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3" r:id="rId2"/>
    <p:sldId id="389" r:id="rId3"/>
    <p:sldId id="404" r:id="rId4"/>
    <p:sldId id="405" r:id="rId5"/>
    <p:sldId id="406" r:id="rId6"/>
    <p:sldId id="413" r:id="rId7"/>
    <p:sldId id="407" r:id="rId8"/>
    <p:sldId id="409" r:id="rId9"/>
    <p:sldId id="411" r:id="rId10"/>
    <p:sldId id="412" r:id="rId1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Objects="1" showGuides="1">
      <p:cViewPr varScale="1">
        <p:scale>
          <a:sx n="103" d="100"/>
          <a:sy n="103" d="100"/>
        </p:scale>
        <p:origin x="618" y="11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29/01/2019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29/01/2019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gif"/><Relationship Id="rId7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52325" TargetMode="External"/><Relationship Id="rId2" Type="http://schemas.openxmlformats.org/officeDocument/2006/relationships/hyperlink" Target="https://edms.cern.ch/document/205231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2061856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11600" y="2459360"/>
            <a:ext cx="7920000" cy="897632"/>
          </a:xfrm>
        </p:spPr>
        <p:txBody>
          <a:bodyPr/>
          <a:lstStyle/>
          <a:p>
            <a:r>
              <a:rPr lang="fr-CH" dirty="0" err="1" smtClean="0">
                <a:latin typeface="Book Antiqua" panose="02040602050305030304" pitchFamily="18" charset="0"/>
              </a:rPr>
              <a:t>Busbars</a:t>
            </a:r>
            <a:r>
              <a:rPr lang="fr-CH" dirty="0" smtClean="0">
                <a:latin typeface="Book Antiqua" panose="02040602050305030304" pitchFamily="18" charset="0"/>
              </a:rPr>
              <a:t> for Q1 to D1 </a:t>
            </a:r>
            <a:r>
              <a:rPr lang="fr-CH" dirty="0" err="1" smtClean="0">
                <a:latin typeface="Book Antiqua" panose="02040602050305030304" pitchFamily="18" charset="0"/>
              </a:rPr>
              <a:t>magnets</a:t>
            </a:r>
            <a:r>
              <a:rPr lang="fr-CH" dirty="0" smtClean="0">
                <a:latin typeface="Book Antiqua" panose="02040602050305030304" pitchFamily="18" charset="0"/>
              </a:rPr>
              <a:t> 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477072"/>
            <a:ext cx="6480000" cy="2314127"/>
          </a:xfrm>
        </p:spPr>
        <p:txBody>
          <a:bodyPr/>
          <a:lstStyle/>
          <a:p>
            <a:r>
              <a:rPr lang="en-GB" u="sng" dirty="0" smtClean="0">
                <a:latin typeface="Book Antiqua" panose="02040602050305030304" pitchFamily="18" charset="0"/>
              </a:rPr>
              <a:t>H. </a:t>
            </a:r>
            <a:r>
              <a:rPr lang="en-GB" u="sng" dirty="0" err="1" smtClean="0">
                <a:latin typeface="Book Antiqua" panose="02040602050305030304" pitchFamily="18" charset="0"/>
              </a:rPr>
              <a:t>Prin</a:t>
            </a:r>
            <a:r>
              <a:rPr lang="en-GB" dirty="0" smtClean="0">
                <a:latin typeface="Book Antiqua" panose="02040602050305030304" pitchFamily="18" charset="0"/>
              </a:rPr>
              <a:t>, E. Todesco (CERN)</a:t>
            </a:r>
          </a:p>
          <a:p>
            <a:r>
              <a:rPr lang="fr-CH" dirty="0" smtClean="0">
                <a:latin typeface="Book Antiqua" panose="02040602050305030304" pitchFamily="18" charset="0"/>
              </a:rPr>
              <a:t>L. Bottura, Y. Leclercq, D. Duarte Ramos, M. Baldini, M. Methnik, R. Principe</a:t>
            </a:r>
            <a:endParaRPr lang="en-GB" dirty="0" smtClean="0">
              <a:latin typeface="Book Antiqua" panose="02040602050305030304" pitchFamily="18" charset="0"/>
            </a:endParaRPr>
          </a:p>
          <a:p>
            <a:endParaRPr lang="en-GB" dirty="0" smtClean="0">
              <a:latin typeface="Book Antiqua" panose="02040602050305030304" pitchFamily="18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31640" y="5899150"/>
            <a:ext cx="6480000" cy="34925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31 January 2019 - </a:t>
            </a:r>
            <a:r>
              <a:rPr lang="en-GB" dirty="0" err="1" smtClean="0">
                <a:latin typeface="Book Antiqua" panose="02040602050305030304" pitchFamily="18" charset="0"/>
              </a:rPr>
              <a:t>Geneve</a:t>
            </a:r>
            <a:endParaRPr lang="en-GB" dirty="0">
              <a:latin typeface="Book Antiqua" panose="02040602050305030304" pitchFamily="18" charset="0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pic>
        <p:nvPicPr>
          <p:cNvPr id="6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5161893"/>
            <a:ext cx="1099072" cy="62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\\cern.ch\dfs\Users\e\etodesco\Desktop\ce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5161893"/>
            <a:ext cx="662870" cy="62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5157944"/>
            <a:ext cx="1180990" cy="6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569" y="5161893"/>
            <a:ext cx="1495466" cy="61717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348" y="5165769"/>
            <a:ext cx="1069343" cy="6254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97" y="5086520"/>
            <a:ext cx="821201" cy="82120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b="0" dirty="0" smtClean="0">
                <a:latin typeface="Book Antiqua" panose="02040602050305030304" pitchFamily="18" charset="0"/>
              </a:rPr>
              <a:t>CONCLUSIONS AND FUTURE ROADMAP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Specifications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for the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busbar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are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available</a:t>
            </a: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Main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parameters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are 5 K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temperature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margin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and 150 K maximum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hotspot</a:t>
            </a:r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Layout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has been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agreed</a:t>
            </a: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Internal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busbar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only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for the 18 kA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18 kA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trims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will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use the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same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busbar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as the mains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Quantities and schedule are baselined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The US AUP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shall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make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the 18 kA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internal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busbar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Protection verified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Three documents by M. Mentink on EDMS</a:t>
            </a:r>
          </a:p>
          <a:p>
            <a:pPr lvl="2"/>
            <a:r>
              <a:rPr lang="en-US" sz="1800" dirty="0">
                <a:latin typeface="Times"/>
                <a:cs typeface="Times"/>
                <a:hlinkClick r:id="rId2"/>
              </a:rPr>
              <a:t>https://edms.cern.ch/document/</a:t>
            </a:r>
            <a:r>
              <a:rPr lang="en-US" sz="1800" dirty="0" smtClean="0">
                <a:latin typeface="Times"/>
                <a:cs typeface="Times"/>
                <a:hlinkClick r:id="rId2"/>
              </a:rPr>
              <a:t>2052319</a:t>
            </a:r>
            <a:r>
              <a:rPr lang="en-US" sz="1800" dirty="0" smtClean="0">
                <a:latin typeface="Times"/>
                <a:cs typeface="Times"/>
              </a:rPr>
              <a:t> (MQXF)</a:t>
            </a:r>
          </a:p>
          <a:p>
            <a:pPr lvl="2"/>
            <a:r>
              <a:rPr lang="en-US" sz="1800" dirty="0">
                <a:latin typeface="Times"/>
                <a:cs typeface="Times"/>
                <a:hlinkClick r:id="rId3"/>
              </a:rPr>
              <a:t>https://edms.cern.ch/document/</a:t>
            </a:r>
            <a:r>
              <a:rPr lang="en-US" sz="1800" dirty="0" smtClean="0">
                <a:latin typeface="Times"/>
                <a:cs typeface="Times"/>
                <a:hlinkClick r:id="rId3"/>
              </a:rPr>
              <a:t>2052325</a:t>
            </a:r>
            <a:r>
              <a:rPr lang="en-US" sz="1800" dirty="0" smtClean="0">
                <a:latin typeface="Times"/>
                <a:cs typeface="Times"/>
              </a:rPr>
              <a:t> (MCBXF)</a:t>
            </a:r>
          </a:p>
          <a:p>
            <a:pPr lvl="2"/>
            <a:r>
              <a:rPr lang="en-GB" sz="1800" dirty="0">
                <a:latin typeface="Times" panose="02020603050405020304" pitchFamily="18" charset="0"/>
                <a:cs typeface="Times" panose="02020603050405020304" pitchFamily="18" charset="0"/>
                <a:hlinkClick r:id="rId4"/>
              </a:rPr>
              <a:t>https://edms.cern.ch/document/2061856/</a:t>
            </a:r>
            <a:r>
              <a:rPr lang="en-US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  </a:t>
            </a:r>
            <a:r>
              <a:rPr lang="en-US" sz="1800" dirty="0" smtClean="0">
                <a:latin typeface="Times"/>
                <a:cs typeface="Times"/>
              </a:rPr>
              <a:t> </a:t>
            </a:r>
            <a:r>
              <a:rPr lang="en-US" sz="1800" dirty="0" smtClean="0">
                <a:latin typeface="Times"/>
                <a:cs typeface="Times"/>
              </a:rPr>
              <a:t>(D1)</a:t>
            </a:r>
            <a:endParaRPr lang="fr-CH" sz="1800" dirty="0" smtClean="0">
              <a:solidFill>
                <a:schemeClr val="tx1"/>
              </a:solidFill>
              <a:latin typeface="Times"/>
              <a:cs typeface="Times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Internal busbar for MQXF verified by M. Baldini</a:t>
            </a: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Next steps</a:t>
            </a:r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Cross-check of quench stopper in the full system</a:t>
            </a: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Definition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of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splices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between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round and flat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cables</a:t>
            </a:r>
            <a:endParaRPr lang="fr-CH" sz="1600" dirty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744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OVERVIEW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90" y="3683909"/>
            <a:ext cx="7960324" cy="2417193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8074800" cy="5217443"/>
          </a:xfrm>
        </p:spPr>
        <p:txBody>
          <a:bodyPr>
            <a:normAutofit/>
          </a:bodyPr>
          <a:lstStyle/>
          <a:p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Busbar system for Q1 to D1 magnets linked to DFX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Q1/Q2/Q3 18 kA (one) main circuit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Q1/Q2/Q3 (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three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) </a:t>
            </a:r>
            <a:r>
              <a:rPr lang="fr-CH" sz="14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trims</a:t>
            </a:r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D1 circuit (one)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MCBXFA/B 2 </a:t>
            </a:r>
            <a:r>
              <a:rPr lang="fr-CH" sz="1400" dirty="0">
                <a:solidFill>
                  <a:schemeClr val="tx1"/>
                </a:solidFill>
                <a:latin typeface="Book Antiqua" panose="02040602050305030304" pitchFamily="18" charset="0"/>
              </a:rPr>
              <a:t>k</a:t>
            </a:r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A circuit (six)</a:t>
            </a:r>
          </a:p>
          <a:p>
            <a:pPr lvl="2"/>
            <a:r>
              <a:rPr lang="fr-CH" sz="1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Above</a:t>
            </a:r>
            <a:r>
              <a:rPr lang="fr-CH" sz="1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000" dirty="0" err="1">
                <a:solidFill>
                  <a:schemeClr val="tx1"/>
                </a:solidFill>
                <a:latin typeface="Book Antiqua" panose="02040602050305030304" pitchFamily="18" charset="0"/>
              </a:rPr>
              <a:t>q</a:t>
            </a:r>
            <a:r>
              <a:rPr lang="fr-CH" sz="1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uantities</a:t>
            </a:r>
            <a:r>
              <a:rPr lang="fr-CH" sz="1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are per IP </a:t>
            </a:r>
            <a:r>
              <a:rPr lang="fr-CH" sz="1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side</a:t>
            </a:r>
            <a:endParaRPr lang="fr-CH" sz="1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Note that the so called « 2 kA » will never see more than 1.75 kA</a:t>
            </a:r>
          </a:p>
        </p:txBody>
      </p:sp>
    </p:spTree>
    <p:extLst>
      <p:ext uri="{BB962C8B-B14F-4D97-AF65-F5344CB8AC3E}">
        <p14:creationId xmlns:p14="http://schemas.microsoft.com/office/powerpoint/2010/main" val="1721974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b="0" dirty="0" smtClean="0">
                <a:latin typeface="Book Antiqua" panose="02040602050305030304" pitchFamily="18" charset="0"/>
              </a:rPr>
              <a:t>PROTECTION STRATEGY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 fontScale="92500" lnSpcReduction="10000"/>
          </a:bodyPr>
          <a:lstStyle/>
          <a:p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Energy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extraction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were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removed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long time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ago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(2015)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with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the exception of MCBXFA</a:t>
            </a:r>
          </a:p>
          <a:p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18 kA</a:t>
            </a:r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In case of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quench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detection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in a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, the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whole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string of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magnets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quenched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via CLIQ and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outer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layer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heaters</a:t>
            </a:r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In case of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quench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detection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in a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busbar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, 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the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whole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string of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magnets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is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quenched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via CLIQ and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outer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layer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heaters</a:t>
            </a:r>
            <a:endParaRPr lang="fr-CH" sz="1600" dirty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13 kA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In case of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quench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detection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in D1, 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the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is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quenched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via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outer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layer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heaters</a:t>
            </a:r>
            <a:endParaRPr lang="fr-CH" sz="1600" dirty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In case of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quench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detection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in 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D1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busbar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, 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the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magnet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is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quenched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via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outer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layer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heaters</a:t>
            </a:r>
            <a:endParaRPr lang="fr-CH" sz="1600" dirty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2 kA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In </a:t>
            </a:r>
            <a:r>
              <a:rPr lang="en-GB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case of MCBXFB quench, the magnet is protected via energy extraction on the crowbar and via quench propagation in the magnet. We assume a 30 </a:t>
            </a:r>
            <a:r>
              <a:rPr lang="en-GB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m</a:t>
            </a:r>
            <a:r>
              <a:rPr lang="en-GB" sz="1600" dirty="0" err="1" smtClean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W</a:t>
            </a:r>
            <a:r>
              <a:rPr lang="en-GB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en-GB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crowbar.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In </a:t>
            </a:r>
            <a:r>
              <a:rPr lang="en-GB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case of quench of the MCBXFB </a:t>
            </a:r>
            <a:r>
              <a:rPr lang="en-GB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busbar</a:t>
            </a:r>
            <a:r>
              <a:rPr lang="en-GB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or magnet lead, the </a:t>
            </a:r>
            <a:r>
              <a:rPr lang="en-GB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busbar</a:t>
            </a:r>
            <a:r>
              <a:rPr lang="en-GB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or magnet lead is protected via energy extraction on the crowbar.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In </a:t>
            </a:r>
            <a:r>
              <a:rPr lang="en-GB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case of MCBXFA quench, the magnet is protected via energy extraction on a 0.3 </a:t>
            </a:r>
            <a:r>
              <a:rPr lang="en-GB" sz="1600" dirty="0" smtClean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W</a:t>
            </a:r>
            <a:r>
              <a:rPr lang="en-GB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en-GB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external dump resistor.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In </a:t>
            </a:r>
            <a:r>
              <a:rPr lang="en-GB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case of quench of the MCBXFA </a:t>
            </a:r>
            <a:r>
              <a:rPr lang="en-GB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busbar</a:t>
            </a:r>
            <a:r>
              <a:rPr lang="en-GB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of magnet lead, the </a:t>
            </a:r>
            <a:r>
              <a:rPr lang="en-GB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busbar</a:t>
            </a:r>
            <a:r>
              <a:rPr lang="en-GB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or the magnet lead are protected via energy extraction on a 0.3 </a:t>
            </a:r>
            <a:r>
              <a:rPr lang="en-GB" sz="1600" dirty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W</a:t>
            </a:r>
            <a:r>
              <a:rPr lang="en-GB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en-GB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external dump resistor.</a:t>
            </a:r>
          </a:p>
          <a:p>
            <a:pPr lvl="1"/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240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b="0" dirty="0" smtClean="0">
                <a:latin typeface="Book Antiqua" panose="02040602050305030304" pitchFamily="18" charset="0"/>
              </a:rPr>
              <a:t>SPECIFICATION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Most relevant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numbers</a:t>
            </a: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Quench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load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given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by protection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strategy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(not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including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detection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)</a:t>
            </a:r>
          </a:p>
          <a:p>
            <a:pPr lvl="1"/>
            <a:r>
              <a:rPr lang="fr-CH" sz="1600" dirty="0" err="1" smtClean="0">
                <a:solidFill>
                  <a:schemeClr val="accent3"/>
                </a:solidFill>
                <a:latin typeface="Book Antiqua" panose="02040602050305030304" pitchFamily="18" charset="0"/>
              </a:rPr>
              <a:t>Temperature</a:t>
            </a:r>
            <a:r>
              <a:rPr lang="fr-CH" sz="1600" dirty="0" smtClean="0">
                <a:solidFill>
                  <a:schemeClr val="accent3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  <a:latin typeface="Book Antiqua" panose="02040602050305030304" pitchFamily="18" charset="0"/>
              </a:rPr>
              <a:t>margin</a:t>
            </a:r>
            <a:r>
              <a:rPr lang="fr-CH" sz="1600" dirty="0" smtClean="0">
                <a:solidFill>
                  <a:schemeClr val="accent3"/>
                </a:solidFill>
                <a:latin typeface="Book Antiqua" panose="02040602050305030304" pitchFamily="18" charset="0"/>
              </a:rPr>
              <a:t> : 5 K</a:t>
            </a:r>
          </a:p>
          <a:p>
            <a:pPr lvl="1"/>
            <a:r>
              <a:rPr lang="fr-CH" sz="1600" dirty="0" smtClean="0">
                <a:solidFill>
                  <a:schemeClr val="accent3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Hotspot: 150 K</a:t>
            </a:r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721929"/>
              </p:ext>
            </p:extLst>
          </p:nvPr>
        </p:nvGraphicFramePr>
        <p:xfrm>
          <a:off x="1908949" y="2316163"/>
          <a:ext cx="5488940" cy="3870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01265">
                  <a:extLst>
                    <a:ext uri="{9D8B030D-6E8A-4147-A177-3AD203B41FA5}">
                      <a16:colId xmlns:a16="http://schemas.microsoft.com/office/drawing/2014/main" val="1685729426"/>
                    </a:ext>
                  </a:extLst>
                </a:gridCol>
                <a:gridCol w="751205">
                  <a:extLst>
                    <a:ext uri="{9D8B030D-6E8A-4147-A177-3AD203B41FA5}">
                      <a16:colId xmlns:a16="http://schemas.microsoft.com/office/drawing/2014/main" val="3561048481"/>
                    </a:ext>
                  </a:extLst>
                </a:gridCol>
                <a:gridCol w="577215">
                  <a:extLst>
                    <a:ext uri="{9D8B030D-6E8A-4147-A177-3AD203B41FA5}">
                      <a16:colId xmlns:a16="http://schemas.microsoft.com/office/drawing/2014/main" val="835126425"/>
                    </a:ext>
                  </a:extLst>
                </a:gridCol>
                <a:gridCol w="666115">
                  <a:extLst>
                    <a:ext uri="{9D8B030D-6E8A-4147-A177-3AD203B41FA5}">
                      <a16:colId xmlns:a16="http://schemas.microsoft.com/office/drawing/2014/main" val="661512141"/>
                    </a:ext>
                  </a:extLst>
                </a:gridCol>
                <a:gridCol w="993140">
                  <a:extLst>
                    <a:ext uri="{9D8B030D-6E8A-4147-A177-3AD203B41FA5}">
                      <a16:colId xmlns:a16="http://schemas.microsoft.com/office/drawing/2014/main" val="86673214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Parameter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(units)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Triplet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D1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MCBXFA/B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49749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Design current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(kA)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18.0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13.0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1.73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439670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Operating temperature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(K)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1.9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1.9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1.9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50578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Quench integral 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(MA</a:t>
                      </a:r>
                      <a:r>
                        <a:rPr lang="en-GB" sz="1000" kern="1400" baseline="30000">
                          <a:effectLst/>
                        </a:rPr>
                        <a:t>2</a:t>
                      </a:r>
                      <a:r>
                        <a:rPr lang="en-GB" sz="1000" kern="1400">
                          <a:effectLst/>
                        </a:rPr>
                        <a:t> s)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30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29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0.27/6.0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15174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kern="1400">
                          <a:effectLst/>
                        </a:rPr>
                        <a:t>Equivalent time constant</a:t>
                      </a:r>
                      <a:endParaRPr lang="en-GB" sz="18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kern="1400">
                          <a:effectLst/>
                        </a:rPr>
                        <a:t>(s)</a:t>
                      </a:r>
                      <a:endParaRPr lang="en-GB" sz="18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kern="1400">
                          <a:effectLst/>
                        </a:rPr>
                        <a:t>0.17</a:t>
                      </a:r>
                      <a:endParaRPr lang="en-GB" sz="18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kern="1400">
                          <a:effectLst/>
                        </a:rPr>
                        <a:t>0.35</a:t>
                      </a:r>
                      <a:endParaRPr lang="en-GB" sz="18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kern="1400" dirty="0">
                          <a:effectLst/>
                        </a:rPr>
                        <a:t>0.17/4.0</a:t>
                      </a:r>
                      <a:endParaRPr lang="en-GB" sz="18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78551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Minimum temperature margin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(K)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28255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Voltage test: RT at acceptance</a:t>
                      </a:r>
                      <a:r>
                        <a:rPr lang="en-GB" sz="1000" kern="1400" baseline="30000">
                          <a:effectLst/>
                        </a:rPr>
                        <a:t>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(V)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4600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4000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4600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817497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Voltage test: RT in the cold mass</a:t>
                      </a:r>
                      <a:r>
                        <a:rPr lang="en-GB" sz="1000" kern="1400" baseline="30000">
                          <a:effectLst/>
                        </a:rPr>
                        <a:t>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(V)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3800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2800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3700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19775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Test voltage at 1.9 K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(V)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1900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1400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2300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45605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Maximum leakage current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(mA)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31584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Joint resistance (per joint)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(nW)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3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458361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Maximum hot spot temperature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(K)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7418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Maximum dI/dt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(kA/s)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90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36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525265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Number of thermal cycles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(-)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39220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Number of triplet magnet quenches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(-)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95325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Maximum envelope internal busbars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(mm x mm)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30×30</a:t>
                      </a:r>
                      <a:r>
                        <a:rPr lang="en-GB" sz="1000" kern="1400" baseline="30000">
                          <a:effectLst/>
                        </a:rPr>
                        <a:t>3</a:t>
                      </a:r>
                      <a:endParaRPr lang="en-GB" sz="1100" kern="14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19×8.2</a:t>
                      </a:r>
                      <a:r>
                        <a:rPr lang="en-GB" sz="1000" kern="1400" baseline="30000">
                          <a:effectLst/>
                        </a:rPr>
                        <a:t>4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NA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NA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82909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Maximum envelope round busbars (diameter) 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(mm)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45 Ø</a:t>
                      </a:r>
                      <a:r>
                        <a:rPr lang="en-GB" sz="1000" kern="1400" baseline="30000">
                          <a:effectLst/>
                        </a:rPr>
                        <a:t>5</a:t>
                      </a:r>
                      <a:r>
                        <a:rPr lang="en-GB" sz="1000" kern="1400">
                          <a:effectLst/>
                        </a:rPr>
                        <a:t> </a:t>
                      </a:r>
                      <a:endParaRPr lang="en-GB" sz="1100" kern="14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 Ø</a:t>
                      </a:r>
                      <a:r>
                        <a:rPr lang="en-GB" sz="1000" kern="1400" baseline="30000">
                          <a:effectLst/>
                        </a:rPr>
                        <a:t>6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133363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Minimum curvature radius magnet leads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(mm)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06886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Minimum curvature radius round busbars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(mm)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70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70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4667361"/>
                  </a:ext>
                </a:extLst>
              </a:tr>
              <a:tr h="374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Thermal shrinkage (from RT to operation)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(%)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0.3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0.3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0.3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69977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931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b="0" dirty="0" smtClean="0">
                <a:latin typeface="Book Antiqua" panose="02040602050305030304" pitchFamily="18" charset="0"/>
              </a:rPr>
              <a:t>CONCEPTUAL DESIGN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Main circuit and 18 kA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trims</a:t>
            </a: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leads in Nb-Ti 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One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internal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busbar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going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through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Q1 Q2 Q3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based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on flat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cable</a:t>
            </a:r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Round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cable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for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trims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Flat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cable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for CDM (Cold Diode Module) and passage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through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lambda plate</a:t>
            </a: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Trims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in the N1 line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Passage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through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D1 and CP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avoided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through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the N line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also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for the main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End return module to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avoid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breaking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symmetry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between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Q1 and Q3</a:t>
            </a: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8" name="Picture 7" descr="\\cern.ch\dfs\Websites\_norep\lhc-div-mms\tests\MAG\docum\hilumi\busbar\bus_trip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43" y="4221088"/>
            <a:ext cx="8218513" cy="17281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553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b="0" dirty="0" smtClean="0">
                <a:latin typeface="Book Antiqua" panose="02040602050305030304" pitchFamily="18" charset="0"/>
              </a:rPr>
              <a:t>CONCEPTUAL DESIGN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12 kA circuit</a:t>
            </a: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leads in Nb-Ti 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Same cable for magnet leads, busbars going out of the cold mass, and through CDM</a:t>
            </a: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Picture 6" descr="\\cern.ch\dfs\Websites\_norep\lhc-div-mms\tests\MAG\docum\hilumi\busbar\bus_MCBXFA_D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00" y="4293096"/>
            <a:ext cx="8074800" cy="17281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643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b="0" dirty="0" smtClean="0">
                <a:latin typeface="Book Antiqua" panose="02040602050305030304" pitchFamily="18" charset="0"/>
              </a:rPr>
              <a:t>CONCEPTUAL DESIGN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2 kA circuit MCBXFB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No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need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of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internal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busbar</a:t>
            </a:r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leads (flat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cable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)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Round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busbar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in the N line</a:t>
            </a:r>
          </a:p>
          <a:p>
            <a:pPr lvl="1"/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00" y="2664544"/>
            <a:ext cx="7849453" cy="16520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273" y="4460562"/>
            <a:ext cx="7834050" cy="164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40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b="0" dirty="0" smtClean="0">
                <a:latin typeface="Book Antiqua" panose="02040602050305030304" pitchFamily="18" charset="0"/>
              </a:rPr>
              <a:t>PROPOSAL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18 kA flat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busbar</a:t>
            </a: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Double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cable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of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lead</a:t>
            </a: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r>
              <a:rPr lang="fr-CH" sz="2000" dirty="0">
                <a:solidFill>
                  <a:schemeClr val="tx1"/>
                </a:solidFill>
                <a:latin typeface="Book Antiqua" panose="02040602050305030304" pitchFamily="18" charset="0"/>
              </a:rPr>
              <a:t>18 kA 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round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busbar</a:t>
            </a:r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Under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development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in VKINP</a:t>
            </a: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Two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options</a:t>
            </a:r>
            <a:endParaRPr lang="fr-CH" sz="16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350355"/>
              </p:ext>
            </p:extLst>
          </p:nvPr>
        </p:nvGraphicFramePr>
        <p:xfrm>
          <a:off x="628971" y="2052092"/>
          <a:ext cx="7704414" cy="838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7692">
                  <a:extLst>
                    <a:ext uri="{9D8B030D-6E8A-4147-A177-3AD203B41FA5}">
                      <a16:colId xmlns:a16="http://schemas.microsoft.com/office/drawing/2014/main" val="886165021"/>
                    </a:ext>
                  </a:extLst>
                </a:gridCol>
                <a:gridCol w="1237886">
                  <a:extLst>
                    <a:ext uri="{9D8B030D-6E8A-4147-A177-3AD203B41FA5}">
                      <a16:colId xmlns:a16="http://schemas.microsoft.com/office/drawing/2014/main" val="2083274807"/>
                    </a:ext>
                  </a:extLst>
                </a:gridCol>
                <a:gridCol w="860650">
                  <a:extLst>
                    <a:ext uri="{9D8B030D-6E8A-4147-A177-3AD203B41FA5}">
                      <a16:colId xmlns:a16="http://schemas.microsoft.com/office/drawing/2014/main" val="4117430811"/>
                    </a:ext>
                  </a:extLst>
                </a:gridCol>
                <a:gridCol w="967692">
                  <a:extLst>
                    <a:ext uri="{9D8B030D-6E8A-4147-A177-3AD203B41FA5}">
                      <a16:colId xmlns:a16="http://schemas.microsoft.com/office/drawing/2014/main" val="3784459690"/>
                    </a:ext>
                  </a:extLst>
                </a:gridCol>
                <a:gridCol w="801086">
                  <a:extLst>
                    <a:ext uri="{9D8B030D-6E8A-4147-A177-3AD203B41FA5}">
                      <a16:colId xmlns:a16="http://schemas.microsoft.com/office/drawing/2014/main" val="3584744921"/>
                    </a:ext>
                  </a:extLst>
                </a:gridCol>
                <a:gridCol w="1089408">
                  <a:extLst>
                    <a:ext uri="{9D8B030D-6E8A-4147-A177-3AD203B41FA5}">
                      <a16:colId xmlns:a16="http://schemas.microsoft.com/office/drawing/2014/main" val="329004304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Type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N. Strands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Strand dimension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Cu/no_Cu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Cu surf.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Sc surf.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678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 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(adim)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(mm)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(adim)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(mm</a:t>
                      </a:r>
                      <a:r>
                        <a:rPr lang="en-GB" sz="1100" kern="1400" baseline="300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(mm</a:t>
                      </a:r>
                      <a:r>
                        <a:rPr lang="en-GB" sz="1100" kern="1400" baseline="300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56976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18 kA flat busbar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17×2×2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1.065</a:t>
                      </a:r>
                      <a:r>
                        <a:rPr lang="en-GB" sz="1100" kern="1400" baseline="300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1.65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22.8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37.7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8377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Needed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33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100" kern="1400" dirty="0" smtClean="0"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12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902838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468056"/>
              </p:ext>
            </p:extLst>
          </p:nvPr>
        </p:nvGraphicFramePr>
        <p:xfrm>
          <a:off x="817870" y="4930893"/>
          <a:ext cx="7704414" cy="14780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7692">
                  <a:extLst>
                    <a:ext uri="{9D8B030D-6E8A-4147-A177-3AD203B41FA5}">
                      <a16:colId xmlns:a16="http://schemas.microsoft.com/office/drawing/2014/main" val="886165021"/>
                    </a:ext>
                  </a:extLst>
                </a:gridCol>
                <a:gridCol w="1237886">
                  <a:extLst>
                    <a:ext uri="{9D8B030D-6E8A-4147-A177-3AD203B41FA5}">
                      <a16:colId xmlns:a16="http://schemas.microsoft.com/office/drawing/2014/main" val="2083274807"/>
                    </a:ext>
                  </a:extLst>
                </a:gridCol>
                <a:gridCol w="860650">
                  <a:extLst>
                    <a:ext uri="{9D8B030D-6E8A-4147-A177-3AD203B41FA5}">
                      <a16:colId xmlns:a16="http://schemas.microsoft.com/office/drawing/2014/main" val="4117430811"/>
                    </a:ext>
                  </a:extLst>
                </a:gridCol>
                <a:gridCol w="967692">
                  <a:extLst>
                    <a:ext uri="{9D8B030D-6E8A-4147-A177-3AD203B41FA5}">
                      <a16:colId xmlns:a16="http://schemas.microsoft.com/office/drawing/2014/main" val="3784459690"/>
                    </a:ext>
                  </a:extLst>
                </a:gridCol>
                <a:gridCol w="801086">
                  <a:extLst>
                    <a:ext uri="{9D8B030D-6E8A-4147-A177-3AD203B41FA5}">
                      <a16:colId xmlns:a16="http://schemas.microsoft.com/office/drawing/2014/main" val="3584744921"/>
                    </a:ext>
                  </a:extLst>
                </a:gridCol>
                <a:gridCol w="1089408">
                  <a:extLst>
                    <a:ext uri="{9D8B030D-6E8A-4147-A177-3AD203B41FA5}">
                      <a16:colId xmlns:a16="http://schemas.microsoft.com/office/drawing/2014/main" val="329004304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Type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N. Strands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Strand dimension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Cu/no_Cu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Cu surf.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Sc surf.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67827"/>
                  </a:ext>
                </a:extLst>
              </a:tr>
              <a:tr h="3045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 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(adim)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(mm)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</a:t>
                      </a:r>
                      <a:r>
                        <a:rPr lang="en-GB" sz="1100" kern="1400" dirty="0" err="1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adim</a:t>
                      </a: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)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(mm</a:t>
                      </a:r>
                      <a:r>
                        <a:rPr lang="en-GB" sz="1100" kern="1400" baseline="300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(mm</a:t>
                      </a:r>
                      <a:r>
                        <a:rPr lang="en-GB" sz="1100" kern="1400" baseline="300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56976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18 kA </a:t>
                      </a: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round </a:t>
                      </a:r>
                      <a:r>
                        <a:rPr lang="en-GB" sz="1100" kern="1400" dirty="0" err="1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busbar</a:t>
                      </a: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option 1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100" kern="14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72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1.065</a:t>
                      </a:r>
                      <a:endParaRPr lang="en-GB" sz="1100" kern="1400" baseline="30000" dirty="0" smtClean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1.065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1.65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∞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100" kern="1400" dirty="0" smtClean="0"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20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100" kern="1400" dirty="0" smtClean="0"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64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12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8377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18 kA round </a:t>
                      </a:r>
                      <a:r>
                        <a:rPr lang="en-GB" sz="1100" kern="1400" dirty="0" err="1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busbar</a:t>
                      </a: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option 2</a:t>
                      </a:r>
                      <a:endParaRPr lang="en-GB" sz="1100" kern="1400" dirty="0" smtClean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100" kern="14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34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100" kern="14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100" kern="14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1.065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100" kern="14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10.37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100" kern="14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1.65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∞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100" kern="14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19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100" kern="14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83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100" kern="14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11.5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60041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Needed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33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100" kern="1400" dirty="0" smtClean="0"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12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902838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835" y="2996952"/>
            <a:ext cx="1823310" cy="1570485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4860032" y="4567437"/>
            <a:ext cx="17510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Option 1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(V. Vitaly et al.)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19575" y="4581886"/>
            <a:ext cx="1503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Option 2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(L. Bottura)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807" y="2924979"/>
            <a:ext cx="1429114" cy="171224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300" y="210572"/>
            <a:ext cx="2613500" cy="1399528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6253300" y="1609104"/>
            <a:ext cx="2665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18 kA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internal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busbar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(M. </a:t>
            </a:r>
            <a:r>
              <a:rPr lang="fr-CH" sz="12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Baldini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et al.)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48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b="0" dirty="0" smtClean="0">
                <a:latin typeface="Book Antiqua" panose="02040602050305030304" pitchFamily="18" charset="0"/>
              </a:rPr>
              <a:t>PROPOSAL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13 kA flat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busbar</a:t>
            </a: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Nb-Ti cable with 1.5 mm thick copper conductor, same width</a:t>
            </a: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marL="0" indent="0">
              <a:buNone/>
            </a:pPr>
            <a:endParaRPr lang="fr-CH" sz="1400" dirty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2 </a:t>
            </a:r>
            <a:r>
              <a:rPr lang="fr-CH" sz="2000" dirty="0">
                <a:solidFill>
                  <a:schemeClr val="tx1"/>
                </a:solidFill>
                <a:latin typeface="Book Antiqua" panose="02040602050305030304" pitchFamily="18" charset="0"/>
              </a:rPr>
              <a:t>kA 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flat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busbar</a:t>
            </a:r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Nb-Ti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</a:rPr>
              <a:t>cable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</a:rPr>
              <a:t>with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 1.5 mm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</a:rPr>
              <a:t>thick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</a:rPr>
              <a:t>copper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</a:rPr>
              <a:t>conductor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,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</a:rPr>
              <a:t>same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</a:rPr>
              <a:t>width</a:t>
            </a:r>
            <a:endParaRPr lang="fr-CH" sz="16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r>
              <a:rPr lang="fr-CH" sz="2000" dirty="0">
                <a:solidFill>
                  <a:schemeClr val="tx1"/>
                </a:solidFill>
                <a:latin typeface="Book Antiqua" panose="02040602050305030304" pitchFamily="18" charset="0"/>
              </a:rPr>
              <a:t>2 kA 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round </a:t>
            </a:r>
            <a:r>
              <a:rPr lang="fr-CH" sz="2000" dirty="0" err="1">
                <a:solidFill>
                  <a:schemeClr val="tx1"/>
                </a:solidFill>
                <a:latin typeface="Book Antiqua" panose="02040602050305030304" pitchFamily="18" charset="0"/>
              </a:rPr>
              <a:t>busbar</a:t>
            </a:r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 6 kA of the LHC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ok</a:t>
            </a:r>
            <a:endParaRPr lang="fr-CH" sz="1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765153"/>
              </p:ext>
            </p:extLst>
          </p:nvPr>
        </p:nvGraphicFramePr>
        <p:xfrm>
          <a:off x="1043608" y="1916832"/>
          <a:ext cx="7082158" cy="1173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25771">
                  <a:extLst>
                    <a:ext uri="{9D8B030D-6E8A-4147-A177-3AD203B41FA5}">
                      <a16:colId xmlns:a16="http://schemas.microsoft.com/office/drawing/2014/main" val="886165021"/>
                    </a:ext>
                  </a:extLst>
                </a:gridCol>
                <a:gridCol w="1137906">
                  <a:extLst>
                    <a:ext uri="{9D8B030D-6E8A-4147-A177-3AD203B41FA5}">
                      <a16:colId xmlns:a16="http://schemas.microsoft.com/office/drawing/2014/main" val="2083274807"/>
                    </a:ext>
                  </a:extLst>
                </a:gridCol>
                <a:gridCol w="791139">
                  <a:extLst>
                    <a:ext uri="{9D8B030D-6E8A-4147-A177-3AD203B41FA5}">
                      <a16:colId xmlns:a16="http://schemas.microsoft.com/office/drawing/2014/main" val="4117430811"/>
                    </a:ext>
                  </a:extLst>
                </a:gridCol>
                <a:gridCol w="889535">
                  <a:extLst>
                    <a:ext uri="{9D8B030D-6E8A-4147-A177-3AD203B41FA5}">
                      <a16:colId xmlns:a16="http://schemas.microsoft.com/office/drawing/2014/main" val="3784459690"/>
                    </a:ext>
                  </a:extLst>
                </a:gridCol>
                <a:gridCol w="736386">
                  <a:extLst>
                    <a:ext uri="{9D8B030D-6E8A-4147-A177-3AD203B41FA5}">
                      <a16:colId xmlns:a16="http://schemas.microsoft.com/office/drawing/2014/main" val="3584744921"/>
                    </a:ext>
                  </a:extLst>
                </a:gridCol>
                <a:gridCol w="1001421">
                  <a:extLst>
                    <a:ext uri="{9D8B030D-6E8A-4147-A177-3AD203B41FA5}">
                      <a16:colId xmlns:a16="http://schemas.microsoft.com/office/drawing/2014/main" val="329004304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Type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N. Strands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Strand dimension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Cu/no_Cu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Cu surf.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Sc surf.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678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 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(adim)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(mm)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(adim)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(mm</a:t>
                      </a:r>
                      <a:r>
                        <a:rPr lang="en-GB" sz="1100" kern="1400" baseline="300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(mm</a:t>
                      </a:r>
                      <a:r>
                        <a:rPr lang="en-GB" sz="1100" kern="1400" baseline="300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56976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13 kA flat </a:t>
                      </a:r>
                      <a:r>
                        <a:rPr lang="en-GB" sz="1100" kern="1400" dirty="0" err="1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busbar</a:t>
                      </a:r>
                      <a:r>
                        <a:rPr lang="en-GB" sz="1100" kern="1400" baseline="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- </a:t>
                      </a:r>
                      <a:r>
                        <a:rPr lang="fr-CH" sz="1100" kern="14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Double </a:t>
                      </a:r>
                      <a:r>
                        <a:rPr lang="fr-CH" sz="1100" kern="1400" dirty="0" err="1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cable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18×2×2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0.825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1.95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100" kern="14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51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100" kern="14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13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99285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13 kA flat </a:t>
                      </a:r>
                      <a:r>
                        <a:rPr lang="en-GB" sz="1100" kern="1400" dirty="0" err="1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busbar</a:t>
                      </a: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– Single cable plus</a:t>
                      </a:r>
                      <a:r>
                        <a:rPr lang="en-GB" sz="1100" kern="1400" baseline="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Cu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18×2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100" kern="14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Cu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0.825</a:t>
                      </a:r>
                      <a:endParaRPr lang="en-GB" sz="1100" kern="1400" baseline="30000" dirty="0" smtClean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15.1×1.5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1.95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∞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25.4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100" kern="14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22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6.5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100" kern="14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0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9028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CH" sz="1100" kern="1400" dirty="0" err="1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" panose="02020603050405020304" pitchFamily="18" charset="0"/>
                        </a:rPr>
                        <a:t>Needed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100" kern="1400" dirty="0" smtClean="0"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28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7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31479097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077898"/>
              </p:ext>
            </p:extLst>
          </p:nvPr>
        </p:nvGraphicFramePr>
        <p:xfrm>
          <a:off x="1403648" y="3789040"/>
          <a:ext cx="6793687" cy="1005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22892">
                  <a:extLst>
                    <a:ext uri="{9D8B030D-6E8A-4147-A177-3AD203B41FA5}">
                      <a16:colId xmlns:a16="http://schemas.microsoft.com/office/drawing/2014/main" val="2065438546"/>
                    </a:ext>
                  </a:extLst>
                </a:gridCol>
                <a:gridCol w="1091557">
                  <a:extLst>
                    <a:ext uri="{9D8B030D-6E8A-4147-A177-3AD203B41FA5}">
                      <a16:colId xmlns:a16="http://schemas.microsoft.com/office/drawing/2014/main" val="3111340060"/>
                    </a:ext>
                  </a:extLst>
                </a:gridCol>
                <a:gridCol w="758914">
                  <a:extLst>
                    <a:ext uri="{9D8B030D-6E8A-4147-A177-3AD203B41FA5}">
                      <a16:colId xmlns:a16="http://schemas.microsoft.com/office/drawing/2014/main" val="2548581102"/>
                    </a:ext>
                  </a:extLst>
                </a:gridCol>
                <a:gridCol w="853302">
                  <a:extLst>
                    <a:ext uri="{9D8B030D-6E8A-4147-A177-3AD203B41FA5}">
                      <a16:colId xmlns:a16="http://schemas.microsoft.com/office/drawing/2014/main" val="918735340"/>
                    </a:ext>
                  </a:extLst>
                </a:gridCol>
                <a:gridCol w="706391">
                  <a:extLst>
                    <a:ext uri="{9D8B030D-6E8A-4147-A177-3AD203B41FA5}">
                      <a16:colId xmlns:a16="http://schemas.microsoft.com/office/drawing/2014/main" val="3550989492"/>
                    </a:ext>
                  </a:extLst>
                </a:gridCol>
                <a:gridCol w="960631">
                  <a:extLst>
                    <a:ext uri="{9D8B030D-6E8A-4147-A177-3AD203B41FA5}">
                      <a16:colId xmlns:a16="http://schemas.microsoft.com/office/drawing/2014/main" val="6373209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Type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N. Strands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Strand dimension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Cu/no_Cu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Cu surf.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Sc surf.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18546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 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(adim)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(mm)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(adim)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(mm</a:t>
                      </a:r>
                      <a:r>
                        <a:rPr lang="en-GB" sz="1100" kern="1400" baseline="300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(mm</a:t>
                      </a:r>
                      <a:r>
                        <a:rPr lang="en-GB" sz="1100" kern="1400" baseline="300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47722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One 1.7 cable and one rectangular Cu cable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9×2 (</a:t>
                      </a:r>
                      <a:r>
                        <a:rPr lang="en-GB" sz="1100" kern="1400" dirty="0" err="1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Nb-Ti</a:t>
                      </a: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 (Cu)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0.48</a:t>
                      </a:r>
                      <a:r>
                        <a:rPr lang="en-GB" sz="1100" kern="1400" baseline="300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4.35</a:t>
                      </a: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1.5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1.75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∞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2.08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6.5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1.18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63275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Needed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8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0.5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482216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313833"/>
              </p:ext>
            </p:extLst>
          </p:nvPr>
        </p:nvGraphicFramePr>
        <p:xfrm>
          <a:off x="1367863" y="5530510"/>
          <a:ext cx="6793687" cy="1005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22892">
                  <a:extLst>
                    <a:ext uri="{9D8B030D-6E8A-4147-A177-3AD203B41FA5}">
                      <a16:colId xmlns:a16="http://schemas.microsoft.com/office/drawing/2014/main" val="2065438546"/>
                    </a:ext>
                  </a:extLst>
                </a:gridCol>
                <a:gridCol w="1091557">
                  <a:extLst>
                    <a:ext uri="{9D8B030D-6E8A-4147-A177-3AD203B41FA5}">
                      <a16:colId xmlns:a16="http://schemas.microsoft.com/office/drawing/2014/main" val="3111340060"/>
                    </a:ext>
                  </a:extLst>
                </a:gridCol>
                <a:gridCol w="758914">
                  <a:extLst>
                    <a:ext uri="{9D8B030D-6E8A-4147-A177-3AD203B41FA5}">
                      <a16:colId xmlns:a16="http://schemas.microsoft.com/office/drawing/2014/main" val="2548581102"/>
                    </a:ext>
                  </a:extLst>
                </a:gridCol>
                <a:gridCol w="853302">
                  <a:extLst>
                    <a:ext uri="{9D8B030D-6E8A-4147-A177-3AD203B41FA5}">
                      <a16:colId xmlns:a16="http://schemas.microsoft.com/office/drawing/2014/main" val="918735340"/>
                    </a:ext>
                  </a:extLst>
                </a:gridCol>
                <a:gridCol w="706391">
                  <a:extLst>
                    <a:ext uri="{9D8B030D-6E8A-4147-A177-3AD203B41FA5}">
                      <a16:colId xmlns:a16="http://schemas.microsoft.com/office/drawing/2014/main" val="3550989492"/>
                    </a:ext>
                  </a:extLst>
                </a:gridCol>
                <a:gridCol w="960631">
                  <a:extLst>
                    <a:ext uri="{9D8B030D-6E8A-4147-A177-3AD203B41FA5}">
                      <a16:colId xmlns:a16="http://schemas.microsoft.com/office/drawing/2014/main" val="6373209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Type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N. Strands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Strand dimension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Cu/no_Cu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Cu surf.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Sc surf.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18546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 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(adim)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(mm)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(adim)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(mm</a:t>
                      </a:r>
                      <a:r>
                        <a:rPr lang="en-GB" sz="1100" kern="1400" baseline="300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(mm</a:t>
                      </a:r>
                      <a:r>
                        <a:rPr lang="en-GB" sz="1100" kern="1400" baseline="300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47722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LHC 6 kA round </a:t>
                      </a:r>
                      <a:r>
                        <a:rPr lang="en-GB" sz="1100" kern="1400" dirty="0" err="1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busbar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11 (</a:t>
                      </a:r>
                      <a:r>
                        <a:rPr lang="en-GB" sz="1100" kern="1400" dirty="0" err="1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Nb-Ti</a:t>
                      </a: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 (Cu)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0.85</a:t>
                      </a:r>
                      <a:r>
                        <a:rPr lang="en-GB" sz="1100" kern="1400" baseline="300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1.38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∞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3.62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5.10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3.62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92213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Needed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100" kern="1400" dirty="0" smtClean="0">
                          <a:effectLst/>
                          <a:latin typeface="Times" panose="02020603050405020304" pitchFamily="18" charset="0"/>
                          <a:ea typeface="+mn-ea"/>
                          <a:cs typeface="Times" panose="02020603050405020304" pitchFamily="18" charset="0"/>
                        </a:rPr>
                        <a:t>8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400" dirty="0" smtClean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0.5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48221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7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10553</TotalTime>
  <Words>1165</Words>
  <Application>Microsoft Office PowerPoint</Application>
  <PresentationFormat>On-screen Show (4:3)</PresentationFormat>
  <Paragraphs>361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Book Antiqua</vt:lpstr>
      <vt:lpstr>Calibri</vt:lpstr>
      <vt:lpstr>Symbol</vt:lpstr>
      <vt:lpstr>Times</vt:lpstr>
      <vt:lpstr>Times New Roman</vt:lpstr>
      <vt:lpstr>Wingdings</vt:lpstr>
      <vt:lpstr>Thème Office</vt:lpstr>
      <vt:lpstr>Busbars for Q1 to D1 magnets </vt:lpstr>
      <vt:lpstr>OVERVIEW</vt:lpstr>
      <vt:lpstr>PROTECTION STRATEGY</vt:lpstr>
      <vt:lpstr>SPECIFICATION</vt:lpstr>
      <vt:lpstr>CONCEPTUAL DESIGN</vt:lpstr>
      <vt:lpstr>CONCEPTUAL DESIGN</vt:lpstr>
      <vt:lpstr>CONCEPTUAL DESIGN</vt:lpstr>
      <vt:lpstr>PROPOSAL</vt:lpstr>
      <vt:lpstr>PROPOSAL</vt:lpstr>
      <vt:lpstr>CONCLUSIONS AND FUTURE ROADMAP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Ezio Todesco</cp:lastModifiedBy>
  <cp:revision>313</cp:revision>
  <dcterms:created xsi:type="dcterms:W3CDTF">2016-08-24T12:27:25Z</dcterms:created>
  <dcterms:modified xsi:type="dcterms:W3CDTF">2019-01-29T12:55:29Z</dcterms:modified>
</cp:coreProperties>
</file>