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354" r:id="rId5"/>
    <p:sldId id="430" r:id="rId6"/>
    <p:sldId id="425" r:id="rId7"/>
    <p:sldId id="433" r:id="rId8"/>
    <p:sldId id="427" r:id="rId9"/>
    <p:sldId id="434" r:id="rId10"/>
    <p:sldId id="431" r:id="rId11"/>
    <p:sldId id="435" r:id="rId12"/>
    <p:sldId id="436" r:id="rId13"/>
    <p:sldId id="437" r:id="rId14"/>
    <p:sldId id="426" r:id="rId15"/>
    <p:sldId id="432" r:id="rId16"/>
    <p:sldId id="438" r:id="rId17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6600"/>
    <a:srgbClr val="FF2610"/>
    <a:srgbClr val="F00080"/>
    <a:srgbClr val="009BD2"/>
    <a:srgbClr val="89FA7A"/>
    <a:srgbClr val="FFFFFF"/>
    <a:srgbClr val="FCCF8C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23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-570" y="48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53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hyperlink" Target="https://edms.cern.ch/document/335806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27191/LAST_RELEASED/GSI-M-4_EN.pdf" TargetMode="External"/><Relationship Id="rId2" Type="http://schemas.openxmlformats.org/officeDocument/2006/relationships/hyperlink" Target="http://cern.ch/safety-ru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048016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 smtClean="0"/>
              <a:t>DFX Functional Specification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 on behalf of the DF development team WP6a</a:t>
            </a:r>
          </a:p>
          <a:p>
            <a:r>
              <a:rPr lang="en-GB" dirty="0" smtClean="0"/>
              <a:t>31 Jan.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Conceptual design review of the DFX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7"/>
            <a:ext cx="5112568" cy="3312369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Manufacturing &amp; Inspections according to </a:t>
            </a:r>
          </a:p>
          <a:p>
            <a:pPr lvl="1"/>
            <a:r>
              <a:rPr lang="en-GB" dirty="0" smtClean="0"/>
              <a:t>Pressure Equipment Directive (PED)</a:t>
            </a:r>
          </a:p>
          <a:p>
            <a:pPr lvl="1"/>
            <a:r>
              <a:rPr lang="en-GB" dirty="0" smtClean="0"/>
              <a:t>HL-LHC QA requirements (see spec)</a:t>
            </a:r>
          </a:p>
          <a:p>
            <a:endParaRPr lang="en-GB" dirty="0" smtClean="0"/>
          </a:p>
          <a:p>
            <a:r>
              <a:rPr lang="en-GB" dirty="0" smtClean="0"/>
              <a:t>Materials specific requirements:</a:t>
            </a:r>
          </a:p>
          <a:p>
            <a:pPr lvl="1"/>
            <a:r>
              <a:rPr lang="en-GB" dirty="0" smtClean="0"/>
              <a:t>Compatible with Dose level over HL-LHC project period:</a:t>
            </a:r>
          </a:p>
          <a:p>
            <a:pPr lvl="1"/>
            <a:r>
              <a:rPr lang="en-GB" dirty="0" smtClean="0"/>
              <a:t>Cobalt </a:t>
            </a:r>
            <a:r>
              <a:rPr lang="en-GB" dirty="0" smtClean="0"/>
              <a:t>content for stainless steel &lt; 0.1%</a:t>
            </a:r>
          </a:p>
          <a:p>
            <a:pPr lvl="1"/>
            <a:r>
              <a:rPr lang="en-GB" dirty="0" smtClean="0"/>
              <a:t>Polymers according to IS41 </a:t>
            </a:r>
            <a:r>
              <a:rPr lang="en-GB" dirty="0" smtClean="0">
                <a:hlinkClick r:id="rId2"/>
              </a:rPr>
              <a:t>EDMS335806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Inspections and certifications as </a:t>
            </a:r>
            <a:r>
              <a:rPr lang="en-GB" dirty="0" smtClean="0"/>
              <a:t>for HL-LHC cryostat supplies</a:t>
            </a:r>
            <a:endParaRPr lang="en-GB" dirty="0" smtClean="0"/>
          </a:p>
          <a:p>
            <a:pPr lvl="1"/>
            <a:r>
              <a:rPr lang="en-GB" dirty="0" smtClean="0"/>
              <a:t>Welding and welders</a:t>
            </a:r>
          </a:p>
          <a:p>
            <a:pPr lvl="1"/>
            <a:r>
              <a:rPr lang="en-GB" dirty="0" smtClean="0"/>
              <a:t>Leak tightness level, procedure and operators</a:t>
            </a:r>
          </a:p>
          <a:p>
            <a:pPr lvl="1"/>
            <a:r>
              <a:rPr lang="en-GB" dirty="0" smtClean="0"/>
              <a:t>Pressure testing according to PED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COLD TEST ?</a:t>
            </a:r>
          </a:p>
          <a:p>
            <a:endParaRPr lang="en-GB" dirty="0" smtClean="0"/>
          </a:p>
          <a:p>
            <a:r>
              <a:rPr lang="en-GB" dirty="0" smtClean="0"/>
              <a:t>Documentation</a:t>
            </a:r>
          </a:p>
          <a:p>
            <a:pPr lvl="1"/>
            <a:r>
              <a:rPr lang="en-GB" dirty="0" smtClean="0"/>
              <a:t>Manufacturing procedures &amp; qualifications</a:t>
            </a:r>
          </a:p>
          <a:p>
            <a:pPr lvl="1"/>
            <a:r>
              <a:rPr lang="en-GB" dirty="0" smtClean="0"/>
              <a:t>Inspection reports</a:t>
            </a:r>
          </a:p>
          <a:p>
            <a:pPr lvl="1"/>
            <a:r>
              <a:rPr lang="en-GB" dirty="0" smtClean="0"/>
              <a:t>CE certification </a:t>
            </a:r>
            <a:endParaRPr lang="en-GB" dirty="0" smtClean="0"/>
          </a:p>
          <a:p>
            <a:pPr lvl="1"/>
            <a:r>
              <a:rPr lang="en-GB" dirty="0" smtClean="0"/>
              <a:t>Upload </a:t>
            </a:r>
            <a:r>
              <a:rPr lang="en-GB" dirty="0" smtClean="0"/>
              <a:t>into CERN database MTF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22007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Manufacturing &amp; Inspections</a:t>
            </a:r>
            <a:endParaRPr lang="en-GB" sz="2600" dirty="0"/>
          </a:p>
        </p:txBody>
      </p:sp>
      <p:grpSp>
        <p:nvGrpSpPr>
          <p:cNvPr id="9" name="Group 8"/>
          <p:cNvGrpSpPr/>
          <p:nvPr/>
        </p:nvGrpSpPr>
        <p:grpSpPr>
          <a:xfrm>
            <a:off x="5868144" y="1650"/>
            <a:ext cx="3178656" cy="1182276"/>
            <a:chOff x="5148064" y="1201592"/>
            <a:chExt cx="3858905" cy="14352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4763" b="44945"/>
            <a:stretch/>
          </p:blipFill>
          <p:spPr>
            <a:xfrm>
              <a:off x="5148064" y="1201592"/>
              <a:ext cx="3858905" cy="88438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t="68672"/>
            <a:stretch/>
          </p:blipFill>
          <p:spPr>
            <a:xfrm>
              <a:off x="5148064" y="2085975"/>
              <a:ext cx="3858905" cy="550906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5389669" y="2571750"/>
            <a:ext cx="3699644" cy="2187187"/>
            <a:chOff x="5389669" y="2447639"/>
            <a:chExt cx="3699644" cy="218718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0219" y="2447639"/>
              <a:ext cx="1326333" cy="15916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89669" y="2606799"/>
              <a:ext cx="3699644" cy="202802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/>
          <p:cNvGrpSpPr/>
          <p:nvPr/>
        </p:nvGrpSpPr>
        <p:grpSpPr>
          <a:xfrm>
            <a:off x="2991586" y="3437790"/>
            <a:ext cx="2775404" cy="1622615"/>
            <a:chOff x="5692880" y="1305958"/>
            <a:chExt cx="2775404" cy="162261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70925" y="1305958"/>
              <a:ext cx="2397359" cy="16226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5692880" y="2566876"/>
              <a:ext cx="13656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CERN database MTF for manufactured products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281921"/>
            <a:ext cx="1738496" cy="12169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26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161339" cy="3680222"/>
          </a:xfrm>
        </p:spPr>
        <p:txBody>
          <a:bodyPr/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0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1" y="528949"/>
            <a:ext cx="4176024" cy="3030051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Design phase</a:t>
            </a:r>
          </a:p>
          <a:p>
            <a:r>
              <a:rPr lang="en-GB" dirty="0" smtClean="0"/>
              <a:t>Drawings according to ISO-GPS, </a:t>
            </a:r>
          </a:p>
          <a:p>
            <a:r>
              <a:rPr lang="en-GB" dirty="0" smtClean="0"/>
              <a:t>Design and calculation reports acc. standards</a:t>
            </a:r>
          </a:p>
          <a:p>
            <a:r>
              <a:rPr lang="en-GB" dirty="0" smtClean="0"/>
              <a:t>Safety file : (risk analysis, safety devices sizing)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approval</a:t>
            </a:r>
          </a:p>
          <a:p>
            <a:pPr marL="0" indent="0">
              <a:buNone/>
            </a:pPr>
            <a:r>
              <a:rPr lang="en-GB" b="1" dirty="0" smtClean="0"/>
              <a:t>Procurement</a:t>
            </a:r>
          </a:p>
          <a:p>
            <a:r>
              <a:rPr lang="en-GB" dirty="0" smtClean="0"/>
              <a:t>Technical specifications mentioning PED, HL-LHC QA and CE requirements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approval</a:t>
            </a:r>
          </a:p>
          <a:p>
            <a:r>
              <a:rPr lang="en-GB" dirty="0" smtClean="0"/>
              <a:t>Procurement process</a:t>
            </a:r>
          </a:p>
          <a:p>
            <a:pPr marL="0" indent="0">
              <a:buNone/>
            </a:pPr>
            <a:r>
              <a:rPr lang="en-GB" b="1" dirty="0" smtClean="0"/>
              <a:t>Manufacturing</a:t>
            </a:r>
          </a:p>
          <a:p>
            <a:r>
              <a:rPr lang="en-GB" dirty="0" smtClean="0"/>
              <a:t>MIP, welding book, cleaning, inspection procedures, manufacturing drawings 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approval </a:t>
            </a:r>
            <a:endParaRPr lang="en-GB" dirty="0" smtClean="0"/>
          </a:p>
          <a:p>
            <a:r>
              <a:rPr lang="en-GB" dirty="0" smtClean="0"/>
              <a:t>Manufacturing process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Inspection reports (including certifications)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approval</a:t>
            </a:r>
          </a:p>
          <a:p>
            <a:pPr marL="0" indent="0">
              <a:buNone/>
            </a:pPr>
            <a:r>
              <a:rPr lang="en-GB" b="1" dirty="0" smtClean="0"/>
              <a:t>Assembly &amp; qualification phase</a:t>
            </a:r>
          </a:p>
          <a:p>
            <a:r>
              <a:rPr lang="en-GB" dirty="0" smtClean="0"/>
              <a:t>Assembly procedures / Inspection and qualification plan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assembly approval</a:t>
            </a:r>
            <a:endParaRPr lang="en-GB" dirty="0" smtClean="0"/>
          </a:p>
          <a:p>
            <a:r>
              <a:rPr lang="en-GB" dirty="0" smtClean="0"/>
              <a:t>Assembly process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Inspection reports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492833" y="528950"/>
            <a:ext cx="4405928" cy="8906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b="1" dirty="0" smtClean="0"/>
              <a:t>QA follow-up</a:t>
            </a:r>
          </a:p>
          <a:p>
            <a:r>
              <a:rPr lang="en-GB" dirty="0" smtClean="0"/>
              <a:t>Upload documentation to MTF database for each item</a:t>
            </a:r>
          </a:p>
          <a:p>
            <a:r>
              <a:rPr lang="en-GB" dirty="0" smtClean="0"/>
              <a:t>Detailed installation and maintenance procedures</a:t>
            </a: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00B050"/>
                </a:solidFill>
              </a:rPr>
              <a:t>CERN QA approval</a:t>
            </a:r>
            <a:endParaRPr lang="en-GB" dirty="0" smtClean="0"/>
          </a:p>
          <a:p>
            <a:pPr marL="0" indent="0">
              <a:buFont typeface="Wingdings" charset="2"/>
              <a:buNone/>
            </a:pPr>
            <a:r>
              <a:rPr lang="en-GB" b="1" dirty="0" smtClean="0"/>
              <a:t>Delivery to CERN</a:t>
            </a:r>
          </a:p>
          <a:p>
            <a:r>
              <a:rPr lang="en-GB" dirty="0" smtClean="0"/>
              <a:t>Packing &amp; shipping to CERN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11050"/>
            <a:ext cx="7920000" cy="540000"/>
          </a:xfrm>
        </p:spPr>
        <p:txBody>
          <a:bodyPr/>
          <a:lstStyle/>
          <a:p>
            <a:r>
              <a:rPr lang="en-GB" dirty="0" smtClean="0"/>
              <a:t>Quality assurance : documentation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6635618" y="1389647"/>
            <a:ext cx="2494559" cy="1816595"/>
            <a:chOff x="6070925" y="1111978"/>
            <a:chExt cx="2494559" cy="181659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0925" y="1305958"/>
              <a:ext cx="2397359" cy="162261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157774" y="1111978"/>
              <a:ext cx="24077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CERN database MTF for manufactured products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408138" y="3367633"/>
            <a:ext cx="26612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Non exhaustive list of QA requirements for illustration</a:t>
            </a:r>
            <a:endParaRPr lang="en-GB" sz="800" i="1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0" y="3559000"/>
          <a:ext cx="9144000" cy="1584500"/>
        </p:xfrm>
        <a:graphic>
          <a:graphicData uri="http://schemas.openxmlformats.org/drawingml/2006/table">
            <a:tbl>
              <a:tblPr/>
              <a:tblGrid>
                <a:gridCol w="636400">
                  <a:extLst>
                    <a:ext uri="{9D8B030D-6E8A-4147-A177-3AD203B41FA5}">
                      <a16:colId xmlns:a16="http://schemas.microsoft.com/office/drawing/2014/main" val="1887663571"/>
                    </a:ext>
                  </a:extLst>
                </a:gridCol>
                <a:gridCol w="492922">
                  <a:extLst>
                    <a:ext uri="{9D8B030D-6E8A-4147-A177-3AD203B41FA5}">
                      <a16:colId xmlns:a16="http://schemas.microsoft.com/office/drawing/2014/main" val="1154846790"/>
                    </a:ext>
                  </a:extLst>
                </a:gridCol>
                <a:gridCol w="276074">
                  <a:extLst>
                    <a:ext uri="{9D8B030D-6E8A-4147-A177-3AD203B41FA5}">
                      <a16:colId xmlns:a16="http://schemas.microsoft.com/office/drawing/2014/main" val="816761657"/>
                    </a:ext>
                  </a:extLst>
                </a:gridCol>
                <a:gridCol w="488030">
                  <a:extLst>
                    <a:ext uri="{9D8B030D-6E8A-4147-A177-3AD203B41FA5}">
                      <a16:colId xmlns:a16="http://schemas.microsoft.com/office/drawing/2014/main" val="3404598006"/>
                    </a:ext>
                  </a:extLst>
                </a:gridCol>
                <a:gridCol w="497813">
                  <a:extLst>
                    <a:ext uri="{9D8B030D-6E8A-4147-A177-3AD203B41FA5}">
                      <a16:colId xmlns:a16="http://schemas.microsoft.com/office/drawing/2014/main" val="577226254"/>
                    </a:ext>
                  </a:extLst>
                </a:gridCol>
                <a:gridCol w="214117">
                  <a:extLst>
                    <a:ext uri="{9D8B030D-6E8A-4147-A177-3AD203B41FA5}">
                      <a16:colId xmlns:a16="http://schemas.microsoft.com/office/drawing/2014/main" val="3324403874"/>
                    </a:ext>
                  </a:extLst>
                </a:gridCol>
                <a:gridCol w="434226">
                  <a:extLst>
                    <a:ext uri="{9D8B030D-6E8A-4147-A177-3AD203B41FA5}">
                      <a16:colId xmlns:a16="http://schemas.microsoft.com/office/drawing/2014/main" val="3750885404"/>
                    </a:ext>
                  </a:extLst>
                </a:gridCol>
                <a:gridCol w="444008">
                  <a:extLst>
                    <a:ext uri="{9D8B030D-6E8A-4147-A177-3AD203B41FA5}">
                      <a16:colId xmlns:a16="http://schemas.microsoft.com/office/drawing/2014/main" val="2207387111"/>
                    </a:ext>
                  </a:extLst>
                </a:gridCol>
                <a:gridCol w="393465">
                  <a:extLst>
                    <a:ext uri="{9D8B030D-6E8A-4147-A177-3AD203B41FA5}">
                      <a16:colId xmlns:a16="http://schemas.microsoft.com/office/drawing/2014/main" val="1104146685"/>
                    </a:ext>
                  </a:extLst>
                </a:gridCol>
                <a:gridCol w="404878">
                  <a:extLst>
                    <a:ext uri="{9D8B030D-6E8A-4147-A177-3AD203B41FA5}">
                      <a16:colId xmlns:a16="http://schemas.microsoft.com/office/drawing/2014/main" val="1538844966"/>
                    </a:ext>
                  </a:extLst>
                </a:gridCol>
                <a:gridCol w="427332">
                  <a:extLst>
                    <a:ext uri="{9D8B030D-6E8A-4147-A177-3AD203B41FA5}">
                      <a16:colId xmlns:a16="http://schemas.microsoft.com/office/drawing/2014/main" val="3372031903"/>
                    </a:ext>
                  </a:extLst>
                </a:gridCol>
                <a:gridCol w="372269">
                  <a:extLst>
                    <a:ext uri="{9D8B030D-6E8A-4147-A177-3AD203B41FA5}">
                      <a16:colId xmlns:a16="http://schemas.microsoft.com/office/drawing/2014/main" val="214950495"/>
                    </a:ext>
                  </a:extLst>
                </a:gridCol>
                <a:gridCol w="411399">
                  <a:extLst>
                    <a:ext uri="{9D8B030D-6E8A-4147-A177-3AD203B41FA5}">
                      <a16:colId xmlns:a16="http://schemas.microsoft.com/office/drawing/2014/main" val="3821318840"/>
                    </a:ext>
                  </a:extLst>
                </a:gridCol>
                <a:gridCol w="458682">
                  <a:extLst>
                    <a:ext uri="{9D8B030D-6E8A-4147-A177-3AD203B41FA5}">
                      <a16:colId xmlns:a16="http://schemas.microsoft.com/office/drawing/2014/main" val="3155004317"/>
                    </a:ext>
                  </a:extLst>
                </a:gridCol>
                <a:gridCol w="354335">
                  <a:extLst>
                    <a:ext uri="{9D8B030D-6E8A-4147-A177-3AD203B41FA5}">
                      <a16:colId xmlns:a16="http://schemas.microsoft.com/office/drawing/2014/main" val="3882777800"/>
                    </a:ext>
                  </a:extLst>
                </a:gridCol>
                <a:gridCol w="347813">
                  <a:extLst>
                    <a:ext uri="{9D8B030D-6E8A-4147-A177-3AD203B41FA5}">
                      <a16:colId xmlns:a16="http://schemas.microsoft.com/office/drawing/2014/main" val="131467042"/>
                    </a:ext>
                  </a:extLst>
                </a:gridCol>
                <a:gridCol w="315204">
                  <a:extLst>
                    <a:ext uri="{9D8B030D-6E8A-4147-A177-3AD203B41FA5}">
                      <a16:colId xmlns:a16="http://schemas.microsoft.com/office/drawing/2014/main" val="768258418"/>
                    </a:ext>
                  </a:extLst>
                </a:gridCol>
                <a:gridCol w="355966">
                  <a:extLst>
                    <a:ext uri="{9D8B030D-6E8A-4147-A177-3AD203B41FA5}">
                      <a16:colId xmlns:a16="http://schemas.microsoft.com/office/drawing/2014/main" val="3089044924"/>
                    </a:ext>
                  </a:extLst>
                </a:gridCol>
                <a:gridCol w="326617">
                  <a:extLst>
                    <a:ext uri="{9D8B030D-6E8A-4147-A177-3AD203B41FA5}">
                      <a16:colId xmlns:a16="http://schemas.microsoft.com/office/drawing/2014/main" val="2911189061"/>
                    </a:ext>
                  </a:extLst>
                </a:gridCol>
                <a:gridCol w="355966">
                  <a:extLst>
                    <a:ext uri="{9D8B030D-6E8A-4147-A177-3AD203B41FA5}">
                      <a16:colId xmlns:a16="http://schemas.microsoft.com/office/drawing/2014/main" val="850561694"/>
                    </a:ext>
                  </a:extLst>
                </a:gridCol>
                <a:gridCol w="315204">
                  <a:extLst>
                    <a:ext uri="{9D8B030D-6E8A-4147-A177-3AD203B41FA5}">
                      <a16:colId xmlns:a16="http://schemas.microsoft.com/office/drawing/2014/main" val="139599221"/>
                    </a:ext>
                  </a:extLst>
                </a:gridCol>
                <a:gridCol w="387270">
                  <a:extLst>
                    <a:ext uri="{9D8B030D-6E8A-4147-A177-3AD203B41FA5}">
                      <a16:colId xmlns:a16="http://schemas.microsoft.com/office/drawing/2014/main" val="1822696449"/>
                    </a:ext>
                  </a:extLst>
                </a:gridCol>
                <a:gridCol w="434010">
                  <a:extLst>
                    <a:ext uri="{9D8B030D-6E8A-4147-A177-3AD203B41FA5}">
                      <a16:colId xmlns:a16="http://schemas.microsoft.com/office/drawing/2014/main" val="1039056753"/>
                    </a:ext>
                  </a:extLst>
                </a:gridCol>
              </a:tblGrid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Manufacturing, Assembly and qualification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QA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81810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report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file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drawings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certif.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Calculations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 inspection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Cleaning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Procedures</a:t>
                      </a:r>
                    </a:p>
                  </a:txBody>
                  <a:tcPr marL="4227" marR="4227" marT="422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535118"/>
                  </a:ext>
                </a:extLst>
              </a:tr>
              <a:tr h="25361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Thermo-mech.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Fluid mech.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Pressure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relief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Manuf.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</a:t>
                      </a:r>
                    </a:p>
                    <a:p>
                      <a:pPr algn="ctr" fontAlgn="ctr"/>
                      <a:r>
                        <a:rPr lang="en-GB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Plan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Welder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 personel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X-ray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Operator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MTF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archiving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967356"/>
                  </a:ext>
                </a:extLst>
              </a:tr>
              <a:tr h="169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EN13445-3</a:t>
                      </a:r>
                    </a:p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EN13458-2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ISO21013-3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EN4126-6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ISO-GPS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PED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EN13445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EN14917+A1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EN13458-2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EN10028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HL-LHC_QA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9606-1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ISO14732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15614-1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9712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NDT level2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17637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17636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5817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 B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EN1779A1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EN13185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 9712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Level2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EN12300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701471"/>
                  </a:ext>
                </a:extLst>
              </a:tr>
              <a:tr h="169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Qualification </a:t>
                      </a:r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</a:t>
                      </a:r>
                    </a:p>
                    <a:p>
                      <a:pPr algn="l" fontAlgn="ctr"/>
                      <a:r>
                        <a:rPr lang="en-GB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notified 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body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6729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408534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vessel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856250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Bellows vacuum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2501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Helium vessels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99212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Bellows helium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495629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shield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873016"/>
                  </a:ext>
                </a:extLst>
              </a:tr>
              <a:tr h="845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MLI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441153"/>
                  </a:ext>
                </a:extLst>
              </a:tr>
              <a:tr h="8876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supports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(X)</a:t>
                      </a:r>
                    </a:p>
                  </a:txBody>
                  <a:tcPr marL="4227" marR="4227" marT="4227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27" marR="4227" marT="4227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679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33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powering system basic principle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273" y="3085059"/>
            <a:ext cx="1304555" cy="48746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" name="Group 4"/>
          <p:cNvGrpSpPr/>
          <p:nvPr/>
        </p:nvGrpSpPr>
        <p:grpSpPr>
          <a:xfrm>
            <a:off x="2528956" y="1491630"/>
            <a:ext cx="5543646" cy="2012215"/>
            <a:chOff x="140808" y="3519547"/>
            <a:chExt cx="8762973" cy="3180757"/>
          </a:xfrm>
        </p:grpSpPr>
        <p:sp>
          <p:nvSpPr>
            <p:cNvPr id="6" name="Rectangle 5"/>
            <p:cNvSpPr/>
            <p:nvPr/>
          </p:nvSpPr>
          <p:spPr>
            <a:xfrm>
              <a:off x="3392978" y="4881814"/>
              <a:ext cx="2759289" cy="10416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900" dirty="0" err="1" smtClean="0">
                  <a:solidFill>
                    <a:schemeClr val="tx1"/>
                  </a:solidFill>
                </a:rPr>
                <a:t>SCLink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0808" y="5133743"/>
              <a:ext cx="1512917" cy="1390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Cryostat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51519" y="4881815"/>
              <a:ext cx="1749234" cy="1041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900" b="1" dirty="0" smtClean="0">
                  <a:solidFill>
                    <a:srgbClr val="FF0000"/>
                  </a:solidFill>
                </a:rPr>
                <a:t>DF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2267" y="4881814"/>
              <a:ext cx="931024" cy="10416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</a:rPr>
                <a:t>DFH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633855" y="4047316"/>
              <a:ext cx="396240" cy="8811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</a:rPr>
                <a:t>CL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507541" y="4047315"/>
              <a:ext cx="396240" cy="881149"/>
            </a:xfrm>
            <a:prstGeom prst="rect">
              <a:avLst/>
            </a:prstGeom>
            <a:solidFill>
              <a:srgbClr val="92D05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</a:rPr>
                <a:t>PC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651519" y="6309400"/>
              <a:ext cx="3125756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00753" y="4878559"/>
              <a:ext cx="0" cy="1076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119072" y="4872339"/>
              <a:ext cx="0" cy="1076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40808" y="5460710"/>
              <a:ext cx="1062841" cy="9233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9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03649" y="5460710"/>
              <a:ext cx="447870" cy="30751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9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56522" y="5460710"/>
              <a:ext cx="1571870" cy="30751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9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681179" y="5245882"/>
              <a:ext cx="5220917" cy="21482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11596" y="4923640"/>
              <a:ext cx="257187" cy="53706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591456" y="4928003"/>
              <a:ext cx="1234440" cy="419100"/>
            </a:xfrm>
            <a:custGeom>
              <a:avLst/>
              <a:gdLst>
                <a:gd name="connsiteX0" fmla="*/ 1234440 w 1234440"/>
                <a:gd name="connsiteY0" fmla="*/ 0 h 419100"/>
                <a:gd name="connsiteX1" fmla="*/ 1234440 w 1234440"/>
                <a:gd name="connsiteY1" fmla="*/ 419100 h 419100"/>
                <a:gd name="connsiteX2" fmla="*/ 0 w 1234440"/>
                <a:gd name="connsiteY2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4440" h="419100">
                  <a:moveTo>
                    <a:pt x="1234440" y="0"/>
                  </a:moveTo>
                  <a:lnTo>
                    <a:pt x="1234440" y="419100"/>
                  </a:lnTo>
                  <a:lnTo>
                    <a:pt x="0" y="419100"/>
                  </a:lnTo>
                </a:path>
              </a:pathLst>
            </a:custGeom>
            <a:noFill/>
            <a:ln w="19050">
              <a:solidFill>
                <a:schemeClr val="accent3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400456" y="5347103"/>
              <a:ext cx="4206240" cy="289560"/>
            </a:xfrm>
            <a:custGeom>
              <a:avLst/>
              <a:gdLst>
                <a:gd name="connsiteX0" fmla="*/ 4206240 w 4206240"/>
                <a:gd name="connsiteY0" fmla="*/ 0 h 289560"/>
                <a:gd name="connsiteX1" fmla="*/ 609600 w 4206240"/>
                <a:gd name="connsiteY1" fmla="*/ 0 h 289560"/>
                <a:gd name="connsiteX2" fmla="*/ 213360 w 4206240"/>
                <a:gd name="connsiteY2" fmla="*/ 289560 h 289560"/>
                <a:gd name="connsiteX3" fmla="*/ 0 w 4206240"/>
                <a:gd name="connsiteY3" fmla="*/ 28956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6240" h="289560">
                  <a:moveTo>
                    <a:pt x="4206240" y="0"/>
                  </a:moveTo>
                  <a:lnTo>
                    <a:pt x="609600" y="0"/>
                  </a:lnTo>
                  <a:lnTo>
                    <a:pt x="213360" y="289560"/>
                  </a:lnTo>
                  <a:lnTo>
                    <a:pt x="0" y="289560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832714" y="5655461"/>
              <a:ext cx="1552502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7932576" y="3845963"/>
              <a:ext cx="723900" cy="205740"/>
            </a:xfrm>
            <a:custGeom>
              <a:avLst/>
              <a:gdLst>
                <a:gd name="connsiteX0" fmla="*/ 0 w 723900"/>
                <a:gd name="connsiteY0" fmla="*/ 198120 h 205740"/>
                <a:gd name="connsiteX1" fmla="*/ 0 w 723900"/>
                <a:gd name="connsiteY1" fmla="*/ 0 h 205740"/>
                <a:gd name="connsiteX2" fmla="*/ 723900 w 723900"/>
                <a:gd name="connsiteY2" fmla="*/ 0 h 205740"/>
                <a:gd name="connsiteX3" fmla="*/ 723900 w 723900"/>
                <a:gd name="connsiteY3" fmla="*/ 20574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3900" h="205740">
                  <a:moveTo>
                    <a:pt x="0" y="198120"/>
                  </a:moveTo>
                  <a:lnTo>
                    <a:pt x="0" y="0"/>
                  </a:lnTo>
                  <a:lnTo>
                    <a:pt x="723900" y="0"/>
                  </a:lnTo>
                  <a:lnTo>
                    <a:pt x="723900" y="205740"/>
                  </a:lnTo>
                </a:path>
              </a:pathLst>
            </a:cu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203649" y="5578243"/>
              <a:ext cx="229067" cy="1333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768341" y="5578243"/>
              <a:ext cx="229067" cy="1333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73479" y="5578243"/>
              <a:ext cx="229067" cy="1333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93340" y="5290472"/>
              <a:ext cx="229067" cy="1333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651519" y="4872422"/>
              <a:ext cx="0" cy="1076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7761126" y="4841304"/>
              <a:ext cx="130394" cy="1333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651519" y="5460709"/>
              <a:ext cx="0" cy="307516"/>
            </a:xfrm>
            <a:prstGeom prst="line">
              <a:avLst/>
            </a:prstGeom>
            <a:ln w="98425">
              <a:solidFill>
                <a:srgbClr val="EC52D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777275" y="4620559"/>
              <a:ext cx="0" cy="190367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947632" y="6384045"/>
              <a:ext cx="998866" cy="31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/>
                <a:t>LHC tunnel</a:t>
              </a:r>
              <a:endParaRPr lang="en-GB" sz="7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42859" y="4620559"/>
              <a:ext cx="0" cy="1913225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766380" y="6384072"/>
              <a:ext cx="665583" cy="31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smtClean="0"/>
                <a:t>UL</a:t>
              </a:r>
              <a:endParaRPr lang="en-GB" sz="7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38947" y="6384045"/>
              <a:ext cx="597959" cy="31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UR</a:t>
              </a:r>
              <a:endParaRPr lang="en-GB" sz="700" dirty="0"/>
            </a:p>
          </p:txBody>
        </p:sp>
        <p:cxnSp>
          <p:nvCxnSpPr>
            <p:cNvPr id="36" name="Straight Arrow Connector 35"/>
            <p:cNvCxnSpPr>
              <a:stCxn id="10" idx="0"/>
            </p:cNvCxnSpPr>
            <p:nvPr/>
          </p:nvCxnSpPr>
          <p:spPr>
            <a:xfrm flipH="1" flipV="1">
              <a:off x="7825896" y="3519547"/>
              <a:ext cx="6079" cy="527769"/>
            </a:xfrm>
            <a:prstGeom prst="straightConnector1">
              <a:avLst/>
            </a:prstGeom>
            <a:ln w="38100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2907670" y="5614467"/>
              <a:ext cx="221480" cy="70965"/>
              <a:chOff x="7920225" y="3723877"/>
              <a:chExt cx="119829" cy="131828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7920225" y="3723878"/>
                <a:ext cx="45719" cy="129991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9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943084" y="3725714"/>
                <a:ext cx="45719" cy="129991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9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972688" y="3723877"/>
                <a:ext cx="45719" cy="129991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9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7994335" y="3723878"/>
                <a:ext cx="45719" cy="129991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en-GB" sz="9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60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3240"/>
            <a:ext cx="972716" cy="5770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6" name="Group 15"/>
          <p:cNvGrpSpPr/>
          <p:nvPr/>
        </p:nvGrpSpPr>
        <p:grpSpPr>
          <a:xfrm>
            <a:off x="470485" y="3057342"/>
            <a:ext cx="3078950" cy="2080896"/>
            <a:chOff x="0" y="4083472"/>
            <a:chExt cx="4105267" cy="2774528"/>
          </a:xfrm>
        </p:grpSpPr>
        <p:sp>
          <p:nvSpPr>
            <p:cNvPr id="15" name="Rectangle 14"/>
            <p:cNvSpPr/>
            <p:nvPr/>
          </p:nvSpPr>
          <p:spPr>
            <a:xfrm>
              <a:off x="0" y="4083472"/>
              <a:ext cx="4067175" cy="2774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24815" y="4239801"/>
              <a:ext cx="3980452" cy="2162005"/>
              <a:chOff x="8261476" y="111231"/>
              <a:chExt cx="3980452" cy="2162005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8261476" y="541275"/>
                <a:ext cx="3980452" cy="1731961"/>
                <a:chOff x="6691993" y="3847741"/>
                <a:chExt cx="5525081" cy="2550494"/>
              </a:xfrm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8432151" y="4793608"/>
                  <a:ext cx="1726163" cy="69237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smtClean="0">
                      <a:solidFill>
                        <a:srgbClr val="0070C0"/>
                      </a:solidFill>
                      <a:latin typeface="Arial"/>
                    </a:rPr>
                    <a:t>DFX </a:t>
                  </a: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design</a:t>
                  </a:r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6691993" y="4827217"/>
                  <a:ext cx="1421363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Installation</a:t>
                  </a:r>
                </a:p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Integration</a:t>
                  </a:r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7220727" y="5773079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Insulation Vacuum</a:t>
                  </a:r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8642090" y="5773081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err="1">
                      <a:solidFill>
                        <a:srgbClr val="0070C0"/>
                      </a:solidFill>
                      <a:latin typeface="Arial"/>
                    </a:rPr>
                    <a:t>SCLink</a:t>
                  </a:r>
                  <a:endParaRPr lang="en-GB" sz="900" dirty="0">
                    <a:solidFill>
                      <a:srgbClr val="0070C0"/>
                    </a:solidFill>
                    <a:latin typeface="Arial"/>
                  </a:endParaRPr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10063453" y="5773084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Test</a:t>
                  </a:r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10063453" y="3847743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Transport</a:t>
                  </a:r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8642090" y="3847742"/>
                  <a:ext cx="1306286" cy="625151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 smtClean="0">
                      <a:solidFill>
                        <a:srgbClr val="0070C0"/>
                      </a:solidFill>
                      <a:latin typeface="Arial"/>
                    </a:rPr>
                    <a:t>Triplet </a:t>
                  </a: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Magnet</a:t>
                  </a:r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6984239" y="3847741"/>
                  <a:ext cx="1542774" cy="62515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Cryogenics</a:t>
                  </a:r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10408686" y="4827217"/>
                  <a:ext cx="1808388" cy="62515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GB" sz="900" dirty="0">
                      <a:solidFill>
                        <a:srgbClr val="0070C0"/>
                      </a:solidFill>
                      <a:latin typeface="Arial"/>
                    </a:rPr>
                    <a:t>Maintenance</a:t>
                  </a:r>
                </a:p>
              </p:txBody>
            </p:sp>
            <p:cxnSp>
              <p:nvCxnSpPr>
                <p:cNvPr id="58" name="Straight Connector 57"/>
                <p:cNvCxnSpPr>
                  <a:stCxn id="55" idx="2"/>
                  <a:endCxn id="47" idx="1"/>
                </p:cNvCxnSpPr>
                <p:nvPr/>
              </p:nvCxnSpPr>
              <p:spPr>
                <a:xfrm>
                  <a:off x="7820997" y="4472892"/>
                  <a:ext cx="611154" cy="6669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>
                  <a:stCxn id="48" idx="3"/>
                  <a:endCxn id="47" idx="1"/>
                </p:cNvCxnSpPr>
                <p:nvPr/>
              </p:nvCxnSpPr>
              <p:spPr>
                <a:xfrm>
                  <a:off x="8113356" y="5139793"/>
                  <a:ext cx="318795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50" idx="0"/>
                  <a:endCxn id="47" idx="1"/>
                </p:cNvCxnSpPr>
                <p:nvPr/>
              </p:nvCxnSpPr>
              <p:spPr>
                <a:xfrm flipV="1">
                  <a:off x="7873870" y="5139794"/>
                  <a:ext cx="558281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51" idx="0"/>
                  <a:endCxn id="47" idx="2"/>
                </p:cNvCxnSpPr>
                <p:nvPr/>
              </p:nvCxnSpPr>
              <p:spPr>
                <a:xfrm flipV="1">
                  <a:off x="9295233" y="5485979"/>
                  <a:ext cx="0" cy="287102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>
                  <a:endCxn id="47" idx="3"/>
                </p:cNvCxnSpPr>
                <p:nvPr/>
              </p:nvCxnSpPr>
              <p:spPr>
                <a:xfrm flipH="1" flipV="1">
                  <a:off x="10158314" y="5139794"/>
                  <a:ext cx="700187" cy="63328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57" idx="1"/>
                  <a:endCxn id="47" idx="3"/>
                </p:cNvCxnSpPr>
                <p:nvPr/>
              </p:nvCxnSpPr>
              <p:spPr>
                <a:xfrm flipH="1">
                  <a:off x="10158314" y="5139793"/>
                  <a:ext cx="250373" cy="1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>
                  <a:stCxn id="53" idx="2"/>
                  <a:endCxn id="47" idx="3"/>
                </p:cNvCxnSpPr>
                <p:nvPr/>
              </p:nvCxnSpPr>
              <p:spPr>
                <a:xfrm flipH="1">
                  <a:off x="10158314" y="4472894"/>
                  <a:ext cx="558282" cy="666900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stCxn id="54" idx="2"/>
                  <a:endCxn id="47" idx="0"/>
                </p:cNvCxnSpPr>
                <p:nvPr/>
              </p:nvCxnSpPr>
              <p:spPr>
                <a:xfrm>
                  <a:off x="9295233" y="4472893"/>
                  <a:ext cx="0" cy="320715"/>
                </a:xfrm>
                <a:prstGeom prst="line">
                  <a:avLst/>
                </a:prstGeom>
                <a:ln w="3175"/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Box 65"/>
              <p:cNvSpPr txBox="1"/>
              <p:nvPr/>
            </p:nvSpPr>
            <p:spPr>
              <a:xfrm>
                <a:off x="9217453" y="111231"/>
                <a:ext cx="241348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13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</a:rPr>
                  <a:t>DF system interfaces</a:t>
                </a:r>
              </a:p>
            </p:txBody>
          </p:sp>
        </p:grpSp>
      </p:grp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7" b="13436"/>
          <a:stretch/>
        </p:blipFill>
        <p:spPr>
          <a:xfrm>
            <a:off x="4281435" y="0"/>
            <a:ext cx="4862565" cy="2372061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6110639" y="1404275"/>
            <a:ext cx="2080832" cy="565935"/>
            <a:chOff x="4854459" y="3770842"/>
            <a:chExt cx="2942549" cy="800301"/>
          </a:xfrm>
        </p:grpSpPr>
        <p:sp>
          <p:nvSpPr>
            <p:cNvPr id="131" name="TextBox 130"/>
            <p:cNvSpPr txBox="1"/>
            <p:nvPr/>
          </p:nvSpPr>
          <p:spPr>
            <a:xfrm rot="21022299">
              <a:off x="4854459" y="4310003"/>
              <a:ext cx="40168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D1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20947841">
              <a:off x="5265796" y="4216143"/>
              <a:ext cx="413020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CP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 rot="20988596">
              <a:off x="5830943" y="4093280"/>
              <a:ext cx="406218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Q3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 rot="20956418">
              <a:off x="6370061" y="3981089"/>
              <a:ext cx="471957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Q2b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 rot="20821435">
              <a:off x="6860587" y="3875560"/>
              <a:ext cx="46742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Q2a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 rot="21053899">
              <a:off x="7390790" y="3770842"/>
              <a:ext cx="406218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Q1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 rot="21053899">
            <a:off x="8464599" y="1350452"/>
            <a:ext cx="2568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en-GB" sz="600" b="1" dirty="0">
                <a:solidFill>
                  <a:prstClr val="black"/>
                </a:solidFill>
                <a:latin typeface="Arial"/>
              </a:rPr>
              <a:t>IP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129205" y="629092"/>
            <a:ext cx="2585592" cy="1473988"/>
            <a:chOff x="3466593" y="2674639"/>
            <a:chExt cx="3656340" cy="2084398"/>
          </a:xfrm>
        </p:grpSpPr>
        <p:sp>
          <p:nvSpPr>
            <p:cNvPr id="116" name="TextBox 115"/>
            <p:cNvSpPr txBox="1"/>
            <p:nvPr/>
          </p:nvSpPr>
          <p:spPr>
            <a:xfrm rot="21142821">
              <a:off x="5507098" y="3047858"/>
              <a:ext cx="1615835" cy="261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914378">
                <a:defRPr/>
              </a:pPr>
              <a:r>
                <a:rPr lang="en-GB" sz="6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Power converters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2278656">
              <a:off x="3466593" y="3537233"/>
              <a:ext cx="1308147" cy="261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GB" sz="600" dirty="0" err="1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DSHx</a:t>
              </a:r>
              <a:endParaRPr lang="en-GB" sz="600" dirty="0">
                <a:solidFill>
                  <a:srgbClr val="FB963C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6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DFHx1</a:t>
              </a:r>
            </a:p>
          </p:txBody>
        </p:sp>
        <p:sp>
          <p:nvSpPr>
            <p:cNvPr id="119" name="Rounded Rectangle 118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6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800" dirty="0">
                  <a:solidFill>
                    <a:srgbClr val="FF0000"/>
                  </a:solidFill>
                  <a:latin typeface="Arial"/>
                </a:rPr>
                <a:t>DFX</a:t>
              </a: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/>
              <a:endParaRPr lang="en-GB" sz="6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/>
              <a:endParaRPr lang="en-GB" sz="6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21187361">
              <a:off x="5977774" y="267463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457189"/>
              <a:r>
                <a:rPr lang="en-GB" sz="600" b="0" dirty="0">
                  <a:solidFill>
                    <a:srgbClr val="FB963C">
                      <a:lumMod val="75000"/>
                    </a:srgbClr>
                  </a:solidFill>
                  <a:latin typeface="Arial"/>
                </a:rPr>
                <a:t>DFHx2</a:t>
              </a: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109650" y="292377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8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129" name="Freeform 128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189"/>
                <a:endParaRPr lang="en-GB" sz="6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30" name="Straight Connector 129"/>
              <p:cNvCxnSpPr>
                <a:stCxn id="120" idx="1"/>
                <a:endCxn id="125" idx="0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27" name="Straight Connector 126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rot="18617565">
            <a:off x="5187899" y="1770345"/>
            <a:ext cx="377026" cy="482481"/>
            <a:chOff x="3497667" y="3792598"/>
            <a:chExt cx="533160" cy="682286"/>
          </a:xfrm>
        </p:grpSpPr>
        <p:cxnSp>
          <p:nvCxnSpPr>
            <p:cNvPr id="114" name="Straight Arrow Connector 113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2180627">
              <a:off x="3497667" y="3907992"/>
              <a:ext cx="533160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≈45m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207317" y="1238298"/>
            <a:ext cx="4469911" cy="1108365"/>
            <a:chOff x="2162930" y="3536132"/>
            <a:chExt cx="6320997" cy="1567362"/>
          </a:xfrm>
        </p:grpSpPr>
        <p:grpSp>
          <p:nvGrpSpPr>
            <p:cNvPr id="93" name="Group 92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/>
              <p:cNvSpPr txBox="1"/>
              <p:nvPr/>
            </p:nvSpPr>
            <p:spPr>
              <a:xfrm rot="20781435">
                <a:off x="7647026" y="4575626"/>
                <a:ext cx="533161" cy="261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189"/>
                <a:r>
                  <a:rPr lang="en-GB" sz="600" dirty="0">
                    <a:solidFill>
                      <a:prstClr val="white">
                        <a:lumMod val="65000"/>
                      </a:prstClr>
                    </a:solidFill>
                    <a:latin typeface="Arial"/>
                  </a:rPr>
                  <a:t>≈80m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174182" y="3863003"/>
              <a:ext cx="533161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≈50m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1"/>
              <a:ext cx="471957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/>
              <a:r>
                <a:rPr lang="en-GB" sz="60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≈8m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21223299">
              <a:off x="2172844" y="3536132"/>
              <a:ext cx="954794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457189">
                <a:defRPr/>
              </a:pPr>
              <a:r>
                <a:rPr lang="en-GB" sz="600" b="0" dirty="0">
                  <a:solidFill>
                    <a:prstClr val="white">
                      <a:lumMod val="65000"/>
                    </a:prstClr>
                  </a:solidFill>
                </a:rPr>
                <a:t>Service tunnel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21127498">
              <a:off x="2193971" y="3673464"/>
              <a:ext cx="1136141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457189">
                <a:defRPr/>
              </a:pPr>
              <a:r>
                <a:rPr lang="en-GB" sz="600" b="0" dirty="0">
                  <a:solidFill>
                    <a:prstClr val="white">
                      <a:lumMod val="65000"/>
                    </a:prstClr>
                  </a:solidFill>
                </a:rPr>
                <a:t>Transverse tunnel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20887282">
              <a:off x="2162930" y="4734869"/>
              <a:ext cx="809716" cy="261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914378">
                <a:defRPr/>
              </a:pPr>
              <a:r>
                <a:rPr lang="en-GB" sz="600" b="0" kern="0" dirty="0">
                  <a:solidFill>
                    <a:prstClr val="white">
                      <a:lumMod val="65000"/>
                    </a:prstClr>
                  </a:solidFill>
                  <a:latin typeface="Arial"/>
                </a:rPr>
                <a:t>LHC tunnel</a:t>
              </a:r>
            </a:p>
          </p:txBody>
        </p:sp>
        <p:cxnSp>
          <p:nvCxnSpPr>
            <p:cNvPr id="101" name="Straight Arrow Connector 100"/>
            <p:cNvCxnSpPr>
              <a:stCxn id="99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50"/>
            <a:ext cx="5317502" cy="540000"/>
          </a:xfrm>
          <a:noFill/>
        </p:spPr>
        <p:txBody>
          <a:bodyPr/>
          <a:lstStyle/>
          <a:p>
            <a:pPr algn="l"/>
            <a:r>
              <a:rPr lang="en-GB" sz="2400" dirty="0" smtClean="0"/>
              <a:t>DFX in Cold Powering System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2" y="573833"/>
            <a:ext cx="4195889" cy="2598261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Each IP1 and IP5 sides equipped with </a:t>
            </a:r>
            <a:r>
              <a:rPr lang="en-GB" dirty="0" smtClean="0"/>
              <a:t>a </a:t>
            </a:r>
            <a:r>
              <a:rPr lang="en-GB" dirty="0"/>
              <a:t>cold powering chains of </a:t>
            </a:r>
            <a:r>
              <a:rPr lang="en-GB" dirty="0" smtClean="0"/>
              <a:t>cryostats</a:t>
            </a:r>
            <a:endParaRPr lang="en-GB" dirty="0"/>
          </a:p>
          <a:p>
            <a:r>
              <a:rPr lang="en-GB" dirty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– SC Link (DSH) –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DFX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DFX </a:t>
            </a:r>
            <a:r>
              <a:rPr lang="en-GB" sz="2900" dirty="0"/>
              <a:t>basic functions</a:t>
            </a:r>
            <a:r>
              <a:rPr lang="en-GB" dirty="0"/>
              <a:t>:</a:t>
            </a:r>
          </a:p>
          <a:p>
            <a:r>
              <a:rPr lang="en-GB" dirty="0">
                <a:solidFill>
                  <a:srgbClr val="0070C0"/>
                </a:solidFill>
              </a:rPr>
              <a:t>Electrical interface </a:t>
            </a:r>
            <a:r>
              <a:rPr lang="en-GB" dirty="0"/>
              <a:t>between SC Link and superconducting </a:t>
            </a:r>
            <a:r>
              <a:rPr lang="en-GB" dirty="0" smtClean="0"/>
              <a:t>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Supply </a:t>
            </a:r>
            <a:r>
              <a:rPr lang="en-GB" dirty="0">
                <a:solidFill>
                  <a:srgbClr val="0070C0"/>
                </a:solidFill>
              </a:rPr>
              <a:t>cryogenics </a:t>
            </a:r>
            <a:r>
              <a:rPr lang="en-GB" dirty="0"/>
              <a:t>to 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System Interfaces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DFX functional specification and interface definition EDMS1905633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5"/>
          <a:srcRect b="55922"/>
          <a:stretch/>
        </p:blipFill>
        <p:spPr>
          <a:xfrm>
            <a:off x="5149966" y="2756785"/>
            <a:ext cx="3468035" cy="2152188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6471129" y="2548515"/>
            <a:ext cx="22156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DFX functional specification EDMS 1905633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076056" cy="624142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General requirements</a:t>
            </a:r>
            <a:endParaRPr lang="en-GB" sz="2600" dirty="0"/>
          </a:p>
        </p:txBody>
      </p:sp>
      <p:sp>
        <p:nvSpPr>
          <p:cNvPr id="63" name="Content Placeholder 62"/>
          <p:cNvSpPr>
            <a:spLocks noGrp="1"/>
          </p:cNvSpPr>
          <p:nvPr>
            <p:ph idx="1"/>
          </p:nvPr>
        </p:nvSpPr>
        <p:spPr>
          <a:xfrm>
            <a:off x="612000" y="714760"/>
            <a:ext cx="8280480" cy="372919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DFX installed in LHC machine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Comply with CERN rules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CERN Safety </a:t>
            </a:r>
            <a:r>
              <a:rPr lang="en-GB" dirty="0" smtClean="0">
                <a:sym typeface="Wingdings" panose="05000000000000000000" pitchFamily="2" charset="2"/>
                <a:hlinkClick r:id="rId2"/>
              </a:rPr>
              <a:t>Rules</a:t>
            </a:r>
            <a:endParaRPr lang="en-GB" dirty="0" smtClean="0">
              <a:sym typeface="Wingdings" panose="05000000000000000000" pitchFamily="2" charset="2"/>
            </a:endParaRPr>
          </a:p>
          <a:p>
            <a:pPr lvl="3"/>
            <a:r>
              <a:rPr lang="en-GB" dirty="0" smtClean="0">
                <a:sym typeface="Wingdings" panose="05000000000000000000" pitchFamily="2" charset="2"/>
                <a:hlinkClick r:id="rId3"/>
              </a:rPr>
              <a:t>GSI-M-4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- Cryogenic </a:t>
            </a:r>
            <a:r>
              <a:rPr lang="en-GB" dirty="0" smtClean="0">
                <a:sym typeface="Wingdings" panose="05000000000000000000" pitchFamily="2" charset="2"/>
              </a:rPr>
              <a:t>equipment :</a:t>
            </a:r>
          </a:p>
          <a:p>
            <a:pPr marL="1371600" lvl="3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lvl="3"/>
            <a:endParaRPr lang="en-GB" dirty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European directives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Pressure Equipment Directive 2014-68-EU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 HL-LHC QA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ALARA principle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Material requirements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Documentation &amp; MTF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1070700" y="1995686"/>
            <a:ext cx="5256584" cy="6463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GSI-M4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 “The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manufacture […] by collaborating institutions, of all new cryogenic equipment shall comply with the applicable CERN Safety Rules, European directives and harmonised standards”.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039212" y="3018844"/>
            <a:ext cx="3007588" cy="2038766"/>
            <a:chOff x="6039212" y="3018844"/>
            <a:chExt cx="3007588" cy="2038766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9212" y="3357398"/>
              <a:ext cx="3007588" cy="17002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8" name="TextBox 67"/>
            <p:cNvSpPr txBox="1"/>
            <p:nvPr/>
          </p:nvSpPr>
          <p:spPr>
            <a:xfrm>
              <a:off x="7154935" y="3018844"/>
              <a:ext cx="18918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HL-LHC documentation </a:t>
              </a:r>
              <a:r>
                <a:rPr lang="en-GB" sz="800" i="1" dirty="0" smtClean="0">
                  <a:solidFill>
                    <a:srgbClr val="0070C0"/>
                  </a:solidFill>
                </a:rPr>
                <a:t>requirements</a:t>
              </a:r>
            </a:p>
            <a:p>
              <a:r>
                <a:rPr lang="en-GB" sz="800" i="1" dirty="0" smtClean="0">
                  <a:solidFill>
                    <a:srgbClr val="0070C0"/>
                  </a:solidFill>
                </a:rPr>
                <a:t>Details in spare slide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54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8784976" cy="322662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DFX shall ensure the electrical connectivity between the </a:t>
            </a:r>
            <a:r>
              <a:rPr lang="en-GB" dirty="0" err="1" smtClean="0"/>
              <a:t>SCLink</a:t>
            </a:r>
            <a:r>
              <a:rPr lang="en-GB" dirty="0" smtClean="0"/>
              <a:t> and triplet cables</a:t>
            </a:r>
          </a:p>
          <a:p>
            <a:r>
              <a:rPr lang="en-GB" dirty="0" err="1" smtClean="0"/>
              <a:t>SCLink</a:t>
            </a:r>
            <a:r>
              <a:rPr lang="en-GB" dirty="0" smtClean="0"/>
              <a:t> cables layout:</a:t>
            </a:r>
          </a:p>
          <a:p>
            <a:pPr lvl="1"/>
            <a:r>
              <a:rPr lang="en-GB" dirty="0" smtClean="0"/>
              <a:t>MgB2 </a:t>
            </a:r>
            <a:r>
              <a:rPr lang="en-GB" dirty="0"/>
              <a:t>bus bars of the </a:t>
            </a:r>
            <a:r>
              <a:rPr lang="en-GB" dirty="0" err="1"/>
              <a:t>SCLink</a:t>
            </a:r>
            <a:r>
              <a:rPr lang="en-GB" dirty="0"/>
              <a:t> are pre-soldered to </a:t>
            </a:r>
            <a:r>
              <a:rPr lang="en-GB" dirty="0" err="1"/>
              <a:t>NbTi</a:t>
            </a:r>
            <a:r>
              <a:rPr lang="en-GB" dirty="0"/>
              <a:t> </a:t>
            </a:r>
            <a:r>
              <a:rPr lang="en-GB" dirty="0" err="1" smtClean="0"/>
              <a:t>extentions</a:t>
            </a:r>
            <a:endParaRPr lang="en-GB" dirty="0" smtClean="0"/>
          </a:p>
          <a:p>
            <a:pPr lvl="1"/>
            <a:r>
              <a:rPr lang="en-GB" dirty="0" smtClean="0"/>
              <a:t>MgB2-NbTi splices are protected</a:t>
            </a:r>
          </a:p>
          <a:p>
            <a:pPr lvl="1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are accessible</a:t>
            </a:r>
          </a:p>
          <a:p>
            <a:r>
              <a:rPr lang="en-GB" dirty="0" smtClean="0"/>
              <a:t>Magnet cables layout:</a:t>
            </a:r>
          </a:p>
          <a:p>
            <a:pPr lvl="1"/>
            <a:r>
              <a:rPr lang="en-GB" dirty="0" err="1" smtClean="0"/>
              <a:t>NbTi</a:t>
            </a:r>
            <a:r>
              <a:rPr lang="en-GB" dirty="0" smtClean="0"/>
              <a:t> bus bars</a:t>
            </a:r>
            <a:endParaRPr lang="en-GB" dirty="0"/>
          </a:p>
          <a:p>
            <a:r>
              <a:rPr lang="en-GB" dirty="0" smtClean="0"/>
              <a:t>Details on bus bars and layouts are presented in the “Bus bars” and “Plug” talks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err="1" smtClean="0"/>
              <a:t>NbTi</a:t>
            </a:r>
            <a:r>
              <a:rPr lang="en-GB" dirty="0" smtClean="0"/>
              <a:t> extensions shall be routed and connected to the </a:t>
            </a:r>
            <a:r>
              <a:rPr lang="en-GB" dirty="0" err="1" smtClean="0"/>
              <a:t>NbTi</a:t>
            </a:r>
            <a:r>
              <a:rPr lang="en-GB" dirty="0" smtClean="0"/>
              <a:t> bus coming out of from the plug (see dedicated talk for details)</a:t>
            </a:r>
          </a:p>
          <a:p>
            <a:endParaRPr lang="en-GB" dirty="0" smtClean="0"/>
          </a:p>
          <a:p>
            <a:r>
              <a:rPr lang="en-GB" dirty="0" smtClean="0"/>
              <a:t>Instrumentation shall be routed to feedthroughs on the vacuum vessel interface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Electrical </a:t>
            </a:r>
            <a:r>
              <a:rPr lang="en-GB" sz="2600" dirty="0" smtClean="0"/>
              <a:t>main specifications</a:t>
            </a:r>
            <a:endParaRPr lang="en-GB" sz="2600" dirty="0"/>
          </a:p>
        </p:txBody>
      </p:sp>
      <p:sp>
        <p:nvSpPr>
          <p:cNvPr id="100" name="Rectangle 99"/>
          <p:cNvSpPr/>
          <p:nvPr/>
        </p:nvSpPr>
        <p:spPr>
          <a:xfrm>
            <a:off x="8259828" y="3617656"/>
            <a:ext cx="813182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743899" y="3617656"/>
            <a:ext cx="2515929" cy="7356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 smtClean="0"/>
              <a:t>DFX</a:t>
            </a:r>
            <a:endParaRPr lang="en-GB" sz="1200" b="1" dirty="0"/>
          </a:p>
        </p:txBody>
      </p:sp>
      <p:sp>
        <p:nvSpPr>
          <p:cNvPr id="83" name="Rectangle 82"/>
          <p:cNvSpPr/>
          <p:nvPr/>
        </p:nvSpPr>
        <p:spPr>
          <a:xfrm>
            <a:off x="4975669" y="3617656"/>
            <a:ext cx="768231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592265" y="3905688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930677" y="4046266"/>
            <a:ext cx="1551942" cy="560897"/>
            <a:chOff x="4930677" y="4046266"/>
            <a:chExt cx="1551942" cy="560897"/>
          </a:xfrm>
        </p:grpSpPr>
        <p:sp>
          <p:nvSpPr>
            <p:cNvPr id="141" name="Freeform 140"/>
            <p:cNvSpPr/>
            <p:nvPr/>
          </p:nvSpPr>
          <p:spPr>
            <a:xfrm>
              <a:off x="5738070" y="4046266"/>
              <a:ext cx="744549" cy="60075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930677" y="4360942"/>
              <a:ext cx="12779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NbTi</a:t>
              </a:r>
              <a:r>
                <a:rPr lang="en-GB" sz="1000" dirty="0" smtClean="0"/>
                <a:t> bus from Plug</a:t>
              </a:r>
              <a:endParaRPr lang="en-GB" sz="1000" dirty="0"/>
            </a:p>
          </p:txBody>
        </p:sp>
        <p:cxnSp>
          <p:nvCxnSpPr>
            <p:cNvPr id="8" name="Straight Arrow Connector 7"/>
            <p:cNvCxnSpPr>
              <a:endCxn id="141" idx="2"/>
            </p:cNvCxnSpPr>
            <p:nvPr/>
          </p:nvCxnSpPr>
          <p:spPr>
            <a:xfrm flipV="1">
              <a:off x="5940152" y="4102510"/>
              <a:ext cx="14777" cy="2576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444208" y="3905688"/>
            <a:ext cx="1815622" cy="701475"/>
            <a:chOff x="6444208" y="3905688"/>
            <a:chExt cx="1815622" cy="701475"/>
          </a:xfrm>
        </p:grpSpPr>
        <p:sp>
          <p:nvSpPr>
            <p:cNvPr id="140" name="Rectangle 139"/>
            <p:cNvSpPr/>
            <p:nvPr/>
          </p:nvSpPr>
          <p:spPr>
            <a:xfrm rot="16200000">
              <a:off x="7613818" y="3600175"/>
              <a:ext cx="340500" cy="95152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sz="800" dirty="0" smtClean="0">
                  <a:solidFill>
                    <a:schemeClr val="tx1"/>
                  </a:solidFill>
                </a:rPr>
                <a:t>Rigid protection of MgB2-NbTi splices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04248" y="4360942"/>
              <a:ext cx="1435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NbTi</a:t>
              </a:r>
              <a:r>
                <a:rPr lang="en-GB" sz="1000" dirty="0" smtClean="0"/>
                <a:t> bus from </a:t>
              </a:r>
              <a:r>
                <a:rPr lang="en-GB" sz="1000" dirty="0" err="1" smtClean="0"/>
                <a:t>SCLink</a:t>
              </a:r>
              <a:endParaRPr lang="en-GB" sz="1000" dirty="0"/>
            </a:p>
          </p:txBody>
        </p:sp>
        <p:cxnSp>
          <p:nvCxnSpPr>
            <p:cNvPr id="84" name="Straight Arrow Connector 83"/>
            <p:cNvCxnSpPr>
              <a:endCxn id="24" idx="4"/>
            </p:cNvCxnSpPr>
            <p:nvPr/>
          </p:nvCxnSpPr>
          <p:spPr>
            <a:xfrm flipH="1" flipV="1">
              <a:off x="6960150" y="4169768"/>
              <a:ext cx="292391" cy="1833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 23"/>
            <p:cNvSpPr/>
            <p:nvPr/>
          </p:nvSpPr>
          <p:spPr>
            <a:xfrm>
              <a:off x="6444208" y="4032965"/>
              <a:ext cx="864097" cy="137160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71833" y="3789323"/>
            <a:ext cx="532518" cy="321536"/>
            <a:chOff x="6171833" y="3789323"/>
            <a:chExt cx="532518" cy="321536"/>
          </a:xfrm>
        </p:grpSpPr>
        <p:sp>
          <p:nvSpPr>
            <p:cNvPr id="87" name="TextBox 86"/>
            <p:cNvSpPr txBox="1"/>
            <p:nvPr/>
          </p:nvSpPr>
          <p:spPr>
            <a:xfrm>
              <a:off x="6171833" y="3789323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Splice</a:t>
              </a:r>
              <a:endParaRPr lang="en-GB" sz="10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607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Mechanical interfaces</a:t>
            </a:r>
            <a:endParaRPr lang="en-GB" sz="26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5407031" y="2877"/>
            <a:ext cx="2359960" cy="2710002"/>
            <a:chOff x="6662732" y="-5855"/>
            <a:chExt cx="2359960" cy="2710002"/>
          </a:xfrm>
        </p:grpSpPr>
        <p:grpSp>
          <p:nvGrpSpPr>
            <p:cNvPr id="33" name="Group 32"/>
            <p:cNvGrpSpPr/>
            <p:nvPr/>
          </p:nvGrpSpPr>
          <p:grpSpPr>
            <a:xfrm>
              <a:off x="7884367" y="-5855"/>
              <a:ext cx="1138325" cy="2660613"/>
              <a:chOff x="6588223" y="-5855"/>
              <a:chExt cx="2434470" cy="6029238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97135" y="0"/>
                <a:ext cx="1816646" cy="1457497"/>
              </a:xfrm>
              <a:prstGeom prst="rect">
                <a:avLst/>
              </a:prstGeom>
            </p:spPr>
          </p:pic>
          <p:sp>
            <p:nvSpPr>
              <p:cNvPr id="27" name="Freeform 26"/>
              <p:cNvSpPr/>
              <p:nvPr/>
            </p:nvSpPr>
            <p:spPr>
              <a:xfrm>
                <a:off x="6588223" y="1454945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>
                <a:off x="8521936" y="1463352"/>
                <a:ext cx="500757" cy="252710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7337406" y="-5855"/>
                <a:ext cx="936104" cy="2438178"/>
                <a:chOff x="7337406" y="-5855"/>
                <a:chExt cx="936104" cy="2438178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7337406" y="-5855"/>
                  <a:ext cx="936104" cy="1625452"/>
                  <a:chOff x="7337406" y="-5855"/>
                  <a:chExt cx="936104" cy="1625452"/>
                </a:xfrm>
              </p:grpSpPr>
              <p:pic>
                <p:nvPicPr>
                  <p:cNvPr id="60" name="Picture 59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-5855"/>
                    <a:ext cx="936104" cy="812726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337406" y="806871"/>
                    <a:ext cx="936104" cy="8127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337406" y="1619597"/>
                  <a:ext cx="936104" cy="812726"/>
                </a:xfrm>
                <a:prstGeom prst="rect">
                  <a:avLst/>
                </a:prstGeom>
              </p:spPr>
            </p:pic>
          </p:grpSp>
          <p:sp>
            <p:nvSpPr>
              <p:cNvPr id="30" name="Rectangle 29"/>
              <p:cNvSpPr/>
              <p:nvPr/>
            </p:nvSpPr>
            <p:spPr>
              <a:xfrm>
                <a:off x="7236296" y="2987166"/>
                <a:ext cx="1152128" cy="1872208"/>
              </a:xfrm>
              <a:prstGeom prst="rect">
                <a:avLst/>
              </a:prstGeom>
              <a:solidFill>
                <a:srgbClr val="92D05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236296" y="2571750"/>
                <a:ext cx="1152128" cy="41541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  <a:alpha val="2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7092280" y="2423916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8173854" y="2426297"/>
                <a:ext cx="348082" cy="147834"/>
              </a:xfrm>
              <a:custGeom>
                <a:avLst/>
                <a:gdLst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166813 w 1333500"/>
                  <a:gd name="connsiteY5" fmla="*/ 414337 h 828675"/>
                  <a:gd name="connsiteX6" fmla="*/ 1166813 w 1333500"/>
                  <a:gd name="connsiteY6" fmla="*/ 0 h 828675"/>
                  <a:gd name="connsiteX0" fmla="*/ 1166813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166813 w 1333500"/>
                  <a:gd name="connsiteY6" fmla="*/ 0 h 828675"/>
                  <a:gd name="connsiteX0" fmla="*/ 1235869 w 1333500"/>
                  <a:gd name="connsiteY0" fmla="*/ 0 h 828675"/>
                  <a:gd name="connsiteX1" fmla="*/ 1333500 w 1333500"/>
                  <a:gd name="connsiteY1" fmla="*/ 0 h 828675"/>
                  <a:gd name="connsiteX2" fmla="*/ 1333500 w 1333500"/>
                  <a:gd name="connsiteY2" fmla="*/ 828675 h 828675"/>
                  <a:gd name="connsiteX3" fmla="*/ 0 w 1333500"/>
                  <a:gd name="connsiteY3" fmla="*/ 828675 h 828675"/>
                  <a:gd name="connsiteX4" fmla="*/ 0 w 1333500"/>
                  <a:gd name="connsiteY4" fmla="*/ 414337 h 828675"/>
                  <a:gd name="connsiteX5" fmla="*/ 1238250 w 1333500"/>
                  <a:gd name="connsiteY5" fmla="*/ 414337 h 828675"/>
                  <a:gd name="connsiteX6" fmla="*/ 1235869 w 1333500"/>
                  <a:gd name="connsiteY6" fmla="*/ 0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0" h="828675">
                    <a:moveTo>
                      <a:pt x="1235869" y="0"/>
                    </a:moveTo>
                    <a:lnTo>
                      <a:pt x="1333500" y="0"/>
                    </a:lnTo>
                    <a:lnTo>
                      <a:pt x="1333500" y="828675"/>
                    </a:lnTo>
                    <a:lnTo>
                      <a:pt x="0" y="828675"/>
                    </a:lnTo>
                    <a:lnTo>
                      <a:pt x="0" y="414337"/>
                    </a:lnTo>
                    <a:lnTo>
                      <a:pt x="1238250" y="414337"/>
                    </a:lnTo>
                    <a:cubicBezTo>
                      <a:pt x="1237456" y="276225"/>
                      <a:pt x="1236663" y="138112"/>
                      <a:pt x="1235869" y="0"/>
                    </a:cubicBezTo>
                    <a:close/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440363" y="4859371"/>
                <a:ext cx="733492" cy="1164012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>
            <a:xfrm>
              <a:off x="7751117" y="532111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662732" y="398349"/>
              <a:ext cx="12153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Vacuum Jacket 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Bolted to DFX vacuum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7991502" y="912327"/>
              <a:ext cx="127012" cy="162421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6903117" y="778565"/>
              <a:ext cx="1173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Helium Jacket </a:t>
              </a:r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flange</a:t>
              </a:r>
            </a:p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Welded to DFX He vessel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8187397" y="1556029"/>
              <a:ext cx="538719" cy="0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8112935" y="1806650"/>
              <a:ext cx="6928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MgB2-NbTi</a:t>
              </a: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rigid protection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257440" y="1419622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Ø 200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8834197" y="1131604"/>
              <a:ext cx="0" cy="1009495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 rot="16200000">
              <a:off x="8592298" y="1637391"/>
              <a:ext cx="3529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900 ?</a:t>
              </a:r>
              <a:endParaRPr lang="en-GB" sz="600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212918" y="2212504"/>
              <a:ext cx="481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NbTi</a:t>
              </a:r>
              <a:endParaRPr lang="en-GB" sz="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bus bars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257440" y="2519481"/>
              <a:ext cx="4219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Ø 180 ?</a:t>
              </a:r>
              <a:endParaRPr lang="en-GB" sz="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8098781" y="3617656"/>
            <a:ext cx="174351" cy="755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8267448" y="3617656"/>
            <a:ext cx="805562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149352" y="3293620"/>
            <a:ext cx="1959452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83" name="Rectangle 82"/>
          <p:cNvSpPr/>
          <p:nvPr/>
        </p:nvSpPr>
        <p:spPr>
          <a:xfrm>
            <a:off x="4975669" y="3617656"/>
            <a:ext cx="768231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899295" y="4238234"/>
            <a:ext cx="403669" cy="531551"/>
            <a:chOff x="4572000" y="3813174"/>
            <a:chExt cx="403669" cy="920811"/>
          </a:xfrm>
          <a:effectLst/>
        </p:grpSpPr>
        <p:cxnSp>
          <p:nvCxnSpPr>
            <p:cNvPr id="85" name="Straight Connector 84"/>
            <p:cNvCxnSpPr/>
            <p:nvPr/>
          </p:nvCxnSpPr>
          <p:spPr>
            <a:xfrm>
              <a:off x="4801783" y="3813174"/>
              <a:ext cx="0" cy="7641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Rectangle 96"/>
          <p:cNvSpPr/>
          <p:nvPr/>
        </p:nvSpPr>
        <p:spPr>
          <a:xfrm>
            <a:off x="5592265" y="3905688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978483" y="3905688"/>
            <a:ext cx="613782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1" name="Group 100"/>
          <p:cNvGrpSpPr/>
          <p:nvPr/>
        </p:nvGrpSpPr>
        <p:grpSpPr>
          <a:xfrm>
            <a:off x="5055466" y="4238234"/>
            <a:ext cx="403669" cy="511132"/>
            <a:chOff x="4572000" y="3848546"/>
            <a:chExt cx="403669" cy="885439"/>
          </a:xfrm>
          <a:effectLst/>
        </p:grpSpPr>
        <p:cxnSp>
          <p:nvCxnSpPr>
            <p:cNvPr id="102" name="Straight Connector 101"/>
            <p:cNvCxnSpPr>
              <a:stCxn id="98" idx="2"/>
            </p:cNvCxnSpPr>
            <p:nvPr/>
          </p:nvCxnSpPr>
          <p:spPr>
            <a:xfrm flipH="1">
              <a:off x="4801783" y="3848546"/>
              <a:ext cx="125" cy="728791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57083" y="4577338"/>
              <a:ext cx="318586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572000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4681858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791716" y="4577338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890586" y="4581585"/>
              <a:ext cx="85083" cy="1524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/>
          <p:cNvSpPr/>
          <p:nvPr/>
        </p:nvSpPr>
        <p:spPr>
          <a:xfrm>
            <a:off x="5743595" y="3761672"/>
            <a:ext cx="405757" cy="5916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99" name="Rectangle 98"/>
          <p:cNvSpPr/>
          <p:nvPr/>
        </p:nvSpPr>
        <p:spPr>
          <a:xfrm>
            <a:off x="5743594" y="3905688"/>
            <a:ext cx="3329415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Freeform 108"/>
          <p:cNvSpPr/>
          <p:nvPr/>
        </p:nvSpPr>
        <p:spPr>
          <a:xfrm rot="5400000">
            <a:off x="5913551" y="3544267"/>
            <a:ext cx="73691" cy="40545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0" name="Freeform 109"/>
          <p:cNvSpPr/>
          <p:nvPr/>
        </p:nvSpPr>
        <p:spPr>
          <a:xfrm rot="5400000">
            <a:off x="5913551" y="4142097"/>
            <a:ext cx="73691" cy="405451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1" name="Freeform 110"/>
          <p:cNvSpPr/>
          <p:nvPr/>
        </p:nvSpPr>
        <p:spPr>
          <a:xfrm rot="5400000">
            <a:off x="5915142" y="3726433"/>
            <a:ext cx="66234" cy="402184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2" name="Freeform 111"/>
          <p:cNvSpPr/>
          <p:nvPr/>
        </p:nvSpPr>
        <p:spPr>
          <a:xfrm rot="5400000">
            <a:off x="5915394" y="4017356"/>
            <a:ext cx="66234" cy="401680"/>
          </a:xfrm>
          <a:custGeom>
            <a:avLst/>
            <a:gdLst>
              <a:gd name="connsiteX0" fmla="*/ 53340 w 91440"/>
              <a:gd name="connsiteY0" fmla="*/ 556260 h 556260"/>
              <a:gd name="connsiteX1" fmla="*/ 3810 w 91440"/>
              <a:gd name="connsiteY1" fmla="*/ 518160 h 556260"/>
              <a:gd name="connsiteX2" fmla="*/ 87630 w 91440"/>
              <a:gd name="connsiteY2" fmla="*/ 453390 h 556260"/>
              <a:gd name="connsiteX3" fmla="*/ 7620 w 91440"/>
              <a:gd name="connsiteY3" fmla="*/ 396240 h 556260"/>
              <a:gd name="connsiteX4" fmla="*/ 83820 w 91440"/>
              <a:gd name="connsiteY4" fmla="*/ 331470 h 556260"/>
              <a:gd name="connsiteX5" fmla="*/ 0 w 91440"/>
              <a:gd name="connsiteY5" fmla="*/ 274320 h 556260"/>
              <a:gd name="connsiteX6" fmla="*/ 83820 w 91440"/>
              <a:gd name="connsiteY6" fmla="*/ 224790 h 556260"/>
              <a:gd name="connsiteX7" fmla="*/ 3810 w 91440"/>
              <a:gd name="connsiteY7" fmla="*/ 171450 h 556260"/>
              <a:gd name="connsiteX8" fmla="*/ 91440 w 91440"/>
              <a:gd name="connsiteY8" fmla="*/ 114300 h 556260"/>
              <a:gd name="connsiteX9" fmla="*/ 11430 w 91440"/>
              <a:gd name="connsiteY9" fmla="*/ 57150 h 556260"/>
              <a:gd name="connsiteX10" fmla="*/ 83820 w 91440"/>
              <a:gd name="connsiteY10" fmla="*/ 0 h 55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" h="556260">
                <a:moveTo>
                  <a:pt x="53340" y="556260"/>
                </a:moveTo>
                <a:lnTo>
                  <a:pt x="3810" y="518160"/>
                </a:lnTo>
                <a:lnTo>
                  <a:pt x="87630" y="453390"/>
                </a:lnTo>
                <a:lnTo>
                  <a:pt x="7620" y="396240"/>
                </a:lnTo>
                <a:lnTo>
                  <a:pt x="83820" y="331470"/>
                </a:lnTo>
                <a:lnTo>
                  <a:pt x="0" y="274320"/>
                </a:lnTo>
                <a:lnTo>
                  <a:pt x="83820" y="224790"/>
                </a:lnTo>
                <a:lnTo>
                  <a:pt x="3810" y="171450"/>
                </a:lnTo>
                <a:lnTo>
                  <a:pt x="91440" y="114300"/>
                </a:lnTo>
                <a:lnTo>
                  <a:pt x="11430" y="57150"/>
                </a:lnTo>
                <a:lnTo>
                  <a:pt x="83820" y="0"/>
                </a:lnTo>
              </a:path>
            </a:pathLst>
          </a:cu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grpSp>
        <p:nvGrpSpPr>
          <p:cNvPr id="121" name="Group 120"/>
          <p:cNvGrpSpPr/>
          <p:nvPr/>
        </p:nvGrpSpPr>
        <p:grpSpPr>
          <a:xfrm>
            <a:off x="8273132" y="3890061"/>
            <a:ext cx="793637" cy="363617"/>
            <a:chOff x="5945837" y="3564235"/>
            <a:chExt cx="793637" cy="363617"/>
          </a:xfrm>
        </p:grpSpPr>
        <p:sp>
          <p:nvSpPr>
            <p:cNvPr id="113" name="Freeform 112"/>
            <p:cNvSpPr/>
            <p:nvPr/>
          </p:nvSpPr>
          <p:spPr>
            <a:xfrm rot="5400000">
              <a:off x="6113812" y="3396260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4" name="Freeform 113"/>
            <p:cNvSpPr/>
            <p:nvPr/>
          </p:nvSpPr>
          <p:spPr>
            <a:xfrm rot="5400000">
              <a:off x="6114064" y="368718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5" name="Freeform 114"/>
            <p:cNvSpPr/>
            <p:nvPr/>
          </p:nvSpPr>
          <p:spPr>
            <a:xfrm rot="5400000">
              <a:off x="6505265" y="3402972"/>
              <a:ext cx="66234" cy="402184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6" name="Freeform 115"/>
            <p:cNvSpPr/>
            <p:nvPr/>
          </p:nvSpPr>
          <p:spPr>
            <a:xfrm rot="5400000">
              <a:off x="6505517" y="3693895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273132" y="4313699"/>
            <a:ext cx="793133" cy="72946"/>
            <a:chOff x="5875052" y="4489284"/>
            <a:chExt cx="793133" cy="72946"/>
          </a:xfrm>
        </p:grpSpPr>
        <p:sp>
          <p:nvSpPr>
            <p:cNvPr id="125" name="Freeform 124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27" name="Freeform 126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279876" y="3576749"/>
            <a:ext cx="793133" cy="72946"/>
            <a:chOff x="5875052" y="4489284"/>
            <a:chExt cx="793133" cy="72946"/>
          </a:xfrm>
        </p:grpSpPr>
        <p:sp>
          <p:nvSpPr>
            <p:cNvPr id="134" name="Freeform 133"/>
            <p:cNvSpPr/>
            <p:nvPr/>
          </p:nvSpPr>
          <p:spPr>
            <a:xfrm rot="5400000">
              <a:off x="6042775" y="4321561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35" name="Freeform 134"/>
            <p:cNvSpPr/>
            <p:nvPr/>
          </p:nvSpPr>
          <p:spPr>
            <a:xfrm rot="5400000">
              <a:off x="6434228" y="4328273"/>
              <a:ext cx="66234" cy="401680"/>
            </a:xfrm>
            <a:custGeom>
              <a:avLst/>
              <a:gdLst>
                <a:gd name="connsiteX0" fmla="*/ 53340 w 91440"/>
                <a:gd name="connsiteY0" fmla="*/ 556260 h 556260"/>
                <a:gd name="connsiteX1" fmla="*/ 3810 w 91440"/>
                <a:gd name="connsiteY1" fmla="*/ 518160 h 556260"/>
                <a:gd name="connsiteX2" fmla="*/ 87630 w 91440"/>
                <a:gd name="connsiteY2" fmla="*/ 453390 h 556260"/>
                <a:gd name="connsiteX3" fmla="*/ 7620 w 91440"/>
                <a:gd name="connsiteY3" fmla="*/ 396240 h 556260"/>
                <a:gd name="connsiteX4" fmla="*/ 83820 w 91440"/>
                <a:gd name="connsiteY4" fmla="*/ 331470 h 556260"/>
                <a:gd name="connsiteX5" fmla="*/ 0 w 91440"/>
                <a:gd name="connsiteY5" fmla="*/ 274320 h 556260"/>
                <a:gd name="connsiteX6" fmla="*/ 83820 w 91440"/>
                <a:gd name="connsiteY6" fmla="*/ 224790 h 556260"/>
                <a:gd name="connsiteX7" fmla="*/ 3810 w 91440"/>
                <a:gd name="connsiteY7" fmla="*/ 171450 h 556260"/>
                <a:gd name="connsiteX8" fmla="*/ 91440 w 91440"/>
                <a:gd name="connsiteY8" fmla="*/ 114300 h 556260"/>
                <a:gd name="connsiteX9" fmla="*/ 11430 w 91440"/>
                <a:gd name="connsiteY9" fmla="*/ 57150 h 556260"/>
                <a:gd name="connsiteX10" fmla="*/ 83820 w 91440"/>
                <a:gd name="connsiteY10" fmla="*/ 0 h 55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" h="556260">
                  <a:moveTo>
                    <a:pt x="53340" y="556260"/>
                  </a:moveTo>
                  <a:lnTo>
                    <a:pt x="3810" y="518160"/>
                  </a:lnTo>
                  <a:lnTo>
                    <a:pt x="87630" y="453390"/>
                  </a:lnTo>
                  <a:lnTo>
                    <a:pt x="7620" y="396240"/>
                  </a:lnTo>
                  <a:lnTo>
                    <a:pt x="83820" y="331470"/>
                  </a:lnTo>
                  <a:lnTo>
                    <a:pt x="0" y="274320"/>
                  </a:lnTo>
                  <a:lnTo>
                    <a:pt x="83820" y="224790"/>
                  </a:lnTo>
                  <a:lnTo>
                    <a:pt x="3810" y="171450"/>
                  </a:lnTo>
                  <a:lnTo>
                    <a:pt x="91440" y="114300"/>
                  </a:lnTo>
                  <a:lnTo>
                    <a:pt x="11430" y="57150"/>
                  </a:lnTo>
                  <a:lnTo>
                    <a:pt x="83820" y="0"/>
                  </a:lnTo>
                </a:path>
              </a:pathLst>
            </a:cu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140" name="Rectangle 139"/>
          <p:cNvSpPr/>
          <p:nvPr/>
        </p:nvSpPr>
        <p:spPr>
          <a:xfrm rot="16200000">
            <a:off x="7744498" y="3654749"/>
            <a:ext cx="225407" cy="826178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Freeform 140"/>
          <p:cNvSpPr/>
          <p:nvPr/>
        </p:nvSpPr>
        <p:spPr>
          <a:xfrm>
            <a:off x="5738070" y="4007358"/>
            <a:ext cx="1728132" cy="137160"/>
          </a:xfrm>
          <a:custGeom>
            <a:avLst/>
            <a:gdLst>
              <a:gd name="connsiteX0" fmla="*/ 0 w 1728132"/>
              <a:gd name="connsiteY0" fmla="*/ 61303 h 137160"/>
              <a:gd name="connsiteX1" fmla="*/ 234891 w 1728132"/>
              <a:gd name="connsiteY1" fmla="*/ 44525 h 137160"/>
              <a:gd name="connsiteX2" fmla="*/ 503339 w 1728132"/>
              <a:gd name="connsiteY2" fmla="*/ 128414 h 137160"/>
              <a:gd name="connsiteX3" fmla="*/ 721453 w 1728132"/>
              <a:gd name="connsiteY3" fmla="*/ 44525 h 137160"/>
              <a:gd name="connsiteX4" fmla="*/ 1031846 w 1728132"/>
              <a:gd name="connsiteY4" fmla="*/ 136803 h 137160"/>
              <a:gd name="connsiteX5" fmla="*/ 1359016 w 1728132"/>
              <a:gd name="connsiteY5" fmla="*/ 2580 h 137160"/>
              <a:gd name="connsiteX6" fmla="*/ 1728132 w 1728132"/>
              <a:gd name="connsiteY6" fmla="*/ 61303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32" h="137160">
                <a:moveTo>
                  <a:pt x="0" y="61303"/>
                </a:moveTo>
                <a:cubicBezTo>
                  <a:pt x="75500" y="47321"/>
                  <a:pt x="151001" y="33340"/>
                  <a:pt x="234891" y="44525"/>
                </a:cubicBezTo>
                <a:cubicBezTo>
                  <a:pt x="318781" y="55710"/>
                  <a:pt x="422245" y="128414"/>
                  <a:pt x="503339" y="128414"/>
                </a:cubicBezTo>
                <a:cubicBezTo>
                  <a:pt x="584433" y="128414"/>
                  <a:pt x="633369" y="43127"/>
                  <a:pt x="721453" y="44525"/>
                </a:cubicBezTo>
                <a:cubicBezTo>
                  <a:pt x="809537" y="45923"/>
                  <a:pt x="925585" y="143794"/>
                  <a:pt x="1031846" y="136803"/>
                </a:cubicBezTo>
                <a:cubicBezTo>
                  <a:pt x="1138107" y="129812"/>
                  <a:pt x="1242969" y="15163"/>
                  <a:pt x="1359016" y="2580"/>
                </a:cubicBezTo>
                <a:cubicBezTo>
                  <a:pt x="1475063" y="-10003"/>
                  <a:pt x="1601597" y="25650"/>
                  <a:pt x="1728132" y="61303"/>
                </a:cubicBez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6357682" y="4025801"/>
            <a:ext cx="204285" cy="850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6457971" y="4120001"/>
            <a:ext cx="0" cy="1261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7003959" y="4120001"/>
            <a:ext cx="381069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483518"/>
            <a:ext cx="5181137" cy="3960440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SCLink</a:t>
            </a:r>
            <a:r>
              <a:rPr lang="en-GB" dirty="0" smtClean="0"/>
              <a:t> mechanical interface</a:t>
            </a:r>
          </a:p>
          <a:p>
            <a:pPr lvl="1"/>
            <a:r>
              <a:rPr lang="en-GB" dirty="0" smtClean="0"/>
              <a:t>Vacuum &amp; helium jacket flanges fixed to DFX</a:t>
            </a:r>
          </a:p>
          <a:p>
            <a:pPr lvl="1"/>
            <a:r>
              <a:rPr lang="en-GB" dirty="0" smtClean="0"/>
              <a:t>MgB2-NbTi splices contained in rigid protection</a:t>
            </a:r>
          </a:p>
          <a:p>
            <a:pPr lvl="1"/>
            <a:r>
              <a:rPr lang="en-GB" dirty="0" smtClean="0"/>
              <a:t>Only </a:t>
            </a:r>
            <a:r>
              <a:rPr lang="en-GB" dirty="0" err="1" smtClean="0"/>
              <a:t>NbTi</a:t>
            </a:r>
            <a:r>
              <a:rPr lang="en-GB" dirty="0" smtClean="0"/>
              <a:t> extensions access the DFX He volume </a:t>
            </a:r>
          </a:p>
          <a:p>
            <a:endParaRPr lang="en-GB" dirty="0" smtClean="0"/>
          </a:p>
          <a:p>
            <a:r>
              <a:rPr lang="en-GB" dirty="0" smtClean="0"/>
              <a:t>Magnet </a:t>
            </a:r>
            <a:r>
              <a:rPr lang="en-GB" dirty="0" smtClean="0"/>
              <a:t>mechanical interface</a:t>
            </a:r>
          </a:p>
          <a:p>
            <a:pPr lvl="1"/>
            <a:r>
              <a:rPr lang="en-GB" dirty="0" smtClean="0"/>
              <a:t>Plug fixed to ground</a:t>
            </a:r>
          </a:p>
          <a:p>
            <a:pPr lvl="1"/>
            <a:r>
              <a:rPr lang="en-GB" dirty="0" smtClean="0"/>
              <a:t>DFX </a:t>
            </a:r>
            <a:r>
              <a:rPr lang="en-GB" dirty="0" smtClean="0"/>
              <a:t>fixed </a:t>
            </a:r>
            <a:r>
              <a:rPr lang="en-GB" dirty="0" smtClean="0"/>
              <a:t>to </a:t>
            </a:r>
            <a:r>
              <a:rPr lang="en-GB" dirty="0" smtClean="0"/>
              <a:t>He/vacuum interfaces with </a:t>
            </a:r>
            <a:r>
              <a:rPr lang="en-GB" dirty="0" smtClean="0"/>
              <a:t>bellows</a:t>
            </a:r>
          </a:p>
          <a:p>
            <a:pPr lvl="1"/>
            <a:r>
              <a:rPr lang="en-GB" dirty="0" smtClean="0"/>
              <a:t>Access to </a:t>
            </a:r>
            <a:r>
              <a:rPr lang="en-GB" dirty="0" err="1" smtClean="0"/>
              <a:t>NbTi-NbTi</a:t>
            </a:r>
            <a:r>
              <a:rPr lang="en-GB" dirty="0" smtClean="0"/>
              <a:t> splices granted during installation and maintenance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Cables </a:t>
            </a:r>
            <a:r>
              <a:rPr lang="en-GB" dirty="0" smtClean="0"/>
              <a:t>thermal contractions</a:t>
            </a:r>
          </a:p>
          <a:p>
            <a:pPr lvl="1"/>
            <a:r>
              <a:rPr lang="en-GB" dirty="0" err="1" smtClean="0"/>
              <a:t>NbTi-NbTi</a:t>
            </a:r>
            <a:r>
              <a:rPr lang="en-GB" dirty="0" smtClean="0"/>
              <a:t> splices fixed to DFX He vessel</a:t>
            </a:r>
          </a:p>
          <a:p>
            <a:pPr lvl="1"/>
            <a:r>
              <a:rPr lang="en-GB" dirty="0" smtClean="0"/>
              <a:t>DFX covers internal contractions</a:t>
            </a:r>
          </a:p>
          <a:p>
            <a:pPr lvl="1"/>
            <a:r>
              <a:rPr lang="en-GB" dirty="0" smtClean="0"/>
              <a:t>DFX shall allow </a:t>
            </a:r>
            <a:r>
              <a:rPr lang="en-GB" dirty="0" err="1" smtClean="0"/>
              <a:t>NbTi</a:t>
            </a:r>
            <a:r>
              <a:rPr lang="en-GB" dirty="0" smtClean="0"/>
              <a:t> bus bars displacement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523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483518"/>
            <a:ext cx="4613806" cy="428333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Dedicated presentations on:</a:t>
            </a:r>
          </a:p>
          <a:p>
            <a:pPr lvl="1"/>
            <a:r>
              <a:rPr lang="en-GB" dirty="0" smtClean="0"/>
              <a:t>Cryogenic flow </a:t>
            </a:r>
            <a:r>
              <a:rPr lang="en-GB" dirty="0" smtClean="0"/>
              <a:t>scheme</a:t>
            </a:r>
          </a:p>
          <a:p>
            <a:pPr lvl="1"/>
            <a:r>
              <a:rPr lang="en-GB" dirty="0" smtClean="0"/>
              <a:t>Interface with Cryogenic </a:t>
            </a:r>
            <a:r>
              <a:rPr lang="en-GB" dirty="0" smtClean="0"/>
              <a:t>equipment</a:t>
            </a:r>
          </a:p>
          <a:p>
            <a:pPr lvl="1"/>
            <a:r>
              <a:rPr lang="en-GB" dirty="0" smtClean="0"/>
              <a:t>Operation boundaries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accent6"/>
                </a:solidFill>
              </a:rPr>
              <a:t>Hardware &amp; instrumentation</a:t>
            </a:r>
          </a:p>
          <a:p>
            <a:pPr lvl="1"/>
            <a:r>
              <a:rPr lang="en-GB" dirty="0" smtClean="0"/>
              <a:t>Safety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DFX cryogenic principles</a:t>
            </a:r>
          </a:p>
          <a:p>
            <a:pPr lvl="1"/>
            <a:r>
              <a:rPr lang="en-GB" dirty="0" err="1" smtClean="0"/>
              <a:t>NbTi</a:t>
            </a:r>
            <a:r>
              <a:rPr lang="en-GB" dirty="0" smtClean="0"/>
              <a:t> cables </a:t>
            </a:r>
            <a:r>
              <a:rPr lang="en-GB" dirty="0" smtClean="0"/>
              <a:t>&amp; MgB2-NbTi </a:t>
            </a:r>
            <a:r>
              <a:rPr lang="en-GB" dirty="0" smtClean="0"/>
              <a:t>splices shall be immersed in liquid helium</a:t>
            </a:r>
          </a:p>
          <a:p>
            <a:pPr lvl="1"/>
            <a:r>
              <a:rPr lang="en-GB" dirty="0" smtClean="0"/>
              <a:t>The DFX shall produce up to 10 g.s</a:t>
            </a:r>
            <a:r>
              <a:rPr lang="en-GB" baseline="30000" dirty="0" smtClean="0"/>
              <a:t>-1</a:t>
            </a:r>
            <a:r>
              <a:rPr lang="en-GB" dirty="0" smtClean="0"/>
              <a:t> gaseous helium mass flow to the </a:t>
            </a:r>
            <a:r>
              <a:rPr lang="en-GB" dirty="0" err="1" smtClean="0"/>
              <a:t>SCLink</a:t>
            </a:r>
            <a:r>
              <a:rPr lang="en-GB" dirty="0" smtClean="0"/>
              <a:t> helium volume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Cryogenic </a:t>
            </a:r>
            <a:r>
              <a:rPr lang="en-GB" dirty="0" smtClean="0"/>
              <a:t>instrumentation shall be routed to the vacuum vessel interface</a:t>
            </a:r>
          </a:p>
          <a:p>
            <a:endParaRPr lang="en-GB" dirty="0" smtClean="0"/>
          </a:p>
          <a:p>
            <a:r>
              <a:rPr lang="en-GB" dirty="0" smtClean="0"/>
              <a:t>Access </a:t>
            </a:r>
            <a:r>
              <a:rPr lang="en-GB" dirty="0" smtClean="0"/>
              <a:t>to valves and instrumentation shall be granted for inspection and </a:t>
            </a:r>
            <a:r>
              <a:rPr lang="en-GB" dirty="0" smtClean="0"/>
              <a:t>maintenance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Cryogenics requirements</a:t>
            </a:r>
            <a:endParaRPr lang="en-GB" sz="2600" dirty="0"/>
          </a:p>
        </p:txBody>
      </p:sp>
      <p:sp>
        <p:nvSpPr>
          <p:cNvPr id="122" name="Rectangle 121"/>
          <p:cNvSpPr/>
          <p:nvPr/>
        </p:nvSpPr>
        <p:spPr>
          <a:xfrm>
            <a:off x="8001477" y="1719663"/>
            <a:ext cx="174351" cy="7556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8170144" y="1719663"/>
            <a:ext cx="805562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652120" y="1395627"/>
            <a:ext cx="235938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83" name="Rectangle 82"/>
          <p:cNvSpPr/>
          <p:nvPr/>
        </p:nvSpPr>
        <p:spPr>
          <a:xfrm>
            <a:off x="4878365" y="1719663"/>
            <a:ext cx="768231" cy="7356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494961" y="2007695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881179" y="2007695"/>
            <a:ext cx="613782" cy="33254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646291" y="2007695"/>
            <a:ext cx="2523854" cy="33254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5" name="Group 144"/>
          <p:cNvGrpSpPr/>
          <p:nvPr/>
        </p:nvGrpSpPr>
        <p:grpSpPr>
          <a:xfrm>
            <a:off x="5640766" y="2057141"/>
            <a:ext cx="2532221" cy="225407"/>
            <a:chOff x="5738070" y="3955134"/>
            <a:chExt cx="2532221" cy="225407"/>
          </a:xfrm>
        </p:grpSpPr>
        <p:sp>
          <p:nvSpPr>
            <p:cNvPr id="140" name="Rectangle 139"/>
            <p:cNvSpPr/>
            <p:nvPr/>
          </p:nvSpPr>
          <p:spPr>
            <a:xfrm rot="16200000">
              <a:off x="7744498" y="3654749"/>
              <a:ext cx="225407" cy="82617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Freeform 140"/>
            <p:cNvSpPr/>
            <p:nvPr/>
          </p:nvSpPr>
          <p:spPr>
            <a:xfrm>
              <a:off x="5738070" y="4007358"/>
              <a:ext cx="1728132" cy="137160"/>
            </a:xfrm>
            <a:custGeom>
              <a:avLst/>
              <a:gdLst>
                <a:gd name="connsiteX0" fmla="*/ 0 w 1728132"/>
                <a:gd name="connsiteY0" fmla="*/ 61303 h 137160"/>
                <a:gd name="connsiteX1" fmla="*/ 234891 w 1728132"/>
                <a:gd name="connsiteY1" fmla="*/ 44525 h 137160"/>
                <a:gd name="connsiteX2" fmla="*/ 503339 w 1728132"/>
                <a:gd name="connsiteY2" fmla="*/ 128414 h 137160"/>
                <a:gd name="connsiteX3" fmla="*/ 721453 w 1728132"/>
                <a:gd name="connsiteY3" fmla="*/ 44525 h 137160"/>
                <a:gd name="connsiteX4" fmla="*/ 1031846 w 1728132"/>
                <a:gd name="connsiteY4" fmla="*/ 136803 h 137160"/>
                <a:gd name="connsiteX5" fmla="*/ 1359016 w 1728132"/>
                <a:gd name="connsiteY5" fmla="*/ 2580 h 137160"/>
                <a:gd name="connsiteX6" fmla="*/ 1728132 w 1728132"/>
                <a:gd name="connsiteY6" fmla="*/ 61303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8132" h="137160">
                  <a:moveTo>
                    <a:pt x="0" y="61303"/>
                  </a:moveTo>
                  <a:cubicBezTo>
                    <a:pt x="75500" y="47321"/>
                    <a:pt x="151001" y="33340"/>
                    <a:pt x="234891" y="44525"/>
                  </a:cubicBezTo>
                  <a:cubicBezTo>
                    <a:pt x="318781" y="55710"/>
                    <a:pt x="422245" y="128414"/>
                    <a:pt x="503339" y="128414"/>
                  </a:cubicBezTo>
                  <a:cubicBezTo>
                    <a:pt x="584433" y="128414"/>
                    <a:pt x="633369" y="43127"/>
                    <a:pt x="721453" y="44525"/>
                  </a:cubicBezTo>
                  <a:cubicBezTo>
                    <a:pt x="809537" y="45923"/>
                    <a:pt x="925585" y="143794"/>
                    <a:pt x="1031846" y="136803"/>
                  </a:cubicBezTo>
                  <a:cubicBezTo>
                    <a:pt x="1138107" y="129812"/>
                    <a:pt x="1242969" y="15163"/>
                    <a:pt x="1359016" y="2580"/>
                  </a:cubicBezTo>
                  <a:cubicBezTo>
                    <a:pt x="1475063" y="-10003"/>
                    <a:pt x="1601597" y="25650"/>
                    <a:pt x="1728132" y="6130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357682" y="4025801"/>
              <a:ext cx="204285" cy="8505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8156199" y="2007695"/>
            <a:ext cx="823225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179" y="3017649"/>
            <a:ext cx="4094527" cy="174920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358388" y="2814002"/>
            <a:ext cx="14574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DFX functional specification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7534"/>
            <a:ext cx="4851142" cy="3816424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 DFX insulation vacuum shall be compatible with the General </a:t>
            </a:r>
            <a:r>
              <a:rPr lang="en-GB" dirty="0" smtClean="0"/>
              <a:t>WP6a insulation vacuum </a:t>
            </a:r>
            <a:r>
              <a:rPr lang="en-GB" dirty="0" smtClean="0"/>
              <a:t>layout </a:t>
            </a:r>
            <a:r>
              <a:rPr lang="en-GB" dirty="0">
                <a:solidFill>
                  <a:srgbClr val="5A5A5A"/>
                </a:solidFill>
                <a:hlinkClick r:id="rId2"/>
              </a:rPr>
              <a:t>EDMS 2048016</a:t>
            </a:r>
            <a:endParaRPr lang="en-GB" dirty="0">
              <a:solidFill>
                <a:srgbClr val="5A5A5A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DFX insulation vacuum is </a:t>
            </a:r>
            <a:r>
              <a:rPr lang="en-GB" dirty="0" smtClean="0"/>
              <a:t>independent to:</a:t>
            </a:r>
          </a:p>
          <a:p>
            <a:pPr lvl="1"/>
            <a:r>
              <a:rPr lang="en-GB" dirty="0" smtClean="0"/>
              <a:t>Allow </a:t>
            </a:r>
            <a:r>
              <a:rPr lang="en-GB" dirty="0"/>
              <a:t>local maintenance &amp; leak </a:t>
            </a:r>
            <a:r>
              <a:rPr lang="en-GB" dirty="0" smtClean="0"/>
              <a:t>detection</a:t>
            </a:r>
          </a:p>
          <a:p>
            <a:pPr lvl="1"/>
            <a:r>
              <a:rPr lang="en-GB" dirty="0" smtClean="0"/>
              <a:t>Minimise inter-dependence between helium volumes</a:t>
            </a:r>
          </a:p>
          <a:p>
            <a:endParaRPr lang="en-GB" dirty="0" smtClean="0"/>
          </a:p>
          <a:p>
            <a:r>
              <a:rPr lang="en-GB" dirty="0" smtClean="0"/>
              <a:t>DFX presents vacuum barriers with</a:t>
            </a:r>
            <a:r>
              <a:rPr lang="en-GB" dirty="0" smtClean="0"/>
              <a:t>: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cryolines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SCLink</a:t>
            </a:r>
            <a:endParaRPr lang="en-GB" dirty="0" smtClean="0"/>
          </a:p>
          <a:p>
            <a:pPr lvl="1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/>
              <a:t>triplet </a:t>
            </a:r>
            <a:r>
              <a:rPr lang="en-GB" dirty="0" smtClean="0"/>
              <a:t>cryostat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Interfaces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Standard type flanges with elastomer seal</a:t>
            </a:r>
            <a:endParaRPr lang="en-GB" dirty="0" smtClean="0"/>
          </a:p>
          <a:p>
            <a:pPr lvl="1"/>
            <a:r>
              <a:rPr lang="en-GB" dirty="0" smtClean="0"/>
              <a:t>Ports for pumps and instrumentation</a:t>
            </a:r>
          </a:p>
          <a:p>
            <a:pPr lvl="1"/>
            <a:r>
              <a:rPr lang="en-GB" dirty="0" smtClean="0"/>
              <a:t>Pressure relief plate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Insulation vacuum</a:t>
            </a:r>
            <a:endParaRPr lang="en-GB" sz="2600" dirty="0"/>
          </a:p>
        </p:txBody>
      </p:sp>
      <p:sp>
        <p:nvSpPr>
          <p:cNvPr id="48" name="Rectangle 47"/>
          <p:cNvSpPr/>
          <p:nvPr/>
        </p:nvSpPr>
        <p:spPr>
          <a:xfrm>
            <a:off x="8065426" y="2411498"/>
            <a:ext cx="957140" cy="1059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err="1" smtClean="0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698980" y="2411498"/>
            <a:ext cx="235938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4925225" y="2411498"/>
            <a:ext cx="768231" cy="1059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000" b="1" dirty="0" smtClean="0">
                <a:solidFill>
                  <a:schemeClr val="accent6">
                    <a:lumMod val="75000"/>
                  </a:schemeClr>
                </a:solidFill>
              </a:rPr>
              <a:t>Magnet</a:t>
            </a:r>
            <a:endParaRPr lang="en-GB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28039" y="3023566"/>
            <a:ext cx="613782" cy="33254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8203059" y="3023566"/>
            <a:ext cx="823225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8058360" y="2411498"/>
            <a:ext cx="0" cy="105970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698980" y="2411498"/>
            <a:ext cx="0" cy="105970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617795" y="3023566"/>
            <a:ext cx="2599210" cy="332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5541821" y="3023566"/>
            <a:ext cx="144016" cy="33254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00" b="1" dirty="0" smtClean="0">
                <a:solidFill>
                  <a:schemeClr val="tx1"/>
                </a:solidFill>
              </a:rPr>
              <a:t>Plug</a:t>
            </a:r>
            <a:endParaRPr lang="en-GB" sz="700" b="1" dirty="0">
              <a:solidFill>
                <a:schemeClr val="tx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3"/>
          <a:srcRect b="86067"/>
          <a:stretch/>
        </p:blipFill>
        <p:spPr>
          <a:xfrm>
            <a:off x="4811440" y="932668"/>
            <a:ext cx="4332560" cy="135358"/>
          </a:xfrm>
          <a:prstGeom prst="rect">
            <a:avLst/>
          </a:prstGeom>
        </p:spPr>
      </p:pic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326629"/>
              </p:ext>
            </p:extLst>
          </p:nvPr>
        </p:nvGraphicFramePr>
        <p:xfrm>
          <a:off x="4872060" y="1132554"/>
          <a:ext cx="4211320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3147060">
                  <a:extLst>
                    <a:ext uri="{9D8B030D-6E8A-4147-A177-3AD203B41FA5}">
                      <a16:colId xmlns:a16="http://schemas.microsoft.com/office/drawing/2014/main" val="1078063929"/>
                    </a:ext>
                  </a:extLst>
                </a:gridCol>
                <a:gridCol w="1064260">
                  <a:extLst>
                    <a:ext uri="{9D8B030D-6E8A-4147-A177-3AD203B41FA5}">
                      <a16:colId xmlns:a16="http://schemas.microsoft.com/office/drawing/2014/main" val="38239137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730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at ambient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0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681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pressure level in nominal operation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1.10</a:t>
                      </a:r>
                      <a:r>
                        <a:rPr lang="en-GB" sz="10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203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Maximum allowed overall leak rate in nominal operation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&lt; 2.10</a:t>
                      </a:r>
                      <a:r>
                        <a:rPr lang="en-GB" sz="10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r>
                        <a:rPr lang="en-GB" sz="10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mbar.l.s</a:t>
                      </a:r>
                      <a:r>
                        <a:rPr lang="en-GB" sz="10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106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0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4896543" cy="3960440"/>
          </a:xfrm>
        </p:spPr>
        <p:txBody>
          <a:bodyPr>
            <a:normAutofit/>
          </a:bodyPr>
          <a:lstStyle/>
          <a:p>
            <a:r>
              <a:rPr lang="en-GB" dirty="0" smtClean="0"/>
              <a:t>Dedicated talk from HL-LHC WP15</a:t>
            </a:r>
          </a:p>
          <a:p>
            <a:pPr lvl="1"/>
            <a:r>
              <a:rPr lang="en-GB" dirty="0" smtClean="0"/>
              <a:t>Definition of volumes</a:t>
            </a:r>
          </a:p>
          <a:p>
            <a:pPr lvl="1"/>
            <a:r>
              <a:rPr lang="en-GB" dirty="0" smtClean="0"/>
              <a:t>Environment</a:t>
            </a:r>
          </a:p>
          <a:p>
            <a:pPr lvl="1"/>
            <a:r>
              <a:rPr lang="en-GB" dirty="0" smtClean="0"/>
              <a:t>Accessibility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Integration specification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07" y="715274"/>
            <a:ext cx="3898736" cy="1403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01711" y="506552"/>
            <a:ext cx="9140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EDMS 1991506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951" y="2419114"/>
            <a:ext cx="4067993" cy="20248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72399" y="2272459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Conceptual DFX in integration model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Courtesy WP15 </a:t>
            </a:r>
            <a:r>
              <a:rPr lang="en-GB" sz="800" i="1" dirty="0" err="1" smtClean="0">
                <a:solidFill>
                  <a:srgbClr val="0070C0"/>
                </a:solidFill>
              </a:rPr>
              <a:t>M.Gonzalez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2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83518"/>
            <a:ext cx="8856984" cy="230425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Operations of maintenance shall be considered in the design from the ALARA point of view:</a:t>
            </a:r>
          </a:p>
          <a:p>
            <a:pPr lvl="1"/>
            <a:r>
              <a:rPr lang="en-GB" dirty="0"/>
              <a:t>Inspections of the instrumentation interfaces;</a:t>
            </a:r>
          </a:p>
          <a:p>
            <a:pPr lvl="1"/>
            <a:r>
              <a:rPr lang="en-GB" dirty="0"/>
              <a:t>Preventive maintenance of safety relief devices and vacuum equipment;</a:t>
            </a:r>
          </a:p>
          <a:p>
            <a:pPr lvl="1"/>
            <a:r>
              <a:rPr lang="en-GB" dirty="0"/>
              <a:t>Replacement of the plug, heater, instrumentation devices;</a:t>
            </a:r>
          </a:p>
          <a:p>
            <a:pPr lvl="1"/>
            <a:r>
              <a:rPr lang="en-GB" dirty="0"/>
              <a:t>Repair of </a:t>
            </a:r>
            <a:r>
              <a:rPr lang="en-GB" dirty="0" err="1"/>
              <a:t>Nb-Ti-Nb-Ti</a:t>
            </a:r>
            <a:r>
              <a:rPr lang="en-GB" dirty="0"/>
              <a:t> splices on the DFX side of the plug;</a:t>
            </a:r>
          </a:p>
          <a:p>
            <a:pPr lvl="1"/>
            <a:r>
              <a:rPr lang="en-GB" dirty="0"/>
              <a:t>Repair of the MgB2-Nb-Ti splices in situ.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Maintainability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1854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8946e33d-fd2f-4ae4-8ee9-d90c129cdf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42754</TotalTime>
  <Words>1214</Words>
  <Application>Microsoft Office PowerPoint</Application>
  <PresentationFormat>On-screen Show (16:9)</PresentationFormat>
  <Paragraphs>552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Thème Office</vt:lpstr>
      <vt:lpstr>DFX Functional Specification</vt:lpstr>
      <vt:lpstr>DFX in Cold Powering System</vt:lpstr>
      <vt:lpstr>General requirements</vt:lpstr>
      <vt:lpstr>Electrical main specifications</vt:lpstr>
      <vt:lpstr>Mechanical interfaces</vt:lpstr>
      <vt:lpstr>Cryogenics requirements</vt:lpstr>
      <vt:lpstr>Insulation vacuum</vt:lpstr>
      <vt:lpstr>Integration specification</vt:lpstr>
      <vt:lpstr>Maintainability</vt:lpstr>
      <vt:lpstr>Manufacturing &amp; Inspections</vt:lpstr>
      <vt:lpstr>Spare slides</vt:lpstr>
      <vt:lpstr>Quality assurance : documentation</vt:lpstr>
      <vt:lpstr>Cold powering system basic principle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784</cp:revision>
  <cp:lastPrinted>2016-11-01T09:31:12Z</cp:lastPrinted>
  <dcterms:created xsi:type="dcterms:W3CDTF">2016-02-11T10:47:23Z</dcterms:created>
  <dcterms:modified xsi:type="dcterms:W3CDTF">2019-01-24T16:56:54Z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