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262" r:id="rId6"/>
    <p:sldId id="269" r:id="rId7"/>
    <p:sldId id="270" r:id="rId8"/>
    <p:sldId id="258" r:id="rId9"/>
    <p:sldId id="268" r:id="rId10"/>
    <p:sldId id="267" r:id="rId11"/>
    <p:sldId id="259" r:id="rId12"/>
    <p:sldId id="266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81" d="100"/>
          <a:sy n="81" d="100"/>
        </p:scale>
        <p:origin x="788" y="6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WP6a Master Plan, Key Milestones</a:t>
            </a:r>
            <a:br>
              <a:rPr lang="en-US" dirty="0" smtClean="0"/>
            </a:br>
            <a:r>
              <a:rPr lang="en-US" dirty="0" smtClean="0"/>
              <a:t>Functional requirements</a:t>
            </a:r>
            <a:br>
              <a:rPr lang="en-US" dirty="0" smtClean="0"/>
            </a:br>
            <a:r>
              <a:rPr lang="en-US" dirty="0" smtClean="0"/>
              <a:t>DFX Within WP6a System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</a:rPr>
              <a:t>DFX Conceptual Design Review,  CERN, 31/01/2019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4050"/>
            <a:ext cx="7920000" cy="540000"/>
          </a:xfrm>
        </p:spPr>
        <p:txBody>
          <a:bodyPr/>
          <a:lstStyle/>
          <a:p>
            <a:r>
              <a:rPr lang="en-US" dirty="0" smtClean="0"/>
              <a:t>The HL-LHC Cold Powering (WP6a)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609602" y="452071"/>
            <a:ext cx="3457536" cy="1663146"/>
            <a:chOff x="6186712" y="10170"/>
            <a:chExt cx="2923071" cy="1757571"/>
          </a:xfrm>
        </p:grpSpPr>
        <p:pic>
          <p:nvPicPr>
            <p:cNvPr id="11" name="Picture 4" descr="http://player.slideplayer.fr/37/10691208/data/images/img5.jpg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997"/>
            <a:stretch/>
          </p:blipFill>
          <p:spPr bwMode="auto">
            <a:xfrm>
              <a:off x="6186712" y="10170"/>
              <a:ext cx="2833559" cy="1757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 rot="2256222">
              <a:off x="7955476" y="318628"/>
              <a:ext cx="1154307" cy="195746"/>
              <a:chOff x="6947221" y="-4055643"/>
              <a:chExt cx="2301936" cy="414374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8265722" y="-4055643"/>
                <a:ext cx="983435" cy="352296"/>
                <a:chOff x="7834205" y="-5211858"/>
                <a:chExt cx="983435" cy="352296"/>
              </a:xfrm>
            </p:grpSpPr>
            <p:sp>
              <p:nvSpPr>
                <p:cNvPr id="22" name="Rounded Rectangle 21"/>
                <p:cNvSpPr/>
                <p:nvPr/>
              </p:nvSpPr>
              <p:spPr>
                <a:xfrm rot="280899">
                  <a:off x="7834205" y="-5211858"/>
                  <a:ext cx="465833" cy="199826"/>
                </a:xfrm>
                <a:prstGeom prst="roundRect">
                  <a:avLst/>
                </a:prstGeom>
                <a:solidFill>
                  <a:srgbClr val="FFFF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600" dirty="0" smtClean="0">
                      <a:solidFill>
                        <a:schemeClr val="tx1"/>
                      </a:solidFill>
                    </a:rPr>
                    <a:t>DFXJ</a:t>
                  </a:r>
                  <a:endParaRPr lang="en-GB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ounded Rectangle 22"/>
                <p:cNvSpPr/>
                <p:nvPr/>
              </p:nvSpPr>
              <p:spPr>
                <a:xfrm rot="1601351">
                  <a:off x="8357222" y="-5059390"/>
                  <a:ext cx="460418" cy="199828"/>
                </a:xfrm>
                <a:prstGeom prst="roundRect">
                  <a:avLst/>
                </a:prstGeom>
                <a:solidFill>
                  <a:srgbClr val="92D05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600" dirty="0" smtClean="0">
                      <a:solidFill>
                        <a:schemeClr val="tx1"/>
                      </a:solidFill>
                    </a:rPr>
                    <a:t>DFMJ</a:t>
                  </a:r>
                  <a:endParaRPr lang="en-GB" sz="6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0" name="Rounded Rectangle 19"/>
              <p:cNvSpPr/>
              <p:nvPr/>
            </p:nvSpPr>
            <p:spPr>
              <a:xfrm rot="21184844">
                <a:off x="7441110" y="-4010710"/>
                <a:ext cx="511227" cy="199825"/>
              </a:xfrm>
              <a:prstGeom prst="roundRect">
                <a:avLst/>
              </a:prstGeom>
              <a:solidFill>
                <a:srgbClr val="FFFF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600" dirty="0" smtClean="0">
                    <a:solidFill>
                      <a:schemeClr val="tx1"/>
                    </a:solidFill>
                  </a:rPr>
                  <a:t>DFXI</a:t>
                </a:r>
                <a:endParaRPr lang="en-GB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 rot="19759425">
                <a:off x="6947221" y="-3841097"/>
                <a:ext cx="458243" cy="199828"/>
              </a:xfrm>
              <a:prstGeom prst="roundRect">
                <a:avLst/>
              </a:prstGeom>
              <a:solidFill>
                <a:srgbClr val="92D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600" dirty="0" smtClean="0">
                    <a:solidFill>
                      <a:schemeClr val="tx1"/>
                    </a:solidFill>
                  </a:rPr>
                  <a:t>DFMI</a:t>
                </a:r>
                <a:endParaRPr lang="en-GB" sz="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rot="3291127">
              <a:off x="6045079" y="1108822"/>
              <a:ext cx="1065611" cy="232070"/>
              <a:chOff x="5566668" y="877031"/>
              <a:chExt cx="2125062" cy="491268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6722568" y="1071525"/>
                <a:ext cx="969162" cy="296774"/>
                <a:chOff x="6291051" y="-84690"/>
                <a:chExt cx="969162" cy="296774"/>
              </a:xfrm>
            </p:grpSpPr>
            <p:sp>
              <p:nvSpPr>
                <p:cNvPr id="17" name="Rounded Rectangle 16"/>
                <p:cNvSpPr/>
                <p:nvPr/>
              </p:nvSpPr>
              <p:spPr>
                <a:xfrm rot="21228893">
                  <a:off x="6291051" y="12258"/>
                  <a:ext cx="487565" cy="199826"/>
                </a:xfrm>
                <a:prstGeom prst="roundRect">
                  <a:avLst/>
                </a:prstGeom>
                <a:solidFill>
                  <a:srgbClr val="FFFF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600" dirty="0" smtClean="0">
                      <a:solidFill>
                        <a:schemeClr val="tx1"/>
                      </a:solidFill>
                    </a:rPr>
                    <a:t>DFXF</a:t>
                  </a:r>
                  <a:endParaRPr lang="en-GB" sz="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Rounded Rectangle 17"/>
                <p:cNvSpPr/>
                <p:nvPr/>
              </p:nvSpPr>
              <p:spPr>
                <a:xfrm rot="20464374">
                  <a:off x="6815572" y="-84690"/>
                  <a:ext cx="444641" cy="199824"/>
                </a:xfrm>
                <a:prstGeom prst="roundRect">
                  <a:avLst/>
                </a:prstGeom>
                <a:solidFill>
                  <a:srgbClr val="92D05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600" dirty="0" smtClean="0">
                      <a:solidFill>
                        <a:schemeClr val="tx1"/>
                      </a:solidFill>
                    </a:rPr>
                    <a:t>DFMI</a:t>
                  </a:r>
                  <a:endParaRPr lang="en-GB" sz="6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" name="Rounded Rectangle 14"/>
              <p:cNvSpPr/>
              <p:nvPr/>
            </p:nvSpPr>
            <p:spPr>
              <a:xfrm rot="872602">
                <a:off x="5994343" y="1109124"/>
                <a:ext cx="464160" cy="199827"/>
              </a:xfrm>
              <a:prstGeom prst="roundRect">
                <a:avLst/>
              </a:prstGeom>
              <a:solidFill>
                <a:srgbClr val="FFFF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600" dirty="0" smtClean="0">
                    <a:solidFill>
                      <a:schemeClr val="tx1"/>
                    </a:solidFill>
                  </a:rPr>
                  <a:t>DFXG</a:t>
                </a:r>
                <a:endParaRPr lang="en-GB" sz="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 rot="1687100">
                <a:off x="5566668" y="877031"/>
                <a:ext cx="439321" cy="199826"/>
              </a:xfrm>
              <a:prstGeom prst="roundRect">
                <a:avLst/>
              </a:prstGeom>
              <a:solidFill>
                <a:srgbClr val="92D05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600" dirty="0" smtClean="0">
                    <a:solidFill>
                      <a:schemeClr val="tx1"/>
                    </a:solidFill>
                  </a:rPr>
                  <a:t>DFMJ</a:t>
                </a:r>
                <a:endParaRPr lang="en-GB" sz="600" dirty="0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402" b="13436"/>
          <a:stretch/>
        </p:blipFill>
        <p:spPr>
          <a:xfrm>
            <a:off x="1484697" y="2097621"/>
            <a:ext cx="5020298" cy="224406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72868" y="529598"/>
            <a:ext cx="53890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dirty="0" smtClean="0"/>
              <a:t>Four Cold Powering Systems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dirty="0" smtClean="0"/>
              <a:t>Two different types </a:t>
            </a:r>
            <a:r>
              <a:rPr lang="en-GB" sz="2000" dirty="0" smtClean="0"/>
              <a:t>of Cold Powering Systems  (one for the Triplets</a:t>
            </a:r>
          </a:p>
          <a:p>
            <a:pPr>
              <a:tabLst>
                <a:tab pos="355600" algn="l"/>
              </a:tabLst>
            </a:pPr>
            <a:r>
              <a:rPr lang="en-GB" sz="2000" dirty="0" smtClean="0"/>
              <a:t>	and one for the Matching Sections</a:t>
            </a:r>
          </a:p>
          <a:p>
            <a:pPr>
              <a:tabLst>
                <a:tab pos="355600" algn="l"/>
              </a:tabLst>
            </a:pPr>
            <a:r>
              <a:rPr lang="en-GB" sz="2000" dirty="0"/>
              <a:t>	</a:t>
            </a:r>
            <a:r>
              <a:rPr lang="en-GB" sz="2000" dirty="0" smtClean="0"/>
              <a:t>(D2 and its correctors)</a:t>
            </a:r>
          </a:p>
          <a:p>
            <a:pPr marL="342900" indent="-342900">
              <a:buFont typeface="Wingdings" panose="05000000000000000000" pitchFamily="2" charset="2"/>
              <a:buChar char="Ø"/>
              <a:tabLst>
                <a:tab pos="355600" algn="l"/>
              </a:tabLst>
            </a:pPr>
            <a:r>
              <a:rPr lang="en-GB" sz="2000" b="1" dirty="0" smtClean="0"/>
              <a:t>Systems for ITs and MSs </a:t>
            </a:r>
            <a:r>
              <a:rPr lang="en-GB" sz="2000" dirty="0" smtClean="0"/>
              <a:t>identical at P1 and P5</a:t>
            </a:r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2249615" y="4397931"/>
            <a:ext cx="628238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Focus of this review is on the systems powering the Triplets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168" y="1779662"/>
            <a:ext cx="6274632" cy="280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5975" y="534300"/>
            <a:ext cx="877802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Cold powering system for HL-LHC Triplets</a:t>
            </a:r>
            <a:r>
              <a:rPr lang="en-GB" sz="2200" dirty="0" smtClean="0"/>
              <a:t>:</a:t>
            </a:r>
            <a:r>
              <a:rPr lang="en-GB" sz="2200" dirty="0"/>
              <a:t>	</a:t>
            </a:r>
            <a:endParaRPr lang="en-GB" sz="2200" dirty="0" smtClean="0"/>
          </a:p>
          <a:p>
            <a:pPr marL="968375" indent="-342900" defTabSz="268288">
              <a:buFontTx/>
              <a:buChar char="-"/>
              <a:tabLst>
                <a:tab pos="625475" algn="l"/>
              </a:tabLst>
            </a:pPr>
            <a:r>
              <a:rPr lang="en-GB" sz="2100" dirty="0" smtClean="0"/>
              <a:t>One </a:t>
            </a:r>
            <a:r>
              <a:rPr lang="en-GB" sz="2100" dirty="0"/>
              <a:t>SC </a:t>
            </a:r>
            <a:r>
              <a:rPr lang="en-GB" sz="2100" dirty="0" smtClean="0"/>
              <a:t>Link;</a:t>
            </a:r>
          </a:p>
          <a:p>
            <a:pPr marL="968375" indent="-342900" defTabSz="268288">
              <a:buFontTx/>
              <a:buChar char="-"/>
              <a:tabLst>
                <a:tab pos="625475" algn="l"/>
              </a:tabLst>
            </a:pPr>
            <a:r>
              <a:rPr lang="en-US" sz="2100" dirty="0" smtClean="0"/>
              <a:t>One DFX;</a:t>
            </a:r>
            <a:endParaRPr lang="en-GB" sz="2100" dirty="0" smtClean="0"/>
          </a:p>
          <a:p>
            <a:pPr marL="968375" indent="-342900" defTabSz="268288">
              <a:buFontTx/>
              <a:buChar char="-"/>
              <a:tabLst>
                <a:tab pos="625475" algn="l"/>
              </a:tabLst>
            </a:pPr>
            <a:r>
              <a:rPr lang="en-GB" sz="2100" dirty="0" smtClean="0"/>
              <a:t>One DFHX;</a:t>
            </a:r>
          </a:p>
          <a:p>
            <a:pPr defTabSz="401638">
              <a:tabLst>
                <a:tab pos="546100" algn="l"/>
                <a:tab pos="982663" algn="l"/>
              </a:tabLst>
            </a:pPr>
            <a:r>
              <a:rPr lang="en-GB" sz="2100" dirty="0" smtClean="0"/>
              <a:t>	 -	All current leads for Triplets;</a:t>
            </a:r>
          </a:p>
          <a:p>
            <a:pPr defTabSz="401638">
              <a:tabLst>
                <a:tab pos="546100" algn="l"/>
                <a:tab pos="982663" algn="l"/>
              </a:tabLst>
            </a:pPr>
            <a:r>
              <a:rPr lang="en-GB" sz="2100" dirty="0"/>
              <a:t>	</a:t>
            </a:r>
            <a:r>
              <a:rPr lang="en-GB" sz="2100" dirty="0" smtClean="0"/>
              <a:t> - 	All required ancillary equipment.</a:t>
            </a:r>
          </a:p>
          <a:p>
            <a:r>
              <a:rPr lang="en-GB" sz="2400" dirty="0"/>
              <a:t>	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4050"/>
            <a:ext cx="7920000" cy="540000"/>
          </a:xfrm>
        </p:spPr>
        <p:txBody>
          <a:bodyPr/>
          <a:lstStyle/>
          <a:p>
            <a:r>
              <a:rPr lang="en-US" dirty="0" smtClean="0"/>
              <a:t>The HL-LHC Cold Powering (WP6a)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79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925" y="-12574"/>
            <a:ext cx="7920000" cy="540000"/>
          </a:xfrm>
        </p:spPr>
        <p:txBody>
          <a:bodyPr/>
          <a:lstStyle/>
          <a:p>
            <a:r>
              <a:rPr lang="en-US" dirty="0" smtClean="0"/>
              <a:t>HL-LHC Triplets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259632" y="626411"/>
            <a:ext cx="6697142" cy="3302856"/>
            <a:chOff x="1475656" y="1340768"/>
            <a:chExt cx="5580952" cy="27523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75656" y="1340768"/>
              <a:ext cx="5580952" cy="247619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179" y="3816958"/>
              <a:ext cx="5571429" cy="276190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4071631" y="3979662"/>
            <a:ext cx="1050288" cy="830997"/>
          </a:xfrm>
          <a:prstGeom prst="rect">
            <a:avLst/>
          </a:prstGeom>
          <a:noFill/>
          <a:ln w="25400"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>
                <a:sym typeface="Symbol" panose="05050102010706020507" pitchFamily="18" charset="2"/>
              </a:rPr>
              <a:t>4</a:t>
            </a:r>
            <a:r>
              <a:rPr lang="en-GB" sz="1600" dirty="0" smtClean="0">
                <a:sym typeface="Symbol" panose="05050102010706020507" pitchFamily="18" charset="2"/>
              </a:rPr>
              <a:t> 18 kA</a:t>
            </a:r>
          </a:p>
          <a:p>
            <a:r>
              <a:rPr lang="en-GB" sz="1600" dirty="0" smtClean="0">
                <a:sym typeface="Symbol" panose="05050102010706020507" pitchFamily="18" charset="2"/>
              </a:rPr>
              <a:t>3  7 kA</a:t>
            </a:r>
          </a:p>
          <a:p>
            <a:r>
              <a:rPr lang="en-GB" sz="1600" dirty="0" smtClean="0">
                <a:sym typeface="Symbol" panose="05050102010706020507" pitchFamily="18" charset="2"/>
              </a:rPr>
              <a:t>12  2 kA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1259234" y="1274483"/>
            <a:ext cx="6697142" cy="288032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271060" y="3597839"/>
            <a:ext cx="6697142" cy="288032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248204" y="1618134"/>
            <a:ext cx="6697142" cy="82769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259632" y="2489227"/>
            <a:ext cx="6697142" cy="1065215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286171" y="317499"/>
            <a:ext cx="1630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EDMS 1821907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5173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8138" y="-106424"/>
            <a:ext cx="7920000" cy="540000"/>
          </a:xfrm>
        </p:spPr>
        <p:txBody>
          <a:bodyPr/>
          <a:lstStyle/>
          <a:p>
            <a:r>
              <a:rPr lang="en-US" dirty="0" smtClean="0"/>
              <a:t>WP6a Master Plan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1921014" y="4828475"/>
            <a:ext cx="6627000" cy="27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65905" y="1713912"/>
            <a:ext cx="1176845" cy="1767827"/>
            <a:chOff x="381593" y="2089752"/>
            <a:chExt cx="1176845" cy="176782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593" y="2089752"/>
              <a:ext cx="1005833" cy="1046472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0526" y="3136224"/>
              <a:ext cx="1137912" cy="721355"/>
            </a:xfrm>
            <a:prstGeom prst="rect">
              <a:avLst/>
            </a:prstGeom>
          </p:spPr>
        </p:pic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8089" y="335584"/>
            <a:ext cx="5479315" cy="4613464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3502800" y="335584"/>
            <a:ext cx="0" cy="4536504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561836" y="1042982"/>
            <a:ext cx="321113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Series production: 2019-2021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5587110" y="3122673"/>
            <a:ext cx="2736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System tests: 2018-2020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6354734" y="4071626"/>
            <a:ext cx="2685351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Series tests: 2021- 2023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748138" y="0"/>
            <a:ext cx="7920000" cy="540000"/>
          </a:xfrm>
        </p:spPr>
        <p:txBody>
          <a:bodyPr/>
          <a:lstStyle/>
          <a:p>
            <a:r>
              <a:rPr lang="en-US" dirty="0" smtClean="0"/>
              <a:t>DFX in WP6a Master Plan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555526"/>
            <a:ext cx="7875000" cy="387954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15816" y="1655326"/>
            <a:ext cx="3960440" cy="720080"/>
          </a:xfrm>
          <a:prstGeom prst="rect">
            <a:avLst/>
          </a:prstGeom>
          <a:noFill/>
          <a:ln w="444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ight Arrow 2"/>
          <p:cNvSpPr/>
          <p:nvPr/>
        </p:nvSpPr>
        <p:spPr>
          <a:xfrm rot="10800000">
            <a:off x="4332328" y="1347614"/>
            <a:ext cx="540060" cy="3077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ight Arrow 3"/>
          <p:cNvSpPr/>
          <p:nvPr/>
        </p:nvSpPr>
        <p:spPr>
          <a:xfrm>
            <a:off x="3419872" y="3003798"/>
            <a:ext cx="504056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3419872" y="4106064"/>
            <a:ext cx="504056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16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5000" y="4869980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12000" y="-11695"/>
            <a:ext cx="7920000" cy="540000"/>
          </a:xfrm>
        </p:spPr>
        <p:txBody>
          <a:bodyPr/>
          <a:lstStyle/>
          <a:p>
            <a:r>
              <a:rPr lang="en-US" dirty="0" smtClean="0"/>
              <a:t>WP6a Key Milestones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14" y="494982"/>
            <a:ext cx="3886400" cy="44960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33539" y="621506"/>
            <a:ext cx="4685642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Full-scale CERN proto 18 kA REBCO lead – March 2019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137920" y="1063342"/>
            <a:ext cx="3467616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Series procurement MgB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– FC </a:t>
            </a:r>
            <a:r>
              <a:rPr lang="en-US" sz="1400" b="1" dirty="0" smtClean="0">
                <a:solidFill>
                  <a:srgbClr val="FF0000"/>
                </a:solidFill>
              </a:rPr>
              <a:t>Dec 2018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42149" y="1416051"/>
            <a:ext cx="3073277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Series Cabling MgB</a:t>
            </a:r>
            <a:r>
              <a:rPr lang="en-US" sz="1400" baseline="-25000" dirty="0" smtClean="0"/>
              <a:t>2 </a:t>
            </a:r>
            <a:r>
              <a:rPr lang="en-US" sz="1400" dirty="0" smtClean="0"/>
              <a:t>– FC </a:t>
            </a:r>
            <a:r>
              <a:rPr lang="en-US" sz="1400" b="1" dirty="0" smtClean="0">
                <a:solidFill>
                  <a:srgbClr val="FF0000"/>
                </a:solidFill>
              </a:rPr>
              <a:t>Dec 2018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2646" y="1771614"/>
            <a:ext cx="4950394" cy="52322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 Link Cryostat technology (2-walls) – </a:t>
            </a:r>
            <a:r>
              <a:rPr lang="en-US" sz="1400" b="1" dirty="0" smtClean="0">
                <a:solidFill>
                  <a:srgbClr val="FF0000"/>
                </a:solidFill>
              </a:rPr>
              <a:t>Sept 2018</a:t>
            </a:r>
          </a:p>
          <a:p>
            <a:r>
              <a:rPr lang="en-US" sz="1400" dirty="0" smtClean="0"/>
              <a:t>Series SC Link Cryostat procurement – FC September 2019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133539" y="2283718"/>
            <a:ext cx="3430747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Series SC Link assembly– FC Sept 2019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39705" y="2624594"/>
            <a:ext cx="2861681" cy="52322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Prototype DFX – March 2019</a:t>
            </a:r>
          </a:p>
          <a:p>
            <a:r>
              <a:rPr lang="en-US" sz="1400" dirty="0" smtClean="0"/>
              <a:t>Series DFX/DFM – FC June 2019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47656" y="3147814"/>
            <a:ext cx="2473754" cy="52322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Prototype DFH – June 2020</a:t>
            </a:r>
          </a:p>
          <a:p>
            <a:r>
              <a:rPr lang="en-US" sz="1400" dirty="0" smtClean="0"/>
              <a:t>Series DFH – FC June 2019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47656" y="3723878"/>
            <a:ext cx="4620176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Demo 1 – </a:t>
            </a:r>
            <a:r>
              <a:rPr lang="en-US" sz="1400" b="1" dirty="0" smtClean="0">
                <a:solidFill>
                  <a:srgbClr val="FF0000"/>
                </a:solidFill>
              </a:rPr>
              <a:t>Dec. 2018</a:t>
            </a:r>
            <a:r>
              <a:rPr lang="en-US" sz="1400" dirty="0" smtClean="0"/>
              <a:t>/ March 2019. Demo 2 – Dec. 2019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72849" y="4064173"/>
            <a:ext cx="2613216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Prototype System – Dec. 2020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84114" y="4424213"/>
            <a:ext cx="2150845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Series Test – June. 2021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52737" y="4729486"/>
            <a:ext cx="1736373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String – June. 2021</a:t>
            </a:r>
          </a:p>
        </p:txBody>
      </p:sp>
    </p:spTree>
    <p:extLst>
      <p:ext uri="{BB962C8B-B14F-4D97-AF65-F5344CB8AC3E}">
        <p14:creationId xmlns:p14="http://schemas.microsoft.com/office/powerpoint/2010/main" val="350926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32666"/>
            <a:ext cx="7920000" cy="540000"/>
          </a:xfrm>
        </p:spPr>
        <p:txBody>
          <a:bodyPr/>
          <a:lstStyle/>
          <a:p>
            <a:r>
              <a:rPr lang="en-US" dirty="0" smtClean="0"/>
              <a:t>DFX Functional Requirements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1067638"/>
            <a:ext cx="463460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Interface to SC Link (mechanical, electrical)</a:t>
            </a:r>
          </a:p>
          <a:p>
            <a:endParaRPr lang="en-US" dirty="0" smtClean="0"/>
          </a:p>
          <a:p>
            <a:r>
              <a:rPr lang="en-US" dirty="0" smtClean="0"/>
              <a:t>Space requirements for SC Link</a:t>
            </a:r>
          </a:p>
          <a:p>
            <a:endParaRPr lang="en-US" dirty="0"/>
          </a:p>
          <a:p>
            <a:r>
              <a:rPr lang="en-US" dirty="0" smtClean="0"/>
              <a:t>MgB</a:t>
            </a:r>
            <a:r>
              <a:rPr lang="en-US" baseline="-25000" dirty="0" smtClean="0"/>
              <a:t>2</a:t>
            </a:r>
            <a:r>
              <a:rPr lang="en-US" dirty="0" smtClean="0"/>
              <a:t> to </a:t>
            </a:r>
            <a:r>
              <a:rPr lang="en-US" dirty="0" err="1" smtClean="0"/>
              <a:t>Nb-Ti</a:t>
            </a:r>
            <a:r>
              <a:rPr lang="en-US" dirty="0" smtClean="0"/>
              <a:t> splices</a:t>
            </a:r>
          </a:p>
          <a:p>
            <a:endParaRPr lang="en-US" dirty="0"/>
          </a:p>
          <a:p>
            <a:r>
              <a:rPr lang="en-US" dirty="0" smtClean="0"/>
              <a:t>Accessibility</a:t>
            </a:r>
          </a:p>
          <a:p>
            <a:endParaRPr lang="en-US" dirty="0"/>
          </a:p>
          <a:p>
            <a:r>
              <a:rPr lang="en-US" dirty="0" err="1" smtClean="0"/>
              <a:t>Nb-Ti</a:t>
            </a:r>
            <a:r>
              <a:rPr lang="en-US" dirty="0" smtClean="0"/>
              <a:t> tail (attached to SC Link) </a:t>
            </a:r>
            <a:r>
              <a:rPr lang="en-US" dirty="0" err="1" smtClean="0"/>
              <a:t>feasibiliy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8946e33d-fd2f-4ae4-8ee9-d90c129cdf9e"/>
    <ds:schemaRef ds:uri="http://purl.org/dc/terms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3723</TotalTime>
  <Words>410</Words>
  <Application>Microsoft Office PowerPoint</Application>
  <PresentationFormat>On-screen Show (16:9)</PresentationFormat>
  <Paragraphs>77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Symbol</vt:lpstr>
      <vt:lpstr>Wingdings</vt:lpstr>
      <vt:lpstr>Thème Office</vt:lpstr>
      <vt:lpstr>WP6a Master Plan, Key Milestones Functional requirements DFX Within WP6a System</vt:lpstr>
      <vt:lpstr>The HL-LHC Cold Powering (WP6a)</vt:lpstr>
      <vt:lpstr>The HL-LHC Cold Powering (WP6a)</vt:lpstr>
      <vt:lpstr>HL-LHC Triplets</vt:lpstr>
      <vt:lpstr>WP6a Master Plan</vt:lpstr>
      <vt:lpstr>DFX in WP6a Master Plan</vt:lpstr>
      <vt:lpstr>WP6a Key Milestones</vt:lpstr>
      <vt:lpstr>DFX Functional Requirements</vt:lpstr>
      <vt:lpstr>Thank you 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Administrator</cp:lastModifiedBy>
  <cp:revision>82</cp:revision>
  <dcterms:created xsi:type="dcterms:W3CDTF">2016-02-12T09:02:01Z</dcterms:created>
  <dcterms:modified xsi:type="dcterms:W3CDTF">2019-01-25T12:21:02Z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