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63" r:id="rId2"/>
    <p:sldId id="262" r:id="rId3"/>
    <p:sldId id="290" r:id="rId4"/>
    <p:sldId id="268" r:id="rId5"/>
    <p:sldId id="291" r:id="rId6"/>
    <p:sldId id="267" r:id="rId7"/>
    <p:sldId id="286" r:id="rId8"/>
    <p:sldId id="288" r:id="rId9"/>
    <p:sldId id="289" r:id="rId10"/>
    <p:sldId id="292" r:id="rId11"/>
    <p:sldId id="270" r:id="rId12"/>
    <p:sldId id="305" r:id="rId13"/>
    <p:sldId id="274" r:id="rId14"/>
    <p:sldId id="271" r:id="rId15"/>
    <p:sldId id="303" r:id="rId16"/>
    <p:sldId id="293" r:id="rId17"/>
    <p:sldId id="269" r:id="rId18"/>
    <p:sldId id="275" r:id="rId19"/>
    <p:sldId id="294" r:id="rId20"/>
    <p:sldId id="280" r:id="rId21"/>
    <p:sldId id="304" r:id="rId22"/>
    <p:sldId id="307" r:id="rId23"/>
    <p:sldId id="310" r:id="rId24"/>
    <p:sldId id="311" r:id="rId25"/>
    <p:sldId id="314" r:id="rId26"/>
    <p:sldId id="312" r:id="rId27"/>
    <p:sldId id="313" r:id="rId28"/>
    <p:sldId id="295" r:id="rId29"/>
    <p:sldId id="308" r:id="rId30"/>
    <p:sldId id="309" r:id="rId31"/>
    <p:sldId id="272" r:id="rId32"/>
    <p:sldId id="296" r:id="rId33"/>
    <p:sldId id="276" r:id="rId34"/>
    <p:sldId id="283" r:id="rId35"/>
    <p:sldId id="273" r:id="rId36"/>
    <p:sldId id="306" r:id="rId37"/>
    <p:sldId id="266" r:id="rId38"/>
    <p:sldId id="301" r:id="rId39"/>
    <p:sldId id="299" r:id="rId4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323"/>
    <a:srgbClr val="5A5A5A"/>
    <a:srgbClr val="E85402"/>
    <a:srgbClr val="D60099"/>
    <a:srgbClr val="0000D6"/>
    <a:srgbClr val="00A44A"/>
    <a:srgbClr val="0084A8"/>
    <a:srgbClr val="A86ED4"/>
    <a:srgbClr val="975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88442" autoAdjust="0"/>
  </p:normalViewPr>
  <p:slideViewPr>
    <p:cSldViewPr snapToObjects="1" showGuides="1">
      <p:cViewPr varScale="1">
        <p:scale>
          <a:sx n="116" d="100"/>
          <a:sy n="116" d="100"/>
        </p:scale>
        <p:origin x="1524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presentation  was already</a:t>
            </a:r>
            <a:r>
              <a:rPr lang="en-US" baseline="0" dirty="0" smtClean="0"/>
              <a:t> done in HL-MCF meeting  February 2017</a:t>
            </a:r>
          </a:p>
          <a:p>
            <a:r>
              <a:rPr lang="en-US" baseline="0" dirty="0" smtClean="0"/>
              <a:t>Is referenced to the BASELINE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937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can</a:t>
            </a:r>
            <a:r>
              <a:rPr lang="en-GB" baseline="0" dirty="0" smtClean="0"/>
              <a:t> observe Current Leads and Cable lugs</a:t>
            </a:r>
          </a:p>
          <a:p>
            <a:r>
              <a:rPr lang="en-GB" baseline="0" dirty="0" smtClean="0"/>
              <a:t>Special support and suspension are needed to avoid stress on Current Leads</a:t>
            </a:r>
          </a:p>
          <a:p>
            <a:r>
              <a:rPr lang="en-GB" baseline="0" dirty="0" smtClean="0"/>
              <a:t>Space on top of Current leads shall </a:t>
            </a:r>
            <a:r>
              <a:rPr lang="en-GB" baseline="0" smtClean="0"/>
              <a:t>be reserved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435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MAIN design constraint is the BENDING RADIUS</a:t>
            </a:r>
            <a:r>
              <a:rPr lang="en-GB" baseline="0" dirty="0" smtClean="0"/>
              <a:t> of the WCC that must be respected </a:t>
            </a:r>
          </a:p>
          <a:p>
            <a:r>
              <a:rPr lang="en-GB" baseline="0" dirty="0" smtClean="0"/>
              <a:t>Space shall be reserved on top DFH for cable support / suspension. Can be utilized also during operation and maintenance to access the current lead </a:t>
            </a:r>
          </a:p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487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experience in LHC a </a:t>
            </a:r>
            <a:r>
              <a:rPr lang="en-GB" dirty="0" err="1" smtClean="0"/>
              <a:t>mockup</a:t>
            </a:r>
            <a:r>
              <a:rPr lang="en-GB" dirty="0" smtClean="0"/>
              <a:t> has been installed for Current lead and power</a:t>
            </a:r>
            <a:r>
              <a:rPr lang="en-GB" baseline="0" dirty="0" smtClean="0"/>
              <a:t> converters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3089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Layout Integration</a:t>
            </a:r>
            <a:r>
              <a:rPr lang="en-GB" baseline="0" dirty="0" smtClean="0"/>
              <a:t> study </a:t>
            </a:r>
          </a:p>
          <a:p>
            <a:r>
              <a:rPr lang="en-GB" baseline="0" dirty="0" smtClean="0"/>
              <a:t>Position of converter for optimization of cable length for minimize the length and the heat losses </a:t>
            </a:r>
          </a:p>
          <a:p>
            <a:r>
              <a:rPr lang="en-GB" baseline="0" dirty="0" smtClean="0"/>
              <a:t>The sequence of current lead shall be deduct from the cable layout and defined to minimize the WCC length</a:t>
            </a:r>
          </a:p>
          <a:p>
            <a:endParaRPr lang="en-GB" baseline="0" dirty="0" smtClean="0"/>
          </a:p>
          <a:p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275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Converter layout has impact on the DC  WWC layout to minimize the length and avoid overlapping of cables in proximity of Current Leads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373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354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111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049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4044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959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focus the attention</a:t>
            </a:r>
            <a:r>
              <a:rPr lang="en-GB" baseline="0" dirty="0" smtClean="0"/>
              <a:t> to the Converter in UR and specially for WCC  13kA ,18kA 2kA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528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591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Drawing requested</a:t>
            </a:r>
            <a:r>
              <a:rPr lang="en-GB" baseline="0" dirty="0" smtClean="0"/>
              <a:t> by HL-MCF  and realized by EN-EL -DDO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8087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Equipment Layout realized and maintained by EN-EL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9394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Circuit name makes link between</a:t>
            </a:r>
            <a:r>
              <a:rPr lang="en-GB" baseline="0" dirty="0" smtClean="0"/>
              <a:t> databases</a:t>
            </a:r>
          </a:p>
          <a:p>
            <a:r>
              <a:rPr lang="en-GB" baseline="0" dirty="0" smtClean="0"/>
              <a:t>Elements are links between database EN-EL and electrical DC scheme</a:t>
            </a:r>
          </a:p>
          <a:p>
            <a:r>
              <a:rPr lang="en-GB" baseline="0" dirty="0" smtClean="0"/>
              <a:t>Additional field in GESMAR recently for DC Circuit Name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158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6211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7901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968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RED</a:t>
            </a:r>
            <a:r>
              <a:rPr lang="en-GB" baseline="0" dirty="0" smtClean="0"/>
              <a:t> Details of electrical circuit of the converter shown in previous drawings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451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Selection proposed according and</a:t>
            </a:r>
            <a:r>
              <a:rPr lang="en-GB" baseline="0" dirty="0" smtClean="0"/>
              <a:t> to follow constraint of the dynamic of the circuit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076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Section have been chosen in accordan</a:t>
            </a:r>
            <a:r>
              <a:rPr lang="en-GB" baseline="0" dirty="0" smtClean="0"/>
              <a:t>ce of NF C15-100 and for WCC selection based on experience on LHC and Test Areas SM18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1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Max</a:t>
            </a:r>
            <a:r>
              <a:rPr lang="en-GB" baseline="0" dirty="0" smtClean="0"/>
              <a:t> length of WCC: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Hose: 40m max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Cable assembly: suppliers are not equipped to assemble cables &gt;40m.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Just 3 European suppliers available that are able to meet CERN standards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0" indent="0">
              <a:buFontTx/>
              <a:buNone/>
            </a:pPr>
            <a:r>
              <a:rPr lang="en-GB" baseline="0" dirty="0" smtClean="0"/>
              <a:t>ACC: Insulation test at 4xUo DC </a:t>
            </a:r>
            <a:r>
              <a:rPr lang="en-GB" baseline="0" dirty="0" smtClean="0">
                <a:sym typeface="Wingdings" panose="05000000000000000000" pitchFamily="2" charset="2"/>
              </a:rPr>
              <a:t> 4x600V=2400V DC during 1min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08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Typical</a:t>
            </a:r>
            <a:r>
              <a:rPr lang="en-GB" baseline="0" dirty="0" smtClean="0"/>
              <a:t> WCC lug 500mm2 where can be identified the h</a:t>
            </a:r>
            <a:r>
              <a:rPr lang="en-GB" dirty="0" smtClean="0"/>
              <a:t>ose </a:t>
            </a:r>
            <a:r>
              <a:rPr lang="en-GB" dirty="0" smtClean="0"/>
              <a:t>Crimping zone and cable crimping zone </a:t>
            </a:r>
          </a:p>
          <a:p>
            <a:r>
              <a:rPr lang="en-GB" dirty="0" smtClean="0"/>
              <a:t>The cable is crimped inside the lug </a:t>
            </a:r>
          </a:p>
          <a:p>
            <a:r>
              <a:rPr lang="en-GB" dirty="0" smtClean="0"/>
              <a:t>The hose</a:t>
            </a:r>
            <a:r>
              <a:rPr lang="en-GB" baseline="0" dirty="0" smtClean="0"/>
              <a:t> is crimped outside the lug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53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Two different technologies and </a:t>
            </a:r>
            <a:r>
              <a:rPr lang="en-GB" baseline="0" dirty="0" smtClean="0"/>
              <a:t>suppliers (FLOHE – BRAR) are shown </a:t>
            </a:r>
            <a:endParaRPr lang="en-GB" baseline="0" dirty="0" smtClean="0"/>
          </a:p>
          <a:p>
            <a:r>
              <a:rPr lang="en-GB" baseline="0" dirty="0" smtClean="0"/>
              <a:t>Cable bundle </a:t>
            </a:r>
            <a:r>
              <a:rPr lang="en-GB" baseline="0" dirty="0" smtClean="0"/>
              <a:t>crimped on lugs and Copper Braid braised on the lug </a:t>
            </a:r>
          </a:p>
          <a:p>
            <a:r>
              <a:rPr lang="en-GB" dirty="0" smtClean="0"/>
              <a:t>The SPRING used </a:t>
            </a:r>
            <a:r>
              <a:rPr lang="en-GB" baseline="0" dirty="0" smtClean="0"/>
              <a:t>by BRAR have an </a:t>
            </a:r>
            <a:r>
              <a:rPr lang="en-GB" baseline="0" smtClean="0"/>
              <a:t>effect </a:t>
            </a:r>
            <a:r>
              <a:rPr lang="en-GB" baseline="0" smtClean="0"/>
              <a:t>to increase </a:t>
            </a:r>
            <a:r>
              <a:rPr lang="en-GB" baseline="0" dirty="0" smtClean="0"/>
              <a:t>the cable rigidity. </a:t>
            </a:r>
          </a:p>
          <a:p>
            <a:r>
              <a:rPr lang="en-GB" baseline="0" dirty="0" smtClean="0"/>
              <a:t>  </a:t>
            </a:r>
            <a:br>
              <a:rPr lang="en-GB" baseline="0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537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614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WP6 Integration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WP6 Integration Meeting / D. De Luca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jpeg"/><Relationship Id="rId7" Type="http://schemas.microsoft.com/office/2007/relationships/hdphoto" Target="../media/hdphoto7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RT</a:t>
            </a:r>
            <a:r>
              <a:rPr lang="en-GB" baseline="30000" dirty="0" smtClean="0"/>
              <a:t> (*) </a:t>
            </a:r>
            <a:r>
              <a:rPr lang="en-GB" dirty="0"/>
              <a:t>cables terminations and routing to current leads according to baseline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8790" y="4800600"/>
            <a:ext cx="6480000" cy="990600"/>
          </a:xfrm>
        </p:spPr>
        <p:txBody>
          <a:bodyPr/>
          <a:lstStyle/>
          <a:p>
            <a:r>
              <a:rPr lang="es-ES" dirty="0"/>
              <a:t>D. De </a:t>
            </a:r>
            <a:r>
              <a:rPr lang="es-ES" dirty="0" smtClean="0"/>
              <a:t>Luca</a:t>
            </a:r>
            <a:r>
              <a:rPr lang="en-GB" dirty="0" smtClean="0"/>
              <a:t>, </a:t>
            </a:r>
            <a:r>
              <a:rPr lang="es-ES" dirty="0" smtClean="0"/>
              <a:t>J-Cl. Guillaume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025478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6094511"/>
            <a:ext cx="2386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(*) RT = Room Temperature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/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WCC’s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1840" y="1486458"/>
            <a:ext cx="8527778" cy="4966878"/>
            <a:chOff x="538247" y="1194781"/>
            <a:chExt cx="8527778" cy="496687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1741972"/>
              <a:ext cx="5364088" cy="153386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5576" y="3781404"/>
              <a:ext cx="7452320" cy="1943258"/>
            </a:xfrm>
            <a:prstGeom prst="rect">
              <a:avLst/>
            </a:prstGeom>
          </p:spPr>
        </p:pic>
        <p:cxnSp>
          <p:nvCxnSpPr>
            <p:cNvPr id="25" name="Straight Arrow Connector 24"/>
            <p:cNvCxnSpPr/>
            <p:nvPr/>
          </p:nvCxnSpPr>
          <p:spPr>
            <a:xfrm flipH="1" flipV="1">
              <a:off x="3131840" y="5250729"/>
              <a:ext cx="232614" cy="61173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3131840" y="4734987"/>
              <a:ext cx="232614" cy="11038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713773" y="5853882"/>
              <a:ext cx="11095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/>
                <a:t>w</a:t>
              </a:r>
              <a:r>
                <a:rPr lang="es-ES" sz="1400" dirty="0" err="1" smtClean="0"/>
                <a:t>ater</a:t>
              </a:r>
              <a:r>
                <a:rPr lang="es-ES" sz="1400" dirty="0" smtClean="0"/>
                <a:t> </a:t>
              </a:r>
              <a:r>
                <a:rPr lang="es-ES" sz="1400" dirty="0" smtClean="0"/>
                <a:t>in/</a:t>
              </a:r>
              <a:r>
                <a:rPr lang="es-ES" sz="1400" dirty="0" err="1" smtClean="0"/>
                <a:t>out</a:t>
              </a:r>
              <a:endParaRPr lang="en-GB" sz="14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3707904" y="3027332"/>
              <a:ext cx="1296144" cy="0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3707904" y="3715333"/>
              <a:ext cx="1296144" cy="0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483699" y="3240513"/>
              <a:ext cx="17860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/>
                <a:t>hose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crimping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zone</a:t>
              </a:r>
              <a:endParaRPr lang="en-GB" sz="14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1187624" y="2563205"/>
              <a:ext cx="144016" cy="6773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1187624" y="2563205"/>
              <a:ext cx="846088" cy="68477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38247" y="3244448"/>
              <a:ext cx="1359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/>
                <a:t>s</a:t>
              </a:r>
              <a:r>
                <a:rPr lang="es-ES" sz="1400" dirty="0" err="1" smtClean="0"/>
                <a:t>crew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fixations</a:t>
              </a:r>
              <a:endParaRPr lang="en-GB" sz="1400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5364088" y="1776647"/>
              <a:ext cx="648072" cy="0"/>
            </a:xfrm>
            <a:prstGeom prst="straightConnector1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795091" y="1434195"/>
              <a:ext cx="1776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smtClean="0"/>
                <a:t>cable </a:t>
              </a:r>
              <a:r>
                <a:rPr lang="es-ES" sz="1400" dirty="0" err="1" smtClean="0"/>
                <a:t>crimping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zone</a:t>
              </a:r>
              <a:endParaRPr lang="en-GB" sz="1400" dirty="0"/>
            </a:p>
          </p:txBody>
        </p:sp>
        <p:grpSp>
          <p:nvGrpSpPr>
            <p:cNvPr id="65" name="Group 64"/>
            <p:cNvGrpSpPr/>
            <p:nvPr/>
          </p:nvGrpSpPr>
          <p:grpSpPr>
            <a:xfrm flipH="1">
              <a:off x="7145816" y="1194781"/>
              <a:ext cx="1528483" cy="1812618"/>
              <a:chOff x="6959429" y="1052464"/>
              <a:chExt cx="1528483" cy="181261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9429" y="1052464"/>
                <a:ext cx="1528483" cy="1812618"/>
              </a:xfrm>
              <a:prstGeom prst="rect">
                <a:avLst/>
              </a:prstGeom>
            </p:spPr>
          </p:pic>
          <p:cxnSp>
            <p:nvCxnSpPr>
              <p:cNvPr id="58" name="Straight Arrow Connector 57"/>
              <p:cNvCxnSpPr/>
              <p:nvPr/>
            </p:nvCxnSpPr>
            <p:spPr>
              <a:xfrm flipH="1">
                <a:off x="7552248" y="1283941"/>
                <a:ext cx="288032" cy="479521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H="1">
                <a:off x="8091368" y="1895335"/>
                <a:ext cx="288032" cy="479521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H="1">
                <a:off x="7720535" y="1829532"/>
                <a:ext cx="147151" cy="244979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/>
            <p:cNvSpPr txBox="1"/>
            <p:nvPr/>
          </p:nvSpPr>
          <p:spPr>
            <a:xfrm>
              <a:off x="7020272" y="2938101"/>
              <a:ext cx="204575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>
                  <a:solidFill>
                    <a:srgbClr val="0070C0"/>
                  </a:solidFill>
                </a:rPr>
                <a:t>water</a:t>
              </a:r>
              <a:r>
                <a:rPr lang="es-ES" sz="1400" dirty="0" smtClean="0">
                  <a:solidFill>
                    <a:srgbClr val="0070C0"/>
                  </a:solidFill>
                </a:rPr>
                <a:t> in/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out</a:t>
              </a:r>
              <a:r>
                <a:rPr lang="es-ES" sz="1400" dirty="0" smtClean="0">
                  <a:solidFill>
                    <a:srgbClr val="0070C0"/>
                  </a:solidFill>
                </a:rPr>
                <a:t> 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flow</a:t>
              </a:r>
              <a:r>
                <a:rPr lang="es-ES" sz="1400" dirty="0" smtClean="0">
                  <a:solidFill>
                    <a:srgbClr val="0070C0"/>
                  </a:solidFill>
                </a:rPr>
                <a:t> 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mainly</a:t>
              </a:r>
              <a:endParaRPr lang="es-ES" sz="1400" dirty="0">
                <a:solidFill>
                  <a:srgbClr val="0070C0"/>
                </a:solidFill>
              </a:endParaRPr>
            </a:p>
            <a:p>
              <a:r>
                <a:rPr lang="es-ES" sz="1400" dirty="0" err="1" smtClean="0">
                  <a:solidFill>
                    <a:srgbClr val="0070C0"/>
                  </a:solidFill>
                </a:rPr>
                <a:t>through</a:t>
              </a:r>
              <a:r>
                <a:rPr lang="es-ES" sz="1400" dirty="0" smtClean="0">
                  <a:solidFill>
                    <a:srgbClr val="0070C0"/>
                  </a:solidFill>
                </a:rPr>
                <a:t> 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outside-holes</a:t>
              </a:r>
              <a:endParaRPr lang="es-ES" sz="1400" dirty="0" smtClean="0">
                <a:solidFill>
                  <a:srgbClr val="0070C0"/>
                </a:solidFill>
              </a:endParaRPr>
            </a:p>
            <a:p>
              <a:r>
                <a:rPr lang="es-ES" sz="1400" dirty="0" err="1" smtClean="0">
                  <a:solidFill>
                    <a:srgbClr val="0070C0"/>
                  </a:solidFill>
                </a:rPr>
                <a:t>between</a:t>
              </a:r>
              <a:r>
                <a:rPr lang="es-ES" sz="1400" dirty="0" smtClean="0">
                  <a:solidFill>
                    <a:srgbClr val="0070C0"/>
                  </a:solidFill>
                </a:rPr>
                <a:t> 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lug</a:t>
              </a:r>
              <a:r>
                <a:rPr lang="es-ES" sz="1400" dirty="0" smtClean="0">
                  <a:solidFill>
                    <a:srgbClr val="0070C0"/>
                  </a:solidFill>
                </a:rPr>
                <a:t> and </a:t>
              </a:r>
              <a:r>
                <a:rPr lang="es-ES" sz="1400" dirty="0" err="1" smtClean="0">
                  <a:solidFill>
                    <a:srgbClr val="0070C0"/>
                  </a:solidFill>
                </a:rPr>
                <a:t>hose</a:t>
              </a:r>
              <a:endParaRPr lang="es-ES" sz="1400" dirty="0" smtClean="0">
                <a:solidFill>
                  <a:srgbClr val="0070C0"/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V="1">
              <a:off x="6754555" y="2595713"/>
              <a:ext cx="643086" cy="4563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743614" y="3021778"/>
              <a:ext cx="11809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cable placed </a:t>
              </a:r>
              <a:r>
                <a:rPr lang="es-ES" sz="1400" dirty="0" err="1" smtClean="0"/>
                <a:t>inside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lug</a:t>
              </a:r>
              <a:endParaRPr lang="en-GB" sz="1400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32859" y="1104999"/>
            <a:ext cx="490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Example: WCC </a:t>
            </a:r>
            <a:r>
              <a:rPr lang="en-GB" sz="1400" dirty="0"/>
              <a:t>lug, 500 mm</a:t>
            </a:r>
            <a:r>
              <a:rPr lang="en-GB" sz="1400" baseline="30000" dirty="0"/>
              <a:t>2</a:t>
            </a:r>
            <a:r>
              <a:rPr lang="en-GB" sz="1400" dirty="0"/>
              <a:t> – </a:t>
            </a:r>
            <a:r>
              <a:rPr lang="en-GB" sz="1400" dirty="0" smtClean="0"/>
              <a:t>FLOHE company</a:t>
            </a:r>
            <a:endParaRPr lang="en-GB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635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WCC Technologies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 flipH="1">
            <a:off x="119570" y="1340768"/>
            <a:ext cx="8816637" cy="4722344"/>
            <a:chOff x="227066" y="1321604"/>
            <a:chExt cx="8816637" cy="4722344"/>
          </a:xfrm>
        </p:grpSpPr>
        <p:grpSp>
          <p:nvGrpSpPr>
            <p:cNvPr id="14" name="Group 13"/>
            <p:cNvGrpSpPr/>
            <p:nvPr/>
          </p:nvGrpSpPr>
          <p:grpSpPr>
            <a:xfrm>
              <a:off x="227066" y="1321604"/>
              <a:ext cx="5209030" cy="4703937"/>
              <a:chOff x="323528" y="1321604"/>
              <a:chExt cx="5209030" cy="470393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23528" y="1902004"/>
                <a:ext cx="5209030" cy="4123537"/>
                <a:chOff x="454327" y="2446048"/>
                <a:chExt cx="5209030" cy="4123537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783" t="35598" r="17088" b="16629"/>
                <a:stretch/>
              </p:blipFill>
              <p:spPr>
                <a:xfrm rot="5400000">
                  <a:off x="2431395" y="3337624"/>
                  <a:ext cx="4123537" cy="2340386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3" t="39083" r="43288" b="22126"/>
                <a:stretch/>
              </p:blipFill>
              <p:spPr>
                <a:xfrm>
                  <a:off x="454327" y="3814040"/>
                  <a:ext cx="2675996" cy="1387554"/>
                </a:xfrm>
                <a:prstGeom prst="rect">
                  <a:avLst/>
                </a:prstGeom>
              </p:spPr>
            </p:pic>
          </p:grpSp>
          <p:sp>
            <p:nvSpPr>
              <p:cNvPr id="11" name="TextBox 10"/>
              <p:cNvSpPr txBox="1"/>
              <p:nvPr/>
            </p:nvSpPr>
            <p:spPr>
              <a:xfrm>
                <a:off x="323528" y="1321604"/>
                <a:ext cx="52090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 err="1" smtClean="0"/>
                  <a:t>Cable</a:t>
                </a:r>
                <a:r>
                  <a:rPr lang="fr-CH" sz="1400" dirty="0" smtClean="0"/>
                  <a:t> bundle </a:t>
                </a:r>
                <a:r>
                  <a:rPr lang="fr-CH" sz="1400" dirty="0" err="1" smtClean="0"/>
                  <a:t>braised</a:t>
                </a:r>
                <a:r>
                  <a:rPr lang="fr-CH" sz="1400" dirty="0" smtClean="0"/>
                  <a:t> on the </a:t>
                </a:r>
                <a:r>
                  <a:rPr lang="fr-CH" sz="1400" dirty="0" err="1" smtClean="0"/>
                  <a:t>lug</a:t>
                </a:r>
                <a:r>
                  <a:rPr lang="fr-CH" sz="1400" dirty="0" smtClean="0"/>
                  <a:t>:</a:t>
                </a:r>
                <a:br>
                  <a:rPr lang="fr-CH" sz="1400" dirty="0" smtClean="0"/>
                </a:br>
                <a:r>
                  <a:rPr lang="fr-CH" sz="1400" dirty="0" smtClean="0"/>
                  <a:t>WCC </a:t>
                </a:r>
                <a:r>
                  <a:rPr lang="fr-CH" sz="1400" dirty="0" err="1" smtClean="0"/>
                  <a:t>with</a:t>
                </a:r>
                <a:r>
                  <a:rPr lang="fr-CH" sz="1400" dirty="0" smtClean="0"/>
                  <a:t> </a:t>
                </a:r>
                <a:r>
                  <a:rPr lang="fr-CH" sz="1400" dirty="0" err="1" smtClean="0"/>
                  <a:t>spring</a:t>
                </a:r>
                <a:r>
                  <a:rPr lang="fr-CH" sz="1400" dirty="0" smtClean="0"/>
                  <a:t> (BRAR, 2000mm</a:t>
                </a:r>
                <a:r>
                  <a:rPr lang="fr-CH" sz="1400" baseline="30000" dirty="0" smtClean="0"/>
                  <a:t>2</a:t>
                </a:r>
                <a:r>
                  <a:rPr lang="fr-CH" sz="1400" dirty="0" smtClean="0"/>
                  <a:t>)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46619" y="1321604"/>
              <a:ext cx="3397084" cy="4722344"/>
              <a:chOff x="5648606" y="1321604"/>
              <a:chExt cx="3397084" cy="472234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36" t="19467" r="40130" b="4101"/>
              <a:stretch/>
            </p:blipFill>
            <p:spPr>
              <a:xfrm>
                <a:off x="6754163" y="1884152"/>
                <a:ext cx="1229032" cy="4159796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5648606" y="1321604"/>
                <a:ext cx="339708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 err="1" smtClean="0"/>
                  <a:t>Cable</a:t>
                </a:r>
                <a:r>
                  <a:rPr lang="fr-CH" sz="1400" dirty="0" smtClean="0"/>
                  <a:t> bundle </a:t>
                </a:r>
                <a:r>
                  <a:rPr lang="fr-CH" sz="1400" dirty="0" err="1" smtClean="0"/>
                  <a:t>crimped</a:t>
                </a:r>
                <a:r>
                  <a:rPr lang="fr-CH" sz="1400" dirty="0" smtClean="0"/>
                  <a:t> on the </a:t>
                </a:r>
                <a:r>
                  <a:rPr lang="fr-CH" sz="1400" dirty="0" err="1" smtClean="0"/>
                  <a:t>lug</a:t>
                </a:r>
                <a:r>
                  <a:rPr lang="fr-CH" sz="1400" dirty="0" smtClean="0"/>
                  <a:t>:</a:t>
                </a:r>
                <a:br>
                  <a:rPr lang="fr-CH" sz="1400" dirty="0" smtClean="0"/>
                </a:br>
                <a:r>
                  <a:rPr lang="fr-CH" sz="1400" dirty="0" smtClean="0"/>
                  <a:t>WCC </a:t>
                </a:r>
                <a:r>
                  <a:rPr lang="fr-CH" sz="1400" dirty="0" err="1" smtClean="0"/>
                  <a:t>without</a:t>
                </a:r>
                <a:r>
                  <a:rPr lang="fr-CH" sz="1400" dirty="0" smtClean="0"/>
                  <a:t> </a:t>
                </a:r>
                <a:r>
                  <a:rPr lang="fr-CH" sz="1400" dirty="0" err="1" smtClean="0"/>
                  <a:t>spring</a:t>
                </a:r>
                <a:r>
                  <a:rPr lang="fr-CH" sz="1400" dirty="0" smtClean="0"/>
                  <a:t> (FLOHE, 2000mm</a:t>
                </a:r>
                <a:r>
                  <a:rPr lang="fr-CH" sz="1400" baseline="30000" dirty="0" smtClean="0"/>
                  <a:t>2</a:t>
                </a:r>
                <a:r>
                  <a:rPr lang="fr-CH" sz="1400" dirty="0" smtClean="0"/>
                  <a:t>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312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Main WCC Suppliers in Europe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721858"/>
              </p:ext>
            </p:extLst>
          </p:nvPr>
        </p:nvGraphicFramePr>
        <p:xfrm>
          <a:off x="2222073" y="3068960"/>
          <a:ext cx="4699854" cy="2116864"/>
        </p:xfrm>
        <a:graphic>
          <a:graphicData uri="http://schemas.openxmlformats.org/drawingml/2006/table">
            <a:tbl>
              <a:tblPr firstRow="1" firstCol="1" bandRow="1"/>
              <a:tblGrid>
                <a:gridCol w="1566618">
                  <a:extLst>
                    <a:ext uri="{9D8B030D-6E8A-4147-A177-3AD203B41FA5}">
                      <a16:colId xmlns:a16="http://schemas.microsoft.com/office/drawing/2014/main" val="1017424274"/>
                    </a:ext>
                  </a:extLst>
                </a:gridCol>
                <a:gridCol w="1566618">
                  <a:extLst>
                    <a:ext uri="{9D8B030D-6E8A-4147-A177-3AD203B41FA5}">
                      <a16:colId xmlns:a16="http://schemas.microsoft.com/office/drawing/2014/main" val="1562736489"/>
                    </a:ext>
                  </a:extLst>
                </a:gridCol>
                <a:gridCol w="1566618">
                  <a:extLst>
                    <a:ext uri="{9D8B030D-6E8A-4147-A177-3AD203B41FA5}">
                      <a16:colId xmlns:a16="http://schemas.microsoft.com/office/drawing/2014/main" val="2556676200"/>
                    </a:ext>
                  </a:extLst>
                </a:gridCol>
              </a:tblGrid>
              <a:tr h="2646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FLOHE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GECSA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0952776"/>
                  </a:ext>
                </a:extLst>
              </a:tr>
              <a:tr h="5292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Sections [mm</a:t>
                      </a:r>
                      <a:r>
                        <a:rPr lang="en-GB" sz="16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Sections [mm</a:t>
                      </a:r>
                      <a:r>
                        <a:rPr lang="en-GB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Sections </a:t>
                      </a: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[mm</a:t>
                      </a:r>
                      <a:r>
                        <a:rPr lang="en-GB" sz="1600" baseline="30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475440"/>
                  </a:ext>
                </a:extLst>
              </a:tr>
              <a:tr h="264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157888"/>
                  </a:ext>
                </a:extLst>
              </a:tr>
              <a:tr h="264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cables below 2500 mm</a:t>
                      </a:r>
                      <a:r>
                        <a:rPr lang="en-GB" sz="16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259911"/>
                  </a:ext>
                </a:extLst>
              </a:tr>
              <a:tr h="264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63969"/>
                  </a:ext>
                </a:extLst>
              </a:tr>
              <a:tr h="264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3203"/>
                  </a:ext>
                </a:extLst>
              </a:tr>
              <a:tr h="264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054" marR="92054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1846"/>
                  </a:ext>
                </a:extLst>
              </a:tr>
            </a:tbl>
          </a:graphicData>
        </a:graphic>
      </p:graphicFrame>
      <p:sp>
        <p:nvSpPr>
          <p:cNvPr id="15" name="Left Brace 14"/>
          <p:cNvSpPr/>
          <p:nvPr/>
        </p:nvSpPr>
        <p:spPr>
          <a:xfrm rot="16200000">
            <a:off x="2931802" y="4509024"/>
            <a:ext cx="117679" cy="154346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/>
          <p:cNvSpPr/>
          <p:nvPr/>
        </p:nvSpPr>
        <p:spPr>
          <a:xfrm rot="16200000">
            <a:off x="5306173" y="3723842"/>
            <a:ext cx="117679" cy="311382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971600" y="5442593"/>
            <a:ext cx="6823810" cy="523220"/>
            <a:chOff x="1204574" y="3498377"/>
            <a:chExt cx="6823810" cy="523220"/>
          </a:xfrm>
        </p:grpSpPr>
        <p:sp>
          <p:nvSpPr>
            <p:cNvPr id="25" name="TextBox 24"/>
            <p:cNvSpPr txBox="1"/>
            <p:nvPr/>
          </p:nvSpPr>
          <p:spPr>
            <a:xfrm>
              <a:off x="1204574" y="3498377"/>
              <a:ext cx="28185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WCC </a:t>
              </a:r>
              <a:r>
                <a:rPr lang="es-ES" sz="1400" dirty="0" err="1" smtClean="0"/>
                <a:t>with</a:t>
              </a:r>
              <a:r>
                <a:rPr lang="es-ES" sz="1400" dirty="0" smtClean="0"/>
                <a:t> cable </a:t>
              </a:r>
              <a:r>
                <a:rPr lang="es-ES" sz="1400" dirty="0" err="1" smtClean="0"/>
                <a:t>bundle</a:t>
              </a:r>
              <a:r>
                <a:rPr lang="es-ES" sz="1400" dirty="0" smtClean="0"/>
                <a:t/>
              </a:r>
              <a:br>
                <a:rPr lang="es-ES" sz="1400" dirty="0" smtClean="0"/>
              </a:br>
              <a:r>
                <a:rPr lang="es-ES" sz="1400" dirty="0" err="1" smtClean="0"/>
                <a:t>crimped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lug</a:t>
              </a:r>
              <a:endParaRPr lang="en-GB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09839" y="3498377"/>
              <a:ext cx="28185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WCC </a:t>
              </a:r>
              <a:r>
                <a:rPr lang="es-ES" sz="1400" dirty="0" err="1" smtClean="0"/>
                <a:t>with</a:t>
              </a:r>
              <a:r>
                <a:rPr lang="es-ES" sz="1400" dirty="0" smtClean="0"/>
                <a:t> cable </a:t>
              </a:r>
              <a:r>
                <a:rPr lang="es-ES" sz="1400" dirty="0" err="1" smtClean="0"/>
                <a:t>bundle</a:t>
              </a:r>
              <a:r>
                <a:rPr lang="es-ES" sz="1400" dirty="0"/>
                <a:t/>
              </a:r>
              <a:br>
                <a:rPr lang="es-ES" sz="1400" dirty="0"/>
              </a:br>
              <a:r>
                <a:rPr lang="es-ES" sz="1400" dirty="0" err="1" smtClean="0"/>
                <a:t>braised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on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lug</a:t>
              </a:r>
              <a:endParaRPr lang="en-GB" sz="1400" dirty="0"/>
            </a:p>
          </p:txBody>
        </p:sp>
      </p:grpSp>
      <p:cxnSp>
        <p:nvCxnSpPr>
          <p:cNvPr id="28" name="Straight Arrow Connector 27"/>
          <p:cNvCxnSpPr>
            <a:stCxn id="15" idx="1"/>
          </p:cNvCxnSpPr>
          <p:nvPr/>
        </p:nvCxnSpPr>
        <p:spPr>
          <a:xfrm flipH="1">
            <a:off x="2843808" y="5339597"/>
            <a:ext cx="146834" cy="1776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" idx="1"/>
          </p:cNvCxnSpPr>
          <p:nvPr/>
        </p:nvCxnSpPr>
        <p:spPr>
          <a:xfrm>
            <a:off x="5365013" y="5339596"/>
            <a:ext cx="359115" cy="1295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Three main suppliers in Europe</a:t>
            </a:r>
          </a:p>
          <a:p>
            <a:r>
              <a:rPr lang="en-GB" sz="2400" dirty="0" smtClean="0"/>
              <a:t>Relevant information taken from suppliers catalogues</a:t>
            </a:r>
          </a:p>
          <a:p>
            <a:pPr lvl="1"/>
            <a:r>
              <a:rPr lang="en-GB" sz="2000" dirty="0" smtClean="0"/>
              <a:t>Suppliers usually provide cables with non-standard sections</a:t>
            </a:r>
          </a:p>
          <a:p>
            <a:endParaRPr lang="en-GB" sz="2000" dirty="0" smtClean="0">
              <a:sym typeface="Wingdings" panose="05000000000000000000" pitchFamily="2" charset="2"/>
            </a:endParaRPr>
          </a:p>
          <a:p>
            <a:endParaRPr lang="en-GB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27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WCC Specifications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336283"/>
              </p:ext>
            </p:extLst>
          </p:nvPr>
        </p:nvGraphicFramePr>
        <p:xfrm>
          <a:off x="1490233" y="1052736"/>
          <a:ext cx="6163532" cy="1853476"/>
        </p:xfrm>
        <a:graphic>
          <a:graphicData uri="http://schemas.openxmlformats.org/drawingml/2006/table">
            <a:tbl>
              <a:tblPr firstRow="1" firstCol="1" bandRow="1"/>
              <a:tblGrid>
                <a:gridCol w="1540883">
                  <a:extLst>
                    <a:ext uri="{9D8B030D-6E8A-4147-A177-3AD203B41FA5}">
                      <a16:colId xmlns:a16="http://schemas.microsoft.com/office/drawing/2014/main" val="682535717"/>
                    </a:ext>
                  </a:extLst>
                </a:gridCol>
                <a:gridCol w="1540883">
                  <a:extLst>
                    <a:ext uri="{9D8B030D-6E8A-4147-A177-3AD203B41FA5}">
                      <a16:colId xmlns:a16="http://schemas.microsoft.com/office/drawing/2014/main" val="2403929304"/>
                    </a:ext>
                  </a:extLst>
                </a:gridCol>
                <a:gridCol w="1540883">
                  <a:extLst>
                    <a:ext uri="{9D8B030D-6E8A-4147-A177-3AD203B41FA5}">
                      <a16:colId xmlns:a16="http://schemas.microsoft.com/office/drawing/2014/main" val="3541104099"/>
                    </a:ext>
                  </a:extLst>
                </a:gridCol>
                <a:gridCol w="1540883">
                  <a:extLst>
                    <a:ext uri="{9D8B030D-6E8A-4147-A177-3AD203B41FA5}">
                      <a16:colId xmlns:a16="http://schemas.microsoft.com/office/drawing/2014/main" val="3641708765"/>
                    </a:ext>
                  </a:extLst>
                </a:gridCol>
              </a:tblGrid>
              <a:tr h="529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Cross-section [mm</a:t>
                      </a:r>
                      <a:r>
                        <a:rPr lang="en-GB" sz="16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Nominal current [kA]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Leakage current [µA/m]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DC voltage test level [kV]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398780"/>
                  </a:ext>
                </a:extLst>
              </a:tr>
              <a:tr h="264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@</a:t>
                      </a:r>
                      <a:r>
                        <a:rPr lang="en-GB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3.0 kV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384118"/>
                  </a:ext>
                </a:extLst>
              </a:tr>
              <a:tr h="264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@</a:t>
                      </a:r>
                      <a:r>
                        <a:rPr lang="en-GB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1.5 kV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076681"/>
                  </a:ext>
                </a:extLst>
              </a:tr>
              <a:tr h="264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@</a:t>
                      </a:r>
                      <a:r>
                        <a:rPr lang="en-GB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1.5 kV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024470"/>
                  </a:ext>
                </a:extLst>
              </a:tr>
              <a:tr h="264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@</a:t>
                      </a:r>
                      <a:r>
                        <a:rPr lang="en-GB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1.5 kV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302174"/>
                  </a:ext>
                </a:extLst>
              </a:tr>
              <a:tr h="264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@</a:t>
                      </a:r>
                      <a:r>
                        <a:rPr lang="en-GB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3.0 kV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1226" marR="10122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647286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091099"/>
              </p:ext>
            </p:extLst>
          </p:nvPr>
        </p:nvGraphicFramePr>
        <p:xfrm>
          <a:off x="1956395" y="3212976"/>
          <a:ext cx="5231208" cy="2660530"/>
        </p:xfrm>
        <a:graphic>
          <a:graphicData uri="http://schemas.openxmlformats.org/drawingml/2006/table">
            <a:tbl>
              <a:tblPr firstRow="1" firstCol="1" bandRow="1"/>
              <a:tblGrid>
                <a:gridCol w="3319184">
                  <a:extLst>
                    <a:ext uri="{9D8B030D-6E8A-4147-A177-3AD203B41FA5}">
                      <a16:colId xmlns:a16="http://schemas.microsoft.com/office/drawing/2014/main" val="4129535307"/>
                    </a:ext>
                  </a:extLst>
                </a:gridCol>
                <a:gridCol w="1912024">
                  <a:extLst>
                    <a:ext uri="{9D8B030D-6E8A-4147-A177-3AD203B41FA5}">
                      <a16:colId xmlns:a16="http://schemas.microsoft.com/office/drawing/2014/main" val="4060532997"/>
                    </a:ext>
                  </a:extLst>
                </a:gridCol>
              </a:tblGrid>
              <a:tr h="26605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Normal usage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13638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Voltage level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 V DC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916587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Highest transitory voltage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 V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248906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Operating </a:t>
                      </a: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temperature (hose)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°C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119775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Cooling water pressure in operation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bar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52490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Rated pressure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bar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39018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pressure drop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 2 bar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601757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speed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 </a:t>
                      </a: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m/s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644564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input water temperature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°C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030849"/>
                  </a:ext>
                </a:extLst>
              </a:tr>
              <a:tr h="266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delta </a:t>
                      </a: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 (water in/out)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K</a:t>
                      </a:r>
                    </a:p>
                  </a:txBody>
                  <a:tcPr marL="101712" marR="101712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43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</a:t>
            </a:r>
            <a:r>
              <a:rPr lang="en-GB" dirty="0"/>
              <a:t>WCC </a:t>
            </a:r>
            <a:r>
              <a:rPr lang="en-GB" dirty="0" smtClean="0"/>
              <a:t>Installation Example: DFBAK.5L6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54815"/>
            <a:ext cx="7128572" cy="534642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043608" y="2708920"/>
            <a:ext cx="1727972" cy="88522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6" idx="1"/>
          </p:cNvCxnSpPr>
          <p:nvPr/>
        </p:nvCxnSpPr>
        <p:spPr>
          <a:xfrm flipH="1" flipV="1">
            <a:off x="6803698" y="3214065"/>
            <a:ext cx="360040" cy="15250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6482" y="2318553"/>
            <a:ext cx="101103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kA</a:t>
            </a:r>
          </a:p>
          <a:p>
            <a:r>
              <a:rPr lang="en-GB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1000 mm</a:t>
            </a:r>
            <a:r>
              <a:rPr lang="en-GB" sz="1400" baseline="30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</a:t>
            </a:r>
            <a:endParaRPr lang="en-GB" sz="1400" baseline="30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3738" y="3104955"/>
            <a:ext cx="108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kA</a:t>
            </a:r>
          </a:p>
          <a:p>
            <a:r>
              <a:rPr lang="en-GB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2000 mm</a:t>
            </a:r>
            <a:r>
              <a:rPr lang="en-GB" sz="1400" baseline="30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</a:t>
            </a:r>
            <a:endParaRPr lang="en-GB" sz="1400" baseline="30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1480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/>
              <a:t>Installation </a:t>
            </a:r>
            <a:r>
              <a:rPr lang="en-GB" sz="2400" dirty="0" smtClean="0"/>
              <a:t>Constraints</a:t>
            </a:r>
            <a:endParaRPr lang="en-GB" sz="2400" dirty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Dimensional Constraints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39" name="Group 138"/>
          <p:cNvGrpSpPr/>
          <p:nvPr/>
        </p:nvGrpSpPr>
        <p:grpSpPr>
          <a:xfrm>
            <a:off x="3735347" y="1888198"/>
            <a:ext cx="5285051" cy="4018345"/>
            <a:chOff x="3490485" y="1554848"/>
            <a:chExt cx="5640987" cy="4288971"/>
          </a:xfrm>
        </p:grpSpPr>
        <p:sp>
          <p:nvSpPr>
            <p:cNvPr id="76" name="Rectangle 75"/>
            <p:cNvSpPr/>
            <p:nvPr/>
          </p:nvSpPr>
          <p:spPr>
            <a:xfrm>
              <a:off x="3490485" y="1554848"/>
              <a:ext cx="5561085" cy="4288971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5160078" y="2192026"/>
              <a:ext cx="1229148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>
            <a:xfrm>
              <a:off x="5398899" y="2420433"/>
              <a:ext cx="1002614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sp>
          <p:nvSpPr>
            <p:cNvPr id="77" name="Rectangle 76"/>
            <p:cNvSpPr/>
            <p:nvPr/>
          </p:nvSpPr>
          <p:spPr>
            <a:xfrm>
              <a:off x="6897563" y="1660293"/>
              <a:ext cx="1000341" cy="2560930"/>
            </a:xfrm>
            <a:prstGeom prst="rect">
              <a:avLst/>
            </a:prstGeom>
            <a:solidFill>
              <a:srgbClr val="EEECE1">
                <a:lumMod val="90000"/>
              </a:srgbClr>
            </a:solidFill>
            <a:ln w="3175" cap="flat" cmpd="sng" algn="ctr">
              <a:solidFill>
                <a:srgbClr val="4F81BD">
                  <a:shade val="50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478166" y="4652702"/>
              <a:ext cx="643533" cy="1064441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DFH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5772841" y="5717143"/>
              <a:ext cx="2564882" cy="1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80" name="Rectangle 79"/>
            <p:cNvSpPr/>
            <p:nvPr/>
          </p:nvSpPr>
          <p:spPr>
            <a:xfrm>
              <a:off x="7589973" y="4204976"/>
              <a:ext cx="104217" cy="43204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 flipH="1" flipV="1">
              <a:off x="7622181" y="4060960"/>
              <a:ext cx="1" cy="144016"/>
            </a:xfrm>
            <a:prstGeom prst="line">
              <a:avLst/>
            </a:prstGeom>
            <a:noFill/>
            <a:ln w="57150" cap="flat" cmpd="sng" algn="ctr">
              <a:solidFill>
                <a:srgbClr val="FFC000"/>
              </a:solidFill>
              <a:prstDash val="solid"/>
            </a:ln>
            <a:effectLst/>
          </p:spPr>
        </p:cxnSp>
        <p:grpSp>
          <p:nvGrpSpPr>
            <p:cNvPr id="82" name="Group 81"/>
            <p:cNvGrpSpPr/>
            <p:nvPr/>
          </p:nvGrpSpPr>
          <p:grpSpPr>
            <a:xfrm>
              <a:off x="6362116" y="3484896"/>
              <a:ext cx="504056" cy="72008"/>
              <a:chOff x="3131840" y="2420888"/>
              <a:chExt cx="504056" cy="72008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>
                <a:off x="3131840" y="2492896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36" name="Straight Connector 135"/>
              <p:cNvCxnSpPr/>
              <p:nvPr/>
            </p:nvCxnSpPr>
            <p:spPr>
              <a:xfrm flipV="1">
                <a:off x="3131840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37" name="Straight Connector 136"/>
              <p:cNvCxnSpPr/>
              <p:nvPr/>
            </p:nvCxnSpPr>
            <p:spPr>
              <a:xfrm flipV="1">
                <a:off x="3635896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83" name="Group 82"/>
            <p:cNvGrpSpPr/>
            <p:nvPr/>
          </p:nvGrpSpPr>
          <p:grpSpPr>
            <a:xfrm>
              <a:off x="6344033" y="2120018"/>
              <a:ext cx="504056" cy="72008"/>
              <a:chOff x="3131840" y="2420888"/>
              <a:chExt cx="504056" cy="72008"/>
            </a:xfrm>
          </p:grpSpPr>
          <p:cxnSp>
            <p:nvCxnSpPr>
              <p:cNvPr id="132" name="Straight Connector 131"/>
              <p:cNvCxnSpPr/>
              <p:nvPr/>
            </p:nvCxnSpPr>
            <p:spPr>
              <a:xfrm>
                <a:off x="3131840" y="2492896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7030A0"/>
                </a:solidFill>
                <a:prstDash val="solid"/>
              </a:ln>
              <a:effectLst/>
            </p:spPr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3131840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7030A0"/>
                </a:solidFill>
                <a:prstDash val="solid"/>
              </a:ln>
              <a:effectLst/>
            </p:spPr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3635896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7030A0"/>
                </a:solidFill>
                <a:prstDash val="solid"/>
              </a:ln>
              <a:effectLst/>
            </p:spPr>
          </p:cxnSp>
        </p:grpSp>
        <p:grpSp>
          <p:nvGrpSpPr>
            <p:cNvPr id="84" name="Group 83"/>
            <p:cNvGrpSpPr/>
            <p:nvPr/>
          </p:nvGrpSpPr>
          <p:grpSpPr>
            <a:xfrm>
              <a:off x="6361600" y="2341747"/>
              <a:ext cx="504056" cy="72008"/>
              <a:chOff x="3131840" y="2420888"/>
              <a:chExt cx="504056" cy="72008"/>
            </a:xfrm>
          </p:grpSpPr>
          <p:cxnSp>
            <p:nvCxnSpPr>
              <p:cNvPr id="130" name="Straight Connector 129"/>
              <p:cNvCxnSpPr/>
              <p:nvPr/>
            </p:nvCxnSpPr>
            <p:spPr>
              <a:xfrm flipV="1">
                <a:off x="3131840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3635896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3131840" y="2492896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85" name="Group 84"/>
            <p:cNvGrpSpPr/>
            <p:nvPr/>
          </p:nvGrpSpPr>
          <p:grpSpPr>
            <a:xfrm>
              <a:off x="6361600" y="2738394"/>
              <a:ext cx="504056" cy="72008"/>
              <a:chOff x="3131840" y="2420888"/>
              <a:chExt cx="504056" cy="72008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>
                <a:off x="3131840" y="2492896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3131840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3635896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</p:grpSp>
        <p:cxnSp>
          <p:nvCxnSpPr>
            <p:cNvPr id="86" name="Straight Connector 85"/>
            <p:cNvCxnSpPr/>
            <p:nvPr/>
          </p:nvCxnSpPr>
          <p:spPr>
            <a:xfrm>
              <a:off x="6134603" y="3556904"/>
              <a:ext cx="324036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>
            <a:xfrm>
              <a:off x="5209988" y="4060960"/>
              <a:ext cx="2952328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>
            <a:xfrm>
              <a:off x="6190112" y="3556904"/>
              <a:ext cx="0" cy="504056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89" name="TextBox 88"/>
            <p:cNvSpPr txBox="1"/>
            <p:nvPr/>
          </p:nvSpPr>
          <p:spPr>
            <a:xfrm rot="16200000">
              <a:off x="5740426" y="3594594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400 mm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704054" y="3031221"/>
              <a:ext cx="1400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200</a:t>
              </a:r>
              <a:r>
                <a:rPr kumimoji="0" lang="en-GB" sz="14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 &amp; 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120 A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911063" y="2609204"/>
              <a:ext cx="11938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 kA</a:t>
              </a: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5640316" y="2823276"/>
              <a:ext cx="710348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93" name="Straight Arrow Connector 92"/>
            <p:cNvCxnSpPr/>
            <p:nvPr/>
          </p:nvCxnSpPr>
          <p:spPr>
            <a:xfrm flipH="1">
              <a:off x="5705294" y="2823276"/>
              <a:ext cx="1010" cy="1232552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94" name="TextBox 93"/>
            <p:cNvSpPr txBox="1"/>
            <p:nvPr/>
          </p:nvSpPr>
          <p:spPr>
            <a:xfrm rot="16200000">
              <a:off x="5267489" y="3333700"/>
              <a:ext cx="7296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1000 mm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>
              <a:off x="5460957" y="2415301"/>
              <a:ext cx="7688" cy="1640527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97" name="TextBox 96"/>
            <p:cNvSpPr txBox="1"/>
            <p:nvPr/>
          </p:nvSpPr>
          <p:spPr>
            <a:xfrm rot="16200000">
              <a:off x="5016214" y="3333700"/>
              <a:ext cx="7296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1200 mm</a:t>
              </a: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>
              <a:off x="5218187" y="2192026"/>
              <a:ext cx="0" cy="1868934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 rot="16200000">
              <a:off x="4768125" y="3338832"/>
              <a:ext cx="7296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1300 mm</a:t>
              </a:r>
            </a:p>
          </p:txBody>
        </p:sp>
        <p:sp>
          <p:nvSpPr>
            <p:cNvPr id="101" name="Arc 100"/>
            <p:cNvSpPr/>
            <p:nvPr/>
          </p:nvSpPr>
          <p:spPr>
            <a:xfrm>
              <a:off x="6002076" y="2131607"/>
              <a:ext cx="1627697" cy="1868934"/>
            </a:xfrm>
            <a:prstGeom prst="arc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>
              <a:off x="7629773" y="3066074"/>
              <a:ext cx="1" cy="99821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>
            <a:xfrm>
              <a:off x="6866172" y="2980840"/>
              <a:ext cx="756009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>
            <a:xfrm>
              <a:off x="6897564" y="2131607"/>
              <a:ext cx="0" cy="301836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05" name="Straight Arrow Connector 104"/>
            <p:cNvCxnSpPr/>
            <p:nvPr/>
          </p:nvCxnSpPr>
          <p:spPr>
            <a:xfrm>
              <a:off x="7431191" y="2993775"/>
              <a:ext cx="0" cy="1080120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83157" y="3380515"/>
              <a:ext cx="292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</a:t>
              </a: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flipV="1">
              <a:off x="6897563" y="2341747"/>
              <a:ext cx="400657" cy="639094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108" name="TextBox 107"/>
            <p:cNvSpPr txBox="1"/>
            <p:nvPr/>
          </p:nvSpPr>
          <p:spPr>
            <a:xfrm>
              <a:off x="6908004" y="2377751"/>
              <a:ext cx="2568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911063" y="2185119"/>
              <a:ext cx="11938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6 kA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669616" y="1968481"/>
              <a:ext cx="1435315" cy="328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13 kA &amp; 18 kA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193808" y="5149972"/>
              <a:ext cx="1381088" cy="558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</a:rPr>
                <a:t>Space reserved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</a:rPr>
                <a:t>for access.</a:t>
              </a:r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flipH="1">
              <a:off x="6908004" y="4997064"/>
              <a:ext cx="552082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13" name="TextBox 112"/>
            <p:cNvSpPr txBox="1"/>
            <p:nvPr/>
          </p:nvSpPr>
          <p:spPr>
            <a:xfrm>
              <a:off x="6143919" y="4727359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1000 mm</a:t>
              </a:r>
            </a:p>
          </p:txBody>
        </p:sp>
        <p:cxnSp>
          <p:nvCxnSpPr>
            <p:cNvPr id="114" name="Straight Connector 113"/>
            <p:cNvCxnSpPr/>
            <p:nvPr/>
          </p:nvCxnSpPr>
          <p:spPr>
            <a:xfrm flipH="1">
              <a:off x="6074084" y="4997064"/>
              <a:ext cx="823479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>
            <a:xfrm>
              <a:off x="5920636" y="3249771"/>
              <a:ext cx="529878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grpSp>
          <p:nvGrpSpPr>
            <p:cNvPr id="115" name="Group 114"/>
            <p:cNvGrpSpPr/>
            <p:nvPr/>
          </p:nvGrpSpPr>
          <p:grpSpPr>
            <a:xfrm>
              <a:off x="6362116" y="3177764"/>
              <a:ext cx="504056" cy="72008"/>
              <a:chOff x="3131840" y="2420888"/>
              <a:chExt cx="504056" cy="72008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3131840" y="2492896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3131840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3635896" y="2420888"/>
                <a:ext cx="0" cy="72008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</p:grpSp>
        <p:sp>
          <p:nvSpPr>
            <p:cNvPr id="117" name="TextBox 116"/>
            <p:cNvSpPr txBox="1"/>
            <p:nvPr/>
          </p:nvSpPr>
          <p:spPr>
            <a:xfrm rot="16200000">
              <a:off x="5566322" y="3591641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600 mm</a:t>
              </a: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>
              <a:off x="5966867" y="3240696"/>
              <a:ext cx="0" cy="820265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19" name="Rectangle 118"/>
            <p:cNvSpPr/>
            <p:nvPr/>
          </p:nvSpPr>
          <p:spPr>
            <a:xfrm>
              <a:off x="4159608" y="3337247"/>
              <a:ext cx="9427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600 A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967235" y="1825474"/>
              <a:ext cx="884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Cable</a:t>
              </a:r>
              <a:r>
                <a:rPr kumimoji="0" lang="fr-CH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fr-CH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trays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922737" y="1908122"/>
              <a:ext cx="120873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Area </a:t>
              </a:r>
              <a:r>
                <a:rPr kumimoji="0" lang="fr-CH" sz="13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reserved</a:t>
              </a:r>
              <a:endParaRPr kumimoji="0" lang="fr-CH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for </a:t>
              </a:r>
              <a:r>
                <a:rPr kumimoji="0" lang="fr-CH" sz="13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cable</a:t>
              </a:r>
              <a:r>
                <a:rPr kumimoji="0" lang="fr-CH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supports</a:t>
              </a:r>
              <a:endPara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flipH="1" flipV="1">
              <a:off x="7568427" y="1781178"/>
              <a:ext cx="378950" cy="297516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8" name="TextBox 137"/>
            <p:cNvSpPr txBox="1"/>
            <p:nvPr/>
          </p:nvSpPr>
          <p:spPr>
            <a:xfrm>
              <a:off x="3507460" y="1700808"/>
              <a:ext cx="1841532" cy="328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Cables for circuits:</a:t>
              </a:r>
            </a:p>
          </p:txBody>
        </p:sp>
      </p:grpSp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807926"/>
              </p:ext>
            </p:extLst>
          </p:nvPr>
        </p:nvGraphicFramePr>
        <p:xfrm>
          <a:off x="193357" y="3158032"/>
          <a:ext cx="3423285" cy="1614491"/>
        </p:xfrm>
        <a:graphic>
          <a:graphicData uri="http://schemas.openxmlformats.org/drawingml/2006/table">
            <a:tbl>
              <a:tblPr firstRow="1" firstCol="1" bandRow="1"/>
              <a:tblGrid>
                <a:gridCol w="723900">
                  <a:extLst>
                    <a:ext uri="{9D8B030D-6E8A-4147-A177-3AD203B41FA5}">
                      <a16:colId xmlns:a16="http://schemas.microsoft.com/office/drawing/2014/main" val="272603723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26683667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949682366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497342633"/>
                    </a:ext>
                  </a:extLst>
                </a:gridCol>
                <a:gridCol w="756285">
                  <a:extLst>
                    <a:ext uri="{9D8B030D-6E8A-4147-A177-3AD203B41FA5}">
                      <a16:colId xmlns:a16="http://schemas.microsoft.com/office/drawing/2014/main" val="2618453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Intensity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[mm</a:t>
                      </a:r>
                      <a:r>
                        <a:rPr lang="en-GB" sz="11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Ext. Diam.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646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2x1300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2x95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0079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kA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431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kA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319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kA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521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485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141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68188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65444" y="3164383"/>
            <a:ext cx="648072" cy="16042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2213516" y="3168316"/>
            <a:ext cx="648072" cy="16042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TextBox 139"/>
          <p:cNvSpPr txBox="1"/>
          <p:nvPr/>
        </p:nvSpPr>
        <p:spPr>
          <a:xfrm>
            <a:off x="1047214" y="4784682"/>
            <a:ext cx="2334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m</a:t>
            </a:r>
            <a:r>
              <a:rPr lang="en-GB" sz="1400" dirty="0" smtClean="0">
                <a:solidFill>
                  <a:srgbClr val="FF0000"/>
                </a:solidFill>
              </a:rPr>
              <a:t>ost significant constraints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5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Accessibility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Accessibility to WCC support (installation &amp; maintenance)</a:t>
            </a:r>
          </a:p>
          <a:p>
            <a:r>
              <a:rPr lang="en-GB" sz="2400" dirty="0" smtClean="0"/>
              <a:t>Space needed for installation</a:t>
            </a:r>
          </a:p>
          <a:p>
            <a:pPr lvl="1"/>
            <a:r>
              <a:rPr lang="en-GB" sz="2000" dirty="0" smtClean="0"/>
              <a:t>Large bending radius</a:t>
            </a:r>
          </a:p>
          <a:p>
            <a:pPr lvl="1"/>
            <a:r>
              <a:rPr lang="en-GB" sz="2000" dirty="0" smtClean="0"/>
              <a:t>Manipulation of the cable</a:t>
            </a:r>
          </a:p>
          <a:p>
            <a:pPr lvl="1"/>
            <a:r>
              <a:rPr lang="en-GB" sz="2000" dirty="0" smtClean="0"/>
              <a:t>Demineralised water infrastructure</a:t>
            </a:r>
            <a:endParaRPr lang="es-ES" sz="2000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Cable installation to be done before placing DFH’s</a:t>
            </a:r>
            <a:endParaRPr lang="en-GB" sz="2400" dirty="0">
              <a:sym typeface="Wingdings" panose="05000000000000000000" pitchFamily="2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84800" y="3686553"/>
            <a:ext cx="6239528" cy="2595448"/>
            <a:chOff x="1439466" y="3356992"/>
            <a:chExt cx="6455552" cy="3006893"/>
          </a:xfrm>
        </p:grpSpPr>
        <p:grpSp>
          <p:nvGrpSpPr>
            <p:cNvPr id="8" name="Group 7"/>
            <p:cNvGrpSpPr/>
            <p:nvPr/>
          </p:nvGrpSpPr>
          <p:grpSpPr>
            <a:xfrm>
              <a:off x="1552537" y="3356992"/>
              <a:ext cx="6038925" cy="2736304"/>
              <a:chOff x="1971858" y="3715891"/>
              <a:chExt cx="6038925" cy="273630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64" t="22059"/>
              <a:stretch/>
            </p:blipFill>
            <p:spPr>
              <a:xfrm>
                <a:off x="1971858" y="3715891"/>
                <a:ext cx="2386473" cy="2736304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889" b="5491"/>
              <a:stretch/>
            </p:blipFill>
            <p:spPr>
              <a:xfrm>
                <a:off x="4879548" y="3715891"/>
                <a:ext cx="3131235" cy="2736304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1439466" y="6056108"/>
              <a:ext cx="264367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/>
                <a:t>Mockup</a:t>
              </a:r>
              <a:r>
                <a:rPr lang="es-ES" sz="1400" dirty="0" smtClean="0"/>
                <a:t> DFB (LHC </a:t>
              </a:r>
              <a:r>
                <a:rPr lang="es-ES" sz="1400" dirty="0" err="1" smtClean="0"/>
                <a:t>installation</a:t>
              </a:r>
              <a:r>
                <a:rPr lang="es-ES" sz="1400" dirty="0" smtClean="0"/>
                <a:t>)</a:t>
              </a:r>
              <a:endParaRPr lang="en-GB" sz="1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238248" y="6050193"/>
              <a:ext cx="36567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s-ES" sz="1400" dirty="0" err="1" smtClean="0"/>
                <a:t>Mockup</a:t>
              </a:r>
              <a:r>
                <a:rPr lang="es-ES" sz="1400" dirty="0" smtClean="0"/>
                <a:t> </a:t>
              </a:r>
              <a:r>
                <a:rPr lang="es-ES" sz="1400" dirty="0" err="1"/>
                <a:t>power</a:t>
              </a:r>
              <a:r>
                <a:rPr lang="es-ES" sz="1400" dirty="0"/>
                <a:t> </a:t>
              </a:r>
              <a:r>
                <a:rPr lang="es-ES" sz="1400" dirty="0" err="1" smtClean="0"/>
                <a:t>converters</a:t>
              </a:r>
              <a:r>
                <a:rPr lang="es-ES" sz="1400" dirty="0" smtClean="0"/>
                <a:t> </a:t>
              </a:r>
              <a:r>
                <a:rPr lang="es-ES" sz="1400" dirty="0"/>
                <a:t>(</a:t>
              </a:r>
              <a:r>
                <a:rPr lang="es-ES" sz="1400" dirty="0" smtClean="0"/>
                <a:t>LHC </a:t>
              </a:r>
              <a:r>
                <a:rPr lang="es-ES" sz="1400" dirty="0" err="1" smtClean="0"/>
                <a:t>installation</a:t>
              </a:r>
              <a:r>
                <a:rPr lang="es-ES" sz="1400" dirty="0" smtClean="0"/>
                <a:t>)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03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/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Electrical </a:t>
            </a:r>
            <a:r>
              <a:rPr lang="en-GB" sz="2400" dirty="0"/>
              <a:t>Circuit</a:t>
            </a:r>
          </a:p>
          <a:p>
            <a:r>
              <a:rPr lang="en-GB" sz="2400" dirty="0" smtClean="0"/>
              <a:t>Cable Requirements</a:t>
            </a:r>
          </a:p>
          <a:p>
            <a:r>
              <a:rPr lang="en-GB" sz="2400" dirty="0" smtClean="0"/>
              <a:t>Water Cooled Cables Specifications</a:t>
            </a:r>
          </a:p>
          <a:p>
            <a:r>
              <a:rPr lang="en-GB" sz="2400" dirty="0"/>
              <a:t>Installation </a:t>
            </a:r>
            <a:r>
              <a:rPr lang="en-GB" sz="2400" dirty="0" smtClean="0"/>
              <a:t>Constraints</a:t>
            </a:r>
            <a:endParaRPr lang="en-GB" sz="2400" dirty="0"/>
          </a:p>
          <a:p>
            <a:r>
              <a:rPr lang="en-GB" sz="2400" dirty="0" smtClean="0"/>
              <a:t>Water Cooled Cable Layout</a:t>
            </a:r>
          </a:p>
          <a:p>
            <a:r>
              <a:rPr lang="en-GB" sz="2400" dirty="0"/>
              <a:t>Documentation</a:t>
            </a:r>
          </a:p>
          <a:p>
            <a:r>
              <a:rPr lang="en-GB" sz="2400" dirty="0" smtClean="0"/>
              <a:t>Open </a:t>
            </a:r>
            <a:r>
              <a:rPr lang="en-GB" sz="2400" dirty="0"/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Converter and DFHX Layout (1/2)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13792" y="1577609"/>
            <a:ext cx="8316416" cy="4632271"/>
            <a:chOff x="413792" y="1389017"/>
            <a:chExt cx="8316416" cy="46322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92" y="1389017"/>
              <a:ext cx="8316416" cy="463227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275681" y="2473305"/>
              <a:ext cx="21259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/>
                <a:t>s</a:t>
              </a:r>
              <a:r>
                <a:rPr lang="es-ES" sz="1400" dirty="0" err="1" smtClean="0"/>
                <a:t>pecial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support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for</a:t>
              </a:r>
              <a:r>
                <a:rPr lang="es-ES" sz="1400" dirty="0" smtClean="0"/>
                <a:t> WCC</a:t>
              </a:r>
              <a:endParaRPr lang="en-GB" sz="14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339752" y="2785634"/>
              <a:ext cx="144016" cy="5713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347864" y="1531961"/>
              <a:ext cx="1872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adjustable</a:t>
              </a:r>
              <a:r>
                <a:rPr lang="es-ES" sz="1400" dirty="0" smtClean="0"/>
                <a:t> individual </a:t>
              </a:r>
              <a:r>
                <a:rPr lang="es-ES" sz="1400" dirty="0" err="1" smtClean="0"/>
                <a:t>supports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for</a:t>
              </a:r>
              <a:r>
                <a:rPr lang="es-ES" sz="1400" dirty="0" smtClean="0"/>
                <a:t> WCC</a:t>
              </a:r>
              <a:endParaRPr lang="en-GB" sz="1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265712" y="2039266"/>
              <a:ext cx="144016" cy="5713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 rot="21105565">
              <a:off x="3401584" y="2627193"/>
              <a:ext cx="2178528" cy="444120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02538" y="5301208"/>
              <a:ext cx="42530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/>
                <a:t>Proposed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layout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with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max</a:t>
              </a:r>
              <a:r>
                <a:rPr lang="es-ES" sz="1400" dirty="0" smtClean="0"/>
                <a:t> 2 cables per </a:t>
              </a:r>
              <a:r>
                <a:rPr lang="es-ES" sz="1400" dirty="0" err="1" smtClean="0"/>
                <a:t>current</a:t>
              </a:r>
              <a:r>
                <a:rPr lang="es-ES" sz="1400" dirty="0" smtClean="0"/>
                <a:t> lead</a:t>
              </a:r>
              <a:endParaRPr lang="en-GB" sz="1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115616" y="1469977"/>
            <a:ext cx="1872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Layout</a:t>
            </a:r>
            <a:r>
              <a:rPr lang="es-ES" sz="1400" dirty="0" smtClean="0"/>
              <a:t> </a:t>
            </a:r>
            <a:r>
              <a:rPr lang="es-ES" sz="1400" dirty="0" err="1" smtClean="0"/>
              <a:t>only</a:t>
            </a:r>
            <a:r>
              <a:rPr lang="es-ES" sz="1400" dirty="0" smtClean="0"/>
              <a:t> for WCC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347529" y="456995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18 </a:t>
            </a:r>
            <a:r>
              <a:rPr lang="es-ES" sz="1400" dirty="0" err="1" smtClean="0"/>
              <a:t>kA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957595" y="362266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13 </a:t>
            </a:r>
            <a:r>
              <a:rPr lang="es-ES" sz="1400" dirty="0" err="1" smtClean="0"/>
              <a:t>kA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05120" y="346877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2 </a:t>
            </a:r>
            <a:r>
              <a:rPr lang="es-ES" sz="1400" dirty="0" err="1" smtClean="0"/>
              <a:t>kA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949373" y="332317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2 </a:t>
            </a:r>
            <a:r>
              <a:rPr lang="es-ES" sz="1400" dirty="0" err="1" smtClean="0"/>
              <a:t>kA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541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Converter and DFHX Layout (2/2)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3" b="35847"/>
          <a:stretch/>
        </p:blipFill>
        <p:spPr>
          <a:xfrm>
            <a:off x="626106" y="3607588"/>
            <a:ext cx="8208912" cy="969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6" t="18335" r="38576" b="36419"/>
          <a:stretch/>
        </p:blipFill>
        <p:spPr>
          <a:xfrm>
            <a:off x="5843378" y="5013176"/>
            <a:ext cx="1440160" cy="1368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86" b="29310"/>
          <a:stretch/>
        </p:blipFill>
        <p:spPr>
          <a:xfrm>
            <a:off x="467544" y="1660188"/>
            <a:ext cx="8208912" cy="142217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7544" y="4869160"/>
            <a:ext cx="5159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Cable tray positioning constraints: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Depending on converter/DFH alignment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Maintain current leads accessible and removable (LHC)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Cables shall not exert mechanical stress on the current leads when connected</a:t>
            </a:r>
          </a:p>
          <a:p>
            <a:r>
              <a:rPr lang="en-US" sz="1400" dirty="0" smtClean="0">
                <a:sym typeface="Wingdings" panose="05000000000000000000" pitchFamily="2" charset="2"/>
              </a:rPr>
              <a:t> cable trays are not aligned in order to fulfill the constraints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635912" y="1340768"/>
            <a:ext cx="1872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Front </a:t>
            </a:r>
            <a:r>
              <a:rPr lang="es-ES" sz="1400" dirty="0" err="1" smtClean="0"/>
              <a:t>view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635912" y="3299811"/>
            <a:ext cx="1872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Top </a:t>
            </a:r>
            <a:r>
              <a:rPr lang="es-ES" sz="1400" dirty="0" err="1" smtClean="0"/>
              <a:t>view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580144" y="4756650"/>
            <a:ext cx="1872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Side</a:t>
            </a:r>
            <a:r>
              <a:rPr lang="es-ES" sz="1400" dirty="0" smtClean="0"/>
              <a:t> </a:t>
            </a:r>
            <a:r>
              <a:rPr lang="es-ES" sz="1400" dirty="0" err="1" smtClean="0"/>
              <a:t>view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1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DFH Interface for 3 Cables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3 cables per </a:t>
            </a:r>
            <a:r>
              <a:rPr lang="es-ES" sz="2400" dirty="0" err="1" smtClean="0"/>
              <a:t>current</a:t>
            </a:r>
            <a:r>
              <a:rPr lang="es-ES" sz="2400" dirty="0" smtClean="0"/>
              <a:t> lead at DFHX</a:t>
            </a:r>
          </a:p>
          <a:p>
            <a:pPr lvl="1"/>
            <a:r>
              <a:rPr lang="es-ES" sz="2000" dirty="0" smtClean="0"/>
              <a:t>2x1300 mm</a:t>
            </a:r>
            <a:r>
              <a:rPr lang="es-ES" sz="2000" baseline="30000" dirty="0" smtClean="0"/>
              <a:t>2</a:t>
            </a:r>
          </a:p>
          <a:p>
            <a:pPr lvl="1"/>
            <a:r>
              <a:rPr lang="es-ES" sz="2000" dirty="0" smtClean="0"/>
              <a:t>1x500 mm</a:t>
            </a:r>
            <a:r>
              <a:rPr lang="es-ES" sz="2000" baseline="30000" dirty="0" smtClean="0"/>
              <a:t>2</a:t>
            </a:r>
            <a:endParaRPr lang="es-ES" sz="2000" dirty="0" smtClean="0"/>
          </a:p>
          <a:p>
            <a:endParaRPr lang="en-GB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599079" y="4083864"/>
            <a:ext cx="3106169" cy="1984601"/>
            <a:chOff x="4644008" y="1755589"/>
            <a:chExt cx="3492109" cy="22311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8" r="14178"/>
            <a:stretch/>
          </p:blipFill>
          <p:spPr>
            <a:xfrm>
              <a:off x="4946504" y="2077396"/>
              <a:ext cx="2671514" cy="190938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644008" y="1755589"/>
              <a:ext cx="3492109" cy="346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HL-LHC: </a:t>
              </a:r>
              <a:r>
                <a:rPr lang="es-ES" sz="1400" dirty="0" err="1" smtClean="0"/>
                <a:t>Solution</a:t>
              </a:r>
              <a:r>
                <a:rPr lang="es-ES" sz="1400" dirty="0" smtClean="0"/>
                <a:t> 2</a:t>
              </a:r>
              <a:endParaRPr lang="en-GB" sz="1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120732" y="4082221"/>
            <a:ext cx="2596061" cy="1985733"/>
            <a:chOff x="5017773" y="4141812"/>
            <a:chExt cx="2966355" cy="226897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37" r="10104"/>
            <a:stretch/>
          </p:blipFill>
          <p:spPr>
            <a:xfrm>
              <a:off x="5017773" y="4465667"/>
              <a:ext cx="2645619" cy="194511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017773" y="4141812"/>
              <a:ext cx="2966355" cy="351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HL-LHC: </a:t>
              </a:r>
              <a:r>
                <a:rPr lang="es-ES" sz="1400" dirty="0" err="1" smtClean="0"/>
                <a:t>Solution</a:t>
              </a:r>
              <a:r>
                <a:rPr lang="es-ES" sz="1400" dirty="0" smtClean="0"/>
                <a:t> 1</a:t>
              </a:r>
              <a:endParaRPr lang="en-GB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2286" y="2348880"/>
            <a:ext cx="3096344" cy="3719585"/>
            <a:chOff x="706427" y="2393456"/>
            <a:chExt cx="3096344" cy="371958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8" r="12848" b="9510"/>
            <a:stretch/>
          </p:blipFill>
          <p:spPr>
            <a:xfrm>
              <a:off x="1017319" y="2872681"/>
              <a:ext cx="2474560" cy="324036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06427" y="2393456"/>
              <a:ext cx="30963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 smtClean="0"/>
                <a:t>Applied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solution</a:t>
              </a:r>
              <a:r>
                <a:rPr lang="es-ES" sz="1400" dirty="0" smtClean="0"/>
                <a:t> for LHC</a:t>
              </a:r>
              <a:br>
                <a:rPr lang="es-ES" sz="1400" dirty="0" smtClean="0"/>
              </a:br>
              <a:r>
                <a:rPr lang="es-ES" sz="1400" dirty="0" smtClean="0"/>
                <a:t>TOTEM 2 cables per </a:t>
              </a:r>
              <a:r>
                <a:rPr lang="es-ES" sz="1400" dirty="0" err="1" smtClean="0"/>
                <a:t>current</a:t>
              </a:r>
              <a:r>
                <a:rPr lang="es-ES" sz="1400" dirty="0" smtClean="0"/>
                <a:t> lead 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419872" y="1849414"/>
            <a:ext cx="5397666" cy="2003131"/>
            <a:chOff x="3494814" y="1849414"/>
            <a:chExt cx="5397666" cy="200313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8"/>
            <a:srcRect l="2322" t="7763" r="45320" b="68567"/>
            <a:stretch/>
          </p:blipFill>
          <p:spPr>
            <a:xfrm>
              <a:off x="3534242" y="2140280"/>
              <a:ext cx="5358238" cy="171226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534243" y="1849414"/>
              <a:ext cx="5289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DFHX – 3 cables per </a:t>
              </a:r>
              <a:r>
                <a:rPr lang="es-ES" sz="1400" dirty="0" err="1" smtClean="0"/>
                <a:t>current</a:t>
              </a:r>
              <a:r>
                <a:rPr lang="es-ES" sz="1400" dirty="0" smtClean="0"/>
                <a:t> lead</a:t>
              </a:r>
              <a:endParaRPr lang="en-GB" sz="1400" baseline="30000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3494814" y="3005968"/>
              <a:ext cx="288032" cy="28803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8602134" y="3005968"/>
              <a:ext cx="288032" cy="28803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Multiply 11"/>
          <p:cNvSpPr/>
          <p:nvPr/>
        </p:nvSpPr>
        <p:spPr>
          <a:xfrm>
            <a:off x="6202952" y="4304809"/>
            <a:ext cx="1800807" cy="1562506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503191" y="6057565"/>
            <a:ext cx="3106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Not</a:t>
            </a:r>
            <a:r>
              <a:rPr lang="es-ES" sz="1400" dirty="0" smtClean="0"/>
              <a:t> to be </a:t>
            </a:r>
            <a:r>
              <a:rPr lang="es-ES" sz="1400" dirty="0" err="1" smtClean="0"/>
              <a:t>used</a:t>
            </a:r>
            <a:r>
              <a:rPr lang="es-ES" sz="1400" dirty="0" smtClean="0"/>
              <a:t> as </a:t>
            </a:r>
            <a:r>
              <a:rPr lang="es-ES" sz="1400" dirty="0" err="1" smtClean="0"/>
              <a:t>discussed</a:t>
            </a:r>
            <a:r>
              <a:rPr lang="es-ES" sz="1400" dirty="0" smtClean="0"/>
              <a:t> </a:t>
            </a:r>
            <a:r>
              <a:rPr lang="es-ES" sz="1400" dirty="0" err="1" smtClean="0"/>
              <a:t>with</a:t>
            </a:r>
            <a:r>
              <a:rPr lang="es-ES" sz="1400" dirty="0" smtClean="0"/>
              <a:t> Jerome </a:t>
            </a:r>
            <a:r>
              <a:rPr lang="es-ES" sz="1400" dirty="0" err="1" smtClean="0"/>
              <a:t>Feiter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480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Lead Interface for WCC Cables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13kA</a:t>
            </a:r>
          </a:p>
          <a:p>
            <a:pPr lvl="1"/>
            <a:r>
              <a:rPr lang="es-ES" sz="2000" dirty="0" smtClean="0"/>
              <a:t>WCC 1x2000 mm</a:t>
            </a:r>
            <a:r>
              <a:rPr lang="es-ES" sz="2000" baseline="30000" dirty="0" smtClean="0"/>
              <a:t>2</a:t>
            </a:r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r>
              <a:rPr lang="es-ES" sz="2400" dirty="0" smtClean="0"/>
              <a:t>18kA</a:t>
            </a:r>
            <a:endParaRPr lang="es-ES" sz="2400" dirty="0"/>
          </a:p>
          <a:p>
            <a:pPr lvl="1"/>
            <a:r>
              <a:rPr lang="es-ES" sz="2000" dirty="0"/>
              <a:t>WCC </a:t>
            </a:r>
            <a:r>
              <a:rPr lang="es-ES" sz="2000" dirty="0" smtClean="0"/>
              <a:t>2x1300 </a:t>
            </a:r>
            <a:r>
              <a:rPr lang="es-ES" sz="2000" dirty="0"/>
              <a:t>mm</a:t>
            </a:r>
            <a:r>
              <a:rPr lang="es-ES" sz="2000" baseline="30000" dirty="0"/>
              <a:t>2</a:t>
            </a:r>
          </a:p>
          <a:p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6060" y="1196361"/>
            <a:ext cx="1222726" cy="242994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51154" y="2267345"/>
            <a:ext cx="152937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Current Lead  dimensions (</a:t>
            </a:r>
            <a:r>
              <a:rPr lang="en-US" dirty="0" err="1" smtClean="0"/>
              <a:t>WxH</a:t>
            </a:r>
            <a:r>
              <a:rPr lang="en-US" dirty="0" smtClean="0"/>
              <a:t>) </a:t>
            </a:r>
          </a:p>
          <a:p>
            <a:r>
              <a:rPr lang="en-US" dirty="0" smtClean="0"/>
              <a:t>83 x 242 mm</a:t>
            </a:r>
            <a:endParaRPr lang="en-US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724444" y="3657282"/>
            <a:ext cx="2383482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L</a:t>
            </a:r>
            <a:r>
              <a:rPr lang="en-US" baseline="-25000" dirty="0" err="1" smtClean="0"/>
              <a:t>ead</a:t>
            </a:r>
            <a:r>
              <a:rPr lang="en-US" dirty="0" smtClean="0"/>
              <a:t> = 20086 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2488620" y="2682843"/>
            <a:ext cx="193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density 0.89 A/mm</a:t>
            </a:r>
            <a:r>
              <a:rPr lang="en-US" baseline="30000" dirty="0" smtClean="0"/>
              <a:t>2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9069" y="3975759"/>
            <a:ext cx="2338068" cy="249986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2240" y="1371309"/>
            <a:ext cx="1188918" cy="23088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/>
          <a:srcRect b="1196"/>
          <a:stretch/>
        </p:blipFill>
        <p:spPr>
          <a:xfrm>
            <a:off x="6741152" y="852936"/>
            <a:ext cx="1473168" cy="41582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/>
          <a:srcRect l="1264" t="12395" r="1" b="14601"/>
          <a:stretch/>
        </p:blipFill>
        <p:spPr>
          <a:xfrm>
            <a:off x="6732240" y="3933056"/>
            <a:ext cx="1677571" cy="36004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6903388" y="4442452"/>
            <a:ext cx="1335274" cy="20029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06185" y="807794"/>
            <a:ext cx="537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Constraint: Same Interface with Current </a:t>
            </a:r>
            <a:r>
              <a:rPr lang="en-US" dirty="0"/>
              <a:t>L</a:t>
            </a:r>
            <a:r>
              <a:rPr lang="en-US" dirty="0" smtClean="0"/>
              <a:t>ead </a:t>
            </a:r>
            <a:endParaRPr lang="en-US" baseline="30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98490" y="5277183"/>
            <a:ext cx="294724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Proposed solutions to be confirmed after integration study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4249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Lead Interface for WCC Cables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2kA</a:t>
            </a:r>
          </a:p>
          <a:p>
            <a:pPr lvl="1"/>
            <a:r>
              <a:rPr lang="es-ES" sz="2000" dirty="0" smtClean="0"/>
              <a:t>WCC 500 mm</a:t>
            </a:r>
            <a:r>
              <a:rPr lang="es-ES" sz="2000" baseline="30000" dirty="0" smtClean="0"/>
              <a:t>2</a:t>
            </a:r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751154" y="2267345"/>
            <a:ext cx="152937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Current Lead  dimensions (</a:t>
            </a:r>
            <a:r>
              <a:rPr lang="en-US" dirty="0" err="1" smtClean="0"/>
              <a:t>WxH</a:t>
            </a:r>
            <a:r>
              <a:rPr lang="en-US" dirty="0" smtClean="0"/>
              <a:t>) </a:t>
            </a:r>
          </a:p>
          <a:p>
            <a:r>
              <a:rPr lang="en-US" dirty="0" smtClean="0"/>
              <a:t>40 x 76 mm</a:t>
            </a:r>
            <a:endParaRPr lang="en-US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724444" y="3657282"/>
            <a:ext cx="2383482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L</a:t>
            </a:r>
            <a:r>
              <a:rPr lang="en-US" baseline="-25000" dirty="0" err="1" smtClean="0"/>
              <a:t>ead</a:t>
            </a:r>
            <a:r>
              <a:rPr lang="en-US" dirty="0" smtClean="0"/>
              <a:t> = 3040 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2469415" y="2679442"/>
            <a:ext cx="193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density</a:t>
            </a:r>
          </a:p>
          <a:p>
            <a:r>
              <a:rPr lang="en-US" dirty="0" smtClean="0"/>
              <a:t>0.76 A/mm</a:t>
            </a:r>
            <a:r>
              <a:rPr lang="en-US" baseline="30000" dirty="0" smtClean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7887" y="4291465"/>
            <a:ext cx="1529372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Contact Surface  </a:t>
            </a:r>
          </a:p>
          <a:p>
            <a:r>
              <a:rPr lang="en-US" dirty="0" smtClean="0"/>
              <a:t>40 x </a:t>
            </a:r>
            <a:r>
              <a:rPr lang="en-US" dirty="0"/>
              <a:t>6</a:t>
            </a:r>
            <a:r>
              <a:rPr lang="en-US" dirty="0" smtClean="0"/>
              <a:t>6 mm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55776" y="4568464"/>
            <a:ext cx="2387909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 smtClean="0"/>
              <a:t>contact</a:t>
            </a:r>
            <a:r>
              <a:rPr lang="en-US" dirty="0" smtClean="0"/>
              <a:t> = 2640 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304979"/>
            <a:ext cx="2108866" cy="2698107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5"/>
          <a:stretch>
            <a:fillRect/>
          </a:stretch>
        </p:blipFill>
        <p:spPr>
          <a:xfrm rot="16200000">
            <a:off x="5567986" y="3439374"/>
            <a:ext cx="4099888" cy="14669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2644" t="3095" b="10779"/>
          <a:stretch/>
        </p:blipFill>
        <p:spPr>
          <a:xfrm>
            <a:off x="6836792" y="1241243"/>
            <a:ext cx="1738536" cy="7232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3455" y="5297637"/>
            <a:ext cx="387854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Proposed solutions to be confirmed after integration study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4461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Lead Interface for WCC Cables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18kA + 2kA (TRIM)</a:t>
            </a:r>
          </a:p>
          <a:p>
            <a:pPr lvl="1"/>
            <a:r>
              <a:rPr lang="es-ES" sz="2000" dirty="0" smtClean="0"/>
              <a:t>WCC 2x1300 mm</a:t>
            </a:r>
            <a:r>
              <a:rPr lang="es-ES" sz="2000" baseline="30000" dirty="0" smtClean="0"/>
              <a:t>2  </a:t>
            </a:r>
            <a:r>
              <a:rPr lang="es-ES" sz="2000" dirty="0" smtClean="0"/>
              <a:t>+1x500 </a:t>
            </a:r>
            <a:r>
              <a:rPr lang="es-ES" sz="2000" dirty="0"/>
              <a:t>mm</a:t>
            </a:r>
            <a:r>
              <a:rPr lang="es-ES" sz="2000" baseline="30000" dirty="0"/>
              <a:t>2</a:t>
            </a:r>
            <a:r>
              <a:rPr lang="es-ES" sz="2000" dirty="0" smtClean="0"/>
              <a:t> </a:t>
            </a:r>
            <a:endParaRPr lang="es-ES" sz="2000" baseline="30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751154" y="2267345"/>
            <a:ext cx="152937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Current Lead  dimensions (</a:t>
            </a:r>
            <a:r>
              <a:rPr lang="en-US" dirty="0" err="1" smtClean="0"/>
              <a:t>WxH</a:t>
            </a:r>
            <a:r>
              <a:rPr lang="en-US" dirty="0" smtClean="0"/>
              <a:t>) </a:t>
            </a:r>
          </a:p>
          <a:p>
            <a:r>
              <a:rPr lang="en-US" dirty="0" smtClean="0"/>
              <a:t>83 x 242 mm</a:t>
            </a:r>
            <a:endParaRPr lang="en-US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724444" y="3657282"/>
            <a:ext cx="2383482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L</a:t>
            </a:r>
            <a:r>
              <a:rPr lang="en-US" baseline="-25000" dirty="0" err="1" smtClean="0"/>
              <a:t>ead</a:t>
            </a:r>
            <a:r>
              <a:rPr lang="en-US" dirty="0" smtClean="0"/>
              <a:t> = 20086 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724444" y="5243577"/>
            <a:ext cx="355952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Proposed solutions to be confirmed after integration study</a:t>
            </a:r>
            <a:endParaRPr lang="en-US" baseline="30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248" y="1225121"/>
            <a:ext cx="3445014" cy="490104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78448" y="855506"/>
            <a:ext cx="25260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WCC not on the same plane </a:t>
            </a:r>
            <a:endParaRPr lang="en-US" sz="1400" baseline="30000" dirty="0" smtClean="0"/>
          </a:p>
        </p:txBody>
      </p:sp>
      <p:sp>
        <p:nvSpPr>
          <p:cNvPr id="9" name="Right Arrow 8"/>
          <p:cNvSpPr/>
          <p:nvPr/>
        </p:nvSpPr>
        <p:spPr>
          <a:xfrm rot="2945764">
            <a:off x="4763879" y="1144566"/>
            <a:ext cx="355170" cy="293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12065" y="2720347"/>
            <a:ext cx="193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density 0.89 A/mm</a:t>
            </a:r>
            <a:r>
              <a:rPr lang="en-US" baseline="30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976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Leads / Converters</a:t>
            </a:r>
            <a:br>
              <a:rPr lang="en-GB" dirty="0" smtClean="0"/>
            </a:br>
            <a:r>
              <a:rPr lang="en-GB" dirty="0" smtClean="0"/>
              <a:t> Arrival of cables on equipment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I – Vertical </a:t>
            </a:r>
            <a:r>
              <a:rPr lang="es-ES" sz="2400" dirty="0" err="1" smtClean="0"/>
              <a:t>on</a:t>
            </a:r>
            <a:r>
              <a:rPr lang="es-ES" sz="2400" dirty="0" smtClean="0"/>
              <a:t> </a:t>
            </a:r>
            <a:r>
              <a:rPr lang="es-ES" sz="2400" dirty="0" err="1" smtClean="0"/>
              <a:t>Current</a:t>
            </a:r>
            <a:r>
              <a:rPr lang="es-ES" sz="2400" dirty="0" smtClean="0"/>
              <a:t> Leads </a:t>
            </a:r>
          </a:p>
          <a:p>
            <a:endParaRPr lang="es-ES" sz="2400" dirty="0" smtClean="0"/>
          </a:p>
          <a:p>
            <a:endParaRPr lang="es-ES" sz="2400" dirty="0"/>
          </a:p>
          <a:p>
            <a:endParaRPr lang="es-ES" sz="2400" dirty="0" smtClean="0"/>
          </a:p>
          <a:p>
            <a:endParaRPr lang="es-ES" sz="2400" dirty="0"/>
          </a:p>
          <a:p>
            <a:endParaRPr lang="es-ES" sz="2400" dirty="0" smtClean="0"/>
          </a:p>
          <a:p>
            <a:r>
              <a:rPr lang="es-ES" sz="2400" dirty="0" smtClean="0"/>
              <a:t>II – Vertical </a:t>
            </a:r>
            <a:r>
              <a:rPr lang="es-ES" sz="2400" dirty="0" err="1" smtClean="0"/>
              <a:t>on</a:t>
            </a:r>
            <a:r>
              <a:rPr lang="es-ES" sz="2400" dirty="0" smtClean="0"/>
              <a:t> </a:t>
            </a:r>
            <a:r>
              <a:rPr lang="es-ES" sz="2400" dirty="0" err="1" smtClean="0"/>
              <a:t>Converter</a:t>
            </a:r>
            <a:r>
              <a:rPr lang="es-ES" sz="2400" dirty="0" smtClean="0"/>
              <a:t> Bus Bar</a:t>
            </a:r>
          </a:p>
          <a:p>
            <a:endParaRPr lang="es-ES" sz="2400" dirty="0"/>
          </a:p>
          <a:p>
            <a:endParaRPr lang="es-ES" sz="24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59" y="1648570"/>
            <a:ext cx="2701449" cy="20260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7" t="18109" r="24907"/>
          <a:stretch/>
        </p:blipFill>
        <p:spPr>
          <a:xfrm>
            <a:off x="1966000" y="4285486"/>
            <a:ext cx="2072956" cy="23788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35362" y="1787250"/>
            <a:ext cx="3200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Requires Suspension /  Supports to avoid stress on current lead </a:t>
            </a:r>
            <a:endParaRPr lang="en-US" baseline="30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004508" y="4725144"/>
            <a:ext cx="3200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Dedicated Cable tray</a:t>
            </a:r>
            <a:endParaRPr lang="en-US" baseline="30000" dirty="0"/>
          </a:p>
          <a:p>
            <a:pPr marL="285750" indent="-285750">
              <a:buFontTx/>
              <a:buChar char="-"/>
            </a:pPr>
            <a:r>
              <a:rPr lang="en-US" dirty="0" smtClean="0"/>
              <a:t>Support (avoid damage of the hose)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2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Leads / Converters</a:t>
            </a:r>
            <a:br>
              <a:rPr lang="en-GB" dirty="0" smtClean="0"/>
            </a:br>
            <a:r>
              <a:rPr lang="en-GB" dirty="0" smtClean="0"/>
              <a:t> Interface for WCC Cables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III – Horizontal </a:t>
            </a:r>
            <a:r>
              <a:rPr lang="es-ES" sz="2400" dirty="0" err="1" smtClean="0"/>
              <a:t>on</a:t>
            </a:r>
            <a:r>
              <a:rPr lang="es-ES" sz="2400" dirty="0" smtClean="0"/>
              <a:t> </a:t>
            </a:r>
            <a:r>
              <a:rPr lang="es-ES" sz="2400" dirty="0" err="1" smtClean="0"/>
              <a:t>Converter</a:t>
            </a:r>
            <a:r>
              <a:rPr lang="es-ES" sz="2400" dirty="0" smtClean="0"/>
              <a:t> </a:t>
            </a:r>
            <a:r>
              <a:rPr lang="es-ES" sz="2400" dirty="0" err="1" smtClean="0"/>
              <a:t>busbar</a:t>
            </a:r>
            <a:endParaRPr lang="es-ES" sz="2400" dirty="0" smtClean="0"/>
          </a:p>
          <a:p>
            <a:endParaRPr lang="es-ES" sz="2400" dirty="0" smtClean="0"/>
          </a:p>
          <a:p>
            <a:endParaRPr lang="es-ES" sz="2400" dirty="0"/>
          </a:p>
          <a:p>
            <a:endParaRPr lang="es-ES" sz="2400" dirty="0" smtClean="0"/>
          </a:p>
          <a:p>
            <a:endParaRPr lang="es-ES" sz="2400" dirty="0"/>
          </a:p>
          <a:p>
            <a:endParaRPr lang="es-ES" sz="2400" dirty="0" smtClean="0"/>
          </a:p>
          <a:p>
            <a:r>
              <a:rPr lang="es-ES" sz="2400" dirty="0" smtClean="0"/>
              <a:t>IV -  </a:t>
            </a:r>
            <a:r>
              <a:rPr lang="es-ES" sz="2400" dirty="0" err="1" smtClean="0"/>
              <a:t>Inclined</a:t>
            </a:r>
            <a:r>
              <a:rPr lang="es-ES" sz="2400" dirty="0" smtClean="0"/>
              <a:t> </a:t>
            </a:r>
            <a:r>
              <a:rPr lang="es-ES" sz="2400" dirty="0" err="1" smtClean="0"/>
              <a:t>on</a:t>
            </a:r>
            <a:r>
              <a:rPr lang="es-ES" sz="2400" dirty="0" smtClean="0"/>
              <a:t> </a:t>
            </a:r>
            <a:r>
              <a:rPr lang="es-ES" sz="2400" dirty="0" err="1" smtClean="0"/>
              <a:t>current</a:t>
            </a:r>
            <a:r>
              <a:rPr lang="es-ES" sz="2400" dirty="0" smtClean="0"/>
              <a:t> Leads </a:t>
            </a:r>
          </a:p>
          <a:p>
            <a:endParaRPr lang="es-ES" sz="2400" dirty="0"/>
          </a:p>
          <a:p>
            <a:endParaRPr lang="es-ES" sz="24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/>
          </a:p>
          <a:p>
            <a:pPr marL="457200" lvl="1" indent="0">
              <a:buNone/>
            </a:pPr>
            <a:endParaRPr lang="es-ES" sz="2000" dirty="0" smtClean="0"/>
          </a:p>
          <a:p>
            <a:pPr marL="457200" lvl="1" indent="0">
              <a:buNone/>
            </a:pPr>
            <a:endParaRPr lang="es-ES" sz="2000" dirty="0" smtClean="0"/>
          </a:p>
          <a:p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99035"/>
            <a:ext cx="2808312" cy="19442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23" y="4308647"/>
            <a:ext cx="2886649" cy="19244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67058" y="1813024"/>
            <a:ext cx="4537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Less stress on bus bar </a:t>
            </a:r>
            <a:endParaRPr lang="en-US" baseline="30000" dirty="0"/>
          </a:p>
          <a:p>
            <a:r>
              <a:rPr lang="en-US" dirty="0" smtClean="0"/>
              <a:t>- Cable need space on Converter side </a:t>
            </a:r>
          </a:p>
          <a:p>
            <a:r>
              <a:rPr lang="en-US" dirty="0" smtClean="0"/>
              <a:t>- No Suspension / Support from top</a:t>
            </a:r>
          </a:p>
          <a:p>
            <a:r>
              <a:rPr lang="en-US" dirty="0" smtClean="0"/>
              <a:t>- Plates between </a:t>
            </a:r>
            <a:r>
              <a:rPr lang="en-US" dirty="0"/>
              <a:t>C</a:t>
            </a:r>
            <a:r>
              <a:rPr lang="en-US" dirty="0" smtClean="0"/>
              <a:t>onverter and cables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9895" y="4346415"/>
            <a:ext cx="36224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Reduce stress on current leads</a:t>
            </a:r>
            <a:endParaRPr lang="en-US" baseline="30000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Suspension / Support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Reduce space between Current lead and vault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Possible Angle 30º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66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/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DC-Scheme Example: Point 5 Left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98243" y="6479440"/>
            <a:ext cx="6627000" cy="360000"/>
          </a:xfrm>
        </p:spPr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9951" y="1124744"/>
            <a:ext cx="159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HL-LHC DC scheme ongoing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243" y="908720"/>
            <a:ext cx="5347512" cy="5742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059752" y="5579715"/>
            <a:ext cx="264760" cy="422940"/>
          </a:xfrm>
          <a:prstGeom prst="ellipse">
            <a:avLst/>
          </a:prstGeom>
          <a:noFill/>
          <a:ln w="19050">
            <a:solidFill>
              <a:srgbClr val="FDE3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endCxn id="8" idx="2"/>
          </p:cNvCxnSpPr>
          <p:nvPr/>
        </p:nvCxnSpPr>
        <p:spPr>
          <a:xfrm>
            <a:off x="1619672" y="5373216"/>
            <a:ext cx="440080" cy="417969"/>
          </a:xfrm>
          <a:prstGeom prst="straightConnector1">
            <a:avLst/>
          </a:prstGeom>
          <a:ln>
            <a:solidFill>
              <a:srgbClr val="FDE32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7054" y="4849996"/>
            <a:ext cx="159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RQ5.L5B1</a:t>
            </a:r>
            <a:endParaRPr lang="en-GB" sz="1400" dirty="0"/>
          </a:p>
          <a:p>
            <a:pPr algn="ctr"/>
            <a:r>
              <a:rPr lang="en-GB" sz="1400" dirty="0" smtClean="0"/>
              <a:t>RQ5.L5B2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934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Electrical </a:t>
            </a:r>
            <a:r>
              <a:rPr lang="en-GB" sz="2400" dirty="0"/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1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Equipment Layout Example: RR53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31" y="1950119"/>
            <a:ext cx="8339138" cy="356711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175346" y="2314314"/>
            <a:ext cx="1080120" cy="68452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377104" y="2314314"/>
            <a:ext cx="1080120" cy="68452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175346" y="1772816"/>
            <a:ext cx="540670" cy="5414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9" idx="0"/>
          </p:cNvCxnSpPr>
          <p:nvPr/>
        </p:nvCxnSpPr>
        <p:spPr>
          <a:xfrm flipH="1">
            <a:off x="5917164" y="1739118"/>
            <a:ext cx="527044" cy="5751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926831" y="1445004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RQ5.L5B2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35896" y="1451317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 smtClean="0"/>
              <a:t>RQ5.L5B1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106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Relation between Databases: Example of 2 Cables Installed at LHC RQ5.L5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69073" y="1583847"/>
            <a:ext cx="8429675" cy="4627666"/>
            <a:chOff x="750721" y="783501"/>
            <a:chExt cx="10655216" cy="5849429"/>
          </a:xfrm>
        </p:grpSpPr>
        <p:pic>
          <p:nvPicPr>
            <p:cNvPr id="8" name="Picture 4" descr="image00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09"/>
            <a:stretch/>
          </p:blipFill>
          <p:spPr bwMode="auto">
            <a:xfrm>
              <a:off x="750721" y="783501"/>
              <a:ext cx="10655216" cy="279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0721" y="4654308"/>
              <a:ext cx="8734425" cy="12573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0721" y="3464158"/>
              <a:ext cx="8726118" cy="112410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4890" y="2125579"/>
              <a:ext cx="10591047" cy="473242"/>
            </a:xfrm>
            <a:prstGeom prst="rect">
              <a:avLst/>
            </a:prstGeom>
            <a:solidFill>
              <a:srgbClr val="FFFF99">
                <a:alpha val="3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7748817" y="2975810"/>
              <a:ext cx="3493712" cy="3820528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7050505" y="4082716"/>
              <a:ext cx="1973179" cy="120024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613016" y="3464158"/>
              <a:ext cx="11925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/>
                <a:t>DFBLD.A7L5</a:t>
              </a:r>
              <a:endParaRPr lang="en-US" sz="1600" dirty="0"/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>
            <a:off x="5353029" y="4149256"/>
            <a:ext cx="1571011" cy="17012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3927" y="5775673"/>
            <a:ext cx="4711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Elements</a:t>
            </a:r>
            <a:r>
              <a:rPr lang="es-ES" sz="1400" dirty="0" smtClean="0"/>
              <a:t> (</a:t>
            </a:r>
            <a:r>
              <a:rPr lang="es-ES" sz="1400" dirty="0" err="1" smtClean="0"/>
              <a:t>circuit</a:t>
            </a:r>
            <a:r>
              <a:rPr lang="es-ES" sz="1400" dirty="0" smtClean="0"/>
              <a:t> </a:t>
            </a:r>
            <a:r>
              <a:rPr lang="es-ES" sz="1400" dirty="0" err="1" smtClean="0"/>
              <a:t>names</a:t>
            </a:r>
            <a:r>
              <a:rPr lang="es-ES" sz="1400" dirty="0" smtClean="0"/>
              <a:t>) </a:t>
            </a:r>
            <a:r>
              <a:rPr lang="es-ES" sz="1400" dirty="0" err="1" smtClean="0"/>
              <a:t>make</a:t>
            </a:r>
            <a:r>
              <a:rPr lang="es-ES" sz="1400" dirty="0" smtClean="0"/>
              <a:t> link </a:t>
            </a:r>
            <a:r>
              <a:rPr lang="es-ES" sz="1400" dirty="0" err="1" smtClean="0"/>
              <a:t>between</a:t>
            </a:r>
            <a:r>
              <a:rPr lang="es-ES" sz="1400" dirty="0" smtClean="0"/>
              <a:t> </a:t>
            </a:r>
            <a:r>
              <a:rPr lang="es-ES" sz="1400" dirty="0" err="1" smtClean="0"/>
              <a:t>databases</a:t>
            </a:r>
            <a:endParaRPr lang="en-GB" sz="1400" dirty="0"/>
          </a:p>
        </p:txBody>
      </p:sp>
      <p:cxnSp>
        <p:nvCxnSpPr>
          <p:cNvPr id="7" name="Straight Arrow Connector 6"/>
          <p:cNvCxnSpPr>
            <a:stCxn id="18" idx="0"/>
          </p:cNvCxnSpPr>
          <p:nvPr/>
        </p:nvCxnSpPr>
        <p:spPr>
          <a:xfrm flipV="1">
            <a:off x="2599700" y="5143507"/>
            <a:ext cx="2116316" cy="632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0"/>
          </p:cNvCxnSpPr>
          <p:nvPr/>
        </p:nvCxnSpPr>
        <p:spPr>
          <a:xfrm flipV="1">
            <a:off x="2599700" y="4193959"/>
            <a:ext cx="2116316" cy="1581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0"/>
          </p:cNvCxnSpPr>
          <p:nvPr/>
        </p:nvCxnSpPr>
        <p:spPr>
          <a:xfrm flipH="1" flipV="1">
            <a:off x="1053296" y="4534716"/>
            <a:ext cx="1546404" cy="12409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0"/>
          </p:cNvCxnSpPr>
          <p:nvPr/>
        </p:nvCxnSpPr>
        <p:spPr>
          <a:xfrm flipH="1" flipV="1">
            <a:off x="1088020" y="5564863"/>
            <a:ext cx="1511680" cy="2108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66864" y="5382360"/>
            <a:ext cx="476020" cy="191647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57604" y="4358591"/>
            <a:ext cx="476020" cy="191647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43927" y="3409255"/>
            <a:ext cx="3457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Database</a:t>
            </a:r>
            <a:r>
              <a:rPr lang="es-ES" sz="1400" dirty="0" smtClean="0"/>
              <a:t> </a:t>
            </a:r>
            <a:r>
              <a:rPr lang="es-ES" sz="1400" dirty="0" err="1" smtClean="0"/>
              <a:t>for</a:t>
            </a:r>
            <a:r>
              <a:rPr lang="es-ES" sz="1400" dirty="0" smtClean="0"/>
              <a:t> </a:t>
            </a:r>
            <a:r>
              <a:rPr lang="es-ES" sz="1400" dirty="0" err="1" smtClean="0"/>
              <a:t>installations</a:t>
            </a:r>
            <a:r>
              <a:rPr lang="es-ES" sz="1400" dirty="0" smtClean="0"/>
              <a:t> – </a:t>
            </a:r>
            <a:r>
              <a:rPr lang="es-ES" sz="1400" dirty="0" err="1" smtClean="0"/>
              <a:t>Cablothèque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927" y="1268760"/>
            <a:ext cx="3237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Technical</a:t>
            </a:r>
            <a:r>
              <a:rPr lang="es-ES" sz="1400" dirty="0" smtClean="0"/>
              <a:t> </a:t>
            </a:r>
            <a:r>
              <a:rPr lang="es-ES" sz="1400" dirty="0" err="1" smtClean="0"/>
              <a:t>database</a:t>
            </a:r>
            <a:r>
              <a:rPr lang="es-ES" sz="1400" dirty="0" smtClean="0"/>
              <a:t> – </a:t>
            </a:r>
            <a:r>
              <a:rPr lang="es-ES" sz="1400" dirty="0" err="1" smtClean="0"/>
              <a:t>Layout</a:t>
            </a:r>
            <a:r>
              <a:rPr lang="es-ES" sz="1400" dirty="0" smtClean="0"/>
              <a:t> </a:t>
            </a:r>
            <a:r>
              <a:rPr lang="es-ES" sz="1400" dirty="0" err="1" smtClean="0"/>
              <a:t>Database</a:t>
            </a:r>
            <a:endParaRPr lang="en-GB" sz="1400" dirty="0"/>
          </a:p>
        </p:txBody>
      </p:sp>
      <p:sp>
        <p:nvSpPr>
          <p:cNvPr id="37" name="Up-Down Arrow 36"/>
          <p:cNvSpPr/>
          <p:nvPr/>
        </p:nvSpPr>
        <p:spPr>
          <a:xfrm>
            <a:off x="3912959" y="2886633"/>
            <a:ext cx="337080" cy="82112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756726" y="3402749"/>
            <a:ext cx="1160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400" dirty="0" smtClean="0"/>
              <a:t>DC-</a:t>
            </a:r>
            <a:r>
              <a:rPr lang="es-ES" sz="1400" dirty="0" err="1" smtClean="0"/>
              <a:t>Scheme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5186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/>
              <a:t>Open </a:t>
            </a:r>
            <a:r>
              <a:rPr lang="en-GB" sz="2400" dirty="0"/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Issues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err="1" smtClean="0"/>
              <a:t>Sections</a:t>
            </a:r>
            <a:r>
              <a:rPr lang="es-ES" sz="2400" dirty="0" smtClean="0"/>
              <a:t> </a:t>
            </a:r>
            <a:r>
              <a:rPr lang="es-ES" sz="2400" dirty="0" err="1" smtClean="0"/>
              <a:t>Optimised</a:t>
            </a:r>
            <a:r>
              <a:rPr lang="es-ES" sz="2400" dirty="0" smtClean="0"/>
              <a:t>?</a:t>
            </a:r>
          </a:p>
          <a:p>
            <a:pPr lvl="1"/>
            <a:r>
              <a:rPr lang="es-ES" sz="2000" dirty="0" smtClean="0"/>
              <a:t>Cables </a:t>
            </a:r>
            <a:r>
              <a:rPr lang="es-ES" sz="2000" dirty="0" err="1" smtClean="0"/>
              <a:t>adapted</a:t>
            </a:r>
            <a:r>
              <a:rPr lang="es-ES" sz="2000" dirty="0" smtClean="0"/>
              <a:t> to </a:t>
            </a:r>
            <a:r>
              <a:rPr lang="es-ES" sz="2000" dirty="0" err="1" smtClean="0"/>
              <a:t>electrical</a:t>
            </a:r>
            <a:r>
              <a:rPr lang="es-ES" sz="2000" dirty="0" smtClean="0"/>
              <a:t> </a:t>
            </a:r>
            <a:r>
              <a:rPr lang="es-ES" sz="2000" dirty="0" err="1" smtClean="0"/>
              <a:t>circuit</a:t>
            </a:r>
            <a:r>
              <a:rPr lang="es-ES" sz="2000" dirty="0"/>
              <a:t> </a:t>
            </a:r>
            <a:r>
              <a:rPr lang="es-ES" sz="2000" dirty="0" err="1" smtClean="0"/>
              <a:t>parameters</a:t>
            </a:r>
            <a:r>
              <a:rPr lang="es-ES" sz="2000" dirty="0" smtClean="0"/>
              <a:t> ?</a:t>
            </a:r>
          </a:p>
          <a:p>
            <a:pPr lvl="1"/>
            <a:r>
              <a:rPr lang="es-ES" sz="2000" dirty="0" err="1" smtClean="0"/>
              <a:t>Current</a:t>
            </a:r>
            <a:r>
              <a:rPr lang="es-ES" sz="2000" dirty="0" smtClean="0"/>
              <a:t> </a:t>
            </a:r>
            <a:r>
              <a:rPr lang="es-ES" sz="2000" dirty="0" err="1" smtClean="0"/>
              <a:t>profile</a:t>
            </a:r>
            <a:r>
              <a:rPr lang="es-ES" sz="2000" dirty="0" smtClean="0"/>
              <a:t> ?</a:t>
            </a:r>
          </a:p>
          <a:p>
            <a:pPr lvl="1"/>
            <a:r>
              <a:rPr lang="es-ES" sz="2000" dirty="0" err="1" smtClean="0"/>
              <a:t>Other</a:t>
            </a:r>
            <a:r>
              <a:rPr lang="es-ES" sz="2000" dirty="0" smtClean="0"/>
              <a:t> </a:t>
            </a:r>
            <a:r>
              <a:rPr lang="es-ES" sz="2000" dirty="0" err="1" smtClean="0"/>
              <a:t>constraints</a:t>
            </a:r>
            <a:r>
              <a:rPr lang="es-ES" sz="2000" dirty="0" smtClean="0"/>
              <a:t> ?</a:t>
            </a:r>
          </a:p>
          <a:p>
            <a:r>
              <a:rPr lang="es-ES" sz="2400" dirty="0" smtClean="0"/>
              <a:t>Position and </a:t>
            </a:r>
            <a:r>
              <a:rPr lang="es-ES" sz="2400" dirty="0" err="1" smtClean="0"/>
              <a:t>size</a:t>
            </a:r>
            <a:r>
              <a:rPr lang="es-ES" sz="2400" dirty="0" smtClean="0"/>
              <a:t> of </a:t>
            </a:r>
            <a:r>
              <a:rPr lang="es-ES" sz="2400" dirty="0" err="1" smtClean="0"/>
              <a:t>DFH’s</a:t>
            </a:r>
            <a:r>
              <a:rPr lang="es-ES" sz="2400" dirty="0" smtClean="0"/>
              <a:t>?</a:t>
            </a:r>
          </a:p>
          <a:p>
            <a:pPr lvl="1"/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further</a:t>
            </a:r>
            <a:r>
              <a:rPr lang="es-ES" sz="2000" dirty="0" smtClean="0"/>
              <a:t> </a:t>
            </a:r>
            <a:r>
              <a:rPr lang="es-ES" sz="2000" dirty="0" err="1" smtClean="0"/>
              <a:t>studies</a:t>
            </a:r>
            <a:r>
              <a:rPr lang="es-ES" sz="2000" dirty="0" smtClean="0"/>
              <a:t>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cabling</a:t>
            </a:r>
            <a:r>
              <a:rPr lang="es-ES" sz="2000" dirty="0" smtClean="0"/>
              <a:t> </a:t>
            </a:r>
            <a:r>
              <a:rPr lang="es-ES" sz="2000" dirty="0" smtClean="0">
                <a:sym typeface="Wingdings" panose="05000000000000000000" pitchFamily="2" charset="2"/>
              </a:rPr>
              <a:t> </a:t>
            </a:r>
            <a:r>
              <a:rPr lang="es-ES" sz="2000" dirty="0" err="1" smtClean="0">
                <a:sym typeface="Wingdings" panose="05000000000000000000" pitchFamily="2" charset="2"/>
              </a:rPr>
              <a:t>details</a:t>
            </a:r>
            <a:r>
              <a:rPr lang="es-ES" sz="2000" dirty="0" smtClean="0">
                <a:sym typeface="Wingdings" panose="05000000000000000000" pitchFamily="2" charset="2"/>
              </a:rPr>
              <a:t> </a:t>
            </a:r>
            <a:r>
              <a:rPr lang="es-ES" sz="2000" dirty="0" err="1" smtClean="0">
                <a:sym typeface="Wingdings" panose="05000000000000000000" pitchFamily="2" charset="2"/>
              </a:rPr>
              <a:t>on</a:t>
            </a:r>
            <a:r>
              <a:rPr lang="es-ES" sz="2000" dirty="0" smtClean="0">
                <a:sym typeface="Wingdings" panose="05000000000000000000" pitchFamily="2" charset="2"/>
              </a:rPr>
              <a:t> </a:t>
            </a:r>
            <a:r>
              <a:rPr lang="es-ES" sz="2000" dirty="0" err="1" smtClean="0">
                <a:sym typeface="Wingdings" panose="05000000000000000000" pitchFamily="2" charset="2"/>
              </a:rPr>
              <a:t>DFH’s</a:t>
            </a:r>
            <a:r>
              <a:rPr lang="es-ES" sz="2000" dirty="0" smtClean="0">
                <a:sym typeface="Wingdings" panose="05000000000000000000" pitchFamily="2" charset="2"/>
              </a:rPr>
              <a:t> and </a:t>
            </a:r>
            <a:r>
              <a:rPr lang="es-ES" sz="2000" dirty="0" err="1" smtClean="0">
                <a:sym typeface="Wingdings" panose="05000000000000000000" pitchFamily="2" charset="2"/>
              </a:rPr>
              <a:t>power</a:t>
            </a:r>
            <a:r>
              <a:rPr lang="es-ES" sz="2000" dirty="0" smtClean="0">
                <a:sym typeface="Wingdings" panose="05000000000000000000" pitchFamily="2" charset="2"/>
              </a:rPr>
              <a:t> </a:t>
            </a:r>
            <a:r>
              <a:rPr lang="es-ES" sz="2000" dirty="0" err="1" smtClean="0">
                <a:sym typeface="Wingdings" panose="05000000000000000000" pitchFamily="2" charset="2"/>
              </a:rPr>
              <a:t>converters</a:t>
            </a:r>
            <a:r>
              <a:rPr lang="es-ES" sz="2000" dirty="0" smtClean="0">
                <a:sym typeface="Wingdings" panose="05000000000000000000" pitchFamily="2" charset="2"/>
              </a:rPr>
              <a:t> </a:t>
            </a:r>
            <a:r>
              <a:rPr lang="es-ES" sz="2000" dirty="0" err="1" smtClean="0">
                <a:sym typeface="Wingdings" panose="05000000000000000000" pitchFamily="2" charset="2"/>
              </a:rPr>
              <a:t>necessary</a:t>
            </a:r>
            <a:r>
              <a:rPr lang="es-ES" sz="2000" dirty="0" smtClean="0">
                <a:sym typeface="Wingdings" panose="05000000000000000000" pitchFamily="2" charset="2"/>
              </a:rPr>
              <a:t> (</a:t>
            </a:r>
            <a:r>
              <a:rPr lang="es-ES" sz="2000" dirty="0" err="1" smtClean="0">
                <a:sym typeface="Wingdings" panose="05000000000000000000" pitchFamily="2" charset="2"/>
              </a:rPr>
              <a:t>exact</a:t>
            </a:r>
            <a:r>
              <a:rPr lang="es-ES" sz="2000" dirty="0" smtClean="0">
                <a:sym typeface="Wingdings" panose="05000000000000000000" pitchFamily="2" charset="2"/>
              </a:rPr>
              <a:t> position, </a:t>
            </a:r>
            <a:r>
              <a:rPr lang="es-ES" sz="2000" dirty="0" err="1" smtClean="0">
                <a:sym typeface="Wingdings" panose="05000000000000000000" pitchFamily="2" charset="2"/>
              </a:rPr>
              <a:t>connection</a:t>
            </a:r>
            <a:r>
              <a:rPr lang="es-ES" sz="2000" dirty="0" smtClean="0">
                <a:sym typeface="Wingdings" panose="05000000000000000000" pitchFamily="2" charset="2"/>
              </a:rPr>
              <a:t> </a:t>
            </a:r>
            <a:r>
              <a:rPr lang="es-ES" sz="2000" dirty="0" err="1" smtClean="0">
                <a:sym typeface="Wingdings" panose="05000000000000000000" pitchFamily="2" charset="2"/>
              </a:rPr>
              <a:t>technology</a:t>
            </a:r>
            <a:r>
              <a:rPr lang="es-ES" sz="20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s-ES" sz="2400" dirty="0" err="1" smtClean="0"/>
              <a:t>Separator</a:t>
            </a:r>
            <a:r>
              <a:rPr lang="es-ES" sz="2400" dirty="0" smtClean="0"/>
              <a:t> (Disconnector) ?</a:t>
            </a:r>
            <a:endParaRPr lang="es-ES" sz="2000" dirty="0" smtClean="0"/>
          </a:p>
          <a:p>
            <a:endParaRPr lang="es-ES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690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70580" y="1305999"/>
            <a:ext cx="5002840" cy="5013176"/>
            <a:chOff x="2068425" y="1754824"/>
            <a:chExt cx="5002840" cy="50131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425" y="1754824"/>
              <a:ext cx="5002840" cy="5013176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3662184" y="3131824"/>
              <a:ext cx="1368152" cy="79208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32240" y="1969095"/>
            <a:ext cx="2202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real-</a:t>
            </a:r>
            <a:r>
              <a:rPr lang="es-ES" sz="1400" dirty="0" err="1" smtClean="0"/>
              <a:t>size</a:t>
            </a:r>
            <a:r>
              <a:rPr lang="es-ES" sz="1400" dirty="0" smtClean="0"/>
              <a:t> </a:t>
            </a:r>
            <a:r>
              <a:rPr lang="es-ES" sz="1400" dirty="0" err="1" smtClean="0"/>
              <a:t>separator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980940" y="2183568"/>
            <a:ext cx="1751302" cy="719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First Attempt of Separator Location (1/2)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0160" y="1874060"/>
            <a:ext cx="1415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support</a:t>
            </a:r>
            <a:r>
              <a:rPr lang="es-ES" sz="1400" dirty="0" smtClean="0"/>
              <a:t> </a:t>
            </a:r>
            <a:r>
              <a:rPr lang="es-ES" sz="1400" dirty="0" err="1" smtClean="0"/>
              <a:t>example</a:t>
            </a:r>
            <a:r>
              <a:rPr lang="es-ES" sz="1400" dirty="0" smtClean="0"/>
              <a:t> of </a:t>
            </a:r>
            <a:r>
              <a:rPr lang="es-ES" sz="1400" dirty="0" err="1" smtClean="0"/>
              <a:t>separator</a:t>
            </a:r>
            <a:endParaRPr lang="en-GB" sz="1400" dirty="0"/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>
            <a:off x="2195736" y="2243392"/>
            <a:ext cx="1421224" cy="5607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71900" y="92536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HL-LHC UR-</a:t>
            </a:r>
            <a:r>
              <a:rPr lang="es-ES" sz="1400" dirty="0" err="1" smtClean="0"/>
              <a:t>section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51000" y="4054459"/>
            <a:ext cx="1415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DFHX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168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Attempt of Separator Location (2/2)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73395" y="1468039"/>
            <a:ext cx="8397209" cy="4511321"/>
            <a:chOff x="373395" y="1293943"/>
            <a:chExt cx="8397209" cy="4511321"/>
          </a:xfrm>
        </p:grpSpPr>
        <p:grpSp>
          <p:nvGrpSpPr>
            <p:cNvPr id="15" name="Group 14"/>
            <p:cNvGrpSpPr/>
            <p:nvPr/>
          </p:nvGrpSpPr>
          <p:grpSpPr>
            <a:xfrm>
              <a:off x="373395" y="1293943"/>
              <a:ext cx="8397209" cy="4511321"/>
              <a:chOff x="373395" y="1437959"/>
              <a:chExt cx="8397209" cy="451132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395" y="1437959"/>
                <a:ext cx="8397209" cy="4511321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114584" y="1565936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 smtClean="0"/>
                  <a:t>3 cables</a:t>
                </a:r>
                <a:endParaRPr lang="en-GB" sz="1400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339752" y="1882307"/>
                <a:ext cx="198333" cy="4430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6335624" y="3068960"/>
                <a:ext cx="24016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 smtClean="0">
                    <a:solidFill>
                      <a:srgbClr val="FF0000"/>
                    </a:solidFill>
                  </a:rPr>
                  <a:t>1) </a:t>
                </a:r>
                <a:r>
                  <a:rPr lang="es-ES" sz="1400" dirty="0" err="1" smtClean="0">
                    <a:solidFill>
                      <a:srgbClr val="FF0000"/>
                    </a:solidFill>
                  </a:rPr>
                  <a:t>separators</a:t>
                </a:r>
                <a:r>
                  <a:rPr lang="es-ES" sz="1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400" dirty="0" err="1" smtClean="0">
                    <a:solidFill>
                      <a:srgbClr val="FF0000"/>
                    </a:solidFill>
                  </a:rPr>
                  <a:t>on</a:t>
                </a:r>
                <a:r>
                  <a:rPr lang="es-ES" sz="1400" dirty="0" smtClean="0">
                    <a:solidFill>
                      <a:srgbClr val="FF0000"/>
                    </a:solidFill>
                  </a:rPr>
                  <a:t> top of DFH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>
                <a:off x="5724128" y="3218248"/>
                <a:ext cx="57606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/>
            <p:cNvCxnSpPr>
              <a:stCxn id="20" idx="2"/>
            </p:cNvCxnSpPr>
            <p:nvPr/>
          </p:nvCxnSpPr>
          <p:spPr>
            <a:xfrm flipH="1">
              <a:off x="4283969" y="1629381"/>
              <a:ext cx="462546" cy="129556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645040" y="1321604"/>
              <a:ext cx="2202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/>
                <a:t>real-</a:t>
              </a:r>
              <a:r>
                <a:rPr lang="es-ES" sz="1400" dirty="0" err="1" smtClean="0"/>
                <a:t>size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separator</a:t>
              </a:r>
              <a:endParaRPr lang="en-GB" sz="14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965061"/>
            <a:ext cx="4416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Possible</a:t>
            </a:r>
            <a:r>
              <a:rPr lang="es-ES" sz="1400" dirty="0" smtClean="0"/>
              <a:t> to </a:t>
            </a:r>
            <a:r>
              <a:rPr lang="es-ES" sz="1400" dirty="0" err="1" smtClean="0"/>
              <a:t>locate</a:t>
            </a:r>
            <a:r>
              <a:rPr lang="es-ES" sz="1400" dirty="0" smtClean="0"/>
              <a:t> </a:t>
            </a:r>
            <a:r>
              <a:rPr lang="es-ES" sz="1400" dirty="0" err="1" smtClean="0"/>
              <a:t>separators</a:t>
            </a:r>
            <a:r>
              <a:rPr lang="es-ES" sz="1400" dirty="0" smtClean="0"/>
              <a:t> </a:t>
            </a:r>
            <a:r>
              <a:rPr lang="es-ES" sz="1400" dirty="0" err="1" smtClean="0"/>
              <a:t>on</a:t>
            </a:r>
            <a:r>
              <a:rPr lang="es-ES" sz="1400" dirty="0" smtClean="0"/>
              <a:t> top of </a:t>
            </a:r>
            <a:r>
              <a:rPr lang="es-ES" sz="1400" dirty="0" err="1" smtClean="0"/>
              <a:t>current</a:t>
            </a:r>
            <a:r>
              <a:rPr lang="es-ES" sz="1400" dirty="0" smtClean="0"/>
              <a:t> leads?</a:t>
            </a:r>
            <a:endParaRPr lang="en-GB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767766" y="2370763"/>
            <a:ext cx="198333" cy="443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88476" y="2082249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2</a:t>
            </a:r>
            <a:r>
              <a:rPr lang="es-ES" sz="1400" dirty="0" smtClean="0">
                <a:solidFill>
                  <a:srgbClr val="FF0000"/>
                </a:solidFill>
              </a:rPr>
              <a:t>)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295616" y="2552659"/>
            <a:ext cx="198333" cy="443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16326" y="2264145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</a:rPr>
              <a:t>2)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805674" y="3136499"/>
            <a:ext cx="699923" cy="1118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37832" y="2924944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</a:rPr>
              <a:t>3)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Questions (?)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 smtClean="0"/>
              <a:t>1) </a:t>
            </a:r>
            <a:r>
              <a:rPr lang="es-ES" sz="2400" dirty="0" err="1" smtClean="0"/>
              <a:t>Decision</a:t>
            </a:r>
            <a:r>
              <a:rPr lang="es-ES" sz="2400" dirty="0" smtClean="0"/>
              <a:t> </a:t>
            </a:r>
            <a:r>
              <a:rPr lang="es-ES" sz="2400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circuit</a:t>
            </a:r>
            <a:r>
              <a:rPr lang="es-ES" sz="2400" dirty="0" smtClean="0"/>
              <a:t> </a:t>
            </a:r>
            <a:r>
              <a:rPr lang="es-ES" sz="2400" dirty="0" err="1" smtClean="0"/>
              <a:t>separators</a:t>
            </a:r>
            <a:endParaRPr lang="es-ES" sz="2400" dirty="0" smtClean="0"/>
          </a:p>
          <a:p>
            <a:pPr lvl="1"/>
            <a:r>
              <a:rPr lang="es-ES" sz="2000" dirty="0" smtClean="0"/>
              <a:t>Are </a:t>
            </a:r>
            <a:r>
              <a:rPr lang="es-ES" sz="2000" dirty="0" err="1" smtClean="0"/>
              <a:t>they</a:t>
            </a:r>
            <a:r>
              <a:rPr lang="es-ES" sz="2000" dirty="0" smtClean="0"/>
              <a:t> </a:t>
            </a:r>
            <a:r>
              <a:rPr lang="es-ES" sz="2000" dirty="0" err="1" smtClean="0"/>
              <a:t>needed</a:t>
            </a:r>
            <a:r>
              <a:rPr lang="es-ES" sz="2000" dirty="0" smtClean="0"/>
              <a:t>?</a:t>
            </a:r>
          </a:p>
          <a:p>
            <a:pPr lvl="1"/>
            <a:r>
              <a:rPr lang="es-ES" sz="2000" dirty="0" err="1" smtClean="0"/>
              <a:t>What</a:t>
            </a:r>
            <a:r>
              <a:rPr lang="es-ES" sz="2000" dirty="0" smtClean="0"/>
              <a:t> </a:t>
            </a:r>
            <a:r>
              <a:rPr lang="es-ES" sz="2000" dirty="0" err="1" smtClean="0"/>
              <a:t>model</a:t>
            </a:r>
            <a:r>
              <a:rPr lang="es-ES" sz="2000" dirty="0" smtClean="0"/>
              <a:t>, </a:t>
            </a:r>
            <a:r>
              <a:rPr lang="es-ES" sz="2000" dirty="0" err="1" smtClean="0"/>
              <a:t>which</a:t>
            </a:r>
            <a:r>
              <a:rPr lang="es-ES" sz="2000" dirty="0" smtClean="0"/>
              <a:t> </a:t>
            </a:r>
            <a:r>
              <a:rPr lang="es-ES" sz="2000" dirty="0" err="1" smtClean="0"/>
              <a:t>size</a:t>
            </a:r>
            <a:r>
              <a:rPr lang="es-ES" sz="2000" dirty="0"/>
              <a:t> </a:t>
            </a:r>
            <a:r>
              <a:rPr lang="es-ES" sz="2000" dirty="0" smtClean="0"/>
              <a:t>(</a:t>
            </a:r>
            <a:r>
              <a:rPr lang="es-ES" sz="2000" dirty="0" err="1" smtClean="0"/>
              <a:t>technical</a:t>
            </a:r>
            <a:r>
              <a:rPr lang="es-ES" sz="2000" dirty="0" smtClean="0"/>
              <a:t> </a:t>
            </a:r>
            <a:r>
              <a:rPr lang="es-ES" sz="2000" dirty="0" err="1" smtClean="0"/>
              <a:t>specifications</a:t>
            </a:r>
            <a:r>
              <a:rPr lang="es-ES" sz="2000" dirty="0" smtClean="0"/>
              <a:t>)</a:t>
            </a:r>
          </a:p>
          <a:p>
            <a:pPr lvl="1"/>
            <a:r>
              <a:rPr lang="es-ES" sz="2000" dirty="0" err="1" smtClean="0"/>
              <a:t>Adaptation</a:t>
            </a:r>
            <a:r>
              <a:rPr lang="es-ES" sz="2000" dirty="0" smtClean="0"/>
              <a:t> to cable </a:t>
            </a:r>
            <a:r>
              <a:rPr lang="es-ES" sz="2000" dirty="0" err="1" smtClean="0"/>
              <a:t>connection</a:t>
            </a:r>
            <a:r>
              <a:rPr lang="es-ES" sz="2000" dirty="0" smtClean="0"/>
              <a:t> </a:t>
            </a:r>
            <a:r>
              <a:rPr lang="es-ES" sz="2000" dirty="0" err="1" smtClean="0"/>
              <a:t>constraints</a:t>
            </a:r>
            <a:r>
              <a:rPr lang="es-ES" sz="2000" dirty="0" smtClean="0"/>
              <a:t>: Interfaces/</a:t>
            </a:r>
            <a:r>
              <a:rPr lang="es-ES" sz="2000" dirty="0" err="1" smtClean="0"/>
              <a:t>adaptation</a:t>
            </a:r>
            <a:r>
              <a:rPr lang="es-ES" sz="2000" dirty="0" smtClean="0"/>
              <a:t> of standard </a:t>
            </a:r>
            <a:r>
              <a:rPr lang="es-ES" sz="2000" dirty="0" err="1" smtClean="0"/>
              <a:t>model</a:t>
            </a:r>
            <a:r>
              <a:rPr lang="es-ES" sz="2000" dirty="0" smtClean="0"/>
              <a:t>?</a:t>
            </a:r>
          </a:p>
          <a:p>
            <a:pPr lvl="1"/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commissioning</a:t>
            </a:r>
            <a:r>
              <a:rPr lang="es-ES" sz="2000" dirty="0" smtClean="0"/>
              <a:t> of DC-</a:t>
            </a:r>
            <a:r>
              <a:rPr lang="es-ES" sz="2000" dirty="0" err="1" smtClean="0"/>
              <a:t>circuits</a:t>
            </a:r>
            <a:r>
              <a:rPr lang="es-ES" sz="2000" dirty="0" smtClean="0"/>
              <a:t> – short-</a:t>
            </a:r>
            <a:r>
              <a:rPr lang="es-ES" sz="2000" dirty="0" err="1" smtClean="0"/>
              <a:t>circuit</a:t>
            </a:r>
            <a:r>
              <a:rPr lang="es-ES" sz="2000" dirty="0" smtClean="0"/>
              <a:t> test:</a:t>
            </a:r>
            <a:br>
              <a:rPr lang="es-ES" sz="2000" dirty="0" smtClean="0"/>
            </a:br>
            <a:r>
              <a:rPr lang="es-ES" sz="2000" dirty="0" err="1" smtClean="0"/>
              <a:t>How</a:t>
            </a:r>
            <a:r>
              <a:rPr lang="es-ES" sz="2000" dirty="0" smtClean="0"/>
              <a:t> to </a:t>
            </a:r>
            <a:r>
              <a:rPr lang="es-ES" sz="2000" dirty="0" err="1" smtClean="0"/>
              <a:t>integrate</a:t>
            </a:r>
            <a:r>
              <a:rPr lang="es-ES" sz="2000" dirty="0" smtClean="0"/>
              <a:t> </a:t>
            </a:r>
            <a:r>
              <a:rPr lang="es-ES" sz="2000" dirty="0" err="1" smtClean="0"/>
              <a:t>separator</a:t>
            </a:r>
            <a:r>
              <a:rPr lang="es-ES" sz="2000" dirty="0" smtClean="0"/>
              <a:t> in </a:t>
            </a:r>
            <a:r>
              <a:rPr lang="es-ES" sz="2000" dirty="0" err="1" smtClean="0"/>
              <a:t>the</a:t>
            </a:r>
            <a:r>
              <a:rPr lang="es-ES" sz="2000" dirty="0" smtClean="0"/>
              <a:t> test?</a:t>
            </a:r>
          </a:p>
          <a:p>
            <a:pPr marL="0" indent="0">
              <a:buNone/>
            </a:pPr>
            <a:r>
              <a:rPr lang="es-ES" sz="2400" dirty="0" smtClean="0"/>
              <a:t>2) </a:t>
            </a:r>
            <a:r>
              <a:rPr lang="es-ES" sz="2400" dirty="0" err="1" smtClean="0"/>
              <a:t>How</a:t>
            </a:r>
            <a:r>
              <a:rPr lang="es-ES" sz="2400" dirty="0" smtClean="0"/>
              <a:t> to </a:t>
            </a:r>
            <a:r>
              <a:rPr lang="es-ES" sz="2400" dirty="0" err="1" smtClean="0"/>
              <a:t>connect</a:t>
            </a:r>
            <a:r>
              <a:rPr lang="es-ES" sz="2400" dirty="0" smtClean="0"/>
              <a:t> </a:t>
            </a:r>
            <a:r>
              <a:rPr lang="es-ES" sz="2400" dirty="0" err="1" smtClean="0"/>
              <a:t>WCC’s</a:t>
            </a:r>
            <a:r>
              <a:rPr lang="es-ES" sz="2400" dirty="0" smtClean="0"/>
              <a:t> to </a:t>
            </a:r>
            <a:r>
              <a:rPr lang="es-ES" sz="2400" dirty="0" err="1" smtClean="0"/>
              <a:t>separator</a:t>
            </a:r>
            <a:r>
              <a:rPr lang="es-ES" sz="2400" dirty="0" smtClean="0"/>
              <a:t>?</a:t>
            </a:r>
          </a:p>
          <a:p>
            <a:pPr lvl="1"/>
            <a:r>
              <a:rPr lang="es-ES" sz="2000" dirty="0" err="1" smtClean="0"/>
              <a:t>Allowable</a:t>
            </a:r>
            <a:r>
              <a:rPr lang="es-ES" sz="2000" dirty="0" smtClean="0"/>
              <a:t> </a:t>
            </a:r>
            <a:r>
              <a:rPr lang="es-ES" sz="2000" dirty="0" err="1" smtClean="0"/>
              <a:t>weight</a:t>
            </a:r>
            <a:r>
              <a:rPr lang="es-ES" sz="2000" dirty="0" smtClean="0"/>
              <a:t> of cables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separator</a:t>
            </a:r>
            <a:r>
              <a:rPr lang="es-ES" sz="2000" dirty="0" smtClean="0"/>
              <a:t>?</a:t>
            </a:r>
          </a:p>
          <a:p>
            <a:pPr lvl="1"/>
            <a:r>
              <a:rPr lang="es-ES" sz="2000" dirty="0" err="1" smtClean="0"/>
              <a:t>Space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WCC &amp; </a:t>
            </a:r>
            <a:r>
              <a:rPr lang="es-ES" sz="2000" dirty="0" err="1" smtClean="0"/>
              <a:t>water</a:t>
            </a:r>
            <a:r>
              <a:rPr lang="es-ES" sz="2000" dirty="0" smtClean="0"/>
              <a:t> flexibles </a:t>
            </a:r>
            <a:r>
              <a:rPr lang="es-ES" sz="2000" dirty="0" err="1" smtClean="0"/>
              <a:t>sufficient</a:t>
            </a:r>
            <a:r>
              <a:rPr lang="es-ES" sz="2000" dirty="0" smtClean="0"/>
              <a:t>?</a:t>
            </a:r>
          </a:p>
          <a:p>
            <a:pPr lvl="1"/>
            <a:r>
              <a:rPr lang="es-ES" sz="2000" dirty="0" err="1" smtClean="0"/>
              <a:t>Accessibility</a:t>
            </a:r>
            <a:r>
              <a:rPr lang="es-ES" sz="2000" dirty="0" smtClean="0"/>
              <a:t> to WCC </a:t>
            </a:r>
            <a:r>
              <a:rPr lang="es-ES" sz="2000" dirty="0" err="1" smtClean="0"/>
              <a:t>guaranteed</a:t>
            </a:r>
            <a:r>
              <a:rPr lang="es-ES" sz="2000" dirty="0" smtClean="0"/>
              <a:t> </a:t>
            </a:r>
            <a:r>
              <a:rPr lang="es-ES" sz="2000" dirty="0" err="1" smtClean="0"/>
              <a:t>during</a:t>
            </a:r>
            <a:r>
              <a:rPr lang="es-ES" sz="2000" dirty="0" smtClean="0"/>
              <a:t> and </a:t>
            </a:r>
            <a:r>
              <a:rPr lang="es-ES" sz="2000" dirty="0" err="1" smtClean="0"/>
              <a:t>after</a:t>
            </a:r>
            <a:r>
              <a:rPr lang="es-ES" sz="2000" dirty="0" smtClean="0"/>
              <a:t> </a:t>
            </a:r>
            <a:r>
              <a:rPr lang="es-ES" sz="2000" dirty="0" err="1" smtClean="0"/>
              <a:t>installation</a:t>
            </a:r>
            <a:r>
              <a:rPr lang="es-ES" sz="2000" dirty="0" smtClean="0"/>
              <a:t>?</a:t>
            </a:r>
          </a:p>
          <a:p>
            <a:pPr marL="0" indent="0">
              <a:buNone/>
            </a:pPr>
            <a:r>
              <a:rPr lang="es-ES" sz="2400" dirty="0" smtClean="0"/>
              <a:t>3) </a:t>
            </a:r>
            <a:r>
              <a:rPr lang="es-ES" sz="2400" dirty="0" err="1" smtClean="0"/>
              <a:t>How</a:t>
            </a:r>
            <a:r>
              <a:rPr lang="es-ES" sz="2400" dirty="0" smtClean="0"/>
              <a:t> to </a:t>
            </a:r>
            <a:r>
              <a:rPr lang="es-ES" sz="2400" dirty="0" err="1" smtClean="0"/>
              <a:t>support</a:t>
            </a:r>
            <a:r>
              <a:rPr lang="es-ES" sz="2400" dirty="0" smtClean="0"/>
              <a:t>/</a:t>
            </a:r>
            <a:r>
              <a:rPr lang="es-ES" sz="2400" dirty="0" err="1" smtClean="0"/>
              <a:t>fix</a:t>
            </a:r>
            <a:r>
              <a:rPr lang="es-ES" sz="2400" dirty="0" smtClean="0"/>
              <a:t> </a:t>
            </a:r>
            <a:r>
              <a:rPr lang="es-ES" sz="2400" dirty="0" err="1" smtClean="0"/>
              <a:t>separator</a:t>
            </a:r>
            <a:r>
              <a:rPr lang="es-ES" sz="2400" dirty="0" smtClean="0"/>
              <a:t>?</a:t>
            </a:r>
          </a:p>
          <a:p>
            <a:pPr lvl="1"/>
            <a:r>
              <a:rPr lang="es-ES" sz="2000" dirty="0" err="1" smtClean="0"/>
              <a:t>Possible</a:t>
            </a:r>
            <a:r>
              <a:rPr lang="es-ES" sz="2000" dirty="0" smtClean="0"/>
              <a:t> </a:t>
            </a:r>
            <a:r>
              <a:rPr lang="es-ES" sz="2000" dirty="0" err="1" smtClean="0"/>
              <a:t>conflict</a:t>
            </a:r>
            <a:r>
              <a:rPr lang="es-ES" sz="2000" dirty="0" smtClean="0"/>
              <a:t> </a:t>
            </a:r>
            <a:r>
              <a:rPr lang="es-ES" sz="2000" dirty="0" err="1" smtClean="0"/>
              <a:t>with</a:t>
            </a:r>
            <a:r>
              <a:rPr lang="es-ES" sz="2000" dirty="0" smtClean="0"/>
              <a:t> WCC </a:t>
            </a:r>
            <a:r>
              <a:rPr lang="es-ES" sz="2000" dirty="0" err="1" smtClean="0"/>
              <a:t>accessibility</a:t>
            </a:r>
            <a:r>
              <a:rPr lang="es-ES" sz="2000" dirty="0" smtClean="0"/>
              <a:t>?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811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Thank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r>
              <a:rPr lang="es-ES" dirty="0" smtClean="0"/>
              <a:t>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351800" y="2709000"/>
            <a:ext cx="6440400" cy="16344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Additional</a:t>
            </a:r>
            <a:r>
              <a:rPr lang="es-ES" dirty="0" smtClean="0"/>
              <a:t> </a:t>
            </a:r>
            <a:r>
              <a:rPr lang="es-ES" dirty="0" err="1" smtClean="0"/>
              <a:t>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22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Bending Radius Dependence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External </a:t>
            </a:r>
            <a:r>
              <a:rPr lang="en-GB" sz="2400" dirty="0"/>
              <a:t>diameter</a:t>
            </a:r>
          </a:p>
          <a:p>
            <a:r>
              <a:rPr lang="en-GB" sz="2400" dirty="0" smtClean="0"/>
              <a:t>Hose </a:t>
            </a:r>
            <a:r>
              <a:rPr lang="en-GB" sz="2400" dirty="0"/>
              <a:t>thickness</a:t>
            </a:r>
          </a:p>
          <a:p>
            <a:r>
              <a:rPr lang="en-GB" sz="2400" dirty="0" smtClean="0"/>
              <a:t>Hose </a:t>
            </a:r>
            <a:r>
              <a:rPr lang="en-GB" sz="2400" dirty="0"/>
              <a:t>material and constitution</a:t>
            </a:r>
          </a:p>
          <a:p>
            <a:r>
              <a:rPr lang="en-GB" sz="2400" dirty="0" smtClean="0"/>
              <a:t>Applied water pressure</a:t>
            </a:r>
            <a:endParaRPr lang="en-GB" sz="2400" dirty="0"/>
          </a:p>
          <a:p>
            <a:r>
              <a:rPr lang="en-GB" sz="2400" dirty="0" smtClean="0"/>
              <a:t>Cable </a:t>
            </a:r>
            <a:r>
              <a:rPr lang="en-GB" sz="2400" dirty="0"/>
              <a:t>section</a:t>
            </a:r>
          </a:p>
          <a:p>
            <a:r>
              <a:rPr lang="en-GB" sz="2400" dirty="0" smtClean="0"/>
              <a:t>Wire </a:t>
            </a:r>
            <a:r>
              <a:rPr lang="en-GB" sz="2400" dirty="0"/>
              <a:t>section</a:t>
            </a:r>
          </a:p>
          <a:p>
            <a:r>
              <a:rPr lang="en-GB" sz="2400" dirty="0" smtClean="0"/>
              <a:t>Way </a:t>
            </a:r>
            <a:r>
              <a:rPr lang="en-GB" sz="2400" dirty="0"/>
              <a:t>of winding wires to a bunch</a:t>
            </a:r>
          </a:p>
          <a:p>
            <a:r>
              <a:rPr lang="en-GB" sz="2400" dirty="0" smtClean="0"/>
              <a:t>Winding step (distance per </a:t>
            </a:r>
            <a:r>
              <a:rPr lang="en-GB" sz="2400" dirty="0"/>
              <a:t>turn of </a:t>
            </a:r>
            <a:r>
              <a:rPr lang="en-GB" sz="2400" dirty="0" smtClean="0"/>
              <a:t>wire/bunch)</a:t>
            </a:r>
            <a:endParaRPr lang="en-GB" sz="2400" dirty="0"/>
          </a:p>
          <a:p>
            <a:r>
              <a:rPr lang="en-GB" sz="2400" dirty="0"/>
              <a:t>T</a:t>
            </a:r>
            <a:r>
              <a:rPr lang="en-GB" sz="2400" dirty="0" smtClean="0"/>
              <a:t>echnology</a:t>
            </a:r>
            <a:r>
              <a:rPr lang="en-GB" sz="2400" dirty="0"/>
              <a:t>: </a:t>
            </a:r>
            <a:r>
              <a:rPr lang="en-GB" sz="2400" dirty="0" smtClean="0"/>
              <a:t>spring/no spring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5130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Circuit…as per Baseline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50447" y="733706"/>
            <a:ext cx="8510480" cy="5496644"/>
            <a:chOff x="-14044" y="1028700"/>
            <a:chExt cx="8510480" cy="549664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1435" t="3337" r="1835" b="1249"/>
            <a:stretch/>
          </p:blipFill>
          <p:spPr>
            <a:xfrm>
              <a:off x="647564" y="1052736"/>
              <a:ext cx="7848872" cy="547260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13534" y="1288505"/>
              <a:ext cx="5626306" cy="1378495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61760" y="1059180"/>
              <a:ext cx="2034540" cy="1433716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26720" y="4015740"/>
              <a:ext cx="1524000" cy="127254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14044" y="3001497"/>
              <a:ext cx="16065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mechanic (tunnel)</a:t>
              </a:r>
              <a:endParaRPr lang="en-GB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10192" y="3550920"/>
              <a:ext cx="4642068" cy="1645920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58940" y="4000500"/>
              <a:ext cx="1153480" cy="1188720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8328" y="1266065"/>
              <a:ext cx="12506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bg2"/>
                  </a:solidFill>
                </a:rPr>
                <a:t>UR Point 1, 5</a:t>
              </a:r>
              <a:endParaRPr lang="en-GB" sz="1400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68636" y="3527047"/>
              <a:ext cx="15555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2"/>
                  </a:solidFill>
                </a:rPr>
                <a:t>UR </a:t>
              </a:r>
              <a:r>
                <a:rPr lang="en-GB" sz="1400" dirty="0">
                  <a:solidFill>
                    <a:schemeClr val="bg2"/>
                  </a:solidFill>
                </a:rPr>
                <a:t>Point 1, </a:t>
              </a:r>
              <a:r>
                <a:rPr lang="en-GB" sz="1400" dirty="0" smtClean="0">
                  <a:solidFill>
                    <a:schemeClr val="bg2"/>
                  </a:solidFill>
                </a:rPr>
                <a:t>5</a:t>
              </a:r>
              <a:endParaRPr lang="en-GB" sz="1400" dirty="0">
                <a:solidFill>
                  <a:schemeClr val="bg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7916" y="3985319"/>
              <a:ext cx="1515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RR Point 7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13260" y="3973451"/>
              <a:ext cx="1279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7030A0"/>
                  </a:solidFill>
                </a:rPr>
                <a:t>RR Point 1, 5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15124" y="1028700"/>
              <a:ext cx="12963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7030A0"/>
                  </a:solidFill>
                </a:rPr>
                <a:t>RR </a:t>
              </a:r>
              <a:r>
                <a:rPr lang="en-GB" sz="1400" dirty="0" smtClean="0">
                  <a:solidFill>
                    <a:srgbClr val="7030A0"/>
                  </a:solidFill>
                </a:rPr>
                <a:t>Point </a:t>
              </a:r>
              <a:r>
                <a:rPr lang="en-GB" sz="1400" dirty="0">
                  <a:solidFill>
                    <a:srgbClr val="7030A0"/>
                  </a:solidFill>
                </a:rPr>
                <a:t>1, </a:t>
              </a:r>
              <a:r>
                <a:rPr lang="en-GB" sz="1400" dirty="0" smtClean="0">
                  <a:solidFill>
                    <a:srgbClr val="7030A0"/>
                  </a:solidFill>
                </a:rPr>
                <a:t>5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</p:grp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767396" y="685734"/>
            <a:ext cx="574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Warm cabling is located between current leads and power converters</a:t>
            </a:r>
            <a:endParaRPr lang="en-GB" sz="1400" dirty="0"/>
          </a:p>
        </p:txBody>
      </p:sp>
      <p:sp>
        <p:nvSpPr>
          <p:cNvPr id="9" name="Oval 8"/>
          <p:cNvSpPr/>
          <p:nvPr/>
        </p:nvSpPr>
        <p:spPr>
          <a:xfrm>
            <a:off x="2771800" y="1311303"/>
            <a:ext cx="432048" cy="2779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233127" y="2157062"/>
            <a:ext cx="432048" cy="2779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924823" y="2157062"/>
            <a:ext cx="432048" cy="2779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245659" y="4610577"/>
            <a:ext cx="432048" cy="2779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Electrical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Circuit</a:t>
            </a:r>
          </a:p>
          <a:p>
            <a:r>
              <a:rPr lang="en-GB" sz="2400" dirty="0" smtClean="0"/>
              <a:t>Cable Requirements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Cables Specifications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Installation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Constraints</a:t>
            </a: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Water Cooled Cable Layout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Documentation</a:t>
            </a:r>
          </a:p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Open 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Issues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Requirements…baseline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131763" y="1480850"/>
            <a:ext cx="8880475" cy="4168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703835"/>
              </p:ext>
            </p:extLst>
          </p:nvPr>
        </p:nvGraphicFramePr>
        <p:xfrm>
          <a:off x="131763" y="1481138"/>
          <a:ext cx="8880475" cy="416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Worksheet" r:id="rId5" imgW="15041866" imgH="7056072" progId="Excel.Sheet.12">
                  <p:embed/>
                </p:oleObj>
              </mc:Choice>
              <mc:Fallback>
                <p:oleObj name="Worksheet" r:id="rId5" imgW="15041866" imgH="705607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1763" y="1481138"/>
                        <a:ext cx="8880475" cy="416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 rot="10800000">
            <a:off x="5744264" y="809769"/>
            <a:ext cx="2284120" cy="651913"/>
            <a:chOff x="5296445" y="5560786"/>
            <a:chExt cx="2284120" cy="651913"/>
          </a:xfrm>
        </p:grpSpPr>
        <p:cxnSp>
          <p:nvCxnSpPr>
            <p:cNvPr id="28" name="Straight Arrow Connector 27"/>
            <p:cNvCxnSpPr/>
            <p:nvPr/>
          </p:nvCxnSpPr>
          <p:spPr>
            <a:xfrm rot="10800000">
              <a:off x="6430492" y="5560786"/>
              <a:ext cx="0" cy="20070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0800000">
              <a:off x="5296445" y="5689479"/>
              <a:ext cx="2284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</a:t>
              </a:r>
              <a:r>
                <a:rPr lang="en-GB" sz="1400" dirty="0" smtClean="0"/>
                <a:t>ccording to converter</a:t>
              </a:r>
              <a:br>
                <a:rPr lang="en-GB" sz="1400" dirty="0" smtClean="0"/>
              </a:br>
              <a:r>
                <a:rPr lang="en-GB" sz="1400" dirty="0" smtClean="0"/>
                <a:t>and DFH layout</a:t>
              </a:r>
              <a:endParaRPr lang="en-GB" sz="14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31763" y="1461682"/>
            <a:ext cx="8880475" cy="275940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8897" y="2235098"/>
            <a:ext cx="286041" cy="14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9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Type Selection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Based on the requirements shown before</a:t>
            </a:r>
          </a:p>
          <a:p>
            <a:r>
              <a:rPr lang="en-GB" sz="2400" dirty="0" smtClean="0"/>
              <a:t>Taken into account the rated current of cables (</a:t>
            </a:r>
            <a:r>
              <a:rPr lang="en-GB" sz="2400" dirty="0" err="1" smtClean="0"/>
              <a:t>I</a:t>
            </a:r>
            <a:r>
              <a:rPr lang="en-GB" sz="2400" baseline="-25000" dirty="0" err="1" smtClean="0"/>
              <a:t>cable</a:t>
            </a:r>
            <a:r>
              <a:rPr lang="en-GB" sz="2400" dirty="0" smtClean="0"/>
              <a:t>)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Constraints</a:t>
            </a:r>
            <a:r>
              <a:rPr lang="en-GB" sz="2000" dirty="0">
                <a:sym typeface="Wingdings" panose="05000000000000000000" pitchFamily="2" charset="2"/>
              </a:rPr>
              <a:t>: decrease power </a:t>
            </a:r>
            <a:r>
              <a:rPr lang="en-GB" sz="2000" dirty="0" smtClean="0">
                <a:sym typeface="Wingdings" panose="05000000000000000000" pitchFamily="2" charset="2"/>
              </a:rPr>
              <a:t>losses to minimise heat dissipation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 smtClean="0"/>
              <a:t>If </a:t>
            </a:r>
            <a:r>
              <a:rPr lang="en-GB" sz="2000" dirty="0" err="1" smtClean="0"/>
              <a:t>I</a:t>
            </a:r>
            <a:r>
              <a:rPr lang="en-GB" sz="2000" baseline="-25000" dirty="0" err="1" smtClean="0"/>
              <a:t>cable</a:t>
            </a:r>
            <a:r>
              <a:rPr lang="en-GB" sz="2000" dirty="0" smtClean="0"/>
              <a:t> ≤ 600 A </a:t>
            </a:r>
            <a:r>
              <a:rPr lang="en-GB" sz="2000" dirty="0" smtClean="0">
                <a:sym typeface="Wingdings" panose="05000000000000000000" pitchFamily="2" charset="2"/>
              </a:rPr>
              <a:t> Standard air cooled cable (ACC)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If </a:t>
            </a:r>
            <a:r>
              <a:rPr lang="en-GB" sz="2000" dirty="0" err="1" smtClean="0">
                <a:sym typeface="Wingdings" panose="05000000000000000000" pitchFamily="2" charset="2"/>
              </a:rPr>
              <a:t>I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cable</a:t>
            </a:r>
            <a:r>
              <a:rPr lang="en-GB" sz="2000" dirty="0" smtClean="0">
                <a:sym typeface="Wingdings" panose="05000000000000000000" pitchFamily="2" charset="2"/>
              </a:rPr>
              <a:t> &gt; 600 A  Water cooled cable (WCC)</a:t>
            </a:r>
          </a:p>
          <a:p>
            <a:pPr marL="457200" lvl="1" indent="0">
              <a:buNone/>
            </a:pPr>
            <a:endParaRPr lang="en-GB" sz="2000" dirty="0">
              <a:sym typeface="Wingdings" panose="05000000000000000000" pitchFamily="2" charset="2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631967"/>
              </p:ext>
            </p:extLst>
          </p:nvPr>
        </p:nvGraphicFramePr>
        <p:xfrm>
          <a:off x="3546511" y="3772916"/>
          <a:ext cx="2050977" cy="1744316"/>
        </p:xfrm>
        <a:graphic>
          <a:graphicData uri="http://schemas.openxmlformats.org/drawingml/2006/table">
            <a:tbl>
              <a:tblPr firstRow="1" firstCol="1" bandRow="1"/>
              <a:tblGrid>
                <a:gridCol w="1171987">
                  <a:extLst>
                    <a:ext uri="{9D8B030D-6E8A-4147-A177-3AD203B41FA5}">
                      <a16:colId xmlns:a16="http://schemas.microsoft.com/office/drawing/2014/main" val="3569921138"/>
                    </a:ext>
                  </a:extLst>
                </a:gridCol>
                <a:gridCol w="878990">
                  <a:extLst>
                    <a:ext uri="{9D8B030D-6E8A-4147-A177-3AD203B41FA5}">
                      <a16:colId xmlns:a16="http://schemas.microsoft.com/office/drawing/2014/main" val="3854901776"/>
                    </a:ext>
                  </a:extLst>
                </a:gridCol>
              </a:tblGrid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Intensity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660751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 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729195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196850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007668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kA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629982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kA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649747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05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3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</a:t>
            </a:r>
            <a:r>
              <a:rPr lang="en-GB" dirty="0" smtClean="0"/>
              <a:t>Section Selection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/>
              <a:t>ACC section selection: norm NF C 15-100 assuming</a:t>
            </a:r>
          </a:p>
          <a:p>
            <a:pPr lvl="1"/>
            <a:r>
              <a:rPr lang="en-GB" sz="2000" dirty="0"/>
              <a:t>three cable layers (</a:t>
            </a:r>
            <a:r>
              <a:rPr lang="en-GB" sz="2000" dirty="0" smtClean="0"/>
              <a:t>0.73 </a:t>
            </a:r>
            <a:r>
              <a:rPr lang="en-GB" sz="2000" dirty="0"/>
              <a:t>of </a:t>
            </a:r>
            <a:r>
              <a:rPr lang="en-GB" sz="2000" dirty="0" err="1"/>
              <a:t>I</a:t>
            </a:r>
            <a:r>
              <a:rPr lang="en-GB" sz="2000" baseline="-25000" dirty="0" err="1"/>
              <a:t>cable</a:t>
            </a:r>
            <a:r>
              <a:rPr lang="en-GB" sz="2000" baseline="-25000" dirty="0"/>
              <a:t> r</a:t>
            </a:r>
            <a:r>
              <a:rPr lang="en-GB" sz="2000" dirty="0"/>
              <a:t>*)</a:t>
            </a:r>
          </a:p>
          <a:p>
            <a:pPr lvl="1"/>
            <a:r>
              <a:rPr lang="en-GB" sz="2000" u="sng" dirty="0" smtClean="0"/>
              <a:t>&gt;</a:t>
            </a:r>
            <a:r>
              <a:rPr lang="en-GB" sz="2000" dirty="0" smtClean="0"/>
              <a:t> 9 cables touching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on </a:t>
            </a:r>
            <a:r>
              <a:rPr lang="en-GB" sz="2000" dirty="0"/>
              <a:t>cable ladders (</a:t>
            </a:r>
            <a:r>
              <a:rPr lang="en-GB" sz="2000" dirty="0" smtClean="0"/>
              <a:t>0.78 </a:t>
            </a:r>
            <a:r>
              <a:rPr lang="en-GB" sz="2000" dirty="0"/>
              <a:t>of </a:t>
            </a:r>
            <a:r>
              <a:rPr lang="en-GB" sz="2000" dirty="0" err="1"/>
              <a:t>I</a:t>
            </a:r>
            <a:r>
              <a:rPr lang="en-GB" sz="2000" baseline="-25000" dirty="0" err="1"/>
              <a:t>cable</a:t>
            </a:r>
            <a:r>
              <a:rPr lang="en-GB" sz="2000" baseline="-25000" dirty="0"/>
              <a:t> r</a:t>
            </a:r>
            <a:r>
              <a:rPr lang="en-GB" sz="2000" dirty="0"/>
              <a:t>*)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Resulting factor of 0.57 of </a:t>
            </a:r>
            <a:r>
              <a:rPr lang="en-GB" sz="2000" dirty="0" err="1">
                <a:sym typeface="Wingdings" panose="05000000000000000000" pitchFamily="2" charset="2"/>
              </a:rPr>
              <a:t>I</a:t>
            </a:r>
            <a:r>
              <a:rPr lang="en-GB" sz="2000" baseline="-25000" dirty="0" err="1">
                <a:sym typeface="Wingdings" panose="05000000000000000000" pitchFamily="2" charset="2"/>
              </a:rPr>
              <a:t>cable</a:t>
            </a:r>
            <a:r>
              <a:rPr lang="en-GB" sz="2000" baseline="-25000" dirty="0">
                <a:sym typeface="Wingdings" panose="05000000000000000000" pitchFamily="2" charset="2"/>
              </a:rPr>
              <a:t> r</a:t>
            </a:r>
            <a:r>
              <a:rPr lang="en-GB" sz="2000" dirty="0">
                <a:sym typeface="Wingdings" panose="05000000000000000000" pitchFamily="2" charset="2"/>
              </a:rPr>
              <a:t>*</a:t>
            </a:r>
          </a:p>
          <a:p>
            <a:endParaRPr lang="en-GB" sz="2400" dirty="0" smtClean="0"/>
          </a:p>
          <a:p>
            <a:r>
              <a:rPr lang="en-GB" sz="2400" dirty="0" smtClean="0"/>
              <a:t>WCC section selection: technological constraints</a:t>
            </a:r>
            <a:br>
              <a:rPr lang="en-GB" sz="2400" dirty="0" smtClean="0"/>
            </a:b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/>
              <a:t>LHC and other experiences at CERN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500 mm</a:t>
            </a:r>
            <a:r>
              <a:rPr lang="en-GB" sz="2000" baseline="30000" dirty="0" smtClean="0"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sym typeface="Wingdings" panose="05000000000000000000" pitchFamily="2" charset="2"/>
              </a:rPr>
              <a:t> rated at 3.5 kA  7 A/mm</a:t>
            </a:r>
            <a:r>
              <a:rPr lang="en-GB" sz="2000" baseline="30000" dirty="0" smtClean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1300 mm</a:t>
            </a:r>
            <a:r>
              <a:rPr lang="en-GB" sz="2000" baseline="30000" dirty="0" smtClean="0"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sym typeface="Wingdings" panose="05000000000000000000" pitchFamily="2" charset="2"/>
              </a:rPr>
              <a:t> rated at 8 kA  6.2 A/mm</a:t>
            </a:r>
            <a:r>
              <a:rPr lang="en-GB" sz="2000" baseline="30000" dirty="0" smtClean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GB" sz="2000" dirty="0" smtClean="0"/>
              <a:t>2000 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rated at 13 kA </a:t>
            </a:r>
            <a:r>
              <a:rPr lang="en-GB" sz="2000" dirty="0" smtClean="0">
                <a:sym typeface="Wingdings" panose="05000000000000000000" pitchFamily="2" charset="2"/>
              </a:rPr>
              <a:t> 6.5 A/mm</a:t>
            </a:r>
            <a:r>
              <a:rPr lang="en-GB" sz="2000" baseline="30000" dirty="0" smtClean="0">
                <a:sym typeface="Wingdings" panose="05000000000000000000" pitchFamily="2" charset="2"/>
              </a:rPr>
              <a:t>2</a:t>
            </a:r>
          </a:p>
          <a:p>
            <a:endParaRPr lang="en-GB" sz="2400" dirty="0">
              <a:sym typeface="Wingdings" panose="050000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600" y="5785271"/>
            <a:ext cx="7749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</a:t>
            </a:r>
            <a:r>
              <a:rPr lang="en-GB" sz="1400" dirty="0" err="1" smtClean="0"/>
              <a:t>I</a:t>
            </a:r>
            <a:r>
              <a:rPr lang="en-GB" sz="1400" baseline="-25000" dirty="0" err="1" smtClean="0"/>
              <a:t>cable</a:t>
            </a:r>
            <a:r>
              <a:rPr lang="en-GB" sz="1400" baseline="-25000" dirty="0" smtClean="0"/>
              <a:t> r</a:t>
            </a:r>
            <a:r>
              <a:rPr lang="en-GB" sz="1400" dirty="0" smtClean="0"/>
              <a:t>: rated current of a single cable without taking into account installation reduction factors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328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</a:t>
            </a:r>
            <a:r>
              <a:rPr lang="en-GB" dirty="0" smtClean="0"/>
              <a:t>Proposal by EN-EL…baseline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WP6a </a:t>
            </a:r>
            <a:r>
              <a:rPr lang="fr-FR" noProof="0" dirty="0" err="1" smtClean="0"/>
              <a:t>Integration</a:t>
            </a:r>
            <a:r>
              <a:rPr lang="fr-FR" noProof="0" dirty="0" smtClean="0"/>
              <a:t> Meeting / D. De Luca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1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Remarks</a:t>
            </a:r>
          </a:p>
          <a:p>
            <a:pPr lvl="1"/>
            <a:r>
              <a:rPr lang="en-GB" sz="2000" dirty="0" smtClean="0"/>
              <a:t>Standard ACC are well known at CERN</a:t>
            </a:r>
          </a:p>
          <a:p>
            <a:pPr lvl="1"/>
            <a:r>
              <a:rPr lang="en-GB" sz="2000" dirty="0" smtClean="0"/>
              <a:t>Further studies focused on WCC</a:t>
            </a:r>
          </a:p>
          <a:p>
            <a:pPr marL="457200" lvl="1" indent="0">
              <a:buNone/>
            </a:pPr>
            <a:endParaRPr lang="en-GB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318484"/>
              </p:ext>
            </p:extLst>
          </p:nvPr>
        </p:nvGraphicFramePr>
        <p:xfrm>
          <a:off x="2814019" y="1484784"/>
          <a:ext cx="3515962" cy="1744316"/>
        </p:xfrm>
        <a:graphic>
          <a:graphicData uri="http://schemas.openxmlformats.org/drawingml/2006/table">
            <a:tbl>
              <a:tblPr firstRow="1" firstCol="1" bandRow="1"/>
              <a:tblGrid>
                <a:gridCol w="1171987">
                  <a:extLst>
                    <a:ext uri="{9D8B030D-6E8A-4147-A177-3AD203B41FA5}">
                      <a16:colId xmlns:a16="http://schemas.microsoft.com/office/drawing/2014/main" val="3569921138"/>
                    </a:ext>
                  </a:extLst>
                </a:gridCol>
                <a:gridCol w="1464985">
                  <a:extLst>
                    <a:ext uri="{9D8B030D-6E8A-4147-A177-3AD203B41FA5}">
                      <a16:colId xmlns:a16="http://schemas.microsoft.com/office/drawing/2014/main" val="2915533324"/>
                    </a:ext>
                  </a:extLst>
                </a:gridCol>
                <a:gridCol w="878990">
                  <a:extLst>
                    <a:ext uri="{9D8B030D-6E8A-4147-A177-3AD203B41FA5}">
                      <a16:colId xmlns:a16="http://schemas.microsoft.com/office/drawing/2014/main" val="3854901776"/>
                    </a:ext>
                  </a:extLst>
                </a:gridCol>
              </a:tblGrid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Intensity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Section [mm</a:t>
                      </a:r>
                      <a:r>
                        <a:rPr lang="en-GB" sz="14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660751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 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729195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196850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007668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kA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629982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kA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649747"/>
                  </a:ext>
                </a:extLst>
              </a:tr>
              <a:tr h="249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2x1300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WCC</a:t>
                      </a:r>
                    </a:p>
                  </a:txBody>
                  <a:tcPr marL="93017" marR="93017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05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3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20324</TotalTime>
  <Words>2209</Words>
  <Application>Microsoft Office PowerPoint</Application>
  <PresentationFormat>On-screen Show (4:3)</PresentationFormat>
  <Paragraphs>619</Paragraphs>
  <Slides>39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Times New Roman</vt:lpstr>
      <vt:lpstr>Wingdings</vt:lpstr>
      <vt:lpstr>Thème Office</vt:lpstr>
      <vt:lpstr>Worksheet</vt:lpstr>
      <vt:lpstr>RT (*) cables terminations and routing to current leads according to baseline</vt:lpstr>
      <vt:lpstr>Table of Contents</vt:lpstr>
      <vt:lpstr>Table of Contents</vt:lpstr>
      <vt:lpstr>Electrical Circuit…as per Baseline</vt:lpstr>
      <vt:lpstr>Table of Contents</vt:lpstr>
      <vt:lpstr>Main Requirements…baseline</vt:lpstr>
      <vt:lpstr>Cable Type Selection</vt:lpstr>
      <vt:lpstr>Cable Section Selection</vt:lpstr>
      <vt:lpstr>Cable Proposal by EN-EL…baseline</vt:lpstr>
      <vt:lpstr>Table of Contents</vt:lpstr>
      <vt:lpstr>Introduction to WCC’s</vt:lpstr>
      <vt:lpstr>WCC Technologies</vt:lpstr>
      <vt:lpstr>Main WCC Suppliers in Europe</vt:lpstr>
      <vt:lpstr>LHC WCC Specifications</vt:lpstr>
      <vt:lpstr>LHC WCC Installation Example: DFBAK.5L6</vt:lpstr>
      <vt:lpstr>Table of Contents</vt:lpstr>
      <vt:lpstr>Dimensional Constraints</vt:lpstr>
      <vt:lpstr>Accessibility</vt:lpstr>
      <vt:lpstr>Table of Contents</vt:lpstr>
      <vt:lpstr>Power Converter and DFHX Layout (1/2)</vt:lpstr>
      <vt:lpstr>Power Converter and DFHX Layout (2/2)</vt:lpstr>
      <vt:lpstr>DFH Interface for 3 Cables</vt:lpstr>
      <vt:lpstr>Current Lead Interface for WCC Cables</vt:lpstr>
      <vt:lpstr>Current Lead Interface for WCC Cables</vt:lpstr>
      <vt:lpstr>Current Lead Interface for WCC Cables</vt:lpstr>
      <vt:lpstr>Current Leads / Converters  Arrival of cables on equipment</vt:lpstr>
      <vt:lpstr>Current Leads / Converters  Interface for WCC Cables</vt:lpstr>
      <vt:lpstr>Table of Contents</vt:lpstr>
      <vt:lpstr>LHC DC-Scheme Example: Point 5 Left</vt:lpstr>
      <vt:lpstr>LHC Equipment Layout Example: RR53</vt:lpstr>
      <vt:lpstr>Existing Relation between Databases: Example of 2 Cables Installed at LHC RQ5.L5</vt:lpstr>
      <vt:lpstr>Table of Contents</vt:lpstr>
      <vt:lpstr>Open Issues</vt:lpstr>
      <vt:lpstr>First Attempt of Separator Location (1/2)</vt:lpstr>
      <vt:lpstr>First Attempt of Separator Location (2/2)</vt:lpstr>
      <vt:lpstr>Open Questions (?)</vt:lpstr>
      <vt:lpstr>Thank you for your attention!</vt:lpstr>
      <vt:lpstr>PowerPoint Presentation</vt:lpstr>
      <vt:lpstr>Cable Bending Radius Dependence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De Luca</cp:lastModifiedBy>
  <cp:revision>377</cp:revision>
  <cp:lastPrinted>2019-01-22T09:12:10Z</cp:lastPrinted>
  <dcterms:created xsi:type="dcterms:W3CDTF">2016-02-12T10:02:27Z</dcterms:created>
  <dcterms:modified xsi:type="dcterms:W3CDTF">2019-01-22T13:17:23Z</dcterms:modified>
</cp:coreProperties>
</file>