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66" r:id="rId3"/>
    <p:sldId id="367" r:id="rId4"/>
    <p:sldId id="384" r:id="rId5"/>
    <p:sldId id="375" r:id="rId6"/>
    <p:sldId id="376" r:id="rId7"/>
    <p:sldId id="383" r:id="rId8"/>
    <p:sldId id="385" r:id="rId9"/>
    <p:sldId id="386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  <a:srgbClr val="FF0000"/>
    <a:srgbClr val="3366FF"/>
    <a:srgbClr val="4F81BD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426" autoAdjust="0"/>
  </p:normalViewPr>
  <p:slideViewPr>
    <p:cSldViewPr snapToObjects="1">
      <p:cViewPr varScale="1">
        <p:scale>
          <a:sx n="108" d="100"/>
          <a:sy n="108" d="100"/>
        </p:scale>
        <p:origin x="128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AE659-A236-4F60-BE3E-EB0478D58A32}" type="datetimeFigureOut">
              <a:rPr lang="en-GB" smtClean="0"/>
              <a:pPr/>
              <a:t>10/05/2019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0BE6C-86E9-4BC1-A3EB-72B7E032A3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3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31228-AC2A-4292-B15B-C6B13455968F}" type="datetimeFigureOut">
              <a:rPr lang="en-GB" smtClean="0"/>
              <a:pPr/>
              <a:t>10/05/2019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1B673-6B70-4F46-9CF9-20C7985D65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88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81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0"/>
            <a:ext cx="316835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xTCA Interest Group - 10-MAY-2019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80969" y="6356350"/>
            <a:ext cx="2182062" cy="365125"/>
          </a:xfrm>
        </p:spPr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xTCA Interest Group - 10-MAY-2019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 Spiwoks, P. Papageorgiou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twiki.cern.ch/twiki/bin/view/SystemOnChip/CentOSForZynqMP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500" y="1592796"/>
            <a:ext cx="9001000" cy="2016224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GB" b="1" dirty="0" smtClean="0"/>
              <a:t>Using CentOS on a System-on-Chip</a:t>
            </a:r>
            <a:br>
              <a:rPr lang="en-GB" b="1" dirty="0" smtClean="0"/>
            </a:br>
            <a:r>
              <a:rPr lang="en-GB" b="1" dirty="0" smtClean="0"/>
              <a:t>for control of an ATCA Blade</a:t>
            </a:r>
            <a:br>
              <a:rPr lang="en-GB" b="1" dirty="0" smtClean="0"/>
            </a:br>
            <a:r>
              <a:rPr lang="en-GB" sz="800" b="1" dirty="0" smtClean="0"/>
              <a:t/>
            </a:r>
            <a:br>
              <a:rPr lang="en-GB" sz="800" b="1" dirty="0" smtClean="0"/>
            </a:br>
            <a:r>
              <a:rPr lang="en-GB" sz="4000" b="1" dirty="0" smtClean="0"/>
              <a:t>(e.g. of the ATLAS MUCTPI)</a:t>
            </a:r>
            <a:endParaRPr lang="en-GB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42692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42" y="146174"/>
            <a:ext cx="8229600" cy="1143000"/>
          </a:xfrm>
        </p:spPr>
        <p:txBody>
          <a:bodyPr/>
          <a:lstStyle/>
          <a:p>
            <a:r>
              <a:rPr lang="en-GB" b="1" dirty="0" smtClean="0"/>
              <a:t>ATLAS - MUCTPI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052736"/>
            <a:ext cx="5796644" cy="522057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→ </a:t>
            </a:r>
            <a:r>
              <a:rPr lang="en-GB" sz="2000" b="1" dirty="0" smtClean="0"/>
              <a:t>Muon-to-Central-Trigger-Processor Interface</a:t>
            </a:r>
          </a:p>
          <a:p>
            <a:pPr marL="0" indent="0">
              <a:lnSpc>
                <a:spcPct val="120000"/>
              </a:lnSpc>
              <a:spcBef>
                <a:spcPts val="300"/>
              </a:spcBef>
              <a:buNone/>
            </a:pPr>
            <a:r>
              <a:rPr lang="en-GB" sz="1800" b="1" dirty="0" smtClean="0">
                <a:solidFill>
                  <a:srgbClr val="0000FF"/>
                </a:solidFill>
              </a:rPr>
              <a:t>=  single ATCA blade</a:t>
            </a:r>
          </a:p>
          <a:p>
            <a:pPr marL="180000" indent="-180000">
              <a:spcBef>
                <a:spcPts val="600"/>
              </a:spcBef>
            </a:pPr>
            <a:r>
              <a:rPr lang="en-GB" sz="1800" b="1" dirty="0" smtClean="0">
                <a:solidFill>
                  <a:srgbClr val="0000FF"/>
                </a:solidFill>
              </a:rPr>
              <a:t>Functionality of the MUCTPI:</a:t>
            </a:r>
          </a:p>
          <a:p>
            <a:pPr marL="324000" indent="-180000">
              <a:spcBef>
                <a:spcPts val="300"/>
              </a:spcBef>
              <a:buFontTx/>
              <a:buChar char="-"/>
            </a:pPr>
            <a:r>
              <a:rPr lang="en-GB" sz="1400" b="1" dirty="0" smtClean="0"/>
              <a:t>Data concentration of 208 muon trigger sector inputs</a:t>
            </a:r>
          </a:p>
          <a:p>
            <a:pPr marL="324000" indent="-180000">
              <a:spcBef>
                <a:spcPts val="300"/>
              </a:spcBef>
              <a:buFontTx/>
              <a:buChar char="-"/>
            </a:pPr>
            <a:r>
              <a:rPr lang="en-GB" sz="1400" b="1" dirty="0" smtClean="0"/>
              <a:t>Overlap removal, i.e. avoid double counting of single muons</a:t>
            </a:r>
          </a:p>
          <a:p>
            <a:pPr marL="324000" indent="-180000">
              <a:spcBef>
                <a:spcPts val="300"/>
              </a:spcBef>
              <a:buFontTx/>
              <a:buChar char="-"/>
            </a:pPr>
            <a:r>
              <a:rPr lang="en-GB" sz="1400" b="1" dirty="0" smtClean="0"/>
              <a:t>Provide muon trigger objects to topological trigger and muon</a:t>
            </a:r>
            <a:br>
              <a:rPr lang="en-GB" sz="1400" b="1" dirty="0" smtClean="0"/>
            </a:br>
            <a:r>
              <a:rPr lang="en-GB" sz="1400" b="1" dirty="0" smtClean="0"/>
              <a:t>threshold multiplicity to Central Trigger Processor (CTP)</a:t>
            </a:r>
          </a:p>
          <a:p>
            <a:pPr marL="180000" lvl="0" indent="-180000">
              <a:spcBef>
                <a:spcPts val="600"/>
              </a:spcBef>
            </a:pPr>
            <a:r>
              <a:rPr lang="en-GB" sz="1800" b="1" dirty="0">
                <a:solidFill>
                  <a:srgbClr val="0000FF"/>
                </a:solidFill>
              </a:rPr>
              <a:t>Use of the </a:t>
            </a:r>
            <a:r>
              <a:rPr lang="en-GB" sz="1800" b="1" dirty="0" err="1">
                <a:solidFill>
                  <a:srgbClr val="0000FF"/>
                </a:solidFill>
              </a:rPr>
              <a:t>SoC</a:t>
            </a:r>
            <a:r>
              <a:rPr lang="en-GB" sz="1800" b="1" dirty="0">
                <a:solidFill>
                  <a:srgbClr val="0000FF"/>
                </a:solidFill>
              </a:rPr>
              <a:t>:</a:t>
            </a:r>
          </a:p>
          <a:p>
            <a:pPr marL="180000" lvl="0" indent="0">
              <a:spcBef>
                <a:spcPts val="200"/>
              </a:spcBef>
              <a:buNone/>
            </a:pPr>
            <a:r>
              <a:rPr lang="en-GB" sz="1400" b="1" dirty="0">
                <a:solidFill>
                  <a:prstClr val="black"/>
                </a:solidFill>
              </a:rPr>
              <a:t>Configuration, control and monitoring of the board:</a:t>
            </a:r>
          </a:p>
          <a:p>
            <a:pPr marL="324000" lvl="0" indent="-180000">
              <a:spcBef>
                <a:spcPts val="300"/>
              </a:spcBef>
              <a:buFontTx/>
              <a:buChar char="-"/>
            </a:pPr>
            <a:r>
              <a:rPr lang="en-GB" sz="1400" b="1" u="sng" dirty="0">
                <a:solidFill>
                  <a:prstClr val="black"/>
                </a:solidFill>
              </a:rPr>
              <a:t>Hardware control </a:t>
            </a:r>
            <a:r>
              <a:rPr lang="en-GB" sz="1400" b="1" dirty="0">
                <a:solidFill>
                  <a:prstClr val="black"/>
                </a:solidFill>
              </a:rPr>
              <a:t>of clock, power, and optical modules and configuration of FPGAs</a:t>
            </a:r>
          </a:p>
          <a:p>
            <a:pPr marL="324000" lvl="0" indent="-180000">
              <a:spcBef>
                <a:spcPts val="300"/>
              </a:spcBef>
              <a:buFontTx/>
              <a:buChar char="-"/>
            </a:pPr>
            <a:r>
              <a:rPr lang="en-GB" sz="1400" b="1" u="sng" dirty="0">
                <a:solidFill>
                  <a:prstClr val="black"/>
                </a:solidFill>
              </a:rPr>
              <a:t>Run control </a:t>
            </a:r>
            <a:r>
              <a:rPr lang="en-GB" sz="1400" b="1" dirty="0">
                <a:solidFill>
                  <a:prstClr val="black"/>
                </a:solidFill>
              </a:rPr>
              <a:t>of processing FPGAs: read/write </a:t>
            </a:r>
            <a:r>
              <a:rPr lang="en-GB" sz="1400" b="1" dirty="0" smtClean="0">
                <a:solidFill>
                  <a:prstClr val="black"/>
                </a:solidFill>
              </a:rPr>
              <a:t>status/control</a:t>
            </a:r>
            <a:br>
              <a:rPr lang="en-GB" sz="1400" b="1" dirty="0" smtClean="0">
                <a:solidFill>
                  <a:prstClr val="black"/>
                </a:solidFill>
              </a:rPr>
            </a:br>
            <a:r>
              <a:rPr lang="en-GB" sz="1400" b="1" dirty="0" smtClean="0">
                <a:solidFill>
                  <a:prstClr val="black"/>
                </a:solidFill>
              </a:rPr>
              <a:t>registers </a:t>
            </a:r>
            <a:r>
              <a:rPr lang="en-GB" sz="1400" b="1" dirty="0">
                <a:solidFill>
                  <a:prstClr val="black"/>
                </a:solidFill>
              </a:rPr>
              <a:t>and memories/LUTs, read counter registers</a:t>
            </a:r>
          </a:p>
          <a:p>
            <a:pPr marL="180000" indent="-180000">
              <a:spcBef>
                <a:spcPts val="600"/>
              </a:spcBef>
            </a:pPr>
            <a:r>
              <a:rPr lang="en-GB" sz="1800" b="1" dirty="0" smtClean="0">
                <a:solidFill>
                  <a:srgbClr val="0000FF"/>
                </a:solidFill>
              </a:rPr>
              <a:t>Several versions of prototypes:</a:t>
            </a:r>
          </a:p>
          <a:p>
            <a:pPr marL="324000" indent="-180000">
              <a:spcBef>
                <a:spcPts val="300"/>
              </a:spcBef>
              <a:buFontTx/>
              <a:buChar char="-"/>
            </a:pPr>
            <a:r>
              <a:rPr lang="en-GB" sz="1400" b="1" dirty="0" smtClean="0"/>
              <a:t>V1, V2 (available): </a:t>
            </a:r>
            <a:r>
              <a:rPr lang="en-GB" sz="1400" b="1" dirty="0"/>
              <a:t>Xilinx </a:t>
            </a:r>
            <a:r>
              <a:rPr lang="en-GB" sz="1400" b="1" dirty="0" err="1"/>
              <a:t>Zynq</a:t>
            </a:r>
            <a:r>
              <a:rPr lang="en-GB" sz="1400" b="1" dirty="0"/>
              <a:t> </a:t>
            </a:r>
            <a:r>
              <a:rPr lang="en-GB" sz="1400" b="1" dirty="0" smtClean="0"/>
              <a:t>7Z030,</a:t>
            </a:r>
            <a:br>
              <a:rPr lang="en-GB" sz="1400" b="1" dirty="0" smtClean="0"/>
            </a:br>
            <a:r>
              <a:rPr lang="en-GB" sz="1400" b="1" dirty="0" smtClean="0"/>
              <a:t>dual </a:t>
            </a:r>
            <a:r>
              <a:rPr lang="en-GB" sz="1400" b="1" dirty="0"/>
              <a:t>ARM Cortex A9 (armv7, 32-bit), 666 MHz, 1 </a:t>
            </a:r>
            <a:r>
              <a:rPr lang="en-GB" sz="1400" b="1" dirty="0" err="1" smtClean="0"/>
              <a:t>GByte</a:t>
            </a:r>
            <a:r>
              <a:rPr lang="en-GB" sz="1400" b="1" dirty="0" smtClean="0"/>
              <a:t> DDR3</a:t>
            </a:r>
          </a:p>
          <a:p>
            <a:pPr marL="324000" indent="-180000">
              <a:spcBef>
                <a:spcPts val="300"/>
              </a:spcBef>
              <a:buFontTx/>
              <a:buChar char="-"/>
            </a:pPr>
            <a:r>
              <a:rPr lang="en-GB" sz="1400" b="1" dirty="0" smtClean="0"/>
              <a:t>V3 (2019/Q2): </a:t>
            </a:r>
            <a:r>
              <a:rPr lang="en-GB" sz="1400" b="1" dirty="0"/>
              <a:t>Xilinx </a:t>
            </a:r>
            <a:r>
              <a:rPr lang="en-GB" sz="1400" b="1" dirty="0" err="1"/>
              <a:t>Zynq</a:t>
            </a:r>
            <a:r>
              <a:rPr lang="en-GB" sz="1400" b="1" dirty="0"/>
              <a:t> </a:t>
            </a:r>
            <a:r>
              <a:rPr lang="en-GB" sz="1400" b="1" dirty="0" err="1"/>
              <a:t>Ultrascale</a:t>
            </a:r>
            <a:r>
              <a:rPr lang="en-GB" sz="1400" b="1" dirty="0"/>
              <a:t>+ </a:t>
            </a:r>
            <a:r>
              <a:rPr lang="en-GB" sz="1400" b="1" dirty="0" err="1"/>
              <a:t>MPSoC</a:t>
            </a:r>
            <a:r>
              <a:rPr lang="en-GB" sz="1400" b="1" dirty="0"/>
              <a:t> </a:t>
            </a:r>
            <a:r>
              <a:rPr lang="en-GB" sz="1400" b="1" dirty="0" smtClean="0"/>
              <a:t>ZU3eg,</a:t>
            </a:r>
            <a:r>
              <a:rPr lang="en-GB" sz="1400" b="1" dirty="0"/>
              <a:t/>
            </a:r>
            <a:br>
              <a:rPr lang="en-GB" sz="1400" b="1" dirty="0"/>
            </a:br>
            <a:r>
              <a:rPr lang="en-GB" sz="1400" b="1" dirty="0" smtClean="0"/>
              <a:t>quad </a:t>
            </a:r>
            <a:r>
              <a:rPr lang="en-GB" sz="1400" b="1" dirty="0"/>
              <a:t>ARM Cortex A53 (armv8/aarch64, 64-bit), </a:t>
            </a:r>
            <a:r>
              <a:rPr lang="en-GB" sz="1400" b="1" dirty="0" smtClean="0"/>
              <a:t>1.2 GHz</a:t>
            </a:r>
            <a:r>
              <a:rPr lang="en-GB" sz="1400" b="1" dirty="0"/>
              <a:t>, 4 </a:t>
            </a:r>
            <a:r>
              <a:rPr lang="en-GB" sz="1400" b="1" dirty="0" err="1"/>
              <a:t>GByte</a:t>
            </a:r>
            <a:r>
              <a:rPr lang="en-GB" sz="1400" b="1" dirty="0"/>
              <a:t> </a:t>
            </a:r>
            <a:r>
              <a:rPr lang="en-GB" sz="1400" b="1" dirty="0" smtClean="0"/>
              <a:t>DDR4</a:t>
            </a:r>
            <a:endParaRPr lang="en-GB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998676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392455" y="2173638"/>
            <a:ext cx="3600400" cy="297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0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92" y="12576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ATLAS MUCTPI - Operating System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46" y="1160748"/>
            <a:ext cx="8144908" cy="5112568"/>
          </a:xfrm>
        </p:spPr>
        <p:txBody>
          <a:bodyPr>
            <a:normAutofit fontScale="85000" lnSpcReduction="20000"/>
          </a:bodyPr>
          <a:lstStyle/>
          <a:p>
            <a:pPr marL="180000" indent="-180000">
              <a:lnSpc>
                <a:spcPct val="120000"/>
              </a:lnSpc>
              <a:spcBef>
                <a:spcPts val="1200"/>
              </a:spcBef>
            </a:pPr>
            <a:r>
              <a:rPr lang="en-GB" sz="2100" b="1" dirty="0" err="1" smtClean="0">
                <a:solidFill>
                  <a:srgbClr val="0000FF"/>
                </a:solidFill>
              </a:rPr>
              <a:t>Yocto</a:t>
            </a:r>
            <a:r>
              <a:rPr lang="en-GB" sz="2100" b="1" dirty="0" smtClean="0">
                <a:solidFill>
                  <a:srgbClr val="0000FF"/>
                </a:solidFill>
              </a:rPr>
              <a:t> + Xilinx meta layer: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Builds toolchain, i.e. cross-compiler and system libraries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Builds bootloader, i.e. U-Boot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Builds Linux kernel: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Fetches kernel sources from Xilinx: </a:t>
            </a:r>
            <a:r>
              <a:rPr lang="en-GB" sz="1400" dirty="0" err="1" smtClean="0">
                <a:solidFill>
                  <a:prstClr val="black"/>
                </a:solidFill>
              </a:rPr>
              <a:t>linux-xlnx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Configures kernel, e.g. PHY, GPIO, I2C, SPI, </a:t>
            </a:r>
            <a:r>
              <a:rPr lang="en-GB" sz="1400" dirty="0" err="1" smtClean="0">
                <a:solidFill>
                  <a:prstClr val="black"/>
                </a:solidFill>
              </a:rPr>
              <a:t>iptables</a:t>
            </a:r>
            <a:r>
              <a:rPr lang="en-GB" sz="1400" dirty="0" smtClean="0">
                <a:solidFill>
                  <a:prstClr val="black"/>
                </a:solidFill>
              </a:rPr>
              <a:t>, etc.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Adds patches and kernel modules as necessary, e.g. driver for DMA</a:t>
            </a:r>
            <a:endParaRPr lang="en-GB" sz="1400" dirty="0">
              <a:solidFill>
                <a:prstClr val="black"/>
              </a:solidFill>
            </a:endParaRP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Builds a </a:t>
            </a:r>
            <a:r>
              <a:rPr lang="en-GB" sz="1600" b="1" dirty="0" err="1" smtClean="0"/>
              <a:t>rootfs</a:t>
            </a:r>
            <a:r>
              <a:rPr lang="en-GB" sz="1600" b="1" dirty="0" smtClean="0"/>
              <a:t>: can be populated with potentially a lot of software, you choose what you want …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/>
              <a:t>E</a:t>
            </a:r>
            <a:r>
              <a:rPr lang="en-GB" sz="1400" dirty="0" smtClean="0"/>
              <a:t>.g. </a:t>
            </a:r>
            <a:r>
              <a:rPr lang="en-GB" sz="1400" dirty="0" err="1" smtClean="0"/>
              <a:t>ssh</a:t>
            </a:r>
            <a:r>
              <a:rPr lang="en-GB" sz="1400" dirty="0" smtClean="0"/>
              <a:t>, NFS, python, </a:t>
            </a:r>
            <a:r>
              <a:rPr lang="en-GB" sz="1400" dirty="0" err="1" smtClean="0"/>
              <a:t>iptables</a:t>
            </a:r>
            <a:r>
              <a:rPr lang="en-GB" sz="1400" dirty="0" smtClean="0"/>
              <a:t>, etc.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Allows user software to be added in a very flexible way:</a:t>
            </a:r>
            <a:endParaRPr lang="en-GB" sz="1600" b="1" dirty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Add your own recipe, re-use </a:t>
            </a:r>
            <a:r>
              <a:rPr lang="en-GB" sz="1400" dirty="0" err="1" smtClean="0"/>
              <a:t>autoconf</a:t>
            </a:r>
            <a:r>
              <a:rPr lang="en-GB" sz="1400" dirty="0" smtClean="0"/>
              <a:t>, </a:t>
            </a:r>
            <a:r>
              <a:rPr lang="en-GB" sz="1400" dirty="0" err="1" smtClean="0"/>
              <a:t>Makefile</a:t>
            </a:r>
            <a:r>
              <a:rPr lang="en-GB" sz="1400" dirty="0" smtClean="0"/>
              <a:t> or </a:t>
            </a:r>
            <a:r>
              <a:rPr lang="en-GB" sz="1400" dirty="0" err="1" smtClean="0"/>
              <a:t>CMake</a:t>
            </a:r>
            <a:r>
              <a:rPr lang="en-GB" sz="1400" dirty="0" smtClean="0"/>
              <a:t> etc.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/>
              <a:t>P</a:t>
            </a:r>
            <a:r>
              <a:rPr lang="en-GB" sz="1600" b="1" dirty="0" smtClean="0"/>
              <a:t>roduces a System Development Kit (SDK):</a:t>
            </a:r>
            <a:endParaRPr lang="en-GB" sz="1600" b="1" dirty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Provides the toolchain, i.e. the cross-compiler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Provides the target root file system, i.e. all header and library files needed for cross-compilation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Can be used with other </a:t>
            </a:r>
            <a:r>
              <a:rPr lang="en-GB" sz="1400" dirty="0" err="1" smtClean="0"/>
              <a:t>buildtools</a:t>
            </a:r>
            <a:r>
              <a:rPr lang="en-GB" sz="1400" dirty="0" smtClean="0"/>
              <a:t>, e.g. build ATLAS TDAQ in its own </a:t>
            </a:r>
            <a:r>
              <a:rPr lang="en-GB" sz="1400" dirty="0" err="1" smtClean="0"/>
              <a:t>CMake</a:t>
            </a:r>
            <a:r>
              <a:rPr lang="en-GB" sz="1400" dirty="0" smtClean="0"/>
              <a:t> environment</a:t>
            </a:r>
          </a:p>
          <a:p>
            <a:pPr marL="0" lv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Note: Xilinx/</a:t>
            </a:r>
            <a:r>
              <a:rPr lang="en-GB" sz="2000" b="1" dirty="0" err="1" smtClean="0">
                <a:solidFill>
                  <a:srgbClr val="0000FF"/>
                </a:solidFill>
              </a:rPr>
              <a:t>Vivado</a:t>
            </a:r>
            <a:r>
              <a:rPr lang="en-GB" sz="2000" b="1" dirty="0" smtClean="0">
                <a:solidFill>
                  <a:srgbClr val="0000FF"/>
                </a:solidFill>
              </a:rPr>
              <a:t> and Xilinx/SDK are used to prepare other boot files: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err="1" smtClean="0"/>
              <a:t>Bitstream</a:t>
            </a:r>
            <a:r>
              <a:rPr lang="en-GB" sz="1600" b="1" dirty="0" smtClean="0"/>
              <a:t> file: </a:t>
            </a:r>
            <a:r>
              <a:rPr lang="en-GB" sz="1600" dirty="0" smtClean="0"/>
              <a:t>for programmable logic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First-Stage Boot Loader (FSBL): </a:t>
            </a:r>
            <a:r>
              <a:rPr lang="en-GB" sz="1600" dirty="0" smtClean="0"/>
              <a:t>software to initialize hardware and to load bootloader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Device tree files: </a:t>
            </a:r>
            <a:r>
              <a:rPr lang="en-GB" sz="1600" dirty="0" smtClean="0"/>
              <a:t>used by the Linux kernel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9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92" y="12576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Operating System for </a:t>
            </a:r>
            <a:r>
              <a:rPr lang="en-GB" b="1" dirty="0" err="1" smtClean="0"/>
              <a:t>SoC</a:t>
            </a:r>
            <a:r>
              <a:rPr lang="en-GB" b="1" dirty="0" smtClean="0"/>
              <a:t>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46" y="1268760"/>
            <a:ext cx="8144908" cy="5004556"/>
          </a:xfrm>
        </p:spPr>
        <p:txBody>
          <a:bodyPr>
            <a:normAutofit fontScale="85000" lnSpcReduction="20000"/>
          </a:bodyPr>
          <a:lstStyle/>
          <a:p>
            <a:pPr marL="180000" indent="-180000">
              <a:lnSpc>
                <a:spcPct val="120000"/>
              </a:lnSpc>
              <a:spcBef>
                <a:spcPts val="12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Different groups/projects use different operating systems: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Who will maintain </a:t>
            </a:r>
            <a:r>
              <a:rPr lang="en-GB" sz="1600" b="1" dirty="0" smtClean="0">
                <a:solidFill>
                  <a:prstClr val="black"/>
                </a:solidFill>
              </a:rPr>
              <a:t>those operating systems </a:t>
            </a:r>
            <a:r>
              <a:rPr lang="en-GB" sz="1600" b="1" dirty="0" smtClean="0">
                <a:solidFill>
                  <a:prstClr val="black"/>
                </a:solidFill>
              </a:rPr>
              <a:t>and provide long-term support?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endParaRPr lang="en-GB" sz="1700" b="1" dirty="0" smtClean="0">
              <a:solidFill>
                <a:srgbClr val="0000FF"/>
              </a:solidFill>
            </a:endParaRPr>
          </a:p>
          <a:p>
            <a:pPr marL="180000" indent="-180000">
              <a:lnSpc>
                <a:spcPct val="120000"/>
              </a:lnSpc>
              <a:spcBef>
                <a:spcPts val="12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Those operating systems are not CERN standard (CERN/IT):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Will not be allowed to connect </a:t>
            </a:r>
            <a:r>
              <a:rPr lang="en-GB" sz="1600" b="1" dirty="0" smtClean="0">
                <a:solidFill>
                  <a:prstClr val="black"/>
                </a:solidFill>
              </a:rPr>
              <a:t>to </a:t>
            </a:r>
            <a:r>
              <a:rPr lang="en-GB" sz="1600" b="1" dirty="0" smtClean="0">
                <a:solidFill>
                  <a:prstClr val="black"/>
                </a:solidFill>
              </a:rPr>
              <a:t>a technical control network, e.g. ATLAS or CMS networks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Will have to be isolated behind a networking switch and/or a host PC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Will not be maintained by experiments’ system administrators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endParaRPr lang="en-GB" sz="2100" b="1" dirty="0">
              <a:solidFill>
                <a:srgbClr val="0000FF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</a:rPr>
              <a:t>Would be good to have a (more) standard operating system: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Could provide a platform for common software development: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Tools: Xilinx virtual cable, FPGA configuration, etc.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Drivers (DMA), compilers (gcc8), other DAQ software 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Could eventually be maintained by system administrators</a:t>
            </a:r>
            <a:endParaRPr lang="en-GB" sz="1600" dirty="0" smtClean="0"/>
          </a:p>
          <a:p>
            <a:pPr marL="32400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/>
              <a:t>Could </a:t>
            </a:r>
            <a:r>
              <a:rPr lang="en-GB" sz="1600" b="1" dirty="0" smtClean="0"/>
              <a:t>possibly </a:t>
            </a:r>
            <a:r>
              <a:rPr lang="en-GB" sz="1600" b="1" dirty="0"/>
              <a:t>be allowed on a technical control </a:t>
            </a:r>
            <a:r>
              <a:rPr lang="en-GB" sz="1600" b="1" dirty="0" smtClean="0"/>
              <a:t>network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99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546" y="-63388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CentOS for aarch64 (1)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92" y="972104"/>
            <a:ext cx="8144908" cy="5301211"/>
          </a:xfrm>
        </p:spPr>
        <p:txBody>
          <a:bodyPr>
            <a:normAutofit fontScale="85000" lnSpcReduction="20000"/>
          </a:bodyPr>
          <a:lstStyle/>
          <a:p>
            <a:pPr marL="180000" lvl="0" indent="-180000">
              <a:spcBef>
                <a:spcPts val="6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Create a CentOS/aarch64 root file system: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We have the following set up: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ZCU102 evaluation board with a </a:t>
            </a:r>
            <a:r>
              <a:rPr lang="en-GB" sz="1400" dirty="0" err="1" smtClean="0">
                <a:solidFill>
                  <a:prstClr val="black"/>
                </a:solidFill>
              </a:rPr>
              <a:t>ZynqMP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(MUCTPI V3 in 2019/Q2)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>
                <a:solidFill>
                  <a:prstClr val="black"/>
                </a:solidFill>
              </a:rPr>
              <a:t>H</a:t>
            </a:r>
            <a:r>
              <a:rPr lang="en-GB" sz="1400" dirty="0" smtClean="0">
                <a:solidFill>
                  <a:prstClr val="black"/>
                </a:solidFill>
              </a:rPr>
              <a:t>ost PC (x86_64) running CERN CentOS 7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ZCU102 and host PC are in </a:t>
            </a:r>
            <a:r>
              <a:rPr lang="en-GB" sz="1400" dirty="0">
                <a:solidFill>
                  <a:prstClr val="black"/>
                </a:solidFill>
              </a:rPr>
              <a:t>a private </a:t>
            </a:r>
            <a:r>
              <a:rPr lang="en-GB" sz="1400" dirty="0" smtClean="0">
                <a:solidFill>
                  <a:prstClr val="black"/>
                </a:solidFill>
              </a:rPr>
              <a:t>network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the host PC has internet access (CERN GPN)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Use </a:t>
            </a:r>
            <a:r>
              <a:rPr lang="en-GB" sz="1600" b="1" dirty="0" err="1" smtClean="0"/>
              <a:t>dnf</a:t>
            </a:r>
            <a:r>
              <a:rPr lang="en-GB" sz="1600" b="1" dirty="0" smtClean="0"/>
              <a:t> package manager for cross-installation into a root file</a:t>
            </a:r>
            <a:br>
              <a:rPr lang="en-GB" sz="1600" b="1" dirty="0" smtClean="0"/>
            </a:br>
            <a:r>
              <a:rPr lang="en-GB" sz="1600" b="1" dirty="0" smtClean="0"/>
              <a:t>system</a:t>
            </a:r>
            <a:r>
              <a:rPr lang="en-GB" sz="1600" b="1" dirty="0"/>
              <a:t> </a:t>
            </a:r>
            <a:r>
              <a:rPr lang="en-GB" sz="1600" b="1" dirty="0" smtClean="0"/>
              <a:t>on the host PC, install CentOS/ARM packages from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centos.org (</a:t>
            </a:r>
            <a:r>
              <a:rPr lang="en-GB" sz="1400" dirty="0" err="1" smtClean="0"/>
              <a:t>altarch</a:t>
            </a:r>
            <a:r>
              <a:rPr lang="en-GB" sz="1400" dirty="0" smtClean="0"/>
              <a:t>): base, update, and extra packages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fedoraproject.org (aarch64): Extra Packages for Enterprise Linux (EPEL)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 smtClean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 smtClean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 smtClean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 smtClean="0"/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/>
              <a:t>For the full procedure, see </a:t>
            </a:r>
            <a:r>
              <a:rPr lang="en-GB" sz="1600" b="1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GB" sz="1600" b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GB" sz="1600" b="1" u="sng" dirty="0" smtClean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twiki.cern.ch/twiki/bin/view/SystemOnChip/CentOSForZynqMP</a:t>
            </a:r>
            <a:endParaRPr lang="en-GB" sz="1600" b="1" dirty="0">
              <a:solidFill>
                <a:srgbClr val="0000FF"/>
              </a:solidFill>
            </a:endParaRPr>
          </a:p>
          <a:p>
            <a:pPr marL="180000" lvl="0" indent="-180000">
              <a:spcBef>
                <a:spcPts val="12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Boot the </a:t>
            </a:r>
            <a:r>
              <a:rPr lang="en-GB" sz="2100" b="1" dirty="0" err="1" smtClean="0">
                <a:solidFill>
                  <a:srgbClr val="0000FF"/>
                </a:solidFill>
              </a:rPr>
              <a:t>ZynqMP</a:t>
            </a:r>
            <a:r>
              <a:rPr lang="en-GB" sz="2100" b="1" dirty="0" smtClean="0">
                <a:solidFill>
                  <a:srgbClr val="0000FF"/>
                </a:solidFill>
              </a:rPr>
              <a:t> with the CentOS/aarch64 </a:t>
            </a:r>
            <a:r>
              <a:rPr lang="en-GB" sz="2100" b="1" dirty="0">
                <a:solidFill>
                  <a:srgbClr val="0000FF"/>
                </a:solidFill>
              </a:rPr>
              <a:t>root file system</a:t>
            </a:r>
            <a:r>
              <a:rPr lang="en-GB" sz="2100" b="1" dirty="0" smtClean="0">
                <a:solidFill>
                  <a:srgbClr val="0000FF"/>
                </a:solidFill>
              </a:rPr>
              <a:t>:</a:t>
            </a:r>
            <a:endParaRPr lang="en-GB" sz="1600" b="1" dirty="0" smtClean="0"/>
          </a:p>
          <a:p>
            <a:pPr marL="32400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>
                <a:solidFill>
                  <a:prstClr val="black"/>
                </a:solidFill>
              </a:rPr>
              <a:t>Use </a:t>
            </a:r>
            <a:r>
              <a:rPr lang="en-GB" sz="1600" b="1" dirty="0"/>
              <a:t>U-Boot, the Linux kernel, and device tree built with </a:t>
            </a:r>
            <a:r>
              <a:rPr lang="en-GB" sz="1600" b="1" dirty="0" err="1"/>
              <a:t>Yocto</a:t>
            </a:r>
            <a:r>
              <a:rPr lang="en-GB" sz="1600" b="1" dirty="0"/>
              <a:t> as before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Boot the </a:t>
            </a:r>
            <a:r>
              <a:rPr lang="en-GB" sz="1600" b="1" dirty="0" err="1" smtClean="0">
                <a:solidFill>
                  <a:prstClr val="black"/>
                </a:solidFill>
              </a:rPr>
              <a:t>ZynqMP</a:t>
            </a:r>
            <a:r>
              <a:rPr lang="en-GB" sz="1600" b="1" dirty="0" smtClean="0">
                <a:solidFill>
                  <a:prstClr val="black"/>
                </a:solidFill>
              </a:rPr>
              <a:t> and mount root file system via NFS from host PC: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err="1" smtClean="0">
                <a:solidFill>
                  <a:prstClr val="black"/>
                </a:solidFill>
              </a:rPr>
              <a:t>bootargs</a:t>
            </a:r>
            <a:r>
              <a:rPr lang="en-GB" sz="1400" dirty="0" smtClean="0">
                <a:solidFill>
                  <a:prstClr val="black"/>
                </a:solidFill>
              </a:rPr>
              <a:t>=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… root</a:t>
            </a:r>
            <a:r>
              <a:rPr lang="en-GB" sz="1400" dirty="0">
                <a:solidFill>
                  <a:prstClr val="black"/>
                </a:solidFill>
              </a:rPr>
              <a:t>=/dev/</a:t>
            </a:r>
            <a:r>
              <a:rPr lang="en-GB" sz="1400" dirty="0" err="1">
                <a:solidFill>
                  <a:prstClr val="black"/>
                </a:solidFill>
              </a:rPr>
              <a:t>nfs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rootfstype</a:t>
            </a:r>
            <a:r>
              <a:rPr lang="en-GB" sz="1400" dirty="0">
                <a:solidFill>
                  <a:prstClr val="black"/>
                </a:solidFill>
              </a:rPr>
              <a:t>=</a:t>
            </a:r>
            <a:r>
              <a:rPr lang="en-GB" sz="1400" dirty="0" err="1">
                <a:solidFill>
                  <a:prstClr val="black"/>
                </a:solidFill>
              </a:rPr>
              <a:t>nfs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 smtClean="0">
                <a:solidFill>
                  <a:prstClr val="black"/>
                </a:solidFill>
              </a:rPr>
              <a:t>ip</a:t>
            </a:r>
            <a:r>
              <a:rPr lang="en-GB" sz="1400" dirty="0" smtClean="0">
                <a:solidFill>
                  <a:prstClr val="black"/>
                </a:solidFill>
              </a:rPr>
              <a:t>=192.168.1.10:::255.255.255.0:zcu102:eth0:on</a:t>
            </a:r>
            <a:br>
              <a:rPr lang="en-GB" sz="1400" dirty="0" smtClean="0">
                <a:solidFill>
                  <a:prstClr val="black"/>
                </a:solidFill>
              </a:rPr>
            </a:br>
            <a:r>
              <a:rPr lang="en-GB" sz="1400" dirty="0" smtClean="0">
                <a:solidFill>
                  <a:prstClr val="black"/>
                </a:solidFill>
              </a:rPr>
              <a:t>                       </a:t>
            </a:r>
            <a:r>
              <a:rPr lang="en-GB" sz="1400" dirty="0" err="1" smtClean="0">
                <a:solidFill>
                  <a:prstClr val="black"/>
                </a:solidFill>
              </a:rPr>
              <a:t>nfsroot</a:t>
            </a:r>
            <a:r>
              <a:rPr lang="en-GB" sz="1400" dirty="0" smtClean="0">
                <a:solidFill>
                  <a:prstClr val="black"/>
                </a:solidFill>
              </a:rPr>
              <a:t>=192.168.1.1</a:t>
            </a:r>
            <a:r>
              <a:rPr lang="en-GB" sz="1400" dirty="0">
                <a:solidFill>
                  <a:prstClr val="black"/>
                </a:solidFill>
              </a:rPr>
              <a:t>:/</a:t>
            </a:r>
            <a:r>
              <a:rPr lang="en-GB" sz="1400" dirty="0" smtClean="0">
                <a:solidFill>
                  <a:prstClr val="black"/>
                </a:solidFill>
              </a:rPr>
              <a:t>home/</a:t>
            </a:r>
            <a:r>
              <a:rPr lang="en-GB" sz="1400" dirty="0" err="1" smtClean="0">
                <a:solidFill>
                  <a:prstClr val="black"/>
                </a:solidFill>
              </a:rPr>
              <a:t>ROOTFS,nfsvers</a:t>
            </a:r>
            <a:r>
              <a:rPr lang="en-GB" sz="1400" dirty="0" smtClean="0">
                <a:solidFill>
                  <a:prstClr val="black"/>
                </a:solidFill>
              </a:rPr>
              <a:t>=3 </a:t>
            </a:r>
            <a:r>
              <a:rPr lang="en-GB" sz="1400" dirty="0" err="1">
                <a:solidFill>
                  <a:prstClr val="black"/>
                </a:solidFill>
              </a:rPr>
              <a:t>rw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 smtClean="0">
                <a:solidFill>
                  <a:prstClr val="black"/>
                </a:solidFill>
              </a:rPr>
              <a:t>rootwait</a:t>
            </a:r>
            <a:endParaRPr lang="en-GB" sz="1200" dirty="0" smtClean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dirty="0" err="1" smtClean="0"/>
              <a:t>xTCA</a:t>
            </a:r>
            <a:r>
              <a:rPr lang="en-US" dirty="0" smtClean="0"/>
              <a:t>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15350" r="11676" b="5900"/>
          <a:stretch/>
        </p:blipFill>
        <p:spPr>
          <a:xfrm>
            <a:off x="5904148" y="972105"/>
            <a:ext cx="3006916" cy="2767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1" b="3115"/>
          <a:stretch/>
        </p:blipFill>
        <p:spPr>
          <a:xfrm>
            <a:off x="1306969" y="3429000"/>
            <a:ext cx="340037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5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789" y="-97965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CentOS for aarch64 (2)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64596"/>
          </a:xfrm>
        </p:spPr>
        <p:txBody>
          <a:bodyPr>
            <a:normAutofit fontScale="85000" lnSpcReduction="20000"/>
          </a:bodyPr>
          <a:lstStyle/>
          <a:p>
            <a:pPr marL="180000" lvl="0" indent="-180000">
              <a:spcBef>
                <a:spcPts val="6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Services &amp; software running </a:t>
            </a:r>
            <a:r>
              <a:rPr lang="en-GB" sz="2100" b="1" dirty="0" smtClean="0">
                <a:solidFill>
                  <a:srgbClr val="0000FF"/>
                </a:solidFill>
              </a:rPr>
              <a:t>on the </a:t>
            </a:r>
            <a:r>
              <a:rPr lang="en-GB" sz="2100" b="1" dirty="0" err="1" smtClean="0">
                <a:solidFill>
                  <a:srgbClr val="0000FF"/>
                </a:solidFill>
              </a:rPr>
              <a:t>ZynqMP</a:t>
            </a:r>
            <a:r>
              <a:rPr lang="en-GB" sz="2100" b="1" dirty="0" smtClean="0">
                <a:solidFill>
                  <a:srgbClr val="0000FF"/>
                </a:solidFill>
              </a:rPr>
              <a:t>:</a:t>
            </a:r>
            <a:endParaRPr lang="en-GB" sz="2100" b="1" dirty="0">
              <a:solidFill>
                <a:srgbClr val="0000FF"/>
              </a:solidFill>
            </a:endParaRPr>
          </a:p>
          <a:p>
            <a:pPr marL="324000" lvl="0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600" b="1" dirty="0" err="1" smtClean="0">
                <a:solidFill>
                  <a:prstClr val="black"/>
                </a:solidFill>
              </a:rPr>
              <a:t>ssh</a:t>
            </a:r>
            <a:r>
              <a:rPr lang="en-GB" sz="1600" b="1" dirty="0" smtClean="0">
                <a:solidFill>
                  <a:prstClr val="black"/>
                </a:solidFill>
              </a:rPr>
              <a:t>, NFS, NTP, </a:t>
            </a:r>
            <a:r>
              <a:rPr lang="en-GB" sz="1600" b="1" dirty="0" err="1" smtClean="0">
                <a:solidFill>
                  <a:prstClr val="black"/>
                </a:solidFill>
              </a:rPr>
              <a:t>iptables</a:t>
            </a:r>
            <a:r>
              <a:rPr lang="en-GB" sz="1600" b="1" dirty="0" smtClean="0">
                <a:solidFill>
                  <a:prstClr val="black"/>
                </a:solidFill>
              </a:rPr>
              <a:t> or </a:t>
            </a:r>
            <a:r>
              <a:rPr lang="en-GB" sz="1600" b="1" dirty="0" err="1" smtClean="0">
                <a:solidFill>
                  <a:prstClr val="black"/>
                </a:solidFill>
              </a:rPr>
              <a:t>firewalld</a:t>
            </a:r>
            <a:r>
              <a:rPr lang="en-GB" sz="1600" b="1" dirty="0" smtClean="0">
                <a:solidFill>
                  <a:prstClr val="black"/>
                </a:solidFill>
              </a:rPr>
              <a:t>, network manager, java, … </a:t>
            </a:r>
            <a:r>
              <a:rPr lang="en-GB" sz="1600" b="1" u="sng" dirty="0" smtClean="0">
                <a:solidFill>
                  <a:prstClr val="black"/>
                </a:solidFill>
              </a:rPr>
              <a:t>possibly many, many more</a:t>
            </a:r>
            <a:r>
              <a:rPr lang="en-GB" sz="1600" b="1" dirty="0" smtClean="0">
                <a:solidFill>
                  <a:prstClr val="black"/>
                </a:solidFill>
              </a:rPr>
              <a:t> …</a:t>
            </a:r>
            <a:endParaRPr lang="en-GB" sz="1600" b="1" dirty="0" smtClean="0"/>
          </a:p>
          <a:p>
            <a:pPr marL="180000" lvl="0" indent="-180000">
              <a:spcBef>
                <a:spcPts val="1200"/>
              </a:spcBef>
            </a:pPr>
            <a:r>
              <a:rPr lang="en-GB" sz="2100" b="1" dirty="0">
                <a:solidFill>
                  <a:srgbClr val="0000FF"/>
                </a:solidFill>
              </a:rPr>
              <a:t>A</a:t>
            </a:r>
            <a:r>
              <a:rPr lang="en-GB" sz="2100" b="1" dirty="0" smtClean="0">
                <a:solidFill>
                  <a:srgbClr val="0000FF"/>
                </a:solidFill>
              </a:rPr>
              <a:t>dd/install additional software or services on </a:t>
            </a:r>
            <a:r>
              <a:rPr lang="en-GB" sz="2100" b="1" dirty="0">
                <a:solidFill>
                  <a:srgbClr val="0000FF"/>
                </a:solidFill>
              </a:rPr>
              <a:t>the </a:t>
            </a:r>
            <a:r>
              <a:rPr lang="en-GB" sz="2100" b="1" dirty="0" err="1">
                <a:solidFill>
                  <a:srgbClr val="0000FF"/>
                </a:solidFill>
              </a:rPr>
              <a:t>ZynqMP</a:t>
            </a:r>
            <a:r>
              <a:rPr lang="en-GB" sz="2100" b="1" dirty="0">
                <a:solidFill>
                  <a:srgbClr val="0000FF"/>
                </a:solidFill>
              </a:rPr>
              <a:t>: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Use </a:t>
            </a:r>
            <a:r>
              <a:rPr lang="en-GB" sz="1600" b="1" dirty="0" err="1" smtClean="0"/>
              <a:t>dnf</a:t>
            </a:r>
            <a:r>
              <a:rPr lang="en-GB" sz="1600" b="1" dirty="0" smtClean="0"/>
              <a:t> packet manager on the host PC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Use yum packet manager on ZCU102 directly, if internet access available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Cross-compile on host PC with </a:t>
            </a:r>
            <a:r>
              <a:rPr lang="en-GB" sz="1600" b="1" dirty="0" err="1" smtClean="0"/>
              <a:t>sysroot</a:t>
            </a:r>
            <a:r>
              <a:rPr lang="en-GB" sz="1600" b="1" dirty="0" smtClean="0"/>
              <a:t> = </a:t>
            </a:r>
            <a:r>
              <a:rPr lang="en-GB" sz="1600" b="1" dirty="0" err="1" smtClean="0"/>
              <a:t>rootfs</a:t>
            </a:r>
            <a:r>
              <a:rPr lang="en-GB" sz="1600" b="1" dirty="0" smtClean="0"/>
              <a:t>, then install in </a:t>
            </a:r>
            <a:r>
              <a:rPr lang="en-GB" sz="1600" b="1" dirty="0" err="1" smtClean="0"/>
              <a:t>rootfs</a:t>
            </a:r>
            <a:r>
              <a:rPr lang="en-GB" sz="1600" b="1" dirty="0" smtClean="0"/>
              <a:t> or use additional NFS export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Compile natively on ZCU102</a:t>
            </a:r>
          </a:p>
          <a:p>
            <a:pPr marL="180000" lvl="0" indent="-180000">
              <a:spcBef>
                <a:spcPts val="12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Results with native </a:t>
            </a:r>
            <a:r>
              <a:rPr lang="en-GB" sz="2100" b="1" dirty="0" smtClean="0">
                <a:solidFill>
                  <a:srgbClr val="0000FF"/>
                </a:solidFill>
              </a:rPr>
              <a:t>builds</a:t>
            </a:r>
            <a:r>
              <a:rPr lang="en-GB" sz="1600" b="1" i="1" dirty="0" smtClean="0">
                <a:solidFill>
                  <a:srgbClr val="0000FF"/>
                </a:solidFill>
              </a:rPr>
              <a:t> (for simplicity, because it is possible on the ZCU102)</a:t>
            </a:r>
            <a:r>
              <a:rPr lang="en-GB" sz="2100" b="1" dirty="0" smtClean="0">
                <a:solidFill>
                  <a:srgbClr val="0000FF"/>
                </a:solidFill>
              </a:rPr>
              <a:t>:</a:t>
            </a:r>
            <a:endParaRPr lang="en-GB" sz="1400" dirty="0" smtClean="0"/>
          </a:p>
          <a:p>
            <a:pPr marL="324000" lvl="0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600" b="1" dirty="0" smtClean="0"/>
              <a:t>Built ROOT for filling histograms and graphs</a:t>
            </a:r>
          </a:p>
          <a:p>
            <a:pPr marL="324000" lvl="0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600" b="1" dirty="0" smtClean="0"/>
              <a:t>Built ATLAS TDAQ in its </a:t>
            </a:r>
            <a:r>
              <a:rPr lang="en-GB" sz="1600" b="1" dirty="0" err="1" smtClean="0"/>
              <a:t>CMake</a:t>
            </a:r>
            <a:r>
              <a:rPr lang="en-GB" sz="1600" b="1" dirty="0" smtClean="0"/>
              <a:t> environment &amp; deployed a run control application using ROOT on ZCU102</a:t>
            </a:r>
          </a:p>
          <a:p>
            <a:pPr marL="324000" lvl="0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600" b="1" dirty="0" smtClean="0"/>
              <a:t>Built and run an ATLAS Detector Control System (DCS) server using OPC-UA on ZCU102</a:t>
            </a:r>
          </a:p>
          <a:p>
            <a:pPr marL="324000" lvl="0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600" b="1" dirty="0"/>
              <a:t>B</a:t>
            </a:r>
            <a:r>
              <a:rPr lang="en-GB" sz="1600" b="1" dirty="0" smtClean="0"/>
              <a:t>uilt and run </a:t>
            </a:r>
            <a:r>
              <a:rPr lang="en-GB" sz="1600" b="1" dirty="0" err="1" smtClean="0"/>
              <a:t>uHAL</a:t>
            </a:r>
            <a:r>
              <a:rPr lang="en-GB" sz="1600" b="1" dirty="0" smtClean="0"/>
              <a:t> on ZCU102 &amp; run </a:t>
            </a:r>
            <a:r>
              <a:rPr lang="en-GB" sz="1600" b="1" dirty="0" err="1" smtClean="0"/>
              <a:t>IPbus</a:t>
            </a:r>
            <a:r>
              <a:rPr lang="en-GB" sz="1600" b="1" dirty="0" smtClean="0"/>
              <a:t> transactions  - CMS/</a:t>
            </a:r>
            <a:r>
              <a:rPr lang="en-GB" sz="1600" b="1" dirty="0" err="1" smtClean="0"/>
              <a:t>Zynq</a:t>
            </a:r>
            <a:r>
              <a:rPr lang="en-GB" sz="1600" b="1" dirty="0" smtClean="0"/>
              <a:t>/</a:t>
            </a:r>
            <a:r>
              <a:rPr lang="en-GB" sz="1600" b="1" dirty="0" err="1" smtClean="0"/>
              <a:t>IPbus</a:t>
            </a:r>
            <a:r>
              <a:rPr lang="en-GB" sz="1600" b="1" dirty="0" smtClean="0"/>
              <a:t> project (P. </a:t>
            </a:r>
            <a:r>
              <a:rPr lang="en-GB" sz="1600" b="1" dirty="0" err="1" smtClean="0"/>
              <a:t>Vichoudis</a:t>
            </a:r>
            <a:r>
              <a:rPr lang="en-GB" sz="1600" b="1" dirty="0" smtClean="0"/>
              <a:t>)</a:t>
            </a:r>
          </a:p>
          <a:p>
            <a:pPr marL="180000" lvl="0" indent="-180000">
              <a:spcBef>
                <a:spcPts val="12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Further aspects to be investigated: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Use of CERN </a:t>
            </a:r>
            <a:r>
              <a:rPr lang="en-GB" sz="1600" b="1" dirty="0" err="1" smtClean="0"/>
              <a:t>Techlab’s</a:t>
            </a:r>
            <a:r>
              <a:rPr lang="en-GB" sz="1600" b="1" dirty="0" smtClean="0"/>
              <a:t> ARM servers running </a:t>
            </a:r>
            <a:r>
              <a:rPr lang="en-GB" sz="1600" b="1" dirty="0" smtClean="0"/>
              <a:t>CentOS </a:t>
            </a:r>
            <a:r>
              <a:rPr lang="en-GB" sz="1600" b="1" dirty="0" smtClean="0"/>
              <a:t>for native builds</a:t>
            </a:r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CentOS/armv7 for “older” 32-bit </a:t>
            </a:r>
            <a:r>
              <a:rPr lang="en-GB" sz="1600" b="1" dirty="0" err="1" smtClean="0"/>
              <a:t>Zynq</a:t>
            </a:r>
            <a:endParaRPr lang="en-GB" sz="1600" b="1" dirty="0" smtClean="0"/>
          </a:p>
          <a:p>
            <a:pPr marL="324000" lvl="0" indent="-180000">
              <a:lnSpc>
                <a:spcPct val="120000"/>
              </a:lnSpc>
              <a:spcBef>
                <a:spcPts val="200"/>
              </a:spcBef>
              <a:buFontTx/>
              <a:buChar char="-"/>
            </a:pPr>
            <a:r>
              <a:rPr lang="en-GB" sz="1600" b="1" dirty="0" smtClean="0"/>
              <a:t>Support for Puppet/aarch64, for system configuration, used by ATLAS </a:t>
            </a:r>
            <a:r>
              <a:rPr lang="en-GB" sz="1600" b="1" dirty="0" err="1" smtClean="0"/>
              <a:t>SysAdmins</a:t>
            </a:r>
            <a:endParaRPr lang="en-GB" sz="1600" b="1" dirty="0" smtClean="0"/>
          </a:p>
          <a:p>
            <a:pPr marL="0" lv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GB" sz="2100" b="1" dirty="0" smtClean="0">
                <a:solidFill>
                  <a:srgbClr val="0000FF"/>
                </a:solidFill>
              </a:rPr>
              <a:t>Experience very positive:</a:t>
            </a:r>
            <a:br>
              <a:rPr lang="en-GB" sz="2100" b="1" dirty="0" smtClean="0">
                <a:solidFill>
                  <a:srgbClr val="0000FF"/>
                </a:solidFill>
              </a:rPr>
            </a:br>
            <a:r>
              <a:rPr lang="en-GB" sz="2100" b="1" dirty="0"/>
              <a:t>F</a:t>
            </a:r>
            <a:r>
              <a:rPr lang="en-GB" sz="2100" b="1" dirty="0" smtClean="0"/>
              <a:t>or our purposes, i.e. running ATLAS run control or DCS software, we have not seen any difference between CentOS on the host PC or ZCU102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1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14" y="80628"/>
            <a:ext cx="8748972" cy="1143000"/>
          </a:xfrm>
        </p:spPr>
        <p:txBody>
          <a:bodyPr lIns="0" rIns="0">
            <a:normAutofit/>
          </a:bodyPr>
          <a:lstStyle/>
          <a:p>
            <a:r>
              <a:rPr lang="en-GB" b="1" dirty="0" smtClean="0"/>
              <a:t>CentOS for </a:t>
            </a:r>
            <a:r>
              <a:rPr lang="en-GB" b="1" dirty="0" err="1" smtClean="0"/>
              <a:t>SoC</a:t>
            </a:r>
            <a:r>
              <a:rPr lang="en-GB" b="1" dirty="0"/>
              <a:t> </a:t>
            </a:r>
            <a:r>
              <a:rPr lang="en-GB" b="1" dirty="0" smtClean="0"/>
              <a:t>(1)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92" y="1223628"/>
            <a:ext cx="8144908" cy="5049688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We propose CentOS as a </a:t>
            </a:r>
            <a:r>
              <a:rPr lang="en-GB" sz="2400" b="1" dirty="0">
                <a:solidFill>
                  <a:srgbClr val="00B050"/>
                </a:solidFill>
              </a:rPr>
              <a:t>common platform for </a:t>
            </a:r>
            <a:r>
              <a:rPr lang="en-GB" sz="2400" b="1" dirty="0" err="1" smtClean="0">
                <a:solidFill>
                  <a:srgbClr val="00B050"/>
                </a:solidFill>
              </a:rPr>
              <a:t>SoC</a:t>
            </a:r>
            <a:r>
              <a:rPr lang="en-GB" sz="2400" b="1" dirty="0" smtClean="0">
                <a:solidFill>
                  <a:srgbClr val="00B050"/>
                </a:solidFill>
              </a:rPr>
              <a:t> software development:</a:t>
            </a:r>
            <a:endParaRPr lang="en-GB" sz="2400" b="1" dirty="0">
              <a:solidFill>
                <a:srgbClr val="00B050"/>
              </a:solidFill>
            </a:endParaRPr>
          </a:p>
          <a:p>
            <a:pPr marL="180000" lvl="0" indent="-180000">
              <a:spcBef>
                <a:spcPts val="18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Equivalent to CentOS/x86_64: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CERN CentOS/x86_64 (CC7) is </a:t>
            </a:r>
            <a:r>
              <a:rPr lang="en-GB" sz="1600" b="1" dirty="0" smtClean="0">
                <a:solidFill>
                  <a:prstClr val="black"/>
                </a:solidFill>
              </a:rPr>
              <a:t>widely </a:t>
            </a:r>
            <a:r>
              <a:rPr lang="en-GB" sz="1600" b="1" dirty="0" smtClean="0">
                <a:solidFill>
                  <a:prstClr val="black"/>
                </a:solidFill>
              </a:rPr>
              <a:t>deployed at CERN and other institutes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>
                <a:solidFill>
                  <a:prstClr val="black"/>
                </a:solidFill>
              </a:rPr>
              <a:t>CERN CentOS/x86_64 </a:t>
            </a:r>
            <a:r>
              <a:rPr lang="en-GB" sz="1600" b="1" dirty="0" smtClean="0">
                <a:solidFill>
                  <a:prstClr val="black"/>
                </a:solidFill>
              </a:rPr>
              <a:t>(</a:t>
            </a:r>
            <a:r>
              <a:rPr lang="en-GB" sz="1600" b="1" dirty="0" smtClean="0"/>
              <a:t>CC7) </a:t>
            </a:r>
            <a:r>
              <a:rPr lang="en-GB" sz="1600" b="1" dirty="0" smtClean="0"/>
              <a:t>is maintained by CERN/IT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/>
              <a:t>CERN/IT provide a local mirror and network installation for CentOS/aarch64,</a:t>
            </a:r>
            <a:br>
              <a:rPr lang="en-GB" sz="1600" b="1" dirty="0" smtClean="0"/>
            </a:br>
            <a:r>
              <a:rPr lang="en-GB" sz="1600" b="1" dirty="0" smtClean="0"/>
              <a:t>  </a:t>
            </a:r>
            <a:r>
              <a:rPr lang="en-GB" sz="1600" b="1" u="sng" dirty="0" smtClean="0">
                <a:solidFill>
                  <a:schemeClr val="tx2"/>
                </a:solidFill>
              </a:rPr>
              <a:t>see http://linux.web.cern.ch/linux/centos7/aarch64.shtml</a:t>
            </a:r>
          </a:p>
          <a:p>
            <a:pPr marL="180000" lvl="0" indent="-180000">
              <a:spcBef>
                <a:spcPts val="18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Provides all (most?) of the software needed on the </a:t>
            </a:r>
            <a:r>
              <a:rPr lang="en-GB" sz="2100" b="1" dirty="0" err="1" smtClean="0">
                <a:solidFill>
                  <a:srgbClr val="0000FF"/>
                </a:solidFill>
              </a:rPr>
              <a:t>SoC</a:t>
            </a:r>
            <a:r>
              <a:rPr lang="en-GB" sz="2100" b="1" dirty="0" smtClean="0">
                <a:solidFill>
                  <a:srgbClr val="0000FF"/>
                </a:solidFill>
              </a:rPr>
              <a:t>: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Depends, of course, on what the </a:t>
            </a:r>
            <a:r>
              <a:rPr lang="en-GB" sz="1600" b="1" dirty="0" err="1" smtClean="0">
                <a:solidFill>
                  <a:prstClr val="black"/>
                </a:solidFill>
              </a:rPr>
              <a:t>SoC</a:t>
            </a:r>
            <a:r>
              <a:rPr lang="en-GB" sz="1600" b="1" dirty="0" smtClean="0">
                <a:solidFill>
                  <a:prstClr val="black"/>
                </a:solidFill>
              </a:rPr>
              <a:t> is used for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User-specific software can be compiled natively, or cross-compiled, if needed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A common software repository could be provided for </a:t>
            </a:r>
            <a:r>
              <a:rPr lang="en-GB" sz="1600" b="1" dirty="0" err="1" smtClean="0">
                <a:solidFill>
                  <a:prstClr val="black"/>
                </a:solidFill>
              </a:rPr>
              <a:t>Zynq</a:t>
            </a:r>
            <a:r>
              <a:rPr lang="en-GB" sz="1600" b="1" dirty="0" smtClean="0">
                <a:solidFill>
                  <a:prstClr val="black"/>
                </a:solidFill>
              </a:rPr>
              <a:t> tools and drivers, e.g. </a:t>
            </a:r>
            <a:r>
              <a:rPr lang="en-GB" sz="1600" b="1" dirty="0" smtClean="0">
                <a:solidFill>
                  <a:prstClr val="black"/>
                </a:solidFill>
              </a:rPr>
              <a:t>tools, drivers </a:t>
            </a:r>
            <a:r>
              <a:rPr lang="en-GB" sz="1600" b="1" dirty="0" smtClean="0">
                <a:solidFill>
                  <a:prstClr val="black"/>
                </a:solidFill>
              </a:rPr>
              <a:t>etc.</a:t>
            </a:r>
            <a:endParaRPr lang="en-GB" sz="1600" b="1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31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14" y="80628"/>
            <a:ext cx="8748972" cy="1143000"/>
          </a:xfrm>
        </p:spPr>
        <p:txBody>
          <a:bodyPr lIns="0" rIns="0">
            <a:normAutofit/>
          </a:bodyPr>
          <a:lstStyle/>
          <a:p>
            <a:r>
              <a:rPr lang="en-GB" b="1" dirty="0" smtClean="0"/>
              <a:t>CentOS for </a:t>
            </a:r>
            <a:r>
              <a:rPr lang="en-GB" b="1" dirty="0" err="1" smtClean="0"/>
              <a:t>SoC</a:t>
            </a:r>
            <a:r>
              <a:rPr lang="en-GB" b="1" dirty="0"/>
              <a:t> </a:t>
            </a:r>
            <a:r>
              <a:rPr lang="en-GB" b="1" dirty="0" smtClean="0"/>
              <a:t>(2)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92" y="1223628"/>
            <a:ext cx="8144908" cy="5049688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ts val="1200"/>
              </a:spcBef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Caveat: what about the kernel?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Today, we are using a hardware-specific kernel (Xilinx), build with </a:t>
            </a:r>
            <a:r>
              <a:rPr lang="en-GB" sz="1600" b="1" dirty="0" err="1" smtClean="0">
                <a:solidFill>
                  <a:prstClr val="black"/>
                </a:solidFill>
              </a:rPr>
              <a:t>Yocto</a:t>
            </a:r>
            <a:r>
              <a:rPr lang="en-GB" sz="1600" b="1" dirty="0" smtClean="0">
                <a:solidFill>
                  <a:prstClr val="black"/>
                </a:solidFill>
              </a:rPr>
              <a:t> (or </a:t>
            </a:r>
            <a:r>
              <a:rPr lang="en-GB" sz="1600" b="1" dirty="0" smtClean="0">
                <a:solidFill>
                  <a:prstClr val="black"/>
                </a:solidFill>
              </a:rPr>
              <a:t>equivalently </a:t>
            </a:r>
            <a:r>
              <a:rPr lang="en-GB" sz="1600" b="1" dirty="0" err="1" smtClean="0">
                <a:solidFill>
                  <a:prstClr val="black"/>
                </a:solidFill>
              </a:rPr>
              <a:t>PetaLinux</a:t>
            </a:r>
            <a:r>
              <a:rPr lang="en-GB" sz="1600" b="1" dirty="0" smtClean="0">
                <a:solidFill>
                  <a:prstClr val="black"/>
                </a:solidFill>
              </a:rPr>
              <a:t>)</a:t>
            </a:r>
            <a:endParaRPr lang="en-GB" sz="1700" b="1" dirty="0" smtClean="0">
              <a:solidFill>
                <a:srgbClr val="0000FF"/>
              </a:solidFill>
            </a:endParaRPr>
          </a:p>
          <a:p>
            <a:pPr marL="180000" lvl="0" indent="-180000">
              <a:spcBef>
                <a:spcPts val="1800"/>
              </a:spcBef>
            </a:pPr>
            <a:r>
              <a:rPr lang="en-GB" sz="2100" b="1" dirty="0" smtClean="0">
                <a:solidFill>
                  <a:srgbClr val="0000FF"/>
                </a:solidFill>
              </a:rPr>
              <a:t>Is it possible to provide a single kernel for all </a:t>
            </a:r>
            <a:r>
              <a:rPr lang="en-GB" sz="2100" b="1" dirty="0" err="1" smtClean="0">
                <a:solidFill>
                  <a:srgbClr val="0000FF"/>
                </a:solidFill>
              </a:rPr>
              <a:t>SoCs</a:t>
            </a:r>
            <a:r>
              <a:rPr lang="en-GB" sz="2100" b="1" dirty="0" smtClean="0">
                <a:solidFill>
                  <a:srgbClr val="0000FF"/>
                </a:solidFill>
              </a:rPr>
              <a:t>?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Not sure. Depends on what the </a:t>
            </a:r>
            <a:r>
              <a:rPr lang="en-GB" sz="1600" b="1" dirty="0" err="1" smtClean="0">
                <a:solidFill>
                  <a:prstClr val="black"/>
                </a:solidFill>
              </a:rPr>
              <a:t>SoC</a:t>
            </a:r>
            <a:r>
              <a:rPr lang="en-GB" sz="1600" b="1" dirty="0" smtClean="0">
                <a:solidFill>
                  <a:prstClr val="black"/>
                </a:solidFill>
              </a:rPr>
              <a:t> is used for, e.g. real-time operations? However …</a:t>
            </a: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Many (most? all?) </a:t>
            </a:r>
            <a:r>
              <a:rPr lang="en-GB" sz="1600" b="1" dirty="0" err="1" smtClean="0">
                <a:solidFill>
                  <a:prstClr val="black"/>
                </a:solidFill>
              </a:rPr>
              <a:t>SoCs</a:t>
            </a:r>
            <a:r>
              <a:rPr lang="en-GB" sz="1600" b="1" dirty="0" smtClean="0">
                <a:solidFill>
                  <a:prstClr val="black"/>
                </a:solidFill>
              </a:rPr>
              <a:t> </a:t>
            </a:r>
            <a:r>
              <a:rPr lang="en-GB" sz="1600" b="1" dirty="0" smtClean="0">
                <a:solidFill>
                  <a:prstClr val="black"/>
                </a:solidFill>
              </a:rPr>
              <a:t>in current and future projects </a:t>
            </a:r>
            <a:r>
              <a:rPr lang="en-GB" sz="1600" b="1" dirty="0" smtClean="0">
                <a:solidFill>
                  <a:prstClr val="black"/>
                </a:solidFill>
              </a:rPr>
              <a:t>will </a:t>
            </a:r>
            <a:r>
              <a:rPr lang="en-GB" sz="1600" b="1" dirty="0" smtClean="0">
                <a:solidFill>
                  <a:prstClr val="black"/>
                </a:solidFill>
              </a:rPr>
              <a:t>use ARM-based processors: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Even Intel/Altera </a:t>
            </a:r>
            <a:r>
              <a:rPr lang="en-GB" sz="1400" dirty="0" err="1" smtClean="0"/>
              <a:t>Stratix</a:t>
            </a:r>
            <a:r>
              <a:rPr lang="en-GB" sz="1400" dirty="0" smtClean="0"/>
              <a:t> 10 </a:t>
            </a:r>
            <a:r>
              <a:rPr lang="en-GB" sz="1400" dirty="0" err="1" smtClean="0"/>
              <a:t>SoC</a:t>
            </a:r>
            <a:r>
              <a:rPr lang="en-GB" sz="1400" dirty="0" smtClean="0"/>
              <a:t> uses ARM Cortex-A53 processor cores, but different software environment …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If all used Xilinx </a:t>
            </a:r>
            <a:r>
              <a:rPr lang="en-GB" sz="1400" dirty="0" err="1" smtClean="0">
                <a:solidFill>
                  <a:prstClr val="black"/>
                </a:solidFill>
              </a:rPr>
              <a:t>Zynq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 err="1" smtClean="0">
                <a:solidFill>
                  <a:prstClr val="black"/>
                </a:solidFill>
              </a:rPr>
              <a:t>Ultrascale</a:t>
            </a:r>
            <a:r>
              <a:rPr lang="en-GB" sz="1400" dirty="0" smtClean="0">
                <a:solidFill>
                  <a:prstClr val="black"/>
                </a:solidFill>
              </a:rPr>
              <a:t>+ </a:t>
            </a:r>
            <a:r>
              <a:rPr lang="en-GB" sz="1400" dirty="0" err="1" smtClean="0">
                <a:solidFill>
                  <a:prstClr val="black"/>
                </a:solidFill>
              </a:rPr>
              <a:t>MPSoC</a:t>
            </a:r>
            <a:r>
              <a:rPr lang="en-GB" sz="1400" dirty="0" smtClean="0">
                <a:solidFill>
                  <a:prstClr val="black"/>
                </a:solidFill>
              </a:rPr>
              <a:t> it would be easier, even if different configurations of PL part were used</a:t>
            </a:r>
            <a:endParaRPr lang="en-GB" sz="1600" dirty="0" smtClean="0">
              <a:solidFill>
                <a:prstClr val="black"/>
              </a:solidFill>
            </a:endParaRPr>
          </a:p>
          <a:p>
            <a:pPr marL="324000" lvl="0" indent="-180000">
              <a:lnSpc>
                <a:spcPct val="120000"/>
              </a:lnSpc>
              <a:spcBef>
                <a:spcPts val="6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Might be possible to find a kernel configuration which covers all features required: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/>
              <a:t>Add e.g. PHY, GPIO, I2C, SPI, </a:t>
            </a:r>
            <a:r>
              <a:rPr lang="en-GB" sz="1400" dirty="0" err="1" smtClean="0"/>
              <a:t>iptables</a:t>
            </a:r>
            <a:r>
              <a:rPr lang="en-GB" sz="1400" dirty="0" smtClean="0"/>
              <a:t> kernel support</a:t>
            </a: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Use the board-specific device tree file to configure the running kernel</a:t>
            </a:r>
            <a:endParaRPr lang="en-GB" sz="1600" dirty="0">
              <a:solidFill>
                <a:prstClr val="black"/>
              </a:solidFill>
            </a:endParaRPr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Provide repository for common drivers, to be loaded after boot</a:t>
            </a:r>
            <a:endParaRPr lang="en-GB" sz="1400" dirty="0" smtClean="0"/>
          </a:p>
          <a:p>
            <a:pPr marL="724050" lvl="1" indent="-180000">
              <a:lnSpc>
                <a:spcPct val="120000"/>
              </a:lnSpc>
              <a:spcBef>
                <a:spcPts val="300"/>
              </a:spcBef>
              <a:buFontTx/>
              <a:buChar char="-"/>
            </a:pPr>
            <a:endParaRPr lang="en-GB" sz="1400" dirty="0" smtClean="0"/>
          </a:p>
          <a:p>
            <a:pPr marL="0" lv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100" b="1" dirty="0" smtClean="0">
                <a:solidFill>
                  <a:srgbClr val="00B050"/>
                </a:solidFill>
              </a:rPr>
              <a:t>In any case, CentOS root file system works with a Linux kernel,</a:t>
            </a:r>
            <a:br>
              <a:rPr lang="en-GB" sz="2100" b="1" dirty="0" smtClean="0">
                <a:solidFill>
                  <a:srgbClr val="00B050"/>
                </a:solidFill>
              </a:rPr>
            </a:br>
            <a:r>
              <a:rPr lang="en-GB" sz="2100" b="1" dirty="0" smtClean="0">
                <a:solidFill>
                  <a:srgbClr val="00B050"/>
                </a:solidFill>
              </a:rPr>
              <a:t>  as long as the kernel is more recent the one CentOS was built for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73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14" y="80628"/>
            <a:ext cx="8748972" cy="1143000"/>
          </a:xfrm>
        </p:spPr>
        <p:txBody>
          <a:bodyPr lIns="0" rIns="0">
            <a:normAutofit/>
          </a:bodyPr>
          <a:lstStyle/>
          <a:p>
            <a:r>
              <a:rPr lang="en-GB" b="1" dirty="0" err="1" smtClean="0"/>
              <a:t>SoC</a:t>
            </a:r>
            <a:r>
              <a:rPr lang="en-GB" b="1" dirty="0" smtClean="0"/>
              <a:t> Workshop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92" y="1412776"/>
            <a:ext cx="8144908" cy="4860540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100" b="1" dirty="0" smtClean="0">
                <a:solidFill>
                  <a:srgbClr val="0000FF"/>
                </a:solidFill>
              </a:rPr>
              <a:t>A common software platform for </a:t>
            </a:r>
            <a:r>
              <a:rPr lang="en-GB" sz="2100" b="1" dirty="0" err="1" smtClean="0">
                <a:solidFill>
                  <a:srgbClr val="0000FF"/>
                </a:solidFill>
              </a:rPr>
              <a:t>SoC</a:t>
            </a:r>
            <a:r>
              <a:rPr lang="en-GB" sz="2100" b="1" dirty="0" smtClean="0">
                <a:solidFill>
                  <a:srgbClr val="0000FF"/>
                </a:solidFill>
              </a:rPr>
              <a:t>, as well as other topics like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System administration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Network organization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Security issues</a:t>
            </a:r>
          </a:p>
          <a:p>
            <a:pPr marL="324000" lvl="0" indent="-180000">
              <a:lnSpc>
                <a:spcPct val="120000"/>
              </a:lnSpc>
              <a:spcBef>
                <a:spcPts val="400"/>
              </a:spcBef>
              <a:buFontTx/>
              <a:buChar char="-"/>
            </a:pPr>
            <a:r>
              <a:rPr lang="en-GB" sz="1600" b="1" dirty="0" smtClean="0">
                <a:solidFill>
                  <a:prstClr val="black"/>
                </a:solidFill>
              </a:rPr>
              <a:t>Etc.</a:t>
            </a:r>
          </a:p>
          <a:p>
            <a:pPr marL="0" lv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100" b="1" dirty="0" smtClean="0">
                <a:solidFill>
                  <a:srgbClr val="0000FF"/>
                </a:solidFill>
              </a:rPr>
              <a:t>will be discussed at the at the </a:t>
            </a:r>
            <a:r>
              <a:rPr lang="en-GB" sz="2100" b="1" u="sng" dirty="0" err="1" smtClean="0">
                <a:solidFill>
                  <a:srgbClr val="0000FF"/>
                </a:solidFill>
              </a:rPr>
              <a:t>SoC</a:t>
            </a:r>
            <a:r>
              <a:rPr lang="en-GB" sz="2100" b="1" u="sng" dirty="0" smtClean="0">
                <a:solidFill>
                  <a:srgbClr val="0000FF"/>
                </a:solidFill>
              </a:rPr>
              <a:t> Workshop, 12-14 June at CERN</a:t>
            </a:r>
            <a:r>
              <a:rPr lang="en-GB" sz="2100" b="1" dirty="0" smtClean="0">
                <a:solidFill>
                  <a:srgbClr val="0000FF"/>
                </a:solidFill>
              </a:rPr>
              <a:t>,</a:t>
            </a:r>
          </a:p>
          <a:p>
            <a:pPr marL="0" lv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2100" b="1" dirty="0" smtClean="0">
                <a:solidFill>
                  <a:srgbClr val="00B050"/>
                </a:solidFill>
              </a:rPr>
              <a:t>        https</a:t>
            </a:r>
            <a:r>
              <a:rPr lang="en-GB" sz="2100" b="1" dirty="0">
                <a:solidFill>
                  <a:srgbClr val="00B050"/>
                </a:solidFill>
              </a:rPr>
              <a:t>://indico.cern.ch/event/799275</a:t>
            </a:r>
            <a:r>
              <a:rPr lang="en-GB" sz="2100" b="1" dirty="0" smtClean="0">
                <a:solidFill>
                  <a:srgbClr val="00B050"/>
                </a:solidFill>
              </a:rPr>
              <a:t>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/>
          <a:p>
            <a:r>
              <a:rPr lang="en-US" smtClean="0"/>
              <a:t>xTCA Interest Group - 10-MAY-2019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Spiwoks, P. Papageorgiou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30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22827</TotalTime>
  <Words>1066</Words>
  <Application>Microsoft Office PowerPoint</Application>
  <PresentationFormat>On-screen Show (4:3)</PresentationFormat>
  <Paragraphs>149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 Unicode MS</vt:lpstr>
      <vt:lpstr>Arial</vt:lpstr>
      <vt:lpstr>Calibri</vt:lpstr>
      <vt:lpstr>Times New Roman</vt:lpstr>
      <vt:lpstr>Office Theme</vt:lpstr>
      <vt:lpstr>Using CentOS on a System-on-Chip for control of an ATCA Blade  (e.g. of the ATLAS MUCTPI)</vt:lpstr>
      <vt:lpstr>ATLAS - MUCTPI</vt:lpstr>
      <vt:lpstr>ATLAS MUCTPI - Operating System</vt:lpstr>
      <vt:lpstr>Operating System for SoC?</vt:lpstr>
      <vt:lpstr>CentOS for aarch64 (1)</vt:lpstr>
      <vt:lpstr>CentOS for aarch64 (2)</vt:lpstr>
      <vt:lpstr>CentOS for SoC (1)</vt:lpstr>
      <vt:lpstr>CentOS for SoC (2)</vt:lpstr>
      <vt:lpstr>SoC Workshop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Electronics Pool Instruments’ Maintenance Database Application</dc:title>
  <dc:creator>spiwoks</dc:creator>
  <cp:lastModifiedBy>Ralf Spiwoks</cp:lastModifiedBy>
  <cp:revision>836</cp:revision>
  <cp:lastPrinted>2019-04-23T14:13:35Z</cp:lastPrinted>
  <dcterms:created xsi:type="dcterms:W3CDTF">2011-02-07T15:52:36Z</dcterms:created>
  <dcterms:modified xsi:type="dcterms:W3CDTF">2019-05-10T09:10:25Z</dcterms:modified>
</cp:coreProperties>
</file>