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89" r:id="rId4"/>
    <p:sldId id="276" r:id="rId5"/>
    <p:sldId id="257" r:id="rId6"/>
    <p:sldId id="287" r:id="rId7"/>
    <p:sldId id="264" r:id="rId8"/>
    <p:sldId id="290" r:id="rId9"/>
    <p:sldId id="293" r:id="rId10"/>
    <p:sldId id="292" r:id="rId11"/>
    <p:sldId id="294" r:id="rId12"/>
    <p:sldId id="284" r:id="rId13"/>
    <p:sldId id="261" r:id="rId14"/>
    <p:sldId id="263" r:id="rId15"/>
    <p:sldId id="262" r:id="rId16"/>
    <p:sldId id="283" r:id="rId17"/>
    <p:sldId id="285" r:id="rId18"/>
    <p:sldId id="278" r:id="rId19"/>
    <p:sldId id="288" r:id="rId20"/>
    <p:sldId id="275" r:id="rId21"/>
    <p:sldId id="29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FFFF00"/>
    <a:srgbClr val="5B9BD5"/>
    <a:srgbClr val="FF0000"/>
    <a:srgbClr val="6CA5D9"/>
    <a:srgbClr val="F2A572"/>
    <a:srgbClr val="ED7F34"/>
    <a:srgbClr val="0202FE"/>
    <a:srgbClr val="D9D9D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20" d="100"/>
          <a:sy n="120" d="100"/>
        </p:scale>
        <p:origin x="132"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ATCA%20vertical%20tests%20campaign\ASIS450W_Soundproof_vs_notSoundproofe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63U%20rack%20tests\52Uvs63U_400WA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a:pPr>
            <a:r>
              <a:rPr lang="pl-PL" sz="1800" b="0"/>
              <a:t>14x350W Comtel LB (top)</a:t>
            </a:r>
          </a:p>
          <a:p>
            <a:pPr>
              <a:defRPr sz="1800" b="0"/>
            </a:pPr>
            <a:r>
              <a:rPr lang="pl-PL" sz="1800" b="0"/>
              <a:t>14x450W ASIS LB (bot)</a:t>
            </a:r>
            <a:endParaRPr lang="en-GB" sz="1800" b="0"/>
          </a:p>
        </c:rich>
      </c:tx>
      <c:layout>
        <c:manualLayout>
          <c:xMode val="edge"/>
          <c:yMode val="edge"/>
          <c:x val="0.34735338347442424"/>
          <c:y val="3.2750089482527956E-3"/>
        </c:manualLayout>
      </c:layout>
      <c:overlay val="0"/>
    </c:title>
    <c:autoTitleDeleted val="0"/>
    <c:plotArea>
      <c:layout>
        <c:manualLayout>
          <c:layoutTarget val="inner"/>
          <c:xMode val="edge"/>
          <c:yMode val="edge"/>
          <c:x val="0.13564024496937882"/>
          <c:y val="0.16397828353647576"/>
          <c:w val="0.80935820522434698"/>
          <c:h val="0.66251049987745103"/>
        </c:manualLayout>
      </c:layout>
      <c:lineChart>
        <c:grouping val="standard"/>
        <c:varyColors val="0"/>
        <c:ser>
          <c:idx val="0"/>
          <c:order val="0"/>
          <c:tx>
            <c:v>Without soundproofing</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51.5</c:v>
                </c:pt>
                <c:pt idx="1">
                  <c:v>50</c:v>
                </c:pt>
                <c:pt idx="2">
                  <c:v>47.75</c:v>
                </c:pt>
                <c:pt idx="3">
                  <c:v>50</c:v>
                </c:pt>
                <c:pt idx="4">
                  <c:v>52.25</c:v>
                </c:pt>
                <c:pt idx="5">
                  <c:v>48.75</c:v>
                </c:pt>
                <c:pt idx="6">
                  <c:v>50</c:v>
                </c:pt>
                <c:pt idx="7">
                  <c:v>48.75</c:v>
                </c:pt>
                <c:pt idx="8">
                  <c:v>48.75</c:v>
                </c:pt>
                <c:pt idx="9">
                  <c:v>48.75</c:v>
                </c:pt>
                <c:pt idx="10">
                  <c:v>47.75</c:v>
                </c:pt>
                <c:pt idx="11">
                  <c:v>47.75</c:v>
                </c:pt>
                <c:pt idx="12">
                  <c:v>48.5</c:v>
                </c:pt>
                <c:pt idx="13">
                  <c:v>48.5</c:v>
                </c:pt>
              </c:numCache>
            </c:numRef>
          </c:val>
          <c:smooth val="0"/>
          <c:extLst>
            <c:ext xmlns:c16="http://schemas.microsoft.com/office/drawing/2014/chart" uri="{C3380CC4-5D6E-409C-BE32-E72D297353CC}">
              <c16:uniqueId val="{00000000-72AE-439B-9CB6-02394C284289}"/>
            </c:ext>
          </c:extLst>
        </c:ser>
        <c:ser>
          <c:idx val="1"/>
          <c:order val="1"/>
          <c:tx>
            <c:v>With soundproofing</c:v>
          </c:tx>
          <c:val>
            <c:numRef>
              <c:f>Sheet1!$C$10:$P$10</c:f>
              <c:numCache>
                <c:formatCode>General</c:formatCode>
                <c:ptCount val="14"/>
                <c:pt idx="0">
                  <c:v>53.75</c:v>
                </c:pt>
                <c:pt idx="1">
                  <c:v>51.25</c:v>
                </c:pt>
                <c:pt idx="2">
                  <c:v>52.5</c:v>
                </c:pt>
                <c:pt idx="3">
                  <c:v>52.5</c:v>
                </c:pt>
                <c:pt idx="4">
                  <c:v>52.5</c:v>
                </c:pt>
                <c:pt idx="5">
                  <c:v>50</c:v>
                </c:pt>
                <c:pt idx="6">
                  <c:v>48.75</c:v>
                </c:pt>
                <c:pt idx="7">
                  <c:v>50</c:v>
                </c:pt>
                <c:pt idx="8">
                  <c:v>51.25</c:v>
                </c:pt>
                <c:pt idx="9">
                  <c:v>52.5</c:v>
                </c:pt>
                <c:pt idx="10">
                  <c:v>50</c:v>
                </c:pt>
                <c:pt idx="11">
                  <c:v>52.5</c:v>
                </c:pt>
                <c:pt idx="12">
                  <c:v>52.5</c:v>
                </c:pt>
                <c:pt idx="13">
                  <c:v>55</c:v>
                </c:pt>
              </c:numCache>
            </c:numRef>
          </c:val>
          <c:smooth val="0"/>
          <c:extLst>
            <c:ext xmlns:c16="http://schemas.microsoft.com/office/drawing/2014/chart" uri="{C3380CC4-5D6E-409C-BE32-E72D297353CC}">
              <c16:uniqueId val="{00000001-72AE-439B-9CB6-02394C284289}"/>
            </c:ext>
          </c:extLst>
        </c:ser>
        <c:ser>
          <c:idx val="2"/>
          <c:order val="2"/>
          <c:tx>
            <c:v>50</c:v>
          </c:tx>
          <c:spPr>
            <a:ln>
              <a:solidFill>
                <a:srgbClr val="FF0000"/>
              </a:solidFill>
            </a:ln>
          </c:spPr>
          <c:val>
            <c:numRef>
              <c:f>Sheet1!$C$14:$P$14</c:f>
              <c:numCache>
                <c:formatCode>General</c:formatCode>
                <c:ptCount val="14"/>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numCache>
            </c:numRef>
          </c:val>
          <c:smooth val="0"/>
          <c:extLst>
            <c:ext xmlns:c16="http://schemas.microsoft.com/office/drawing/2014/chart" uri="{C3380CC4-5D6E-409C-BE32-E72D297353CC}">
              <c16:uniqueId val="{00000002-72AE-439B-9CB6-02394C284289}"/>
            </c:ext>
          </c:extLst>
        </c:ser>
        <c:dLbls>
          <c:showLegendKey val="0"/>
          <c:showVal val="0"/>
          <c:showCatName val="0"/>
          <c:showSerName val="0"/>
          <c:showPercent val="0"/>
          <c:showBubbleSize val="0"/>
        </c:dLbls>
        <c:marker val="1"/>
        <c:smooth val="0"/>
        <c:axId val="207259616"/>
        <c:axId val="207260008"/>
      </c:lineChart>
      <c:catAx>
        <c:axId val="207259616"/>
        <c:scaling>
          <c:orientation val="minMax"/>
        </c:scaling>
        <c:delete val="0"/>
        <c:axPos val="b"/>
        <c:majorGridlines/>
        <c:title>
          <c:tx>
            <c:rich>
              <a:bodyPr/>
              <a:lstStyle/>
              <a:p>
                <a:pPr>
                  <a:defRPr sz="1400"/>
                </a:pPr>
                <a:r>
                  <a:rPr lang="en-GB" sz="1400"/>
                  <a:t>Load</a:t>
                </a:r>
                <a:r>
                  <a:rPr lang="en-GB" sz="1400" baseline="0"/>
                  <a:t> blade slot</a:t>
                </a:r>
                <a:endParaRPr lang="en-GB" sz="1400"/>
              </a:p>
            </c:rich>
          </c:tx>
          <c:layout>
            <c:manualLayout>
              <c:xMode val="edge"/>
              <c:yMode val="edge"/>
              <c:x val="0.43505717502282398"/>
              <c:y val="0.88467533056960401"/>
            </c:manualLayout>
          </c:layout>
          <c:overlay val="0"/>
        </c:title>
        <c:numFmt formatCode="General" sourceLinked="1"/>
        <c:majorTickMark val="none"/>
        <c:minorTickMark val="none"/>
        <c:tickLblPos val="nextTo"/>
        <c:txPr>
          <a:bodyPr rot="-60000000" vert="horz"/>
          <a:lstStyle/>
          <a:p>
            <a:pPr>
              <a:defRPr sz="1000"/>
            </a:pPr>
            <a:endParaRPr lang="en-US"/>
          </a:p>
        </c:txPr>
        <c:crossAx val="207260008"/>
        <c:crosses val="autoZero"/>
        <c:auto val="1"/>
        <c:lblAlgn val="ctr"/>
        <c:lblOffset val="100"/>
        <c:noMultiLvlLbl val="0"/>
      </c:catAx>
      <c:valAx>
        <c:axId val="207260008"/>
        <c:scaling>
          <c:orientation val="minMax"/>
          <c:max val="60"/>
          <c:min val="40"/>
        </c:scaling>
        <c:delete val="0"/>
        <c:axPos val="l"/>
        <c:majorGridlines/>
        <c:title>
          <c:tx>
            <c:rich>
              <a:bodyPr rot="-5400000" vert="horz"/>
              <a:lstStyle/>
              <a:p>
                <a:pPr>
                  <a:defRPr sz="1400"/>
                </a:pPr>
                <a:r>
                  <a:rPr lang="pl-PL" sz="1400"/>
                  <a:t>Temperature [°C]</a:t>
                </a:r>
                <a:endParaRPr lang="en-GB" sz="1400"/>
              </a:p>
            </c:rich>
          </c:tx>
          <c:layout>
            <c:manualLayout>
              <c:xMode val="edge"/>
              <c:yMode val="edge"/>
              <c:x val="2.4516214516015166E-2"/>
              <c:y val="0.32380503433344027"/>
            </c:manualLayout>
          </c:layout>
          <c:overlay val="0"/>
        </c:title>
        <c:numFmt formatCode="#,##0\°\C;\-#,##0\°\C" sourceLinked="0"/>
        <c:majorTickMark val="none"/>
        <c:minorTickMark val="none"/>
        <c:tickLblPos val="nextTo"/>
        <c:txPr>
          <a:bodyPr rot="-60000000" vert="horz"/>
          <a:lstStyle/>
          <a:p>
            <a:pPr>
              <a:defRPr sz="1000"/>
            </a:pPr>
            <a:endParaRPr lang="en-US"/>
          </a:p>
        </c:txPr>
        <c:crossAx val="207259616"/>
        <c:crosses val="autoZero"/>
        <c:crossBetween val="midCat"/>
        <c:majorUnit val="2"/>
      </c:valAx>
    </c:plotArea>
    <c:legend>
      <c:legendPos val="r"/>
      <c:layout>
        <c:manualLayout>
          <c:xMode val="edge"/>
          <c:yMode val="edge"/>
          <c:x val="9.7163079615048123E-2"/>
          <c:y val="0.94835027226412971"/>
          <c:w val="0.8409448818897638"/>
          <c:h val="5.1649727735870274E-2"/>
        </c:manualLayout>
      </c:layout>
      <c:overlay val="0"/>
      <c:txPr>
        <a:bodyPr rot="0" vert="horz"/>
        <a:lstStyle/>
        <a:p>
          <a:pPr>
            <a:defRPr sz="12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a:pPr>
            <a:r>
              <a:rPr lang="en-US" sz="1800" b="0"/>
              <a:t>52U vs 63U -</a:t>
            </a:r>
            <a:r>
              <a:rPr lang="en-US" sz="1800" b="0" baseline="0"/>
              <a:t> cooling comparison</a:t>
            </a:r>
            <a:endParaRPr lang="en-US" sz="1800" b="0"/>
          </a:p>
          <a:p>
            <a:pPr>
              <a:defRPr sz="1800" b="0"/>
            </a:pPr>
            <a:r>
              <a:rPr lang="pl-PL" sz="1800" b="0"/>
              <a:t>14x</a:t>
            </a:r>
            <a:r>
              <a:rPr lang="en-US" sz="1800" b="0"/>
              <a:t>40</a:t>
            </a:r>
            <a:r>
              <a:rPr lang="pl-PL" sz="1800" b="0"/>
              <a:t>0</a:t>
            </a:r>
            <a:r>
              <a:rPr lang="en-US" sz="1800" b="0"/>
              <a:t> [</a:t>
            </a:r>
            <a:r>
              <a:rPr lang="pl-PL" sz="1800" b="0"/>
              <a:t>W</a:t>
            </a:r>
            <a:r>
              <a:rPr lang="en-US" sz="1800" b="0"/>
              <a:t>]</a:t>
            </a:r>
            <a:r>
              <a:rPr lang="pl-PL" sz="1800" b="0" baseline="0"/>
              <a:t> ASIS LB</a:t>
            </a:r>
            <a:endParaRPr lang="en-GB" sz="1800" b="0"/>
          </a:p>
        </c:rich>
      </c:tx>
      <c:layout>
        <c:manualLayout>
          <c:xMode val="edge"/>
          <c:yMode val="edge"/>
          <c:x val="0.30296712233404643"/>
          <c:y val="6.2946543706599925E-2"/>
        </c:manualLayout>
      </c:layout>
      <c:overlay val="0"/>
    </c:title>
    <c:autoTitleDeleted val="0"/>
    <c:plotArea>
      <c:layout>
        <c:manualLayout>
          <c:layoutTarget val="inner"/>
          <c:xMode val="edge"/>
          <c:yMode val="edge"/>
          <c:x val="0.13564024496937882"/>
          <c:y val="0.22403844789671559"/>
          <c:w val="0.80935820522434698"/>
          <c:h val="0.60245040315906462"/>
        </c:manualLayout>
      </c:layout>
      <c:lineChart>
        <c:grouping val="standard"/>
        <c:varyColors val="0"/>
        <c:ser>
          <c:idx val="0"/>
          <c:order val="0"/>
          <c:tx>
            <c:v>52U</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48.5</c:v>
                </c:pt>
                <c:pt idx="1">
                  <c:v>48.25</c:v>
                </c:pt>
                <c:pt idx="2">
                  <c:v>48</c:v>
                </c:pt>
                <c:pt idx="3">
                  <c:v>49</c:v>
                </c:pt>
                <c:pt idx="4">
                  <c:v>49</c:v>
                </c:pt>
                <c:pt idx="5">
                  <c:v>48</c:v>
                </c:pt>
                <c:pt idx="6">
                  <c:v>48</c:v>
                </c:pt>
                <c:pt idx="7">
                  <c:v>49</c:v>
                </c:pt>
                <c:pt idx="8">
                  <c:v>49</c:v>
                </c:pt>
                <c:pt idx="9">
                  <c:v>51</c:v>
                </c:pt>
                <c:pt idx="10">
                  <c:v>50</c:v>
                </c:pt>
                <c:pt idx="11">
                  <c:v>51</c:v>
                </c:pt>
                <c:pt idx="12">
                  <c:v>50</c:v>
                </c:pt>
                <c:pt idx="13">
                  <c:v>49</c:v>
                </c:pt>
              </c:numCache>
            </c:numRef>
          </c:val>
          <c:smooth val="0"/>
          <c:extLst>
            <c:ext xmlns:c16="http://schemas.microsoft.com/office/drawing/2014/chart" uri="{C3380CC4-5D6E-409C-BE32-E72D297353CC}">
              <c16:uniqueId val="{00000000-536B-4E54-B69B-7DBE4EFB31F6}"/>
            </c:ext>
          </c:extLst>
        </c:ser>
        <c:ser>
          <c:idx val="1"/>
          <c:order val="1"/>
          <c:tx>
            <c:v>63U</c:v>
          </c:tx>
          <c:val>
            <c:numRef>
              <c:f>Sheet1!$C$10:$P$10</c:f>
              <c:numCache>
                <c:formatCode>General</c:formatCode>
                <c:ptCount val="14"/>
                <c:pt idx="0">
                  <c:v>55.7</c:v>
                </c:pt>
                <c:pt idx="1">
                  <c:v>55.8</c:v>
                </c:pt>
                <c:pt idx="2">
                  <c:v>56.9</c:v>
                </c:pt>
                <c:pt idx="3">
                  <c:v>54.7</c:v>
                </c:pt>
                <c:pt idx="4">
                  <c:v>57.8</c:v>
                </c:pt>
                <c:pt idx="5">
                  <c:v>53.5</c:v>
                </c:pt>
                <c:pt idx="6">
                  <c:v>53.5</c:v>
                </c:pt>
                <c:pt idx="7">
                  <c:v>51.42</c:v>
                </c:pt>
                <c:pt idx="8">
                  <c:v>53</c:v>
                </c:pt>
                <c:pt idx="9">
                  <c:v>53.1</c:v>
                </c:pt>
                <c:pt idx="10">
                  <c:v>51.9</c:v>
                </c:pt>
                <c:pt idx="11">
                  <c:v>53.9</c:v>
                </c:pt>
                <c:pt idx="12">
                  <c:v>52.46</c:v>
                </c:pt>
                <c:pt idx="13">
                  <c:v>52.9</c:v>
                </c:pt>
              </c:numCache>
            </c:numRef>
          </c:val>
          <c:smooth val="0"/>
          <c:extLst>
            <c:ext xmlns:c16="http://schemas.microsoft.com/office/drawing/2014/chart" uri="{C3380CC4-5D6E-409C-BE32-E72D297353CC}">
              <c16:uniqueId val="{00000001-536B-4E54-B69B-7DBE4EFB31F6}"/>
            </c:ext>
          </c:extLst>
        </c:ser>
        <c:ser>
          <c:idx val="2"/>
          <c:order val="2"/>
          <c:tx>
            <c:v>50</c:v>
          </c:tx>
          <c:spPr>
            <a:ln>
              <a:solidFill>
                <a:srgbClr val="FF0000"/>
              </a:solidFill>
            </a:ln>
          </c:spPr>
          <c:val>
            <c:numRef>
              <c:f>Sheet1!$C$14:$P$14</c:f>
              <c:numCache>
                <c:formatCode>General</c:formatCode>
                <c:ptCount val="14"/>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numCache>
            </c:numRef>
          </c:val>
          <c:smooth val="0"/>
          <c:extLst>
            <c:ext xmlns:c16="http://schemas.microsoft.com/office/drawing/2014/chart" uri="{C3380CC4-5D6E-409C-BE32-E72D297353CC}">
              <c16:uniqueId val="{00000002-536B-4E54-B69B-7DBE4EFB31F6}"/>
            </c:ext>
          </c:extLst>
        </c:ser>
        <c:dLbls>
          <c:showLegendKey val="0"/>
          <c:showVal val="0"/>
          <c:showCatName val="0"/>
          <c:showSerName val="0"/>
          <c:showPercent val="0"/>
          <c:showBubbleSize val="0"/>
        </c:dLbls>
        <c:marker val="1"/>
        <c:smooth val="0"/>
        <c:axId val="628381384"/>
        <c:axId val="628381776"/>
      </c:lineChart>
      <c:catAx>
        <c:axId val="628381384"/>
        <c:scaling>
          <c:orientation val="minMax"/>
        </c:scaling>
        <c:delete val="0"/>
        <c:axPos val="b"/>
        <c:majorGridlines/>
        <c:title>
          <c:tx>
            <c:rich>
              <a:bodyPr/>
              <a:lstStyle/>
              <a:p>
                <a:pPr>
                  <a:defRPr sz="1400"/>
                </a:pPr>
                <a:r>
                  <a:rPr lang="en-GB" sz="1400"/>
                  <a:t>Load blade slot</a:t>
                </a:r>
              </a:p>
            </c:rich>
          </c:tx>
          <c:layout>
            <c:manualLayout>
              <c:xMode val="edge"/>
              <c:yMode val="edge"/>
              <c:x val="0.43064595399981459"/>
              <c:y val="0.89409115406983619"/>
            </c:manualLayout>
          </c:layout>
          <c:overlay val="0"/>
        </c:title>
        <c:numFmt formatCode="General" sourceLinked="1"/>
        <c:majorTickMark val="none"/>
        <c:minorTickMark val="none"/>
        <c:tickLblPos val="nextTo"/>
        <c:txPr>
          <a:bodyPr rot="-60000000" vert="horz"/>
          <a:lstStyle/>
          <a:p>
            <a:pPr>
              <a:defRPr sz="1100"/>
            </a:pPr>
            <a:endParaRPr lang="en-US"/>
          </a:p>
        </c:txPr>
        <c:crossAx val="628381776"/>
        <c:crosses val="autoZero"/>
        <c:auto val="1"/>
        <c:lblAlgn val="ctr"/>
        <c:lblOffset val="100"/>
        <c:noMultiLvlLbl val="0"/>
      </c:catAx>
      <c:valAx>
        <c:axId val="628381776"/>
        <c:scaling>
          <c:orientation val="minMax"/>
          <c:max val="64"/>
          <c:min val="40"/>
        </c:scaling>
        <c:delete val="0"/>
        <c:axPos val="l"/>
        <c:majorGridlines/>
        <c:title>
          <c:tx>
            <c:rich>
              <a:bodyPr rot="-5400000" vert="horz"/>
              <a:lstStyle/>
              <a:p>
                <a:pPr>
                  <a:defRPr sz="1400"/>
                </a:pPr>
                <a:r>
                  <a:rPr lang="pl-PL" sz="1400"/>
                  <a:t>Temperature [°C]</a:t>
                </a:r>
                <a:endParaRPr lang="en-GB" sz="1400"/>
              </a:p>
            </c:rich>
          </c:tx>
          <c:layout>
            <c:manualLayout>
              <c:xMode val="edge"/>
              <c:yMode val="edge"/>
              <c:x val="3.1523717324945535E-2"/>
              <c:y val="0.41182683586168845"/>
            </c:manualLayout>
          </c:layout>
          <c:overlay val="0"/>
        </c:title>
        <c:numFmt formatCode="#,##0\°\C;\-#,##0\°\C" sourceLinked="0"/>
        <c:majorTickMark val="none"/>
        <c:minorTickMark val="none"/>
        <c:tickLblPos val="nextTo"/>
        <c:txPr>
          <a:bodyPr rot="-60000000" vert="horz"/>
          <a:lstStyle/>
          <a:p>
            <a:pPr>
              <a:defRPr sz="1100"/>
            </a:pPr>
            <a:endParaRPr lang="en-US"/>
          </a:p>
        </c:txPr>
        <c:crossAx val="628381384"/>
        <c:crosses val="autoZero"/>
        <c:crossBetween val="midCat"/>
        <c:majorUnit val="2"/>
      </c:valAx>
    </c:plotArea>
    <c:legend>
      <c:legendPos val="r"/>
      <c:layout>
        <c:manualLayout>
          <c:xMode val="edge"/>
          <c:yMode val="edge"/>
          <c:x val="0.27272039238404339"/>
          <c:y val="0.9394762957732139"/>
          <c:w val="0.51650043744531926"/>
          <c:h val="6.0523704226786081E-2"/>
        </c:manualLayout>
      </c:layout>
      <c:overlay val="0"/>
      <c:txPr>
        <a:bodyPr rot="0" vert="horz"/>
        <a:lstStyle/>
        <a:p>
          <a:pPr>
            <a:defRPr sz="1200"/>
          </a:pPr>
          <a:endParaRPr lang="en-US"/>
        </a:p>
      </c:txPr>
    </c:legend>
    <c:plotVisOnly val="1"/>
    <c:dispBlanksAs val="gap"/>
    <c:showDLblsOverMax val="0"/>
  </c:chart>
  <c:spPr>
    <a:ln>
      <a:no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314E9E8-C2A2-4192-BA58-3CDC89AA58C2}"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13498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14E9E8-C2A2-4192-BA58-3CDC89AA58C2}"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282985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14E9E8-C2A2-4192-BA58-3CDC89AA58C2}"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2476442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14E9E8-C2A2-4192-BA58-3CDC89AA58C2}"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958532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14E9E8-C2A2-4192-BA58-3CDC89AA58C2}"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746823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314E9E8-C2A2-4192-BA58-3CDC89AA58C2}"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3532245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314E9E8-C2A2-4192-BA58-3CDC89AA58C2}" type="datetimeFigureOut">
              <a:rPr lang="en-GB" smtClean="0"/>
              <a:t>10/05/2019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2831398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314E9E8-C2A2-4192-BA58-3CDC89AA58C2}" type="datetimeFigureOut">
              <a:rPr lang="en-GB" smtClean="0"/>
              <a:t>10/05/2019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1057160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4E9E8-C2A2-4192-BA58-3CDC89AA58C2}" type="datetimeFigureOut">
              <a:rPr lang="en-GB" smtClean="0"/>
              <a:t>10/05/2019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2602463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314E9E8-C2A2-4192-BA58-3CDC89AA58C2}"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3624297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314E9E8-C2A2-4192-BA58-3CDC89AA58C2}"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88F2E4-0F3B-4FFE-A6FB-2A2959E0231A}" type="slidenum">
              <a:rPr lang="en-GB" smtClean="0"/>
              <a:t>‹#›</a:t>
            </a:fld>
            <a:endParaRPr lang="en-GB"/>
          </a:p>
        </p:txBody>
      </p:sp>
    </p:spTree>
    <p:extLst>
      <p:ext uri="{BB962C8B-B14F-4D97-AF65-F5344CB8AC3E}">
        <p14:creationId xmlns:p14="http://schemas.microsoft.com/office/powerpoint/2010/main" val="1904143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4E9E8-C2A2-4192-BA58-3CDC89AA58C2}" type="datetimeFigureOut">
              <a:rPr lang="en-GB" smtClean="0"/>
              <a:t>10/05/2019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8F2E4-0F3B-4FFE-A6FB-2A2959E0231A}" type="slidenum">
              <a:rPr lang="en-GB" smtClean="0"/>
              <a:t>‹#›</a:t>
            </a:fld>
            <a:endParaRPr lang="en-GB"/>
          </a:p>
        </p:txBody>
      </p:sp>
    </p:spTree>
    <p:extLst>
      <p:ext uri="{BB962C8B-B14F-4D97-AF65-F5344CB8AC3E}">
        <p14:creationId xmlns:p14="http://schemas.microsoft.com/office/powerpoint/2010/main" val="743399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11.png"/><Relationship Id="rId4" Type="http://schemas.openxmlformats.org/officeDocument/2006/relationships/image" Target="../media/image9.png"/><Relationship Id="rId9"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emf"/><Relationship Id="rId2" Type="http://schemas.openxmlformats.org/officeDocument/2006/relationships/image" Target="../media/image44.emf"/><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519" y="1214438"/>
            <a:ext cx="9464842" cy="2387600"/>
          </a:xfrm>
        </p:spPr>
        <p:txBody>
          <a:bodyPr>
            <a:normAutofit/>
          </a:bodyPr>
          <a:lstStyle/>
          <a:p>
            <a:pPr algn="l"/>
            <a:r>
              <a:rPr lang="en-US" sz="4800" b="1" dirty="0">
                <a:latin typeface="+mn-lt"/>
              </a:rPr>
              <a:t>63U ATCA rack – cooling capabilities</a:t>
            </a:r>
            <a:endParaRPr lang="en-GB" sz="4800" b="1" dirty="0">
              <a:latin typeface="+mn-lt"/>
            </a:endParaRPr>
          </a:p>
        </p:txBody>
      </p:sp>
      <p:sp>
        <p:nvSpPr>
          <p:cNvPr id="3" name="Subtitle 2"/>
          <p:cNvSpPr>
            <a:spLocks noGrp="1"/>
          </p:cNvSpPr>
          <p:nvPr>
            <p:ph type="subTitle" idx="1"/>
          </p:nvPr>
        </p:nvSpPr>
        <p:spPr>
          <a:xfrm>
            <a:off x="391519" y="3762459"/>
            <a:ext cx="2983832" cy="1170488"/>
          </a:xfrm>
        </p:spPr>
        <p:txBody>
          <a:bodyPr>
            <a:normAutofit/>
          </a:bodyPr>
          <a:lstStyle/>
          <a:p>
            <a:pPr algn="l"/>
            <a:r>
              <a:rPr lang="en-US" sz="1800" dirty="0"/>
              <a:t>Claudio Bortolin EP-ADO-PO</a:t>
            </a:r>
          </a:p>
          <a:p>
            <a:pPr algn="l"/>
            <a:r>
              <a:rPr lang="en-US" sz="1800" dirty="0"/>
              <a:t>Michal Kalinowski EP-UAT</a:t>
            </a:r>
          </a:p>
          <a:p>
            <a:pPr algn="l"/>
            <a:r>
              <a:rPr lang="en-US" sz="1800" dirty="0"/>
              <a:t>Jakub Durda EP-ADO-PO</a:t>
            </a:r>
            <a:endParaRPr lang="en-GB" sz="1800" dirty="0"/>
          </a:p>
        </p:txBody>
      </p:sp>
      <p:sp>
        <p:nvSpPr>
          <p:cNvPr id="4" name="Subtitle 2"/>
          <p:cNvSpPr txBox="1">
            <a:spLocks/>
          </p:cNvSpPr>
          <p:nvPr/>
        </p:nvSpPr>
        <p:spPr>
          <a:xfrm>
            <a:off x="4828533" y="6457764"/>
            <a:ext cx="3627487" cy="117048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smtClean="0"/>
              <a:t>14</a:t>
            </a:r>
            <a:r>
              <a:rPr lang="en-US" sz="2000" baseline="30000" dirty="0" smtClean="0"/>
              <a:t>th</a:t>
            </a:r>
            <a:r>
              <a:rPr lang="en-US" sz="2000" dirty="0" smtClean="0"/>
              <a:t> </a:t>
            </a:r>
            <a:r>
              <a:rPr lang="en-US" sz="2000" dirty="0" err="1" smtClean="0"/>
              <a:t>xTCA</a:t>
            </a:r>
            <a:r>
              <a:rPr lang="en-US" sz="2000" dirty="0" smtClean="0"/>
              <a:t> meeting 10.05.2019</a:t>
            </a:r>
            <a:endParaRPr lang="en-GB" sz="2000" dirty="0"/>
          </a:p>
        </p:txBody>
      </p:sp>
    </p:spTree>
    <p:extLst>
      <p:ext uri="{BB962C8B-B14F-4D97-AF65-F5344CB8AC3E}">
        <p14:creationId xmlns:p14="http://schemas.microsoft.com/office/powerpoint/2010/main" val="2092886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A2D64-92D7-B345-B92D-2E9A4BCFF84F}"/>
              </a:ext>
            </a:extLst>
          </p:cNvPr>
          <p:cNvSpPr txBox="1">
            <a:spLocks/>
          </p:cNvSpPr>
          <p:nvPr/>
        </p:nvSpPr>
        <p:spPr>
          <a:xfrm>
            <a:off x="1371163" y="0"/>
            <a:ext cx="9453093" cy="66574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Test setup availability</a:t>
            </a:r>
            <a:endParaRPr lang="en-GB" sz="2800" b="1" dirty="0">
              <a:latin typeface="+mn-lt"/>
            </a:endParaRPr>
          </a:p>
        </p:txBody>
      </p:sp>
      <p:sp>
        <p:nvSpPr>
          <p:cNvPr id="3" name="TextBox 2"/>
          <p:cNvSpPr txBox="1"/>
          <p:nvPr/>
        </p:nvSpPr>
        <p:spPr>
          <a:xfrm>
            <a:off x="3420" y="721702"/>
            <a:ext cx="12188580" cy="369332"/>
          </a:xfrm>
          <a:prstGeom prst="rect">
            <a:avLst/>
          </a:prstGeom>
          <a:noFill/>
        </p:spPr>
        <p:txBody>
          <a:bodyPr wrap="square" rtlCol="0">
            <a:spAutoFit/>
          </a:bodyPr>
          <a:lstStyle/>
          <a:p>
            <a:pPr marL="285750" indent="-285750" algn="just">
              <a:buFont typeface="Arial" panose="020B0604020202020204" pitchFamily="34" charset="0"/>
              <a:buChar char="•"/>
            </a:pP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5700" r="11299"/>
          <a:stretch/>
        </p:blipFill>
        <p:spPr>
          <a:xfrm>
            <a:off x="9761620" y="0"/>
            <a:ext cx="2430380" cy="6858000"/>
          </a:xfrm>
          <a:prstGeom prst="rect">
            <a:avLst/>
          </a:prstGeom>
        </p:spPr>
      </p:pic>
      <p:sp>
        <p:nvSpPr>
          <p:cNvPr id="5" name="TextBox 4"/>
          <p:cNvSpPr txBox="1"/>
          <p:nvPr/>
        </p:nvSpPr>
        <p:spPr>
          <a:xfrm>
            <a:off x="3420" y="411213"/>
            <a:ext cx="9758200" cy="175432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a:t>The ATCA test setup is available for testing the real boards prototypes</a:t>
            </a:r>
          </a:p>
          <a:p>
            <a:pPr marL="285750" indent="-285750" algn="just">
              <a:lnSpc>
                <a:spcPct val="150000"/>
              </a:lnSpc>
              <a:buFont typeface="Arial" panose="020B0604020202020204" pitchFamily="34" charset="0"/>
              <a:buChar char="•"/>
            </a:pPr>
            <a:r>
              <a:rPr lang="en-US" dirty="0"/>
              <a:t>To minimalize the impact of different air resistance between the real boards and the load blades it is advised to test the batches of minimum 3 pieces.</a:t>
            </a:r>
          </a:p>
          <a:p>
            <a:pPr algn="just">
              <a:lnSpc>
                <a:spcPct val="150000"/>
              </a:lnSpc>
            </a:pPr>
            <a:endParaRPr lang="en-US" dirty="0"/>
          </a:p>
        </p:txBody>
      </p:sp>
      <p:pic>
        <p:nvPicPr>
          <p:cNvPr id="6" name="Picture 5"/>
          <p:cNvPicPr>
            <a:picLocks noChangeAspect="1"/>
          </p:cNvPicPr>
          <p:nvPr/>
        </p:nvPicPr>
        <p:blipFill>
          <a:blip r:embed="rId3"/>
          <a:stretch>
            <a:fillRect/>
          </a:stretch>
        </p:blipFill>
        <p:spPr>
          <a:xfrm>
            <a:off x="281197" y="2489099"/>
            <a:ext cx="3973142" cy="3840282"/>
          </a:xfrm>
          <a:prstGeom prst="rect">
            <a:avLst/>
          </a:prstGeom>
        </p:spPr>
      </p:pic>
      <p:pic>
        <p:nvPicPr>
          <p:cNvPr id="7" name="Picture 6"/>
          <p:cNvPicPr>
            <a:picLocks noChangeAspect="1"/>
          </p:cNvPicPr>
          <p:nvPr/>
        </p:nvPicPr>
        <p:blipFill>
          <a:blip r:embed="rId4"/>
          <a:stretch>
            <a:fillRect/>
          </a:stretch>
        </p:blipFill>
        <p:spPr>
          <a:xfrm>
            <a:off x="4730004" y="1972492"/>
            <a:ext cx="2206218" cy="3922166"/>
          </a:xfrm>
          <a:prstGeom prst="rect">
            <a:avLst/>
          </a:prstGeom>
        </p:spPr>
      </p:pic>
      <p:pic>
        <p:nvPicPr>
          <p:cNvPr id="8" name="Picture 7"/>
          <p:cNvPicPr>
            <a:picLocks noChangeAspect="1"/>
          </p:cNvPicPr>
          <p:nvPr/>
        </p:nvPicPr>
        <p:blipFill>
          <a:blip r:embed="rId5"/>
          <a:stretch>
            <a:fillRect/>
          </a:stretch>
        </p:blipFill>
        <p:spPr>
          <a:xfrm>
            <a:off x="7079737" y="1972492"/>
            <a:ext cx="2206218" cy="3922166"/>
          </a:xfrm>
          <a:prstGeom prst="rect">
            <a:avLst/>
          </a:prstGeom>
        </p:spPr>
      </p:pic>
      <p:sp>
        <p:nvSpPr>
          <p:cNvPr id="9" name="TextBox 8"/>
          <p:cNvSpPr txBox="1"/>
          <p:nvPr/>
        </p:nvSpPr>
        <p:spPr>
          <a:xfrm>
            <a:off x="3420" y="2095222"/>
            <a:ext cx="4583069" cy="307777"/>
          </a:xfrm>
          <a:prstGeom prst="rect">
            <a:avLst/>
          </a:prstGeom>
          <a:noFill/>
          <a:ln w="19050">
            <a:solidFill>
              <a:schemeClr val="tx1"/>
            </a:solidFill>
          </a:ln>
        </p:spPr>
        <p:txBody>
          <a:bodyPr wrap="square" rtlCol="0">
            <a:spAutoFit/>
          </a:bodyPr>
          <a:lstStyle/>
          <a:p>
            <a:pPr algn="just"/>
            <a:r>
              <a:rPr lang="en-US" sz="1400" dirty="0"/>
              <a:t>New Comtel LB 13x200W+Real board up to ~23W per FPGA</a:t>
            </a:r>
            <a:endParaRPr lang="en-GB" sz="1400" dirty="0"/>
          </a:p>
        </p:txBody>
      </p:sp>
      <p:cxnSp>
        <p:nvCxnSpPr>
          <p:cNvPr id="11" name="Straight Arrow Connector 10"/>
          <p:cNvCxnSpPr/>
          <p:nvPr/>
        </p:nvCxnSpPr>
        <p:spPr>
          <a:xfrm flipV="1">
            <a:off x="717132" y="5698405"/>
            <a:ext cx="153725" cy="630976"/>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23770" y="6329381"/>
            <a:ext cx="2926423" cy="523220"/>
          </a:xfrm>
          <a:prstGeom prst="rect">
            <a:avLst/>
          </a:prstGeom>
          <a:noFill/>
          <a:ln w="19050">
            <a:solidFill>
              <a:schemeClr val="tx1"/>
            </a:solidFill>
          </a:ln>
        </p:spPr>
        <p:txBody>
          <a:bodyPr wrap="square" rtlCol="0">
            <a:spAutoFit/>
          </a:bodyPr>
          <a:lstStyle/>
          <a:p>
            <a:pPr algn="just"/>
            <a:r>
              <a:rPr lang="en-US" sz="1400" dirty="0"/>
              <a:t>Thiago Costa de Paiva from University of Massachusetts Amherst results.</a:t>
            </a:r>
            <a:endParaRPr lang="en-GB" sz="1400" dirty="0"/>
          </a:p>
        </p:txBody>
      </p:sp>
    </p:spTree>
    <p:extLst>
      <p:ext uri="{BB962C8B-B14F-4D97-AF65-F5344CB8AC3E}">
        <p14:creationId xmlns:p14="http://schemas.microsoft.com/office/powerpoint/2010/main" val="2641936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A2D64-92D7-B345-B92D-2E9A4BCFF84F}"/>
              </a:ext>
            </a:extLst>
          </p:cNvPr>
          <p:cNvSpPr txBox="1">
            <a:spLocks/>
          </p:cNvSpPr>
          <p:nvPr/>
        </p:nvSpPr>
        <p:spPr>
          <a:xfrm>
            <a:off x="1455313" y="115911"/>
            <a:ext cx="9453093" cy="66574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ATCA </a:t>
            </a:r>
            <a:r>
              <a:rPr lang="en-US" sz="2800" b="1" dirty="0" smtClean="0">
                <a:latin typeface="+mn-lt"/>
              </a:rPr>
              <a:t>cooling - </a:t>
            </a:r>
            <a:r>
              <a:rPr lang="en-US" sz="2800" b="1" dirty="0">
                <a:latin typeface="+mn-lt"/>
              </a:rPr>
              <a:t>tests conclusions</a:t>
            </a:r>
            <a:endParaRPr lang="en-GB" sz="2800" b="1" dirty="0">
              <a:latin typeface="+mn-lt"/>
            </a:endParaRPr>
          </a:p>
        </p:txBody>
      </p:sp>
      <p:sp>
        <p:nvSpPr>
          <p:cNvPr id="3" name="TextBox 2"/>
          <p:cNvSpPr txBox="1"/>
          <p:nvPr/>
        </p:nvSpPr>
        <p:spPr>
          <a:xfrm>
            <a:off x="437882" y="535884"/>
            <a:ext cx="11384924" cy="4662815"/>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a:t>Design target for boards in 63U ATCA crate is a maximum of 350W + 50W on RTM, during the design necessary margins should be taken into </a:t>
            </a:r>
            <a:r>
              <a:rPr lang="en-US" dirty="0" smtClean="0"/>
              <a:t>account</a:t>
            </a:r>
          </a:p>
          <a:p>
            <a:pPr algn="just">
              <a:lnSpc>
                <a:spcPct val="150000"/>
              </a:lnSpc>
            </a:pPr>
            <a:endParaRPr lang="en-US" dirty="0" smtClean="0"/>
          </a:p>
          <a:p>
            <a:pPr marL="285750" indent="-285750" algn="just">
              <a:lnSpc>
                <a:spcPct val="150000"/>
              </a:lnSpc>
              <a:buFont typeface="Arial" panose="020B0604020202020204" pitchFamily="34" charset="0"/>
              <a:buChar char="•"/>
            </a:pPr>
            <a:r>
              <a:rPr lang="en-US" dirty="0" smtClean="0"/>
              <a:t>Since the air </a:t>
            </a:r>
            <a:r>
              <a:rPr lang="en-US" dirty="0"/>
              <a:t>resistance and proper heat removal management (heat sinks) </a:t>
            </a:r>
            <a:r>
              <a:rPr lang="en-US" dirty="0" smtClean="0"/>
              <a:t>has a </a:t>
            </a:r>
            <a:r>
              <a:rPr lang="en-US" dirty="0"/>
              <a:t>very big impact on the cooling performance of the ATCA </a:t>
            </a:r>
            <a:r>
              <a:rPr lang="en-US" dirty="0" smtClean="0"/>
              <a:t>boards– it </a:t>
            </a:r>
            <a:r>
              <a:rPr lang="en-US" dirty="0"/>
              <a:t>is </a:t>
            </a:r>
            <a:r>
              <a:rPr lang="en-US" b="1" u="sng" dirty="0" smtClean="0"/>
              <a:t>mandatory</a:t>
            </a:r>
            <a:r>
              <a:rPr lang="en-US" b="1" dirty="0" smtClean="0"/>
              <a:t> </a:t>
            </a:r>
            <a:r>
              <a:rPr lang="en-US" dirty="0"/>
              <a:t>to test </a:t>
            </a:r>
            <a:r>
              <a:rPr lang="en-US" dirty="0" smtClean="0"/>
              <a:t>prototypes </a:t>
            </a:r>
            <a:r>
              <a:rPr lang="en-US" dirty="0"/>
              <a:t>at the ATLAS SR1 test </a:t>
            </a:r>
            <a:r>
              <a:rPr lang="en-US" dirty="0" smtClean="0"/>
              <a:t>facility (for those who foresee to come close to 350W+50W requirement)</a:t>
            </a:r>
          </a:p>
          <a:p>
            <a:pPr algn="just">
              <a:lnSpc>
                <a:spcPct val="150000"/>
              </a:lnSpc>
            </a:pPr>
            <a:endParaRPr lang="en-US" dirty="0"/>
          </a:p>
          <a:p>
            <a:pPr marL="285750" indent="-285750" algn="just">
              <a:lnSpc>
                <a:spcPct val="150000"/>
              </a:lnSpc>
              <a:buFont typeface="Arial" panose="020B0604020202020204" pitchFamily="34" charset="0"/>
              <a:buChar char="•"/>
            </a:pPr>
            <a:r>
              <a:rPr lang="en-US" dirty="0" smtClean="0"/>
              <a:t>The </a:t>
            </a:r>
            <a:r>
              <a:rPr lang="en-US" dirty="0"/>
              <a:t>heat </a:t>
            </a:r>
            <a:r>
              <a:rPr lang="en-US" dirty="0" smtClean="0"/>
              <a:t>removed</a:t>
            </a:r>
            <a:r>
              <a:rPr lang="en-US" dirty="0"/>
              <a:t> from</a:t>
            </a:r>
            <a:r>
              <a:rPr lang="en-US" dirty="0" smtClean="0"/>
              <a:t> </a:t>
            </a:r>
            <a:r>
              <a:rPr lang="en-US" dirty="0"/>
              <a:t>the </a:t>
            </a:r>
            <a:r>
              <a:rPr lang="en-US" dirty="0" smtClean="0"/>
              <a:t>rack, via the water cooling was measured to be at 80-85% of the total measured power delivered, the rest goes into the environment and has to be handled by the air conditioning (HVAC) (!)</a:t>
            </a:r>
          </a:p>
          <a:p>
            <a:pPr algn="just">
              <a:lnSpc>
                <a:spcPct val="150000"/>
              </a:lnSpc>
            </a:pPr>
            <a:endParaRPr lang="en-US" dirty="0" smtClean="0"/>
          </a:p>
          <a:p>
            <a:pPr marL="285750" indent="-285750" algn="just">
              <a:lnSpc>
                <a:spcPct val="150000"/>
              </a:lnSpc>
              <a:buFont typeface="Arial" panose="020B0604020202020204" pitchFamily="34" charset="0"/>
              <a:buChar char="•"/>
            </a:pPr>
            <a:r>
              <a:rPr lang="en-US" dirty="0" smtClean="0"/>
              <a:t>The test system is ready for prototypes tests</a:t>
            </a:r>
          </a:p>
        </p:txBody>
      </p:sp>
      <p:sp>
        <p:nvSpPr>
          <p:cNvPr id="4"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11</a:t>
            </a:fld>
            <a:endParaRPr lang="en-GB" dirty="0"/>
          </a:p>
        </p:txBody>
      </p:sp>
    </p:spTree>
    <p:extLst>
      <p:ext uri="{BB962C8B-B14F-4D97-AF65-F5344CB8AC3E}">
        <p14:creationId xmlns:p14="http://schemas.microsoft.com/office/powerpoint/2010/main" val="2030009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A2D64-92D7-B345-B92D-2E9A4BCFF84F}"/>
              </a:ext>
            </a:extLst>
          </p:cNvPr>
          <p:cNvSpPr txBox="1">
            <a:spLocks/>
          </p:cNvSpPr>
          <p:nvPr/>
        </p:nvSpPr>
        <p:spPr>
          <a:xfrm>
            <a:off x="1455313" y="115911"/>
            <a:ext cx="9453093" cy="66574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ATCA cooling </a:t>
            </a:r>
            <a:r>
              <a:rPr lang="en-US" sz="2800" b="1" dirty="0" smtClean="0">
                <a:latin typeface="+mn-lt"/>
              </a:rPr>
              <a:t>– future development</a:t>
            </a:r>
            <a:endParaRPr lang="en-GB" sz="2800" b="1" dirty="0">
              <a:latin typeface="+mn-lt"/>
            </a:endParaRPr>
          </a:p>
        </p:txBody>
      </p:sp>
      <p:sp>
        <p:nvSpPr>
          <p:cNvPr id="4"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12</a:t>
            </a:fld>
            <a:endParaRPr lang="en-GB" dirty="0"/>
          </a:p>
        </p:txBody>
      </p:sp>
      <p:sp>
        <p:nvSpPr>
          <p:cNvPr id="5" name="TextBox 4"/>
          <p:cNvSpPr txBox="1"/>
          <p:nvPr/>
        </p:nvSpPr>
        <p:spPr>
          <a:xfrm>
            <a:off x="437882" y="535884"/>
            <a:ext cx="11384924" cy="4662815"/>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GB" dirty="0"/>
              <a:t>Pentair, the company that supplies CERN with Schroff shelves and heat exchangers, was asked to investigate possibility of integrating microchannel HX into the 63U ATCA rack to improve the rack cooling efficiency.</a:t>
            </a:r>
          </a:p>
          <a:p>
            <a:pPr algn="just">
              <a:lnSpc>
                <a:spcPct val="150000"/>
              </a:lnSpc>
            </a:pPr>
            <a:endParaRPr lang="en-US" dirty="0" smtClean="0"/>
          </a:p>
          <a:p>
            <a:pPr marL="285750" indent="-285750" algn="just">
              <a:lnSpc>
                <a:spcPct val="150000"/>
              </a:lnSpc>
              <a:buFont typeface="Arial" panose="020B0604020202020204" pitchFamily="34" charset="0"/>
              <a:buChar char="•"/>
            </a:pPr>
            <a:r>
              <a:rPr lang="en-GB" dirty="0"/>
              <a:t>Looking into possibility of adding the 4th heat exchanger in the test </a:t>
            </a:r>
            <a:r>
              <a:rPr lang="en-GB" dirty="0" smtClean="0"/>
              <a:t>facility</a:t>
            </a:r>
          </a:p>
          <a:p>
            <a:pPr algn="just">
              <a:lnSpc>
                <a:spcPct val="150000"/>
              </a:lnSpc>
            </a:pPr>
            <a:endParaRPr lang="en-GB" dirty="0" smtClean="0"/>
          </a:p>
          <a:p>
            <a:pPr marL="285750" indent="-285750" algn="just">
              <a:lnSpc>
                <a:spcPct val="150000"/>
              </a:lnSpc>
              <a:buFont typeface="Arial" panose="020B0604020202020204" pitchFamily="34" charset="0"/>
              <a:buChar char="•"/>
            </a:pPr>
            <a:r>
              <a:rPr lang="en-US" dirty="0" smtClean="0"/>
              <a:t>ASIS shelves showed better cooling performance than the Schroff ones – to be reconsidered for the long term? </a:t>
            </a:r>
            <a:br>
              <a:rPr lang="en-US" dirty="0" smtClean="0"/>
            </a:br>
            <a:r>
              <a:rPr lang="en-US" dirty="0" smtClean="0"/>
              <a:t>More tests to be carried out soon.</a:t>
            </a:r>
          </a:p>
          <a:p>
            <a:pPr algn="just">
              <a:lnSpc>
                <a:spcPct val="150000"/>
              </a:lnSpc>
            </a:pPr>
            <a:endParaRPr lang="en-US" dirty="0"/>
          </a:p>
          <a:p>
            <a:pPr marL="285750" indent="-285750" algn="just">
              <a:lnSpc>
                <a:spcPct val="150000"/>
              </a:lnSpc>
              <a:buFont typeface="Arial" panose="020B0604020202020204" pitchFamily="34" charset="0"/>
              <a:buChar char="•"/>
            </a:pPr>
            <a:r>
              <a:rPr lang="en-GB" dirty="0"/>
              <a:t>Due to the fact that the amount of noise generated by the ATCA shelves is extremely high, the soundproofing on the level of the rack is necessary to reduce the noise as much as possible – there is also consideration of separating the part of the counting rooms with the ATCA racks by the sound insulating wall</a:t>
            </a:r>
            <a:r>
              <a:rPr lang="en-GB" dirty="0" smtClean="0"/>
              <a:t>.</a:t>
            </a:r>
            <a:endParaRPr lang="en-GB" dirty="0"/>
          </a:p>
        </p:txBody>
      </p:sp>
    </p:spTree>
    <p:extLst>
      <p:ext uri="{BB962C8B-B14F-4D97-AF65-F5344CB8AC3E}">
        <p14:creationId xmlns:p14="http://schemas.microsoft.com/office/powerpoint/2010/main" val="3441867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851" y="1130157"/>
            <a:ext cx="1828353" cy="1119005"/>
          </a:xfrm>
          <a:prstGeom prst="rect">
            <a:avLst/>
          </a:prstGeom>
        </p:spPr>
      </p:pic>
      <p:sp>
        <p:nvSpPr>
          <p:cNvPr id="6" name="Title 1"/>
          <p:cNvSpPr txBox="1">
            <a:spLocks/>
          </p:cNvSpPr>
          <p:nvPr/>
        </p:nvSpPr>
        <p:spPr>
          <a:xfrm>
            <a:off x="0" y="-130918"/>
            <a:ext cx="12192000" cy="66318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dirty="0">
                <a:latin typeface="+mn-lt"/>
              </a:rPr>
              <a:t>VME + ATCA tests</a:t>
            </a:r>
            <a:endParaRPr lang="en-GB" sz="2800" b="1" dirty="0">
              <a:latin typeface="+mn-lt"/>
            </a:endParaRP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3031607448"/>
                  </p:ext>
                </p:extLst>
              </p:nvPr>
            </p:nvGraphicFramePr>
            <p:xfrm>
              <a:off x="2600954" y="1160959"/>
              <a:ext cx="7380440" cy="1651127"/>
            </p:xfrm>
            <a:graphic>
              <a:graphicData uri="http://schemas.openxmlformats.org/drawingml/2006/table">
                <a:tbl>
                  <a:tblPr firstRow="1" bandRow="1">
                    <a:tableStyleId>{5C22544A-7EE6-4342-B048-85BDC9FD1C3A}</a:tableStyleId>
                  </a:tblPr>
                  <a:tblGrid>
                    <a:gridCol w="1363980">
                      <a:extLst>
                        <a:ext uri="{9D8B030D-6E8A-4147-A177-3AD203B41FA5}">
                          <a16:colId xmlns:a16="http://schemas.microsoft.com/office/drawing/2014/main" val="950428313"/>
                        </a:ext>
                      </a:extLst>
                    </a:gridCol>
                    <a:gridCol w="683761">
                      <a:extLst>
                        <a:ext uri="{9D8B030D-6E8A-4147-A177-3AD203B41FA5}">
                          <a16:colId xmlns:a16="http://schemas.microsoft.com/office/drawing/2014/main" val="2673132685"/>
                        </a:ext>
                      </a:extLst>
                    </a:gridCol>
                    <a:gridCol w="907075">
                      <a:extLst>
                        <a:ext uri="{9D8B030D-6E8A-4147-A177-3AD203B41FA5}">
                          <a16:colId xmlns:a16="http://schemas.microsoft.com/office/drawing/2014/main" val="2464670747"/>
                        </a:ext>
                      </a:extLst>
                    </a:gridCol>
                    <a:gridCol w="1147898">
                      <a:extLst>
                        <a:ext uri="{9D8B030D-6E8A-4147-A177-3AD203B41FA5}">
                          <a16:colId xmlns:a16="http://schemas.microsoft.com/office/drawing/2014/main" val="4231180946"/>
                        </a:ext>
                      </a:extLst>
                    </a:gridCol>
                    <a:gridCol w="1129183">
                      <a:extLst>
                        <a:ext uri="{9D8B030D-6E8A-4147-A177-3AD203B41FA5}">
                          <a16:colId xmlns:a16="http://schemas.microsoft.com/office/drawing/2014/main" val="1150771554"/>
                        </a:ext>
                      </a:extLst>
                    </a:gridCol>
                    <a:gridCol w="2148543">
                      <a:extLst>
                        <a:ext uri="{9D8B030D-6E8A-4147-A177-3AD203B41FA5}">
                          <a16:colId xmlns:a16="http://schemas.microsoft.com/office/drawing/2014/main" val="4285322351"/>
                        </a:ext>
                      </a:extLst>
                    </a:gridCol>
                  </a:tblGrid>
                  <a:tr h="0">
                    <a:tc>
                      <a:txBody>
                        <a:bodyPr/>
                        <a:lstStyle/>
                        <a:p>
                          <a:pPr algn="ctr"/>
                          <a:r>
                            <a:rPr lang="en-GB" sz="1500" dirty="0"/>
                            <a:t>Fan Model</a:t>
                          </a:r>
                        </a:p>
                      </a:txBody>
                      <a:tcPr/>
                    </a:tc>
                    <a:tc>
                      <a:txBody>
                        <a:bodyPr/>
                        <a:lstStyle/>
                        <a:p>
                          <a:pPr algn="ctr"/>
                          <a:r>
                            <a:rPr lang="en-GB" sz="1500"/>
                            <a:t>Crate</a:t>
                          </a:r>
                        </a:p>
                      </a:txBody>
                      <a:tcPr/>
                    </a:tc>
                    <a:tc>
                      <a:txBody>
                        <a:bodyPr/>
                        <a:lstStyle/>
                        <a:p>
                          <a:pPr algn="ctr"/>
                          <a:r>
                            <a:rPr lang="en-GB" sz="1500"/>
                            <a:t>Number</a:t>
                          </a:r>
                          <a:r>
                            <a:rPr lang="en-GB" sz="1500" baseline="0"/>
                            <a:t> of fans per crate </a:t>
                          </a:r>
                          <a:endParaRPr lang="en-GB" sz="1500"/>
                        </a:p>
                      </a:txBody>
                      <a:tcPr/>
                    </a:tc>
                    <a:tc>
                      <a:txBody>
                        <a:bodyPr/>
                        <a:lstStyle/>
                        <a:p>
                          <a:pPr algn="ctr"/>
                          <a:r>
                            <a:rPr lang="pl-PL" sz="1500"/>
                            <a:t>Max. </a:t>
                          </a:r>
                          <a:r>
                            <a:rPr lang="en-GB" sz="1500"/>
                            <a:t>Power per fan [W]</a:t>
                          </a:r>
                        </a:p>
                      </a:txBody>
                      <a:tcPr/>
                    </a:tc>
                    <a:tc>
                      <a:txBody>
                        <a:bodyPr/>
                        <a:lstStyle/>
                        <a:p>
                          <a:pPr algn="ctr"/>
                          <a:r>
                            <a:rPr lang="pl-PL" sz="1500"/>
                            <a:t>Max. </a:t>
                          </a:r>
                          <a:r>
                            <a:rPr lang="en-GB" sz="1500"/>
                            <a:t>RPM per</a:t>
                          </a:r>
                          <a:r>
                            <a:rPr lang="en-GB" sz="1500" baseline="0"/>
                            <a:t> fan </a:t>
                          </a:r>
                        </a:p>
                        <a:p>
                          <a:pPr algn="ctr"/>
                          <a:r>
                            <a:rPr lang="en-GB" sz="1500" baseline="0"/>
                            <a:t>[</a:t>
                          </a:r>
                          <a14:m>
                            <m:oMath xmlns:m="http://schemas.openxmlformats.org/officeDocument/2006/math">
                              <m:sSup>
                                <m:sSupPr>
                                  <m:ctrlPr>
                                    <a:rPr lang="en-GB" sz="1500" i="1" baseline="0" smtClean="0">
                                      <a:latin typeface="Cambria Math" panose="02040503050406030204" pitchFamily="18" charset="0"/>
                                    </a:rPr>
                                  </m:ctrlPr>
                                </m:sSupPr>
                                <m:e>
                                  <m:r>
                                    <a:rPr lang="pl-PL" sz="1500" b="1" i="1" baseline="0" smtClean="0">
                                      <a:latin typeface="Cambria Math" panose="02040503050406030204" pitchFamily="18" charset="0"/>
                                    </a:rPr>
                                    <m:t>𝒎𝒊𝒏</m:t>
                                  </m:r>
                                </m:e>
                                <m:sup>
                                  <m:r>
                                    <a:rPr lang="pl-PL" sz="1500" b="1" i="1" baseline="0" smtClean="0">
                                      <a:latin typeface="Cambria Math" panose="02040503050406030204" pitchFamily="18" charset="0"/>
                                    </a:rPr>
                                    <m:t>−</m:t>
                                  </m:r>
                                  <m:r>
                                    <a:rPr lang="pl-PL" sz="1500" b="1" i="1" baseline="0" smtClean="0">
                                      <a:latin typeface="Cambria Math" panose="02040503050406030204" pitchFamily="18" charset="0"/>
                                    </a:rPr>
                                    <m:t>𝟏</m:t>
                                  </m:r>
                                </m:sup>
                              </m:sSup>
                            </m:oMath>
                          </a14:m>
                          <a:r>
                            <a:rPr lang="pl-PL" sz="1500"/>
                            <a:t>]</a:t>
                          </a:r>
                          <a:endParaRPr lang="en-GB" sz="1500"/>
                        </a:p>
                      </a:txBody>
                      <a:tcPr/>
                    </a:tc>
                    <a:tc>
                      <a:txBody>
                        <a:bodyPr/>
                        <a:lstStyle/>
                        <a:p>
                          <a:pPr algn="ctr"/>
                          <a:r>
                            <a:rPr lang="en-GB" sz="1500"/>
                            <a:t>Max.</a:t>
                          </a:r>
                          <a:r>
                            <a:rPr lang="en-GB" sz="1500" baseline="0"/>
                            <a:t> Air Flow total </a:t>
                          </a:r>
                          <a:endParaRPr lang="pl-PL" sz="1500" baseline="0"/>
                        </a:p>
                        <a:p>
                          <a:pPr algn="ctr"/>
                          <a:r>
                            <a:rPr lang="en-GB" sz="1500" baseline="0"/>
                            <a:t>[</a:t>
                          </a:r>
                          <a14:m>
                            <m:oMath xmlns:m="http://schemas.openxmlformats.org/officeDocument/2006/math">
                              <m:sSup>
                                <m:sSupPr>
                                  <m:ctrlPr>
                                    <a:rPr lang="en-GB" sz="1500" i="1" baseline="0" smtClean="0">
                                      <a:latin typeface="Cambria Math" panose="02040503050406030204" pitchFamily="18" charset="0"/>
                                    </a:rPr>
                                  </m:ctrlPr>
                                </m:sSupPr>
                                <m:e>
                                  <m:r>
                                    <a:rPr lang="pl-PL" sz="1500" b="1" i="1" baseline="0" smtClean="0">
                                      <a:latin typeface="Cambria Math" panose="02040503050406030204" pitchFamily="18" charset="0"/>
                                    </a:rPr>
                                    <m:t>𝒎</m:t>
                                  </m:r>
                                </m:e>
                                <m:sup>
                                  <m:r>
                                    <a:rPr lang="pl-PL" sz="1500" b="1" i="1" baseline="0" smtClean="0">
                                      <a:latin typeface="Cambria Math" panose="02040503050406030204" pitchFamily="18" charset="0"/>
                                    </a:rPr>
                                    <m:t>𝟑</m:t>
                                  </m:r>
                                </m:sup>
                              </m:sSup>
                              <m:r>
                                <a:rPr lang="pl-PL" sz="1500" b="1" i="1" baseline="0" smtClean="0">
                                  <a:latin typeface="Cambria Math" panose="02040503050406030204" pitchFamily="18" charset="0"/>
                                </a:rPr>
                                <m:t>/</m:t>
                              </m:r>
                              <m:r>
                                <a:rPr lang="pl-PL" sz="1500" b="1" i="1" baseline="0" smtClean="0">
                                  <a:latin typeface="Cambria Math" panose="02040503050406030204" pitchFamily="18" charset="0"/>
                                </a:rPr>
                                <m:t>𝒉</m:t>
                              </m:r>
                              <m:r>
                                <a:rPr lang="pl-PL" sz="1500" b="1" i="1" baseline="0" smtClean="0">
                                  <a:latin typeface="Cambria Math" panose="02040503050406030204" pitchFamily="18" charset="0"/>
                                </a:rPr>
                                <m:t>]</m:t>
                              </m:r>
                            </m:oMath>
                          </a14:m>
                          <a:endParaRPr lang="en-GB" sz="1500"/>
                        </a:p>
                      </a:txBody>
                      <a:tcPr/>
                    </a:tc>
                    <a:extLst>
                      <a:ext uri="{0D108BD9-81ED-4DB2-BD59-A6C34878D82A}">
                        <a16:rowId xmlns:a16="http://schemas.microsoft.com/office/drawing/2014/main" val="32194227"/>
                      </a:ext>
                    </a:extLst>
                  </a:tr>
                  <a:tr h="0">
                    <a:tc>
                      <a:txBody>
                        <a:bodyPr/>
                        <a:lstStyle/>
                        <a:p>
                          <a:pPr algn="ctr"/>
                          <a:r>
                            <a:rPr lang="en-GB" sz="1300"/>
                            <a:t>9HV124891G001</a:t>
                          </a:r>
                        </a:p>
                      </a:txBody>
                      <a:tcPr/>
                    </a:tc>
                    <a:tc>
                      <a:txBody>
                        <a:bodyPr/>
                        <a:lstStyle/>
                        <a:p>
                          <a:pPr algn="ctr"/>
                          <a:r>
                            <a:rPr lang="en-GB" sz="1300"/>
                            <a:t>ASIS</a:t>
                          </a:r>
                        </a:p>
                      </a:txBody>
                      <a:tcPr/>
                    </a:tc>
                    <a:tc>
                      <a:txBody>
                        <a:bodyPr/>
                        <a:lstStyle/>
                        <a:p>
                          <a:pPr algn="ctr"/>
                          <a:r>
                            <a:rPr lang="en-GB" sz="1300" dirty="0"/>
                            <a:t>15</a:t>
                          </a:r>
                        </a:p>
                      </a:txBody>
                      <a:tcPr/>
                    </a:tc>
                    <a:tc>
                      <a:txBody>
                        <a:bodyPr/>
                        <a:lstStyle/>
                        <a:p>
                          <a:pPr algn="ctr"/>
                          <a:r>
                            <a:rPr lang="en-GB" sz="1300">
                              <a:solidFill>
                                <a:schemeClr val="tx1"/>
                              </a:solidFill>
                            </a:rPr>
                            <a:t>145</a:t>
                          </a:r>
                        </a:p>
                      </a:txBody>
                      <a:tcPr/>
                    </a:tc>
                    <a:tc>
                      <a:txBody>
                        <a:bodyPr/>
                        <a:lstStyle/>
                        <a:p>
                          <a:pPr algn="ctr"/>
                          <a:r>
                            <a:rPr lang="en-GB" sz="1300"/>
                            <a:t>11500</a:t>
                          </a:r>
                        </a:p>
                      </a:txBody>
                      <a:tcPr/>
                    </a:tc>
                    <a:tc>
                      <a:txBody>
                        <a:bodyPr/>
                        <a:lstStyle/>
                        <a:p>
                          <a:pPr algn="ctr"/>
                          <a:r>
                            <a:rPr lang="en-GB" sz="1300"/>
                            <a:t>4482</a:t>
                          </a:r>
                        </a:p>
                      </a:txBody>
                      <a:tcPr/>
                    </a:tc>
                    <a:extLst>
                      <a:ext uri="{0D108BD9-81ED-4DB2-BD59-A6C34878D82A}">
                        <a16:rowId xmlns:a16="http://schemas.microsoft.com/office/drawing/2014/main" val="783168245"/>
                      </a:ext>
                    </a:extLst>
                  </a:tr>
                  <a:tr h="0">
                    <a:tc>
                      <a:txBody>
                        <a:bodyPr/>
                        <a:lstStyle/>
                        <a:p>
                          <a:pPr algn="ctr"/>
                          <a:r>
                            <a:rPr lang="en-GB" sz="1300"/>
                            <a:t>UEL</a:t>
                          </a:r>
                          <a:r>
                            <a:rPr lang="en-GB" sz="1300" baseline="0"/>
                            <a:t>6020 EX</a:t>
                          </a:r>
                          <a:endParaRPr lang="en-GB" sz="1300"/>
                        </a:p>
                      </a:txBody>
                      <a:tcPr/>
                    </a:tc>
                    <a:tc>
                      <a:txBody>
                        <a:bodyPr/>
                        <a:lstStyle/>
                        <a:p>
                          <a:pPr algn="ctr"/>
                          <a:r>
                            <a:rPr lang="en-GB" sz="1300"/>
                            <a:t>VME</a:t>
                          </a:r>
                        </a:p>
                      </a:txBody>
                      <a:tcPr/>
                    </a:tc>
                    <a:tc>
                      <a:txBody>
                        <a:bodyPr/>
                        <a:lstStyle/>
                        <a:p>
                          <a:pPr algn="ctr"/>
                          <a:r>
                            <a:rPr lang="en-GB" sz="1300"/>
                            <a:t>3</a:t>
                          </a:r>
                        </a:p>
                      </a:txBody>
                      <a:tcPr/>
                    </a:tc>
                    <a:tc>
                      <a:txBody>
                        <a:bodyPr/>
                        <a:lstStyle/>
                        <a:p>
                          <a:pPr algn="ctr"/>
                          <a:r>
                            <a:rPr lang="en-GB" sz="1300"/>
                            <a:t>8</a:t>
                          </a:r>
                        </a:p>
                      </a:txBody>
                      <a:tcPr/>
                    </a:tc>
                    <a:tc>
                      <a:txBody>
                        <a:bodyPr/>
                        <a:lstStyle/>
                        <a:p>
                          <a:pPr algn="ctr"/>
                          <a:r>
                            <a:rPr lang="en-GB" sz="1300"/>
                            <a:t>3600</a:t>
                          </a:r>
                        </a:p>
                      </a:txBody>
                      <a:tcPr/>
                    </a:tc>
                    <a:tc>
                      <a:txBody>
                        <a:bodyPr/>
                        <a:lstStyle/>
                        <a:p>
                          <a:pPr algn="ctr"/>
                          <a:r>
                            <a:rPr lang="en-GB" sz="1300"/>
                            <a:t>540</a:t>
                          </a:r>
                        </a:p>
                      </a:txBody>
                      <a:tcPr/>
                    </a:tc>
                    <a:extLst>
                      <a:ext uri="{0D108BD9-81ED-4DB2-BD59-A6C34878D82A}">
                        <a16:rowId xmlns:a16="http://schemas.microsoft.com/office/drawing/2014/main" val="315791380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a:t>4114</a:t>
                          </a:r>
                          <a:r>
                            <a:rPr lang="en-GB" sz="1300" baseline="0"/>
                            <a:t>N/2H8P</a:t>
                          </a:r>
                          <a:endParaRPr lang="en-GB" sz="1300"/>
                        </a:p>
                      </a:txBody>
                      <a:tcPr/>
                    </a:tc>
                    <a:tc>
                      <a:txBody>
                        <a:bodyPr/>
                        <a:lstStyle/>
                        <a:p>
                          <a:pPr algn="ctr"/>
                          <a:r>
                            <a:rPr lang="en-GB" sz="1300" dirty="0" err="1"/>
                            <a:t>Schroff</a:t>
                          </a:r>
                          <a:endParaRPr lang="en-GB" sz="1300" dirty="0"/>
                        </a:p>
                      </a:txBody>
                      <a:tcPr/>
                    </a:tc>
                    <a:tc>
                      <a:txBody>
                        <a:bodyPr/>
                        <a:lstStyle/>
                        <a:p>
                          <a:pPr algn="ctr"/>
                          <a:r>
                            <a:rPr lang="en-GB" sz="1300" dirty="0"/>
                            <a:t>12</a:t>
                          </a:r>
                        </a:p>
                      </a:txBody>
                      <a:tcPr/>
                    </a:tc>
                    <a:tc>
                      <a:txBody>
                        <a:bodyPr/>
                        <a:lstStyle/>
                        <a:p>
                          <a:pPr algn="ctr"/>
                          <a:r>
                            <a:rPr lang="en-GB" sz="1300"/>
                            <a:t>120</a:t>
                          </a:r>
                        </a:p>
                      </a:txBody>
                      <a:tcPr/>
                    </a:tc>
                    <a:tc>
                      <a:txBody>
                        <a:bodyPr/>
                        <a:lstStyle/>
                        <a:p>
                          <a:pPr algn="ctr"/>
                          <a:r>
                            <a:rPr lang="en-GB" sz="1300"/>
                            <a:t>11000</a:t>
                          </a:r>
                        </a:p>
                      </a:txBody>
                      <a:tcPr/>
                    </a:tc>
                    <a:tc>
                      <a:txBody>
                        <a:bodyPr/>
                        <a:lstStyle/>
                        <a:p>
                          <a:pPr algn="ctr"/>
                          <a:r>
                            <a:rPr lang="en-GB" sz="1300" dirty="0"/>
                            <a:t>3420</a:t>
                          </a:r>
                        </a:p>
                      </a:txBody>
                      <a:tcPr/>
                    </a:tc>
                    <a:extLst>
                      <a:ext uri="{0D108BD9-81ED-4DB2-BD59-A6C34878D82A}">
                        <a16:rowId xmlns:a16="http://schemas.microsoft.com/office/drawing/2014/main" val="3625003804"/>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3031607448"/>
                  </p:ext>
                </p:extLst>
              </p:nvPr>
            </p:nvGraphicFramePr>
            <p:xfrm>
              <a:off x="2600954" y="1160959"/>
              <a:ext cx="7380440" cy="1651127"/>
            </p:xfrm>
            <a:graphic>
              <a:graphicData uri="http://schemas.openxmlformats.org/drawingml/2006/table">
                <a:tbl>
                  <a:tblPr firstRow="1" bandRow="1">
                    <a:tableStyleId>{5C22544A-7EE6-4342-B048-85BDC9FD1C3A}</a:tableStyleId>
                  </a:tblPr>
                  <a:tblGrid>
                    <a:gridCol w="1363980">
                      <a:extLst>
                        <a:ext uri="{9D8B030D-6E8A-4147-A177-3AD203B41FA5}">
                          <a16:colId xmlns:a16="http://schemas.microsoft.com/office/drawing/2014/main" val="950428313"/>
                        </a:ext>
                      </a:extLst>
                    </a:gridCol>
                    <a:gridCol w="683761">
                      <a:extLst>
                        <a:ext uri="{9D8B030D-6E8A-4147-A177-3AD203B41FA5}">
                          <a16:colId xmlns:a16="http://schemas.microsoft.com/office/drawing/2014/main" val="2673132685"/>
                        </a:ext>
                      </a:extLst>
                    </a:gridCol>
                    <a:gridCol w="907075">
                      <a:extLst>
                        <a:ext uri="{9D8B030D-6E8A-4147-A177-3AD203B41FA5}">
                          <a16:colId xmlns:a16="http://schemas.microsoft.com/office/drawing/2014/main" val="2464670747"/>
                        </a:ext>
                      </a:extLst>
                    </a:gridCol>
                    <a:gridCol w="1147898">
                      <a:extLst>
                        <a:ext uri="{9D8B030D-6E8A-4147-A177-3AD203B41FA5}">
                          <a16:colId xmlns:a16="http://schemas.microsoft.com/office/drawing/2014/main" val="4231180946"/>
                        </a:ext>
                      </a:extLst>
                    </a:gridCol>
                    <a:gridCol w="1129183">
                      <a:extLst>
                        <a:ext uri="{9D8B030D-6E8A-4147-A177-3AD203B41FA5}">
                          <a16:colId xmlns:a16="http://schemas.microsoft.com/office/drawing/2014/main" val="1150771554"/>
                        </a:ext>
                      </a:extLst>
                    </a:gridCol>
                    <a:gridCol w="2148543">
                      <a:extLst>
                        <a:ext uri="{9D8B030D-6E8A-4147-A177-3AD203B41FA5}">
                          <a16:colId xmlns:a16="http://schemas.microsoft.com/office/drawing/2014/main" val="4285322351"/>
                        </a:ext>
                      </a:extLst>
                    </a:gridCol>
                  </a:tblGrid>
                  <a:tr h="782447">
                    <a:tc>
                      <a:txBody>
                        <a:bodyPr/>
                        <a:lstStyle/>
                        <a:p>
                          <a:pPr algn="ctr"/>
                          <a:r>
                            <a:rPr lang="en-GB" sz="1500" dirty="0"/>
                            <a:t>Fan Model</a:t>
                          </a:r>
                        </a:p>
                      </a:txBody>
                      <a:tcPr/>
                    </a:tc>
                    <a:tc>
                      <a:txBody>
                        <a:bodyPr/>
                        <a:lstStyle/>
                        <a:p>
                          <a:pPr algn="ctr"/>
                          <a:r>
                            <a:rPr lang="en-GB" sz="1500"/>
                            <a:t>Crate</a:t>
                          </a:r>
                        </a:p>
                      </a:txBody>
                      <a:tcPr/>
                    </a:tc>
                    <a:tc>
                      <a:txBody>
                        <a:bodyPr/>
                        <a:lstStyle/>
                        <a:p>
                          <a:pPr algn="ctr"/>
                          <a:r>
                            <a:rPr lang="en-GB" sz="1500"/>
                            <a:t>Number</a:t>
                          </a:r>
                          <a:r>
                            <a:rPr lang="en-GB" sz="1500" baseline="0"/>
                            <a:t> of fans per crate </a:t>
                          </a:r>
                          <a:endParaRPr lang="en-GB" sz="1500"/>
                        </a:p>
                      </a:txBody>
                      <a:tcPr/>
                    </a:tc>
                    <a:tc>
                      <a:txBody>
                        <a:bodyPr/>
                        <a:lstStyle/>
                        <a:p>
                          <a:pPr algn="ctr"/>
                          <a:r>
                            <a:rPr lang="pl-PL" sz="1500"/>
                            <a:t>Max. </a:t>
                          </a:r>
                          <a:r>
                            <a:rPr lang="en-GB" sz="1500"/>
                            <a:t>Power per fan [W]</a:t>
                          </a:r>
                        </a:p>
                      </a:txBody>
                      <a:tcPr/>
                    </a:tc>
                    <a:tc>
                      <a:txBody>
                        <a:bodyPr/>
                        <a:lstStyle/>
                        <a:p>
                          <a:endParaRPr lang="en-US"/>
                        </a:p>
                      </a:txBody>
                      <a:tcPr>
                        <a:blipFill>
                          <a:blip r:embed="rId3"/>
                          <a:stretch>
                            <a:fillRect l="-364865" t="-1550" r="-192973" b="-117054"/>
                          </a:stretch>
                        </a:blipFill>
                      </a:tcPr>
                    </a:tc>
                    <a:tc>
                      <a:txBody>
                        <a:bodyPr/>
                        <a:lstStyle/>
                        <a:p>
                          <a:endParaRPr lang="en-US"/>
                        </a:p>
                      </a:txBody>
                      <a:tcPr>
                        <a:blipFill>
                          <a:blip r:embed="rId3"/>
                          <a:stretch>
                            <a:fillRect l="-243626" t="-1550" r="-1133" b="-117054"/>
                          </a:stretch>
                        </a:blipFill>
                      </a:tcPr>
                    </a:tc>
                    <a:extLst>
                      <a:ext uri="{0D108BD9-81ED-4DB2-BD59-A6C34878D82A}">
                        <a16:rowId xmlns:a16="http://schemas.microsoft.com/office/drawing/2014/main" val="32194227"/>
                      </a:ext>
                    </a:extLst>
                  </a:tr>
                  <a:tr h="289560">
                    <a:tc>
                      <a:txBody>
                        <a:bodyPr/>
                        <a:lstStyle/>
                        <a:p>
                          <a:pPr algn="ctr"/>
                          <a:r>
                            <a:rPr lang="en-GB" sz="1300"/>
                            <a:t>9HV124891G001</a:t>
                          </a:r>
                        </a:p>
                      </a:txBody>
                      <a:tcPr/>
                    </a:tc>
                    <a:tc>
                      <a:txBody>
                        <a:bodyPr/>
                        <a:lstStyle/>
                        <a:p>
                          <a:pPr algn="ctr"/>
                          <a:r>
                            <a:rPr lang="en-GB" sz="1300"/>
                            <a:t>ASIS</a:t>
                          </a:r>
                        </a:p>
                      </a:txBody>
                      <a:tcPr/>
                    </a:tc>
                    <a:tc>
                      <a:txBody>
                        <a:bodyPr/>
                        <a:lstStyle/>
                        <a:p>
                          <a:pPr algn="ctr"/>
                          <a:r>
                            <a:rPr lang="en-GB" sz="1300" dirty="0" smtClean="0"/>
                            <a:t>15</a:t>
                          </a:r>
                          <a:endParaRPr lang="en-GB" sz="1300" dirty="0"/>
                        </a:p>
                      </a:txBody>
                      <a:tcPr/>
                    </a:tc>
                    <a:tc>
                      <a:txBody>
                        <a:bodyPr/>
                        <a:lstStyle/>
                        <a:p>
                          <a:pPr algn="ctr"/>
                          <a:r>
                            <a:rPr lang="en-GB" sz="1300">
                              <a:solidFill>
                                <a:schemeClr val="tx1"/>
                              </a:solidFill>
                            </a:rPr>
                            <a:t>145</a:t>
                          </a:r>
                        </a:p>
                      </a:txBody>
                      <a:tcPr/>
                    </a:tc>
                    <a:tc>
                      <a:txBody>
                        <a:bodyPr/>
                        <a:lstStyle/>
                        <a:p>
                          <a:pPr algn="ctr"/>
                          <a:r>
                            <a:rPr lang="en-GB" sz="1300"/>
                            <a:t>11500</a:t>
                          </a:r>
                        </a:p>
                      </a:txBody>
                      <a:tcPr/>
                    </a:tc>
                    <a:tc>
                      <a:txBody>
                        <a:bodyPr/>
                        <a:lstStyle/>
                        <a:p>
                          <a:pPr algn="ctr"/>
                          <a:r>
                            <a:rPr lang="en-GB" sz="1300"/>
                            <a:t>4482</a:t>
                          </a:r>
                        </a:p>
                      </a:txBody>
                      <a:tcPr/>
                    </a:tc>
                    <a:extLst>
                      <a:ext uri="{0D108BD9-81ED-4DB2-BD59-A6C34878D82A}">
                        <a16:rowId xmlns:a16="http://schemas.microsoft.com/office/drawing/2014/main" val="783168245"/>
                      </a:ext>
                    </a:extLst>
                  </a:tr>
                  <a:tr h="289560">
                    <a:tc>
                      <a:txBody>
                        <a:bodyPr/>
                        <a:lstStyle/>
                        <a:p>
                          <a:pPr algn="ctr"/>
                          <a:r>
                            <a:rPr lang="en-GB" sz="1300"/>
                            <a:t>UEL</a:t>
                          </a:r>
                          <a:r>
                            <a:rPr lang="en-GB" sz="1300" baseline="0"/>
                            <a:t>6020 EX</a:t>
                          </a:r>
                          <a:endParaRPr lang="en-GB" sz="1300"/>
                        </a:p>
                      </a:txBody>
                      <a:tcPr/>
                    </a:tc>
                    <a:tc>
                      <a:txBody>
                        <a:bodyPr/>
                        <a:lstStyle/>
                        <a:p>
                          <a:pPr algn="ctr"/>
                          <a:r>
                            <a:rPr lang="en-GB" sz="1300"/>
                            <a:t>VME</a:t>
                          </a:r>
                        </a:p>
                      </a:txBody>
                      <a:tcPr/>
                    </a:tc>
                    <a:tc>
                      <a:txBody>
                        <a:bodyPr/>
                        <a:lstStyle/>
                        <a:p>
                          <a:pPr algn="ctr"/>
                          <a:r>
                            <a:rPr lang="en-GB" sz="1300"/>
                            <a:t>3</a:t>
                          </a:r>
                        </a:p>
                      </a:txBody>
                      <a:tcPr/>
                    </a:tc>
                    <a:tc>
                      <a:txBody>
                        <a:bodyPr/>
                        <a:lstStyle/>
                        <a:p>
                          <a:pPr algn="ctr"/>
                          <a:r>
                            <a:rPr lang="en-GB" sz="1300"/>
                            <a:t>8</a:t>
                          </a:r>
                        </a:p>
                      </a:txBody>
                      <a:tcPr/>
                    </a:tc>
                    <a:tc>
                      <a:txBody>
                        <a:bodyPr/>
                        <a:lstStyle/>
                        <a:p>
                          <a:pPr algn="ctr"/>
                          <a:r>
                            <a:rPr lang="en-GB" sz="1300"/>
                            <a:t>3600</a:t>
                          </a:r>
                        </a:p>
                      </a:txBody>
                      <a:tcPr/>
                    </a:tc>
                    <a:tc>
                      <a:txBody>
                        <a:bodyPr/>
                        <a:lstStyle/>
                        <a:p>
                          <a:pPr algn="ctr"/>
                          <a:r>
                            <a:rPr lang="en-GB" sz="1300"/>
                            <a:t>540</a:t>
                          </a:r>
                        </a:p>
                      </a:txBody>
                      <a:tcPr/>
                    </a:tc>
                    <a:extLst>
                      <a:ext uri="{0D108BD9-81ED-4DB2-BD59-A6C34878D82A}">
                        <a16:rowId xmlns:a16="http://schemas.microsoft.com/office/drawing/2014/main" val="3157913809"/>
                      </a:ext>
                    </a:extLst>
                  </a:tr>
                  <a:tr h="2895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a:t>4114</a:t>
                          </a:r>
                          <a:r>
                            <a:rPr lang="en-GB" sz="1300" baseline="0"/>
                            <a:t>N/2H8P</a:t>
                          </a:r>
                          <a:endParaRPr lang="en-GB" sz="1300"/>
                        </a:p>
                      </a:txBody>
                      <a:tcPr/>
                    </a:tc>
                    <a:tc>
                      <a:txBody>
                        <a:bodyPr/>
                        <a:lstStyle/>
                        <a:p>
                          <a:pPr algn="ctr"/>
                          <a:r>
                            <a:rPr lang="en-GB" sz="1300" dirty="0" err="1"/>
                            <a:t>Schroff</a:t>
                          </a:r>
                          <a:endParaRPr lang="en-GB" sz="1300" dirty="0"/>
                        </a:p>
                      </a:txBody>
                      <a:tcPr/>
                    </a:tc>
                    <a:tc>
                      <a:txBody>
                        <a:bodyPr/>
                        <a:lstStyle/>
                        <a:p>
                          <a:pPr algn="ctr"/>
                          <a:r>
                            <a:rPr lang="en-GB" sz="1300" dirty="0" smtClean="0"/>
                            <a:t>12</a:t>
                          </a:r>
                          <a:endParaRPr lang="en-GB" sz="1300" dirty="0"/>
                        </a:p>
                      </a:txBody>
                      <a:tcPr/>
                    </a:tc>
                    <a:tc>
                      <a:txBody>
                        <a:bodyPr/>
                        <a:lstStyle/>
                        <a:p>
                          <a:pPr algn="ctr"/>
                          <a:r>
                            <a:rPr lang="en-GB" sz="1300"/>
                            <a:t>120</a:t>
                          </a:r>
                        </a:p>
                      </a:txBody>
                      <a:tcPr/>
                    </a:tc>
                    <a:tc>
                      <a:txBody>
                        <a:bodyPr/>
                        <a:lstStyle/>
                        <a:p>
                          <a:pPr algn="ctr"/>
                          <a:r>
                            <a:rPr lang="en-GB" sz="1300"/>
                            <a:t>11000</a:t>
                          </a:r>
                        </a:p>
                      </a:txBody>
                      <a:tcPr/>
                    </a:tc>
                    <a:tc>
                      <a:txBody>
                        <a:bodyPr/>
                        <a:lstStyle/>
                        <a:p>
                          <a:pPr algn="ctr"/>
                          <a:r>
                            <a:rPr lang="en-GB" sz="1300" dirty="0"/>
                            <a:t>3420</a:t>
                          </a:r>
                        </a:p>
                      </a:txBody>
                      <a:tcPr/>
                    </a:tc>
                    <a:extLst>
                      <a:ext uri="{0D108BD9-81ED-4DB2-BD59-A6C34878D82A}">
                        <a16:rowId xmlns:a16="http://schemas.microsoft.com/office/drawing/2014/main" val="3625003804"/>
                      </a:ext>
                    </a:extLst>
                  </a:tr>
                </a:tbl>
              </a:graphicData>
            </a:graphic>
          </p:graphicFrame>
        </mc:Fallback>
      </mc:AlternateContent>
      <p:sp>
        <p:nvSpPr>
          <p:cNvPr id="14" name="TextBox 13"/>
          <p:cNvSpPr txBox="1"/>
          <p:nvPr/>
        </p:nvSpPr>
        <p:spPr>
          <a:xfrm>
            <a:off x="-88799" y="5011490"/>
            <a:ext cx="2139652" cy="369332"/>
          </a:xfrm>
          <a:prstGeom prst="rect">
            <a:avLst/>
          </a:prstGeom>
          <a:noFill/>
        </p:spPr>
        <p:txBody>
          <a:bodyPr wrap="square" rtlCol="0">
            <a:spAutoFit/>
          </a:bodyPr>
          <a:lstStyle/>
          <a:p>
            <a:pPr algn="ctr"/>
            <a:r>
              <a:rPr lang="en-GB" i="1" dirty="0"/>
              <a:t>VME fan tray</a:t>
            </a:r>
          </a:p>
        </p:txBody>
      </p:sp>
      <p:sp>
        <p:nvSpPr>
          <p:cNvPr id="15" name="TextBox 14"/>
          <p:cNvSpPr txBox="1"/>
          <p:nvPr/>
        </p:nvSpPr>
        <p:spPr>
          <a:xfrm>
            <a:off x="-27795" y="6502430"/>
            <a:ext cx="2017644" cy="369332"/>
          </a:xfrm>
          <a:prstGeom prst="rect">
            <a:avLst/>
          </a:prstGeom>
          <a:noFill/>
        </p:spPr>
        <p:txBody>
          <a:bodyPr wrap="square" rtlCol="0">
            <a:spAutoFit/>
          </a:bodyPr>
          <a:lstStyle/>
          <a:p>
            <a:pPr algn="ctr"/>
            <a:r>
              <a:rPr lang="en-GB" i="1" dirty="0" err="1"/>
              <a:t>Schroff</a:t>
            </a:r>
            <a:r>
              <a:rPr lang="en-GB" i="1" dirty="0"/>
              <a:t> fan tray</a:t>
            </a:r>
          </a:p>
        </p:txBody>
      </p:sp>
      <p:sp>
        <p:nvSpPr>
          <p:cNvPr id="9" name="TextBox 8"/>
          <p:cNvSpPr txBox="1"/>
          <p:nvPr/>
        </p:nvSpPr>
        <p:spPr>
          <a:xfrm>
            <a:off x="-27795" y="2222971"/>
            <a:ext cx="2017644" cy="369332"/>
          </a:xfrm>
          <a:prstGeom prst="rect">
            <a:avLst/>
          </a:prstGeom>
          <a:noFill/>
        </p:spPr>
        <p:txBody>
          <a:bodyPr wrap="square" rtlCol="0">
            <a:spAutoFit/>
          </a:bodyPr>
          <a:lstStyle/>
          <a:p>
            <a:pPr algn="ctr"/>
            <a:r>
              <a:rPr lang="en-GB" i="1" dirty="0"/>
              <a:t>ASIS top fan tray</a:t>
            </a:r>
          </a:p>
        </p:txBody>
      </p:sp>
      <p:pic>
        <p:nvPicPr>
          <p:cNvPr id="5" name="Picture 4"/>
          <p:cNvPicPr>
            <a:picLocks noChangeAspect="1"/>
          </p:cNvPicPr>
          <p:nvPr/>
        </p:nvPicPr>
        <p:blipFill>
          <a:blip r:embed="rId4"/>
          <a:stretch>
            <a:fillRect/>
          </a:stretch>
        </p:blipFill>
        <p:spPr>
          <a:xfrm>
            <a:off x="69061" y="5354631"/>
            <a:ext cx="1823933" cy="1173992"/>
          </a:xfrm>
          <a:prstGeom prst="rect">
            <a:avLst/>
          </a:prstGeom>
        </p:spPr>
      </p:pic>
      <p:pic>
        <p:nvPicPr>
          <p:cNvPr id="10" name="Picture 9"/>
          <p:cNvPicPr>
            <a:picLocks noChangeAspect="1"/>
          </p:cNvPicPr>
          <p:nvPr/>
        </p:nvPicPr>
        <p:blipFill>
          <a:blip r:embed="rId5"/>
          <a:stretch>
            <a:fillRect/>
          </a:stretch>
        </p:blipFill>
        <p:spPr>
          <a:xfrm>
            <a:off x="69061" y="3939981"/>
            <a:ext cx="1823933" cy="1097700"/>
          </a:xfrm>
          <a:prstGeom prst="rect">
            <a:avLst/>
          </a:prstGeom>
        </p:spPr>
      </p:pic>
      <p:pic>
        <p:nvPicPr>
          <p:cNvPr id="17" name="Picture 16"/>
          <p:cNvPicPr>
            <a:picLocks noChangeAspect="1"/>
          </p:cNvPicPr>
          <p:nvPr/>
        </p:nvPicPr>
        <p:blipFill>
          <a:blip r:embed="rId6"/>
          <a:stretch>
            <a:fillRect/>
          </a:stretch>
        </p:blipFill>
        <p:spPr>
          <a:xfrm>
            <a:off x="10423575" y="1152495"/>
            <a:ext cx="1286888" cy="1659591"/>
          </a:xfrm>
          <a:prstGeom prst="rect">
            <a:avLst/>
          </a:prstGeom>
        </p:spPr>
      </p:pic>
      <p:sp>
        <p:nvSpPr>
          <p:cNvPr id="18" name="TextBox 17"/>
          <p:cNvSpPr txBox="1"/>
          <p:nvPr/>
        </p:nvSpPr>
        <p:spPr>
          <a:xfrm>
            <a:off x="8617475" y="5356726"/>
            <a:ext cx="3333877" cy="1477328"/>
          </a:xfrm>
          <a:prstGeom prst="rect">
            <a:avLst/>
          </a:prstGeom>
          <a:noFill/>
        </p:spPr>
        <p:txBody>
          <a:bodyPr wrap="square" rtlCol="0">
            <a:spAutoFit/>
          </a:bodyPr>
          <a:lstStyle/>
          <a:p>
            <a:pPr algn="just"/>
            <a:r>
              <a:rPr lang="en-GB" dirty="0"/>
              <a:t>Tests were carried out with 3 different speeds of </a:t>
            </a:r>
            <a:r>
              <a:rPr lang="en-GB" b="1" dirty="0"/>
              <a:t>VME Fans</a:t>
            </a:r>
            <a:r>
              <a:rPr lang="en-GB" dirty="0"/>
              <a:t>:</a:t>
            </a:r>
          </a:p>
          <a:p>
            <a:pPr algn="ctr"/>
            <a:r>
              <a:rPr lang="en-GB" dirty="0"/>
              <a:t>-1200RPM</a:t>
            </a:r>
          </a:p>
          <a:p>
            <a:pPr algn="ctr"/>
            <a:r>
              <a:rPr lang="en-GB" dirty="0"/>
              <a:t>-2400RPM</a:t>
            </a:r>
          </a:p>
          <a:p>
            <a:pPr algn="ctr"/>
            <a:r>
              <a:rPr lang="en-GB" dirty="0"/>
              <a:t>-3600RPM</a:t>
            </a:r>
          </a:p>
        </p:txBody>
      </p:sp>
      <p:sp>
        <p:nvSpPr>
          <p:cNvPr id="21" name="Rectangle 20"/>
          <p:cNvSpPr/>
          <p:nvPr/>
        </p:nvSpPr>
        <p:spPr>
          <a:xfrm>
            <a:off x="8578418" y="3806045"/>
            <a:ext cx="4131866" cy="1569660"/>
          </a:xfrm>
          <a:prstGeom prst="rect">
            <a:avLst/>
          </a:prstGeom>
        </p:spPr>
        <p:txBody>
          <a:bodyPr wrap="square">
            <a:spAutoFit/>
          </a:bodyPr>
          <a:lstStyle/>
          <a:p>
            <a:pPr algn="just"/>
            <a:endParaRPr lang="en-GB" sz="1600" dirty="0"/>
          </a:p>
          <a:p>
            <a:r>
              <a:rPr lang="en-GB" sz="1600" b="1" dirty="0"/>
              <a:t>Power Configuration:</a:t>
            </a:r>
          </a:p>
          <a:p>
            <a:r>
              <a:rPr lang="en-GB" sz="1600" dirty="0"/>
              <a:t>Top:       14x Old Comtel LB – 350[W]</a:t>
            </a:r>
            <a:r>
              <a:rPr lang="pl-PL" sz="1600" dirty="0"/>
              <a:t> (ASIS)</a:t>
            </a:r>
            <a:endParaRPr lang="en-GB" sz="1600" dirty="0"/>
          </a:p>
          <a:p>
            <a:r>
              <a:rPr lang="en-GB" sz="1600" dirty="0"/>
              <a:t>Middle: 14x ASIS LB – 400[W] </a:t>
            </a:r>
            <a:r>
              <a:rPr lang="pl-PL" sz="1600" dirty="0"/>
              <a:t>(</a:t>
            </a:r>
            <a:r>
              <a:rPr lang="pl-PL" sz="1600" dirty="0" err="1"/>
              <a:t>Schroff</a:t>
            </a:r>
            <a:r>
              <a:rPr lang="pl-PL" sz="1600" dirty="0"/>
              <a:t>)</a:t>
            </a:r>
            <a:endParaRPr lang="en-GB" sz="1600" dirty="0"/>
          </a:p>
          <a:p>
            <a:r>
              <a:rPr lang="en-GB" sz="1600" dirty="0"/>
              <a:t>Bottom: 13x VME board – </a:t>
            </a:r>
            <a:r>
              <a:rPr lang="pl-PL" sz="1600" dirty="0"/>
              <a:t>0[W] (VME)</a:t>
            </a:r>
            <a:endParaRPr lang="en-GB" sz="1600" b="1" dirty="0"/>
          </a:p>
          <a:p>
            <a:endParaRPr lang="en-GB" sz="1600" b="1" dirty="0"/>
          </a:p>
        </p:txBody>
      </p:sp>
      <p:pic>
        <p:nvPicPr>
          <p:cNvPr id="24" name="Picture 23"/>
          <p:cNvPicPr>
            <a:picLocks noChangeAspect="1"/>
          </p:cNvPicPr>
          <p:nvPr/>
        </p:nvPicPr>
        <p:blipFill>
          <a:blip r:embed="rId7"/>
          <a:stretch>
            <a:fillRect/>
          </a:stretch>
        </p:blipFill>
        <p:spPr>
          <a:xfrm>
            <a:off x="5723117" y="2920189"/>
            <a:ext cx="2584927" cy="3801286"/>
          </a:xfrm>
          <a:prstGeom prst="rect">
            <a:avLst/>
          </a:prstGeom>
        </p:spPr>
      </p:pic>
      <p:pic>
        <p:nvPicPr>
          <p:cNvPr id="26" name="Picture 25"/>
          <p:cNvPicPr>
            <a:picLocks noChangeAspect="1"/>
          </p:cNvPicPr>
          <p:nvPr/>
        </p:nvPicPr>
        <p:blipFill>
          <a:blip r:embed="rId8"/>
          <a:stretch>
            <a:fillRect/>
          </a:stretch>
        </p:blipFill>
        <p:spPr>
          <a:xfrm>
            <a:off x="3010485" y="2939134"/>
            <a:ext cx="2158395" cy="1239865"/>
          </a:xfrm>
          <a:prstGeom prst="rect">
            <a:avLst/>
          </a:prstGeom>
        </p:spPr>
      </p:pic>
      <p:sp>
        <p:nvSpPr>
          <p:cNvPr id="27" name="TextBox 26"/>
          <p:cNvSpPr txBox="1"/>
          <p:nvPr/>
        </p:nvSpPr>
        <p:spPr>
          <a:xfrm>
            <a:off x="2898429" y="4175376"/>
            <a:ext cx="2382506" cy="1200329"/>
          </a:xfrm>
          <a:prstGeom prst="rect">
            <a:avLst/>
          </a:prstGeom>
          <a:noFill/>
        </p:spPr>
        <p:txBody>
          <a:bodyPr wrap="square" rtlCol="0">
            <a:spAutoFit/>
          </a:bodyPr>
          <a:lstStyle/>
          <a:p>
            <a:pPr algn="ctr"/>
            <a:r>
              <a:rPr lang="en-GB" dirty="0"/>
              <a:t>Velocity sensors are installed above the VME crate and below the ATCA crate.</a:t>
            </a:r>
          </a:p>
        </p:txBody>
      </p:sp>
      <p:sp>
        <p:nvSpPr>
          <p:cNvPr id="2" name="CasellaDiTesto 1">
            <a:extLst>
              <a:ext uri="{FF2B5EF4-FFF2-40B4-BE49-F238E27FC236}">
                <a16:creationId xmlns:a16="http://schemas.microsoft.com/office/drawing/2014/main" id="{BB5C609D-BFE4-5C49-9F12-662ABB9E3D98}"/>
              </a:ext>
            </a:extLst>
          </p:cNvPr>
          <p:cNvSpPr txBox="1"/>
          <p:nvPr/>
        </p:nvSpPr>
        <p:spPr>
          <a:xfrm>
            <a:off x="6354229" y="5101361"/>
            <a:ext cx="1358984" cy="369332"/>
          </a:xfrm>
          <a:prstGeom prst="rect">
            <a:avLst/>
          </a:prstGeom>
          <a:noFill/>
        </p:spPr>
        <p:txBody>
          <a:bodyPr wrap="square" rtlCol="0">
            <a:spAutoFit/>
          </a:bodyPr>
          <a:lstStyle/>
          <a:p>
            <a:r>
              <a:rPr lang="it-IT" dirty="0" err="1"/>
              <a:t>Blind</a:t>
            </a:r>
            <a:r>
              <a:rPr lang="it-IT" dirty="0"/>
              <a:t> panel</a:t>
            </a:r>
          </a:p>
        </p:txBody>
      </p:sp>
      <p:pic>
        <p:nvPicPr>
          <p:cNvPr id="7" name="Immagine 6">
            <a:extLst>
              <a:ext uri="{FF2B5EF4-FFF2-40B4-BE49-F238E27FC236}">
                <a16:creationId xmlns:a16="http://schemas.microsoft.com/office/drawing/2014/main" id="{ABF99467-1D2D-AF4F-B5BD-C3FC13934BD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85517" y="5479211"/>
            <a:ext cx="3373001" cy="1139705"/>
          </a:xfrm>
          <a:prstGeom prst="rect">
            <a:avLst/>
          </a:prstGeom>
        </p:spPr>
      </p:pic>
      <p:sp>
        <p:nvSpPr>
          <p:cNvPr id="25" name="TextBox 24"/>
          <p:cNvSpPr txBox="1"/>
          <p:nvPr/>
        </p:nvSpPr>
        <p:spPr>
          <a:xfrm>
            <a:off x="-1" y="449892"/>
            <a:ext cx="12192000" cy="646331"/>
          </a:xfrm>
          <a:prstGeom prst="rect">
            <a:avLst/>
          </a:prstGeom>
          <a:noFill/>
        </p:spPr>
        <p:txBody>
          <a:bodyPr wrap="square" rtlCol="0">
            <a:spAutoFit/>
          </a:bodyPr>
          <a:lstStyle/>
          <a:p>
            <a:pPr algn="just"/>
            <a:r>
              <a:rPr lang="en-US" dirty="0"/>
              <a:t>To evaluate a possibility of mixing two different architectures – VME and ATCA, test campaign has been launched focusing on assessment of possible aftermath of such configuration.</a:t>
            </a:r>
            <a:endParaRPr lang="en-GB" dirty="0"/>
          </a:p>
        </p:txBody>
      </p:sp>
      <p:sp>
        <p:nvSpPr>
          <p:cNvPr id="3" name="Oval 2"/>
          <p:cNvSpPr/>
          <p:nvPr/>
        </p:nvSpPr>
        <p:spPr>
          <a:xfrm>
            <a:off x="8446416" y="1829621"/>
            <a:ext cx="923827" cy="114989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p:nvPicPr>
        <p:blipFill>
          <a:blip r:embed="rId10"/>
          <a:stretch>
            <a:fillRect/>
          </a:stretch>
        </p:blipFill>
        <p:spPr>
          <a:xfrm>
            <a:off x="69061" y="2566112"/>
            <a:ext cx="1823933" cy="1056919"/>
          </a:xfrm>
          <a:prstGeom prst="rect">
            <a:avLst/>
          </a:prstGeom>
        </p:spPr>
      </p:pic>
      <p:sp>
        <p:nvSpPr>
          <p:cNvPr id="29" name="TextBox 28"/>
          <p:cNvSpPr txBox="1"/>
          <p:nvPr/>
        </p:nvSpPr>
        <p:spPr>
          <a:xfrm>
            <a:off x="-73629" y="3596840"/>
            <a:ext cx="2109312" cy="369332"/>
          </a:xfrm>
          <a:prstGeom prst="rect">
            <a:avLst/>
          </a:prstGeom>
          <a:noFill/>
        </p:spPr>
        <p:txBody>
          <a:bodyPr wrap="square" rtlCol="0">
            <a:spAutoFit/>
          </a:bodyPr>
          <a:lstStyle/>
          <a:p>
            <a:pPr algn="ctr"/>
            <a:r>
              <a:rPr lang="en-GB" i="1" dirty="0"/>
              <a:t>ASIS bottom fan tray</a:t>
            </a:r>
          </a:p>
        </p:txBody>
      </p:sp>
      <p:sp>
        <p:nvSpPr>
          <p:cNvPr id="30" name="TextBox 29"/>
          <p:cNvSpPr txBox="1"/>
          <p:nvPr/>
        </p:nvSpPr>
        <p:spPr>
          <a:xfrm>
            <a:off x="10025357" y="2906840"/>
            <a:ext cx="2083325" cy="923330"/>
          </a:xfrm>
          <a:prstGeom prst="rect">
            <a:avLst/>
          </a:prstGeom>
          <a:noFill/>
        </p:spPr>
        <p:txBody>
          <a:bodyPr wrap="square" rtlCol="0">
            <a:spAutoFit/>
          </a:bodyPr>
          <a:lstStyle/>
          <a:p>
            <a:pPr algn="ctr"/>
            <a:r>
              <a:rPr lang="en-US" dirty="0"/>
              <a:t>Boards distributed symmetrically – gaps covered</a:t>
            </a:r>
            <a:endParaRPr lang="en-GB" dirty="0"/>
          </a:p>
        </p:txBody>
      </p:sp>
      <p:sp>
        <p:nvSpPr>
          <p:cNvPr id="31"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13</a:t>
            </a:fld>
            <a:endParaRPr lang="en-GB" dirty="0"/>
          </a:p>
        </p:txBody>
      </p:sp>
    </p:spTree>
    <p:extLst>
      <p:ext uri="{BB962C8B-B14F-4D97-AF65-F5344CB8AC3E}">
        <p14:creationId xmlns:p14="http://schemas.microsoft.com/office/powerpoint/2010/main" val="2642696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5485237" y="1191191"/>
            <a:ext cx="6115358" cy="4696416"/>
          </a:xfrm>
          <a:prstGeom prst="rect">
            <a:avLst/>
          </a:prstGeom>
          <a:effectLst>
            <a:softEdge rad="101600"/>
          </a:effectLst>
        </p:spPr>
      </p:pic>
      <p:sp>
        <p:nvSpPr>
          <p:cNvPr id="14" name="Title 1"/>
          <p:cNvSpPr txBox="1">
            <a:spLocks/>
          </p:cNvSpPr>
          <p:nvPr/>
        </p:nvSpPr>
        <p:spPr>
          <a:xfrm>
            <a:off x="0" y="0"/>
            <a:ext cx="12192000" cy="78377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Test results – Top position – 3600RPM</a:t>
            </a:r>
          </a:p>
        </p:txBody>
      </p:sp>
      <p:pic>
        <p:nvPicPr>
          <p:cNvPr id="10" name="Picture 9"/>
          <p:cNvPicPr>
            <a:picLocks noChangeAspect="1"/>
          </p:cNvPicPr>
          <p:nvPr/>
        </p:nvPicPr>
        <p:blipFill>
          <a:blip r:embed="rId3"/>
          <a:stretch>
            <a:fillRect/>
          </a:stretch>
        </p:blipFill>
        <p:spPr>
          <a:xfrm>
            <a:off x="202988" y="783768"/>
            <a:ext cx="4346825" cy="2755631"/>
          </a:xfrm>
          <a:prstGeom prst="rect">
            <a:avLst/>
          </a:prstGeom>
        </p:spPr>
      </p:pic>
      <p:pic>
        <p:nvPicPr>
          <p:cNvPr id="19" name="Picture 18"/>
          <p:cNvPicPr>
            <a:picLocks noChangeAspect="1"/>
          </p:cNvPicPr>
          <p:nvPr/>
        </p:nvPicPr>
        <p:blipFill>
          <a:blip r:embed="rId4"/>
          <a:stretch>
            <a:fillRect/>
          </a:stretch>
        </p:blipFill>
        <p:spPr>
          <a:xfrm>
            <a:off x="258317" y="4043966"/>
            <a:ext cx="2286000" cy="1443970"/>
          </a:xfrm>
          <a:prstGeom prst="rect">
            <a:avLst/>
          </a:prstGeom>
        </p:spPr>
      </p:pic>
      <p:pic>
        <p:nvPicPr>
          <p:cNvPr id="22" name="Picture 21"/>
          <p:cNvPicPr>
            <a:picLocks noChangeAspect="1"/>
          </p:cNvPicPr>
          <p:nvPr/>
        </p:nvPicPr>
        <p:blipFill>
          <a:blip r:embed="rId5"/>
          <a:stretch>
            <a:fillRect/>
          </a:stretch>
        </p:blipFill>
        <p:spPr>
          <a:xfrm>
            <a:off x="2712800" y="4298569"/>
            <a:ext cx="1905000" cy="1104900"/>
          </a:xfrm>
          <a:prstGeom prst="rect">
            <a:avLst/>
          </a:prstGeom>
        </p:spPr>
      </p:pic>
      <p:sp>
        <p:nvSpPr>
          <p:cNvPr id="11" name="TextBox 10"/>
          <p:cNvSpPr txBox="1"/>
          <p:nvPr/>
        </p:nvSpPr>
        <p:spPr>
          <a:xfrm>
            <a:off x="2994860" y="5705812"/>
            <a:ext cx="2423871" cy="584775"/>
          </a:xfrm>
          <a:prstGeom prst="rect">
            <a:avLst/>
          </a:prstGeom>
          <a:noFill/>
          <a:ln>
            <a:solidFill>
              <a:srgbClr val="FF0000"/>
            </a:solidFill>
          </a:ln>
        </p:spPr>
        <p:txBody>
          <a:bodyPr wrap="square" rtlCol="0">
            <a:spAutoFit/>
          </a:bodyPr>
          <a:lstStyle/>
          <a:p>
            <a:pPr algn="ctr"/>
            <a:r>
              <a:rPr lang="en-US" sz="1600" b="1"/>
              <a:t>Total power in the rack </a:t>
            </a:r>
            <a:r>
              <a:rPr lang="en-GB" sz="1600" b="1"/>
              <a:t>12.5 </a:t>
            </a:r>
            <a:r>
              <a:rPr lang="en-US" sz="1600" b="1"/>
              <a:t>kW</a:t>
            </a:r>
          </a:p>
        </p:txBody>
      </p:sp>
      <p:sp>
        <p:nvSpPr>
          <p:cNvPr id="12" name="TextBox 26">
            <a:extLst>
              <a:ext uri="{FF2B5EF4-FFF2-40B4-BE49-F238E27FC236}">
                <a16:creationId xmlns:a16="http://schemas.microsoft.com/office/drawing/2014/main" id="{54071639-390C-45A1-BC80-18D12462B51F}"/>
              </a:ext>
            </a:extLst>
          </p:cNvPr>
          <p:cNvSpPr txBox="1"/>
          <p:nvPr/>
        </p:nvSpPr>
        <p:spPr>
          <a:xfrm>
            <a:off x="474732" y="5705812"/>
            <a:ext cx="2223912" cy="1015663"/>
          </a:xfrm>
          <a:prstGeom prst="rect">
            <a:avLst/>
          </a:prstGeom>
          <a:noFill/>
          <a:ln>
            <a:solidFill>
              <a:schemeClr val="accent1"/>
            </a:solidFill>
          </a:ln>
        </p:spPr>
        <p:txBody>
          <a:bodyPr wrap="square" rtlCol="0">
            <a:spAutoFit/>
          </a:bodyPr>
          <a:lstStyle/>
          <a:p>
            <a:pPr algn="ctr"/>
            <a:r>
              <a:rPr lang="en-US" sz="1500" dirty="0"/>
              <a:t>Flow 3.0 m</a:t>
            </a:r>
            <a:r>
              <a:rPr lang="en-US" sz="1500" baseline="30000" dirty="0"/>
              <a:t>3</a:t>
            </a:r>
            <a:r>
              <a:rPr lang="en-US" sz="1500" dirty="0"/>
              <a:t>/h</a:t>
            </a:r>
          </a:p>
          <a:p>
            <a:pPr algn="ctr"/>
            <a:r>
              <a:rPr lang="en-US" sz="1500" dirty="0"/>
              <a:t>ΔT</a:t>
            </a:r>
            <a:r>
              <a:rPr lang="pl-PL" sz="1500" dirty="0"/>
              <a:t> </a:t>
            </a:r>
            <a:r>
              <a:rPr lang="en-US" sz="1500" dirty="0"/>
              <a:t>water = </a:t>
            </a:r>
            <a:r>
              <a:rPr lang="pl-PL" sz="1500" dirty="0"/>
              <a:t>3</a:t>
            </a:r>
            <a:r>
              <a:rPr lang="en-US" sz="1500" dirty="0"/>
              <a:t>.</a:t>
            </a:r>
            <a:r>
              <a:rPr lang="pl-PL" sz="1500" dirty="0"/>
              <a:t>1</a:t>
            </a:r>
            <a:r>
              <a:rPr lang="en-US" sz="1500" dirty="0"/>
              <a:t> </a:t>
            </a:r>
            <a:r>
              <a:rPr lang="en-US" sz="1500" dirty="0">
                <a:latin typeface="Candara" panose="020E0502030303020204" pitchFamily="34" charset="0"/>
              </a:rPr>
              <a:t>ºC</a:t>
            </a:r>
            <a:endParaRPr lang="en-US" sz="1500" dirty="0"/>
          </a:p>
          <a:p>
            <a:pPr algn="ctr"/>
            <a:r>
              <a:rPr lang="en-US" sz="1500" dirty="0" err="1"/>
              <a:t>Q</a:t>
            </a:r>
            <a:r>
              <a:rPr lang="en-US" sz="1500" baseline="-25000" dirty="0" err="1"/>
              <a:t>r</a:t>
            </a:r>
            <a:r>
              <a:rPr lang="en-US" sz="1500" dirty="0"/>
              <a:t> = 10.</a:t>
            </a:r>
            <a:r>
              <a:rPr lang="pl-PL" sz="1500" dirty="0"/>
              <a:t>9</a:t>
            </a:r>
            <a:r>
              <a:rPr lang="en-US" sz="1500" dirty="0"/>
              <a:t> kW</a:t>
            </a:r>
          </a:p>
          <a:p>
            <a:pPr algn="ctr"/>
            <a:r>
              <a:rPr lang="en-US" sz="1500" dirty="0"/>
              <a:t>Cooling efficiency = 8</a:t>
            </a:r>
            <a:r>
              <a:rPr lang="pl-PL" sz="1500" dirty="0"/>
              <a:t>7</a:t>
            </a:r>
            <a:r>
              <a:rPr lang="en-US" sz="1500" dirty="0"/>
              <a:t>%</a:t>
            </a:r>
          </a:p>
        </p:txBody>
      </p:sp>
      <p:graphicFrame>
        <p:nvGraphicFramePr>
          <p:cNvPr id="24" name="Table 23"/>
          <p:cNvGraphicFramePr>
            <a:graphicFrameLocks noGrp="1"/>
          </p:cNvGraphicFramePr>
          <p:nvPr>
            <p:extLst>
              <p:ext uri="{D42A27DB-BD31-4B8C-83A1-F6EECF244321}">
                <p14:modId xmlns:p14="http://schemas.microsoft.com/office/powerpoint/2010/main" val="3776856294"/>
              </p:ext>
            </p:extLst>
          </p:nvPr>
        </p:nvGraphicFramePr>
        <p:xfrm>
          <a:off x="9140195" y="4192536"/>
          <a:ext cx="1894900" cy="825087"/>
        </p:xfrm>
        <a:graphic>
          <a:graphicData uri="http://schemas.openxmlformats.org/drawingml/2006/table">
            <a:tbl>
              <a:tblPr firstRow="1" bandRow="1">
                <a:tableStyleId>{073A0DAA-6AF3-43AB-8588-CEC1D06C72B9}</a:tableStyleId>
              </a:tblPr>
              <a:tblGrid>
                <a:gridCol w="947450">
                  <a:extLst>
                    <a:ext uri="{9D8B030D-6E8A-4147-A177-3AD203B41FA5}">
                      <a16:colId xmlns:a16="http://schemas.microsoft.com/office/drawing/2014/main" val="20000"/>
                    </a:ext>
                  </a:extLst>
                </a:gridCol>
                <a:gridCol w="947450">
                  <a:extLst>
                    <a:ext uri="{9D8B030D-6E8A-4147-A177-3AD203B41FA5}">
                      <a16:colId xmlns:a16="http://schemas.microsoft.com/office/drawing/2014/main" val="20001"/>
                    </a:ext>
                  </a:extLst>
                </a:gridCol>
              </a:tblGrid>
              <a:tr h="275029">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75029">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a:t>Comtel</a:t>
                      </a:r>
                      <a:r>
                        <a:rPr lang="en-GB" sz="120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5029">
                <a:tc>
                  <a:txBody>
                    <a:bodyPr/>
                    <a:lstStyle/>
                    <a:p>
                      <a:pPr algn="ctr"/>
                      <a:r>
                        <a:rPr lang="en-GB" sz="1200" dirty="0"/>
                        <a:t>48.6</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200" dirty="0"/>
                        <a:t>48.4</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3" name="TextBox 12"/>
          <p:cNvSpPr txBox="1"/>
          <p:nvPr/>
        </p:nvSpPr>
        <p:spPr>
          <a:xfrm>
            <a:off x="6994821" y="1363925"/>
            <a:ext cx="3159373" cy="784830"/>
          </a:xfrm>
          <a:prstGeom prst="rect">
            <a:avLst/>
          </a:prstGeom>
          <a:solidFill>
            <a:schemeClr val="bg1"/>
          </a:solidFill>
        </p:spPr>
        <p:txBody>
          <a:bodyPr wrap="square" lIns="0" rIns="0" rtlCol="0">
            <a:spAutoFit/>
          </a:bodyPr>
          <a:lstStyle/>
          <a:p>
            <a:pPr algn="ctr"/>
            <a:r>
              <a:rPr lang="en-US" sz="1500" dirty="0"/>
              <a:t>14x(300+50)W Old Comtel LB (ASIS)</a:t>
            </a:r>
          </a:p>
          <a:p>
            <a:pPr algn="ctr"/>
            <a:r>
              <a:rPr lang="en-US" sz="1500" dirty="0"/>
              <a:t>14x350W ASIS LB (Schroff)</a:t>
            </a:r>
          </a:p>
          <a:p>
            <a:pPr algn="ctr"/>
            <a:r>
              <a:rPr lang="en-US" sz="1500" dirty="0"/>
              <a:t>0W VME</a:t>
            </a:r>
          </a:p>
        </p:txBody>
      </p:sp>
      <p:sp>
        <p:nvSpPr>
          <p:cNvPr id="15" name="TextBox 16">
            <a:extLst>
              <a:ext uri="{FF2B5EF4-FFF2-40B4-BE49-F238E27FC236}">
                <a16:creationId xmlns:a16="http://schemas.microsoft.com/office/drawing/2014/main" id="{D81CB363-E26F-AF4A-A61A-0655FDBC8867}"/>
              </a:ext>
            </a:extLst>
          </p:cNvPr>
          <p:cNvSpPr txBox="1"/>
          <p:nvPr/>
        </p:nvSpPr>
        <p:spPr>
          <a:xfrm>
            <a:off x="5485237" y="1238255"/>
            <a:ext cx="1616190" cy="923330"/>
          </a:xfrm>
          <a:prstGeom prst="rect">
            <a:avLst/>
          </a:prstGeom>
          <a:noFill/>
        </p:spPr>
        <p:txBody>
          <a:bodyPr wrap="square" rtlCol="0">
            <a:spAutoFit/>
          </a:bodyPr>
          <a:lstStyle/>
          <a:p>
            <a:pPr algn="ctr"/>
            <a:r>
              <a:rPr lang="en-GB" b="1" dirty="0"/>
              <a:t>With Bottom fans</a:t>
            </a:r>
          </a:p>
          <a:p>
            <a:pPr algn="ctr"/>
            <a:endParaRPr lang="en-GB" dirty="0"/>
          </a:p>
        </p:txBody>
      </p:sp>
      <p:sp>
        <p:nvSpPr>
          <p:cNvPr id="17"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14</a:t>
            </a:fld>
            <a:endParaRPr lang="en-GB" dirty="0"/>
          </a:p>
        </p:txBody>
      </p:sp>
    </p:spTree>
    <p:extLst>
      <p:ext uri="{BB962C8B-B14F-4D97-AF65-F5344CB8AC3E}">
        <p14:creationId xmlns:p14="http://schemas.microsoft.com/office/powerpoint/2010/main" val="40422698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5448098" y="1191191"/>
            <a:ext cx="6115358" cy="4696416"/>
          </a:xfrm>
          <a:prstGeom prst="rect">
            <a:avLst/>
          </a:prstGeom>
          <a:ln>
            <a:noFill/>
          </a:ln>
          <a:effectLst>
            <a:softEdge rad="112500"/>
          </a:effectLst>
        </p:spPr>
      </p:pic>
      <p:sp>
        <p:nvSpPr>
          <p:cNvPr id="13" name="Title 1"/>
          <p:cNvSpPr txBox="1">
            <a:spLocks/>
          </p:cNvSpPr>
          <p:nvPr/>
        </p:nvSpPr>
        <p:spPr>
          <a:xfrm>
            <a:off x="0" y="0"/>
            <a:ext cx="12192000" cy="78377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Test results – Top position – 2400RPM</a:t>
            </a:r>
          </a:p>
        </p:txBody>
      </p:sp>
      <p:pic>
        <p:nvPicPr>
          <p:cNvPr id="15" name="Picture 14"/>
          <p:cNvPicPr>
            <a:picLocks noChangeAspect="1"/>
          </p:cNvPicPr>
          <p:nvPr/>
        </p:nvPicPr>
        <p:blipFill>
          <a:blip r:embed="rId3"/>
          <a:stretch>
            <a:fillRect/>
          </a:stretch>
        </p:blipFill>
        <p:spPr>
          <a:xfrm>
            <a:off x="202988" y="783768"/>
            <a:ext cx="4346825" cy="2755631"/>
          </a:xfrm>
          <a:prstGeom prst="rect">
            <a:avLst/>
          </a:prstGeom>
        </p:spPr>
      </p:pic>
      <p:pic>
        <p:nvPicPr>
          <p:cNvPr id="21" name="Picture 20"/>
          <p:cNvPicPr>
            <a:picLocks noChangeAspect="1"/>
          </p:cNvPicPr>
          <p:nvPr/>
        </p:nvPicPr>
        <p:blipFill>
          <a:blip r:embed="rId4"/>
          <a:stretch>
            <a:fillRect/>
          </a:stretch>
        </p:blipFill>
        <p:spPr>
          <a:xfrm>
            <a:off x="258317" y="4018208"/>
            <a:ext cx="2286000" cy="1469728"/>
          </a:xfrm>
          <a:prstGeom prst="rect">
            <a:avLst/>
          </a:prstGeom>
        </p:spPr>
      </p:pic>
      <p:pic>
        <p:nvPicPr>
          <p:cNvPr id="23" name="Picture 22"/>
          <p:cNvPicPr>
            <a:picLocks noChangeAspect="1"/>
          </p:cNvPicPr>
          <p:nvPr/>
        </p:nvPicPr>
        <p:blipFill>
          <a:blip r:embed="rId5"/>
          <a:stretch>
            <a:fillRect/>
          </a:stretch>
        </p:blipFill>
        <p:spPr>
          <a:xfrm>
            <a:off x="2712800" y="4298569"/>
            <a:ext cx="1905000" cy="1104900"/>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2758887595"/>
              </p:ext>
            </p:extLst>
          </p:nvPr>
        </p:nvGraphicFramePr>
        <p:xfrm>
          <a:off x="9217467" y="4171167"/>
          <a:ext cx="1894900" cy="833399"/>
        </p:xfrm>
        <a:graphic>
          <a:graphicData uri="http://schemas.openxmlformats.org/drawingml/2006/table">
            <a:tbl>
              <a:tblPr firstRow="1" bandRow="1">
                <a:tableStyleId>{073A0DAA-6AF3-43AB-8588-CEC1D06C72B9}</a:tableStyleId>
              </a:tblPr>
              <a:tblGrid>
                <a:gridCol w="947450">
                  <a:extLst>
                    <a:ext uri="{9D8B030D-6E8A-4147-A177-3AD203B41FA5}">
                      <a16:colId xmlns:a16="http://schemas.microsoft.com/office/drawing/2014/main" val="20000"/>
                    </a:ext>
                  </a:extLst>
                </a:gridCol>
                <a:gridCol w="947450">
                  <a:extLst>
                    <a:ext uri="{9D8B030D-6E8A-4147-A177-3AD203B41FA5}">
                      <a16:colId xmlns:a16="http://schemas.microsoft.com/office/drawing/2014/main" val="20001"/>
                    </a:ext>
                  </a:extLst>
                </a:gridCol>
              </a:tblGrid>
              <a:tr h="270164">
                <a:tc gridSpan="2">
                  <a:txBody>
                    <a:bodyPr/>
                    <a:lstStyle/>
                    <a:p>
                      <a:pPr algn="ctr"/>
                      <a:r>
                        <a:rPr lang="en-GB" sz="120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84759">
                <a:tc>
                  <a:txBody>
                    <a:bodyPr/>
                    <a:lstStyle/>
                    <a:p>
                      <a:pPr algn="ctr"/>
                      <a:r>
                        <a:rPr lang="pl-PL" sz="1200" dirty="0"/>
                        <a:t>ASIS</a:t>
                      </a:r>
                      <a:r>
                        <a:rPr lang="en-GB" sz="120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dirty="0"/>
                        <a:t>Comtel</a:t>
                      </a:r>
                      <a:r>
                        <a:rPr lang="en-GB" sz="120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0164">
                <a:tc>
                  <a:txBody>
                    <a:bodyPr/>
                    <a:lstStyle/>
                    <a:p>
                      <a:pPr algn="ctr"/>
                      <a:r>
                        <a:rPr lang="en-GB" sz="1200" dirty="0"/>
                        <a:t>48.5</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200" dirty="0"/>
                        <a:t>48.8</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CasellaDiTesto 1">
            <a:extLst>
              <a:ext uri="{FF2B5EF4-FFF2-40B4-BE49-F238E27FC236}">
                <a16:creationId xmlns:a16="http://schemas.microsoft.com/office/drawing/2014/main" id="{DEF41D58-FFE6-424A-8A64-BD104B1DCD2B}"/>
              </a:ext>
            </a:extLst>
          </p:cNvPr>
          <p:cNvSpPr txBox="1"/>
          <p:nvPr/>
        </p:nvSpPr>
        <p:spPr>
          <a:xfrm>
            <a:off x="1596980" y="6181750"/>
            <a:ext cx="9182636" cy="369332"/>
          </a:xfrm>
          <a:prstGeom prst="rect">
            <a:avLst/>
          </a:prstGeom>
          <a:noFill/>
        </p:spPr>
        <p:txBody>
          <a:bodyPr wrap="square" rtlCol="0">
            <a:spAutoFit/>
          </a:bodyPr>
          <a:lstStyle/>
          <a:p>
            <a:r>
              <a:rPr lang="en-GB" dirty="0"/>
              <a:t>No significant impact on the blades temperatures with lower VME fans speed</a:t>
            </a:r>
          </a:p>
        </p:txBody>
      </p:sp>
      <p:sp>
        <p:nvSpPr>
          <p:cNvPr id="10" name="TextBox 16">
            <a:extLst>
              <a:ext uri="{FF2B5EF4-FFF2-40B4-BE49-F238E27FC236}">
                <a16:creationId xmlns:a16="http://schemas.microsoft.com/office/drawing/2014/main" id="{D81CB363-E26F-AF4A-A61A-0655FDBC8867}"/>
              </a:ext>
            </a:extLst>
          </p:cNvPr>
          <p:cNvSpPr txBox="1"/>
          <p:nvPr/>
        </p:nvSpPr>
        <p:spPr>
          <a:xfrm>
            <a:off x="5837404" y="1238255"/>
            <a:ext cx="1616190" cy="923330"/>
          </a:xfrm>
          <a:prstGeom prst="rect">
            <a:avLst/>
          </a:prstGeom>
          <a:noFill/>
        </p:spPr>
        <p:txBody>
          <a:bodyPr wrap="square" rtlCol="0">
            <a:spAutoFit/>
          </a:bodyPr>
          <a:lstStyle/>
          <a:p>
            <a:pPr algn="ctr"/>
            <a:r>
              <a:rPr lang="en-GB" b="1" dirty="0"/>
              <a:t>With Bottom fans</a:t>
            </a:r>
          </a:p>
          <a:p>
            <a:pPr algn="ctr"/>
            <a:endParaRPr lang="en-GB" dirty="0"/>
          </a:p>
        </p:txBody>
      </p:sp>
      <p:sp>
        <p:nvSpPr>
          <p:cNvPr id="11" name="TextBox 10"/>
          <p:cNvSpPr txBox="1"/>
          <p:nvPr/>
        </p:nvSpPr>
        <p:spPr>
          <a:xfrm>
            <a:off x="7198002" y="1307505"/>
            <a:ext cx="3159373" cy="784830"/>
          </a:xfrm>
          <a:prstGeom prst="rect">
            <a:avLst/>
          </a:prstGeom>
          <a:solidFill>
            <a:schemeClr val="bg1"/>
          </a:solidFill>
        </p:spPr>
        <p:txBody>
          <a:bodyPr wrap="square" lIns="0" rIns="0" rtlCol="0">
            <a:spAutoFit/>
          </a:bodyPr>
          <a:lstStyle/>
          <a:p>
            <a:pPr algn="ctr"/>
            <a:r>
              <a:rPr lang="en-US" sz="1500" dirty="0"/>
              <a:t>14x(300+50)W Old Comtel LB (ASIS)</a:t>
            </a:r>
          </a:p>
          <a:p>
            <a:pPr algn="ctr"/>
            <a:r>
              <a:rPr lang="en-US" sz="1500" dirty="0"/>
              <a:t>14x350W ASIS LB (Schroff)</a:t>
            </a:r>
          </a:p>
          <a:p>
            <a:pPr algn="ctr"/>
            <a:r>
              <a:rPr lang="en-US" sz="1500" dirty="0"/>
              <a:t>0W VME</a:t>
            </a:r>
          </a:p>
        </p:txBody>
      </p:sp>
      <p:sp>
        <p:nvSpPr>
          <p:cNvPr id="16"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15</a:t>
            </a:fld>
            <a:endParaRPr lang="en-GB" dirty="0"/>
          </a:p>
        </p:txBody>
      </p:sp>
    </p:spTree>
    <p:extLst>
      <p:ext uri="{BB962C8B-B14F-4D97-AF65-F5344CB8AC3E}">
        <p14:creationId xmlns:p14="http://schemas.microsoft.com/office/powerpoint/2010/main" val="4126910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txBox="1">
            <a:spLocks/>
          </p:cNvSpPr>
          <p:nvPr/>
        </p:nvSpPr>
        <p:spPr>
          <a:xfrm>
            <a:off x="1479180" y="0"/>
            <a:ext cx="9217844" cy="8766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Velocity sensors – New location- Test results</a:t>
            </a:r>
          </a:p>
        </p:txBody>
      </p:sp>
      <p:pic>
        <p:nvPicPr>
          <p:cNvPr id="16" name="Picture 15"/>
          <p:cNvPicPr>
            <a:picLocks noChangeAspect="1"/>
          </p:cNvPicPr>
          <p:nvPr/>
        </p:nvPicPr>
        <p:blipFill>
          <a:blip r:embed="rId2"/>
          <a:stretch>
            <a:fillRect/>
          </a:stretch>
        </p:blipFill>
        <p:spPr>
          <a:xfrm>
            <a:off x="626484" y="4669409"/>
            <a:ext cx="2659783" cy="962049"/>
          </a:xfrm>
          <a:prstGeom prst="rect">
            <a:avLst/>
          </a:prstGeom>
        </p:spPr>
      </p:pic>
      <p:pic>
        <p:nvPicPr>
          <p:cNvPr id="17" name="Picture 10">
            <a:extLst>
              <a:ext uri="{FF2B5EF4-FFF2-40B4-BE49-F238E27FC236}">
                <a16:creationId xmlns:a16="http://schemas.microsoft.com/office/drawing/2014/main" id="{85ABFC72-B503-4921-B554-B831DB2C043E}"/>
              </a:ext>
            </a:extLst>
          </p:cNvPr>
          <p:cNvPicPr>
            <a:picLocks noChangeAspect="1"/>
          </p:cNvPicPr>
          <p:nvPr/>
        </p:nvPicPr>
        <p:blipFill>
          <a:blip r:embed="rId3"/>
          <a:stretch>
            <a:fillRect/>
          </a:stretch>
        </p:blipFill>
        <p:spPr>
          <a:xfrm>
            <a:off x="-52126" y="2060356"/>
            <a:ext cx="4118035" cy="2610592"/>
          </a:xfrm>
          <a:prstGeom prst="rect">
            <a:avLst/>
          </a:prstGeom>
        </p:spPr>
      </p:pic>
      <p:pic>
        <p:nvPicPr>
          <p:cNvPr id="8" name="Picture 7"/>
          <p:cNvPicPr>
            <a:picLocks noChangeAspect="1"/>
          </p:cNvPicPr>
          <p:nvPr/>
        </p:nvPicPr>
        <p:blipFill>
          <a:blip r:embed="rId4"/>
          <a:stretch>
            <a:fillRect/>
          </a:stretch>
        </p:blipFill>
        <p:spPr>
          <a:xfrm>
            <a:off x="4087143" y="2060356"/>
            <a:ext cx="4118035" cy="2610592"/>
          </a:xfrm>
          <a:prstGeom prst="rect">
            <a:avLst/>
          </a:prstGeom>
        </p:spPr>
      </p:pic>
      <p:pic>
        <p:nvPicPr>
          <p:cNvPr id="9" name="Picture 8"/>
          <p:cNvPicPr>
            <a:picLocks noChangeAspect="1"/>
          </p:cNvPicPr>
          <p:nvPr/>
        </p:nvPicPr>
        <p:blipFill>
          <a:blip r:embed="rId5"/>
          <a:stretch>
            <a:fillRect/>
          </a:stretch>
        </p:blipFill>
        <p:spPr>
          <a:xfrm>
            <a:off x="8226412" y="2066460"/>
            <a:ext cx="4118036" cy="2610592"/>
          </a:xfrm>
          <a:prstGeom prst="rect">
            <a:avLst/>
          </a:prstGeom>
        </p:spPr>
      </p:pic>
      <p:pic>
        <p:nvPicPr>
          <p:cNvPr id="10" name="Picture 9"/>
          <p:cNvPicPr>
            <a:picLocks noChangeAspect="1"/>
          </p:cNvPicPr>
          <p:nvPr/>
        </p:nvPicPr>
        <p:blipFill>
          <a:blip r:embed="rId6"/>
          <a:stretch>
            <a:fillRect/>
          </a:stretch>
        </p:blipFill>
        <p:spPr>
          <a:xfrm>
            <a:off x="4766464" y="4669668"/>
            <a:ext cx="2659072" cy="961792"/>
          </a:xfrm>
          <a:prstGeom prst="rect">
            <a:avLst/>
          </a:prstGeom>
        </p:spPr>
      </p:pic>
      <p:pic>
        <p:nvPicPr>
          <p:cNvPr id="11" name="Picture 10"/>
          <p:cNvPicPr>
            <a:picLocks noChangeAspect="1"/>
          </p:cNvPicPr>
          <p:nvPr/>
        </p:nvPicPr>
        <p:blipFill>
          <a:blip r:embed="rId7"/>
          <a:stretch>
            <a:fillRect/>
          </a:stretch>
        </p:blipFill>
        <p:spPr>
          <a:xfrm>
            <a:off x="8897480" y="4669410"/>
            <a:ext cx="2659783" cy="962049"/>
          </a:xfrm>
          <a:prstGeom prst="rect">
            <a:avLst/>
          </a:prstGeom>
        </p:spPr>
      </p:pic>
      <p:pic>
        <p:nvPicPr>
          <p:cNvPr id="13" name="Picture 32">
            <a:extLst>
              <a:ext uri="{FF2B5EF4-FFF2-40B4-BE49-F238E27FC236}">
                <a16:creationId xmlns:a16="http://schemas.microsoft.com/office/drawing/2014/main" id="{C94600F9-6236-47BC-893D-4BD721FCD9C1}"/>
              </a:ext>
            </a:extLst>
          </p:cNvPr>
          <p:cNvPicPr>
            <a:picLocks noChangeAspect="1"/>
          </p:cNvPicPr>
          <p:nvPr/>
        </p:nvPicPr>
        <p:blipFill>
          <a:blip r:embed="rId8"/>
          <a:stretch>
            <a:fillRect/>
          </a:stretch>
        </p:blipFill>
        <p:spPr>
          <a:xfrm>
            <a:off x="10620375" y="-18812"/>
            <a:ext cx="1585162" cy="1941823"/>
          </a:xfrm>
          <a:prstGeom prst="rect">
            <a:avLst/>
          </a:prstGeom>
        </p:spPr>
      </p:pic>
      <p:sp>
        <p:nvSpPr>
          <p:cNvPr id="12" name="CasellaDiTesto 11">
            <a:extLst>
              <a:ext uri="{FF2B5EF4-FFF2-40B4-BE49-F238E27FC236}">
                <a16:creationId xmlns:a16="http://schemas.microsoft.com/office/drawing/2014/main" id="{25A4537F-5C41-924A-B2B8-91633469D8E9}"/>
              </a:ext>
            </a:extLst>
          </p:cNvPr>
          <p:cNvSpPr txBox="1"/>
          <p:nvPr/>
        </p:nvSpPr>
        <p:spPr>
          <a:xfrm>
            <a:off x="270419" y="5980914"/>
            <a:ext cx="11745532" cy="369332"/>
          </a:xfrm>
          <a:prstGeom prst="rect">
            <a:avLst/>
          </a:prstGeom>
          <a:noFill/>
        </p:spPr>
        <p:txBody>
          <a:bodyPr wrap="square" rtlCol="0">
            <a:spAutoFit/>
          </a:bodyPr>
          <a:lstStyle/>
          <a:p>
            <a:r>
              <a:rPr lang="en-GB" dirty="0"/>
              <a:t>Velocity sensors installed between ATCA shelves didn’t show any significant variation changing the speed of VME fans</a:t>
            </a:r>
          </a:p>
        </p:txBody>
      </p:sp>
      <p:sp>
        <p:nvSpPr>
          <p:cNvPr id="14" name="TextBox 13"/>
          <p:cNvSpPr txBox="1"/>
          <p:nvPr/>
        </p:nvSpPr>
        <p:spPr>
          <a:xfrm>
            <a:off x="3220742" y="6457890"/>
            <a:ext cx="6052009" cy="400110"/>
          </a:xfrm>
          <a:prstGeom prst="rect">
            <a:avLst/>
          </a:prstGeom>
          <a:noFill/>
        </p:spPr>
        <p:txBody>
          <a:bodyPr wrap="square" rtlCol="0">
            <a:spAutoFit/>
          </a:bodyPr>
          <a:lstStyle/>
          <a:p>
            <a:r>
              <a:rPr lang="en-US" sz="2000" b="1" u="sng" dirty="0"/>
              <a:t>VME fans on 3600 rpm + turbine unit airflow = </a:t>
            </a:r>
            <a:r>
              <a:rPr lang="en-US" sz="2000" b="1" u="sng" dirty="0">
                <a:solidFill>
                  <a:srgbClr val="FF0000"/>
                </a:solidFill>
              </a:rPr>
              <a:t>~0.6 m/s </a:t>
            </a:r>
            <a:endParaRPr lang="en-GB" sz="2000" b="1" u="sng" dirty="0">
              <a:solidFill>
                <a:srgbClr val="FF0000"/>
              </a:solidFill>
            </a:endParaRPr>
          </a:p>
        </p:txBody>
      </p:sp>
      <p:sp>
        <p:nvSpPr>
          <p:cNvPr id="18"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16</a:t>
            </a:fld>
            <a:endParaRPr lang="en-GB" dirty="0"/>
          </a:p>
        </p:txBody>
      </p:sp>
    </p:spTree>
    <p:extLst>
      <p:ext uri="{BB962C8B-B14F-4D97-AF65-F5344CB8AC3E}">
        <p14:creationId xmlns:p14="http://schemas.microsoft.com/office/powerpoint/2010/main" val="2699534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F24A2-D5B6-924A-BF76-638799B8E761}"/>
              </a:ext>
            </a:extLst>
          </p:cNvPr>
          <p:cNvSpPr txBox="1">
            <a:spLocks/>
          </p:cNvSpPr>
          <p:nvPr/>
        </p:nvSpPr>
        <p:spPr>
          <a:xfrm>
            <a:off x="1455313" y="115911"/>
            <a:ext cx="9453093" cy="66574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VME+ATCA conclusions</a:t>
            </a:r>
            <a:endParaRPr lang="en-GB" sz="2800" b="1" dirty="0">
              <a:latin typeface="+mn-lt"/>
            </a:endParaRPr>
          </a:p>
        </p:txBody>
      </p:sp>
      <p:sp>
        <p:nvSpPr>
          <p:cNvPr id="3" name="TextBox 2"/>
          <p:cNvSpPr txBox="1"/>
          <p:nvPr/>
        </p:nvSpPr>
        <p:spPr>
          <a:xfrm>
            <a:off x="412124" y="1049630"/>
            <a:ext cx="10740980" cy="880369"/>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a:t>The VME crate has negligible impact on the overall rack airflow and cooling efficiency – yet this solution </a:t>
            </a:r>
            <a:r>
              <a:rPr lang="en-US" b="1" u="sng" dirty="0"/>
              <a:t>must be treated as an exception.</a:t>
            </a:r>
            <a:endParaRPr lang="en-US" dirty="0"/>
          </a:p>
        </p:txBody>
      </p:sp>
      <p:sp>
        <p:nvSpPr>
          <p:cNvPr id="6" name="TextBox 5"/>
          <p:cNvSpPr txBox="1"/>
          <p:nvPr/>
        </p:nvSpPr>
        <p:spPr>
          <a:xfrm>
            <a:off x="412124" y="2553942"/>
            <a:ext cx="10740980"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t>As the VME fans can provide up to 0.6 m/s, running them in almost 10 times higher airflow can damage them </a:t>
            </a:r>
          </a:p>
        </p:txBody>
      </p:sp>
      <p:sp>
        <p:nvSpPr>
          <p:cNvPr id="7" name="TextBox 6"/>
          <p:cNvSpPr txBox="1"/>
          <p:nvPr/>
        </p:nvSpPr>
        <p:spPr>
          <a:xfrm>
            <a:off x="412124" y="3547218"/>
            <a:ext cx="10740980" cy="880369"/>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dirty="0"/>
              <a:t>Long term impact of the VME crate on the ATCA fans life span is unknown, as from the ATCA crate point of view the VME is additional air resistance that </a:t>
            </a:r>
            <a:r>
              <a:rPr lang="en-US" dirty="0" smtClean="0"/>
              <a:t>has </a:t>
            </a:r>
            <a:r>
              <a:rPr lang="en-US" dirty="0"/>
              <a:t>to </a:t>
            </a:r>
            <a:r>
              <a:rPr lang="en-US" dirty="0" smtClean="0"/>
              <a:t>be coped </a:t>
            </a:r>
            <a:r>
              <a:rPr lang="en-US" dirty="0"/>
              <a:t>with</a:t>
            </a:r>
          </a:p>
        </p:txBody>
      </p:sp>
      <p:sp>
        <p:nvSpPr>
          <p:cNvPr id="8"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17</a:t>
            </a:fld>
            <a:endParaRPr lang="en-GB" dirty="0"/>
          </a:p>
        </p:txBody>
      </p:sp>
    </p:spTree>
    <p:extLst>
      <p:ext uri="{BB962C8B-B14F-4D97-AF65-F5344CB8AC3E}">
        <p14:creationId xmlns:p14="http://schemas.microsoft.com/office/powerpoint/2010/main" val="411572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07E3F87-7B9C-4C40-B8F7-912B706D9725}"/>
              </a:ext>
            </a:extLst>
          </p:cNvPr>
          <p:cNvSpPr txBox="1"/>
          <p:nvPr/>
        </p:nvSpPr>
        <p:spPr>
          <a:xfrm>
            <a:off x="2434107" y="3000778"/>
            <a:ext cx="7315200" cy="646331"/>
          </a:xfrm>
          <a:prstGeom prst="rect">
            <a:avLst/>
          </a:prstGeom>
          <a:noFill/>
        </p:spPr>
        <p:txBody>
          <a:bodyPr wrap="square" rtlCol="0">
            <a:spAutoFit/>
          </a:bodyPr>
          <a:lstStyle/>
          <a:p>
            <a:pPr algn="ctr"/>
            <a:r>
              <a:rPr lang="it-IT" sz="3600"/>
              <a:t>Backup </a:t>
            </a:r>
            <a:r>
              <a:rPr lang="it-IT" sz="3600" err="1"/>
              <a:t>slides</a:t>
            </a:r>
            <a:endParaRPr lang="it-IT" sz="3600"/>
          </a:p>
        </p:txBody>
      </p:sp>
    </p:spTree>
    <p:extLst>
      <p:ext uri="{BB962C8B-B14F-4D97-AF65-F5344CB8AC3E}">
        <p14:creationId xmlns:p14="http://schemas.microsoft.com/office/powerpoint/2010/main" val="1971134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5977836" y="585605"/>
            <a:ext cx="6038850" cy="4632833"/>
          </a:xfrm>
          <a:prstGeom prst="rect">
            <a:avLst/>
          </a:prstGeom>
          <a:ln>
            <a:noFill/>
          </a:ln>
          <a:effectLst>
            <a:softEdge rad="112500"/>
          </a:effectLst>
        </p:spPr>
      </p:pic>
      <p:pic>
        <p:nvPicPr>
          <p:cNvPr id="20" name="Picture 19"/>
          <p:cNvPicPr>
            <a:picLocks noChangeAspect="1"/>
          </p:cNvPicPr>
          <p:nvPr/>
        </p:nvPicPr>
        <p:blipFill>
          <a:blip r:embed="rId3"/>
          <a:stretch>
            <a:fillRect/>
          </a:stretch>
        </p:blipFill>
        <p:spPr>
          <a:xfrm>
            <a:off x="-59415" y="585605"/>
            <a:ext cx="6045202" cy="4633009"/>
          </a:xfrm>
          <a:prstGeom prst="rect">
            <a:avLst/>
          </a:prstGeom>
          <a:ln>
            <a:noFill/>
          </a:ln>
          <a:effectLst>
            <a:softEdge rad="112500"/>
          </a:effectLst>
        </p:spPr>
      </p:pic>
      <p:sp>
        <p:nvSpPr>
          <p:cNvPr id="7" name="TextBox 6"/>
          <p:cNvSpPr txBox="1"/>
          <p:nvPr/>
        </p:nvSpPr>
        <p:spPr>
          <a:xfrm>
            <a:off x="4208012" y="5271730"/>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7.</a:t>
            </a:r>
            <a:r>
              <a:rPr lang="en-US" sz="1500" dirty="0"/>
              <a:t>1</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a:t>
            </a:r>
            <a:r>
              <a:rPr lang="en-US" sz="1500" dirty="0"/>
              <a:t>19</a:t>
            </a:r>
            <a:r>
              <a:rPr lang="pl-PL" sz="1500" dirty="0"/>
              <a:t>.</a:t>
            </a:r>
            <a:r>
              <a:rPr lang="en-US" sz="1500" dirty="0"/>
              <a:t>8</a:t>
            </a:r>
            <a:r>
              <a:rPr lang="pl-PL" sz="1500" dirty="0"/>
              <a:t> kW</a:t>
            </a:r>
          </a:p>
          <a:p>
            <a:pPr algn="ctr"/>
            <a:r>
              <a:rPr lang="pl-PL" sz="1500" dirty="0"/>
              <a:t>P = 8</a:t>
            </a:r>
            <a:r>
              <a:rPr lang="en-US" sz="1500" dirty="0"/>
              <a:t>2</a:t>
            </a:r>
            <a:r>
              <a:rPr lang="pl-PL" sz="1500" dirty="0"/>
              <a:t>%</a:t>
            </a:r>
          </a:p>
        </p:txBody>
      </p:sp>
      <p:sp>
        <p:nvSpPr>
          <p:cNvPr id="8" name="TextBox 7"/>
          <p:cNvSpPr txBox="1"/>
          <p:nvPr/>
        </p:nvSpPr>
        <p:spPr>
          <a:xfrm>
            <a:off x="1474524" y="5353225"/>
            <a:ext cx="2423871" cy="584775"/>
          </a:xfrm>
          <a:prstGeom prst="rect">
            <a:avLst/>
          </a:prstGeom>
          <a:noFill/>
          <a:ln>
            <a:solidFill>
              <a:srgbClr val="FF0000"/>
            </a:solidFill>
          </a:ln>
        </p:spPr>
        <p:txBody>
          <a:bodyPr wrap="square" rtlCol="0">
            <a:spAutoFit/>
          </a:bodyPr>
          <a:lstStyle/>
          <a:p>
            <a:pPr algn="ctr"/>
            <a:r>
              <a:rPr lang="en-US" sz="1600" b="1" dirty="0"/>
              <a:t>Total power</a:t>
            </a:r>
            <a:r>
              <a:rPr lang="pl-PL" sz="1600" b="1" dirty="0"/>
              <a:t> </a:t>
            </a:r>
            <a:r>
              <a:rPr lang="en-US" sz="1600" b="1" dirty="0"/>
              <a:t>in the rack </a:t>
            </a:r>
            <a:r>
              <a:rPr lang="pl-PL" sz="1600" b="1" dirty="0"/>
              <a:t>24.</a:t>
            </a:r>
            <a:r>
              <a:rPr lang="en-US" sz="1600" b="1" dirty="0"/>
              <a:t>3 kW</a:t>
            </a:r>
          </a:p>
        </p:txBody>
      </p:sp>
      <p:graphicFrame>
        <p:nvGraphicFramePr>
          <p:cNvPr id="6" name="Table 5"/>
          <p:cNvGraphicFramePr>
            <a:graphicFrameLocks noGrp="1"/>
          </p:cNvGraphicFramePr>
          <p:nvPr>
            <p:extLst>
              <p:ext uri="{D42A27DB-BD31-4B8C-83A1-F6EECF244321}">
                <p14:modId xmlns:p14="http://schemas.microsoft.com/office/powerpoint/2010/main" val="1888197513"/>
              </p:ext>
            </p:extLst>
          </p:nvPr>
        </p:nvGraphicFramePr>
        <p:xfrm>
          <a:off x="3809070" y="3526300"/>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dirty="0" err="1"/>
                        <a:t>Comtel</a:t>
                      </a:r>
                      <a:r>
                        <a:rPr lang="en-GB" sz="120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050" dirty="0"/>
                        <a:t>5</a:t>
                      </a:r>
                      <a:r>
                        <a:rPr lang="en-US" sz="1050" dirty="0"/>
                        <a:t>7</a:t>
                      </a:r>
                      <a:r>
                        <a:rPr lang="pl-PL" sz="1050" dirty="0"/>
                        <a:t>.</a:t>
                      </a:r>
                      <a:r>
                        <a:rPr lang="en-US" sz="1050" dirty="0"/>
                        <a:t>8</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050" dirty="0"/>
                        <a:t>59</a:t>
                      </a:r>
                      <a:r>
                        <a:rPr lang="pl-PL" sz="1050" dirty="0"/>
                        <a:t>.</a:t>
                      </a:r>
                      <a:r>
                        <a:rPr lang="en-US" sz="1050" dirty="0"/>
                        <a:t>9</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fld id="{6670DFD5-5AC3-4BAE-B1A8-52C23FD2A7CA}" type="slidenum">
              <a:rPr lang="en-GB" smtClean="0"/>
              <a:t>19</a:t>
            </a:fld>
            <a:endParaRPr lang="en-GB"/>
          </a:p>
        </p:txBody>
      </p:sp>
      <p:sp>
        <p:nvSpPr>
          <p:cNvPr id="15" name="TextBox 14"/>
          <p:cNvSpPr txBox="1"/>
          <p:nvPr/>
        </p:nvSpPr>
        <p:spPr>
          <a:xfrm>
            <a:off x="6134813" y="960994"/>
            <a:ext cx="1774218" cy="923330"/>
          </a:xfrm>
          <a:prstGeom prst="rect">
            <a:avLst/>
          </a:prstGeom>
          <a:noFill/>
        </p:spPr>
        <p:txBody>
          <a:bodyPr wrap="square" rtlCol="0">
            <a:spAutoFit/>
          </a:bodyPr>
          <a:lstStyle/>
          <a:p>
            <a:pPr algn="ctr"/>
            <a:r>
              <a:rPr lang="en-GB" b="1" dirty="0"/>
              <a:t>Without Bottom fans</a:t>
            </a:r>
          </a:p>
          <a:p>
            <a:pPr algn="ctr"/>
            <a:endParaRPr lang="en-GB" dirty="0"/>
          </a:p>
        </p:txBody>
      </p:sp>
      <p:sp>
        <p:nvSpPr>
          <p:cNvPr id="16" name="TextBox 15"/>
          <p:cNvSpPr txBox="1"/>
          <p:nvPr/>
        </p:nvSpPr>
        <p:spPr>
          <a:xfrm>
            <a:off x="7362109" y="5333554"/>
            <a:ext cx="2423871" cy="584775"/>
          </a:xfrm>
          <a:prstGeom prst="rect">
            <a:avLst/>
          </a:prstGeom>
          <a:noFill/>
          <a:ln>
            <a:solidFill>
              <a:srgbClr val="FF0000"/>
            </a:solidFill>
          </a:ln>
        </p:spPr>
        <p:txBody>
          <a:bodyPr wrap="square" rtlCol="0">
            <a:spAutoFit/>
          </a:bodyPr>
          <a:lstStyle/>
          <a:p>
            <a:pPr algn="ctr"/>
            <a:r>
              <a:rPr lang="en-US" sz="1600" b="1"/>
              <a:t>Total power</a:t>
            </a:r>
            <a:r>
              <a:rPr lang="pl-PL" sz="1600" b="1"/>
              <a:t> </a:t>
            </a:r>
            <a:r>
              <a:rPr lang="en-US" sz="1600" b="1"/>
              <a:t>in the rack </a:t>
            </a:r>
            <a:r>
              <a:rPr lang="pl-PL" sz="1600" b="1"/>
              <a:t>21.4</a:t>
            </a:r>
            <a:r>
              <a:rPr lang="en-US" sz="1600" b="1"/>
              <a:t> kW</a:t>
            </a:r>
          </a:p>
        </p:txBody>
      </p:sp>
      <p:sp>
        <p:nvSpPr>
          <p:cNvPr id="18" name="TextBox 17"/>
          <p:cNvSpPr txBox="1"/>
          <p:nvPr/>
        </p:nvSpPr>
        <p:spPr>
          <a:xfrm>
            <a:off x="10245591" y="5276490"/>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en-US" sz="1500" dirty="0"/>
              <a:t>2</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17.</a:t>
            </a:r>
            <a:r>
              <a:rPr lang="en-US" sz="1500" dirty="0"/>
              <a:t>3</a:t>
            </a:r>
            <a:r>
              <a:rPr lang="pl-PL" sz="1500" dirty="0"/>
              <a:t> kW</a:t>
            </a:r>
          </a:p>
          <a:p>
            <a:pPr algn="ctr"/>
            <a:r>
              <a:rPr lang="pl-PL" sz="1500" dirty="0"/>
              <a:t>P = 8</a:t>
            </a:r>
            <a:r>
              <a:rPr lang="en-US" sz="1500" dirty="0"/>
              <a:t>1</a:t>
            </a:r>
            <a:r>
              <a:rPr lang="pl-PL" sz="1500" dirty="0"/>
              <a:t>%</a:t>
            </a:r>
          </a:p>
        </p:txBody>
      </p:sp>
      <p:graphicFrame>
        <p:nvGraphicFramePr>
          <p:cNvPr id="19" name="Table 18"/>
          <p:cNvGraphicFramePr>
            <a:graphicFrameLocks noGrp="1"/>
          </p:cNvGraphicFramePr>
          <p:nvPr>
            <p:extLst>
              <p:ext uri="{D42A27DB-BD31-4B8C-83A1-F6EECF244321}">
                <p14:modId xmlns:p14="http://schemas.microsoft.com/office/powerpoint/2010/main" val="1229803301"/>
              </p:ext>
            </p:extLst>
          </p:nvPr>
        </p:nvGraphicFramePr>
        <p:xfrm>
          <a:off x="9843207" y="3534755"/>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a:t>Comtel</a:t>
                      </a:r>
                      <a:r>
                        <a:rPr lang="en-GB" sz="120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en-US" sz="1200" dirty="0"/>
                        <a:t>64.3</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57.4</a:t>
                      </a:r>
                      <a:endParaRPr lang="en-GB"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6" name="TextBox 25"/>
          <p:cNvSpPr txBox="1"/>
          <p:nvPr/>
        </p:nvSpPr>
        <p:spPr>
          <a:xfrm>
            <a:off x="2527685" y="20963"/>
            <a:ext cx="8019477" cy="523220"/>
          </a:xfrm>
          <a:prstGeom prst="rect">
            <a:avLst/>
          </a:prstGeom>
          <a:noFill/>
        </p:spPr>
        <p:txBody>
          <a:bodyPr wrap="square" rtlCol="0">
            <a:spAutoFit/>
          </a:bodyPr>
          <a:lstStyle/>
          <a:p>
            <a:pPr algn="ctr"/>
            <a:r>
              <a:rPr lang="en-GB" sz="2800" b="1" dirty="0"/>
              <a:t>High power test results 416W/blade </a:t>
            </a:r>
          </a:p>
        </p:txBody>
      </p:sp>
      <p:sp>
        <p:nvSpPr>
          <p:cNvPr id="17" name="TextBox 16"/>
          <p:cNvSpPr txBox="1"/>
          <p:nvPr/>
        </p:nvSpPr>
        <p:spPr>
          <a:xfrm>
            <a:off x="421793" y="960994"/>
            <a:ext cx="1616190" cy="923330"/>
          </a:xfrm>
          <a:prstGeom prst="rect">
            <a:avLst/>
          </a:prstGeom>
          <a:noFill/>
        </p:spPr>
        <p:txBody>
          <a:bodyPr wrap="square" rtlCol="0">
            <a:spAutoFit/>
          </a:bodyPr>
          <a:lstStyle/>
          <a:p>
            <a:pPr algn="ctr"/>
            <a:r>
              <a:rPr lang="en-GB" b="1" dirty="0"/>
              <a:t>With Bottom fans</a:t>
            </a:r>
          </a:p>
          <a:p>
            <a:pPr algn="ctr"/>
            <a:endParaRPr lang="en-GB" dirty="0"/>
          </a:p>
        </p:txBody>
      </p:sp>
      <p:sp>
        <p:nvSpPr>
          <p:cNvPr id="3" name="CasellaDiTesto 2">
            <a:extLst>
              <a:ext uri="{FF2B5EF4-FFF2-40B4-BE49-F238E27FC236}">
                <a16:creationId xmlns:a16="http://schemas.microsoft.com/office/drawing/2014/main" id="{F5461E93-C813-E14D-8B06-653CBC185591}"/>
              </a:ext>
            </a:extLst>
          </p:cNvPr>
          <p:cNvSpPr txBox="1"/>
          <p:nvPr/>
        </p:nvSpPr>
        <p:spPr>
          <a:xfrm>
            <a:off x="1978302" y="6488668"/>
            <a:ext cx="9118242" cy="369332"/>
          </a:xfrm>
          <a:prstGeom prst="rect">
            <a:avLst/>
          </a:prstGeom>
          <a:noFill/>
        </p:spPr>
        <p:txBody>
          <a:bodyPr wrap="square" rtlCol="0">
            <a:spAutoFit/>
          </a:bodyPr>
          <a:lstStyle/>
          <a:p>
            <a:r>
              <a:rPr lang="en-US" dirty="0">
                <a:solidFill>
                  <a:srgbClr val="FF0000"/>
                </a:solidFill>
              </a:rPr>
              <a:t>Max average power available 416W, due to the old Comtel LB limitation of 350W per blade</a:t>
            </a:r>
            <a:endParaRPr lang="en-GB" dirty="0">
              <a:solidFill>
                <a:srgbClr val="FF0000"/>
              </a:solidFill>
            </a:endParaRPr>
          </a:p>
        </p:txBody>
      </p:sp>
      <p:sp>
        <p:nvSpPr>
          <p:cNvPr id="4" name="TextBox 3"/>
          <p:cNvSpPr txBox="1"/>
          <p:nvPr/>
        </p:nvSpPr>
        <p:spPr>
          <a:xfrm>
            <a:off x="747772" y="1584498"/>
            <a:ext cx="1890925" cy="307777"/>
          </a:xfrm>
          <a:prstGeom prst="rect">
            <a:avLst/>
          </a:prstGeom>
          <a:solidFill>
            <a:schemeClr val="bg1"/>
          </a:solidFill>
        </p:spPr>
        <p:txBody>
          <a:bodyPr wrap="square" rtlCol="0">
            <a:spAutoFit/>
          </a:bodyPr>
          <a:lstStyle/>
          <a:p>
            <a:r>
              <a:rPr lang="en-US" sz="1400" b="1" dirty="0">
                <a:solidFill>
                  <a:srgbClr val="6CA5D9"/>
                </a:solidFill>
              </a:rPr>
              <a:t>Lower air resistive LBs</a:t>
            </a:r>
            <a:endParaRPr lang="en-GB" sz="1400" b="1" dirty="0">
              <a:solidFill>
                <a:srgbClr val="6CA5D9"/>
              </a:solidFill>
            </a:endParaRPr>
          </a:p>
        </p:txBody>
      </p:sp>
      <p:sp>
        <p:nvSpPr>
          <p:cNvPr id="23" name="TextBox 22"/>
          <p:cNvSpPr txBox="1"/>
          <p:nvPr/>
        </p:nvSpPr>
        <p:spPr>
          <a:xfrm>
            <a:off x="3802637" y="1584498"/>
            <a:ext cx="1860259" cy="307777"/>
          </a:xfrm>
          <a:prstGeom prst="rect">
            <a:avLst/>
          </a:prstGeom>
          <a:solidFill>
            <a:schemeClr val="bg1"/>
          </a:solidFill>
        </p:spPr>
        <p:txBody>
          <a:bodyPr wrap="square" rtlCol="0">
            <a:spAutoFit/>
          </a:bodyPr>
          <a:lstStyle/>
          <a:p>
            <a:r>
              <a:rPr lang="en-US" sz="1400" b="1" dirty="0">
                <a:solidFill>
                  <a:srgbClr val="ED7F34"/>
                </a:solidFill>
              </a:rPr>
              <a:t>Higher air resistive LBs</a:t>
            </a:r>
            <a:endParaRPr lang="en-GB" sz="1400" b="1" dirty="0">
              <a:solidFill>
                <a:srgbClr val="ED7F34"/>
              </a:solidFill>
            </a:endParaRPr>
          </a:p>
        </p:txBody>
      </p:sp>
      <p:cxnSp>
        <p:nvCxnSpPr>
          <p:cNvPr id="9" name="Straight Arrow Connector 8"/>
          <p:cNvCxnSpPr/>
          <p:nvPr/>
        </p:nvCxnSpPr>
        <p:spPr>
          <a:xfrm>
            <a:off x="2075691" y="1884324"/>
            <a:ext cx="818584" cy="389749"/>
          </a:xfrm>
          <a:prstGeom prst="straightConnector1">
            <a:avLst/>
          </a:prstGeom>
          <a:ln w="19050">
            <a:solidFill>
              <a:srgbClr val="6CA5D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3961923" y="1884324"/>
            <a:ext cx="598495" cy="946340"/>
          </a:xfrm>
          <a:prstGeom prst="straightConnector1">
            <a:avLst/>
          </a:prstGeom>
          <a:ln w="19050">
            <a:solidFill>
              <a:srgbClr val="F2A57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70181" y="779397"/>
            <a:ext cx="3023641" cy="784830"/>
          </a:xfrm>
          <a:prstGeom prst="rect">
            <a:avLst/>
          </a:prstGeom>
          <a:solidFill>
            <a:schemeClr val="bg1"/>
          </a:solidFill>
        </p:spPr>
        <p:txBody>
          <a:bodyPr wrap="square" lIns="0" rIns="0" rtlCol="0">
            <a:spAutoFit/>
          </a:bodyPr>
          <a:lstStyle/>
          <a:p>
            <a:pPr algn="ctr"/>
            <a:r>
              <a:rPr lang="en-US" sz="1500" dirty="0"/>
              <a:t>14x450W New Comtel LB (ASIS)</a:t>
            </a:r>
          </a:p>
          <a:p>
            <a:pPr algn="ctr"/>
            <a:r>
              <a:rPr lang="en-US" sz="1500" dirty="0"/>
              <a:t>14x(300+50)W Old Comtel LB (Schroff)</a:t>
            </a:r>
          </a:p>
          <a:p>
            <a:pPr algn="ctr"/>
            <a:r>
              <a:rPr lang="en-US" sz="1500" dirty="0"/>
              <a:t>14x450W ASIS LB (Schroff)</a:t>
            </a:r>
          </a:p>
        </p:txBody>
      </p:sp>
      <p:sp>
        <p:nvSpPr>
          <p:cNvPr id="22" name="TextBox 21"/>
          <p:cNvSpPr txBox="1"/>
          <p:nvPr/>
        </p:nvSpPr>
        <p:spPr>
          <a:xfrm>
            <a:off x="7915383" y="779397"/>
            <a:ext cx="3023641" cy="784830"/>
          </a:xfrm>
          <a:prstGeom prst="rect">
            <a:avLst/>
          </a:prstGeom>
          <a:solidFill>
            <a:schemeClr val="bg1"/>
          </a:solidFill>
        </p:spPr>
        <p:txBody>
          <a:bodyPr wrap="square" lIns="0" rIns="0" rtlCol="0">
            <a:spAutoFit/>
          </a:bodyPr>
          <a:lstStyle/>
          <a:p>
            <a:pPr algn="ctr"/>
            <a:r>
              <a:rPr lang="en-US" sz="1500" dirty="0"/>
              <a:t>14x450W New Comtel LB (ASIS)</a:t>
            </a:r>
          </a:p>
          <a:p>
            <a:pPr algn="ctr"/>
            <a:r>
              <a:rPr lang="en-US" sz="1500" dirty="0"/>
              <a:t>14x(300+50)W Old Comtel LB (Schroff)</a:t>
            </a:r>
          </a:p>
          <a:p>
            <a:pPr algn="ctr"/>
            <a:r>
              <a:rPr lang="en-US" sz="1500" dirty="0"/>
              <a:t>14x450W ASIS LB (Schroff)</a:t>
            </a:r>
          </a:p>
        </p:txBody>
      </p:sp>
    </p:spTree>
    <p:extLst>
      <p:ext uri="{BB962C8B-B14F-4D97-AF65-F5344CB8AC3E}">
        <p14:creationId xmlns:p14="http://schemas.microsoft.com/office/powerpoint/2010/main" val="36942009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3" y="-52311"/>
            <a:ext cx="12192000" cy="665747"/>
          </a:xfrm>
        </p:spPr>
        <p:txBody>
          <a:bodyPr>
            <a:normAutofit/>
          </a:bodyPr>
          <a:lstStyle/>
          <a:p>
            <a:pPr algn="ctr"/>
            <a:r>
              <a:rPr lang="en-US" sz="3200" b="1" dirty="0"/>
              <a:t>Rack</a:t>
            </a:r>
            <a:r>
              <a:rPr lang="en-US" sz="2900" b="1" dirty="0"/>
              <a:t> </a:t>
            </a:r>
            <a:r>
              <a:rPr lang="en-US" sz="3200" b="1" dirty="0"/>
              <a:t>configuration</a:t>
            </a:r>
            <a:endParaRPr lang="en-GB" sz="3200" b="1" dirty="0"/>
          </a:p>
        </p:txBody>
      </p:sp>
      <p:pic>
        <p:nvPicPr>
          <p:cNvPr id="66" name="Picture 65"/>
          <p:cNvPicPr>
            <a:picLocks noChangeAspect="1"/>
          </p:cNvPicPr>
          <p:nvPr/>
        </p:nvPicPr>
        <p:blipFill rotWithShape="1">
          <a:blip r:embed="rId2"/>
          <a:srcRect l="10042" t="23123" r="10686" b="10480"/>
          <a:stretch/>
        </p:blipFill>
        <p:spPr>
          <a:xfrm>
            <a:off x="847320" y="39389"/>
            <a:ext cx="2182963" cy="810886"/>
          </a:xfrm>
          <a:prstGeom prst="rect">
            <a:avLst/>
          </a:prstGeom>
        </p:spPr>
      </p:pic>
      <p:sp>
        <p:nvSpPr>
          <p:cNvPr id="68" name="Slide Number Placeholder 3"/>
          <p:cNvSpPr>
            <a:spLocks noGrp="1"/>
          </p:cNvSpPr>
          <p:nvPr>
            <p:ph type="sldNum" sz="quarter" idx="12"/>
          </p:nvPr>
        </p:nvSpPr>
        <p:spPr>
          <a:xfrm>
            <a:off x="11602220" y="6495410"/>
            <a:ext cx="588189" cy="365125"/>
          </a:xfrm>
        </p:spPr>
        <p:txBody>
          <a:bodyPr/>
          <a:lstStyle/>
          <a:p>
            <a:r>
              <a:rPr lang="en-US"/>
              <a:t>2</a:t>
            </a:r>
            <a:endParaRPr lang="en-GB"/>
          </a:p>
        </p:txBody>
      </p:sp>
      <p:sp>
        <p:nvSpPr>
          <p:cNvPr id="69" name="TextBox 68"/>
          <p:cNvSpPr txBox="1"/>
          <p:nvPr/>
        </p:nvSpPr>
        <p:spPr>
          <a:xfrm>
            <a:off x="3420" y="1126119"/>
            <a:ext cx="9230732" cy="369332"/>
          </a:xfrm>
          <a:prstGeom prst="rect">
            <a:avLst/>
          </a:prstGeom>
          <a:noFill/>
        </p:spPr>
        <p:txBody>
          <a:bodyPr wrap="square" rtlCol="0">
            <a:spAutoFit/>
          </a:bodyPr>
          <a:lstStyle/>
          <a:p>
            <a:pPr marL="285750" indent="-285750" algn="just">
              <a:buFont typeface="Arial" panose="020B0604020202020204" pitchFamily="34" charset="0"/>
              <a:buChar char="•"/>
            </a:pPr>
            <a:r>
              <a:rPr lang="en-US"/>
              <a:t>3x ATCA shelves– 2x CERN standard Schroff unit + 1x ASIS</a:t>
            </a:r>
          </a:p>
        </p:txBody>
      </p:sp>
      <p:sp>
        <p:nvSpPr>
          <p:cNvPr id="70" name="TextBox 69"/>
          <p:cNvSpPr txBox="1"/>
          <p:nvPr/>
        </p:nvSpPr>
        <p:spPr>
          <a:xfrm>
            <a:off x="3420" y="721702"/>
            <a:ext cx="6597906"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t>3x 2U heat exchangers with max. cooling capacity of </a:t>
            </a:r>
            <a:r>
              <a:rPr lang="en-US" b="1" u="sng" dirty="0">
                <a:solidFill>
                  <a:srgbClr val="00B0F0"/>
                </a:solidFill>
              </a:rPr>
              <a:t>7.9 kW</a:t>
            </a:r>
            <a:r>
              <a:rPr lang="en-US" b="1" dirty="0">
                <a:solidFill>
                  <a:srgbClr val="00B0F0"/>
                </a:solidFill>
              </a:rPr>
              <a:t> </a:t>
            </a:r>
            <a:r>
              <a:rPr lang="en-US" dirty="0"/>
              <a:t>each</a:t>
            </a:r>
          </a:p>
        </p:txBody>
      </p:sp>
      <p:sp>
        <p:nvSpPr>
          <p:cNvPr id="71" name="TextBox 70"/>
          <p:cNvSpPr txBox="1"/>
          <p:nvPr/>
        </p:nvSpPr>
        <p:spPr>
          <a:xfrm>
            <a:off x="3420" y="1530536"/>
            <a:ext cx="8664444" cy="369332"/>
          </a:xfrm>
          <a:prstGeom prst="rect">
            <a:avLst/>
          </a:prstGeom>
          <a:noFill/>
        </p:spPr>
        <p:txBody>
          <a:bodyPr wrap="square" rtlCol="0">
            <a:spAutoFit/>
          </a:bodyPr>
          <a:lstStyle/>
          <a:p>
            <a:pPr marL="285750" indent="-285750" algn="just">
              <a:buFont typeface="Arial" panose="020B0604020202020204" pitchFamily="34" charset="0"/>
              <a:buChar char="•"/>
            </a:pPr>
            <a:r>
              <a:rPr lang="en-US"/>
              <a:t>Water chiller: max. cooling capacity </a:t>
            </a:r>
            <a:r>
              <a:rPr lang="en-US" b="1" u="sng">
                <a:solidFill>
                  <a:srgbClr val="00B0F0"/>
                </a:solidFill>
              </a:rPr>
              <a:t>25kW</a:t>
            </a:r>
            <a:r>
              <a:rPr lang="en-US"/>
              <a:t> </a:t>
            </a:r>
            <a:endParaRPr lang="en-US" b="1" u="sng">
              <a:solidFill>
                <a:srgbClr val="0070C0"/>
              </a:solidFill>
            </a:endParaRPr>
          </a:p>
        </p:txBody>
      </p:sp>
      <p:sp>
        <p:nvSpPr>
          <p:cNvPr id="73" name="TextBox 72"/>
          <p:cNvSpPr txBox="1"/>
          <p:nvPr/>
        </p:nvSpPr>
        <p:spPr>
          <a:xfrm>
            <a:off x="3420" y="1976306"/>
            <a:ext cx="8664444" cy="171136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a:t>3x different set of load blades (LB):</a:t>
            </a:r>
          </a:p>
          <a:p>
            <a:pPr marL="742950" lvl="1" indent="-285750" algn="just">
              <a:lnSpc>
                <a:spcPct val="150000"/>
              </a:lnSpc>
              <a:buFont typeface="Wingdings" panose="05000000000000000000" pitchFamily="2" charset="2"/>
              <a:buChar char="Ø"/>
            </a:pPr>
            <a:r>
              <a:rPr lang="en-US"/>
              <a:t>14x ASIS LB, max power dissipation: </a:t>
            </a:r>
            <a:r>
              <a:rPr lang="en-US" b="1" u="sng">
                <a:solidFill>
                  <a:srgbClr val="FF0000"/>
                </a:solidFill>
              </a:rPr>
              <a:t>600W</a:t>
            </a:r>
            <a:r>
              <a:rPr lang="en-US"/>
              <a:t> only front</a:t>
            </a:r>
          </a:p>
          <a:p>
            <a:pPr marL="742950" lvl="1" indent="-285750" algn="just">
              <a:lnSpc>
                <a:spcPct val="150000"/>
              </a:lnSpc>
              <a:buFont typeface="Wingdings" panose="05000000000000000000" pitchFamily="2" charset="2"/>
              <a:buChar char="Ø"/>
            </a:pPr>
            <a:r>
              <a:rPr lang="en-US"/>
              <a:t>14x New type Comtel LB, max power dissipation: </a:t>
            </a:r>
            <a:r>
              <a:rPr lang="en-US" b="1" u="sng">
                <a:solidFill>
                  <a:srgbClr val="FF0000"/>
                </a:solidFill>
              </a:rPr>
              <a:t>800W</a:t>
            </a:r>
            <a:r>
              <a:rPr lang="en-US"/>
              <a:t> only front </a:t>
            </a:r>
          </a:p>
          <a:p>
            <a:pPr marL="742950" lvl="1" indent="-285750" algn="just">
              <a:lnSpc>
                <a:spcPct val="150000"/>
              </a:lnSpc>
              <a:buFont typeface="Wingdings" panose="05000000000000000000" pitchFamily="2" charset="2"/>
              <a:buChar char="Ø"/>
            </a:pPr>
            <a:r>
              <a:rPr lang="en-US"/>
              <a:t>14x Old type Comtel LB, max power dissipation: </a:t>
            </a:r>
            <a:r>
              <a:rPr lang="en-US" b="1" u="sng">
                <a:solidFill>
                  <a:srgbClr val="FF0000"/>
                </a:solidFill>
              </a:rPr>
              <a:t>50W</a:t>
            </a:r>
            <a:r>
              <a:rPr lang="en-US"/>
              <a:t> RTM+ </a:t>
            </a:r>
            <a:r>
              <a:rPr lang="en-US" b="1" u="sng">
                <a:solidFill>
                  <a:srgbClr val="FF0000"/>
                </a:solidFill>
              </a:rPr>
              <a:t>300W</a:t>
            </a:r>
            <a:r>
              <a:rPr lang="en-US"/>
              <a:t> front </a:t>
            </a:r>
          </a:p>
        </p:txBody>
      </p:sp>
      <p:pic>
        <p:nvPicPr>
          <p:cNvPr id="77" name="Picture 76"/>
          <p:cNvPicPr>
            <a:picLocks noChangeAspect="1"/>
          </p:cNvPicPr>
          <p:nvPr/>
        </p:nvPicPr>
        <p:blipFill>
          <a:blip r:embed="rId3"/>
          <a:stretch>
            <a:fillRect/>
          </a:stretch>
        </p:blipFill>
        <p:spPr>
          <a:xfrm>
            <a:off x="33973" y="3981874"/>
            <a:ext cx="2281821" cy="1471429"/>
          </a:xfrm>
          <a:prstGeom prst="rect">
            <a:avLst/>
          </a:prstGeom>
        </p:spPr>
      </p:pic>
      <p:pic>
        <p:nvPicPr>
          <p:cNvPr id="78" name="Picture 77"/>
          <p:cNvPicPr>
            <a:picLocks noChangeAspect="1"/>
          </p:cNvPicPr>
          <p:nvPr/>
        </p:nvPicPr>
        <p:blipFill rotWithShape="1">
          <a:blip r:embed="rId4" cstate="print">
            <a:extLst>
              <a:ext uri="{28A0092B-C50C-407E-A947-70E740481C1C}">
                <a14:useLocalDpi xmlns:a14="http://schemas.microsoft.com/office/drawing/2010/main" val="0"/>
              </a:ext>
            </a:extLst>
          </a:blip>
          <a:srcRect l="14408" r="21250"/>
          <a:stretch/>
        </p:blipFill>
        <p:spPr>
          <a:xfrm>
            <a:off x="2509201" y="3981874"/>
            <a:ext cx="1709651" cy="1494633"/>
          </a:xfrm>
          <a:prstGeom prst="rect">
            <a:avLst/>
          </a:prstGeom>
        </p:spPr>
      </p:pic>
      <p:pic>
        <p:nvPicPr>
          <p:cNvPr id="79" name="Picture 78"/>
          <p:cNvPicPr>
            <a:picLocks noChangeAspect="1"/>
          </p:cNvPicPr>
          <p:nvPr/>
        </p:nvPicPr>
        <p:blipFill>
          <a:blip r:embed="rId5"/>
          <a:stretch>
            <a:fillRect/>
          </a:stretch>
        </p:blipFill>
        <p:spPr>
          <a:xfrm>
            <a:off x="4295677" y="3981874"/>
            <a:ext cx="3472633" cy="1507716"/>
          </a:xfrm>
          <a:prstGeom prst="rect">
            <a:avLst/>
          </a:prstGeom>
        </p:spPr>
      </p:pic>
      <p:sp>
        <p:nvSpPr>
          <p:cNvPr id="80" name="TextBox 79"/>
          <p:cNvSpPr txBox="1"/>
          <p:nvPr/>
        </p:nvSpPr>
        <p:spPr>
          <a:xfrm>
            <a:off x="340923" y="5543234"/>
            <a:ext cx="1930494" cy="338554"/>
          </a:xfrm>
          <a:prstGeom prst="rect">
            <a:avLst/>
          </a:prstGeom>
          <a:noFill/>
        </p:spPr>
        <p:txBody>
          <a:bodyPr wrap="square" rtlCol="0">
            <a:spAutoFit/>
          </a:bodyPr>
          <a:lstStyle/>
          <a:p>
            <a:pPr algn="ctr"/>
            <a:r>
              <a:rPr lang="en-US" sz="1600"/>
              <a:t>ASIS LB (6 T sensors)</a:t>
            </a:r>
          </a:p>
        </p:txBody>
      </p:sp>
      <p:sp>
        <p:nvSpPr>
          <p:cNvPr id="81" name="TextBox 80"/>
          <p:cNvSpPr txBox="1"/>
          <p:nvPr/>
        </p:nvSpPr>
        <p:spPr>
          <a:xfrm>
            <a:off x="2311125" y="5456526"/>
            <a:ext cx="1984552" cy="584775"/>
          </a:xfrm>
          <a:prstGeom prst="rect">
            <a:avLst/>
          </a:prstGeom>
          <a:noFill/>
        </p:spPr>
        <p:txBody>
          <a:bodyPr wrap="square" rtlCol="0">
            <a:spAutoFit/>
          </a:bodyPr>
          <a:lstStyle/>
          <a:p>
            <a:pPr algn="ctr"/>
            <a:r>
              <a:rPr lang="en-US" sz="1600" dirty="0"/>
              <a:t>New type Comtel LB (no T readout)</a:t>
            </a:r>
          </a:p>
        </p:txBody>
      </p:sp>
      <p:sp>
        <p:nvSpPr>
          <p:cNvPr id="82" name="TextBox 81"/>
          <p:cNvSpPr txBox="1"/>
          <p:nvPr/>
        </p:nvSpPr>
        <p:spPr>
          <a:xfrm>
            <a:off x="4981001" y="5473534"/>
            <a:ext cx="2890192" cy="338554"/>
          </a:xfrm>
          <a:prstGeom prst="rect">
            <a:avLst/>
          </a:prstGeom>
          <a:noFill/>
        </p:spPr>
        <p:txBody>
          <a:bodyPr wrap="square" rtlCol="0">
            <a:spAutoFit/>
          </a:bodyPr>
          <a:lstStyle/>
          <a:p>
            <a:pPr algn="ctr"/>
            <a:r>
              <a:rPr lang="en-US" sz="1600"/>
              <a:t>Old type Comtel LB (6 T sensors)</a:t>
            </a:r>
          </a:p>
        </p:txBody>
      </p:sp>
      <p:sp>
        <p:nvSpPr>
          <p:cNvPr id="83" name="TextBox 82"/>
          <p:cNvSpPr txBox="1"/>
          <p:nvPr/>
        </p:nvSpPr>
        <p:spPr>
          <a:xfrm>
            <a:off x="202668" y="6098569"/>
            <a:ext cx="9556665" cy="369332"/>
          </a:xfrm>
          <a:prstGeom prst="rect">
            <a:avLst/>
          </a:prstGeom>
          <a:noFill/>
        </p:spPr>
        <p:txBody>
          <a:bodyPr wrap="square" rtlCol="0">
            <a:spAutoFit/>
          </a:bodyPr>
          <a:lstStyle/>
          <a:p>
            <a:pPr algn="just"/>
            <a:r>
              <a:rPr lang="en-US" b="1" u="sng" dirty="0">
                <a:solidFill>
                  <a:srgbClr val="FF0000"/>
                </a:solidFill>
              </a:rPr>
              <a:t>Important note</a:t>
            </a:r>
            <a:r>
              <a:rPr lang="en-US" b="1" dirty="0">
                <a:solidFill>
                  <a:srgbClr val="FF0000"/>
                </a:solidFill>
              </a:rPr>
              <a:t>: </a:t>
            </a:r>
            <a:r>
              <a:rPr lang="en-US" dirty="0"/>
              <a:t>The power dissipation on the load blades is spread equally on the whole board</a:t>
            </a:r>
            <a:endParaRPr lang="en-US" u="sng" dirty="0"/>
          </a:p>
        </p:txBody>
      </p:sp>
      <p:pic>
        <p:nvPicPr>
          <p:cNvPr id="72" name="Picture 2" descr="6b87279c-eb68-4212-8fae-3033148ef184.jpg">
            <a:extLst>
              <a:ext uri="{FF2B5EF4-FFF2-40B4-BE49-F238E27FC236}">
                <a16:creationId xmlns:a16="http://schemas.microsoft.com/office/drawing/2014/main" id="{0A40D530-2B2F-234E-9408-F02E29C75E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2364" b="8113"/>
          <a:stretch/>
        </p:blipFill>
        <p:spPr>
          <a:xfrm>
            <a:off x="7853856" y="3076644"/>
            <a:ext cx="2109322" cy="2607045"/>
          </a:xfrm>
          <a:prstGeom prst="rect">
            <a:avLst/>
          </a:prstGeom>
        </p:spPr>
      </p:pic>
      <p:pic>
        <p:nvPicPr>
          <p:cNvPr id="74" name="Picture 4" descr="c9926c87-5e82-4152-935a-90a863ad56c8.jpg">
            <a:extLst>
              <a:ext uri="{FF2B5EF4-FFF2-40B4-BE49-F238E27FC236}">
                <a16:creationId xmlns:a16="http://schemas.microsoft.com/office/drawing/2014/main" id="{C2C8EFEE-5E0C-9C48-BD0A-376E8D3AB3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33996" y="563039"/>
            <a:ext cx="3506625" cy="1972477"/>
          </a:xfrm>
          <a:prstGeom prst="rect">
            <a:avLst/>
          </a:prstGeom>
        </p:spPr>
      </p:pic>
      <p:sp>
        <p:nvSpPr>
          <p:cNvPr id="75" name="TextBox 8">
            <a:extLst>
              <a:ext uri="{FF2B5EF4-FFF2-40B4-BE49-F238E27FC236}">
                <a16:creationId xmlns:a16="http://schemas.microsoft.com/office/drawing/2014/main" id="{3FAE4471-0544-194F-AD00-1C1FAF83C79B}"/>
              </a:ext>
            </a:extLst>
          </p:cNvPr>
          <p:cNvSpPr txBox="1"/>
          <p:nvPr/>
        </p:nvSpPr>
        <p:spPr>
          <a:xfrm>
            <a:off x="6320516" y="512435"/>
            <a:ext cx="2713008" cy="646331"/>
          </a:xfrm>
          <a:prstGeom prst="rect">
            <a:avLst/>
          </a:prstGeom>
          <a:noFill/>
        </p:spPr>
        <p:txBody>
          <a:bodyPr wrap="square" rtlCol="0">
            <a:spAutoFit/>
          </a:bodyPr>
          <a:lstStyle/>
          <a:p>
            <a:pPr algn="r"/>
            <a:r>
              <a:rPr lang="en-US" dirty="0"/>
              <a:t>Water piping are insulated for cold water tests</a:t>
            </a:r>
          </a:p>
        </p:txBody>
      </p:sp>
      <p:pic>
        <p:nvPicPr>
          <p:cNvPr id="91" name="Picture 92" descr="IMG-20180212-WA0003.jpg">
            <a:extLst>
              <a:ext uri="{FF2B5EF4-FFF2-40B4-BE49-F238E27FC236}">
                <a16:creationId xmlns:a16="http://schemas.microsoft.com/office/drawing/2014/main" id="{90BC1E76-3335-3844-8241-4A5E0D965044}"/>
              </a:ext>
            </a:extLst>
          </p:cNvPr>
          <p:cNvPicPr>
            <a:picLocks noChangeAspect="1"/>
          </p:cNvPicPr>
          <p:nvPr/>
        </p:nvPicPr>
        <p:blipFill rotWithShape="1">
          <a:blip r:embed="rId8">
            <a:extLst>
              <a:ext uri="{28A0092B-C50C-407E-A947-70E740481C1C}">
                <a14:useLocalDpi xmlns:a14="http://schemas.microsoft.com/office/drawing/2010/main" val="0"/>
              </a:ext>
            </a:extLst>
          </a:blip>
          <a:srcRect l="7765" t="3741" r="40023" b="3857"/>
          <a:stretch/>
        </p:blipFill>
        <p:spPr>
          <a:xfrm>
            <a:off x="10087747" y="-8313"/>
            <a:ext cx="2113948" cy="6866313"/>
          </a:xfrm>
          <a:prstGeom prst="rect">
            <a:avLst/>
          </a:prstGeom>
        </p:spPr>
      </p:pic>
    </p:spTree>
    <p:extLst>
      <p:ext uri="{BB962C8B-B14F-4D97-AF65-F5344CB8AC3E}">
        <p14:creationId xmlns:p14="http://schemas.microsoft.com/office/powerpoint/2010/main" val="1847151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65747"/>
          </a:xfrm>
        </p:spPr>
        <p:txBody>
          <a:bodyPr>
            <a:normAutofit/>
          </a:bodyPr>
          <a:lstStyle/>
          <a:p>
            <a:pPr algn="ctr"/>
            <a:r>
              <a:rPr lang="en-US" sz="3200" b="1"/>
              <a:t>52U vs 63U</a:t>
            </a:r>
            <a:endParaRPr lang="en-GB" sz="3200" b="1"/>
          </a:p>
        </p:txBody>
      </p:sp>
      <p:sp>
        <p:nvSpPr>
          <p:cNvPr id="72" name="TextBox 71"/>
          <p:cNvSpPr txBox="1"/>
          <p:nvPr/>
        </p:nvSpPr>
        <p:spPr>
          <a:xfrm>
            <a:off x="1591" y="573507"/>
            <a:ext cx="12190409" cy="2308324"/>
          </a:xfrm>
          <a:prstGeom prst="rect">
            <a:avLst/>
          </a:prstGeom>
          <a:noFill/>
        </p:spPr>
        <p:txBody>
          <a:bodyPr wrap="square" rtlCol="0">
            <a:spAutoFit/>
          </a:bodyPr>
          <a:lstStyle/>
          <a:p>
            <a:pPr algn="just"/>
            <a:r>
              <a:rPr lang="en-US"/>
              <a:t>The test was carried out in following power configuration:</a:t>
            </a:r>
          </a:p>
          <a:p>
            <a:r>
              <a:rPr lang="en-US" b="1"/>
              <a:t>52U (not soundproofed): </a:t>
            </a:r>
          </a:p>
          <a:p>
            <a:r>
              <a:rPr lang="en-US"/>
              <a:t>14x350 [W] on old type Comtel LB (top)</a:t>
            </a:r>
          </a:p>
          <a:p>
            <a:r>
              <a:rPr lang="en-US"/>
              <a:t>14x400 [W] on ASIS LB (bot)</a:t>
            </a:r>
          </a:p>
          <a:p>
            <a:r>
              <a:rPr lang="en-US" b="1"/>
              <a:t>63U (soundproofed):</a:t>
            </a:r>
            <a:r>
              <a:rPr lang="en-US"/>
              <a:t> </a:t>
            </a:r>
          </a:p>
          <a:p>
            <a:r>
              <a:rPr lang="en-US"/>
              <a:t>14x350 [W] on old type Comtel LB (top)</a:t>
            </a:r>
          </a:p>
          <a:p>
            <a:r>
              <a:rPr lang="en-US"/>
              <a:t>14x400 [W] on new type Comtel LB (mid)</a:t>
            </a:r>
          </a:p>
          <a:p>
            <a:r>
              <a:rPr lang="en-US"/>
              <a:t>14x400 [W] on ASIS LB (bot)</a:t>
            </a:r>
          </a:p>
        </p:txBody>
      </p:sp>
      <p:sp>
        <p:nvSpPr>
          <p:cNvPr id="16" name="TextBox 15"/>
          <p:cNvSpPr txBox="1"/>
          <p:nvPr/>
        </p:nvSpPr>
        <p:spPr>
          <a:xfrm>
            <a:off x="0" y="3569491"/>
            <a:ext cx="4649297" cy="584775"/>
          </a:xfrm>
          <a:prstGeom prst="rect">
            <a:avLst/>
          </a:prstGeom>
          <a:noFill/>
        </p:spPr>
        <p:txBody>
          <a:bodyPr wrap="square" rtlCol="0">
            <a:spAutoFit/>
          </a:bodyPr>
          <a:lstStyle/>
          <a:p>
            <a:pPr algn="just"/>
            <a:r>
              <a:rPr lang="en-US" sz="1600" u="sng"/>
              <a:t>Comparison of the temperatures on the same set of blades installed in the same crate (ASIS).</a:t>
            </a:r>
          </a:p>
        </p:txBody>
      </p:sp>
      <p:graphicFrame>
        <p:nvGraphicFramePr>
          <p:cNvPr id="17" name="Chart 16"/>
          <p:cNvGraphicFramePr>
            <a:graphicFrameLocks/>
          </p:cNvGraphicFramePr>
          <p:nvPr>
            <p:extLst/>
          </p:nvPr>
        </p:nvGraphicFramePr>
        <p:xfrm>
          <a:off x="4501806" y="1425213"/>
          <a:ext cx="7481188" cy="45443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Table 17"/>
          <p:cNvGraphicFramePr>
            <a:graphicFrameLocks noGrp="1"/>
          </p:cNvGraphicFramePr>
          <p:nvPr>
            <p:extLst/>
          </p:nvPr>
        </p:nvGraphicFramePr>
        <p:xfrm>
          <a:off x="10170235" y="4393374"/>
          <a:ext cx="1395664" cy="777240"/>
        </p:xfrm>
        <a:graphic>
          <a:graphicData uri="http://schemas.openxmlformats.org/drawingml/2006/table">
            <a:tbl>
              <a:tblPr firstRow="1" bandRow="1">
                <a:tableStyleId>{073A0DAA-6AF3-43AB-8588-CEC1D06C72B9}</a:tableStyleId>
              </a:tblPr>
              <a:tblGrid>
                <a:gridCol w="697832">
                  <a:extLst>
                    <a:ext uri="{9D8B030D-6E8A-4147-A177-3AD203B41FA5}">
                      <a16:colId xmlns:a16="http://schemas.microsoft.com/office/drawing/2014/main" val="20000"/>
                    </a:ext>
                  </a:extLst>
                </a:gridCol>
                <a:gridCol w="697832">
                  <a:extLst>
                    <a:ext uri="{9D8B030D-6E8A-4147-A177-3AD203B41FA5}">
                      <a16:colId xmlns:a16="http://schemas.microsoft.com/office/drawing/2014/main" val="20001"/>
                    </a:ext>
                  </a:extLst>
                </a:gridCol>
              </a:tblGrid>
              <a:tr h="251966">
                <a:tc gridSpan="2">
                  <a:txBody>
                    <a:bodyPr/>
                    <a:lstStyle/>
                    <a:p>
                      <a:pPr algn="ctr"/>
                      <a:r>
                        <a:rPr lang="en-GB" sz="11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extLst>
                  <a:ext uri="{0D108BD9-81ED-4DB2-BD59-A6C34878D82A}">
                    <a16:rowId xmlns:a16="http://schemas.microsoft.com/office/drawing/2014/main" val="10000"/>
                  </a:ext>
                </a:extLst>
              </a:tr>
              <a:tr h="251966">
                <a:tc>
                  <a:txBody>
                    <a:bodyPr/>
                    <a:lstStyle/>
                    <a:p>
                      <a:pPr algn="ctr"/>
                      <a:r>
                        <a:rPr lang="en-GB" sz="1100"/>
                        <a:t>52U</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a:t>63U</a:t>
                      </a:r>
                      <a:endParaRPr lang="en-GB" sz="110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51966">
                <a:tc>
                  <a:txBody>
                    <a:bodyPr/>
                    <a:lstStyle/>
                    <a:p>
                      <a:pPr algn="ctr"/>
                      <a:r>
                        <a:rPr lang="en-US" sz="1100"/>
                        <a:t>49.1°C</a:t>
                      </a:r>
                      <a:endParaRPr lang="en-GB" sz="110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100"/>
                        <a:t>54</a:t>
                      </a:r>
                      <a:r>
                        <a:rPr lang="en-US" sz="1100"/>
                        <a:t>°C</a:t>
                      </a:r>
                      <a:endParaRPr lang="en-GB" sz="110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9" name="TextBox 18"/>
          <p:cNvSpPr txBox="1"/>
          <p:nvPr/>
        </p:nvSpPr>
        <p:spPr>
          <a:xfrm>
            <a:off x="-1" y="6117290"/>
            <a:ext cx="12192001" cy="338554"/>
          </a:xfrm>
          <a:prstGeom prst="rect">
            <a:avLst/>
          </a:prstGeom>
          <a:noFill/>
        </p:spPr>
        <p:txBody>
          <a:bodyPr wrap="square" rtlCol="0">
            <a:spAutoFit/>
          </a:bodyPr>
          <a:lstStyle/>
          <a:p>
            <a:pPr algn="just"/>
            <a:r>
              <a:rPr lang="en-US" sz="1600"/>
              <a:t>Soundproofed vs not soundproofed – why? The 63U rack was soundproofed from the beginning.</a:t>
            </a:r>
          </a:p>
        </p:txBody>
      </p:sp>
      <p:sp>
        <p:nvSpPr>
          <p:cNvPr id="21" name="TextBox 20"/>
          <p:cNvSpPr txBox="1"/>
          <p:nvPr/>
        </p:nvSpPr>
        <p:spPr>
          <a:xfrm>
            <a:off x="6682624" y="889683"/>
            <a:ext cx="3976668" cy="461665"/>
          </a:xfrm>
          <a:prstGeom prst="rect">
            <a:avLst/>
          </a:prstGeom>
          <a:noFill/>
        </p:spPr>
        <p:txBody>
          <a:bodyPr wrap="square" rtlCol="0">
            <a:spAutoFit/>
          </a:bodyPr>
          <a:lstStyle/>
          <a:p>
            <a:pPr algn="just"/>
            <a:r>
              <a:rPr lang="en-GB" sz="2400" b="1" u="sng">
                <a:solidFill>
                  <a:srgbClr val="FF0000"/>
                </a:solidFill>
              </a:rPr>
              <a:t>52U ~15kW vs 63U ~22kW</a:t>
            </a:r>
          </a:p>
        </p:txBody>
      </p:sp>
    </p:spTree>
    <p:extLst>
      <p:ext uri="{BB962C8B-B14F-4D97-AF65-F5344CB8AC3E}">
        <p14:creationId xmlns:p14="http://schemas.microsoft.com/office/powerpoint/2010/main" val="5414008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878" y="523219"/>
            <a:ext cx="5961524" cy="4566427"/>
          </a:xfrm>
          <a:prstGeom prst="rect">
            <a:avLst/>
          </a:prstGeom>
          <a:ln>
            <a:noFill/>
          </a:ln>
          <a:effectLst>
            <a:softEdge rad="112500"/>
          </a:effectLst>
        </p:spPr>
      </p:pic>
      <p:sp>
        <p:nvSpPr>
          <p:cNvPr id="5" name="TextBox 4"/>
          <p:cNvSpPr txBox="1"/>
          <p:nvPr/>
        </p:nvSpPr>
        <p:spPr>
          <a:xfrm>
            <a:off x="4284195" y="4890154"/>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en-GB" sz="1500" dirty="0"/>
              <a:t>2</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a:t>
            </a:r>
            <a:r>
              <a:rPr lang="en-GB" sz="1500" dirty="0"/>
              <a:t>17</a:t>
            </a:r>
            <a:r>
              <a:rPr lang="pl-PL" sz="1500" dirty="0"/>
              <a:t>.</a:t>
            </a:r>
            <a:r>
              <a:rPr lang="en-GB" sz="1500" dirty="0"/>
              <a:t>3</a:t>
            </a:r>
            <a:r>
              <a:rPr lang="pl-PL" sz="1500" dirty="0"/>
              <a:t> kW</a:t>
            </a:r>
          </a:p>
          <a:p>
            <a:pPr algn="ctr"/>
            <a:r>
              <a:rPr lang="pl-PL" sz="1500" dirty="0"/>
              <a:t>P = 84%</a:t>
            </a:r>
          </a:p>
        </p:txBody>
      </p:sp>
      <p:graphicFrame>
        <p:nvGraphicFramePr>
          <p:cNvPr id="7" name="Table 6"/>
          <p:cNvGraphicFramePr>
            <a:graphicFrameLocks noGrp="1"/>
          </p:cNvGraphicFramePr>
          <p:nvPr>
            <p:extLst>
              <p:ext uri="{D42A27DB-BD31-4B8C-83A1-F6EECF244321}">
                <p14:modId xmlns:p14="http://schemas.microsoft.com/office/powerpoint/2010/main" val="4031718824"/>
              </p:ext>
            </p:extLst>
          </p:nvPr>
        </p:nvGraphicFramePr>
        <p:xfrm>
          <a:off x="3795945" y="3413533"/>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050" dirty="0"/>
                        <a:t>49.6</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050" dirty="0"/>
                        <a:t>54.5</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9" name="Picture 8"/>
          <p:cNvPicPr>
            <a:picLocks noChangeAspect="1"/>
          </p:cNvPicPr>
          <p:nvPr/>
        </p:nvPicPr>
        <p:blipFill>
          <a:blip r:embed="rId3"/>
          <a:stretch>
            <a:fillRect/>
          </a:stretch>
        </p:blipFill>
        <p:spPr>
          <a:xfrm>
            <a:off x="5958647" y="523219"/>
            <a:ext cx="5961524" cy="4566427"/>
          </a:xfrm>
          <a:prstGeom prst="rect">
            <a:avLst/>
          </a:prstGeom>
          <a:ln>
            <a:noFill/>
          </a:ln>
          <a:effectLst>
            <a:softEdge rad="112500"/>
          </a:effectLst>
        </p:spPr>
      </p:pic>
      <p:graphicFrame>
        <p:nvGraphicFramePr>
          <p:cNvPr id="10" name="Table 9"/>
          <p:cNvGraphicFramePr>
            <a:graphicFrameLocks noGrp="1"/>
          </p:cNvGraphicFramePr>
          <p:nvPr>
            <p:extLst>
              <p:ext uri="{D42A27DB-BD31-4B8C-83A1-F6EECF244321}">
                <p14:modId xmlns:p14="http://schemas.microsoft.com/office/powerpoint/2010/main" val="1064240252"/>
              </p:ext>
            </p:extLst>
          </p:nvPr>
        </p:nvGraphicFramePr>
        <p:xfrm>
          <a:off x="9757469" y="3413533"/>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050" dirty="0"/>
                        <a:t>48.9</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050" dirty="0"/>
                        <a:t>54.2</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TextBox 7"/>
          <p:cNvSpPr txBox="1"/>
          <p:nvPr/>
        </p:nvSpPr>
        <p:spPr>
          <a:xfrm>
            <a:off x="10090601" y="4890154"/>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a:t>
            </a:r>
            <a:r>
              <a:rPr lang="en-GB" sz="1500" dirty="0"/>
              <a:t>16.7</a:t>
            </a:r>
            <a:r>
              <a:rPr lang="pl-PL" sz="1500" dirty="0"/>
              <a:t> kW</a:t>
            </a:r>
          </a:p>
          <a:p>
            <a:pPr algn="ctr"/>
            <a:r>
              <a:rPr lang="pl-PL" sz="1500" dirty="0"/>
              <a:t>P = 84%</a:t>
            </a:r>
          </a:p>
        </p:txBody>
      </p:sp>
      <p:sp>
        <p:nvSpPr>
          <p:cNvPr id="11" name="TextBox 15"/>
          <p:cNvSpPr txBox="1"/>
          <p:nvPr/>
        </p:nvSpPr>
        <p:spPr>
          <a:xfrm>
            <a:off x="1536878" y="5032479"/>
            <a:ext cx="2176879" cy="584775"/>
          </a:xfrm>
          <a:prstGeom prst="rect">
            <a:avLst/>
          </a:prstGeom>
          <a:no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t>Total power</a:t>
            </a:r>
            <a:r>
              <a:rPr lang="pl-PL" sz="1600" b="1" dirty="0"/>
              <a:t> </a:t>
            </a:r>
            <a:r>
              <a:rPr lang="en-US" sz="1600" b="1" dirty="0"/>
              <a:t>the rack </a:t>
            </a:r>
            <a:r>
              <a:rPr lang="pl-PL" sz="1600" b="1" dirty="0"/>
              <a:t>2</a:t>
            </a:r>
            <a:r>
              <a:rPr lang="en-GB" sz="1600" b="1" dirty="0"/>
              <a:t>0</a:t>
            </a:r>
            <a:r>
              <a:rPr lang="pl-PL" sz="1600" b="1" dirty="0"/>
              <a:t>.</a:t>
            </a:r>
            <a:r>
              <a:rPr lang="en-GB" sz="1600" b="1" dirty="0"/>
              <a:t>5</a:t>
            </a:r>
            <a:r>
              <a:rPr lang="en-US" sz="1600" b="1" dirty="0"/>
              <a:t> kW</a:t>
            </a:r>
          </a:p>
        </p:txBody>
      </p:sp>
      <p:sp>
        <p:nvSpPr>
          <p:cNvPr id="12" name="TextBox 15"/>
          <p:cNvSpPr txBox="1"/>
          <p:nvPr/>
        </p:nvSpPr>
        <p:spPr>
          <a:xfrm>
            <a:off x="7106893" y="5032480"/>
            <a:ext cx="2143125" cy="584775"/>
          </a:xfrm>
          <a:prstGeom prst="rect">
            <a:avLst/>
          </a:prstGeom>
          <a:no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t>Total power</a:t>
            </a:r>
            <a:r>
              <a:rPr lang="pl-PL" sz="1600" b="1" dirty="0"/>
              <a:t> </a:t>
            </a:r>
            <a:r>
              <a:rPr lang="en-US" sz="1600" b="1" dirty="0"/>
              <a:t>in the rack </a:t>
            </a:r>
            <a:r>
              <a:rPr lang="en-GB" sz="1600" b="1" dirty="0"/>
              <a:t>19</a:t>
            </a:r>
            <a:r>
              <a:rPr lang="pl-PL" sz="1600" b="1" dirty="0"/>
              <a:t>.</a:t>
            </a:r>
            <a:r>
              <a:rPr lang="en-GB" sz="1600" b="1" dirty="0"/>
              <a:t>8</a:t>
            </a:r>
            <a:r>
              <a:rPr lang="en-US" sz="1600" b="1" dirty="0"/>
              <a:t> kW</a:t>
            </a:r>
          </a:p>
        </p:txBody>
      </p:sp>
      <p:sp>
        <p:nvSpPr>
          <p:cNvPr id="13" name="TextBox 25">
            <a:extLst>
              <a:ext uri="{FF2B5EF4-FFF2-40B4-BE49-F238E27FC236}">
                <a16:creationId xmlns:a16="http://schemas.microsoft.com/office/drawing/2014/main" id="{B0ACDD9E-19D1-FF4E-9E02-B3B5E51C81CE}"/>
              </a:ext>
            </a:extLst>
          </p:cNvPr>
          <p:cNvSpPr txBox="1"/>
          <p:nvPr/>
        </p:nvSpPr>
        <p:spPr>
          <a:xfrm>
            <a:off x="2277224" y="0"/>
            <a:ext cx="8344121" cy="523220"/>
          </a:xfrm>
          <a:prstGeom prst="rect">
            <a:avLst/>
          </a:prstGeom>
          <a:noFill/>
        </p:spPr>
        <p:txBody>
          <a:bodyPr wrap="square" rtlCol="0">
            <a:spAutoFit/>
          </a:bodyPr>
          <a:lstStyle/>
          <a:p>
            <a:pPr algn="ctr"/>
            <a:r>
              <a:rPr lang="en-GB" sz="2800" b="1" dirty="0"/>
              <a:t>With RTM vs without RTM</a:t>
            </a:r>
          </a:p>
        </p:txBody>
      </p:sp>
      <p:sp>
        <p:nvSpPr>
          <p:cNvPr id="14" name="CasellaDiTesto 43">
            <a:extLst>
              <a:ext uri="{FF2B5EF4-FFF2-40B4-BE49-F238E27FC236}">
                <a16:creationId xmlns:a16="http://schemas.microsoft.com/office/drawing/2014/main" id="{C1A93CF1-C6DD-904C-AFBD-D8630E441386}"/>
              </a:ext>
            </a:extLst>
          </p:cNvPr>
          <p:cNvSpPr txBox="1"/>
          <p:nvPr/>
        </p:nvSpPr>
        <p:spPr>
          <a:xfrm>
            <a:off x="18629" y="6488668"/>
            <a:ext cx="11901542" cy="369332"/>
          </a:xfrm>
          <a:prstGeom prst="rect">
            <a:avLst/>
          </a:prstGeom>
          <a:noFill/>
        </p:spPr>
        <p:txBody>
          <a:bodyPr wrap="square" rtlCol="0">
            <a:spAutoFit/>
          </a:bodyPr>
          <a:lstStyle/>
          <a:p>
            <a:pPr algn="ctr"/>
            <a:r>
              <a:rPr lang="en-US" dirty="0"/>
              <a:t>Additional 50W on RTM has negligible impact on other shelves cooling</a:t>
            </a:r>
            <a:endParaRPr lang="en-GB" dirty="0"/>
          </a:p>
        </p:txBody>
      </p:sp>
      <p:sp>
        <p:nvSpPr>
          <p:cNvPr id="17" name="TextBox 16"/>
          <p:cNvSpPr txBox="1"/>
          <p:nvPr/>
        </p:nvSpPr>
        <p:spPr>
          <a:xfrm>
            <a:off x="502600" y="692462"/>
            <a:ext cx="1520183" cy="923330"/>
          </a:xfrm>
          <a:prstGeom prst="rect">
            <a:avLst/>
          </a:prstGeom>
          <a:noFill/>
        </p:spPr>
        <p:txBody>
          <a:bodyPr wrap="square" rtlCol="0">
            <a:spAutoFit/>
          </a:bodyPr>
          <a:lstStyle/>
          <a:p>
            <a:pPr algn="ctr"/>
            <a:r>
              <a:rPr lang="pl-PL" b="1" dirty="0"/>
              <a:t>With Bottom fans</a:t>
            </a:r>
          </a:p>
          <a:p>
            <a:pPr algn="ctr"/>
            <a:endParaRPr lang="en-GB" dirty="0"/>
          </a:p>
        </p:txBody>
      </p:sp>
      <p:sp>
        <p:nvSpPr>
          <p:cNvPr id="18" name="TextBox 17"/>
          <p:cNvSpPr txBox="1"/>
          <p:nvPr/>
        </p:nvSpPr>
        <p:spPr>
          <a:xfrm>
            <a:off x="6283197" y="692462"/>
            <a:ext cx="1520183" cy="923330"/>
          </a:xfrm>
          <a:prstGeom prst="rect">
            <a:avLst/>
          </a:prstGeom>
          <a:noFill/>
        </p:spPr>
        <p:txBody>
          <a:bodyPr wrap="square" rtlCol="0">
            <a:spAutoFit/>
          </a:bodyPr>
          <a:lstStyle/>
          <a:p>
            <a:pPr algn="ctr"/>
            <a:r>
              <a:rPr lang="pl-PL" b="1" dirty="0"/>
              <a:t>With Bottom fans</a:t>
            </a:r>
          </a:p>
          <a:p>
            <a:pPr algn="ctr"/>
            <a:endParaRPr lang="en-GB" dirty="0"/>
          </a:p>
        </p:txBody>
      </p:sp>
      <p:sp>
        <p:nvSpPr>
          <p:cNvPr id="20" name="TextBox 19"/>
          <p:cNvSpPr txBox="1"/>
          <p:nvPr/>
        </p:nvSpPr>
        <p:spPr>
          <a:xfrm>
            <a:off x="1945937" y="609803"/>
            <a:ext cx="3026657" cy="784830"/>
          </a:xfrm>
          <a:prstGeom prst="rect">
            <a:avLst/>
          </a:prstGeom>
          <a:solidFill>
            <a:schemeClr val="bg1"/>
          </a:solidFill>
        </p:spPr>
        <p:txBody>
          <a:bodyPr wrap="square" lIns="0" rIns="0" rtlCol="0">
            <a:spAutoFit/>
          </a:bodyPr>
          <a:lstStyle/>
          <a:p>
            <a:pPr algn="ctr"/>
            <a:r>
              <a:rPr lang="en-US" sz="1500" dirty="0"/>
              <a:t>14x350W ASIS LB (Schroff)</a:t>
            </a:r>
          </a:p>
          <a:p>
            <a:pPr algn="ctr"/>
            <a:r>
              <a:rPr lang="en-US" sz="1500" b="1" dirty="0">
                <a:solidFill>
                  <a:srgbClr val="FF0000"/>
                </a:solidFill>
              </a:rPr>
              <a:t>14x(250+50)W</a:t>
            </a:r>
            <a:r>
              <a:rPr lang="en-US" sz="1500" dirty="0"/>
              <a:t> Old Comtel LB (Schroff)</a:t>
            </a:r>
          </a:p>
          <a:p>
            <a:pPr algn="ctr"/>
            <a:r>
              <a:rPr lang="en-US" sz="1500" dirty="0"/>
              <a:t>14x350W New Comtel LB (ASIS)</a:t>
            </a:r>
          </a:p>
        </p:txBody>
      </p:sp>
      <p:sp>
        <p:nvSpPr>
          <p:cNvPr id="21" name="TextBox 20"/>
          <p:cNvSpPr txBox="1"/>
          <p:nvPr/>
        </p:nvSpPr>
        <p:spPr>
          <a:xfrm>
            <a:off x="7769991" y="614402"/>
            <a:ext cx="2960053" cy="784830"/>
          </a:xfrm>
          <a:prstGeom prst="rect">
            <a:avLst/>
          </a:prstGeom>
          <a:solidFill>
            <a:schemeClr val="bg1"/>
          </a:solidFill>
        </p:spPr>
        <p:txBody>
          <a:bodyPr wrap="square" lIns="0" rIns="0" rtlCol="0">
            <a:spAutoFit/>
          </a:bodyPr>
          <a:lstStyle/>
          <a:p>
            <a:pPr algn="ctr"/>
            <a:r>
              <a:rPr lang="en-US" sz="1500" dirty="0"/>
              <a:t>14x350W ASIS LB (Schroff)</a:t>
            </a:r>
          </a:p>
          <a:p>
            <a:pPr algn="ctr"/>
            <a:r>
              <a:rPr lang="en-US" sz="1500" b="1" dirty="0">
                <a:solidFill>
                  <a:srgbClr val="FF0000"/>
                </a:solidFill>
              </a:rPr>
              <a:t>14x(250+0)W</a:t>
            </a:r>
            <a:r>
              <a:rPr lang="en-US" sz="1500" dirty="0"/>
              <a:t> Old Comtel LB (Schroff)</a:t>
            </a:r>
          </a:p>
          <a:p>
            <a:pPr algn="ctr"/>
            <a:r>
              <a:rPr lang="en-US" sz="1500" dirty="0"/>
              <a:t>14x350W New Comtel LB (ASIS)</a:t>
            </a:r>
          </a:p>
        </p:txBody>
      </p:sp>
    </p:spTree>
    <p:extLst>
      <p:ext uri="{BB962C8B-B14F-4D97-AF65-F5344CB8AC3E}">
        <p14:creationId xmlns:p14="http://schemas.microsoft.com/office/powerpoint/2010/main" val="1188193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 y="-30596"/>
            <a:ext cx="12192000" cy="665747"/>
          </a:xfrm>
        </p:spPr>
        <p:txBody>
          <a:bodyPr>
            <a:normAutofit/>
          </a:bodyPr>
          <a:lstStyle/>
          <a:p>
            <a:pPr algn="ctr"/>
            <a:r>
              <a:rPr lang="en-US" sz="3200" b="1" dirty="0"/>
              <a:t>Hardware used and cooling principal</a:t>
            </a:r>
            <a:endParaRPr lang="en-GB" sz="3200" b="1" dirty="0"/>
          </a:p>
        </p:txBody>
      </p:sp>
      <p:sp>
        <p:nvSpPr>
          <p:cNvPr id="76" name="TextBox 75"/>
          <p:cNvSpPr txBox="1"/>
          <p:nvPr/>
        </p:nvSpPr>
        <p:spPr>
          <a:xfrm>
            <a:off x="-3202" y="520637"/>
            <a:ext cx="6992193"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t>2x </a:t>
            </a:r>
            <a:r>
              <a:rPr lang="en-US" b="1" u="sng" dirty="0"/>
              <a:t>CERN standard Schroff ATCA crate </a:t>
            </a:r>
            <a:r>
              <a:rPr lang="en-US" dirty="0"/>
              <a:t>– each equipped with 2 </a:t>
            </a:r>
            <a:r>
              <a:rPr lang="en-US" u="sng" dirty="0"/>
              <a:t>fan trays </a:t>
            </a:r>
            <a:r>
              <a:rPr lang="en-US" dirty="0"/>
              <a:t>(1 top and 1 bottom)  </a:t>
            </a:r>
          </a:p>
        </p:txBody>
      </p:sp>
      <p:pic>
        <p:nvPicPr>
          <p:cNvPr id="1026" name="Picture 2" descr="Image for AdvancedTCA 450/40 FC Series, 14 Slot, DC from Schroff - North Americ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786"/>
          <a:stretch/>
        </p:blipFill>
        <p:spPr bwMode="auto">
          <a:xfrm>
            <a:off x="2950762" y="879619"/>
            <a:ext cx="1355391" cy="1249859"/>
          </a:xfrm>
          <a:prstGeom prst="rect">
            <a:avLst/>
          </a:prstGeom>
          <a:noFill/>
          <a:extLst>
            <a:ext uri="{909E8E84-426E-40DD-AFC4-6F175D3DCCD1}">
              <a14:hiddenFill xmlns:a14="http://schemas.microsoft.com/office/drawing/2010/main">
                <a:solidFill>
                  <a:srgbClr val="FFFFFF"/>
                </a:solidFill>
              </a14:hiddenFill>
            </a:ext>
          </a:extLst>
        </p:spPr>
      </p:pic>
      <p:grpSp>
        <p:nvGrpSpPr>
          <p:cNvPr id="110" name="Group 109"/>
          <p:cNvGrpSpPr/>
          <p:nvPr/>
        </p:nvGrpSpPr>
        <p:grpSpPr>
          <a:xfrm>
            <a:off x="6973091" y="834394"/>
            <a:ext cx="2738302" cy="5695906"/>
            <a:chOff x="9361489" y="399601"/>
            <a:chExt cx="2765117" cy="5890423"/>
          </a:xfrm>
        </p:grpSpPr>
        <p:sp>
          <p:nvSpPr>
            <p:cNvPr id="111" name="Rectangle 110"/>
            <p:cNvSpPr/>
            <p:nvPr/>
          </p:nvSpPr>
          <p:spPr>
            <a:xfrm>
              <a:off x="10253544" y="3846692"/>
              <a:ext cx="1744769"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Rectangle 111"/>
            <p:cNvSpPr/>
            <p:nvPr/>
          </p:nvSpPr>
          <p:spPr>
            <a:xfrm>
              <a:off x="10253544" y="3482911"/>
              <a:ext cx="1744769" cy="360142"/>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Rectangle 112"/>
            <p:cNvSpPr/>
            <p:nvPr/>
          </p:nvSpPr>
          <p:spPr>
            <a:xfrm>
              <a:off x="10253544" y="2474197"/>
              <a:ext cx="1744769"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4" name="Rectangle 113"/>
            <p:cNvSpPr/>
            <p:nvPr/>
          </p:nvSpPr>
          <p:spPr>
            <a:xfrm>
              <a:off x="10253543" y="5556353"/>
              <a:ext cx="1744769" cy="33240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 name="Rectangle 114"/>
            <p:cNvSpPr/>
            <p:nvPr/>
          </p:nvSpPr>
          <p:spPr>
            <a:xfrm>
              <a:off x="10253545" y="403133"/>
              <a:ext cx="1744769" cy="335761"/>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 name="Rectangle 115"/>
            <p:cNvSpPr/>
            <p:nvPr/>
          </p:nvSpPr>
          <p:spPr>
            <a:xfrm>
              <a:off x="10253545" y="1110728"/>
              <a:ext cx="1744769"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7" name="Rectangle 116"/>
            <p:cNvSpPr/>
            <p:nvPr/>
          </p:nvSpPr>
          <p:spPr>
            <a:xfrm>
              <a:off x="10253545" y="2121475"/>
              <a:ext cx="1744769" cy="350859"/>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 name="Rectangle 117"/>
            <p:cNvSpPr/>
            <p:nvPr/>
          </p:nvSpPr>
          <p:spPr>
            <a:xfrm>
              <a:off x="10256325" y="4858142"/>
              <a:ext cx="1744769" cy="351832"/>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9" name="TextBox 118"/>
            <p:cNvSpPr txBox="1"/>
            <p:nvPr/>
          </p:nvSpPr>
          <p:spPr>
            <a:xfrm>
              <a:off x="10548617" y="416561"/>
              <a:ext cx="1141797" cy="276999"/>
            </a:xfrm>
            <a:prstGeom prst="rect">
              <a:avLst/>
            </a:prstGeom>
            <a:noFill/>
          </p:spPr>
          <p:txBody>
            <a:bodyPr wrap="square" rtlCol="0">
              <a:spAutoFit/>
            </a:bodyPr>
            <a:lstStyle/>
            <a:p>
              <a:pPr algn="ctr"/>
              <a:r>
                <a:rPr lang="en-US" sz="1200" b="1" dirty="0"/>
                <a:t>Turbine– 4U</a:t>
              </a:r>
            </a:p>
          </p:txBody>
        </p:sp>
        <p:sp>
          <p:nvSpPr>
            <p:cNvPr id="120" name="TextBox 119"/>
            <p:cNvSpPr txBox="1"/>
            <p:nvPr/>
          </p:nvSpPr>
          <p:spPr>
            <a:xfrm>
              <a:off x="10383506" y="1412289"/>
              <a:ext cx="1579537" cy="276999"/>
            </a:xfrm>
            <a:prstGeom prst="rect">
              <a:avLst/>
            </a:prstGeom>
            <a:noFill/>
          </p:spPr>
          <p:txBody>
            <a:bodyPr wrap="square" rtlCol="0">
              <a:spAutoFit/>
            </a:bodyPr>
            <a:lstStyle/>
            <a:p>
              <a:pPr algn="ctr"/>
              <a:r>
                <a:rPr lang="en-US" sz="1200" b="1" dirty="0"/>
                <a:t>ATCA 3 – 14U</a:t>
              </a:r>
            </a:p>
          </p:txBody>
        </p:sp>
        <p:sp>
          <p:nvSpPr>
            <p:cNvPr id="121" name="TextBox 120"/>
            <p:cNvSpPr txBox="1"/>
            <p:nvPr/>
          </p:nvSpPr>
          <p:spPr>
            <a:xfrm>
              <a:off x="10304916" y="4134464"/>
              <a:ext cx="1579537" cy="290034"/>
            </a:xfrm>
            <a:prstGeom prst="rect">
              <a:avLst/>
            </a:prstGeom>
            <a:noFill/>
          </p:spPr>
          <p:txBody>
            <a:bodyPr wrap="square" rtlCol="0">
              <a:spAutoFit/>
            </a:bodyPr>
            <a:lstStyle/>
            <a:p>
              <a:pPr algn="ctr"/>
              <a:r>
                <a:rPr lang="en-US" sz="1200" b="1" dirty="0"/>
                <a:t>ATCA 1 – 14U</a:t>
              </a:r>
            </a:p>
          </p:txBody>
        </p:sp>
        <p:sp>
          <p:nvSpPr>
            <p:cNvPr id="122" name="TextBox 121"/>
            <p:cNvSpPr txBox="1"/>
            <p:nvPr/>
          </p:nvSpPr>
          <p:spPr>
            <a:xfrm>
              <a:off x="10355734" y="4894821"/>
              <a:ext cx="1558185" cy="290034"/>
            </a:xfrm>
            <a:prstGeom prst="rect">
              <a:avLst/>
            </a:prstGeom>
            <a:noFill/>
          </p:spPr>
          <p:txBody>
            <a:bodyPr wrap="square" rtlCol="0">
              <a:spAutoFit/>
            </a:bodyPr>
            <a:lstStyle/>
            <a:p>
              <a:pPr algn="ctr"/>
              <a:r>
                <a:rPr lang="en-US" sz="1200" b="1" dirty="0"/>
                <a:t>Air Deflector – 2U</a:t>
              </a:r>
            </a:p>
          </p:txBody>
        </p:sp>
        <p:sp>
          <p:nvSpPr>
            <p:cNvPr id="123" name="Rectangle 122"/>
            <p:cNvSpPr/>
            <p:nvPr/>
          </p:nvSpPr>
          <p:spPr>
            <a:xfrm>
              <a:off x="10140034" y="399601"/>
              <a:ext cx="108228" cy="5883634"/>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4" name="TextBox 123"/>
            <p:cNvSpPr txBox="1"/>
            <p:nvPr/>
          </p:nvSpPr>
          <p:spPr>
            <a:xfrm>
              <a:off x="10345020" y="2179383"/>
              <a:ext cx="1656511" cy="276999"/>
            </a:xfrm>
            <a:prstGeom prst="rect">
              <a:avLst/>
            </a:prstGeom>
            <a:noFill/>
          </p:spPr>
          <p:txBody>
            <a:bodyPr wrap="square" rtlCol="0">
              <a:spAutoFit/>
            </a:bodyPr>
            <a:lstStyle/>
            <a:p>
              <a:pPr algn="ctr"/>
              <a:r>
                <a:rPr lang="en-US" sz="1200" b="1"/>
                <a:t>1 Heat exchanger -2U</a:t>
              </a:r>
            </a:p>
          </p:txBody>
        </p:sp>
        <p:sp>
          <p:nvSpPr>
            <p:cNvPr id="125" name="TextBox 124"/>
            <p:cNvSpPr txBox="1"/>
            <p:nvPr/>
          </p:nvSpPr>
          <p:spPr>
            <a:xfrm>
              <a:off x="10366213" y="2845458"/>
              <a:ext cx="1579537" cy="276999"/>
            </a:xfrm>
            <a:prstGeom prst="rect">
              <a:avLst/>
            </a:prstGeom>
            <a:noFill/>
          </p:spPr>
          <p:txBody>
            <a:bodyPr wrap="square" rtlCol="0">
              <a:spAutoFit/>
            </a:bodyPr>
            <a:lstStyle/>
            <a:p>
              <a:pPr algn="ctr"/>
              <a:r>
                <a:rPr lang="en-US" sz="1200" b="1"/>
                <a:t>ATCA 2 – 14U</a:t>
              </a:r>
            </a:p>
          </p:txBody>
        </p:sp>
        <p:sp>
          <p:nvSpPr>
            <p:cNvPr id="126" name="TextBox 125"/>
            <p:cNvSpPr txBox="1"/>
            <p:nvPr/>
          </p:nvSpPr>
          <p:spPr>
            <a:xfrm>
              <a:off x="10328978" y="3516764"/>
              <a:ext cx="1656511" cy="276999"/>
            </a:xfrm>
            <a:prstGeom prst="rect">
              <a:avLst/>
            </a:prstGeom>
            <a:noFill/>
          </p:spPr>
          <p:txBody>
            <a:bodyPr wrap="square" rtlCol="0">
              <a:spAutoFit/>
            </a:bodyPr>
            <a:lstStyle/>
            <a:p>
              <a:pPr algn="ctr"/>
              <a:r>
                <a:rPr lang="en-US" sz="1200" b="1" dirty="0"/>
                <a:t>1 Heat exchanger -2U</a:t>
              </a:r>
            </a:p>
          </p:txBody>
        </p:sp>
        <p:sp>
          <p:nvSpPr>
            <p:cNvPr id="127" name="Rectangle 126"/>
            <p:cNvSpPr/>
            <p:nvPr/>
          </p:nvSpPr>
          <p:spPr>
            <a:xfrm>
              <a:off x="10255472" y="5216329"/>
              <a:ext cx="1744769" cy="33240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TextBox 127"/>
            <p:cNvSpPr txBox="1"/>
            <p:nvPr/>
          </p:nvSpPr>
          <p:spPr>
            <a:xfrm>
              <a:off x="10219450" y="5579844"/>
              <a:ext cx="1873061" cy="276999"/>
            </a:xfrm>
            <a:prstGeom prst="rect">
              <a:avLst/>
            </a:prstGeom>
            <a:noFill/>
          </p:spPr>
          <p:txBody>
            <a:bodyPr wrap="square" rtlCol="0">
              <a:spAutoFit/>
            </a:bodyPr>
            <a:lstStyle/>
            <a:p>
              <a:pPr algn="ctr"/>
              <a:r>
                <a:rPr lang="en-US" sz="1200" b="1" dirty="0"/>
                <a:t>Power supply 1 – 3U</a:t>
              </a:r>
            </a:p>
          </p:txBody>
        </p:sp>
        <p:cxnSp>
          <p:nvCxnSpPr>
            <p:cNvPr id="129" name="Straight Arrow Connector 128"/>
            <p:cNvCxnSpPr/>
            <p:nvPr/>
          </p:nvCxnSpPr>
          <p:spPr>
            <a:xfrm flipH="1">
              <a:off x="10037150" y="403133"/>
              <a:ext cx="1" cy="587657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30" name="TextBox 129"/>
            <p:cNvSpPr txBox="1"/>
            <p:nvPr/>
          </p:nvSpPr>
          <p:spPr>
            <a:xfrm>
              <a:off x="9361489" y="2619329"/>
              <a:ext cx="711868" cy="369332"/>
            </a:xfrm>
            <a:prstGeom prst="rect">
              <a:avLst/>
            </a:prstGeom>
            <a:noFill/>
          </p:spPr>
          <p:txBody>
            <a:bodyPr wrap="square" rtlCol="0">
              <a:spAutoFit/>
            </a:bodyPr>
            <a:lstStyle/>
            <a:p>
              <a:pPr algn="r"/>
              <a:r>
                <a:rPr lang="en-US" dirty="0">
                  <a:solidFill>
                    <a:schemeClr val="tx2">
                      <a:lumMod val="60000"/>
                      <a:lumOff val="40000"/>
                    </a:schemeClr>
                  </a:solidFill>
                </a:rPr>
                <a:t>63U</a:t>
              </a:r>
            </a:p>
          </p:txBody>
        </p:sp>
        <p:cxnSp>
          <p:nvCxnSpPr>
            <p:cNvPr id="131" name="Straight Connector 130"/>
            <p:cNvCxnSpPr/>
            <p:nvPr/>
          </p:nvCxnSpPr>
          <p:spPr>
            <a:xfrm>
              <a:off x="10196385" y="6280225"/>
              <a:ext cx="1930221"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32" name="TextBox 131"/>
            <p:cNvSpPr txBox="1"/>
            <p:nvPr/>
          </p:nvSpPr>
          <p:spPr>
            <a:xfrm>
              <a:off x="10219450" y="5239721"/>
              <a:ext cx="1873061" cy="276999"/>
            </a:xfrm>
            <a:prstGeom prst="rect">
              <a:avLst/>
            </a:prstGeom>
            <a:noFill/>
          </p:spPr>
          <p:txBody>
            <a:bodyPr wrap="square" rtlCol="0">
              <a:spAutoFit/>
            </a:bodyPr>
            <a:lstStyle/>
            <a:p>
              <a:pPr algn="ctr"/>
              <a:r>
                <a:rPr lang="en-US" sz="1200" b="1" dirty="0"/>
                <a:t>Power supply 2 – 3U</a:t>
              </a:r>
            </a:p>
          </p:txBody>
        </p:sp>
        <p:sp>
          <p:nvSpPr>
            <p:cNvPr id="133" name="TextBox 132"/>
            <p:cNvSpPr txBox="1"/>
            <p:nvPr/>
          </p:nvSpPr>
          <p:spPr>
            <a:xfrm>
              <a:off x="10400331" y="6013025"/>
              <a:ext cx="1558185" cy="276999"/>
            </a:xfrm>
            <a:prstGeom prst="rect">
              <a:avLst/>
            </a:prstGeom>
            <a:noFill/>
          </p:spPr>
          <p:txBody>
            <a:bodyPr wrap="square" rtlCol="0">
              <a:spAutoFit/>
            </a:bodyPr>
            <a:lstStyle/>
            <a:p>
              <a:pPr algn="ctr"/>
              <a:r>
                <a:rPr lang="en-US" sz="1200" b="1" dirty="0"/>
                <a:t>free–2U</a:t>
              </a:r>
            </a:p>
          </p:txBody>
        </p:sp>
        <p:sp>
          <p:nvSpPr>
            <p:cNvPr id="134" name="Rectangle 133"/>
            <p:cNvSpPr/>
            <p:nvPr/>
          </p:nvSpPr>
          <p:spPr>
            <a:xfrm>
              <a:off x="10255472" y="745250"/>
              <a:ext cx="1744769" cy="359124"/>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5" name="TextBox 134"/>
            <p:cNvSpPr txBox="1"/>
            <p:nvPr/>
          </p:nvSpPr>
          <p:spPr>
            <a:xfrm>
              <a:off x="10291168" y="778755"/>
              <a:ext cx="1656511" cy="276999"/>
            </a:xfrm>
            <a:prstGeom prst="rect">
              <a:avLst/>
            </a:prstGeom>
            <a:noFill/>
          </p:spPr>
          <p:txBody>
            <a:bodyPr wrap="square" rtlCol="0">
              <a:spAutoFit/>
            </a:bodyPr>
            <a:lstStyle/>
            <a:p>
              <a:pPr algn="ctr"/>
              <a:r>
                <a:rPr lang="en-US" sz="1200" b="1" dirty="0"/>
                <a:t>1 Heat exchanger -2U</a:t>
              </a:r>
            </a:p>
          </p:txBody>
        </p:sp>
        <p:sp>
          <p:nvSpPr>
            <p:cNvPr id="136" name="Rectangle 135"/>
            <p:cNvSpPr/>
            <p:nvPr/>
          </p:nvSpPr>
          <p:spPr>
            <a:xfrm>
              <a:off x="12010090" y="399601"/>
              <a:ext cx="108228" cy="5883634"/>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7" name="Straight Arrow Connector 136"/>
            <p:cNvCxnSpPr/>
            <p:nvPr/>
          </p:nvCxnSpPr>
          <p:spPr>
            <a:xfrm>
              <a:off x="12069660" y="2456382"/>
              <a:ext cx="0" cy="21730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38" name="Rectangle 137"/>
            <p:cNvSpPr/>
            <p:nvPr/>
          </p:nvSpPr>
          <p:spPr>
            <a:xfrm>
              <a:off x="10255472" y="5888319"/>
              <a:ext cx="1744769" cy="14546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9" name="TextBox 138"/>
            <p:cNvSpPr txBox="1"/>
            <p:nvPr/>
          </p:nvSpPr>
          <p:spPr>
            <a:xfrm>
              <a:off x="10219449" y="5816507"/>
              <a:ext cx="1873061" cy="276999"/>
            </a:xfrm>
            <a:prstGeom prst="rect">
              <a:avLst/>
            </a:prstGeom>
            <a:noFill/>
          </p:spPr>
          <p:txBody>
            <a:bodyPr wrap="square" rtlCol="0">
              <a:spAutoFit/>
            </a:bodyPr>
            <a:lstStyle/>
            <a:p>
              <a:pPr algn="ctr"/>
              <a:r>
                <a:rPr lang="en-US" sz="1200" b="1" dirty="0"/>
                <a:t>Power supply 3 – 1U</a:t>
              </a:r>
            </a:p>
          </p:txBody>
        </p:sp>
        <p:cxnSp>
          <p:nvCxnSpPr>
            <p:cNvPr id="140" name="Straight Arrow Connector 139"/>
            <p:cNvCxnSpPr/>
            <p:nvPr/>
          </p:nvCxnSpPr>
          <p:spPr>
            <a:xfrm>
              <a:off x="10194148" y="2456382"/>
              <a:ext cx="0" cy="21730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1" name="Straight Arrow Connector 140"/>
            <p:cNvCxnSpPr/>
            <p:nvPr/>
          </p:nvCxnSpPr>
          <p:spPr>
            <a:xfrm flipV="1">
              <a:off x="10588948" y="1888843"/>
              <a:ext cx="0" cy="21730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2" name="Straight Arrow Connector 141"/>
            <p:cNvCxnSpPr/>
            <p:nvPr/>
          </p:nvCxnSpPr>
          <p:spPr>
            <a:xfrm flipV="1">
              <a:off x="11602220" y="1888843"/>
              <a:ext cx="0" cy="21730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43" name="Curved Down Arrow 142"/>
            <p:cNvSpPr/>
            <p:nvPr/>
          </p:nvSpPr>
          <p:spPr>
            <a:xfrm>
              <a:off x="11752028" y="471594"/>
              <a:ext cx="366290" cy="306933"/>
            </a:xfrm>
            <a:prstGeom prst="curvedDownArrow">
              <a:avLst>
                <a:gd name="adj1" fmla="val 8750"/>
                <a:gd name="adj2" fmla="val 24216"/>
                <a:gd name="adj3" fmla="val 34654"/>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4" name="Curved Down Arrow 143"/>
            <p:cNvSpPr/>
            <p:nvPr/>
          </p:nvSpPr>
          <p:spPr>
            <a:xfrm flipH="1">
              <a:off x="10170295" y="465598"/>
              <a:ext cx="366290" cy="306933"/>
            </a:xfrm>
            <a:prstGeom prst="curvedDownArrow">
              <a:avLst>
                <a:gd name="adj1" fmla="val 8750"/>
                <a:gd name="adj2" fmla="val 24216"/>
                <a:gd name="adj3" fmla="val 34654"/>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5" name="Curved Down Arrow 144"/>
            <p:cNvSpPr/>
            <p:nvPr/>
          </p:nvSpPr>
          <p:spPr>
            <a:xfrm flipH="1" flipV="1">
              <a:off x="11728431" y="4743626"/>
              <a:ext cx="366290" cy="306933"/>
            </a:xfrm>
            <a:prstGeom prst="curvedDownArrow">
              <a:avLst>
                <a:gd name="adj1" fmla="val 8750"/>
                <a:gd name="adj2" fmla="val 24216"/>
                <a:gd name="adj3" fmla="val 34654"/>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6" name="Curved Down Arrow 145"/>
            <p:cNvSpPr/>
            <p:nvPr/>
          </p:nvSpPr>
          <p:spPr>
            <a:xfrm flipV="1">
              <a:off x="10161952" y="4743626"/>
              <a:ext cx="366290" cy="306933"/>
            </a:xfrm>
            <a:prstGeom prst="curvedDownArrow">
              <a:avLst>
                <a:gd name="adj1" fmla="val 8750"/>
                <a:gd name="adj2" fmla="val 24216"/>
                <a:gd name="adj3" fmla="val 34654"/>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6" name="Group 15"/>
          <p:cNvGrpSpPr/>
          <p:nvPr/>
        </p:nvGrpSpPr>
        <p:grpSpPr>
          <a:xfrm>
            <a:off x="9645153" y="834394"/>
            <a:ext cx="2413741" cy="5710128"/>
            <a:chOff x="8641021" y="628093"/>
            <a:chExt cx="2445102" cy="5900827"/>
          </a:xfrm>
        </p:grpSpPr>
        <p:grpSp>
          <p:nvGrpSpPr>
            <p:cNvPr id="14" name="Group 13"/>
            <p:cNvGrpSpPr/>
            <p:nvPr/>
          </p:nvGrpSpPr>
          <p:grpSpPr>
            <a:xfrm>
              <a:off x="8976395" y="628093"/>
              <a:ext cx="2109728" cy="5891766"/>
              <a:chOff x="8976395" y="628093"/>
              <a:chExt cx="2109728" cy="5891766"/>
            </a:xfrm>
          </p:grpSpPr>
          <p:sp>
            <p:nvSpPr>
              <p:cNvPr id="3" name="Rectangle 2"/>
              <p:cNvSpPr/>
              <p:nvPr/>
            </p:nvSpPr>
            <p:spPr>
              <a:xfrm>
                <a:off x="8979028" y="629436"/>
                <a:ext cx="2107095" cy="5880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10224702" y="629436"/>
                <a:ext cx="139744" cy="5890423"/>
              </a:xfrm>
              <a:prstGeom prst="rect">
                <a:avLst/>
              </a:prstGeom>
              <a:solidFill>
                <a:schemeClr val="accent1">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4" name="Rectangle 3"/>
              <p:cNvSpPr/>
              <p:nvPr/>
            </p:nvSpPr>
            <p:spPr>
              <a:xfrm>
                <a:off x="8979028" y="628093"/>
                <a:ext cx="1789043" cy="336674"/>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8976395" y="1334209"/>
                <a:ext cx="1248305" cy="1008713"/>
              </a:xfrm>
              <a:prstGeom prst="rect">
                <a:avLst/>
              </a:prstGeom>
              <a:solidFill>
                <a:srgbClr val="33C51D"/>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Rectangle 7"/>
              <p:cNvSpPr/>
              <p:nvPr/>
            </p:nvSpPr>
            <p:spPr>
              <a:xfrm>
                <a:off x="8977877" y="6256796"/>
                <a:ext cx="1246822" cy="261542"/>
              </a:xfrm>
              <a:prstGeom prst="rect">
                <a:avLst/>
              </a:prstGeom>
              <a:solidFill>
                <a:srgbClr val="FFFFFF"/>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sp>
          <p:nvSpPr>
            <p:cNvPr id="147" name="Rectangle 146"/>
            <p:cNvSpPr/>
            <p:nvPr/>
          </p:nvSpPr>
          <p:spPr>
            <a:xfrm>
              <a:off x="8975787" y="2345526"/>
              <a:ext cx="1248914" cy="356644"/>
            </a:xfrm>
            <a:prstGeom prst="rect">
              <a:avLst/>
            </a:prstGeom>
            <a:solidFill>
              <a:srgbClr val="54823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147"/>
            <p:cNvSpPr/>
            <p:nvPr/>
          </p:nvSpPr>
          <p:spPr>
            <a:xfrm>
              <a:off x="8977880" y="2705498"/>
              <a:ext cx="1246819" cy="1000893"/>
            </a:xfrm>
            <a:prstGeom prst="rect">
              <a:avLst/>
            </a:prstGeom>
            <a:solidFill>
              <a:srgbClr val="33C51D"/>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2" name="Rectangle 151"/>
            <p:cNvSpPr/>
            <p:nvPr/>
          </p:nvSpPr>
          <p:spPr>
            <a:xfrm>
              <a:off x="8975787" y="968767"/>
              <a:ext cx="1248914" cy="356644"/>
            </a:xfrm>
            <a:prstGeom prst="rect">
              <a:avLst/>
            </a:prstGeom>
            <a:solidFill>
              <a:srgbClr val="54823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Rectangle 152"/>
            <p:cNvSpPr/>
            <p:nvPr/>
          </p:nvSpPr>
          <p:spPr>
            <a:xfrm>
              <a:off x="8975787" y="3711640"/>
              <a:ext cx="1248914" cy="356644"/>
            </a:xfrm>
            <a:prstGeom prst="rect">
              <a:avLst/>
            </a:prstGeom>
            <a:solidFill>
              <a:srgbClr val="54823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Rectangle 153"/>
            <p:cNvSpPr/>
            <p:nvPr/>
          </p:nvSpPr>
          <p:spPr>
            <a:xfrm>
              <a:off x="8977880" y="4071505"/>
              <a:ext cx="1246819" cy="1000893"/>
            </a:xfrm>
            <a:prstGeom prst="rect">
              <a:avLst/>
            </a:prstGeom>
            <a:solidFill>
              <a:srgbClr val="33C51D"/>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5" name="Rectangle 154"/>
            <p:cNvSpPr/>
            <p:nvPr/>
          </p:nvSpPr>
          <p:spPr>
            <a:xfrm>
              <a:off x="8977877" y="5439810"/>
              <a:ext cx="1246822" cy="338760"/>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7" name="Rectangle 156"/>
            <p:cNvSpPr/>
            <p:nvPr/>
          </p:nvSpPr>
          <p:spPr>
            <a:xfrm>
              <a:off x="8977877" y="5780622"/>
              <a:ext cx="1246822" cy="338760"/>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8" name="Rectangle 157"/>
            <p:cNvSpPr/>
            <p:nvPr/>
          </p:nvSpPr>
          <p:spPr>
            <a:xfrm>
              <a:off x="8977877" y="6118154"/>
              <a:ext cx="1246822" cy="145461"/>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9" name="TextBox 158"/>
            <p:cNvSpPr txBox="1"/>
            <p:nvPr/>
          </p:nvSpPr>
          <p:spPr>
            <a:xfrm>
              <a:off x="8778904" y="1627073"/>
              <a:ext cx="1579537" cy="276999"/>
            </a:xfrm>
            <a:prstGeom prst="rect">
              <a:avLst/>
            </a:prstGeom>
            <a:noFill/>
          </p:spPr>
          <p:txBody>
            <a:bodyPr wrap="square" rtlCol="0">
              <a:spAutoFit/>
            </a:bodyPr>
            <a:lstStyle/>
            <a:p>
              <a:pPr algn="ctr"/>
              <a:r>
                <a:rPr lang="en-US" sz="1200" b="1" dirty="0"/>
                <a:t>ATCA 3 – 14U</a:t>
              </a:r>
            </a:p>
          </p:txBody>
        </p:sp>
        <p:sp>
          <p:nvSpPr>
            <p:cNvPr id="160" name="TextBox 159"/>
            <p:cNvSpPr txBox="1"/>
            <p:nvPr/>
          </p:nvSpPr>
          <p:spPr>
            <a:xfrm>
              <a:off x="8778904" y="3090857"/>
              <a:ext cx="1579537" cy="276999"/>
            </a:xfrm>
            <a:prstGeom prst="rect">
              <a:avLst/>
            </a:prstGeom>
            <a:noFill/>
          </p:spPr>
          <p:txBody>
            <a:bodyPr wrap="square" rtlCol="0">
              <a:spAutoFit/>
            </a:bodyPr>
            <a:lstStyle/>
            <a:p>
              <a:pPr algn="ctr"/>
              <a:r>
                <a:rPr lang="en-US" sz="1200" b="1" dirty="0"/>
                <a:t>ATCA 2 – 14U</a:t>
              </a:r>
            </a:p>
          </p:txBody>
        </p:sp>
        <p:sp>
          <p:nvSpPr>
            <p:cNvPr id="163" name="TextBox 162"/>
            <p:cNvSpPr txBox="1"/>
            <p:nvPr/>
          </p:nvSpPr>
          <p:spPr>
            <a:xfrm>
              <a:off x="8778904" y="4362459"/>
              <a:ext cx="1579537" cy="276999"/>
            </a:xfrm>
            <a:prstGeom prst="rect">
              <a:avLst/>
            </a:prstGeom>
            <a:noFill/>
          </p:spPr>
          <p:txBody>
            <a:bodyPr wrap="square" rtlCol="0">
              <a:spAutoFit/>
            </a:bodyPr>
            <a:lstStyle/>
            <a:p>
              <a:pPr algn="ctr"/>
              <a:r>
                <a:rPr lang="en-US" sz="1200" b="1" dirty="0"/>
                <a:t>ATCA 1 – 14U</a:t>
              </a:r>
            </a:p>
          </p:txBody>
        </p:sp>
        <p:sp>
          <p:nvSpPr>
            <p:cNvPr id="164" name="TextBox 163"/>
            <p:cNvSpPr txBox="1"/>
            <p:nvPr/>
          </p:nvSpPr>
          <p:spPr>
            <a:xfrm>
              <a:off x="8778904" y="1034592"/>
              <a:ext cx="1656511" cy="276999"/>
            </a:xfrm>
            <a:prstGeom prst="rect">
              <a:avLst/>
            </a:prstGeom>
            <a:noFill/>
          </p:spPr>
          <p:txBody>
            <a:bodyPr wrap="square" rtlCol="0">
              <a:spAutoFit/>
            </a:bodyPr>
            <a:lstStyle/>
            <a:p>
              <a:pPr algn="ctr"/>
              <a:r>
                <a:rPr lang="en-US" sz="1200" b="1" dirty="0"/>
                <a:t>1 HX -2U</a:t>
              </a:r>
            </a:p>
          </p:txBody>
        </p:sp>
        <p:sp>
          <p:nvSpPr>
            <p:cNvPr id="165" name="TextBox 164"/>
            <p:cNvSpPr txBox="1"/>
            <p:nvPr/>
          </p:nvSpPr>
          <p:spPr>
            <a:xfrm>
              <a:off x="8778904" y="2395107"/>
              <a:ext cx="1656511" cy="276999"/>
            </a:xfrm>
            <a:prstGeom prst="rect">
              <a:avLst/>
            </a:prstGeom>
            <a:noFill/>
          </p:spPr>
          <p:txBody>
            <a:bodyPr wrap="square" rtlCol="0">
              <a:spAutoFit/>
            </a:bodyPr>
            <a:lstStyle/>
            <a:p>
              <a:pPr algn="ctr"/>
              <a:r>
                <a:rPr lang="en-US" sz="1200" b="1" dirty="0"/>
                <a:t>1 HX -2U</a:t>
              </a:r>
            </a:p>
          </p:txBody>
        </p:sp>
        <p:sp>
          <p:nvSpPr>
            <p:cNvPr id="167" name="TextBox 166"/>
            <p:cNvSpPr txBox="1"/>
            <p:nvPr/>
          </p:nvSpPr>
          <p:spPr>
            <a:xfrm>
              <a:off x="8778904" y="3779669"/>
              <a:ext cx="1656511" cy="276999"/>
            </a:xfrm>
            <a:prstGeom prst="rect">
              <a:avLst/>
            </a:prstGeom>
            <a:noFill/>
          </p:spPr>
          <p:txBody>
            <a:bodyPr wrap="square" rtlCol="0">
              <a:spAutoFit/>
            </a:bodyPr>
            <a:lstStyle/>
            <a:p>
              <a:pPr algn="ctr"/>
              <a:r>
                <a:rPr lang="en-US" sz="1200" b="1" dirty="0"/>
                <a:t>1 HX -2U</a:t>
              </a:r>
            </a:p>
          </p:txBody>
        </p:sp>
        <p:sp>
          <p:nvSpPr>
            <p:cNvPr id="175" name="Rectangle 174"/>
            <p:cNvSpPr/>
            <p:nvPr/>
          </p:nvSpPr>
          <p:spPr>
            <a:xfrm>
              <a:off x="8977877" y="5074902"/>
              <a:ext cx="1246822" cy="366930"/>
            </a:xfrm>
            <a:prstGeom prst="rect">
              <a:avLst/>
            </a:prstGeom>
            <a:solidFill>
              <a:srgbClr val="FFFFFF"/>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68" name="TextBox 167"/>
            <p:cNvSpPr txBox="1"/>
            <p:nvPr/>
          </p:nvSpPr>
          <p:spPr>
            <a:xfrm>
              <a:off x="8821151" y="5124656"/>
              <a:ext cx="1558185" cy="290034"/>
            </a:xfrm>
            <a:prstGeom prst="rect">
              <a:avLst/>
            </a:prstGeom>
            <a:noFill/>
          </p:spPr>
          <p:txBody>
            <a:bodyPr wrap="square" rtlCol="0">
              <a:spAutoFit/>
            </a:bodyPr>
            <a:lstStyle/>
            <a:p>
              <a:pPr algn="ctr"/>
              <a:r>
                <a:rPr lang="en-US" sz="1200" b="1" dirty="0"/>
                <a:t>Air Deflector – 2U</a:t>
              </a:r>
            </a:p>
          </p:txBody>
        </p:sp>
        <p:sp>
          <p:nvSpPr>
            <p:cNvPr id="170" name="TextBox 169"/>
            <p:cNvSpPr txBox="1"/>
            <p:nvPr/>
          </p:nvSpPr>
          <p:spPr>
            <a:xfrm>
              <a:off x="8641021" y="5478621"/>
              <a:ext cx="1873061" cy="276999"/>
            </a:xfrm>
            <a:prstGeom prst="rect">
              <a:avLst/>
            </a:prstGeom>
            <a:noFill/>
          </p:spPr>
          <p:txBody>
            <a:bodyPr wrap="square" rtlCol="0">
              <a:spAutoFit/>
            </a:bodyPr>
            <a:lstStyle/>
            <a:p>
              <a:pPr algn="ctr"/>
              <a:r>
                <a:rPr lang="en-US" sz="1200" b="1" dirty="0"/>
                <a:t>PS2 – 3U</a:t>
              </a:r>
            </a:p>
          </p:txBody>
        </p:sp>
        <p:sp>
          <p:nvSpPr>
            <p:cNvPr id="171" name="TextBox 170"/>
            <p:cNvSpPr txBox="1"/>
            <p:nvPr/>
          </p:nvSpPr>
          <p:spPr>
            <a:xfrm>
              <a:off x="8641021" y="5805594"/>
              <a:ext cx="1873061" cy="276999"/>
            </a:xfrm>
            <a:prstGeom prst="rect">
              <a:avLst/>
            </a:prstGeom>
            <a:noFill/>
          </p:spPr>
          <p:txBody>
            <a:bodyPr wrap="square" rtlCol="0">
              <a:spAutoFit/>
            </a:bodyPr>
            <a:lstStyle/>
            <a:p>
              <a:pPr algn="ctr"/>
              <a:r>
                <a:rPr lang="en-US" sz="1200" b="1" dirty="0"/>
                <a:t>PS1 – 3U</a:t>
              </a:r>
            </a:p>
          </p:txBody>
        </p:sp>
        <p:sp>
          <p:nvSpPr>
            <p:cNvPr id="172" name="TextBox 171"/>
            <p:cNvSpPr txBox="1"/>
            <p:nvPr/>
          </p:nvSpPr>
          <p:spPr>
            <a:xfrm>
              <a:off x="8641021" y="6044468"/>
              <a:ext cx="1873061" cy="276999"/>
            </a:xfrm>
            <a:prstGeom prst="rect">
              <a:avLst/>
            </a:prstGeom>
            <a:noFill/>
          </p:spPr>
          <p:txBody>
            <a:bodyPr wrap="square" rtlCol="0">
              <a:spAutoFit/>
            </a:bodyPr>
            <a:lstStyle/>
            <a:p>
              <a:pPr algn="ctr"/>
              <a:r>
                <a:rPr lang="en-US" sz="1200" b="1" dirty="0"/>
                <a:t>PS3 – 1U</a:t>
              </a:r>
            </a:p>
          </p:txBody>
        </p:sp>
        <p:sp>
          <p:nvSpPr>
            <p:cNvPr id="173" name="TextBox 172"/>
            <p:cNvSpPr txBox="1"/>
            <p:nvPr/>
          </p:nvSpPr>
          <p:spPr>
            <a:xfrm>
              <a:off x="8973944" y="656231"/>
              <a:ext cx="1141797" cy="276999"/>
            </a:xfrm>
            <a:prstGeom prst="rect">
              <a:avLst/>
            </a:prstGeom>
            <a:noFill/>
          </p:spPr>
          <p:txBody>
            <a:bodyPr wrap="square" rtlCol="0">
              <a:spAutoFit/>
            </a:bodyPr>
            <a:lstStyle/>
            <a:p>
              <a:pPr algn="ctr"/>
              <a:r>
                <a:rPr lang="en-US" sz="1200" b="1" dirty="0"/>
                <a:t>Turbine– 4U</a:t>
              </a:r>
            </a:p>
          </p:txBody>
        </p:sp>
        <p:sp>
          <p:nvSpPr>
            <p:cNvPr id="174" name="TextBox 173"/>
            <p:cNvSpPr txBox="1"/>
            <p:nvPr/>
          </p:nvSpPr>
          <p:spPr>
            <a:xfrm>
              <a:off x="8828066" y="6251921"/>
              <a:ext cx="1558185" cy="276999"/>
            </a:xfrm>
            <a:prstGeom prst="rect">
              <a:avLst/>
            </a:prstGeom>
            <a:noFill/>
          </p:spPr>
          <p:txBody>
            <a:bodyPr wrap="square" rtlCol="0">
              <a:spAutoFit/>
            </a:bodyPr>
            <a:lstStyle/>
            <a:p>
              <a:pPr algn="ctr"/>
              <a:r>
                <a:rPr lang="en-US" sz="1200" b="1" dirty="0"/>
                <a:t>free–2U</a:t>
              </a:r>
            </a:p>
          </p:txBody>
        </p:sp>
      </p:grpSp>
      <p:sp>
        <p:nvSpPr>
          <p:cNvPr id="12" name="Rectangle 11"/>
          <p:cNvSpPr/>
          <p:nvPr/>
        </p:nvSpPr>
        <p:spPr>
          <a:xfrm>
            <a:off x="9893503" y="786267"/>
            <a:ext cx="1451114" cy="4647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TextBox 175"/>
          <p:cNvSpPr txBox="1"/>
          <p:nvPr/>
        </p:nvSpPr>
        <p:spPr>
          <a:xfrm>
            <a:off x="10328041" y="257297"/>
            <a:ext cx="1707219" cy="338554"/>
          </a:xfrm>
          <a:prstGeom prst="rect">
            <a:avLst/>
          </a:prstGeom>
          <a:noFill/>
        </p:spPr>
        <p:txBody>
          <a:bodyPr wrap="square" rtlCol="0">
            <a:spAutoFit/>
          </a:bodyPr>
          <a:lstStyle/>
          <a:p>
            <a:pPr algn="just"/>
            <a:r>
              <a:rPr lang="en-US" sz="1600" b="1" u="sng" dirty="0">
                <a:solidFill>
                  <a:srgbClr val="00B0F0"/>
                </a:solidFill>
              </a:rPr>
              <a:t>“Cooling tower”</a:t>
            </a:r>
          </a:p>
        </p:txBody>
      </p:sp>
      <p:cxnSp>
        <p:nvCxnSpPr>
          <p:cNvPr id="18" name="Straight Arrow Connector 17"/>
          <p:cNvCxnSpPr/>
          <p:nvPr/>
        </p:nvCxnSpPr>
        <p:spPr>
          <a:xfrm>
            <a:off x="11221653" y="621135"/>
            <a:ext cx="0" cy="1651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7" name="Picture 176"/>
          <p:cNvPicPr>
            <a:picLocks noChangeAspect="1"/>
          </p:cNvPicPr>
          <p:nvPr/>
        </p:nvPicPr>
        <p:blipFill>
          <a:blip r:embed="rId3"/>
          <a:stretch>
            <a:fillRect/>
          </a:stretch>
        </p:blipFill>
        <p:spPr>
          <a:xfrm>
            <a:off x="4490719" y="900141"/>
            <a:ext cx="1526450" cy="982515"/>
          </a:xfrm>
          <a:prstGeom prst="rect">
            <a:avLst/>
          </a:prstGeom>
        </p:spPr>
      </p:pic>
      <p:cxnSp>
        <p:nvCxnSpPr>
          <p:cNvPr id="20" name="Straight Arrow Connector 19"/>
          <p:cNvCxnSpPr/>
          <p:nvPr/>
        </p:nvCxnSpPr>
        <p:spPr>
          <a:xfrm flipH="1">
            <a:off x="6038523" y="834394"/>
            <a:ext cx="258912" cy="2266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8" name="TextBox 177"/>
          <p:cNvSpPr txBox="1"/>
          <p:nvPr/>
        </p:nvSpPr>
        <p:spPr>
          <a:xfrm>
            <a:off x="3723" y="2034750"/>
            <a:ext cx="6947577"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t>1x </a:t>
            </a:r>
            <a:r>
              <a:rPr lang="en-US" b="1" u="sng" dirty="0"/>
              <a:t>NOT</a:t>
            </a:r>
            <a:r>
              <a:rPr lang="en-US" dirty="0"/>
              <a:t> CERN standard ASIS ATCA crate – equipped with 3 </a:t>
            </a:r>
            <a:r>
              <a:rPr lang="en-US" u="sng" dirty="0"/>
              <a:t>fan trays </a:t>
            </a:r>
            <a:r>
              <a:rPr lang="en-US" dirty="0"/>
              <a:t>on the top and one on the bottom </a:t>
            </a:r>
          </a:p>
        </p:txBody>
      </p:sp>
      <p:pic>
        <p:nvPicPr>
          <p:cNvPr id="179" name="Picture 178"/>
          <p:cNvPicPr>
            <a:picLocks noChangeAspect="1"/>
          </p:cNvPicPr>
          <p:nvPr/>
        </p:nvPicPr>
        <p:blipFill>
          <a:blip r:embed="rId4"/>
          <a:stretch>
            <a:fillRect/>
          </a:stretch>
        </p:blipFill>
        <p:spPr>
          <a:xfrm>
            <a:off x="5736485" y="2590725"/>
            <a:ext cx="1242781" cy="760618"/>
          </a:xfrm>
          <a:prstGeom prst="rect">
            <a:avLst/>
          </a:prstGeom>
        </p:spPr>
      </p:pic>
      <p:cxnSp>
        <p:nvCxnSpPr>
          <p:cNvPr id="181" name="Straight Arrow Connector 180"/>
          <p:cNvCxnSpPr/>
          <p:nvPr/>
        </p:nvCxnSpPr>
        <p:spPr>
          <a:xfrm>
            <a:off x="2226821" y="2642613"/>
            <a:ext cx="1486307" cy="27293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8278524" y="6456904"/>
            <a:ext cx="1842262" cy="369332"/>
          </a:xfrm>
          <a:prstGeom prst="rect">
            <a:avLst/>
          </a:prstGeom>
          <a:noFill/>
        </p:spPr>
        <p:txBody>
          <a:bodyPr wrap="square" rtlCol="0">
            <a:spAutoFit/>
          </a:bodyPr>
          <a:lstStyle/>
          <a:p>
            <a:r>
              <a:rPr lang="en-US" b="1" u="sng" dirty="0"/>
              <a:t>Front view</a:t>
            </a:r>
            <a:endParaRPr lang="en-GB" b="1" u="sng" dirty="0"/>
          </a:p>
        </p:txBody>
      </p:sp>
      <p:sp>
        <p:nvSpPr>
          <p:cNvPr id="182" name="TextBox 181"/>
          <p:cNvSpPr txBox="1"/>
          <p:nvPr/>
        </p:nvSpPr>
        <p:spPr>
          <a:xfrm>
            <a:off x="10542223" y="6465576"/>
            <a:ext cx="1229980" cy="369332"/>
          </a:xfrm>
          <a:prstGeom prst="rect">
            <a:avLst/>
          </a:prstGeom>
          <a:noFill/>
        </p:spPr>
        <p:txBody>
          <a:bodyPr wrap="square" rtlCol="0">
            <a:spAutoFit/>
          </a:bodyPr>
          <a:lstStyle/>
          <a:p>
            <a:r>
              <a:rPr lang="en-US" b="1" u="sng" dirty="0"/>
              <a:t>Side view</a:t>
            </a:r>
            <a:endParaRPr lang="en-GB" b="1" u="sng" dirty="0"/>
          </a:p>
        </p:txBody>
      </p:sp>
      <p:sp>
        <p:nvSpPr>
          <p:cNvPr id="186" name="TextBox 185"/>
          <p:cNvSpPr txBox="1"/>
          <p:nvPr/>
        </p:nvSpPr>
        <p:spPr>
          <a:xfrm>
            <a:off x="-11" y="3471919"/>
            <a:ext cx="7602600" cy="2585323"/>
          </a:xfrm>
          <a:prstGeom prst="rect">
            <a:avLst/>
          </a:prstGeom>
          <a:noFill/>
        </p:spPr>
        <p:txBody>
          <a:bodyPr wrap="square" rtlCol="0">
            <a:spAutoFit/>
          </a:bodyPr>
          <a:lstStyle/>
          <a:p>
            <a:pPr marL="285750" indent="-285750" algn="just">
              <a:buFont typeface="Arial" panose="020B0604020202020204" pitchFamily="34" charset="0"/>
              <a:buChar char="•"/>
            </a:pPr>
            <a:r>
              <a:rPr lang="en-US" u="sng" dirty="0"/>
              <a:t>Different LB</a:t>
            </a:r>
            <a:r>
              <a:rPr lang="en-US" dirty="0"/>
              <a:t> sets  =&gt; different cooling efficiency:</a:t>
            </a:r>
          </a:p>
          <a:p>
            <a:pPr algn="just"/>
            <a:r>
              <a:rPr lang="en-US" b="1" dirty="0"/>
              <a:t>ASIS LB </a:t>
            </a:r>
            <a:r>
              <a:rPr lang="en-US" dirty="0"/>
              <a:t>= a lot of heat sinks =&gt; higher air resistance =&gt; </a:t>
            </a:r>
            <a:r>
              <a:rPr lang="en-US" b="1" u="sng" dirty="0">
                <a:solidFill>
                  <a:srgbClr val="00B0F0"/>
                </a:solidFill>
              </a:rPr>
              <a:t>better cooling efficiency</a:t>
            </a:r>
          </a:p>
          <a:p>
            <a:pPr algn="just"/>
            <a:r>
              <a:rPr lang="en-US" b="1" dirty="0"/>
              <a:t>Old Comtel LB </a:t>
            </a:r>
            <a:r>
              <a:rPr lang="en-US" dirty="0"/>
              <a:t>= no heat sinks =&gt; low air resistance =&gt; </a:t>
            </a:r>
            <a:r>
              <a:rPr lang="en-US" b="1" u="sng" dirty="0">
                <a:solidFill>
                  <a:srgbClr val="FF0000"/>
                </a:solidFill>
              </a:rPr>
              <a:t>high temperature peaks on axis of the fans</a:t>
            </a:r>
          </a:p>
          <a:p>
            <a:pPr algn="just"/>
            <a:endParaRPr lang="en-US" b="1" u="sng" dirty="0">
              <a:solidFill>
                <a:srgbClr val="FF0000"/>
              </a:solidFill>
            </a:endParaRPr>
          </a:p>
          <a:p>
            <a:pPr algn="just"/>
            <a:endParaRPr lang="en-US" b="1" u="sng" dirty="0">
              <a:solidFill>
                <a:srgbClr val="FF0000"/>
              </a:solidFill>
            </a:endParaRPr>
          </a:p>
          <a:p>
            <a:pPr algn="just"/>
            <a:endParaRPr lang="en-US" b="1" u="sng" dirty="0">
              <a:solidFill>
                <a:srgbClr val="FF0000"/>
              </a:solidFill>
            </a:endParaRPr>
          </a:p>
          <a:p>
            <a:pPr algn="just"/>
            <a:endParaRPr lang="en-US" b="1" u="sng" dirty="0">
              <a:solidFill>
                <a:srgbClr val="FF0000"/>
              </a:solidFill>
            </a:endParaRPr>
          </a:p>
          <a:p>
            <a:pPr algn="just"/>
            <a:r>
              <a:rPr lang="en-US" b="1" dirty="0"/>
              <a:t>New Comtel LB </a:t>
            </a:r>
            <a:r>
              <a:rPr lang="en-US" dirty="0"/>
              <a:t>=</a:t>
            </a:r>
            <a:r>
              <a:rPr lang="en-US" b="1" dirty="0"/>
              <a:t> </a:t>
            </a:r>
            <a:r>
              <a:rPr lang="en-US" dirty="0"/>
              <a:t>not equipped with any sensors =&gt; </a:t>
            </a:r>
            <a:r>
              <a:rPr lang="en-US" b="1" u="sng" dirty="0">
                <a:solidFill>
                  <a:srgbClr val="FF0000"/>
                </a:solidFill>
              </a:rPr>
              <a:t>no readout</a:t>
            </a:r>
          </a:p>
        </p:txBody>
      </p:sp>
      <p:pic>
        <p:nvPicPr>
          <p:cNvPr id="30" name="Picture 29"/>
          <p:cNvPicPr>
            <a:picLocks noChangeAspect="1"/>
          </p:cNvPicPr>
          <p:nvPr/>
        </p:nvPicPr>
        <p:blipFill>
          <a:blip r:embed="rId5"/>
          <a:stretch>
            <a:fillRect/>
          </a:stretch>
        </p:blipFill>
        <p:spPr>
          <a:xfrm>
            <a:off x="3758976" y="2476700"/>
            <a:ext cx="1610302" cy="933126"/>
          </a:xfrm>
          <a:prstGeom prst="rect">
            <a:avLst/>
          </a:prstGeom>
        </p:spPr>
      </p:pic>
      <p:cxnSp>
        <p:nvCxnSpPr>
          <p:cNvPr id="188" name="Straight Arrow Connector 187"/>
          <p:cNvCxnSpPr/>
          <p:nvPr/>
        </p:nvCxnSpPr>
        <p:spPr>
          <a:xfrm flipH="1">
            <a:off x="6094410" y="2361128"/>
            <a:ext cx="282536" cy="22959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6" name="TextBox 195"/>
          <p:cNvSpPr txBox="1"/>
          <p:nvPr/>
        </p:nvSpPr>
        <p:spPr>
          <a:xfrm>
            <a:off x="3723" y="6117992"/>
            <a:ext cx="7598276" cy="646331"/>
          </a:xfrm>
          <a:prstGeom prst="rect">
            <a:avLst/>
          </a:prstGeom>
          <a:noFill/>
        </p:spPr>
        <p:txBody>
          <a:bodyPr wrap="square" rtlCol="0">
            <a:spAutoFit/>
          </a:bodyPr>
          <a:lstStyle/>
          <a:p>
            <a:pPr algn="just"/>
            <a:r>
              <a:rPr lang="en-US" b="1" u="sng" dirty="0">
                <a:solidFill>
                  <a:srgbClr val="FF0000"/>
                </a:solidFill>
              </a:rPr>
              <a:t>Important note:</a:t>
            </a:r>
            <a:r>
              <a:rPr lang="en-US" dirty="0">
                <a:solidFill>
                  <a:srgbClr val="FF0000"/>
                </a:solidFill>
              </a:rPr>
              <a:t> </a:t>
            </a:r>
            <a:r>
              <a:rPr lang="en-US" dirty="0"/>
              <a:t>To prolong the life time of the electrical equipment installed in the ATCA shelves, maximum target temperature on boards is </a:t>
            </a:r>
            <a:r>
              <a:rPr lang="en-US" b="1" u="sng" dirty="0">
                <a:solidFill>
                  <a:srgbClr val="00B0F0"/>
                </a:solidFill>
              </a:rPr>
              <a:t>50C.</a:t>
            </a:r>
          </a:p>
        </p:txBody>
      </p:sp>
      <p:grpSp>
        <p:nvGrpSpPr>
          <p:cNvPr id="1034" name="Group 1033"/>
          <p:cNvGrpSpPr/>
          <p:nvPr/>
        </p:nvGrpSpPr>
        <p:grpSpPr>
          <a:xfrm>
            <a:off x="2928596" y="4480430"/>
            <a:ext cx="2026084" cy="1139454"/>
            <a:chOff x="413953" y="2650059"/>
            <a:chExt cx="2101395" cy="1333501"/>
          </a:xfrm>
        </p:grpSpPr>
        <p:pic>
          <p:nvPicPr>
            <p:cNvPr id="1031" name="Picture 1030"/>
            <p:cNvPicPr>
              <a:picLocks noChangeAspect="1"/>
            </p:cNvPicPr>
            <p:nvPr/>
          </p:nvPicPr>
          <p:blipFill rotWithShape="1">
            <a:blip r:embed="rId6"/>
            <a:srcRect t="31681" b="20603"/>
            <a:stretch/>
          </p:blipFill>
          <p:spPr>
            <a:xfrm>
              <a:off x="413953" y="2650059"/>
              <a:ext cx="2096015" cy="1333501"/>
            </a:xfrm>
            <a:prstGeom prst="rect">
              <a:avLst/>
            </a:prstGeom>
          </p:spPr>
        </p:pic>
        <p:sp>
          <p:nvSpPr>
            <p:cNvPr id="1033" name="TextBox 1032"/>
            <p:cNvSpPr txBox="1"/>
            <p:nvPr/>
          </p:nvSpPr>
          <p:spPr>
            <a:xfrm rot="4885377">
              <a:off x="177025" y="3154985"/>
              <a:ext cx="793720" cy="261610"/>
            </a:xfrm>
            <a:prstGeom prst="rect">
              <a:avLst/>
            </a:prstGeom>
            <a:noFill/>
          </p:spPr>
          <p:txBody>
            <a:bodyPr wrap="square" rtlCol="0">
              <a:spAutoFit/>
            </a:bodyPr>
            <a:lstStyle/>
            <a:p>
              <a:r>
                <a:rPr lang="en-US" sz="1100" dirty="0">
                  <a:solidFill>
                    <a:schemeClr val="bg1"/>
                  </a:solidFill>
                </a:rPr>
                <a:t>s13</a:t>
              </a:r>
              <a:endParaRPr lang="en-GB" sz="1100" dirty="0">
                <a:solidFill>
                  <a:schemeClr val="bg1"/>
                </a:solidFill>
              </a:endParaRPr>
            </a:p>
          </p:txBody>
        </p:sp>
        <p:sp>
          <p:nvSpPr>
            <p:cNvPr id="200" name="TextBox 199"/>
            <p:cNvSpPr txBox="1"/>
            <p:nvPr/>
          </p:nvSpPr>
          <p:spPr>
            <a:xfrm rot="4885377">
              <a:off x="315310" y="3150122"/>
              <a:ext cx="793720" cy="271334"/>
            </a:xfrm>
            <a:prstGeom prst="rect">
              <a:avLst/>
            </a:prstGeom>
            <a:noFill/>
          </p:spPr>
          <p:txBody>
            <a:bodyPr wrap="square" rtlCol="0">
              <a:spAutoFit/>
            </a:bodyPr>
            <a:lstStyle/>
            <a:p>
              <a:r>
                <a:rPr lang="en-US" sz="1100" dirty="0">
                  <a:solidFill>
                    <a:srgbClr val="FF0000"/>
                  </a:solidFill>
                </a:rPr>
                <a:t>s11</a:t>
              </a:r>
              <a:endParaRPr lang="en-GB" sz="1100" dirty="0">
                <a:solidFill>
                  <a:srgbClr val="FF0000"/>
                </a:solidFill>
              </a:endParaRPr>
            </a:p>
          </p:txBody>
        </p:sp>
        <p:sp>
          <p:nvSpPr>
            <p:cNvPr id="201" name="TextBox 200"/>
            <p:cNvSpPr txBox="1"/>
            <p:nvPr/>
          </p:nvSpPr>
          <p:spPr>
            <a:xfrm rot="5017074">
              <a:off x="450375" y="3150121"/>
              <a:ext cx="793720" cy="271334"/>
            </a:xfrm>
            <a:prstGeom prst="rect">
              <a:avLst/>
            </a:prstGeom>
            <a:noFill/>
          </p:spPr>
          <p:txBody>
            <a:bodyPr wrap="square" rtlCol="0">
              <a:spAutoFit/>
            </a:bodyPr>
            <a:lstStyle/>
            <a:p>
              <a:r>
                <a:rPr lang="en-US" sz="1100" dirty="0">
                  <a:solidFill>
                    <a:srgbClr val="FF0000"/>
                  </a:solidFill>
                </a:rPr>
                <a:t>s9</a:t>
              </a:r>
              <a:endParaRPr lang="en-GB" sz="1100" dirty="0">
                <a:solidFill>
                  <a:srgbClr val="FF0000"/>
                </a:solidFill>
              </a:endParaRPr>
            </a:p>
          </p:txBody>
        </p:sp>
        <p:sp>
          <p:nvSpPr>
            <p:cNvPr id="202" name="TextBox 201"/>
            <p:cNvSpPr txBox="1"/>
            <p:nvPr/>
          </p:nvSpPr>
          <p:spPr>
            <a:xfrm rot="4936672">
              <a:off x="598327" y="3154984"/>
              <a:ext cx="793720" cy="261610"/>
            </a:xfrm>
            <a:prstGeom prst="rect">
              <a:avLst/>
            </a:prstGeom>
            <a:noFill/>
          </p:spPr>
          <p:txBody>
            <a:bodyPr wrap="square" rtlCol="0">
              <a:spAutoFit/>
            </a:bodyPr>
            <a:lstStyle/>
            <a:p>
              <a:r>
                <a:rPr lang="en-US" sz="1100" dirty="0">
                  <a:solidFill>
                    <a:schemeClr val="bg1"/>
                  </a:solidFill>
                </a:rPr>
                <a:t>s7</a:t>
              </a:r>
              <a:endParaRPr lang="en-GB" sz="1100" dirty="0">
                <a:solidFill>
                  <a:schemeClr val="bg1"/>
                </a:solidFill>
              </a:endParaRPr>
            </a:p>
          </p:txBody>
        </p:sp>
        <p:sp>
          <p:nvSpPr>
            <p:cNvPr id="203" name="TextBox 202"/>
            <p:cNvSpPr txBox="1"/>
            <p:nvPr/>
          </p:nvSpPr>
          <p:spPr>
            <a:xfrm rot="5148907">
              <a:off x="735866" y="3154546"/>
              <a:ext cx="793720" cy="261610"/>
            </a:xfrm>
            <a:prstGeom prst="rect">
              <a:avLst/>
            </a:prstGeom>
            <a:noFill/>
          </p:spPr>
          <p:txBody>
            <a:bodyPr wrap="square" rtlCol="0">
              <a:spAutoFit/>
            </a:bodyPr>
            <a:lstStyle/>
            <a:p>
              <a:r>
                <a:rPr lang="en-US" sz="1100" dirty="0">
                  <a:solidFill>
                    <a:schemeClr val="bg1"/>
                  </a:solidFill>
                </a:rPr>
                <a:t>s5</a:t>
              </a:r>
              <a:endParaRPr lang="en-GB" sz="1100" dirty="0">
                <a:solidFill>
                  <a:schemeClr val="bg1"/>
                </a:solidFill>
              </a:endParaRPr>
            </a:p>
          </p:txBody>
        </p:sp>
        <p:sp>
          <p:nvSpPr>
            <p:cNvPr id="204" name="TextBox 203"/>
            <p:cNvSpPr txBox="1"/>
            <p:nvPr/>
          </p:nvSpPr>
          <p:spPr>
            <a:xfrm rot="5113773">
              <a:off x="874854" y="3154983"/>
              <a:ext cx="793720" cy="261610"/>
            </a:xfrm>
            <a:prstGeom prst="rect">
              <a:avLst/>
            </a:prstGeom>
            <a:noFill/>
          </p:spPr>
          <p:txBody>
            <a:bodyPr wrap="square" rtlCol="0">
              <a:spAutoFit/>
            </a:bodyPr>
            <a:lstStyle/>
            <a:p>
              <a:r>
                <a:rPr lang="en-US" sz="1100" dirty="0">
                  <a:solidFill>
                    <a:schemeClr val="bg1"/>
                  </a:solidFill>
                </a:rPr>
                <a:t>s3</a:t>
              </a:r>
              <a:endParaRPr lang="en-GB" sz="1100" dirty="0">
                <a:solidFill>
                  <a:schemeClr val="bg1"/>
                </a:solidFill>
              </a:endParaRPr>
            </a:p>
          </p:txBody>
        </p:sp>
        <p:sp>
          <p:nvSpPr>
            <p:cNvPr id="205" name="TextBox 204"/>
            <p:cNvSpPr txBox="1"/>
            <p:nvPr/>
          </p:nvSpPr>
          <p:spPr>
            <a:xfrm rot="5400000">
              <a:off x="999556" y="3146946"/>
              <a:ext cx="793720" cy="271334"/>
            </a:xfrm>
            <a:prstGeom prst="rect">
              <a:avLst/>
            </a:prstGeom>
            <a:noFill/>
          </p:spPr>
          <p:txBody>
            <a:bodyPr wrap="square" rtlCol="0">
              <a:spAutoFit/>
            </a:bodyPr>
            <a:lstStyle/>
            <a:p>
              <a:r>
                <a:rPr lang="en-US" sz="1100" dirty="0">
                  <a:solidFill>
                    <a:srgbClr val="FF0000"/>
                  </a:solidFill>
                </a:rPr>
                <a:t>s1</a:t>
              </a:r>
              <a:endParaRPr lang="en-GB" sz="1100" dirty="0">
                <a:solidFill>
                  <a:srgbClr val="FF0000"/>
                </a:solidFill>
              </a:endParaRPr>
            </a:p>
          </p:txBody>
        </p:sp>
        <p:sp>
          <p:nvSpPr>
            <p:cNvPr id="206" name="TextBox 205"/>
            <p:cNvSpPr txBox="1"/>
            <p:nvPr/>
          </p:nvSpPr>
          <p:spPr>
            <a:xfrm rot="5400000">
              <a:off x="1140542" y="3146946"/>
              <a:ext cx="793720" cy="271334"/>
            </a:xfrm>
            <a:prstGeom prst="rect">
              <a:avLst/>
            </a:prstGeom>
            <a:noFill/>
          </p:spPr>
          <p:txBody>
            <a:bodyPr wrap="square" rtlCol="0">
              <a:spAutoFit/>
            </a:bodyPr>
            <a:lstStyle/>
            <a:p>
              <a:r>
                <a:rPr lang="en-US" sz="1100" dirty="0">
                  <a:solidFill>
                    <a:srgbClr val="FF0000"/>
                  </a:solidFill>
                </a:rPr>
                <a:t>s2</a:t>
              </a:r>
              <a:endParaRPr lang="en-GB" sz="1100" dirty="0">
                <a:solidFill>
                  <a:srgbClr val="FF0000"/>
                </a:solidFill>
              </a:endParaRPr>
            </a:p>
          </p:txBody>
        </p:sp>
        <p:sp>
          <p:nvSpPr>
            <p:cNvPr id="207" name="TextBox 206"/>
            <p:cNvSpPr txBox="1"/>
            <p:nvPr/>
          </p:nvSpPr>
          <p:spPr>
            <a:xfrm rot="5400000">
              <a:off x="1283328" y="3151808"/>
              <a:ext cx="793720" cy="261610"/>
            </a:xfrm>
            <a:prstGeom prst="rect">
              <a:avLst/>
            </a:prstGeom>
            <a:noFill/>
          </p:spPr>
          <p:txBody>
            <a:bodyPr wrap="square" rtlCol="0">
              <a:spAutoFit/>
            </a:bodyPr>
            <a:lstStyle/>
            <a:p>
              <a:r>
                <a:rPr lang="en-US" sz="1100" dirty="0">
                  <a:solidFill>
                    <a:schemeClr val="bg1"/>
                  </a:solidFill>
                </a:rPr>
                <a:t>s4</a:t>
              </a:r>
              <a:endParaRPr lang="en-GB" sz="1100" dirty="0">
                <a:solidFill>
                  <a:schemeClr val="bg1"/>
                </a:solidFill>
              </a:endParaRPr>
            </a:p>
          </p:txBody>
        </p:sp>
        <p:sp>
          <p:nvSpPr>
            <p:cNvPr id="208" name="TextBox 207"/>
            <p:cNvSpPr txBox="1"/>
            <p:nvPr/>
          </p:nvSpPr>
          <p:spPr>
            <a:xfrm rot="5400000">
              <a:off x="1426395" y="3151808"/>
              <a:ext cx="793720" cy="261610"/>
            </a:xfrm>
            <a:prstGeom prst="rect">
              <a:avLst/>
            </a:prstGeom>
            <a:noFill/>
          </p:spPr>
          <p:txBody>
            <a:bodyPr wrap="square" rtlCol="0">
              <a:spAutoFit/>
            </a:bodyPr>
            <a:lstStyle/>
            <a:p>
              <a:r>
                <a:rPr lang="en-US" sz="1100" dirty="0">
                  <a:solidFill>
                    <a:schemeClr val="bg1"/>
                  </a:solidFill>
                </a:rPr>
                <a:t>s6</a:t>
              </a:r>
              <a:endParaRPr lang="en-GB" sz="1100" dirty="0">
                <a:solidFill>
                  <a:schemeClr val="bg1"/>
                </a:solidFill>
              </a:endParaRPr>
            </a:p>
          </p:txBody>
        </p:sp>
        <p:sp>
          <p:nvSpPr>
            <p:cNvPr id="209" name="TextBox 208"/>
            <p:cNvSpPr txBox="1"/>
            <p:nvPr/>
          </p:nvSpPr>
          <p:spPr>
            <a:xfrm rot="5636045">
              <a:off x="1553194" y="3151808"/>
              <a:ext cx="793720" cy="261610"/>
            </a:xfrm>
            <a:prstGeom prst="rect">
              <a:avLst/>
            </a:prstGeom>
            <a:noFill/>
          </p:spPr>
          <p:txBody>
            <a:bodyPr wrap="square" rtlCol="0">
              <a:spAutoFit/>
            </a:bodyPr>
            <a:lstStyle/>
            <a:p>
              <a:r>
                <a:rPr lang="en-US" sz="1100" dirty="0">
                  <a:solidFill>
                    <a:schemeClr val="bg1"/>
                  </a:solidFill>
                </a:rPr>
                <a:t>s8</a:t>
              </a:r>
              <a:endParaRPr lang="en-GB" sz="1100" dirty="0">
                <a:solidFill>
                  <a:schemeClr val="bg1"/>
                </a:solidFill>
              </a:endParaRPr>
            </a:p>
          </p:txBody>
        </p:sp>
        <p:sp>
          <p:nvSpPr>
            <p:cNvPr id="210" name="TextBox 209"/>
            <p:cNvSpPr txBox="1"/>
            <p:nvPr/>
          </p:nvSpPr>
          <p:spPr>
            <a:xfrm rot="5636045">
              <a:off x="1695955" y="3146946"/>
              <a:ext cx="793720" cy="271334"/>
            </a:xfrm>
            <a:prstGeom prst="rect">
              <a:avLst/>
            </a:prstGeom>
            <a:noFill/>
          </p:spPr>
          <p:txBody>
            <a:bodyPr wrap="square" rtlCol="0">
              <a:spAutoFit/>
            </a:bodyPr>
            <a:lstStyle/>
            <a:p>
              <a:r>
                <a:rPr lang="en-US" sz="1100" dirty="0">
                  <a:solidFill>
                    <a:srgbClr val="FF0000"/>
                  </a:solidFill>
                </a:rPr>
                <a:t>s10</a:t>
              </a:r>
              <a:endParaRPr lang="en-GB" sz="1100" dirty="0">
                <a:solidFill>
                  <a:srgbClr val="FF0000"/>
                </a:solidFill>
              </a:endParaRPr>
            </a:p>
          </p:txBody>
        </p:sp>
        <p:sp>
          <p:nvSpPr>
            <p:cNvPr id="211" name="TextBox 210"/>
            <p:cNvSpPr txBox="1"/>
            <p:nvPr/>
          </p:nvSpPr>
          <p:spPr>
            <a:xfrm rot="5636045">
              <a:off x="1835140" y="3146946"/>
              <a:ext cx="793720" cy="271334"/>
            </a:xfrm>
            <a:prstGeom prst="rect">
              <a:avLst/>
            </a:prstGeom>
            <a:noFill/>
          </p:spPr>
          <p:txBody>
            <a:bodyPr wrap="square" rtlCol="0">
              <a:spAutoFit/>
            </a:bodyPr>
            <a:lstStyle/>
            <a:p>
              <a:r>
                <a:rPr lang="en-US" sz="1100" dirty="0">
                  <a:solidFill>
                    <a:srgbClr val="FF0000"/>
                  </a:solidFill>
                </a:rPr>
                <a:t>s12</a:t>
              </a:r>
              <a:endParaRPr lang="en-GB" sz="1100" dirty="0">
                <a:solidFill>
                  <a:srgbClr val="FF0000"/>
                </a:solidFill>
              </a:endParaRPr>
            </a:p>
          </p:txBody>
        </p:sp>
        <p:sp>
          <p:nvSpPr>
            <p:cNvPr id="212" name="TextBox 211"/>
            <p:cNvSpPr txBox="1"/>
            <p:nvPr/>
          </p:nvSpPr>
          <p:spPr>
            <a:xfrm rot="5636045">
              <a:off x="1987683" y="3151810"/>
              <a:ext cx="793720" cy="261610"/>
            </a:xfrm>
            <a:prstGeom prst="rect">
              <a:avLst/>
            </a:prstGeom>
            <a:noFill/>
          </p:spPr>
          <p:txBody>
            <a:bodyPr wrap="square" rtlCol="0">
              <a:spAutoFit/>
            </a:bodyPr>
            <a:lstStyle/>
            <a:p>
              <a:r>
                <a:rPr lang="en-US" sz="1100" dirty="0">
                  <a:solidFill>
                    <a:schemeClr val="bg1"/>
                  </a:solidFill>
                </a:rPr>
                <a:t>s14</a:t>
              </a:r>
              <a:endParaRPr lang="en-GB" sz="1100" dirty="0">
                <a:solidFill>
                  <a:schemeClr val="bg1"/>
                </a:solidFill>
              </a:endParaRPr>
            </a:p>
          </p:txBody>
        </p:sp>
      </p:grpSp>
      <p:grpSp>
        <p:nvGrpSpPr>
          <p:cNvPr id="1035" name="Group 1034"/>
          <p:cNvGrpSpPr/>
          <p:nvPr/>
        </p:nvGrpSpPr>
        <p:grpSpPr>
          <a:xfrm>
            <a:off x="7234219" y="514008"/>
            <a:ext cx="2588754" cy="307777"/>
            <a:chOff x="4384689" y="6510325"/>
            <a:chExt cx="2959516" cy="307777"/>
          </a:xfrm>
        </p:grpSpPr>
        <p:sp>
          <p:nvSpPr>
            <p:cNvPr id="184" name="TextBox 183"/>
            <p:cNvSpPr txBox="1"/>
            <p:nvPr/>
          </p:nvSpPr>
          <p:spPr>
            <a:xfrm>
              <a:off x="4384689" y="6510325"/>
              <a:ext cx="2959516" cy="307777"/>
            </a:xfrm>
            <a:prstGeom prst="rect">
              <a:avLst/>
            </a:prstGeom>
            <a:noFill/>
            <a:ln>
              <a:solidFill>
                <a:srgbClr val="0202FE"/>
              </a:solidFill>
            </a:ln>
          </p:spPr>
          <p:txBody>
            <a:bodyPr wrap="square" rtlCol="0">
              <a:spAutoFit/>
            </a:bodyPr>
            <a:lstStyle/>
            <a:p>
              <a:r>
                <a:rPr lang="en-US" sz="1400" b="1" dirty="0">
                  <a:solidFill>
                    <a:srgbClr val="0202FE"/>
                  </a:solidFill>
                </a:rPr>
                <a:t>Airflow indication in the rack =&gt;</a:t>
              </a:r>
              <a:endParaRPr lang="en-GB" sz="1400" b="1" dirty="0">
                <a:solidFill>
                  <a:srgbClr val="0202FE"/>
                </a:solidFill>
              </a:endParaRPr>
            </a:p>
          </p:txBody>
        </p:sp>
        <p:cxnSp>
          <p:nvCxnSpPr>
            <p:cNvPr id="183" name="Straight Arrow Connector 182"/>
            <p:cNvCxnSpPr/>
            <p:nvPr/>
          </p:nvCxnSpPr>
          <p:spPr>
            <a:xfrm flipV="1">
              <a:off x="7266368" y="6554068"/>
              <a:ext cx="0" cy="21794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cxnSp>
        <p:nvCxnSpPr>
          <p:cNvPr id="9" name="Straight Arrow Connector 8"/>
          <p:cNvCxnSpPr>
            <a:endCxn id="200" idx="1"/>
          </p:cNvCxnSpPr>
          <p:nvPr/>
        </p:nvCxnSpPr>
        <p:spPr>
          <a:xfrm>
            <a:off x="1898469" y="4480430"/>
            <a:ext cx="1267081" cy="20790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5" name="Slide Number Placeholder 1"/>
          <p:cNvSpPr>
            <a:spLocks noGrp="1"/>
          </p:cNvSpPr>
          <p:nvPr>
            <p:ph type="sldNum" sz="quarter" idx="12"/>
          </p:nvPr>
        </p:nvSpPr>
        <p:spPr>
          <a:xfrm>
            <a:off x="9241665" y="6500231"/>
            <a:ext cx="2743200" cy="365125"/>
          </a:xfrm>
        </p:spPr>
        <p:txBody>
          <a:bodyPr/>
          <a:lstStyle/>
          <a:p>
            <a:fld id="{6670DFD5-5AC3-4BAE-B1A8-52C23FD2A7CA}" type="slidenum">
              <a:rPr lang="en-GB" smtClean="0"/>
              <a:t>3</a:t>
            </a:fld>
            <a:endParaRPr lang="en-GB" dirty="0"/>
          </a:p>
        </p:txBody>
      </p:sp>
    </p:spTree>
    <p:extLst>
      <p:ext uri="{BB962C8B-B14F-4D97-AF65-F5344CB8AC3E}">
        <p14:creationId xmlns:p14="http://schemas.microsoft.com/office/powerpoint/2010/main" val="891394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8">
            <a:extLst>
              <a:ext uri="{FF2B5EF4-FFF2-40B4-BE49-F238E27FC236}">
                <a16:creationId xmlns:a16="http://schemas.microsoft.com/office/drawing/2014/main" id="{A07936B6-BD9F-924A-8AFE-CD790F378280}"/>
              </a:ext>
            </a:extLst>
          </p:cNvPr>
          <p:cNvGrpSpPr>
            <a:grpSpLocks/>
          </p:cNvGrpSpPr>
          <p:nvPr/>
        </p:nvGrpSpPr>
        <p:grpSpPr bwMode="auto">
          <a:xfrm>
            <a:off x="1984306" y="1192274"/>
            <a:ext cx="2568987" cy="1901825"/>
            <a:chOff x="24817388" y="36263263"/>
            <a:chExt cx="2673734" cy="1901825"/>
          </a:xfrm>
        </p:grpSpPr>
        <p:grpSp>
          <p:nvGrpSpPr>
            <p:cNvPr id="18" name="Group 20">
              <a:extLst>
                <a:ext uri="{FF2B5EF4-FFF2-40B4-BE49-F238E27FC236}">
                  <a16:creationId xmlns:a16="http://schemas.microsoft.com/office/drawing/2014/main" id="{FC09D178-B027-204C-81EB-D6CF7BCA872B}"/>
                </a:ext>
              </a:extLst>
            </p:cNvPr>
            <p:cNvGrpSpPr>
              <a:grpSpLocks/>
            </p:cNvGrpSpPr>
            <p:nvPr/>
          </p:nvGrpSpPr>
          <p:grpSpPr bwMode="auto">
            <a:xfrm>
              <a:off x="24817388" y="36263263"/>
              <a:ext cx="2362200" cy="1901825"/>
              <a:chOff x="24817388" y="36375975"/>
              <a:chExt cx="2362200" cy="1901357"/>
            </a:xfrm>
          </p:grpSpPr>
          <p:pic>
            <p:nvPicPr>
              <p:cNvPr id="26" name="Picture 26">
                <a:extLst>
                  <a:ext uri="{FF2B5EF4-FFF2-40B4-BE49-F238E27FC236}">
                    <a16:creationId xmlns:a16="http://schemas.microsoft.com/office/drawing/2014/main" id="{8D73CC21-36C2-C642-8DF9-17582545B6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995" t="18904" r="7053" b="45213"/>
              <a:stretch>
                <a:fillRect/>
              </a:stretch>
            </p:blipFill>
            <p:spPr bwMode="auto">
              <a:xfrm>
                <a:off x="24817388" y="36375975"/>
                <a:ext cx="2362200" cy="1049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TextBox 28">
                <a:extLst>
                  <a:ext uri="{FF2B5EF4-FFF2-40B4-BE49-F238E27FC236}">
                    <a16:creationId xmlns:a16="http://schemas.microsoft.com/office/drawing/2014/main" id="{B3C11708-C799-D64B-B24D-AFEDBA75070B}"/>
                  </a:ext>
                </a:extLst>
              </p:cNvPr>
              <p:cNvSpPr txBox="1">
                <a:spLocks noChangeArrowheads="1"/>
              </p:cNvSpPr>
              <p:nvPr/>
            </p:nvSpPr>
            <p:spPr bwMode="auto">
              <a:xfrm>
                <a:off x="26646187" y="36732130"/>
                <a:ext cx="381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1" hangingPunct="1"/>
                <a:r>
                  <a:rPr lang="en-US" sz="1800" kern="1200">
                    <a:solidFill>
                      <a:srgbClr val="FFFFFF"/>
                    </a:solidFill>
                  </a:rPr>
                  <a:t>1</a:t>
                </a:r>
              </a:p>
            </p:txBody>
          </p:sp>
          <p:sp>
            <p:nvSpPr>
              <p:cNvPr id="28" name="TextBox 29">
                <a:extLst>
                  <a:ext uri="{FF2B5EF4-FFF2-40B4-BE49-F238E27FC236}">
                    <a16:creationId xmlns:a16="http://schemas.microsoft.com/office/drawing/2014/main" id="{7E450B2B-1B72-BC4B-A0D7-7CB34858DEB8}"/>
                  </a:ext>
                </a:extLst>
              </p:cNvPr>
              <p:cNvSpPr txBox="1">
                <a:spLocks noChangeArrowheads="1"/>
              </p:cNvSpPr>
              <p:nvPr/>
            </p:nvSpPr>
            <p:spPr bwMode="auto">
              <a:xfrm>
                <a:off x="26629200" y="37908000"/>
                <a:ext cx="381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1" hangingPunct="1"/>
                <a:r>
                  <a:rPr lang="en-US" sz="1800" kern="1200">
                    <a:solidFill>
                      <a:srgbClr val="FFFFFF"/>
                    </a:solidFill>
                  </a:rPr>
                  <a:t>2</a:t>
                </a:r>
              </a:p>
            </p:txBody>
          </p:sp>
          <p:sp>
            <p:nvSpPr>
              <p:cNvPr id="29" name="TextBox 30">
                <a:extLst>
                  <a:ext uri="{FF2B5EF4-FFF2-40B4-BE49-F238E27FC236}">
                    <a16:creationId xmlns:a16="http://schemas.microsoft.com/office/drawing/2014/main" id="{34FBBF31-B156-2349-8BE3-71D8A6C1D25F}"/>
                  </a:ext>
                </a:extLst>
              </p:cNvPr>
              <p:cNvSpPr txBox="1">
                <a:spLocks noChangeArrowheads="1"/>
              </p:cNvSpPr>
              <p:nvPr/>
            </p:nvSpPr>
            <p:spPr bwMode="auto">
              <a:xfrm>
                <a:off x="24930000" y="36694800"/>
                <a:ext cx="381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1" hangingPunct="1"/>
                <a:r>
                  <a:rPr lang="en-US" sz="1800" kern="1200">
                    <a:solidFill>
                      <a:srgbClr val="FFFFFF"/>
                    </a:solidFill>
                  </a:rPr>
                  <a:t>2</a:t>
                </a:r>
              </a:p>
            </p:txBody>
          </p:sp>
        </p:grpSp>
        <p:sp>
          <p:nvSpPr>
            <p:cNvPr id="19" name="TextBox 21">
              <a:extLst>
                <a:ext uri="{FF2B5EF4-FFF2-40B4-BE49-F238E27FC236}">
                  <a16:creationId xmlns:a16="http://schemas.microsoft.com/office/drawing/2014/main" id="{AD5DCF19-D68F-6743-866B-E26B4CD416B1}"/>
                </a:ext>
              </a:extLst>
            </p:cNvPr>
            <p:cNvSpPr txBox="1">
              <a:spLocks noChangeArrowheads="1"/>
            </p:cNvSpPr>
            <p:nvPr/>
          </p:nvSpPr>
          <p:spPr bwMode="auto">
            <a:xfrm>
              <a:off x="25434695" y="36872668"/>
              <a:ext cx="205642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eaLnBrk="1" hangingPunct="1"/>
              <a:r>
                <a:rPr lang="en-US" sz="1600">
                  <a:solidFill>
                    <a:srgbClr val="4154C5"/>
                  </a:solidFill>
                </a:rPr>
                <a:t>Top view</a:t>
              </a:r>
              <a:endParaRPr lang="en-US" sz="1600" kern="1200">
                <a:solidFill>
                  <a:srgbClr val="4154C5"/>
                </a:solidFill>
              </a:endParaRPr>
            </a:p>
          </p:txBody>
        </p:sp>
        <p:sp>
          <p:nvSpPr>
            <p:cNvPr id="25" name="Rectangle 25">
              <a:extLst>
                <a:ext uri="{FF2B5EF4-FFF2-40B4-BE49-F238E27FC236}">
                  <a16:creationId xmlns:a16="http://schemas.microsoft.com/office/drawing/2014/main" id="{B82F0D20-FAE5-4948-8E2A-AE6E2EAD42E0}"/>
                </a:ext>
              </a:extLst>
            </p:cNvPr>
            <p:cNvSpPr/>
            <p:nvPr/>
          </p:nvSpPr>
          <p:spPr>
            <a:xfrm>
              <a:off x="26417588" y="36949063"/>
              <a:ext cx="609600" cy="381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eaLnBrk="1" hangingPunct="1">
                <a:defRPr/>
              </a:pPr>
              <a:endParaRPr lang="en-GB" kern="1200"/>
            </a:p>
          </p:txBody>
        </p:sp>
      </p:grpSp>
      <p:sp>
        <p:nvSpPr>
          <p:cNvPr id="2" name="Title 1"/>
          <p:cNvSpPr>
            <a:spLocks noGrp="1"/>
          </p:cNvSpPr>
          <p:nvPr>
            <p:ph type="title"/>
          </p:nvPr>
        </p:nvSpPr>
        <p:spPr>
          <a:xfrm>
            <a:off x="0" y="0"/>
            <a:ext cx="12192000" cy="665747"/>
          </a:xfrm>
        </p:spPr>
        <p:txBody>
          <a:bodyPr>
            <a:normAutofit/>
          </a:bodyPr>
          <a:lstStyle/>
          <a:p>
            <a:pPr algn="ctr"/>
            <a:r>
              <a:rPr lang="en-US" sz="2800" b="1" dirty="0">
                <a:latin typeface="+mn-lt"/>
              </a:rPr>
              <a:t>Noise reduction: soundproofing and impact on cooling</a:t>
            </a:r>
            <a:endParaRPr lang="en-GB" sz="2800" b="1" dirty="0">
              <a:latin typeface="+mn-lt"/>
            </a:endParaRPr>
          </a:p>
        </p:txBody>
      </p:sp>
      <p:sp>
        <p:nvSpPr>
          <p:cNvPr id="72" name="TextBox 71"/>
          <p:cNvSpPr txBox="1"/>
          <p:nvPr/>
        </p:nvSpPr>
        <p:spPr>
          <a:xfrm>
            <a:off x="1591" y="573507"/>
            <a:ext cx="3769220" cy="369332"/>
          </a:xfrm>
          <a:prstGeom prst="rect">
            <a:avLst/>
          </a:prstGeom>
          <a:noFill/>
        </p:spPr>
        <p:txBody>
          <a:bodyPr wrap="square" rtlCol="0">
            <a:spAutoFit/>
          </a:bodyPr>
          <a:lstStyle/>
          <a:p>
            <a:pPr algn="just"/>
            <a:r>
              <a:rPr lang="en-GB"/>
              <a:t>ATCA fans working at max speed </a:t>
            </a:r>
          </a:p>
        </p:txBody>
      </p:sp>
      <p:graphicFrame>
        <p:nvGraphicFramePr>
          <p:cNvPr id="12" name="Chart 11"/>
          <p:cNvGraphicFramePr>
            <a:graphicFrameLocks/>
          </p:cNvGraphicFramePr>
          <p:nvPr>
            <p:extLst>
              <p:ext uri="{D42A27DB-BD31-4B8C-83A1-F6EECF244321}">
                <p14:modId xmlns:p14="http://schemas.microsoft.com/office/powerpoint/2010/main" val="785755923"/>
              </p:ext>
            </p:extLst>
          </p:nvPr>
        </p:nvGraphicFramePr>
        <p:xfrm>
          <a:off x="5677556" y="1320610"/>
          <a:ext cx="6671707" cy="38778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476435824"/>
              </p:ext>
            </p:extLst>
          </p:nvPr>
        </p:nvGraphicFramePr>
        <p:xfrm>
          <a:off x="10317287" y="3705970"/>
          <a:ext cx="1660498" cy="817782"/>
        </p:xfrm>
        <a:graphic>
          <a:graphicData uri="http://schemas.openxmlformats.org/drawingml/2006/table">
            <a:tbl>
              <a:tblPr firstRow="1" bandRow="1">
                <a:tableStyleId>{073A0DAA-6AF3-43AB-8588-CEC1D06C72B9}</a:tableStyleId>
              </a:tblPr>
              <a:tblGrid>
                <a:gridCol w="830249">
                  <a:extLst>
                    <a:ext uri="{9D8B030D-6E8A-4147-A177-3AD203B41FA5}">
                      <a16:colId xmlns:a16="http://schemas.microsoft.com/office/drawing/2014/main" val="20000"/>
                    </a:ext>
                  </a:extLst>
                </a:gridCol>
                <a:gridCol w="830249">
                  <a:extLst>
                    <a:ext uri="{9D8B030D-6E8A-4147-A177-3AD203B41FA5}">
                      <a16:colId xmlns:a16="http://schemas.microsoft.com/office/drawing/2014/main" val="20001"/>
                    </a:ext>
                  </a:extLst>
                </a:gridCol>
              </a:tblGrid>
              <a:tr h="272594">
                <a:tc gridSpan="2">
                  <a:txBody>
                    <a:bodyPr/>
                    <a:lstStyle/>
                    <a:p>
                      <a:pPr algn="ctr"/>
                      <a:r>
                        <a:rPr lang="en-GB" sz="11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extLst>
                  <a:ext uri="{0D108BD9-81ED-4DB2-BD59-A6C34878D82A}">
                    <a16:rowId xmlns:a16="http://schemas.microsoft.com/office/drawing/2014/main" val="10000"/>
                  </a:ext>
                </a:extLst>
              </a:tr>
              <a:tr h="272594">
                <a:tc>
                  <a:txBody>
                    <a:bodyPr/>
                    <a:lstStyle/>
                    <a:p>
                      <a:pPr algn="ctr"/>
                      <a:r>
                        <a:rPr lang="en-US" sz="1100"/>
                        <a:t>WOS</a:t>
                      </a:r>
                      <a:endParaRPr lang="en-GB" sz="1100"/>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a:t>WS</a:t>
                      </a:r>
                      <a:endParaRPr lang="en-GB" sz="110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2594">
                <a:tc>
                  <a:txBody>
                    <a:bodyPr/>
                    <a:lstStyle/>
                    <a:p>
                      <a:pPr algn="ctr"/>
                      <a:r>
                        <a:rPr lang="en-US" sz="1100"/>
                        <a:t>49.2°C</a:t>
                      </a:r>
                      <a:endParaRPr lang="en-GB" sz="110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100"/>
                        <a:t>51.8</a:t>
                      </a:r>
                      <a:r>
                        <a:rPr lang="en-US" sz="1100"/>
                        <a:t>°C</a:t>
                      </a:r>
                      <a:endParaRPr lang="en-GB" sz="110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4" name="TextBox 13"/>
          <p:cNvSpPr txBox="1"/>
          <p:nvPr/>
        </p:nvSpPr>
        <p:spPr>
          <a:xfrm rot="20474116">
            <a:off x="6128593" y="1533173"/>
            <a:ext cx="1298722" cy="400110"/>
          </a:xfrm>
          <a:prstGeom prst="rect">
            <a:avLst/>
          </a:prstGeom>
          <a:noFill/>
          <a:ln>
            <a:solidFill>
              <a:schemeClr val="tx1"/>
            </a:solidFill>
          </a:ln>
        </p:spPr>
        <p:txBody>
          <a:bodyPr wrap="square" rtlCol="0">
            <a:spAutoFit/>
          </a:bodyPr>
          <a:lstStyle/>
          <a:p>
            <a:pPr algn="ctr"/>
            <a:r>
              <a:rPr lang="en-US" sz="2000" b="1"/>
              <a:t>52U</a:t>
            </a:r>
            <a:endParaRPr lang="en-GB" sz="2000" b="1"/>
          </a:p>
        </p:txBody>
      </p:sp>
      <p:sp>
        <p:nvSpPr>
          <p:cNvPr id="15" name="TextBox 14"/>
          <p:cNvSpPr txBox="1"/>
          <p:nvPr/>
        </p:nvSpPr>
        <p:spPr>
          <a:xfrm>
            <a:off x="1591" y="5715441"/>
            <a:ext cx="12190409" cy="369332"/>
          </a:xfrm>
          <a:prstGeom prst="rect">
            <a:avLst/>
          </a:prstGeom>
          <a:noFill/>
        </p:spPr>
        <p:txBody>
          <a:bodyPr wrap="square" rtlCol="0">
            <a:spAutoFit/>
          </a:bodyPr>
          <a:lstStyle/>
          <a:p>
            <a:pPr algn="just"/>
            <a:r>
              <a:rPr lang="en-GB" dirty="0"/>
              <a:t>The av. max. T is increased by 2.6K, which is not a big price to pay for reducing the noise by 3.7 [dB(A)] on the level of the rack.</a:t>
            </a:r>
          </a:p>
        </p:txBody>
      </p:sp>
      <p:sp>
        <p:nvSpPr>
          <p:cNvPr id="20" name="TextBox 19"/>
          <p:cNvSpPr txBox="1"/>
          <p:nvPr/>
        </p:nvSpPr>
        <p:spPr>
          <a:xfrm>
            <a:off x="5834510" y="573507"/>
            <a:ext cx="4328393" cy="369332"/>
          </a:xfrm>
          <a:prstGeom prst="rect">
            <a:avLst/>
          </a:prstGeom>
          <a:noFill/>
        </p:spPr>
        <p:txBody>
          <a:bodyPr wrap="square" rtlCol="0">
            <a:spAutoFit/>
          </a:bodyPr>
          <a:lstStyle/>
          <a:p>
            <a:pPr algn="just"/>
            <a:r>
              <a:rPr lang="en-US"/>
              <a:t>Over 100 [dB(A)]! -&gt; needs soundproofing</a:t>
            </a:r>
            <a:endParaRPr lang="en-GB"/>
          </a:p>
        </p:txBody>
      </p:sp>
      <p:cxnSp>
        <p:nvCxnSpPr>
          <p:cNvPr id="6" name="Straight Arrow Connector 5"/>
          <p:cNvCxnSpPr/>
          <p:nvPr/>
        </p:nvCxnSpPr>
        <p:spPr>
          <a:xfrm>
            <a:off x="3291843" y="775065"/>
            <a:ext cx="244667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0" y="980466"/>
            <a:ext cx="11216640" cy="369332"/>
          </a:xfrm>
          <a:prstGeom prst="rect">
            <a:avLst/>
          </a:prstGeom>
          <a:noFill/>
        </p:spPr>
        <p:txBody>
          <a:bodyPr wrap="square" rtlCol="0">
            <a:spAutoFit/>
          </a:bodyPr>
          <a:lstStyle/>
          <a:p>
            <a:pPr algn="just"/>
            <a:r>
              <a:rPr lang="en-US"/>
              <a:t>Soundproofing material installed in the air corridors reduces its width from 65 [mm] to 37 [mm] – </a:t>
            </a:r>
            <a:r>
              <a:rPr lang="en-US" b="1" u="sng"/>
              <a:t>impact on cooling?</a:t>
            </a:r>
            <a:endParaRPr lang="en-GB" b="1" u="sng"/>
          </a:p>
        </p:txBody>
      </p:sp>
      <p:sp>
        <p:nvSpPr>
          <p:cNvPr id="23" name="TextBox 22"/>
          <p:cNvSpPr txBox="1"/>
          <p:nvPr/>
        </p:nvSpPr>
        <p:spPr>
          <a:xfrm>
            <a:off x="6949440" y="5211283"/>
            <a:ext cx="5164183" cy="369332"/>
          </a:xfrm>
          <a:prstGeom prst="rect">
            <a:avLst/>
          </a:prstGeom>
          <a:noFill/>
        </p:spPr>
        <p:txBody>
          <a:bodyPr wrap="square" rtlCol="0">
            <a:spAutoFit/>
          </a:bodyPr>
          <a:lstStyle/>
          <a:p>
            <a:pPr algn="just"/>
            <a:r>
              <a:rPr lang="en-GB" u="sng"/>
              <a:t>Measured in ASIS shelves – non standard for CERN</a:t>
            </a:r>
          </a:p>
        </p:txBody>
      </p:sp>
      <p:graphicFrame>
        <p:nvGraphicFramePr>
          <p:cNvPr id="16" name="Table 23">
            <a:extLst>
              <a:ext uri="{FF2B5EF4-FFF2-40B4-BE49-F238E27FC236}">
                <a16:creationId xmlns:a16="http://schemas.microsoft.com/office/drawing/2014/main" id="{D16E4FF0-D43C-844F-B692-63B04B0091A2}"/>
              </a:ext>
            </a:extLst>
          </p:cNvPr>
          <p:cNvGraphicFramePr>
            <a:graphicFrameLocks noGrp="1"/>
          </p:cNvGraphicFramePr>
          <p:nvPr>
            <p:extLst>
              <p:ext uri="{D42A27DB-BD31-4B8C-83A1-F6EECF244321}">
                <p14:modId xmlns:p14="http://schemas.microsoft.com/office/powerpoint/2010/main" val="878719146"/>
              </p:ext>
            </p:extLst>
          </p:nvPr>
        </p:nvGraphicFramePr>
        <p:xfrm>
          <a:off x="103022" y="2258905"/>
          <a:ext cx="5992978" cy="3108936"/>
        </p:xfrm>
        <a:graphic>
          <a:graphicData uri="http://schemas.openxmlformats.org/drawingml/2006/table">
            <a:tbl>
              <a:tblPr/>
              <a:tblGrid>
                <a:gridCol w="1500785">
                  <a:extLst>
                    <a:ext uri="{9D8B030D-6E8A-4147-A177-3AD203B41FA5}">
                      <a16:colId xmlns:a16="http://schemas.microsoft.com/office/drawing/2014/main" val="20000"/>
                    </a:ext>
                  </a:extLst>
                </a:gridCol>
                <a:gridCol w="915106">
                  <a:extLst>
                    <a:ext uri="{9D8B030D-6E8A-4147-A177-3AD203B41FA5}">
                      <a16:colId xmlns:a16="http://schemas.microsoft.com/office/drawing/2014/main" val="20001"/>
                    </a:ext>
                  </a:extLst>
                </a:gridCol>
                <a:gridCol w="823369">
                  <a:extLst>
                    <a:ext uri="{9D8B030D-6E8A-4147-A177-3AD203B41FA5}">
                      <a16:colId xmlns:a16="http://schemas.microsoft.com/office/drawing/2014/main" val="20002"/>
                    </a:ext>
                  </a:extLst>
                </a:gridCol>
                <a:gridCol w="917906">
                  <a:extLst>
                    <a:ext uri="{9D8B030D-6E8A-4147-A177-3AD203B41FA5}">
                      <a16:colId xmlns:a16="http://schemas.microsoft.com/office/drawing/2014/main" val="20003"/>
                    </a:ext>
                  </a:extLst>
                </a:gridCol>
                <a:gridCol w="917906">
                  <a:extLst>
                    <a:ext uri="{9D8B030D-6E8A-4147-A177-3AD203B41FA5}">
                      <a16:colId xmlns:a16="http://schemas.microsoft.com/office/drawing/2014/main" val="20004"/>
                    </a:ext>
                  </a:extLst>
                </a:gridCol>
                <a:gridCol w="917906">
                  <a:extLst>
                    <a:ext uri="{9D8B030D-6E8A-4147-A177-3AD203B41FA5}">
                      <a16:colId xmlns:a16="http://schemas.microsoft.com/office/drawing/2014/main" val="20005"/>
                    </a:ext>
                  </a:extLst>
                </a:gridCol>
              </a:tblGrid>
              <a:tr h="170285">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a:ln>
                            <a:noFill/>
                          </a:ln>
                          <a:solidFill>
                            <a:schemeClr val="tx1"/>
                          </a:solidFill>
                          <a:effectLst/>
                          <a:latin typeface="Calibri" panose="020F0502020204030204" pitchFamily="34" charset="0"/>
                          <a:ea typeface="MS PGothic" panose="020B0600070205080204" pitchFamily="34" charset="-128"/>
                        </a:rPr>
                        <a:t>Noise values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a:ln>
                            <a:noFill/>
                          </a:ln>
                          <a:solidFill>
                            <a:schemeClr val="tx1"/>
                          </a:solidFill>
                          <a:effectLst/>
                          <a:latin typeface="Calibri" panose="020F0502020204030204" pitchFamily="34" charset="0"/>
                          <a:ea typeface="MS PGothic" panose="020B0600070205080204" pitchFamily="34" charset="-128"/>
                        </a:rPr>
                        <a:t>(52U)</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Pos. 1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bg1"/>
                          </a:solidFill>
                          <a:effectLst/>
                          <a:latin typeface="Calibri" panose="020F0502020204030204" pitchFamily="34" charset="0"/>
                          <a:ea typeface="MS PGothic" panose="020B0600070205080204" pitchFamily="34" charset="-128"/>
                        </a:rPr>
                        <a:t>Door open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Pos. 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bg1"/>
                          </a:solidFill>
                          <a:effectLst/>
                          <a:latin typeface="Calibri" panose="020F0502020204030204" pitchFamily="34" charset="0"/>
                          <a:ea typeface="MS PGothic" panose="020B0600070205080204" pitchFamily="34" charset="-128"/>
                        </a:rPr>
                        <a:t>Door closed </a:t>
                      </a: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Pos. 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Av. max T ASIS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a:t>
                      </a:r>
                      <a:r>
                        <a:rPr kumimoji="0" lang="en-US" altLang="en-US" sz="1800" b="1" i="0" u="none" strike="noStrike" cap="none" normalizeH="0" baseline="0">
                          <a:ln>
                            <a:noFill/>
                          </a:ln>
                          <a:solidFill>
                            <a:srgbClr val="FFFFFF"/>
                          </a:solidFill>
                          <a:effectLst/>
                          <a:latin typeface="Calibri" panose="020F0502020204030204" pitchFamily="34" charset="0"/>
                          <a:ea typeface="Arial Unicode MS" panose="020B0604020202020204" pitchFamily="34" charset="-128"/>
                          <a:cs typeface="Arial Unicode MS" panose="020B0604020202020204" pitchFamily="34" charset="-128"/>
                        </a:rPr>
                        <a:t>°</a:t>
                      </a: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C]</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Av. max T Comtel [</a:t>
                      </a:r>
                      <a:r>
                        <a:rPr kumimoji="0" lang="en-US" altLang="en-US" sz="1800" b="1" i="0" u="none" strike="noStrike" cap="none" normalizeH="0" baseline="0">
                          <a:ln>
                            <a:noFill/>
                          </a:ln>
                          <a:solidFill>
                            <a:srgbClr val="FFFFFF"/>
                          </a:solidFill>
                          <a:effectLst/>
                          <a:latin typeface="Calibri" panose="020F0502020204030204" pitchFamily="34" charset="0"/>
                          <a:ea typeface="Arial Unicode MS" panose="020B0604020202020204" pitchFamily="34" charset="-128"/>
                          <a:cs typeface="Arial Unicode MS" panose="020B0604020202020204" pitchFamily="34" charset="-128"/>
                        </a:rPr>
                        <a:t>°</a:t>
                      </a:r>
                      <a:r>
                        <a:rPr kumimoji="0" lang="en-US" altLang="en-US" sz="1800" b="1" i="0" u="none" strike="noStrike" cap="none" normalizeH="0" baseline="0">
                          <a:ln>
                            <a:noFill/>
                          </a:ln>
                          <a:solidFill>
                            <a:srgbClr val="FFFFFF"/>
                          </a:solidFill>
                          <a:effectLst/>
                          <a:latin typeface="Calibri" panose="020F0502020204030204" pitchFamily="34" charset="0"/>
                          <a:ea typeface="MS PGothic" panose="020B0600070205080204" pitchFamily="34" charset="-128"/>
                        </a:rPr>
                        <a:t>C]</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extLst>
                  <a:ext uri="{0D108BD9-81ED-4DB2-BD59-A6C34878D82A}">
                    <a16:rowId xmlns:a16="http://schemas.microsoft.com/office/drawing/2014/main" val="10000"/>
                  </a:ext>
                </a:extLst>
              </a:tr>
              <a:tr h="560424">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FFFFFF"/>
                          </a:solidFill>
                          <a:effectLst/>
                          <a:latin typeface="Calibri" panose="020F0502020204030204" pitchFamily="34" charset="0"/>
                          <a:ea typeface="MS PGothic" panose="020B0600070205080204" pitchFamily="34" charset="-128"/>
                        </a:rPr>
                        <a:t>Without insulation</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102.8</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90</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87.5</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49.2</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53.1</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extLst>
                  <a:ext uri="{0D108BD9-81ED-4DB2-BD59-A6C34878D82A}">
                    <a16:rowId xmlns:a16="http://schemas.microsoft.com/office/drawing/2014/main" val="10001"/>
                  </a:ext>
                </a:extLst>
              </a:tr>
              <a:tr h="354128">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FFFFFF"/>
                          </a:solidFill>
                          <a:effectLst/>
                          <a:latin typeface="Calibri" panose="020F0502020204030204" pitchFamily="34" charset="0"/>
                          <a:ea typeface="MS PGothic" panose="020B0600070205080204" pitchFamily="34" charset="-128"/>
                        </a:rPr>
                        <a:t>With insulation</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86.3</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84</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51.8</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49.4</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extLst>
                  <a:ext uri="{0D108BD9-81ED-4DB2-BD59-A6C34878D82A}">
                    <a16:rowId xmlns:a16="http://schemas.microsoft.com/office/drawing/2014/main" val="10002"/>
                  </a:ext>
                </a:extLst>
              </a:tr>
              <a:tr h="354128">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FFFFFF"/>
                          </a:solidFill>
                          <a:effectLst/>
                          <a:latin typeface="Calibri" panose="020F0502020204030204" pitchFamily="34" charset="0"/>
                          <a:ea typeface="MS PGothic" panose="020B0600070205080204" pitchFamily="34" charset="-128"/>
                        </a:rPr>
                        <a:t>Difference</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-3.7</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-3.5</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chemeClr val="bg1"/>
                          </a:solidFill>
                          <a:effectLst/>
                          <a:latin typeface="Calibri" panose="020F0502020204030204" pitchFamily="34" charset="0"/>
                          <a:ea typeface="MS PGothic" panose="020B0600070205080204" pitchFamily="34" charset="-128"/>
                        </a:rPr>
                        <a:t>2.6</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a:ln>
                            <a:noFill/>
                          </a:ln>
                          <a:solidFill>
                            <a:srgbClr val="000000"/>
                          </a:solidFill>
                          <a:effectLst/>
                          <a:latin typeface="Calibri" panose="020F0502020204030204" pitchFamily="34" charset="0"/>
                          <a:ea typeface="MS PGothic" panose="020B0600070205080204" pitchFamily="34" charset="-128"/>
                        </a:rPr>
                        <a:t>-3.7</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extLst>
                  <a:ext uri="{0D108BD9-81ED-4DB2-BD59-A6C34878D82A}">
                    <a16:rowId xmlns:a16="http://schemas.microsoft.com/office/drawing/2014/main" val="10003"/>
                  </a:ext>
                </a:extLst>
              </a:tr>
            </a:tbl>
          </a:graphicData>
        </a:graphic>
      </p:graphicFrame>
      <p:sp>
        <p:nvSpPr>
          <p:cNvPr id="22" name="TextBox 21"/>
          <p:cNvSpPr txBox="1"/>
          <p:nvPr/>
        </p:nvSpPr>
        <p:spPr>
          <a:xfrm>
            <a:off x="0" y="6276948"/>
            <a:ext cx="12192000" cy="369332"/>
          </a:xfrm>
          <a:prstGeom prst="rect">
            <a:avLst/>
          </a:prstGeom>
          <a:noFill/>
        </p:spPr>
        <p:txBody>
          <a:bodyPr wrap="square" rtlCol="0">
            <a:spAutoFit/>
          </a:bodyPr>
          <a:lstStyle/>
          <a:p>
            <a:pPr algn="just"/>
            <a:r>
              <a:rPr lang="en-US" b="1" u="sng" dirty="0">
                <a:solidFill>
                  <a:srgbClr val="FF0000"/>
                </a:solidFill>
              </a:rPr>
              <a:t>Important note</a:t>
            </a:r>
            <a:r>
              <a:rPr lang="en-US" b="1" dirty="0">
                <a:solidFill>
                  <a:srgbClr val="FF0000"/>
                </a:solidFill>
              </a:rPr>
              <a:t>: </a:t>
            </a:r>
            <a:r>
              <a:rPr lang="en-US" dirty="0"/>
              <a:t>All the results showed for 63U rack are taken from the tests carried out in </a:t>
            </a:r>
            <a:r>
              <a:rPr lang="en-US" b="1" u="sng" dirty="0"/>
              <a:t>soundproofed</a:t>
            </a:r>
            <a:r>
              <a:rPr lang="en-US" dirty="0"/>
              <a:t> rack. </a:t>
            </a:r>
            <a:endParaRPr lang="en-US" u="sng" dirty="0"/>
          </a:p>
        </p:txBody>
      </p:sp>
      <p:sp>
        <p:nvSpPr>
          <p:cNvPr id="30"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4</a:t>
            </a:fld>
            <a:endParaRPr lang="en-GB" dirty="0"/>
          </a:p>
        </p:txBody>
      </p:sp>
    </p:spTree>
    <p:extLst>
      <p:ext uri="{BB962C8B-B14F-4D97-AF65-F5344CB8AC3E}">
        <p14:creationId xmlns:p14="http://schemas.microsoft.com/office/powerpoint/2010/main" val="1696424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Obraz 26">
            <a:extLst>
              <a:ext uri="{FF2B5EF4-FFF2-40B4-BE49-F238E27FC236}">
                <a16:creationId xmlns:a16="http://schemas.microsoft.com/office/drawing/2014/main" id="{FA019DAF-56F6-0B4B-891F-6D01E933E5F9}"/>
              </a:ext>
            </a:extLst>
          </p:cNvPr>
          <p:cNvPicPr>
            <a:picLocks noChangeAspect="1"/>
          </p:cNvPicPr>
          <p:nvPr/>
        </p:nvPicPr>
        <p:blipFill>
          <a:blip r:embed="rId2"/>
          <a:stretch>
            <a:fillRect/>
          </a:stretch>
        </p:blipFill>
        <p:spPr>
          <a:xfrm>
            <a:off x="3163778" y="835530"/>
            <a:ext cx="8534400" cy="5162550"/>
          </a:xfrm>
          <a:prstGeom prst="rect">
            <a:avLst/>
          </a:prstGeom>
          <a:effectLst>
            <a:softEdge rad="114300"/>
          </a:effectLst>
        </p:spPr>
      </p:pic>
      <p:sp>
        <p:nvSpPr>
          <p:cNvPr id="8" name="Title 1"/>
          <p:cNvSpPr txBox="1">
            <a:spLocks/>
          </p:cNvSpPr>
          <p:nvPr/>
        </p:nvSpPr>
        <p:spPr>
          <a:xfrm>
            <a:off x="0" y="0"/>
            <a:ext cx="12192000" cy="78377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2800" b="1" dirty="0">
                <a:latin typeface="+mn-lt"/>
              </a:rPr>
              <a:t>Environmental conditions and chiller operations – SR1 Laser Room </a:t>
            </a:r>
          </a:p>
        </p:txBody>
      </p:sp>
      <p:sp>
        <p:nvSpPr>
          <p:cNvPr id="22" name="Rectangle 21"/>
          <p:cNvSpPr/>
          <p:nvPr/>
        </p:nvSpPr>
        <p:spPr>
          <a:xfrm>
            <a:off x="3757816" y="2008208"/>
            <a:ext cx="1975432" cy="171884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5" name="TextBox 54"/>
              <p:cNvSpPr txBox="1"/>
              <p:nvPr/>
            </p:nvSpPr>
            <p:spPr>
              <a:xfrm>
                <a:off x="6205357" y="3977128"/>
                <a:ext cx="1957267" cy="369332"/>
              </a:xfrm>
              <a:prstGeom prst="rect">
                <a:avLst/>
              </a:prstGeom>
              <a:noFill/>
            </p:spPr>
            <p:txBody>
              <a:bodyPr wrap="none" rtlCol="0">
                <a:spAutoFit/>
              </a:bodyPr>
              <a:lstStyle/>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𝑤𝑎𝑡𝑒𝑟</m:t>
                        </m:r>
                      </m:sub>
                    </m:sSub>
                  </m:oMath>
                </a14:m>
                <a:r>
                  <a:rPr lang="en-GB" dirty="0"/>
                  <a:t>&lt;15.5-16&gt;</a:t>
                </a:r>
                <a:r>
                  <a:rPr lang="en-GB" dirty="0">
                    <a:latin typeface="Calibri" panose="020F0502020204030204" pitchFamily="34" charset="0"/>
                  </a:rPr>
                  <a:t>°C</a:t>
                </a:r>
                <a:endParaRPr lang="en-GB" dirty="0"/>
              </a:p>
            </p:txBody>
          </p:sp>
        </mc:Choice>
        <mc:Fallback xmlns="">
          <p:sp>
            <p:nvSpPr>
              <p:cNvPr id="55" name="TextBox 54"/>
              <p:cNvSpPr txBox="1">
                <a:spLocks noRot="1" noChangeAspect="1" noMove="1" noResize="1" noEditPoints="1" noAdjustHandles="1" noChangeArrowheads="1" noChangeShapeType="1" noTextEdit="1"/>
              </p:cNvSpPr>
              <p:nvPr/>
            </p:nvSpPr>
            <p:spPr>
              <a:xfrm>
                <a:off x="6205357" y="3977128"/>
                <a:ext cx="1957267" cy="369332"/>
              </a:xfrm>
              <a:prstGeom prst="rect">
                <a:avLst/>
              </a:prstGeom>
              <a:blipFill>
                <a:blip r:embed="rId3"/>
                <a:stretch>
                  <a:fillRect t="-8197" r="-2181" b="-24590"/>
                </a:stretch>
              </a:blipFill>
            </p:spPr>
            <p:txBody>
              <a:bodyPr/>
              <a:lstStyle/>
              <a:p>
                <a:r>
                  <a:rPr lang="en-GB">
                    <a:noFill/>
                  </a:rPr>
                  <a:t> </a:t>
                </a:r>
              </a:p>
            </p:txBody>
          </p:sp>
        </mc:Fallback>
      </mc:AlternateContent>
      <p:sp>
        <p:nvSpPr>
          <p:cNvPr id="56" name="Left Brace 55"/>
          <p:cNvSpPr/>
          <p:nvPr/>
        </p:nvSpPr>
        <p:spPr>
          <a:xfrm rot="5400000">
            <a:off x="7099149" y="3193565"/>
            <a:ext cx="155448" cy="1528510"/>
          </a:xfrm>
          <a:prstGeom prst="leftBrace">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lt1"/>
                </a:solidFill>
              </a:rPr>
              <a:t>`</a:t>
            </a:r>
          </a:p>
        </p:txBody>
      </p:sp>
      <p:sp>
        <p:nvSpPr>
          <p:cNvPr id="63" name="TextBox 62"/>
          <p:cNvSpPr txBox="1"/>
          <p:nvPr/>
        </p:nvSpPr>
        <p:spPr>
          <a:xfrm>
            <a:off x="8448837" y="3953896"/>
            <a:ext cx="2760453" cy="369332"/>
          </a:xfrm>
          <a:prstGeom prst="rect">
            <a:avLst/>
          </a:prstGeom>
          <a:noFill/>
        </p:spPr>
        <p:txBody>
          <a:bodyPr wrap="square" rtlCol="0">
            <a:spAutoFit/>
          </a:bodyPr>
          <a:lstStyle/>
          <a:p>
            <a:r>
              <a:rPr lang="en-GB" dirty="0"/>
              <a:t>Mixed water T in USA15</a:t>
            </a:r>
          </a:p>
        </p:txBody>
      </p:sp>
      <p:cxnSp>
        <p:nvCxnSpPr>
          <p:cNvPr id="105" name="Straight Arrow Connector 104"/>
          <p:cNvCxnSpPr>
            <a:cxnSpLocks/>
          </p:cNvCxnSpPr>
          <p:nvPr/>
        </p:nvCxnSpPr>
        <p:spPr>
          <a:xfrm>
            <a:off x="7176873" y="3450856"/>
            <a:ext cx="0" cy="3777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3662282" y="1492105"/>
            <a:ext cx="2390775" cy="369332"/>
          </a:xfrm>
          <a:prstGeom prst="rect">
            <a:avLst/>
          </a:prstGeom>
          <a:noFill/>
        </p:spPr>
        <p:txBody>
          <a:bodyPr wrap="square" rtlCol="0">
            <a:spAutoFit/>
          </a:bodyPr>
          <a:lstStyle/>
          <a:p>
            <a:r>
              <a:rPr lang="en-GB" dirty="0"/>
              <a:t>Starting of the setup</a:t>
            </a:r>
          </a:p>
        </p:txBody>
      </p:sp>
      <p:sp>
        <p:nvSpPr>
          <p:cNvPr id="114" name="Rounded Rectangle 113"/>
          <p:cNvSpPr/>
          <p:nvPr/>
        </p:nvSpPr>
        <p:spPr>
          <a:xfrm>
            <a:off x="6708681" y="3328426"/>
            <a:ext cx="878522" cy="96622"/>
          </a:xfrm>
          <a:prstGeom prst="round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ounded Rectangle 114"/>
          <p:cNvSpPr/>
          <p:nvPr/>
        </p:nvSpPr>
        <p:spPr>
          <a:xfrm>
            <a:off x="8837270" y="3322204"/>
            <a:ext cx="944628" cy="102844"/>
          </a:xfrm>
          <a:prstGeom prst="round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ounded Rectangle 115"/>
          <p:cNvSpPr/>
          <p:nvPr/>
        </p:nvSpPr>
        <p:spPr>
          <a:xfrm>
            <a:off x="10484919" y="3322204"/>
            <a:ext cx="996173" cy="102844"/>
          </a:xfrm>
          <a:prstGeom prst="round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TextBox 123"/>
          <p:cNvSpPr txBox="1"/>
          <p:nvPr/>
        </p:nvSpPr>
        <p:spPr>
          <a:xfrm>
            <a:off x="168275" y="1191344"/>
            <a:ext cx="2370192" cy="646331"/>
          </a:xfrm>
          <a:prstGeom prst="rect">
            <a:avLst/>
          </a:prstGeom>
          <a:noFill/>
          <a:ln w="31750">
            <a:solidFill>
              <a:srgbClr val="C00000"/>
            </a:solidFill>
          </a:ln>
        </p:spPr>
        <p:txBody>
          <a:bodyPr wrap="square" rtlCol="0">
            <a:spAutoFit/>
          </a:bodyPr>
          <a:lstStyle/>
          <a:p>
            <a:pPr algn="ctr"/>
            <a:r>
              <a:rPr lang="en-GB"/>
              <a:t>Controlled ambient temperature 19C.</a:t>
            </a:r>
          </a:p>
        </p:txBody>
      </p:sp>
      <p:sp>
        <p:nvSpPr>
          <p:cNvPr id="3" name="Rectangle 2"/>
          <p:cNvSpPr/>
          <p:nvPr/>
        </p:nvSpPr>
        <p:spPr>
          <a:xfrm>
            <a:off x="10389535" y="5419812"/>
            <a:ext cx="1072874" cy="2359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 name="TextBox 3"/>
              <p:cNvSpPr txBox="1"/>
              <p:nvPr/>
            </p:nvSpPr>
            <p:spPr>
              <a:xfrm>
                <a:off x="10467830" y="5105031"/>
                <a:ext cx="1070614" cy="3793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00" b="0" i="1" smtClean="0">
                          <a:latin typeface="Cambria Math" panose="02040503050406030204" pitchFamily="18" charset="0"/>
                        </a:rPr>
                        <m:t>1200 </m:t>
                      </m:r>
                      <m:f>
                        <m:fPr>
                          <m:ctrlPr>
                            <a:rPr lang="en-GB" sz="1000" i="1" smtClean="0">
                              <a:latin typeface="Cambria Math" panose="02040503050406030204" pitchFamily="18" charset="0"/>
                            </a:rPr>
                          </m:ctrlPr>
                        </m:fPr>
                        <m:num>
                          <m:r>
                            <a:rPr lang="pl-PL" sz="1000" b="0" i="1" smtClean="0">
                              <a:latin typeface="Cambria Math" panose="02040503050406030204" pitchFamily="18" charset="0"/>
                            </a:rPr>
                            <m:t>𝑖𝑡𝑒𝑟𝑎𝑡𝑖𝑜𝑛</m:t>
                          </m:r>
                        </m:num>
                        <m:den>
                          <m:r>
                            <a:rPr lang="pl-PL" sz="1000" b="0" i="1" smtClean="0">
                              <a:latin typeface="Cambria Math" panose="02040503050406030204" pitchFamily="18" charset="0"/>
                            </a:rPr>
                            <m:t>h</m:t>
                          </m:r>
                        </m:den>
                      </m:f>
                    </m:oMath>
                  </m:oMathPara>
                </a14:m>
                <a:endParaRPr lang="en-GB" sz="1000"/>
              </a:p>
            </p:txBody>
          </p:sp>
        </mc:Choice>
        <mc:Fallback xmlns="">
          <p:sp>
            <p:nvSpPr>
              <p:cNvPr id="4" name="TextBox 3"/>
              <p:cNvSpPr txBox="1">
                <a:spLocks noRot="1" noChangeAspect="1" noMove="1" noResize="1" noEditPoints="1" noAdjustHandles="1" noChangeArrowheads="1" noChangeShapeType="1" noTextEdit="1"/>
              </p:cNvSpPr>
              <p:nvPr/>
            </p:nvSpPr>
            <p:spPr>
              <a:xfrm>
                <a:off x="10467830" y="5105031"/>
                <a:ext cx="1070614" cy="379399"/>
              </a:xfrm>
              <a:prstGeom prst="rect">
                <a:avLst/>
              </a:prstGeom>
              <a:blipFill rotWithShape="0">
                <a:blip r:embed="rId4"/>
                <a:stretch>
                  <a:fillRect/>
                </a:stretch>
              </a:blipFill>
            </p:spPr>
            <p:txBody>
              <a:bodyPr/>
              <a:lstStyle/>
              <a:p>
                <a:r>
                  <a:rPr lang="en-GB">
                    <a:noFill/>
                  </a:rPr>
                  <a:t> </a:t>
                </a:r>
              </a:p>
            </p:txBody>
          </p:sp>
        </mc:Fallback>
      </mc:AlternateContent>
      <p:sp>
        <p:nvSpPr>
          <p:cNvPr id="7" name="Rounded Rectangle 6"/>
          <p:cNvSpPr/>
          <p:nvPr/>
        </p:nvSpPr>
        <p:spPr>
          <a:xfrm>
            <a:off x="3287044" y="2492940"/>
            <a:ext cx="224176" cy="109728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6" name="TextBox 25"/>
              <p:cNvSpPr txBox="1"/>
              <p:nvPr/>
            </p:nvSpPr>
            <p:spPr>
              <a:xfrm rot="16200000">
                <a:off x="2747256" y="3025216"/>
                <a:ext cx="1238288"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pl-PL" sz="1000" i="1" smtClean="0">
                          <a:latin typeface="Cambria Math" panose="02040503050406030204" pitchFamily="18" charset="0"/>
                        </a:rPr>
                        <m:t>T</m:t>
                      </m:r>
                      <m:r>
                        <a:rPr lang="pl-PL" sz="1000" b="0" i="1" smtClean="0">
                          <a:latin typeface="Cambria Math" panose="02040503050406030204" pitchFamily="18" charset="0"/>
                        </a:rPr>
                        <m:t>𝑒𝑚𝑝𝑒𝑟𝑎𝑡𝑢𝑟𝑒</m:t>
                      </m:r>
                      <m:r>
                        <a:rPr lang="pl-PL" sz="1000" b="0" i="1" smtClean="0">
                          <a:latin typeface="Cambria Math" panose="02040503050406030204" pitchFamily="18" charset="0"/>
                        </a:rPr>
                        <m:t> [º</m:t>
                      </m:r>
                      <m:r>
                        <a:rPr lang="pl-PL" sz="1000" b="0" i="1" smtClean="0">
                          <a:latin typeface="Cambria Math" panose="02040503050406030204" pitchFamily="18" charset="0"/>
                        </a:rPr>
                        <m:t>𝐶</m:t>
                      </m:r>
                      <m:r>
                        <a:rPr lang="pl-PL" sz="1000" b="0" i="1" smtClean="0">
                          <a:latin typeface="Cambria Math" panose="02040503050406030204" pitchFamily="18" charset="0"/>
                        </a:rPr>
                        <m:t>]</m:t>
                      </m:r>
                    </m:oMath>
                  </m:oMathPara>
                </a14:m>
                <a:endParaRPr lang="en-GB" sz="1000"/>
              </a:p>
            </p:txBody>
          </p:sp>
        </mc:Choice>
        <mc:Fallback xmlns="">
          <p:sp>
            <p:nvSpPr>
              <p:cNvPr id="26" name="TextBox 25"/>
              <p:cNvSpPr txBox="1">
                <a:spLocks noRot="1" noChangeAspect="1" noMove="1" noResize="1" noEditPoints="1" noAdjustHandles="1" noChangeArrowheads="1" noChangeShapeType="1" noTextEdit="1"/>
              </p:cNvSpPr>
              <p:nvPr/>
            </p:nvSpPr>
            <p:spPr>
              <a:xfrm rot="16200000">
                <a:off x="2747256" y="3025216"/>
                <a:ext cx="1238288" cy="246221"/>
              </a:xfrm>
              <a:prstGeom prst="rect">
                <a:avLst/>
              </a:prstGeom>
              <a:blipFill>
                <a:blip r:embed="rId5"/>
                <a:stretch>
                  <a:fillRect r="-7500"/>
                </a:stretch>
              </a:blipFill>
            </p:spPr>
            <p:txBody>
              <a:bodyPr/>
              <a:lstStyle/>
              <a:p>
                <a:r>
                  <a:rPr lang="en-GB">
                    <a:noFill/>
                  </a:rPr>
                  <a:t> </a:t>
                </a:r>
              </a:p>
            </p:txBody>
          </p:sp>
        </mc:Fallback>
      </mc:AlternateContent>
      <p:sp>
        <p:nvSpPr>
          <p:cNvPr id="16" name="Rectangle 15"/>
          <p:cNvSpPr/>
          <p:nvPr/>
        </p:nvSpPr>
        <p:spPr>
          <a:xfrm>
            <a:off x="5014913" y="5760952"/>
            <a:ext cx="45719" cy="1313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17">
            <a:extLst>
              <a:ext uri="{FF2B5EF4-FFF2-40B4-BE49-F238E27FC236}">
                <a16:creationId xmlns:a16="http://schemas.microsoft.com/office/drawing/2014/main" id="{8324725D-F5B8-BC46-8E23-4D45A0650681}"/>
              </a:ext>
            </a:extLst>
          </p:cNvPr>
          <p:cNvSpPr txBox="1"/>
          <p:nvPr/>
        </p:nvSpPr>
        <p:spPr>
          <a:xfrm>
            <a:off x="97722" y="5000115"/>
            <a:ext cx="3964514" cy="1754326"/>
          </a:xfrm>
          <a:prstGeom prst="rect">
            <a:avLst/>
          </a:prstGeom>
          <a:noFill/>
          <a:ln>
            <a:solidFill>
              <a:srgbClr val="0070C0"/>
            </a:solidFill>
          </a:ln>
        </p:spPr>
        <p:txBody>
          <a:bodyPr wrap="square" rtlCol="0">
            <a:spAutoFit/>
          </a:bodyPr>
          <a:lstStyle/>
          <a:p>
            <a:pPr algn="just"/>
            <a:r>
              <a:rPr lang="en-GB" dirty="0"/>
              <a:t>Parameters measured and calculated  during the tests:</a:t>
            </a:r>
          </a:p>
          <a:p>
            <a:pPr algn="just"/>
            <a:r>
              <a:rPr lang="en-GB" dirty="0"/>
              <a:t>ΔT – temperature difference between water inlet and outlet</a:t>
            </a:r>
          </a:p>
          <a:p>
            <a:pPr algn="just"/>
            <a:r>
              <a:rPr lang="en-GB" dirty="0" err="1"/>
              <a:t>Q</a:t>
            </a:r>
            <a:r>
              <a:rPr lang="en-GB" baseline="-25000" dirty="0" err="1"/>
              <a:t>r</a:t>
            </a:r>
            <a:r>
              <a:rPr lang="en-GB" dirty="0"/>
              <a:t> – heat removed from the rack</a:t>
            </a:r>
          </a:p>
          <a:p>
            <a:pPr algn="just"/>
            <a:r>
              <a:rPr lang="en-GB" dirty="0"/>
              <a:t>P – % of total power removed</a:t>
            </a:r>
          </a:p>
        </p:txBody>
      </p:sp>
      <p:cxnSp>
        <p:nvCxnSpPr>
          <p:cNvPr id="9" name="Connettore 2 8">
            <a:extLst>
              <a:ext uri="{FF2B5EF4-FFF2-40B4-BE49-F238E27FC236}">
                <a16:creationId xmlns:a16="http://schemas.microsoft.com/office/drawing/2014/main" id="{F5B747C3-2AE8-E449-AB38-5CF420263854}"/>
              </a:ext>
            </a:extLst>
          </p:cNvPr>
          <p:cNvCxnSpPr>
            <a:cxnSpLocks/>
          </p:cNvCxnSpPr>
          <p:nvPr/>
        </p:nvCxnSpPr>
        <p:spPr>
          <a:xfrm flipV="1">
            <a:off x="8160403" y="4159876"/>
            <a:ext cx="347165" cy="1918"/>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5</a:t>
            </a:fld>
            <a:endParaRPr lang="en-GB" dirty="0"/>
          </a:p>
        </p:txBody>
      </p:sp>
    </p:spTree>
    <p:extLst>
      <p:ext uri="{BB962C8B-B14F-4D97-AF65-F5344CB8AC3E}">
        <p14:creationId xmlns:p14="http://schemas.microsoft.com/office/powerpoint/2010/main" val="2183646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asellaDiTesto 17">
            <a:extLst>
              <a:ext uri="{FF2B5EF4-FFF2-40B4-BE49-F238E27FC236}">
                <a16:creationId xmlns:a16="http://schemas.microsoft.com/office/drawing/2014/main" id="{0B42F1AB-4347-A94D-9E6A-B259DCDC88BE}"/>
              </a:ext>
            </a:extLst>
          </p:cNvPr>
          <p:cNvSpPr txBox="1"/>
          <p:nvPr/>
        </p:nvSpPr>
        <p:spPr>
          <a:xfrm>
            <a:off x="347731" y="6240282"/>
            <a:ext cx="11844269" cy="646331"/>
          </a:xfrm>
          <a:prstGeom prst="rect">
            <a:avLst/>
          </a:prstGeom>
          <a:noFill/>
        </p:spPr>
        <p:txBody>
          <a:bodyPr wrap="square" rtlCol="0">
            <a:spAutoFit/>
          </a:bodyPr>
          <a:lstStyle/>
          <a:p>
            <a:r>
              <a:rPr lang="en-GB" dirty="0"/>
              <a:t>Temperatures in the old Comtel are less homogeneous in push-pull configuration but average T decreasing  in only pull configuration.</a:t>
            </a:r>
          </a:p>
        </p:txBody>
      </p:sp>
      <p:pic>
        <p:nvPicPr>
          <p:cNvPr id="20" name="Picture 19"/>
          <p:cNvPicPr>
            <a:picLocks noChangeAspect="1"/>
          </p:cNvPicPr>
          <p:nvPr/>
        </p:nvPicPr>
        <p:blipFill>
          <a:blip r:embed="rId2"/>
          <a:stretch>
            <a:fillRect/>
          </a:stretch>
        </p:blipFill>
        <p:spPr>
          <a:xfrm>
            <a:off x="6037582" y="687590"/>
            <a:ext cx="6045203" cy="4638696"/>
          </a:xfrm>
          <a:prstGeom prst="rect">
            <a:avLst/>
          </a:prstGeom>
          <a:ln>
            <a:noFill/>
          </a:ln>
          <a:effectLst>
            <a:softEdge rad="112500"/>
          </a:effectLst>
        </p:spPr>
      </p:pic>
      <p:pic>
        <p:nvPicPr>
          <p:cNvPr id="19" name="Picture 18"/>
          <p:cNvPicPr>
            <a:picLocks noChangeAspect="1"/>
          </p:cNvPicPr>
          <p:nvPr/>
        </p:nvPicPr>
        <p:blipFill>
          <a:blip r:embed="rId3"/>
          <a:stretch>
            <a:fillRect/>
          </a:stretch>
        </p:blipFill>
        <p:spPr>
          <a:xfrm>
            <a:off x="-4878" y="678252"/>
            <a:ext cx="6042460" cy="4638697"/>
          </a:xfrm>
          <a:prstGeom prst="rect">
            <a:avLst/>
          </a:prstGeom>
          <a:ln>
            <a:noFill/>
          </a:ln>
          <a:effectLst>
            <a:softEdge rad="112500"/>
          </a:effectLst>
        </p:spPr>
      </p:pic>
      <p:sp>
        <p:nvSpPr>
          <p:cNvPr id="27" name="TextBox 26"/>
          <p:cNvSpPr txBox="1"/>
          <p:nvPr/>
        </p:nvSpPr>
        <p:spPr>
          <a:xfrm>
            <a:off x="4208012" y="5168698"/>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7</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19.</a:t>
            </a:r>
            <a:r>
              <a:rPr lang="en-US" sz="1500" dirty="0"/>
              <a:t>5</a:t>
            </a:r>
            <a:r>
              <a:rPr lang="pl-PL" sz="1500" dirty="0"/>
              <a:t> kW</a:t>
            </a:r>
          </a:p>
          <a:p>
            <a:pPr algn="ctr"/>
            <a:r>
              <a:rPr lang="pl-PL" sz="1500" dirty="0"/>
              <a:t>P = </a:t>
            </a:r>
            <a:r>
              <a:rPr lang="en-US" sz="1500" dirty="0"/>
              <a:t>83</a:t>
            </a:r>
            <a:r>
              <a:rPr lang="pl-PL" sz="1500" dirty="0"/>
              <a:t>%</a:t>
            </a:r>
          </a:p>
        </p:txBody>
      </p:sp>
      <p:graphicFrame>
        <p:nvGraphicFramePr>
          <p:cNvPr id="29" name="Table 28"/>
          <p:cNvGraphicFramePr>
            <a:graphicFrameLocks noGrp="1"/>
          </p:cNvGraphicFramePr>
          <p:nvPr>
            <p:extLst>
              <p:ext uri="{D42A27DB-BD31-4B8C-83A1-F6EECF244321}">
                <p14:modId xmlns:p14="http://schemas.microsoft.com/office/powerpoint/2010/main" val="1844572188"/>
              </p:ext>
            </p:extLst>
          </p:nvPr>
        </p:nvGraphicFramePr>
        <p:xfrm>
          <a:off x="3861710" y="3639001"/>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a:t>Comtel</a:t>
                      </a:r>
                      <a:r>
                        <a:rPr lang="en-GB" sz="120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200" dirty="0"/>
                        <a:t>5</a:t>
                      </a:r>
                      <a:r>
                        <a:rPr lang="en-US" sz="1200" dirty="0"/>
                        <a:t>4.8</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58</a:t>
                      </a:r>
                      <a:r>
                        <a:rPr lang="pl-PL" sz="1200" dirty="0"/>
                        <a:t>.</a:t>
                      </a:r>
                      <a:r>
                        <a:rPr lang="en-US" sz="1200" dirty="0"/>
                        <a:t>6</a:t>
                      </a:r>
                      <a:endParaRPr lang="en-GB"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2" name="TextBox 31"/>
          <p:cNvSpPr txBox="1"/>
          <p:nvPr/>
        </p:nvSpPr>
        <p:spPr>
          <a:xfrm>
            <a:off x="10245591" y="5173458"/>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16.7 kW</a:t>
            </a:r>
          </a:p>
          <a:p>
            <a:pPr algn="ctr"/>
            <a:r>
              <a:rPr lang="pl-PL" sz="1500" dirty="0"/>
              <a:t>P = 81%</a:t>
            </a:r>
          </a:p>
        </p:txBody>
      </p:sp>
      <p:graphicFrame>
        <p:nvGraphicFramePr>
          <p:cNvPr id="33" name="Table 32"/>
          <p:cNvGraphicFramePr>
            <a:graphicFrameLocks noGrp="1"/>
          </p:cNvGraphicFramePr>
          <p:nvPr>
            <p:extLst>
              <p:ext uri="{D42A27DB-BD31-4B8C-83A1-F6EECF244321}">
                <p14:modId xmlns:p14="http://schemas.microsoft.com/office/powerpoint/2010/main" val="1105400226"/>
              </p:ext>
            </p:extLst>
          </p:nvPr>
        </p:nvGraphicFramePr>
        <p:xfrm>
          <a:off x="9919229" y="3639001"/>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a:t>Comtel</a:t>
                      </a:r>
                      <a:r>
                        <a:rPr lang="en-GB" sz="105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200" dirty="0"/>
                        <a:t>5</a:t>
                      </a:r>
                      <a:r>
                        <a:rPr lang="en-US" sz="1200" dirty="0"/>
                        <a:t>9</a:t>
                      </a:r>
                      <a:r>
                        <a:rPr lang="pl-PL" sz="1200" dirty="0"/>
                        <a:t>.</a:t>
                      </a:r>
                      <a:r>
                        <a:rPr lang="en-US" sz="1200" dirty="0"/>
                        <a:t>7</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050" dirty="0"/>
                        <a:t>56.8</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6" name="TextBox 35"/>
          <p:cNvSpPr txBox="1"/>
          <p:nvPr/>
        </p:nvSpPr>
        <p:spPr>
          <a:xfrm>
            <a:off x="1437839" y="5394677"/>
            <a:ext cx="2423871" cy="584775"/>
          </a:xfrm>
          <a:prstGeom prst="rect">
            <a:avLst/>
          </a:prstGeom>
          <a:noFill/>
          <a:ln>
            <a:solidFill>
              <a:srgbClr val="FF0000"/>
            </a:solidFill>
          </a:ln>
        </p:spPr>
        <p:txBody>
          <a:bodyPr wrap="square" rtlCol="0">
            <a:spAutoFit/>
          </a:bodyPr>
          <a:lstStyle/>
          <a:p>
            <a:pPr algn="ctr"/>
            <a:r>
              <a:rPr lang="en-US" sz="1600" b="1"/>
              <a:t>Total power</a:t>
            </a:r>
            <a:r>
              <a:rPr lang="pl-PL" sz="1600" b="1"/>
              <a:t> </a:t>
            </a:r>
            <a:r>
              <a:rPr lang="en-US" sz="1600" b="1"/>
              <a:t>in the rack </a:t>
            </a:r>
            <a:r>
              <a:rPr lang="pl-PL" sz="1600" b="1"/>
              <a:t>23.4</a:t>
            </a:r>
            <a:r>
              <a:rPr lang="en-US" sz="1600" b="1"/>
              <a:t> kW</a:t>
            </a:r>
          </a:p>
        </p:txBody>
      </p:sp>
      <p:sp>
        <p:nvSpPr>
          <p:cNvPr id="38" name="TextBox 37"/>
          <p:cNvSpPr txBox="1"/>
          <p:nvPr/>
        </p:nvSpPr>
        <p:spPr>
          <a:xfrm>
            <a:off x="7398664" y="5394677"/>
            <a:ext cx="2423871" cy="584775"/>
          </a:xfrm>
          <a:prstGeom prst="rect">
            <a:avLst/>
          </a:prstGeom>
          <a:noFill/>
          <a:ln>
            <a:solidFill>
              <a:srgbClr val="FF0000"/>
            </a:solidFill>
          </a:ln>
        </p:spPr>
        <p:txBody>
          <a:bodyPr wrap="square" rtlCol="0">
            <a:spAutoFit/>
          </a:bodyPr>
          <a:lstStyle/>
          <a:p>
            <a:pPr algn="ctr"/>
            <a:r>
              <a:rPr lang="en-US" sz="1600" b="1"/>
              <a:t>Total power</a:t>
            </a:r>
            <a:r>
              <a:rPr lang="pl-PL" sz="1600" b="1"/>
              <a:t> </a:t>
            </a:r>
            <a:r>
              <a:rPr lang="en-US" sz="1600" b="1"/>
              <a:t>in the rack </a:t>
            </a:r>
            <a:r>
              <a:rPr lang="pl-PL" sz="1600" b="1"/>
              <a:t>20.6</a:t>
            </a:r>
            <a:r>
              <a:rPr lang="en-US" sz="1600" b="1"/>
              <a:t> kW</a:t>
            </a:r>
          </a:p>
        </p:txBody>
      </p:sp>
      <p:sp>
        <p:nvSpPr>
          <p:cNvPr id="14" name="TextBox 14">
            <a:extLst>
              <a:ext uri="{FF2B5EF4-FFF2-40B4-BE49-F238E27FC236}">
                <a16:creationId xmlns:a16="http://schemas.microsoft.com/office/drawing/2014/main" id="{266EFF0F-E33C-8E43-B3D5-E55342049065}"/>
              </a:ext>
            </a:extLst>
          </p:cNvPr>
          <p:cNvSpPr txBox="1"/>
          <p:nvPr/>
        </p:nvSpPr>
        <p:spPr>
          <a:xfrm>
            <a:off x="6349939" y="1070406"/>
            <a:ext cx="1774218" cy="923330"/>
          </a:xfrm>
          <a:prstGeom prst="rect">
            <a:avLst/>
          </a:prstGeom>
          <a:noFill/>
        </p:spPr>
        <p:txBody>
          <a:bodyPr wrap="square" rtlCol="0">
            <a:spAutoFit/>
          </a:bodyPr>
          <a:lstStyle/>
          <a:p>
            <a:pPr algn="ctr"/>
            <a:r>
              <a:rPr lang="en-GB" b="1"/>
              <a:t>Without Bottom fans</a:t>
            </a:r>
          </a:p>
          <a:p>
            <a:pPr algn="ctr"/>
            <a:endParaRPr lang="en-GB"/>
          </a:p>
        </p:txBody>
      </p:sp>
      <p:sp>
        <p:nvSpPr>
          <p:cNvPr id="15" name="TextBox 16">
            <a:extLst>
              <a:ext uri="{FF2B5EF4-FFF2-40B4-BE49-F238E27FC236}">
                <a16:creationId xmlns:a16="http://schemas.microsoft.com/office/drawing/2014/main" id="{E614A484-26FA-5C48-AE2E-0312EA2FE3FB}"/>
              </a:ext>
            </a:extLst>
          </p:cNvPr>
          <p:cNvSpPr txBox="1"/>
          <p:nvPr/>
        </p:nvSpPr>
        <p:spPr>
          <a:xfrm>
            <a:off x="347731" y="1096164"/>
            <a:ext cx="1616190" cy="923330"/>
          </a:xfrm>
          <a:prstGeom prst="rect">
            <a:avLst/>
          </a:prstGeom>
          <a:noFill/>
        </p:spPr>
        <p:txBody>
          <a:bodyPr wrap="square" rtlCol="0">
            <a:spAutoFit/>
          </a:bodyPr>
          <a:lstStyle/>
          <a:p>
            <a:pPr algn="ctr"/>
            <a:r>
              <a:rPr lang="en-GB" b="1" dirty="0"/>
              <a:t>With Bottom fans</a:t>
            </a:r>
          </a:p>
          <a:p>
            <a:pPr algn="ctr"/>
            <a:endParaRPr lang="en-GB" dirty="0"/>
          </a:p>
        </p:txBody>
      </p:sp>
      <p:sp>
        <p:nvSpPr>
          <p:cNvPr id="17" name="TextBox 16"/>
          <p:cNvSpPr txBox="1"/>
          <p:nvPr/>
        </p:nvSpPr>
        <p:spPr>
          <a:xfrm>
            <a:off x="1829573" y="810346"/>
            <a:ext cx="3118768" cy="784830"/>
          </a:xfrm>
          <a:prstGeom prst="rect">
            <a:avLst/>
          </a:prstGeom>
          <a:solidFill>
            <a:schemeClr val="bg1"/>
          </a:solidFill>
        </p:spPr>
        <p:txBody>
          <a:bodyPr wrap="square" lIns="0" rIns="0" rtlCol="0">
            <a:spAutoFit/>
          </a:bodyPr>
          <a:lstStyle/>
          <a:p>
            <a:pPr algn="ctr"/>
            <a:r>
              <a:rPr lang="en-US" sz="1500" dirty="0"/>
              <a:t>14x450W New Comtel LB (ASIS)</a:t>
            </a:r>
          </a:p>
          <a:p>
            <a:pPr algn="ctr"/>
            <a:r>
              <a:rPr lang="en-US" sz="1500" dirty="0"/>
              <a:t>14x(300+50)W Old Comtel LB (Schroff)</a:t>
            </a:r>
          </a:p>
          <a:p>
            <a:pPr algn="ctr"/>
            <a:r>
              <a:rPr lang="en-US" sz="1500" dirty="0"/>
              <a:t>14x400W ASIS LB (Schroff)</a:t>
            </a:r>
          </a:p>
        </p:txBody>
      </p:sp>
      <p:sp>
        <p:nvSpPr>
          <p:cNvPr id="22" name="TextBox 21"/>
          <p:cNvSpPr txBox="1"/>
          <p:nvPr/>
        </p:nvSpPr>
        <p:spPr>
          <a:xfrm>
            <a:off x="8006381" y="810346"/>
            <a:ext cx="3118768" cy="784830"/>
          </a:xfrm>
          <a:prstGeom prst="rect">
            <a:avLst/>
          </a:prstGeom>
          <a:solidFill>
            <a:schemeClr val="bg1"/>
          </a:solidFill>
        </p:spPr>
        <p:txBody>
          <a:bodyPr wrap="square" lIns="0" rIns="0" rtlCol="0">
            <a:spAutoFit/>
          </a:bodyPr>
          <a:lstStyle/>
          <a:p>
            <a:pPr algn="ctr"/>
            <a:r>
              <a:rPr lang="en-US" sz="1500" dirty="0"/>
              <a:t>14x450W New Comtel LB (ASIS)</a:t>
            </a:r>
          </a:p>
          <a:p>
            <a:pPr algn="ctr"/>
            <a:r>
              <a:rPr lang="en-US" sz="1500" dirty="0"/>
              <a:t>14x(300+50)W Old Comtel LB (Schroff)</a:t>
            </a:r>
          </a:p>
          <a:p>
            <a:pPr algn="ctr"/>
            <a:r>
              <a:rPr lang="en-US" sz="1500" dirty="0"/>
              <a:t>14x400W ASIS LB (Schroff)</a:t>
            </a:r>
          </a:p>
        </p:txBody>
      </p:sp>
      <p:sp>
        <p:nvSpPr>
          <p:cNvPr id="21" name="TextBox 25">
            <a:extLst>
              <a:ext uri="{FF2B5EF4-FFF2-40B4-BE49-F238E27FC236}">
                <a16:creationId xmlns:a16="http://schemas.microsoft.com/office/drawing/2014/main" id="{ED234798-D659-1B47-BB1C-00EE19B15942}"/>
              </a:ext>
            </a:extLst>
          </p:cNvPr>
          <p:cNvSpPr txBox="1"/>
          <p:nvPr/>
        </p:nvSpPr>
        <p:spPr>
          <a:xfrm>
            <a:off x="2177878" y="68538"/>
            <a:ext cx="8344121" cy="523220"/>
          </a:xfrm>
          <a:prstGeom prst="rect">
            <a:avLst/>
          </a:prstGeom>
          <a:noFill/>
        </p:spPr>
        <p:txBody>
          <a:bodyPr wrap="square" rtlCol="0">
            <a:spAutoFit/>
          </a:bodyPr>
          <a:lstStyle/>
          <a:p>
            <a:pPr algn="ctr"/>
            <a:r>
              <a:rPr lang="en-GB" sz="2800" b="1" dirty="0"/>
              <a:t>Test results with 400W/blade</a:t>
            </a:r>
          </a:p>
        </p:txBody>
      </p:sp>
      <p:sp>
        <p:nvSpPr>
          <p:cNvPr id="23"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6</a:t>
            </a:fld>
            <a:endParaRPr lang="en-GB" dirty="0"/>
          </a:p>
        </p:txBody>
      </p:sp>
    </p:spTree>
    <p:extLst>
      <p:ext uri="{BB962C8B-B14F-4D97-AF65-F5344CB8AC3E}">
        <p14:creationId xmlns:p14="http://schemas.microsoft.com/office/powerpoint/2010/main" val="12128619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stretch>
            <a:fillRect/>
          </a:stretch>
        </p:blipFill>
        <p:spPr>
          <a:xfrm>
            <a:off x="0" y="700176"/>
            <a:ext cx="6042660" cy="4638695"/>
          </a:xfrm>
          <a:prstGeom prst="rect">
            <a:avLst/>
          </a:prstGeom>
          <a:effectLst>
            <a:softEdge rad="101600"/>
          </a:effectLst>
        </p:spPr>
      </p:pic>
      <p:sp>
        <p:nvSpPr>
          <p:cNvPr id="2"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7</a:t>
            </a:fld>
            <a:endParaRPr lang="en-GB" dirty="0"/>
          </a:p>
        </p:txBody>
      </p:sp>
      <p:pic>
        <p:nvPicPr>
          <p:cNvPr id="29" name="Picture 28"/>
          <p:cNvPicPr>
            <a:picLocks noChangeAspect="1"/>
          </p:cNvPicPr>
          <p:nvPr/>
        </p:nvPicPr>
        <p:blipFill>
          <a:blip r:embed="rId3"/>
          <a:stretch>
            <a:fillRect/>
          </a:stretch>
        </p:blipFill>
        <p:spPr>
          <a:xfrm>
            <a:off x="6033569" y="700176"/>
            <a:ext cx="6045203" cy="4638696"/>
          </a:xfrm>
          <a:prstGeom prst="rect">
            <a:avLst/>
          </a:prstGeom>
          <a:effectLst>
            <a:softEdge rad="101600"/>
          </a:effectLst>
        </p:spPr>
      </p:pic>
      <p:sp>
        <p:nvSpPr>
          <p:cNvPr id="30" name="TextBox 29"/>
          <p:cNvSpPr txBox="1"/>
          <p:nvPr/>
        </p:nvSpPr>
        <p:spPr>
          <a:xfrm>
            <a:off x="4208012" y="5168698"/>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err="1"/>
              <a:t>Δ</a:t>
            </a:r>
            <a:r>
              <a:rPr lang="pl-PL" sz="1500" dirty="0"/>
              <a:t>T = 6.4</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17.</a:t>
            </a:r>
            <a:r>
              <a:rPr lang="en-US" sz="1500" dirty="0"/>
              <a:t>9</a:t>
            </a:r>
            <a:r>
              <a:rPr lang="pl-PL" sz="1500" dirty="0"/>
              <a:t>kW</a:t>
            </a:r>
          </a:p>
          <a:p>
            <a:pPr algn="ctr"/>
            <a:r>
              <a:rPr lang="pl-PL" sz="1500" dirty="0"/>
              <a:t>P = 8</a:t>
            </a:r>
            <a:r>
              <a:rPr lang="en-US" sz="1500" dirty="0"/>
              <a:t>4</a:t>
            </a:r>
            <a:r>
              <a:rPr lang="pl-PL" sz="1500" dirty="0"/>
              <a:t>%</a:t>
            </a:r>
          </a:p>
        </p:txBody>
      </p:sp>
      <p:sp>
        <p:nvSpPr>
          <p:cNvPr id="31" name="TextBox 30"/>
          <p:cNvSpPr txBox="1"/>
          <p:nvPr/>
        </p:nvSpPr>
        <p:spPr>
          <a:xfrm>
            <a:off x="1429641" y="5382158"/>
            <a:ext cx="2423871" cy="584775"/>
          </a:xfrm>
          <a:prstGeom prst="rect">
            <a:avLst/>
          </a:prstGeom>
          <a:noFill/>
          <a:ln>
            <a:solidFill>
              <a:srgbClr val="FF0000"/>
            </a:solidFill>
          </a:ln>
        </p:spPr>
        <p:txBody>
          <a:bodyPr wrap="square" rtlCol="0">
            <a:spAutoFit/>
          </a:bodyPr>
          <a:lstStyle/>
          <a:p>
            <a:pPr algn="ctr"/>
            <a:r>
              <a:rPr lang="en-US" sz="1600" b="1" dirty="0"/>
              <a:t>Total power</a:t>
            </a:r>
            <a:r>
              <a:rPr lang="pl-PL" sz="1600" b="1" dirty="0"/>
              <a:t> </a:t>
            </a:r>
            <a:r>
              <a:rPr lang="en-US" sz="1600" b="1" dirty="0"/>
              <a:t>in the rack </a:t>
            </a:r>
            <a:r>
              <a:rPr lang="pl-PL" sz="1600" b="1" dirty="0"/>
              <a:t>21.3</a:t>
            </a:r>
            <a:r>
              <a:rPr lang="en-US" sz="1600" b="1" dirty="0"/>
              <a:t> kW</a:t>
            </a:r>
          </a:p>
        </p:txBody>
      </p:sp>
      <p:graphicFrame>
        <p:nvGraphicFramePr>
          <p:cNvPr id="32" name="Table 31"/>
          <p:cNvGraphicFramePr>
            <a:graphicFrameLocks noGrp="1"/>
          </p:cNvGraphicFramePr>
          <p:nvPr>
            <p:extLst>
              <p:ext uri="{D42A27DB-BD31-4B8C-83A1-F6EECF244321}">
                <p14:modId xmlns:p14="http://schemas.microsoft.com/office/powerpoint/2010/main" val="1816616377"/>
              </p:ext>
            </p:extLst>
          </p:nvPr>
        </p:nvGraphicFramePr>
        <p:xfrm>
          <a:off x="3861710" y="3639001"/>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200"/>
                        <a:t>ASIS</a:t>
                      </a:r>
                      <a:r>
                        <a:rPr lang="en-GB" sz="120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a:t>Comtel</a:t>
                      </a:r>
                      <a:r>
                        <a:rPr lang="en-GB" sz="120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200" dirty="0"/>
                        <a:t>50.5</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200" dirty="0"/>
                        <a:t>57.6</a:t>
                      </a:r>
                      <a:endParaRPr lang="en-GB"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3" name="TextBox 32"/>
          <p:cNvSpPr txBox="1"/>
          <p:nvPr/>
        </p:nvSpPr>
        <p:spPr>
          <a:xfrm>
            <a:off x="7398664" y="5273881"/>
            <a:ext cx="2423871" cy="584775"/>
          </a:xfrm>
          <a:prstGeom prst="rect">
            <a:avLst/>
          </a:prstGeom>
          <a:noFill/>
          <a:ln>
            <a:solidFill>
              <a:srgbClr val="FF0000"/>
            </a:solidFill>
          </a:ln>
        </p:spPr>
        <p:txBody>
          <a:bodyPr wrap="square" rtlCol="0">
            <a:spAutoFit/>
          </a:bodyPr>
          <a:lstStyle/>
          <a:p>
            <a:pPr algn="ctr"/>
            <a:r>
              <a:rPr lang="en-US" sz="1600" b="1" dirty="0"/>
              <a:t>Total power</a:t>
            </a:r>
            <a:r>
              <a:rPr lang="pl-PL" sz="1600" b="1" dirty="0"/>
              <a:t> </a:t>
            </a:r>
            <a:r>
              <a:rPr lang="en-US" sz="1600" b="1" dirty="0"/>
              <a:t>in the rack </a:t>
            </a:r>
            <a:r>
              <a:rPr lang="pl-PL" sz="1600" b="1" dirty="0"/>
              <a:t>18.4</a:t>
            </a:r>
            <a:r>
              <a:rPr lang="en-US" sz="1600" b="1" dirty="0"/>
              <a:t> kW</a:t>
            </a:r>
          </a:p>
        </p:txBody>
      </p:sp>
      <p:sp>
        <p:nvSpPr>
          <p:cNvPr id="34" name="TextBox 33"/>
          <p:cNvSpPr txBox="1"/>
          <p:nvPr/>
        </p:nvSpPr>
        <p:spPr>
          <a:xfrm>
            <a:off x="10245591" y="5173458"/>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5.4</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15</a:t>
            </a:r>
            <a:r>
              <a:rPr lang="en-US" sz="1500" dirty="0"/>
              <a:t>.1</a:t>
            </a:r>
            <a:r>
              <a:rPr lang="pl-PL" sz="1500" dirty="0"/>
              <a:t> kW</a:t>
            </a:r>
          </a:p>
          <a:p>
            <a:pPr algn="ctr"/>
            <a:r>
              <a:rPr lang="pl-PL" sz="1500" dirty="0"/>
              <a:t>P = 82%</a:t>
            </a:r>
          </a:p>
        </p:txBody>
      </p:sp>
      <p:graphicFrame>
        <p:nvGraphicFramePr>
          <p:cNvPr id="35" name="Table 34"/>
          <p:cNvGraphicFramePr>
            <a:graphicFrameLocks noGrp="1"/>
          </p:cNvGraphicFramePr>
          <p:nvPr>
            <p:extLst>
              <p:ext uri="{D42A27DB-BD31-4B8C-83A1-F6EECF244321}">
                <p14:modId xmlns:p14="http://schemas.microsoft.com/office/powerpoint/2010/main" val="313246824"/>
              </p:ext>
            </p:extLst>
          </p:nvPr>
        </p:nvGraphicFramePr>
        <p:xfrm>
          <a:off x="9919229" y="3639001"/>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20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050"/>
                        <a:t>ASIS</a:t>
                      </a:r>
                      <a:r>
                        <a:rPr lang="en-GB" sz="105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200" baseline="0"/>
                        <a:t>Comtel</a:t>
                      </a:r>
                      <a:r>
                        <a:rPr lang="en-GB" sz="120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200" dirty="0"/>
                        <a:t>53.6</a:t>
                      </a:r>
                      <a:endParaRPr lang="en-GB"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200" dirty="0"/>
                        <a:t>54.9</a:t>
                      </a:r>
                      <a:endParaRPr lang="en-GB"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8" name="TextBox 14">
            <a:extLst>
              <a:ext uri="{FF2B5EF4-FFF2-40B4-BE49-F238E27FC236}">
                <a16:creationId xmlns:a16="http://schemas.microsoft.com/office/drawing/2014/main" id="{85444B6F-1C1A-1A4D-AEC5-28B1C4B4093C}"/>
              </a:ext>
            </a:extLst>
          </p:cNvPr>
          <p:cNvSpPr txBox="1"/>
          <p:nvPr/>
        </p:nvSpPr>
        <p:spPr>
          <a:xfrm>
            <a:off x="6349939" y="1070406"/>
            <a:ext cx="1774218" cy="923330"/>
          </a:xfrm>
          <a:prstGeom prst="rect">
            <a:avLst/>
          </a:prstGeom>
          <a:noFill/>
        </p:spPr>
        <p:txBody>
          <a:bodyPr wrap="square" rtlCol="0">
            <a:spAutoFit/>
          </a:bodyPr>
          <a:lstStyle/>
          <a:p>
            <a:pPr algn="ctr"/>
            <a:r>
              <a:rPr lang="en-GB" b="1"/>
              <a:t>Without Bottom fans</a:t>
            </a:r>
          </a:p>
          <a:p>
            <a:pPr algn="ctr"/>
            <a:endParaRPr lang="en-GB"/>
          </a:p>
        </p:txBody>
      </p:sp>
      <p:sp>
        <p:nvSpPr>
          <p:cNvPr id="19" name="TextBox 16">
            <a:extLst>
              <a:ext uri="{FF2B5EF4-FFF2-40B4-BE49-F238E27FC236}">
                <a16:creationId xmlns:a16="http://schemas.microsoft.com/office/drawing/2014/main" id="{D81CB363-E26F-AF4A-A61A-0655FDBC8867}"/>
              </a:ext>
            </a:extLst>
          </p:cNvPr>
          <p:cNvSpPr txBox="1"/>
          <p:nvPr/>
        </p:nvSpPr>
        <p:spPr>
          <a:xfrm>
            <a:off x="347731" y="1096164"/>
            <a:ext cx="1616190" cy="923330"/>
          </a:xfrm>
          <a:prstGeom prst="rect">
            <a:avLst/>
          </a:prstGeom>
          <a:noFill/>
        </p:spPr>
        <p:txBody>
          <a:bodyPr wrap="square" rtlCol="0">
            <a:spAutoFit/>
          </a:bodyPr>
          <a:lstStyle/>
          <a:p>
            <a:pPr algn="ctr"/>
            <a:r>
              <a:rPr lang="en-GB" b="1" dirty="0"/>
              <a:t>With Bottom fans</a:t>
            </a:r>
          </a:p>
          <a:p>
            <a:pPr algn="ctr"/>
            <a:endParaRPr lang="en-GB" dirty="0"/>
          </a:p>
        </p:txBody>
      </p:sp>
      <p:sp>
        <p:nvSpPr>
          <p:cNvPr id="20" name="TextBox 25">
            <a:extLst>
              <a:ext uri="{FF2B5EF4-FFF2-40B4-BE49-F238E27FC236}">
                <a16:creationId xmlns:a16="http://schemas.microsoft.com/office/drawing/2014/main" id="{B0ACDD9E-19D1-FF4E-9E02-B3B5E51C81CE}"/>
              </a:ext>
            </a:extLst>
          </p:cNvPr>
          <p:cNvSpPr txBox="1"/>
          <p:nvPr/>
        </p:nvSpPr>
        <p:spPr>
          <a:xfrm>
            <a:off x="2173857" y="51904"/>
            <a:ext cx="8344121" cy="523220"/>
          </a:xfrm>
          <a:prstGeom prst="rect">
            <a:avLst/>
          </a:prstGeom>
          <a:noFill/>
        </p:spPr>
        <p:txBody>
          <a:bodyPr wrap="square" rtlCol="0">
            <a:spAutoFit/>
          </a:bodyPr>
          <a:lstStyle/>
          <a:p>
            <a:pPr algn="ctr"/>
            <a:r>
              <a:rPr lang="en-GB" sz="2800" b="1" dirty="0"/>
              <a:t>Test results with 350W/blade</a:t>
            </a:r>
          </a:p>
        </p:txBody>
      </p:sp>
      <p:sp>
        <p:nvSpPr>
          <p:cNvPr id="21" name="CasellaDiTesto 20">
            <a:extLst>
              <a:ext uri="{FF2B5EF4-FFF2-40B4-BE49-F238E27FC236}">
                <a16:creationId xmlns:a16="http://schemas.microsoft.com/office/drawing/2014/main" id="{6E2D2193-A84F-4843-B822-3D933C75311E}"/>
              </a:ext>
            </a:extLst>
          </p:cNvPr>
          <p:cNvSpPr txBox="1"/>
          <p:nvPr/>
        </p:nvSpPr>
        <p:spPr>
          <a:xfrm>
            <a:off x="-14342" y="6407709"/>
            <a:ext cx="11901542" cy="369332"/>
          </a:xfrm>
          <a:prstGeom prst="rect">
            <a:avLst/>
          </a:prstGeom>
          <a:noFill/>
        </p:spPr>
        <p:txBody>
          <a:bodyPr wrap="square" rtlCol="0">
            <a:spAutoFit/>
          </a:bodyPr>
          <a:lstStyle/>
          <a:p>
            <a:pPr algn="ctr"/>
            <a:r>
              <a:rPr lang="en-GB" dirty="0"/>
              <a:t>In push-pull configuration the ASIS blades can stay within the target of 50C</a:t>
            </a:r>
          </a:p>
        </p:txBody>
      </p:sp>
      <p:sp>
        <p:nvSpPr>
          <p:cNvPr id="15" name="TextBox 14"/>
          <p:cNvSpPr txBox="1"/>
          <p:nvPr/>
        </p:nvSpPr>
        <p:spPr>
          <a:xfrm>
            <a:off x="1830638" y="872816"/>
            <a:ext cx="3020036" cy="784830"/>
          </a:xfrm>
          <a:prstGeom prst="rect">
            <a:avLst/>
          </a:prstGeom>
          <a:solidFill>
            <a:schemeClr val="bg1"/>
          </a:solidFill>
        </p:spPr>
        <p:txBody>
          <a:bodyPr wrap="square" lIns="0" rIns="0" rtlCol="0">
            <a:spAutoFit/>
          </a:bodyPr>
          <a:lstStyle/>
          <a:p>
            <a:pPr algn="ctr"/>
            <a:r>
              <a:rPr lang="en-US" sz="1500" dirty="0"/>
              <a:t>14x350W New Comtel LB (ASIS)</a:t>
            </a:r>
          </a:p>
          <a:p>
            <a:pPr algn="ctr"/>
            <a:r>
              <a:rPr lang="en-US" sz="1500" dirty="0"/>
              <a:t>14x(300+50)W Old Comtel LB (Schroff)</a:t>
            </a:r>
          </a:p>
          <a:p>
            <a:pPr algn="ctr"/>
            <a:r>
              <a:rPr lang="en-US" sz="1500" dirty="0"/>
              <a:t>14x350W ASIS LB (Schroff)</a:t>
            </a:r>
          </a:p>
        </p:txBody>
      </p:sp>
      <p:sp>
        <p:nvSpPr>
          <p:cNvPr id="17" name="TextBox 16"/>
          <p:cNvSpPr txBox="1"/>
          <p:nvPr/>
        </p:nvSpPr>
        <p:spPr>
          <a:xfrm>
            <a:off x="8006199" y="872816"/>
            <a:ext cx="3020036" cy="784830"/>
          </a:xfrm>
          <a:prstGeom prst="rect">
            <a:avLst/>
          </a:prstGeom>
          <a:solidFill>
            <a:schemeClr val="bg1"/>
          </a:solidFill>
        </p:spPr>
        <p:txBody>
          <a:bodyPr wrap="square" lIns="0" rIns="0" rtlCol="0">
            <a:spAutoFit/>
          </a:bodyPr>
          <a:lstStyle/>
          <a:p>
            <a:pPr algn="ctr"/>
            <a:r>
              <a:rPr lang="en-US" sz="1500" dirty="0"/>
              <a:t>14x350W New Comtel LB (ASIS)</a:t>
            </a:r>
          </a:p>
          <a:p>
            <a:pPr algn="ctr"/>
            <a:r>
              <a:rPr lang="en-US" sz="1500" dirty="0"/>
              <a:t>14x(300+50)W Old Comtel LB (Schroff)</a:t>
            </a:r>
          </a:p>
          <a:p>
            <a:pPr algn="ctr"/>
            <a:r>
              <a:rPr lang="en-US" sz="1500" dirty="0"/>
              <a:t>14x350W ASIS LB (Schroff)</a:t>
            </a:r>
          </a:p>
        </p:txBody>
      </p:sp>
    </p:spTree>
    <p:extLst>
      <p:ext uri="{BB962C8B-B14F-4D97-AF65-F5344CB8AC3E}">
        <p14:creationId xmlns:p14="http://schemas.microsoft.com/office/powerpoint/2010/main" val="3035902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60" y="664362"/>
            <a:ext cx="6137273" cy="4701047"/>
          </a:xfrm>
          <a:prstGeom prst="rect">
            <a:avLst/>
          </a:prstGeom>
          <a:ln>
            <a:noFill/>
          </a:ln>
          <a:effectLst>
            <a:softEdge rad="112500"/>
          </a:effectLst>
        </p:spPr>
      </p:pic>
      <p:graphicFrame>
        <p:nvGraphicFramePr>
          <p:cNvPr id="7" name="Table 6"/>
          <p:cNvGraphicFramePr>
            <a:graphicFrameLocks noGrp="1"/>
          </p:cNvGraphicFramePr>
          <p:nvPr>
            <p:extLst>
              <p:ext uri="{D42A27DB-BD31-4B8C-83A1-F6EECF244321}">
                <p14:modId xmlns:p14="http://schemas.microsoft.com/office/powerpoint/2010/main" val="1470568709"/>
              </p:ext>
            </p:extLst>
          </p:nvPr>
        </p:nvGraphicFramePr>
        <p:xfrm>
          <a:off x="3961392" y="3669072"/>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050" dirty="0"/>
                        <a:t>49.6</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050" dirty="0"/>
                        <a:t>58.9</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8" name="Picture 7"/>
          <p:cNvPicPr>
            <a:picLocks noChangeAspect="1"/>
          </p:cNvPicPr>
          <p:nvPr/>
        </p:nvPicPr>
        <p:blipFill>
          <a:blip r:embed="rId3"/>
          <a:stretch>
            <a:fillRect/>
          </a:stretch>
        </p:blipFill>
        <p:spPr>
          <a:xfrm>
            <a:off x="6063854" y="664362"/>
            <a:ext cx="6137274" cy="4701048"/>
          </a:xfrm>
          <a:prstGeom prst="rect">
            <a:avLst/>
          </a:prstGeom>
          <a:ln>
            <a:noFill/>
          </a:ln>
          <a:effectLst>
            <a:softEdge rad="112500"/>
          </a:effectLst>
        </p:spPr>
      </p:pic>
      <p:graphicFrame>
        <p:nvGraphicFramePr>
          <p:cNvPr id="9" name="Table 8"/>
          <p:cNvGraphicFramePr>
            <a:graphicFrameLocks noGrp="1"/>
          </p:cNvGraphicFramePr>
          <p:nvPr>
            <p:extLst>
              <p:ext uri="{D42A27DB-BD31-4B8C-83A1-F6EECF244321}">
                <p14:modId xmlns:p14="http://schemas.microsoft.com/office/powerpoint/2010/main" val="2715957634"/>
              </p:ext>
            </p:extLst>
          </p:nvPr>
        </p:nvGraphicFramePr>
        <p:xfrm>
          <a:off x="10019156" y="3669072"/>
          <a:ext cx="1829572" cy="877300"/>
        </p:xfrm>
        <a:graphic>
          <a:graphicData uri="http://schemas.openxmlformats.org/drawingml/2006/table">
            <a:tbl>
              <a:tblPr firstRow="1" bandRow="1">
                <a:tableStyleId>{073A0DAA-6AF3-43AB-8588-CEC1D06C72B9}</a:tableStyleId>
              </a:tblPr>
              <a:tblGrid>
                <a:gridCol w="914786">
                  <a:extLst>
                    <a:ext uri="{9D8B030D-6E8A-4147-A177-3AD203B41FA5}">
                      <a16:colId xmlns:a16="http://schemas.microsoft.com/office/drawing/2014/main" val="20000"/>
                    </a:ext>
                  </a:extLst>
                </a:gridCol>
                <a:gridCol w="914786">
                  <a:extLst>
                    <a:ext uri="{9D8B030D-6E8A-4147-A177-3AD203B41FA5}">
                      <a16:colId xmlns:a16="http://schemas.microsoft.com/office/drawing/2014/main" val="20001"/>
                    </a:ext>
                  </a:extLst>
                </a:gridCol>
              </a:tblGrid>
              <a:tr h="274968">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327364">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74968">
                <a:tc>
                  <a:txBody>
                    <a:bodyPr/>
                    <a:lstStyle/>
                    <a:p>
                      <a:pPr algn="ctr"/>
                      <a:r>
                        <a:rPr lang="pl-PL" sz="1050" dirty="0"/>
                        <a:t>49.</a:t>
                      </a:r>
                      <a:r>
                        <a:rPr lang="en-GB" sz="1050" dirty="0"/>
                        <a:t>5</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pl-PL" sz="1050" dirty="0"/>
                        <a:t>59.</a:t>
                      </a:r>
                      <a:r>
                        <a:rPr lang="en-GB" sz="1050" dirty="0"/>
                        <a:t>3</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1" name="TextBox 10"/>
          <p:cNvSpPr txBox="1"/>
          <p:nvPr/>
        </p:nvSpPr>
        <p:spPr>
          <a:xfrm>
            <a:off x="653674" y="795829"/>
            <a:ext cx="1520183" cy="923330"/>
          </a:xfrm>
          <a:prstGeom prst="rect">
            <a:avLst/>
          </a:prstGeom>
          <a:noFill/>
        </p:spPr>
        <p:txBody>
          <a:bodyPr wrap="square" rtlCol="0">
            <a:spAutoFit/>
          </a:bodyPr>
          <a:lstStyle/>
          <a:p>
            <a:pPr algn="ctr"/>
            <a:r>
              <a:rPr lang="pl-PL" b="1" dirty="0"/>
              <a:t>With Bottom fans</a:t>
            </a:r>
          </a:p>
          <a:p>
            <a:pPr algn="ctr"/>
            <a:endParaRPr lang="en-GB" dirty="0"/>
          </a:p>
        </p:txBody>
      </p:sp>
      <p:sp>
        <p:nvSpPr>
          <p:cNvPr id="12" name="TextBox 11"/>
          <p:cNvSpPr txBox="1"/>
          <p:nvPr/>
        </p:nvSpPr>
        <p:spPr>
          <a:xfrm>
            <a:off x="6595234" y="795829"/>
            <a:ext cx="1482050" cy="923330"/>
          </a:xfrm>
          <a:prstGeom prst="rect">
            <a:avLst/>
          </a:prstGeom>
          <a:noFill/>
        </p:spPr>
        <p:txBody>
          <a:bodyPr wrap="square" rtlCol="0">
            <a:spAutoFit/>
          </a:bodyPr>
          <a:lstStyle/>
          <a:p>
            <a:pPr algn="ctr"/>
            <a:r>
              <a:rPr lang="pl-PL" b="1" dirty="0"/>
              <a:t>With Bottom fans</a:t>
            </a:r>
          </a:p>
          <a:p>
            <a:pPr algn="ctr"/>
            <a:endParaRPr lang="en-GB" dirty="0"/>
          </a:p>
        </p:txBody>
      </p:sp>
      <p:sp>
        <p:nvSpPr>
          <p:cNvPr id="13" name="TextBox 15"/>
          <p:cNvSpPr txBox="1"/>
          <p:nvPr/>
        </p:nvSpPr>
        <p:spPr>
          <a:xfrm>
            <a:off x="1733582" y="5360878"/>
            <a:ext cx="2176879" cy="584775"/>
          </a:xfrm>
          <a:prstGeom prst="rect">
            <a:avLst/>
          </a:prstGeom>
          <a:no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t>Total power</a:t>
            </a:r>
            <a:r>
              <a:rPr lang="pl-PL" sz="1600" b="1" dirty="0"/>
              <a:t> </a:t>
            </a:r>
            <a:r>
              <a:rPr lang="en-US" sz="1600" b="1" dirty="0"/>
              <a:t> in the rack </a:t>
            </a:r>
            <a:r>
              <a:rPr lang="pl-PL" sz="1600" b="1" dirty="0"/>
              <a:t>2</a:t>
            </a:r>
            <a:r>
              <a:rPr lang="en-GB" sz="1600" b="1" dirty="0"/>
              <a:t>1</a:t>
            </a:r>
            <a:r>
              <a:rPr lang="pl-PL" sz="1600" b="1" dirty="0"/>
              <a:t>.</a:t>
            </a:r>
            <a:r>
              <a:rPr lang="en-GB" sz="1600" b="1" dirty="0"/>
              <a:t>2</a:t>
            </a:r>
            <a:r>
              <a:rPr lang="en-US" sz="1600" b="1" dirty="0"/>
              <a:t> kW</a:t>
            </a:r>
          </a:p>
        </p:txBody>
      </p:sp>
      <p:sp>
        <p:nvSpPr>
          <p:cNvPr id="14" name="TextBox 15"/>
          <p:cNvSpPr txBox="1"/>
          <p:nvPr/>
        </p:nvSpPr>
        <p:spPr>
          <a:xfrm>
            <a:off x="7617463" y="5360877"/>
            <a:ext cx="2143125" cy="584775"/>
          </a:xfrm>
          <a:prstGeom prst="rect">
            <a:avLst/>
          </a:prstGeom>
          <a:no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t>Total power</a:t>
            </a:r>
            <a:r>
              <a:rPr lang="pl-PL" sz="1600" b="1" dirty="0"/>
              <a:t> </a:t>
            </a:r>
            <a:r>
              <a:rPr lang="en-US" sz="1600" b="1" dirty="0"/>
              <a:t>in the rack </a:t>
            </a:r>
            <a:r>
              <a:rPr lang="en-GB" sz="1600" b="1" dirty="0"/>
              <a:t>20</a:t>
            </a:r>
            <a:r>
              <a:rPr lang="pl-PL" sz="1600" b="1" dirty="0"/>
              <a:t>.</a:t>
            </a:r>
            <a:r>
              <a:rPr lang="en-GB" sz="1600" b="1" dirty="0"/>
              <a:t>5</a:t>
            </a:r>
            <a:r>
              <a:rPr lang="en-US" sz="1600" b="1" dirty="0"/>
              <a:t> kW</a:t>
            </a:r>
          </a:p>
        </p:txBody>
      </p:sp>
      <p:sp>
        <p:nvSpPr>
          <p:cNvPr id="15" name="TextBox 14"/>
          <p:cNvSpPr txBox="1"/>
          <p:nvPr/>
        </p:nvSpPr>
        <p:spPr>
          <a:xfrm>
            <a:off x="4808049" y="5192066"/>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en-GB" sz="1500" dirty="0"/>
              <a:t>4</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a:t>
            </a:r>
            <a:r>
              <a:rPr lang="en-GB" sz="1500" dirty="0"/>
              <a:t>17</a:t>
            </a:r>
            <a:r>
              <a:rPr lang="pl-PL" sz="1500" dirty="0"/>
              <a:t>.</a:t>
            </a:r>
            <a:r>
              <a:rPr lang="en-GB" sz="1500" dirty="0"/>
              <a:t>8</a:t>
            </a:r>
            <a:r>
              <a:rPr lang="pl-PL" sz="1500" dirty="0"/>
              <a:t> kW</a:t>
            </a:r>
          </a:p>
          <a:p>
            <a:pPr algn="ctr"/>
            <a:r>
              <a:rPr lang="pl-PL" sz="1500" dirty="0"/>
              <a:t>P = 84%</a:t>
            </a:r>
          </a:p>
        </p:txBody>
      </p:sp>
      <p:sp>
        <p:nvSpPr>
          <p:cNvPr id="16" name="TextBox 15"/>
          <p:cNvSpPr txBox="1"/>
          <p:nvPr/>
        </p:nvSpPr>
        <p:spPr>
          <a:xfrm>
            <a:off x="10262794" y="5192066"/>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a:t>2.4</a:t>
            </a:r>
            <a:r>
              <a:rPr lang="en-US" sz="1500" dirty="0"/>
              <a:t> m</a:t>
            </a:r>
            <a:r>
              <a:rPr lang="en-US" sz="1500" baseline="30000" dirty="0"/>
              <a:t>3</a:t>
            </a:r>
            <a:r>
              <a:rPr lang="en-US" sz="1500" dirty="0"/>
              <a:t>/h</a:t>
            </a:r>
          </a:p>
          <a:p>
            <a:pPr algn="ctr"/>
            <a:r>
              <a:rPr lang="en-US" sz="1500" dirty="0"/>
              <a:t>Δ</a:t>
            </a:r>
            <a:r>
              <a:rPr lang="pl-PL" sz="1500" dirty="0"/>
              <a:t>T = 6</a:t>
            </a:r>
            <a:r>
              <a:rPr lang="en-GB" sz="1500" dirty="0"/>
              <a:t>.1</a:t>
            </a:r>
            <a:r>
              <a:rPr lang="pl-PL" sz="1500" dirty="0">
                <a:latin typeface="Candara" panose="020E0502030303020204" pitchFamily="34" charset="0"/>
              </a:rPr>
              <a:t>ºC</a:t>
            </a:r>
            <a:endParaRPr lang="pl-PL" sz="1500" dirty="0"/>
          </a:p>
          <a:p>
            <a:pPr algn="ctr"/>
            <a:r>
              <a:rPr lang="pl-PL" sz="1500" dirty="0"/>
              <a:t>Q</a:t>
            </a:r>
            <a:r>
              <a:rPr lang="pl-PL" sz="1500" baseline="-25000" dirty="0"/>
              <a:t>r</a:t>
            </a:r>
            <a:r>
              <a:rPr lang="pl-PL" sz="1500" dirty="0"/>
              <a:t> = </a:t>
            </a:r>
            <a:r>
              <a:rPr lang="en-GB" sz="1500" dirty="0"/>
              <a:t>17</a:t>
            </a:r>
            <a:r>
              <a:rPr lang="pl-PL" sz="1500" dirty="0"/>
              <a:t> kW</a:t>
            </a:r>
          </a:p>
          <a:p>
            <a:pPr algn="ctr"/>
            <a:r>
              <a:rPr lang="pl-PL" sz="1500" dirty="0"/>
              <a:t>P = 8</a:t>
            </a:r>
            <a:r>
              <a:rPr lang="en-GB" sz="1500" dirty="0"/>
              <a:t>3</a:t>
            </a:r>
            <a:r>
              <a:rPr lang="pl-PL" sz="1500" dirty="0"/>
              <a:t>%</a:t>
            </a:r>
          </a:p>
        </p:txBody>
      </p:sp>
      <p:sp>
        <p:nvSpPr>
          <p:cNvPr id="17" name="TextBox 25">
            <a:extLst>
              <a:ext uri="{FF2B5EF4-FFF2-40B4-BE49-F238E27FC236}">
                <a16:creationId xmlns:a16="http://schemas.microsoft.com/office/drawing/2014/main" id="{B0ACDD9E-19D1-FF4E-9E02-B3B5E51C81CE}"/>
              </a:ext>
            </a:extLst>
          </p:cNvPr>
          <p:cNvSpPr txBox="1"/>
          <p:nvPr/>
        </p:nvSpPr>
        <p:spPr>
          <a:xfrm>
            <a:off x="2173857" y="-3753"/>
            <a:ext cx="8344121" cy="523220"/>
          </a:xfrm>
          <a:prstGeom prst="rect">
            <a:avLst/>
          </a:prstGeom>
          <a:noFill/>
        </p:spPr>
        <p:txBody>
          <a:bodyPr wrap="square" rtlCol="0">
            <a:spAutoFit/>
          </a:bodyPr>
          <a:lstStyle/>
          <a:p>
            <a:pPr algn="ctr"/>
            <a:r>
              <a:rPr lang="en-GB" sz="2800" b="1" dirty="0"/>
              <a:t>With RTM vs without RTM</a:t>
            </a:r>
          </a:p>
        </p:txBody>
      </p:sp>
      <p:sp>
        <p:nvSpPr>
          <p:cNvPr id="18" name="CasellaDiTesto 43">
            <a:extLst>
              <a:ext uri="{FF2B5EF4-FFF2-40B4-BE49-F238E27FC236}">
                <a16:creationId xmlns:a16="http://schemas.microsoft.com/office/drawing/2014/main" id="{C1A93CF1-C6DD-904C-AFBD-D8630E441386}"/>
              </a:ext>
            </a:extLst>
          </p:cNvPr>
          <p:cNvSpPr txBox="1"/>
          <p:nvPr/>
        </p:nvSpPr>
        <p:spPr>
          <a:xfrm>
            <a:off x="0" y="6484091"/>
            <a:ext cx="12192000" cy="369332"/>
          </a:xfrm>
          <a:prstGeom prst="rect">
            <a:avLst/>
          </a:prstGeom>
          <a:noFill/>
        </p:spPr>
        <p:txBody>
          <a:bodyPr wrap="square" rtlCol="0">
            <a:spAutoFit/>
          </a:bodyPr>
          <a:lstStyle/>
          <a:p>
            <a:pPr algn="ctr"/>
            <a:r>
              <a:rPr lang="en-US" dirty="0"/>
              <a:t>The additional 50W on the RTM has negligible influence on cooling performance of the front of the board</a:t>
            </a:r>
            <a:endParaRPr lang="en-GB" dirty="0"/>
          </a:p>
        </p:txBody>
      </p:sp>
      <p:sp>
        <p:nvSpPr>
          <p:cNvPr id="22" name="TextBox 21"/>
          <p:cNvSpPr txBox="1"/>
          <p:nvPr/>
        </p:nvSpPr>
        <p:spPr>
          <a:xfrm>
            <a:off x="2030779" y="792399"/>
            <a:ext cx="3020192" cy="784830"/>
          </a:xfrm>
          <a:prstGeom prst="rect">
            <a:avLst/>
          </a:prstGeom>
          <a:solidFill>
            <a:schemeClr val="bg1"/>
          </a:solidFill>
        </p:spPr>
        <p:txBody>
          <a:bodyPr wrap="square" lIns="0" rIns="0" rtlCol="0">
            <a:spAutoFit/>
          </a:bodyPr>
          <a:lstStyle/>
          <a:p>
            <a:pPr algn="ctr"/>
            <a:r>
              <a:rPr lang="en-US" sz="1500" dirty="0"/>
              <a:t>14x350W ASIS LB (Schroff)</a:t>
            </a:r>
          </a:p>
          <a:p>
            <a:pPr algn="ctr"/>
            <a:r>
              <a:rPr lang="en-US" sz="1500" b="1" dirty="0">
                <a:solidFill>
                  <a:srgbClr val="FF0000"/>
                </a:solidFill>
              </a:rPr>
              <a:t>14x(300+50)W</a:t>
            </a:r>
            <a:r>
              <a:rPr lang="en-US" sz="1500" dirty="0"/>
              <a:t> Old Comtel LB (Schroff)</a:t>
            </a:r>
          </a:p>
          <a:p>
            <a:pPr algn="ctr"/>
            <a:r>
              <a:rPr lang="en-US" sz="1500" dirty="0"/>
              <a:t>14x350W New Comtel LB (ASIS)</a:t>
            </a:r>
          </a:p>
        </p:txBody>
      </p:sp>
      <p:sp>
        <p:nvSpPr>
          <p:cNvPr id="23" name="TextBox 22"/>
          <p:cNvSpPr txBox="1"/>
          <p:nvPr/>
        </p:nvSpPr>
        <p:spPr>
          <a:xfrm>
            <a:off x="8077284" y="792399"/>
            <a:ext cx="2960053" cy="784830"/>
          </a:xfrm>
          <a:prstGeom prst="rect">
            <a:avLst/>
          </a:prstGeom>
          <a:solidFill>
            <a:schemeClr val="bg1"/>
          </a:solidFill>
        </p:spPr>
        <p:txBody>
          <a:bodyPr wrap="square" lIns="0" rIns="0" rtlCol="0">
            <a:spAutoFit/>
          </a:bodyPr>
          <a:lstStyle/>
          <a:p>
            <a:pPr algn="ctr"/>
            <a:r>
              <a:rPr lang="en-US" sz="1500" dirty="0"/>
              <a:t>14x350W ASIS LB (Schroff)</a:t>
            </a:r>
          </a:p>
          <a:p>
            <a:pPr algn="ctr"/>
            <a:r>
              <a:rPr lang="en-US" sz="1500" b="1" dirty="0">
                <a:solidFill>
                  <a:srgbClr val="FF0000"/>
                </a:solidFill>
              </a:rPr>
              <a:t>14x(300+0)W</a:t>
            </a:r>
            <a:r>
              <a:rPr lang="en-US" sz="1500" dirty="0"/>
              <a:t> Old Comtel LB (Schroff)</a:t>
            </a:r>
          </a:p>
          <a:p>
            <a:pPr algn="ctr"/>
            <a:r>
              <a:rPr lang="en-US" sz="1500" dirty="0"/>
              <a:t>14x350W New Comtel LB (ASIS)</a:t>
            </a:r>
          </a:p>
        </p:txBody>
      </p:sp>
      <p:sp>
        <p:nvSpPr>
          <p:cNvPr id="19"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8</a:t>
            </a:fld>
            <a:endParaRPr lang="en-GB" dirty="0"/>
          </a:p>
        </p:txBody>
      </p:sp>
    </p:spTree>
    <p:extLst>
      <p:ext uri="{BB962C8B-B14F-4D97-AF65-F5344CB8AC3E}">
        <p14:creationId xmlns:p14="http://schemas.microsoft.com/office/powerpoint/2010/main" val="779871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70977" y="-116071"/>
            <a:ext cx="4242497" cy="3249681"/>
          </a:xfrm>
          <a:prstGeom prst="rect">
            <a:avLst/>
          </a:prstGeom>
          <a:ln>
            <a:noFill/>
          </a:ln>
          <a:effectLst>
            <a:softEdge rad="112500"/>
          </a:effectLst>
        </p:spPr>
      </p:pic>
      <p:pic>
        <p:nvPicPr>
          <p:cNvPr id="9" name="Picture 8"/>
          <p:cNvPicPr>
            <a:picLocks noChangeAspect="1"/>
          </p:cNvPicPr>
          <p:nvPr/>
        </p:nvPicPr>
        <p:blipFill>
          <a:blip r:embed="rId3"/>
          <a:stretch>
            <a:fillRect/>
          </a:stretch>
        </p:blipFill>
        <p:spPr>
          <a:xfrm>
            <a:off x="70977" y="3106802"/>
            <a:ext cx="4245839" cy="3252241"/>
          </a:xfrm>
          <a:prstGeom prst="rect">
            <a:avLst/>
          </a:prstGeom>
          <a:ln>
            <a:noFill/>
          </a:ln>
          <a:effectLst>
            <a:softEdge rad="112500"/>
          </a:effectLst>
        </p:spPr>
      </p:pic>
      <p:sp>
        <p:nvSpPr>
          <p:cNvPr id="27" name="TextBox 26"/>
          <p:cNvSpPr txBox="1"/>
          <p:nvPr/>
        </p:nvSpPr>
        <p:spPr>
          <a:xfrm>
            <a:off x="4997460" y="2598970"/>
            <a:ext cx="1829570" cy="1015663"/>
          </a:xfrm>
          <a:prstGeom prst="rect">
            <a:avLst/>
          </a:prstGeom>
          <a:noFill/>
          <a:ln>
            <a:solidFill>
              <a:schemeClr val="accent1"/>
            </a:solidFill>
          </a:ln>
        </p:spPr>
        <p:txBody>
          <a:bodyPr wrap="square" rtlCol="0">
            <a:spAutoFit/>
          </a:bodyPr>
          <a:lstStyle/>
          <a:p>
            <a:pPr algn="ctr"/>
            <a:r>
              <a:rPr lang="en-US" sz="1500" dirty="0"/>
              <a:t>Flow </a:t>
            </a:r>
            <a:r>
              <a:rPr lang="pl-PL" sz="1500" dirty="0" smtClean="0"/>
              <a:t>2.</a:t>
            </a:r>
            <a:r>
              <a:rPr lang="en-US" sz="1500" dirty="0" smtClean="0"/>
              <a:t>4 </a:t>
            </a:r>
            <a:r>
              <a:rPr lang="en-US" sz="1500" dirty="0"/>
              <a:t>m</a:t>
            </a:r>
            <a:r>
              <a:rPr lang="en-US" sz="1500" baseline="30000" dirty="0"/>
              <a:t>3</a:t>
            </a:r>
            <a:r>
              <a:rPr lang="en-US" sz="1500" dirty="0"/>
              <a:t>/h</a:t>
            </a:r>
          </a:p>
          <a:p>
            <a:pPr algn="ctr"/>
            <a:r>
              <a:rPr lang="en-US" sz="1500" dirty="0"/>
              <a:t>Δ</a:t>
            </a:r>
            <a:r>
              <a:rPr lang="pl-PL" sz="1500" dirty="0"/>
              <a:t>T = </a:t>
            </a:r>
            <a:r>
              <a:rPr lang="pl-PL" sz="1500" dirty="0" smtClean="0"/>
              <a:t>7</a:t>
            </a:r>
            <a:r>
              <a:rPr lang="pl-PL" sz="1500" dirty="0" smtClean="0">
                <a:latin typeface="Candara" panose="020E0502030303020204" pitchFamily="34" charset="0"/>
              </a:rPr>
              <a:t>ºC</a:t>
            </a:r>
            <a:endParaRPr lang="pl-PL" sz="1500" dirty="0"/>
          </a:p>
          <a:p>
            <a:pPr algn="ctr"/>
            <a:r>
              <a:rPr lang="pl-PL" sz="1500" dirty="0"/>
              <a:t>Q</a:t>
            </a:r>
            <a:r>
              <a:rPr lang="pl-PL" sz="1500" baseline="-25000" dirty="0"/>
              <a:t>r</a:t>
            </a:r>
            <a:r>
              <a:rPr lang="pl-PL" sz="1500" dirty="0"/>
              <a:t> = 19.</a:t>
            </a:r>
            <a:r>
              <a:rPr lang="en-US" sz="1500" dirty="0"/>
              <a:t>5</a:t>
            </a:r>
            <a:r>
              <a:rPr lang="pl-PL" sz="1500" dirty="0"/>
              <a:t> kW</a:t>
            </a:r>
          </a:p>
          <a:p>
            <a:pPr algn="ctr"/>
            <a:r>
              <a:rPr lang="pl-PL" sz="1500" dirty="0"/>
              <a:t>P = </a:t>
            </a:r>
            <a:r>
              <a:rPr lang="en-US" sz="1500" dirty="0"/>
              <a:t>83</a:t>
            </a:r>
            <a:r>
              <a:rPr lang="pl-PL" sz="1500" dirty="0"/>
              <a:t>%</a:t>
            </a:r>
          </a:p>
        </p:txBody>
      </p:sp>
      <p:sp>
        <p:nvSpPr>
          <p:cNvPr id="38" name="TextBox 37"/>
          <p:cNvSpPr txBox="1"/>
          <p:nvPr/>
        </p:nvSpPr>
        <p:spPr>
          <a:xfrm>
            <a:off x="4700310" y="1750260"/>
            <a:ext cx="2423871" cy="584775"/>
          </a:xfrm>
          <a:prstGeom prst="rect">
            <a:avLst/>
          </a:prstGeom>
          <a:noFill/>
          <a:ln>
            <a:solidFill>
              <a:srgbClr val="FF0000"/>
            </a:solidFill>
          </a:ln>
        </p:spPr>
        <p:txBody>
          <a:bodyPr wrap="square" rtlCol="0">
            <a:spAutoFit/>
          </a:bodyPr>
          <a:lstStyle/>
          <a:p>
            <a:pPr algn="ctr"/>
            <a:r>
              <a:rPr lang="en-US" sz="1600" b="1" dirty="0"/>
              <a:t>Total power</a:t>
            </a:r>
            <a:r>
              <a:rPr lang="pl-PL" sz="1600" b="1" dirty="0"/>
              <a:t> </a:t>
            </a:r>
            <a:r>
              <a:rPr lang="en-US" sz="1600" b="1" dirty="0"/>
              <a:t>in the rack </a:t>
            </a:r>
            <a:r>
              <a:rPr lang="pl-PL" sz="1600" b="1" dirty="0" smtClean="0"/>
              <a:t>2</a:t>
            </a:r>
            <a:r>
              <a:rPr lang="en-US" sz="1600" b="1" dirty="0" smtClean="0"/>
              <a:t>3</a:t>
            </a:r>
            <a:r>
              <a:rPr lang="pl-PL" sz="1600" b="1" dirty="0" smtClean="0"/>
              <a:t>.</a:t>
            </a:r>
            <a:r>
              <a:rPr lang="en-US" sz="1600" b="1" dirty="0" smtClean="0"/>
              <a:t>4 kW</a:t>
            </a:r>
            <a:endParaRPr lang="en-US" sz="1600" b="1" dirty="0"/>
          </a:p>
        </p:txBody>
      </p:sp>
      <p:graphicFrame>
        <p:nvGraphicFramePr>
          <p:cNvPr id="24" name="Table 23"/>
          <p:cNvGraphicFramePr>
            <a:graphicFrameLocks noGrp="1"/>
          </p:cNvGraphicFramePr>
          <p:nvPr>
            <p:extLst>
              <p:ext uri="{D42A27DB-BD31-4B8C-83A1-F6EECF244321}">
                <p14:modId xmlns:p14="http://schemas.microsoft.com/office/powerpoint/2010/main" val="3906896526"/>
              </p:ext>
            </p:extLst>
          </p:nvPr>
        </p:nvGraphicFramePr>
        <p:xfrm>
          <a:off x="2282295" y="5000935"/>
          <a:ext cx="1792640" cy="795833"/>
        </p:xfrm>
        <a:graphic>
          <a:graphicData uri="http://schemas.openxmlformats.org/drawingml/2006/table">
            <a:tbl>
              <a:tblPr firstRow="1" bandRow="1">
                <a:tableStyleId>{073A0DAA-6AF3-43AB-8588-CEC1D06C72B9}</a:tableStyleId>
              </a:tblPr>
              <a:tblGrid>
                <a:gridCol w="896320">
                  <a:extLst>
                    <a:ext uri="{9D8B030D-6E8A-4147-A177-3AD203B41FA5}">
                      <a16:colId xmlns:a16="http://schemas.microsoft.com/office/drawing/2014/main" val="20000"/>
                    </a:ext>
                  </a:extLst>
                </a:gridCol>
                <a:gridCol w="896320">
                  <a:extLst>
                    <a:ext uri="{9D8B030D-6E8A-4147-A177-3AD203B41FA5}">
                      <a16:colId xmlns:a16="http://schemas.microsoft.com/office/drawing/2014/main" val="20001"/>
                    </a:ext>
                  </a:extLst>
                </a:gridCol>
              </a:tblGrid>
              <a:tr h="246031">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92913">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46031">
                <a:tc>
                  <a:txBody>
                    <a:bodyPr/>
                    <a:lstStyle/>
                    <a:p>
                      <a:pPr algn="ctr"/>
                      <a:r>
                        <a:rPr lang="en-GB" sz="1050" dirty="0" smtClean="0"/>
                        <a:t>53.4</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5</a:t>
                      </a:r>
                      <a:r>
                        <a:rPr lang="pl-PL" sz="1050" dirty="0" smtClean="0"/>
                        <a:t>6</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7" name="Picture 6"/>
          <p:cNvPicPr>
            <a:picLocks noChangeAspect="1"/>
          </p:cNvPicPr>
          <p:nvPr/>
        </p:nvPicPr>
        <p:blipFill>
          <a:blip r:embed="rId4"/>
          <a:stretch>
            <a:fillRect/>
          </a:stretch>
        </p:blipFill>
        <p:spPr>
          <a:xfrm>
            <a:off x="7544143" y="3106802"/>
            <a:ext cx="4245839" cy="3249681"/>
          </a:xfrm>
          <a:prstGeom prst="rect">
            <a:avLst/>
          </a:prstGeom>
          <a:ln>
            <a:noFill/>
          </a:ln>
          <a:effectLst>
            <a:softEdge rad="112500"/>
          </a:effectLst>
        </p:spPr>
      </p:pic>
      <p:pic>
        <p:nvPicPr>
          <p:cNvPr id="8" name="Picture 7"/>
          <p:cNvPicPr>
            <a:picLocks noChangeAspect="1"/>
          </p:cNvPicPr>
          <p:nvPr/>
        </p:nvPicPr>
        <p:blipFill>
          <a:blip r:embed="rId5"/>
          <a:stretch>
            <a:fillRect/>
          </a:stretch>
        </p:blipFill>
        <p:spPr>
          <a:xfrm>
            <a:off x="7547485" y="-40083"/>
            <a:ext cx="4242497" cy="3249681"/>
          </a:xfrm>
          <a:prstGeom prst="rect">
            <a:avLst/>
          </a:prstGeom>
          <a:ln>
            <a:noFill/>
          </a:ln>
          <a:effectLst>
            <a:softEdge rad="112500"/>
          </a:effectLst>
        </p:spPr>
      </p:pic>
      <p:graphicFrame>
        <p:nvGraphicFramePr>
          <p:cNvPr id="28" name="Table 27"/>
          <p:cNvGraphicFramePr>
            <a:graphicFrameLocks noGrp="1"/>
          </p:cNvGraphicFramePr>
          <p:nvPr>
            <p:extLst>
              <p:ext uri="{D42A27DB-BD31-4B8C-83A1-F6EECF244321}">
                <p14:modId xmlns:p14="http://schemas.microsoft.com/office/powerpoint/2010/main" val="3946846555"/>
              </p:ext>
            </p:extLst>
          </p:nvPr>
        </p:nvGraphicFramePr>
        <p:xfrm>
          <a:off x="2282295" y="1786274"/>
          <a:ext cx="1792640" cy="795833"/>
        </p:xfrm>
        <a:graphic>
          <a:graphicData uri="http://schemas.openxmlformats.org/drawingml/2006/table">
            <a:tbl>
              <a:tblPr firstRow="1" bandRow="1">
                <a:tableStyleId>{073A0DAA-6AF3-43AB-8588-CEC1D06C72B9}</a:tableStyleId>
              </a:tblPr>
              <a:tblGrid>
                <a:gridCol w="896320">
                  <a:extLst>
                    <a:ext uri="{9D8B030D-6E8A-4147-A177-3AD203B41FA5}">
                      <a16:colId xmlns:a16="http://schemas.microsoft.com/office/drawing/2014/main" val="20000"/>
                    </a:ext>
                  </a:extLst>
                </a:gridCol>
                <a:gridCol w="896320">
                  <a:extLst>
                    <a:ext uri="{9D8B030D-6E8A-4147-A177-3AD203B41FA5}">
                      <a16:colId xmlns:a16="http://schemas.microsoft.com/office/drawing/2014/main" val="20001"/>
                    </a:ext>
                  </a:extLst>
                </a:gridCol>
              </a:tblGrid>
              <a:tr h="246031">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92913">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46031">
                <a:tc>
                  <a:txBody>
                    <a:bodyPr/>
                    <a:lstStyle/>
                    <a:p>
                      <a:pPr algn="ctr"/>
                      <a:r>
                        <a:rPr lang="en-GB" sz="1050" dirty="0" smtClean="0"/>
                        <a:t>51.9</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050" dirty="0" smtClean="0"/>
                        <a:t>60.8</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561232786"/>
              </p:ext>
            </p:extLst>
          </p:nvPr>
        </p:nvGraphicFramePr>
        <p:xfrm>
          <a:off x="9762437" y="4986532"/>
          <a:ext cx="1792640" cy="795833"/>
        </p:xfrm>
        <a:graphic>
          <a:graphicData uri="http://schemas.openxmlformats.org/drawingml/2006/table">
            <a:tbl>
              <a:tblPr firstRow="1" bandRow="1">
                <a:tableStyleId>{073A0DAA-6AF3-43AB-8588-CEC1D06C72B9}</a:tableStyleId>
              </a:tblPr>
              <a:tblGrid>
                <a:gridCol w="896320">
                  <a:extLst>
                    <a:ext uri="{9D8B030D-6E8A-4147-A177-3AD203B41FA5}">
                      <a16:colId xmlns:a16="http://schemas.microsoft.com/office/drawing/2014/main" val="20000"/>
                    </a:ext>
                  </a:extLst>
                </a:gridCol>
                <a:gridCol w="896320">
                  <a:extLst>
                    <a:ext uri="{9D8B030D-6E8A-4147-A177-3AD203B41FA5}">
                      <a16:colId xmlns:a16="http://schemas.microsoft.com/office/drawing/2014/main" val="20001"/>
                    </a:ext>
                  </a:extLst>
                </a:gridCol>
              </a:tblGrid>
              <a:tr h="246031">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92913">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46031">
                <a:tc>
                  <a:txBody>
                    <a:bodyPr/>
                    <a:lstStyle/>
                    <a:p>
                      <a:pPr algn="ctr"/>
                      <a:r>
                        <a:rPr lang="en-GB" sz="1050" dirty="0" smtClean="0"/>
                        <a:t>52.9</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050" dirty="0" smtClean="0"/>
                        <a:t>61.1</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3526904759"/>
              </p:ext>
            </p:extLst>
          </p:nvPr>
        </p:nvGraphicFramePr>
        <p:xfrm>
          <a:off x="9762437" y="1853817"/>
          <a:ext cx="1792640" cy="795833"/>
        </p:xfrm>
        <a:graphic>
          <a:graphicData uri="http://schemas.openxmlformats.org/drawingml/2006/table">
            <a:tbl>
              <a:tblPr firstRow="1" bandRow="1">
                <a:tableStyleId>{073A0DAA-6AF3-43AB-8588-CEC1D06C72B9}</a:tableStyleId>
              </a:tblPr>
              <a:tblGrid>
                <a:gridCol w="896320">
                  <a:extLst>
                    <a:ext uri="{9D8B030D-6E8A-4147-A177-3AD203B41FA5}">
                      <a16:colId xmlns:a16="http://schemas.microsoft.com/office/drawing/2014/main" val="20000"/>
                    </a:ext>
                  </a:extLst>
                </a:gridCol>
                <a:gridCol w="896320">
                  <a:extLst>
                    <a:ext uri="{9D8B030D-6E8A-4147-A177-3AD203B41FA5}">
                      <a16:colId xmlns:a16="http://schemas.microsoft.com/office/drawing/2014/main" val="20001"/>
                    </a:ext>
                  </a:extLst>
                </a:gridCol>
              </a:tblGrid>
              <a:tr h="246031">
                <a:tc gridSpan="2">
                  <a:txBody>
                    <a:bodyPr/>
                    <a:lstStyle/>
                    <a:p>
                      <a:pPr algn="ctr"/>
                      <a:r>
                        <a:rPr lang="en-GB" sz="1050" dirty="0"/>
                        <a:t>Average max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0000"/>
                  </a:ext>
                </a:extLst>
              </a:tr>
              <a:tr h="292913">
                <a:tc>
                  <a:txBody>
                    <a:bodyPr/>
                    <a:lstStyle/>
                    <a:p>
                      <a:pPr algn="ctr"/>
                      <a:r>
                        <a:rPr lang="pl-PL" sz="1050" dirty="0"/>
                        <a:t>ASIS</a:t>
                      </a:r>
                      <a:r>
                        <a:rPr lang="en-GB" sz="1050" dirty="0"/>
                        <a:t> [°C]</a:t>
                      </a: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pl-PL" sz="1050" baseline="0" dirty="0"/>
                        <a:t>Comtel</a:t>
                      </a:r>
                      <a:r>
                        <a:rPr lang="en-GB" sz="1050" dirty="0"/>
                        <a:t> [°C]</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46031">
                <a:tc>
                  <a:txBody>
                    <a:bodyPr/>
                    <a:lstStyle/>
                    <a:p>
                      <a:pPr algn="ctr"/>
                      <a:r>
                        <a:rPr lang="en-GB" sz="1050" dirty="0" smtClean="0"/>
                        <a:t>53.4</a:t>
                      </a:r>
                      <a:endParaRPr lang="en-GB" sz="105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050" dirty="0" smtClean="0"/>
                        <a:t>60.5</a:t>
                      </a:r>
                      <a:endParaRPr lang="en-GB" sz="105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6" name="TextBox 25">
            <a:extLst>
              <a:ext uri="{FF2B5EF4-FFF2-40B4-BE49-F238E27FC236}">
                <a16:creationId xmlns:a16="http://schemas.microsoft.com/office/drawing/2014/main" id="{ED234798-D659-1B47-BB1C-00EE19B15942}"/>
              </a:ext>
            </a:extLst>
          </p:cNvPr>
          <p:cNvSpPr txBox="1"/>
          <p:nvPr/>
        </p:nvSpPr>
        <p:spPr>
          <a:xfrm>
            <a:off x="1789850" y="54833"/>
            <a:ext cx="8344121" cy="523220"/>
          </a:xfrm>
          <a:prstGeom prst="rect">
            <a:avLst/>
          </a:prstGeom>
          <a:noFill/>
        </p:spPr>
        <p:txBody>
          <a:bodyPr wrap="square" rtlCol="0">
            <a:spAutoFit/>
          </a:bodyPr>
          <a:lstStyle/>
          <a:p>
            <a:pPr algn="ctr"/>
            <a:r>
              <a:rPr lang="en-GB" sz="2800" b="1" dirty="0" smtClean="0"/>
              <a:t>ASIS shelf vs Schroff shelf</a:t>
            </a:r>
            <a:endParaRPr lang="en-GB" sz="2800" b="1" dirty="0"/>
          </a:p>
        </p:txBody>
      </p:sp>
      <p:sp>
        <p:nvSpPr>
          <p:cNvPr id="34" name="CasellaDiTesto 17">
            <a:extLst>
              <a:ext uri="{FF2B5EF4-FFF2-40B4-BE49-F238E27FC236}">
                <a16:creationId xmlns:a16="http://schemas.microsoft.com/office/drawing/2014/main" id="{0B42F1AB-4347-A94D-9E6A-B259DCDC88BE}"/>
              </a:ext>
            </a:extLst>
          </p:cNvPr>
          <p:cNvSpPr txBox="1"/>
          <p:nvPr/>
        </p:nvSpPr>
        <p:spPr>
          <a:xfrm>
            <a:off x="4300253" y="3878568"/>
            <a:ext cx="3223985" cy="2585323"/>
          </a:xfrm>
          <a:prstGeom prst="rect">
            <a:avLst/>
          </a:prstGeom>
          <a:noFill/>
        </p:spPr>
        <p:txBody>
          <a:bodyPr wrap="square" rtlCol="0">
            <a:spAutoFit/>
          </a:bodyPr>
          <a:lstStyle/>
          <a:p>
            <a:pPr algn="just"/>
            <a:r>
              <a:rPr lang="en-GB" dirty="0" smtClean="0"/>
              <a:t>The overall cooling efficiency stays the same.</a:t>
            </a:r>
          </a:p>
          <a:p>
            <a:pPr algn="just"/>
            <a:r>
              <a:rPr lang="en-US" dirty="0" smtClean="0"/>
              <a:t>In the same power configuration changing the type of crate from Schroff to ASIS, </a:t>
            </a:r>
            <a:r>
              <a:rPr lang="en-US" dirty="0" smtClean="0"/>
              <a:t>reduce </a:t>
            </a:r>
            <a:r>
              <a:rPr lang="en-US" dirty="0" smtClean="0"/>
              <a:t>the av. max T on the concerned blades by ~1.5°C for higher air resistive blades and by ~5.1°C for less resistive ones.</a:t>
            </a:r>
            <a:endParaRPr lang="en-GB" dirty="0"/>
          </a:p>
        </p:txBody>
      </p:sp>
      <p:sp>
        <p:nvSpPr>
          <p:cNvPr id="35" name="TextBox 34"/>
          <p:cNvSpPr txBox="1"/>
          <p:nvPr/>
        </p:nvSpPr>
        <p:spPr>
          <a:xfrm>
            <a:off x="4287032" y="702491"/>
            <a:ext cx="3250427" cy="923330"/>
          </a:xfrm>
          <a:prstGeom prst="rect">
            <a:avLst/>
          </a:prstGeom>
          <a:noFill/>
        </p:spPr>
        <p:txBody>
          <a:bodyPr wrap="square" rtlCol="0">
            <a:spAutoFit/>
          </a:bodyPr>
          <a:lstStyle/>
          <a:p>
            <a:pPr algn="ctr"/>
            <a:r>
              <a:rPr lang="en-US" b="1" dirty="0" smtClean="0"/>
              <a:t>All the tests carried out w</a:t>
            </a:r>
            <a:r>
              <a:rPr lang="pl-PL" b="1" dirty="0" smtClean="0"/>
              <a:t>ith </a:t>
            </a:r>
            <a:r>
              <a:rPr lang="en-US" b="1" dirty="0" smtClean="0"/>
              <a:t>top and b</a:t>
            </a:r>
            <a:r>
              <a:rPr lang="pl-PL" b="1" dirty="0" smtClean="0"/>
              <a:t>ottom fans</a:t>
            </a:r>
            <a:r>
              <a:rPr lang="en-US" b="1" dirty="0" smtClean="0"/>
              <a:t> at max. speed</a:t>
            </a:r>
            <a:endParaRPr lang="pl-PL" b="1" dirty="0"/>
          </a:p>
          <a:p>
            <a:pPr algn="ctr"/>
            <a:endParaRPr lang="en-GB" dirty="0"/>
          </a:p>
        </p:txBody>
      </p:sp>
      <p:sp>
        <p:nvSpPr>
          <p:cNvPr id="17" name="Slide Number Placeholder 1"/>
          <p:cNvSpPr>
            <a:spLocks noGrp="1"/>
          </p:cNvSpPr>
          <p:nvPr>
            <p:ph type="sldNum" sz="quarter" idx="12"/>
          </p:nvPr>
        </p:nvSpPr>
        <p:spPr>
          <a:xfrm>
            <a:off x="9241665" y="6343469"/>
            <a:ext cx="2743200" cy="365125"/>
          </a:xfrm>
        </p:spPr>
        <p:txBody>
          <a:bodyPr/>
          <a:lstStyle/>
          <a:p>
            <a:fld id="{6670DFD5-5AC3-4BAE-B1A8-52C23FD2A7CA}" type="slidenum">
              <a:rPr lang="en-GB" smtClean="0"/>
              <a:t>9</a:t>
            </a:fld>
            <a:endParaRPr lang="en-GB" dirty="0"/>
          </a:p>
        </p:txBody>
      </p:sp>
    </p:spTree>
    <p:extLst>
      <p:ext uri="{BB962C8B-B14F-4D97-AF65-F5344CB8AC3E}">
        <p14:creationId xmlns:p14="http://schemas.microsoft.com/office/powerpoint/2010/main" val="2590138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16834</TotalTime>
  <Words>2411</Words>
  <Application>Microsoft Office PowerPoint</Application>
  <PresentationFormat>Widescreen</PresentationFormat>
  <Paragraphs>451</Paragraphs>
  <Slides>21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 Unicode MS</vt:lpstr>
      <vt:lpstr>MS PGothic</vt:lpstr>
      <vt:lpstr>Arial</vt:lpstr>
      <vt:lpstr>Calibri</vt:lpstr>
      <vt:lpstr>Calibri Light</vt:lpstr>
      <vt:lpstr>Cambria Math</vt:lpstr>
      <vt:lpstr>Candara</vt:lpstr>
      <vt:lpstr>Wingdings</vt:lpstr>
      <vt:lpstr>Office Theme</vt:lpstr>
      <vt:lpstr>63U ATCA rack – cooling capabilities</vt:lpstr>
      <vt:lpstr>Rack configuration</vt:lpstr>
      <vt:lpstr>Hardware used and cooling principal</vt:lpstr>
      <vt:lpstr>Noise reduction: soundproofing and impact on cooling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52U vs 63U</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Claudio Bortolin</dc:creator>
  <cp:lastModifiedBy>Michal Tomasz Kalinowski</cp:lastModifiedBy>
  <cp:revision>274</cp:revision>
  <dcterms:created xsi:type="dcterms:W3CDTF">2019-04-03T09:32:51Z</dcterms:created>
  <dcterms:modified xsi:type="dcterms:W3CDTF">2019-05-10T10:46:19Z</dcterms:modified>
</cp:coreProperties>
</file>