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C40989-9CAA-4BC0-B4C9-8FD0A4A09D6D}">
          <p14:sldIdLst>
            <p14:sldId id="256"/>
            <p14:sldId id="258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</p14:sldIdLst>
        </p14:section>
        <p14:section name="backup slides" id="{9F7E2ECA-1012-431A-9528-C30E320E05D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70C0"/>
    <a:srgbClr val="C5ECFF"/>
    <a:srgbClr val="104282"/>
    <a:srgbClr val="34A8FF"/>
    <a:srgbClr val="FF660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2209" autoAdjust="0"/>
  </p:normalViewPr>
  <p:slideViewPr>
    <p:cSldViewPr snapToGrid="0" snapToObjects="1">
      <p:cViewPr varScale="1">
        <p:scale>
          <a:sx n="152" d="100"/>
          <a:sy n="152" d="100"/>
        </p:scale>
        <p:origin x="444" y="10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CBF8C-59D7-4837-9E82-6B841F6912F6}" type="datetimeFigureOut">
              <a:rPr lang="en-GB" smtClean="0"/>
              <a:t>10/05/2019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E6F80-6B7B-47E3-B8D5-C25DA37330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1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E6F80-6B7B-47E3-B8D5-C25DA37330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8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Autofit/>
          </a:bodyPr>
          <a:lstStyle>
            <a:lvl1pPr>
              <a:defRPr sz="24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pesebe-xtca-support@cern.ch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7733/" TargetMode="External"/><Relationship Id="rId2" Type="http://schemas.openxmlformats.org/officeDocument/2006/relationships/hyperlink" Target="https://espace.cern.ch/ph-dep-ESE-BE-ATCAEvaluationProject/PP_IPMC/Public%20documents/Workshop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ipmc.web.cern.ch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ipmc.web.cern.ch/doc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ipmc.web.cern.ch/sensor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gitlab.cern.ch/ep-ese-be-xtca/ipmc-projec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New feature: MAC Address management</a:t>
            </a:r>
          </a:p>
          <a:p>
            <a:pPr lvl="1"/>
            <a:r>
              <a:rPr lang="en-US" sz="1400" b="1" dirty="0" smtClean="0"/>
              <a:t>Stored into the EEPROM memory </a:t>
            </a:r>
            <a:r>
              <a:rPr lang="en-US" sz="1400" i="1" dirty="0" smtClean="0"/>
              <a:t>(not compilation dependent anymore)</a:t>
            </a:r>
          </a:p>
          <a:p>
            <a:pPr lvl="1"/>
            <a:r>
              <a:rPr lang="en-US" sz="1400" dirty="0" smtClean="0"/>
              <a:t>Future IPMCs will be sold with a valid address (from a CERN’s range).</a:t>
            </a:r>
          </a:p>
          <a:p>
            <a:pPr lvl="1"/>
            <a:r>
              <a:rPr lang="en-US" sz="1400" dirty="0" smtClean="0"/>
              <a:t>XML (</a:t>
            </a:r>
            <a:r>
              <a:rPr lang="en-US" sz="1400" dirty="0" err="1" smtClean="0"/>
              <a:t>LANConfig</a:t>
            </a:r>
            <a:r>
              <a:rPr lang="en-US" sz="1400" dirty="0" smtClean="0"/>
              <a:t>): &lt;</a:t>
            </a:r>
            <a:r>
              <a:rPr lang="en-US" sz="1400" dirty="0" err="1" smtClean="0"/>
              <a:t>UseFlashedMAC</a:t>
            </a:r>
            <a:r>
              <a:rPr lang="en-US" sz="1400" dirty="0" smtClean="0"/>
              <a:t> /&gt;</a:t>
            </a:r>
          </a:p>
          <a:p>
            <a:pPr lvl="1"/>
            <a:endParaRPr lang="en-US" sz="1400" dirty="0"/>
          </a:p>
          <a:p>
            <a:r>
              <a:rPr lang="en-US" sz="1600" dirty="0" smtClean="0"/>
              <a:t>New hardware: V3.0 is coming</a:t>
            </a:r>
          </a:p>
          <a:p>
            <a:pPr lvl="1"/>
            <a:r>
              <a:rPr lang="en-US" sz="1400" dirty="0" smtClean="0"/>
              <a:t>New Ethernet PHY.</a:t>
            </a:r>
          </a:p>
          <a:p>
            <a:pPr lvl="1"/>
            <a:r>
              <a:rPr lang="en-US" sz="1400" dirty="0" smtClean="0"/>
              <a:t>Flash memory extended</a:t>
            </a:r>
          </a:p>
          <a:p>
            <a:pPr lvl="1"/>
            <a:r>
              <a:rPr lang="en-US" sz="1400" b="1" dirty="0" smtClean="0">
                <a:solidFill>
                  <a:srgbClr val="00B050"/>
                </a:solidFill>
              </a:rPr>
              <a:t>Transparent for users </a:t>
            </a:r>
          </a:p>
          <a:p>
            <a:pPr lvl="1"/>
            <a:endParaRPr lang="en-US" sz="1400" b="1" dirty="0">
              <a:solidFill>
                <a:srgbClr val="FF0000"/>
              </a:solidFill>
            </a:endParaRPr>
          </a:p>
          <a:p>
            <a:pPr lvl="1"/>
            <a:r>
              <a:rPr lang="en-US" sz="1400" dirty="0" smtClean="0">
                <a:solidFill>
                  <a:srgbClr val="0055A0"/>
                </a:solidFill>
              </a:rPr>
              <a:t>Arrived at CERN yesterday ! </a:t>
            </a:r>
            <a:r>
              <a:rPr lang="en-US" sz="1400" strike="dblStrike" dirty="0" smtClean="0">
                <a:solidFill>
                  <a:srgbClr val="0055A0"/>
                </a:solidFill>
              </a:rPr>
              <a:t>Will be tested in the following days</a:t>
            </a:r>
            <a:endParaRPr lang="en-US" sz="1400" strike="dblStrike" dirty="0" smtClean="0">
              <a:solidFill>
                <a:srgbClr val="00B050"/>
              </a:solidFill>
            </a:endParaRPr>
          </a:p>
          <a:p>
            <a:pPr lvl="2"/>
            <a:r>
              <a:rPr lang="en-US" sz="1400" b="1" dirty="0" smtClean="0">
                <a:solidFill>
                  <a:srgbClr val="00B050"/>
                </a:solidFill>
              </a:rPr>
              <a:t>Works as expected !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238" y="1917699"/>
            <a:ext cx="4068130" cy="15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3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Production plans:</a:t>
            </a:r>
          </a:p>
          <a:p>
            <a:pPr lvl="1"/>
            <a:r>
              <a:rPr lang="en-US" sz="1400" dirty="0" smtClean="0"/>
              <a:t>A first batch of 6 prototypes of the V.3.0 </a:t>
            </a:r>
            <a:r>
              <a:rPr lang="en-US" sz="1400" dirty="0" smtClean="0"/>
              <a:t>just arrived </a:t>
            </a:r>
            <a:r>
              <a:rPr lang="en-US" sz="1400" smtClean="0"/>
              <a:t>at </a:t>
            </a:r>
            <a:r>
              <a:rPr lang="en-US" sz="1400" smtClean="0"/>
              <a:t>CERN</a:t>
            </a:r>
            <a:endParaRPr lang="en-US" sz="1400" dirty="0" smtClean="0"/>
          </a:p>
          <a:p>
            <a:pPr lvl="1"/>
            <a:r>
              <a:rPr lang="en-US" sz="1400" dirty="0" smtClean="0"/>
              <a:t>48 modules ready to be </a:t>
            </a:r>
            <a:r>
              <a:rPr lang="en-US" sz="1400" dirty="0" smtClean="0"/>
              <a:t>assembled</a:t>
            </a:r>
          </a:p>
          <a:p>
            <a:pPr lvl="1"/>
            <a:r>
              <a:rPr lang="en-US" sz="1400" dirty="0" smtClean="0"/>
              <a:t>A </a:t>
            </a:r>
            <a:r>
              <a:rPr lang="en-US" sz="1400" dirty="0" smtClean="0"/>
              <a:t>new production of 100 modules is planned for Q2/Q3 2019</a:t>
            </a:r>
          </a:p>
          <a:p>
            <a:pPr lvl="1"/>
            <a:endParaRPr lang="en-US" sz="1400" dirty="0"/>
          </a:p>
          <a:p>
            <a:r>
              <a:rPr lang="en-US" sz="1600" dirty="0" smtClean="0"/>
              <a:t>User requests:</a:t>
            </a:r>
          </a:p>
          <a:p>
            <a:pPr lvl="1"/>
            <a:r>
              <a:rPr lang="en-US" sz="1400" dirty="0" smtClean="0"/>
              <a:t>Already 134 modules requested for 2019/2020</a:t>
            </a:r>
          </a:p>
          <a:p>
            <a:pPr lvl="1"/>
            <a:r>
              <a:rPr lang="en-US" sz="1400" b="1" dirty="0">
                <a:solidFill>
                  <a:srgbClr val="0055A0"/>
                </a:solidFill>
              </a:rPr>
              <a:t>How many do you need?</a:t>
            </a:r>
            <a:endParaRPr lang="en-GB" sz="1400" b="1" dirty="0">
              <a:solidFill>
                <a:srgbClr val="0055A0"/>
              </a:solidFill>
            </a:endParaRPr>
          </a:p>
          <a:p>
            <a:pPr lvl="2"/>
            <a:r>
              <a:rPr lang="en-US" sz="1400" dirty="0" smtClean="0"/>
              <a:t>Please, send us an e-mail in advance to describe your 2019/2020 needs.</a:t>
            </a:r>
          </a:p>
          <a:p>
            <a:pPr lvl="2"/>
            <a:r>
              <a:rPr lang="en-US" sz="1400" dirty="0"/>
              <a:t>E-mail: </a:t>
            </a:r>
            <a:r>
              <a:rPr lang="en-US" sz="1400" dirty="0" smtClean="0">
                <a:hlinkClick r:id="rId2"/>
              </a:rPr>
              <a:t>epesebe-xtca-support@cern.ch</a:t>
            </a:r>
            <a:r>
              <a:rPr lang="en-US" sz="1400" dirty="0" smtClean="0"/>
              <a:t> </a:t>
            </a: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288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5225" y="2219084"/>
            <a:ext cx="1733550" cy="705332"/>
          </a:xfrm>
        </p:spPr>
        <p:txBody>
          <a:bodyPr/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CERN-IPMC “foreseen orders”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613471"/>
              </p:ext>
            </p:extLst>
          </p:nvPr>
        </p:nvGraphicFramePr>
        <p:xfrm>
          <a:off x="533841" y="1050715"/>
          <a:ext cx="7902247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5624">
                  <a:extLst>
                    <a:ext uri="{9D8B030D-6E8A-4147-A177-3AD203B41FA5}">
                      <a16:colId xmlns:a16="http://schemas.microsoft.com/office/drawing/2014/main" val="1357476003"/>
                    </a:ext>
                  </a:extLst>
                </a:gridCol>
                <a:gridCol w="1542884">
                  <a:extLst>
                    <a:ext uri="{9D8B030D-6E8A-4147-A177-3AD203B41FA5}">
                      <a16:colId xmlns:a16="http://schemas.microsoft.com/office/drawing/2014/main" val="2481897865"/>
                    </a:ext>
                  </a:extLst>
                </a:gridCol>
                <a:gridCol w="804983">
                  <a:extLst>
                    <a:ext uri="{9D8B030D-6E8A-4147-A177-3AD203B41FA5}">
                      <a16:colId xmlns:a16="http://schemas.microsoft.com/office/drawing/2014/main" val="3719904708"/>
                    </a:ext>
                  </a:extLst>
                </a:gridCol>
                <a:gridCol w="643986">
                  <a:extLst>
                    <a:ext uri="{9D8B030D-6E8A-4147-A177-3AD203B41FA5}">
                      <a16:colId xmlns:a16="http://schemas.microsoft.com/office/drawing/2014/main" val="4287645552"/>
                    </a:ext>
                  </a:extLst>
                </a:gridCol>
                <a:gridCol w="992812">
                  <a:extLst>
                    <a:ext uri="{9D8B030D-6E8A-4147-A177-3AD203B41FA5}">
                      <a16:colId xmlns:a16="http://schemas.microsoft.com/office/drawing/2014/main" val="4177725213"/>
                    </a:ext>
                  </a:extLst>
                </a:gridCol>
                <a:gridCol w="643986">
                  <a:extLst>
                    <a:ext uri="{9D8B030D-6E8A-4147-A177-3AD203B41FA5}">
                      <a16:colId xmlns:a16="http://schemas.microsoft.com/office/drawing/2014/main" val="844079107"/>
                    </a:ext>
                  </a:extLst>
                </a:gridCol>
                <a:gridCol w="643986">
                  <a:extLst>
                    <a:ext uri="{9D8B030D-6E8A-4147-A177-3AD203B41FA5}">
                      <a16:colId xmlns:a16="http://schemas.microsoft.com/office/drawing/2014/main" val="464984792"/>
                    </a:ext>
                  </a:extLst>
                </a:gridCol>
                <a:gridCol w="643986">
                  <a:extLst>
                    <a:ext uri="{9D8B030D-6E8A-4147-A177-3AD203B41FA5}">
                      <a16:colId xmlns:a16="http://schemas.microsoft.com/office/drawing/2014/main" val="188898142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Project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Contact</a:t>
                      </a:r>
                      <a:endParaRPr lang="en-GB" sz="11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2019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2020</a:t>
                      </a:r>
                      <a:endParaRPr lang="en-GB" sz="11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2021</a:t>
                      </a:r>
                      <a:endParaRPr lang="en-GB" sz="11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2022</a:t>
                      </a:r>
                      <a:endParaRPr lang="en-GB" sz="11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2023</a:t>
                      </a:r>
                      <a:endParaRPr lang="en-GB" sz="11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2279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</a:t>
                      </a:r>
                      <a:r>
                        <a:rPr lang="en-GB" sz="1100" i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eFEX</a:t>
                      </a:r>
                      <a:endParaRPr lang="en-GB" sz="1100" b="0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I. Brawn, D. Sankey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36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46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3110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jFEX/TOPO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D. Bao Ta, U. Schaefer</a:t>
                      </a:r>
                      <a:endParaRPr lang="sv-SE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16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3177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L0MDT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E. Hazen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60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80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103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CMS Inner tracker DTC</a:t>
                      </a:r>
                      <a:endParaRPr lang="en-GB" sz="1100" b="0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E. Hazen, P. Wittich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40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9263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CMS Outer tracker track finder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E. Hazen, P. Wittich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192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192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045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CMS Outer tracker DTC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E. Hazen, P. Wittich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228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228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0516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HTT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E. Lipeles, A Nikolica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34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707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753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422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NSW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T. Costa De Paiva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26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26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8318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ATLAS TileCal</a:t>
                      </a:r>
                      <a:endParaRPr lang="en-GB" sz="1100" b="0" i="1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A. Valero Biot, F. Carrio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43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205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CMS DTH</a:t>
                      </a:r>
                      <a:endParaRPr lang="en-GB" sz="1100" b="0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D. Gigi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</a:t>
                      </a:r>
                      <a:endParaRPr lang="en-GB" sz="11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30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7629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121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536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707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1454</a:t>
                      </a:r>
                      <a:endParaRPr lang="en-GB" sz="11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04292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75608" y="3146793"/>
            <a:ext cx="1072055" cy="245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882260" y="3714849"/>
            <a:ext cx="3858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134 requested, 154 planned to be produced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 rot="16200000">
            <a:off x="4684562" y="2298272"/>
            <a:ext cx="220717" cy="245501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82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CERN-IPMC status</a:t>
            </a:r>
            <a:endParaRPr lang="en-GB" sz="24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803913" y="4767263"/>
            <a:ext cx="3274443" cy="273844"/>
          </a:xfrm>
        </p:spPr>
        <p:txBody>
          <a:bodyPr/>
          <a:lstStyle/>
          <a:p>
            <a:r>
              <a:rPr lang="en-GB" smtClean="0"/>
              <a:t>CERN-IPMC Status - xTCA IG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5445410" cy="314740"/>
          </a:xfrm>
        </p:spPr>
        <p:txBody>
          <a:bodyPr>
            <a:normAutofit/>
          </a:bodyPr>
          <a:lstStyle/>
          <a:p>
            <a:r>
              <a:rPr lang="en-GB" sz="1100" dirty="0"/>
              <a:t>S. Baron, V. Bobillier, S. Haas, M. </a:t>
            </a:r>
            <a:r>
              <a:rPr lang="en-GB" sz="1100" dirty="0" err="1"/>
              <a:t>Joos</a:t>
            </a:r>
            <a:r>
              <a:rPr lang="en-GB" sz="1100" dirty="0"/>
              <a:t>, </a:t>
            </a:r>
            <a:r>
              <a:rPr lang="en-GB" sz="1100" i="1" u="sng" dirty="0"/>
              <a:t>J. Mendez</a:t>
            </a:r>
            <a:r>
              <a:rPr lang="en-GB" sz="1100" dirty="0"/>
              <a:t>, S. </a:t>
            </a:r>
            <a:r>
              <a:rPr lang="en-GB" sz="1100" dirty="0" err="1"/>
              <a:t>Mico</a:t>
            </a:r>
            <a:r>
              <a:rPr lang="en-GB" sz="1100" dirty="0"/>
              <a:t>, R. Spiwoks</a:t>
            </a:r>
          </a:p>
        </p:txBody>
      </p:sp>
    </p:spTree>
    <p:extLst>
      <p:ext uri="{BB962C8B-B14F-4D97-AF65-F5344CB8AC3E}">
        <p14:creationId xmlns:p14="http://schemas.microsoft.com/office/powerpoint/2010/main" val="11681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Selected as the HPM Controller for several </a:t>
            </a:r>
            <a:r>
              <a:rPr lang="en-US" sz="1600" dirty="0" err="1" smtClean="0"/>
              <a:t>AdvancedTCA</a:t>
            </a:r>
            <a:r>
              <a:rPr lang="en-US" sz="1600" dirty="0" smtClean="0"/>
              <a:t> cards</a:t>
            </a:r>
          </a:p>
          <a:p>
            <a:r>
              <a:rPr lang="en-US" sz="1600" dirty="0" smtClean="0"/>
              <a:t>A workshop was </a:t>
            </a:r>
            <a:r>
              <a:rPr lang="en-US" sz="1600" dirty="0" smtClean="0"/>
              <a:t>held </a:t>
            </a:r>
            <a:r>
              <a:rPr lang="en-US" sz="1600" dirty="0" smtClean="0"/>
              <a:t>in October 2018</a:t>
            </a:r>
          </a:p>
          <a:p>
            <a:r>
              <a:rPr lang="en-US" sz="1600" dirty="0" smtClean="0"/>
              <a:t>No major upgrade since the previous presentation (supported features)</a:t>
            </a:r>
          </a:p>
          <a:p>
            <a:r>
              <a:rPr lang="en-US" sz="1600" b="1" dirty="0" smtClean="0"/>
              <a:t>But, </a:t>
            </a:r>
            <a:r>
              <a:rPr lang="en-US" sz="1600" dirty="0" smtClean="0"/>
              <a:t>still some news</a:t>
            </a:r>
            <a:r>
              <a:rPr lang="en-US" sz="1600" b="1" dirty="0" smtClean="0"/>
              <a:t>:</a:t>
            </a:r>
          </a:p>
          <a:p>
            <a:pPr lvl="1"/>
            <a:r>
              <a:rPr lang="en-US" sz="1400" dirty="0" smtClean="0"/>
              <a:t>New web application</a:t>
            </a:r>
          </a:p>
          <a:p>
            <a:pPr lvl="1"/>
            <a:r>
              <a:rPr lang="en-US" sz="1400" dirty="0" smtClean="0"/>
              <a:t>No need to sign NDA anymore*</a:t>
            </a:r>
          </a:p>
          <a:p>
            <a:pPr lvl="1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795" y="2839867"/>
            <a:ext cx="4905664" cy="13546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6938" y="4203047"/>
            <a:ext cx="4725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*Except if access to the core sources is needed (expert users only)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71006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Attendees: 29</a:t>
            </a:r>
          </a:p>
          <a:p>
            <a:r>
              <a:rPr lang="en-US" sz="1600" dirty="0" smtClean="0"/>
              <a:t>CERN-IPMC presentation was divided in 2 parts:</a:t>
            </a:r>
          </a:p>
          <a:p>
            <a:pPr lvl="1"/>
            <a:r>
              <a:rPr lang="en-US" sz="1400" dirty="0" smtClean="0"/>
              <a:t>General introduction</a:t>
            </a:r>
          </a:p>
          <a:p>
            <a:pPr lvl="1"/>
            <a:r>
              <a:rPr lang="en-US" sz="1400" dirty="0" smtClean="0"/>
              <a:t>Demonstration</a:t>
            </a:r>
            <a:endParaRPr lang="en-US" sz="16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Slides can be downloaded there:</a:t>
            </a:r>
          </a:p>
          <a:p>
            <a:pPr lvl="1"/>
            <a:r>
              <a:rPr lang="en-GB" sz="1100" dirty="0" smtClean="0">
                <a:hlinkClick r:id="rId2"/>
              </a:rPr>
              <a:t>https://espace.cern.ch/ph-dep-ESE-BE-ATCAEvaluationProject/PP_IPMC/Public%20documents/Workshop/</a:t>
            </a:r>
            <a:r>
              <a:rPr lang="en-GB" sz="1100" dirty="0" smtClean="0"/>
              <a:t> </a:t>
            </a:r>
          </a:p>
          <a:p>
            <a:pPr lvl="1"/>
            <a:r>
              <a:rPr lang="en-GB" sz="1100" dirty="0">
                <a:hlinkClick r:id="rId3"/>
              </a:rPr>
              <a:t>https://indico.cern.ch/event/737733</a:t>
            </a:r>
            <a:r>
              <a:rPr lang="en-GB" sz="1100" dirty="0" smtClean="0">
                <a:hlinkClick r:id="rId3"/>
              </a:rPr>
              <a:t>/</a:t>
            </a:r>
            <a:endParaRPr lang="en-GB" sz="1100" dirty="0" smtClean="0"/>
          </a:p>
          <a:p>
            <a:pPr lvl="1"/>
            <a:endParaRPr lang="en-US" sz="1600" dirty="0"/>
          </a:p>
          <a:p>
            <a:r>
              <a:rPr lang="en-US" sz="1600" dirty="0" smtClean="0"/>
              <a:t>Web application was introduced</a:t>
            </a:r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820" y="61764"/>
            <a:ext cx="2649175" cy="163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8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Can be accessed: </a:t>
            </a:r>
            <a:r>
              <a:rPr lang="en-US" sz="1600" dirty="0" smtClean="0">
                <a:hlinkClick r:id="rId2"/>
              </a:rPr>
              <a:t>https://cern-ipmc.web.cern.ch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Supports:</a:t>
            </a:r>
          </a:p>
          <a:p>
            <a:pPr lvl="1"/>
            <a:r>
              <a:rPr lang="en-US" sz="1400" dirty="0" smtClean="0"/>
              <a:t>Documentation section</a:t>
            </a:r>
          </a:p>
          <a:p>
            <a:pPr lvl="1"/>
            <a:r>
              <a:rPr lang="en-US" sz="1400" dirty="0" smtClean="0"/>
              <a:t>Remote compilation (without NDA signature)</a:t>
            </a:r>
          </a:p>
          <a:p>
            <a:pPr lvl="1"/>
            <a:r>
              <a:rPr lang="en-US" sz="1400" dirty="0" smtClean="0"/>
              <a:t>Template generation for sensor drivers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Being a member of </a:t>
            </a:r>
            <a:r>
              <a:rPr lang="en-US" sz="1600" dirty="0"/>
              <a:t>the </a:t>
            </a:r>
            <a:r>
              <a:rPr lang="en-US" sz="1600" b="1" dirty="0" err="1" smtClean="0"/>
              <a:t>epesebe</a:t>
            </a:r>
            <a:r>
              <a:rPr lang="en-US" sz="1600" b="1" dirty="0" smtClean="0"/>
              <a:t>-</a:t>
            </a:r>
            <a:r>
              <a:rPr lang="en-US" sz="1600" b="1" dirty="0" err="1" smtClean="0"/>
              <a:t>ipmc</a:t>
            </a:r>
            <a:r>
              <a:rPr lang="en-US" sz="1600" b="1" dirty="0" smtClean="0"/>
              <a:t>-forum</a:t>
            </a:r>
            <a:r>
              <a:rPr lang="en-US" sz="1600" dirty="0" smtClean="0"/>
              <a:t> </a:t>
            </a:r>
            <a:r>
              <a:rPr lang="en-US" sz="1600" dirty="0" err="1" smtClean="0"/>
              <a:t>egroup</a:t>
            </a:r>
            <a:r>
              <a:rPr lang="en-US" sz="1600" dirty="0" smtClean="0"/>
              <a:t> is needed to access the sensor and compilation sections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19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Documentations:</a:t>
            </a:r>
          </a:p>
          <a:p>
            <a:pPr lvl="1"/>
            <a:r>
              <a:rPr lang="en-US" dirty="0" smtClean="0"/>
              <a:t>Technical overview</a:t>
            </a:r>
          </a:p>
          <a:p>
            <a:pPr lvl="1"/>
            <a:r>
              <a:rPr lang="en-US" dirty="0" smtClean="0"/>
              <a:t>Hardware guide</a:t>
            </a:r>
          </a:p>
          <a:p>
            <a:pPr lvl="1"/>
            <a:r>
              <a:rPr lang="en-US" dirty="0" smtClean="0"/>
              <a:t>Pinout and mapping</a:t>
            </a:r>
          </a:p>
          <a:p>
            <a:pPr lvl="1"/>
            <a:r>
              <a:rPr lang="en-US" dirty="0" smtClean="0"/>
              <a:t>Firmware customization (XML)</a:t>
            </a:r>
          </a:p>
          <a:p>
            <a:pPr lvl="1"/>
            <a:r>
              <a:rPr lang="en-US" dirty="0" smtClean="0"/>
              <a:t>Sensor guide</a:t>
            </a:r>
          </a:p>
          <a:p>
            <a:pPr lvl="1"/>
            <a:r>
              <a:rPr lang="en-US" dirty="0" smtClean="0"/>
              <a:t>CERN-IPMC </a:t>
            </a:r>
            <a:r>
              <a:rPr lang="en-US" dirty="0" err="1" smtClean="0"/>
              <a:t>DevKit</a:t>
            </a:r>
            <a:r>
              <a:rPr lang="en-US" dirty="0" smtClean="0"/>
              <a:t> user guide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599" y="880452"/>
            <a:ext cx="4081507" cy="31679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89641" y="3991413"/>
            <a:ext cx="2959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cern-ipmc.web.cern.ch/doc</a:t>
            </a:r>
            <a:r>
              <a:rPr lang="en-US" sz="1400" dirty="0" smtClean="0"/>
              <a:t>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0748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Sensor template: generates driver code (.c and .h files)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22" y="1450365"/>
            <a:ext cx="8309610" cy="261964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15822" y="3784428"/>
            <a:ext cx="1348740" cy="28557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887842" y="4075895"/>
            <a:ext cx="33473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cern-ipmc.web.cern.ch/sensors</a:t>
            </a:r>
            <a:r>
              <a:rPr lang="en-US" sz="1400" dirty="0" smtClean="0"/>
              <a:t> 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3117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Files generated:</a:t>
            </a:r>
          </a:p>
          <a:p>
            <a:pPr lvl="1"/>
            <a:r>
              <a:rPr lang="en-US" sz="1400" dirty="0" smtClean="0"/>
              <a:t>Header file: can be re-used as it is.</a:t>
            </a:r>
            <a:endParaRPr lang="en-GB" sz="1400" dirty="0" smtClean="0"/>
          </a:p>
          <a:p>
            <a:pPr lvl="1"/>
            <a:r>
              <a:rPr lang="en-US" sz="1400" dirty="0" smtClean="0"/>
              <a:t>C file: host the </a:t>
            </a:r>
            <a:r>
              <a:rPr lang="en-US" sz="1400" dirty="0" err="1" smtClean="0"/>
              <a:t>init</a:t>
            </a:r>
            <a:r>
              <a:rPr lang="en-US" sz="1400" dirty="0" smtClean="0"/>
              <a:t> and read functions.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XML: shows how to instantiate and instance of the sensor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693" y="1890694"/>
            <a:ext cx="5096828" cy="1726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72667" y="4157214"/>
            <a:ext cx="3978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How-to is documented into the sensor guide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59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700" dirty="0" smtClean="0"/>
              <a:t>Remote compilation:</a:t>
            </a:r>
          </a:p>
          <a:p>
            <a:pPr lvl="1"/>
            <a:r>
              <a:rPr lang="en-US" sz="1500" dirty="0" smtClean="0"/>
              <a:t>Can be used via a web browser</a:t>
            </a:r>
          </a:p>
          <a:p>
            <a:pPr lvl="1"/>
            <a:r>
              <a:rPr lang="en-US" sz="1500" dirty="0" smtClean="0"/>
              <a:t>Using compile.py python script</a:t>
            </a:r>
          </a:p>
          <a:p>
            <a:pPr lvl="1"/>
            <a:endParaRPr lang="en-US" sz="1500" dirty="0" smtClean="0"/>
          </a:p>
          <a:p>
            <a:r>
              <a:rPr lang="en-US" sz="1700" dirty="0" smtClean="0"/>
              <a:t>Use statistics (2019-04-16</a:t>
            </a:r>
            <a:r>
              <a:rPr lang="en-US" sz="1800" dirty="0" smtClean="0"/>
              <a:t>)</a:t>
            </a:r>
            <a:r>
              <a:rPr lang="en-US" sz="1700" dirty="0" smtClean="0"/>
              <a:t>:</a:t>
            </a:r>
            <a:endParaRPr lang="en-US" sz="1700" dirty="0"/>
          </a:p>
          <a:p>
            <a:pPr lvl="1"/>
            <a:r>
              <a:rPr lang="en-US" sz="1500" dirty="0" smtClean="0"/>
              <a:t>6 users since</a:t>
            </a:r>
          </a:p>
          <a:p>
            <a:pPr lvl="1"/>
            <a:r>
              <a:rPr lang="en-US" sz="1500" dirty="0" smtClean="0"/>
              <a:t>155 compilations</a:t>
            </a:r>
          </a:p>
          <a:p>
            <a:endParaRPr lang="en-US" sz="1700" dirty="0" smtClean="0"/>
          </a:p>
          <a:p>
            <a:r>
              <a:rPr lang="en-US" sz="1700" dirty="0" smtClean="0"/>
              <a:t>Official way to customize the IPMC</a:t>
            </a:r>
            <a:endParaRPr lang="en-US" sz="1700" dirty="0"/>
          </a:p>
          <a:p>
            <a:pPr lvl="1"/>
            <a:endParaRPr lang="en-US" sz="1500" dirty="0" smtClean="0"/>
          </a:p>
          <a:p>
            <a:r>
              <a:rPr lang="en-US" sz="1700" dirty="0" smtClean="0"/>
              <a:t>IPMC-Project, ready to be compiled, can be downloaded:</a:t>
            </a:r>
          </a:p>
          <a:p>
            <a:pPr lvl="1"/>
            <a:r>
              <a:rPr lang="en-GB" sz="1500" dirty="0" smtClean="0">
                <a:hlinkClick r:id="rId2"/>
              </a:rPr>
              <a:t>https://gitlab.cern.ch/ep-ese-be-xtca/ipmc-project</a:t>
            </a:r>
            <a:r>
              <a:rPr lang="en-GB" sz="1500" dirty="0" smtClean="0"/>
              <a:t> </a:t>
            </a:r>
            <a:endParaRPr lang="en-US" sz="1500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10/05/2019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CERN-IPMC Status - xTCA IG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968" y="69828"/>
            <a:ext cx="4758548" cy="294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19626</TotalTime>
  <Words>665</Words>
  <Application>Microsoft Office PowerPoint</Application>
  <PresentationFormat>On-screen Show (16:9)</PresentationFormat>
  <Paragraphs>195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Optima</vt:lpstr>
      <vt:lpstr>CERNCorporate16-9</vt:lpstr>
      <vt:lpstr>PowerPoint Presentation</vt:lpstr>
      <vt:lpstr>CERN-IPMC status</vt:lpstr>
      <vt:lpstr>Overview</vt:lpstr>
      <vt:lpstr>Workshop summary</vt:lpstr>
      <vt:lpstr>Web application</vt:lpstr>
      <vt:lpstr>Web application</vt:lpstr>
      <vt:lpstr>Web application</vt:lpstr>
      <vt:lpstr>Web application</vt:lpstr>
      <vt:lpstr>Web application</vt:lpstr>
      <vt:lpstr>News</vt:lpstr>
      <vt:lpstr>Plans</vt:lpstr>
      <vt:lpstr>Thank you !</vt:lpstr>
      <vt:lpstr>CERN-IPMC “foreseen orders”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Julian Maxime Mendez</cp:lastModifiedBy>
  <cp:revision>209</cp:revision>
  <dcterms:created xsi:type="dcterms:W3CDTF">2012-11-30T11:04:26Z</dcterms:created>
  <dcterms:modified xsi:type="dcterms:W3CDTF">2019-05-10T12:31:58Z</dcterms:modified>
</cp:coreProperties>
</file>