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3" r:id="rId5"/>
    <p:sldId id="260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9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4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5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51216" y="-1608574"/>
            <a:ext cx="4237699" cy="8073345"/>
          </a:xfrm>
        </p:spPr>
        <p:txBody>
          <a:bodyPr vert="eaVert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01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51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7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1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3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0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33393" y="6387665"/>
            <a:ext cx="2743200" cy="365125"/>
          </a:xfrm>
        </p:spPr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33793" y="6387665"/>
            <a:ext cx="4114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05793" y="6387665"/>
            <a:ext cx="2743200" cy="365125"/>
          </a:xfrm>
        </p:spPr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1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96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5833-EF2A-495E-A58E-38273EDA5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87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2766218" y="2766217"/>
            <a:ext cx="6858001" cy="1325563"/>
          </a:xfrm>
          <a:prstGeom prst="rect">
            <a:avLst/>
          </a:prstGeom>
          <a:solidFill>
            <a:srgbClr val="0033A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3393" y="5291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33393" y="64252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04E01-4710-4BA4-ADB3-0E6D36359162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33793" y="642524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05572" y="0"/>
            <a:ext cx="486427" cy="883085"/>
          </a:xfrm>
          <a:prstGeom prst="rect">
            <a:avLst/>
          </a:prstGeom>
          <a:solidFill>
            <a:srgbClr val="0033A0"/>
          </a:solidFill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E6EE5833-EF2A-495E-A58E-38273EDA544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4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Alignment of the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eport on the discussion 5</a:t>
            </a:r>
            <a:r>
              <a:rPr lang="en-GB" baseline="30000" dirty="0" smtClean="0"/>
              <a:t>th</a:t>
            </a:r>
            <a:r>
              <a:rPr lang="en-GB" dirty="0" smtClean="0"/>
              <a:t> March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88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163" y="283828"/>
            <a:ext cx="9821079" cy="504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2723" y="5394969"/>
            <a:ext cx="8544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According to spec, max allowable misalignment should be within +/-250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w.r.t. beam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Insufficient data on effect of vacuum cycling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FSI observation during initial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Successive cycles on insulation vacuum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Cryomodule</a:t>
            </a:r>
            <a:r>
              <a:rPr lang="en-GB" sz="3200" dirty="0" smtClean="0"/>
              <a:t> survey before </a:t>
            </a:r>
            <a:r>
              <a:rPr lang="en-GB" sz="3200" dirty="0" err="1" smtClean="0"/>
              <a:t>cooldown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4465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General planning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221" y="69500"/>
            <a:ext cx="10179573" cy="678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6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BA6 Planning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771" y="-3"/>
            <a:ext cx="1492276" cy="6827754"/>
          </a:xfrm>
          <a:prstGeom prst="rect">
            <a:avLst/>
          </a:prstGeom>
        </p:spPr>
      </p:pic>
      <p:sp>
        <p:nvSpPr>
          <p:cNvPr id="4" name="Right Brace 3"/>
          <p:cNvSpPr/>
          <p:nvPr/>
        </p:nvSpPr>
        <p:spPr>
          <a:xfrm>
            <a:off x="3942215" y="1017346"/>
            <a:ext cx="193780" cy="7508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05553" y="832680"/>
            <a:ext cx="71096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Cabling : </a:t>
            </a:r>
          </a:p>
          <a:p>
            <a:pPr marL="285750" indent="-19050">
              <a:buFont typeface="Arial" panose="020B0604020202020204" pitchFamily="34" charset="0"/>
              <a:buChar char="•"/>
            </a:pPr>
            <a:r>
              <a:rPr lang="en-GB" dirty="0" smtClean="0"/>
              <a:t> momentarily displace table to give way behind the module (1 week)</a:t>
            </a:r>
            <a:r>
              <a:rPr lang="en-GB" dirty="0"/>
              <a:t> </a:t>
            </a:r>
          </a:p>
          <a:p>
            <a:pPr marL="266700" lvl="1" indent="-19050">
              <a:buFont typeface="Arial" panose="020B0604020202020204" pitchFamily="34" charset="0"/>
              <a:buChar char="•"/>
            </a:pPr>
            <a:r>
              <a:rPr lang="en-GB" dirty="0" smtClean="0"/>
              <a:t> Then 3 weeks with cabling coactivity</a:t>
            </a:r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3942215" y="1810633"/>
            <a:ext cx="254336" cy="6116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83483" y="1810633"/>
            <a:ext cx="355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Installation of Fire Safety systems: </a:t>
            </a:r>
          </a:p>
          <a:p>
            <a:pPr marL="285750" indent="-19050">
              <a:buFont typeface="Arial" panose="020B0604020202020204" pitchFamily="34" charset="0"/>
              <a:buChar char="•"/>
            </a:pPr>
            <a:r>
              <a:rPr lang="en-GB" dirty="0" smtClean="0"/>
              <a:t> Integration still to be confirmed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619" y="29736"/>
            <a:ext cx="767721" cy="67854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11857" y="2511587"/>
            <a:ext cx="70801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Cryogenics:</a:t>
            </a:r>
          </a:p>
          <a:p>
            <a:r>
              <a:rPr lang="en-GB" dirty="0" smtClean="0"/>
              <a:t>Remove Y-chamber, VB2 and flexibles		Feb-Apr 2019</a:t>
            </a:r>
          </a:p>
          <a:p>
            <a:r>
              <a:rPr lang="en-GB" dirty="0" smtClean="0"/>
              <a:t>Repair on surface						9 months</a:t>
            </a:r>
          </a:p>
          <a:p>
            <a:r>
              <a:rPr lang="en-GB" dirty="0" smtClean="0"/>
              <a:t>Re-install								from fall 2019 to winter 2020</a:t>
            </a:r>
            <a:endParaRPr lang="en-GB" dirty="0"/>
          </a:p>
        </p:txBody>
      </p:sp>
      <p:sp>
        <p:nvSpPr>
          <p:cNvPr id="10" name="Right Brace 9"/>
          <p:cNvSpPr/>
          <p:nvPr/>
        </p:nvSpPr>
        <p:spPr>
          <a:xfrm>
            <a:off x="3917346" y="2468072"/>
            <a:ext cx="279205" cy="3419772"/>
          </a:xfrm>
          <a:prstGeom prst="rightBrace">
            <a:avLst>
              <a:gd name="adj1" fmla="val 8333"/>
              <a:gd name="adj2" fmla="val 4804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383483" y="3895460"/>
            <a:ext cx="4389215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Crab region rather free from heavy coactivity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51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Re-alignment movement</a:t>
            </a:r>
            <a:endParaRPr lang="en-GB" dirty="0"/>
          </a:p>
        </p:txBody>
      </p:sp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62" y="353150"/>
            <a:ext cx="7077154" cy="494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27332" y="5542770"/>
            <a:ext cx="7868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Downstream side of </a:t>
            </a:r>
            <a:r>
              <a:rPr lang="en-GB" dirty="0" err="1"/>
              <a:t>cryomodule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lowered 400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shifted radially toward corridor side by 300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526837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7619" y="256148"/>
            <a:ext cx="8470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Using </a:t>
            </a:r>
            <a:r>
              <a:rPr lang="en-GB" b="1" dirty="0"/>
              <a:t>jack below the jumper as the pivot point</a:t>
            </a:r>
            <a:r>
              <a:rPr lang="en-GB" dirty="0"/>
              <a:t>, we expect local shifts:</a:t>
            </a:r>
          </a:p>
          <a:p>
            <a:endParaRPr lang="en-GB" dirty="0"/>
          </a:p>
          <a:p>
            <a:pPr lvl="0"/>
            <a:r>
              <a:rPr lang="en-GB" dirty="0"/>
              <a:t>Jumper: 				50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in Radial, 70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Vertical, 0.1mm in Longitudinal;</a:t>
            </a:r>
          </a:p>
          <a:p>
            <a:pPr lvl="0"/>
            <a:r>
              <a:rPr lang="en-GB" dirty="0"/>
              <a:t>RF connection left: 		R0.1mm, V0.26mm, L0.14mm;</a:t>
            </a:r>
          </a:p>
          <a:p>
            <a:pPr lvl="0"/>
            <a:r>
              <a:rPr lang="en-GB" dirty="0"/>
              <a:t>RF connection right: 	R0.23mm, V0.26mm, L0.3mm</a:t>
            </a:r>
          </a:p>
          <a:p>
            <a:r>
              <a:rPr lang="en-GB" dirty="0"/>
              <a:t>Shifts only in radial-vertical directions – no expected twisting of vacuum bellows.</a:t>
            </a:r>
          </a:p>
          <a:p>
            <a:endParaRPr lang="en-GB" dirty="0"/>
          </a:p>
          <a:p>
            <a:r>
              <a:rPr lang="en-GB" dirty="0" smtClean="0"/>
              <a:t>Shear expected: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Cryogenics jumper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RF bellows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295" y="2314379"/>
            <a:ext cx="6167380" cy="431344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Re-alignment movement</a:t>
            </a:r>
          </a:p>
        </p:txBody>
      </p:sp>
    </p:spTree>
    <p:extLst>
      <p:ext uri="{BB962C8B-B14F-4D97-AF65-F5344CB8AC3E}">
        <p14:creationId xmlns:p14="http://schemas.microsoft.com/office/powerpoint/2010/main" val="3994172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</a:t>
            </a:r>
            <a:endParaRPr lang="en-GB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41651" y="1436024"/>
            <a:ext cx="9735646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8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SPS Beam: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Alignment is not required for taking beam, beam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orbit </a:t>
            </a: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(black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line) </a:t>
            </a: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shifted to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go through the average </a:t>
            </a:r>
            <a:r>
              <a:rPr lang="en-GB" altLang="en-US" sz="16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such that both cavities share the misalignment. </a:t>
            </a:r>
            <a:endParaRPr lang="en-GB" altLang="en-US" sz="16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6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Vacuum: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 expected issue, but VSC should be present if we go for realignment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6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RF: </a:t>
            </a:r>
            <a:endParaRPr lang="en-GB" altLang="en-US" sz="28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 problems expected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for RF bellows, but moving them puts stress on the FPC window. </a:t>
            </a:r>
            <a:endParaRPr lang="en-GB" altLang="en-US" sz="16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Proposed procedure: unbolt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waveguides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from the CM, </a:t>
            </a:r>
            <a:r>
              <a:rPr lang="en-GB" altLang="en-US" sz="1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re-align, bolt </a:t>
            </a:r>
            <a:r>
              <a:rPr lang="en-GB" altLang="en-US" sz="1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them back. </a:t>
            </a:r>
            <a:endParaRPr lang="en-GB" altLang="en-US" sz="16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Movement should remain 0.5 </a:t>
            </a:r>
            <a:r>
              <a:rPr lang="en-GB" sz="1600" dirty="0"/>
              <a:t>mm total, i.e. less than 0.2 mm per FPC, all axis</a:t>
            </a:r>
            <a:r>
              <a:rPr lang="en-GB" sz="1600" dirty="0" smtClean="0"/>
              <a:t>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/>
              <a:t>With vacuum on the module, movement on FPCs is already 0.2-0.3 vertically, due to deformation of the top-plate, but waveguides can absorb 0.2+ 0.2mm</a:t>
            </a:r>
            <a:endParaRPr lang="en-GB" altLang="en-US" sz="16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10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269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Alignment of the cryomodule</vt:lpstr>
      <vt:lpstr>Cryomodule survey before cooldown</vt:lpstr>
      <vt:lpstr>SPS General planning</vt:lpstr>
      <vt:lpstr>SPS BA6 Planning</vt:lpstr>
      <vt:lpstr>Re-alignment movement</vt:lpstr>
      <vt:lpstr>Re-alignment movement</vt:lpstr>
      <vt:lpstr>Systems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Giovanna Vandoni</dc:creator>
  <cp:lastModifiedBy>Giovanna Vandoni</cp:lastModifiedBy>
  <cp:revision>7</cp:revision>
  <dcterms:created xsi:type="dcterms:W3CDTF">2018-12-14T13:25:43Z</dcterms:created>
  <dcterms:modified xsi:type="dcterms:W3CDTF">2019-01-21T08:17:46Z</dcterms:modified>
</cp:coreProperties>
</file>