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1"/>
  </p:sldMasterIdLst>
  <p:notesMasterIdLst>
    <p:notesMasterId r:id="rId23"/>
  </p:notesMasterIdLst>
  <p:handoutMasterIdLst>
    <p:handoutMasterId r:id="rId24"/>
  </p:handoutMasterIdLst>
  <p:sldIdLst>
    <p:sldId id="258" r:id="rId2"/>
    <p:sldId id="534" r:id="rId3"/>
    <p:sldId id="593" r:id="rId4"/>
    <p:sldId id="603" r:id="rId5"/>
    <p:sldId id="604" r:id="rId6"/>
    <p:sldId id="605" r:id="rId7"/>
    <p:sldId id="606" r:id="rId8"/>
    <p:sldId id="558" r:id="rId9"/>
    <p:sldId id="607" r:id="rId10"/>
    <p:sldId id="596" r:id="rId11"/>
    <p:sldId id="608" r:id="rId12"/>
    <p:sldId id="609" r:id="rId13"/>
    <p:sldId id="610" r:id="rId14"/>
    <p:sldId id="611" r:id="rId15"/>
    <p:sldId id="614" r:id="rId16"/>
    <p:sldId id="612" r:id="rId17"/>
    <p:sldId id="615" r:id="rId18"/>
    <p:sldId id="616" r:id="rId19"/>
    <p:sldId id="579" r:id="rId20"/>
    <p:sldId id="567" r:id="rId21"/>
    <p:sldId id="565" r:id="rId22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C26C282-1ACD-45E5-AF1C-ACB7E139576B}">
          <p14:sldIdLst>
            <p14:sldId id="258"/>
            <p14:sldId id="534"/>
            <p14:sldId id="593"/>
            <p14:sldId id="603"/>
            <p14:sldId id="604"/>
            <p14:sldId id="605"/>
            <p14:sldId id="606"/>
            <p14:sldId id="558"/>
            <p14:sldId id="607"/>
            <p14:sldId id="596"/>
            <p14:sldId id="608"/>
            <p14:sldId id="609"/>
            <p14:sldId id="610"/>
            <p14:sldId id="611"/>
            <p14:sldId id="614"/>
            <p14:sldId id="612"/>
            <p14:sldId id="615"/>
            <p14:sldId id="616"/>
            <p14:sldId id="579"/>
            <p14:sldId id="567"/>
            <p14:sldId id="5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5832" userDrawn="1">
          <p15:clr>
            <a:srgbClr val="A4A3A4"/>
          </p15:clr>
        </p15:guide>
        <p15:guide id="3" pos="2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9001"/>
    <a:srgbClr val="4472C4"/>
    <a:srgbClr val="E41A1C"/>
    <a:srgbClr val="0000FF"/>
    <a:srgbClr val="0FAD29"/>
    <a:srgbClr val="13DD35"/>
    <a:srgbClr val="73AE42"/>
    <a:srgbClr val="F38842"/>
    <a:srgbClr val="008200"/>
    <a:srgbClr val="083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98" autoAdjust="0"/>
    <p:restoredTop sz="91596" autoAdjust="0"/>
  </p:normalViewPr>
  <p:slideViewPr>
    <p:cSldViewPr snapToGrid="0">
      <p:cViewPr varScale="1">
        <p:scale>
          <a:sx n="148" d="100"/>
          <a:sy n="148" d="100"/>
        </p:scale>
        <p:origin x="784" y="192"/>
      </p:cViewPr>
      <p:guideLst>
        <p:guide orient="horz" pos="2136"/>
        <p:guide pos="5832"/>
        <p:guide pos="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3/11/22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3/11/22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90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68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49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64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58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4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05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235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64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69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94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34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55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47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70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94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59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52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06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6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01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6" y="114995"/>
            <a:ext cx="11413315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817" y="1603095"/>
            <a:ext cx="11413314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13816" y="575460"/>
            <a:ext cx="11413315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9204957" y="6492500"/>
            <a:ext cx="2622174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413816" y="6492500"/>
            <a:ext cx="3952748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4724400" y="6492500"/>
            <a:ext cx="27432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76225" y="820778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387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6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2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0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49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9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3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87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6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21.01.2019, update: 11.03.22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M. Schenk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7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batchdocs.web.cern.ch/linuxhpc/index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BPComputing/Hpcpilo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github.com/PyCOMPLETE/PyHEADTAI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5184/contributions/3032242/attachments/1668613/2676354/20180615_PyHEADTAIL_convolution_algorithm.pdf" TargetMode="External"/><Relationship Id="rId2" Type="http://schemas.openxmlformats.org/officeDocument/2006/relationships/hyperlink" Target="https://indico.cern.ch/event/735184/contributions/3032237/attachments/1668727/2676169/Multibunch_pyheadtail_algorithms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hyperlink" Target="https://indico.cern.ch/event/687072/contributions/2818669/attachments/1577613/2491749/optimized_multibunch.pdf" TargetMode="External"/><Relationship Id="rId4" Type="http://schemas.openxmlformats.org/officeDocument/2006/relationships/hyperlink" Target="https://indico.cern.ch/event/689096/contributions/2832178/attachments/1582708/2501177/03_PyHEADTAIL-MB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6811" y="2028515"/>
            <a:ext cx="5478379" cy="1778473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Tutorial on multi-bunch simulations with PyHEADTAIL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988" y="6377842"/>
            <a:ext cx="11480800" cy="460860"/>
          </a:xfrm>
        </p:spPr>
        <p:txBody>
          <a:bodyPr>
            <a:normAutofit/>
          </a:bodyPr>
          <a:lstStyle/>
          <a:p>
            <a:pPr algn="l">
              <a:tabLst>
                <a:tab pos="11657013" algn="r"/>
              </a:tabLst>
            </a:pPr>
            <a:r>
              <a:rPr lang="en-US" sz="1500" i="1" dirty="0"/>
              <a:t>	21. January 2019, update 11.03.22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66969" y="3977515"/>
            <a:ext cx="8258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/>
              <a:t>M. Schenk</a:t>
            </a:r>
            <a:r>
              <a:rPr lang="en-US" dirty="0"/>
              <a:t>, G. </a:t>
            </a:r>
            <a:r>
              <a:rPr lang="en-US" dirty="0" err="1"/>
              <a:t>Rumolo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293" y="140012"/>
            <a:ext cx="1113499" cy="111350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069985" y="3529368"/>
            <a:ext cx="2052031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24468" y="5253208"/>
            <a:ext cx="10450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/>
              <a:t>Acknowledgements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J. </a:t>
            </a:r>
            <a:r>
              <a:rPr lang="en-US" sz="1600" dirty="0" err="1"/>
              <a:t>Komppula</a:t>
            </a:r>
            <a:r>
              <a:rPr lang="en-US" sz="1600" dirty="0"/>
              <a:t>, K. Li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23687" y="1893533"/>
            <a:ext cx="4544626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7" y="74931"/>
            <a:ext cx="2165583" cy="111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32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A54B79-2486-0745-BA3D-50485B5DA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7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79312B9-3800-BC43-8A79-0254AE21D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2648309" y="2012324"/>
            <a:ext cx="4746404" cy="682383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94105" y="932272"/>
            <a:ext cx="3637720" cy="2109907"/>
          </a:xfrm>
          <a:prstGeom prst="roundRect">
            <a:avLst>
              <a:gd name="adj" fmla="val 7822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Select queue</a:t>
            </a:r>
          </a:p>
          <a:p>
            <a:r>
              <a:rPr lang="en-US" dirty="0"/>
              <a:t>“long / short”: jobs &gt;= 48h / &lt; 48h</a:t>
            </a:r>
            <a:br>
              <a:rPr lang="en-US" dirty="0"/>
            </a:br>
            <a:endParaRPr lang="en-US" b="1" dirty="0"/>
          </a:p>
          <a:p>
            <a:r>
              <a:rPr lang="en-US" b="1" dirty="0"/>
              <a:t>Use </a:t>
            </a:r>
            <a:r>
              <a:rPr lang="en-US" b="1" i="1" dirty="0" err="1"/>
              <a:t>sinfo</a:t>
            </a:r>
            <a:r>
              <a:rPr lang="en-US" b="1" dirty="0"/>
              <a:t> command to see what queues are available</a:t>
            </a:r>
          </a:p>
          <a:p>
            <a:r>
              <a:rPr lang="en-US" i="1" dirty="0">
                <a:solidFill>
                  <a:srgbClr val="C00000"/>
                </a:solidFill>
              </a:rPr>
              <a:t>(be-long, be-short, batch-long, batch-short </a:t>
            </a:r>
            <a:r>
              <a:rPr lang="en-US" dirty="0">
                <a:solidFill>
                  <a:srgbClr val="C00000"/>
                </a:solidFill>
              </a:rPr>
              <a:t>no longer exist</a:t>
            </a:r>
            <a:r>
              <a:rPr lang="en-US" i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1697130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DCCEFB2-8BD8-494E-8CB2-6F86B87B0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H="1">
            <a:off x="2605177" y="2152867"/>
            <a:ext cx="4849171" cy="659344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7113" y="1828189"/>
            <a:ext cx="3226904" cy="733842"/>
          </a:xfrm>
          <a:prstGeom prst="roundRect">
            <a:avLst>
              <a:gd name="adj" fmla="val 21640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Define time required for job to finish </a:t>
            </a:r>
            <a:r>
              <a:rPr lang="en-US" sz="1600" i="1" dirty="0"/>
              <a:t>(HH:MM:SS)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1082312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B5FA784-6731-E048-8F3B-73168B238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2234242" y="2265526"/>
            <a:ext cx="5133967" cy="667455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47112" y="1837428"/>
            <a:ext cx="4075045" cy="2271385"/>
          </a:xfrm>
          <a:prstGeom prst="roundRect">
            <a:avLst>
              <a:gd name="adj" fmla="val 12782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Define number of cores to use</a:t>
            </a:r>
          </a:p>
          <a:p>
            <a:pPr>
              <a:spcBef>
                <a:spcPts val="600"/>
              </a:spcBef>
            </a:pPr>
            <a:r>
              <a:rPr lang="en-US" i="1" dirty="0"/>
              <a:t>PyHEADTAIL jobs</a:t>
            </a:r>
          </a:p>
          <a:p>
            <a:pPr marL="344488" indent="-173038">
              <a:buFontTx/>
              <a:buChar char="-"/>
            </a:pPr>
            <a:r>
              <a:rPr lang="en-US" dirty="0" err="1"/>
              <a:t>n_cores</a:t>
            </a:r>
            <a:r>
              <a:rPr lang="en-US" dirty="0"/>
              <a:t> &lt;= </a:t>
            </a:r>
            <a:r>
              <a:rPr lang="en-US" dirty="0" err="1"/>
              <a:t>n_bunches</a:t>
            </a:r>
            <a:endParaRPr lang="en-US" dirty="0"/>
          </a:p>
          <a:p>
            <a:pPr marL="344488" indent="-173038">
              <a:buFontTx/>
              <a:buChar char="-"/>
            </a:pPr>
            <a:r>
              <a:rPr lang="en-US" dirty="0"/>
              <a:t>Use integer multiple of number of cores per node (queue-specific!), otherwise occasionally faced shared memory errors</a:t>
            </a:r>
            <a:endParaRPr lang="en-US" sz="1600" i="1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779388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BAB16E-A5B5-6647-8544-0646E6C38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H="1">
            <a:off x="3131389" y="2568538"/>
            <a:ext cx="4269950" cy="511092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7112" y="1865139"/>
            <a:ext cx="4346714" cy="1591628"/>
          </a:xfrm>
          <a:prstGeom prst="roundRect">
            <a:avLst>
              <a:gd name="adj" fmla="val 12782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Flag to disable </a:t>
            </a:r>
            <a:r>
              <a:rPr lang="en-US" b="1" dirty="0" err="1"/>
              <a:t>hyperthreading</a:t>
            </a:r>
            <a:r>
              <a:rPr lang="en-US" b="1" dirty="0"/>
              <a:t> (HT)</a:t>
            </a:r>
            <a:endParaRPr lang="en-US" i="1" dirty="0"/>
          </a:p>
          <a:p>
            <a:pPr marL="344488" indent="-173038">
              <a:buFontTx/>
              <a:buChar char="-"/>
            </a:pPr>
            <a:r>
              <a:rPr lang="en-US" dirty="0"/>
              <a:t>Otherwise faced some issues for PyHEADTAIL jobs at times</a:t>
            </a:r>
          </a:p>
          <a:p>
            <a:pPr marL="344488" indent="-173038">
              <a:buFontTx/>
              <a:buChar char="-"/>
            </a:pPr>
            <a:r>
              <a:rPr lang="en-US" i="1" dirty="0"/>
              <a:t>--hint=</a:t>
            </a:r>
            <a:r>
              <a:rPr lang="en-US" i="1" dirty="0" err="1"/>
              <a:t>nomultithread</a:t>
            </a:r>
            <a:r>
              <a:rPr lang="en-US" i="1" dirty="0"/>
              <a:t> </a:t>
            </a:r>
            <a:r>
              <a:rPr lang="en-US" dirty="0"/>
              <a:t>must be specified both as #SBATCH *and* </a:t>
            </a:r>
            <a:r>
              <a:rPr lang="en-US" dirty="0" err="1"/>
              <a:t>srun</a:t>
            </a:r>
            <a:r>
              <a:rPr lang="en-US" dirty="0"/>
              <a:t> argument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>
            <a:off x="2932981" y="2620513"/>
            <a:ext cx="4468358" cy="808487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312227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CB6A3-224B-C342-9343-2E659E6EC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47112" y="2150065"/>
            <a:ext cx="3438940" cy="1890058"/>
          </a:xfrm>
          <a:prstGeom prst="roundRect">
            <a:avLst>
              <a:gd name="adj" fmla="val 12782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Activate your personal python 2.7 environment with modules such as </a:t>
            </a:r>
            <a:r>
              <a:rPr lang="en-US" i="1" dirty="0"/>
              <a:t>h5py (</a:t>
            </a:r>
            <a:r>
              <a:rPr lang="en-US" i="1" dirty="0" err="1"/>
              <a:t>mpi</a:t>
            </a:r>
            <a:r>
              <a:rPr lang="en-US" i="1" dirty="0"/>
              <a:t>)</a:t>
            </a:r>
            <a:r>
              <a:rPr lang="en-US" dirty="0"/>
              <a:t>, etc. required by </a:t>
            </a:r>
            <a:r>
              <a:rPr lang="en-US" dirty="0" err="1"/>
              <a:t>PyHEADTAIL</a:t>
            </a:r>
            <a:r>
              <a:rPr lang="en-US" dirty="0"/>
              <a:t>. </a:t>
            </a:r>
            <a:r>
              <a:rPr lang="en-US" b="1" dirty="0">
                <a:solidFill>
                  <a:srgbClr val="C00000"/>
                </a:solidFill>
              </a:rPr>
              <a:t>Don’t forget to change the path to your actual installation directory</a:t>
            </a:r>
          </a:p>
        </p:txBody>
      </p:sp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6357668" y="2620521"/>
            <a:ext cx="1043672" cy="614385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121639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860D1E3-B399-F74D-9405-5734D35F5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39" y="2235388"/>
            <a:ext cx="6054775" cy="137045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813" y="1856647"/>
            <a:ext cx="1900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Example </a:t>
            </a:r>
            <a:r>
              <a:rPr lang="en-US" sz="1600" i="1" dirty="0" err="1">
                <a:solidFill>
                  <a:schemeClr val="accent1">
                    <a:lumMod val="75000"/>
                  </a:schemeClr>
                </a:solidFill>
              </a:rPr>
              <a:t>batchscript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47111" y="2150048"/>
            <a:ext cx="4081671" cy="1376095"/>
          </a:xfrm>
          <a:prstGeom prst="roundRect">
            <a:avLst>
              <a:gd name="adj" fmla="val 12782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Submit to SLURM</a:t>
            </a:r>
          </a:p>
          <a:p>
            <a:pPr>
              <a:spcBef>
                <a:spcPts val="600"/>
              </a:spcBef>
            </a:pPr>
            <a:r>
              <a:rPr lang="en-US" b="1" dirty="0"/>
              <a:t>Here:</a:t>
            </a:r>
            <a:r>
              <a:rPr lang="en-US" b="1" i="1" dirty="0"/>
              <a:t> </a:t>
            </a:r>
            <a:r>
              <a:rPr lang="en-US" dirty="0"/>
              <a:t>sps_multibunch.py is the main PyHEADTAIL script as shown on previous slides</a:t>
            </a:r>
            <a:endParaRPr lang="en-US" i="1" dirty="0"/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4528868" y="2753026"/>
            <a:ext cx="2885723" cy="723419"/>
          </a:xfrm>
          <a:prstGeom prst="straightConnector1">
            <a:avLst/>
          </a:prstGeom>
          <a:ln w="190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SLURM job launcher</a:t>
            </a:r>
          </a:p>
        </p:txBody>
      </p:sp>
    </p:spTree>
    <p:extLst>
      <p:ext uri="{BB962C8B-B14F-4D97-AF65-F5344CB8AC3E}">
        <p14:creationId xmlns:p14="http://schemas.microsoft.com/office/powerpoint/2010/main" val="2584502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Main SLURM commands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7389" y="1178652"/>
            <a:ext cx="1135745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457450" algn="l"/>
              </a:tabLst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module avail	</a:t>
            </a:r>
            <a:r>
              <a:rPr lang="en-US" dirty="0"/>
              <a:t>displays available (MPI) modules</a:t>
            </a:r>
          </a:p>
          <a:p>
            <a:pPr>
              <a:tabLst>
                <a:tab pos="1428750" algn="l"/>
                <a:tab pos="2457450" algn="l"/>
                <a:tab pos="7086600" algn="l"/>
              </a:tabLst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module load 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modname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US" dirty="0"/>
              <a:t>load specific MPI module before submitting job	</a:t>
            </a:r>
            <a:r>
              <a:rPr lang="en-US" sz="1600" i="1" dirty="0"/>
              <a:t>(always used </a:t>
            </a:r>
            <a:r>
              <a:rPr lang="en-US" sz="1600" i="1" dirty="0">
                <a:solidFill>
                  <a:schemeClr val="accent4">
                    <a:lumMod val="75000"/>
                  </a:schemeClr>
                </a:solidFill>
              </a:rPr>
              <a:t>module load </a:t>
            </a:r>
            <a:r>
              <a:rPr lang="en-US" sz="1600" i="1" dirty="0" err="1">
                <a:solidFill>
                  <a:schemeClr val="accent6">
                    <a:lumMod val="75000"/>
                  </a:schemeClr>
                </a:solidFill>
              </a:rPr>
              <a:t>mpi</a:t>
            </a:r>
            <a:r>
              <a:rPr lang="en-US" sz="1600" i="1" dirty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sz="1600" i="1" dirty="0" err="1">
                <a:solidFill>
                  <a:schemeClr val="accent6">
                    <a:lumMod val="75000"/>
                  </a:schemeClr>
                </a:solidFill>
              </a:rPr>
              <a:t>openmpi</a:t>
            </a:r>
            <a:r>
              <a:rPr lang="en-US" sz="1600" i="1" dirty="0">
                <a:solidFill>
                  <a:schemeClr val="accent6">
                    <a:lumMod val="75000"/>
                  </a:schemeClr>
                </a:solidFill>
              </a:rPr>
              <a:t>/1.8.4</a:t>
            </a:r>
            <a:r>
              <a:rPr lang="en-US" sz="1600" i="1" dirty="0"/>
              <a:t>)</a:t>
            </a:r>
          </a:p>
          <a:p>
            <a:pPr>
              <a:tabLst>
                <a:tab pos="1428750" algn="l"/>
                <a:tab pos="2457450" algn="l"/>
                <a:tab pos="6229350" algn="l"/>
              </a:tabLst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tabLst>
                <a:tab pos="1428750" algn="l"/>
                <a:tab pos="2457450" algn="l"/>
                <a:tab pos="6229350" algn="l"/>
                <a:tab pos="7086600" algn="l"/>
              </a:tabLst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sbatch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batchscript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US" dirty="0"/>
              <a:t>submit job specified in </a:t>
            </a:r>
            <a:r>
              <a:rPr lang="en-US" i="1" dirty="0" err="1"/>
              <a:t>batchscript</a:t>
            </a:r>
            <a:r>
              <a:rPr lang="en-US" dirty="0"/>
              <a:t> to queue	</a:t>
            </a:r>
            <a:r>
              <a:rPr lang="en-US" sz="1600" i="1" dirty="0"/>
              <a:t>(see example on previous slides)</a:t>
            </a:r>
          </a:p>
          <a:p>
            <a:pPr>
              <a:tabLst>
                <a:tab pos="1428750" algn="l"/>
                <a:tab pos="2457450" algn="l"/>
                <a:tab pos="6229350" algn="l"/>
                <a:tab pos="7086600" algn="l"/>
              </a:tabLst>
            </a:pPr>
            <a:endParaRPr lang="en-US" sz="1600" i="1" dirty="0"/>
          </a:p>
          <a:p>
            <a:pPr>
              <a:tabLst>
                <a:tab pos="1428750" algn="l"/>
                <a:tab pos="2457450" algn="l"/>
                <a:tab pos="6229350" algn="l"/>
              </a:tabLst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squeue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–u $USER	</a:t>
            </a:r>
            <a:r>
              <a:rPr lang="en-US" dirty="0"/>
              <a:t>display running/idle jobs for current user</a:t>
            </a:r>
          </a:p>
          <a:p>
            <a:pPr>
              <a:tabLst>
                <a:tab pos="1428750" algn="l"/>
                <a:tab pos="2457450" algn="l"/>
                <a:tab pos="6229350" algn="l"/>
              </a:tabLst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scancel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JOBID</a:t>
            </a: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lang="en-US" dirty="0"/>
              <a:t>remove / cancel specific jobs</a:t>
            </a:r>
          </a:p>
          <a:p>
            <a:pPr>
              <a:tabLst>
                <a:tab pos="1428750" algn="l"/>
                <a:tab pos="2457450" algn="l"/>
                <a:tab pos="6229350" algn="l"/>
              </a:tabLst>
            </a:pPr>
            <a:r>
              <a:rPr lang="en-US" dirty="0" err="1">
                <a:solidFill>
                  <a:srgbClr val="BF9001"/>
                </a:solidFill>
              </a:rPr>
              <a:t>sinfo</a:t>
            </a:r>
            <a:r>
              <a:rPr lang="en-US" dirty="0">
                <a:solidFill>
                  <a:srgbClr val="BF9001"/>
                </a:solidFill>
              </a:rPr>
              <a:t> 		</a:t>
            </a:r>
            <a:r>
              <a:rPr lang="en-US" dirty="0"/>
              <a:t>display available queues etc.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9100" y="3889725"/>
            <a:ext cx="97884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further details consult SLURM documentation: </a:t>
            </a:r>
            <a:r>
              <a:rPr lang="en-US" dirty="0">
                <a:hlinkClick r:id="rId3"/>
              </a:rPr>
              <a:t>https://batchdocs.web.cern.ch/linuxhpc/index.html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44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Input / output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9"/>
          <a:stretch/>
        </p:blipFill>
        <p:spPr>
          <a:xfrm>
            <a:off x="887124" y="2134609"/>
            <a:ext cx="3324225" cy="359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56" y="4336907"/>
            <a:ext cx="8534400" cy="733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" y="1228436"/>
            <a:ext cx="416319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files</a:t>
            </a:r>
          </a:p>
          <a:p>
            <a:pPr marL="461963" indent="-285750">
              <a:buFont typeface="Arial" panose="020B0604020202020204" pitchFamily="34" charset="0"/>
              <a:buChar char="•"/>
              <a:tabLst>
                <a:tab pos="2401888" algn="l"/>
              </a:tabLst>
            </a:pPr>
            <a:r>
              <a:rPr lang="en-US" sz="1600" dirty="0"/>
              <a:t>PyHEADTAIL main file: 	</a:t>
            </a:r>
            <a:r>
              <a:rPr lang="en-US" sz="1600" i="1" dirty="0"/>
              <a:t>sps_multibunch.py</a:t>
            </a:r>
          </a:p>
          <a:p>
            <a:pPr marL="461963" indent="-285750">
              <a:buFont typeface="Arial" panose="020B0604020202020204" pitchFamily="34" charset="0"/>
              <a:buChar char="•"/>
              <a:tabLst>
                <a:tab pos="2401888" algn="l"/>
              </a:tabLst>
            </a:pPr>
            <a:r>
              <a:rPr lang="en-US" sz="1600" dirty="0"/>
              <a:t>SLURM launcher: 	</a:t>
            </a:r>
            <a:r>
              <a:rPr lang="en-US" sz="1600" i="1" dirty="0" err="1"/>
              <a:t>sjob_pyht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" y="3089563"/>
            <a:ext cx="59688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Output files</a:t>
            </a:r>
          </a:p>
          <a:p>
            <a:pPr marL="461963" indent="-285750">
              <a:buFont typeface="Arial" panose="020B0604020202020204" pitchFamily="34" charset="0"/>
              <a:buChar char="•"/>
              <a:tabLst>
                <a:tab pos="2401888" algn="l"/>
              </a:tabLst>
            </a:pPr>
            <a:r>
              <a:rPr lang="en-US" sz="1600" dirty="0"/>
              <a:t>Bunchmonitor.h5: 	Containing centroid data on </a:t>
            </a:r>
            <a:r>
              <a:rPr lang="en-US" sz="1600" i="1" dirty="0"/>
              <a:t>all</a:t>
            </a:r>
            <a:r>
              <a:rPr lang="en-US" sz="1600" dirty="0"/>
              <a:t> bunches</a:t>
            </a:r>
          </a:p>
          <a:p>
            <a:pPr marL="461963" indent="-285750">
              <a:buFont typeface="Arial" panose="020B0604020202020204" pitchFamily="34" charset="0"/>
              <a:buChar char="•"/>
              <a:tabLst>
                <a:tab pos="2401888" algn="l"/>
              </a:tabLst>
            </a:pPr>
            <a:r>
              <a:rPr lang="en-US" sz="1600" dirty="0" err="1"/>
              <a:t>Slicemonitor</a:t>
            </a:r>
            <a:r>
              <a:rPr lang="en-US" sz="1600" dirty="0"/>
              <a:t>_...h5:	One for every bunch</a:t>
            </a:r>
          </a:p>
          <a:p>
            <a:pPr marL="461963" indent="-285750">
              <a:buFont typeface="Arial" panose="020B0604020202020204" pitchFamily="34" charset="0"/>
              <a:buChar char="•"/>
              <a:tabLst>
                <a:tab pos="2401888" algn="l"/>
              </a:tabLst>
            </a:pPr>
            <a:r>
              <a:rPr lang="en-US" sz="1600" dirty="0" err="1"/>
              <a:t>slurm</a:t>
            </a:r>
            <a:r>
              <a:rPr lang="en-US" sz="1600" dirty="0"/>
              <a:t>-…out:</a:t>
            </a:r>
            <a:r>
              <a:rPr lang="en-US" sz="1600" i="1" dirty="0"/>
              <a:t>	</a:t>
            </a:r>
            <a:r>
              <a:rPr lang="en-US" sz="1600" dirty="0" err="1"/>
              <a:t>Logfile</a:t>
            </a:r>
            <a:r>
              <a:rPr lang="en-US" sz="1600" dirty="0"/>
              <a:t> for job, very useful for debugging</a:t>
            </a:r>
          </a:p>
        </p:txBody>
      </p:sp>
    </p:spTree>
    <p:extLst>
      <p:ext uri="{BB962C8B-B14F-4D97-AF65-F5344CB8AC3E}">
        <p14:creationId xmlns:p14="http://schemas.microsoft.com/office/powerpoint/2010/main" val="2203069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6" y="19745"/>
            <a:ext cx="11413315" cy="682383"/>
          </a:xfrm>
        </p:spPr>
        <p:txBody>
          <a:bodyPr/>
          <a:lstStyle/>
          <a:p>
            <a:r>
              <a:rPr lang="en-US" dirty="0"/>
              <a:t>PyHEADTAIL benchmarks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4810" y="967740"/>
            <a:ext cx="5566410" cy="2366010"/>
            <a:chOff x="384810" y="967740"/>
            <a:chExt cx="5566410" cy="23660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0" b="20828"/>
            <a:stretch/>
          </p:blipFill>
          <p:spPr>
            <a:xfrm>
              <a:off x="384810" y="967740"/>
              <a:ext cx="5566410" cy="236601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78959" y="1092146"/>
              <a:ext cx="1109068" cy="352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</a:rPr>
                <a:t>Horizontal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554675" y="1401832"/>
              <a:ext cx="410817" cy="53008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 rot="3127552">
              <a:off x="3437097" y="1449972"/>
              <a:ext cx="116411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2xn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MP</a:t>
              </a:r>
              <a:r>
                <a:rPr lang="en-US" sz="1200" b="1" dirty="0">
                  <a:solidFill>
                    <a:srgbClr val="FF0000"/>
                  </a:solidFill>
                </a:rPr>
                <a:t> &amp; 2xn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sl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4810" y="3374904"/>
            <a:ext cx="4561547" cy="3140196"/>
            <a:chOff x="384810" y="3374904"/>
            <a:chExt cx="4561547" cy="314019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68" r="18052"/>
            <a:stretch/>
          </p:blipFill>
          <p:spPr>
            <a:xfrm>
              <a:off x="384810" y="3374904"/>
              <a:ext cx="4561547" cy="310714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78959" y="3551415"/>
              <a:ext cx="865545" cy="352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2060"/>
                  </a:solidFill>
                </a:rPr>
                <a:t>Vertical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42407" y="3546789"/>
              <a:ext cx="528875" cy="2968311"/>
            </a:xfrm>
            <a:prstGeom prst="rect">
              <a:avLst/>
            </a:prstGeom>
            <a:solidFill>
              <a:schemeClr val="bg2">
                <a:lumMod val="90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5806786" y="1795490"/>
            <a:ext cx="5632450" cy="3611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Reasonable agreement between PyHEADTAIL and HEADTAIL </a:t>
            </a:r>
            <a:r>
              <a:rPr lang="en-US" dirty="0"/>
              <a:t>in general, given fluctuations from</a:t>
            </a:r>
            <a:endParaRPr lang="en-US" i="1" dirty="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Binning, esp. with low number of slices / particles, despite identical initial distribution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Growthrate fits, esp. with quad wakes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Growthrate differences even observed for 1b, </a:t>
            </a:r>
            <a:r>
              <a:rPr lang="en-US" dirty="0"/>
              <a:t>when using dip and quad wakes (on few % level)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/>
              <a:t>Impact reduced by </a:t>
            </a:r>
            <a:r>
              <a:rPr lang="en-US" b="1" dirty="0"/>
              <a:t>employing better post-processing, using more turns, larger </a:t>
            </a:r>
            <a:r>
              <a:rPr lang="en-US" b="1" dirty="0" err="1"/>
              <a:t>n</a:t>
            </a:r>
            <a:r>
              <a:rPr lang="en-US" b="1" baseline="-25000" dirty="0" err="1"/>
              <a:t>MP</a:t>
            </a:r>
            <a:r>
              <a:rPr lang="en-US" b="1" dirty="0"/>
              <a:t>, </a:t>
            </a:r>
            <a:r>
              <a:rPr lang="en-US" b="1" dirty="0" err="1"/>
              <a:t>n</a:t>
            </a:r>
            <a:r>
              <a:rPr lang="en-US" b="1" baseline="-25000" dirty="0" err="1"/>
              <a:t>sl</a:t>
            </a:r>
            <a:endParaRPr lang="en-US" b="1" baseline="-25000" dirty="0"/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Issue when using quadrupole wakes with circFFT</a:t>
            </a:r>
            <a:br>
              <a:rPr lang="en-US" b="1" dirty="0"/>
            </a:br>
            <a:r>
              <a:rPr lang="en-US" dirty="0"/>
              <a:t>due to bug, (possibly) understood now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2840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Objectives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0008" y="1038480"/>
            <a:ext cx="115132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Demonstrate how to install and use PyHEADTAIL multi-bunch on CERN HPC</a:t>
            </a:r>
          </a:p>
          <a:p>
            <a:pPr marL="80010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Provide simple, working example as starting point for new users</a:t>
            </a:r>
          </a:p>
          <a:p>
            <a:pPr marL="80010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Point out some pitfalls</a:t>
            </a:r>
          </a:p>
          <a:p>
            <a:pPr marL="80010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Give general advice based on personal experience with the code / cluster</a:t>
            </a:r>
          </a:p>
        </p:txBody>
      </p:sp>
    </p:spTree>
    <p:extLst>
      <p:ext uri="{BB962C8B-B14F-4D97-AF65-F5344CB8AC3E}">
        <p14:creationId xmlns:p14="http://schemas.microsoft.com/office/powerpoint/2010/main" val="2895260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4420" y="990215"/>
            <a:ext cx="11316379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/>
              <a:t>With circFFT, need to add phase terms </a:t>
            </a:r>
            <a:r>
              <a:rPr lang="en-US" dirty="0" err="1"/>
              <a:t>e</a:t>
            </a:r>
            <a:r>
              <a:rPr lang="en-US" baseline="30000" dirty="0" err="1"/>
              <a:t>j</a:t>
            </a:r>
            <a:r>
              <a:rPr lang="en-US" baseline="30000" dirty="0"/>
              <a:t> </a:t>
            </a:r>
            <a:r>
              <a:rPr lang="el-GR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Δθ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describing positions of bunches in the ring: reason is that we are considering different frame of reference compared to other algorithms – like a snapshot of beam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‘Kicks’ are complex: real part is applied to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xp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imag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part is applied to x, scaling with beta function required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True for dipole wakes while for quadrupole wakes, phase term cancels out – to be verified</a:t>
            </a:r>
            <a:br>
              <a:rPr lang="en-US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(K. Li &amp; N. </a:t>
            </a:r>
            <a:r>
              <a:rPr lang="en-US" sz="17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Mounet</a:t>
            </a:r>
            <a:r>
              <a:rPr lang="en-US" sz="17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14.12.18)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Use </a:t>
            </a:r>
            <a:r>
              <a:rPr lang="en-US" b="1" i="1" dirty="0" err="1"/>
              <a:t>linFFT</a:t>
            </a:r>
            <a:r>
              <a:rPr lang="en-US" b="1" dirty="0"/>
              <a:t> or </a:t>
            </a:r>
            <a:r>
              <a:rPr lang="en-US" b="1" i="1" dirty="0" err="1"/>
              <a:t>memory_optimized</a:t>
            </a:r>
            <a:r>
              <a:rPr lang="en-US" b="1" dirty="0"/>
              <a:t> for all your studies, circFFT performance gain is small </a:t>
            </a:r>
            <a:r>
              <a:rPr lang="en-US" b="1" dirty="0" err="1"/>
              <a:t>i.G</a:t>
            </a:r>
            <a:r>
              <a:rPr lang="en-US" b="1" dirty="0"/>
              <a:t>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93" y="3419003"/>
            <a:ext cx="5544957" cy="31267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173986" y="3670506"/>
            <a:ext cx="5039246" cy="885113"/>
            <a:chOff x="6362455" y="3872818"/>
            <a:chExt cx="5039246" cy="885113"/>
          </a:xfrm>
        </p:grpSpPr>
        <p:grpSp>
          <p:nvGrpSpPr>
            <p:cNvPr id="11" name="Group 10"/>
            <p:cNvGrpSpPr/>
            <p:nvPr/>
          </p:nvGrpSpPr>
          <p:grpSpPr>
            <a:xfrm>
              <a:off x="6362455" y="3872818"/>
              <a:ext cx="4464050" cy="885113"/>
              <a:chOff x="1409700" y="2341562"/>
              <a:chExt cx="4464050" cy="88511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9700" y="2341562"/>
                <a:ext cx="4464050" cy="885113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1860550" y="2893806"/>
                <a:ext cx="3536950" cy="281194"/>
              </a:xfrm>
              <a:prstGeom prst="rect">
                <a:avLst/>
              </a:prstGeom>
              <a:no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625526" y="3946042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rgbClr val="4472C4"/>
                  </a:solidFill>
                </a:rPr>
                <a:t>dipole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98500" y="4966975"/>
            <a:ext cx="5438862" cy="1009243"/>
            <a:chOff x="6488744" y="5004243"/>
            <a:chExt cx="5438862" cy="1009243"/>
          </a:xfrm>
        </p:grpSpPr>
        <p:grpSp>
          <p:nvGrpSpPr>
            <p:cNvPr id="7" name="Group 6"/>
            <p:cNvGrpSpPr/>
            <p:nvPr/>
          </p:nvGrpSpPr>
          <p:grpSpPr>
            <a:xfrm>
              <a:off x="6488744" y="5090127"/>
              <a:ext cx="5432425" cy="923359"/>
              <a:chOff x="1552575" y="3647306"/>
              <a:chExt cx="5432425" cy="92335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2575" y="3647306"/>
                <a:ext cx="5432425" cy="923359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898650" y="4207847"/>
                <a:ext cx="5041900" cy="294303"/>
              </a:xfrm>
              <a:prstGeom prst="rect">
                <a:avLst/>
              </a:prstGeom>
              <a:no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0638471" y="5004243"/>
              <a:ext cx="1289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rgbClr val="4472C4"/>
                  </a:solidFill>
                </a:rPr>
                <a:t>quadrupole</a:t>
              </a:r>
            </a:p>
          </p:txBody>
        </p:sp>
      </p:grp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13816" y="19745"/>
            <a:ext cx="11413315" cy="682383"/>
          </a:xfrm>
        </p:spPr>
        <p:txBody>
          <a:bodyPr/>
          <a:lstStyle/>
          <a:p>
            <a:r>
              <a:rPr lang="en-US" dirty="0"/>
              <a:t>CircFFT for quadrupole wakes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82600" y="3180297"/>
            <a:ext cx="4038600" cy="492443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accent5">
                    <a:lumMod val="75000"/>
                  </a:schemeClr>
                </a:solidFill>
              </a:rPr>
              <a:t>J. </a:t>
            </a:r>
            <a:r>
              <a:rPr lang="en-US" sz="1300" dirty="0" err="1">
                <a:solidFill>
                  <a:schemeClr val="accent5">
                    <a:lumMod val="75000"/>
                  </a:schemeClr>
                </a:solidFill>
              </a:rPr>
              <a:t>Komppula</a:t>
            </a:r>
            <a:r>
              <a:rPr lang="en-US" sz="13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300" i="1" dirty="0">
                <a:solidFill>
                  <a:schemeClr val="accent5">
                    <a:lumMod val="75000"/>
                  </a:schemeClr>
                </a:solidFill>
              </a:rPr>
              <a:t>Optimization algorithms for PyHEADTAIL multi-bunch simulations, </a:t>
            </a:r>
            <a:r>
              <a:rPr lang="en-US" sz="1300" dirty="0">
                <a:solidFill>
                  <a:schemeClr val="accent5">
                    <a:lumMod val="75000"/>
                  </a:schemeClr>
                </a:solidFill>
              </a:rPr>
              <a:t>15.06.18</a:t>
            </a:r>
          </a:p>
        </p:txBody>
      </p:sp>
    </p:spTree>
    <p:extLst>
      <p:ext uri="{BB962C8B-B14F-4D97-AF65-F5344CB8AC3E}">
        <p14:creationId xmlns:p14="http://schemas.microsoft.com/office/powerpoint/2010/main" val="2770964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6" y="19745"/>
            <a:ext cx="11413315" cy="682383"/>
          </a:xfrm>
        </p:spPr>
        <p:txBody>
          <a:bodyPr/>
          <a:lstStyle/>
          <a:p>
            <a:r>
              <a:rPr lang="en-US" dirty="0"/>
              <a:t>Other hints and final remarks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438150" y="982176"/>
            <a:ext cx="11830050" cy="501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Fix longitudinal slicing cuts when using optimized multi-bunch PyHEADTAIL</a:t>
            </a:r>
          </a:p>
          <a:p>
            <a:pPr marL="1200150" lvl="2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 err="1"/>
              <a:t>n_turns_wake</a:t>
            </a:r>
            <a:r>
              <a:rPr lang="en-US" b="1" dirty="0"/>
              <a:t>: </a:t>
            </a:r>
            <a:r>
              <a:rPr lang="en-US" dirty="0"/>
              <a:t>different </a:t>
            </a:r>
            <a:r>
              <a:rPr lang="en-US" dirty="0" err="1"/>
              <a:t>multiturn</a:t>
            </a:r>
            <a:r>
              <a:rPr lang="en-US" dirty="0"/>
              <a:t> convention used for optimized</a:t>
            </a:r>
            <a:br>
              <a:rPr lang="en-US" dirty="0"/>
            </a:br>
            <a:r>
              <a:rPr lang="en-US" dirty="0"/>
              <a:t>wakes compared to original PyHEADTAIL (and HEADTAIL)</a:t>
            </a:r>
          </a:p>
          <a:p>
            <a:pPr marL="1657350" lvl="3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457200" algn="l"/>
                <a:tab pos="2228850" algn="l"/>
              </a:tabLst>
            </a:pPr>
            <a:r>
              <a:rPr lang="en-US" sz="1600" i="1" dirty="0"/>
              <a:t>Orig.:	</a:t>
            </a:r>
            <a:r>
              <a:rPr lang="en-US" sz="1600" dirty="0"/>
              <a:t>count </a:t>
            </a:r>
            <a:r>
              <a:rPr lang="en-US" sz="1600" dirty="0" err="1"/>
              <a:t>n_turns_wake</a:t>
            </a:r>
            <a:r>
              <a:rPr lang="en-US" sz="1600" dirty="0"/>
              <a:t> from </a:t>
            </a:r>
            <a:r>
              <a:rPr lang="en-US" sz="1600" i="1" dirty="0"/>
              <a:t>‘first’ </a:t>
            </a:r>
            <a:r>
              <a:rPr lang="en-US" sz="1600" dirty="0"/>
              <a:t>bunch</a:t>
            </a:r>
            <a:br>
              <a:rPr lang="en-US" sz="1600" dirty="0"/>
            </a:br>
            <a:r>
              <a:rPr lang="en-US" sz="1600" i="1" dirty="0"/>
              <a:t>New: 	</a:t>
            </a:r>
            <a:r>
              <a:rPr lang="en-US" sz="1600" dirty="0"/>
              <a:t>count </a:t>
            </a:r>
            <a:r>
              <a:rPr lang="en-US" sz="1600" dirty="0" err="1"/>
              <a:t>n_turns_wake</a:t>
            </a:r>
            <a:r>
              <a:rPr lang="en-US" sz="1600" dirty="0"/>
              <a:t> from given </a:t>
            </a:r>
            <a:r>
              <a:rPr lang="en-US" sz="1600" i="1" dirty="0"/>
              <a:t>source</a:t>
            </a:r>
            <a:r>
              <a:rPr lang="en-US" sz="1600" dirty="0"/>
              <a:t> slice</a:t>
            </a:r>
          </a:p>
          <a:p>
            <a:pPr marL="1657350" lvl="3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New definition makes more sense from physics point-of-view</a:t>
            </a:r>
          </a:p>
          <a:p>
            <a:pPr marL="1657350" lvl="3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Both are equivalent as long as enough turns are considered for the wake</a:t>
            </a:r>
            <a:br>
              <a:rPr lang="en-US" sz="1600" dirty="0"/>
            </a:br>
            <a:r>
              <a:rPr lang="en-US" sz="1500" i="1" dirty="0"/>
              <a:t>(such that it decays within given number of turns)</a:t>
            </a:r>
          </a:p>
          <a:p>
            <a:pPr marL="1200150" lvl="2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Run convergence studies: </a:t>
            </a:r>
            <a:r>
              <a:rPr lang="en-US" dirty="0"/>
              <a:t>number of macroparticles, slices, turns …</a:t>
            </a:r>
          </a:p>
          <a:p>
            <a:pPr marL="1200150" lvl="2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Post-processing: </a:t>
            </a:r>
            <a:r>
              <a:rPr lang="en-US" dirty="0"/>
              <a:t>exponential fits can be problematic with quadrupole wakes</a:t>
            </a:r>
            <a:br>
              <a:rPr lang="en-US" dirty="0"/>
            </a:br>
            <a:r>
              <a:rPr lang="en-US" dirty="0"/>
              <a:t>due to </a:t>
            </a:r>
            <a:r>
              <a:rPr lang="en-US" dirty="0" err="1"/>
              <a:t>decoherence</a:t>
            </a:r>
            <a:r>
              <a:rPr lang="en-US" dirty="0"/>
              <a:t> – </a:t>
            </a:r>
            <a:r>
              <a:rPr lang="en-US" dirty="0" err="1"/>
              <a:t>recoherence</a:t>
            </a:r>
            <a:r>
              <a:rPr lang="en-US" dirty="0"/>
              <a:t> patterns</a:t>
            </a:r>
          </a:p>
          <a:p>
            <a:pPr marL="1657350" lvl="3" indent="-285750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Some ‘fluctuations’: evolution of bunch centroids may be sensitive to this effect</a:t>
            </a:r>
          </a:p>
          <a:p>
            <a:pPr marL="1657350" lvl="3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Observed, in particular, when comparing HEADTAIL and PyHEADTAIL (binning/slicing, C++ vs. Python)</a:t>
            </a:r>
          </a:p>
          <a:p>
            <a:pPr marL="1657350" lvl="3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/>
              <a:t>Fitting procedure in frequency space can be helpful, considering only most unstable mode, use as many turns as possible</a:t>
            </a:r>
          </a:p>
          <a:p>
            <a:pPr marL="1200150" lvl="2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Aperture not multi-bunch compatible yet</a:t>
            </a:r>
          </a:p>
          <a:p>
            <a:pPr marL="1200150" lvl="2" indent="-285750">
              <a:spcBef>
                <a:spcPts val="8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dirty="0"/>
              <a:t>Best place to put these slides and example code?</a:t>
            </a:r>
            <a:endParaRPr lang="en-US" sz="1600" b="1" dirty="0"/>
          </a:p>
        </p:txBody>
      </p:sp>
      <p:grpSp>
        <p:nvGrpSpPr>
          <p:cNvPr id="81" name="Group 80"/>
          <p:cNvGrpSpPr/>
          <p:nvPr/>
        </p:nvGrpSpPr>
        <p:grpSpPr>
          <a:xfrm>
            <a:off x="8286031" y="920749"/>
            <a:ext cx="3642116" cy="3239814"/>
            <a:chOff x="8324131" y="469899"/>
            <a:chExt cx="3642116" cy="3239814"/>
          </a:xfrm>
        </p:grpSpPr>
        <p:grpSp>
          <p:nvGrpSpPr>
            <p:cNvPr id="77" name="Group 76"/>
            <p:cNvGrpSpPr/>
            <p:nvPr/>
          </p:nvGrpSpPr>
          <p:grpSpPr>
            <a:xfrm>
              <a:off x="8324131" y="469899"/>
              <a:ext cx="3642116" cy="3239814"/>
              <a:chOff x="7892331" y="628649"/>
              <a:chExt cx="3642116" cy="323981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7894514" y="628649"/>
                <a:ext cx="3639933" cy="1635456"/>
                <a:chOff x="7585213" y="3383056"/>
                <a:chExt cx="3724880" cy="1673625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7585213" y="3889481"/>
                  <a:ext cx="3057111" cy="1167200"/>
                  <a:chOff x="6689863" y="5023499"/>
                  <a:chExt cx="3057111" cy="1167200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8307453" y="5023499"/>
                    <a:ext cx="736617" cy="698043"/>
                    <a:chOff x="6785112" y="5023499"/>
                    <a:chExt cx="736617" cy="698043"/>
                  </a:xfrm>
                </p:grpSpPr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6785112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" name="Rectangle 67"/>
                    <p:cNvSpPr/>
                    <p:nvPr/>
                  </p:nvSpPr>
                  <p:spPr>
                    <a:xfrm>
                      <a:off x="688476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Rectangle 68"/>
                    <p:cNvSpPr/>
                    <p:nvPr/>
                  </p:nvSpPr>
                  <p:spPr>
                    <a:xfrm>
                      <a:off x="698678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Rectangle 69"/>
                    <p:cNvSpPr/>
                    <p:nvPr/>
                  </p:nvSpPr>
                  <p:spPr>
                    <a:xfrm>
                      <a:off x="7088800" y="50234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7344051" y="5029392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7448842" y="50277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6785112" y="5026674"/>
                    <a:ext cx="736617" cy="694868"/>
                    <a:chOff x="6785112" y="5026674"/>
                    <a:chExt cx="736617" cy="694868"/>
                  </a:xfrm>
                </p:grpSpPr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6785112" y="5029200"/>
                      <a:ext cx="72887" cy="69215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" name="Rectangle 61"/>
                    <p:cNvSpPr/>
                    <p:nvPr/>
                  </p:nvSpPr>
                  <p:spPr>
                    <a:xfrm>
                      <a:off x="688476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698678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7088800" y="5026674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7344051" y="5029392"/>
                      <a:ext cx="72887" cy="69215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7448842" y="50277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6692900" y="5721350"/>
                    <a:ext cx="3054074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/>
                  <p:cNvCxnSpPr/>
                  <p:nvPr/>
                </p:nvCxnSpPr>
                <p:spPr>
                  <a:xfrm>
                    <a:off x="6697145" y="5883965"/>
                    <a:ext cx="1520411" cy="0"/>
                  </a:xfrm>
                  <a:prstGeom prst="straightConnector1">
                    <a:avLst/>
                  </a:prstGeom>
                  <a:ln>
                    <a:solidFill>
                      <a:srgbClr val="0FAD29"/>
                    </a:solidFill>
                    <a:headEnd type="stealth" w="lg" len="lg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7130292" y="5875739"/>
                    <a:ext cx="619157" cy="3149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FAD29"/>
                        </a:solidFill>
                      </a:rPr>
                      <a:t>Turn </a:t>
                    </a:r>
                    <a:r>
                      <a:rPr lang="en-US" sz="1400" b="1" dirty="0" err="1">
                        <a:solidFill>
                          <a:srgbClr val="0FAD29"/>
                        </a:solidFill>
                      </a:rPr>
                      <a:t>i</a:t>
                    </a:r>
                    <a:endParaRPr lang="en-US" sz="1400" b="1" dirty="0">
                      <a:solidFill>
                        <a:srgbClr val="0FAD29"/>
                      </a:solidFill>
                    </a:endParaRPr>
                  </a:p>
                </p:txBody>
              </p:sp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8219937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6689863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/>
                  <p:cNvCxnSpPr/>
                  <p:nvPr/>
                </p:nvCxnSpPr>
                <p:spPr>
                  <a:xfrm>
                    <a:off x="8224837" y="5885218"/>
                    <a:ext cx="1520411" cy="0"/>
                  </a:xfrm>
                  <a:prstGeom prst="straightConnector1">
                    <a:avLst/>
                  </a:prstGeom>
                  <a:ln>
                    <a:solidFill>
                      <a:srgbClr val="0FAD29"/>
                    </a:solidFill>
                    <a:headEnd type="stealth" w="lg" len="lg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9746974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8629775" y="5871729"/>
                    <a:ext cx="804524" cy="3149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FAD29"/>
                        </a:solidFill>
                      </a:rPr>
                      <a:t>Turn i+1</a:t>
                    </a:r>
                  </a:p>
                </p:txBody>
              </p:sp>
            </p:grp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7716905" y="3806399"/>
                  <a:ext cx="1367895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/>
                <p:cNvSpPr txBox="1"/>
                <p:nvPr/>
              </p:nvSpPr>
              <p:spPr>
                <a:xfrm>
                  <a:off x="9916595" y="3383056"/>
                  <a:ext cx="1393498" cy="6614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Feel no </a:t>
                  </a:r>
                  <a:r>
                    <a:rPr lang="en-US" sz="1200" dirty="0" err="1"/>
                    <a:t>multiturn</a:t>
                  </a:r>
                  <a:br>
                    <a:rPr lang="en-US" sz="1200" dirty="0"/>
                  </a:br>
                  <a:r>
                    <a:rPr lang="en-US" sz="1200" dirty="0"/>
                    <a:t>wake, even if wake</a:t>
                  </a:r>
                  <a:br>
                    <a:rPr lang="en-US" sz="1200" dirty="0"/>
                  </a:br>
                  <a:r>
                    <a:rPr lang="en-US" sz="1200" dirty="0"/>
                    <a:t>not decayed</a:t>
                  </a: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7892331" y="2233007"/>
                <a:ext cx="3345494" cy="1635456"/>
                <a:chOff x="7585213" y="3383057"/>
                <a:chExt cx="3423570" cy="1673624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7585213" y="3889481"/>
                  <a:ext cx="3057111" cy="1167200"/>
                  <a:chOff x="6689863" y="5023499"/>
                  <a:chExt cx="3057111" cy="1167200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8307453" y="5023499"/>
                    <a:ext cx="736617" cy="698043"/>
                    <a:chOff x="6785112" y="5023499"/>
                    <a:chExt cx="736617" cy="698043"/>
                  </a:xfrm>
                </p:grpSpPr>
                <p:sp>
                  <p:nvSpPr>
                    <p:cNvPr id="41" name="Rectangle 40"/>
                    <p:cNvSpPr/>
                    <p:nvPr/>
                  </p:nvSpPr>
                  <p:spPr>
                    <a:xfrm>
                      <a:off x="6785112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688476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698678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Rectangle 43"/>
                    <p:cNvSpPr/>
                    <p:nvPr/>
                  </p:nvSpPr>
                  <p:spPr>
                    <a:xfrm>
                      <a:off x="7088800" y="50234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7344051" y="5029392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7448842" y="50277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6785112" y="5026674"/>
                    <a:ext cx="736617" cy="694868"/>
                    <a:chOff x="6785112" y="5026674"/>
                    <a:chExt cx="736617" cy="694868"/>
                  </a:xfrm>
                </p:grpSpPr>
                <p:sp>
                  <p:nvSpPr>
                    <p:cNvPr id="35" name="Rectangle 34"/>
                    <p:cNvSpPr/>
                    <p:nvPr/>
                  </p:nvSpPr>
                  <p:spPr>
                    <a:xfrm>
                      <a:off x="6785112" y="5029200"/>
                      <a:ext cx="72887" cy="69215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688476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6986780" y="5029200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" name="Rectangle 37"/>
                    <p:cNvSpPr/>
                    <p:nvPr/>
                  </p:nvSpPr>
                  <p:spPr>
                    <a:xfrm>
                      <a:off x="7088800" y="5026674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9" name="Rectangle 38"/>
                    <p:cNvSpPr/>
                    <p:nvPr/>
                  </p:nvSpPr>
                  <p:spPr>
                    <a:xfrm>
                      <a:off x="7344051" y="5029392"/>
                      <a:ext cx="72887" cy="69215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" name="Rectangle 39"/>
                    <p:cNvSpPr/>
                    <p:nvPr/>
                  </p:nvSpPr>
                  <p:spPr>
                    <a:xfrm>
                      <a:off x="7448842" y="5027799"/>
                      <a:ext cx="72887" cy="69215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6692900" y="5721350"/>
                    <a:ext cx="3054074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>
                    <a:off x="6697145" y="5883965"/>
                    <a:ext cx="1520411" cy="0"/>
                  </a:xfrm>
                  <a:prstGeom prst="straightConnector1">
                    <a:avLst/>
                  </a:prstGeom>
                  <a:ln>
                    <a:solidFill>
                      <a:srgbClr val="0FAD29"/>
                    </a:solidFill>
                    <a:headEnd type="stealth" w="lg" len="lg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7097801" y="5875739"/>
                    <a:ext cx="619157" cy="3149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FAD29"/>
                        </a:solidFill>
                      </a:rPr>
                      <a:t>Turn </a:t>
                    </a:r>
                    <a:r>
                      <a:rPr lang="en-US" sz="1400" b="1" dirty="0" err="1">
                        <a:solidFill>
                          <a:srgbClr val="0FAD29"/>
                        </a:solidFill>
                      </a:rPr>
                      <a:t>i</a:t>
                    </a:r>
                    <a:endParaRPr lang="en-US" sz="1400" b="1" dirty="0">
                      <a:solidFill>
                        <a:srgbClr val="0FAD29"/>
                      </a:solidFill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8219937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6689863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/>
                  <p:cNvCxnSpPr/>
                  <p:nvPr/>
                </p:nvCxnSpPr>
                <p:spPr>
                  <a:xfrm>
                    <a:off x="8224837" y="5885218"/>
                    <a:ext cx="1520411" cy="0"/>
                  </a:xfrm>
                  <a:prstGeom prst="straightConnector1">
                    <a:avLst/>
                  </a:prstGeom>
                  <a:ln>
                    <a:solidFill>
                      <a:srgbClr val="0FAD29"/>
                    </a:solidFill>
                    <a:headEnd type="stealth" w="lg" len="lg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9746974" y="5605670"/>
                    <a:ext cx="0" cy="42867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8623276" y="5871730"/>
                    <a:ext cx="804525" cy="3149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rgbClr val="0FAD29"/>
                        </a:solidFill>
                      </a:rPr>
                      <a:t>Turn i+1</a:t>
                    </a:r>
                  </a:p>
                </p:txBody>
              </p:sp>
            </p:grp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7716905" y="3806399"/>
                  <a:ext cx="1355588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9916595" y="3383057"/>
                  <a:ext cx="1092188" cy="6614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Feel </a:t>
                  </a:r>
                  <a:r>
                    <a:rPr lang="en-US" sz="1200" dirty="0" err="1"/>
                    <a:t>multiturn</a:t>
                  </a:r>
                  <a:br>
                    <a:rPr lang="en-US" sz="1200" dirty="0"/>
                  </a:br>
                  <a:r>
                    <a:rPr lang="en-US" sz="1200" dirty="0"/>
                    <a:t>wake, if wake</a:t>
                  </a:r>
                  <a:br>
                    <a:rPr lang="en-US" sz="1200" dirty="0"/>
                  </a:br>
                  <a:r>
                    <a:rPr lang="en-US" sz="1200" dirty="0"/>
                    <a:t>not decayed</a:t>
                  </a:r>
                </a:p>
              </p:txBody>
            </p:sp>
            <p:cxnSp>
              <p:nvCxnSpPr>
                <p:cNvPr id="24" name="Curved Connector 23"/>
                <p:cNvCxnSpPr/>
                <p:nvPr/>
              </p:nvCxnSpPr>
              <p:spPr>
                <a:xfrm flipV="1">
                  <a:off x="9473803" y="3716710"/>
                  <a:ext cx="457994" cy="303995"/>
                </a:xfrm>
                <a:prstGeom prst="curvedConnector3">
                  <a:avLst>
                    <a:gd name="adj1" fmla="val 50000"/>
                  </a:avLst>
                </a:prstGeom>
                <a:ln w="12700">
                  <a:solidFill>
                    <a:schemeClr val="accent2"/>
                  </a:solidFill>
                  <a:headEnd type="stealth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Group 72"/>
              <p:cNvGrpSpPr/>
              <p:nvPr/>
            </p:nvGrpSpPr>
            <p:grpSpPr>
              <a:xfrm>
                <a:off x="8553577" y="906030"/>
                <a:ext cx="1462453" cy="1610705"/>
                <a:chOff x="8279184" y="3265635"/>
                <a:chExt cx="1496584" cy="1648297"/>
              </a:xfrm>
            </p:grpSpPr>
            <p:cxnSp>
              <p:nvCxnSpPr>
                <p:cNvPr id="74" name="Straight Arrow Connector 73"/>
                <p:cNvCxnSpPr/>
                <p:nvPr/>
              </p:nvCxnSpPr>
              <p:spPr>
                <a:xfrm>
                  <a:off x="8279184" y="3265635"/>
                  <a:ext cx="825811" cy="0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>
                <a:xfrm>
                  <a:off x="8280928" y="4913932"/>
                  <a:ext cx="1494840" cy="0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0" name="Curved Connector 79"/>
            <p:cNvCxnSpPr/>
            <p:nvPr/>
          </p:nvCxnSpPr>
          <p:spPr>
            <a:xfrm flipV="1">
              <a:off x="10156951" y="793750"/>
              <a:ext cx="447549" cy="297062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2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407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Step 1: Installation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0007" y="1051014"/>
            <a:ext cx="11633302" cy="525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457200">
              <a:spcBef>
                <a:spcPts val="800"/>
              </a:spcBef>
              <a:buFont typeface="+mj-lt"/>
              <a:buAutoNum type="arabicPeriod"/>
            </a:pPr>
            <a:r>
              <a:rPr lang="en-US" sz="1700" b="1" dirty="0"/>
              <a:t>Request CERN HPC access: </a:t>
            </a:r>
            <a:r>
              <a:rPr lang="en-US" sz="1700" dirty="0"/>
              <a:t>G. </a:t>
            </a:r>
            <a:r>
              <a:rPr lang="en-US" sz="1700" dirty="0" err="1"/>
              <a:t>Rumolo</a:t>
            </a:r>
            <a:r>
              <a:rPr lang="en-US" sz="1700" dirty="0"/>
              <a:t> can add you to the e-group </a:t>
            </a:r>
            <a:r>
              <a:rPr lang="en-US" sz="1700" i="1" dirty="0"/>
              <a:t>service-</a:t>
            </a:r>
            <a:r>
              <a:rPr lang="en-US" sz="1700" i="1" dirty="0" err="1"/>
              <a:t>hpc</a:t>
            </a:r>
            <a:r>
              <a:rPr lang="en-US" sz="1700" i="1" dirty="0"/>
              <a:t>-be</a:t>
            </a:r>
            <a:br>
              <a:rPr lang="en-US" sz="1600" dirty="0"/>
            </a:br>
            <a:r>
              <a:rPr lang="en-US" sz="1600" i="1" dirty="0"/>
              <a:t>More </a:t>
            </a:r>
            <a:r>
              <a:rPr lang="en-US" sz="1600" i="1" dirty="0" err="1"/>
              <a:t>infos</a:t>
            </a:r>
            <a:r>
              <a:rPr lang="en-US" sz="1600" i="1" dirty="0"/>
              <a:t>: </a:t>
            </a:r>
            <a:r>
              <a:rPr lang="en-US" sz="1600" i="1" dirty="0">
                <a:hlinkClick r:id="rId3"/>
              </a:rPr>
              <a:t>https://twiki.cern.ch/twiki/bin/view/ABPComputing/Hpcpilot</a:t>
            </a:r>
            <a:endParaRPr lang="en-US" sz="1600" i="1" dirty="0"/>
          </a:p>
          <a:p>
            <a:pPr marL="971550" lvl="1" indent="-457200">
              <a:spcBef>
                <a:spcPts val="800"/>
              </a:spcBef>
              <a:buFont typeface="+mj-lt"/>
              <a:buAutoNum type="arabicPeriod"/>
            </a:pPr>
            <a:r>
              <a:rPr lang="en-US" sz="1700" b="1" dirty="0"/>
              <a:t>Access cluster: </a:t>
            </a:r>
            <a:r>
              <a:rPr lang="en-US" sz="1700" dirty="0" err="1">
                <a:solidFill>
                  <a:schemeClr val="accent4">
                    <a:lumMod val="75000"/>
                  </a:schemeClr>
                </a:solidFill>
              </a:rPr>
              <a:t>ssh</a:t>
            </a:r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 -Y </a:t>
            </a:r>
            <a:r>
              <a:rPr lang="en-US" sz="1700" i="1" dirty="0" err="1">
                <a:solidFill>
                  <a:schemeClr val="accent6">
                    <a:lumMod val="75000"/>
                  </a:schemeClr>
                </a:solidFill>
              </a:rPr>
              <a:t>cernusername</a:t>
            </a:r>
            <a:r>
              <a:rPr lang="en-US" sz="1700" dirty="0" err="1">
                <a:solidFill>
                  <a:schemeClr val="accent4">
                    <a:lumMod val="75000"/>
                  </a:schemeClr>
                </a:solidFill>
              </a:rPr>
              <a:t>@hpc-batch</a:t>
            </a:r>
            <a:br>
              <a:rPr lang="en-US" sz="17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600" i="1" dirty="0"/>
              <a:t>… works from inside CERN – from outside need to go through </a:t>
            </a:r>
            <a:r>
              <a:rPr lang="en-US" sz="1600" i="1" dirty="0" err="1"/>
              <a:t>lxplus</a:t>
            </a:r>
            <a:endParaRPr lang="en-US" sz="1600" i="1" dirty="0"/>
          </a:p>
          <a:p>
            <a:pPr marL="971550" lvl="1" indent="-457200">
              <a:spcBef>
                <a:spcPts val="800"/>
              </a:spcBef>
              <a:buFont typeface="+mj-lt"/>
              <a:buAutoNum type="arabicPeriod"/>
            </a:pPr>
            <a:r>
              <a:rPr lang="en-US" sz="1700" b="1" dirty="0"/>
              <a:t>Load MPI module: </a:t>
            </a:r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module load </a:t>
            </a:r>
            <a:r>
              <a:rPr lang="en-US" sz="1700" dirty="0" err="1">
                <a:solidFill>
                  <a:schemeClr val="accent6">
                    <a:lumMod val="75000"/>
                  </a:schemeClr>
                </a:solidFill>
              </a:rPr>
              <a:t>mpi</a:t>
            </a:r>
            <a:r>
              <a:rPr lang="en-US" sz="1700" dirty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sz="1700" dirty="0" err="1">
                <a:solidFill>
                  <a:schemeClr val="accent6">
                    <a:lumMod val="75000"/>
                  </a:schemeClr>
                </a:solidFill>
              </a:rPr>
              <a:t>openmpi</a:t>
            </a:r>
            <a:r>
              <a:rPr lang="en-US" sz="1700" dirty="0">
                <a:solidFill>
                  <a:schemeClr val="accent6">
                    <a:lumMod val="75000"/>
                  </a:schemeClr>
                </a:solidFill>
              </a:rPr>
              <a:t>/1.8.4</a:t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600" b="1" i="1" dirty="0"/>
              <a:t> </a:t>
            </a:r>
            <a:r>
              <a:rPr lang="en-US" sz="1600" i="1" dirty="0"/>
              <a:t>here using </a:t>
            </a:r>
            <a:r>
              <a:rPr lang="en-US" sz="1600" i="1" dirty="0" err="1"/>
              <a:t>openmpi</a:t>
            </a:r>
            <a:r>
              <a:rPr lang="en-US" sz="1600" i="1" dirty="0"/>
              <a:t> 1.8.4 – other MPI modules are installed and can be used as well</a:t>
            </a:r>
          </a:p>
          <a:p>
            <a:pPr marL="971550" lvl="1" indent="-457200">
              <a:spcBef>
                <a:spcPts val="800"/>
              </a:spcBef>
              <a:buFont typeface="+mj-lt"/>
              <a:buAutoNum type="arabicPeriod"/>
            </a:pPr>
            <a:r>
              <a:rPr lang="en-US" sz="1700" b="1" dirty="0"/>
              <a:t>Prepared a bash script </a:t>
            </a:r>
            <a:r>
              <a:rPr lang="en-US" sz="1700" i="1" dirty="0"/>
              <a:t>(</a:t>
            </a:r>
            <a:r>
              <a:rPr lang="en-US" sz="1700" i="1" dirty="0" err="1"/>
              <a:t>openmpi_install</a:t>
            </a:r>
            <a:r>
              <a:rPr lang="en-US" sz="1700" i="1" dirty="0"/>
              <a:t>)</a:t>
            </a:r>
            <a:r>
              <a:rPr lang="en-US" sz="1700" dirty="0"/>
              <a:t> </a:t>
            </a:r>
            <a:r>
              <a:rPr lang="en-US" sz="1700" b="1" dirty="0"/>
              <a:t>to install your own PyHEADTAIL multi-bunch environment</a:t>
            </a:r>
          </a:p>
          <a:p>
            <a:pPr marL="137160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Predefined for </a:t>
            </a:r>
            <a:r>
              <a:rPr lang="en-US" sz="1600" dirty="0" err="1"/>
              <a:t>openmpi</a:t>
            </a:r>
            <a:r>
              <a:rPr lang="en-US" sz="1600" dirty="0"/>
              <a:t> 1.8.4 module preinstalled on HPC </a:t>
            </a:r>
            <a:r>
              <a:rPr lang="en-US" sz="1600" i="1" dirty="0"/>
              <a:t>(use </a:t>
            </a:r>
            <a:r>
              <a:rPr lang="en-US" sz="1600" i="1" dirty="0">
                <a:solidFill>
                  <a:schemeClr val="accent4">
                    <a:lumMod val="75000"/>
                  </a:schemeClr>
                </a:solidFill>
              </a:rPr>
              <a:t>module load</a:t>
            </a:r>
            <a:r>
              <a:rPr lang="en-US" sz="1600" i="1" dirty="0"/>
              <a:t> command)</a:t>
            </a:r>
          </a:p>
          <a:p>
            <a:pPr marL="137160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Uses Python </a:t>
            </a:r>
            <a:r>
              <a:rPr lang="en-US" sz="1600" dirty="0" err="1"/>
              <a:t>virtualenvs</a:t>
            </a:r>
            <a:endParaRPr lang="en-US" sz="1600" dirty="0"/>
          </a:p>
          <a:p>
            <a:pPr marL="137160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Includes modules required for PyHEADTAIL multi-bunch, in particular mpi4py, h5py (parallel), </a:t>
            </a:r>
            <a:r>
              <a:rPr lang="en-US" sz="1600" dirty="0" err="1"/>
              <a:t>cython</a:t>
            </a:r>
            <a:r>
              <a:rPr lang="en-US" sz="1600" dirty="0"/>
              <a:t>, …</a:t>
            </a:r>
          </a:p>
          <a:p>
            <a:pPr marL="137160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Do not run installation script in auto-mode, but go through line by line to spot errors if any</a:t>
            </a:r>
            <a:br>
              <a:rPr lang="en-US" sz="1600" b="1" dirty="0"/>
            </a:br>
            <a:r>
              <a:rPr lang="en-US" sz="1600" i="1" dirty="0"/>
              <a:t>(updated and tested everything 2 days ago, worked smoothly)</a:t>
            </a:r>
          </a:p>
          <a:p>
            <a:pPr marL="971550" lvl="1" indent="-342900">
              <a:spcBef>
                <a:spcPts val="800"/>
              </a:spcBef>
              <a:buFont typeface="+mj-lt"/>
              <a:buAutoNum type="arabicPeriod"/>
            </a:pPr>
            <a:r>
              <a:rPr lang="en-US" sz="1700" b="1" dirty="0"/>
              <a:t>Install PyHEADTAIL </a:t>
            </a:r>
            <a:r>
              <a:rPr lang="en-US" sz="1700" dirty="0"/>
              <a:t>from source </a:t>
            </a:r>
            <a:r>
              <a:rPr lang="en-US" sz="1500" i="1" dirty="0"/>
              <a:t>(e.g. in /</a:t>
            </a:r>
            <a:r>
              <a:rPr lang="en-US" sz="1500" i="1" dirty="0" err="1"/>
              <a:t>hpcscratch</a:t>
            </a:r>
            <a:r>
              <a:rPr lang="en-US" sz="1500" i="1" dirty="0"/>
              <a:t>/user/</a:t>
            </a:r>
            <a:r>
              <a:rPr lang="en-US" sz="1500" i="1" dirty="0" err="1">
                <a:solidFill>
                  <a:schemeClr val="accent6">
                    <a:lumMod val="75000"/>
                  </a:schemeClr>
                </a:solidFill>
              </a:rPr>
              <a:t>cernusername</a:t>
            </a:r>
            <a:r>
              <a:rPr lang="en-US" sz="1500" i="1" dirty="0"/>
              <a:t>)</a:t>
            </a:r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Make sure correct Python-</a:t>
            </a:r>
            <a:r>
              <a:rPr lang="en-US" sz="1600" dirty="0" err="1"/>
              <a:t>env</a:t>
            </a:r>
            <a:r>
              <a:rPr lang="en-US" sz="1600" dirty="0"/>
              <a:t> is activated: 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source /</a:t>
            </a:r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</a:rPr>
              <a:t>hpcscratch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/user/</a:t>
            </a:r>
            <a:r>
              <a:rPr lang="en-US" sz="1600" i="1" dirty="0" err="1">
                <a:solidFill>
                  <a:schemeClr val="accent6">
                    <a:lumMod val="75000"/>
                  </a:schemeClr>
                </a:solidFill>
              </a:rPr>
              <a:t>cernusername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/…/py2.7/bin/activate</a:t>
            </a:r>
            <a:endParaRPr lang="en-US" sz="1600" dirty="0"/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</a:rPr>
              <a:t>git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 clone 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  <a:hlinkClick r:id="rId4"/>
              </a:rPr>
              <a:t>https://github.com/PyCOMPLETE/PyHEADTAIL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cd PyHEADTAIL</a:t>
            </a:r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</a:rPr>
              <a:t>git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 checkout feature/</a:t>
            </a:r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</a:rPr>
              <a:t>multibunch_feedback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make</a:t>
            </a:r>
          </a:p>
          <a:p>
            <a:pPr marL="142875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Add PyHEADTAIL path to PYTHONPATH variable (e.g. line in </a:t>
            </a:r>
            <a:r>
              <a:rPr lang="en-US" sz="1600" i="1" dirty="0"/>
              <a:t>~/.</a:t>
            </a:r>
            <a:r>
              <a:rPr lang="en-US" sz="1600" i="1" dirty="0" err="1"/>
              <a:t>bashrc</a:t>
            </a:r>
            <a:r>
              <a:rPr lang="en-US" sz="1600" dirty="0"/>
              <a:t>), or do so directly in main PyHEADTAIL script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57770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10648288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Step 2: Running a PyHEADTAIL multi-bunch simulation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9207" y="1064866"/>
            <a:ext cx="11217666" cy="3411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Once everything is installed: how to set up a multi-bunch simulation?</a:t>
            </a:r>
          </a:p>
          <a:p>
            <a:pPr marL="1371600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Need a ‘standard’ PyHEADTAIL main file, with minor changes compared to single-bunch simulations</a:t>
            </a:r>
          </a:p>
          <a:p>
            <a:pPr marL="1371600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Possibly additional files, such as wake table, initial bunch distributions, etc.</a:t>
            </a:r>
          </a:p>
          <a:p>
            <a:pPr marL="1371600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Need a launcher script for the CERN HPC (SLURM)</a:t>
            </a:r>
          </a:p>
          <a:p>
            <a:pPr marL="9144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Both files are available in the ‘example’ folder</a:t>
            </a:r>
          </a:p>
          <a:p>
            <a:pPr marL="137160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Main file is based on SPS case and includes: </a:t>
            </a:r>
            <a:r>
              <a:rPr lang="en-US" sz="1600" dirty="0" err="1"/>
              <a:t>bunchmonitor</a:t>
            </a:r>
            <a:r>
              <a:rPr lang="en-US" sz="1600" dirty="0"/>
              <a:t>, </a:t>
            </a:r>
            <a:r>
              <a:rPr lang="en-US" sz="1600" dirty="0" err="1"/>
              <a:t>slicemonitor</a:t>
            </a:r>
            <a:r>
              <a:rPr lang="en-US" sz="1600" dirty="0"/>
              <a:t>, wakes, ideal bunch-by-bunch feedback, simple filling scheme, …</a:t>
            </a:r>
            <a:endParaRPr lang="en-US" sz="1600" b="1" dirty="0"/>
          </a:p>
          <a:p>
            <a:pPr marL="91440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b="1" dirty="0"/>
          </a:p>
          <a:p>
            <a:pPr marL="91440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In the following</a:t>
            </a:r>
          </a:p>
          <a:p>
            <a:pPr marL="137160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Will go through example main file first, pointing out relevant differences wrt. single-bunch PyHEADTAIL</a:t>
            </a:r>
          </a:p>
          <a:p>
            <a:pPr marL="137160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Will explain launcher script and useful SLURM commands</a:t>
            </a:r>
          </a:p>
        </p:txBody>
      </p:sp>
    </p:spTree>
    <p:extLst>
      <p:ext uri="{BB962C8B-B14F-4D97-AF65-F5344CB8AC3E}">
        <p14:creationId xmlns:p14="http://schemas.microsoft.com/office/powerpoint/2010/main" val="228470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PyHEADTAIL multi-bunch main file (1/4)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72" y="895927"/>
            <a:ext cx="5476374" cy="558676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15636" y="1265382"/>
            <a:ext cx="4045528" cy="2357580"/>
            <a:chOff x="415636" y="1265382"/>
            <a:chExt cx="4045528" cy="2357580"/>
          </a:xfrm>
        </p:grpSpPr>
        <p:sp>
          <p:nvSpPr>
            <p:cNvPr id="3" name="Rounded Rectangle 2"/>
            <p:cNvSpPr/>
            <p:nvPr/>
          </p:nvSpPr>
          <p:spPr>
            <a:xfrm>
              <a:off x="424873" y="1265382"/>
              <a:ext cx="4036291" cy="387927"/>
            </a:xfrm>
            <a:prstGeom prst="roundRect">
              <a:avLst>
                <a:gd name="adj" fmla="val 23810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15636" y="1902691"/>
              <a:ext cx="1607128" cy="157018"/>
            </a:xfrm>
            <a:prstGeom prst="roundRect">
              <a:avLst>
                <a:gd name="adj" fmla="val 1904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29490" y="2960254"/>
              <a:ext cx="1607128" cy="337128"/>
            </a:xfrm>
            <a:prstGeom prst="roundRect">
              <a:avLst>
                <a:gd name="adj" fmla="val 28082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28336" y="3465944"/>
              <a:ext cx="1607128" cy="157018"/>
            </a:xfrm>
            <a:prstGeom prst="roundRect">
              <a:avLst>
                <a:gd name="adj" fmla="val 1904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17902" y="2473632"/>
            <a:ext cx="5873945" cy="2125891"/>
          </a:xfrm>
          <a:prstGeom prst="roundRect">
            <a:avLst>
              <a:gd name="adj" fmla="val 7208"/>
            </a:avLst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39725" indent="-227013">
              <a:buFont typeface="Arial" panose="020B0604020202020204" pitchFamily="34" charset="0"/>
              <a:buChar char="•"/>
            </a:pPr>
            <a:r>
              <a:rPr lang="en-US" b="1" dirty="0"/>
              <a:t>Add directory that contains PyHEADTAIL folder to PATH variable for remote nodes</a:t>
            </a:r>
          </a:p>
          <a:p>
            <a:pPr marL="339725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np.random.seed(0+rank)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700" b="1" dirty="0"/>
              <a:t>Fixed seed between simulation launches </a:t>
            </a:r>
            <a:r>
              <a:rPr lang="en-US" sz="1700" dirty="0"/>
              <a:t>(no time dependence)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700" dirty="0"/>
              <a:t>Different seed for every node to make sure that bunch distributions are not identical between them</a:t>
            </a:r>
          </a:p>
        </p:txBody>
      </p:sp>
    </p:spTree>
    <p:extLst>
      <p:ext uri="{BB962C8B-B14F-4D97-AF65-F5344CB8AC3E}">
        <p14:creationId xmlns:p14="http://schemas.microsoft.com/office/powerpoint/2010/main" val="1676716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PyHEADTAIL multi-bunch main file (2/4)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72" y="935925"/>
            <a:ext cx="5476374" cy="5506764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06400" y="4581236"/>
            <a:ext cx="5495636" cy="1671782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7902" y="2473632"/>
            <a:ext cx="5873945" cy="3804225"/>
          </a:xfrm>
          <a:prstGeom prst="roundRect">
            <a:avLst>
              <a:gd name="adj" fmla="val 5038"/>
            </a:avLst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Filling scheme</a:t>
            </a:r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C00000"/>
                </a:solidFill>
              </a:rPr>
              <a:t>Units are important</a:t>
            </a:r>
          </a:p>
          <a:p>
            <a:pPr marL="339725" indent="-227013">
              <a:buFont typeface="Arial" panose="020B0604020202020204" pitchFamily="34" charset="0"/>
              <a:buChar char="•"/>
            </a:pPr>
            <a:r>
              <a:rPr lang="en-US" sz="1700" b="1" i="1" dirty="0" err="1"/>
              <a:t>h_bunch</a:t>
            </a:r>
            <a:endParaRPr lang="en-US" sz="1700" b="1" i="1" dirty="0"/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Performance-critical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Not to be confused with </a:t>
            </a:r>
            <a:r>
              <a:rPr lang="en-US" sz="1600" i="1" dirty="0"/>
              <a:t>h</a:t>
            </a:r>
            <a:r>
              <a:rPr lang="en-US" sz="1600" dirty="0"/>
              <a:t> (rf harmonic number)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i="1" dirty="0" err="1"/>
              <a:t>h_bunch</a:t>
            </a:r>
            <a:r>
              <a:rPr lang="en-US" sz="1600" dirty="0"/>
              <a:t> is a ‘harmonic number’ that corresponds to minimum bunch spacing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Important for performance of FFT MPI algorithms since they slice up whole ring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i="1" dirty="0"/>
              <a:t>Example SPS: h</a:t>
            </a:r>
            <a:r>
              <a:rPr lang="en-US" sz="1600" dirty="0"/>
              <a:t> = 4620 – if minimum bunch spacing is 5 rf buckets, can choose </a:t>
            </a:r>
            <a:r>
              <a:rPr lang="en-US" sz="1600" i="1" dirty="0" err="1"/>
              <a:t>h_bunch</a:t>
            </a:r>
            <a:r>
              <a:rPr lang="en-US" sz="1600" dirty="0"/>
              <a:t> = </a:t>
            </a:r>
            <a:r>
              <a:rPr lang="en-US" sz="1600" i="1" dirty="0"/>
              <a:t>h</a:t>
            </a:r>
            <a:r>
              <a:rPr lang="en-US" sz="1600" dirty="0"/>
              <a:t> / 5 = 924 to gain factor ~5 in performance for wake computation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Needs to be passed on to slicers </a:t>
            </a:r>
            <a:r>
              <a:rPr lang="en-US" sz="1600" i="1" dirty="0"/>
              <a:t>(see next slide)</a:t>
            </a:r>
          </a:p>
          <a:p>
            <a:pPr marL="339725" indent="-227013">
              <a:buFont typeface="Arial" panose="020B0604020202020204" pitchFamily="34" charset="0"/>
              <a:buChar char="•"/>
            </a:pPr>
            <a:r>
              <a:rPr lang="en-US" sz="1700" b="1" dirty="0"/>
              <a:t>Gap between batches is in units of bunch spacing</a:t>
            </a:r>
          </a:p>
        </p:txBody>
      </p:sp>
    </p:spTree>
    <p:extLst>
      <p:ext uri="{BB962C8B-B14F-4D97-AF65-F5344CB8AC3E}">
        <p14:creationId xmlns:p14="http://schemas.microsoft.com/office/powerpoint/2010/main" val="949055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PyHEADTAIL multi-bunch main file (3/4)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90" y="935925"/>
            <a:ext cx="5337138" cy="5506764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19100" y="1496294"/>
            <a:ext cx="3654136" cy="434110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44011" y="1032768"/>
            <a:ext cx="5873945" cy="5514529"/>
          </a:xfrm>
          <a:prstGeom prst="roundRect">
            <a:avLst>
              <a:gd name="adj" fmla="val 3753"/>
            </a:avLst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39725" indent="-227013">
              <a:buFont typeface="Arial" panose="020B0604020202020204" pitchFamily="34" charset="0"/>
              <a:buChar char="•"/>
            </a:pPr>
            <a:r>
              <a:rPr lang="en-US" sz="1700" b="1" dirty="0"/>
              <a:t>Pass </a:t>
            </a:r>
            <a:r>
              <a:rPr lang="en-US" sz="1700" b="1" i="1" dirty="0" err="1"/>
              <a:t>filling_scheme</a:t>
            </a:r>
            <a:r>
              <a:rPr lang="en-US" sz="1700" b="1" dirty="0"/>
              <a:t> to </a:t>
            </a:r>
            <a:r>
              <a:rPr lang="en-US" sz="1700" b="1" i="1" dirty="0" err="1"/>
              <a:t>machine.generate</a:t>
            </a:r>
            <a:r>
              <a:rPr lang="en-US" sz="1700" b="1" i="1" dirty="0"/>
              <a:t>_...bunch()</a:t>
            </a:r>
            <a:endParaRPr lang="en-US" b="1" i="1" dirty="0"/>
          </a:p>
          <a:p>
            <a:pPr marL="339725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Slicers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Use uniform bin slicer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Use fixed longitudinal cuts – dynamic slicing will produce incorrect results with optimized MPI algorithms (</a:t>
            </a:r>
            <a:r>
              <a:rPr lang="en-US" sz="1600" i="1" dirty="0" err="1"/>
              <a:t>memory_optimized</a:t>
            </a:r>
            <a:r>
              <a:rPr lang="en-US" sz="1600" dirty="0"/>
              <a:t> and </a:t>
            </a:r>
            <a:r>
              <a:rPr lang="en-US" sz="1600" i="1" dirty="0"/>
              <a:t>FFT </a:t>
            </a:r>
            <a:r>
              <a:rPr lang="en-US" sz="1600" i="1" dirty="0" err="1"/>
              <a:t>alg’s</a:t>
            </a:r>
            <a:r>
              <a:rPr lang="en-US" sz="1600" dirty="0"/>
              <a:t>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Pass correct </a:t>
            </a:r>
            <a:r>
              <a:rPr lang="en-US" sz="1600" i="1" dirty="0" err="1"/>
              <a:t>h_bunch</a:t>
            </a:r>
            <a:r>
              <a:rPr lang="en-US" sz="1600" dirty="0"/>
              <a:t> variable as assumed when defining filling scheme</a:t>
            </a:r>
          </a:p>
          <a:p>
            <a:pPr marL="339725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Wake field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i="1" dirty="0" err="1"/>
              <a:t>mpi_settings</a:t>
            </a:r>
            <a:r>
              <a:rPr lang="en-US" sz="1600" i="1" dirty="0"/>
              <a:t>: </a:t>
            </a:r>
            <a:r>
              <a:rPr lang="en-US" sz="1600" dirty="0"/>
              <a:t>choose algorithm for wake field calculation – best choice depends on number of bunches in beam </a:t>
            </a:r>
            <a:r>
              <a:rPr lang="en-US" sz="1600" i="1" dirty="0"/>
              <a:t>(see J. </a:t>
            </a:r>
            <a:r>
              <a:rPr lang="en-US" sz="1600" i="1" dirty="0" err="1"/>
              <a:t>Komppula’s</a:t>
            </a:r>
            <a:r>
              <a:rPr lang="en-US" sz="1600" i="1" dirty="0"/>
              <a:t> graph next slide)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i="1" dirty="0" err="1"/>
              <a:t>n_turns_wake</a:t>
            </a:r>
            <a:r>
              <a:rPr lang="en-US" sz="1600" i="1" dirty="0"/>
              <a:t>:</a:t>
            </a:r>
            <a:r>
              <a:rPr lang="en-US" sz="1600" dirty="0"/>
              <a:t> change of convention compared to HEADTAIL. </a:t>
            </a:r>
            <a:r>
              <a:rPr lang="en-US" sz="1600" i="1" dirty="0"/>
              <a:t>Counting </a:t>
            </a:r>
            <a:r>
              <a:rPr lang="en-US" sz="1600" i="1" dirty="0" err="1"/>
              <a:t>n_turns_wake</a:t>
            </a:r>
            <a:r>
              <a:rPr lang="en-US" sz="1600" i="1" dirty="0"/>
              <a:t> from source slice, not from s = 0 of machine!</a:t>
            </a:r>
            <a:r>
              <a:rPr lang="en-US" sz="1600" dirty="0"/>
              <a:t> (see later slide)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Wakes take beta functions and tunes: only used by circFFT algorithm, to calculate phase corrections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b="1" dirty="0"/>
              <a:t>Best to use either </a:t>
            </a:r>
            <a:r>
              <a:rPr lang="en-US" sz="1600" b="1" i="1" dirty="0" err="1"/>
              <a:t>memory_optimized</a:t>
            </a:r>
            <a:r>
              <a:rPr lang="en-US" sz="1600" b="1" dirty="0"/>
              <a:t> or </a:t>
            </a:r>
            <a:r>
              <a:rPr lang="en-US" sz="1600" b="1" i="1" dirty="0" err="1"/>
              <a:t>linFFT</a:t>
            </a:r>
            <a:endParaRPr lang="en-US" sz="1600" b="1" i="1" dirty="0"/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b="1" dirty="0"/>
              <a:t>Careful with circFFT especially with quadrupole wakes</a:t>
            </a:r>
          </a:p>
          <a:p>
            <a:pPr marL="339725" indent="-227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Bunch monitor is MPI compatible </a:t>
            </a:r>
            <a:r>
              <a:rPr lang="en-US" sz="1700" i="1" dirty="0"/>
              <a:t>(simply set </a:t>
            </a:r>
            <a:r>
              <a:rPr lang="en-US" sz="1700" i="1" dirty="0" err="1"/>
              <a:t>mpi</a:t>
            </a:r>
            <a:r>
              <a:rPr lang="en-US" sz="1700" i="1" dirty="0"/>
              <a:t>=True)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9099" y="1976583"/>
            <a:ext cx="4688609" cy="942110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19100" y="3001818"/>
            <a:ext cx="5346700" cy="1422401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14485" y="5357091"/>
            <a:ext cx="4688609" cy="1112983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14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367" y="1011386"/>
            <a:ext cx="7677815" cy="5207000"/>
          </a:xfrm>
        </p:spPr>
        <p:txBody>
          <a:bodyPr>
            <a:noAutofit/>
          </a:bodyPr>
          <a:lstStyle/>
          <a:p>
            <a:r>
              <a:rPr lang="en-US" sz="1800" b="1" dirty="0"/>
              <a:t>Different algorithms available in PyHEADTAIL </a:t>
            </a:r>
            <a:r>
              <a:rPr lang="en-US" sz="1800" dirty="0"/>
              <a:t>with various levels of optimization</a:t>
            </a:r>
          </a:p>
          <a:p>
            <a:pPr>
              <a:spcBef>
                <a:spcPts val="1200"/>
              </a:spcBef>
            </a:pPr>
            <a:r>
              <a:rPr lang="en-US" sz="1800" b="1" dirty="0"/>
              <a:t>Depending on number of bunches one or other algorithm may be faster</a:t>
            </a:r>
          </a:p>
          <a:p>
            <a:pPr>
              <a:spcBef>
                <a:spcPts val="1200"/>
              </a:spcBef>
            </a:pPr>
            <a:r>
              <a:rPr lang="en-US" sz="1800" b="1" dirty="0" err="1"/>
              <a:t>mpi_settings</a:t>
            </a:r>
            <a:r>
              <a:rPr lang="en-US" sz="1800" b="1" dirty="0"/>
              <a:t>=</a:t>
            </a:r>
          </a:p>
          <a:p>
            <a:pPr lvl="1">
              <a:spcBef>
                <a:spcPts val="600"/>
              </a:spcBef>
              <a:tabLst>
                <a:tab pos="3084513" algn="l"/>
                <a:tab pos="3546475" algn="l"/>
              </a:tabLst>
            </a:pPr>
            <a:r>
              <a:rPr lang="en-US" sz="1600" i="1" dirty="0"/>
              <a:t>True: </a:t>
            </a:r>
            <a:r>
              <a:rPr lang="en-US" sz="1600" dirty="0"/>
              <a:t>	simplest MPI parallel, non-optimized algorithm</a:t>
            </a:r>
          </a:p>
          <a:p>
            <a:pPr lvl="1">
              <a:spcBef>
                <a:spcPts val="300"/>
              </a:spcBef>
              <a:tabLst>
                <a:tab pos="3084513" algn="l"/>
                <a:tab pos="3546475" algn="l"/>
              </a:tabLst>
            </a:pPr>
            <a:r>
              <a:rPr lang="en-US" sz="1600" i="1" dirty="0"/>
              <a:t>‘</a:t>
            </a:r>
            <a:r>
              <a:rPr lang="en-US" sz="1600" i="1" dirty="0" err="1"/>
              <a:t>memory_optimized</a:t>
            </a:r>
            <a:r>
              <a:rPr lang="en-US" sz="1600" i="1" dirty="0"/>
              <a:t>’:</a:t>
            </a:r>
            <a:r>
              <a:rPr lang="en-US" sz="1600" b="1" dirty="0"/>
              <a:t> </a:t>
            </a:r>
            <a:r>
              <a:rPr lang="en-US" sz="1600" dirty="0"/>
              <a:t>	memory optimized, with pre-calculated wakes</a:t>
            </a:r>
            <a:endParaRPr lang="en-US" sz="1600" i="1" dirty="0"/>
          </a:p>
          <a:p>
            <a:pPr lvl="1">
              <a:spcBef>
                <a:spcPts val="300"/>
              </a:spcBef>
              <a:tabLst>
                <a:tab pos="3084513" algn="l"/>
                <a:tab pos="3546475" algn="l"/>
              </a:tabLst>
            </a:pPr>
            <a:r>
              <a:rPr lang="en-US" sz="1600" i="1" dirty="0"/>
              <a:t>‘</a:t>
            </a:r>
            <a:r>
              <a:rPr lang="en-US" sz="1600" i="1" dirty="0" err="1"/>
              <a:t>linear_mpi_full_ring_fft</a:t>
            </a:r>
            <a:r>
              <a:rPr lang="en-US" sz="1600" i="1" dirty="0"/>
              <a:t>’:</a:t>
            </a:r>
            <a:r>
              <a:rPr lang="en-US" sz="1600" b="1" dirty="0"/>
              <a:t> </a:t>
            </a:r>
            <a:r>
              <a:rPr lang="en-US" sz="1600" dirty="0"/>
              <a:t>	</a:t>
            </a:r>
            <a:r>
              <a:rPr lang="en-US" sz="1600" i="1" dirty="0"/>
              <a:t>linear</a:t>
            </a:r>
            <a:r>
              <a:rPr lang="en-US" sz="1600" dirty="0"/>
              <a:t> ‘compressed’ FFT convolution,</a:t>
            </a:r>
            <a:br>
              <a:rPr lang="en-US" sz="1600" dirty="0"/>
            </a:br>
            <a:r>
              <a:rPr lang="en-US" sz="1600" dirty="0"/>
              <a:t>	slicing up whole ring (incl. empty buckets)</a:t>
            </a:r>
          </a:p>
          <a:p>
            <a:pPr lvl="1">
              <a:spcBef>
                <a:spcPts val="300"/>
              </a:spcBef>
              <a:tabLst>
                <a:tab pos="3084513" algn="l"/>
                <a:tab pos="3546475" algn="l"/>
              </a:tabLst>
            </a:pPr>
            <a:r>
              <a:rPr lang="en-US" sz="1600" i="1" dirty="0"/>
              <a:t>‘</a:t>
            </a:r>
            <a:r>
              <a:rPr lang="en-US" sz="1600" i="1" dirty="0" err="1"/>
              <a:t>circular_mpi_full_ring_fft</a:t>
            </a:r>
            <a:r>
              <a:rPr lang="en-US" sz="1600" i="1" dirty="0"/>
              <a:t>’: </a:t>
            </a:r>
            <a:r>
              <a:rPr lang="en-US" sz="1600" dirty="0"/>
              <a:t>	</a:t>
            </a:r>
            <a:r>
              <a:rPr lang="en-US" sz="1600" i="1" dirty="0"/>
              <a:t>circular</a:t>
            </a:r>
            <a:r>
              <a:rPr lang="en-US" sz="1600" dirty="0"/>
              <a:t> ‘compressed’ FFT convolution,</a:t>
            </a:r>
            <a:br>
              <a:rPr lang="en-US" sz="1600" dirty="0"/>
            </a:br>
            <a:r>
              <a:rPr lang="en-US" sz="1600" dirty="0"/>
              <a:t>	slicing up whole ring (incl. empty buckets)</a:t>
            </a:r>
          </a:p>
          <a:p>
            <a:pPr>
              <a:spcBef>
                <a:spcPts val="1200"/>
              </a:spcBef>
              <a:tabLst>
                <a:tab pos="1885950" algn="l"/>
              </a:tabLst>
            </a:pPr>
            <a:r>
              <a:rPr lang="en-US" sz="1800" dirty="0" err="1"/>
              <a:t>memOpt</a:t>
            </a:r>
            <a:r>
              <a:rPr lang="en-US" sz="1800" dirty="0"/>
              <a:t> fast when using only up to a few hundred bunches, otherwise FFT algorithms more efficient</a:t>
            </a:r>
          </a:p>
          <a:p>
            <a:pPr>
              <a:spcBef>
                <a:spcPts val="1200"/>
              </a:spcBef>
            </a:pPr>
            <a:r>
              <a:rPr lang="en-US" sz="1800" b="1" dirty="0"/>
              <a:t>For details, see talks</a:t>
            </a:r>
          </a:p>
          <a:p>
            <a:pPr lvl="1">
              <a:spcBef>
                <a:spcPts val="400"/>
              </a:spcBef>
            </a:pPr>
            <a:r>
              <a:rPr lang="en-US" sz="1500" dirty="0">
                <a:solidFill>
                  <a:schemeClr val="tx2"/>
                </a:solidFill>
                <a:hlinkClick r:id="rId2"/>
              </a:rPr>
              <a:t>J. </a:t>
            </a:r>
            <a:r>
              <a:rPr lang="en-US" sz="1500" dirty="0" err="1">
                <a:solidFill>
                  <a:schemeClr val="tx2"/>
                </a:solidFill>
                <a:hlinkClick r:id="rId2"/>
              </a:rPr>
              <a:t>Komppula</a:t>
            </a:r>
            <a:r>
              <a:rPr lang="en-US" sz="1500" dirty="0">
                <a:solidFill>
                  <a:schemeClr val="tx2"/>
                </a:solidFill>
                <a:hlinkClick r:id="rId2"/>
              </a:rPr>
              <a:t>, </a:t>
            </a:r>
            <a:r>
              <a:rPr lang="en-US" sz="1500" i="1" dirty="0">
                <a:solidFill>
                  <a:schemeClr val="tx2"/>
                </a:solidFill>
                <a:hlinkClick r:id="rId2"/>
              </a:rPr>
              <a:t>Optimization algorithms for PyHEADTAIL multi-bunch simulations, </a:t>
            </a:r>
            <a:r>
              <a:rPr lang="en-US" sz="1500" dirty="0">
                <a:solidFill>
                  <a:schemeClr val="tx2"/>
                </a:solidFill>
                <a:hlinkClick r:id="rId2"/>
              </a:rPr>
              <a:t>PyHEADTAIL meeting #19 (15.06.18)</a:t>
            </a:r>
            <a:endParaRPr lang="en-US" sz="1500" dirty="0">
              <a:solidFill>
                <a:schemeClr val="tx2"/>
              </a:solidFill>
            </a:endParaRPr>
          </a:p>
          <a:p>
            <a:pPr lvl="1">
              <a:spcBef>
                <a:spcPts val="400"/>
              </a:spcBef>
            </a:pPr>
            <a:r>
              <a:rPr lang="en-US" sz="1500" dirty="0">
                <a:solidFill>
                  <a:schemeClr val="tx2"/>
                </a:solidFill>
                <a:hlinkClick r:id="rId3"/>
              </a:rPr>
              <a:t>N. </a:t>
            </a:r>
            <a:r>
              <a:rPr lang="en-US" sz="1500" dirty="0" err="1">
                <a:solidFill>
                  <a:schemeClr val="tx2"/>
                </a:solidFill>
                <a:hlinkClick r:id="rId3"/>
              </a:rPr>
              <a:t>Mounet</a:t>
            </a:r>
            <a:r>
              <a:rPr lang="en-US" sz="1500" dirty="0">
                <a:solidFill>
                  <a:schemeClr val="tx2"/>
                </a:solidFill>
                <a:hlinkClick r:id="rId3"/>
              </a:rPr>
              <a:t> et al., </a:t>
            </a:r>
            <a:r>
              <a:rPr lang="en-US" sz="1500" i="1" dirty="0">
                <a:solidFill>
                  <a:schemeClr val="tx2"/>
                </a:solidFill>
                <a:hlinkClick r:id="rId3"/>
              </a:rPr>
              <a:t>PyHEADTAIL </a:t>
            </a:r>
            <a:r>
              <a:rPr lang="en-US" sz="1500" i="1" dirty="0" err="1">
                <a:solidFill>
                  <a:schemeClr val="tx2"/>
                </a:solidFill>
                <a:hlinkClick r:id="rId3"/>
              </a:rPr>
              <a:t>multibunch</a:t>
            </a:r>
            <a:r>
              <a:rPr lang="en-US" sz="1500" i="1" dirty="0">
                <a:solidFill>
                  <a:schemeClr val="tx2"/>
                </a:solidFill>
                <a:hlinkClick r:id="rId3"/>
              </a:rPr>
              <a:t> – some theoretical considerations about convolutions with periodic gaps, </a:t>
            </a:r>
            <a:r>
              <a:rPr lang="en-US" sz="1500" dirty="0">
                <a:solidFill>
                  <a:schemeClr val="tx2"/>
                </a:solidFill>
                <a:hlinkClick r:id="rId3"/>
              </a:rPr>
              <a:t>PyHEADTAIL meeting #19 (15.06.18)</a:t>
            </a:r>
            <a:endParaRPr lang="en-US" sz="1500" dirty="0">
              <a:solidFill>
                <a:schemeClr val="tx2"/>
              </a:solidFill>
            </a:endParaRPr>
          </a:p>
          <a:p>
            <a:pPr lvl="1">
              <a:spcBef>
                <a:spcPts val="400"/>
              </a:spcBef>
            </a:pPr>
            <a:r>
              <a:rPr lang="en-US" sz="1500" dirty="0">
                <a:solidFill>
                  <a:schemeClr val="tx2"/>
                </a:solidFill>
                <a:hlinkClick r:id="rId4"/>
              </a:rPr>
              <a:t>J. </a:t>
            </a:r>
            <a:r>
              <a:rPr lang="en-US" sz="1500" dirty="0" err="1">
                <a:solidFill>
                  <a:schemeClr val="tx2"/>
                </a:solidFill>
                <a:hlinkClick r:id="rId4"/>
              </a:rPr>
              <a:t>Komppula</a:t>
            </a:r>
            <a:r>
              <a:rPr lang="en-US" sz="1500" dirty="0">
                <a:solidFill>
                  <a:schemeClr val="tx2"/>
                </a:solidFill>
                <a:hlinkClick r:id="rId4"/>
              </a:rPr>
              <a:t> et al., </a:t>
            </a:r>
            <a:r>
              <a:rPr lang="en-US" sz="1500" i="1" dirty="0">
                <a:solidFill>
                  <a:schemeClr val="tx2"/>
                </a:solidFill>
                <a:hlinkClick r:id="rId4"/>
              </a:rPr>
              <a:t>Multi-bunch status update, </a:t>
            </a:r>
            <a:r>
              <a:rPr lang="en-US" sz="1500" dirty="0">
                <a:solidFill>
                  <a:schemeClr val="tx2"/>
                </a:solidFill>
                <a:hlinkClick r:id="rId4"/>
              </a:rPr>
              <a:t>131</a:t>
            </a:r>
            <a:r>
              <a:rPr lang="en-US" sz="1500" baseline="30000" dirty="0">
                <a:solidFill>
                  <a:schemeClr val="tx2"/>
                </a:solidFill>
                <a:hlinkClick r:id="rId4"/>
              </a:rPr>
              <a:t>st</a:t>
            </a:r>
            <a:r>
              <a:rPr lang="en-US" sz="1500" dirty="0">
                <a:solidFill>
                  <a:schemeClr val="tx2"/>
                </a:solidFill>
                <a:hlinkClick r:id="rId4"/>
              </a:rPr>
              <a:t> HSC meeting (15.01.18)</a:t>
            </a:r>
          </a:p>
          <a:p>
            <a:pPr lvl="1">
              <a:spcBef>
                <a:spcPts val="400"/>
              </a:spcBef>
            </a:pPr>
            <a:r>
              <a:rPr lang="en-US" sz="1500" dirty="0">
                <a:solidFill>
                  <a:schemeClr val="tx2"/>
                </a:solidFill>
                <a:hlinkClick r:id="rId5"/>
              </a:rPr>
              <a:t>J. </a:t>
            </a:r>
            <a:r>
              <a:rPr lang="en-US" sz="1500" dirty="0" err="1">
                <a:solidFill>
                  <a:schemeClr val="tx2"/>
                </a:solidFill>
                <a:hlinkClick r:id="rId5"/>
              </a:rPr>
              <a:t>Komppula</a:t>
            </a:r>
            <a:r>
              <a:rPr lang="en-US" sz="1500" dirty="0">
                <a:solidFill>
                  <a:schemeClr val="tx2"/>
                </a:solidFill>
                <a:hlinkClick r:id="rId5"/>
              </a:rPr>
              <a:t> &amp; K. Li, </a:t>
            </a:r>
            <a:r>
              <a:rPr lang="en-US" sz="1500" i="1" dirty="0">
                <a:solidFill>
                  <a:schemeClr val="tx2"/>
                </a:solidFill>
                <a:hlinkClick r:id="rId5"/>
              </a:rPr>
              <a:t>Optimized multi-bunch, </a:t>
            </a:r>
            <a:r>
              <a:rPr lang="en-US" sz="1500" dirty="0">
                <a:solidFill>
                  <a:schemeClr val="tx2"/>
                </a:solidFill>
                <a:hlinkClick r:id="rId5"/>
              </a:rPr>
              <a:t>PyHEADTAIL meeting #17 (19.12.17)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M. Schenk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13816" y="19745"/>
            <a:ext cx="11413315" cy="682383"/>
          </a:xfrm>
        </p:spPr>
        <p:txBody>
          <a:bodyPr/>
          <a:lstStyle/>
          <a:p>
            <a:r>
              <a:rPr lang="en-US" dirty="0"/>
              <a:t>PyHEADTAIL MPI algorithms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760546" y="1714500"/>
            <a:ext cx="4145705" cy="3539731"/>
            <a:chOff x="7968882" y="1207782"/>
            <a:chExt cx="3886200" cy="331815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02587" y="1207782"/>
              <a:ext cx="3738563" cy="288955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968882" y="4093172"/>
              <a:ext cx="3886200" cy="432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200" i="1" dirty="0">
                  <a:solidFill>
                    <a:schemeClr val="tx2"/>
                  </a:solidFill>
                </a:rPr>
                <a:t>J. </a:t>
              </a:r>
              <a:r>
                <a:rPr lang="en-US" sz="1200" i="1" dirty="0" err="1">
                  <a:solidFill>
                    <a:schemeClr val="tx2"/>
                  </a:solidFill>
                </a:rPr>
                <a:t>Komppula</a:t>
              </a:r>
              <a:r>
                <a:rPr lang="en-US" sz="1200" i="1" dirty="0">
                  <a:solidFill>
                    <a:schemeClr val="tx2"/>
                  </a:solidFill>
                </a:rPr>
                <a:t>, Optimization algorithms for PyHEADTAIL multi-bunch simulations, </a:t>
              </a:r>
              <a:r>
                <a:rPr lang="en-US" sz="1200" dirty="0">
                  <a:solidFill>
                    <a:schemeClr val="tx2"/>
                  </a:solidFill>
                </a:rPr>
                <a:t>15.06.18</a:t>
              </a:r>
              <a:endParaRPr lang="en-US" sz="1200" dirty="0">
                <a:solidFill>
                  <a:schemeClr val="tx2"/>
                </a:solidFill>
                <a:hlinkClick r:id="rId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965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Schenk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2612" y="197906"/>
            <a:ext cx="839261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000" dirty="0"/>
              <a:t>PyHEADTAIL multi-bunch main file (4/4)</a:t>
            </a:r>
          </a:p>
        </p:txBody>
      </p:sp>
      <p:sp>
        <p:nvSpPr>
          <p:cNvPr id="104" name="Date Placeholder 10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21.01.2019, update: 11.03.22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1" y="935925"/>
            <a:ext cx="5470415" cy="5506764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19100" y="1200727"/>
            <a:ext cx="5495636" cy="1062182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7902" y="2473632"/>
            <a:ext cx="5873945" cy="895112"/>
          </a:xfrm>
          <a:prstGeom prst="roundRect">
            <a:avLst>
              <a:gd name="adj" fmla="val 7208"/>
            </a:avLst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39725" indent="-227013">
              <a:buFont typeface="Arial" panose="020B0604020202020204" pitchFamily="34" charset="0"/>
              <a:buChar char="•"/>
            </a:pPr>
            <a:r>
              <a:rPr lang="en-US" b="1" dirty="0"/>
              <a:t>Slice monitor cannot handle multi-bunch beam yet</a:t>
            </a:r>
          </a:p>
          <a:p>
            <a:pPr marL="796925" lvl="1" indent="-227013">
              <a:buFont typeface="Arial" panose="020B0604020202020204" pitchFamily="34" charset="0"/>
              <a:buChar char="•"/>
            </a:pPr>
            <a:r>
              <a:rPr lang="en-US" sz="1600" dirty="0"/>
              <a:t>Implemented manually in main script here (see tracking loop), using </a:t>
            </a:r>
            <a:r>
              <a:rPr lang="en-US" sz="1600" i="1" dirty="0" err="1"/>
              <a:t>split_to_views</a:t>
            </a:r>
            <a:r>
              <a:rPr lang="en-US" sz="1600" i="1" dirty="0"/>
              <a:t>() </a:t>
            </a:r>
            <a:r>
              <a:rPr lang="en-US" sz="1600" dirty="0"/>
              <a:t>method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9100" y="3777673"/>
            <a:ext cx="5495636" cy="1246909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19100" y="2678545"/>
            <a:ext cx="5495636" cy="304800"/>
          </a:xfrm>
          <a:prstGeom prst="roundRect">
            <a:avLst>
              <a:gd name="adj" fmla="val 944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26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43199</TotalTime>
  <Words>2060</Words>
  <Application>Microsoft Macintosh PowerPoint</Application>
  <PresentationFormat>Widescreen</PresentationFormat>
  <Paragraphs>246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Tutorial on multi-bunch simulations with PyHEADTAIL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PyHEADTAIL MPI algorithms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PyHEADTAIL benchmarks</vt:lpstr>
      <vt:lpstr>CircFFT for quadrupole wakes</vt:lpstr>
      <vt:lpstr>Other hints and final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5386</cp:revision>
  <cp:lastPrinted>2018-01-12T14:28:57Z</cp:lastPrinted>
  <dcterms:created xsi:type="dcterms:W3CDTF">2015-10-20T14:25:35Z</dcterms:created>
  <dcterms:modified xsi:type="dcterms:W3CDTF">2022-03-11T11:03:30Z</dcterms:modified>
</cp:coreProperties>
</file>