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9"/>
  </p:notesMasterIdLst>
  <p:handoutMasterIdLst>
    <p:handoutMasterId r:id="rId10"/>
  </p:handoutMasterIdLst>
  <p:sldIdLst>
    <p:sldId id="259" r:id="rId2"/>
    <p:sldId id="260" r:id="rId3"/>
    <p:sldId id="261" r:id="rId4"/>
    <p:sldId id="262" r:id="rId5"/>
    <p:sldId id="266" r:id="rId6"/>
    <p:sldId id="267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ttina Mikulec" initials="BM" lastIdx="16" clrIdx="0">
    <p:extLst>
      <p:ext uri="{19B8F6BF-5375-455C-9EA6-DF929625EA0E}">
        <p15:presenceInfo xmlns:p15="http://schemas.microsoft.com/office/powerpoint/2012/main" userId="S::bettina.mikulec@cern.ch::75c4e4f7-35dd-478d-92e5-b80aa89d8bd4" providerId="AD"/>
      </p:ext>
    </p:extLst>
  </p:cmAuthor>
  <p:cmAuthor id="2" name="Gian Piero Di Giovanni" initials="GPDG" lastIdx="3" clrIdx="1">
    <p:extLst>
      <p:ext uri="{19B8F6BF-5375-455C-9EA6-DF929625EA0E}">
        <p15:presenceInfo xmlns:p15="http://schemas.microsoft.com/office/powerpoint/2012/main" userId="S-1-5-21-1526224874-1540688658-1361462980-53975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60" autoAdjust="0"/>
    <p:restoredTop sz="94672"/>
  </p:normalViewPr>
  <p:slideViewPr>
    <p:cSldViewPr snapToGrid="0" snapToObjects="1">
      <p:cViewPr varScale="1">
        <p:scale>
          <a:sx n="61" d="100"/>
          <a:sy n="61" d="100"/>
        </p:scale>
        <p:origin x="136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2/4/2019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2/4/2019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350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Name of the lecturer, event, date</a:t>
            </a:r>
          </a:p>
          <a:p>
            <a:r>
              <a:rPr lang="en-US" dirty="0"/>
              <a:t>2 lines maximum</a:t>
            </a:r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/>
          </a:bodyPr>
          <a:lstStyle>
            <a:lvl1pPr algn="ctr">
              <a:defRPr sz="2600" b="1" u="sng">
                <a:latin typeface="Calibri"/>
                <a:cs typeface="Calibri"/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8"/>
          </a:xfrm>
        </p:spPr>
        <p:txBody>
          <a:bodyPr/>
          <a:lstStyle>
            <a:lvl1pPr marL="313200" indent="-277200">
              <a:spcBef>
                <a:spcPts val="1900"/>
              </a:spcBef>
              <a:buFont typeface="Courier New"/>
              <a:buChar char="o"/>
              <a:defRPr sz="1900" b="0">
                <a:latin typeface="Calibri"/>
                <a:cs typeface="Calibri"/>
              </a:defRPr>
            </a:lvl1pPr>
            <a:lvl2pPr marL="633600" indent="-277200">
              <a:spcBef>
                <a:spcPts val="600"/>
              </a:spcBef>
              <a:spcAft>
                <a:spcPts val="0"/>
              </a:spcAft>
              <a:defRPr sz="1800">
                <a:latin typeface="Calibri"/>
                <a:cs typeface="Calibri"/>
              </a:defRPr>
            </a:lvl2pPr>
            <a:lvl3pPr marL="914400" indent="-252000">
              <a:spcBef>
                <a:spcPts val="0"/>
              </a:spcBef>
              <a:spcAft>
                <a:spcPts val="300"/>
              </a:spcAft>
              <a:buFont typeface="Lucida Grande"/>
              <a:buChar char="−"/>
              <a:defRPr sz="1800">
                <a:latin typeface="Calibri"/>
                <a:cs typeface="Calibri"/>
              </a:defRPr>
            </a:lvl3pPr>
            <a:lvl4pPr>
              <a:defRPr>
                <a:latin typeface="Calibri"/>
                <a:cs typeface="Calibri"/>
              </a:defRPr>
            </a:lvl4pPr>
            <a:lvl5pPr>
              <a:defRPr>
                <a:latin typeface="Calibri"/>
                <a:cs typeface="Calibri"/>
              </a:defRPr>
            </a:lvl5pPr>
          </a:lstStyle>
          <a:p>
            <a:pPr lvl="0" eaLnBrk="1" latinLnBrk="0" hangingPunct="1"/>
            <a:r>
              <a:rPr lang="fr-CH" dirty="0"/>
              <a:t>Cliquez pour modifier les styles du texte du masque</a:t>
            </a:r>
          </a:p>
          <a:p>
            <a:pPr lvl="1" eaLnBrk="1" latinLnBrk="0" hangingPunct="1"/>
            <a:r>
              <a:rPr lang="fr-CH" dirty="0"/>
              <a:t>Deuxième niveau</a:t>
            </a:r>
          </a:p>
          <a:p>
            <a:pPr lvl="2" eaLnBrk="1" latinLnBrk="0" hangingPunct="1"/>
            <a:r>
              <a:rPr lang="fr-CH" dirty="0"/>
              <a:t>Troisième niveau</a:t>
            </a:r>
          </a:p>
          <a:p>
            <a:pPr lvl="3" eaLnBrk="1" latinLnBrk="0" hangingPunct="1"/>
            <a:r>
              <a:rPr lang="fr-CH" dirty="0"/>
              <a:t>Quatrième niveau</a:t>
            </a:r>
          </a:p>
          <a:p>
            <a:pPr lvl="4" eaLnBrk="1" latinLnBrk="0" hangingPunct="1"/>
            <a:r>
              <a:rPr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Evian workshop 2016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514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/>
              <a:t>Click to edit Master text styles</a:t>
            </a:r>
          </a:p>
          <a:p>
            <a:pPr lvl="1"/>
            <a:r>
              <a:rPr lang="fr-CH" dirty="0"/>
              <a:t>Second level first line</a:t>
            </a:r>
            <a:br>
              <a:rPr lang="fr-CH" dirty="0"/>
            </a:br>
            <a:r>
              <a:rPr lang="fr-CH" dirty="0"/>
              <a:t>second line</a:t>
            </a:r>
          </a:p>
          <a:p>
            <a:pPr lvl="2"/>
            <a:r>
              <a:rPr lang="fr-CH" dirty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  <p:sldLayoutId id="2147483693" r:id="rId5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576734"/>
            <a:ext cx="8701471" cy="1344706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N</a:t>
            </a:r>
            <a:r>
              <a:rPr lang="en-US" dirty="0" smtClean="0"/>
              <a:t>ew </a:t>
            </a:r>
            <a:r>
              <a:rPr lang="en-US" dirty="0"/>
              <a:t>LIU PSB Structure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854772"/>
            <a:ext cx="8701471" cy="1374589"/>
          </a:xfrm>
        </p:spPr>
        <p:txBody>
          <a:bodyPr/>
          <a:lstStyle/>
          <a:p>
            <a:r>
              <a:rPr lang="en-US" dirty="0"/>
              <a:t>G.P. Di Giovanni, B. </a:t>
            </a:r>
            <a:r>
              <a:rPr lang="en-US" dirty="0" err="1" smtClean="0"/>
              <a:t>Mikulec</a:t>
            </a:r>
            <a:endParaRPr lang="en-US" dirty="0" smtClean="0"/>
          </a:p>
          <a:p>
            <a:r>
              <a:rPr lang="en-US" dirty="0" smtClean="0"/>
              <a:t>LIU-PSB Technical Coordination Meeting</a:t>
            </a:r>
          </a:p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February 2019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 for Change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602941"/>
          </a:xfrm>
        </p:spPr>
        <p:txBody>
          <a:bodyPr>
            <a:normAutofit/>
          </a:bodyPr>
          <a:lstStyle/>
          <a:p>
            <a:pPr marL="179388" lvl="1" indent="-179388"/>
            <a:r>
              <a:rPr lang="en-GB" sz="1800" dirty="0"/>
              <a:t>LIU moving on to a different phase →</a:t>
            </a:r>
            <a:r>
              <a:rPr lang="en-GB" sz="1800" dirty="0" smtClean="0"/>
              <a:t> </a:t>
            </a:r>
            <a:r>
              <a:rPr lang="en-GB" sz="1800" dirty="0"/>
              <a:t>adaptation of the structure to the LS2 stage</a:t>
            </a:r>
          </a:p>
          <a:p>
            <a:pPr marL="179388" lvl="1" indent="-179388"/>
            <a:endParaRPr lang="en-GB" sz="900" dirty="0" smtClean="0"/>
          </a:p>
          <a:p>
            <a:pPr marL="179388" lvl="1" indent="-179388"/>
            <a:r>
              <a:rPr lang="en-GB" sz="1800" dirty="0" smtClean="0"/>
              <a:t>Our </a:t>
            </a:r>
            <a:r>
              <a:rPr lang="en-GB" sz="1800" dirty="0"/>
              <a:t>meeting organisation </a:t>
            </a:r>
            <a:r>
              <a:rPr lang="en-GB" sz="1800" dirty="0" smtClean="0"/>
              <a:t>has been generally </a:t>
            </a:r>
            <a:r>
              <a:rPr lang="en-GB" sz="1800" dirty="0"/>
              <a:t>working well, with various changes done to cope with the project </a:t>
            </a:r>
            <a:r>
              <a:rPr lang="en-GB" sz="1800" dirty="0" smtClean="0"/>
              <a:t>lifecycle.</a:t>
            </a:r>
            <a:endParaRPr lang="en-GB" sz="1800" dirty="0"/>
          </a:p>
          <a:p>
            <a:pPr marL="179388" lvl="1" indent="-179388"/>
            <a:endParaRPr lang="en-GB" sz="800" dirty="0" smtClean="0"/>
          </a:p>
          <a:p>
            <a:pPr marL="179388" lvl="1" indent="-179388"/>
            <a:r>
              <a:rPr lang="en-GB" sz="1800" dirty="0" smtClean="0"/>
              <a:t>But a </a:t>
            </a:r>
            <a:r>
              <a:rPr lang="en-GB" sz="1800" dirty="0"/>
              <a:t>change of LIU organisational structure </a:t>
            </a:r>
            <a:r>
              <a:rPr lang="en-GB" sz="1800" dirty="0" smtClean="0"/>
              <a:t>is needed to </a:t>
            </a:r>
            <a:r>
              <a:rPr lang="en-GB" sz="1800" b="1" dirty="0">
                <a:solidFill>
                  <a:srgbClr val="0070C0"/>
                </a:solidFill>
              </a:rPr>
              <a:t>efficiently cope with LS2 </a:t>
            </a:r>
            <a:r>
              <a:rPr lang="en-GB" sz="1800" b="1" dirty="0" smtClean="0">
                <a:solidFill>
                  <a:srgbClr val="0070C0"/>
                </a:solidFill>
              </a:rPr>
              <a:t>phase.</a:t>
            </a:r>
          </a:p>
          <a:p>
            <a:pPr marL="179388" lvl="1" indent="-179388"/>
            <a:endParaRPr lang="en-GB" sz="800" dirty="0" smtClean="0"/>
          </a:p>
          <a:p>
            <a:pPr marL="179388" lvl="1" indent="-179388"/>
            <a:r>
              <a:rPr lang="en-GB" sz="1800" dirty="0" smtClean="0"/>
              <a:t>In particular the </a:t>
            </a:r>
            <a:r>
              <a:rPr lang="en-GB" sz="1800" b="1" dirty="0" smtClean="0">
                <a:solidFill>
                  <a:srgbClr val="0070C0"/>
                </a:solidFill>
              </a:rPr>
              <a:t>focus should be on following-up </a:t>
            </a:r>
            <a:r>
              <a:rPr lang="en-GB" sz="1800" b="1" dirty="0">
                <a:solidFill>
                  <a:srgbClr val="0070C0"/>
                </a:solidFill>
              </a:rPr>
              <a:t>final LIU equipment readiness, NCs, installation, </a:t>
            </a:r>
            <a:r>
              <a:rPr lang="en-GB" sz="1800" b="1" dirty="0" smtClean="0">
                <a:solidFill>
                  <a:srgbClr val="0070C0"/>
                </a:solidFill>
              </a:rPr>
              <a:t>IST, </a:t>
            </a:r>
            <a:r>
              <a:rPr lang="en-GB" sz="1800" b="1" dirty="0">
                <a:solidFill>
                  <a:srgbClr val="0070C0"/>
                </a:solidFill>
              </a:rPr>
              <a:t>HW and Beam commissioning</a:t>
            </a:r>
            <a:r>
              <a:rPr lang="en-GB" sz="1800" b="1" dirty="0" smtClean="0">
                <a:solidFill>
                  <a:srgbClr val="0070C0"/>
                </a:solidFill>
              </a:rPr>
              <a:t>,…</a:t>
            </a:r>
            <a:endParaRPr lang="en-GB" sz="1800" b="1" dirty="0">
              <a:solidFill>
                <a:srgbClr val="0070C0"/>
              </a:solidFill>
            </a:endParaRPr>
          </a:p>
          <a:p>
            <a:pPr marL="179388" lvl="1" indent="-179388"/>
            <a:endParaRPr lang="en-GB" sz="800" dirty="0" smtClean="0"/>
          </a:p>
          <a:p>
            <a:pPr marL="179388" lvl="1" indent="-179388"/>
            <a:r>
              <a:rPr lang="en-GB" sz="1800" dirty="0" smtClean="0"/>
              <a:t>There </a:t>
            </a:r>
            <a:r>
              <a:rPr lang="en-GB" sz="1800" dirty="0"/>
              <a:t>is a gap to quickly and efficiently address </a:t>
            </a:r>
            <a:r>
              <a:rPr lang="en-GB" sz="1800" b="1" dirty="0">
                <a:solidFill>
                  <a:srgbClr val="0070C0"/>
                </a:solidFill>
              </a:rPr>
              <a:t>any</a:t>
            </a:r>
            <a:r>
              <a:rPr lang="en-GB" sz="1800" dirty="0">
                <a:solidFill>
                  <a:srgbClr val="0070C0"/>
                </a:solidFill>
              </a:rPr>
              <a:t> </a:t>
            </a:r>
            <a:r>
              <a:rPr lang="en-GB" sz="1800" b="1" dirty="0">
                <a:solidFill>
                  <a:srgbClr val="0070C0"/>
                </a:solidFill>
              </a:rPr>
              <a:t>non LIU major arising problems, affecting LIU work </a:t>
            </a:r>
            <a:r>
              <a:rPr lang="en-GB" sz="1800" b="1" dirty="0" smtClean="0">
                <a:solidFill>
                  <a:srgbClr val="0070C0"/>
                </a:solidFill>
              </a:rPr>
              <a:t>progress.</a:t>
            </a:r>
          </a:p>
          <a:p>
            <a:pPr marL="179388" lvl="1" indent="-179388"/>
            <a:endParaRPr lang="en-GB" sz="800" dirty="0" smtClean="0"/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en-GB" sz="1800" dirty="0" smtClean="0">
                <a:solidFill>
                  <a:srgbClr val="C00000"/>
                </a:solidFill>
              </a:rPr>
              <a:t>Change </a:t>
            </a:r>
            <a:r>
              <a:rPr lang="en-GB" sz="1800" dirty="0">
                <a:solidFill>
                  <a:srgbClr val="C00000"/>
                </a:solidFill>
              </a:rPr>
              <a:t>from </a:t>
            </a:r>
            <a:r>
              <a:rPr lang="en-GB" sz="1800" dirty="0" smtClean="0">
                <a:solidFill>
                  <a:srgbClr val="C00000"/>
                </a:solidFill>
              </a:rPr>
              <a:t>LIU-PSB </a:t>
            </a:r>
            <a:r>
              <a:rPr lang="en-GB" sz="1800" dirty="0">
                <a:solidFill>
                  <a:srgbClr val="C00000"/>
                </a:solidFill>
              </a:rPr>
              <a:t>Machine Coordination to </a:t>
            </a:r>
            <a:r>
              <a:rPr lang="en-GB" sz="1800" dirty="0" smtClean="0">
                <a:solidFill>
                  <a:srgbClr val="C00000"/>
                </a:solidFill>
              </a:rPr>
              <a:t>LIU-PSB </a:t>
            </a:r>
            <a:r>
              <a:rPr lang="en-GB" sz="1800" dirty="0">
                <a:solidFill>
                  <a:srgbClr val="C00000"/>
                </a:solidFill>
              </a:rPr>
              <a:t>Technical Coordination Meeting </a:t>
            </a:r>
            <a:r>
              <a:rPr lang="en-GB" sz="1800" dirty="0" smtClean="0">
                <a:solidFill>
                  <a:srgbClr val="C00000"/>
                </a:solidFill>
              </a:rPr>
              <a:t>LIU-PSB </a:t>
            </a:r>
            <a:r>
              <a:rPr lang="en-GB" sz="1800" dirty="0">
                <a:solidFill>
                  <a:srgbClr val="C00000"/>
                </a:solidFill>
              </a:rPr>
              <a:t>TCM (every 2w)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476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LIU-PSB LS2 </a:t>
            </a:r>
            <a:r>
              <a:rPr lang="en-US" dirty="0"/>
              <a:t>Technical Coordination Meeting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080399"/>
            <a:ext cx="8763034" cy="5602941"/>
          </a:xfrm>
        </p:spPr>
        <p:txBody>
          <a:bodyPr>
            <a:noAutofit/>
          </a:bodyPr>
          <a:lstStyle/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srgbClr val="0070C0"/>
                </a:solidFill>
              </a:rPr>
              <a:t>Main Objectives:</a:t>
            </a:r>
          </a:p>
          <a:p>
            <a:pPr marL="627063" lvl="1" indent="-155575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Progress in installation, issues, impacts on </a:t>
            </a:r>
            <a:r>
              <a:rPr lang="en-GB" sz="1400" dirty="0" smtClean="0"/>
              <a:t>other activities</a:t>
            </a:r>
            <a:r>
              <a:rPr lang="en-GB" sz="1400" dirty="0"/>
              <a:t>, mitigations. </a:t>
            </a:r>
            <a:r>
              <a:rPr lang="en-GB" sz="1400" dirty="0" smtClean="0"/>
              <a:t>Including </a:t>
            </a:r>
            <a:r>
              <a:rPr lang="en-GB" sz="1400" dirty="0"/>
              <a:t>non-LIU equipment affecting LIU </a:t>
            </a:r>
            <a:r>
              <a:rPr lang="en-GB" sz="1400" dirty="0" smtClean="0"/>
              <a:t>work. Propose solution to conflicts/delays affecting the schedule and/or other machines.</a:t>
            </a:r>
          </a:p>
          <a:p>
            <a:pPr marL="627063" lvl="1" indent="-155575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sz="1400" dirty="0" smtClean="0"/>
              <a:t>Deal with un-expected technical issues (e.g. during lab. </a:t>
            </a:r>
            <a:r>
              <a:rPr lang="en-GB" sz="1400" dirty="0"/>
              <a:t>t</a:t>
            </a:r>
            <a:r>
              <a:rPr lang="en-GB" sz="1400" dirty="0" smtClean="0"/>
              <a:t>ests) or non-conformities.</a:t>
            </a:r>
            <a:endParaRPr lang="en-GB" sz="1400" dirty="0"/>
          </a:p>
          <a:p>
            <a:pPr marL="627063" lvl="1" indent="-155575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IST preparatory stage. </a:t>
            </a:r>
          </a:p>
          <a:p>
            <a:pPr marL="627063" lvl="1" indent="-155575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Detailed planning/procedures for HW commissioning to be implemented post-LS2.</a:t>
            </a:r>
          </a:p>
          <a:p>
            <a:pPr marL="627063" lvl="1" indent="-155575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Documentation (ECR, Safety, non-conformities).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600" b="1" u="sng" dirty="0">
              <a:solidFill>
                <a:srgbClr val="0070C0"/>
              </a:solidFill>
            </a:endParaRP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GB" sz="1400" b="1" u="sng" dirty="0">
                <a:solidFill>
                  <a:srgbClr val="0070C0"/>
                </a:solidFill>
              </a:rPr>
              <a:t>Typical Agenda:</a:t>
            </a:r>
          </a:p>
          <a:p>
            <a:pPr marL="627063" lvl="1" indent="-155575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Report on the status of PSB Installation activities (</a:t>
            </a:r>
            <a:r>
              <a:rPr lang="en-GB" sz="1400" dirty="0" err="1"/>
              <a:t>D.Hay</a:t>
            </a:r>
            <a:r>
              <a:rPr lang="en-GB" sz="1400" dirty="0"/>
              <a:t>/J. </a:t>
            </a:r>
            <a:r>
              <a:rPr lang="en-GB" sz="1400" dirty="0" err="1"/>
              <a:t>Coupard</a:t>
            </a:r>
            <a:r>
              <a:rPr lang="en-GB" sz="1400" dirty="0"/>
              <a:t>). Mostly focusing on discussing issues and mitigations</a:t>
            </a:r>
            <a:r>
              <a:rPr lang="en-GB" sz="1400" dirty="0" smtClean="0"/>
              <a:t>. </a:t>
            </a:r>
            <a:endParaRPr lang="en-GB" sz="1400" dirty="0"/>
          </a:p>
          <a:p>
            <a:pPr marL="627063" lvl="1" indent="-155575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Projection for the upcoming work to anticipate potential issues</a:t>
            </a:r>
            <a:r>
              <a:rPr lang="en-GB" sz="1400" dirty="0" smtClean="0"/>
              <a:t>.</a:t>
            </a:r>
          </a:p>
          <a:p>
            <a:pPr marL="627063" lvl="1" indent="-155575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Report on issues from each group.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70C0"/>
                </a:solidFill>
              </a:rPr>
              <a:t>Proposed Frequency: Bi-weekly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70C0"/>
                </a:solidFill>
              </a:rPr>
              <a:t>Expected Attendance: </a:t>
            </a:r>
          </a:p>
          <a:p>
            <a:pPr marL="627063" lvl="1" indent="-155575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400" dirty="0"/>
              <a:t>PSB Facility/Activity/Technical coordinators, Safety officer and PSB HW commissioning coordinators.</a:t>
            </a:r>
          </a:p>
          <a:p>
            <a:pPr marL="627063" lvl="1" indent="-155575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Plus one representative per group (more experts of the same group if required).</a:t>
            </a:r>
          </a:p>
          <a:p>
            <a:pPr marL="627063" lvl="1" indent="-155575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We will start with the current </a:t>
            </a:r>
            <a:r>
              <a:rPr lang="en-GB" sz="1400" dirty="0" smtClean="0"/>
              <a:t>WP-holders mailing list, </a:t>
            </a:r>
            <a:r>
              <a:rPr lang="en-GB" sz="1400" dirty="0"/>
              <a:t>which will be modified depending on expert availabilities during LS2. If one WP-holder needs to spend most of his/her time in LS2 in the tunnel and will not be available, he/she should nominate a suitable replacement.</a:t>
            </a:r>
          </a:p>
          <a:p>
            <a:endParaRPr lang="en-US" sz="600" dirty="0"/>
          </a:p>
          <a:p>
            <a:r>
              <a:rPr lang="en-US" sz="1400" b="1" dirty="0">
                <a:solidFill>
                  <a:srgbClr val="0070C0"/>
                </a:solidFill>
              </a:rPr>
              <a:t>Chair/Co-chair: G.P. Di Giovanni/B. </a:t>
            </a:r>
            <a:r>
              <a:rPr lang="en-US" sz="1400" b="1" dirty="0" err="1">
                <a:solidFill>
                  <a:srgbClr val="0070C0"/>
                </a:solidFill>
              </a:rPr>
              <a:t>Mikulec</a:t>
            </a:r>
            <a:endParaRPr lang="en-US" sz="1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119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LIU-PSB Structure </a:t>
            </a:r>
            <a:r>
              <a:rPr lang="en-US" dirty="0" smtClean="0"/>
              <a:t>Organigram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90186" y="1337251"/>
            <a:ext cx="8763034" cy="4745691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397971" y="1939004"/>
            <a:ext cx="3176" cy="441317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6" name="Rectangle 5"/>
          <p:cNvSpPr/>
          <p:nvPr/>
        </p:nvSpPr>
        <p:spPr>
          <a:xfrm>
            <a:off x="2459012" y="939442"/>
            <a:ext cx="6571975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7" name="Straight Connector 6"/>
          <p:cNvCxnSpPr>
            <a:stCxn id="18" idx="2"/>
          </p:cNvCxnSpPr>
          <p:nvPr/>
        </p:nvCxnSpPr>
        <p:spPr>
          <a:xfrm>
            <a:off x="4240178" y="4294599"/>
            <a:ext cx="0" cy="1061767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8" name="Straight Connector 7"/>
          <p:cNvCxnSpPr/>
          <p:nvPr/>
        </p:nvCxnSpPr>
        <p:spPr>
          <a:xfrm flipH="1">
            <a:off x="1201956" y="2308832"/>
            <a:ext cx="2" cy="1213704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" name="Straight Connector 8"/>
          <p:cNvCxnSpPr/>
          <p:nvPr/>
        </p:nvCxnSpPr>
        <p:spPr>
          <a:xfrm flipH="1">
            <a:off x="1201957" y="1885128"/>
            <a:ext cx="1" cy="485739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1" name="Straight Connector 10"/>
          <p:cNvCxnSpPr/>
          <p:nvPr/>
        </p:nvCxnSpPr>
        <p:spPr>
          <a:xfrm flipH="1">
            <a:off x="4227210" y="2375636"/>
            <a:ext cx="3176" cy="441317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4" name="Straight Connector 13"/>
          <p:cNvCxnSpPr/>
          <p:nvPr/>
        </p:nvCxnSpPr>
        <p:spPr>
          <a:xfrm flipH="1">
            <a:off x="7152169" y="3082094"/>
            <a:ext cx="3176" cy="714848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5" name="Straight Connector 14"/>
          <p:cNvCxnSpPr>
            <a:stCxn id="19" idx="3"/>
          </p:cNvCxnSpPr>
          <p:nvPr/>
        </p:nvCxnSpPr>
        <p:spPr>
          <a:xfrm flipV="1">
            <a:off x="5208004" y="2900355"/>
            <a:ext cx="731259" cy="897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/>
        </p:spPr>
      </p:cxnSp>
      <p:sp>
        <p:nvSpPr>
          <p:cNvPr id="16" name="Title 1"/>
          <p:cNvSpPr txBox="1">
            <a:spLocks/>
          </p:cNvSpPr>
          <p:nvPr/>
        </p:nvSpPr>
        <p:spPr>
          <a:xfrm>
            <a:off x="2634032" y="939443"/>
            <a:ext cx="5995790" cy="7053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dirty="0" smtClean="0"/>
              <a:t>LIU Project: PSB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4235896" y="3082094"/>
            <a:ext cx="3176" cy="714848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8" name="Rounded Rectangle 17"/>
          <p:cNvSpPr/>
          <p:nvPr/>
        </p:nvSpPr>
        <p:spPr>
          <a:xfrm>
            <a:off x="3263788" y="3584180"/>
            <a:ext cx="1952780" cy="710419"/>
          </a:xfrm>
          <a:prstGeom prst="roundRect">
            <a:avLst/>
          </a:prstGeom>
          <a:solidFill>
            <a:srgbClr val="955FA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65437" tIns="32719" rIns="65437" bIns="32719" rtlCol="0" anchor="ctr"/>
          <a:lstStyle/>
          <a:p>
            <a:pPr algn="ctr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LIU </a:t>
            </a:r>
            <a:r>
              <a:rPr lang="en-US" sz="1400" b="1" kern="0" dirty="0" smtClean="0">
                <a:solidFill>
                  <a:prstClr val="white"/>
                </a:solidFill>
                <a:latin typeface="Calibri"/>
              </a:rPr>
              <a:t>PSB </a:t>
            </a: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TCM</a:t>
            </a:r>
          </a:p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  <a:latin typeface="Calibri"/>
              </a:rPr>
              <a:t>Chair: G.P. Di Giovanni/ B. </a:t>
            </a:r>
            <a:r>
              <a:rPr lang="en-US" sz="1400" b="1" kern="0" dirty="0" err="1" smtClean="0">
                <a:solidFill>
                  <a:prstClr val="white"/>
                </a:solidFill>
                <a:latin typeface="Calibri"/>
              </a:rPr>
              <a:t>Mikulec</a:t>
            </a:r>
            <a:endParaRPr lang="en-US" sz="1400" b="1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263788" y="2506022"/>
            <a:ext cx="1944216" cy="790460"/>
          </a:xfrm>
          <a:prstGeom prst="roundRect">
            <a:avLst/>
          </a:prstGeom>
          <a:solidFill>
            <a:srgbClr val="955FAD"/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65437" tIns="32719" rIns="65437" bIns="32719" rtlCol="0" anchor="ctr"/>
          <a:lstStyle/>
          <a:p>
            <a:pPr algn="ctr">
              <a:defRPr/>
            </a:pPr>
            <a:r>
              <a:rPr lang="en-US" b="1" kern="0" dirty="0">
                <a:solidFill>
                  <a:prstClr val="white"/>
                </a:solidFill>
                <a:latin typeface="Calibri"/>
              </a:rPr>
              <a:t>LIU Executive Committee</a:t>
            </a:r>
            <a:endParaRPr lang="en-US" sz="500" b="1" kern="0" dirty="0">
              <a:solidFill>
                <a:prstClr val="white"/>
              </a:solidFill>
              <a:latin typeface="Calibri"/>
            </a:endParaRPr>
          </a:p>
          <a:p>
            <a:pPr algn="ctr">
              <a:defRPr/>
            </a:pPr>
            <a:endParaRPr lang="en-US" sz="225" b="1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207763" y="1209010"/>
            <a:ext cx="2055234" cy="918988"/>
          </a:xfrm>
          <a:prstGeom prst="roundRect">
            <a:avLst/>
          </a:prstGeom>
          <a:solidFill>
            <a:schemeClr val="accent1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65437" tIns="32719" rIns="65437" bIns="32719" rtlCol="0" anchor="ctr"/>
          <a:lstStyle/>
          <a:p>
            <a:pPr algn="ctr">
              <a:defRPr/>
            </a:pPr>
            <a:r>
              <a:rPr lang="fr-CH" sz="1600" b="1" kern="0" dirty="0">
                <a:solidFill>
                  <a:schemeClr val="accent6"/>
                </a:solidFill>
                <a:latin typeface="Calibri"/>
              </a:rPr>
              <a:t>IEFC </a:t>
            </a:r>
          </a:p>
          <a:p>
            <a:pPr algn="ctr">
              <a:defRPr/>
            </a:pPr>
            <a:r>
              <a:rPr lang="fr-CH" sz="1600" b="1" kern="0" dirty="0">
                <a:solidFill>
                  <a:schemeClr val="accent6"/>
                </a:solidFill>
                <a:latin typeface="Calibri"/>
              </a:rPr>
              <a:t>LS2C</a:t>
            </a:r>
          </a:p>
          <a:p>
            <a:pPr algn="ctr">
              <a:defRPr/>
            </a:pPr>
            <a:r>
              <a:rPr lang="fr-CH" sz="1600" b="1" kern="0" dirty="0">
                <a:solidFill>
                  <a:schemeClr val="accent6"/>
                </a:solidFill>
                <a:latin typeface="Calibri"/>
              </a:rPr>
              <a:t>LMC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5939261" y="2506021"/>
            <a:ext cx="2368827" cy="944293"/>
          </a:xfrm>
          <a:prstGeom prst="roundRect">
            <a:avLst/>
          </a:prstGeom>
          <a:solidFill>
            <a:srgbClr val="955FA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65444" tIns="32723" rIns="65444" bIns="32723" rtlCol="0" anchor="ctr"/>
          <a:lstStyle/>
          <a:p>
            <a:pPr algn="ctr" defTabSz="34290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LIU HW &amp; Beam Commissioning Coordination</a:t>
            </a:r>
          </a:p>
          <a:p>
            <a:pPr algn="ctr" defTabSz="342900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 Chair </a:t>
            </a:r>
            <a:r>
              <a:rPr lang="en-US" sz="1400" b="1" kern="0" dirty="0" err="1" smtClean="0">
                <a:solidFill>
                  <a:prstClr val="white"/>
                </a:solidFill>
                <a:latin typeface="Calibri"/>
              </a:rPr>
              <a:t>V.Kain</a:t>
            </a:r>
            <a:r>
              <a:rPr lang="en-US" sz="1400" b="1" kern="0" dirty="0" smtClean="0">
                <a:solidFill>
                  <a:prstClr val="white"/>
                </a:solidFill>
                <a:latin typeface="Calibri"/>
              </a:rPr>
              <a:t>/G. </a:t>
            </a:r>
            <a:r>
              <a:rPr lang="en-US" sz="1400" b="1" kern="0" dirty="0" err="1" smtClean="0">
                <a:solidFill>
                  <a:prstClr val="white"/>
                </a:solidFill>
                <a:latin typeface="Calibri"/>
              </a:rPr>
              <a:t>Rumolo</a:t>
            </a:r>
            <a:endParaRPr lang="en-US" sz="1400" b="1" kern="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1397972" y="2360679"/>
            <a:ext cx="2837924" cy="14957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8" name="Straight Connector 27"/>
          <p:cNvCxnSpPr/>
          <p:nvPr/>
        </p:nvCxnSpPr>
        <p:spPr>
          <a:xfrm>
            <a:off x="2459012" y="939442"/>
            <a:ext cx="14258" cy="5143500"/>
          </a:xfrm>
          <a:prstGeom prst="line">
            <a:avLst/>
          </a:prstGeom>
          <a:noFill/>
          <a:ln w="6350" cap="flat" cmpd="sng" algn="ctr">
            <a:solidFill>
              <a:srgbClr val="4F81BD">
                <a:shade val="95000"/>
                <a:satMod val="105000"/>
              </a:srgbClr>
            </a:solidFill>
            <a:prstDash val="lgDash"/>
          </a:ln>
          <a:effectLst/>
        </p:spPr>
      </p:cxnSp>
      <p:sp>
        <p:nvSpPr>
          <p:cNvPr id="29" name="Rounded Rectangle 28"/>
          <p:cNvSpPr/>
          <p:nvPr/>
        </p:nvSpPr>
        <p:spPr>
          <a:xfrm>
            <a:off x="207763" y="3522536"/>
            <a:ext cx="2055234" cy="833707"/>
          </a:xfrm>
          <a:prstGeom prst="roundRect">
            <a:avLst/>
          </a:prstGeom>
          <a:solidFill>
            <a:schemeClr val="accent1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65437" tIns="32719" rIns="65437" bIns="32719" rtlCol="0" anchor="ctr"/>
          <a:lstStyle/>
          <a:p>
            <a:pPr algn="ctr">
              <a:defRPr/>
            </a:pPr>
            <a:r>
              <a:rPr lang="en-US" sz="1400" b="1" kern="0" dirty="0">
                <a:solidFill>
                  <a:schemeClr val="accent6"/>
                </a:solidFill>
                <a:latin typeface="Calibri"/>
              </a:rPr>
              <a:t>P</a:t>
            </a:r>
            <a:r>
              <a:rPr lang="en-US" sz="1400" b="1" kern="0" dirty="0" smtClean="0">
                <a:solidFill>
                  <a:schemeClr val="accent6"/>
                </a:solidFill>
                <a:latin typeface="Calibri"/>
              </a:rPr>
              <a:t>SB </a:t>
            </a:r>
            <a:r>
              <a:rPr lang="en-US" sz="1400" b="1" kern="0" dirty="0">
                <a:solidFill>
                  <a:schemeClr val="accent6"/>
                </a:solidFill>
                <a:latin typeface="Calibri"/>
              </a:rPr>
              <a:t>Shutdown Coordination</a:t>
            </a:r>
          </a:p>
          <a:p>
            <a:pPr algn="ctr">
              <a:defRPr/>
            </a:pPr>
            <a:r>
              <a:rPr lang="en-US" sz="1400" b="1" kern="0" dirty="0" smtClean="0">
                <a:solidFill>
                  <a:schemeClr val="accent6"/>
                </a:solidFill>
                <a:latin typeface="Calibri"/>
              </a:rPr>
              <a:t>D. Hay</a:t>
            </a:r>
            <a:endParaRPr lang="en-US" sz="1000" b="1" kern="0" dirty="0">
              <a:solidFill>
                <a:schemeClr val="accent6"/>
              </a:solidFill>
              <a:latin typeface="Calibri"/>
            </a:endParaRPr>
          </a:p>
        </p:txBody>
      </p:sp>
      <p:cxnSp>
        <p:nvCxnSpPr>
          <p:cNvPr id="30" name="Straight Connector 29"/>
          <p:cNvCxnSpPr>
            <a:stCxn id="18" idx="1"/>
            <a:endCxn id="29" idx="3"/>
          </p:cNvCxnSpPr>
          <p:nvPr/>
        </p:nvCxnSpPr>
        <p:spPr>
          <a:xfrm flipH="1">
            <a:off x="2262997" y="3939390"/>
            <a:ext cx="1000791" cy="0"/>
          </a:xfrm>
          <a:prstGeom prst="line">
            <a:avLst/>
          </a:prstGeom>
          <a:noFill/>
          <a:ln w="254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  <a:headEnd type="triangle"/>
            <a:tailEnd type="triangle"/>
          </a:ln>
          <a:effectLst/>
        </p:spPr>
      </p:cxnSp>
      <p:cxnSp>
        <p:nvCxnSpPr>
          <p:cNvPr id="31" name="Straight Connector 30"/>
          <p:cNvCxnSpPr>
            <a:endCxn id="18" idx="3"/>
          </p:cNvCxnSpPr>
          <p:nvPr/>
        </p:nvCxnSpPr>
        <p:spPr>
          <a:xfrm flipH="1">
            <a:off x="5216568" y="3939390"/>
            <a:ext cx="958998" cy="0"/>
          </a:xfrm>
          <a:prstGeom prst="line">
            <a:avLst/>
          </a:prstGeom>
          <a:noFill/>
          <a:ln w="254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  <a:headEnd type="triangle"/>
            <a:tailEnd type="triangle"/>
          </a:ln>
          <a:effectLst/>
        </p:spPr>
      </p:cxnSp>
      <p:sp>
        <p:nvSpPr>
          <p:cNvPr id="32" name="Rounded Rectangle 31"/>
          <p:cNvSpPr/>
          <p:nvPr/>
        </p:nvSpPr>
        <p:spPr>
          <a:xfrm>
            <a:off x="3272353" y="4969477"/>
            <a:ext cx="1944216" cy="773777"/>
          </a:xfrm>
          <a:prstGeom prst="roundRect">
            <a:avLst/>
          </a:prstGeom>
          <a:solidFill>
            <a:srgbClr val="955FA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65437" tIns="32719" rIns="65437" bIns="32719" rtlCol="0" anchor="ctr"/>
          <a:lstStyle/>
          <a:p>
            <a:pPr algn="ctr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LIU </a:t>
            </a:r>
            <a:r>
              <a:rPr lang="en-US" sz="1400" b="1" kern="0" dirty="0" smtClean="0">
                <a:solidFill>
                  <a:prstClr val="white"/>
                </a:solidFill>
                <a:latin typeface="Calibri"/>
              </a:rPr>
              <a:t>PSB BD WG</a:t>
            </a:r>
            <a:endParaRPr lang="en-US" sz="1400" b="1" kern="0" dirty="0">
              <a:solidFill>
                <a:prstClr val="white"/>
              </a:solidFill>
              <a:latin typeface="Calibri"/>
            </a:endParaRPr>
          </a:p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  <a:latin typeface="Calibri"/>
              </a:rPr>
              <a:t>Chair: S. Albright/F. Antoniou/</a:t>
            </a:r>
            <a:r>
              <a:rPr lang="en-US" sz="1400" b="1" kern="0" dirty="0" err="1" smtClean="0">
                <a:solidFill>
                  <a:prstClr val="white"/>
                </a:solidFill>
                <a:latin typeface="Calibri"/>
              </a:rPr>
              <a:t>C.Bracco</a:t>
            </a:r>
            <a:endParaRPr lang="en-US" sz="1400" b="1" kern="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33" name="Straight Connector 32"/>
          <p:cNvCxnSpPr>
            <a:stCxn id="23" idx="2"/>
          </p:cNvCxnSpPr>
          <p:nvPr/>
        </p:nvCxnSpPr>
        <p:spPr>
          <a:xfrm>
            <a:off x="7135468" y="4561726"/>
            <a:ext cx="19877" cy="794640"/>
          </a:xfrm>
          <a:prstGeom prst="line">
            <a:avLst/>
          </a:prstGeom>
          <a:noFill/>
          <a:ln w="254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</a:ln>
          <a:effectLst/>
        </p:spPr>
      </p:cxnSp>
      <p:cxnSp>
        <p:nvCxnSpPr>
          <p:cNvPr id="34" name="Straight Connector 33"/>
          <p:cNvCxnSpPr>
            <a:stCxn id="32" idx="3"/>
          </p:cNvCxnSpPr>
          <p:nvPr/>
        </p:nvCxnSpPr>
        <p:spPr>
          <a:xfrm>
            <a:off x="5216569" y="5356366"/>
            <a:ext cx="1935600" cy="0"/>
          </a:xfrm>
          <a:prstGeom prst="line">
            <a:avLst/>
          </a:prstGeom>
          <a:noFill/>
          <a:ln w="254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</a:ln>
          <a:effectLst/>
        </p:spPr>
      </p:cxnSp>
      <p:sp>
        <p:nvSpPr>
          <p:cNvPr id="23" name="Rounded Rectangle 22"/>
          <p:cNvSpPr/>
          <p:nvPr/>
        </p:nvSpPr>
        <p:spPr>
          <a:xfrm>
            <a:off x="6175566" y="3656098"/>
            <a:ext cx="1919804" cy="905628"/>
          </a:xfrm>
          <a:prstGeom prst="roundRect">
            <a:avLst/>
          </a:prstGeom>
          <a:solidFill>
            <a:srgbClr val="955FA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65437" tIns="32719" rIns="65437" bIns="32719" rtlCol="0" anchor="ctr"/>
          <a:lstStyle/>
          <a:p>
            <a:pPr algn="ctr"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/>
              </a:rPr>
              <a:t>LIU </a:t>
            </a:r>
            <a:r>
              <a:rPr lang="en-US" sz="1400" b="1" kern="0" dirty="0" smtClean="0">
                <a:solidFill>
                  <a:prstClr val="white"/>
                </a:solidFill>
                <a:latin typeface="Calibri"/>
              </a:rPr>
              <a:t>PSB BC</a:t>
            </a:r>
            <a:endParaRPr lang="en-US" sz="1400" b="1" kern="0" dirty="0">
              <a:solidFill>
                <a:prstClr val="white"/>
              </a:solidFill>
              <a:latin typeface="Calibri"/>
            </a:endParaRPr>
          </a:p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  <a:latin typeface="Calibri"/>
              </a:rPr>
              <a:t>Chairs: G.P. Di Giovanni/C. </a:t>
            </a:r>
            <a:r>
              <a:rPr lang="en-US" sz="1400" b="1" kern="0" dirty="0" err="1" smtClean="0">
                <a:solidFill>
                  <a:prstClr val="white"/>
                </a:solidFill>
                <a:latin typeface="Calibri"/>
              </a:rPr>
              <a:t>Bracco</a:t>
            </a:r>
            <a:endParaRPr lang="en-US" sz="1000" b="1" kern="0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3486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71" y="1170663"/>
            <a:ext cx="8681953" cy="4925338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28507"/>
          </a:xfrm>
        </p:spPr>
        <p:txBody>
          <a:bodyPr/>
          <a:lstStyle/>
          <a:p>
            <a:r>
              <a:rPr lang="en-US" dirty="0"/>
              <a:t>A New Structure within the LIU Project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636438" y="6264285"/>
            <a:ext cx="2659380" cy="338554"/>
          </a:xfrm>
          <a:prstGeom prst="rect">
            <a:avLst/>
          </a:prstGeom>
          <a:ln w="28575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0070C0"/>
                </a:solidFill>
                <a:latin typeface="+mj-lt"/>
              </a:rPr>
              <a:t>Courtesy of M. </a:t>
            </a:r>
            <a:r>
              <a:rPr lang="en-GB" sz="1600" b="1" dirty="0" err="1">
                <a:solidFill>
                  <a:srgbClr val="0070C0"/>
                </a:solidFill>
                <a:latin typeface="+mj-lt"/>
              </a:rPr>
              <a:t>Meddahi</a:t>
            </a:r>
            <a:endParaRPr lang="en-GB" sz="16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174327" y="3684796"/>
            <a:ext cx="6615097" cy="834651"/>
          </a:xfrm>
          <a:prstGeom prst="roundRect">
            <a:avLst/>
          </a:prstGeom>
          <a:noFill/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620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</a:t>
            </a:r>
            <a:r>
              <a:rPr lang="en-US" dirty="0" smtClean="0"/>
              <a:t> Details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72865"/>
            <a:ext cx="8763034" cy="5602941"/>
          </a:xfrm>
        </p:spPr>
        <p:txBody>
          <a:bodyPr>
            <a:noAutofit/>
          </a:bodyPr>
          <a:lstStyle/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sz="1600" dirty="0" smtClean="0"/>
              <a:t>Preliminary list </a:t>
            </a:r>
            <a:r>
              <a:rPr lang="en-US" sz="1600" dirty="0"/>
              <a:t>of participants for the LS2 Technical </a:t>
            </a:r>
            <a:r>
              <a:rPr lang="en-US" sz="1600" dirty="0" smtClean="0"/>
              <a:t>Meeting ready:</a:t>
            </a:r>
            <a:endParaRPr lang="en-US" sz="1600" dirty="0"/>
          </a:p>
          <a:p>
            <a:pPr marL="646225" lvl="1" indent="-174625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LS2 Technical/Activity coordinators have been contacted and are already on board</a:t>
            </a:r>
            <a:r>
              <a:rPr lang="en-US" sz="1600" dirty="0" smtClean="0"/>
              <a:t>.</a:t>
            </a:r>
          </a:p>
          <a:p>
            <a:pPr marL="646225" lvl="1" indent="-174625"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List includes the LIU-PSB-WP-holders.</a:t>
            </a:r>
            <a:endParaRPr lang="en-US" sz="1600" dirty="0"/>
          </a:p>
          <a:p>
            <a:pPr marL="174625" indent="-174625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sz="1600" dirty="0" smtClean="0"/>
              <a:t>Proposed </a:t>
            </a:r>
            <a:r>
              <a:rPr lang="en-US" sz="1600" dirty="0" smtClean="0"/>
              <a:t>timeslot/room for </a:t>
            </a:r>
            <a:r>
              <a:rPr lang="en-US" sz="1600" dirty="0"/>
              <a:t>LS2 Technical Meeting.</a:t>
            </a:r>
          </a:p>
          <a:p>
            <a:pPr marL="646225" lvl="1" indent="-174625"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Every second </a:t>
            </a:r>
            <a:r>
              <a:rPr lang="en-US" sz="1600" dirty="0" smtClean="0"/>
              <a:t>Tuesday </a:t>
            </a:r>
            <a:r>
              <a:rPr lang="en-US" sz="1600" dirty="0"/>
              <a:t>at 9:00 am.</a:t>
            </a:r>
          </a:p>
          <a:p>
            <a:pPr marL="646225" lvl="1" indent="-174625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Room 37-R-022, close to the </a:t>
            </a:r>
            <a:r>
              <a:rPr lang="en-US" sz="1600" dirty="0" smtClean="0"/>
              <a:t>PSB.</a:t>
            </a:r>
            <a:endParaRPr lang="en-US" sz="1600" dirty="0"/>
          </a:p>
          <a:p>
            <a:pPr marL="174625" indent="-174625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54671425"/>
      </p:ext>
    </p:extLst>
  </p:cSld>
  <p:clrMapOvr>
    <a:masterClrMapping/>
  </p:clrMapOvr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419</TotalTime>
  <Words>476</Words>
  <Application>Microsoft Office PowerPoint</Application>
  <PresentationFormat>On-screen Show (4:3)</PresentationFormat>
  <Paragraphs>64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Courier New</vt:lpstr>
      <vt:lpstr>Lucida Grande</vt:lpstr>
      <vt:lpstr>Wingdings</vt:lpstr>
      <vt:lpstr>LIU_PowerPoint_Template</vt:lpstr>
      <vt:lpstr>PowerPoint Presentation</vt:lpstr>
      <vt:lpstr>A New LIU PSB Structure</vt:lpstr>
      <vt:lpstr>Motivations for Change</vt:lpstr>
      <vt:lpstr>LIU-PSB LS2 Technical Coordination Meeting</vt:lpstr>
      <vt:lpstr>LIU-PSB Structure Organigram </vt:lpstr>
      <vt:lpstr>A New Structure within the LIU Project</vt:lpstr>
      <vt:lpstr>Additional Details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Gian Piero Di Giovanni</cp:lastModifiedBy>
  <cp:revision>42</cp:revision>
  <dcterms:created xsi:type="dcterms:W3CDTF">2011-05-16T09:28:26Z</dcterms:created>
  <dcterms:modified xsi:type="dcterms:W3CDTF">2019-02-04T13:14:06Z</dcterms:modified>
</cp:coreProperties>
</file>