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av" ContentType="audio/x-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4"/>
  </p:notesMasterIdLst>
  <p:sldIdLst>
    <p:sldId id="423" r:id="rId2"/>
    <p:sldId id="429" r:id="rId3"/>
    <p:sldId id="506" r:id="rId4"/>
    <p:sldId id="517" r:id="rId5"/>
    <p:sldId id="542" r:id="rId6"/>
    <p:sldId id="469" r:id="rId7"/>
    <p:sldId id="518" r:id="rId8"/>
    <p:sldId id="426" r:id="rId9"/>
    <p:sldId id="358" r:id="rId10"/>
    <p:sldId id="539" r:id="rId11"/>
    <p:sldId id="340" r:id="rId12"/>
    <p:sldId id="503" r:id="rId13"/>
    <p:sldId id="540" r:id="rId14"/>
    <p:sldId id="541" r:id="rId15"/>
    <p:sldId id="495" r:id="rId16"/>
    <p:sldId id="334" r:id="rId17"/>
    <p:sldId id="335" r:id="rId18"/>
    <p:sldId id="504" r:id="rId19"/>
    <p:sldId id="389" r:id="rId20"/>
    <p:sldId id="393" r:id="rId21"/>
    <p:sldId id="505" r:id="rId22"/>
    <p:sldId id="521" r:id="rId23"/>
    <p:sldId id="543" r:id="rId24"/>
    <p:sldId id="544" r:id="rId25"/>
    <p:sldId id="520" r:id="rId26"/>
    <p:sldId id="496" r:id="rId27"/>
    <p:sldId id="462" r:id="rId28"/>
    <p:sldId id="350" r:id="rId29"/>
    <p:sldId id="529" r:id="rId30"/>
    <p:sldId id="498" r:id="rId31"/>
    <p:sldId id="514" r:id="rId32"/>
    <p:sldId id="409" r:id="rId33"/>
    <p:sldId id="432" r:id="rId34"/>
    <p:sldId id="516" r:id="rId35"/>
    <p:sldId id="431" r:id="rId36"/>
    <p:sldId id="485" r:id="rId37"/>
    <p:sldId id="377" r:id="rId38"/>
    <p:sldId id="376" r:id="rId39"/>
    <p:sldId id="500" r:id="rId40"/>
    <p:sldId id="515" r:id="rId41"/>
    <p:sldId id="378" r:id="rId42"/>
    <p:sldId id="438" r:id="rId43"/>
    <p:sldId id="532" r:id="rId44"/>
    <p:sldId id="533" r:id="rId45"/>
    <p:sldId id="545" r:id="rId46"/>
    <p:sldId id="486" r:id="rId47"/>
    <p:sldId id="368" r:id="rId48"/>
    <p:sldId id="338" r:id="rId49"/>
    <p:sldId id="404" r:id="rId50"/>
    <p:sldId id="405" r:id="rId51"/>
    <p:sldId id="406" r:id="rId52"/>
    <p:sldId id="453" r:id="rId53"/>
    <p:sldId id="407" r:id="rId54"/>
    <p:sldId id="436" r:id="rId55"/>
    <p:sldId id="399" r:id="rId56"/>
    <p:sldId id="400" r:id="rId57"/>
    <p:sldId id="401" r:id="rId58"/>
    <p:sldId id="402" r:id="rId59"/>
    <p:sldId id="454" r:id="rId60"/>
    <p:sldId id="455" r:id="rId61"/>
    <p:sldId id="519" r:id="rId62"/>
    <p:sldId id="530" r:id="rId63"/>
    <p:sldId id="365" r:id="rId64"/>
    <p:sldId id="501" r:id="rId65"/>
    <p:sldId id="534" r:id="rId66"/>
    <p:sldId id="483" r:id="rId67"/>
    <p:sldId id="509" r:id="rId68"/>
    <p:sldId id="524" r:id="rId69"/>
    <p:sldId id="535" r:id="rId70"/>
    <p:sldId id="527" r:id="rId71"/>
    <p:sldId id="531" r:id="rId72"/>
    <p:sldId id="528" r:id="rId73"/>
    <p:sldId id="526" r:id="rId74"/>
    <p:sldId id="473" r:id="rId75"/>
    <p:sldId id="447" r:id="rId76"/>
    <p:sldId id="512" r:id="rId77"/>
    <p:sldId id="513" r:id="rId78"/>
    <p:sldId id="352" r:id="rId79"/>
    <p:sldId id="383" r:id="rId80"/>
    <p:sldId id="488" r:id="rId81"/>
    <p:sldId id="494" r:id="rId82"/>
    <p:sldId id="536" r:id="rId83"/>
    <p:sldId id="537" r:id="rId84"/>
    <p:sldId id="482" r:id="rId85"/>
    <p:sldId id="364" r:id="rId86"/>
    <p:sldId id="511" r:id="rId87"/>
    <p:sldId id="493" r:id="rId88"/>
    <p:sldId id="442" r:id="rId89"/>
    <p:sldId id="502" r:id="rId90"/>
    <p:sldId id="538" r:id="rId91"/>
    <p:sldId id="487" r:id="rId92"/>
    <p:sldId id="481" r:id="rId93"/>
  </p:sldIdLst>
  <p:sldSz cx="9144000" cy="6858000" type="screen4x3"/>
  <p:notesSz cx="6858000" cy="9144000"/>
  <p:defaultTextStyle>
    <a:defPPr>
      <a:defRPr lang="pl-PL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FFFF00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6">
          <p15:clr>
            <a:srgbClr val="A4A3A4"/>
          </p15:clr>
        </p15:guide>
        <p15:guide id="2" pos="265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7D200"/>
    <a:srgbClr val="FFFF49"/>
    <a:srgbClr val="FF33CC"/>
    <a:srgbClr val="66FF33"/>
    <a:srgbClr val="FF0000"/>
    <a:srgbClr val="0000E4"/>
    <a:srgbClr val="0000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655" autoAdjust="0"/>
    <p:restoredTop sz="94855" autoAdjust="0"/>
  </p:normalViewPr>
  <p:slideViewPr>
    <p:cSldViewPr snapToObjects="1">
      <p:cViewPr>
        <p:scale>
          <a:sx n="100" d="100"/>
          <a:sy n="100" d="100"/>
        </p:scale>
        <p:origin x="-342" y="-318"/>
      </p:cViewPr>
      <p:guideLst>
        <p:guide orient="horz" pos="1706"/>
        <p:guide pos="26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2376"/>
    </p:cViewPr>
  </p:sorterViewPr>
  <p:notesViewPr>
    <p:cSldViewPr snapToObjects="1">
      <p:cViewPr varScale="1">
        <p:scale>
          <a:sx n="56" d="100"/>
          <a:sy n="56" d="100"/>
        </p:scale>
        <p:origin x="-182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7" Type="http://schemas.openxmlformats.org/officeDocument/2006/relationships/image" Target="../media/image69.emf"/><Relationship Id="rId2" Type="http://schemas.openxmlformats.org/officeDocument/2006/relationships/image" Target="../media/image64.emf"/><Relationship Id="rId1" Type="http://schemas.openxmlformats.org/officeDocument/2006/relationships/image" Target="../media/image63.emf"/><Relationship Id="rId6" Type="http://schemas.openxmlformats.org/officeDocument/2006/relationships/image" Target="../media/image68.emf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7" Type="http://schemas.openxmlformats.org/officeDocument/2006/relationships/image" Target="../media/image76.emf"/><Relationship Id="rId2" Type="http://schemas.openxmlformats.org/officeDocument/2006/relationships/image" Target="../media/image71.emf"/><Relationship Id="rId1" Type="http://schemas.openxmlformats.org/officeDocument/2006/relationships/image" Target="../media/image70.emf"/><Relationship Id="rId6" Type="http://schemas.openxmlformats.org/officeDocument/2006/relationships/image" Target="../media/image75.emf"/><Relationship Id="rId5" Type="http://schemas.openxmlformats.org/officeDocument/2006/relationships/image" Target="../media/image74.emf"/><Relationship Id="rId4" Type="http://schemas.openxmlformats.org/officeDocument/2006/relationships/image" Target="../media/image73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image" Target="../media/image78.e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87.emf"/><Relationship Id="rId3" Type="http://schemas.openxmlformats.org/officeDocument/2006/relationships/image" Target="../media/image82.emf"/><Relationship Id="rId7" Type="http://schemas.openxmlformats.org/officeDocument/2006/relationships/image" Target="../media/image86.emf"/><Relationship Id="rId12" Type="http://schemas.openxmlformats.org/officeDocument/2006/relationships/image" Target="../media/image91.emf"/><Relationship Id="rId2" Type="http://schemas.openxmlformats.org/officeDocument/2006/relationships/image" Target="../media/image81.emf"/><Relationship Id="rId1" Type="http://schemas.openxmlformats.org/officeDocument/2006/relationships/image" Target="../media/image80.emf"/><Relationship Id="rId6" Type="http://schemas.openxmlformats.org/officeDocument/2006/relationships/image" Target="../media/image85.emf"/><Relationship Id="rId11" Type="http://schemas.openxmlformats.org/officeDocument/2006/relationships/image" Target="../media/image90.emf"/><Relationship Id="rId5" Type="http://schemas.openxmlformats.org/officeDocument/2006/relationships/image" Target="../media/image84.emf"/><Relationship Id="rId10" Type="http://schemas.openxmlformats.org/officeDocument/2006/relationships/image" Target="../media/image89.emf"/><Relationship Id="rId4" Type="http://schemas.openxmlformats.org/officeDocument/2006/relationships/image" Target="../media/image83.emf"/><Relationship Id="rId9" Type="http://schemas.openxmlformats.org/officeDocument/2006/relationships/image" Target="../media/image88.e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99.emf"/><Relationship Id="rId13" Type="http://schemas.openxmlformats.org/officeDocument/2006/relationships/image" Target="../media/image104.emf"/><Relationship Id="rId18" Type="http://schemas.openxmlformats.org/officeDocument/2006/relationships/image" Target="../media/image109.emf"/><Relationship Id="rId3" Type="http://schemas.openxmlformats.org/officeDocument/2006/relationships/image" Target="../media/image94.emf"/><Relationship Id="rId7" Type="http://schemas.openxmlformats.org/officeDocument/2006/relationships/image" Target="../media/image98.emf"/><Relationship Id="rId12" Type="http://schemas.openxmlformats.org/officeDocument/2006/relationships/image" Target="../media/image103.emf"/><Relationship Id="rId17" Type="http://schemas.openxmlformats.org/officeDocument/2006/relationships/image" Target="../media/image108.emf"/><Relationship Id="rId2" Type="http://schemas.openxmlformats.org/officeDocument/2006/relationships/image" Target="../media/image93.emf"/><Relationship Id="rId16" Type="http://schemas.openxmlformats.org/officeDocument/2006/relationships/image" Target="../media/image107.emf"/><Relationship Id="rId1" Type="http://schemas.openxmlformats.org/officeDocument/2006/relationships/image" Target="../media/image92.emf"/><Relationship Id="rId6" Type="http://schemas.openxmlformats.org/officeDocument/2006/relationships/image" Target="../media/image97.emf"/><Relationship Id="rId11" Type="http://schemas.openxmlformats.org/officeDocument/2006/relationships/image" Target="../media/image102.emf"/><Relationship Id="rId5" Type="http://schemas.openxmlformats.org/officeDocument/2006/relationships/image" Target="../media/image96.emf"/><Relationship Id="rId15" Type="http://schemas.openxmlformats.org/officeDocument/2006/relationships/image" Target="../media/image106.emf"/><Relationship Id="rId10" Type="http://schemas.openxmlformats.org/officeDocument/2006/relationships/image" Target="../media/image101.emf"/><Relationship Id="rId4" Type="http://schemas.openxmlformats.org/officeDocument/2006/relationships/image" Target="../media/image95.emf"/><Relationship Id="rId9" Type="http://schemas.openxmlformats.org/officeDocument/2006/relationships/image" Target="../media/image100.emf"/><Relationship Id="rId14" Type="http://schemas.openxmlformats.org/officeDocument/2006/relationships/image" Target="../media/image105.e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emf"/><Relationship Id="rId3" Type="http://schemas.openxmlformats.org/officeDocument/2006/relationships/image" Target="../media/image112.emf"/><Relationship Id="rId7" Type="http://schemas.openxmlformats.org/officeDocument/2006/relationships/image" Target="../media/image116.emf"/><Relationship Id="rId2" Type="http://schemas.openxmlformats.org/officeDocument/2006/relationships/image" Target="../media/image111.emf"/><Relationship Id="rId1" Type="http://schemas.openxmlformats.org/officeDocument/2006/relationships/image" Target="../media/image110.emf"/><Relationship Id="rId6" Type="http://schemas.openxmlformats.org/officeDocument/2006/relationships/image" Target="../media/image115.emf"/><Relationship Id="rId11" Type="http://schemas.openxmlformats.org/officeDocument/2006/relationships/image" Target="../media/image120.emf"/><Relationship Id="rId5" Type="http://schemas.openxmlformats.org/officeDocument/2006/relationships/image" Target="../media/image114.emf"/><Relationship Id="rId10" Type="http://schemas.openxmlformats.org/officeDocument/2006/relationships/image" Target="../media/image119.emf"/><Relationship Id="rId4" Type="http://schemas.openxmlformats.org/officeDocument/2006/relationships/image" Target="../media/image113.emf"/><Relationship Id="rId9" Type="http://schemas.openxmlformats.org/officeDocument/2006/relationships/image" Target="../media/image118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2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2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2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emf"/><Relationship Id="rId2" Type="http://schemas.openxmlformats.org/officeDocument/2006/relationships/image" Target="../media/image130.emf"/><Relationship Id="rId1" Type="http://schemas.openxmlformats.org/officeDocument/2006/relationships/image" Target="../media/image129.emf"/><Relationship Id="rId4" Type="http://schemas.openxmlformats.org/officeDocument/2006/relationships/image" Target="../media/image132.e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emf"/><Relationship Id="rId3" Type="http://schemas.openxmlformats.org/officeDocument/2006/relationships/image" Target="../media/image136.emf"/><Relationship Id="rId7" Type="http://schemas.openxmlformats.org/officeDocument/2006/relationships/image" Target="../media/image140.emf"/><Relationship Id="rId2" Type="http://schemas.openxmlformats.org/officeDocument/2006/relationships/image" Target="../media/image135.emf"/><Relationship Id="rId1" Type="http://schemas.openxmlformats.org/officeDocument/2006/relationships/image" Target="../media/image134.emf"/><Relationship Id="rId6" Type="http://schemas.openxmlformats.org/officeDocument/2006/relationships/image" Target="../media/image139.emf"/><Relationship Id="rId5" Type="http://schemas.openxmlformats.org/officeDocument/2006/relationships/image" Target="../media/image138.emf"/><Relationship Id="rId10" Type="http://schemas.openxmlformats.org/officeDocument/2006/relationships/image" Target="../media/image143.emf"/><Relationship Id="rId4" Type="http://schemas.openxmlformats.org/officeDocument/2006/relationships/image" Target="../media/image137.emf"/><Relationship Id="rId9" Type="http://schemas.openxmlformats.org/officeDocument/2006/relationships/image" Target="../media/image142.emf"/></Relationships>
</file>

<file path=ppt/drawings/_rels/vmlDrawing2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emf"/><Relationship Id="rId3" Type="http://schemas.openxmlformats.org/officeDocument/2006/relationships/image" Target="../media/image147.emf"/><Relationship Id="rId7" Type="http://schemas.openxmlformats.org/officeDocument/2006/relationships/image" Target="../media/image151.emf"/><Relationship Id="rId2" Type="http://schemas.openxmlformats.org/officeDocument/2006/relationships/image" Target="../media/image146.emf"/><Relationship Id="rId1" Type="http://schemas.openxmlformats.org/officeDocument/2006/relationships/image" Target="../media/image145.emf"/><Relationship Id="rId6" Type="http://schemas.openxmlformats.org/officeDocument/2006/relationships/image" Target="../media/image150.emf"/><Relationship Id="rId5" Type="http://schemas.openxmlformats.org/officeDocument/2006/relationships/image" Target="../media/image149.emf"/><Relationship Id="rId10" Type="http://schemas.openxmlformats.org/officeDocument/2006/relationships/image" Target="../media/image154.emf"/><Relationship Id="rId4" Type="http://schemas.openxmlformats.org/officeDocument/2006/relationships/image" Target="../media/image148.emf"/><Relationship Id="rId9" Type="http://schemas.openxmlformats.org/officeDocument/2006/relationships/image" Target="../media/image153.e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emf"/><Relationship Id="rId2" Type="http://schemas.openxmlformats.org/officeDocument/2006/relationships/image" Target="../media/image156.emf"/><Relationship Id="rId1" Type="http://schemas.openxmlformats.org/officeDocument/2006/relationships/image" Target="../media/image155.emf"/><Relationship Id="rId6" Type="http://schemas.openxmlformats.org/officeDocument/2006/relationships/image" Target="../media/image160.emf"/><Relationship Id="rId5" Type="http://schemas.openxmlformats.org/officeDocument/2006/relationships/image" Target="../media/image159.emf"/><Relationship Id="rId4" Type="http://schemas.openxmlformats.org/officeDocument/2006/relationships/image" Target="../media/image158.e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emf"/><Relationship Id="rId2" Type="http://schemas.openxmlformats.org/officeDocument/2006/relationships/image" Target="../media/image162.emf"/><Relationship Id="rId1" Type="http://schemas.openxmlformats.org/officeDocument/2006/relationships/image" Target="../media/image161.emf"/><Relationship Id="rId5" Type="http://schemas.openxmlformats.org/officeDocument/2006/relationships/image" Target="../media/image165.emf"/><Relationship Id="rId4" Type="http://schemas.openxmlformats.org/officeDocument/2006/relationships/image" Target="../media/image164.e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emf"/><Relationship Id="rId2" Type="http://schemas.openxmlformats.org/officeDocument/2006/relationships/image" Target="../media/image167.emf"/><Relationship Id="rId1" Type="http://schemas.openxmlformats.org/officeDocument/2006/relationships/image" Target="../media/image166.emf"/><Relationship Id="rId6" Type="http://schemas.openxmlformats.org/officeDocument/2006/relationships/image" Target="../media/image171.emf"/><Relationship Id="rId5" Type="http://schemas.openxmlformats.org/officeDocument/2006/relationships/image" Target="../media/image170.emf"/><Relationship Id="rId4" Type="http://schemas.openxmlformats.org/officeDocument/2006/relationships/image" Target="../media/image169.e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emf"/><Relationship Id="rId2" Type="http://schemas.openxmlformats.org/officeDocument/2006/relationships/image" Target="../media/image173.emf"/><Relationship Id="rId1" Type="http://schemas.openxmlformats.org/officeDocument/2006/relationships/image" Target="../media/image172.emf"/><Relationship Id="rId6" Type="http://schemas.openxmlformats.org/officeDocument/2006/relationships/image" Target="../media/image177.emf"/><Relationship Id="rId5" Type="http://schemas.openxmlformats.org/officeDocument/2006/relationships/image" Target="../media/image176.emf"/><Relationship Id="rId4" Type="http://schemas.openxmlformats.org/officeDocument/2006/relationships/image" Target="../media/image175.e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emf"/><Relationship Id="rId2" Type="http://schemas.openxmlformats.org/officeDocument/2006/relationships/image" Target="../media/image183.emf"/><Relationship Id="rId1" Type="http://schemas.openxmlformats.org/officeDocument/2006/relationships/image" Target="../media/image182.e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emf"/><Relationship Id="rId7" Type="http://schemas.openxmlformats.org/officeDocument/2006/relationships/image" Target="../media/image191.emf"/><Relationship Id="rId2" Type="http://schemas.openxmlformats.org/officeDocument/2006/relationships/image" Target="../media/image186.emf"/><Relationship Id="rId1" Type="http://schemas.openxmlformats.org/officeDocument/2006/relationships/image" Target="../media/image185.emf"/><Relationship Id="rId6" Type="http://schemas.openxmlformats.org/officeDocument/2006/relationships/image" Target="../media/image190.emf"/><Relationship Id="rId5" Type="http://schemas.openxmlformats.org/officeDocument/2006/relationships/image" Target="../media/image189.emf"/><Relationship Id="rId4" Type="http://schemas.openxmlformats.org/officeDocument/2006/relationships/image" Target="../media/image188.e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emf"/><Relationship Id="rId7" Type="http://schemas.openxmlformats.org/officeDocument/2006/relationships/image" Target="../media/image198.emf"/><Relationship Id="rId2" Type="http://schemas.openxmlformats.org/officeDocument/2006/relationships/image" Target="../media/image193.emf"/><Relationship Id="rId1" Type="http://schemas.openxmlformats.org/officeDocument/2006/relationships/image" Target="../media/image192.emf"/><Relationship Id="rId6" Type="http://schemas.openxmlformats.org/officeDocument/2006/relationships/image" Target="../media/image197.emf"/><Relationship Id="rId5" Type="http://schemas.openxmlformats.org/officeDocument/2006/relationships/image" Target="../media/image196.emf"/><Relationship Id="rId4" Type="http://schemas.openxmlformats.org/officeDocument/2006/relationships/image" Target="../media/image195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emf"/><Relationship Id="rId2" Type="http://schemas.openxmlformats.org/officeDocument/2006/relationships/image" Target="../media/image200.emf"/><Relationship Id="rId1" Type="http://schemas.openxmlformats.org/officeDocument/2006/relationships/image" Target="../media/image199.emf"/><Relationship Id="rId6" Type="http://schemas.openxmlformats.org/officeDocument/2006/relationships/image" Target="../media/image204.emf"/><Relationship Id="rId5" Type="http://schemas.openxmlformats.org/officeDocument/2006/relationships/image" Target="../media/image203.emf"/><Relationship Id="rId4" Type="http://schemas.openxmlformats.org/officeDocument/2006/relationships/image" Target="../media/image202.e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7.emf"/><Relationship Id="rId1" Type="http://schemas.openxmlformats.org/officeDocument/2006/relationships/image" Target="../media/image206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2.png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2.png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2.png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1.wmf"/><Relationship Id="rId1" Type="http://schemas.openxmlformats.org/officeDocument/2006/relationships/image" Target="../media/image210.e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3.emf"/><Relationship Id="rId1" Type="http://schemas.openxmlformats.org/officeDocument/2006/relationships/image" Target="../media/image212.emf"/></Relationships>
</file>

<file path=ppt/drawings/_rels/vmlDrawing3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emf"/><Relationship Id="rId2" Type="http://schemas.openxmlformats.org/officeDocument/2006/relationships/image" Target="../media/image217.emf"/><Relationship Id="rId1" Type="http://schemas.openxmlformats.org/officeDocument/2006/relationships/image" Target="../media/image216.e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emf"/><Relationship Id="rId2" Type="http://schemas.openxmlformats.org/officeDocument/2006/relationships/image" Target="../media/image220.emf"/><Relationship Id="rId1" Type="http://schemas.openxmlformats.org/officeDocument/2006/relationships/image" Target="../media/image219.emf"/></Relationships>
</file>

<file path=ppt/drawings/_rels/vmlDrawing3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8.emf"/><Relationship Id="rId2" Type="http://schemas.openxmlformats.org/officeDocument/2006/relationships/image" Target="../media/image227.emf"/><Relationship Id="rId1" Type="http://schemas.openxmlformats.org/officeDocument/2006/relationships/image" Target="../media/image226.emf"/><Relationship Id="rId4" Type="http://schemas.openxmlformats.org/officeDocument/2006/relationships/image" Target="../media/image229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image" Target="../media/image32.emf"/></Relationships>
</file>

<file path=ppt/drawings/_rels/vmlDrawing4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4.emf"/><Relationship Id="rId2" Type="http://schemas.openxmlformats.org/officeDocument/2006/relationships/image" Target="../media/image233.emf"/><Relationship Id="rId1" Type="http://schemas.openxmlformats.org/officeDocument/2006/relationships/image" Target="../media/image232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7" Type="http://schemas.openxmlformats.org/officeDocument/2006/relationships/image" Target="../media/image45.emf"/><Relationship Id="rId2" Type="http://schemas.openxmlformats.org/officeDocument/2006/relationships/image" Target="../media/image40.emf"/><Relationship Id="rId1" Type="http://schemas.openxmlformats.org/officeDocument/2006/relationships/image" Target="../media/image39.emf"/><Relationship Id="rId6" Type="http://schemas.openxmlformats.org/officeDocument/2006/relationships/image" Target="../media/image44.emf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image" Target="../media/image46.emf"/><Relationship Id="rId4" Type="http://schemas.openxmlformats.org/officeDocument/2006/relationships/image" Target="../media/image49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image" Target="../media/image50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image" Target="../media/image55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image" Target="../media/image6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87169D5C-7009-49BB-8148-47E2CDCA630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pl-PL" altLang="pl-PL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B39B3B35-64BD-4BD9-B105-B2C201660F3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 altLang="pl-PL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DBC26121-6CB6-4558-94A5-98F54DE86CAA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54CDF053-5ED4-4EC1-8682-7B2F3C6C58D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291A09FE-2401-423D-BDC4-DB241664CC8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pl-PL" altLang="pl-PL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99978484-848A-453E-B2CC-882319298B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7436C5-79C1-4386-BEE2-208F2BB422CF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09CC9B3-3AC1-436D-8A07-59C1057BA5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B0341F-D82C-4CBF-A4DC-836A818F534C}" type="slidenum">
              <a:rPr lang="pl-PL" altLang="pl-PL"/>
              <a:pPr/>
              <a:t>33</a:t>
            </a:fld>
            <a:endParaRPr lang="pl-PL" altLang="pl-PL"/>
          </a:p>
        </p:txBody>
      </p:sp>
      <p:sp>
        <p:nvSpPr>
          <p:cNvPr id="292866" name="Rectangle 2">
            <a:extLst>
              <a:ext uri="{FF2B5EF4-FFF2-40B4-BE49-F238E27FC236}">
                <a16:creationId xmlns:a16="http://schemas.microsoft.com/office/drawing/2014/main" id="{1D446915-06A9-4EBF-8785-135600D05E6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>
            <a:extLst>
              <a:ext uri="{FF2B5EF4-FFF2-40B4-BE49-F238E27FC236}">
                <a16:creationId xmlns:a16="http://schemas.microsoft.com/office/drawing/2014/main" id="{A80519BE-B399-409D-A46F-51E29EF7C3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76688B1-528E-477D-B5E8-BF24E08A3A7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8D4F29-83EE-4FF8-ACCE-B84B67DAA8D9}" type="slidenum">
              <a:rPr lang="pl-PL" altLang="pl-PL"/>
              <a:pPr/>
              <a:t>35</a:t>
            </a:fld>
            <a:endParaRPr lang="pl-PL" altLang="pl-PL"/>
          </a:p>
        </p:txBody>
      </p:sp>
      <p:sp>
        <p:nvSpPr>
          <p:cNvPr id="290818" name="Rectangle 2">
            <a:extLst>
              <a:ext uri="{FF2B5EF4-FFF2-40B4-BE49-F238E27FC236}">
                <a16:creationId xmlns:a16="http://schemas.microsoft.com/office/drawing/2014/main" id="{9B70D68F-FB1C-47D3-B1C6-098EDC5246E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>
            <a:extLst>
              <a:ext uri="{FF2B5EF4-FFF2-40B4-BE49-F238E27FC236}">
                <a16:creationId xmlns:a16="http://schemas.microsoft.com/office/drawing/2014/main" id="{30EB4F6D-05D6-4879-B58E-A08113AD93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986FC39-46FC-4C0D-B11C-2353E08B25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9D650D-DE4E-40F0-B11C-DED87A7AFA70}" type="slidenum">
              <a:rPr lang="pl-PL" altLang="pl-PL"/>
              <a:pPr/>
              <a:t>37</a:t>
            </a:fld>
            <a:endParaRPr lang="pl-PL" altLang="pl-PL"/>
          </a:p>
        </p:txBody>
      </p:sp>
      <p:sp>
        <p:nvSpPr>
          <p:cNvPr id="223234" name="Rectangle 2">
            <a:extLst>
              <a:ext uri="{FF2B5EF4-FFF2-40B4-BE49-F238E27FC236}">
                <a16:creationId xmlns:a16="http://schemas.microsoft.com/office/drawing/2014/main" id="{E39A9393-F8FD-48DE-B157-819ACD21091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>
            <a:extLst>
              <a:ext uri="{FF2B5EF4-FFF2-40B4-BE49-F238E27FC236}">
                <a16:creationId xmlns:a16="http://schemas.microsoft.com/office/drawing/2014/main" id="{8D86629A-F498-4E9C-AC9D-DD1CBDF5AC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pl-PL"/>
              <a:t>Na - julienne  , Philips</a:t>
            </a:r>
          </a:p>
          <a:p>
            <a:r>
              <a:rPr lang="pl-PL" altLang="pl-PL"/>
              <a:t>Rozmiar bledu  </a:t>
            </a:r>
          </a:p>
          <a:p>
            <a:r>
              <a:rPr lang="pl-PL" altLang="pl-PL"/>
              <a:t>ACC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9AA47FA6-02CA-4C0F-B6E6-5F1F95AA141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B8A8FA-32DB-4A35-BB33-39210120B071}" type="slidenum">
              <a:rPr lang="pl-PL" altLang="pl-PL"/>
              <a:pPr/>
              <a:t>40</a:t>
            </a:fld>
            <a:endParaRPr lang="pl-PL" altLang="pl-PL"/>
          </a:p>
        </p:txBody>
      </p:sp>
      <p:sp>
        <p:nvSpPr>
          <p:cNvPr id="402434" name="Rectangle 2">
            <a:extLst>
              <a:ext uri="{FF2B5EF4-FFF2-40B4-BE49-F238E27FC236}">
                <a16:creationId xmlns:a16="http://schemas.microsoft.com/office/drawing/2014/main" id="{1CC6173F-411B-4002-BFB1-E39F3B1F77D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2435" name="Rectangle 3">
            <a:extLst>
              <a:ext uri="{FF2B5EF4-FFF2-40B4-BE49-F238E27FC236}">
                <a16:creationId xmlns:a16="http://schemas.microsoft.com/office/drawing/2014/main" id="{EA187627-57C3-48D3-8A2A-E8C241953E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pl-PL"/>
              <a:t>Na - julienne  , Philips</a:t>
            </a:r>
          </a:p>
          <a:p>
            <a:r>
              <a:rPr lang="pl-PL" altLang="pl-PL"/>
              <a:t>Rozmiar bledu  </a:t>
            </a:r>
          </a:p>
          <a:p>
            <a:r>
              <a:rPr lang="pl-PL" altLang="pl-PL"/>
              <a:t>ACC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FEDFD7F-132C-4FCB-9DF6-1E8445F1F34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8C6335-1FD2-4E8B-9209-2BAA723B409D}" type="slidenum">
              <a:rPr lang="pl-PL" altLang="pl-PL"/>
              <a:pPr/>
              <a:t>41</a:t>
            </a:fld>
            <a:endParaRPr lang="pl-PL" altLang="pl-PL"/>
          </a:p>
        </p:txBody>
      </p:sp>
      <p:sp>
        <p:nvSpPr>
          <p:cNvPr id="225282" name="Rectangle 2">
            <a:extLst>
              <a:ext uri="{FF2B5EF4-FFF2-40B4-BE49-F238E27FC236}">
                <a16:creationId xmlns:a16="http://schemas.microsoft.com/office/drawing/2014/main" id="{9036AA42-83BA-4FD8-A2A0-3C4E5251FB7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>
            <a:extLst>
              <a:ext uri="{FF2B5EF4-FFF2-40B4-BE49-F238E27FC236}">
                <a16:creationId xmlns:a16="http://schemas.microsoft.com/office/drawing/2014/main" id="{089EB69D-8312-4C15-AEB4-D53CF01C9C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alt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1E2DF6C-D965-49E6-938D-C9AC064C46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0AF73-86F0-495C-8695-E25DEC6C5DAD}" type="slidenum">
              <a:rPr lang="pl-PL" altLang="pl-PL"/>
              <a:pPr/>
              <a:t>43</a:t>
            </a:fld>
            <a:endParaRPr lang="pl-PL" altLang="pl-PL"/>
          </a:p>
        </p:txBody>
      </p:sp>
      <p:sp>
        <p:nvSpPr>
          <p:cNvPr id="422914" name="Rectangle 7">
            <a:extLst>
              <a:ext uri="{FF2B5EF4-FFF2-40B4-BE49-F238E27FC236}">
                <a16:creationId xmlns:a16="http://schemas.microsoft.com/office/drawing/2014/main" id="{35DB273B-EE00-46AD-AEFA-B7A80BCF8964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F691B10D-F306-44CD-BF89-2319E6A71127}" type="slidenum">
              <a:rPr lang="pl-PL" altLang="en-US" sz="1200">
                <a:solidFill>
                  <a:srgbClr val="FFFF00"/>
                </a:solidFill>
              </a:rPr>
              <a:pPr algn="r"/>
              <a:t>43</a:t>
            </a:fld>
            <a:endParaRPr lang="pl-PL" altLang="en-US" sz="1200">
              <a:solidFill>
                <a:srgbClr val="FFFF00"/>
              </a:solidFill>
            </a:endParaRPr>
          </a:p>
        </p:txBody>
      </p:sp>
      <p:sp>
        <p:nvSpPr>
          <p:cNvPr id="422915" name="Rectangle 2">
            <a:extLst>
              <a:ext uri="{FF2B5EF4-FFF2-40B4-BE49-F238E27FC236}">
                <a16:creationId xmlns:a16="http://schemas.microsoft.com/office/drawing/2014/main" id="{8D395A83-E7EB-4C5C-90DF-738A5C8C960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2916" name="Rectangle 3">
            <a:extLst>
              <a:ext uri="{FF2B5EF4-FFF2-40B4-BE49-F238E27FC236}">
                <a16:creationId xmlns:a16="http://schemas.microsoft.com/office/drawing/2014/main" id="{7C1B54CC-7F6B-4BD9-8E86-A92E34ADE9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en-US"/>
              <a:t>Na - julienne  , Philips</a:t>
            </a:r>
          </a:p>
          <a:p>
            <a:r>
              <a:rPr lang="pl-PL" altLang="en-US"/>
              <a:t>Rozmiar bledu  </a:t>
            </a:r>
          </a:p>
          <a:p>
            <a:r>
              <a:rPr lang="pl-PL" altLang="en-US"/>
              <a:t>ACC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DC172BF-4D05-4D8E-AC30-C81D6A3340D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BD145E-5261-43D2-9FD3-EF381619D3F9}" type="slidenum">
              <a:rPr lang="pl-PL" altLang="pl-PL"/>
              <a:pPr/>
              <a:t>65</a:t>
            </a:fld>
            <a:endParaRPr lang="pl-PL" altLang="pl-PL"/>
          </a:p>
        </p:txBody>
      </p:sp>
      <p:sp>
        <p:nvSpPr>
          <p:cNvPr id="425986" name="Rectangle 7">
            <a:extLst>
              <a:ext uri="{FF2B5EF4-FFF2-40B4-BE49-F238E27FC236}">
                <a16:creationId xmlns:a16="http://schemas.microsoft.com/office/drawing/2014/main" id="{26075DF1-FAA5-4E20-920F-C4B7C8D08130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fld id="{7783F5C6-F7E0-44D1-82EC-63DFB62C5D7D}" type="slidenum">
              <a:rPr lang="pl-PL" altLang="en-US" sz="1200">
                <a:solidFill>
                  <a:srgbClr val="FFFF00"/>
                </a:solidFill>
              </a:rPr>
              <a:pPr algn="r"/>
              <a:t>65</a:t>
            </a:fld>
            <a:endParaRPr lang="pl-PL" altLang="en-US" sz="1200">
              <a:solidFill>
                <a:srgbClr val="FFFF00"/>
              </a:solidFill>
            </a:endParaRPr>
          </a:p>
        </p:txBody>
      </p:sp>
      <p:sp>
        <p:nvSpPr>
          <p:cNvPr id="425987" name="Rectangle 2">
            <a:extLst>
              <a:ext uri="{FF2B5EF4-FFF2-40B4-BE49-F238E27FC236}">
                <a16:creationId xmlns:a16="http://schemas.microsoft.com/office/drawing/2014/main" id="{EB7F5A01-3673-4620-8E74-88E031808A1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5988" name="Rectangle 3">
            <a:extLst>
              <a:ext uri="{FF2B5EF4-FFF2-40B4-BE49-F238E27FC236}">
                <a16:creationId xmlns:a16="http://schemas.microsoft.com/office/drawing/2014/main" id="{2D17BF2B-6581-42FF-996F-925F9F09EC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en-US"/>
              <a:t>Na - julienne  , Philips</a:t>
            </a:r>
          </a:p>
          <a:p>
            <a:r>
              <a:rPr lang="pl-PL" altLang="en-US"/>
              <a:t>Rozmiar bledu  </a:t>
            </a:r>
          </a:p>
          <a:p>
            <a:r>
              <a:rPr lang="pl-PL" altLang="en-US"/>
              <a:t>ACC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9F2BAF0-2B95-41BD-B26A-B3A9C53525D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15BFD2-D2E7-440C-9C54-367213147A3B}" type="slidenum">
              <a:rPr lang="pl-PL" altLang="pl-PL"/>
              <a:pPr/>
              <a:t>66</a:t>
            </a:fld>
            <a:endParaRPr lang="pl-PL" altLang="pl-PL"/>
          </a:p>
        </p:txBody>
      </p:sp>
      <p:sp>
        <p:nvSpPr>
          <p:cNvPr id="350210" name="Rectangle 2">
            <a:extLst>
              <a:ext uri="{FF2B5EF4-FFF2-40B4-BE49-F238E27FC236}">
                <a16:creationId xmlns:a16="http://schemas.microsoft.com/office/drawing/2014/main" id="{CD20FDD3-EB0C-4B01-B752-8E009614C69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0211" name="Rectangle 3">
            <a:extLst>
              <a:ext uri="{FF2B5EF4-FFF2-40B4-BE49-F238E27FC236}">
                <a16:creationId xmlns:a16="http://schemas.microsoft.com/office/drawing/2014/main" id="{02010446-B784-4CB8-8EF2-98A2C6446A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pl-PL"/>
              <a:t>Na - julienne  , Philips</a:t>
            </a:r>
          </a:p>
          <a:p>
            <a:r>
              <a:rPr lang="pl-PL" altLang="pl-PL"/>
              <a:t>Rozmiar bledu  </a:t>
            </a:r>
          </a:p>
          <a:p>
            <a:r>
              <a:rPr lang="pl-PL" altLang="pl-PL"/>
              <a:t>ACC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DF697A9-086D-4ADA-8660-F760313B30E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1F69A2-5AF8-4020-AC63-1B8A1F7DE9D7}" type="slidenum">
              <a:rPr lang="pl-PL" altLang="pl-PL"/>
              <a:pPr/>
              <a:t>67</a:t>
            </a:fld>
            <a:endParaRPr lang="pl-PL" altLang="pl-PL"/>
          </a:p>
        </p:txBody>
      </p:sp>
      <p:sp>
        <p:nvSpPr>
          <p:cNvPr id="394242" name="Rectangle 2">
            <a:extLst>
              <a:ext uri="{FF2B5EF4-FFF2-40B4-BE49-F238E27FC236}">
                <a16:creationId xmlns:a16="http://schemas.microsoft.com/office/drawing/2014/main" id="{26FFE490-A055-463B-ABC3-3F63E3B5A7C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4243" name="Rectangle 3">
            <a:extLst>
              <a:ext uri="{FF2B5EF4-FFF2-40B4-BE49-F238E27FC236}">
                <a16:creationId xmlns:a16="http://schemas.microsoft.com/office/drawing/2014/main" id="{BEF7FE95-667C-425B-9957-8C25E2EC59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pl-PL"/>
              <a:t>Na - julienne  , Philips</a:t>
            </a:r>
          </a:p>
          <a:p>
            <a:r>
              <a:rPr lang="pl-PL" altLang="pl-PL"/>
              <a:t>Rozmiar bledu  </a:t>
            </a:r>
          </a:p>
          <a:p>
            <a:r>
              <a:rPr lang="pl-PL" altLang="pl-PL"/>
              <a:t>ACC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A54FA14-C102-4119-A62F-D67F6EE3E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B5239DD-6243-4242-81AA-8490FCB3F4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DF542CA-75F6-474D-9449-D0BBA84D1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122EA9E-C11C-4561-9642-1FE6F3167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A5082EC-F1FD-4D7F-9836-FC131A5CE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CA426-983D-46F9-9F89-2CAF8F6B5ED2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7856862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CC6BBC1-0F6B-49D0-BD34-C3E93C3F8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466EECB5-A3F4-4292-BB06-98A3C346A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50F9E80-E8F2-4FF7-BC71-1621D03A8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41D1996-2A44-4001-A396-8196AABBB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FD0AFB1-D5FD-4081-82FE-A83907470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811F6-4AAA-4A9C-8BBA-69CEBB3666B6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406127775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10B0CAFC-55C1-43C1-809E-82C16DD46D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6A0A040-7641-47E0-8367-93118FEE8A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C260540-5F16-4659-B154-1E0C3E472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A47E100-3412-4206-91DE-2FEACED7D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1316131-C1E9-4E9C-A9A6-9657CE523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7FC996-9597-480A-915D-738C5ED8754E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39193828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FE485F5-EA87-4348-B872-3FDAA772F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64832A4-43E1-4FAB-813F-690EA00483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1CD5589-34E2-463C-A3B5-F4DD81E21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3D1AAC5-AFC5-44E2-92FE-C53898838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BAF5F1A-3515-41E2-9EC9-82540814C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AFE0-89AC-43A7-AFC8-E87DE1FCFA80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262671751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AE9295-60F2-4DB9-9162-8B49787EC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B967E36-2955-48E0-B837-12F153A33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EEA3959-18B0-4BE0-87E5-54A35D0E0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0233E04-3A86-40E5-AAC6-6BAF8F500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990817B-A51E-41FA-ADF6-6B118BB3A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21E2C0-4103-4B98-963C-942D744AD032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772077734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669E8BF-1A5C-48B8-80FB-2AC536C40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F7F794B-54D5-466B-9382-7E6856FC86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CA722DC-5497-4607-81DC-E4B608C87C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857AD6A-211D-4455-B4E0-275E182DA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619572E-4ED9-4A42-A86B-25511119F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25E0657-1159-431F-AB08-CA2ED463E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67B07-4FFA-49CA-8212-38C15A594CC3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34798235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9F91B19-1CF4-4A7B-8E0F-2D1085566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599FF19-1220-44D8-9061-02814B0735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5474B07-E74B-491F-8B8B-ED0A29CE24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BD454830-10E4-4DB4-8C1C-5D9EA2A060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326B296F-288C-4A5B-9C25-3A0170EE43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EF2F2DC8-50F8-43C3-AFB1-F5D879B70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E692D489-5DEF-47C8-AA34-DA2A9E9C7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87372F3-907E-4C20-AA2D-7AFC7B213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EFBE8-7805-4E3D-B154-560698B8500F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699188711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06DDEA4-90D4-4FE6-8DD4-B2E74709C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E8A3A64-9AED-48EA-927A-BF8A64941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C19197E8-9755-4AD4-AF9E-43B34EA82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5849C7B9-30C9-425C-88F8-4A282D6E6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C8CD5-405F-4D6B-81C9-A237653DE809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816528848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63310100-5387-4189-A4AC-519F1D008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78A89DD8-5EE5-4A78-992A-AF5AAD030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507F3DF-E874-43A0-899C-955EBF2DE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780B7-56E8-40DF-8A11-7D6D8D2AB684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7170332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2091104-2B72-4F9D-BE1A-03BA9D188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35F086D-B0F8-470C-8FC9-AE496F432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C1BC1ED8-6C72-4313-8958-78D1AFC2D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65A61CF-28E3-499F-AB35-FA7C5D1F5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4AF840F-B640-4348-8D8F-EBEB02DC0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24D13E8C-16D7-43DD-85AB-AB7302D3A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E145C-8BDD-4EA8-9BC6-0F46ABED827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409097685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0431A68-6B9F-411A-A200-C44B8A327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45F99F45-DBAC-4084-9DAC-5F1BB3A5AF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BDCF92E5-036F-4D56-B3FB-6DD3106A90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0E5FCF5-F48F-4A3D-9CDE-744F457C8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86853AC-AECD-4253-A1CB-CFEFF8C3D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B0048E3-E006-4677-B732-294A38C91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7E28A-0AB4-4B74-861F-EA6984E6F412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28908961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64E0596-AE69-450F-9910-9EF259A0A9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 wzorca tytułu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C7FD97E-A352-4F30-A1F0-68BDC2D408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C4B1A232-7440-494B-9C32-24161112ABC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pl-PL" altLang="pl-PL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7745829-3AEF-4BB1-8AE2-531774DBC50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pl-PL" altLang="pl-PL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8C43C8E2-6A99-4D3D-93B9-44FB480A0DF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E7C92675-303D-4D12-8C9B-55F7C458A45C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25.emf"/><Relationship Id="rId3" Type="http://schemas.openxmlformats.org/officeDocument/2006/relationships/oleObject" Target="../embeddings/oleObject2.bin"/><Relationship Id="rId7" Type="http://schemas.openxmlformats.org/officeDocument/2006/relationships/image" Target="../media/image3.png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emf"/><Relationship Id="rId11" Type="http://schemas.openxmlformats.org/officeDocument/2006/relationships/image" Target="../media/image24.emf"/><Relationship Id="rId5" Type="http://schemas.openxmlformats.org/officeDocument/2006/relationships/oleObject" Target="../embeddings/oleObject3.bin"/><Relationship Id="rId15" Type="http://schemas.openxmlformats.org/officeDocument/2006/relationships/image" Target="../media/image26.jpeg"/><Relationship Id="rId10" Type="http://schemas.openxmlformats.org/officeDocument/2006/relationships/oleObject" Target="../embeddings/oleObject5.bin"/><Relationship Id="rId4" Type="http://schemas.openxmlformats.org/officeDocument/2006/relationships/image" Target="../media/image21.emf"/><Relationship Id="rId9" Type="http://schemas.openxmlformats.org/officeDocument/2006/relationships/image" Target="../media/image23.emf"/><Relationship Id="rId1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31.emf"/><Relationship Id="rId3" Type="http://schemas.openxmlformats.org/officeDocument/2006/relationships/oleObject" Target="../embeddings/oleObject7.bin"/><Relationship Id="rId7" Type="http://schemas.openxmlformats.org/officeDocument/2006/relationships/image" Target="../media/image3.png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emf"/><Relationship Id="rId11" Type="http://schemas.openxmlformats.org/officeDocument/2006/relationships/image" Target="../media/image30.emf"/><Relationship Id="rId5" Type="http://schemas.openxmlformats.org/officeDocument/2006/relationships/oleObject" Target="../embeddings/oleObject8.bin"/><Relationship Id="rId10" Type="http://schemas.openxmlformats.org/officeDocument/2006/relationships/oleObject" Target="../embeddings/oleObject10.bin"/><Relationship Id="rId4" Type="http://schemas.openxmlformats.org/officeDocument/2006/relationships/image" Target="../media/image27.emf"/><Relationship Id="rId9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oleObject" Target="../embeddings/oleObject12.bin"/><Relationship Id="rId7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3.e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37.jpeg"/><Relationship Id="rId4" Type="http://schemas.openxmlformats.org/officeDocument/2006/relationships/image" Target="../media/image32.emf"/><Relationship Id="rId9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43.emf"/><Relationship Id="rId3" Type="http://schemas.openxmlformats.org/officeDocument/2006/relationships/oleObject" Target="../embeddings/oleObject14.bin"/><Relationship Id="rId7" Type="http://schemas.openxmlformats.org/officeDocument/2006/relationships/image" Target="../media/image40.emf"/><Relationship Id="rId12" Type="http://schemas.openxmlformats.org/officeDocument/2006/relationships/oleObject" Target="../embeddings/oleObject18.bin"/><Relationship Id="rId17" Type="http://schemas.openxmlformats.org/officeDocument/2006/relationships/image" Target="../media/image45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0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42.emf"/><Relationship Id="rId5" Type="http://schemas.openxmlformats.org/officeDocument/2006/relationships/image" Target="../media/image3.png"/><Relationship Id="rId15" Type="http://schemas.openxmlformats.org/officeDocument/2006/relationships/image" Target="../media/image44.emf"/><Relationship Id="rId10" Type="http://schemas.openxmlformats.org/officeDocument/2006/relationships/oleObject" Target="../embeddings/oleObject17.bin"/><Relationship Id="rId4" Type="http://schemas.openxmlformats.org/officeDocument/2006/relationships/image" Target="../media/image39.emf"/><Relationship Id="rId9" Type="http://schemas.openxmlformats.org/officeDocument/2006/relationships/image" Target="../media/image41.emf"/><Relationship Id="rId14" Type="http://schemas.openxmlformats.org/officeDocument/2006/relationships/oleObject" Target="../embeddings/oleObject19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7.emf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49.emf"/><Relationship Id="rId4" Type="http://schemas.openxmlformats.org/officeDocument/2006/relationships/image" Target="../media/image46.emf"/><Relationship Id="rId9" Type="http://schemas.openxmlformats.org/officeDocument/2006/relationships/oleObject" Target="../embeddings/oleObject24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1.e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50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59.gif"/><Relationship Id="rId3" Type="http://schemas.openxmlformats.org/officeDocument/2006/relationships/oleObject" Target="../embeddings/oleObject28.bin"/><Relationship Id="rId7" Type="http://schemas.openxmlformats.org/officeDocument/2006/relationships/image" Target="../media/image34.jpeg"/><Relationship Id="rId12" Type="http://schemas.openxmlformats.org/officeDocument/2006/relationships/image" Target="../media/image58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6.emf"/><Relationship Id="rId11" Type="http://schemas.openxmlformats.org/officeDocument/2006/relationships/image" Target="../media/image57.png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37.jpeg"/><Relationship Id="rId4" Type="http://schemas.openxmlformats.org/officeDocument/2006/relationships/image" Target="../media/image55.emf"/><Relationship Id="rId9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image" Target="../media/image3.png"/><Relationship Id="rId7" Type="http://schemas.openxmlformats.org/officeDocument/2006/relationships/image" Target="../media/image6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60.emf"/><Relationship Id="rId4" Type="http://schemas.openxmlformats.org/officeDocument/2006/relationships/oleObject" Target="../embeddings/oleObject30.bin"/><Relationship Id="rId9" Type="http://schemas.openxmlformats.org/officeDocument/2006/relationships/image" Target="../media/image62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66.emf"/><Relationship Id="rId18" Type="http://schemas.openxmlformats.org/officeDocument/2006/relationships/oleObject" Target="../embeddings/oleObject39.bin"/><Relationship Id="rId3" Type="http://schemas.openxmlformats.org/officeDocument/2006/relationships/oleObject" Target="../embeddings/oleObject33.bin"/><Relationship Id="rId7" Type="http://schemas.openxmlformats.org/officeDocument/2006/relationships/image" Target="../media/image3.png"/><Relationship Id="rId12" Type="http://schemas.openxmlformats.org/officeDocument/2006/relationships/oleObject" Target="../embeddings/oleObject36.bin"/><Relationship Id="rId17" Type="http://schemas.openxmlformats.org/officeDocument/2006/relationships/image" Target="../media/image68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8.bin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4.emf"/><Relationship Id="rId11" Type="http://schemas.openxmlformats.org/officeDocument/2006/relationships/image" Target="../media/image65.emf"/><Relationship Id="rId5" Type="http://schemas.openxmlformats.org/officeDocument/2006/relationships/oleObject" Target="../embeddings/oleObject34.bin"/><Relationship Id="rId15" Type="http://schemas.openxmlformats.org/officeDocument/2006/relationships/image" Target="../media/image67.emf"/><Relationship Id="rId10" Type="http://schemas.openxmlformats.org/officeDocument/2006/relationships/oleObject" Target="../embeddings/oleObject35.bin"/><Relationship Id="rId19" Type="http://schemas.openxmlformats.org/officeDocument/2006/relationships/image" Target="../media/image69.emf"/><Relationship Id="rId4" Type="http://schemas.openxmlformats.org/officeDocument/2006/relationships/image" Target="../media/image63.emf"/><Relationship Id="rId9" Type="http://schemas.openxmlformats.org/officeDocument/2006/relationships/image" Target="../media/image37.jpeg"/><Relationship Id="rId14" Type="http://schemas.openxmlformats.org/officeDocument/2006/relationships/oleObject" Target="../embeddings/oleObject37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13" Type="http://schemas.openxmlformats.org/officeDocument/2006/relationships/image" Target="../media/image73.emf"/><Relationship Id="rId18" Type="http://schemas.openxmlformats.org/officeDocument/2006/relationships/image" Target="../media/image75.emf"/><Relationship Id="rId3" Type="http://schemas.openxmlformats.org/officeDocument/2006/relationships/oleObject" Target="../embeddings/oleObject40.bin"/><Relationship Id="rId21" Type="http://schemas.openxmlformats.org/officeDocument/2006/relationships/image" Target="../media/image77.jpeg"/><Relationship Id="rId7" Type="http://schemas.openxmlformats.org/officeDocument/2006/relationships/image" Target="../media/image37.jpeg"/><Relationship Id="rId12" Type="http://schemas.openxmlformats.org/officeDocument/2006/relationships/oleObject" Target="../embeddings/oleObject43.bin"/><Relationship Id="rId17" Type="http://schemas.openxmlformats.org/officeDocument/2006/relationships/oleObject" Target="../embeddings/oleObject4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4.emf"/><Relationship Id="rId20" Type="http://schemas.openxmlformats.org/officeDocument/2006/relationships/image" Target="../media/image76.e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4.jpeg"/><Relationship Id="rId11" Type="http://schemas.openxmlformats.org/officeDocument/2006/relationships/image" Target="../media/image72.emf"/><Relationship Id="rId5" Type="http://schemas.openxmlformats.org/officeDocument/2006/relationships/image" Target="../media/image3.png"/><Relationship Id="rId15" Type="http://schemas.openxmlformats.org/officeDocument/2006/relationships/oleObject" Target="../embeddings/oleObject44.bin"/><Relationship Id="rId10" Type="http://schemas.openxmlformats.org/officeDocument/2006/relationships/oleObject" Target="../embeddings/oleObject42.bin"/><Relationship Id="rId19" Type="http://schemas.openxmlformats.org/officeDocument/2006/relationships/oleObject" Target="../embeddings/oleObject46.bin"/><Relationship Id="rId4" Type="http://schemas.openxmlformats.org/officeDocument/2006/relationships/image" Target="../media/image70.emf"/><Relationship Id="rId9" Type="http://schemas.openxmlformats.org/officeDocument/2006/relationships/image" Target="../media/image71.emf"/><Relationship Id="rId1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oleObject" Target="../embeddings/oleObject47.bin"/><Relationship Id="rId7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9.emf"/><Relationship Id="rId11" Type="http://schemas.openxmlformats.org/officeDocument/2006/relationships/image" Target="../media/image59.gif"/><Relationship Id="rId5" Type="http://schemas.openxmlformats.org/officeDocument/2006/relationships/oleObject" Target="../embeddings/oleObject48.bin"/><Relationship Id="rId10" Type="http://schemas.openxmlformats.org/officeDocument/2006/relationships/image" Target="../media/image37.jpeg"/><Relationship Id="rId4" Type="http://schemas.openxmlformats.org/officeDocument/2006/relationships/image" Target="../media/image78.emf"/><Relationship Id="rId9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emf"/><Relationship Id="rId13" Type="http://schemas.openxmlformats.org/officeDocument/2006/relationships/oleObject" Target="../embeddings/oleObject54.bin"/><Relationship Id="rId18" Type="http://schemas.openxmlformats.org/officeDocument/2006/relationships/image" Target="../media/image87.emf"/><Relationship Id="rId26" Type="http://schemas.openxmlformats.org/officeDocument/2006/relationships/image" Target="../media/image91.emf"/><Relationship Id="rId3" Type="http://schemas.openxmlformats.org/officeDocument/2006/relationships/oleObject" Target="../embeddings/oleObject49.bin"/><Relationship Id="rId21" Type="http://schemas.openxmlformats.org/officeDocument/2006/relationships/oleObject" Target="../embeddings/oleObject58.bin"/><Relationship Id="rId7" Type="http://schemas.openxmlformats.org/officeDocument/2006/relationships/oleObject" Target="../embeddings/oleObject51.bin"/><Relationship Id="rId12" Type="http://schemas.openxmlformats.org/officeDocument/2006/relationships/image" Target="../media/image84.emf"/><Relationship Id="rId17" Type="http://schemas.openxmlformats.org/officeDocument/2006/relationships/oleObject" Target="../embeddings/oleObject56.bin"/><Relationship Id="rId25" Type="http://schemas.openxmlformats.org/officeDocument/2006/relationships/oleObject" Target="../embeddings/oleObject6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6.emf"/><Relationship Id="rId20" Type="http://schemas.openxmlformats.org/officeDocument/2006/relationships/image" Target="../media/image88.e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1.emf"/><Relationship Id="rId11" Type="http://schemas.openxmlformats.org/officeDocument/2006/relationships/oleObject" Target="../embeddings/oleObject53.bin"/><Relationship Id="rId24" Type="http://schemas.openxmlformats.org/officeDocument/2006/relationships/image" Target="../media/image90.emf"/><Relationship Id="rId5" Type="http://schemas.openxmlformats.org/officeDocument/2006/relationships/oleObject" Target="../embeddings/oleObject50.bin"/><Relationship Id="rId15" Type="http://schemas.openxmlformats.org/officeDocument/2006/relationships/oleObject" Target="../embeddings/oleObject55.bin"/><Relationship Id="rId23" Type="http://schemas.openxmlformats.org/officeDocument/2006/relationships/oleObject" Target="../embeddings/oleObject59.bin"/><Relationship Id="rId10" Type="http://schemas.openxmlformats.org/officeDocument/2006/relationships/image" Target="../media/image83.emf"/><Relationship Id="rId19" Type="http://schemas.openxmlformats.org/officeDocument/2006/relationships/oleObject" Target="../embeddings/oleObject57.bin"/><Relationship Id="rId4" Type="http://schemas.openxmlformats.org/officeDocument/2006/relationships/image" Target="../media/image80.emf"/><Relationship Id="rId9" Type="http://schemas.openxmlformats.org/officeDocument/2006/relationships/oleObject" Target="../embeddings/oleObject52.bin"/><Relationship Id="rId14" Type="http://schemas.openxmlformats.org/officeDocument/2006/relationships/image" Target="../media/image85.emf"/><Relationship Id="rId22" Type="http://schemas.openxmlformats.org/officeDocument/2006/relationships/image" Target="../media/image89.emf"/></Relationships>
</file>

<file path=ppt/slides/_rels/slide31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66.bin"/><Relationship Id="rId18" Type="http://schemas.openxmlformats.org/officeDocument/2006/relationships/image" Target="../media/image99.emf"/><Relationship Id="rId26" Type="http://schemas.openxmlformats.org/officeDocument/2006/relationships/image" Target="../media/image103.emf"/><Relationship Id="rId21" Type="http://schemas.openxmlformats.org/officeDocument/2006/relationships/oleObject" Target="../embeddings/oleObject70.bin"/><Relationship Id="rId34" Type="http://schemas.openxmlformats.org/officeDocument/2006/relationships/image" Target="../media/image107.emf"/><Relationship Id="rId7" Type="http://schemas.openxmlformats.org/officeDocument/2006/relationships/oleObject" Target="../embeddings/oleObject63.bin"/><Relationship Id="rId12" Type="http://schemas.openxmlformats.org/officeDocument/2006/relationships/image" Target="../media/image96.emf"/><Relationship Id="rId17" Type="http://schemas.openxmlformats.org/officeDocument/2006/relationships/oleObject" Target="../embeddings/oleObject68.bin"/><Relationship Id="rId25" Type="http://schemas.openxmlformats.org/officeDocument/2006/relationships/oleObject" Target="../embeddings/oleObject72.bin"/><Relationship Id="rId33" Type="http://schemas.openxmlformats.org/officeDocument/2006/relationships/oleObject" Target="../embeddings/oleObject76.bin"/><Relationship Id="rId38" Type="http://schemas.openxmlformats.org/officeDocument/2006/relationships/image" Target="../media/image109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8.emf"/><Relationship Id="rId20" Type="http://schemas.openxmlformats.org/officeDocument/2006/relationships/image" Target="../media/image100.emf"/><Relationship Id="rId29" Type="http://schemas.openxmlformats.org/officeDocument/2006/relationships/oleObject" Target="../embeddings/oleObject74.bin"/><Relationship Id="rId1" Type="http://schemas.openxmlformats.org/officeDocument/2006/relationships/vmlDrawing" Target="../drawings/vmlDrawing14.vml"/><Relationship Id="rId6" Type="http://schemas.openxmlformats.org/officeDocument/2006/relationships/image" Target="../media/image93.emf"/><Relationship Id="rId11" Type="http://schemas.openxmlformats.org/officeDocument/2006/relationships/oleObject" Target="../embeddings/oleObject65.bin"/><Relationship Id="rId24" Type="http://schemas.openxmlformats.org/officeDocument/2006/relationships/image" Target="../media/image102.emf"/><Relationship Id="rId32" Type="http://schemas.openxmlformats.org/officeDocument/2006/relationships/image" Target="../media/image106.emf"/><Relationship Id="rId37" Type="http://schemas.openxmlformats.org/officeDocument/2006/relationships/oleObject" Target="../embeddings/oleObject78.bin"/><Relationship Id="rId5" Type="http://schemas.openxmlformats.org/officeDocument/2006/relationships/oleObject" Target="../embeddings/oleObject62.bin"/><Relationship Id="rId15" Type="http://schemas.openxmlformats.org/officeDocument/2006/relationships/oleObject" Target="../embeddings/oleObject67.bin"/><Relationship Id="rId23" Type="http://schemas.openxmlformats.org/officeDocument/2006/relationships/oleObject" Target="../embeddings/oleObject71.bin"/><Relationship Id="rId28" Type="http://schemas.openxmlformats.org/officeDocument/2006/relationships/image" Target="../media/image104.emf"/><Relationship Id="rId36" Type="http://schemas.openxmlformats.org/officeDocument/2006/relationships/image" Target="../media/image108.emf"/><Relationship Id="rId10" Type="http://schemas.openxmlformats.org/officeDocument/2006/relationships/image" Target="../media/image95.emf"/><Relationship Id="rId19" Type="http://schemas.openxmlformats.org/officeDocument/2006/relationships/oleObject" Target="../embeddings/oleObject69.bin"/><Relationship Id="rId31" Type="http://schemas.openxmlformats.org/officeDocument/2006/relationships/oleObject" Target="../embeddings/oleObject75.bin"/><Relationship Id="rId4" Type="http://schemas.openxmlformats.org/officeDocument/2006/relationships/image" Target="../media/image92.emf"/><Relationship Id="rId9" Type="http://schemas.openxmlformats.org/officeDocument/2006/relationships/oleObject" Target="../embeddings/oleObject64.bin"/><Relationship Id="rId14" Type="http://schemas.openxmlformats.org/officeDocument/2006/relationships/image" Target="../media/image97.emf"/><Relationship Id="rId22" Type="http://schemas.openxmlformats.org/officeDocument/2006/relationships/image" Target="../media/image101.emf"/><Relationship Id="rId27" Type="http://schemas.openxmlformats.org/officeDocument/2006/relationships/oleObject" Target="../embeddings/oleObject73.bin"/><Relationship Id="rId30" Type="http://schemas.openxmlformats.org/officeDocument/2006/relationships/image" Target="../media/image105.emf"/><Relationship Id="rId35" Type="http://schemas.openxmlformats.org/officeDocument/2006/relationships/oleObject" Target="../embeddings/oleObject77.bin"/><Relationship Id="rId8" Type="http://schemas.openxmlformats.org/officeDocument/2006/relationships/image" Target="../media/image94.emf"/><Relationship Id="rId3" Type="http://schemas.openxmlformats.org/officeDocument/2006/relationships/oleObject" Target="../embeddings/oleObject61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emf"/><Relationship Id="rId13" Type="http://schemas.openxmlformats.org/officeDocument/2006/relationships/oleObject" Target="../embeddings/oleObject84.bin"/><Relationship Id="rId18" Type="http://schemas.openxmlformats.org/officeDocument/2006/relationships/image" Target="../media/image117.emf"/><Relationship Id="rId3" Type="http://schemas.openxmlformats.org/officeDocument/2006/relationships/oleObject" Target="../embeddings/oleObject79.bin"/><Relationship Id="rId21" Type="http://schemas.openxmlformats.org/officeDocument/2006/relationships/oleObject" Target="../embeddings/oleObject88.bin"/><Relationship Id="rId7" Type="http://schemas.openxmlformats.org/officeDocument/2006/relationships/oleObject" Target="../embeddings/oleObject81.bin"/><Relationship Id="rId12" Type="http://schemas.openxmlformats.org/officeDocument/2006/relationships/image" Target="../media/image114.emf"/><Relationship Id="rId17" Type="http://schemas.openxmlformats.org/officeDocument/2006/relationships/oleObject" Target="../embeddings/oleObject8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6.emf"/><Relationship Id="rId20" Type="http://schemas.openxmlformats.org/officeDocument/2006/relationships/image" Target="../media/image118.emf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11.emf"/><Relationship Id="rId11" Type="http://schemas.openxmlformats.org/officeDocument/2006/relationships/oleObject" Target="../embeddings/oleObject83.bin"/><Relationship Id="rId24" Type="http://schemas.openxmlformats.org/officeDocument/2006/relationships/image" Target="../media/image120.emf"/><Relationship Id="rId5" Type="http://schemas.openxmlformats.org/officeDocument/2006/relationships/oleObject" Target="../embeddings/oleObject80.bin"/><Relationship Id="rId15" Type="http://schemas.openxmlformats.org/officeDocument/2006/relationships/oleObject" Target="../embeddings/oleObject85.bin"/><Relationship Id="rId23" Type="http://schemas.openxmlformats.org/officeDocument/2006/relationships/oleObject" Target="../embeddings/oleObject89.bin"/><Relationship Id="rId10" Type="http://schemas.openxmlformats.org/officeDocument/2006/relationships/image" Target="../media/image113.emf"/><Relationship Id="rId19" Type="http://schemas.openxmlformats.org/officeDocument/2006/relationships/oleObject" Target="../embeddings/oleObject87.bin"/><Relationship Id="rId4" Type="http://schemas.openxmlformats.org/officeDocument/2006/relationships/image" Target="../media/image110.emf"/><Relationship Id="rId9" Type="http://schemas.openxmlformats.org/officeDocument/2006/relationships/oleObject" Target="../embeddings/oleObject82.bin"/><Relationship Id="rId14" Type="http://schemas.openxmlformats.org/officeDocument/2006/relationships/image" Target="../media/image115.emf"/><Relationship Id="rId22" Type="http://schemas.openxmlformats.org/officeDocument/2006/relationships/image" Target="../media/image119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121.emf"/><Relationship Id="rId4" Type="http://schemas.openxmlformats.org/officeDocument/2006/relationships/oleObject" Target="../embeddings/oleObject90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122.png"/><Relationship Id="rId4" Type="http://schemas.openxmlformats.org/officeDocument/2006/relationships/oleObject" Target="../embeddings/oleObject91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22.png"/><Relationship Id="rId4" Type="http://schemas.openxmlformats.org/officeDocument/2006/relationships/oleObject" Target="../embeddings/oleObject92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22.png"/><Relationship Id="rId4" Type="http://schemas.openxmlformats.org/officeDocument/2006/relationships/oleObject" Target="../embeddings/oleObject93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6.bin"/><Relationship Id="rId3" Type="http://schemas.openxmlformats.org/officeDocument/2006/relationships/image" Target="../media/image133.jpeg"/><Relationship Id="rId7" Type="http://schemas.openxmlformats.org/officeDocument/2006/relationships/image" Target="../media/image13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95.bin"/><Relationship Id="rId11" Type="http://schemas.openxmlformats.org/officeDocument/2006/relationships/image" Target="../media/image132.emf"/><Relationship Id="rId5" Type="http://schemas.openxmlformats.org/officeDocument/2006/relationships/image" Target="../media/image129.emf"/><Relationship Id="rId10" Type="http://schemas.openxmlformats.org/officeDocument/2006/relationships/oleObject" Target="../embeddings/oleObject97.bin"/><Relationship Id="rId4" Type="http://schemas.openxmlformats.org/officeDocument/2006/relationships/oleObject" Target="../embeddings/oleObject94.bin"/><Relationship Id="rId9" Type="http://schemas.openxmlformats.org/officeDocument/2006/relationships/image" Target="../media/image131.em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emf"/><Relationship Id="rId13" Type="http://schemas.openxmlformats.org/officeDocument/2006/relationships/oleObject" Target="../embeddings/oleObject103.bin"/><Relationship Id="rId18" Type="http://schemas.openxmlformats.org/officeDocument/2006/relationships/image" Target="../media/image141.emf"/><Relationship Id="rId3" Type="http://schemas.openxmlformats.org/officeDocument/2006/relationships/oleObject" Target="../embeddings/oleObject98.bin"/><Relationship Id="rId21" Type="http://schemas.openxmlformats.org/officeDocument/2006/relationships/oleObject" Target="../embeddings/oleObject107.bin"/><Relationship Id="rId7" Type="http://schemas.openxmlformats.org/officeDocument/2006/relationships/oleObject" Target="../embeddings/oleObject100.bin"/><Relationship Id="rId12" Type="http://schemas.openxmlformats.org/officeDocument/2006/relationships/image" Target="../media/image138.emf"/><Relationship Id="rId17" Type="http://schemas.openxmlformats.org/officeDocument/2006/relationships/oleObject" Target="../embeddings/oleObject10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40.emf"/><Relationship Id="rId20" Type="http://schemas.openxmlformats.org/officeDocument/2006/relationships/image" Target="../media/image142.emf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35.emf"/><Relationship Id="rId11" Type="http://schemas.openxmlformats.org/officeDocument/2006/relationships/oleObject" Target="../embeddings/oleObject102.bin"/><Relationship Id="rId5" Type="http://schemas.openxmlformats.org/officeDocument/2006/relationships/oleObject" Target="../embeddings/oleObject99.bin"/><Relationship Id="rId15" Type="http://schemas.openxmlformats.org/officeDocument/2006/relationships/oleObject" Target="../embeddings/oleObject104.bin"/><Relationship Id="rId23" Type="http://schemas.openxmlformats.org/officeDocument/2006/relationships/image" Target="../media/image144.png"/><Relationship Id="rId10" Type="http://schemas.openxmlformats.org/officeDocument/2006/relationships/image" Target="../media/image137.emf"/><Relationship Id="rId19" Type="http://schemas.openxmlformats.org/officeDocument/2006/relationships/oleObject" Target="../embeddings/oleObject106.bin"/><Relationship Id="rId4" Type="http://schemas.openxmlformats.org/officeDocument/2006/relationships/image" Target="../media/image134.emf"/><Relationship Id="rId9" Type="http://schemas.openxmlformats.org/officeDocument/2006/relationships/oleObject" Target="../embeddings/oleObject101.bin"/><Relationship Id="rId14" Type="http://schemas.openxmlformats.org/officeDocument/2006/relationships/image" Target="../media/image139.emf"/><Relationship Id="rId22" Type="http://schemas.openxmlformats.org/officeDocument/2006/relationships/image" Target="../media/image14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emf"/><Relationship Id="rId13" Type="http://schemas.openxmlformats.org/officeDocument/2006/relationships/oleObject" Target="../embeddings/oleObject113.bin"/><Relationship Id="rId18" Type="http://schemas.openxmlformats.org/officeDocument/2006/relationships/image" Target="../media/image152.emf"/><Relationship Id="rId3" Type="http://schemas.openxmlformats.org/officeDocument/2006/relationships/oleObject" Target="../embeddings/oleObject108.bin"/><Relationship Id="rId21" Type="http://schemas.openxmlformats.org/officeDocument/2006/relationships/image" Target="../media/image144.png"/><Relationship Id="rId7" Type="http://schemas.openxmlformats.org/officeDocument/2006/relationships/oleObject" Target="../embeddings/oleObject110.bin"/><Relationship Id="rId12" Type="http://schemas.openxmlformats.org/officeDocument/2006/relationships/image" Target="../media/image149.emf"/><Relationship Id="rId17" Type="http://schemas.openxmlformats.org/officeDocument/2006/relationships/oleObject" Target="../embeddings/oleObject11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1.emf"/><Relationship Id="rId20" Type="http://schemas.openxmlformats.org/officeDocument/2006/relationships/image" Target="../media/image153.emf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46.emf"/><Relationship Id="rId11" Type="http://schemas.openxmlformats.org/officeDocument/2006/relationships/oleObject" Target="../embeddings/oleObject112.bin"/><Relationship Id="rId5" Type="http://schemas.openxmlformats.org/officeDocument/2006/relationships/oleObject" Target="../embeddings/oleObject109.bin"/><Relationship Id="rId15" Type="http://schemas.openxmlformats.org/officeDocument/2006/relationships/oleObject" Target="../embeddings/oleObject114.bin"/><Relationship Id="rId23" Type="http://schemas.openxmlformats.org/officeDocument/2006/relationships/image" Target="../media/image154.emf"/><Relationship Id="rId10" Type="http://schemas.openxmlformats.org/officeDocument/2006/relationships/image" Target="../media/image148.emf"/><Relationship Id="rId19" Type="http://schemas.openxmlformats.org/officeDocument/2006/relationships/oleObject" Target="../embeddings/oleObject116.bin"/><Relationship Id="rId4" Type="http://schemas.openxmlformats.org/officeDocument/2006/relationships/image" Target="../media/image145.emf"/><Relationship Id="rId9" Type="http://schemas.openxmlformats.org/officeDocument/2006/relationships/oleObject" Target="../embeddings/oleObject111.bin"/><Relationship Id="rId14" Type="http://schemas.openxmlformats.org/officeDocument/2006/relationships/image" Target="../media/image150.emf"/><Relationship Id="rId22" Type="http://schemas.openxmlformats.org/officeDocument/2006/relationships/oleObject" Target="../embeddings/oleObject117.bin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emf"/><Relationship Id="rId13" Type="http://schemas.openxmlformats.org/officeDocument/2006/relationships/oleObject" Target="../embeddings/oleObject123.bin"/><Relationship Id="rId3" Type="http://schemas.openxmlformats.org/officeDocument/2006/relationships/oleObject" Target="../embeddings/oleObject118.bin"/><Relationship Id="rId7" Type="http://schemas.openxmlformats.org/officeDocument/2006/relationships/oleObject" Target="../embeddings/oleObject120.bin"/><Relationship Id="rId12" Type="http://schemas.openxmlformats.org/officeDocument/2006/relationships/image" Target="../media/image15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56.emf"/><Relationship Id="rId11" Type="http://schemas.openxmlformats.org/officeDocument/2006/relationships/oleObject" Target="../embeddings/oleObject122.bin"/><Relationship Id="rId5" Type="http://schemas.openxmlformats.org/officeDocument/2006/relationships/oleObject" Target="../embeddings/oleObject119.bin"/><Relationship Id="rId10" Type="http://schemas.openxmlformats.org/officeDocument/2006/relationships/image" Target="../media/image158.emf"/><Relationship Id="rId4" Type="http://schemas.openxmlformats.org/officeDocument/2006/relationships/image" Target="../media/image155.emf"/><Relationship Id="rId9" Type="http://schemas.openxmlformats.org/officeDocument/2006/relationships/oleObject" Target="../embeddings/oleObject121.bin"/><Relationship Id="rId14" Type="http://schemas.openxmlformats.org/officeDocument/2006/relationships/image" Target="../media/image160.e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emf"/><Relationship Id="rId3" Type="http://schemas.openxmlformats.org/officeDocument/2006/relationships/oleObject" Target="../embeddings/oleObject124.bin"/><Relationship Id="rId7" Type="http://schemas.openxmlformats.org/officeDocument/2006/relationships/oleObject" Target="../embeddings/oleObject126.bin"/><Relationship Id="rId12" Type="http://schemas.openxmlformats.org/officeDocument/2006/relationships/image" Target="../media/image16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62.emf"/><Relationship Id="rId11" Type="http://schemas.openxmlformats.org/officeDocument/2006/relationships/oleObject" Target="../embeddings/oleObject128.bin"/><Relationship Id="rId5" Type="http://schemas.openxmlformats.org/officeDocument/2006/relationships/oleObject" Target="../embeddings/oleObject125.bin"/><Relationship Id="rId10" Type="http://schemas.openxmlformats.org/officeDocument/2006/relationships/image" Target="../media/image164.emf"/><Relationship Id="rId4" Type="http://schemas.openxmlformats.org/officeDocument/2006/relationships/image" Target="../media/image161.emf"/><Relationship Id="rId9" Type="http://schemas.openxmlformats.org/officeDocument/2006/relationships/oleObject" Target="../embeddings/oleObject127.bin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emf"/><Relationship Id="rId13" Type="http://schemas.openxmlformats.org/officeDocument/2006/relationships/oleObject" Target="../embeddings/oleObject134.bin"/><Relationship Id="rId3" Type="http://schemas.openxmlformats.org/officeDocument/2006/relationships/oleObject" Target="../embeddings/oleObject129.bin"/><Relationship Id="rId7" Type="http://schemas.openxmlformats.org/officeDocument/2006/relationships/oleObject" Target="../embeddings/oleObject131.bin"/><Relationship Id="rId12" Type="http://schemas.openxmlformats.org/officeDocument/2006/relationships/image" Target="../media/image17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67.emf"/><Relationship Id="rId11" Type="http://schemas.openxmlformats.org/officeDocument/2006/relationships/oleObject" Target="../embeddings/oleObject133.bin"/><Relationship Id="rId5" Type="http://schemas.openxmlformats.org/officeDocument/2006/relationships/oleObject" Target="../embeddings/oleObject130.bin"/><Relationship Id="rId10" Type="http://schemas.openxmlformats.org/officeDocument/2006/relationships/image" Target="../media/image169.emf"/><Relationship Id="rId4" Type="http://schemas.openxmlformats.org/officeDocument/2006/relationships/image" Target="../media/image166.emf"/><Relationship Id="rId9" Type="http://schemas.openxmlformats.org/officeDocument/2006/relationships/oleObject" Target="../embeddings/oleObject132.bin"/><Relationship Id="rId14" Type="http://schemas.openxmlformats.org/officeDocument/2006/relationships/image" Target="../media/image171.emf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4.emf"/><Relationship Id="rId13" Type="http://schemas.openxmlformats.org/officeDocument/2006/relationships/oleObject" Target="../embeddings/oleObject140.bin"/><Relationship Id="rId3" Type="http://schemas.openxmlformats.org/officeDocument/2006/relationships/oleObject" Target="../embeddings/oleObject135.bin"/><Relationship Id="rId7" Type="http://schemas.openxmlformats.org/officeDocument/2006/relationships/oleObject" Target="../embeddings/oleObject137.bin"/><Relationship Id="rId12" Type="http://schemas.openxmlformats.org/officeDocument/2006/relationships/image" Target="../media/image17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73.emf"/><Relationship Id="rId11" Type="http://schemas.openxmlformats.org/officeDocument/2006/relationships/oleObject" Target="../embeddings/oleObject139.bin"/><Relationship Id="rId5" Type="http://schemas.openxmlformats.org/officeDocument/2006/relationships/oleObject" Target="../embeddings/oleObject136.bin"/><Relationship Id="rId10" Type="http://schemas.openxmlformats.org/officeDocument/2006/relationships/image" Target="../media/image175.emf"/><Relationship Id="rId4" Type="http://schemas.openxmlformats.org/officeDocument/2006/relationships/image" Target="../media/image172.emf"/><Relationship Id="rId9" Type="http://schemas.openxmlformats.org/officeDocument/2006/relationships/oleObject" Target="../embeddings/oleObject138.bin"/><Relationship Id="rId14" Type="http://schemas.openxmlformats.org/officeDocument/2006/relationships/image" Target="../media/image177.emf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jpe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4.emf"/><Relationship Id="rId3" Type="http://schemas.openxmlformats.org/officeDocument/2006/relationships/oleObject" Target="../embeddings/oleObject141.bin"/><Relationship Id="rId7" Type="http://schemas.openxmlformats.org/officeDocument/2006/relationships/oleObject" Target="../embeddings/oleObject1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83.emf"/><Relationship Id="rId5" Type="http://schemas.openxmlformats.org/officeDocument/2006/relationships/oleObject" Target="../embeddings/oleObject142.bin"/><Relationship Id="rId4" Type="http://schemas.openxmlformats.org/officeDocument/2006/relationships/image" Target="../media/image182.emf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5.bin"/><Relationship Id="rId13" Type="http://schemas.openxmlformats.org/officeDocument/2006/relationships/image" Target="../media/image188.emf"/><Relationship Id="rId18" Type="http://schemas.openxmlformats.org/officeDocument/2006/relationships/image" Target="../media/image190.emf"/><Relationship Id="rId3" Type="http://schemas.openxmlformats.org/officeDocument/2006/relationships/oleObject" Target="../embeddings/oleObject144.bin"/><Relationship Id="rId21" Type="http://schemas.openxmlformats.org/officeDocument/2006/relationships/image" Target="../media/image77.jpeg"/><Relationship Id="rId7" Type="http://schemas.openxmlformats.org/officeDocument/2006/relationships/image" Target="../media/image37.jpeg"/><Relationship Id="rId12" Type="http://schemas.openxmlformats.org/officeDocument/2006/relationships/oleObject" Target="../embeddings/oleObject147.bin"/><Relationship Id="rId17" Type="http://schemas.openxmlformats.org/officeDocument/2006/relationships/oleObject" Target="../embeddings/oleObject14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89.emf"/><Relationship Id="rId20" Type="http://schemas.openxmlformats.org/officeDocument/2006/relationships/image" Target="../media/image191.emf"/><Relationship Id="rId1" Type="http://schemas.openxmlformats.org/officeDocument/2006/relationships/vmlDrawing" Target="../drawings/vmlDrawing28.vml"/><Relationship Id="rId6" Type="http://schemas.openxmlformats.org/officeDocument/2006/relationships/image" Target="../media/image34.jpeg"/><Relationship Id="rId11" Type="http://schemas.openxmlformats.org/officeDocument/2006/relationships/image" Target="../media/image187.emf"/><Relationship Id="rId5" Type="http://schemas.openxmlformats.org/officeDocument/2006/relationships/image" Target="../media/image3.png"/><Relationship Id="rId15" Type="http://schemas.openxmlformats.org/officeDocument/2006/relationships/oleObject" Target="../embeddings/oleObject148.bin"/><Relationship Id="rId10" Type="http://schemas.openxmlformats.org/officeDocument/2006/relationships/oleObject" Target="../embeddings/oleObject146.bin"/><Relationship Id="rId19" Type="http://schemas.openxmlformats.org/officeDocument/2006/relationships/oleObject" Target="../embeddings/oleObject150.bin"/><Relationship Id="rId4" Type="http://schemas.openxmlformats.org/officeDocument/2006/relationships/image" Target="../media/image185.emf"/><Relationship Id="rId9" Type="http://schemas.openxmlformats.org/officeDocument/2006/relationships/image" Target="../media/image186.emf"/><Relationship Id="rId14" Type="http://schemas.openxmlformats.org/officeDocument/2006/relationships/image" Target="../media/image36.jpe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2.bin"/><Relationship Id="rId13" Type="http://schemas.openxmlformats.org/officeDocument/2006/relationships/image" Target="../media/image195.emf"/><Relationship Id="rId18" Type="http://schemas.openxmlformats.org/officeDocument/2006/relationships/image" Target="../media/image197.emf"/><Relationship Id="rId3" Type="http://schemas.openxmlformats.org/officeDocument/2006/relationships/oleObject" Target="../embeddings/oleObject151.bin"/><Relationship Id="rId21" Type="http://schemas.openxmlformats.org/officeDocument/2006/relationships/image" Target="../media/image77.jpeg"/><Relationship Id="rId7" Type="http://schemas.openxmlformats.org/officeDocument/2006/relationships/image" Target="../media/image37.jpeg"/><Relationship Id="rId12" Type="http://schemas.openxmlformats.org/officeDocument/2006/relationships/oleObject" Target="../embeddings/oleObject154.bin"/><Relationship Id="rId17" Type="http://schemas.openxmlformats.org/officeDocument/2006/relationships/oleObject" Target="../embeddings/oleObject15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96.emf"/><Relationship Id="rId20" Type="http://schemas.openxmlformats.org/officeDocument/2006/relationships/image" Target="../media/image198.emf"/><Relationship Id="rId1" Type="http://schemas.openxmlformats.org/officeDocument/2006/relationships/vmlDrawing" Target="../drawings/vmlDrawing29.vml"/><Relationship Id="rId6" Type="http://schemas.openxmlformats.org/officeDocument/2006/relationships/image" Target="../media/image34.jpeg"/><Relationship Id="rId11" Type="http://schemas.openxmlformats.org/officeDocument/2006/relationships/image" Target="../media/image194.emf"/><Relationship Id="rId5" Type="http://schemas.openxmlformats.org/officeDocument/2006/relationships/image" Target="../media/image3.png"/><Relationship Id="rId15" Type="http://schemas.openxmlformats.org/officeDocument/2006/relationships/oleObject" Target="../embeddings/oleObject155.bin"/><Relationship Id="rId10" Type="http://schemas.openxmlformats.org/officeDocument/2006/relationships/oleObject" Target="../embeddings/oleObject153.bin"/><Relationship Id="rId19" Type="http://schemas.openxmlformats.org/officeDocument/2006/relationships/oleObject" Target="../embeddings/oleObject157.bin"/><Relationship Id="rId4" Type="http://schemas.openxmlformats.org/officeDocument/2006/relationships/image" Target="../media/image192.emf"/><Relationship Id="rId9" Type="http://schemas.openxmlformats.org/officeDocument/2006/relationships/image" Target="../media/image193.emf"/><Relationship Id="rId14" Type="http://schemas.openxmlformats.org/officeDocument/2006/relationships/image" Target="../media/image36.jpe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oleObject" Target="../embeddings/oleObject161.bin"/><Relationship Id="rId18" Type="http://schemas.openxmlformats.org/officeDocument/2006/relationships/oleObject" Target="../embeddings/oleObject163.bin"/><Relationship Id="rId3" Type="http://schemas.openxmlformats.org/officeDocument/2006/relationships/oleObject" Target="../embeddings/oleObject158.bin"/><Relationship Id="rId7" Type="http://schemas.openxmlformats.org/officeDocument/2006/relationships/image" Target="../media/image36.jpeg"/><Relationship Id="rId12" Type="http://schemas.openxmlformats.org/officeDocument/2006/relationships/image" Target="../media/image201.emf"/><Relationship Id="rId17" Type="http://schemas.openxmlformats.org/officeDocument/2006/relationships/image" Target="../media/image77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03.emf"/><Relationship Id="rId20" Type="http://schemas.openxmlformats.org/officeDocument/2006/relationships/image" Target="../media/image205.jpeg"/><Relationship Id="rId1" Type="http://schemas.openxmlformats.org/officeDocument/2006/relationships/vmlDrawing" Target="../drawings/vmlDrawing30.vml"/><Relationship Id="rId6" Type="http://schemas.openxmlformats.org/officeDocument/2006/relationships/image" Target="../media/image200.emf"/><Relationship Id="rId11" Type="http://schemas.openxmlformats.org/officeDocument/2006/relationships/oleObject" Target="../embeddings/oleObject160.bin"/><Relationship Id="rId5" Type="http://schemas.openxmlformats.org/officeDocument/2006/relationships/oleObject" Target="../embeddings/oleObject159.bin"/><Relationship Id="rId15" Type="http://schemas.openxmlformats.org/officeDocument/2006/relationships/oleObject" Target="../embeddings/oleObject162.bin"/><Relationship Id="rId10" Type="http://schemas.openxmlformats.org/officeDocument/2006/relationships/image" Target="../media/image37.jpeg"/><Relationship Id="rId19" Type="http://schemas.openxmlformats.org/officeDocument/2006/relationships/image" Target="../media/image204.emf"/><Relationship Id="rId4" Type="http://schemas.openxmlformats.org/officeDocument/2006/relationships/image" Target="../media/image199.emf"/><Relationship Id="rId9" Type="http://schemas.openxmlformats.org/officeDocument/2006/relationships/image" Target="../media/image35.jpeg"/><Relationship Id="rId14" Type="http://schemas.openxmlformats.org/officeDocument/2006/relationships/image" Target="../media/image202.emf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7.emf"/><Relationship Id="rId3" Type="http://schemas.openxmlformats.org/officeDocument/2006/relationships/image" Target="../media/image178.png"/><Relationship Id="rId7" Type="http://schemas.openxmlformats.org/officeDocument/2006/relationships/oleObject" Target="../embeddings/oleObject16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206.emf"/><Relationship Id="rId5" Type="http://schemas.openxmlformats.org/officeDocument/2006/relationships/oleObject" Target="../embeddings/oleObject164.bin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2.vml"/><Relationship Id="rId5" Type="http://schemas.openxmlformats.org/officeDocument/2006/relationships/image" Target="../media/image122.png"/><Relationship Id="rId4" Type="http://schemas.openxmlformats.org/officeDocument/2006/relationships/oleObject" Target="../embeddings/oleObject166.bin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122.png"/><Relationship Id="rId4" Type="http://schemas.openxmlformats.org/officeDocument/2006/relationships/oleObject" Target="../embeddings/oleObject167.bin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122.png"/><Relationship Id="rId4" Type="http://schemas.openxmlformats.org/officeDocument/2006/relationships/oleObject" Target="../embeddings/oleObject168.bin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8.wmf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9.wmf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170.bin"/><Relationship Id="rId5" Type="http://schemas.openxmlformats.org/officeDocument/2006/relationships/image" Target="../media/image210.emf"/><Relationship Id="rId4" Type="http://schemas.openxmlformats.org/officeDocument/2006/relationships/oleObject" Target="../embeddings/oleObject169.bin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3.emf"/><Relationship Id="rId3" Type="http://schemas.openxmlformats.org/officeDocument/2006/relationships/oleObject" Target="../embeddings/oleObject171.bin"/><Relationship Id="rId7" Type="http://schemas.openxmlformats.org/officeDocument/2006/relationships/oleObject" Target="../embeddings/oleObject1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215.png"/><Relationship Id="rId5" Type="http://schemas.openxmlformats.org/officeDocument/2006/relationships/image" Target="../media/image214.jpeg"/><Relationship Id="rId4" Type="http://schemas.openxmlformats.org/officeDocument/2006/relationships/image" Target="../media/image212.emf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5.bin"/><Relationship Id="rId3" Type="http://schemas.openxmlformats.org/officeDocument/2006/relationships/oleObject" Target="../embeddings/oleObject173.bin"/><Relationship Id="rId7" Type="http://schemas.openxmlformats.org/officeDocument/2006/relationships/image" Target="../media/image21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174.bin"/><Relationship Id="rId5" Type="http://schemas.openxmlformats.org/officeDocument/2006/relationships/image" Target="../media/image38.jpeg"/><Relationship Id="rId4" Type="http://schemas.openxmlformats.org/officeDocument/2006/relationships/image" Target="../media/image216.emf"/><Relationship Id="rId9" Type="http://schemas.openxmlformats.org/officeDocument/2006/relationships/image" Target="../media/image218.emf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8.bin"/><Relationship Id="rId3" Type="http://schemas.openxmlformats.org/officeDocument/2006/relationships/image" Target="../media/image222.png"/><Relationship Id="rId7" Type="http://schemas.openxmlformats.org/officeDocument/2006/relationships/image" Target="../media/image22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177.bin"/><Relationship Id="rId5" Type="http://schemas.openxmlformats.org/officeDocument/2006/relationships/image" Target="../media/image219.emf"/><Relationship Id="rId4" Type="http://schemas.openxmlformats.org/officeDocument/2006/relationships/oleObject" Target="../embeddings/oleObject176.bin"/><Relationship Id="rId9" Type="http://schemas.openxmlformats.org/officeDocument/2006/relationships/image" Target="../media/image221.emf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4.wmf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5.wmf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1.bin"/><Relationship Id="rId3" Type="http://schemas.openxmlformats.org/officeDocument/2006/relationships/image" Target="../media/image230.png"/><Relationship Id="rId7" Type="http://schemas.openxmlformats.org/officeDocument/2006/relationships/image" Target="../media/image22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9.vml"/><Relationship Id="rId6" Type="http://schemas.openxmlformats.org/officeDocument/2006/relationships/oleObject" Target="../embeddings/oleObject180.bin"/><Relationship Id="rId11" Type="http://schemas.openxmlformats.org/officeDocument/2006/relationships/image" Target="../media/image229.emf"/><Relationship Id="rId5" Type="http://schemas.openxmlformats.org/officeDocument/2006/relationships/image" Target="../media/image226.emf"/><Relationship Id="rId10" Type="http://schemas.openxmlformats.org/officeDocument/2006/relationships/oleObject" Target="../embeddings/oleObject182.bin"/><Relationship Id="rId4" Type="http://schemas.openxmlformats.org/officeDocument/2006/relationships/oleObject" Target="../embeddings/oleObject179.bin"/><Relationship Id="rId9" Type="http://schemas.openxmlformats.org/officeDocument/2006/relationships/image" Target="../media/image228.emf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1.pn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4.emf"/><Relationship Id="rId3" Type="http://schemas.openxmlformats.org/officeDocument/2006/relationships/oleObject" Target="../embeddings/oleObject183.bin"/><Relationship Id="rId7" Type="http://schemas.openxmlformats.org/officeDocument/2006/relationships/oleObject" Target="../embeddings/oleObject18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233.emf"/><Relationship Id="rId5" Type="http://schemas.openxmlformats.org/officeDocument/2006/relationships/oleObject" Target="../embeddings/oleObject184.bin"/><Relationship Id="rId4" Type="http://schemas.openxmlformats.org/officeDocument/2006/relationships/image" Target="../media/image232.emf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5.wmf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UJ%20Institute%20of%20Physics%20--%20Departments.htm" TargetMode="External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3.jpeg"/><Relationship Id="rId5" Type="http://schemas.openxmlformats.org/officeDocument/2006/relationships/image" Target="../media/image3.png"/><Relationship Id="rId10" Type="http://schemas.openxmlformats.org/officeDocument/2006/relationships/image" Target="../media/image12.jpeg"/><Relationship Id="rId4" Type="http://schemas.openxmlformats.org/officeDocument/2006/relationships/image" Target="../media/image2.png"/><Relationship Id="rId9" Type="http://schemas.openxmlformats.org/officeDocument/2006/relationships/image" Target="../media/image11.jpe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7.jpeg"/><Relationship Id="rId7" Type="http://schemas.openxmlformats.org/officeDocument/2006/relationships/image" Target="../media/image241.png"/><Relationship Id="rId2" Type="http://schemas.openxmlformats.org/officeDocument/2006/relationships/image" Target="../media/image2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0.jpeg"/><Relationship Id="rId5" Type="http://schemas.openxmlformats.org/officeDocument/2006/relationships/image" Target="../media/image239.png"/><Relationship Id="rId4" Type="http://schemas.openxmlformats.org/officeDocument/2006/relationships/image" Target="../media/image238.png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1602" name="Group 2">
            <a:extLst>
              <a:ext uri="{FF2B5EF4-FFF2-40B4-BE49-F238E27FC236}">
                <a16:creationId xmlns:a16="http://schemas.microsoft.com/office/drawing/2014/main" id="{A2F20DAB-6F37-4376-9EDB-6E3F08238F86}"/>
              </a:ext>
            </a:extLst>
          </p:cNvPr>
          <p:cNvGrpSpPr>
            <a:grpSpLocks/>
          </p:cNvGrpSpPr>
          <p:nvPr/>
        </p:nvGrpSpPr>
        <p:grpSpPr bwMode="auto">
          <a:xfrm>
            <a:off x="2763838" y="4354513"/>
            <a:ext cx="3441700" cy="1497012"/>
            <a:chOff x="1783" y="3215"/>
            <a:chExt cx="2168" cy="943"/>
          </a:xfrm>
        </p:grpSpPr>
        <p:sp>
          <p:nvSpPr>
            <p:cNvPr id="281603" name="Text Box 3">
              <a:extLst>
                <a:ext uri="{FF2B5EF4-FFF2-40B4-BE49-F238E27FC236}">
                  <a16:creationId xmlns:a16="http://schemas.microsoft.com/office/drawing/2014/main" id="{B33DB352-3344-4CFE-ADED-02C4B470C5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3" y="3215"/>
              <a:ext cx="216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Uniwersytet Jagielloński</a:t>
              </a:r>
            </a:p>
          </p:txBody>
        </p:sp>
        <p:pic>
          <p:nvPicPr>
            <p:cNvPr id="281604" name="Picture 4" descr="ujlogo1">
              <a:extLst>
                <a:ext uri="{FF2B5EF4-FFF2-40B4-BE49-F238E27FC236}">
                  <a16:creationId xmlns:a16="http://schemas.microsoft.com/office/drawing/2014/main" id="{B5EBFA93-173E-4F11-846B-17E1F178FC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3504"/>
              <a:ext cx="540" cy="6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81605" name="Group 5">
            <a:extLst>
              <a:ext uri="{FF2B5EF4-FFF2-40B4-BE49-F238E27FC236}">
                <a16:creationId xmlns:a16="http://schemas.microsoft.com/office/drawing/2014/main" id="{F67EA11A-94C2-4261-A8EC-937FB6B439C0}"/>
              </a:ext>
            </a:extLst>
          </p:cNvPr>
          <p:cNvGrpSpPr>
            <a:grpSpLocks/>
          </p:cNvGrpSpPr>
          <p:nvPr/>
        </p:nvGrpSpPr>
        <p:grpSpPr bwMode="auto">
          <a:xfrm>
            <a:off x="6459538" y="4354513"/>
            <a:ext cx="2028825" cy="1246187"/>
            <a:chOff x="373" y="2351"/>
            <a:chExt cx="1278" cy="785"/>
          </a:xfrm>
        </p:grpSpPr>
        <p:pic>
          <p:nvPicPr>
            <p:cNvPr id="281606" name="Picture 6" descr="ifuj">
              <a:extLst>
                <a:ext uri="{FF2B5EF4-FFF2-40B4-BE49-F238E27FC236}">
                  <a16:creationId xmlns:a16="http://schemas.microsoft.com/office/drawing/2014/main" id="{3096BDE4-13B6-458C-BE40-42D2DD3423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2640"/>
              <a:ext cx="1200" cy="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1607" name="Text Box 7">
              <a:extLst>
                <a:ext uri="{FF2B5EF4-FFF2-40B4-BE49-F238E27FC236}">
                  <a16:creationId xmlns:a16="http://schemas.microsoft.com/office/drawing/2014/main" id="{4B4D5CA9-E1BF-4E1A-B006-5ACB6BBF76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" y="2351"/>
              <a:ext cx="127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Instytut Fizyki</a:t>
              </a:r>
            </a:p>
          </p:txBody>
        </p:sp>
      </p:grpSp>
      <p:sp>
        <p:nvSpPr>
          <p:cNvPr id="281608" name="Text Box 8">
            <a:extLst>
              <a:ext uri="{FF2B5EF4-FFF2-40B4-BE49-F238E27FC236}">
                <a16:creationId xmlns:a16="http://schemas.microsoft.com/office/drawing/2014/main" id="{B0E0E06A-B6A7-40AB-B4D0-84B08D74A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4413" y="3986213"/>
            <a:ext cx="1947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Jacek Bieroń</a:t>
            </a:r>
          </a:p>
        </p:txBody>
      </p:sp>
      <p:pic>
        <p:nvPicPr>
          <p:cNvPr id="281609" name="Picture 9" descr="bluratom">
            <a:extLst>
              <a:ext uri="{FF2B5EF4-FFF2-40B4-BE49-F238E27FC236}">
                <a16:creationId xmlns:a16="http://schemas.microsoft.com/office/drawing/2014/main" id="{2FE3D772-AF1A-4FDD-A938-5210594DE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362200"/>
            <a:ext cx="1524000" cy="148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1610" name="Group 10">
            <a:extLst>
              <a:ext uri="{FF2B5EF4-FFF2-40B4-BE49-F238E27FC236}">
                <a16:creationId xmlns:a16="http://schemas.microsoft.com/office/drawing/2014/main" id="{DCB90936-27B2-4B34-A1DC-B63C4A82D5C1}"/>
              </a:ext>
            </a:extLst>
          </p:cNvPr>
          <p:cNvGrpSpPr>
            <a:grpSpLocks/>
          </p:cNvGrpSpPr>
          <p:nvPr/>
        </p:nvGrpSpPr>
        <p:grpSpPr bwMode="auto">
          <a:xfrm>
            <a:off x="638175" y="3986213"/>
            <a:ext cx="2047875" cy="1728787"/>
            <a:chOff x="402" y="2511"/>
            <a:chExt cx="1290" cy="1089"/>
          </a:xfrm>
        </p:grpSpPr>
        <p:sp>
          <p:nvSpPr>
            <p:cNvPr id="281611" name="Text Box 11">
              <a:extLst>
                <a:ext uri="{FF2B5EF4-FFF2-40B4-BE49-F238E27FC236}">
                  <a16:creationId xmlns:a16="http://schemas.microsoft.com/office/drawing/2014/main" id="{1EF1A365-2B11-4309-9961-AF12F876DB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" y="2511"/>
              <a:ext cx="1290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Zakład Optyki</a:t>
              </a:r>
            </a:p>
            <a:p>
              <a:r>
                <a:rPr lang="pl-PL" altLang="pl-PL">
                  <a:latin typeface="Arial" panose="020B0604020202020204" pitchFamily="34" charset="0"/>
                </a:rPr>
                <a:t>Atomowej</a:t>
              </a:r>
            </a:p>
          </p:txBody>
        </p:sp>
        <p:pic>
          <p:nvPicPr>
            <p:cNvPr id="281612" name="Picture 12" descr="zoaznak">
              <a:extLst>
                <a:ext uri="{FF2B5EF4-FFF2-40B4-BE49-F238E27FC236}">
                  <a16:creationId xmlns:a16="http://schemas.microsoft.com/office/drawing/2014/main" id="{BEA4377E-4921-45B9-8545-B6573897A0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" y="3084"/>
              <a:ext cx="940" cy="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1613" name="Text Box 13">
            <a:extLst>
              <a:ext uri="{FF2B5EF4-FFF2-40B4-BE49-F238E27FC236}">
                <a16:creationId xmlns:a16="http://schemas.microsoft.com/office/drawing/2014/main" id="{6E58E239-22BC-45ED-B093-42CD383756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2388" y="6094413"/>
            <a:ext cx="3881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colloquium hab, 13 VI 2002</a:t>
            </a:r>
          </a:p>
        </p:txBody>
      </p:sp>
      <p:sp>
        <p:nvSpPr>
          <p:cNvPr id="281614" name="Rectangle 14">
            <a:extLst>
              <a:ext uri="{FF2B5EF4-FFF2-40B4-BE49-F238E27FC236}">
                <a16:creationId xmlns:a16="http://schemas.microsoft.com/office/drawing/2014/main" id="{E233899B-86C9-4C80-B7BE-E362D36EB7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533400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Complete Active Space in Dirac-Hartree-Fock theory</a:t>
            </a:r>
            <a:endParaRPr lang="pl-PL" altLang="pl-PL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1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1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1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1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1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1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1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1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1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1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1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1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281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8" grpId="0" autoUpdateAnimBg="0"/>
      <p:bldP spid="281613" grpId="0" autoUpdateAnimBg="0"/>
      <p:bldP spid="28161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1106" name="Picture 2" descr="icamdata_posterPer">
            <a:extLst>
              <a:ext uri="{FF2B5EF4-FFF2-40B4-BE49-F238E27FC236}">
                <a16:creationId xmlns:a16="http://schemas.microsoft.com/office/drawing/2014/main" id="{2B3BE764-143F-4571-8D11-954F7B0E9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325" y="333375"/>
            <a:ext cx="4768850" cy="640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1107" name="Text Box 3">
            <a:extLst>
              <a:ext uri="{FF2B5EF4-FFF2-40B4-BE49-F238E27FC236}">
                <a16:creationId xmlns:a16="http://schemas.microsoft.com/office/drawing/2014/main" id="{E22B9427-65E5-4021-ADEB-A2848DA02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650" y="174625"/>
            <a:ext cx="3509963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  <a:t>Hartree-Fock</a:t>
            </a:r>
          </a:p>
          <a:p>
            <a:pPr algn="ctr"/>
            <a: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  <a:t>theory</a:t>
            </a:r>
          </a:p>
          <a:p>
            <a:pPr algn="ctr"/>
            <a: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  <a:t>in 1</a:t>
            </a:r>
            <a:r>
              <a:rPr lang="en-US" altLang="en-US" sz="4400">
                <a:solidFill>
                  <a:srgbClr val="FFFF00"/>
                </a:solidFill>
                <a:latin typeface="Arial" panose="020B0604020202020204" pitchFamily="34" charset="0"/>
              </a:rPr>
              <a:t>5</a:t>
            </a:r>
            <a: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  <a:t> minutes</a:t>
            </a:r>
          </a:p>
        </p:txBody>
      </p:sp>
      <p:sp>
        <p:nvSpPr>
          <p:cNvPr id="431108" name="Rectangle 4">
            <a:extLst>
              <a:ext uri="{FF2B5EF4-FFF2-40B4-BE49-F238E27FC236}">
                <a16:creationId xmlns:a16="http://schemas.microsoft.com/office/drawing/2014/main" id="{8B14A778-A92E-4F5A-B327-4B174B8518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2557463"/>
            <a:ext cx="4176713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  <a:t>Hyperfine structure</a:t>
            </a:r>
            <a:b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  <a:t>in 1</a:t>
            </a:r>
            <a:r>
              <a:rPr lang="en-US" altLang="en-US" sz="4400">
                <a:solidFill>
                  <a:srgbClr val="FFFF00"/>
                </a:solidFill>
                <a:latin typeface="Arial" panose="020B0604020202020204" pitchFamily="34" charset="0"/>
              </a:rPr>
              <a:t>5</a:t>
            </a:r>
            <a: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  <a:t> minutes</a:t>
            </a:r>
            <a:endParaRPr lang="pl-PL" altLang="en-US" sz="4400">
              <a:solidFill>
                <a:srgbClr val="FFFF00"/>
              </a:solidFill>
            </a:endParaRPr>
          </a:p>
        </p:txBody>
      </p:sp>
      <p:sp>
        <p:nvSpPr>
          <p:cNvPr id="437253" name="Text Box 5">
            <a:extLst>
              <a:ext uri="{FF2B5EF4-FFF2-40B4-BE49-F238E27FC236}">
                <a16:creationId xmlns:a16="http://schemas.microsoft.com/office/drawing/2014/main" id="{79230D58-99E2-4155-A6B4-308380DFC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80975" y="5237163"/>
            <a:ext cx="437832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  <a:t>… exotic physics</a:t>
            </a:r>
          </a:p>
          <a:p>
            <a:pPr algn="ctr"/>
            <a: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  <a:t>in 1</a:t>
            </a:r>
            <a:r>
              <a:rPr lang="en-US" altLang="en-US" sz="4400">
                <a:solidFill>
                  <a:srgbClr val="FFFF00"/>
                </a:solidFill>
                <a:latin typeface="Arial" panose="020B0604020202020204" pitchFamily="34" charset="0"/>
              </a:rPr>
              <a:t>5</a:t>
            </a:r>
            <a: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  <a:t> minutes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437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2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ext Box 1026">
            <a:extLst>
              <a:ext uri="{FF2B5EF4-FFF2-40B4-BE49-F238E27FC236}">
                <a16:creationId xmlns:a16="http://schemas.microsoft.com/office/drawing/2014/main" id="{9F5D6FBE-8C71-484A-A8E3-025B15E8C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3313" y="458788"/>
            <a:ext cx="686435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Quantum Mechanics</a:t>
            </a:r>
          </a:p>
          <a:p>
            <a:r>
              <a:rPr lang="pl-PL" altLang="pl-PL" sz="4400">
                <a:latin typeface="Arial" panose="020B0604020202020204" pitchFamily="34" charset="0"/>
              </a:rPr>
              <a:t> of Many-Electron Systems</a:t>
            </a:r>
          </a:p>
        </p:txBody>
      </p:sp>
      <p:pic>
        <p:nvPicPr>
          <p:cNvPr id="178180" name="Picture 1028" descr="dirac">
            <a:extLst>
              <a:ext uri="{FF2B5EF4-FFF2-40B4-BE49-F238E27FC236}">
                <a16:creationId xmlns:a16="http://schemas.microsoft.com/office/drawing/2014/main" id="{D10D8674-D1EC-4A9D-9807-4571B0B44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6" b="51352"/>
          <a:stretch>
            <a:fillRect/>
          </a:stretch>
        </p:blipFill>
        <p:spPr bwMode="auto">
          <a:xfrm>
            <a:off x="838200" y="2097088"/>
            <a:ext cx="7197725" cy="415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8181" name="Text Box 1029">
            <a:extLst>
              <a:ext uri="{FF2B5EF4-FFF2-40B4-BE49-F238E27FC236}">
                <a16:creationId xmlns:a16="http://schemas.microsoft.com/office/drawing/2014/main" id="{477DBEA6-EFA9-4DD6-BD74-4E0812F51F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8" y="3949700"/>
            <a:ext cx="6983412" cy="2282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>
                <a:solidFill>
                  <a:schemeClr val="tx1"/>
                </a:solidFill>
                <a:latin typeface="Arial" panose="020B0604020202020204" pitchFamily="34" charset="0"/>
              </a:rPr>
              <a:t>The underlying physical laws necessary for the</a:t>
            </a:r>
          </a:p>
          <a:p>
            <a:r>
              <a:rPr lang="pl-PL" altLang="pl-PL">
                <a:solidFill>
                  <a:schemeClr val="tx1"/>
                </a:solidFill>
                <a:latin typeface="Arial" panose="020B0604020202020204" pitchFamily="34" charset="0"/>
              </a:rPr>
              <a:t> mathematical theory of a large part of physics</a:t>
            </a:r>
          </a:p>
          <a:p>
            <a:r>
              <a:rPr lang="pl-PL" altLang="pl-PL">
                <a:solidFill>
                  <a:schemeClr val="tx1"/>
                </a:solidFill>
                <a:latin typeface="Arial" panose="020B0604020202020204" pitchFamily="34" charset="0"/>
              </a:rPr>
              <a:t> and the whole of chemistry are thus completely</a:t>
            </a:r>
          </a:p>
          <a:p>
            <a:r>
              <a:rPr lang="pl-PL" altLang="pl-PL">
                <a:solidFill>
                  <a:schemeClr val="tx1"/>
                </a:solidFill>
                <a:latin typeface="Arial" panose="020B0604020202020204" pitchFamily="34" charset="0"/>
              </a:rPr>
              <a:t> known, and the difficulty is only that the exact</a:t>
            </a:r>
          </a:p>
          <a:p>
            <a:r>
              <a:rPr lang="pl-PL" altLang="pl-PL">
                <a:solidFill>
                  <a:schemeClr val="tx1"/>
                </a:solidFill>
                <a:latin typeface="Arial" panose="020B0604020202020204" pitchFamily="34" charset="0"/>
              </a:rPr>
              <a:t>application of these laws leads to equations much </a:t>
            </a:r>
          </a:p>
          <a:p>
            <a:r>
              <a:rPr lang="pl-PL" altLang="pl-PL">
                <a:solidFill>
                  <a:schemeClr val="tx1"/>
                </a:solidFill>
                <a:latin typeface="Arial" panose="020B0604020202020204" pitchFamily="34" charset="0"/>
              </a:rPr>
              <a:t>too complicated to be soluble. </a:t>
            </a:r>
          </a:p>
        </p:txBody>
      </p:sp>
      <p:pic>
        <p:nvPicPr>
          <p:cNvPr id="178182" name="Picture 1030" descr="Dirac_4">
            <a:extLst>
              <a:ext uri="{FF2B5EF4-FFF2-40B4-BE49-F238E27FC236}">
                <a16:creationId xmlns:a16="http://schemas.microsoft.com/office/drawing/2014/main" id="{667EFB69-AD97-4D43-A660-48A11DEE2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063" y="2097088"/>
            <a:ext cx="1312862" cy="185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78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178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1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4002" name="Picture 2" descr="HartreeFe">
            <a:extLst>
              <a:ext uri="{FF2B5EF4-FFF2-40B4-BE49-F238E27FC236}">
                <a16:creationId xmlns:a16="http://schemas.microsoft.com/office/drawing/2014/main" id="{56DD7442-A6D2-44D7-9053-063BCE27A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-171450"/>
            <a:ext cx="5667375" cy="802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4003" name="Picture 3" descr="DRH-2">
            <a:extLst>
              <a:ext uri="{FF2B5EF4-FFF2-40B4-BE49-F238E27FC236}">
                <a16:creationId xmlns:a16="http://schemas.microsoft.com/office/drawing/2014/main" id="{49631E46-74CA-4606-8AA6-2269C424F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20850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Text Box 2">
            <a:extLst>
              <a:ext uri="{FF2B5EF4-FFF2-40B4-BE49-F238E27FC236}">
                <a16:creationId xmlns:a16="http://schemas.microsoft.com/office/drawing/2014/main" id="{44F104D8-5532-4E54-8958-EBCE3D265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4450"/>
            <a:ext cx="9144000" cy="691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pl-PL" sz="3200"/>
              <a:t>A profound joke is that one can measure the progress of physics</a:t>
            </a:r>
            <a:r>
              <a:rPr lang="pl-PL" altLang="pl-PL" sz="3200"/>
              <a:t> </a:t>
            </a:r>
            <a:r>
              <a:rPr lang="en-US" altLang="pl-PL" sz="3200"/>
              <a:t>by the problems that can't be solved.</a:t>
            </a:r>
            <a:endParaRPr lang="pl-PL" altLang="pl-PL" sz="3200"/>
          </a:p>
          <a:p>
            <a:endParaRPr lang="pl-PL" altLang="pl-PL" sz="3200"/>
          </a:p>
          <a:p>
            <a:r>
              <a:rPr lang="en-US" altLang="pl-PL" sz="3200"/>
              <a:t>In Newtonian gravity, the three-body problem is difficult,</a:t>
            </a:r>
            <a:r>
              <a:rPr lang="pl-PL" altLang="pl-PL" sz="3200"/>
              <a:t> </a:t>
            </a:r>
            <a:r>
              <a:rPr lang="en-US" altLang="pl-PL" sz="3200"/>
              <a:t>but the two-body problem can be done exactly</a:t>
            </a:r>
            <a:r>
              <a:rPr lang="pl-PL" altLang="pl-PL" sz="3200"/>
              <a:t>.</a:t>
            </a:r>
          </a:p>
          <a:p>
            <a:endParaRPr lang="pl-PL" altLang="pl-PL" sz="3200"/>
          </a:p>
          <a:p>
            <a:r>
              <a:rPr lang="pl-PL" altLang="pl-PL" sz="3200"/>
              <a:t>I</a:t>
            </a:r>
            <a:r>
              <a:rPr lang="en-US" altLang="pl-PL" sz="3200"/>
              <a:t>n general relativity, two bodies are difficult but one body can be done exactly</a:t>
            </a:r>
            <a:r>
              <a:rPr lang="pl-PL" altLang="pl-PL" sz="3200"/>
              <a:t>.</a:t>
            </a:r>
          </a:p>
          <a:p>
            <a:endParaRPr lang="pl-PL" altLang="pl-PL" sz="3200"/>
          </a:p>
          <a:p>
            <a:r>
              <a:rPr lang="pl-PL" altLang="pl-PL" sz="3200"/>
              <a:t>I</a:t>
            </a:r>
            <a:r>
              <a:rPr lang="en-US" altLang="pl-PL" sz="3200"/>
              <a:t>n quantum gravity, the vacuum is intractable.</a:t>
            </a:r>
          </a:p>
          <a:p>
            <a:endParaRPr lang="en-US" altLang="pl-PL" sz="3200"/>
          </a:p>
          <a:p>
            <a:r>
              <a:rPr lang="en-US" altLang="pl-PL" sz="3200"/>
              <a:t>Frank Wilczek</a:t>
            </a:r>
          </a:p>
          <a:p>
            <a:r>
              <a:rPr lang="pl-PL" altLang="pl-PL" sz="3200"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>
    <p:cover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Text Box 2">
            <a:extLst>
              <a:ext uri="{FF2B5EF4-FFF2-40B4-BE49-F238E27FC236}">
                <a16:creationId xmlns:a16="http://schemas.microsoft.com/office/drawing/2014/main" id="{AF29884A-F2D9-4F46-8C0C-9675ED8FC6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8" y="306388"/>
            <a:ext cx="8991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explicitly correlated = Egil Hylleraas</a:t>
            </a:r>
          </a:p>
        </p:txBody>
      </p:sp>
      <p:graphicFrame>
        <p:nvGraphicFramePr>
          <p:cNvPr id="433155" name="Object 3">
            <a:extLst>
              <a:ext uri="{FF2B5EF4-FFF2-40B4-BE49-F238E27FC236}">
                <a16:creationId xmlns:a16="http://schemas.microsoft.com/office/drawing/2014/main" id="{492EAF77-FF75-4E3D-A2DD-B65540B459B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5438" y="1646238"/>
          <a:ext cx="8783637" cy="3943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157" name="Równanie" r:id="rId3" imgW="1942920" imgH="876240" progId="Equation.3">
                  <p:embed/>
                </p:oleObj>
              </mc:Choice>
              <mc:Fallback>
                <p:oleObj name="Równanie" r:id="rId3" imgW="1942920" imgH="8762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438" y="1646238"/>
                        <a:ext cx="8783637" cy="3943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3156" name="Text Box 4">
            <a:extLst>
              <a:ext uri="{FF2B5EF4-FFF2-40B4-BE49-F238E27FC236}">
                <a16:creationId xmlns:a16="http://schemas.microsoft.com/office/drawing/2014/main" id="{159A81D8-5BBB-4551-B8F3-C6C9848BF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1219200"/>
            <a:ext cx="8847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pl-PL"/>
              <a:t>Zong-Chao_Yan_1997_J._Phys._B_At._Mol._Opt._Phys._30_012.pdf</a:t>
            </a:r>
            <a:endParaRPr lang="pl-PL" altLang="pl-PL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33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3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1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>
            <a:extLst>
              <a:ext uri="{FF2B5EF4-FFF2-40B4-BE49-F238E27FC236}">
                <a16:creationId xmlns:a16="http://schemas.microsoft.com/office/drawing/2014/main" id="{B13688F9-1322-4DB1-BE35-9C8A2AFF3D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9600" y="3230563"/>
            <a:ext cx="2609850" cy="2517775"/>
          </a:xfrm>
          <a:prstGeom prst="rect">
            <a:avLst/>
          </a:prstGeom>
          <a:solidFill>
            <a:schemeClr val="bg1"/>
          </a:solidFill>
          <a:ln w="19050">
            <a:solidFill>
              <a:srgbClr val="FFFF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63523" name="Object 3">
            <a:extLst>
              <a:ext uri="{FF2B5EF4-FFF2-40B4-BE49-F238E27FC236}">
                <a16:creationId xmlns:a16="http://schemas.microsoft.com/office/drawing/2014/main" id="{80696DC4-0C76-452F-9E81-D82DD095E9B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5800" y="3230563"/>
          <a:ext cx="3311525" cy="6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542" name="Equation" r:id="rId3" imgW="4952880" imgH="965160" progId="Equation.3">
                  <p:embed/>
                </p:oleObj>
              </mc:Choice>
              <mc:Fallback>
                <p:oleObj name="Equation" r:id="rId3" imgW="4952880" imgH="9651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230563"/>
                        <a:ext cx="3311525" cy="646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3524" name="Text Box 4">
            <a:extLst>
              <a:ext uri="{FF2B5EF4-FFF2-40B4-BE49-F238E27FC236}">
                <a16:creationId xmlns:a16="http://schemas.microsoft.com/office/drawing/2014/main" id="{0FF689F8-F836-4CA8-B93E-87FD9391D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6075" y="174625"/>
            <a:ext cx="3295650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Independent</a:t>
            </a:r>
          </a:p>
          <a:p>
            <a:r>
              <a:rPr lang="pl-PL" altLang="pl-PL" sz="4400">
                <a:latin typeface="Arial" panose="020B0604020202020204" pitchFamily="34" charset="0"/>
              </a:rPr>
              <a:t>Particle</a:t>
            </a:r>
          </a:p>
          <a:p>
            <a:r>
              <a:rPr lang="pl-PL" altLang="pl-PL" sz="4400">
                <a:latin typeface="Arial" panose="020B0604020202020204" pitchFamily="34" charset="0"/>
              </a:rPr>
              <a:t>Model</a:t>
            </a:r>
          </a:p>
        </p:txBody>
      </p:sp>
      <p:graphicFrame>
        <p:nvGraphicFramePr>
          <p:cNvPr id="363525" name="Object 5">
            <a:extLst>
              <a:ext uri="{FF2B5EF4-FFF2-40B4-BE49-F238E27FC236}">
                <a16:creationId xmlns:a16="http://schemas.microsoft.com/office/drawing/2014/main" id="{CE4C5242-3577-48EA-80D0-804E88F514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5800" y="5280025"/>
          <a:ext cx="669925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543" name="Equation" r:id="rId5" imgW="1002960" imgH="469800" progId="Equation.3">
                  <p:embed/>
                </p:oleObj>
              </mc:Choice>
              <mc:Fallback>
                <p:oleObj name="Equation" r:id="rId5" imgW="1002960" imgH="469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5280025"/>
                        <a:ext cx="669925" cy="312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3526" name="Picture 6" descr="bluratom">
            <a:extLst>
              <a:ext uri="{FF2B5EF4-FFF2-40B4-BE49-F238E27FC236}">
                <a16:creationId xmlns:a16="http://schemas.microsoft.com/office/drawing/2014/main" id="{17293DFB-B7CA-4442-9E76-3FE2DCBA9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0" y="3373438"/>
            <a:ext cx="2306638" cy="224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3527" name="Group 7">
            <a:extLst>
              <a:ext uri="{FF2B5EF4-FFF2-40B4-BE49-F238E27FC236}">
                <a16:creationId xmlns:a16="http://schemas.microsoft.com/office/drawing/2014/main" id="{7E0456A3-C53D-4A62-85AC-C02F4A0153B8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3929063"/>
            <a:ext cx="6049963" cy="1955800"/>
            <a:chOff x="1344" y="1400"/>
            <a:chExt cx="3811" cy="1232"/>
          </a:xfrm>
        </p:grpSpPr>
        <p:sp>
          <p:nvSpPr>
            <p:cNvPr id="363528" name="Oval 8">
              <a:extLst>
                <a:ext uri="{FF2B5EF4-FFF2-40B4-BE49-F238E27FC236}">
                  <a16:creationId xmlns:a16="http://schemas.microsoft.com/office/drawing/2014/main" id="{12E09E2F-A48D-49CA-AB7D-5EB199A435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14837">
              <a:off x="3668" y="1400"/>
              <a:ext cx="1487" cy="616"/>
            </a:xfrm>
            <a:prstGeom prst="ellipse">
              <a:avLst/>
            </a:prstGeom>
            <a:noFill/>
            <a:ln w="63500">
              <a:solidFill>
                <a:srgbClr val="66FF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3529" name="Oval 9">
              <a:extLst>
                <a:ext uri="{FF2B5EF4-FFF2-40B4-BE49-F238E27FC236}">
                  <a16:creationId xmlns:a16="http://schemas.microsoft.com/office/drawing/2014/main" id="{CE5724DC-4183-46B8-95CE-0CEAB8152F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14837">
              <a:off x="1344" y="2016"/>
              <a:ext cx="1487" cy="616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rgbClr val="66FF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363530" name="Object 10">
              <a:extLst>
                <a:ext uri="{FF2B5EF4-FFF2-40B4-BE49-F238E27FC236}">
                  <a16:creationId xmlns:a16="http://schemas.microsoft.com/office/drawing/2014/main" id="{000002AB-9E8D-456B-808A-5AE43DA2B92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30" y="2090"/>
            <a:ext cx="674" cy="4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3544" name="Equation" r:id="rId8" imgW="1600200" imgH="965160" progId="Equation.3">
                    <p:embed/>
                  </p:oleObj>
                </mc:Choice>
                <mc:Fallback>
                  <p:oleObj name="Equation" r:id="rId8" imgW="1600200" imgH="96516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0" y="2090"/>
                          <a:ext cx="674" cy="4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63531" name="Group 11">
            <a:extLst>
              <a:ext uri="{FF2B5EF4-FFF2-40B4-BE49-F238E27FC236}">
                <a16:creationId xmlns:a16="http://schemas.microsoft.com/office/drawing/2014/main" id="{B3A648B1-8A2C-4B93-A7C6-E64D20465A74}"/>
              </a:ext>
            </a:extLst>
          </p:cNvPr>
          <p:cNvGrpSpPr>
            <a:grpSpLocks/>
          </p:cNvGrpSpPr>
          <p:nvPr/>
        </p:nvGrpSpPr>
        <p:grpSpPr bwMode="auto">
          <a:xfrm>
            <a:off x="3352800" y="4030663"/>
            <a:ext cx="4740275" cy="1866900"/>
            <a:chOff x="2112" y="1464"/>
            <a:chExt cx="2986" cy="1176"/>
          </a:xfrm>
        </p:grpSpPr>
        <p:sp>
          <p:nvSpPr>
            <p:cNvPr id="363532" name="Oval 12">
              <a:extLst>
                <a:ext uri="{FF2B5EF4-FFF2-40B4-BE49-F238E27FC236}">
                  <a16:creationId xmlns:a16="http://schemas.microsoft.com/office/drawing/2014/main" id="{63B46450-F6A3-4ED2-8564-40480A8E233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11313">
              <a:off x="2112" y="2112"/>
              <a:ext cx="1410" cy="528"/>
            </a:xfrm>
            <a:prstGeom prst="ellipse">
              <a:avLst/>
            </a:prstGeom>
            <a:solidFill>
              <a:srgbClr val="FF0000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3533" name="Oval 13">
              <a:extLst>
                <a:ext uri="{FF2B5EF4-FFF2-40B4-BE49-F238E27FC236}">
                  <a16:creationId xmlns:a16="http://schemas.microsoft.com/office/drawing/2014/main" id="{0307FA8C-D659-4EA8-9737-8A8C6A060C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11313">
              <a:off x="3688" y="1464"/>
              <a:ext cx="1410" cy="528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363534" name="Object 14">
              <a:extLst>
                <a:ext uri="{FF2B5EF4-FFF2-40B4-BE49-F238E27FC236}">
                  <a16:creationId xmlns:a16="http://schemas.microsoft.com/office/drawing/2014/main" id="{2E0E6304-4BB9-4284-869B-94E434107A7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414" y="2090"/>
            <a:ext cx="871" cy="4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3545" name="Equation" r:id="rId10" imgW="2070000" imgH="965160" progId="Equation.3">
                    <p:embed/>
                  </p:oleObj>
                </mc:Choice>
                <mc:Fallback>
                  <p:oleObj name="Equation" r:id="rId10" imgW="2070000" imgH="96516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4" y="2090"/>
                          <a:ext cx="871" cy="4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63535" name="Group 15">
            <a:extLst>
              <a:ext uri="{FF2B5EF4-FFF2-40B4-BE49-F238E27FC236}">
                <a16:creationId xmlns:a16="http://schemas.microsoft.com/office/drawing/2014/main" id="{9AD46BB0-7504-4062-B524-EFBA76445675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3303588"/>
            <a:ext cx="5932488" cy="3294062"/>
            <a:chOff x="960" y="1006"/>
            <a:chExt cx="3737" cy="2075"/>
          </a:xfrm>
        </p:grpSpPr>
        <p:sp>
          <p:nvSpPr>
            <p:cNvPr id="363536" name="Oval 16">
              <a:extLst>
                <a:ext uri="{FF2B5EF4-FFF2-40B4-BE49-F238E27FC236}">
                  <a16:creationId xmlns:a16="http://schemas.microsoft.com/office/drawing/2014/main" id="{C57E2142-ED3D-4617-8764-05480FF7D4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616675">
              <a:off x="3692" y="1450"/>
              <a:ext cx="1449" cy="561"/>
            </a:xfrm>
            <a:prstGeom prst="ellips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3537" name="Oval 17">
              <a:extLst>
                <a:ext uri="{FF2B5EF4-FFF2-40B4-BE49-F238E27FC236}">
                  <a16:creationId xmlns:a16="http://schemas.microsoft.com/office/drawing/2014/main" id="{258407A3-94BF-43F8-9C00-0C2A7744B6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616675">
              <a:off x="516" y="2076"/>
              <a:ext cx="1449" cy="561"/>
            </a:xfrm>
            <a:prstGeom prst="ellipse">
              <a:avLst/>
            </a:prstGeom>
            <a:solidFill>
              <a:srgbClr val="0000FF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363538" name="Object 18">
              <a:extLst>
                <a:ext uri="{FF2B5EF4-FFF2-40B4-BE49-F238E27FC236}">
                  <a16:creationId xmlns:a16="http://schemas.microsoft.com/office/drawing/2014/main" id="{759DC9FF-A0A6-4618-A98D-C0B3DA85217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005" y="2090"/>
            <a:ext cx="566" cy="4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3546" name="Equation" r:id="rId12" imgW="1346040" imgH="965160" progId="Equation.3">
                    <p:embed/>
                  </p:oleObj>
                </mc:Choice>
                <mc:Fallback>
                  <p:oleObj name="Equation" r:id="rId12" imgW="1346040" imgH="96516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5" y="2090"/>
                          <a:ext cx="566" cy="4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63539" name="Line 19">
            <a:extLst>
              <a:ext uri="{FF2B5EF4-FFF2-40B4-BE49-F238E27FC236}">
                <a16:creationId xmlns:a16="http://schemas.microsoft.com/office/drawing/2014/main" id="{73494281-0EE4-4601-9DA2-6168D226AD8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8200" y="3929063"/>
            <a:ext cx="0" cy="1130300"/>
          </a:xfrm>
          <a:prstGeom prst="line">
            <a:avLst/>
          </a:prstGeom>
          <a:noFill/>
          <a:ln w="38100">
            <a:solidFill>
              <a:srgbClr val="FFFF4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363540" name="Picture 20" descr="DRH-2">
            <a:extLst>
              <a:ext uri="{FF2B5EF4-FFF2-40B4-BE49-F238E27FC236}">
                <a16:creationId xmlns:a16="http://schemas.microsoft.com/office/drawing/2014/main" id="{9ED9CF41-0502-41FC-A6DE-7E3AF655C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20850" cy="237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3541" name="Picture 21" descr="fock-brillouin">
            <a:extLst>
              <a:ext uri="{FF2B5EF4-FFF2-40B4-BE49-F238E27FC236}">
                <a16:creationId xmlns:a16="http://schemas.microsoft.com/office/drawing/2014/main" id="{5BA9B208-DEBC-4B0E-AC71-ADE95B80C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50" y="0"/>
            <a:ext cx="1797050" cy="234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3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3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63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63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3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3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3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3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3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3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3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3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44" name="Rectangle 12">
            <a:extLst>
              <a:ext uri="{FF2B5EF4-FFF2-40B4-BE49-F238E27FC236}">
                <a16:creationId xmlns:a16="http://schemas.microsoft.com/office/drawing/2014/main" id="{6F621342-7584-425D-B796-0FA6098C0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9600" y="1966913"/>
            <a:ext cx="2609850" cy="2517775"/>
          </a:xfrm>
          <a:prstGeom prst="rect">
            <a:avLst/>
          </a:prstGeom>
          <a:solidFill>
            <a:schemeClr val="bg1"/>
          </a:solidFill>
          <a:ln w="19050">
            <a:solidFill>
              <a:srgbClr val="FFFF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72035" name="Object 3">
            <a:extLst>
              <a:ext uri="{FF2B5EF4-FFF2-40B4-BE49-F238E27FC236}">
                <a16:creationId xmlns:a16="http://schemas.microsoft.com/office/drawing/2014/main" id="{77E4559A-5ABD-4128-817B-6F28984BFCA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5800" y="1966913"/>
          <a:ext cx="3311525" cy="6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71" name="Equation" r:id="rId3" imgW="4952880" imgH="965160" progId="Equation.3">
                  <p:embed/>
                </p:oleObj>
              </mc:Choice>
              <mc:Fallback>
                <p:oleObj name="Equation" r:id="rId3" imgW="4952880" imgH="9651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66913"/>
                        <a:ext cx="3311525" cy="646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2036" name="Text Box 4">
            <a:extLst>
              <a:ext uri="{FF2B5EF4-FFF2-40B4-BE49-F238E27FC236}">
                <a16:creationId xmlns:a16="http://schemas.microsoft.com/office/drawing/2014/main" id="{B0D58DD4-6F1F-4D55-A98E-6C5A93C17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8225" y="458788"/>
            <a:ext cx="69929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Independent Particle Model</a:t>
            </a:r>
          </a:p>
        </p:txBody>
      </p:sp>
      <p:graphicFrame>
        <p:nvGraphicFramePr>
          <p:cNvPr id="172037" name="Object 5">
            <a:extLst>
              <a:ext uri="{FF2B5EF4-FFF2-40B4-BE49-F238E27FC236}">
                <a16:creationId xmlns:a16="http://schemas.microsoft.com/office/drawing/2014/main" id="{924CA4F8-2673-4584-9AF6-441D8E3E4A2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5800" y="4016375"/>
          <a:ext cx="669925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72" name="Equation" r:id="rId5" imgW="1002960" imgH="469800" progId="Equation.3">
                  <p:embed/>
                </p:oleObj>
              </mc:Choice>
              <mc:Fallback>
                <p:oleObj name="Equation" r:id="rId5" imgW="1002960" imgH="469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016375"/>
                        <a:ext cx="669925" cy="312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2040" name="Picture 8" descr="bluratom">
            <a:extLst>
              <a:ext uri="{FF2B5EF4-FFF2-40B4-BE49-F238E27FC236}">
                <a16:creationId xmlns:a16="http://schemas.microsoft.com/office/drawing/2014/main" id="{25FB0C4B-05B4-43DD-A422-34FBF611F0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0" y="2109788"/>
            <a:ext cx="2306638" cy="224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2058" name="Group 26">
            <a:extLst>
              <a:ext uri="{FF2B5EF4-FFF2-40B4-BE49-F238E27FC236}">
                <a16:creationId xmlns:a16="http://schemas.microsoft.com/office/drawing/2014/main" id="{99616FD8-1611-402E-9963-78DE72FF7B4E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2665413"/>
            <a:ext cx="6049963" cy="1955800"/>
            <a:chOff x="1344" y="1400"/>
            <a:chExt cx="3811" cy="1232"/>
          </a:xfrm>
        </p:grpSpPr>
        <p:sp>
          <p:nvSpPr>
            <p:cNvPr id="172042" name="Oval 10">
              <a:extLst>
                <a:ext uri="{FF2B5EF4-FFF2-40B4-BE49-F238E27FC236}">
                  <a16:creationId xmlns:a16="http://schemas.microsoft.com/office/drawing/2014/main" id="{F3C71998-7D57-4E75-964E-244D562FF5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14837">
              <a:off x="3668" y="1400"/>
              <a:ext cx="1487" cy="616"/>
            </a:xfrm>
            <a:prstGeom prst="ellipse">
              <a:avLst/>
            </a:prstGeom>
            <a:noFill/>
            <a:ln w="63500">
              <a:solidFill>
                <a:srgbClr val="66FF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2051" name="Oval 19">
              <a:extLst>
                <a:ext uri="{FF2B5EF4-FFF2-40B4-BE49-F238E27FC236}">
                  <a16:creationId xmlns:a16="http://schemas.microsoft.com/office/drawing/2014/main" id="{94BFEC19-2418-4E4A-A6BD-5DC7625BF5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14837">
              <a:off x="1344" y="2016"/>
              <a:ext cx="1487" cy="616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rgbClr val="66FF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72053" name="Object 21">
              <a:extLst>
                <a:ext uri="{FF2B5EF4-FFF2-40B4-BE49-F238E27FC236}">
                  <a16:creationId xmlns:a16="http://schemas.microsoft.com/office/drawing/2014/main" id="{2C20203A-BA77-40F8-A6BC-6EB2C3855B8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30" y="2090"/>
            <a:ext cx="674" cy="4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2073" name="Equation" r:id="rId8" imgW="1600200" imgH="965160" progId="Equation.3">
                    <p:embed/>
                  </p:oleObj>
                </mc:Choice>
                <mc:Fallback>
                  <p:oleObj name="Equation" r:id="rId8" imgW="1600200" imgH="96516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30" y="2090"/>
                          <a:ext cx="674" cy="4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72057" name="Group 25">
            <a:extLst>
              <a:ext uri="{FF2B5EF4-FFF2-40B4-BE49-F238E27FC236}">
                <a16:creationId xmlns:a16="http://schemas.microsoft.com/office/drawing/2014/main" id="{F6395761-6BCC-4281-A475-AB890E8BC774}"/>
              </a:ext>
            </a:extLst>
          </p:cNvPr>
          <p:cNvGrpSpPr>
            <a:grpSpLocks/>
          </p:cNvGrpSpPr>
          <p:nvPr/>
        </p:nvGrpSpPr>
        <p:grpSpPr bwMode="auto">
          <a:xfrm>
            <a:off x="3352800" y="2767013"/>
            <a:ext cx="4740275" cy="1866900"/>
            <a:chOff x="2112" y="1464"/>
            <a:chExt cx="2986" cy="1176"/>
          </a:xfrm>
        </p:grpSpPr>
        <p:sp>
          <p:nvSpPr>
            <p:cNvPr id="172054" name="Oval 22">
              <a:extLst>
                <a:ext uri="{FF2B5EF4-FFF2-40B4-BE49-F238E27FC236}">
                  <a16:creationId xmlns:a16="http://schemas.microsoft.com/office/drawing/2014/main" id="{ACF5AD0B-104A-4A1D-8151-E24DFC1DD5B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11313">
              <a:off x="2112" y="2112"/>
              <a:ext cx="1410" cy="528"/>
            </a:xfrm>
            <a:prstGeom prst="ellipse">
              <a:avLst/>
            </a:prstGeom>
            <a:solidFill>
              <a:srgbClr val="FF0000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2041" name="Oval 9">
              <a:extLst>
                <a:ext uri="{FF2B5EF4-FFF2-40B4-BE49-F238E27FC236}">
                  <a16:creationId xmlns:a16="http://schemas.microsoft.com/office/drawing/2014/main" id="{F6E592D7-86BA-4840-885A-9046B7B632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11313">
              <a:off x="3688" y="1464"/>
              <a:ext cx="1410" cy="528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72052" name="Object 20">
              <a:extLst>
                <a:ext uri="{FF2B5EF4-FFF2-40B4-BE49-F238E27FC236}">
                  <a16:creationId xmlns:a16="http://schemas.microsoft.com/office/drawing/2014/main" id="{E5431E86-D2E5-4A3E-9A6C-B6514600EF9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414" y="2090"/>
            <a:ext cx="871" cy="4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2074" name="Equation" r:id="rId10" imgW="2070000" imgH="965160" progId="Equation.3">
                    <p:embed/>
                  </p:oleObj>
                </mc:Choice>
                <mc:Fallback>
                  <p:oleObj name="Equation" r:id="rId10" imgW="2070000" imgH="96516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4" y="2090"/>
                          <a:ext cx="871" cy="4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72055" name="Group 23">
            <a:extLst>
              <a:ext uri="{FF2B5EF4-FFF2-40B4-BE49-F238E27FC236}">
                <a16:creationId xmlns:a16="http://schemas.microsoft.com/office/drawing/2014/main" id="{DDF0439C-D260-4373-9CF8-D98AE5C21150}"/>
              </a:ext>
            </a:extLst>
          </p:cNvPr>
          <p:cNvGrpSpPr>
            <a:grpSpLocks/>
          </p:cNvGrpSpPr>
          <p:nvPr/>
        </p:nvGrpSpPr>
        <p:grpSpPr bwMode="auto">
          <a:xfrm>
            <a:off x="1524000" y="2039938"/>
            <a:ext cx="5932488" cy="3294062"/>
            <a:chOff x="960" y="1006"/>
            <a:chExt cx="3737" cy="2075"/>
          </a:xfrm>
        </p:grpSpPr>
        <p:sp>
          <p:nvSpPr>
            <p:cNvPr id="172043" name="Oval 11">
              <a:extLst>
                <a:ext uri="{FF2B5EF4-FFF2-40B4-BE49-F238E27FC236}">
                  <a16:creationId xmlns:a16="http://schemas.microsoft.com/office/drawing/2014/main" id="{BE9B3042-59B9-4225-9660-5B8CEF7E76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616675">
              <a:off x="3692" y="1450"/>
              <a:ext cx="1449" cy="561"/>
            </a:xfrm>
            <a:prstGeom prst="ellips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2050" name="Oval 18">
              <a:extLst>
                <a:ext uri="{FF2B5EF4-FFF2-40B4-BE49-F238E27FC236}">
                  <a16:creationId xmlns:a16="http://schemas.microsoft.com/office/drawing/2014/main" id="{66B721A1-AF2C-44E3-8BA6-B898ED3706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616675">
              <a:off x="516" y="2076"/>
              <a:ext cx="1449" cy="561"/>
            </a:xfrm>
            <a:prstGeom prst="ellipse">
              <a:avLst/>
            </a:prstGeom>
            <a:solidFill>
              <a:srgbClr val="0000FF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72049" name="Object 17">
              <a:extLst>
                <a:ext uri="{FF2B5EF4-FFF2-40B4-BE49-F238E27FC236}">
                  <a16:creationId xmlns:a16="http://schemas.microsoft.com/office/drawing/2014/main" id="{D3F29884-728F-4F85-9DB3-456FC45CC06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005" y="2090"/>
            <a:ext cx="566" cy="4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2075" name="Equation" r:id="rId12" imgW="1346040" imgH="965160" progId="Equation.3">
                    <p:embed/>
                  </p:oleObj>
                </mc:Choice>
                <mc:Fallback>
                  <p:oleObj name="Equation" r:id="rId12" imgW="1346040" imgH="96516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5" y="2090"/>
                          <a:ext cx="566" cy="4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72069" name="Line 37">
            <a:extLst>
              <a:ext uri="{FF2B5EF4-FFF2-40B4-BE49-F238E27FC236}">
                <a16:creationId xmlns:a16="http://schemas.microsoft.com/office/drawing/2014/main" id="{B36E1031-5855-4AB6-8CFC-EA0B379A4C5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38200" y="2665413"/>
            <a:ext cx="0" cy="1130300"/>
          </a:xfrm>
          <a:prstGeom prst="line">
            <a:avLst/>
          </a:prstGeom>
          <a:noFill/>
          <a:ln w="38100">
            <a:solidFill>
              <a:srgbClr val="FFFF4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2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ext Box 2">
            <a:extLst>
              <a:ext uri="{FF2B5EF4-FFF2-40B4-BE49-F238E27FC236}">
                <a16:creationId xmlns:a16="http://schemas.microsoft.com/office/drawing/2014/main" id="{73EE5620-9F31-44B3-A106-14D7CF1BB6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8713" y="530225"/>
            <a:ext cx="70818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Central Field Approximation</a:t>
            </a:r>
          </a:p>
        </p:txBody>
      </p:sp>
      <p:graphicFrame>
        <p:nvGraphicFramePr>
          <p:cNvPr id="173059" name="Object 3">
            <a:extLst>
              <a:ext uri="{FF2B5EF4-FFF2-40B4-BE49-F238E27FC236}">
                <a16:creationId xmlns:a16="http://schemas.microsoft.com/office/drawing/2014/main" id="{67260283-9812-4B71-BD7D-FADE9FF64C6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47825" y="2936875"/>
          <a:ext cx="330517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082" name="Equation" r:id="rId3" imgW="4940280" imgH="965160" progId="Equation.3">
                  <p:embed/>
                </p:oleObj>
              </mc:Choice>
              <mc:Fallback>
                <p:oleObj name="Equation" r:id="rId3" imgW="4940280" imgH="9651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7825" y="2936875"/>
                        <a:ext cx="3305175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3060" name="Object 4">
            <a:extLst>
              <a:ext uri="{FF2B5EF4-FFF2-40B4-BE49-F238E27FC236}">
                <a16:creationId xmlns:a16="http://schemas.microsoft.com/office/drawing/2014/main" id="{B1AE9DFE-B627-48A5-9560-2697507FFE1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70100" y="1524000"/>
          <a:ext cx="417830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083" name="Equation" r:id="rId5" imgW="6248160" imgH="965160" progId="Equation.3">
                  <p:embed/>
                </p:oleObj>
              </mc:Choice>
              <mc:Fallback>
                <p:oleObj name="Equation" r:id="rId5" imgW="6248160" imgH="9651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0100" y="1524000"/>
                        <a:ext cx="4178300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3061" name="Text Box 5">
            <a:extLst>
              <a:ext uri="{FF2B5EF4-FFF2-40B4-BE49-F238E27FC236}">
                <a16:creationId xmlns:a16="http://schemas.microsoft.com/office/drawing/2014/main" id="{91C50BC2-8CC5-4B56-B6F8-ED935DE2E9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9700" y="3505200"/>
            <a:ext cx="3529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pl-PL" altLang="pl-PL" sz="3200">
                <a:latin typeface="Arial" panose="020B0604020202020204" pitchFamily="34" charset="0"/>
              </a:rPr>
              <a:t>spherical function</a:t>
            </a:r>
          </a:p>
        </p:txBody>
      </p:sp>
      <p:pic>
        <p:nvPicPr>
          <p:cNvPr id="173063" name="Picture 7" descr="shell_d_x2-y2">
            <a:extLst>
              <a:ext uri="{FF2B5EF4-FFF2-40B4-BE49-F238E27FC236}">
                <a16:creationId xmlns:a16="http://schemas.microsoft.com/office/drawing/2014/main" id="{9E38B0B7-AF14-4AFE-B2D0-69C317353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279900"/>
            <a:ext cx="1752600" cy="196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3064" name="Picture 8" descr="shell_d_xz">
            <a:extLst>
              <a:ext uri="{FF2B5EF4-FFF2-40B4-BE49-F238E27FC236}">
                <a16:creationId xmlns:a16="http://schemas.microsoft.com/office/drawing/2014/main" id="{732B6465-0E4A-4219-9093-E2E215064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4268788"/>
            <a:ext cx="1733550" cy="199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3065" name="Picture 9" descr="shell_d_z2">
            <a:extLst>
              <a:ext uri="{FF2B5EF4-FFF2-40B4-BE49-F238E27FC236}">
                <a16:creationId xmlns:a16="http://schemas.microsoft.com/office/drawing/2014/main" id="{81CB704B-B73C-475B-8730-B59434B1B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267200"/>
            <a:ext cx="176212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3066" name="Picture 10" descr="shell_p_z">
            <a:extLst>
              <a:ext uri="{FF2B5EF4-FFF2-40B4-BE49-F238E27FC236}">
                <a16:creationId xmlns:a16="http://schemas.microsoft.com/office/drawing/2014/main" id="{5507B22E-341C-4A32-868E-1492D14E3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4267200"/>
            <a:ext cx="1701800" cy="199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3067" name="Text Box 11">
            <a:extLst>
              <a:ext uri="{FF2B5EF4-FFF2-40B4-BE49-F238E27FC236}">
                <a16:creationId xmlns:a16="http://schemas.microsoft.com/office/drawing/2014/main" id="{C8BEB2D4-38B6-4E65-A8EF-D8BBD6592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0125" y="2468563"/>
            <a:ext cx="27098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>
                <a:latin typeface="Arial" panose="020B0604020202020204" pitchFamily="34" charset="0"/>
              </a:rPr>
              <a:t>radial function</a:t>
            </a:r>
          </a:p>
        </p:txBody>
      </p:sp>
      <p:sp>
        <p:nvSpPr>
          <p:cNvPr id="173068" name="Line 12">
            <a:extLst>
              <a:ext uri="{FF2B5EF4-FFF2-40B4-BE49-F238E27FC236}">
                <a16:creationId xmlns:a16="http://schemas.microsoft.com/office/drawing/2014/main" id="{654852ED-DC76-4F98-9C49-51AECB3D204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25700" y="2420938"/>
            <a:ext cx="736600" cy="525462"/>
          </a:xfrm>
          <a:prstGeom prst="line">
            <a:avLst/>
          </a:prstGeom>
          <a:noFill/>
          <a:ln w="38100">
            <a:solidFill>
              <a:srgbClr val="FFFF4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cxnSp>
        <p:nvCxnSpPr>
          <p:cNvPr id="173077" name="AutoShape 21">
            <a:extLst>
              <a:ext uri="{FF2B5EF4-FFF2-40B4-BE49-F238E27FC236}">
                <a16:creationId xmlns:a16="http://schemas.microsoft.com/office/drawing/2014/main" id="{1F529B10-2808-4069-9AEE-20A5E3FD630B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3300413" y="2763838"/>
            <a:ext cx="1390650" cy="360362"/>
          </a:xfrm>
          <a:prstGeom prst="curvedConnector2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3079" name="AutoShape 23">
            <a:extLst>
              <a:ext uri="{FF2B5EF4-FFF2-40B4-BE49-F238E27FC236}">
                <a16:creationId xmlns:a16="http://schemas.microsoft.com/office/drawing/2014/main" id="{19299D44-A1E7-4882-AA50-FE4402CB4385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3851275" y="3570288"/>
            <a:ext cx="1368425" cy="315912"/>
          </a:xfrm>
          <a:prstGeom prst="curvedConnector3">
            <a:avLst>
              <a:gd name="adj1" fmla="val 102898"/>
            </a:avLst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3080" name="AutoShape 24">
            <a:extLst>
              <a:ext uri="{FF2B5EF4-FFF2-40B4-BE49-F238E27FC236}">
                <a16:creationId xmlns:a16="http://schemas.microsoft.com/office/drawing/2014/main" id="{069F013F-1F33-4A8F-BDBF-508C2A0AE69F}"/>
              </a:ext>
            </a:extLst>
          </p:cNvPr>
          <p:cNvSpPr>
            <a:spLocks/>
          </p:cNvSpPr>
          <p:nvPr/>
        </p:nvSpPr>
        <p:spPr bwMode="auto">
          <a:xfrm rot="-5388379">
            <a:off x="3147218" y="1881982"/>
            <a:ext cx="182563" cy="838200"/>
          </a:xfrm>
          <a:prstGeom prst="leftBrace">
            <a:avLst>
              <a:gd name="adj1" fmla="val 38261"/>
              <a:gd name="adj2" fmla="val 50000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3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3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3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73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7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73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7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3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3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3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1" grpId="0" autoUpdateAnimBg="0"/>
      <p:bldP spid="17306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Text Box 2">
            <a:extLst>
              <a:ext uri="{FF2B5EF4-FFF2-40B4-BE49-F238E27FC236}">
                <a16:creationId xmlns:a16="http://schemas.microsoft.com/office/drawing/2014/main" id="{CA447AE1-412B-497C-96C6-56484A44C2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3825" y="306388"/>
            <a:ext cx="63071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orthogonal radial orbitals</a:t>
            </a:r>
          </a:p>
        </p:txBody>
      </p:sp>
      <p:pic>
        <p:nvPicPr>
          <p:cNvPr id="385027" name="Picture 3" descr="Wykres">
            <a:extLst>
              <a:ext uri="{FF2B5EF4-FFF2-40B4-BE49-F238E27FC236}">
                <a16:creationId xmlns:a16="http://schemas.microsoft.com/office/drawing/2014/main" id="{75365CFC-A847-4D5F-B109-CA1D002A0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2" r="10129" b="4431"/>
          <a:stretch>
            <a:fillRect/>
          </a:stretch>
        </p:blipFill>
        <p:spPr bwMode="auto">
          <a:xfrm>
            <a:off x="2747963" y="1341438"/>
            <a:ext cx="3624262" cy="506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Oval 2">
            <a:extLst>
              <a:ext uri="{FF2B5EF4-FFF2-40B4-BE49-F238E27FC236}">
                <a16:creationId xmlns:a16="http://schemas.microsoft.com/office/drawing/2014/main" id="{FAE31843-CF52-497A-9814-17400EDED0BD}"/>
              </a:ext>
            </a:extLst>
          </p:cNvPr>
          <p:cNvSpPr>
            <a:spLocks noChangeArrowheads="1"/>
          </p:cNvSpPr>
          <p:nvPr/>
        </p:nvSpPr>
        <p:spPr bwMode="auto">
          <a:xfrm rot="-6616675">
            <a:off x="2557463" y="3738563"/>
            <a:ext cx="2300287" cy="890587"/>
          </a:xfrm>
          <a:prstGeom prst="ellipse">
            <a:avLst/>
          </a:prstGeom>
          <a:solidFill>
            <a:srgbClr val="0000FF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7571" name="Oval 3">
            <a:extLst>
              <a:ext uri="{FF2B5EF4-FFF2-40B4-BE49-F238E27FC236}">
                <a16:creationId xmlns:a16="http://schemas.microsoft.com/office/drawing/2014/main" id="{E0446B49-4792-43F8-BBDE-97782CA78DC8}"/>
              </a:ext>
            </a:extLst>
          </p:cNvPr>
          <p:cNvSpPr>
            <a:spLocks noChangeArrowheads="1"/>
          </p:cNvSpPr>
          <p:nvPr/>
        </p:nvSpPr>
        <p:spPr bwMode="auto">
          <a:xfrm rot="3957959">
            <a:off x="5091112" y="3443288"/>
            <a:ext cx="2238375" cy="838200"/>
          </a:xfrm>
          <a:prstGeom prst="ellipse">
            <a:avLst/>
          </a:prstGeom>
          <a:solidFill>
            <a:srgbClr val="FF0000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7572" name="Text Box 4">
            <a:extLst>
              <a:ext uri="{FF2B5EF4-FFF2-40B4-BE49-F238E27FC236}">
                <a16:creationId xmlns:a16="http://schemas.microsoft.com/office/drawing/2014/main" id="{D6D8E377-6188-4722-A186-6BE91C5FB2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530225"/>
            <a:ext cx="6026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Hartree-Fock equations</a:t>
            </a:r>
          </a:p>
        </p:txBody>
      </p:sp>
      <p:graphicFrame>
        <p:nvGraphicFramePr>
          <p:cNvPr id="237573" name="Object 5">
            <a:extLst>
              <a:ext uri="{FF2B5EF4-FFF2-40B4-BE49-F238E27FC236}">
                <a16:creationId xmlns:a16="http://schemas.microsoft.com/office/drawing/2014/main" id="{3A9443E7-0CD4-47D0-8EB0-44904430CAE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60500" y="5832475"/>
          <a:ext cx="417830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12" name="Equation" r:id="rId3" imgW="6248160" imgH="965160" progId="Equation.3">
                  <p:embed/>
                </p:oleObj>
              </mc:Choice>
              <mc:Fallback>
                <p:oleObj name="Equation" r:id="rId3" imgW="6248160" imgH="9651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500" y="5832475"/>
                        <a:ext cx="4178300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7574" name="Picture 6" descr="bluratom">
            <a:extLst>
              <a:ext uri="{FF2B5EF4-FFF2-40B4-BE49-F238E27FC236}">
                <a16:creationId xmlns:a16="http://schemas.microsoft.com/office/drawing/2014/main" id="{92707B3F-46C3-4805-9EE4-60ADF0F3C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54" t="34996" r="40860" b="41995"/>
          <a:stretch>
            <a:fillRect/>
          </a:stretch>
        </p:blipFill>
        <p:spPr bwMode="auto">
          <a:xfrm>
            <a:off x="5961063" y="3595688"/>
            <a:ext cx="501650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7575" name="Line 7">
            <a:extLst>
              <a:ext uri="{FF2B5EF4-FFF2-40B4-BE49-F238E27FC236}">
                <a16:creationId xmlns:a16="http://schemas.microsoft.com/office/drawing/2014/main" id="{E5BDB462-D22A-4232-B2EA-42F92028A67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349500" y="5067300"/>
            <a:ext cx="447675" cy="97790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7576" name="Oval 8">
            <a:extLst>
              <a:ext uri="{FF2B5EF4-FFF2-40B4-BE49-F238E27FC236}">
                <a16:creationId xmlns:a16="http://schemas.microsoft.com/office/drawing/2014/main" id="{6E152118-043A-43EF-9159-271A6E34A760}"/>
              </a:ext>
            </a:extLst>
          </p:cNvPr>
          <p:cNvSpPr>
            <a:spLocks noChangeArrowheads="1"/>
          </p:cNvSpPr>
          <p:nvPr/>
        </p:nvSpPr>
        <p:spPr bwMode="auto">
          <a:xfrm rot="-1314837">
            <a:off x="2528888" y="3724275"/>
            <a:ext cx="2360612" cy="977900"/>
          </a:xfrm>
          <a:prstGeom prst="ellipse">
            <a:avLst/>
          </a:prstGeom>
          <a:solidFill>
            <a:srgbClr val="66FF33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7577" name="Line 9">
            <a:extLst>
              <a:ext uri="{FF2B5EF4-FFF2-40B4-BE49-F238E27FC236}">
                <a16:creationId xmlns:a16="http://schemas.microsoft.com/office/drawing/2014/main" id="{1E53F0E5-F68F-4BBD-B693-9C1547C519A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48200" y="4876800"/>
            <a:ext cx="219075" cy="116840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7578" name="Line 10">
            <a:extLst>
              <a:ext uri="{FF2B5EF4-FFF2-40B4-BE49-F238E27FC236}">
                <a16:creationId xmlns:a16="http://schemas.microsoft.com/office/drawing/2014/main" id="{4EAA18D5-95B7-472C-AA46-DBB9FBE49CB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22650" y="5324475"/>
            <a:ext cx="311150" cy="720725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37579" name="Object 11">
            <a:extLst>
              <a:ext uri="{FF2B5EF4-FFF2-40B4-BE49-F238E27FC236}">
                <a16:creationId xmlns:a16="http://schemas.microsoft.com/office/drawing/2014/main" id="{F3004D56-AA64-43C0-9C2A-EB756012CCF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9200" y="1866900"/>
          <a:ext cx="399415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13" name="Equation" r:id="rId6" imgW="5918040" imgH="1409400" progId="Equation.3">
                  <p:embed/>
                </p:oleObj>
              </mc:Choice>
              <mc:Fallback>
                <p:oleObj name="Equation" r:id="rId6" imgW="5918040" imgH="14094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866900"/>
                        <a:ext cx="3994150" cy="952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7580" name="Object 12">
            <a:extLst>
              <a:ext uri="{FF2B5EF4-FFF2-40B4-BE49-F238E27FC236}">
                <a16:creationId xmlns:a16="http://schemas.microsoft.com/office/drawing/2014/main" id="{D062306B-F101-4890-8F4B-C929F1E1792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46850" y="1035050"/>
          <a:ext cx="2297113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14" name="Equation" r:id="rId8" imgW="3403440" imgH="1625400" progId="Equation.3">
                  <p:embed/>
                </p:oleObj>
              </mc:Choice>
              <mc:Fallback>
                <p:oleObj name="Equation" r:id="rId8" imgW="3403440" imgH="16254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6850" y="1035050"/>
                        <a:ext cx="2297113" cy="109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7581" name="Oval 13">
            <a:extLst>
              <a:ext uri="{FF2B5EF4-FFF2-40B4-BE49-F238E27FC236}">
                <a16:creationId xmlns:a16="http://schemas.microsoft.com/office/drawing/2014/main" id="{9987782D-C0FF-44A8-A006-520586B365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8900" y="762000"/>
            <a:ext cx="2667000" cy="1603375"/>
          </a:xfrm>
          <a:prstGeom prst="ellips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37582" name="Group 14">
            <a:extLst>
              <a:ext uri="{FF2B5EF4-FFF2-40B4-BE49-F238E27FC236}">
                <a16:creationId xmlns:a16="http://schemas.microsoft.com/office/drawing/2014/main" id="{58D10693-3377-476E-9BF5-6C6314AB0AA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352925" y="1524000"/>
            <a:ext cx="2047875" cy="558800"/>
            <a:chOff x="3696" y="1488"/>
            <a:chExt cx="1112" cy="1302"/>
          </a:xfrm>
        </p:grpSpPr>
        <p:sp>
          <p:nvSpPr>
            <p:cNvPr id="237583" name="Freeform 15">
              <a:extLst>
                <a:ext uri="{FF2B5EF4-FFF2-40B4-BE49-F238E27FC236}">
                  <a16:creationId xmlns:a16="http://schemas.microsoft.com/office/drawing/2014/main" id="{F7F256BF-172E-47EA-8749-56CF11A96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" y="1488"/>
              <a:ext cx="1112" cy="1008"/>
            </a:xfrm>
            <a:custGeom>
              <a:avLst/>
              <a:gdLst>
                <a:gd name="T0" fmla="*/ 0 w 1112"/>
                <a:gd name="T1" fmla="*/ 0 h 1248"/>
                <a:gd name="T2" fmla="*/ 96 w 1112"/>
                <a:gd name="T3" fmla="*/ 96 h 1248"/>
                <a:gd name="T4" fmla="*/ 384 w 1112"/>
                <a:gd name="T5" fmla="*/ 192 h 1248"/>
                <a:gd name="T6" fmla="*/ 768 w 1112"/>
                <a:gd name="T7" fmla="*/ 288 h 1248"/>
                <a:gd name="T8" fmla="*/ 1056 w 1112"/>
                <a:gd name="T9" fmla="*/ 672 h 1248"/>
                <a:gd name="T10" fmla="*/ 1104 w 1112"/>
                <a:gd name="T11" fmla="*/ 1056 h 1248"/>
                <a:gd name="T12" fmla="*/ 1104 w 1112"/>
                <a:gd name="T13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2" h="1248">
                  <a:moveTo>
                    <a:pt x="0" y="0"/>
                  </a:moveTo>
                  <a:cubicBezTo>
                    <a:pt x="16" y="32"/>
                    <a:pt x="32" y="64"/>
                    <a:pt x="96" y="96"/>
                  </a:cubicBezTo>
                  <a:cubicBezTo>
                    <a:pt x="160" y="128"/>
                    <a:pt x="272" y="160"/>
                    <a:pt x="384" y="192"/>
                  </a:cubicBezTo>
                  <a:cubicBezTo>
                    <a:pt x="496" y="224"/>
                    <a:pt x="656" y="208"/>
                    <a:pt x="768" y="288"/>
                  </a:cubicBezTo>
                  <a:cubicBezTo>
                    <a:pt x="880" y="368"/>
                    <a:pt x="1000" y="544"/>
                    <a:pt x="1056" y="672"/>
                  </a:cubicBezTo>
                  <a:cubicBezTo>
                    <a:pt x="1112" y="800"/>
                    <a:pt x="1096" y="960"/>
                    <a:pt x="1104" y="1056"/>
                  </a:cubicBezTo>
                  <a:cubicBezTo>
                    <a:pt x="1112" y="1152"/>
                    <a:pt x="1108" y="1200"/>
                    <a:pt x="1104" y="1248"/>
                  </a:cubicBezTo>
                </a:path>
              </a:pathLst>
            </a:custGeom>
            <a:noFill/>
            <a:ln w="25400" cap="flat" cmpd="sng">
              <a:solidFill>
                <a:srgbClr val="FFFF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7584" name="Line 16">
              <a:extLst>
                <a:ext uri="{FF2B5EF4-FFF2-40B4-BE49-F238E27FC236}">
                  <a16:creationId xmlns:a16="http://schemas.microsoft.com/office/drawing/2014/main" id="{7F4241D3-6655-46FA-A941-974875B2B5E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800" y="2416"/>
              <a:ext cx="1" cy="374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37585" name="Group 17">
            <a:extLst>
              <a:ext uri="{FF2B5EF4-FFF2-40B4-BE49-F238E27FC236}">
                <a16:creationId xmlns:a16="http://schemas.microsoft.com/office/drawing/2014/main" id="{1B4EDC9A-F7C2-4D9D-9948-8894870A736F}"/>
              </a:ext>
            </a:extLst>
          </p:cNvPr>
          <p:cNvGrpSpPr>
            <a:grpSpLocks/>
          </p:cNvGrpSpPr>
          <p:nvPr/>
        </p:nvGrpSpPr>
        <p:grpSpPr bwMode="auto">
          <a:xfrm>
            <a:off x="1787525" y="2133600"/>
            <a:ext cx="498475" cy="533400"/>
            <a:chOff x="4379" y="1968"/>
            <a:chExt cx="850" cy="652"/>
          </a:xfrm>
        </p:grpSpPr>
        <p:sp>
          <p:nvSpPr>
            <p:cNvPr id="237586" name="Line 18">
              <a:extLst>
                <a:ext uri="{FF2B5EF4-FFF2-40B4-BE49-F238E27FC236}">
                  <a16:creationId xmlns:a16="http://schemas.microsoft.com/office/drawing/2014/main" id="{EA9D2383-B4DA-4691-A2AA-E9AAA94D4A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79" y="1968"/>
              <a:ext cx="757" cy="65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7587" name="Line 19">
              <a:extLst>
                <a:ext uri="{FF2B5EF4-FFF2-40B4-BE49-F238E27FC236}">
                  <a16:creationId xmlns:a16="http://schemas.microsoft.com/office/drawing/2014/main" id="{A5311C7D-CE82-4517-937B-631E8A2E05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472" y="1968"/>
              <a:ext cx="757" cy="65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aphicFrame>
        <p:nvGraphicFramePr>
          <p:cNvPr id="237588" name="Object 20">
            <a:extLst>
              <a:ext uri="{FF2B5EF4-FFF2-40B4-BE49-F238E27FC236}">
                <a16:creationId xmlns:a16="http://schemas.microsoft.com/office/drawing/2014/main" id="{FB3A87DB-C159-4A36-A2F1-C9DDE93D4A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9200" y="1470025"/>
          <a:ext cx="1628775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15" name="Equation" r:id="rId10" imgW="2400120" imgH="685800" progId="Equation.3">
                  <p:embed/>
                </p:oleObj>
              </mc:Choice>
              <mc:Fallback>
                <p:oleObj name="Equation" r:id="rId10" imgW="2400120" imgH="6858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470025"/>
                        <a:ext cx="1628775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7589" name="Oval 21">
            <a:extLst>
              <a:ext uri="{FF2B5EF4-FFF2-40B4-BE49-F238E27FC236}">
                <a16:creationId xmlns:a16="http://schemas.microsoft.com/office/drawing/2014/main" id="{3ABC05B6-CE6E-467D-ADED-90C9A240FABC}"/>
              </a:ext>
            </a:extLst>
          </p:cNvPr>
          <p:cNvSpPr>
            <a:spLocks noChangeArrowheads="1"/>
          </p:cNvSpPr>
          <p:nvPr/>
        </p:nvSpPr>
        <p:spPr bwMode="auto">
          <a:xfrm rot="-6616675">
            <a:off x="6924675" y="3729038"/>
            <a:ext cx="2300287" cy="890588"/>
          </a:xfrm>
          <a:prstGeom prst="ellipse">
            <a:avLst/>
          </a:prstGeom>
          <a:solidFill>
            <a:srgbClr val="FFFF49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7590" name="Oval 22">
            <a:extLst>
              <a:ext uri="{FF2B5EF4-FFF2-40B4-BE49-F238E27FC236}">
                <a16:creationId xmlns:a16="http://schemas.microsoft.com/office/drawing/2014/main" id="{EDA15C33-6F40-4A82-B54F-ABAB7785181C}"/>
              </a:ext>
            </a:extLst>
          </p:cNvPr>
          <p:cNvSpPr>
            <a:spLocks noChangeArrowheads="1"/>
          </p:cNvSpPr>
          <p:nvPr/>
        </p:nvSpPr>
        <p:spPr bwMode="auto">
          <a:xfrm rot="17478734" flipH="1">
            <a:off x="6996112" y="3800476"/>
            <a:ext cx="2238375" cy="838200"/>
          </a:xfrm>
          <a:prstGeom prst="ellipse">
            <a:avLst/>
          </a:prstGeom>
          <a:solidFill>
            <a:srgbClr val="FF0000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7591" name="Line 23">
            <a:extLst>
              <a:ext uri="{FF2B5EF4-FFF2-40B4-BE49-F238E27FC236}">
                <a16:creationId xmlns:a16="http://schemas.microsoft.com/office/drawing/2014/main" id="{51E26D07-72E2-4E3D-BEE8-009455FA7BA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778500" y="2870200"/>
            <a:ext cx="419100" cy="99060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37592" name="Line 24">
            <a:extLst>
              <a:ext uri="{FF2B5EF4-FFF2-40B4-BE49-F238E27FC236}">
                <a16:creationId xmlns:a16="http://schemas.microsoft.com/office/drawing/2014/main" id="{F0B4BC21-4F7D-4D8F-B34D-07D9B63D47AF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6200" y="3111500"/>
            <a:ext cx="787400" cy="635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37593" name="Group 25">
            <a:extLst>
              <a:ext uri="{FF2B5EF4-FFF2-40B4-BE49-F238E27FC236}">
                <a16:creationId xmlns:a16="http://schemas.microsoft.com/office/drawing/2014/main" id="{F1ED75FC-BFD8-4923-9259-DB03E9329CD0}"/>
              </a:ext>
            </a:extLst>
          </p:cNvPr>
          <p:cNvGrpSpPr>
            <a:grpSpLocks/>
          </p:cNvGrpSpPr>
          <p:nvPr/>
        </p:nvGrpSpPr>
        <p:grpSpPr bwMode="auto">
          <a:xfrm>
            <a:off x="352425" y="3736975"/>
            <a:ext cx="4537075" cy="1063625"/>
            <a:chOff x="222" y="2354"/>
            <a:chExt cx="2858" cy="670"/>
          </a:xfrm>
        </p:grpSpPr>
        <p:sp>
          <p:nvSpPr>
            <p:cNvPr id="237594" name="Oval 26">
              <a:extLst>
                <a:ext uri="{FF2B5EF4-FFF2-40B4-BE49-F238E27FC236}">
                  <a16:creationId xmlns:a16="http://schemas.microsoft.com/office/drawing/2014/main" id="{071C614F-D2F6-4C90-AA91-B5FB47D0CB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14837">
              <a:off x="1593" y="2354"/>
              <a:ext cx="1487" cy="616"/>
            </a:xfrm>
            <a:prstGeom prst="ellipse">
              <a:avLst/>
            </a:prstGeom>
            <a:solidFill>
              <a:srgbClr val="66FF33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37595" name="Object 27">
              <a:extLst>
                <a:ext uri="{FF2B5EF4-FFF2-40B4-BE49-F238E27FC236}">
                  <a16:creationId xmlns:a16="http://schemas.microsoft.com/office/drawing/2014/main" id="{C3AB0FFC-EEBF-48E5-8336-7B69C33D263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22" y="2731"/>
            <a:ext cx="1026" cy="2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7616" name="Equation" r:id="rId12" imgW="2400120" imgH="685800" progId="Equation.3">
                    <p:embed/>
                  </p:oleObj>
                </mc:Choice>
                <mc:Fallback>
                  <p:oleObj name="Equation" r:id="rId12" imgW="2400120" imgH="68580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2" y="2731"/>
                          <a:ext cx="1026" cy="29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37611" name="Group 43">
            <a:extLst>
              <a:ext uri="{FF2B5EF4-FFF2-40B4-BE49-F238E27FC236}">
                <a16:creationId xmlns:a16="http://schemas.microsoft.com/office/drawing/2014/main" id="{33A9E688-CDC5-4BB8-98C8-F0FDF7D271FB}"/>
              </a:ext>
            </a:extLst>
          </p:cNvPr>
          <p:cNvGrpSpPr>
            <a:grpSpLocks/>
          </p:cNvGrpSpPr>
          <p:nvPr/>
        </p:nvGrpSpPr>
        <p:grpSpPr bwMode="auto">
          <a:xfrm>
            <a:off x="179388" y="3038475"/>
            <a:ext cx="3973512" cy="2300288"/>
            <a:chOff x="113" y="1914"/>
            <a:chExt cx="2503" cy="1449"/>
          </a:xfrm>
        </p:grpSpPr>
        <p:sp>
          <p:nvSpPr>
            <p:cNvPr id="237597" name="Oval 29">
              <a:extLst>
                <a:ext uri="{FF2B5EF4-FFF2-40B4-BE49-F238E27FC236}">
                  <a16:creationId xmlns:a16="http://schemas.microsoft.com/office/drawing/2014/main" id="{7258DD5C-2806-4032-ACF0-68B676B7CC8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616675">
              <a:off x="1611" y="2358"/>
              <a:ext cx="1449" cy="561"/>
            </a:xfrm>
            <a:prstGeom prst="ellipse">
              <a:avLst/>
            </a:prstGeom>
            <a:solidFill>
              <a:srgbClr val="0000FF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37598" name="Object 30">
              <a:extLst>
                <a:ext uri="{FF2B5EF4-FFF2-40B4-BE49-F238E27FC236}">
                  <a16:creationId xmlns:a16="http://schemas.microsoft.com/office/drawing/2014/main" id="{A5859A62-8709-4D93-BD43-AC511FDC998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13" y="2315"/>
            <a:ext cx="1248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7617" name="Równanie" r:id="rId14" imgW="711000" imgH="215640" progId="Equation.3">
                    <p:embed/>
                  </p:oleObj>
                </mc:Choice>
                <mc:Fallback>
                  <p:oleObj name="Równanie" r:id="rId14" imgW="711000" imgH="215640" progId="Equation.3">
                    <p:embed/>
                    <p:pic>
                      <p:nvPicPr>
                        <p:cNvPr id="0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" y="2315"/>
                          <a:ext cx="1248" cy="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37599" name="Oval 31">
            <a:extLst>
              <a:ext uri="{FF2B5EF4-FFF2-40B4-BE49-F238E27FC236}">
                <a16:creationId xmlns:a16="http://schemas.microsoft.com/office/drawing/2014/main" id="{47E441A2-356A-465F-B87D-F53EB233716A}"/>
              </a:ext>
            </a:extLst>
          </p:cNvPr>
          <p:cNvSpPr>
            <a:spLocks noChangeArrowheads="1"/>
          </p:cNvSpPr>
          <p:nvPr/>
        </p:nvSpPr>
        <p:spPr bwMode="auto">
          <a:xfrm rot="1011313">
            <a:off x="2574925" y="3800475"/>
            <a:ext cx="2238375" cy="838200"/>
          </a:xfrm>
          <a:prstGeom prst="ellipse">
            <a:avLst/>
          </a:prstGeom>
          <a:solidFill>
            <a:srgbClr val="FF0000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37600" name="Group 32">
            <a:extLst>
              <a:ext uri="{FF2B5EF4-FFF2-40B4-BE49-F238E27FC236}">
                <a16:creationId xmlns:a16="http://schemas.microsoft.com/office/drawing/2014/main" id="{A65C9CD2-F7AE-4DEE-801C-F0CF865139A3}"/>
              </a:ext>
            </a:extLst>
          </p:cNvPr>
          <p:cNvGrpSpPr>
            <a:grpSpLocks/>
          </p:cNvGrpSpPr>
          <p:nvPr/>
        </p:nvGrpSpPr>
        <p:grpSpPr bwMode="auto">
          <a:xfrm>
            <a:off x="373063" y="3121025"/>
            <a:ext cx="4468812" cy="1517650"/>
            <a:chOff x="235" y="1966"/>
            <a:chExt cx="2815" cy="956"/>
          </a:xfrm>
        </p:grpSpPr>
        <p:sp>
          <p:nvSpPr>
            <p:cNvPr id="237601" name="Oval 33">
              <a:extLst>
                <a:ext uri="{FF2B5EF4-FFF2-40B4-BE49-F238E27FC236}">
                  <a16:creationId xmlns:a16="http://schemas.microsoft.com/office/drawing/2014/main" id="{0D57BDD2-BA18-4F57-A3A1-B2586B1650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11313">
              <a:off x="1640" y="2394"/>
              <a:ext cx="1410" cy="528"/>
            </a:xfrm>
            <a:prstGeom prst="ellipse">
              <a:avLst/>
            </a:prstGeom>
            <a:solidFill>
              <a:srgbClr val="FF0000"/>
            </a:solidFill>
            <a:ln w="6350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37602" name="Object 34">
              <a:extLst>
                <a:ext uri="{FF2B5EF4-FFF2-40B4-BE49-F238E27FC236}">
                  <a16:creationId xmlns:a16="http://schemas.microsoft.com/office/drawing/2014/main" id="{B4349AB9-F03D-4917-B87F-02E35CDB446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35" y="1966"/>
            <a:ext cx="1036" cy="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7618" name="Equation" r:id="rId16" imgW="2425680" imgH="672840" progId="Equation.3">
                    <p:embed/>
                  </p:oleObj>
                </mc:Choice>
                <mc:Fallback>
                  <p:oleObj name="Equation" r:id="rId16" imgW="2425680" imgH="672840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" y="1966"/>
                          <a:ext cx="1036" cy="2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37603" name="Picture 35" descr="bluratom">
            <a:extLst>
              <a:ext uri="{FF2B5EF4-FFF2-40B4-BE49-F238E27FC236}">
                <a16:creationId xmlns:a16="http://schemas.microsoft.com/office/drawing/2014/main" id="{FA6590CD-2AEE-4731-BCAC-2FFD2D47AD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54" t="34996" r="40860" b="41995"/>
          <a:stretch>
            <a:fillRect/>
          </a:stretch>
        </p:blipFill>
        <p:spPr bwMode="auto">
          <a:xfrm>
            <a:off x="3422650" y="3952875"/>
            <a:ext cx="50165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7604" name="Group 36">
            <a:extLst>
              <a:ext uri="{FF2B5EF4-FFF2-40B4-BE49-F238E27FC236}">
                <a16:creationId xmlns:a16="http://schemas.microsoft.com/office/drawing/2014/main" id="{3D5B2BC0-DB6E-4D40-A75A-DFAF4CCE68F8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6032500" y="2044700"/>
            <a:ext cx="895350" cy="1384300"/>
            <a:chOff x="3696" y="1488"/>
            <a:chExt cx="1112" cy="1302"/>
          </a:xfrm>
        </p:grpSpPr>
        <p:sp>
          <p:nvSpPr>
            <p:cNvPr id="237605" name="Freeform 37">
              <a:extLst>
                <a:ext uri="{FF2B5EF4-FFF2-40B4-BE49-F238E27FC236}">
                  <a16:creationId xmlns:a16="http://schemas.microsoft.com/office/drawing/2014/main" id="{DFB92CF9-FBAB-40C1-A253-D84AEBD05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" y="1488"/>
              <a:ext cx="1112" cy="1008"/>
            </a:xfrm>
            <a:custGeom>
              <a:avLst/>
              <a:gdLst>
                <a:gd name="T0" fmla="*/ 0 w 1112"/>
                <a:gd name="T1" fmla="*/ 0 h 1248"/>
                <a:gd name="T2" fmla="*/ 96 w 1112"/>
                <a:gd name="T3" fmla="*/ 96 h 1248"/>
                <a:gd name="T4" fmla="*/ 384 w 1112"/>
                <a:gd name="T5" fmla="*/ 192 h 1248"/>
                <a:gd name="T6" fmla="*/ 768 w 1112"/>
                <a:gd name="T7" fmla="*/ 288 h 1248"/>
                <a:gd name="T8" fmla="*/ 1056 w 1112"/>
                <a:gd name="T9" fmla="*/ 672 h 1248"/>
                <a:gd name="T10" fmla="*/ 1104 w 1112"/>
                <a:gd name="T11" fmla="*/ 1056 h 1248"/>
                <a:gd name="T12" fmla="*/ 1104 w 1112"/>
                <a:gd name="T13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2" h="1248">
                  <a:moveTo>
                    <a:pt x="0" y="0"/>
                  </a:moveTo>
                  <a:cubicBezTo>
                    <a:pt x="16" y="32"/>
                    <a:pt x="32" y="64"/>
                    <a:pt x="96" y="96"/>
                  </a:cubicBezTo>
                  <a:cubicBezTo>
                    <a:pt x="160" y="128"/>
                    <a:pt x="272" y="160"/>
                    <a:pt x="384" y="192"/>
                  </a:cubicBezTo>
                  <a:cubicBezTo>
                    <a:pt x="496" y="224"/>
                    <a:pt x="656" y="208"/>
                    <a:pt x="768" y="288"/>
                  </a:cubicBezTo>
                  <a:cubicBezTo>
                    <a:pt x="880" y="368"/>
                    <a:pt x="1000" y="544"/>
                    <a:pt x="1056" y="672"/>
                  </a:cubicBezTo>
                  <a:cubicBezTo>
                    <a:pt x="1112" y="800"/>
                    <a:pt x="1096" y="960"/>
                    <a:pt x="1104" y="1056"/>
                  </a:cubicBezTo>
                  <a:cubicBezTo>
                    <a:pt x="1112" y="1152"/>
                    <a:pt x="1108" y="1200"/>
                    <a:pt x="1104" y="1248"/>
                  </a:cubicBezTo>
                </a:path>
              </a:pathLst>
            </a:custGeom>
            <a:noFill/>
            <a:ln w="25400" cap="flat" cmpd="sng">
              <a:solidFill>
                <a:srgbClr val="FFFF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7606" name="Line 38">
              <a:extLst>
                <a:ext uri="{FF2B5EF4-FFF2-40B4-BE49-F238E27FC236}">
                  <a16:creationId xmlns:a16="http://schemas.microsoft.com/office/drawing/2014/main" id="{9CD58FDF-9920-4847-8AE6-BB8D37985AE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800" y="2416"/>
              <a:ext cx="1" cy="374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37607" name="Group 39">
            <a:extLst>
              <a:ext uri="{FF2B5EF4-FFF2-40B4-BE49-F238E27FC236}">
                <a16:creationId xmlns:a16="http://schemas.microsoft.com/office/drawing/2014/main" id="{761B88B3-009C-4369-9442-4EB3A2980669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8102600" y="2082800"/>
            <a:ext cx="431800" cy="1054100"/>
            <a:chOff x="3696" y="1488"/>
            <a:chExt cx="1112" cy="1302"/>
          </a:xfrm>
        </p:grpSpPr>
        <p:sp>
          <p:nvSpPr>
            <p:cNvPr id="237608" name="Freeform 40">
              <a:extLst>
                <a:ext uri="{FF2B5EF4-FFF2-40B4-BE49-F238E27FC236}">
                  <a16:creationId xmlns:a16="http://schemas.microsoft.com/office/drawing/2014/main" id="{1239E15F-CE8B-4808-8254-456B901B0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" y="1488"/>
              <a:ext cx="1112" cy="1008"/>
            </a:xfrm>
            <a:custGeom>
              <a:avLst/>
              <a:gdLst>
                <a:gd name="T0" fmla="*/ 0 w 1112"/>
                <a:gd name="T1" fmla="*/ 0 h 1248"/>
                <a:gd name="T2" fmla="*/ 96 w 1112"/>
                <a:gd name="T3" fmla="*/ 96 h 1248"/>
                <a:gd name="T4" fmla="*/ 384 w 1112"/>
                <a:gd name="T5" fmla="*/ 192 h 1248"/>
                <a:gd name="T6" fmla="*/ 768 w 1112"/>
                <a:gd name="T7" fmla="*/ 288 h 1248"/>
                <a:gd name="T8" fmla="*/ 1056 w 1112"/>
                <a:gd name="T9" fmla="*/ 672 h 1248"/>
                <a:gd name="T10" fmla="*/ 1104 w 1112"/>
                <a:gd name="T11" fmla="*/ 1056 h 1248"/>
                <a:gd name="T12" fmla="*/ 1104 w 1112"/>
                <a:gd name="T13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2" h="1248">
                  <a:moveTo>
                    <a:pt x="0" y="0"/>
                  </a:moveTo>
                  <a:cubicBezTo>
                    <a:pt x="16" y="32"/>
                    <a:pt x="32" y="64"/>
                    <a:pt x="96" y="96"/>
                  </a:cubicBezTo>
                  <a:cubicBezTo>
                    <a:pt x="160" y="128"/>
                    <a:pt x="272" y="160"/>
                    <a:pt x="384" y="192"/>
                  </a:cubicBezTo>
                  <a:cubicBezTo>
                    <a:pt x="496" y="224"/>
                    <a:pt x="656" y="208"/>
                    <a:pt x="768" y="288"/>
                  </a:cubicBezTo>
                  <a:cubicBezTo>
                    <a:pt x="880" y="368"/>
                    <a:pt x="1000" y="544"/>
                    <a:pt x="1056" y="672"/>
                  </a:cubicBezTo>
                  <a:cubicBezTo>
                    <a:pt x="1112" y="800"/>
                    <a:pt x="1096" y="960"/>
                    <a:pt x="1104" y="1056"/>
                  </a:cubicBezTo>
                  <a:cubicBezTo>
                    <a:pt x="1112" y="1152"/>
                    <a:pt x="1108" y="1200"/>
                    <a:pt x="1104" y="1248"/>
                  </a:cubicBezTo>
                </a:path>
              </a:pathLst>
            </a:custGeom>
            <a:noFill/>
            <a:ln w="25400" cap="flat" cmpd="sng">
              <a:solidFill>
                <a:srgbClr val="FFFF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7609" name="Line 41">
              <a:extLst>
                <a:ext uri="{FF2B5EF4-FFF2-40B4-BE49-F238E27FC236}">
                  <a16:creationId xmlns:a16="http://schemas.microsoft.com/office/drawing/2014/main" id="{2EB336EF-0A61-450E-B297-0B61CBF5367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800" y="2416"/>
              <a:ext cx="1" cy="374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3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237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7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7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7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7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7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7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3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37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7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7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7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7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7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7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7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37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7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7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7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7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7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7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37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7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37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37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37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37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37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237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237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37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746" name="Group 2">
            <a:extLst>
              <a:ext uri="{FF2B5EF4-FFF2-40B4-BE49-F238E27FC236}">
                <a16:creationId xmlns:a16="http://schemas.microsoft.com/office/drawing/2014/main" id="{9D442C76-1002-498E-9AC2-4B508EB99040}"/>
              </a:ext>
            </a:extLst>
          </p:cNvPr>
          <p:cNvGrpSpPr>
            <a:grpSpLocks/>
          </p:cNvGrpSpPr>
          <p:nvPr/>
        </p:nvGrpSpPr>
        <p:grpSpPr bwMode="auto">
          <a:xfrm>
            <a:off x="2763838" y="4354513"/>
            <a:ext cx="3441700" cy="1497012"/>
            <a:chOff x="1783" y="3215"/>
            <a:chExt cx="2168" cy="943"/>
          </a:xfrm>
        </p:grpSpPr>
        <p:sp>
          <p:nvSpPr>
            <p:cNvPr id="287747" name="Text Box 3">
              <a:extLst>
                <a:ext uri="{FF2B5EF4-FFF2-40B4-BE49-F238E27FC236}">
                  <a16:creationId xmlns:a16="http://schemas.microsoft.com/office/drawing/2014/main" id="{76E78673-9322-48C4-AB4C-E0CC1ED25D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3" y="3215"/>
              <a:ext cx="216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Uniwersytet Jagielloński</a:t>
              </a:r>
            </a:p>
          </p:txBody>
        </p:sp>
        <p:pic>
          <p:nvPicPr>
            <p:cNvPr id="287748" name="Picture 4" descr="ujlogo1">
              <a:extLst>
                <a:ext uri="{FF2B5EF4-FFF2-40B4-BE49-F238E27FC236}">
                  <a16:creationId xmlns:a16="http://schemas.microsoft.com/office/drawing/2014/main" id="{047A988D-5473-422B-AAF1-BC461601EC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3504"/>
              <a:ext cx="540" cy="6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87749" name="Group 5">
            <a:extLst>
              <a:ext uri="{FF2B5EF4-FFF2-40B4-BE49-F238E27FC236}">
                <a16:creationId xmlns:a16="http://schemas.microsoft.com/office/drawing/2014/main" id="{74F31367-CCC6-4886-8053-FBA261280C5B}"/>
              </a:ext>
            </a:extLst>
          </p:cNvPr>
          <p:cNvGrpSpPr>
            <a:grpSpLocks/>
          </p:cNvGrpSpPr>
          <p:nvPr/>
        </p:nvGrpSpPr>
        <p:grpSpPr bwMode="auto">
          <a:xfrm>
            <a:off x="6459538" y="4354513"/>
            <a:ext cx="2028825" cy="1246187"/>
            <a:chOff x="373" y="2351"/>
            <a:chExt cx="1278" cy="785"/>
          </a:xfrm>
        </p:grpSpPr>
        <p:pic>
          <p:nvPicPr>
            <p:cNvPr id="287750" name="Picture 6" descr="ifuj">
              <a:extLst>
                <a:ext uri="{FF2B5EF4-FFF2-40B4-BE49-F238E27FC236}">
                  <a16:creationId xmlns:a16="http://schemas.microsoft.com/office/drawing/2014/main" id="{59113EFA-D098-4EF4-A981-A0655F395E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2640"/>
              <a:ext cx="1200" cy="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7751" name="Text Box 7">
              <a:extLst>
                <a:ext uri="{FF2B5EF4-FFF2-40B4-BE49-F238E27FC236}">
                  <a16:creationId xmlns:a16="http://schemas.microsoft.com/office/drawing/2014/main" id="{840CBDB2-6343-4F6D-ABEF-232E684F57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" y="2351"/>
              <a:ext cx="127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Instytut Fizyki</a:t>
              </a:r>
            </a:p>
          </p:txBody>
        </p:sp>
      </p:grpSp>
      <p:sp>
        <p:nvSpPr>
          <p:cNvPr id="287752" name="Text Box 8">
            <a:extLst>
              <a:ext uri="{FF2B5EF4-FFF2-40B4-BE49-F238E27FC236}">
                <a16:creationId xmlns:a16="http://schemas.microsoft.com/office/drawing/2014/main" id="{E40996DA-1B10-42D5-B4B6-69238407C6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4413" y="3986213"/>
            <a:ext cx="1947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Jacek Bieroń</a:t>
            </a:r>
          </a:p>
        </p:txBody>
      </p:sp>
      <p:pic>
        <p:nvPicPr>
          <p:cNvPr id="287753" name="Picture 9" descr="bluratom">
            <a:extLst>
              <a:ext uri="{FF2B5EF4-FFF2-40B4-BE49-F238E27FC236}">
                <a16:creationId xmlns:a16="http://schemas.microsoft.com/office/drawing/2014/main" id="{F5CEA0AD-816D-47CD-AE0B-F2C3DB23D1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362200"/>
            <a:ext cx="1524000" cy="148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7754" name="Group 10">
            <a:extLst>
              <a:ext uri="{FF2B5EF4-FFF2-40B4-BE49-F238E27FC236}">
                <a16:creationId xmlns:a16="http://schemas.microsoft.com/office/drawing/2014/main" id="{FFF91C62-94BE-4311-882B-88417E655E72}"/>
              </a:ext>
            </a:extLst>
          </p:cNvPr>
          <p:cNvGrpSpPr>
            <a:grpSpLocks/>
          </p:cNvGrpSpPr>
          <p:nvPr/>
        </p:nvGrpSpPr>
        <p:grpSpPr bwMode="auto">
          <a:xfrm>
            <a:off x="638175" y="3986213"/>
            <a:ext cx="2047875" cy="1728787"/>
            <a:chOff x="402" y="2511"/>
            <a:chExt cx="1290" cy="1089"/>
          </a:xfrm>
        </p:grpSpPr>
        <p:sp>
          <p:nvSpPr>
            <p:cNvPr id="287755" name="Text Box 11">
              <a:extLst>
                <a:ext uri="{FF2B5EF4-FFF2-40B4-BE49-F238E27FC236}">
                  <a16:creationId xmlns:a16="http://schemas.microsoft.com/office/drawing/2014/main" id="{75031FC8-42FA-4B47-A286-66D6EA3B06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" y="2511"/>
              <a:ext cx="1290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Zakład Optyki</a:t>
              </a:r>
            </a:p>
            <a:p>
              <a:r>
                <a:rPr lang="pl-PL" altLang="pl-PL">
                  <a:latin typeface="Arial" panose="020B0604020202020204" pitchFamily="34" charset="0"/>
                </a:rPr>
                <a:t>Atomowej</a:t>
              </a:r>
            </a:p>
          </p:txBody>
        </p:sp>
        <p:pic>
          <p:nvPicPr>
            <p:cNvPr id="287756" name="Picture 12" descr="zoaznak">
              <a:extLst>
                <a:ext uri="{FF2B5EF4-FFF2-40B4-BE49-F238E27FC236}">
                  <a16:creationId xmlns:a16="http://schemas.microsoft.com/office/drawing/2014/main" id="{97A724E3-E2DE-43CC-95BE-D77431B5B7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" y="3084"/>
              <a:ext cx="940" cy="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87757" name="Text Box 13">
            <a:extLst>
              <a:ext uri="{FF2B5EF4-FFF2-40B4-BE49-F238E27FC236}">
                <a16:creationId xmlns:a16="http://schemas.microsoft.com/office/drawing/2014/main" id="{F98E98B4-4D59-46D1-9B5E-9E945425B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5200" y="6094413"/>
            <a:ext cx="4573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REHE, D</a:t>
            </a:r>
            <a:r>
              <a:rPr lang="en-US" altLang="pl-PL">
                <a:latin typeface="Arial" panose="020B0604020202020204" pitchFamily="34" charset="0"/>
                <a:cs typeface="Arial" panose="020B0604020202020204" pitchFamily="34" charset="0"/>
              </a:rPr>
              <a:t>ü</a:t>
            </a:r>
            <a:r>
              <a:rPr lang="pl-PL" altLang="pl-PL">
                <a:latin typeface="Arial" panose="020B0604020202020204" pitchFamily="34" charset="0"/>
              </a:rPr>
              <a:t>sseldorf, 6-10 IV 2005</a:t>
            </a:r>
          </a:p>
        </p:txBody>
      </p:sp>
      <p:sp>
        <p:nvSpPr>
          <p:cNvPr id="287758" name="Rectangle 14">
            <a:extLst>
              <a:ext uri="{FF2B5EF4-FFF2-40B4-BE49-F238E27FC236}">
                <a16:creationId xmlns:a16="http://schemas.microsoft.com/office/drawing/2014/main" id="{77BAB15A-33B6-4A2D-A82C-1FB3C1642E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875" y="260350"/>
            <a:ext cx="88931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MCDHF approach to properties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of heavy atoms</a:t>
            </a:r>
            <a:endParaRPr lang="pl-PL" altLang="pl-PL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7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7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7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7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7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7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7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7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7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7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7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7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87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752" grpId="0" autoUpdateAnimBg="0"/>
      <p:bldP spid="287757" grpId="0" autoUpdateAnimBg="0"/>
      <p:bldP spid="28775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1666" name="Object 2">
            <a:extLst>
              <a:ext uri="{FF2B5EF4-FFF2-40B4-BE49-F238E27FC236}">
                <a16:creationId xmlns:a16="http://schemas.microsoft.com/office/drawing/2014/main" id="{78286834-E867-456A-94E1-27896369B5E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16263" y="1700213"/>
          <a:ext cx="2800350" cy="82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712" name="Równanie" r:id="rId3" imgW="774360" imgH="228600" progId="Equation.3">
                  <p:embed/>
                </p:oleObj>
              </mc:Choice>
              <mc:Fallback>
                <p:oleObj name="Równanie" r:id="rId3" imgW="77436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6263" y="1700213"/>
                        <a:ext cx="2800350" cy="823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1668" name="Object 4">
            <a:extLst>
              <a:ext uri="{FF2B5EF4-FFF2-40B4-BE49-F238E27FC236}">
                <a16:creationId xmlns:a16="http://schemas.microsoft.com/office/drawing/2014/main" id="{8811BA44-8209-4E5E-A713-B6CC1D6ED3D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16263" y="5373688"/>
          <a:ext cx="2800350" cy="82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713" name="Równanie" r:id="rId5" imgW="774360" imgH="228600" progId="Equation.3">
                  <p:embed/>
                </p:oleObj>
              </mc:Choice>
              <mc:Fallback>
                <p:oleObj name="Równanie" r:id="rId5" imgW="77436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6263" y="5373688"/>
                        <a:ext cx="2800350" cy="823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1669" name="Text Box 5">
            <a:extLst>
              <a:ext uri="{FF2B5EF4-FFF2-40B4-BE49-F238E27FC236}">
                <a16:creationId xmlns:a16="http://schemas.microsoft.com/office/drawing/2014/main" id="{717BB3DC-8C23-45CA-B2F7-090163954B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975" y="530225"/>
            <a:ext cx="74549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Self-Consistent Field process</a:t>
            </a:r>
          </a:p>
        </p:txBody>
      </p:sp>
      <p:graphicFrame>
        <p:nvGraphicFramePr>
          <p:cNvPr id="241670" name="Object 6">
            <a:extLst>
              <a:ext uri="{FF2B5EF4-FFF2-40B4-BE49-F238E27FC236}">
                <a16:creationId xmlns:a16="http://schemas.microsoft.com/office/drawing/2014/main" id="{2C560F4D-FD1C-4BBF-AC2B-E9A49158C8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19263" y="2479675"/>
          <a:ext cx="6110287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714" name="Równanie" r:id="rId7" imgW="1726920" imgH="482400" progId="Equation.3">
                  <p:embed/>
                </p:oleObj>
              </mc:Choice>
              <mc:Fallback>
                <p:oleObj name="Równanie" r:id="rId7" imgW="1726920" imgH="482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9263" y="2479675"/>
                        <a:ext cx="6110287" cy="171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1671" name="Object 7">
            <a:extLst>
              <a:ext uri="{FF2B5EF4-FFF2-40B4-BE49-F238E27FC236}">
                <a16:creationId xmlns:a16="http://schemas.microsoft.com/office/drawing/2014/main" id="{51C0236D-C03B-46CD-8F44-F85D7126534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01688" y="3789363"/>
          <a:ext cx="6838950" cy="164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715" name="Równanie" r:id="rId9" imgW="1892160" imgH="457200" progId="Equation.3">
                  <p:embed/>
                </p:oleObj>
              </mc:Choice>
              <mc:Fallback>
                <p:oleObj name="Równanie" r:id="rId9" imgW="1892160" imgH="457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688" y="3789363"/>
                        <a:ext cx="6838950" cy="164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1683" name="Group 19">
            <a:extLst>
              <a:ext uri="{FF2B5EF4-FFF2-40B4-BE49-F238E27FC236}">
                <a16:creationId xmlns:a16="http://schemas.microsoft.com/office/drawing/2014/main" id="{A21E830E-C769-4365-97F5-8903A4A5EACC}"/>
              </a:ext>
            </a:extLst>
          </p:cNvPr>
          <p:cNvGrpSpPr>
            <a:grpSpLocks/>
          </p:cNvGrpSpPr>
          <p:nvPr/>
        </p:nvGrpSpPr>
        <p:grpSpPr bwMode="auto">
          <a:xfrm>
            <a:off x="3552825" y="2395538"/>
            <a:ext cx="2605088" cy="385762"/>
            <a:chOff x="2238" y="1509"/>
            <a:chExt cx="1641" cy="243"/>
          </a:xfrm>
        </p:grpSpPr>
        <p:cxnSp>
          <p:nvCxnSpPr>
            <p:cNvPr id="241677" name="AutoShape 13">
              <a:extLst>
                <a:ext uri="{FF2B5EF4-FFF2-40B4-BE49-F238E27FC236}">
                  <a16:creationId xmlns:a16="http://schemas.microsoft.com/office/drawing/2014/main" id="{0196D85B-B002-4425-9DE6-7C31A251988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872" y="1600"/>
              <a:ext cx="7" cy="152"/>
            </a:xfrm>
            <a:prstGeom prst="straightConnector1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1678" name="Arc 14">
              <a:extLst>
                <a:ext uri="{FF2B5EF4-FFF2-40B4-BE49-F238E27FC236}">
                  <a16:creationId xmlns:a16="http://schemas.microsoft.com/office/drawing/2014/main" id="{791474B3-F9D2-4227-BC6A-64BC0BE32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" y="1509"/>
              <a:ext cx="91" cy="9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1681" name="Line 17">
              <a:extLst>
                <a:ext uri="{FF2B5EF4-FFF2-40B4-BE49-F238E27FC236}">
                  <a16:creationId xmlns:a16="http://schemas.microsoft.com/office/drawing/2014/main" id="{ECD1B694-DCA1-4652-A9EB-FF50EC733A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60" y="1509"/>
              <a:ext cx="1027" cy="13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1682" name="Arc 18">
              <a:extLst>
                <a:ext uri="{FF2B5EF4-FFF2-40B4-BE49-F238E27FC236}">
                  <a16:creationId xmlns:a16="http://schemas.microsoft.com/office/drawing/2014/main" id="{BAAC28E1-36C7-4928-8832-1E33A1DAD6AD}"/>
                </a:ext>
              </a:extLst>
            </p:cNvPr>
            <p:cNvSpPr>
              <a:spLocks/>
            </p:cNvSpPr>
            <p:nvPr/>
          </p:nvSpPr>
          <p:spPr bwMode="auto">
            <a:xfrm rot="10368832">
              <a:off x="2238" y="1509"/>
              <a:ext cx="518" cy="171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52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898" y="0"/>
                    <a:pt x="21555" y="9621"/>
                    <a:pt x="21599" y="2152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898" y="0"/>
                    <a:pt x="21555" y="9621"/>
                    <a:pt x="21599" y="2152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41684" name="Line 20">
            <a:extLst>
              <a:ext uri="{FF2B5EF4-FFF2-40B4-BE49-F238E27FC236}">
                <a16:creationId xmlns:a16="http://schemas.microsoft.com/office/drawing/2014/main" id="{1EF415AC-615A-45A9-8A31-D2A3B5AD051D}"/>
              </a:ext>
            </a:extLst>
          </p:cNvPr>
          <p:cNvSpPr>
            <a:spLocks noChangeShapeType="1"/>
          </p:cNvSpPr>
          <p:nvPr/>
        </p:nvSpPr>
        <p:spPr bwMode="auto">
          <a:xfrm>
            <a:off x="2339975" y="3644900"/>
            <a:ext cx="847725" cy="635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41685" name="Line 21">
            <a:extLst>
              <a:ext uri="{FF2B5EF4-FFF2-40B4-BE49-F238E27FC236}">
                <a16:creationId xmlns:a16="http://schemas.microsoft.com/office/drawing/2014/main" id="{D368ACDB-8CE1-4093-9CEE-C2178CD45A8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22675" y="4991100"/>
            <a:ext cx="187325" cy="5635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41711" name="Group 47">
            <a:extLst>
              <a:ext uri="{FF2B5EF4-FFF2-40B4-BE49-F238E27FC236}">
                <a16:creationId xmlns:a16="http://schemas.microsoft.com/office/drawing/2014/main" id="{AB903AB9-B773-40FC-B8B3-17852D973F9C}"/>
              </a:ext>
            </a:extLst>
          </p:cNvPr>
          <p:cNvGrpSpPr>
            <a:grpSpLocks/>
          </p:cNvGrpSpPr>
          <p:nvPr/>
        </p:nvGrpSpPr>
        <p:grpSpPr bwMode="auto">
          <a:xfrm>
            <a:off x="427038" y="1427163"/>
            <a:ext cx="3206750" cy="5189537"/>
            <a:chOff x="269" y="899"/>
            <a:chExt cx="2020" cy="3269"/>
          </a:xfrm>
        </p:grpSpPr>
        <p:sp>
          <p:nvSpPr>
            <p:cNvPr id="241705" name="Freeform 41">
              <a:extLst>
                <a:ext uri="{FF2B5EF4-FFF2-40B4-BE49-F238E27FC236}">
                  <a16:creationId xmlns:a16="http://schemas.microsoft.com/office/drawing/2014/main" id="{60E1C1B5-EC7C-4B0B-AAD9-4D785E387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" y="899"/>
              <a:ext cx="2019" cy="3269"/>
            </a:xfrm>
            <a:custGeom>
              <a:avLst/>
              <a:gdLst>
                <a:gd name="T0" fmla="*/ 1899 w 2019"/>
                <a:gd name="T1" fmla="*/ 3005 h 3269"/>
                <a:gd name="T2" fmla="*/ 1827 w 2019"/>
                <a:gd name="T3" fmla="*/ 3109 h 3269"/>
                <a:gd name="T4" fmla="*/ 1771 w 2019"/>
                <a:gd name="T5" fmla="*/ 3165 h 3269"/>
                <a:gd name="T6" fmla="*/ 1403 w 2019"/>
                <a:gd name="T7" fmla="*/ 3269 h 3269"/>
                <a:gd name="T8" fmla="*/ 995 w 2019"/>
                <a:gd name="T9" fmla="*/ 3261 h 3269"/>
                <a:gd name="T10" fmla="*/ 835 w 2019"/>
                <a:gd name="T11" fmla="*/ 3237 h 3269"/>
                <a:gd name="T12" fmla="*/ 771 w 2019"/>
                <a:gd name="T13" fmla="*/ 3221 h 3269"/>
                <a:gd name="T14" fmla="*/ 627 w 2019"/>
                <a:gd name="T15" fmla="*/ 3165 h 3269"/>
                <a:gd name="T16" fmla="*/ 387 w 2019"/>
                <a:gd name="T17" fmla="*/ 3029 h 3269"/>
                <a:gd name="T18" fmla="*/ 147 w 2019"/>
                <a:gd name="T19" fmla="*/ 2653 h 3269"/>
                <a:gd name="T20" fmla="*/ 99 w 2019"/>
                <a:gd name="T21" fmla="*/ 2525 h 3269"/>
                <a:gd name="T22" fmla="*/ 51 w 2019"/>
                <a:gd name="T23" fmla="*/ 2373 h 3269"/>
                <a:gd name="T24" fmla="*/ 19 w 2019"/>
                <a:gd name="T25" fmla="*/ 2237 h 3269"/>
                <a:gd name="T26" fmla="*/ 11 w 2019"/>
                <a:gd name="T27" fmla="*/ 1821 h 3269"/>
                <a:gd name="T28" fmla="*/ 51 w 2019"/>
                <a:gd name="T29" fmla="*/ 1517 h 3269"/>
                <a:gd name="T30" fmla="*/ 291 w 2019"/>
                <a:gd name="T31" fmla="*/ 717 h 3269"/>
                <a:gd name="T32" fmla="*/ 315 w 2019"/>
                <a:gd name="T33" fmla="*/ 677 h 3269"/>
                <a:gd name="T34" fmla="*/ 323 w 2019"/>
                <a:gd name="T35" fmla="*/ 653 h 3269"/>
                <a:gd name="T36" fmla="*/ 403 w 2019"/>
                <a:gd name="T37" fmla="*/ 533 h 3269"/>
                <a:gd name="T38" fmla="*/ 451 w 2019"/>
                <a:gd name="T39" fmla="*/ 453 h 3269"/>
                <a:gd name="T40" fmla="*/ 531 w 2019"/>
                <a:gd name="T41" fmla="*/ 381 h 3269"/>
                <a:gd name="T42" fmla="*/ 595 w 2019"/>
                <a:gd name="T43" fmla="*/ 333 h 3269"/>
                <a:gd name="T44" fmla="*/ 779 w 2019"/>
                <a:gd name="T45" fmla="*/ 197 h 3269"/>
                <a:gd name="T46" fmla="*/ 1123 w 2019"/>
                <a:gd name="T47" fmla="*/ 21 h 3269"/>
                <a:gd name="T48" fmla="*/ 1211 w 2019"/>
                <a:gd name="T49" fmla="*/ 13 h 3269"/>
                <a:gd name="T50" fmla="*/ 1379 w 2019"/>
                <a:gd name="T51" fmla="*/ 5 h 3269"/>
                <a:gd name="T52" fmla="*/ 1939 w 2019"/>
                <a:gd name="T53" fmla="*/ 45 h 3269"/>
                <a:gd name="T54" fmla="*/ 2019 w 2019"/>
                <a:gd name="T55" fmla="*/ 173 h 3269"/>
                <a:gd name="T56" fmla="*/ 2003 w 2019"/>
                <a:gd name="T57" fmla="*/ 253 h 3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19" h="3269">
                  <a:moveTo>
                    <a:pt x="1899" y="3005"/>
                  </a:moveTo>
                  <a:cubicBezTo>
                    <a:pt x="1874" y="3042"/>
                    <a:pt x="1854" y="3075"/>
                    <a:pt x="1827" y="3109"/>
                  </a:cubicBezTo>
                  <a:cubicBezTo>
                    <a:pt x="1782" y="3167"/>
                    <a:pt x="1817" y="3150"/>
                    <a:pt x="1771" y="3165"/>
                  </a:cubicBezTo>
                  <a:cubicBezTo>
                    <a:pt x="1680" y="3256"/>
                    <a:pt x="1522" y="3262"/>
                    <a:pt x="1403" y="3269"/>
                  </a:cubicBezTo>
                  <a:cubicBezTo>
                    <a:pt x="1267" y="3266"/>
                    <a:pt x="1131" y="3265"/>
                    <a:pt x="995" y="3261"/>
                  </a:cubicBezTo>
                  <a:cubicBezTo>
                    <a:pt x="905" y="3258"/>
                    <a:pt x="911" y="3256"/>
                    <a:pt x="835" y="3237"/>
                  </a:cubicBezTo>
                  <a:cubicBezTo>
                    <a:pt x="814" y="3232"/>
                    <a:pt x="771" y="3221"/>
                    <a:pt x="771" y="3221"/>
                  </a:cubicBezTo>
                  <a:cubicBezTo>
                    <a:pt x="728" y="3189"/>
                    <a:pt x="678" y="3182"/>
                    <a:pt x="627" y="3165"/>
                  </a:cubicBezTo>
                  <a:cubicBezTo>
                    <a:pt x="548" y="3139"/>
                    <a:pt x="450" y="3085"/>
                    <a:pt x="387" y="3029"/>
                  </a:cubicBezTo>
                  <a:cubicBezTo>
                    <a:pt x="272" y="2926"/>
                    <a:pt x="214" y="2788"/>
                    <a:pt x="147" y="2653"/>
                  </a:cubicBezTo>
                  <a:cubicBezTo>
                    <a:pt x="126" y="2611"/>
                    <a:pt x="125" y="2564"/>
                    <a:pt x="99" y="2525"/>
                  </a:cubicBezTo>
                  <a:cubicBezTo>
                    <a:pt x="86" y="2473"/>
                    <a:pt x="63" y="2425"/>
                    <a:pt x="51" y="2373"/>
                  </a:cubicBezTo>
                  <a:cubicBezTo>
                    <a:pt x="40" y="2326"/>
                    <a:pt x="34" y="2283"/>
                    <a:pt x="19" y="2237"/>
                  </a:cubicBezTo>
                  <a:cubicBezTo>
                    <a:pt x="0" y="2082"/>
                    <a:pt x="3" y="2014"/>
                    <a:pt x="11" y="1821"/>
                  </a:cubicBezTo>
                  <a:cubicBezTo>
                    <a:pt x="15" y="1720"/>
                    <a:pt x="36" y="1616"/>
                    <a:pt x="51" y="1517"/>
                  </a:cubicBezTo>
                  <a:cubicBezTo>
                    <a:pt x="94" y="1240"/>
                    <a:pt x="140" y="958"/>
                    <a:pt x="291" y="717"/>
                  </a:cubicBezTo>
                  <a:cubicBezTo>
                    <a:pt x="299" y="704"/>
                    <a:pt x="308" y="691"/>
                    <a:pt x="315" y="677"/>
                  </a:cubicBezTo>
                  <a:cubicBezTo>
                    <a:pt x="319" y="669"/>
                    <a:pt x="319" y="660"/>
                    <a:pt x="323" y="653"/>
                  </a:cubicBezTo>
                  <a:cubicBezTo>
                    <a:pt x="346" y="612"/>
                    <a:pt x="382" y="575"/>
                    <a:pt x="403" y="533"/>
                  </a:cubicBezTo>
                  <a:cubicBezTo>
                    <a:pt x="413" y="514"/>
                    <a:pt x="437" y="463"/>
                    <a:pt x="451" y="453"/>
                  </a:cubicBezTo>
                  <a:cubicBezTo>
                    <a:pt x="481" y="433"/>
                    <a:pt x="499" y="397"/>
                    <a:pt x="531" y="381"/>
                  </a:cubicBezTo>
                  <a:cubicBezTo>
                    <a:pt x="604" y="345"/>
                    <a:pt x="520" y="391"/>
                    <a:pt x="595" y="333"/>
                  </a:cubicBezTo>
                  <a:cubicBezTo>
                    <a:pt x="655" y="287"/>
                    <a:pt x="717" y="240"/>
                    <a:pt x="779" y="197"/>
                  </a:cubicBezTo>
                  <a:cubicBezTo>
                    <a:pt x="888" y="121"/>
                    <a:pt x="997" y="63"/>
                    <a:pt x="1123" y="21"/>
                  </a:cubicBezTo>
                  <a:cubicBezTo>
                    <a:pt x="1151" y="12"/>
                    <a:pt x="1182" y="15"/>
                    <a:pt x="1211" y="13"/>
                  </a:cubicBezTo>
                  <a:cubicBezTo>
                    <a:pt x="1267" y="10"/>
                    <a:pt x="1323" y="8"/>
                    <a:pt x="1379" y="5"/>
                  </a:cubicBezTo>
                  <a:cubicBezTo>
                    <a:pt x="1561" y="9"/>
                    <a:pt x="1759" y="0"/>
                    <a:pt x="1939" y="45"/>
                  </a:cubicBezTo>
                  <a:cubicBezTo>
                    <a:pt x="2005" y="89"/>
                    <a:pt x="2006" y="92"/>
                    <a:pt x="2019" y="173"/>
                  </a:cubicBezTo>
                  <a:cubicBezTo>
                    <a:pt x="2013" y="199"/>
                    <a:pt x="2003" y="226"/>
                    <a:pt x="2003" y="253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cxnSp>
          <p:nvCxnSpPr>
            <p:cNvPr id="241707" name="AutoShape 43">
              <a:extLst>
                <a:ext uri="{FF2B5EF4-FFF2-40B4-BE49-F238E27FC236}">
                  <a16:creationId xmlns:a16="http://schemas.microsoft.com/office/drawing/2014/main" id="{B2D3D6C9-49FC-4847-AB9B-B09DD3BA921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2274" y="1068"/>
              <a:ext cx="15" cy="109"/>
            </a:xfrm>
            <a:prstGeom prst="straightConnector1">
              <a:avLst/>
            </a:prstGeom>
            <a:noFill/>
            <a:ln w="444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41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41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4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41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41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4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41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Text Box 2">
            <a:extLst>
              <a:ext uri="{FF2B5EF4-FFF2-40B4-BE49-F238E27FC236}">
                <a16:creationId xmlns:a16="http://schemas.microsoft.com/office/drawing/2014/main" id="{BB9ABCD3-772A-4CA2-8861-0E043F550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7900" y="188913"/>
            <a:ext cx="48466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Variational method</a:t>
            </a:r>
          </a:p>
        </p:txBody>
      </p:sp>
      <p:graphicFrame>
        <p:nvGraphicFramePr>
          <p:cNvPr id="386051" name="Object 3">
            <a:extLst>
              <a:ext uri="{FF2B5EF4-FFF2-40B4-BE49-F238E27FC236}">
                <a16:creationId xmlns:a16="http://schemas.microsoft.com/office/drawing/2014/main" id="{FCAC2465-C2E2-43FF-A396-E6C51651E03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14650" y="1541463"/>
          <a:ext cx="3343275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057" name="Równanie" r:id="rId3" imgW="672840" imgH="164880" progId="Equation.3">
                  <p:embed/>
                </p:oleObj>
              </mc:Choice>
              <mc:Fallback>
                <p:oleObj name="Równanie" r:id="rId3" imgW="672840" imgH="1648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4650" y="1541463"/>
                        <a:ext cx="3343275" cy="81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6052" name="Object 4">
            <a:extLst>
              <a:ext uri="{FF2B5EF4-FFF2-40B4-BE49-F238E27FC236}">
                <a16:creationId xmlns:a16="http://schemas.microsoft.com/office/drawing/2014/main" id="{0BA0BCCE-3F91-44F3-ACDA-75AB301C173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5650" y="2982913"/>
          <a:ext cx="7948613" cy="1249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058" name="Równanie" r:id="rId5" imgW="1600200" imgH="253800" progId="Equation.3">
                  <p:embed/>
                </p:oleObj>
              </mc:Choice>
              <mc:Fallback>
                <p:oleObj name="Równanie" r:id="rId5" imgW="1600200" imgH="253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2982913"/>
                        <a:ext cx="7948613" cy="1249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6053" name="Text Box 5">
            <a:extLst>
              <a:ext uri="{FF2B5EF4-FFF2-40B4-BE49-F238E27FC236}">
                <a16:creationId xmlns:a16="http://schemas.microsoft.com/office/drawing/2014/main" id="{B59E2B6F-1F0B-476A-8C8B-8D6B55727F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6688" y="1038225"/>
            <a:ext cx="42894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Eigenvalue problem …</a:t>
            </a:r>
          </a:p>
        </p:txBody>
      </p:sp>
      <p:sp>
        <p:nvSpPr>
          <p:cNvPr id="386054" name="Text Box 6">
            <a:extLst>
              <a:ext uri="{FF2B5EF4-FFF2-40B4-BE49-F238E27FC236}">
                <a16:creationId xmlns:a16="http://schemas.microsoft.com/office/drawing/2014/main" id="{AD2C68CE-2A07-4FFA-9EC8-6E0D73E38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9688" y="4179888"/>
            <a:ext cx="6588125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… finding functions that leave the</a:t>
            </a:r>
          </a:p>
          <a:p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energy functional </a:t>
            </a:r>
            <a:r>
              <a:rPr lang="pl-PL" altLang="pl-PL" sz="3200" i="1">
                <a:solidFill>
                  <a:srgbClr val="FF9900"/>
                </a:solidFill>
                <a:latin typeface="Arial" panose="020B0604020202020204" pitchFamily="34" charset="0"/>
              </a:rPr>
              <a:t>E 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stationary to</a:t>
            </a:r>
          </a:p>
          <a:p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first order with respect to variations </a:t>
            </a:r>
          </a:p>
        </p:txBody>
      </p:sp>
      <p:sp>
        <p:nvSpPr>
          <p:cNvPr id="386055" name="Text Box 7">
            <a:extLst>
              <a:ext uri="{FF2B5EF4-FFF2-40B4-BE49-F238E27FC236}">
                <a16:creationId xmlns:a16="http://schemas.microsoft.com/office/drawing/2014/main" id="{0A42C95D-51E0-4356-82BD-D361A49393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6038" y="2330450"/>
            <a:ext cx="39290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… is equivalent to …</a:t>
            </a:r>
          </a:p>
        </p:txBody>
      </p:sp>
      <p:graphicFrame>
        <p:nvGraphicFramePr>
          <p:cNvPr id="386056" name="Object 8">
            <a:extLst>
              <a:ext uri="{FF2B5EF4-FFF2-40B4-BE49-F238E27FC236}">
                <a16:creationId xmlns:a16="http://schemas.microsoft.com/office/drawing/2014/main" id="{D6B63FAE-347A-4498-ADF0-423B65932BF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38488" y="5741988"/>
          <a:ext cx="2900362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059" name="Równanie" r:id="rId7" imgW="583920" imgH="203040" progId="Equation.3">
                  <p:embed/>
                </p:oleObj>
              </mc:Choice>
              <mc:Fallback>
                <p:oleObj name="Równanie" r:id="rId7" imgW="583920" imgH="203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8488" y="5741988"/>
                        <a:ext cx="2900362" cy="100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6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386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6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386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86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386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6053" grpId="0" autoUpdateAnimBg="0"/>
      <p:bldP spid="386054" grpId="0" autoUpdateAnimBg="0"/>
      <p:bldP spid="38605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3" name="Text Box 3">
            <a:extLst>
              <a:ext uri="{FF2B5EF4-FFF2-40B4-BE49-F238E27FC236}">
                <a16:creationId xmlns:a16="http://schemas.microsoft.com/office/drawing/2014/main" id="{FDA4BCF4-09C4-4679-AB90-2EA622567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681038"/>
            <a:ext cx="8537575" cy="447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pl-PL" altLang="pl-PL" sz="3200"/>
              <a:t>HF = reasonably good for total energy</a:t>
            </a:r>
          </a:p>
          <a:p>
            <a:pPr algn="l"/>
            <a:r>
              <a:rPr lang="pl-PL" altLang="pl-PL" sz="3200"/>
              <a:t>HF = often order of magniture for transition energy</a:t>
            </a:r>
          </a:p>
          <a:p>
            <a:pPr algn="l"/>
            <a:r>
              <a:rPr lang="pl-PL" altLang="pl-PL" sz="3200"/>
              <a:t>HF = often bad for other properties</a:t>
            </a:r>
          </a:p>
          <a:p>
            <a:pPr algn="l"/>
            <a:endParaRPr lang="pl-PL" altLang="pl-PL" sz="3200"/>
          </a:p>
          <a:p>
            <a:pPr algn="l"/>
            <a:r>
              <a:rPr lang="pl-PL" altLang="pl-PL" sz="3200"/>
              <a:t>min &lt; H &gt; = &lt; p^/2m + V(r) &gt;</a:t>
            </a:r>
          </a:p>
          <a:p>
            <a:pPr algn="l"/>
            <a:r>
              <a:rPr lang="pl-PL" altLang="pl-PL" sz="3200"/>
              <a:t>min (total energy) </a:t>
            </a:r>
          </a:p>
          <a:p>
            <a:pPr algn="l"/>
            <a:r>
              <a:rPr lang="pl-PL" altLang="pl-PL" sz="3200"/>
              <a:t>total energy = very large</a:t>
            </a:r>
          </a:p>
          <a:p>
            <a:pPr algn="l"/>
            <a:r>
              <a:rPr lang="pl-PL" altLang="pl-PL" sz="3200"/>
              <a:t>transition energy = small compared to total energy</a:t>
            </a:r>
          </a:p>
          <a:p>
            <a:pPr algn="l"/>
            <a:endParaRPr lang="pl-PL" altLang="pl-PL" sz="3200"/>
          </a:p>
        </p:txBody>
      </p:sp>
    </p:spTree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202" name="Picture 2" descr="Solarsystembarycenter">
            <a:extLst>
              <a:ext uri="{FF2B5EF4-FFF2-40B4-BE49-F238E27FC236}">
                <a16:creationId xmlns:a16="http://schemas.microsoft.com/office/drawing/2014/main" id="{865B22E7-2C82-4599-B0CE-CF0439C1A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295275"/>
            <a:ext cx="6083301" cy="6170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5203" name="Picture 3" descr="solar-system">
            <a:extLst>
              <a:ext uri="{FF2B5EF4-FFF2-40B4-BE49-F238E27FC236}">
                <a16:creationId xmlns:a16="http://schemas.microsoft.com/office/drawing/2014/main" id="{D1CC2B7F-96B6-4B92-B4FD-F9928A192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196975"/>
            <a:ext cx="5246687" cy="410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25 0.0  E" pathEditMode="relative" ptsTypes="">
                                      <p:cBhvr>
                                        <p:cTn id="6" dur="2000" fill="hold"/>
                                        <p:tgtEl>
                                          <p:spTgt spid="435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6226" name="Picture 2" descr="Solarsystembarycenter">
            <a:extLst>
              <a:ext uri="{FF2B5EF4-FFF2-40B4-BE49-F238E27FC236}">
                <a16:creationId xmlns:a16="http://schemas.microsoft.com/office/drawing/2014/main" id="{AA25BA09-030A-496B-AFA6-D813743CD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295275"/>
            <a:ext cx="6083301" cy="6170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6227" name="Text Box 3">
            <a:extLst>
              <a:ext uri="{FF2B5EF4-FFF2-40B4-BE49-F238E27FC236}">
                <a16:creationId xmlns:a16="http://schemas.microsoft.com/office/drawing/2014/main" id="{E4F4B588-5DC6-4DD8-8BB5-862D5743DC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8050" y="1147763"/>
            <a:ext cx="3121025" cy="435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000">
                <a:latin typeface="Arial" panose="020B0604020202020204" pitchFamily="34" charset="0"/>
              </a:rPr>
              <a:t>trajektoria</a:t>
            </a:r>
          </a:p>
          <a:p>
            <a:r>
              <a:rPr lang="pl-PL" altLang="pl-PL" sz="4000">
                <a:latin typeface="Arial" panose="020B0604020202020204" pitchFamily="34" charset="0"/>
              </a:rPr>
              <a:t>środka</a:t>
            </a:r>
          </a:p>
          <a:p>
            <a:r>
              <a:rPr lang="pl-PL" altLang="pl-PL" sz="4000">
                <a:latin typeface="Arial" panose="020B0604020202020204" pitchFamily="34" charset="0"/>
              </a:rPr>
              <a:t>masy</a:t>
            </a:r>
          </a:p>
          <a:p>
            <a:r>
              <a:rPr lang="pl-PL" altLang="pl-PL" sz="4000">
                <a:latin typeface="Arial" panose="020B0604020202020204" pitchFamily="34" charset="0"/>
              </a:rPr>
              <a:t>Układu</a:t>
            </a:r>
          </a:p>
          <a:p>
            <a:r>
              <a:rPr lang="pl-PL" altLang="pl-PL" sz="4000">
                <a:latin typeface="Arial" panose="020B0604020202020204" pitchFamily="34" charset="0"/>
              </a:rPr>
              <a:t>Słonecznego</a:t>
            </a:r>
          </a:p>
          <a:p>
            <a:r>
              <a:rPr lang="pl-PL" altLang="pl-PL" sz="4000">
                <a:latin typeface="Arial" panose="020B0604020202020204" pitchFamily="34" charset="0"/>
              </a:rPr>
              <a:t>w latach</a:t>
            </a:r>
          </a:p>
          <a:p>
            <a:r>
              <a:rPr lang="pl-PL" altLang="pl-PL" sz="4000">
                <a:latin typeface="Arial" panose="020B0604020202020204" pitchFamily="34" charset="0"/>
              </a:rPr>
              <a:t>1945-1996</a:t>
            </a:r>
          </a:p>
        </p:txBody>
      </p:sp>
    </p:spTree>
  </p:cSld>
  <p:clrMapOvr>
    <a:masterClrMapping/>
  </p:clrMapOvr>
  <p:transition spd="med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Text Box 2">
            <a:extLst>
              <a:ext uri="{FF2B5EF4-FFF2-40B4-BE49-F238E27FC236}">
                <a16:creationId xmlns:a16="http://schemas.microsoft.com/office/drawing/2014/main" id="{7788BEE2-E590-4FE0-AA53-F207EFA9E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3150" y="476250"/>
            <a:ext cx="71739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Hartree-Fock Approximation</a:t>
            </a:r>
          </a:p>
        </p:txBody>
      </p:sp>
      <p:graphicFrame>
        <p:nvGraphicFramePr>
          <p:cNvPr id="408579" name="Object 3">
            <a:extLst>
              <a:ext uri="{FF2B5EF4-FFF2-40B4-BE49-F238E27FC236}">
                <a16:creationId xmlns:a16="http://schemas.microsoft.com/office/drawing/2014/main" id="{0E52565F-A580-46BC-8D58-EF6D0844387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47825" y="2936875"/>
          <a:ext cx="330517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597" name="Equation" r:id="rId3" imgW="4940280" imgH="965160" progId="Equation.3">
                  <p:embed/>
                </p:oleObj>
              </mc:Choice>
              <mc:Fallback>
                <p:oleObj name="Equation" r:id="rId3" imgW="4940280" imgH="9651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7825" y="2936875"/>
                        <a:ext cx="3305175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8580" name="Object 4">
            <a:extLst>
              <a:ext uri="{FF2B5EF4-FFF2-40B4-BE49-F238E27FC236}">
                <a16:creationId xmlns:a16="http://schemas.microsoft.com/office/drawing/2014/main" id="{E99048FF-272E-4127-A9F0-3D2183F84DF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70100" y="1524000"/>
          <a:ext cx="417830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598" name="Equation" r:id="rId5" imgW="6248160" imgH="965160" progId="Equation.3">
                  <p:embed/>
                </p:oleObj>
              </mc:Choice>
              <mc:Fallback>
                <p:oleObj name="Equation" r:id="rId5" imgW="6248160" imgH="9651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0100" y="1524000"/>
                        <a:ext cx="4178300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8581" name="Text Box 5">
            <a:extLst>
              <a:ext uri="{FF2B5EF4-FFF2-40B4-BE49-F238E27FC236}">
                <a16:creationId xmlns:a16="http://schemas.microsoft.com/office/drawing/2014/main" id="{647F19E7-3A9B-489E-8E84-8D8AFFB12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9700" y="3505200"/>
            <a:ext cx="3529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pl-PL" altLang="pl-PL" sz="3200">
                <a:latin typeface="Arial" panose="020B0604020202020204" pitchFamily="34" charset="0"/>
              </a:rPr>
              <a:t>spherical function</a:t>
            </a:r>
          </a:p>
        </p:txBody>
      </p:sp>
      <p:pic>
        <p:nvPicPr>
          <p:cNvPr id="408582" name="Picture 6" descr="shell_d_x2-y2">
            <a:extLst>
              <a:ext uri="{FF2B5EF4-FFF2-40B4-BE49-F238E27FC236}">
                <a16:creationId xmlns:a16="http://schemas.microsoft.com/office/drawing/2014/main" id="{8D8DB7CD-E4DC-48E4-AA27-16A7CB0868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279900"/>
            <a:ext cx="1752600" cy="196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8583" name="Picture 7" descr="shell_d_xz">
            <a:extLst>
              <a:ext uri="{FF2B5EF4-FFF2-40B4-BE49-F238E27FC236}">
                <a16:creationId xmlns:a16="http://schemas.microsoft.com/office/drawing/2014/main" id="{6D5CA2AA-68CD-443A-9ECA-B4260722B2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4268788"/>
            <a:ext cx="1733550" cy="199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8584" name="Picture 8" descr="shell_d_z2">
            <a:extLst>
              <a:ext uri="{FF2B5EF4-FFF2-40B4-BE49-F238E27FC236}">
                <a16:creationId xmlns:a16="http://schemas.microsoft.com/office/drawing/2014/main" id="{010CB6C5-8BD2-4DF0-A411-BF2790032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267200"/>
            <a:ext cx="176212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8585" name="Picture 9" descr="shell_p_z">
            <a:extLst>
              <a:ext uri="{FF2B5EF4-FFF2-40B4-BE49-F238E27FC236}">
                <a16:creationId xmlns:a16="http://schemas.microsoft.com/office/drawing/2014/main" id="{CECF3177-2135-4E4C-9289-129A7892E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4267200"/>
            <a:ext cx="1701800" cy="199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8586" name="Text Box 10">
            <a:extLst>
              <a:ext uri="{FF2B5EF4-FFF2-40B4-BE49-F238E27FC236}">
                <a16:creationId xmlns:a16="http://schemas.microsoft.com/office/drawing/2014/main" id="{F1BA75B6-4D9A-4389-B4CD-E026315AF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0125" y="2468563"/>
            <a:ext cx="27098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>
                <a:latin typeface="Arial" panose="020B0604020202020204" pitchFamily="34" charset="0"/>
              </a:rPr>
              <a:t>radial function</a:t>
            </a:r>
          </a:p>
        </p:txBody>
      </p:sp>
      <p:sp>
        <p:nvSpPr>
          <p:cNvPr id="408587" name="Line 11">
            <a:extLst>
              <a:ext uri="{FF2B5EF4-FFF2-40B4-BE49-F238E27FC236}">
                <a16:creationId xmlns:a16="http://schemas.microsoft.com/office/drawing/2014/main" id="{39DCEE50-782D-4178-A8FA-4E9A1790766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25700" y="2420938"/>
            <a:ext cx="736600" cy="525462"/>
          </a:xfrm>
          <a:prstGeom prst="line">
            <a:avLst/>
          </a:prstGeom>
          <a:noFill/>
          <a:ln w="38100">
            <a:solidFill>
              <a:srgbClr val="FFFF4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cxnSp>
        <p:nvCxnSpPr>
          <p:cNvPr id="408588" name="AutoShape 12">
            <a:extLst>
              <a:ext uri="{FF2B5EF4-FFF2-40B4-BE49-F238E27FC236}">
                <a16:creationId xmlns:a16="http://schemas.microsoft.com/office/drawing/2014/main" id="{7EE69AD7-0015-4780-896F-8AB4A818ADB1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3300413" y="2763838"/>
            <a:ext cx="1390650" cy="360362"/>
          </a:xfrm>
          <a:prstGeom prst="curvedConnector2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8589" name="AutoShape 13">
            <a:extLst>
              <a:ext uri="{FF2B5EF4-FFF2-40B4-BE49-F238E27FC236}">
                <a16:creationId xmlns:a16="http://schemas.microsoft.com/office/drawing/2014/main" id="{AF3264E9-F6E4-476A-B311-9FA2E5A02BE3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3851275" y="3570288"/>
            <a:ext cx="1368425" cy="315912"/>
          </a:xfrm>
          <a:prstGeom prst="curvedConnector3">
            <a:avLst>
              <a:gd name="adj1" fmla="val 102898"/>
            </a:avLst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8590" name="AutoShape 14">
            <a:extLst>
              <a:ext uri="{FF2B5EF4-FFF2-40B4-BE49-F238E27FC236}">
                <a16:creationId xmlns:a16="http://schemas.microsoft.com/office/drawing/2014/main" id="{5ECC0AA8-76F1-44EE-81C8-31EC5CA51EA7}"/>
              </a:ext>
            </a:extLst>
          </p:cNvPr>
          <p:cNvSpPr>
            <a:spLocks/>
          </p:cNvSpPr>
          <p:nvPr/>
        </p:nvSpPr>
        <p:spPr bwMode="auto">
          <a:xfrm rot="-5388379">
            <a:off x="3147218" y="1881982"/>
            <a:ext cx="182563" cy="838200"/>
          </a:xfrm>
          <a:prstGeom prst="leftBrace">
            <a:avLst>
              <a:gd name="adj1" fmla="val 38261"/>
              <a:gd name="adj2" fmla="val 50000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408591" name="Picture 15" descr="316px-Fourier_Series">
            <a:extLst>
              <a:ext uri="{FF2B5EF4-FFF2-40B4-BE49-F238E27FC236}">
                <a16:creationId xmlns:a16="http://schemas.microsoft.com/office/drawing/2014/main" id="{E4582CE5-C241-479B-9C47-C21A95FBD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379413"/>
            <a:ext cx="7931150" cy="3835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8592" name="Picture 16" descr="Periodic_identity_function">
            <a:extLst>
              <a:ext uri="{FF2B5EF4-FFF2-40B4-BE49-F238E27FC236}">
                <a16:creationId xmlns:a16="http://schemas.microsoft.com/office/drawing/2014/main" id="{7B84EFDE-7D01-496E-8B37-4179AA692CE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01638"/>
            <a:ext cx="8712200" cy="22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8594" name="Picture 18" descr="350px-Synthesis_sawtooth">
            <a:extLst>
              <a:ext uri="{FF2B5EF4-FFF2-40B4-BE49-F238E27FC236}">
                <a16:creationId xmlns:a16="http://schemas.microsoft.com/office/drawing/2014/main" id="{6F0F6CDA-5E3E-4B83-9A8B-747485E2AA0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8712200" cy="318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8596" name="Rectangle 20">
            <a:extLst>
              <a:ext uri="{FF2B5EF4-FFF2-40B4-BE49-F238E27FC236}">
                <a16:creationId xmlns:a16="http://schemas.microsoft.com/office/drawing/2014/main" id="{1A38F8A6-F5E5-48E3-ACC1-764619074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708275"/>
            <a:ext cx="8712200" cy="1376363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408595" name="Text Box 19">
            <a:extLst>
              <a:ext uri="{FF2B5EF4-FFF2-40B4-BE49-F238E27FC236}">
                <a16:creationId xmlns:a16="http://schemas.microsoft.com/office/drawing/2014/main" id="{D7D80976-0F14-4339-8457-A59EE32399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7513" y="2852738"/>
            <a:ext cx="43195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solidFill>
                  <a:schemeClr val="tx1"/>
                </a:solidFill>
              </a:rPr>
              <a:t>wikipedia.org/wiki/Fourier_series</a:t>
            </a:r>
            <a:endParaRPr lang="pl-PL" altLang="pl-PL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8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4085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8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8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08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08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4085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8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08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5" dur="500"/>
                                        <p:tgtEl>
                                          <p:spTgt spid="4085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8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59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Oval 2">
            <a:extLst>
              <a:ext uri="{FF2B5EF4-FFF2-40B4-BE49-F238E27FC236}">
                <a16:creationId xmlns:a16="http://schemas.microsoft.com/office/drawing/2014/main" id="{61EDEEB6-84C2-4BCA-AC77-67C46B173C4C}"/>
              </a:ext>
            </a:extLst>
          </p:cNvPr>
          <p:cNvSpPr>
            <a:spLocks noChangeArrowheads="1"/>
          </p:cNvSpPr>
          <p:nvPr/>
        </p:nvSpPr>
        <p:spPr bwMode="auto">
          <a:xfrm rot="3957959">
            <a:off x="5091112" y="3443288"/>
            <a:ext cx="2238375" cy="838200"/>
          </a:xfrm>
          <a:prstGeom prst="ellipse">
            <a:avLst/>
          </a:prstGeom>
          <a:solidFill>
            <a:srgbClr val="FF0000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64547" name="Text Box 3">
            <a:extLst>
              <a:ext uri="{FF2B5EF4-FFF2-40B4-BE49-F238E27FC236}">
                <a16:creationId xmlns:a16="http://schemas.microsoft.com/office/drawing/2014/main" id="{09E9DB64-8820-47B3-AD5C-53340FAC2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" y="530225"/>
            <a:ext cx="61515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 non-central interactions</a:t>
            </a:r>
          </a:p>
        </p:txBody>
      </p:sp>
      <p:pic>
        <p:nvPicPr>
          <p:cNvPr id="364548" name="Picture 4" descr="bluratom">
            <a:extLst>
              <a:ext uri="{FF2B5EF4-FFF2-40B4-BE49-F238E27FC236}">
                <a16:creationId xmlns:a16="http://schemas.microsoft.com/office/drawing/2014/main" id="{92D6B917-53DB-436A-B4A4-CB8E72CAA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54" t="34996" r="40860" b="41995"/>
          <a:stretch>
            <a:fillRect/>
          </a:stretch>
        </p:blipFill>
        <p:spPr bwMode="auto">
          <a:xfrm>
            <a:off x="5961063" y="3595688"/>
            <a:ext cx="501650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64549" name="Object 5">
            <a:extLst>
              <a:ext uri="{FF2B5EF4-FFF2-40B4-BE49-F238E27FC236}">
                <a16:creationId xmlns:a16="http://schemas.microsoft.com/office/drawing/2014/main" id="{D8B27E79-90B6-44CE-BEAB-CEBE91684DB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1675" y="1970088"/>
          <a:ext cx="4375150" cy="138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566" name="Równanie" r:id="rId4" imgW="1320480" imgH="419040" progId="Equation.3">
                  <p:embed/>
                </p:oleObj>
              </mc:Choice>
              <mc:Fallback>
                <p:oleObj name="Równanie" r:id="rId4" imgW="1320480" imgH="419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675" y="1970088"/>
                        <a:ext cx="4375150" cy="1387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4550" name="Object 6">
            <a:extLst>
              <a:ext uri="{FF2B5EF4-FFF2-40B4-BE49-F238E27FC236}">
                <a16:creationId xmlns:a16="http://schemas.microsoft.com/office/drawing/2014/main" id="{1BBC75A1-BE57-47BF-9DE2-739B302CD06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46850" y="1035050"/>
          <a:ext cx="2297113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567" name="Equation" r:id="rId6" imgW="3403440" imgH="1625400" progId="Equation.3">
                  <p:embed/>
                </p:oleObj>
              </mc:Choice>
              <mc:Fallback>
                <p:oleObj name="Equation" r:id="rId6" imgW="3403440" imgH="1625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6850" y="1035050"/>
                        <a:ext cx="2297113" cy="109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4551" name="Oval 7">
            <a:extLst>
              <a:ext uri="{FF2B5EF4-FFF2-40B4-BE49-F238E27FC236}">
                <a16:creationId xmlns:a16="http://schemas.microsoft.com/office/drawing/2014/main" id="{A354BB62-3760-478D-9466-D216D5B4A8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8900" y="762000"/>
            <a:ext cx="2667000" cy="1603375"/>
          </a:xfrm>
          <a:prstGeom prst="ellips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pSp>
        <p:nvGrpSpPr>
          <p:cNvPr id="364552" name="Group 8">
            <a:extLst>
              <a:ext uri="{FF2B5EF4-FFF2-40B4-BE49-F238E27FC236}">
                <a16:creationId xmlns:a16="http://schemas.microsoft.com/office/drawing/2014/main" id="{8ADC94D9-DC7A-4C3E-900C-27CBB9C861E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40200" y="1524000"/>
            <a:ext cx="2298700" cy="558800"/>
            <a:chOff x="3696" y="1488"/>
            <a:chExt cx="1112" cy="1302"/>
          </a:xfrm>
        </p:grpSpPr>
        <p:sp>
          <p:nvSpPr>
            <p:cNvPr id="364553" name="Freeform 9">
              <a:extLst>
                <a:ext uri="{FF2B5EF4-FFF2-40B4-BE49-F238E27FC236}">
                  <a16:creationId xmlns:a16="http://schemas.microsoft.com/office/drawing/2014/main" id="{C0039F3B-AC4C-48A6-B725-C1A8392B5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" y="1488"/>
              <a:ext cx="1112" cy="1008"/>
            </a:xfrm>
            <a:custGeom>
              <a:avLst/>
              <a:gdLst>
                <a:gd name="T0" fmla="*/ 0 w 1112"/>
                <a:gd name="T1" fmla="*/ 0 h 1248"/>
                <a:gd name="T2" fmla="*/ 96 w 1112"/>
                <a:gd name="T3" fmla="*/ 96 h 1248"/>
                <a:gd name="T4" fmla="*/ 384 w 1112"/>
                <a:gd name="T5" fmla="*/ 192 h 1248"/>
                <a:gd name="T6" fmla="*/ 768 w 1112"/>
                <a:gd name="T7" fmla="*/ 288 h 1248"/>
                <a:gd name="T8" fmla="*/ 1056 w 1112"/>
                <a:gd name="T9" fmla="*/ 672 h 1248"/>
                <a:gd name="T10" fmla="*/ 1104 w 1112"/>
                <a:gd name="T11" fmla="*/ 1056 h 1248"/>
                <a:gd name="T12" fmla="*/ 1104 w 1112"/>
                <a:gd name="T13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2" h="1248">
                  <a:moveTo>
                    <a:pt x="0" y="0"/>
                  </a:moveTo>
                  <a:cubicBezTo>
                    <a:pt x="16" y="32"/>
                    <a:pt x="32" y="64"/>
                    <a:pt x="96" y="96"/>
                  </a:cubicBezTo>
                  <a:cubicBezTo>
                    <a:pt x="160" y="128"/>
                    <a:pt x="272" y="160"/>
                    <a:pt x="384" y="192"/>
                  </a:cubicBezTo>
                  <a:cubicBezTo>
                    <a:pt x="496" y="224"/>
                    <a:pt x="656" y="208"/>
                    <a:pt x="768" y="288"/>
                  </a:cubicBezTo>
                  <a:cubicBezTo>
                    <a:pt x="880" y="368"/>
                    <a:pt x="1000" y="544"/>
                    <a:pt x="1056" y="672"/>
                  </a:cubicBezTo>
                  <a:cubicBezTo>
                    <a:pt x="1112" y="800"/>
                    <a:pt x="1096" y="960"/>
                    <a:pt x="1104" y="1056"/>
                  </a:cubicBezTo>
                  <a:cubicBezTo>
                    <a:pt x="1112" y="1152"/>
                    <a:pt x="1108" y="1200"/>
                    <a:pt x="1104" y="1248"/>
                  </a:cubicBezTo>
                </a:path>
              </a:pathLst>
            </a:custGeom>
            <a:noFill/>
            <a:ln w="25400" cap="flat" cmpd="sng">
              <a:solidFill>
                <a:srgbClr val="FFFF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4554" name="Line 10">
              <a:extLst>
                <a:ext uri="{FF2B5EF4-FFF2-40B4-BE49-F238E27FC236}">
                  <a16:creationId xmlns:a16="http://schemas.microsoft.com/office/drawing/2014/main" id="{D7DFB89B-24FE-4CF7-989F-A34D11A28CF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800" y="2416"/>
              <a:ext cx="1" cy="374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aphicFrame>
        <p:nvGraphicFramePr>
          <p:cNvPr id="364555" name="Object 11">
            <a:extLst>
              <a:ext uri="{FF2B5EF4-FFF2-40B4-BE49-F238E27FC236}">
                <a16:creationId xmlns:a16="http://schemas.microsoft.com/office/drawing/2014/main" id="{FDE972FE-9F4C-46BA-9E34-4281FD1463A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9200" y="1470025"/>
          <a:ext cx="1628775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568" name="Equation" r:id="rId8" imgW="2400120" imgH="685800" progId="Equation.3">
                  <p:embed/>
                </p:oleObj>
              </mc:Choice>
              <mc:Fallback>
                <p:oleObj name="Equation" r:id="rId8" imgW="2400120" imgH="6858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470025"/>
                        <a:ext cx="1628775" cy="465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4556" name="Oval 12">
            <a:extLst>
              <a:ext uri="{FF2B5EF4-FFF2-40B4-BE49-F238E27FC236}">
                <a16:creationId xmlns:a16="http://schemas.microsoft.com/office/drawing/2014/main" id="{D7260B9A-E31C-46D6-AD14-ADE9F117D31E}"/>
              </a:ext>
            </a:extLst>
          </p:cNvPr>
          <p:cNvSpPr>
            <a:spLocks noChangeArrowheads="1"/>
          </p:cNvSpPr>
          <p:nvPr/>
        </p:nvSpPr>
        <p:spPr bwMode="auto">
          <a:xfrm rot="-6616675">
            <a:off x="6924675" y="3729038"/>
            <a:ext cx="2300287" cy="890588"/>
          </a:xfrm>
          <a:prstGeom prst="ellipse">
            <a:avLst/>
          </a:prstGeom>
          <a:solidFill>
            <a:srgbClr val="FFFF49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64557" name="Oval 13">
            <a:extLst>
              <a:ext uri="{FF2B5EF4-FFF2-40B4-BE49-F238E27FC236}">
                <a16:creationId xmlns:a16="http://schemas.microsoft.com/office/drawing/2014/main" id="{CCF3A78D-CFF4-4364-B4D6-0AD0EF7B64DF}"/>
              </a:ext>
            </a:extLst>
          </p:cNvPr>
          <p:cNvSpPr>
            <a:spLocks noChangeArrowheads="1"/>
          </p:cNvSpPr>
          <p:nvPr/>
        </p:nvSpPr>
        <p:spPr bwMode="auto">
          <a:xfrm rot="17478734" flipH="1">
            <a:off x="6996112" y="3800476"/>
            <a:ext cx="2238375" cy="838200"/>
          </a:xfrm>
          <a:prstGeom prst="ellipse">
            <a:avLst/>
          </a:prstGeom>
          <a:solidFill>
            <a:srgbClr val="FF0000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64558" name="Line 14">
            <a:extLst>
              <a:ext uri="{FF2B5EF4-FFF2-40B4-BE49-F238E27FC236}">
                <a16:creationId xmlns:a16="http://schemas.microsoft.com/office/drawing/2014/main" id="{62EF8B65-6E88-4D50-B52A-8DC93F1849A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778500" y="2870200"/>
            <a:ext cx="419100" cy="99060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64559" name="Line 15">
            <a:extLst>
              <a:ext uri="{FF2B5EF4-FFF2-40B4-BE49-F238E27FC236}">
                <a16:creationId xmlns:a16="http://schemas.microsoft.com/office/drawing/2014/main" id="{9515298C-9FA6-4140-BDA0-BE2BA310C253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6200" y="3111500"/>
            <a:ext cx="787400" cy="635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pSp>
        <p:nvGrpSpPr>
          <p:cNvPr id="364560" name="Group 16">
            <a:extLst>
              <a:ext uri="{FF2B5EF4-FFF2-40B4-BE49-F238E27FC236}">
                <a16:creationId xmlns:a16="http://schemas.microsoft.com/office/drawing/2014/main" id="{C9525F5D-65C2-4924-A9DC-401D009CA9E9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6032500" y="2044700"/>
            <a:ext cx="895350" cy="1384300"/>
            <a:chOff x="3696" y="1488"/>
            <a:chExt cx="1112" cy="1302"/>
          </a:xfrm>
        </p:grpSpPr>
        <p:sp>
          <p:nvSpPr>
            <p:cNvPr id="364561" name="Freeform 17">
              <a:extLst>
                <a:ext uri="{FF2B5EF4-FFF2-40B4-BE49-F238E27FC236}">
                  <a16:creationId xmlns:a16="http://schemas.microsoft.com/office/drawing/2014/main" id="{2C013CA5-468F-47F9-B975-059D222F8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" y="1488"/>
              <a:ext cx="1112" cy="1008"/>
            </a:xfrm>
            <a:custGeom>
              <a:avLst/>
              <a:gdLst>
                <a:gd name="T0" fmla="*/ 0 w 1112"/>
                <a:gd name="T1" fmla="*/ 0 h 1248"/>
                <a:gd name="T2" fmla="*/ 96 w 1112"/>
                <a:gd name="T3" fmla="*/ 96 h 1248"/>
                <a:gd name="T4" fmla="*/ 384 w 1112"/>
                <a:gd name="T5" fmla="*/ 192 h 1248"/>
                <a:gd name="T6" fmla="*/ 768 w 1112"/>
                <a:gd name="T7" fmla="*/ 288 h 1248"/>
                <a:gd name="T8" fmla="*/ 1056 w 1112"/>
                <a:gd name="T9" fmla="*/ 672 h 1248"/>
                <a:gd name="T10" fmla="*/ 1104 w 1112"/>
                <a:gd name="T11" fmla="*/ 1056 h 1248"/>
                <a:gd name="T12" fmla="*/ 1104 w 1112"/>
                <a:gd name="T13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2" h="1248">
                  <a:moveTo>
                    <a:pt x="0" y="0"/>
                  </a:moveTo>
                  <a:cubicBezTo>
                    <a:pt x="16" y="32"/>
                    <a:pt x="32" y="64"/>
                    <a:pt x="96" y="96"/>
                  </a:cubicBezTo>
                  <a:cubicBezTo>
                    <a:pt x="160" y="128"/>
                    <a:pt x="272" y="160"/>
                    <a:pt x="384" y="192"/>
                  </a:cubicBezTo>
                  <a:cubicBezTo>
                    <a:pt x="496" y="224"/>
                    <a:pt x="656" y="208"/>
                    <a:pt x="768" y="288"/>
                  </a:cubicBezTo>
                  <a:cubicBezTo>
                    <a:pt x="880" y="368"/>
                    <a:pt x="1000" y="544"/>
                    <a:pt x="1056" y="672"/>
                  </a:cubicBezTo>
                  <a:cubicBezTo>
                    <a:pt x="1112" y="800"/>
                    <a:pt x="1096" y="960"/>
                    <a:pt x="1104" y="1056"/>
                  </a:cubicBezTo>
                  <a:cubicBezTo>
                    <a:pt x="1112" y="1152"/>
                    <a:pt x="1108" y="1200"/>
                    <a:pt x="1104" y="1248"/>
                  </a:cubicBezTo>
                </a:path>
              </a:pathLst>
            </a:custGeom>
            <a:noFill/>
            <a:ln w="25400" cap="flat" cmpd="sng">
              <a:solidFill>
                <a:srgbClr val="FFFF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4562" name="Line 18">
              <a:extLst>
                <a:ext uri="{FF2B5EF4-FFF2-40B4-BE49-F238E27FC236}">
                  <a16:creationId xmlns:a16="http://schemas.microsoft.com/office/drawing/2014/main" id="{F9DD6343-866B-48E1-865D-B55C8B700AB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800" y="2416"/>
              <a:ext cx="1" cy="374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64563" name="Group 19">
            <a:extLst>
              <a:ext uri="{FF2B5EF4-FFF2-40B4-BE49-F238E27FC236}">
                <a16:creationId xmlns:a16="http://schemas.microsoft.com/office/drawing/2014/main" id="{93045983-264E-47A4-8FC3-AF3148F7A06A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8102600" y="2082800"/>
            <a:ext cx="431800" cy="1054100"/>
            <a:chOff x="3696" y="1488"/>
            <a:chExt cx="1112" cy="1302"/>
          </a:xfrm>
        </p:grpSpPr>
        <p:sp>
          <p:nvSpPr>
            <p:cNvPr id="364564" name="Freeform 20">
              <a:extLst>
                <a:ext uri="{FF2B5EF4-FFF2-40B4-BE49-F238E27FC236}">
                  <a16:creationId xmlns:a16="http://schemas.microsoft.com/office/drawing/2014/main" id="{A58BF16F-DD39-47FB-82B6-CC622337E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" y="1488"/>
              <a:ext cx="1112" cy="1008"/>
            </a:xfrm>
            <a:custGeom>
              <a:avLst/>
              <a:gdLst>
                <a:gd name="T0" fmla="*/ 0 w 1112"/>
                <a:gd name="T1" fmla="*/ 0 h 1248"/>
                <a:gd name="T2" fmla="*/ 96 w 1112"/>
                <a:gd name="T3" fmla="*/ 96 h 1248"/>
                <a:gd name="T4" fmla="*/ 384 w 1112"/>
                <a:gd name="T5" fmla="*/ 192 h 1248"/>
                <a:gd name="T6" fmla="*/ 768 w 1112"/>
                <a:gd name="T7" fmla="*/ 288 h 1248"/>
                <a:gd name="T8" fmla="*/ 1056 w 1112"/>
                <a:gd name="T9" fmla="*/ 672 h 1248"/>
                <a:gd name="T10" fmla="*/ 1104 w 1112"/>
                <a:gd name="T11" fmla="*/ 1056 h 1248"/>
                <a:gd name="T12" fmla="*/ 1104 w 1112"/>
                <a:gd name="T13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2" h="1248">
                  <a:moveTo>
                    <a:pt x="0" y="0"/>
                  </a:moveTo>
                  <a:cubicBezTo>
                    <a:pt x="16" y="32"/>
                    <a:pt x="32" y="64"/>
                    <a:pt x="96" y="96"/>
                  </a:cubicBezTo>
                  <a:cubicBezTo>
                    <a:pt x="160" y="128"/>
                    <a:pt x="272" y="160"/>
                    <a:pt x="384" y="192"/>
                  </a:cubicBezTo>
                  <a:cubicBezTo>
                    <a:pt x="496" y="224"/>
                    <a:pt x="656" y="208"/>
                    <a:pt x="768" y="288"/>
                  </a:cubicBezTo>
                  <a:cubicBezTo>
                    <a:pt x="880" y="368"/>
                    <a:pt x="1000" y="544"/>
                    <a:pt x="1056" y="672"/>
                  </a:cubicBezTo>
                  <a:cubicBezTo>
                    <a:pt x="1112" y="800"/>
                    <a:pt x="1096" y="960"/>
                    <a:pt x="1104" y="1056"/>
                  </a:cubicBezTo>
                  <a:cubicBezTo>
                    <a:pt x="1112" y="1152"/>
                    <a:pt x="1108" y="1200"/>
                    <a:pt x="1104" y="1248"/>
                  </a:cubicBezTo>
                </a:path>
              </a:pathLst>
            </a:custGeom>
            <a:noFill/>
            <a:ln w="25400" cap="flat" cmpd="sng">
              <a:solidFill>
                <a:srgbClr val="FFFF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4565" name="Line 21">
              <a:extLst>
                <a:ext uri="{FF2B5EF4-FFF2-40B4-BE49-F238E27FC236}">
                  <a16:creationId xmlns:a16="http://schemas.microsoft.com/office/drawing/2014/main" id="{5B4AC236-A283-4C71-8891-9CC084E3D10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800" y="2416"/>
              <a:ext cx="1" cy="374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64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364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4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4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4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4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4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4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64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64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4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4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4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4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64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64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4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4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64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3" name="Text Box 3">
            <a:extLst>
              <a:ext uri="{FF2B5EF4-FFF2-40B4-BE49-F238E27FC236}">
                <a16:creationId xmlns:a16="http://schemas.microsoft.com/office/drawing/2014/main" id="{E746BDF4-45ED-4BAA-B223-64BC7F764E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" y="530225"/>
            <a:ext cx="61515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 non-central interactions</a:t>
            </a:r>
          </a:p>
        </p:txBody>
      </p:sp>
      <p:graphicFrame>
        <p:nvGraphicFramePr>
          <p:cNvPr id="327686" name="Object 6">
            <a:extLst>
              <a:ext uri="{FF2B5EF4-FFF2-40B4-BE49-F238E27FC236}">
                <a16:creationId xmlns:a16="http://schemas.microsoft.com/office/drawing/2014/main" id="{0B9AF41A-F15D-430B-B696-5B0A2C027AA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46850" y="1035050"/>
          <a:ext cx="2297113" cy="109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39" name="Equation" r:id="rId3" imgW="3403440" imgH="1625400" progId="Equation.3">
                  <p:embed/>
                </p:oleObj>
              </mc:Choice>
              <mc:Fallback>
                <p:oleObj name="Equation" r:id="rId3" imgW="3403440" imgH="1625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6850" y="1035050"/>
                        <a:ext cx="2297113" cy="109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687" name="Oval 7">
            <a:extLst>
              <a:ext uri="{FF2B5EF4-FFF2-40B4-BE49-F238E27FC236}">
                <a16:creationId xmlns:a16="http://schemas.microsoft.com/office/drawing/2014/main" id="{C126BDD8-516F-4D61-950B-C066D4A4C4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8900" y="762000"/>
            <a:ext cx="2667000" cy="1603375"/>
          </a:xfrm>
          <a:prstGeom prst="ellips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27695" name="Oval 15">
            <a:extLst>
              <a:ext uri="{FF2B5EF4-FFF2-40B4-BE49-F238E27FC236}">
                <a16:creationId xmlns:a16="http://schemas.microsoft.com/office/drawing/2014/main" id="{A077C3A6-B79E-40A9-BCC4-BB943CFFD40F}"/>
              </a:ext>
            </a:extLst>
          </p:cNvPr>
          <p:cNvSpPr>
            <a:spLocks noChangeArrowheads="1"/>
          </p:cNvSpPr>
          <p:nvPr/>
        </p:nvSpPr>
        <p:spPr bwMode="auto">
          <a:xfrm rot="-6616675">
            <a:off x="6924675" y="3729038"/>
            <a:ext cx="2300287" cy="890588"/>
          </a:xfrm>
          <a:prstGeom prst="ellipse">
            <a:avLst/>
          </a:prstGeom>
          <a:solidFill>
            <a:srgbClr val="FFFF49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27696" name="Oval 16">
            <a:extLst>
              <a:ext uri="{FF2B5EF4-FFF2-40B4-BE49-F238E27FC236}">
                <a16:creationId xmlns:a16="http://schemas.microsoft.com/office/drawing/2014/main" id="{0BFE9849-C16A-4DD7-A879-A5FD167896E2}"/>
              </a:ext>
            </a:extLst>
          </p:cNvPr>
          <p:cNvSpPr>
            <a:spLocks noChangeArrowheads="1"/>
          </p:cNvSpPr>
          <p:nvPr/>
        </p:nvSpPr>
        <p:spPr bwMode="auto">
          <a:xfrm rot="17478734" flipH="1">
            <a:off x="6996112" y="3800476"/>
            <a:ext cx="2238375" cy="838200"/>
          </a:xfrm>
          <a:prstGeom prst="ellipse">
            <a:avLst/>
          </a:prstGeom>
          <a:solidFill>
            <a:srgbClr val="FF0000"/>
          </a:solidFill>
          <a:ln w="635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27698" name="Line 18">
            <a:extLst>
              <a:ext uri="{FF2B5EF4-FFF2-40B4-BE49-F238E27FC236}">
                <a16:creationId xmlns:a16="http://schemas.microsoft.com/office/drawing/2014/main" id="{9B0C5355-4732-47FC-8322-10B74D4AE23E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6200" y="3111500"/>
            <a:ext cx="787400" cy="635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pSp>
        <p:nvGrpSpPr>
          <p:cNvPr id="327702" name="Group 22">
            <a:extLst>
              <a:ext uri="{FF2B5EF4-FFF2-40B4-BE49-F238E27FC236}">
                <a16:creationId xmlns:a16="http://schemas.microsoft.com/office/drawing/2014/main" id="{78F0CAE2-CD3F-4808-837F-02AB4A7F6C65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8102600" y="2082800"/>
            <a:ext cx="431800" cy="1054100"/>
            <a:chOff x="3696" y="1488"/>
            <a:chExt cx="1112" cy="1302"/>
          </a:xfrm>
        </p:grpSpPr>
        <p:sp>
          <p:nvSpPr>
            <p:cNvPr id="327703" name="Freeform 23">
              <a:extLst>
                <a:ext uri="{FF2B5EF4-FFF2-40B4-BE49-F238E27FC236}">
                  <a16:creationId xmlns:a16="http://schemas.microsoft.com/office/drawing/2014/main" id="{1D7C9BCB-4CEA-4DC0-AEC4-BB7E20419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" y="1488"/>
              <a:ext cx="1112" cy="1008"/>
            </a:xfrm>
            <a:custGeom>
              <a:avLst/>
              <a:gdLst>
                <a:gd name="T0" fmla="*/ 0 w 1112"/>
                <a:gd name="T1" fmla="*/ 0 h 1248"/>
                <a:gd name="T2" fmla="*/ 96 w 1112"/>
                <a:gd name="T3" fmla="*/ 96 h 1248"/>
                <a:gd name="T4" fmla="*/ 384 w 1112"/>
                <a:gd name="T5" fmla="*/ 192 h 1248"/>
                <a:gd name="T6" fmla="*/ 768 w 1112"/>
                <a:gd name="T7" fmla="*/ 288 h 1248"/>
                <a:gd name="T8" fmla="*/ 1056 w 1112"/>
                <a:gd name="T9" fmla="*/ 672 h 1248"/>
                <a:gd name="T10" fmla="*/ 1104 w 1112"/>
                <a:gd name="T11" fmla="*/ 1056 h 1248"/>
                <a:gd name="T12" fmla="*/ 1104 w 1112"/>
                <a:gd name="T13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2" h="1248">
                  <a:moveTo>
                    <a:pt x="0" y="0"/>
                  </a:moveTo>
                  <a:cubicBezTo>
                    <a:pt x="16" y="32"/>
                    <a:pt x="32" y="64"/>
                    <a:pt x="96" y="96"/>
                  </a:cubicBezTo>
                  <a:cubicBezTo>
                    <a:pt x="160" y="128"/>
                    <a:pt x="272" y="160"/>
                    <a:pt x="384" y="192"/>
                  </a:cubicBezTo>
                  <a:cubicBezTo>
                    <a:pt x="496" y="224"/>
                    <a:pt x="656" y="208"/>
                    <a:pt x="768" y="288"/>
                  </a:cubicBezTo>
                  <a:cubicBezTo>
                    <a:pt x="880" y="368"/>
                    <a:pt x="1000" y="544"/>
                    <a:pt x="1056" y="672"/>
                  </a:cubicBezTo>
                  <a:cubicBezTo>
                    <a:pt x="1112" y="800"/>
                    <a:pt x="1096" y="960"/>
                    <a:pt x="1104" y="1056"/>
                  </a:cubicBezTo>
                  <a:cubicBezTo>
                    <a:pt x="1112" y="1152"/>
                    <a:pt x="1108" y="1200"/>
                    <a:pt x="1104" y="1248"/>
                  </a:cubicBezTo>
                </a:path>
              </a:pathLst>
            </a:custGeom>
            <a:noFill/>
            <a:ln w="25400" cap="flat" cmpd="sng">
              <a:solidFill>
                <a:srgbClr val="FFFF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704" name="Line 24">
              <a:extLst>
                <a:ext uri="{FF2B5EF4-FFF2-40B4-BE49-F238E27FC236}">
                  <a16:creationId xmlns:a16="http://schemas.microsoft.com/office/drawing/2014/main" id="{D3133120-C555-4DDF-AE5D-8F92629E369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4800" y="2416"/>
              <a:ext cx="1" cy="374"/>
            </a:xfrm>
            <a:prstGeom prst="line">
              <a:avLst/>
            </a:prstGeom>
            <a:noFill/>
            <a:ln w="25400">
              <a:solidFill>
                <a:srgbClr val="FFFF00"/>
              </a:solidFill>
              <a:round/>
              <a:headEnd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aphicFrame>
        <p:nvGraphicFramePr>
          <p:cNvPr id="327712" name="Object 32">
            <a:extLst>
              <a:ext uri="{FF2B5EF4-FFF2-40B4-BE49-F238E27FC236}">
                <a16:creationId xmlns:a16="http://schemas.microsoft.com/office/drawing/2014/main" id="{8D325362-1E84-4FD0-AB76-891C5F829AD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4338" y="3195638"/>
          <a:ext cx="252095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40" name="Równanie" r:id="rId5" imgW="622080" imgH="203040" progId="Equation.3">
                  <p:embed/>
                </p:oleObj>
              </mc:Choice>
              <mc:Fallback>
                <p:oleObj name="Równanie" r:id="rId5" imgW="622080" imgH="20304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8" y="3195638"/>
                        <a:ext cx="2520950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13" name="Line 33">
            <a:extLst>
              <a:ext uri="{FF2B5EF4-FFF2-40B4-BE49-F238E27FC236}">
                <a16:creationId xmlns:a16="http://schemas.microsoft.com/office/drawing/2014/main" id="{500081D2-5185-4C87-8497-B108E2EB431D}"/>
              </a:ext>
            </a:extLst>
          </p:cNvPr>
          <p:cNvSpPr>
            <a:spLocks noChangeShapeType="1"/>
          </p:cNvSpPr>
          <p:nvPr/>
        </p:nvSpPr>
        <p:spPr bwMode="auto">
          <a:xfrm>
            <a:off x="784225" y="2195513"/>
            <a:ext cx="0" cy="814387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327714" name="Picture 34" descr="bluratom">
            <a:extLst>
              <a:ext uri="{FF2B5EF4-FFF2-40B4-BE49-F238E27FC236}">
                <a16:creationId xmlns:a16="http://schemas.microsoft.com/office/drawing/2014/main" id="{1D2B4481-257F-4316-936A-CD58A2D0A2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038" y="1422400"/>
            <a:ext cx="792162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5" name="Picture 35" descr="shell_d_x2-y2">
            <a:extLst>
              <a:ext uri="{FF2B5EF4-FFF2-40B4-BE49-F238E27FC236}">
                <a16:creationId xmlns:a16="http://schemas.microsoft.com/office/drawing/2014/main" id="{7CB66D4A-E451-4FBC-A96E-F76129E3E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113" y="3213100"/>
            <a:ext cx="744537" cy="83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6" name="Picture 36" descr="shell_p_z">
            <a:extLst>
              <a:ext uri="{FF2B5EF4-FFF2-40B4-BE49-F238E27FC236}">
                <a16:creationId xmlns:a16="http://schemas.microsoft.com/office/drawing/2014/main" id="{47DF54C6-278E-449C-95A4-86337BC28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363" y="3214688"/>
            <a:ext cx="725487" cy="84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27719" name="Object 39">
            <a:extLst>
              <a:ext uri="{FF2B5EF4-FFF2-40B4-BE49-F238E27FC236}">
                <a16:creationId xmlns:a16="http://schemas.microsoft.com/office/drawing/2014/main" id="{1AA58184-9F6A-4056-969F-2B2014CFDF1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46650" y="3278188"/>
          <a:ext cx="2301875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41" name="Equation" r:id="rId10" imgW="2120760" imgH="634680" progId="Equation.3">
                  <p:embed/>
                </p:oleObj>
              </mc:Choice>
              <mc:Fallback>
                <p:oleObj name="Equation" r:id="rId10" imgW="2120760" imgH="63468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6650" y="3278188"/>
                        <a:ext cx="2301875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0" name="Object 40">
            <a:extLst>
              <a:ext uri="{FF2B5EF4-FFF2-40B4-BE49-F238E27FC236}">
                <a16:creationId xmlns:a16="http://schemas.microsoft.com/office/drawing/2014/main" id="{E8E305AA-EEDC-4038-A5CA-A84F2E1CC09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87675" y="3278188"/>
          <a:ext cx="1806575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42" name="Equation" r:id="rId12" imgW="1663560" imgH="634680" progId="Equation.3">
                  <p:embed/>
                </p:oleObj>
              </mc:Choice>
              <mc:Fallback>
                <p:oleObj name="Equation" r:id="rId12" imgW="1663560" imgH="63468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3278188"/>
                        <a:ext cx="1806575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2" name="Object 42">
            <a:extLst>
              <a:ext uri="{FF2B5EF4-FFF2-40B4-BE49-F238E27FC236}">
                <a16:creationId xmlns:a16="http://schemas.microsoft.com/office/drawing/2014/main" id="{C61918E2-5ED6-4B16-8CAE-8E5296F5784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0825" y="1412875"/>
          <a:ext cx="4808538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43" name="Równanie" r:id="rId14" imgW="1117440" imgH="203040" progId="Equation.3">
                  <p:embed/>
                </p:oleObj>
              </mc:Choice>
              <mc:Fallback>
                <p:oleObj name="Równanie" r:id="rId14" imgW="1117440" imgH="20304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1412875"/>
                        <a:ext cx="4808538" cy="874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7723" name="Picture 43" descr="bluratom">
            <a:extLst>
              <a:ext uri="{FF2B5EF4-FFF2-40B4-BE49-F238E27FC236}">
                <a16:creationId xmlns:a16="http://schemas.microsoft.com/office/drawing/2014/main" id="{DF5537A1-97F9-47F8-AED7-D50148363C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938" y="3225800"/>
            <a:ext cx="792162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4" name="Picture 44" descr="shell_p_z">
            <a:extLst>
              <a:ext uri="{FF2B5EF4-FFF2-40B4-BE49-F238E27FC236}">
                <a16:creationId xmlns:a16="http://schemas.microsoft.com/office/drawing/2014/main" id="{3061F679-D7B9-477A-923E-BF52B23E0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88" y="1468438"/>
            <a:ext cx="685800" cy="80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27726" name="Object 46">
            <a:extLst>
              <a:ext uri="{FF2B5EF4-FFF2-40B4-BE49-F238E27FC236}">
                <a16:creationId xmlns:a16="http://schemas.microsoft.com/office/drawing/2014/main" id="{EC667ECA-4C05-405F-9CC3-6D6D900B768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32138" y="2319338"/>
          <a:ext cx="1611312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44" name="Równanie" r:id="rId16" imgW="685800" imgH="228600" progId="Equation.3">
                  <p:embed/>
                </p:oleObj>
              </mc:Choice>
              <mc:Fallback>
                <p:oleObj name="Równanie" r:id="rId16" imgW="685800" imgH="22860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2319338"/>
                        <a:ext cx="1611312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9" name="Object 49">
            <a:extLst>
              <a:ext uri="{FF2B5EF4-FFF2-40B4-BE49-F238E27FC236}">
                <a16:creationId xmlns:a16="http://schemas.microsoft.com/office/drawing/2014/main" id="{1D363751-BDAD-4623-83D5-BD6049B921E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16238" y="4327525"/>
          <a:ext cx="4006850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45" name="Równanie" r:id="rId18" imgW="1688760" imgH="228600" progId="Equation.3">
                  <p:embed/>
                </p:oleObj>
              </mc:Choice>
              <mc:Fallback>
                <p:oleObj name="Równanie" r:id="rId18" imgW="1688760" imgH="22860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4327525"/>
                        <a:ext cx="4006850" cy="541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7738" name="Group 58">
            <a:extLst>
              <a:ext uri="{FF2B5EF4-FFF2-40B4-BE49-F238E27FC236}">
                <a16:creationId xmlns:a16="http://schemas.microsoft.com/office/drawing/2014/main" id="{054138B8-5D23-4DA5-AB4F-23F84936D60B}"/>
              </a:ext>
            </a:extLst>
          </p:cNvPr>
          <p:cNvGrpSpPr>
            <a:grpSpLocks/>
          </p:cNvGrpSpPr>
          <p:nvPr/>
        </p:nvGrpSpPr>
        <p:grpSpPr bwMode="auto">
          <a:xfrm>
            <a:off x="1612900" y="5133975"/>
            <a:ext cx="3606800" cy="1247775"/>
            <a:chOff x="1016" y="3234"/>
            <a:chExt cx="2272" cy="786"/>
          </a:xfrm>
        </p:grpSpPr>
        <p:sp>
          <p:nvSpPr>
            <p:cNvPr id="327731" name="AutoShape 51">
              <a:extLst>
                <a:ext uri="{FF2B5EF4-FFF2-40B4-BE49-F238E27FC236}">
                  <a16:creationId xmlns:a16="http://schemas.microsoft.com/office/drawing/2014/main" id="{3865E319-0A0F-4DEB-AE38-1474DD448B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6" y="3886"/>
              <a:ext cx="135" cy="134"/>
            </a:xfrm>
            <a:prstGeom prst="flowChartConnector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732" name="AutoShape 52">
              <a:extLst>
                <a:ext uri="{FF2B5EF4-FFF2-40B4-BE49-F238E27FC236}">
                  <a16:creationId xmlns:a16="http://schemas.microsoft.com/office/drawing/2014/main" id="{7591DB2F-A6AC-41F7-B451-C2D8902608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4" y="3234"/>
              <a:ext cx="135" cy="134"/>
            </a:xfrm>
            <a:prstGeom prst="flowChartConnector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733" name="Line 53">
              <a:extLst>
                <a:ext uri="{FF2B5EF4-FFF2-40B4-BE49-F238E27FC236}">
                  <a16:creationId xmlns:a16="http://schemas.microsoft.com/office/drawing/2014/main" id="{9B5781CD-C220-445E-87DC-DDB6C5A53E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1" y="3368"/>
              <a:ext cx="623" cy="498"/>
            </a:xfrm>
            <a:prstGeom prst="line">
              <a:avLst/>
            </a:prstGeom>
            <a:noFill/>
            <a:ln w="25400" cap="sq">
              <a:solidFill>
                <a:schemeClr val="tx1"/>
              </a:solidFill>
              <a:round/>
              <a:headEnd type="none" w="sm" len="sm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734" name="AutoShape 54">
              <a:extLst>
                <a:ext uri="{FF2B5EF4-FFF2-40B4-BE49-F238E27FC236}">
                  <a16:creationId xmlns:a16="http://schemas.microsoft.com/office/drawing/2014/main" id="{BA54057B-D132-49B6-A037-4D8E3D9C7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3" y="3886"/>
              <a:ext cx="135" cy="134"/>
            </a:xfrm>
            <a:prstGeom prst="flowChartConnector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735" name="AutoShape 55">
              <a:extLst>
                <a:ext uri="{FF2B5EF4-FFF2-40B4-BE49-F238E27FC236}">
                  <a16:creationId xmlns:a16="http://schemas.microsoft.com/office/drawing/2014/main" id="{F7017F16-0165-4DDD-87F9-A823D445E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1" y="3234"/>
              <a:ext cx="135" cy="134"/>
            </a:xfrm>
            <a:prstGeom prst="flowChartConnector">
              <a:avLst/>
            </a:prstGeom>
            <a:solidFill>
              <a:schemeClr val="accent1"/>
            </a:solidFill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736" name="Line 56">
              <a:extLst>
                <a:ext uri="{FF2B5EF4-FFF2-40B4-BE49-F238E27FC236}">
                  <a16:creationId xmlns:a16="http://schemas.microsoft.com/office/drawing/2014/main" id="{192821EB-7066-411E-9956-D599940698B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966" y="3368"/>
              <a:ext cx="255" cy="518"/>
            </a:xfrm>
            <a:prstGeom prst="line">
              <a:avLst/>
            </a:prstGeom>
            <a:noFill/>
            <a:ln w="25400" cap="sq">
              <a:solidFill>
                <a:schemeClr val="tx1"/>
              </a:solidFill>
              <a:round/>
              <a:headEnd type="none" w="sm" len="sm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737" name="AutoShape 57">
              <a:extLst>
                <a:ext uri="{FF2B5EF4-FFF2-40B4-BE49-F238E27FC236}">
                  <a16:creationId xmlns:a16="http://schemas.microsoft.com/office/drawing/2014/main" id="{2576A2E8-304F-43FA-8F51-3BEB4D6AE3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6" y="3544"/>
              <a:ext cx="1527" cy="219"/>
            </a:xfrm>
            <a:prstGeom prst="leftRightArrow">
              <a:avLst>
                <a:gd name="adj1" fmla="val 50000"/>
                <a:gd name="adj2" fmla="val 139452"/>
              </a:avLst>
            </a:prstGeom>
            <a:solidFill>
              <a:schemeClr val="accent2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7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7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7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27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7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27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7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7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7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7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7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7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7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27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7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7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8436" name="Object 20">
            <a:extLst>
              <a:ext uri="{FF2B5EF4-FFF2-40B4-BE49-F238E27FC236}">
                <a16:creationId xmlns:a16="http://schemas.microsoft.com/office/drawing/2014/main" id="{6619B799-67F6-4AF0-9DB8-7437EAA3D81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9750" y="2798763"/>
          <a:ext cx="252095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92" name="Równanie" r:id="rId3" imgW="622080" imgH="203040" progId="Equation.3">
                  <p:embed/>
                </p:oleObj>
              </mc:Choice>
              <mc:Fallback>
                <p:oleObj name="Równanie" r:id="rId3" imgW="622080" imgH="2030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2798763"/>
                        <a:ext cx="2520950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8438" name="Text Box 22">
            <a:extLst>
              <a:ext uri="{FF2B5EF4-FFF2-40B4-BE49-F238E27FC236}">
                <a16:creationId xmlns:a16="http://schemas.microsoft.com/office/drawing/2014/main" id="{902478AA-4BB3-42CF-8F9D-150E460357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4450"/>
            <a:ext cx="5154612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MultiConfiguration</a:t>
            </a:r>
          </a:p>
          <a:p>
            <a:r>
              <a:rPr lang="pl-PL" altLang="pl-PL" sz="4400">
                <a:latin typeface="Arial" panose="020B0604020202020204" pitchFamily="34" charset="0"/>
              </a:rPr>
              <a:t>Hartree-Fock theory</a:t>
            </a:r>
          </a:p>
        </p:txBody>
      </p:sp>
      <p:sp>
        <p:nvSpPr>
          <p:cNvPr id="188439" name="Line 23">
            <a:extLst>
              <a:ext uri="{FF2B5EF4-FFF2-40B4-BE49-F238E27FC236}">
                <a16:creationId xmlns:a16="http://schemas.microsoft.com/office/drawing/2014/main" id="{A13CDA56-F9F6-4780-952E-07576F641810}"/>
              </a:ext>
            </a:extLst>
          </p:cNvPr>
          <p:cNvSpPr>
            <a:spLocks noChangeShapeType="1"/>
          </p:cNvSpPr>
          <p:nvPr/>
        </p:nvSpPr>
        <p:spPr bwMode="auto">
          <a:xfrm>
            <a:off x="900113" y="2366963"/>
            <a:ext cx="0" cy="441325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188474" name="Picture 58" descr="bluratom">
            <a:extLst>
              <a:ext uri="{FF2B5EF4-FFF2-40B4-BE49-F238E27FC236}">
                <a16:creationId xmlns:a16="http://schemas.microsoft.com/office/drawing/2014/main" id="{D072B83D-8FAC-4A67-8EED-578C9E8491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3" y="1655763"/>
            <a:ext cx="792162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8422" name="Picture 6" descr="shell_d_x2-y2">
            <a:extLst>
              <a:ext uri="{FF2B5EF4-FFF2-40B4-BE49-F238E27FC236}">
                <a16:creationId xmlns:a16="http://schemas.microsoft.com/office/drawing/2014/main" id="{5F77D1FC-40E7-441A-B738-88E841A15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727450"/>
            <a:ext cx="627063" cy="70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8433" name="Picture 17" descr="shell_p_z">
            <a:extLst>
              <a:ext uri="{FF2B5EF4-FFF2-40B4-BE49-F238E27FC236}">
                <a16:creationId xmlns:a16="http://schemas.microsoft.com/office/drawing/2014/main" id="{7B08B2A5-A4CC-4405-A762-A88876C6B2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3662363"/>
            <a:ext cx="725487" cy="84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8478" name="Group 62">
            <a:extLst>
              <a:ext uri="{FF2B5EF4-FFF2-40B4-BE49-F238E27FC236}">
                <a16:creationId xmlns:a16="http://schemas.microsoft.com/office/drawing/2014/main" id="{0F500D3A-2DB0-4D61-BBDB-87107C90A42C}"/>
              </a:ext>
            </a:extLst>
          </p:cNvPr>
          <p:cNvGrpSpPr>
            <a:grpSpLocks/>
          </p:cNvGrpSpPr>
          <p:nvPr/>
        </p:nvGrpSpPr>
        <p:grpSpPr bwMode="auto">
          <a:xfrm>
            <a:off x="650875" y="3725863"/>
            <a:ext cx="7881938" cy="688975"/>
            <a:chOff x="494" y="2310"/>
            <a:chExt cx="4965" cy="434"/>
          </a:xfrm>
        </p:grpSpPr>
        <p:graphicFrame>
          <p:nvGraphicFramePr>
            <p:cNvPr id="188457" name="Object 41">
              <a:extLst>
                <a:ext uri="{FF2B5EF4-FFF2-40B4-BE49-F238E27FC236}">
                  <a16:creationId xmlns:a16="http://schemas.microsoft.com/office/drawing/2014/main" id="{098D2295-5982-4CBF-9877-F233BD2AA3F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77" y="2311"/>
            <a:ext cx="2182" cy="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8493" name="Equation" r:id="rId8" imgW="3187440" imgH="634680" progId="Equation.3">
                    <p:embed/>
                  </p:oleObj>
                </mc:Choice>
                <mc:Fallback>
                  <p:oleObj name="Equation" r:id="rId8" imgW="3187440" imgH="634680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7" y="2311"/>
                          <a:ext cx="2182" cy="4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8458" name="Object 42">
              <a:extLst>
                <a:ext uri="{FF2B5EF4-FFF2-40B4-BE49-F238E27FC236}">
                  <a16:creationId xmlns:a16="http://schemas.microsoft.com/office/drawing/2014/main" id="{19BA3070-2B77-43D0-A456-5ED143059CA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28" y="2310"/>
            <a:ext cx="1450" cy="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8494" name="Equation" r:id="rId10" imgW="2120760" imgH="634680" progId="Equation.3">
                    <p:embed/>
                  </p:oleObj>
                </mc:Choice>
                <mc:Fallback>
                  <p:oleObj name="Equation" r:id="rId10" imgW="2120760" imgH="634680" progId="Equation.3">
                    <p:embed/>
                    <p:pic>
                      <p:nvPicPr>
                        <p:cNvPr id="0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2310"/>
                          <a:ext cx="1450" cy="4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8459" name="Object 43">
              <a:extLst>
                <a:ext uri="{FF2B5EF4-FFF2-40B4-BE49-F238E27FC236}">
                  <a16:creationId xmlns:a16="http://schemas.microsoft.com/office/drawing/2014/main" id="{825A30E9-43D1-487A-947C-5FB55191ED2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94" y="2310"/>
            <a:ext cx="1138" cy="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8495" name="Equation" r:id="rId12" imgW="1663560" imgH="634680" progId="Equation.3">
                    <p:embed/>
                  </p:oleObj>
                </mc:Choice>
                <mc:Fallback>
                  <p:oleObj name="Equation" r:id="rId12" imgW="1663560" imgH="634680" progId="Equation.3">
                    <p:embed/>
                    <p:pic>
                      <p:nvPicPr>
                        <p:cNvPr id="0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4" y="2310"/>
                          <a:ext cx="1138" cy="4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88475" name="Picture 59" descr="shell_d_z2">
            <a:extLst>
              <a:ext uri="{FF2B5EF4-FFF2-40B4-BE49-F238E27FC236}">
                <a16:creationId xmlns:a16="http://schemas.microsoft.com/office/drawing/2014/main" id="{954CE15A-7C92-4E5B-88F5-C5EDE03FC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775" y="3805238"/>
            <a:ext cx="490538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8479" name="Object 63">
            <a:extLst>
              <a:ext uri="{FF2B5EF4-FFF2-40B4-BE49-F238E27FC236}">
                <a16:creationId xmlns:a16="http://schemas.microsoft.com/office/drawing/2014/main" id="{379832E3-7589-4765-892F-EB8E638916B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0700" y="1646238"/>
          <a:ext cx="4808538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96" name="Równanie" r:id="rId15" imgW="1117440" imgH="203040" progId="Equation.3">
                  <p:embed/>
                </p:oleObj>
              </mc:Choice>
              <mc:Fallback>
                <p:oleObj name="Równanie" r:id="rId15" imgW="1117440" imgH="203040" progId="Equation.3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1646238"/>
                        <a:ext cx="4808538" cy="874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8480" name="Picture 64" descr="bluratom">
            <a:extLst>
              <a:ext uri="{FF2B5EF4-FFF2-40B4-BE49-F238E27FC236}">
                <a16:creationId xmlns:a16="http://schemas.microsoft.com/office/drawing/2014/main" id="{4D5C0EDE-B4F5-49E8-A9EA-F52444F4A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828925"/>
            <a:ext cx="792163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8481" name="Picture 65" descr="shell_p_z">
            <a:extLst>
              <a:ext uri="{FF2B5EF4-FFF2-40B4-BE49-F238E27FC236}">
                <a16:creationId xmlns:a16="http://schemas.microsoft.com/office/drawing/2014/main" id="{E22F4FA7-71C8-4344-A1C9-7C1B97892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563" y="1701800"/>
            <a:ext cx="685800" cy="80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8483" name="Object 67">
            <a:extLst>
              <a:ext uri="{FF2B5EF4-FFF2-40B4-BE49-F238E27FC236}">
                <a16:creationId xmlns:a16="http://schemas.microsoft.com/office/drawing/2014/main" id="{62D6F24E-4F65-4E33-9868-A719F54AD23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95350" y="6000750"/>
          <a:ext cx="17145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497" name="Equation" r:id="rId17" imgW="1815840" imgH="469800" progId="Equation.3">
                  <p:embed/>
                </p:oleObj>
              </mc:Choice>
              <mc:Fallback>
                <p:oleObj name="Equation" r:id="rId17" imgW="1815840" imgH="469800" progId="Equation.3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5350" y="6000750"/>
                        <a:ext cx="17145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8484" name="Group 68">
            <a:extLst>
              <a:ext uri="{FF2B5EF4-FFF2-40B4-BE49-F238E27FC236}">
                <a16:creationId xmlns:a16="http://schemas.microsoft.com/office/drawing/2014/main" id="{FA4F59F5-9B35-4B47-B298-B53619CFECE9}"/>
              </a:ext>
            </a:extLst>
          </p:cNvPr>
          <p:cNvGrpSpPr>
            <a:grpSpLocks/>
          </p:cNvGrpSpPr>
          <p:nvPr/>
        </p:nvGrpSpPr>
        <p:grpSpPr bwMode="auto">
          <a:xfrm>
            <a:off x="3130550" y="5945188"/>
            <a:ext cx="5341938" cy="579437"/>
            <a:chOff x="2072" y="3598"/>
            <a:chExt cx="3365" cy="365"/>
          </a:xfrm>
        </p:grpSpPr>
        <p:sp>
          <p:nvSpPr>
            <p:cNvPr id="188485" name="Text Box 69">
              <a:extLst>
                <a:ext uri="{FF2B5EF4-FFF2-40B4-BE49-F238E27FC236}">
                  <a16:creationId xmlns:a16="http://schemas.microsoft.com/office/drawing/2014/main" id="{81984737-3C1A-44B6-81D4-B93F08E7F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3" y="3598"/>
              <a:ext cx="277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 sz="3200">
                  <a:solidFill>
                    <a:srgbClr val="FFFF49"/>
                  </a:solidFill>
                  <a:latin typeface="Arial" panose="020B0604020202020204" pitchFamily="34" charset="0"/>
                </a:rPr>
                <a:t>Complete Active Space</a:t>
              </a:r>
            </a:p>
          </p:txBody>
        </p:sp>
        <p:sp>
          <p:nvSpPr>
            <p:cNvPr id="188486" name="Line 70">
              <a:extLst>
                <a:ext uri="{FF2B5EF4-FFF2-40B4-BE49-F238E27FC236}">
                  <a16:creationId xmlns:a16="http://schemas.microsoft.com/office/drawing/2014/main" id="{F4D7E4B5-A1F9-446D-B1E9-C05217E98C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72" y="3792"/>
              <a:ext cx="467" cy="0"/>
            </a:xfrm>
            <a:prstGeom prst="line">
              <a:avLst/>
            </a:prstGeom>
            <a:noFill/>
            <a:ln w="38100">
              <a:solidFill>
                <a:srgbClr val="FFFF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88487" name="Group 71">
            <a:extLst>
              <a:ext uri="{FF2B5EF4-FFF2-40B4-BE49-F238E27FC236}">
                <a16:creationId xmlns:a16="http://schemas.microsoft.com/office/drawing/2014/main" id="{1F5C7181-538A-48D5-ACBF-EFF57FF80FD8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4957763"/>
            <a:ext cx="4425950" cy="762000"/>
            <a:chOff x="531" y="2976"/>
            <a:chExt cx="2788" cy="480"/>
          </a:xfrm>
        </p:grpSpPr>
        <p:graphicFrame>
          <p:nvGraphicFramePr>
            <p:cNvPr id="188488" name="Object 72">
              <a:extLst>
                <a:ext uri="{FF2B5EF4-FFF2-40B4-BE49-F238E27FC236}">
                  <a16:creationId xmlns:a16="http://schemas.microsoft.com/office/drawing/2014/main" id="{59B1D093-257C-4E20-AC46-906CE569D46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31" y="2976"/>
            <a:ext cx="2788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8498" name="Equation" r:id="rId19" imgW="4178160" imgH="723600" progId="Equation.3">
                    <p:embed/>
                  </p:oleObj>
                </mc:Choice>
                <mc:Fallback>
                  <p:oleObj name="Equation" r:id="rId19" imgW="4178160" imgH="723600" progId="Equation.3">
                    <p:embed/>
                    <p:pic>
                      <p:nvPicPr>
                        <p:cNvPr id="0" name="Object 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1" y="2976"/>
                          <a:ext cx="2788" cy="4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88489" name="Picture 73" descr="shell_d_z2">
              <a:extLst>
                <a:ext uri="{FF2B5EF4-FFF2-40B4-BE49-F238E27FC236}">
                  <a16:creationId xmlns:a16="http://schemas.microsoft.com/office/drawing/2014/main" id="{2C4125DE-9C4F-4A72-A584-BE1089C68B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3030"/>
              <a:ext cx="336" cy="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8490" name="Oval 74">
            <a:extLst>
              <a:ext uri="{FF2B5EF4-FFF2-40B4-BE49-F238E27FC236}">
                <a16:creationId xmlns:a16="http://schemas.microsoft.com/office/drawing/2014/main" id="{00B84E34-6396-4A23-A0EB-2A03E88E5E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5350" y="4867275"/>
            <a:ext cx="520700" cy="455613"/>
          </a:xfrm>
          <a:prstGeom prst="ellips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188491" name="Picture 75" descr="cff-egas-bruxelles-2003">
            <a:extLst>
              <a:ext uri="{FF2B5EF4-FFF2-40B4-BE49-F238E27FC236}">
                <a16:creationId xmlns:a16="http://schemas.microsoft.com/office/drawing/2014/main" id="{CFE7503C-45F5-4936-BBF1-B392A6FEC8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450"/>
            <a:ext cx="4464050" cy="334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8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8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8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8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8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8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8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8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8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8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8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8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8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88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8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8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Text Box 2">
            <a:extLst>
              <a:ext uri="{FF2B5EF4-FFF2-40B4-BE49-F238E27FC236}">
                <a16:creationId xmlns:a16="http://schemas.microsoft.com/office/drawing/2014/main" id="{EB17BE2B-FBE3-4238-B68E-F700C24CE2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3150" y="476250"/>
            <a:ext cx="71739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Hartree-Fock Approximation</a:t>
            </a:r>
          </a:p>
        </p:txBody>
      </p:sp>
      <p:graphicFrame>
        <p:nvGraphicFramePr>
          <p:cNvPr id="418819" name="Object 3">
            <a:extLst>
              <a:ext uri="{FF2B5EF4-FFF2-40B4-BE49-F238E27FC236}">
                <a16:creationId xmlns:a16="http://schemas.microsoft.com/office/drawing/2014/main" id="{806BDA28-3682-4C23-AFAC-393972B3C4E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47825" y="2936875"/>
          <a:ext cx="330517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834" name="Equation" r:id="rId3" imgW="4940280" imgH="965160" progId="Equation.3">
                  <p:embed/>
                </p:oleObj>
              </mc:Choice>
              <mc:Fallback>
                <p:oleObj name="Equation" r:id="rId3" imgW="4940280" imgH="9651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7825" y="2936875"/>
                        <a:ext cx="3305175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8820" name="Object 4">
            <a:extLst>
              <a:ext uri="{FF2B5EF4-FFF2-40B4-BE49-F238E27FC236}">
                <a16:creationId xmlns:a16="http://schemas.microsoft.com/office/drawing/2014/main" id="{98BDB4EE-FB26-43DD-A536-ECF33E343F0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70100" y="1524000"/>
          <a:ext cx="417830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835" name="Equation" r:id="rId5" imgW="6248160" imgH="965160" progId="Equation.3">
                  <p:embed/>
                </p:oleObj>
              </mc:Choice>
              <mc:Fallback>
                <p:oleObj name="Equation" r:id="rId5" imgW="6248160" imgH="9651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0100" y="1524000"/>
                        <a:ext cx="4178300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8821" name="Text Box 5">
            <a:extLst>
              <a:ext uri="{FF2B5EF4-FFF2-40B4-BE49-F238E27FC236}">
                <a16:creationId xmlns:a16="http://schemas.microsoft.com/office/drawing/2014/main" id="{1E95B09D-7AF9-480C-8654-A68E1D4DD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9700" y="3505200"/>
            <a:ext cx="3529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pl-PL" altLang="pl-PL" sz="3200">
                <a:latin typeface="Arial" panose="020B0604020202020204" pitchFamily="34" charset="0"/>
              </a:rPr>
              <a:t>spherical function</a:t>
            </a:r>
          </a:p>
        </p:txBody>
      </p:sp>
      <p:pic>
        <p:nvPicPr>
          <p:cNvPr id="418822" name="Picture 6" descr="shell_d_x2-y2">
            <a:extLst>
              <a:ext uri="{FF2B5EF4-FFF2-40B4-BE49-F238E27FC236}">
                <a16:creationId xmlns:a16="http://schemas.microsoft.com/office/drawing/2014/main" id="{F177695F-758B-40F9-A6B9-A1BCCDD86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279900"/>
            <a:ext cx="1752600" cy="196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8823" name="Picture 7" descr="shell_d_xz">
            <a:extLst>
              <a:ext uri="{FF2B5EF4-FFF2-40B4-BE49-F238E27FC236}">
                <a16:creationId xmlns:a16="http://schemas.microsoft.com/office/drawing/2014/main" id="{6454EDCE-42AA-489F-AFE4-B2B6AFD974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4268788"/>
            <a:ext cx="1733550" cy="199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8824" name="Picture 8" descr="shell_d_z2">
            <a:extLst>
              <a:ext uri="{FF2B5EF4-FFF2-40B4-BE49-F238E27FC236}">
                <a16:creationId xmlns:a16="http://schemas.microsoft.com/office/drawing/2014/main" id="{87EC343A-0A45-4435-93FD-D6E57E2D4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267200"/>
            <a:ext cx="176212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8825" name="Picture 9" descr="shell_p_z">
            <a:extLst>
              <a:ext uri="{FF2B5EF4-FFF2-40B4-BE49-F238E27FC236}">
                <a16:creationId xmlns:a16="http://schemas.microsoft.com/office/drawing/2014/main" id="{DB7E6B5F-725F-4951-BF01-B299A1F6F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4267200"/>
            <a:ext cx="1701800" cy="199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8826" name="Text Box 10">
            <a:extLst>
              <a:ext uri="{FF2B5EF4-FFF2-40B4-BE49-F238E27FC236}">
                <a16:creationId xmlns:a16="http://schemas.microsoft.com/office/drawing/2014/main" id="{2AEADD81-ABBD-407E-A4E6-75382AF9E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0125" y="2468563"/>
            <a:ext cx="27098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>
                <a:latin typeface="Arial" panose="020B0604020202020204" pitchFamily="34" charset="0"/>
              </a:rPr>
              <a:t>radial function</a:t>
            </a:r>
          </a:p>
        </p:txBody>
      </p:sp>
      <p:sp>
        <p:nvSpPr>
          <p:cNvPr id="418827" name="Line 11">
            <a:extLst>
              <a:ext uri="{FF2B5EF4-FFF2-40B4-BE49-F238E27FC236}">
                <a16:creationId xmlns:a16="http://schemas.microsoft.com/office/drawing/2014/main" id="{8483F4AD-212A-45E3-BF3B-4325B4189D8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25700" y="2420938"/>
            <a:ext cx="736600" cy="525462"/>
          </a:xfrm>
          <a:prstGeom prst="line">
            <a:avLst/>
          </a:prstGeom>
          <a:noFill/>
          <a:ln w="38100">
            <a:solidFill>
              <a:srgbClr val="FFFF4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cxnSp>
        <p:nvCxnSpPr>
          <p:cNvPr id="418828" name="AutoShape 12">
            <a:extLst>
              <a:ext uri="{FF2B5EF4-FFF2-40B4-BE49-F238E27FC236}">
                <a16:creationId xmlns:a16="http://schemas.microsoft.com/office/drawing/2014/main" id="{18FCEB8B-DB98-446D-8C5E-F3E30BC3138F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3300413" y="2763838"/>
            <a:ext cx="1390650" cy="360362"/>
          </a:xfrm>
          <a:prstGeom prst="curvedConnector2">
            <a:avLst/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8829" name="AutoShape 13">
            <a:extLst>
              <a:ext uri="{FF2B5EF4-FFF2-40B4-BE49-F238E27FC236}">
                <a16:creationId xmlns:a16="http://schemas.microsoft.com/office/drawing/2014/main" id="{627CBA16-90A4-466C-AB12-DFF132225EEE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3851275" y="3570288"/>
            <a:ext cx="1368425" cy="315912"/>
          </a:xfrm>
          <a:prstGeom prst="curvedConnector3">
            <a:avLst>
              <a:gd name="adj1" fmla="val 102898"/>
            </a:avLst>
          </a:prstGeom>
          <a:noFill/>
          <a:ln w="2540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8830" name="AutoShape 14">
            <a:extLst>
              <a:ext uri="{FF2B5EF4-FFF2-40B4-BE49-F238E27FC236}">
                <a16:creationId xmlns:a16="http://schemas.microsoft.com/office/drawing/2014/main" id="{2244A821-415C-4952-939C-3D9A7D145AB4}"/>
              </a:ext>
            </a:extLst>
          </p:cNvPr>
          <p:cNvSpPr>
            <a:spLocks/>
          </p:cNvSpPr>
          <p:nvPr/>
        </p:nvSpPr>
        <p:spPr bwMode="auto">
          <a:xfrm rot="-5388379">
            <a:off x="3147218" y="1881982"/>
            <a:ext cx="182563" cy="838200"/>
          </a:xfrm>
          <a:prstGeom prst="leftBrace">
            <a:avLst>
              <a:gd name="adj1" fmla="val 38261"/>
              <a:gd name="adj2" fmla="val 50000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418833" name="Picture 17" descr="350px-Synthesis_sawtooth">
            <a:extLst>
              <a:ext uri="{FF2B5EF4-FFF2-40B4-BE49-F238E27FC236}">
                <a16:creationId xmlns:a16="http://schemas.microsoft.com/office/drawing/2014/main" id="{4FF1E392-0174-477B-8CDC-AF6B971218B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9144000" cy="334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8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4188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8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22" name="Group 2">
            <a:extLst>
              <a:ext uri="{FF2B5EF4-FFF2-40B4-BE49-F238E27FC236}">
                <a16:creationId xmlns:a16="http://schemas.microsoft.com/office/drawing/2014/main" id="{8B5BC1A2-0F74-4586-8F9A-9B7D1C1510E3}"/>
              </a:ext>
            </a:extLst>
          </p:cNvPr>
          <p:cNvGrpSpPr>
            <a:grpSpLocks/>
          </p:cNvGrpSpPr>
          <p:nvPr/>
        </p:nvGrpSpPr>
        <p:grpSpPr bwMode="auto">
          <a:xfrm>
            <a:off x="2093913" y="3573463"/>
            <a:ext cx="5070475" cy="1497012"/>
            <a:chOff x="1279" y="3215"/>
            <a:chExt cx="3194" cy="943"/>
          </a:xfrm>
        </p:grpSpPr>
        <p:sp>
          <p:nvSpPr>
            <p:cNvPr id="389123" name="Text Box 3">
              <a:extLst>
                <a:ext uri="{FF2B5EF4-FFF2-40B4-BE49-F238E27FC236}">
                  <a16:creationId xmlns:a16="http://schemas.microsoft.com/office/drawing/2014/main" id="{31A7682C-8701-42A0-8890-2F96940F74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9" y="3215"/>
              <a:ext cx="319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Universitas Iagellonica Cracoviensis</a:t>
              </a:r>
            </a:p>
          </p:txBody>
        </p:sp>
        <p:pic>
          <p:nvPicPr>
            <p:cNvPr id="389124" name="Picture 4" descr="ujlogo1">
              <a:extLst>
                <a:ext uri="{FF2B5EF4-FFF2-40B4-BE49-F238E27FC236}">
                  <a16:creationId xmlns:a16="http://schemas.microsoft.com/office/drawing/2014/main" id="{321061C6-75CD-4FD8-98F3-35CF52DC6B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3504"/>
              <a:ext cx="540" cy="6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9125" name="Group 5">
            <a:extLst>
              <a:ext uri="{FF2B5EF4-FFF2-40B4-BE49-F238E27FC236}">
                <a16:creationId xmlns:a16="http://schemas.microsoft.com/office/drawing/2014/main" id="{98ABDB3E-9C03-4955-9060-2C0CA2D77EC2}"/>
              </a:ext>
            </a:extLst>
          </p:cNvPr>
          <p:cNvGrpSpPr>
            <a:grpSpLocks/>
          </p:cNvGrpSpPr>
          <p:nvPr/>
        </p:nvGrpSpPr>
        <p:grpSpPr bwMode="auto">
          <a:xfrm>
            <a:off x="6115050" y="4354513"/>
            <a:ext cx="2724150" cy="1246187"/>
            <a:chOff x="156" y="2351"/>
            <a:chExt cx="1716" cy="785"/>
          </a:xfrm>
        </p:grpSpPr>
        <p:pic>
          <p:nvPicPr>
            <p:cNvPr id="389126" name="Picture 6" descr="ifuj">
              <a:extLst>
                <a:ext uri="{FF2B5EF4-FFF2-40B4-BE49-F238E27FC236}">
                  <a16:creationId xmlns:a16="http://schemas.microsoft.com/office/drawing/2014/main" id="{441760F4-F7E9-4571-908F-256BF242B8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2640"/>
              <a:ext cx="1200" cy="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9127" name="Text Box 7">
              <a:extLst>
                <a:ext uri="{FF2B5EF4-FFF2-40B4-BE49-F238E27FC236}">
                  <a16:creationId xmlns:a16="http://schemas.microsoft.com/office/drawing/2014/main" id="{4F154819-8B35-48D9-B36D-58FDC02FA8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" y="2351"/>
              <a:ext cx="17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Institute of Physics</a:t>
              </a:r>
            </a:p>
          </p:txBody>
        </p:sp>
      </p:grpSp>
      <p:sp>
        <p:nvSpPr>
          <p:cNvPr id="389128" name="Text Box 8">
            <a:extLst>
              <a:ext uri="{FF2B5EF4-FFF2-40B4-BE49-F238E27FC236}">
                <a16:creationId xmlns:a16="http://schemas.microsoft.com/office/drawing/2014/main" id="{51800D85-23A8-4667-859F-2C785581E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4413" y="3141663"/>
            <a:ext cx="1947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Jacek Bieroń</a:t>
            </a:r>
          </a:p>
        </p:txBody>
      </p:sp>
      <p:pic>
        <p:nvPicPr>
          <p:cNvPr id="389129" name="Picture 9" descr="bluratom">
            <a:extLst>
              <a:ext uri="{FF2B5EF4-FFF2-40B4-BE49-F238E27FC236}">
                <a16:creationId xmlns:a16="http://schemas.microsoft.com/office/drawing/2014/main" id="{06CECC77-1B9C-48EC-A085-05921724D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557338"/>
            <a:ext cx="1524000" cy="148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9130" name="Group 10">
            <a:extLst>
              <a:ext uri="{FF2B5EF4-FFF2-40B4-BE49-F238E27FC236}">
                <a16:creationId xmlns:a16="http://schemas.microsoft.com/office/drawing/2014/main" id="{028D82C0-BAD3-44A7-B59B-9A5DD3286F18}"/>
              </a:ext>
            </a:extLst>
          </p:cNvPr>
          <p:cNvGrpSpPr>
            <a:grpSpLocks/>
          </p:cNvGrpSpPr>
          <p:nvPr/>
        </p:nvGrpSpPr>
        <p:grpSpPr bwMode="auto">
          <a:xfrm>
            <a:off x="638175" y="4148138"/>
            <a:ext cx="2047875" cy="1728787"/>
            <a:chOff x="402" y="2511"/>
            <a:chExt cx="1290" cy="1089"/>
          </a:xfrm>
        </p:grpSpPr>
        <p:sp>
          <p:nvSpPr>
            <p:cNvPr id="389131" name="Text Box 11">
              <a:extLst>
                <a:ext uri="{FF2B5EF4-FFF2-40B4-BE49-F238E27FC236}">
                  <a16:creationId xmlns:a16="http://schemas.microsoft.com/office/drawing/2014/main" id="{AFFA505B-BD59-4B96-A5C6-D3CC99D1E4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" y="2511"/>
              <a:ext cx="1290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Zakład Optyki</a:t>
              </a:r>
            </a:p>
            <a:p>
              <a:r>
                <a:rPr lang="pl-PL" altLang="pl-PL">
                  <a:latin typeface="Arial" panose="020B0604020202020204" pitchFamily="34" charset="0"/>
                </a:rPr>
                <a:t>Atomowej</a:t>
              </a:r>
            </a:p>
          </p:txBody>
        </p:sp>
        <p:pic>
          <p:nvPicPr>
            <p:cNvPr id="389132" name="Picture 12" descr="zoaznak">
              <a:extLst>
                <a:ext uri="{FF2B5EF4-FFF2-40B4-BE49-F238E27FC236}">
                  <a16:creationId xmlns:a16="http://schemas.microsoft.com/office/drawing/2014/main" id="{51D1B498-A781-4748-9913-FFBF84FF0E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" y="3084"/>
              <a:ext cx="940" cy="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89133" name="Text Box 13">
            <a:extLst>
              <a:ext uri="{FF2B5EF4-FFF2-40B4-BE49-F238E27FC236}">
                <a16:creationId xmlns:a16="http://schemas.microsoft.com/office/drawing/2014/main" id="{E95A56C4-0587-4471-B7AD-11DAEA13C3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0550" y="6094413"/>
            <a:ext cx="2811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ASTHE  2009/2010</a:t>
            </a:r>
          </a:p>
        </p:txBody>
      </p:sp>
      <p:sp>
        <p:nvSpPr>
          <p:cNvPr id="389134" name="Rectangle 14">
            <a:extLst>
              <a:ext uri="{FF2B5EF4-FFF2-40B4-BE49-F238E27FC236}">
                <a16:creationId xmlns:a16="http://schemas.microsoft.com/office/drawing/2014/main" id="{AB0B11CE-FD40-4353-83DF-EF7F8C4E2C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513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Hartree-Fock and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 Dirac-Hartree-Fock theory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89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89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89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89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89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89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89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89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89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89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89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2000"/>
                                        <p:tgtEl>
                                          <p:spTgt spid="389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89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89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28" grpId="0" autoUpdateAnimBg="0"/>
      <p:bldP spid="389133" grpId="0" autoUpdateAnimBg="0"/>
      <p:bldP spid="389134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6834" name="Object 2">
            <a:extLst>
              <a:ext uri="{FF2B5EF4-FFF2-40B4-BE49-F238E27FC236}">
                <a16:creationId xmlns:a16="http://schemas.microsoft.com/office/drawing/2014/main" id="{5E1B565B-71C4-4809-9D10-7311B3A1ACB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29425" y="1109663"/>
          <a:ext cx="1512888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864" name="Równanie" r:id="rId3" imgW="368280" imgH="203040" progId="Equation.3">
                  <p:embed/>
                </p:oleObj>
              </mc:Choice>
              <mc:Fallback>
                <p:oleObj name="Równanie" r:id="rId3" imgW="36828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9425" y="1109663"/>
                        <a:ext cx="1512888" cy="833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6835" name="Text Box 3">
            <a:extLst>
              <a:ext uri="{FF2B5EF4-FFF2-40B4-BE49-F238E27FC236}">
                <a16:creationId xmlns:a16="http://schemas.microsoft.com/office/drawing/2014/main" id="{F85C2AB8-5D3F-458C-90BE-7FDBD53C12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530225"/>
            <a:ext cx="76723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Multi-Configuration Variational</a:t>
            </a:r>
          </a:p>
          <a:p>
            <a:r>
              <a:rPr lang="pl-PL" altLang="pl-PL" sz="4400">
                <a:latin typeface="Arial" panose="020B0604020202020204" pitchFamily="34" charset="0"/>
              </a:rPr>
              <a:t> WaveFunctions for  Li         </a:t>
            </a:r>
          </a:p>
        </p:txBody>
      </p:sp>
      <p:grpSp>
        <p:nvGrpSpPr>
          <p:cNvPr id="376836" name="Group 4">
            <a:extLst>
              <a:ext uri="{FF2B5EF4-FFF2-40B4-BE49-F238E27FC236}">
                <a16:creationId xmlns:a16="http://schemas.microsoft.com/office/drawing/2014/main" id="{0CE9ACA5-79CF-4E02-A854-F760D94A4363}"/>
              </a:ext>
            </a:extLst>
          </p:cNvPr>
          <p:cNvGrpSpPr>
            <a:grpSpLocks/>
          </p:cNvGrpSpPr>
          <p:nvPr/>
        </p:nvGrpSpPr>
        <p:grpSpPr bwMode="auto">
          <a:xfrm>
            <a:off x="1331913" y="1989138"/>
            <a:ext cx="4079875" cy="503237"/>
            <a:chOff x="839" y="1253"/>
            <a:chExt cx="2570" cy="317"/>
          </a:xfrm>
        </p:grpSpPr>
        <p:graphicFrame>
          <p:nvGraphicFramePr>
            <p:cNvPr id="376837" name="Object 5">
              <a:extLst>
                <a:ext uri="{FF2B5EF4-FFF2-40B4-BE49-F238E27FC236}">
                  <a16:creationId xmlns:a16="http://schemas.microsoft.com/office/drawing/2014/main" id="{B9C6D3F7-5488-41A1-9D60-3ACF5B93754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64" y="1253"/>
            <a:ext cx="545" cy="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865" name="Równanie" r:id="rId5" imgW="368280" imgH="203040" progId="Equation.3">
                    <p:embed/>
                  </p:oleObj>
                </mc:Choice>
                <mc:Fallback>
                  <p:oleObj name="Równanie" r:id="rId5" imgW="368280" imgH="20304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4" y="1253"/>
                          <a:ext cx="545" cy="3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6838" name="Text Box 6">
              <a:extLst>
                <a:ext uri="{FF2B5EF4-FFF2-40B4-BE49-F238E27FC236}">
                  <a16:creationId xmlns:a16="http://schemas.microsoft.com/office/drawing/2014/main" id="{0BEF45B2-41B9-452D-AF7A-1E8161E75E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9" y="1282"/>
              <a:ext cx="177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single configuration</a:t>
              </a:r>
            </a:p>
          </p:txBody>
        </p:sp>
      </p:grpSp>
      <p:grpSp>
        <p:nvGrpSpPr>
          <p:cNvPr id="376839" name="Group 7">
            <a:extLst>
              <a:ext uri="{FF2B5EF4-FFF2-40B4-BE49-F238E27FC236}">
                <a16:creationId xmlns:a16="http://schemas.microsoft.com/office/drawing/2014/main" id="{E45DA8A3-D4A5-4081-85D7-A7F0E9DD4A50}"/>
              </a:ext>
            </a:extLst>
          </p:cNvPr>
          <p:cNvGrpSpPr>
            <a:grpSpLocks/>
          </p:cNvGrpSpPr>
          <p:nvPr/>
        </p:nvGrpSpPr>
        <p:grpSpPr bwMode="auto">
          <a:xfrm>
            <a:off x="1416050" y="2420938"/>
            <a:ext cx="5126038" cy="509587"/>
            <a:chOff x="892" y="1628"/>
            <a:chExt cx="3229" cy="321"/>
          </a:xfrm>
        </p:grpSpPr>
        <p:graphicFrame>
          <p:nvGraphicFramePr>
            <p:cNvPr id="376840" name="Object 8">
              <a:extLst>
                <a:ext uri="{FF2B5EF4-FFF2-40B4-BE49-F238E27FC236}">
                  <a16:creationId xmlns:a16="http://schemas.microsoft.com/office/drawing/2014/main" id="{9F94E47F-3E74-4DA5-B451-63856987931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69" y="1628"/>
            <a:ext cx="1252" cy="3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866" name="Równanie" r:id="rId7" imgW="838080" imgH="203040" progId="Equation.3">
                    <p:embed/>
                  </p:oleObj>
                </mc:Choice>
                <mc:Fallback>
                  <p:oleObj name="Równanie" r:id="rId7" imgW="838080" imgH="20304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9" y="1628"/>
                          <a:ext cx="1252" cy="3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6841" name="Text Box 9">
              <a:extLst>
                <a:ext uri="{FF2B5EF4-FFF2-40B4-BE49-F238E27FC236}">
                  <a16:creationId xmlns:a16="http://schemas.microsoft.com/office/drawing/2014/main" id="{118F1C3F-92F9-43CD-B292-CEC4BE80ED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2" y="1661"/>
              <a:ext cx="173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valence correlation</a:t>
              </a:r>
            </a:p>
          </p:txBody>
        </p:sp>
      </p:grpSp>
      <p:grpSp>
        <p:nvGrpSpPr>
          <p:cNvPr id="376842" name="Group 10">
            <a:extLst>
              <a:ext uri="{FF2B5EF4-FFF2-40B4-BE49-F238E27FC236}">
                <a16:creationId xmlns:a16="http://schemas.microsoft.com/office/drawing/2014/main" id="{F3D64245-7540-40BB-9387-CDFFFABA8004}"/>
              </a:ext>
            </a:extLst>
          </p:cNvPr>
          <p:cNvGrpSpPr>
            <a:grpSpLocks/>
          </p:cNvGrpSpPr>
          <p:nvPr/>
        </p:nvGrpSpPr>
        <p:grpSpPr bwMode="auto">
          <a:xfrm>
            <a:off x="1146175" y="4602163"/>
            <a:ext cx="5370513" cy="482600"/>
            <a:chOff x="784" y="2795"/>
            <a:chExt cx="3383" cy="304"/>
          </a:xfrm>
        </p:grpSpPr>
        <p:graphicFrame>
          <p:nvGraphicFramePr>
            <p:cNvPr id="376843" name="Object 11">
              <a:extLst>
                <a:ext uri="{FF2B5EF4-FFF2-40B4-BE49-F238E27FC236}">
                  <a16:creationId xmlns:a16="http://schemas.microsoft.com/office/drawing/2014/main" id="{EDB3B239-6078-473A-B8CE-F6814586BE8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923" y="2795"/>
            <a:ext cx="1244" cy="2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867" name="Równanie" r:id="rId9" imgW="850680" imgH="203040" progId="Equation.3">
                    <p:embed/>
                  </p:oleObj>
                </mc:Choice>
                <mc:Fallback>
                  <p:oleObj name="Równanie" r:id="rId9" imgW="850680" imgH="20304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3" y="2795"/>
                          <a:ext cx="1244" cy="2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6844" name="Text Box 12">
              <a:extLst>
                <a:ext uri="{FF2B5EF4-FFF2-40B4-BE49-F238E27FC236}">
                  <a16:creationId xmlns:a16="http://schemas.microsoft.com/office/drawing/2014/main" id="{3753CED0-9C63-4BAD-8DAF-A189135994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4" y="2811"/>
              <a:ext cx="182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  double substitution</a:t>
              </a:r>
            </a:p>
          </p:txBody>
        </p:sp>
      </p:grpSp>
      <p:grpSp>
        <p:nvGrpSpPr>
          <p:cNvPr id="376845" name="Group 13">
            <a:extLst>
              <a:ext uri="{FF2B5EF4-FFF2-40B4-BE49-F238E27FC236}">
                <a16:creationId xmlns:a16="http://schemas.microsoft.com/office/drawing/2014/main" id="{9E5B1B5F-CD2E-4B00-8C5E-52176EE32C0B}"/>
              </a:ext>
            </a:extLst>
          </p:cNvPr>
          <p:cNvGrpSpPr>
            <a:grpSpLocks/>
          </p:cNvGrpSpPr>
          <p:nvPr/>
        </p:nvGrpSpPr>
        <p:grpSpPr bwMode="auto">
          <a:xfrm>
            <a:off x="1763713" y="2852738"/>
            <a:ext cx="5040312" cy="1201737"/>
            <a:chOff x="1111" y="2032"/>
            <a:chExt cx="3175" cy="757"/>
          </a:xfrm>
        </p:grpSpPr>
        <p:graphicFrame>
          <p:nvGraphicFramePr>
            <p:cNvPr id="376846" name="Object 14">
              <a:extLst>
                <a:ext uri="{FF2B5EF4-FFF2-40B4-BE49-F238E27FC236}">
                  <a16:creationId xmlns:a16="http://schemas.microsoft.com/office/drawing/2014/main" id="{B9FCB33E-25C9-498B-97E7-3E50DBB6B56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63" y="2032"/>
            <a:ext cx="1374" cy="3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868" name="Równanie" r:id="rId11" imgW="914400" imgH="203040" progId="Equation.3">
                    <p:embed/>
                  </p:oleObj>
                </mc:Choice>
                <mc:Fallback>
                  <p:oleObj name="Równanie" r:id="rId11" imgW="914400" imgH="20304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3" y="2032"/>
                          <a:ext cx="1374" cy="3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6847" name="Object 15">
              <a:extLst>
                <a:ext uri="{FF2B5EF4-FFF2-40B4-BE49-F238E27FC236}">
                  <a16:creationId xmlns:a16="http://schemas.microsoft.com/office/drawing/2014/main" id="{821E2EA9-CED4-4FFB-BD1F-75BAAE643AF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74" y="2258"/>
            <a:ext cx="1412" cy="3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869" name="Równanie" r:id="rId13" imgW="939600" imgH="203040" progId="Equation.3">
                    <p:embed/>
                  </p:oleObj>
                </mc:Choice>
                <mc:Fallback>
                  <p:oleObj name="Równanie" r:id="rId13" imgW="939600" imgH="20304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4" y="2258"/>
                          <a:ext cx="1412" cy="3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6848" name="Object 16">
              <a:extLst>
                <a:ext uri="{FF2B5EF4-FFF2-40B4-BE49-F238E27FC236}">
                  <a16:creationId xmlns:a16="http://schemas.microsoft.com/office/drawing/2014/main" id="{B6E56A2F-8328-4431-9892-0FA757490E1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71" y="2485"/>
            <a:ext cx="1390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870" name="Równanie" r:id="rId15" imgW="927000" imgH="203040" progId="Equation.3">
                    <p:embed/>
                  </p:oleObj>
                </mc:Choice>
                <mc:Fallback>
                  <p:oleObj name="Równanie" r:id="rId15" imgW="927000" imgH="20304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1" y="2485"/>
                          <a:ext cx="1390" cy="3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6849" name="Text Box 17">
              <a:extLst>
                <a:ext uri="{FF2B5EF4-FFF2-40B4-BE49-F238E27FC236}">
                  <a16:creationId xmlns:a16="http://schemas.microsoft.com/office/drawing/2014/main" id="{989BEBF6-E97E-4065-8C7E-CFF7E38E26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1" y="2280"/>
              <a:ext cx="15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core polarization</a:t>
              </a:r>
            </a:p>
          </p:txBody>
        </p:sp>
        <p:sp>
          <p:nvSpPr>
            <p:cNvPr id="376850" name="AutoShape 18">
              <a:extLst>
                <a:ext uri="{FF2B5EF4-FFF2-40B4-BE49-F238E27FC236}">
                  <a16:creationId xmlns:a16="http://schemas.microsoft.com/office/drawing/2014/main" id="{5F2A401C-12C2-4CDD-A1B0-76ADCC16C1DE}"/>
                </a:ext>
              </a:extLst>
            </p:cNvPr>
            <p:cNvSpPr>
              <a:spLocks/>
            </p:cNvSpPr>
            <p:nvPr/>
          </p:nvSpPr>
          <p:spPr bwMode="auto">
            <a:xfrm rot="10788379" flipH="1">
              <a:off x="2661" y="2146"/>
              <a:ext cx="115" cy="582"/>
            </a:xfrm>
            <a:prstGeom prst="leftBrace">
              <a:avLst>
                <a:gd name="adj1" fmla="val 42174"/>
                <a:gd name="adj2" fmla="val 50000"/>
              </a:avLst>
            </a:prstGeom>
            <a:noFill/>
            <a:ln w="2540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76851" name="Group 19">
            <a:extLst>
              <a:ext uri="{FF2B5EF4-FFF2-40B4-BE49-F238E27FC236}">
                <a16:creationId xmlns:a16="http://schemas.microsoft.com/office/drawing/2014/main" id="{DA54F58B-4274-4863-AF1D-E51662816884}"/>
              </a:ext>
            </a:extLst>
          </p:cNvPr>
          <p:cNvGrpSpPr>
            <a:grpSpLocks/>
          </p:cNvGrpSpPr>
          <p:nvPr/>
        </p:nvGrpSpPr>
        <p:grpSpPr bwMode="auto">
          <a:xfrm>
            <a:off x="1471613" y="4149725"/>
            <a:ext cx="5045075" cy="509588"/>
            <a:chOff x="943" y="1628"/>
            <a:chExt cx="3178" cy="321"/>
          </a:xfrm>
        </p:grpSpPr>
        <p:graphicFrame>
          <p:nvGraphicFramePr>
            <p:cNvPr id="376852" name="Object 20">
              <a:extLst>
                <a:ext uri="{FF2B5EF4-FFF2-40B4-BE49-F238E27FC236}">
                  <a16:creationId xmlns:a16="http://schemas.microsoft.com/office/drawing/2014/main" id="{393067CE-7F69-4E6C-A1CE-BB5F2DA0B81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69" y="1628"/>
            <a:ext cx="1252" cy="3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871" name="Równanie" r:id="rId17" imgW="838080" imgH="203040" progId="Equation.3">
                    <p:embed/>
                  </p:oleObj>
                </mc:Choice>
                <mc:Fallback>
                  <p:oleObj name="Równanie" r:id="rId17" imgW="838080" imgH="20304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9" y="1628"/>
                          <a:ext cx="1252" cy="3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6853" name="Text Box 21">
              <a:extLst>
                <a:ext uri="{FF2B5EF4-FFF2-40B4-BE49-F238E27FC236}">
                  <a16:creationId xmlns:a16="http://schemas.microsoft.com/office/drawing/2014/main" id="{A6877822-4D85-492E-9C0C-069F67B2EB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3" y="1661"/>
              <a:ext cx="16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single substitution</a:t>
              </a:r>
            </a:p>
          </p:txBody>
        </p:sp>
      </p:grpSp>
      <p:grpSp>
        <p:nvGrpSpPr>
          <p:cNvPr id="376854" name="Group 22">
            <a:extLst>
              <a:ext uri="{FF2B5EF4-FFF2-40B4-BE49-F238E27FC236}">
                <a16:creationId xmlns:a16="http://schemas.microsoft.com/office/drawing/2014/main" id="{C8E97641-EB61-44CB-BB9C-81740B63F8AC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5013325"/>
            <a:ext cx="5345113" cy="482600"/>
            <a:chOff x="864" y="2795"/>
            <a:chExt cx="3367" cy="304"/>
          </a:xfrm>
        </p:grpSpPr>
        <p:graphicFrame>
          <p:nvGraphicFramePr>
            <p:cNvPr id="376855" name="Object 23">
              <a:extLst>
                <a:ext uri="{FF2B5EF4-FFF2-40B4-BE49-F238E27FC236}">
                  <a16:creationId xmlns:a16="http://schemas.microsoft.com/office/drawing/2014/main" id="{1E549747-4972-4E9C-8E8A-7FB0F2E9B83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58" y="2795"/>
            <a:ext cx="1373" cy="2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872" name="Równanie" r:id="rId19" imgW="939600" imgH="203040" progId="Equation.3">
                    <p:embed/>
                  </p:oleObj>
                </mc:Choice>
                <mc:Fallback>
                  <p:oleObj name="Równanie" r:id="rId19" imgW="939600" imgH="20304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8" y="2795"/>
                          <a:ext cx="1373" cy="2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6856" name="Text Box 24">
              <a:extLst>
                <a:ext uri="{FF2B5EF4-FFF2-40B4-BE49-F238E27FC236}">
                  <a16:creationId xmlns:a16="http://schemas.microsoft.com/office/drawing/2014/main" id="{C11598F0-84F1-46FB-AF19-BA5B41F16F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4" y="2811"/>
              <a:ext cx="16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  triple substitution</a:t>
              </a:r>
            </a:p>
          </p:txBody>
        </p:sp>
      </p:grpSp>
      <p:grpSp>
        <p:nvGrpSpPr>
          <p:cNvPr id="376857" name="Group 25">
            <a:extLst>
              <a:ext uri="{FF2B5EF4-FFF2-40B4-BE49-F238E27FC236}">
                <a16:creationId xmlns:a16="http://schemas.microsoft.com/office/drawing/2014/main" id="{096EC944-EB46-43EC-B531-8066FA507C0A}"/>
              </a:ext>
            </a:extLst>
          </p:cNvPr>
          <p:cNvGrpSpPr>
            <a:grpSpLocks/>
          </p:cNvGrpSpPr>
          <p:nvPr/>
        </p:nvGrpSpPr>
        <p:grpSpPr bwMode="auto">
          <a:xfrm>
            <a:off x="1187450" y="5661025"/>
            <a:ext cx="7161213" cy="1081088"/>
            <a:chOff x="748" y="3566"/>
            <a:chExt cx="4511" cy="681"/>
          </a:xfrm>
        </p:grpSpPr>
        <p:sp>
          <p:nvSpPr>
            <p:cNvPr id="376858" name="Text Box 26">
              <a:extLst>
                <a:ext uri="{FF2B5EF4-FFF2-40B4-BE49-F238E27FC236}">
                  <a16:creationId xmlns:a16="http://schemas.microsoft.com/office/drawing/2014/main" id="{7BE699D6-B326-44FB-B657-59A9E39EF8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8" y="3566"/>
              <a:ext cx="4511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active orbital set ‘nl’ =  all possible combinations of:</a:t>
              </a:r>
            </a:p>
            <a:p>
              <a:endParaRPr lang="pl-PL" altLang="pl-PL">
                <a:latin typeface="Arial" panose="020B0604020202020204" pitchFamily="34" charset="0"/>
              </a:endParaRPr>
            </a:p>
          </p:txBody>
        </p:sp>
        <p:graphicFrame>
          <p:nvGraphicFramePr>
            <p:cNvPr id="376859" name="Object 27">
              <a:extLst>
                <a:ext uri="{FF2B5EF4-FFF2-40B4-BE49-F238E27FC236}">
                  <a16:creationId xmlns:a16="http://schemas.microsoft.com/office/drawing/2014/main" id="{EEE80824-D16E-4F40-84F4-24CC53B19C1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008" y="3914"/>
            <a:ext cx="788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873" name="Równanie" r:id="rId21" imgW="419040" imgH="228600" progId="Equation.3">
                    <p:embed/>
                  </p:oleObj>
                </mc:Choice>
                <mc:Fallback>
                  <p:oleObj name="Równanie" r:id="rId21" imgW="419040" imgH="22860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08" y="3914"/>
                          <a:ext cx="788" cy="3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6860" name="Object 28">
              <a:extLst>
                <a:ext uri="{FF2B5EF4-FFF2-40B4-BE49-F238E27FC236}">
                  <a16:creationId xmlns:a16="http://schemas.microsoft.com/office/drawing/2014/main" id="{79BE83C5-C591-4E79-83D7-5836A394D95B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75" y="3914"/>
            <a:ext cx="1529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874" name="Równanie" r:id="rId23" imgW="812520" imgH="228600" progId="Equation.3">
                    <p:embed/>
                  </p:oleObj>
                </mc:Choice>
                <mc:Fallback>
                  <p:oleObj name="Równanie" r:id="rId23" imgW="812520" imgH="228600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5" y="3914"/>
                          <a:ext cx="1529" cy="3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6861" name="Text Box 29">
              <a:extLst>
                <a:ext uri="{FF2B5EF4-FFF2-40B4-BE49-F238E27FC236}">
                  <a16:creationId xmlns:a16="http://schemas.microsoft.com/office/drawing/2014/main" id="{692F7BE8-2D3C-4A4A-8AF1-C407B98848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7" y="3914"/>
              <a:ext cx="45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with</a:t>
              </a:r>
            </a:p>
          </p:txBody>
        </p:sp>
        <p:graphicFrame>
          <p:nvGraphicFramePr>
            <p:cNvPr id="376862" name="Object 30">
              <a:extLst>
                <a:ext uri="{FF2B5EF4-FFF2-40B4-BE49-F238E27FC236}">
                  <a16:creationId xmlns:a16="http://schemas.microsoft.com/office/drawing/2014/main" id="{49B56E62-4243-4DAA-9434-3CFA6059236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79" y="3914"/>
            <a:ext cx="669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875" name="Równanie" r:id="rId25" imgW="355320" imgH="228600" progId="Equation.3">
                    <p:embed/>
                  </p:oleObj>
                </mc:Choice>
                <mc:Fallback>
                  <p:oleObj name="Równanie" r:id="rId25" imgW="355320" imgH="228600" progId="Equation.3">
                    <p:embed/>
                    <p:pic>
                      <p:nvPicPr>
                        <p:cNvPr id="0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79" y="3914"/>
                          <a:ext cx="669" cy="3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6863" name="Text Box 31">
              <a:extLst>
                <a:ext uri="{FF2B5EF4-FFF2-40B4-BE49-F238E27FC236}">
                  <a16:creationId xmlns:a16="http://schemas.microsoft.com/office/drawing/2014/main" id="{4949BB0C-A1EC-48FE-B393-05E2C2FAE0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9" y="3914"/>
              <a:ext cx="43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and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6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6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6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76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76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76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76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Text Box 2">
            <a:extLst>
              <a:ext uri="{FF2B5EF4-FFF2-40B4-BE49-F238E27FC236}">
                <a16:creationId xmlns:a16="http://schemas.microsoft.com/office/drawing/2014/main" id="{D36A3284-7DF5-435B-9010-3A0874856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44450"/>
            <a:ext cx="503555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2800">
                <a:latin typeface="Arial" panose="020B0604020202020204" pitchFamily="34" charset="0"/>
              </a:rPr>
              <a:t>Multi-Configuration Variational</a:t>
            </a:r>
          </a:p>
          <a:p>
            <a:r>
              <a:rPr lang="pl-PL" altLang="pl-PL" sz="2800">
                <a:latin typeface="Arial" panose="020B0604020202020204" pitchFamily="34" charset="0"/>
              </a:rPr>
              <a:t>WaveFunction</a:t>
            </a:r>
          </a:p>
          <a:p>
            <a:r>
              <a:rPr lang="pl-PL" altLang="pl-PL" sz="2800">
                <a:latin typeface="Arial" panose="020B0604020202020204" pitchFamily="34" charset="0"/>
              </a:rPr>
              <a:t>for  the ground state of Carbon</a:t>
            </a:r>
            <a:endParaRPr lang="pl-PL" altLang="pl-PL" sz="4400">
              <a:latin typeface="Arial" panose="020B0604020202020204" pitchFamily="34" charset="0"/>
            </a:endParaRPr>
          </a:p>
        </p:txBody>
      </p:sp>
      <p:grpSp>
        <p:nvGrpSpPr>
          <p:cNvPr id="400387" name="Group 3">
            <a:extLst>
              <a:ext uri="{FF2B5EF4-FFF2-40B4-BE49-F238E27FC236}">
                <a16:creationId xmlns:a16="http://schemas.microsoft.com/office/drawing/2014/main" id="{27DB1F66-9909-4272-95C0-4C2AB1A30CA8}"/>
              </a:ext>
            </a:extLst>
          </p:cNvPr>
          <p:cNvGrpSpPr>
            <a:grpSpLocks/>
          </p:cNvGrpSpPr>
          <p:nvPr/>
        </p:nvGrpSpPr>
        <p:grpSpPr bwMode="auto">
          <a:xfrm>
            <a:off x="1100138" y="1341438"/>
            <a:ext cx="5065712" cy="534987"/>
            <a:chOff x="693" y="1002"/>
            <a:chExt cx="3191" cy="337"/>
          </a:xfrm>
        </p:grpSpPr>
        <p:graphicFrame>
          <p:nvGraphicFramePr>
            <p:cNvPr id="400388" name="Object 4">
              <a:extLst>
                <a:ext uri="{FF2B5EF4-FFF2-40B4-BE49-F238E27FC236}">
                  <a16:creationId xmlns:a16="http://schemas.microsoft.com/office/drawing/2014/main" id="{277F0D18-28B4-4E58-A3FE-2877FC5A5A0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69" y="1002"/>
            <a:ext cx="1015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427" name="Równanie" r:id="rId3" imgW="685800" imgH="228600" progId="Equation.3">
                    <p:embed/>
                  </p:oleObj>
                </mc:Choice>
                <mc:Fallback>
                  <p:oleObj name="Równanie" r:id="rId3" imgW="685800" imgH="2286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9" y="1002"/>
                          <a:ext cx="1015" cy="3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0389" name="Text Box 5">
              <a:extLst>
                <a:ext uri="{FF2B5EF4-FFF2-40B4-BE49-F238E27FC236}">
                  <a16:creationId xmlns:a16="http://schemas.microsoft.com/office/drawing/2014/main" id="{7421A171-7D8C-478A-9881-653DA36AC6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" y="1037"/>
              <a:ext cx="208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reference configuration</a:t>
              </a:r>
            </a:p>
          </p:txBody>
        </p:sp>
      </p:grpSp>
      <p:grpSp>
        <p:nvGrpSpPr>
          <p:cNvPr id="400390" name="Group 6">
            <a:extLst>
              <a:ext uri="{FF2B5EF4-FFF2-40B4-BE49-F238E27FC236}">
                <a16:creationId xmlns:a16="http://schemas.microsoft.com/office/drawing/2014/main" id="{EB0EE07C-3729-474E-AC47-7D71D90919F5}"/>
              </a:ext>
            </a:extLst>
          </p:cNvPr>
          <p:cNvGrpSpPr>
            <a:grpSpLocks/>
          </p:cNvGrpSpPr>
          <p:nvPr/>
        </p:nvGrpSpPr>
        <p:grpSpPr bwMode="auto">
          <a:xfrm>
            <a:off x="1416050" y="1846263"/>
            <a:ext cx="6900863" cy="541337"/>
            <a:chOff x="892" y="1525"/>
            <a:chExt cx="4347" cy="341"/>
          </a:xfrm>
        </p:grpSpPr>
        <p:graphicFrame>
          <p:nvGraphicFramePr>
            <p:cNvPr id="400391" name="Object 7">
              <a:extLst>
                <a:ext uri="{FF2B5EF4-FFF2-40B4-BE49-F238E27FC236}">
                  <a16:creationId xmlns:a16="http://schemas.microsoft.com/office/drawing/2014/main" id="{6375A021-9BC6-4A57-B53A-903DA9C5BFC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68" y="1525"/>
            <a:ext cx="2371" cy="3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428" name="Równanie" r:id="rId5" imgW="1587240" imgH="228600" progId="Equation.3">
                    <p:embed/>
                  </p:oleObj>
                </mc:Choice>
                <mc:Fallback>
                  <p:oleObj name="Równanie" r:id="rId5" imgW="158724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8" y="1525"/>
                          <a:ext cx="2371" cy="34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0392" name="Text Box 8">
              <a:extLst>
                <a:ext uri="{FF2B5EF4-FFF2-40B4-BE49-F238E27FC236}">
                  <a16:creationId xmlns:a16="http://schemas.microsoft.com/office/drawing/2014/main" id="{BBAFD6B5-8822-4298-86F1-F09D4D1F21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2" y="1558"/>
              <a:ext cx="173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valence correlation</a:t>
              </a:r>
            </a:p>
          </p:txBody>
        </p:sp>
      </p:grpSp>
      <p:grpSp>
        <p:nvGrpSpPr>
          <p:cNvPr id="400393" name="Group 9">
            <a:extLst>
              <a:ext uri="{FF2B5EF4-FFF2-40B4-BE49-F238E27FC236}">
                <a16:creationId xmlns:a16="http://schemas.microsoft.com/office/drawing/2014/main" id="{CA726930-3B69-4309-9453-E97A96F9BF28}"/>
              </a:ext>
            </a:extLst>
          </p:cNvPr>
          <p:cNvGrpSpPr>
            <a:grpSpLocks/>
          </p:cNvGrpSpPr>
          <p:nvPr/>
        </p:nvGrpSpPr>
        <p:grpSpPr bwMode="auto">
          <a:xfrm>
            <a:off x="1763713" y="2357438"/>
            <a:ext cx="6737350" cy="1398587"/>
            <a:chOff x="1111" y="1778"/>
            <a:chExt cx="4244" cy="881"/>
          </a:xfrm>
        </p:grpSpPr>
        <p:graphicFrame>
          <p:nvGraphicFramePr>
            <p:cNvPr id="400394" name="Object 10">
              <a:extLst>
                <a:ext uri="{FF2B5EF4-FFF2-40B4-BE49-F238E27FC236}">
                  <a16:creationId xmlns:a16="http://schemas.microsoft.com/office/drawing/2014/main" id="{E11F7D01-9125-4509-B95C-AF240341465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65" y="1778"/>
            <a:ext cx="2328" cy="3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429" name="Równanie" r:id="rId7" imgW="1549080" imgH="228600" progId="Equation.3">
                    <p:embed/>
                  </p:oleObj>
                </mc:Choice>
                <mc:Fallback>
                  <p:oleObj name="Równanie" r:id="rId7" imgW="1549080" imgH="2286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5" y="1778"/>
                          <a:ext cx="2328" cy="3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0395" name="Object 11">
              <a:extLst>
                <a:ext uri="{FF2B5EF4-FFF2-40B4-BE49-F238E27FC236}">
                  <a16:creationId xmlns:a16="http://schemas.microsoft.com/office/drawing/2014/main" id="{F23375BF-FAB4-4FE6-8745-0BCF1992962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67" y="2044"/>
            <a:ext cx="2366" cy="3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430" name="Równanie" r:id="rId9" imgW="1574640" imgH="228600" progId="Equation.3">
                    <p:embed/>
                  </p:oleObj>
                </mc:Choice>
                <mc:Fallback>
                  <p:oleObj name="Równanie" r:id="rId9" imgW="1574640" imgH="22860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7" y="2044"/>
                          <a:ext cx="2366" cy="34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0396" name="Object 12">
              <a:extLst>
                <a:ext uri="{FF2B5EF4-FFF2-40B4-BE49-F238E27FC236}">
                  <a16:creationId xmlns:a16="http://schemas.microsoft.com/office/drawing/2014/main" id="{DE99318B-F316-4067-9994-D9341BAD13E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80" y="2317"/>
            <a:ext cx="2475" cy="3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431" name="Równanie" r:id="rId11" imgW="1650960" imgH="228600" progId="Equation.3">
                    <p:embed/>
                  </p:oleObj>
                </mc:Choice>
                <mc:Fallback>
                  <p:oleObj name="Równanie" r:id="rId11" imgW="1650960" imgH="22860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0" y="2317"/>
                          <a:ext cx="2475" cy="34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0397" name="Text Box 13">
              <a:extLst>
                <a:ext uri="{FF2B5EF4-FFF2-40B4-BE49-F238E27FC236}">
                  <a16:creationId xmlns:a16="http://schemas.microsoft.com/office/drawing/2014/main" id="{F20FCD4C-DDD6-42B3-A4D8-34584E567F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1" y="2045"/>
              <a:ext cx="15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core polarization</a:t>
              </a:r>
            </a:p>
          </p:txBody>
        </p:sp>
        <p:sp>
          <p:nvSpPr>
            <p:cNvPr id="400398" name="AutoShape 14">
              <a:extLst>
                <a:ext uri="{FF2B5EF4-FFF2-40B4-BE49-F238E27FC236}">
                  <a16:creationId xmlns:a16="http://schemas.microsoft.com/office/drawing/2014/main" id="{CDD53C1C-3A90-4E95-81E5-408D058D69FF}"/>
                </a:ext>
              </a:extLst>
            </p:cNvPr>
            <p:cNvSpPr>
              <a:spLocks/>
            </p:cNvSpPr>
            <p:nvPr/>
          </p:nvSpPr>
          <p:spPr bwMode="auto">
            <a:xfrm rot="10788379" flipH="1">
              <a:off x="2661" y="1911"/>
              <a:ext cx="115" cy="582"/>
            </a:xfrm>
            <a:prstGeom prst="leftBrace">
              <a:avLst>
                <a:gd name="adj1" fmla="val 42174"/>
                <a:gd name="adj2" fmla="val 50000"/>
              </a:avLst>
            </a:prstGeom>
            <a:noFill/>
            <a:ln w="2540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00399" name="Group 15">
            <a:extLst>
              <a:ext uri="{FF2B5EF4-FFF2-40B4-BE49-F238E27FC236}">
                <a16:creationId xmlns:a16="http://schemas.microsoft.com/office/drawing/2014/main" id="{D4BFB582-ABA5-4768-AC70-C53AF94880D4}"/>
              </a:ext>
            </a:extLst>
          </p:cNvPr>
          <p:cNvGrpSpPr>
            <a:grpSpLocks/>
          </p:cNvGrpSpPr>
          <p:nvPr/>
        </p:nvGrpSpPr>
        <p:grpSpPr bwMode="auto">
          <a:xfrm>
            <a:off x="1187450" y="5803900"/>
            <a:ext cx="7161213" cy="1081088"/>
            <a:chOff x="748" y="3566"/>
            <a:chExt cx="4511" cy="681"/>
          </a:xfrm>
        </p:grpSpPr>
        <p:sp>
          <p:nvSpPr>
            <p:cNvPr id="400400" name="Text Box 16">
              <a:extLst>
                <a:ext uri="{FF2B5EF4-FFF2-40B4-BE49-F238E27FC236}">
                  <a16:creationId xmlns:a16="http://schemas.microsoft.com/office/drawing/2014/main" id="{AE4C00A7-3640-46E9-B1B9-1A4BF24D38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8" y="3566"/>
              <a:ext cx="4511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active orbital set ‘nl’ =  all possible combinations of:</a:t>
              </a:r>
            </a:p>
            <a:p>
              <a:endParaRPr lang="pl-PL" altLang="pl-PL">
                <a:latin typeface="Arial" panose="020B0604020202020204" pitchFamily="34" charset="0"/>
              </a:endParaRPr>
            </a:p>
          </p:txBody>
        </p:sp>
        <p:graphicFrame>
          <p:nvGraphicFramePr>
            <p:cNvPr id="400401" name="Object 17">
              <a:extLst>
                <a:ext uri="{FF2B5EF4-FFF2-40B4-BE49-F238E27FC236}">
                  <a16:creationId xmlns:a16="http://schemas.microsoft.com/office/drawing/2014/main" id="{29E108BF-31B4-4624-9A77-22C2C0A19A6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008" y="3914"/>
            <a:ext cx="788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432" name="Równanie" r:id="rId13" imgW="419040" imgH="228600" progId="Equation.3">
                    <p:embed/>
                  </p:oleObj>
                </mc:Choice>
                <mc:Fallback>
                  <p:oleObj name="Równanie" r:id="rId13" imgW="419040" imgH="22860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08" y="3914"/>
                          <a:ext cx="788" cy="3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0402" name="Object 18">
              <a:extLst>
                <a:ext uri="{FF2B5EF4-FFF2-40B4-BE49-F238E27FC236}">
                  <a16:creationId xmlns:a16="http://schemas.microsoft.com/office/drawing/2014/main" id="{916C3AEA-8B0F-41C7-9279-B60CAF79187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48" y="3914"/>
            <a:ext cx="1696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433" name="Równanie" r:id="rId15" imgW="901440" imgH="228600" progId="Equation.3">
                    <p:embed/>
                  </p:oleObj>
                </mc:Choice>
                <mc:Fallback>
                  <p:oleObj name="Równanie" r:id="rId15" imgW="901440" imgH="22860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8" y="3914"/>
                          <a:ext cx="1696" cy="3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0403" name="Text Box 19">
              <a:extLst>
                <a:ext uri="{FF2B5EF4-FFF2-40B4-BE49-F238E27FC236}">
                  <a16:creationId xmlns:a16="http://schemas.microsoft.com/office/drawing/2014/main" id="{2F40B5A2-4631-4948-AB90-013AD22928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7" y="3914"/>
              <a:ext cx="45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with</a:t>
              </a:r>
            </a:p>
          </p:txBody>
        </p:sp>
        <p:graphicFrame>
          <p:nvGraphicFramePr>
            <p:cNvPr id="400404" name="Object 20">
              <a:extLst>
                <a:ext uri="{FF2B5EF4-FFF2-40B4-BE49-F238E27FC236}">
                  <a16:creationId xmlns:a16="http://schemas.microsoft.com/office/drawing/2014/main" id="{236ABEC8-0E74-4403-82AB-1647DEB10F1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79" y="3914"/>
            <a:ext cx="669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434" name="Równanie" r:id="rId17" imgW="355320" imgH="228600" progId="Equation.3">
                    <p:embed/>
                  </p:oleObj>
                </mc:Choice>
                <mc:Fallback>
                  <p:oleObj name="Równanie" r:id="rId17" imgW="355320" imgH="2286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79" y="3914"/>
                          <a:ext cx="669" cy="3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0405" name="Text Box 21">
              <a:extLst>
                <a:ext uri="{FF2B5EF4-FFF2-40B4-BE49-F238E27FC236}">
                  <a16:creationId xmlns:a16="http://schemas.microsoft.com/office/drawing/2014/main" id="{AB3E5877-B71D-452C-A12F-4E45D9C41C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9" y="3914"/>
              <a:ext cx="43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and</a:t>
              </a:r>
            </a:p>
          </p:txBody>
        </p:sp>
      </p:grpSp>
      <p:graphicFrame>
        <p:nvGraphicFramePr>
          <p:cNvPr id="400406" name="Object 22">
            <a:extLst>
              <a:ext uri="{FF2B5EF4-FFF2-40B4-BE49-F238E27FC236}">
                <a16:creationId xmlns:a16="http://schemas.microsoft.com/office/drawing/2014/main" id="{4039103F-A076-4116-AE7F-0ABC374C44C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813675" y="2416175"/>
          <a:ext cx="42227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35" name="Równanie" r:id="rId19" imgW="177480" imgH="177480" progId="Equation.3">
                  <p:embed/>
                </p:oleObj>
              </mc:Choice>
              <mc:Fallback>
                <p:oleObj name="Równanie" r:id="rId19" imgW="177480" imgH="17748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3675" y="2416175"/>
                        <a:ext cx="42227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0407" name="Object 23">
            <a:extLst>
              <a:ext uri="{FF2B5EF4-FFF2-40B4-BE49-F238E27FC236}">
                <a16:creationId xmlns:a16="http://schemas.microsoft.com/office/drawing/2014/main" id="{F5A921BA-572C-499A-9EEE-EC61905A870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816850" y="2838450"/>
          <a:ext cx="471488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36" name="Równanie" r:id="rId21" imgW="203040" imgH="177480" progId="Equation.3">
                  <p:embed/>
                </p:oleObj>
              </mc:Choice>
              <mc:Fallback>
                <p:oleObj name="Równanie" r:id="rId21" imgW="203040" imgH="17748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6850" y="2838450"/>
                        <a:ext cx="471488" cy="41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0408" name="Object 24">
            <a:extLst>
              <a:ext uri="{FF2B5EF4-FFF2-40B4-BE49-F238E27FC236}">
                <a16:creationId xmlns:a16="http://schemas.microsoft.com/office/drawing/2014/main" id="{8ECD622E-92E4-423C-BCCA-C3DC8C35C3A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69213" y="3276600"/>
          <a:ext cx="823912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37" name="Równanie" r:id="rId23" imgW="355320" imgH="203040" progId="Equation.3">
                  <p:embed/>
                </p:oleObj>
              </mc:Choice>
              <mc:Fallback>
                <p:oleObj name="Równanie" r:id="rId23" imgW="355320" imgH="20304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9213" y="3276600"/>
                        <a:ext cx="823912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0409" name="Group 25">
            <a:extLst>
              <a:ext uri="{FF2B5EF4-FFF2-40B4-BE49-F238E27FC236}">
                <a16:creationId xmlns:a16="http://schemas.microsoft.com/office/drawing/2014/main" id="{C406C247-935C-48B0-BAF7-9D98AA259623}"/>
              </a:ext>
            </a:extLst>
          </p:cNvPr>
          <p:cNvGrpSpPr>
            <a:grpSpLocks/>
          </p:cNvGrpSpPr>
          <p:nvPr/>
        </p:nvGrpSpPr>
        <p:grpSpPr bwMode="auto">
          <a:xfrm>
            <a:off x="1447800" y="3789363"/>
            <a:ext cx="6859588" cy="541337"/>
            <a:chOff x="912" y="2614"/>
            <a:chExt cx="4321" cy="341"/>
          </a:xfrm>
        </p:grpSpPr>
        <p:graphicFrame>
          <p:nvGraphicFramePr>
            <p:cNvPr id="400410" name="Object 26">
              <a:extLst>
                <a:ext uri="{FF2B5EF4-FFF2-40B4-BE49-F238E27FC236}">
                  <a16:creationId xmlns:a16="http://schemas.microsoft.com/office/drawing/2014/main" id="{EEA99363-12E1-4327-A45F-0FC024EE835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79" y="2614"/>
            <a:ext cx="2105" cy="3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438" name="Równanie" r:id="rId25" imgW="1409400" imgH="228600" progId="Equation.3">
                    <p:embed/>
                  </p:oleObj>
                </mc:Choice>
                <mc:Fallback>
                  <p:oleObj name="Równanie" r:id="rId25" imgW="1409400" imgH="228600" progId="Equation.3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9" y="2614"/>
                          <a:ext cx="2105" cy="34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0411" name="Text Box 27">
              <a:extLst>
                <a:ext uri="{FF2B5EF4-FFF2-40B4-BE49-F238E27FC236}">
                  <a16:creationId xmlns:a16="http://schemas.microsoft.com/office/drawing/2014/main" id="{14B51F21-E1FE-4206-A96A-324504F31E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2" y="2647"/>
              <a:ext cx="16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single substitution</a:t>
              </a:r>
            </a:p>
          </p:txBody>
        </p:sp>
        <p:graphicFrame>
          <p:nvGraphicFramePr>
            <p:cNvPr id="400412" name="Object 28">
              <a:extLst>
                <a:ext uri="{FF2B5EF4-FFF2-40B4-BE49-F238E27FC236}">
                  <a16:creationId xmlns:a16="http://schemas.microsoft.com/office/drawing/2014/main" id="{231918A7-2799-4865-8249-25B9E69EFF1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967" y="2647"/>
            <a:ext cx="266" cy="2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439" name="Równanie" r:id="rId27" imgW="177480" imgH="177480" progId="Equation.3">
                    <p:embed/>
                  </p:oleObj>
                </mc:Choice>
                <mc:Fallback>
                  <p:oleObj name="Równanie" r:id="rId27" imgW="177480" imgH="177480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67" y="2647"/>
                          <a:ext cx="266" cy="26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00413" name="Group 29">
            <a:extLst>
              <a:ext uri="{FF2B5EF4-FFF2-40B4-BE49-F238E27FC236}">
                <a16:creationId xmlns:a16="http://schemas.microsoft.com/office/drawing/2014/main" id="{4444CB5B-07CF-40A1-B4CE-E9126E0827B7}"/>
              </a:ext>
            </a:extLst>
          </p:cNvPr>
          <p:cNvGrpSpPr>
            <a:grpSpLocks/>
          </p:cNvGrpSpPr>
          <p:nvPr/>
        </p:nvGrpSpPr>
        <p:grpSpPr bwMode="auto">
          <a:xfrm>
            <a:off x="1187450" y="4221163"/>
            <a:ext cx="7408863" cy="528637"/>
            <a:chOff x="748" y="2886"/>
            <a:chExt cx="4667" cy="333"/>
          </a:xfrm>
        </p:grpSpPr>
        <p:graphicFrame>
          <p:nvGraphicFramePr>
            <p:cNvPr id="400414" name="Object 30">
              <a:extLst>
                <a:ext uri="{FF2B5EF4-FFF2-40B4-BE49-F238E27FC236}">
                  <a16:creationId xmlns:a16="http://schemas.microsoft.com/office/drawing/2014/main" id="{5E8AFC36-7184-41AA-A86D-9FAB59D9B39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89" y="2886"/>
            <a:ext cx="1987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440" name="Równanie" r:id="rId29" imgW="1358640" imgH="228600" progId="Equation.3">
                    <p:embed/>
                  </p:oleObj>
                </mc:Choice>
                <mc:Fallback>
                  <p:oleObj name="Równanie" r:id="rId29" imgW="1358640" imgH="228600" progId="Equation.3">
                    <p:embed/>
                    <p:pic>
                      <p:nvPicPr>
                        <p:cNvPr id="0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9" y="2886"/>
                          <a:ext cx="1987" cy="3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0415" name="Text Box 31">
              <a:extLst>
                <a:ext uri="{FF2B5EF4-FFF2-40B4-BE49-F238E27FC236}">
                  <a16:creationId xmlns:a16="http://schemas.microsoft.com/office/drawing/2014/main" id="{9B7FEC4E-A767-4B54-AA63-62043F047F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8" y="2915"/>
              <a:ext cx="182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  double substitution</a:t>
              </a:r>
            </a:p>
          </p:txBody>
        </p:sp>
        <p:graphicFrame>
          <p:nvGraphicFramePr>
            <p:cNvPr id="400416" name="Object 32">
              <a:extLst>
                <a:ext uri="{FF2B5EF4-FFF2-40B4-BE49-F238E27FC236}">
                  <a16:creationId xmlns:a16="http://schemas.microsoft.com/office/drawing/2014/main" id="{335E23EE-98A7-4BFD-B92C-4F3DAF90040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76" y="2915"/>
            <a:ext cx="539" cy="2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441" name="Równanie" r:id="rId31" imgW="368280" imgH="177480" progId="Equation.3">
                    <p:embed/>
                  </p:oleObj>
                </mc:Choice>
                <mc:Fallback>
                  <p:oleObj name="Równanie" r:id="rId31" imgW="368280" imgH="177480" progId="Equation.3">
                    <p:embed/>
                    <p:pic>
                      <p:nvPicPr>
                        <p:cNvPr id="0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76" y="2915"/>
                          <a:ext cx="539" cy="2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00417" name="Group 33">
            <a:extLst>
              <a:ext uri="{FF2B5EF4-FFF2-40B4-BE49-F238E27FC236}">
                <a16:creationId xmlns:a16="http://schemas.microsoft.com/office/drawing/2014/main" id="{CC832ABA-0A12-4DA6-82A5-274F58F44036}"/>
              </a:ext>
            </a:extLst>
          </p:cNvPr>
          <p:cNvGrpSpPr>
            <a:grpSpLocks/>
          </p:cNvGrpSpPr>
          <p:nvPr/>
        </p:nvGrpSpPr>
        <p:grpSpPr bwMode="auto">
          <a:xfrm>
            <a:off x="1403350" y="4652963"/>
            <a:ext cx="7316788" cy="528637"/>
            <a:chOff x="884" y="3158"/>
            <a:chExt cx="4609" cy="333"/>
          </a:xfrm>
        </p:grpSpPr>
        <p:graphicFrame>
          <p:nvGraphicFramePr>
            <p:cNvPr id="400418" name="Object 34">
              <a:extLst>
                <a:ext uri="{FF2B5EF4-FFF2-40B4-BE49-F238E27FC236}">
                  <a16:creationId xmlns:a16="http://schemas.microsoft.com/office/drawing/2014/main" id="{0DA03E3E-B869-4212-BA93-9F672949EA2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80" y="3158"/>
            <a:ext cx="1724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442" name="Równanie" r:id="rId33" imgW="1180800" imgH="228600" progId="Equation.3">
                    <p:embed/>
                  </p:oleObj>
                </mc:Choice>
                <mc:Fallback>
                  <p:oleObj name="Równanie" r:id="rId33" imgW="1180800" imgH="228600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0" y="3158"/>
                          <a:ext cx="1724" cy="3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0419" name="Text Box 35">
              <a:extLst>
                <a:ext uri="{FF2B5EF4-FFF2-40B4-BE49-F238E27FC236}">
                  <a16:creationId xmlns:a16="http://schemas.microsoft.com/office/drawing/2014/main" id="{88B5A8D2-B1F4-466C-9FB2-B58DBD84A8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4" y="3174"/>
              <a:ext cx="16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  triple substitution</a:t>
              </a:r>
            </a:p>
          </p:txBody>
        </p:sp>
        <p:graphicFrame>
          <p:nvGraphicFramePr>
            <p:cNvPr id="400420" name="Object 36">
              <a:extLst>
                <a:ext uri="{FF2B5EF4-FFF2-40B4-BE49-F238E27FC236}">
                  <a16:creationId xmlns:a16="http://schemas.microsoft.com/office/drawing/2014/main" id="{C5B8DBD1-0C56-44DD-8232-EB2A7B5A986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622" y="3186"/>
            <a:ext cx="871" cy="2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0443" name="Równanie" r:id="rId35" imgW="596880" imgH="177480" progId="Equation.3">
                    <p:embed/>
                  </p:oleObj>
                </mc:Choice>
                <mc:Fallback>
                  <p:oleObj name="Równanie" r:id="rId35" imgW="596880" imgH="177480" progId="Equation.3">
                    <p:embed/>
                    <p:pic>
                      <p:nvPicPr>
                        <p:cNvPr id="0" name="Object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22" y="3186"/>
                          <a:ext cx="871" cy="25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00421" name="Object 37">
            <a:extLst>
              <a:ext uri="{FF2B5EF4-FFF2-40B4-BE49-F238E27FC236}">
                <a16:creationId xmlns:a16="http://schemas.microsoft.com/office/drawing/2014/main" id="{BFAF70C7-25FE-498B-B7E6-D185B1C4701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785100" y="1905000"/>
          <a:ext cx="51276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44" name="Równanie" r:id="rId37" imgW="215640" imgH="203040" progId="Equation.3">
                  <p:embed/>
                </p:oleObj>
              </mc:Choice>
              <mc:Fallback>
                <p:oleObj name="Równanie" r:id="rId37" imgW="215640" imgH="20304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5100" y="1905000"/>
                        <a:ext cx="512763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0422" name="AutoShape 38">
            <a:extLst>
              <a:ext uri="{FF2B5EF4-FFF2-40B4-BE49-F238E27FC236}">
                <a16:creationId xmlns:a16="http://schemas.microsoft.com/office/drawing/2014/main" id="{3812B316-4278-4E44-9D49-7C9A2F262F3F}"/>
              </a:ext>
            </a:extLst>
          </p:cNvPr>
          <p:cNvSpPr>
            <a:spLocks/>
          </p:cNvSpPr>
          <p:nvPr/>
        </p:nvSpPr>
        <p:spPr bwMode="auto">
          <a:xfrm rot="-5388379">
            <a:off x="7858919" y="4677569"/>
            <a:ext cx="190500" cy="1004888"/>
          </a:xfrm>
          <a:prstGeom prst="leftBrace">
            <a:avLst>
              <a:gd name="adj1" fmla="val 43958"/>
              <a:gd name="adj2" fmla="val 50000"/>
            </a:avLst>
          </a:prstGeom>
          <a:noFill/>
          <a:ln w="25400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pl-PL" altLang="pl-PL"/>
          </a:p>
        </p:txBody>
      </p:sp>
      <p:sp>
        <p:nvSpPr>
          <p:cNvPr id="400423" name="Text Box 39">
            <a:extLst>
              <a:ext uri="{FF2B5EF4-FFF2-40B4-BE49-F238E27FC236}">
                <a16:creationId xmlns:a16="http://schemas.microsoft.com/office/drawing/2014/main" id="{C0D11E46-D1CE-49C9-BAEF-D28FBFDCB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6150" y="5157788"/>
            <a:ext cx="1489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solidFill>
                  <a:srgbClr val="FF33CC"/>
                </a:solidFill>
                <a:latin typeface="Arial" panose="020B0604020202020204" pitchFamily="34" charset="0"/>
              </a:rPr>
              <a:t>virtual set</a:t>
            </a:r>
          </a:p>
        </p:txBody>
      </p:sp>
      <p:sp>
        <p:nvSpPr>
          <p:cNvPr id="400424" name="AutoShape 40">
            <a:extLst>
              <a:ext uri="{FF2B5EF4-FFF2-40B4-BE49-F238E27FC236}">
                <a16:creationId xmlns:a16="http://schemas.microsoft.com/office/drawing/2014/main" id="{39AF0D55-F51A-4228-BF96-4EF5B11C7B83}"/>
              </a:ext>
            </a:extLst>
          </p:cNvPr>
          <p:cNvSpPr>
            <a:spLocks/>
          </p:cNvSpPr>
          <p:nvPr/>
        </p:nvSpPr>
        <p:spPr bwMode="auto">
          <a:xfrm rot="-5388379">
            <a:off x="5210970" y="4472781"/>
            <a:ext cx="188912" cy="1412875"/>
          </a:xfrm>
          <a:prstGeom prst="leftBrace">
            <a:avLst>
              <a:gd name="adj1" fmla="val 62325"/>
              <a:gd name="adj2" fmla="val 50000"/>
            </a:avLst>
          </a:prstGeom>
          <a:noFill/>
          <a:ln w="25400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pl-PL" altLang="pl-PL"/>
          </a:p>
        </p:txBody>
      </p:sp>
      <p:sp>
        <p:nvSpPr>
          <p:cNvPr id="400425" name="Text Box 41">
            <a:extLst>
              <a:ext uri="{FF2B5EF4-FFF2-40B4-BE49-F238E27FC236}">
                <a16:creationId xmlns:a16="http://schemas.microsoft.com/office/drawing/2014/main" id="{50169119-2FFC-4039-B323-5AE7F3C9D6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8575" y="5157788"/>
            <a:ext cx="3117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solidFill>
                  <a:srgbClr val="FFFF49"/>
                </a:solidFill>
                <a:latin typeface="Arial" panose="020B0604020202020204" pitchFamily="34" charset="0"/>
              </a:rPr>
              <a:t>spectroscopic orbitals</a:t>
            </a:r>
          </a:p>
        </p:txBody>
      </p:sp>
      <p:sp>
        <p:nvSpPr>
          <p:cNvPr id="400426" name="Text Box 42">
            <a:extLst>
              <a:ext uri="{FF2B5EF4-FFF2-40B4-BE49-F238E27FC236}">
                <a16:creationId xmlns:a16="http://schemas.microsoft.com/office/drawing/2014/main" id="{89E2BDA5-F1F6-40E4-BCC4-C5CBFA3502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625" y="3284538"/>
            <a:ext cx="340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solidFill>
                  <a:srgbClr val="FFFF49"/>
                </a:solidFill>
                <a:latin typeface="Arial" panose="020B0604020202020204" pitchFamily="34" charset="0"/>
              </a:rPr>
              <a:t>targeting specific region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0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00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0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0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0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0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0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8" dur="500"/>
                                        <p:tgtEl>
                                          <p:spTgt spid="400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1" dur="2000"/>
                                        <p:tgtEl>
                                          <p:spTgt spid="400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4" dur="5000"/>
                                        <p:tgtEl>
                                          <p:spTgt spid="400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0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0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0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0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0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400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422" grpId="0" animBg="1"/>
      <p:bldP spid="400423" grpId="0"/>
      <p:bldP spid="400424" grpId="0" animBg="1"/>
      <p:bldP spid="400425" grpId="0"/>
      <p:bldP spid="40042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2148" name="Object 4">
            <a:extLst>
              <a:ext uri="{FF2B5EF4-FFF2-40B4-BE49-F238E27FC236}">
                <a16:creationId xmlns:a16="http://schemas.microsoft.com/office/drawing/2014/main" id="{5443E963-99C7-4AAD-846E-102AC715CD1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29425" y="1109663"/>
          <a:ext cx="1512888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194" name="Równanie" r:id="rId3" imgW="368280" imgH="203040" progId="Equation.3">
                  <p:embed/>
                </p:oleObj>
              </mc:Choice>
              <mc:Fallback>
                <p:oleObj name="Równanie" r:id="rId3" imgW="368280" imgH="203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9425" y="1109663"/>
                        <a:ext cx="1512888" cy="833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2149" name="Text Box 5">
            <a:extLst>
              <a:ext uri="{FF2B5EF4-FFF2-40B4-BE49-F238E27FC236}">
                <a16:creationId xmlns:a16="http://schemas.microsoft.com/office/drawing/2014/main" id="{9298FD22-0092-4192-BC97-1E5B870C02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530225"/>
            <a:ext cx="767238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Multi-Configuration Variational</a:t>
            </a:r>
          </a:p>
          <a:p>
            <a:r>
              <a:rPr lang="pl-PL" altLang="pl-PL" sz="4400">
                <a:latin typeface="Arial" panose="020B0604020202020204" pitchFamily="34" charset="0"/>
              </a:rPr>
              <a:t> Wave Function for  Li         </a:t>
            </a:r>
          </a:p>
        </p:txBody>
      </p:sp>
      <p:grpSp>
        <p:nvGrpSpPr>
          <p:cNvPr id="262181" name="Group 37">
            <a:extLst>
              <a:ext uri="{FF2B5EF4-FFF2-40B4-BE49-F238E27FC236}">
                <a16:creationId xmlns:a16="http://schemas.microsoft.com/office/drawing/2014/main" id="{6AB5C88A-253E-42B9-AF04-4F0028788F76}"/>
              </a:ext>
            </a:extLst>
          </p:cNvPr>
          <p:cNvGrpSpPr>
            <a:grpSpLocks/>
          </p:cNvGrpSpPr>
          <p:nvPr/>
        </p:nvGrpSpPr>
        <p:grpSpPr bwMode="auto">
          <a:xfrm>
            <a:off x="1331913" y="1989138"/>
            <a:ext cx="4079875" cy="503237"/>
            <a:chOff x="839" y="1253"/>
            <a:chExt cx="2570" cy="317"/>
          </a:xfrm>
        </p:grpSpPr>
        <p:graphicFrame>
          <p:nvGraphicFramePr>
            <p:cNvPr id="262166" name="Object 22">
              <a:extLst>
                <a:ext uri="{FF2B5EF4-FFF2-40B4-BE49-F238E27FC236}">
                  <a16:creationId xmlns:a16="http://schemas.microsoft.com/office/drawing/2014/main" id="{B99DE851-E3DE-45CE-B280-F904837B94B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64" y="1253"/>
            <a:ext cx="545" cy="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195" name="Równanie" r:id="rId5" imgW="368280" imgH="203040" progId="Equation.3">
                    <p:embed/>
                  </p:oleObj>
                </mc:Choice>
                <mc:Fallback>
                  <p:oleObj name="Równanie" r:id="rId5" imgW="368280" imgH="20304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4" y="1253"/>
                          <a:ext cx="545" cy="3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2174" name="Text Box 30">
              <a:extLst>
                <a:ext uri="{FF2B5EF4-FFF2-40B4-BE49-F238E27FC236}">
                  <a16:creationId xmlns:a16="http://schemas.microsoft.com/office/drawing/2014/main" id="{B90B7F80-AD60-4658-9272-AC1A5B62EA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9" y="1282"/>
              <a:ext cx="177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single configuration</a:t>
              </a:r>
            </a:p>
          </p:txBody>
        </p:sp>
      </p:grpSp>
      <p:grpSp>
        <p:nvGrpSpPr>
          <p:cNvPr id="262182" name="Group 38">
            <a:extLst>
              <a:ext uri="{FF2B5EF4-FFF2-40B4-BE49-F238E27FC236}">
                <a16:creationId xmlns:a16="http://schemas.microsoft.com/office/drawing/2014/main" id="{9A867A7D-BC86-4EA5-B810-5B6F5D3DF9AD}"/>
              </a:ext>
            </a:extLst>
          </p:cNvPr>
          <p:cNvGrpSpPr>
            <a:grpSpLocks/>
          </p:cNvGrpSpPr>
          <p:nvPr/>
        </p:nvGrpSpPr>
        <p:grpSpPr bwMode="auto">
          <a:xfrm>
            <a:off x="1416050" y="2420938"/>
            <a:ext cx="5126038" cy="509587"/>
            <a:chOff x="892" y="1628"/>
            <a:chExt cx="3229" cy="321"/>
          </a:xfrm>
        </p:grpSpPr>
        <p:graphicFrame>
          <p:nvGraphicFramePr>
            <p:cNvPr id="262167" name="Object 23">
              <a:extLst>
                <a:ext uri="{FF2B5EF4-FFF2-40B4-BE49-F238E27FC236}">
                  <a16:creationId xmlns:a16="http://schemas.microsoft.com/office/drawing/2014/main" id="{56158589-CC8F-470E-9AE2-7D997AA0309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69" y="1628"/>
            <a:ext cx="1252" cy="3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196" name="Równanie" r:id="rId7" imgW="838080" imgH="203040" progId="Equation.3">
                    <p:embed/>
                  </p:oleObj>
                </mc:Choice>
                <mc:Fallback>
                  <p:oleObj name="Równanie" r:id="rId7" imgW="838080" imgH="20304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9" y="1628"/>
                          <a:ext cx="1252" cy="3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2176" name="Text Box 32">
              <a:extLst>
                <a:ext uri="{FF2B5EF4-FFF2-40B4-BE49-F238E27FC236}">
                  <a16:creationId xmlns:a16="http://schemas.microsoft.com/office/drawing/2014/main" id="{EBC6CCE9-6844-45A3-A5E5-D79705E678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2" y="1661"/>
              <a:ext cx="173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valence correlation</a:t>
              </a:r>
            </a:p>
          </p:txBody>
        </p:sp>
      </p:grpSp>
      <p:grpSp>
        <p:nvGrpSpPr>
          <p:cNvPr id="262185" name="Group 41">
            <a:extLst>
              <a:ext uri="{FF2B5EF4-FFF2-40B4-BE49-F238E27FC236}">
                <a16:creationId xmlns:a16="http://schemas.microsoft.com/office/drawing/2014/main" id="{443EBBD5-562A-46FB-9C47-84B3F4912B59}"/>
              </a:ext>
            </a:extLst>
          </p:cNvPr>
          <p:cNvGrpSpPr>
            <a:grpSpLocks/>
          </p:cNvGrpSpPr>
          <p:nvPr/>
        </p:nvGrpSpPr>
        <p:grpSpPr bwMode="auto">
          <a:xfrm>
            <a:off x="1146175" y="4602163"/>
            <a:ext cx="5370513" cy="482600"/>
            <a:chOff x="784" y="2795"/>
            <a:chExt cx="3383" cy="304"/>
          </a:xfrm>
        </p:grpSpPr>
        <p:graphicFrame>
          <p:nvGraphicFramePr>
            <p:cNvPr id="262171" name="Object 27">
              <a:extLst>
                <a:ext uri="{FF2B5EF4-FFF2-40B4-BE49-F238E27FC236}">
                  <a16:creationId xmlns:a16="http://schemas.microsoft.com/office/drawing/2014/main" id="{3FABB2B2-F31E-4691-A646-B5E18682216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923" y="2795"/>
            <a:ext cx="1244" cy="2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197" name="Równanie" r:id="rId9" imgW="850680" imgH="203040" progId="Equation.3">
                    <p:embed/>
                  </p:oleObj>
                </mc:Choice>
                <mc:Fallback>
                  <p:oleObj name="Równanie" r:id="rId9" imgW="850680" imgH="20304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3" y="2795"/>
                          <a:ext cx="1244" cy="2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2178" name="Text Box 34">
              <a:extLst>
                <a:ext uri="{FF2B5EF4-FFF2-40B4-BE49-F238E27FC236}">
                  <a16:creationId xmlns:a16="http://schemas.microsoft.com/office/drawing/2014/main" id="{68AC1442-2447-4797-82BB-7ED2AB8CC0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4" y="2811"/>
              <a:ext cx="182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  double substitution</a:t>
              </a:r>
            </a:p>
          </p:txBody>
        </p:sp>
      </p:grpSp>
      <p:grpSp>
        <p:nvGrpSpPr>
          <p:cNvPr id="262186" name="Group 42">
            <a:extLst>
              <a:ext uri="{FF2B5EF4-FFF2-40B4-BE49-F238E27FC236}">
                <a16:creationId xmlns:a16="http://schemas.microsoft.com/office/drawing/2014/main" id="{3F4F9B6A-390B-461A-B705-EB6ED0AFAD92}"/>
              </a:ext>
            </a:extLst>
          </p:cNvPr>
          <p:cNvGrpSpPr>
            <a:grpSpLocks/>
          </p:cNvGrpSpPr>
          <p:nvPr/>
        </p:nvGrpSpPr>
        <p:grpSpPr bwMode="auto">
          <a:xfrm>
            <a:off x="1835150" y="5780088"/>
            <a:ext cx="5199063" cy="528637"/>
            <a:chOff x="1156" y="3258"/>
            <a:chExt cx="3275" cy="333"/>
          </a:xfrm>
        </p:grpSpPr>
        <p:graphicFrame>
          <p:nvGraphicFramePr>
            <p:cNvPr id="262173" name="Object 29">
              <a:extLst>
                <a:ext uri="{FF2B5EF4-FFF2-40B4-BE49-F238E27FC236}">
                  <a16:creationId xmlns:a16="http://schemas.microsoft.com/office/drawing/2014/main" id="{0B24A90C-F5B4-4C13-A711-443F1ED0317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35" y="3258"/>
            <a:ext cx="1596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198" name="Równanie" r:id="rId11" imgW="1091880" imgH="228600" progId="Equation.3">
                    <p:embed/>
                  </p:oleObj>
                </mc:Choice>
                <mc:Fallback>
                  <p:oleObj name="Równanie" r:id="rId11" imgW="1091880" imgH="228600" progId="Equation.3">
                    <p:embed/>
                    <p:pic>
                      <p:nvPicPr>
                        <p:cNvPr id="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5" y="3258"/>
                          <a:ext cx="1596" cy="3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2179" name="Text Box 35">
              <a:extLst>
                <a:ext uri="{FF2B5EF4-FFF2-40B4-BE49-F238E27FC236}">
                  <a16:creationId xmlns:a16="http://schemas.microsoft.com/office/drawing/2014/main" id="{0608621B-CB65-47D4-B777-F4CA11F6FD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6" y="3270"/>
              <a:ext cx="146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Layzer complex</a:t>
              </a:r>
            </a:p>
          </p:txBody>
        </p:sp>
      </p:grpSp>
      <p:grpSp>
        <p:nvGrpSpPr>
          <p:cNvPr id="262187" name="Group 43">
            <a:extLst>
              <a:ext uri="{FF2B5EF4-FFF2-40B4-BE49-F238E27FC236}">
                <a16:creationId xmlns:a16="http://schemas.microsoft.com/office/drawing/2014/main" id="{BE88A9E1-70B9-43DD-93FD-6CD82B453F44}"/>
              </a:ext>
            </a:extLst>
          </p:cNvPr>
          <p:cNvGrpSpPr>
            <a:grpSpLocks/>
          </p:cNvGrpSpPr>
          <p:nvPr/>
        </p:nvGrpSpPr>
        <p:grpSpPr bwMode="auto">
          <a:xfrm>
            <a:off x="827088" y="6213475"/>
            <a:ext cx="6207125" cy="528638"/>
            <a:chOff x="521" y="3687"/>
            <a:chExt cx="3910" cy="333"/>
          </a:xfrm>
        </p:grpSpPr>
        <p:graphicFrame>
          <p:nvGraphicFramePr>
            <p:cNvPr id="262172" name="Object 28">
              <a:extLst>
                <a:ext uri="{FF2B5EF4-FFF2-40B4-BE49-F238E27FC236}">
                  <a16:creationId xmlns:a16="http://schemas.microsoft.com/office/drawing/2014/main" id="{1FA4C683-8F12-48D7-884B-25581090479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35" y="3687"/>
            <a:ext cx="1596" cy="3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199" name="Równanie" r:id="rId13" imgW="1091880" imgH="228600" progId="Equation.3">
                    <p:embed/>
                  </p:oleObj>
                </mc:Choice>
                <mc:Fallback>
                  <p:oleObj name="Równanie" r:id="rId13" imgW="1091880" imgH="228600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5" y="3687"/>
                          <a:ext cx="1596" cy="3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2180" name="Text Box 36">
              <a:extLst>
                <a:ext uri="{FF2B5EF4-FFF2-40B4-BE49-F238E27FC236}">
                  <a16:creationId xmlns:a16="http://schemas.microsoft.com/office/drawing/2014/main" id="{9B08DBB2-84A4-4C96-AFF7-D092D48D95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" y="3702"/>
              <a:ext cx="211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Complete Active Space</a:t>
              </a:r>
            </a:p>
          </p:txBody>
        </p:sp>
      </p:grpSp>
      <p:grpSp>
        <p:nvGrpSpPr>
          <p:cNvPr id="262184" name="Group 40">
            <a:extLst>
              <a:ext uri="{FF2B5EF4-FFF2-40B4-BE49-F238E27FC236}">
                <a16:creationId xmlns:a16="http://schemas.microsoft.com/office/drawing/2014/main" id="{9F7F3482-FEF8-4A1F-8755-79788A4B548C}"/>
              </a:ext>
            </a:extLst>
          </p:cNvPr>
          <p:cNvGrpSpPr>
            <a:grpSpLocks/>
          </p:cNvGrpSpPr>
          <p:nvPr/>
        </p:nvGrpSpPr>
        <p:grpSpPr bwMode="auto">
          <a:xfrm>
            <a:off x="1763713" y="2852738"/>
            <a:ext cx="5040312" cy="1201737"/>
            <a:chOff x="1111" y="2032"/>
            <a:chExt cx="3175" cy="757"/>
          </a:xfrm>
        </p:grpSpPr>
        <p:graphicFrame>
          <p:nvGraphicFramePr>
            <p:cNvPr id="262168" name="Object 24">
              <a:extLst>
                <a:ext uri="{FF2B5EF4-FFF2-40B4-BE49-F238E27FC236}">
                  <a16:creationId xmlns:a16="http://schemas.microsoft.com/office/drawing/2014/main" id="{B8318248-DA6B-49F6-B42F-6916FFD58428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63" y="2032"/>
            <a:ext cx="1374" cy="3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200" name="Równanie" r:id="rId15" imgW="914400" imgH="203040" progId="Equation.3">
                    <p:embed/>
                  </p:oleObj>
                </mc:Choice>
                <mc:Fallback>
                  <p:oleObj name="Równanie" r:id="rId15" imgW="914400" imgH="203040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3" y="2032"/>
                          <a:ext cx="1374" cy="3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2169" name="Object 25">
              <a:extLst>
                <a:ext uri="{FF2B5EF4-FFF2-40B4-BE49-F238E27FC236}">
                  <a16:creationId xmlns:a16="http://schemas.microsoft.com/office/drawing/2014/main" id="{42CD857A-5DBA-4AE4-B154-3526D68F8F6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74" y="2258"/>
            <a:ext cx="1412" cy="3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201" name="Równanie" r:id="rId17" imgW="939600" imgH="203040" progId="Equation.3">
                    <p:embed/>
                  </p:oleObj>
                </mc:Choice>
                <mc:Fallback>
                  <p:oleObj name="Równanie" r:id="rId17" imgW="939600" imgH="20304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4" y="2258"/>
                          <a:ext cx="1412" cy="3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2170" name="Object 26">
              <a:extLst>
                <a:ext uri="{FF2B5EF4-FFF2-40B4-BE49-F238E27FC236}">
                  <a16:creationId xmlns:a16="http://schemas.microsoft.com/office/drawing/2014/main" id="{FBB5FD34-E802-45E9-ABA2-DD6E5F5D327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71" y="2485"/>
            <a:ext cx="1390" cy="3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202" name="Równanie" r:id="rId19" imgW="927000" imgH="203040" progId="Equation.3">
                    <p:embed/>
                  </p:oleObj>
                </mc:Choice>
                <mc:Fallback>
                  <p:oleObj name="Równanie" r:id="rId19" imgW="927000" imgH="203040" progId="Equation.3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71" y="2485"/>
                          <a:ext cx="1390" cy="30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2177" name="Text Box 33">
              <a:extLst>
                <a:ext uri="{FF2B5EF4-FFF2-40B4-BE49-F238E27FC236}">
                  <a16:creationId xmlns:a16="http://schemas.microsoft.com/office/drawing/2014/main" id="{67656B83-32AA-44F1-97DA-08899D8997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1" y="2280"/>
              <a:ext cx="15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core polarization</a:t>
              </a:r>
            </a:p>
          </p:txBody>
        </p:sp>
        <p:sp>
          <p:nvSpPr>
            <p:cNvPr id="262183" name="AutoShape 39">
              <a:extLst>
                <a:ext uri="{FF2B5EF4-FFF2-40B4-BE49-F238E27FC236}">
                  <a16:creationId xmlns:a16="http://schemas.microsoft.com/office/drawing/2014/main" id="{A760A76A-06FC-4A32-9B41-B90BFA893BA1}"/>
                </a:ext>
              </a:extLst>
            </p:cNvPr>
            <p:cNvSpPr>
              <a:spLocks/>
            </p:cNvSpPr>
            <p:nvPr/>
          </p:nvSpPr>
          <p:spPr bwMode="auto">
            <a:xfrm rot="10788379" flipH="1">
              <a:off x="2661" y="2146"/>
              <a:ext cx="115" cy="582"/>
            </a:xfrm>
            <a:prstGeom prst="leftBrace">
              <a:avLst>
                <a:gd name="adj1" fmla="val 42174"/>
                <a:gd name="adj2" fmla="val 50000"/>
              </a:avLst>
            </a:prstGeom>
            <a:noFill/>
            <a:ln w="2540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62188" name="Group 44">
            <a:extLst>
              <a:ext uri="{FF2B5EF4-FFF2-40B4-BE49-F238E27FC236}">
                <a16:creationId xmlns:a16="http://schemas.microsoft.com/office/drawing/2014/main" id="{D9262AA6-AA9E-4A03-8A06-E00EC918D50F}"/>
              </a:ext>
            </a:extLst>
          </p:cNvPr>
          <p:cNvGrpSpPr>
            <a:grpSpLocks/>
          </p:cNvGrpSpPr>
          <p:nvPr/>
        </p:nvGrpSpPr>
        <p:grpSpPr bwMode="auto">
          <a:xfrm>
            <a:off x="1471613" y="4149725"/>
            <a:ext cx="5045075" cy="509588"/>
            <a:chOff x="943" y="1628"/>
            <a:chExt cx="3178" cy="321"/>
          </a:xfrm>
        </p:grpSpPr>
        <p:graphicFrame>
          <p:nvGraphicFramePr>
            <p:cNvPr id="262189" name="Object 45">
              <a:extLst>
                <a:ext uri="{FF2B5EF4-FFF2-40B4-BE49-F238E27FC236}">
                  <a16:creationId xmlns:a16="http://schemas.microsoft.com/office/drawing/2014/main" id="{13FC28A7-FA66-4163-830A-4E22EFF2E13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69" y="1628"/>
            <a:ext cx="1252" cy="3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203" name="Równanie" r:id="rId21" imgW="838080" imgH="203040" progId="Equation.3">
                    <p:embed/>
                  </p:oleObj>
                </mc:Choice>
                <mc:Fallback>
                  <p:oleObj name="Równanie" r:id="rId21" imgW="838080" imgH="203040" progId="Equation.3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9" y="1628"/>
                          <a:ext cx="1252" cy="3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2190" name="Text Box 46">
              <a:extLst>
                <a:ext uri="{FF2B5EF4-FFF2-40B4-BE49-F238E27FC236}">
                  <a16:creationId xmlns:a16="http://schemas.microsoft.com/office/drawing/2014/main" id="{472F9729-5BAD-4A59-BED4-FEA28AAF94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3" y="1661"/>
              <a:ext cx="16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single substitution</a:t>
              </a:r>
            </a:p>
          </p:txBody>
        </p:sp>
      </p:grpSp>
      <p:grpSp>
        <p:nvGrpSpPr>
          <p:cNvPr id="262191" name="Group 47">
            <a:extLst>
              <a:ext uri="{FF2B5EF4-FFF2-40B4-BE49-F238E27FC236}">
                <a16:creationId xmlns:a16="http://schemas.microsoft.com/office/drawing/2014/main" id="{951F51D3-59F7-48CA-B4AE-A6962096079A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5013325"/>
            <a:ext cx="5345113" cy="482600"/>
            <a:chOff x="864" y="2795"/>
            <a:chExt cx="3367" cy="304"/>
          </a:xfrm>
        </p:grpSpPr>
        <p:graphicFrame>
          <p:nvGraphicFramePr>
            <p:cNvPr id="262192" name="Object 48">
              <a:extLst>
                <a:ext uri="{FF2B5EF4-FFF2-40B4-BE49-F238E27FC236}">
                  <a16:creationId xmlns:a16="http://schemas.microsoft.com/office/drawing/2014/main" id="{B30F1A42-03BD-45BE-8D4A-9C1B789B8CB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58" y="2795"/>
            <a:ext cx="1373" cy="2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2204" name="Równanie" r:id="rId23" imgW="939600" imgH="203040" progId="Equation.3">
                    <p:embed/>
                  </p:oleObj>
                </mc:Choice>
                <mc:Fallback>
                  <p:oleObj name="Równanie" r:id="rId23" imgW="939600" imgH="203040" progId="Equation.3">
                    <p:embed/>
                    <p:pic>
                      <p:nvPicPr>
                        <p:cNvPr id="0" name="Object 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8" y="2795"/>
                          <a:ext cx="1373" cy="2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2193" name="Text Box 49">
              <a:extLst>
                <a:ext uri="{FF2B5EF4-FFF2-40B4-BE49-F238E27FC236}">
                  <a16:creationId xmlns:a16="http://schemas.microsoft.com/office/drawing/2014/main" id="{F0CD92C4-C523-4E86-B627-581429E974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4" y="2811"/>
              <a:ext cx="16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  triple substitution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2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2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2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2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62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2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2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62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>
            <a:extLst>
              <a:ext uri="{FF2B5EF4-FFF2-40B4-BE49-F238E27FC236}">
                <a16:creationId xmlns:a16="http://schemas.microsoft.com/office/drawing/2014/main" id="{8B7AE75B-2FCB-4BD7-8189-8DD5129D60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/>
              <a:t>Double substitutions describe pair correlations</a:t>
            </a:r>
          </a:p>
        </p:txBody>
      </p:sp>
      <p:sp>
        <p:nvSpPr>
          <p:cNvPr id="291843" name="Rectangle 3">
            <a:extLst>
              <a:ext uri="{FF2B5EF4-FFF2-40B4-BE49-F238E27FC236}">
                <a16:creationId xmlns:a16="http://schemas.microsoft.com/office/drawing/2014/main" id="{B2430A7C-E05A-41EC-A7CF-CA8F977BB4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pl-PL"/>
              <a:t>Correlated fluctuations of 2 electrons</a:t>
            </a:r>
          </a:p>
          <a:p>
            <a:pPr>
              <a:lnSpc>
                <a:spcPct val="90000"/>
              </a:lnSpc>
            </a:pPr>
            <a:r>
              <a:rPr lang="en-US" altLang="pl-PL"/>
              <a:t>In general, they are quartic in number.</a:t>
            </a:r>
          </a:p>
          <a:p>
            <a:pPr>
              <a:lnSpc>
                <a:spcPct val="90000"/>
              </a:lnSpc>
            </a:pPr>
            <a:endParaRPr lang="en-US" altLang="pl-PL"/>
          </a:p>
          <a:p>
            <a:pPr lvl="1">
              <a:lnSpc>
                <a:spcPct val="90000"/>
              </a:lnSpc>
            </a:pPr>
            <a:r>
              <a:rPr lang="en-US" altLang="pl-PL"/>
              <a:t>Empty levels</a:t>
            </a:r>
          </a:p>
          <a:p>
            <a:pPr lvl="1">
              <a:lnSpc>
                <a:spcPct val="90000"/>
              </a:lnSpc>
            </a:pPr>
            <a:endParaRPr lang="en-US" altLang="pl-PL"/>
          </a:p>
          <a:p>
            <a:pPr lvl="1">
              <a:lnSpc>
                <a:spcPct val="90000"/>
              </a:lnSpc>
            </a:pPr>
            <a:endParaRPr lang="en-US" altLang="pl-PL"/>
          </a:p>
          <a:p>
            <a:pPr lvl="1">
              <a:lnSpc>
                <a:spcPct val="90000"/>
              </a:lnSpc>
            </a:pPr>
            <a:r>
              <a:rPr lang="en-US" altLang="pl-PL"/>
              <a:t>Occupied levels</a:t>
            </a:r>
          </a:p>
          <a:p>
            <a:pPr lvl="1">
              <a:lnSpc>
                <a:spcPct val="90000"/>
              </a:lnSpc>
            </a:pPr>
            <a:endParaRPr lang="en-US" altLang="pl-PL"/>
          </a:p>
          <a:p>
            <a:pPr>
              <a:lnSpc>
                <a:spcPct val="90000"/>
              </a:lnSpc>
            </a:pPr>
            <a:r>
              <a:rPr lang="en-US" altLang="pl-PL"/>
              <a:t>Correlations decay (somewhat) rapidly with separation.</a:t>
            </a:r>
          </a:p>
          <a:p>
            <a:pPr lvl="1">
              <a:lnSpc>
                <a:spcPct val="90000"/>
              </a:lnSpc>
            </a:pPr>
            <a:r>
              <a:rPr lang="en-US" altLang="pl-PL"/>
              <a:t>Exponentially between functions of the same electron</a:t>
            </a:r>
          </a:p>
          <a:p>
            <a:pPr lvl="1">
              <a:lnSpc>
                <a:spcPct val="90000"/>
              </a:lnSpc>
            </a:pPr>
            <a:r>
              <a:rPr lang="en-US" altLang="pl-PL"/>
              <a:t>Algebraically (</a:t>
            </a:r>
            <a:r>
              <a:rPr lang="en-US" altLang="pl-PL" i="1"/>
              <a:t>R</a:t>
            </a:r>
            <a:r>
              <a:rPr lang="en-US" altLang="pl-PL" baseline="20000"/>
              <a:t>-3</a:t>
            </a:r>
            <a:r>
              <a:rPr lang="en-US" altLang="pl-PL"/>
              <a:t>) between the 2 electrons (</a:t>
            </a:r>
            <a:r>
              <a:rPr lang="en-US" altLang="pl-PL">
                <a:sym typeface="Symbol" panose="05050102010706020507" pitchFamily="18" charset="2"/>
              </a:rPr>
              <a:t></a:t>
            </a:r>
            <a:r>
              <a:rPr lang="en-US" altLang="pl-PL"/>
              <a:t>dispersion)</a:t>
            </a:r>
          </a:p>
        </p:txBody>
      </p:sp>
      <p:sp>
        <p:nvSpPr>
          <p:cNvPr id="291844" name="AutoShape 4">
            <a:extLst>
              <a:ext uri="{FF2B5EF4-FFF2-40B4-BE49-F238E27FC236}">
                <a16:creationId xmlns:a16="http://schemas.microsoft.com/office/drawing/2014/main" id="{39678C03-8389-4C75-810E-1CB1D6E522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9750" y="4872038"/>
            <a:ext cx="214313" cy="212725"/>
          </a:xfrm>
          <a:prstGeom prst="flowChartConnector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91845" name="AutoShape 5">
            <a:extLst>
              <a:ext uri="{FF2B5EF4-FFF2-40B4-BE49-F238E27FC236}">
                <a16:creationId xmlns:a16="http://schemas.microsoft.com/office/drawing/2014/main" id="{2B87D35B-926E-4B82-8A08-198C82CC2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3075" y="3836988"/>
            <a:ext cx="214313" cy="212725"/>
          </a:xfrm>
          <a:prstGeom prst="flowChartConnector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91846" name="Line 6">
            <a:extLst>
              <a:ext uri="{FF2B5EF4-FFF2-40B4-BE49-F238E27FC236}">
                <a16:creationId xmlns:a16="http://schemas.microsoft.com/office/drawing/2014/main" id="{A1EB802A-FD14-4A18-9F65-4400696F503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64063" y="4049713"/>
            <a:ext cx="989012" cy="790575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 type="none" w="sm" len="sm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91847" name="AutoShape 7">
            <a:extLst>
              <a:ext uri="{FF2B5EF4-FFF2-40B4-BE49-F238E27FC236}">
                <a16:creationId xmlns:a16="http://schemas.microsoft.com/office/drawing/2014/main" id="{1BE0E122-2864-413B-BD02-47647C400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2238" y="4872038"/>
            <a:ext cx="214312" cy="212725"/>
          </a:xfrm>
          <a:prstGeom prst="flowChartConnector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91848" name="AutoShape 8">
            <a:extLst>
              <a:ext uri="{FF2B5EF4-FFF2-40B4-BE49-F238E27FC236}">
                <a16:creationId xmlns:a16="http://schemas.microsoft.com/office/drawing/2014/main" id="{D48ABE6D-B522-43DA-935E-05218E9E03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1063" y="3836988"/>
            <a:ext cx="214312" cy="212725"/>
          </a:xfrm>
          <a:prstGeom prst="flowChartConnector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91849" name="Line 9">
            <a:extLst>
              <a:ext uri="{FF2B5EF4-FFF2-40B4-BE49-F238E27FC236}">
                <a16:creationId xmlns:a16="http://schemas.microsoft.com/office/drawing/2014/main" id="{9F59C34F-F1F5-4521-894A-F8E3753D6F0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445375" y="4049713"/>
            <a:ext cx="404813" cy="822325"/>
          </a:xfrm>
          <a:prstGeom prst="line">
            <a:avLst/>
          </a:prstGeom>
          <a:noFill/>
          <a:ln w="25400" cap="sq">
            <a:solidFill>
              <a:schemeClr val="tx1"/>
            </a:solidFill>
            <a:round/>
            <a:headEnd type="none" w="sm" len="sm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91850" name="AutoShape 10">
            <a:extLst>
              <a:ext uri="{FF2B5EF4-FFF2-40B4-BE49-F238E27FC236}">
                <a16:creationId xmlns:a16="http://schemas.microsoft.com/office/drawing/2014/main" id="{79B2DCE0-0615-4FDE-8E99-DF6501205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9375" y="4329113"/>
            <a:ext cx="2424113" cy="347662"/>
          </a:xfrm>
          <a:prstGeom prst="leftRightArrow">
            <a:avLst>
              <a:gd name="adj1" fmla="val 50000"/>
              <a:gd name="adj2" fmla="val 139452"/>
            </a:avLst>
          </a:prstGeom>
          <a:solidFill>
            <a:schemeClr val="accent2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>
            <a:extLst>
              <a:ext uri="{FF2B5EF4-FFF2-40B4-BE49-F238E27FC236}">
                <a16:creationId xmlns:a16="http://schemas.microsoft.com/office/drawing/2014/main" id="{D664D795-4027-4E66-B236-27130CE8A0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r>
              <a:rPr lang="pl-PL" altLang="pl-PL"/>
              <a:t>Correlation in</a:t>
            </a:r>
            <a:r>
              <a:rPr lang="en-US" altLang="pl-PL"/>
              <a:t> electronic structure</a:t>
            </a:r>
          </a:p>
        </p:txBody>
      </p:sp>
      <p:sp>
        <p:nvSpPr>
          <p:cNvPr id="403459" name="Rectangle 3">
            <a:extLst>
              <a:ext uri="{FF2B5EF4-FFF2-40B4-BE49-F238E27FC236}">
                <a16:creationId xmlns:a16="http://schemas.microsoft.com/office/drawing/2014/main" id="{CE9ADAFF-BF1C-4039-A0C8-02D29DD47E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9388" y="969963"/>
            <a:ext cx="8785225" cy="49799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pl-PL"/>
              <a:t>Hartree-Fock theory (mean field): A</a:t>
            </a:r>
            <a:r>
              <a:rPr lang="en-US" altLang="pl-PL" baseline="30000"/>
              <a:t>3</a:t>
            </a:r>
            <a:r>
              <a:rPr lang="en-US" altLang="pl-PL"/>
              <a:t>-A</a:t>
            </a:r>
            <a:r>
              <a:rPr lang="en-US" altLang="pl-PL" baseline="30000"/>
              <a:t>4 </a:t>
            </a:r>
            <a:r>
              <a:rPr lang="en-US" altLang="pl-PL"/>
              <a:t>cost.</a:t>
            </a:r>
          </a:p>
          <a:p>
            <a:pPr lvl="2">
              <a:lnSpc>
                <a:spcPct val="90000"/>
              </a:lnSpc>
            </a:pPr>
            <a:r>
              <a:rPr lang="en-US" altLang="pl-PL"/>
              <a:t>HF: 99%!  “Correlation energy” is roughly 1 eV per pair.</a:t>
            </a:r>
          </a:p>
          <a:p>
            <a:pPr lvl="2">
              <a:lnSpc>
                <a:spcPct val="90000"/>
              </a:lnSpc>
            </a:pPr>
            <a:endParaRPr lang="en-US" altLang="pl-PL" sz="1200"/>
          </a:p>
          <a:p>
            <a:pPr>
              <a:lnSpc>
                <a:spcPct val="90000"/>
              </a:lnSpc>
            </a:pPr>
            <a:r>
              <a:rPr lang="en-US" altLang="pl-PL"/>
              <a:t>Perturbative treatment of e</a:t>
            </a:r>
            <a:r>
              <a:rPr lang="pl-PL" altLang="pl-PL"/>
              <a:t>-e</a:t>
            </a:r>
            <a:r>
              <a:rPr lang="en-US" altLang="pl-PL"/>
              <a:t> pair correlations: A</a:t>
            </a:r>
            <a:r>
              <a:rPr lang="en-US" altLang="pl-PL" baseline="30000"/>
              <a:t>5</a:t>
            </a:r>
            <a:endParaRPr lang="en-US" altLang="pl-PL"/>
          </a:p>
          <a:p>
            <a:pPr lvl="2">
              <a:lnSpc>
                <a:spcPct val="90000"/>
              </a:lnSpc>
            </a:pPr>
            <a:r>
              <a:rPr lang="en-US" altLang="pl-PL"/>
              <a:t>MP2: 80% of the last 1%.  “Pair correlations” (doubles).</a:t>
            </a:r>
          </a:p>
          <a:p>
            <a:pPr lvl="2">
              <a:lnSpc>
                <a:spcPct val="90000"/>
              </a:lnSpc>
            </a:pPr>
            <a:endParaRPr lang="en-US" altLang="pl-PL" sz="1200"/>
          </a:p>
          <a:p>
            <a:pPr>
              <a:lnSpc>
                <a:spcPct val="90000"/>
              </a:lnSpc>
            </a:pPr>
            <a:r>
              <a:rPr lang="en-US" altLang="pl-PL"/>
              <a:t>Self-consistent treatment of pair correlations: A</a:t>
            </a:r>
            <a:r>
              <a:rPr lang="en-US" altLang="pl-PL" baseline="30000"/>
              <a:t>6</a:t>
            </a:r>
            <a:endParaRPr lang="en-US" altLang="pl-PL"/>
          </a:p>
          <a:p>
            <a:pPr lvl="2">
              <a:lnSpc>
                <a:spcPct val="90000"/>
              </a:lnSpc>
            </a:pPr>
            <a:r>
              <a:rPr lang="en-US" altLang="pl-PL"/>
              <a:t>Coupled cluster singles + doubles: 95% of the last 1%.</a:t>
            </a:r>
          </a:p>
          <a:p>
            <a:pPr lvl="2">
              <a:lnSpc>
                <a:spcPct val="90000"/>
              </a:lnSpc>
            </a:pPr>
            <a:endParaRPr lang="en-US" altLang="pl-PL" sz="1200"/>
          </a:p>
          <a:p>
            <a:pPr>
              <a:lnSpc>
                <a:spcPct val="90000"/>
              </a:lnSpc>
            </a:pPr>
            <a:r>
              <a:rPr lang="en-US" altLang="pl-PL"/>
              <a:t>Correct for triple substitutions perturbatively: A</a:t>
            </a:r>
            <a:r>
              <a:rPr lang="en-US" altLang="pl-PL" baseline="30000"/>
              <a:t>7</a:t>
            </a:r>
            <a:r>
              <a:rPr lang="en-US" altLang="pl-PL" sz="1200"/>
              <a:t>	</a:t>
            </a:r>
          </a:p>
          <a:p>
            <a:pPr lvl="2">
              <a:lnSpc>
                <a:spcPct val="90000"/>
              </a:lnSpc>
            </a:pPr>
            <a:r>
              <a:rPr lang="en-US" altLang="pl-PL"/>
              <a:t>CCSD(T): &gt; 99% of the last 1%.  Chemical accuracy.</a:t>
            </a:r>
          </a:p>
          <a:p>
            <a:pPr>
              <a:lnSpc>
                <a:spcPct val="90000"/>
              </a:lnSpc>
            </a:pPr>
            <a:endParaRPr lang="en-US" altLang="pl-PL"/>
          </a:p>
        </p:txBody>
      </p:sp>
      <p:sp>
        <p:nvSpPr>
          <p:cNvPr id="403460" name="Text Box 4">
            <a:extLst>
              <a:ext uri="{FF2B5EF4-FFF2-40B4-BE49-F238E27FC236}">
                <a16:creationId xmlns:a16="http://schemas.microsoft.com/office/drawing/2014/main" id="{C94DC41D-93C3-4B2D-9466-26C5ABB1CB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413" y="5729288"/>
            <a:ext cx="76914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0000"/>
                </a:solidFill>
                <a:latin typeface="Arial" panose="020B0604020202020204" pitchFamily="34" charset="0"/>
              </a:rPr>
              <a:t>other properties: not quite, not monotonic!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3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6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>
            <a:extLst>
              <a:ext uri="{FF2B5EF4-FFF2-40B4-BE49-F238E27FC236}">
                <a16:creationId xmlns:a16="http://schemas.microsoft.com/office/drawing/2014/main" id="{4C3F661F-E4CB-4E02-B5D3-8E4A555319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l-PL"/>
              <a:t>Moore’s Law in action: time is on our side…</a:t>
            </a:r>
          </a:p>
        </p:txBody>
      </p:sp>
      <p:graphicFrame>
        <p:nvGraphicFramePr>
          <p:cNvPr id="289795" name="Object 3">
            <a:extLst>
              <a:ext uri="{FF2B5EF4-FFF2-40B4-BE49-F238E27FC236}">
                <a16:creationId xmlns:a16="http://schemas.microsoft.com/office/drawing/2014/main" id="{99C0BB62-F944-4299-9654-48FDF80E977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4175" y="1389063"/>
          <a:ext cx="8405813" cy="4887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798" name="Chart" r:id="rId4" imgW="8410651" imgH="4896002" progId="MSGraph.Chart.8">
                  <p:embed followColorScheme="full"/>
                </p:oleObj>
              </mc:Choice>
              <mc:Fallback>
                <p:oleObj name="Chart" r:id="rId4" imgW="8410651" imgH="4896002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175" y="1389063"/>
                        <a:ext cx="8405813" cy="4887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9796" name="AutoShape 4">
            <a:extLst>
              <a:ext uri="{FF2B5EF4-FFF2-40B4-BE49-F238E27FC236}">
                <a16:creationId xmlns:a16="http://schemas.microsoft.com/office/drawing/2014/main" id="{7C03B4E5-6F4F-4E5B-9517-4F60FFD56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874838"/>
            <a:ext cx="1692275" cy="914400"/>
          </a:xfrm>
          <a:prstGeom prst="downArrowCallout">
            <a:avLst>
              <a:gd name="adj1" fmla="val 46267"/>
              <a:gd name="adj2" fmla="val 46267"/>
              <a:gd name="adj3" fmla="val 16667"/>
              <a:gd name="adj4" fmla="val 66667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pl-PL" sz="2000">
                <a:solidFill>
                  <a:schemeClr val="tx1"/>
                </a:solidFill>
              </a:rPr>
              <a:t>supercomputers</a:t>
            </a:r>
          </a:p>
        </p:txBody>
      </p:sp>
      <p:sp>
        <p:nvSpPr>
          <p:cNvPr id="289797" name="AutoShape 5">
            <a:extLst>
              <a:ext uri="{FF2B5EF4-FFF2-40B4-BE49-F238E27FC236}">
                <a16:creationId xmlns:a16="http://schemas.microsoft.com/office/drawing/2014/main" id="{59AF9D3A-4D98-4C05-AB6B-BD66B96D04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6225" y="3498850"/>
            <a:ext cx="1630363" cy="914400"/>
          </a:xfrm>
          <a:prstGeom prst="upArrowCallout">
            <a:avLst>
              <a:gd name="adj1" fmla="val 44575"/>
              <a:gd name="adj2" fmla="val 44575"/>
              <a:gd name="adj3" fmla="val 16667"/>
              <a:gd name="adj4" fmla="val 66667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pl-PL" sz="2000">
                <a:solidFill>
                  <a:schemeClr val="tx1"/>
                </a:solidFill>
              </a:rPr>
              <a:t>workstations</a:t>
            </a:r>
          </a:p>
        </p:txBody>
      </p:sp>
    </p:spTree>
  </p:cSld>
  <p:clrMapOvr>
    <a:masterClrMapping/>
  </p:clrMapOvr>
  <p:transition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Oval 2">
            <a:extLst>
              <a:ext uri="{FF2B5EF4-FFF2-40B4-BE49-F238E27FC236}">
                <a16:creationId xmlns:a16="http://schemas.microsoft.com/office/drawing/2014/main" id="{55E481EA-7F7F-46B5-860E-D6F8E5A37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3813" y="2703513"/>
            <a:ext cx="1536700" cy="1536700"/>
          </a:xfrm>
          <a:prstGeom prst="ellipse">
            <a:avLst/>
          </a:prstGeom>
          <a:noFill/>
          <a:ln w="1079500">
            <a:solidFill>
              <a:srgbClr val="FFFF4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52259" name="Oval 3">
            <a:extLst>
              <a:ext uri="{FF2B5EF4-FFF2-40B4-BE49-F238E27FC236}">
                <a16:creationId xmlns:a16="http://schemas.microsoft.com/office/drawing/2014/main" id="{8303943B-22B0-4C3D-B0E9-974E3CA792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1813" y="1941513"/>
            <a:ext cx="3035300" cy="3035300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52260" name="Oval 4">
            <a:extLst>
              <a:ext uri="{FF2B5EF4-FFF2-40B4-BE49-F238E27FC236}">
                <a16:creationId xmlns:a16="http://schemas.microsoft.com/office/drawing/2014/main" id="{94E135F6-ADD2-48CC-80DB-2101FDCF88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5013" y="900113"/>
            <a:ext cx="5156200" cy="5156200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52261" name="Oval 5">
            <a:extLst>
              <a:ext uri="{FF2B5EF4-FFF2-40B4-BE49-F238E27FC236}">
                <a16:creationId xmlns:a16="http://schemas.microsoft.com/office/drawing/2014/main" id="{3DA81580-4A9A-4AFB-A2D8-929EE8D982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9213" y="176213"/>
            <a:ext cx="6565900" cy="6565900"/>
          </a:xfrm>
          <a:prstGeom prst="ellipse">
            <a:avLst/>
          </a:prstGeom>
          <a:noFill/>
          <a:ln w="10795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52262" name="Oval 6">
            <a:extLst>
              <a:ext uri="{FF2B5EF4-FFF2-40B4-BE49-F238E27FC236}">
                <a16:creationId xmlns:a16="http://schemas.microsoft.com/office/drawing/2014/main" id="{0D61988E-2F74-4E2A-8980-28F28BDF2C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1113" y="1433513"/>
            <a:ext cx="4076700" cy="4076700"/>
          </a:xfrm>
          <a:prstGeom prst="ellipse">
            <a:avLst/>
          </a:prstGeom>
          <a:noFill/>
          <a:ln w="1079500">
            <a:solidFill>
              <a:srgbClr val="66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2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2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3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2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2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2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88000"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2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2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2210" name="Object 2">
            <a:extLst>
              <a:ext uri="{FF2B5EF4-FFF2-40B4-BE49-F238E27FC236}">
                <a16:creationId xmlns:a16="http://schemas.microsoft.com/office/drawing/2014/main" id="{B26742B9-FB73-4BCB-9E70-F46E597FB74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9600" y="304800"/>
          <a:ext cx="7924800" cy="617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217" name="Photo Editor Photo" r:id="rId4" imgW="15751905" imgH="15416596" progId="MSPhotoEd.3">
                  <p:embed/>
                </p:oleObj>
              </mc:Choice>
              <mc:Fallback>
                <p:oleObj name="Photo Editor Photo" r:id="rId4" imgW="15751905" imgH="15416596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04800"/>
                        <a:ext cx="7924800" cy="61722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2216" name="Text Box 8">
            <a:extLst>
              <a:ext uri="{FF2B5EF4-FFF2-40B4-BE49-F238E27FC236}">
                <a16:creationId xmlns:a16="http://schemas.microsoft.com/office/drawing/2014/main" id="{576C07E7-15EC-447E-9E63-3CF041237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1025" y="44450"/>
            <a:ext cx="35385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solidFill>
                  <a:srgbClr val="FF0000"/>
                </a:solidFill>
                <a:latin typeface="Arial" panose="020B0604020202020204" pitchFamily="34" charset="0"/>
              </a:rPr>
              <a:t>systematic …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2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6" name="Picture 2" descr="CFF">
            <a:extLst>
              <a:ext uri="{FF2B5EF4-FFF2-40B4-BE49-F238E27FC236}">
                <a16:creationId xmlns:a16="http://schemas.microsoft.com/office/drawing/2014/main" id="{41021EC7-C27E-4866-B9D7-05039E321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4354513" cy="395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1187" name="Oval 3">
            <a:extLst>
              <a:ext uri="{FF2B5EF4-FFF2-40B4-BE49-F238E27FC236}">
                <a16:creationId xmlns:a16="http://schemas.microsoft.com/office/drawing/2014/main" id="{F5AAF036-88BD-45F5-AB31-1255D4905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3883025"/>
            <a:ext cx="79375" cy="793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1188" name="Line 4">
            <a:extLst>
              <a:ext uri="{FF2B5EF4-FFF2-40B4-BE49-F238E27FC236}">
                <a16:creationId xmlns:a16="http://schemas.microsoft.com/office/drawing/2014/main" id="{F5E15679-2D8F-4CDF-A824-346EDA35138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62400" y="2209800"/>
            <a:ext cx="1371600" cy="1663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1189" name="Line 5">
            <a:extLst>
              <a:ext uri="{FF2B5EF4-FFF2-40B4-BE49-F238E27FC236}">
                <a16:creationId xmlns:a16="http://schemas.microsoft.com/office/drawing/2014/main" id="{0BBE290E-0578-4CCD-AE5E-B84D3C7275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14800" y="3568700"/>
            <a:ext cx="2133600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1190" name="Line 6">
            <a:extLst>
              <a:ext uri="{FF2B5EF4-FFF2-40B4-BE49-F238E27FC236}">
                <a16:creationId xmlns:a16="http://schemas.microsoft.com/office/drawing/2014/main" id="{ACA8E356-3BE8-4CE6-9B82-B07CA267846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292600" y="4419600"/>
            <a:ext cx="10414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1191" name="Text Box 7">
            <a:extLst>
              <a:ext uri="{FF2B5EF4-FFF2-40B4-BE49-F238E27FC236}">
                <a16:creationId xmlns:a16="http://schemas.microsoft.com/office/drawing/2014/main" id="{7A37F609-3A98-4ED0-92CE-DD2F58E988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1673225"/>
            <a:ext cx="3657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Li-Li van der Waals</a:t>
            </a:r>
          </a:p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PRA </a:t>
            </a:r>
            <a:r>
              <a:rPr lang="pl-PL" altLang="pl-PL" sz="3200" b="1">
                <a:solidFill>
                  <a:srgbClr val="FFFF49"/>
                </a:solidFill>
                <a:latin typeface="Arial" panose="020B0604020202020204" pitchFamily="34" charset="0"/>
              </a:rPr>
              <a:t>54 </a:t>
            </a:r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(1996) </a:t>
            </a:r>
          </a:p>
        </p:txBody>
      </p:sp>
      <p:sp>
        <p:nvSpPr>
          <p:cNvPr id="221192" name="Text Box 8">
            <a:extLst>
              <a:ext uri="{FF2B5EF4-FFF2-40B4-BE49-F238E27FC236}">
                <a16:creationId xmlns:a16="http://schemas.microsoft.com/office/drawing/2014/main" id="{1130897B-D629-40A7-BBC7-A79AE209E8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2800" y="3151188"/>
            <a:ext cx="2981325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beam-laser </a:t>
            </a:r>
          </a:p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spectroscopy</a:t>
            </a:r>
          </a:p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PRA </a:t>
            </a:r>
            <a:r>
              <a:rPr lang="pl-PL" altLang="pl-PL" sz="3200" b="1">
                <a:solidFill>
                  <a:srgbClr val="FFFF49"/>
                </a:solidFill>
                <a:latin typeface="Arial" panose="020B0604020202020204" pitchFamily="34" charset="0"/>
              </a:rPr>
              <a:t>26 </a:t>
            </a:r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(1982) </a:t>
            </a:r>
          </a:p>
        </p:txBody>
      </p:sp>
      <p:sp>
        <p:nvSpPr>
          <p:cNvPr id="221193" name="Text Box 9">
            <a:extLst>
              <a:ext uri="{FF2B5EF4-FFF2-40B4-BE49-F238E27FC236}">
                <a16:creationId xmlns:a16="http://schemas.microsoft.com/office/drawing/2014/main" id="{A9B11677-88AD-498F-A3D6-ECD5AEEEF9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1438" y="4975225"/>
            <a:ext cx="3860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delayed coincidence</a:t>
            </a:r>
          </a:p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Z Phys D </a:t>
            </a:r>
            <a:r>
              <a:rPr lang="pl-PL" altLang="pl-PL" sz="3200" b="1">
                <a:solidFill>
                  <a:srgbClr val="FFFF49"/>
                </a:solidFill>
                <a:latin typeface="Arial" panose="020B0604020202020204" pitchFamily="34" charset="0"/>
              </a:rPr>
              <a:t>14 </a:t>
            </a:r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(1989)</a:t>
            </a:r>
          </a:p>
        </p:txBody>
      </p:sp>
      <p:sp>
        <p:nvSpPr>
          <p:cNvPr id="221194" name="Line 10">
            <a:extLst>
              <a:ext uri="{FF2B5EF4-FFF2-40B4-BE49-F238E27FC236}">
                <a16:creationId xmlns:a16="http://schemas.microsoft.com/office/drawing/2014/main" id="{29C272A1-0494-480B-8DEE-CF01C299DAE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52600" y="4025900"/>
            <a:ext cx="1714500" cy="18415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1195" name="Text Box 11">
            <a:extLst>
              <a:ext uri="{FF2B5EF4-FFF2-40B4-BE49-F238E27FC236}">
                <a16:creationId xmlns:a16="http://schemas.microsoft.com/office/drawing/2014/main" id="{0C8873FD-3ADC-4335-8605-45D23519C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325" y="5894388"/>
            <a:ext cx="3835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Hartree-Fock (1994)</a:t>
            </a:r>
          </a:p>
        </p:txBody>
      </p:sp>
      <p:sp>
        <p:nvSpPr>
          <p:cNvPr id="221198" name="Rectangle 14">
            <a:extLst>
              <a:ext uri="{FF2B5EF4-FFF2-40B4-BE49-F238E27FC236}">
                <a16:creationId xmlns:a16="http://schemas.microsoft.com/office/drawing/2014/main" id="{3E691ECF-7C81-4A43-9309-934D839C6E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15888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Complete Active Space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in </a:t>
            </a:r>
            <a:r>
              <a:rPr lang="pl-PL" altLang="pl-PL">
                <a:solidFill>
                  <a:srgbClr val="D7D200"/>
                </a:solidFill>
                <a:latin typeface="Arial" panose="020B0604020202020204" pitchFamily="34" charset="0"/>
              </a:rPr>
              <a:t>Hartree</a:t>
            </a: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-Fock theory</a:t>
            </a:r>
            <a:endParaRPr lang="pl-PL" altLang="pl-PL">
              <a:solidFill>
                <a:srgbClr val="FFFF00"/>
              </a:solidFill>
            </a:endParaRPr>
          </a:p>
        </p:txBody>
      </p:sp>
      <p:sp>
        <p:nvSpPr>
          <p:cNvPr id="221199" name="Line 15">
            <a:extLst>
              <a:ext uri="{FF2B5EF4-FFF2-40B4-BE49-F238E27FC236}">
                <a16:creationId xmlns:a16="http://schemas.microsoft.com/office/drawing/2014/main" id="{76CF7FF2-AEB1-4AAB-B4EF-BECE561CF76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60800" y="3573463"/>
            <a:ext cx="0" cy="304800"/>
          </a:xfrm>
          <a:prstGeom prst="line">
            <a:avLst/>
          </a:prstGeom>
          <a:noFill/>
          <a:ln w="635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1200" name="Line 16">
            <a:extLst>
              <a:ext uri="{FF2B5EF4-FFF2-40B4-BE49-F238E27FC236}">
                <a16:creationId xmlns:a16="http://schemas.microsoft.com/office/drawing/2014/main" id="{E79634ED-250B-4017-8FF7-E368B8E62A9E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8400" y="3573463"/>
            <a:ext cx="304800" cy="0"/>
          </a:xfrm>
          <a:prstGeom prst="line">
            <a:avLst/>
          </a:prstGeom>
          <a:noFill/>
          <a:ln w="635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1201" name="Line 17">
            <a:extLst>
              <a:ext uri="{FF2B5EF4-FFF2-40B4-BE49-F238E27FC236}">
                <a16:creationId xmlns:a16="http://schemas.microsoft.com/office/drawing/2014/main" id="{4F2920BA-A1D5-48C5-94AE-B7BD8FD59A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60800" y="3954463"/>
            <a:ext cx="0" cy="381000"/>
          </a:xfrm>
          <a:prstGeom prst="line">
            <a:avLst/>
          </a:prstGeom>
          <a:noFill/>
          <a:ln w="635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21202" name="Line 18">
            <a:extLst>
              <a:ext uri="{FF2B5EF4-FFF2-40B4-BE49-F238E27FC236}">
                <a16:creationId xmlns:a16="http://schemas.microsoft.com/office/drawing/2014/main" id="{8703E888-A7FD-41F6-A0B4-4593FC8E9B2F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8400" y="4335463"/>
            <a:ext cx="304800" cy="0"/>
          </a:xfrm>
          <a:prstGeom prst="line">
            <a:avLst/>
          </a:prstGeom>
          <a:noFill/>
          <a:ln w="635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221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21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500"/>
                                        <p:tgtEl>
                                          <p:spTgt spid="221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1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21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1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1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1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1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1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ASZYN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1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1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ASZYN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1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1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ASZYN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ASZYN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221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21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5" dur="500"/>
                                        <p:tgtEl>
                                          <p:spTgt spid="221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91" grpId="0" autoUpdateAnimBg="0"/>
      <p:bldP spid="221192" grpId="0" autoUpdateAnimBg="0"/>
      <p:bldP spid="221193" grpId="0" autoUpdateAnimBg="0"/>
      <p:bldP spid="221195" grpId="0" autoUpdateAnimBg="0"/>
      <p:bldP spid="221198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82" name="Picture 2" descr="CFF">
            <a:extLst>
              <a:ext uri="{FF2B5EF4-FFF2-40B4-BE49-F238E27FC236}">
                <a16:creationId xmlns:a16="http://schemas.microsoft.com/office/drawing/2014/main" id="{F1101136-4F2D-45BE-970E-AEA9D54D30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4354513" cy="395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883" name="Oval 3">
            <a:extLst>
              <a:ext uri="{FF2B5EF4-FFF2-40B4-BE49-F238E27FC236}">
                <a16:creationId xmlns:a16="http://schemas.microsoft.com/office/drawing/2014/main" id="{AECF6D0F-CD68-4337-ABAA-F26E53AACC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3883025"/>
            <a:ext cx="79375" cy="793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78884" name="Line 4">
            <a:extLst>
              <a:ext uri="{FF2B5EF4-FFF2-40B4-BE49-F238E27FC236}">
                <a16:creationId xmlns:a16="http://schemas.microsoft.com/office/drawing/2014/main" id="{FCDBDE7A-F3E4-47FC-9635-AC04AF515F3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62400" y="2209800"/>
            <a:ext cx="1371600" cy="1663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78885" name="Line 5">
            <a:extLst>
              <a:ext uri="{FF2B5EF4-FFF2-40B4-BE49-F238E27FC236}">
                <a16:creationId xmlns:a16="http://schemas.microsoft.com/office/drawing/2014/main" id="{0BE0B4BC-1A0A-414C-9387-55C7CA226E4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14800" y="3568700"/>
            <a:ext cx="2133600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78886" name="Line 6">
            <a:extLst>
              <a:ext uri="{FF2B5EF4-FFF2-40B4-BE49-F238E27FC236}">
                <a16:creationId xmlns:a16="http://schemas.microsoft.com/office/drawing/2014/main" id="{E7421A32-51EC-4ACE-953F-F249C8B6ED6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292600" y="4419600"/>
            <a:ext cx="10414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78887" name="Text Box 7">
            <a:extLst>
              <a:ext uri="{FF2B5EF4-FFF2-40B4-BE49-F238E27FC236}">
                <a16:creationId xmlns:a16="http://schemas.microsoft.com/office/drawing/2014/main" id="{3C8835D8-843A-491F-8071-58C673C8F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1673225"/>
            <a:ext cx="3657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Li-Li van der Waals</a:t>
            </a:r>
          </a:p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PRA </a:t>
            </a:r>
            <a:r>
              <a:rPr lang="pl-PL" altLang="pl-PL" sz="3200" b="1">
                <a:solidFill>
                  <a:srgbClr val="FFFF49"/>
                </a:solidFill>
                <a:latin typeface="Arial" panose="020B0604020202020204" pitchFamily="34" charset="0"/>
              </a:rPr>
              <a:t>54 </a:t>
            </a:r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(1996) </a:t>
            </a:r>
          </a:p>
        </p:txBody>
      </p:sp>
      <p:sp>
        <p:nvSpPr>
          <p:cNvPr id="378888" name="Text Box 8">
            <a:extLst>
              <a:ext uri="{FF2B5EF4-FFF2-40B4-BE49-F238E27FC236}">
                <a16:creationId xmlns:a16="http://schemas.microsoft.com/office/drawing/2014/main" id="{EAEBD65A-50CC-4423-8162-1D1CB1C0C3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2800" y="3151188"/>
            <a:ext cx="2981325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beam-laser </a:t>
            </a:r>
          </a:p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spectroscopy</a:t>
            </a:r>
          </a:p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PRA </a:t>
            </a:r>
            <a:r>
              <a:rPr lang="pl-PL" altLang="pl-PL" sz="3200" b="1">
                <a:solidFill>
                  <a:srgbClr val="FFFF49"/>
                </a:solidFill>
                <a:latin typeface="Arial" panose="020B0604020202020204" pitchFamily="34" charset="0"/>
              </a:rPr>
              <a:t>26 </a:t>
            </a:r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(1982) </a:t>
            </a:r>
          </a:p>
        </p:txBody>
      </p:sp>
      <p:sp>
        <p:nvSpPr>
          <p:cNvPr id="378889" name="Text Box 9">
            <a:extLst>
              <a:ext uri="{FF2B5EF4-FFF2-40B4-BE49-F238E27FC236}">
                <a16:creationId xmlns:a16="http://schemas.microsoft.com/office/drawing/2014/main" id="{7AB02BA8-9855-4AE2-84A0-F3B26F2D59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1438" y="4975225"/>
            <a:ext cx="3860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delayed coincidence</a:t>
            </a:r>
          </a:p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Z Phys D </a:t>
            </a:r>
            <a:r>
              <a:rPr lang="pl-PL" altLang="pl-PL" sz="3200" b="1">
                <a:solidFill>
                  <a:srgbClr val="FFFF49"/>
                </a:solidFill>
                <a:latin typeface="Arial" panose="020B0604020202020204" pitchFamily="34" charset="0"/>
              </a:rPr>
              <a:t>14 </a:t>
            </a:r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(1989)</a:t>
            </a:r>
          </a:p>
        </p:txBody>
      </p:sp>
      <p:sp>
        <p:nvSpPr>
          <p:cNvPr id="378890" name="Line 10">
            <a:extLst>
              <a:ext uri="{FF2B5EF4-FFF2-40B4-BE49-F238E27FC236}">
                <a16:creationId xmlns:a16="http://schemas.microsoft.com/office/drawing/2014/main" id="{EC5E119B-AF29-42A9-B249-73A75DC97D5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52600" y="4025900"/>
            <a:ext cx="1714500" cy="18415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78891" name="Text Box 11">
            <a:extLst>
              <a:ext uri="{FF2B5EF4-FFF2-40B4-BE49-F238E27FC236}">
                <a16:creationId xmlns:a16="http://schemas.microsoft.com/office/drawing/2014/main" id="{98ABC4BE-9C76-4761-BF47-0670210635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2325" y="5894388"/>
            <a:ext cx="3835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Hartree-Fock (1994)</a:t>
            </a:r>
          </a:p>
        </p:txBody>
      </p:sp>
      <p:sp>
        <p:nvSpPr>
          <p:cNvPr id="378892" name="Rectangle 12">
            <a:extLst>
              <a:ext uri="{FF2B5EF4-FFF2-40B4-BE49-F238E27FC236}">
                <a16:creationId xmlns:a16="http://schemas.microsoft.com/office/drawing/2014/main" id="{49D76B41-FF78-45FE-85F9-552CB42A33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15888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Complete Active Space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in </a:t>
            </a:r>
            <a:r>
              <a:rPr lang="pl-PL" altLang="pl-PL">
                <a:solidFill>
                  <a:srgbClr val="D7D200"/>
                </a:solidFill>
                <a:latin typeface="Arial" panose="020B0604020202020204" pitchFamily="34" charset="0"/>
              </a:rPr>
              <a:t>Hartree</a:t>
            </a: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-Fock theory</a:t>
            </a:r>
            <a:endParaRPr lang="pl-PL" altLang="pl-PL">
              <a:solidFill>
                <a:srgbClr val="FFFF00"/>
              </a:solidFill>
            </a:endParaRPr>
          </a:p>
        </p:txBody>
      </p:sp>
      <p:sp>
        <p:nvSpPr>
          <p:cNvPr id="378893" name="Line 13">
            <a:extLst>
              <a:ext uri="{FF2B5EF4-FFF2-40B4-BE49-F238E27FC236}">
                <a16:creationId xmlns:a16="http://schemas.microsoft.com/office/drawing/2014/main" id="{B557BE4E-72DE-43A8-9625-55CA4407454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60800" y="3573463"/>
            <a:ext cx="0" cy="304800"/>
          </a:xfrm>
          <a:prstGeom prst="line">
            <a:avLst/>
          </a:prstGeom>
          <a:noFill/>
          <a:ln w="635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78894" name="Line 14">
            <a:extLst>
              <a:ext uri="{FF2B5EF4-FFF2-40B4-BE49-F238E27FC236}">
                <a16:creationId xmlns:a16="http://schemas.microsoft.com/office/drawing/2014/main" id="{5F016749-4C63-41F8-B448-1E4CE755AF8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8400" y="3573463"/>
            <a:ext cx="304800" cy="0"/>
          </a:xfrm>
          <a:prstGeom prst="line">
            <a:avLst/>
          </a:prstGeom>
          <a:noFill/>
          <a:ln w="635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78895" name="Line 15">
            <a:extLst>
              <a:ext uri="{FF2B5EF4-FFF2-40B4-BE49-F238E27FC236}">
                <a16:creationId xmlns:a16="http://schemas.microsoft.com/office/drawing/2014/main" id="{CFAB4FBB-E5B7-48FC-96CD-BC80B83E387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60800" y="3954463"/>
            <a:ext cx="0" cy="381000"/>
          </a:xfrm>
          <a:prstGeom prst="line">
            <a:avLst/>
          </a:prstGeom>
          <a:noFill/>
          <a:ln w="635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78896" name="Line 16">
            <a:extLst>
              <a:ext uri="{FF2B5EF4-FFF2-40B4-BE49-F238E27FC236}">
                <a16:creationId xmlns:a16="http://schemas.microsoft.com/office/drawing/2014/main" id="{F2CE3A9E-DDF4-451B-85AB-9B9997D3B77B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8400" y="4335463"/>
            <a:ext cx="304800" cy="0"/>
          </a:xfrm>
          <a:prstGeom prst="line">
            <a:avLst/>
          </a:prstGeom>
          <a:noFill/>
          <a:ln w="635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378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78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500"/>
                                        <p:tgtEl>
                                          <p:spTgt spid="378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78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78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78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8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8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8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8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ASZYN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8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8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ASZYN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88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88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ASZYN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8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8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ASZYN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378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378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4" dur="2000"/>
                                        <p:tgtEl>
                                          <p:spTgt spid="3788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7" dur="2000"/>
                                        <p:tgtEl>
                                          <p:spTgt spid="3788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70" dur="2000"/>
                                        <p:tgtEl>
                                          <p:spTgt spid="3788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73" dur="2000"/>
                                        <p:tgtEl>
                                          <p:spTgt spid="3788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8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378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87" grpId="0" autoUpdateAnimBg="0"/>
      <p:bldP spid="378888" grpId="0" autoUpdateAnimBg="0"/>
      <p:bldP spid="378889" grpId="0" autoUpdateAnimBg="0"/>
      <p:bldP spid="378891" grpId="0" autoUpdateAnimBg="0"/>
      <p:bldP spid="37889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5506" name="Group 2">
            <a:extLst>
              <a:ext uri="{FF2B5EF4-FFF2-40B4-BE49-F238E27FC236}">
                <a16:creationId xmlns:a16="http://schemas.microsoft.com/office/drawing/2014/main" id="{D37F1553-9C71-45CE-B09F-BF03F3ADEA9C}"/>
              </a:ext>
            </a:extLst>
          </p:cNvPr>
          <p:cNvGrpSpPr>
            <a:grpSpLocks/>
          </p:cNvGrpSpPr>
          <p:nvPr/>
        </p:nvGrpSpPr>
        <p:grpSpPr bwMode="auto">
          <a:xfrm>
            <a:off x="2093913" y="3573463"/>
            <a:ext cx="5070475" cy="1497012"/>
            <a:chOff x="1279" y="3215"/>
            <a:chExt cx="3194" cy="943"/>
          </a:xfrm>
        </p:grpSpPr>
        <p:sp>
          <p:nvSpPr>
            <p:cNvPr id="405507" name="Text Box 3">
              <a:extLst>
                <a:ext uri="{FF2B5EF4-FFF2-40B4-BE49-F238E27FC236}">
                  <a16:creationId xmlns:a16="http://schemas.microsoft.com/office/drawing/2014/main" id="{F1354EB2-B8CD-41A5-8A7D-77C36F520B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9" y="3215"/>
              <a:ext cx="319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Universitas Iagellonica Cracoviensis</a:t>
              </a:r>
            </a:p>
          </p:txBody>
        </p:sp>
        <p:pic>
          <p:nvPicPr>
            <p:cNvPr id="405508" name="Picture 4" descr="ujlogo1">
              <a:extLst>
                <a:ext uri="{FF2B5EF4-FFF2-40B4-BE49-F238E27FC236}">
                  <a16:creationId xmlns:a16="http://schemas.microsoft.com/office/drawing/2014/main" id="{7399C64F-5071-4C68-AC51-211D1F5138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3504"/>
              <a:ext cx="540" cy="6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5509" name="Group 5">
            <a:extLst>
              <a:ext uri="{FF2B5EF4-FFF2-40B4-BE49-F238E27FC236}">
                <a16:creationId xmlns:a16="http://schemas.microsoft.com/office/drawing/2014/main" id="{1C00B995-7B5C-4957-AA05-4B6E8C451087}"/>
              </a:ext>
            </a:extLst>
          </p:cNvPr>
          <p:cNvGrpSpPr>
            <a:grpSpLocks/>
          </p:cNvGrpSpPr>
          <p:nvPr/>
        </p:nvGrpSpPr>
        <p:grpSpPr bwMode="auto">
          <a:xfrm>
            <a:off x="6115050" y="4354513"/>
            <a:ext cx="2724150" cy="1246187"/>
            <a:chOff x="156" y="2351"/>
            <a:chExt cx="1716" cy="785"/>
          </a:xfrm>
        </p:grpSpPr>
        <p:pic>
          <p:nvPicPr>
            <p:cNvPr id="405510" name="Picture 6" descr="ifuj">
              <a:extLst>
                <a:ext uri="{FF2B5EF4-FFF2-40B4-BE49-F238E27FC236}">
                  <a16:creationId xmlns:a16="http://schemas.microsoft.com/office/drawing/2014/main" id="{F32D58C1-78B7-49CA-975D-DA198FDBD7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2640"/>
              <a:ext cx="1200" cy="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5511" name="Text Box 7">
              <a:extLst>
                <a:ext uri="{FF2B5EF4-FFF2-40B4-BE49-F238E27FC236}">
                  <a16:creationId xmlns:a16="http://schemas.microsoft.com/office/drawing/2014/main" id="{877047F1-B882-46E5-B56E-0BE8948E66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" y="2351"/>
              <a:ext cx="17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Institute of Physics</a:t>
              </a:r>
            </a:p>
          </p:txBody>
        </p:sp>
      </p:grpSp>
      <p:sp>
        <p:nvSpPr>
          <p:cNvPr id="405512" name="Text Box 8">
            <a:extLst>
              <a:ext uri="{FF2B5EF4-FFF2-40B4-BE49-F238E27FC236}">
                <a16:creationId xmlns:a16="http://schemas.microsoft.com/office/drawing/2014/main" id="{B8DE2D26-96E7-46C5-92E3-3DEB86D668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4413" y="3141663"/>
            <a:ext cx="1947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Jacek Bieroń</a:t>
            </a:r>
          </a:p>
        </p:txBody>
      </p:sp>
      <p:pic>
        <p:nvPicPr>
          <p:cNvPr id="405513" name="Picture 9" descr="bluratom">
            <a:extLst>
              <a:ext uri="{FF2B5EF4-FFF2-40B4-BE49-F238E27FC236}">
                <a16:creationId xmlns:a16="http://schemas.microsoft.com/office/drawing/2014/main" id="{FD4000A9-7103-4EF9-A7DB-6053F42231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557338"/>
            <a:ext cx="1524000" cy="148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5514" name="Group 10">
            <a:extLst>
              <a:ext uri="{FF2B5EF4-FFF2-40B4-BE49-F238E27FC236}">
                <a16:creationId xmlns:a16="http://schemas.microsoft.com/office/drawing/2014/main" id="{E6A30C53-FC17-4E5D-B610-CC855CBA0DDC}"/>
              </a:ext>
            </a:extLst>
          </p:cNvPr>
          <p:cNvGrpSpPr>
            <a:grpSpLocks/>
          </p:cNvGrpSpPr>
          <p:nvPr/>
        </p:nvGrpSpPr>
        <p:grpSpPr bwMode="auto">
          <a:xfrm>
            <a:off x="638175" y="4148138"/>
            <a:ext cx="2047875" cy="1728787"/>
            <a:chOff x="402" y="2511"/>
            <a:chExt cx="1290" cy="1089"/>
          </a:xfrm>
        </p:grpSpPr>
        <p:sp>
          <p:nvSpPr>
            <p:cNvPr id="405515" name="Text Box 11">
              <a:extLst>
                <a:ext uri="{FF2B5EF4-FFF2-40B4-BE49-F238E27FC236}">
                  <a16:creationId xmlns:a16="http://schemas.microsoft.com/office/drawing/2014/main" id="{914AFC2C-191C-4787-8280-0FCA599119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" y="2511"/>
              <a:ext cx="1290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Zakład Optyki</a:t>
              </a:r>
            </a:p>
            <a:p>
              <a:r>
                <a:rPr lang="pl-PL" altLang="pl-PL">
                  <a:latin typeface="Arial" panose="020B0604020202020204" pitchFamily="34" charset="0"/>
                </a:rPr>
                <a:t>Atomowej</a:t>
              </a:r>
            </a:p>
          </p:txBody>
        </p:sp>
        <p:pic>
          <p:nvPicPr>
            <p:cNvPr id="405516" name="Picture 12" descr="zoaznak">
              <a:extLst>
                <a:ext uri="{FF2B5EF4-FFF2-40B4-BE49-F238E27FC236}">
                  <a16:creationId xmlns:a16="http://schemas.microsoft.com/office/drawing/2014/main" id="{D04799E8-5BC7-48EE-B2E4-F77F76B771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" y="3084"/>
              <a:ext cx="940" cy="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05517" name="Text Box 13">
            <a:extLst>
              <a:ext uri="{FF2B5EF4-FFF2-40B4-BE49-F238E27FC236}">
                <a16:creationId xmlns:a16="http://schemas.microsoft.com/office/drawing/2014/main" id="{92D501F6-04F0-4B9A-94DA-C538DC8BB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8375" y="6094413"/>
            <a:ext cx="2047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ASTHE  2016</a:t>
            </a:r>
          </a:p>
        </p:txBody>
      </p:sp>
      <p:sp>
        <p:nvSpPr>
          <p:cNvPr id="405518" name="Rectangle 14">
            <a:extLst>
              <a:ext uri="{FF2B5EF4-FFF2-40B4-BE49-F238E27FC236}">
                <a16:creationId xmlns:a16="http://schemas.microsoft.com/office/drawing/2014/main" id="{009B2BF8-1503-485E-A88B-C69CC1F16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513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Hartree-Fock and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 Dirac-Hartree-Fock theory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05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05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05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05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05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05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05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05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05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05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2000"/>
                                        <p:tgtEl>
                                          <p:spTgt spid="405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05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05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12" grpId="0" autoUpdateAnimBg="0"/>
      <p:bldP spid="405517" grpId="0" autoUpdateAnimBg="0"/>
      <p:bldP spid="405518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1410" name="Object 2">
            <a:extLst>
              <a:ext uri="{FF2B5EF4-FFF2-40B4-BE49-F238E27FC236}">
                <a16:creationId xmlns:a16="http://schemas.microsoft.com/office/drawing/2014/main" id="{90BD2928-527B-4D2F-8AD6-5483618F16D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9600" y="304800"/>
          <a:ext cx="7924800" cy="617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15" name="Photo Editor Photo" r:id="rId4" imgW="15751905" imgH="15416596" progId="MSPhotoEd.3">
                  <p:embed/>
                </p:oleObj>
              </mc:Choice>
              <mc:Fallback>
                <p:oleObj name="Photo Editor Photo" r:id="rId4" imgW="15751905" imgH="15416596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04800"/>
                        <a:ext cx="7924800" cy="61722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1411" name="Text Box 3">
            <a:extLst>
              <a:ext uri="{FF2B5EF4-FFF2-40B4-BE49-F238E27FC236}">
                <a16:creationId xmlns:a16="http://schemas.microsoft.com/office/drawing/2014/main" id="{E20E2BC1-9C37-4B38-B5B7-0B979EDA3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1025" y="44450"/>
            <a:ext cx="35385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solidFill>
                  <a:srgbClr val="FF0000"/>
                </a:solidFill>
                <a:latin typeface="Arial" panose="020B0604020202020204" pitchFamily="34" charset="0"/>
              </a:rPr>
              <a:t>systematic …</a:t>
            </a:r>
          </a:p>
        </p:txBody>
      </p:sp>
      <p:sp>
        <p:nvSpPr>
          <p:cNvPr id="401412" name="Oval 4">
            <a:extLst>
              <a:ext uri="{FF2B5EF4-FFF2-40B4-BE49-F238E27FC236}">
                <a16:creationId xmlns:a16="http://schemas.microsoft.com/office/drawing/2014/main" id="{1EBD50DE-97E0-4A27-8F21-FA9A6099B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3213" y="3997325"/>
            <a:ext cx="79375" cy="793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401413" name="Line 5">
            <a:extLst>
              <a:ext uri="{FF2B5EF4-FFF2-40B4-BE49-F238E27FC236}">
                <a16:creationId xmlns:a16="http://schemas.microsoft.com/office/drawing/2014/main" id="{604ED46D-965E-4FD0-91FA-45CF7F2FB9F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13550" y="2420938"/>
            <a:ext cx="638175" cy="13620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401414" name="Text Box 6">
            <a:extLst>
              <a:ext uri="{FF2B5EF4-FFF2-40B4-BE49-F238E27FC236}">
                <a16:creationId xmlns:a16="http://schemas.microsoft.com/office/drawing/2014/main" id="{F548B59F-6DD5-434A-8E0C-194522B69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5063" y="1814513"/>
            <a:ext cx="27955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solidFill>
                  <a:srgbClr val="FF0000"/>
                </a:solidFill>
                <a:latin typeface="Arial" panose="020B0604020202020204" pitchFamily="34" charset="0"/>
              </a:rPr>
              <a:t>Li-Li van der Waals</a:t>
            </a:r>
          </a:p>
          <a:p>
            <a:r>
              <a:rPr lang="pl-PL" altLang="pl-PL">
                <a:solidFill>
                  <a:srgbClr val="FF0000"/>
                </a:solidFill>
                <a:latin typeface="Arial" panose="020B0604020202020204" pitchFamily="34" charset="0"/>
              </a:rPr>
              <a:t>PRA </a:t>
            </a:r>
            <a:r>
              <a:rPr lang="pl-PL" altLang="pl-PL" b="1">
                <a:solidFill>
                  <a:srgbClr val="FF0000"/>
                </a:solidFill>
                <a:latin typeface="Arial" panose="020B0604020202020204" pitchFamily="34" charset="0"/>
              </a:rPr>
              <a:t>54 </a:t>
            </a:r>
            <a:r>
              <a:rPr lang="pl-PL" altLang="pl-PL">
                <a:solidFill>
                  <a:srgbClr val="FF0000"/>
                </a:solidFill>
                <a:latin typeface="Arial" panose="020B0604020202020204" pitchFamily="34" charset="0"/>
              </a:rPr>
              <a:t>(1996) 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1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401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01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1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1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411" grpId="0"/>
      <p:bldP spid="401414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260" name="Picture 4">
            <a:extLst>
              <a:ext uri="{FF2B5EF4-FFF2-40B4-BE49-F238E27FC236}">
                <a16:creationId xmlns:a16="http://schemas.microsoft.com/office/drawing/2014/main" id="{9777391C-D945-492B-BDC1-9FB239D3B7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80988"/>
            <a:ext cx="3810000" cy="629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4259" name="Picture 3">
            <a:extLst>
              <a:ext uri="{FF2B5EF4-FFF2-40B4-BE49-F238E27FC236}">
                <a16:creationId xmlns:a16="http://schemas.microsoft.com/office/drawing/2014/main" id="{AF2D1C24-4151-46B9-9120-A2B100992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5121275"/>
            <a:ext cx="6296025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4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010" name="Picture 2" descr="lines_graph_big">
            <a:extLst>
              <a:ext uri="{FF2B5EF4-FFF2-40B4-BE49-F238E27FC236}">
                <a16:creationId xmlns:a16="http://schemas.microsoft.com/office/drawing/2014/main" id="{43D9C7CA-E7DD-4AAF-B18E-BDEA05CBB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163" y="1357313"/>
            <a:ext cx="5500687" cy="479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9011" name="Text Box 3">
            <a:extLst>
              <a:ext uri="{FF2B5EF4-FFF2-40B4-BE49-F238E27FC236}">
                <a16:creationId xmlns:a16="http://schemas.microsoft.com/office/drawing/2014/main" id="{F0CA2AA9-8221-4C0D-8433-B0452AF530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306388"/>
            <a:ext cx="57165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NIST atomic database</a:t>
            </a:r>
          </a:p>
        </p:txBody>
      </p:sp>
    </p:spTree>
  </p:cSld>
  <p:clrMapOvr>
    <a:masterClrMapping/>
  </p:clrMapOvr>
  <p:transition>
    <p:wipe dir="r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1890" name="Object 2">
            <a:extLst>
              <a:ext uri="{FF2B5EF4-FFF2-40B4-BE49-F238E27FC236}">
                <a16:creationId xmlns:a16="http://schemas.microsoft.com/office/drawing/2014/main" id="{C524FEF2-23ED-42A6-AEEF-7FCBDE4D051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9600" y="304800"/>
          <a:ext cx="7924800" cy="617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893" name="Photo Editor Photo" r:id="rId4" imgW="15751905" imgH="15416596" progId="MSPhotoEd.3">
                  <p:embed/>
                </p:oleObj>
              </mc:Choice>
              <mc:Fallback>
                <p:oleObj name="Photo Editor Photo" r:id="rId4" imgW="15751905" imgH="15416596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04800"/>
                        <a:ext cx="7924800" cy="61722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2216" name="Text Box 8">
            <a:extLst>
              <a:ext uri="{FF2B5EF4-FFF2-40B4-BE49-F238E27FC236}">
                <a16:creationId xmlns:a16="http://schemas.microsoft.com/office/drawing/2014/main" id="{3216C283-A3B8-4991-B05A-E4DC48ED8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1788" y="1557338"/>
            <a:ext cx="3914775" cy="344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4400">
                <a:solidFill>
                  <a:srgbClr val="FF0000"/>
                </a:solidFill>
                <a:latin typeface="Arial" panose="020B0604020202020204" pitchFamily="34" charset="0"/>
              </a:rPr>
              <a:t>systematic …</a:t>
            </a:r>
          </a:p>
          <a:p>
            <a:pPr algn="ctr"/>
            <a:r>
              <a:rPr lang="pl-PL" altLang="en-US" sz="4400">
                <a:solidFill>
                  <a:srgbClr val="FF0000"/>
                </a:solidFill>
                <a:latin typeface="Arial" panose="020B0604020202020204" pitchFamily="34" charset="0"/>
              </a:rPr>
              <a:t>step by step …</a:t>
            </a:r>
          </a:p>
          <a:p>
            <a:pPr algn="ctr"/>
            <a:r>
              <a:rPr lang="pl-PL" altLang="en-US" sz="4400">
                <a:solidFill>
                  <a:srgbClr val="FF0000"/>
                </a:solidFill>
                <a:latin typeface="Arial" panose="020B0604020202020204" pitchFamily="34" charset="0"/>
              </a:rPr>
              <a:t>‘n’ by ‘n’</a:t>
            </a:r>
          </a:p>
          <a:p>
            <a:pPr algn="ctr"/>
            <a:r>
              <a:rPr lang="pl-PL" altLang="en-US" sz="4400">
                <a:solidFill>
                  <a:srgbClr val="FF0000"/>
                </a:solidFill>
                <a:latin typeface="Arial" panose="020B0604020202020204" pitchFamily="34" charset="0"/>
              </a:rPr>
              <a:t>increase of</a:t>
            </a:r>
          </a:p>
          <a:p>
            <a:pPr algn="ctr"/>
            <a:r>
              <a:rPr lang="pl-PL" altLang="en-US" sz="4400">
                <a:solidFill>
                  <a:srgbClr val="FF0000"/>
                </a:solidFill>
                <a:latin typeface="Arial" panose="020B0604020202020204" pitchFamily="34" charset="0"/>
              </a:rPr>
              <a:t>active set</a:t>
            </a:r>
          </a:p>
        </p:txBody>
      </p:sp>
      <p:sp>
        <p:nvSpPr>
          <p:cNvPr id="222217" name="Oval 9">
            <a:extLst>
              <a:ext uri="{FF2B5EF4-FFF2-40B4-BE49-F238E27FC236}">
                <a16:creationId xmlns:a16="http://schemas.microsoft.com/office/drawing/2014/main" id="{2BA04564-B4E5-4923-9C70-72FF10FAA2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3213" y="3997325"/>
            <a:ext cx="79375" cy="793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pl-PL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2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2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2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6" grpId="0"/>
      <p:bldP spid="22221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938" name="Picture 11" descr="be_gross">
            <a:extLst>
              <a:ext uri="{FF2B5EF4-FFF2-40B4-BE49-F238E27FC236}">
                <a16:creationId xmlns:a16="http://schemas.microsoft.com/office/drawing/2014/main" id="{F2F19A4E-D803-4DDE-A9F8-D9DA8652C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514350"/>
            <a:ext cx="7543800" cy="58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5751" name="Picture 7" descr="be_tail">
            <a:extLst>
              <a:ext uri="{FF2B5EF4-FFF2-40B4-BE49-F238E27FC236}">
                <a16:creationId xmlns:a16="http://schemas.microsoft.com/office/drawing/2014/main" id="{2F3D9E31-E778-4857-80EA-330430D4A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36" b="8339"/>
          <a:stretch>
            <a:fillRect/>
          </a:stretch>
        </p:blipFill>
        <p:spPr bwMode="auto">
          <a:xfrm>
            <a:off x="3040063" y="-671513"/>
            <a:ext cx="5635625" cy="534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5752" name="Rectangle 8">
            <a:extLst>
              <a:ext uri="{FF2B5EF4-FFF2-40B4-BE49-F238E27FC236}">
                <a16:creationId xmlns:a16="http://schemas.microsoft.com/office/drawing/2014/main" id="{D1DD9DDF-5B49-45DE-A1B2-B1CF189691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3438" y="4337050"/>
            <a:ext cx="503237" cy="2159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pl-PL">
              <a:solidFill>
                <a:srgbClr val="FFFF00"/>
              </a:solidFill>
            </a:endParaRPr>
          </a:p>
        </p:txBody>
      </p:sp>
      <p:sp>
        <p:nvSpPr>
          <p:cNvPr id="423941" name="Rectangle 9">
            <a:extLst>
              <a:ext uri="{FF2B5EF4-FFF2-40B4-BE49-F238E27FC236}">
                <a16:creationId xmlns:a16="http://schemas.microsoft.com/office/drawing/2014/main" id="{9ABB43E9-73C3-443D-98FD-ECE93D4AC0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5518150"/>
            <a:ext cx="503238" cy="2159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pl-PL">
              <a:solidFill>
                <a:srgbClr val="FFFF00"/>
              </a:solidFill>
            </a:endParaRPr>
          </a:p>
        </p:txBody>
      </p:sp>
      <p:sp>
        <p:nvSpPr>
          <p:cNvPr id="415756" name="Text Box 12">
            <a:extLst>
              <a:ext uri="{FF2B5EF4-FFF2-40B4-BE49-F238E27FC236}">
                <a16:creationId xmlns:a16="http://schemas.microsoft.com/office/drawing/2014/main" id="{9314E008-E355-4E03-985A-144B6D95F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0" y="2924175"/>
            <a:ext cx="2089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3600">
                <a:solidFill>
                  <a:srgbClr val="FF0000"/>
                </a:solidFill>
              </a:rPr>
              <a:t>625.04 (8)</a:t>
            </a:r>
          </a:p>
        </p:txBody>
      </p:sp>
      <p:sp>
        <p:nvSpPr>
          <p:cNvPr id="415757" name="Text Box 13">
            <a:extLst>
              <a:ext uri="{FF2B5EF4-FFF2-40B4-BE49-F238E27FC236}">
                <a16:creationId xmlns:a16="http://schemas.microsoft.com/office/drawing/2014/main" id="{BCBD7B2F-9E02-467C-A6D9-76624EA46C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0" y="1924050"/>
            <a:ext cx="3917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3600">
                <a:solidFill>
                  <a:srgbClr val="FF33CC"/>
                </a:solidFill>
              </a:rPr>
              <a:t>625.008837048 (10)</a:t>
            </a:r>
          </a:p>
        </p:txBody>
      </p:sp>
      <p:sp>
        <p:nvSpPr>
          <p:cNvPr id="415758" name="Rectangle 14">
            <a:extLst>
              <a:ext uri="{FF2B5EF4-FFF2-40B4-BE49-F238E27FC236}">
                <a16:creationId xmlns:a16="http://schemas.microsoft.com/office/drawing/2014/main" id="{36AA247A-D44E-478B-B1C7-4B1EE8C7EF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9925" y="2852738"/>
            <a:ext cx="503238" cy="2159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pl-PL">
              <a:solidFill>
                <a:srgbClr val="FFFF00"/>
              </a:solidFill>
            </a:endParaRPr>
          </a:p>
        </p:txBody>
      </p:sp>
      <p:sp>
        <p:nvSpPr>
          <p:cNvPr id="415763" name="AutoShape 19">
            <a:extLst>
              <a:ext uri="{FF2B5EF4-FFF2-40B4-BE49-F238E27FC236}">
                <a16:creationId xmlns:a16="http://schemas.microsoft.com/office/drawing/2014/main" id="{0C64A101-86CF-4868-B0C7-F41B30D874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3438" y="2727325"/>
            <a:ext cx="773112" cy="722313"/>
          </a:xfrm>
          <a:prstGeom prst="star4">
            <a:avLst>
              <a:gd name="adj" fmla="val 12500"/>
            </a:avLst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pl-PL">
              <a:solidFill>
                <a:srgbClr val="FFFF00"/>
              </a:solidFill>
            </a:endParaRPr>
          </a:p>
        </p:txBody>
      </p:sp>
      <p:sp>
        <p:nvSpPr>
          <p:cNvPr id="415765" name="Line 21">
            <a:extLst>
              <a:ext uri="{FF2B5EF4-FFF2-40B4-BE49-F238E27FC236}">
                <a16:creationId xmlns:a16="http://schemas.microsoft.com/office/drawing/2014/main" id="{C88AC358-4BCC-4C2A-A37B-6730116409B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90875" y="2941638"/>
            <a:ext cx="5341938" cy="11112"/>
          </a:xfrm>
          <a:prstGeom prst="line">
            <a:avLst/>
          </a:prstGeom>
          <a:noFill/>
          <a:ln w="31750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415766" name="Text Box 22">
            <a:extLst>
              <a:ext uri="{FF2B5EF4-FFF2-40B4-BE49-F238E27FC236}">
                <a16:creationId xmlns:a16="http://schemas.microsoft.com/office/drawing/2014/main" id="{4B0F02F3-5135-411A-8888-591104B9B9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7038" y="1052513"/>
            <a:ext cx="36480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3200">
                <a:solidFill>
                  <a:srgbClr val="FF0000"/>
                </a:solidFill>
                <a:latin typeface="Arial" panose="020B0604020202020204" pitchFamily="34" charset="0"/>
              </a:rPr>
              <a:t>accuracy ~ 0.01% </a:t>
            </a:r>
            <a:r>
              <a:rPr lang="pl-PL" altLang="en-US" sz="3200">
                <a:solidFill>
                  <a:srgbClr val="FFFF49"/>
                </a:solidFill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15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415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15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0"/>
                                        <p:tgtEl>
                                          <p:spTgt spid="415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0"/>
                                        <p:tgtEl>
                                          <p:spTgt spid="415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5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5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15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415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752" grpId="0" animBg="1"/>
      <p:bldP spid="415758" grpId="0" animBg="1"/>
      <p:bldP spid="415763" grpId="0" animBg="1"/>
      <p:bldP spid="415766" grpId="0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7250" name="Picture 11" descr="be_gross">
            <a:extLst>
              <a:ext uri="{FF2B5EF4-FFF2-40B4-BE49-F238E27FC236}">
                <a16:creationId xmlns:a16="http://schemas.microsoft.com/office/drawing/2014/main" id="{C50F07C3-7C27-4F6C-A6E7-95353A14D5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514350"/>
            <a:ext cx="7543800" cy="58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5751" name="Picture 7" descr="be_tail">
            <a:extLst>
              <a:ext uri="{FF2B5EF4-FFF2-40B4-BE49-F238E27FC236}">
                <a16:creationId xmlns:a16="http://schemas.microsoft.com/office/drawing/2014/main" id="{ED775233-E864-4B2D-AFEA-E915E3385F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36" b="8339"/>
          <a:stretch>
            <a:fillRect/>
          </a:stretch>
        </p:blipFill>
        <p:spPr bwMode="auto">
          <a:xfrm>
            <a:off x="3040063" y="-671513"/>
            <a:ext cx="5635625" cy="534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5752" name="Rectangle 8">
            <a:extLst>
              <a:ext uri="{FF2B5EF4-FFF2-40B4-BE49-F238E27FC236}">
                <a16:creationId xmlns:a16="http://schemas.microsoft.com/office/drawing/2014/main" id="{65302BFC-6578-4B27-8508-843B54354D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3438" y="4337050"/>
            <a:ext cx="503237" cy="2159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pl-PL">
              <a:solidFill>
                <a:srgbClr val="FFFF00"/>
              </a:solidFill>
            </a:endParaRPr>
          </a:p>
        </p:txBody>
      </p:sp>
      <p:sp>
        <p:nvSpPr>
          <p:cNvPr id="437253" name="Rectangle 9">
            <a:extLst>
              <a:ext uri="{FF2B5EF4-FFF2-40B4-BE49-F238E27FC236}">
                <a16:creationId xmlns:a16="http://schemas.microsoft.com/office/drawing/2014/main" id="{B56CD70C-81BC-4A3C-AA40-C6694DA931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5518150"/>
            <a:ext cx="503238" cy="2159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pl-PL">
              <a:solidFill>
                <a:srgbClr val="FFFF00"/>
              </a:solidFill>
            </a:endParaRPr>
          </a:p>
        </p:txBody>
      </p:sp>
      <p:sp>
        <p:nvSpPr>
          <p:cNvPr id="415756" name="Text Box 12">
            <a:extLst>
              <a:ext uri="{FF2B5EF4-FFF2-40B4-BE49-F238E27FC236}">
                <a16:creationId xmlns:a16="http://schemas.microsoft.com/office/drawing/2014/main" id="{DF0C5277-2E9F-42F6-9A84-AF5AD1428C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0575" y="1341438"/>
            <a:ext cx="2241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3600">
                <a:solidFill>
                  <a:srgbClr val="FF0000"/>
                </a:solidFill>
              </a:rPr>
              <a:t>-625.04 (8)</a:t>
            </a:r>
          </a:p>
        </p:txBody>
      </p:sp>
      <p:sp>
        <p:nvSpPr>
          <p:cNvPr id="415758" name="Rectangle 14">
            <a:extLst>
              <a:ext uri="{FF2B5EF4-FFF2-40B4-BE49-F238E27FC236}">
                <a16:creationId xmlns:a16="http://schemas.microsoft.com/office/drawing/2014/main" id="{2AA930EA-1F87-4BCD-81EF-FCC65853D4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9925" y="2852738"/>
            <a:ext cx="503238" cy="2159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pl-PL">
              <a:solidFill>
                <a:srgbClr val="FFFF00"/>
              </a:solidFill>
            </a:endParaRPr>
          </a:p>
        </p:txBody>
      </p:sp>
      <p:sp>
        <p:nvSpPr>
          <p:cNvPr id="415763" name="AutoShape 19">
            <a:extLst>
              <a:ext uri="{FF2B5EF4-FFF2-40B4-BE49-F238E27FC236}">
                <a16:creationId xmlns:a16="http://schemas.microsoft.com/office/drawing/2014/main" id="{4D1E40AB-13BB-4DD9-9CDC-79A6BCFE84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3438" y="2727325"/>
            <a:ext cx="773112" cy="722313"/>
          </a:xfrm>
          <a:prstGeom prst="star4">
            <a:avLst>
              <a:gd name="adj" fmla="val 12500"/>
            </a:avLst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pl-PL">
              <a:solidFill>
                <a:srgbClr val="FFFF00"/>
              </a:solidFill>
            </a:endParaRPr>
          </a:p>
        </p:txBody>
      </p:sp>
      <p:sp>
        <p:nvSpPr>
          <p:cNvPr id="415765" name="Line 21">
            <a:extLst>
              <a:ext uri="{FF2B5EF4-FFF2-40B4-BE49-F238E27FC236}">
                <a16:creationId xmlns:a16="http://schemas.microsoft.com/office/drawing/2014/main" id="{B69B3358-9FB6-4462-8441-7E532B1325E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90875" y="2941638"/>
            <a:ext cx="5341938" cy="11112"/>
          </a:xfrm>
          <a:prstGeom prst="line">
            <a:avLst/>
          </a:prstGeom>
          <a:noFill/>
          <a:ln w="31750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415766" name="Text Box 22">
            <a:extLst>
              <a:ext uri="{FF2B5EF4-FFF2-40B4-BE49-F238E27FC236}">
                <a16:creationId xmlns:a16="http://schemas.microsoft.com/office/drawing/2014/main" id="{D36BDB0A-3DA7-42F7-BE39-5ECF3247A3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7038" y="833438"/>
            <a:ext cx="36480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3200">
                <a:solidFill>
                  <a:srgbClr val="FF0000"/>
                </a:solidFill>
                <a:latin typeface="Arial" panose="020B0604020202020204" pitchFamily="34" charset="0"/>
              </a:rPr>
              <a:t>accuracy ~ 0.01% </a:t>
            </a:r>
            <a:r>
              <a:rPr lang="pl-PL" altLang="en-US" sz="3200">
                <a:solidFill>
                  <a:srgbClr val="FFFF49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37259" name="Rectangle 11">
            <a:extLst>
              <a:ext uri="{FF2B5EF4-FFF2-40B4-BE49-F238E27FC236}">
                <a16:creationId xmlns:a16="http://schemas.microsoft.com/office/drawing/2014/main" id="{59B28C83-E0D9-4865-9F9B-B4A028B842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1933575"/>
            <a:ext cx="876300" cy="485775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415757" name="Text Box 13">
            <a:extLst>
              <a:ext uri="{FF2B5EF4-FFF2-40B4-BE49-F238E27FC236}">
                <a16:creationId xmlns:a16="http://schemas.microsoft.com/office/drawing/2014/main" id="{F8771375-4542-4540-A7F2-768AB89B8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1773238"/>
            <a:ext cx="57419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3600">
                <a:solidFill>
                  <a:srgbClr val="FF33CC"/>
                </a:solidFill>
              </a:rPr>
              <a:t>expt = -625.008837048 (10)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15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415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15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5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5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15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000"/>
                                        <p:tgtEl>
                                          <p:spTgt spid="437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0"/>
                                        <p:tgtEl>
                                          <p:spTgt spid="415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0"/>
                                        <p:tgtEl>
                                          <p:spTgt spid="415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415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752" grpId="0" animBg="1"/>
      <p:bldP spid="415758" grpId="0" animBg="1"/>
      <p:bldP spid="415763" grpId="0" animBg="1"/>
      <p:bldP spid="415766" grpId="0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Oval 2">
            <a:extLst>
              <a:ext uri="{FF2B5EF4-FFF2-40B4-BE49-F238E27FC236}">
                <a16:creationId xmlns:a16="http://schemas.microsoft.com/office/drawing/2014/main" id="{03116EF2-4CD7-42CE-B529-89F50B809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3813" y="2703513"/>
            <a:ext cx="1536700" cy="1536700"/>
          </a:xfrm>
          <a:prstGeom prst="ellipse">
            <a:avLst/>
          </a:prstGeom>
          <a:noFill/>
          <a:ln w="1079500">
            <a:solidFill>
              <a:srgbClr val="FFFF4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53283" name="Oval 3">
            <a:extLst>
              <a:ext uri="{FF2B5EF4-FFF2-40B4-BE49-F238E27FC236}">
                <a16:creationId xmlns:a16="http://schemas.microsoft.com/office/drawing/2014/main" id="{DC7680F6-E8EF-452B-B2F8-6BF5E4C71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1813" y="1941513"/>
            <a:ext cx="3035300" cy="3035300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53284" name="Oval 4">
            <a:extLst>
              <a:ext uri="{FF2B5EF4-FFF2-40B4-BE49-F238E27FC236}">
                <a16:creationId xmlns:a16="http://schemas.microsoft.com/office/drawing/2014/main" id="{976F5403-84A7-48C0-9657-8A30D746F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5013" y="900113"/>
            <a:ext cx="5156200" cy="5156200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53285" name="Oval 5">
            <a:extLst>
              <a:ext uri="{FF2B5EF4-FFF2-40B4-BE49-F238E27FC236}">
                <a16:creationId xmlns:a16="http://schemas.microsoft.com/office/drawing/2014/main" id="{ED35B1CE-623B-4435-AD2B-9DC2225A1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9213" y="176213"/>
            <a:ext cx="6565900" cy="6565900"/>
          </a:xfrm>
          <a:prstGeom prst="ellipse">
            <a:avLst/>
          </a:prstGeom>
          <a:noFill/>
          <a:ln w="10795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53286" name="Oval 6">
            <a:extLst>
              <a:ext uri="{FF2B5EF4-FFF2-40B4-BE49-F238E27FC236}">
                <a16:creationId xmlns:a16="http://schemas.microsoft.com/office/drawing/2014/main" id="{2911DE07-CF57-4FAB-8291-87B119127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1113" y="1433513"/>
            <a:ext cx="4076700" cy="4076700"/>
          </a:xfrm>
          <a:prstGeom prst="ellipse">
            <a:avLst/>
          </a:prstGeom>
          <a:noFill/>
          <a:ln w="1079500">
            <a:solidFill>
              <a:srgbClr val="66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3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3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3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3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3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3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3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3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88000"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3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3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Text Box 2">
            <a:extLst>
              <a:ext uri="{FF2B5EF4-FFF2-40B4-BE49-F238E27FC236}">
                <a16:creationId xmlns:a16="http://schemas.microsoft.com/office/drawing/2014/main" id="{40CB54A1-9EB0-4AE6-8399-140FFE74D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6975" y="458788"/>
            <a:ext cx="667702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Effects of Relativity</a:t>
            </a:r>
          </a:p>
          <a:p>
            <a:r>
              <a:rPr lang="pl-PL" altLang="pl-PL" sz="4400">
                <a:latin typeface="Arial" panose="020B0604020202020204" pitchFamily="34" charset="0"/>
              </a:rPr>
              <a:t>in</a:t>
            </a:r>
            <a:r>
              <a:rPr lang="fr-FR" altLang="pl-PL" sz="4400">
                <a:latin typeface="Arial" panose="020B0604020202020204" pitchFamily="34" charset="0"/>
              </a:rPr>
              <a:t> Many-Electron </a:t>
            </a:r>
            <a:r>
              <a:rPr lang="pl-PL" altLang="pl-PL" sz="4400">
                <a:latin typeface="Arial" panose="020B0604020202020204" pitchFamily="34" charset="0"/>
              </a:rPr>
              <a:t>System</a:t>
            </a:r>
            <a:r>
              <a:rPr lang="fr-FR" altLang="pl-PL" sz="4400">
                <a:latin typeface="Arial" panose="020B0604020202020204" pitchFamily="34" charset="0"/>
              </a:rPr>
              <a:t>s</a:t>
            </a:r>
            <a:endParaRPr lang="pl-PL" altLang="pl-PL" sz="4400">
              <a:latin typeface="Arial" panose="020B0604020202020204" pitchFamily="34" charset="0"/>
            </a:endParaRPr>
          </a:p>
        </p:txBody>
      </p:sp>
      <p:pic>
        <p:nvPicPr>
          <p:cNvPr id="207875" name="Picture 3" descr="dirac">
            <a:extLst>
              <a:ext uri="{FF2B5EF4-FFF2-40B4-BE49-F238E27FC236}">
                <a16:creationId xmlns:a16="http://schemas.microsoft.com/office/drawing/2014/main" id="{D4C815C9-D819-4476-AEEF-3B3CBB978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6" b="51352"/>
          <a:stretch>
            <a:fillRect/>
          </a:stretch>
        </p:blipFill>
        <p:spPr bwMode="auto">
          <a:xfrm>
            <a:off x="965200" y="2097088"/>
            <a:ext cx="70358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876" name="Text Box 4">
            <a:extLst>
              <a:ext uri="{FF2B5EF4-FFF2-40B4-BE49-F238E27FC236}">
                <a16:creationId xmlns:a16="http://schemas.microsoft.com/office/drawing/2014/main" id="{F8E8A44F-145B-46E8-97CE-1BE17BD760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3638" y="3505200"/>
            <a:ext cx="6677025" cy="2647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>
                <a:solidFill>
                  <a:schemeClr val="tx1"/>
                </a:solidFill>
                <a:latin typeface="Arial" panose="020B0604020202020204" pitchFamily="34" charset="0"/>
              </a:rPr>
              <a:t>relativity ideas [...] are of no importance in the</a:t>
            </a:r>
          </a:p>
          <a:p>
            <a:r>
              <a:rPr lang="pl-PL" altLang="pl-PL">
                <a:solidFill>
                  <a:schemeClr val="tx1"/>
                </a:solidFill>
                <a:latin typeface="Arial" panose="020B0604020202020204" pitchFamily="34" charset="0"/>
              </a:rPr>
              <a:t> consideration of atomic and molecular structure</a:t>
            </a:r>
          </a:p>
          <a:p>
            <a:r>
              <a:rPr lang="pl-PL" altLang="pl-PL">
                <a:solidFill>
                  <a:schemeClr val="tx1"/>
                </a:solidFill>
                <a:latin typeface="Arial" panose="020B0604020202020204" pitchFamily="34" charset="0"/>
              </a:rPr>
              <a:t>and ordinary chemical reactions, in which it is,</a:t>
            </a:r>
          </a:p>
          <a:p>
            <a:r>
              <a:rPr lang="pl-PL" altLang="pl-PL">
                <a:solidFill>
                  <a:schemeClr val="tx1"/>
                </a:solidFill>
                <a:latin typeface="Arial" panose="020B0604020202020204" pitchFamily="34" charset="0"/>
              </a:rPr>
              <a:t>indeed, usually sufficiently accurate if one neg-</a:t>
            </a:r>
          </a:p>
          <a:p>
            <a:r>
              <a:rPr lang="pl-PL" altLang="pl-PL">
                <a:solidFill>
                  <a:schemeClr val="tx1"/>
                </a:solidFill>
                <a:latin typeface="Arial" panose="020B0604020202020204" pitchFamily="34" charset="0"/>
              </a:rPr>
              <a:t>lects relativity variation of mass with velocity</a:t>
            </a:r>
          </a:p>
          <a:p>
            <a:r>
              <a:rPr lang="pl-PL" altLang="pl-PL">
                <a:solidFill>
                  <a:schemeClr val="tx1"/>
                </a:solidFill>
                <a:latin typeface="Arial" panose="020B0604020202020204" pitchFamily="34" charset="0"/>
              </a:rPr>
              <a:t>and assumes only Coulomb forces between the</a:t>
            </a:r>
          </a:p>
          <a:p>
            <a:r>
              <a:rPr lang="pl-PL" altLang="pl-PL">
                <a:solidFill>
                  <a:schemeClr val="tx1"/>
                </a:solidFill>
                <a:latin typeface="Arial" panose="020B0604020202020204" pitchFamily="34" charset="0"/>
              </a:rPr>
              <a:t>various electrons and atomic nuclei.</a:t>
            </a:r>
          </a:p>
        </p:txBody>
      </p:sp>
      <p:pic>
        <p:nvPicPr>
          <p:cNvPr id="207877" name="Picture 5" descr="Dirac_4">
            <a:extLst>
              <a:ext uri="{FF2B5EF4-FFF2-40B4-BE49-F238E27FC236}">
                <a16:creationId xmlns:a16="http://schemas.microsoft.com/office/drawing/2014/main" id="{84788DA0-3C63-46D0-8653-F9C7C60CD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2097088"/>
            <a:ext cx="981075" cy="138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7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6" grpId="0" animBg="1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47" name="Picture 19" descr="einstein_big">
            <a:extLst>
              <a:ext uri="{FF2B5EF4-FFF2-40B4-BE49-F238E27FC236}">
                <a16:creationId xmlns:a16="http://schemas.microsoft.com/office/drawing/2014/main" id="{24152709-7C50-4B00-B4C3-9D42770B5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549400"/>
            <a:ext cx="2789237" cy="173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6144" name="Text Box 16">
            <a:extLst>
              <a:ext uri="{FF2B5EF4-FFF2-40B4-BE49-F238E27FC236}">
                <a16:creationId xmlns:a16="http://schemas.microsoft.com/office/drawing/2014/main" id="{F89D6180-64B6-4A51-A3FB-C656D29D1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4600" y="530225"/>
            <a:ext cx="66135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Relativistic mass increase</a:t>
            </a:r>
          </a:p>
        </p:txBody>
      </p:sp>
      <p:graphicFrame>
        <p:nvGraphicFramePr>
          <p:cNvPr id="176131" name="Object 3">
            <a:extLst>
              <a:ext uri="{FF2B5EF4-FFF2-40B4-BE49-F238E27FC236}">
                <a16:creationId xmlns:a16="http://schemas.microsoft.com/office/drawing/2014/main" id="{7A3BC8DB-7498-45FC-A9D1-BD7BD11147D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03350" y="2781300"/>
          <a:ext cx="1847850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60" name="Equation" r:id="rId4" imgW="2234880" imgH="609480" progId="Equation.3">
                  <p:embed/>
                </p:oleObj>
              </mc:Choice>
              <mc:Fallback>
                <p:oleObj name="Equation" r:id="rId4" imgW="2234880" imgH="609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2781300"/>
                        <a:ext cx="1847850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6148" name="Group 20">
            <a:extLst>
              <a:ext uri="{FF2B5EF4-FFF2-40B4-BE49-F238E27FC236}">
                <a16:creationId xmlns:a16="http://schemas.microsoft.com/office/drawing/2014/main" id="{C97EB278-A39E-492D-B498-CBCEAA955B66}"/>
              </a:ext>
            </a:extLst>
          </p:cNvPr>
          <p:cNvGrpSpPr>
            <a:grpSpLocks/>
          </p:cNvGrpSpPr>
          <p:nvPr/>
        </p:nvGrpSpPr>
        <p:grpSpPr bwMode="auto">
          <a:xfrm>
            <a:off x="2913063" y="2368550"/>
            <a:ext cx="2554287" cy="522288"/>
            <a:chOff x="1367" y="1775"/>
            <a:chExt cx="1609" cy="329"/>
          </a:xfrm>
        </p:grpSpPr>
        <p:graphicFrame>
          <p:nvGraphicFramePr>
            <p:cNvPr id="176133" name="Object 5">
              <a:extLst>
                <a:ext uri="{FF2B5EF4-FFF2-40B4-BE49-F238E27FC236}">
                  <a16:creationId xmlns:a16="http://schemas.microsoft.com/office/drawing/2014/main" id="{873A1D17-36E6-476B-8F79-F92E780D6A9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55" y="1775"/>
            <a:ext cx="1221" cy="3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161" name="Equation" r:id="rId6" imgW="2336760" imgH="634680" progId="Equation.3">
                    <p:embed/>
                  </p:oleObj>
                </mc:Choice>
                <mc:Fallback>
                  <p:oleObj name="Equation" r:id="rId6" imgW="2336760" imgH="63468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5" y="1775"/>
                          <a:ext cx="1221" cy="32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6134" name="Freeform 6">
              <a:extLst>
                <a:ext uri="{FF2B5EF4-FFF2-40B4-BE49-F238E27FC236}">
                  <a16:creationId xmlns:a16="http://schemas.microsoft.com/office/drawing/2014/main" id="{6E348263-C977-4FD7-9D60-FAD881ADF8A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367" y="1913"/>
              <a:ext cx="384" cy="107"/>
            </a:xfrm>
            <a:custGeom>
              <a:avLst/>
              <a:gdLst>
                <a:gd name="T0" fmla="*/ 336 w 336"/>
                <a:gd name="T1" fmla="*/ 104 h 104"/>
                <a:gd name="T2" fmla="*/ 240 w 336"/>
                <a:gd name="T3" fmla="*/ 56 h 104"/>
                <a:gd name="T4" fmla="*/ 96 w 336"/>
                <a:gd name="T5" fmla="*/ 8 h 104"/>
                <a:gd name="T6" fmla="*/ 0 w 336"/>
                <a:gd name="T7" fmla="*/ 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" h="104">
                  <a:moveTo>
                    <a:pt x="336" y="104"/>
                  </a:moveTo>
                  <a:cubicBezTo>
                    <a:pt x="308" y="88"/>
                    <a:pt x="280" y="72"/>
                    <a:pt x="240" y="56"/>
                  </a:cubicBezTo>
                  <a:cubicBezTo>
                    <a:pt x="200" y="40"/>
                    <a:pt x="136" y="16"/>
                    <a:pt x="96" y="8"/>
                  </a:cubicBezTo>
                  <a:cubicBezTo>
                    <a:pt x="56" y="0"/>
                    <a:pt x="16" y="8"/>
                    <a:pt x="0" y="8"/>
                  </a:cubicBezTo>
                </a:path>
              </a:pathLst>
            </a:custGeom>
            <a:noFill/>
            <a:ln w="19050" cap="flat" cmpd="sng">
              <a:solidFill>
                <a:srgbClr val="FFFF99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aphicFrame>
        <p:nvGraphicFramePr>
          <p:cNvPr id="176138" name="Object 10">
            <a:extLst>
              <a:ext uri="{FF2B5EF4-FFF2-40B4-BE49-F238E27FC236}">
                <a16:creationId xmlns:a16="http://schemas.microsoft.com/office/drawing/2014/main" id="{36EB547F-EFC7-4CF5-A3DD-F585C3FE00F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96988" y="1436688"/>
          <a:ext cx="3995737" cy="91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62" name="Równanie" r:id="rId8" imgW="1218960" imgH="279360" progId="Equation.3">
                  <p:embed/>
                </p:oleObj>
              </mc:Choice>
              <mc:Fallback>
                <p:oleObj name="Równanie" r:id="rId8" imgW="1218960" imgH="27936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6988" y="1436688"/>
                        <a:ext cx="3995737" cy="912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6158" name="Group 30">
            <a:extLst>
              <a:ext uri="{FF2B5EF4-FFF2-40B4-BE49-F238E27FC236}">
                <a16:creationId xmlns:a16="http://schemas.microsoft.com/office/drawing/2014/main" id="{0CEAD41D-6516-45AC-9208-5BDA89C0BF1D}"/>
              </a:ext>
            </a:extLst>
          </p:cNvPr>
          <p:cNvGrpSpPr>
            <a:grpSpLocks/>
          </p:cNvGrpSpPr>
          <p:nvPr/>
        </p:nvGrpSpPr>
        <p:grpSpPr bwMode="auto">
          <a:xfrm>
            <a:off x="323850" y="3579813"/>
            <a:ext cx="2501900" cy="2441575"/>
            <a:chOff x="68" y="2236"/>
            <a:chExt cx="1576" cy="1538"/>
          </a:xfrm>
        </p:grpSpPr>
        <p:sp>
          <p:nvSpPr>
            <p:cNvPr id="176146" name="Line 18">
              <a:extLst>
                <a:ext uri="{FF2B5EF4-FFF2-40B4-BE49-F238E27FC236}">
                  <a16:creationId xmlns:a16="http://schemas.microsoft.com/office/drawing/2014/main" id="{A94C2A5B-3C79-4AC2-BCEF-596A1DC494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40" y="2659"/>
              <a:ext cx="226" cy="613"/>
            </a:xfrm>
            <a:prstGeom prst="line">
              <a:avLst/>
            </a:prstGeom>
            <a:noFill/>
            <a:ln w="38100">
              <a:solidFill>
                <a:srgbClr val="FFFF99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6156" name="Text Box 28">
              <a:extLst>
                <a:ext uri="{FF2B5EF4-FFF2-40B4-BE49-F238E27FC236}">
                  <a16:creationId xmlns:a16="http://schemas.microsoft.com/office/drawing/2014/main" id="{B8254A3C-B6FE-4A51-9E40-29F85979AF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" y="2236"/>
              <a:ext cx="1576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 sz="4000"/>
                <a:t>Z(Au) = 79</a:t>
              </a:r>
              <a:endParaRPr lang="pl-PL" altLang="pl-PL" sz="3200"/>
            </a:p>
          </p:txBody>
        </p:sp>
        <p:sp>
          <p:nvSpPr>
            <p:cNvPr id="176157" name="Text Box 29">
              <a:extLst>
                <a:ext uri="{FF2B5EF4-FFF2-40B4-BE49-F238E27FC236}">
                  <a16:creationId xmlns:a16="http://schemas.microsoft.com/office/drawing/2014/main" id="{772A642D-88F0-456A-9B77-9E439CDF89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" y="3294"/>
              <a:ext cx="1127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 sz="4400" i="1"/>
                <a:t>V</a:t>
              </a:r>
              <a:r>
                <a:rPr lang="pl-PL" altLang="pl-PL" sz="4400"/>
                <a:t> ~ c/2</a:t>
              </a:r>
              <a:endParaRPr lang="pl-PL" altLang="pl-PL" sz="3200"/>
            </a:p>
          </p:txBody>
        </p:sp>
      </p:grpSp>
      <p:graphicFrame>
        <p:nvGraphicFramePr>
          <p:cNvPr id="176159" name="Object 31">
            <a:extLst>
              <a:ext uri="{FF2B5EF4-FFF2-40B4-BE49-F238E27FC236}">
                <a16:creationId xmlns:a16="http://schemas.microsoft.com/office/drawing/2014/main" id="{65638AC8-66CB-42BD-B7DD-160D13B00AC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19475" y="5164138"/>
          <a:ext cx="3905250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63" name="Równanie" r:id="rId10" imgW="1180800" imgH="279360" progId="Equation.3">
                  <p:embed/>
                </p:oleObj>
              </mc:Choice>
              <mc:Fallback>
                <p:oleObj name="Równanie" r:id="rId10" imgW="1180800" imgH="27936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5164138"/>
                        <a:ext cx="3905250" cy="928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6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Text Box 2">
            <a:extLst>
              <a:ext uri="{FF2B5EF4-FFF2-40B4-BE49-F238E27FC236}">
                <a16:creationId xmlns:a16="http://schemas.microsoft.com/office/drawing/2014/main" id="{1A767F15-E87B-4608-A83B-A5C7B1665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1725" y="306388"/>
            <a:ext cx="50958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pl-PL" sz="4400">
                <a:latin typeface="Arial" panose="020B0604020202020204" pitchFamily="34" charset="0"/>
              </a:rPr>
              <a:t>Size of a Bohr </a:t>
            </a:r>
            <a:r>
              <a:rPr lang="pl-PL" altLang="pl-PL" sz="4400">
                <a:latin typeface="Arial" panose="020B0604020202020204" pitchFamily="34" charset="0"/>
              </a:rPr>
              <a:t>atom</a:t>
            </a:r>
          </a:p>
        </p:txBody>
      </p:sp>
      <p:graphicFrame>
        <p:nvGraphicFramePr>
          <p:cNvPr id="256003" name="Object 3">
            <a:extLst>
              <a:ext uri="{FF2B5EF4-FFF2-40B4-BE49-F238E27FC236}">
                <a16:creationId xmlns:a16="http://schemas.microsoft.com/office/drawing/2014/main" id="{31A3ECB2-4842-43B3-9DFB-0E17F2C71CC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71863" y="1300163"/>
          <a:ext cx="2857500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3" name="Equation" r:id="rId3" imgW="3454200" imgH="622080" progId="Equation.3">
                  <p:embed/>
                </p:oleObj>
              </mc:Choice>
              <mc:Fallback>
                <p:oleObj name="Equation" r:id="rId3" imgW="3454200" imgH="6220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1863" y="1300163"/>
                        <a:ext cx="2857500" cy="512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04" name="Object 4">
            <a:extLst>
              <a:ext uri="{FF2B5EF4-FFF2-40B4-BE49-F238E27FC236}">
                <a16:creationId xmlns:a16="http://schemas.microsoft.com/office/drawing/2014/main" id="{B6C4F177-C7C2-4FC6-A37F-72939B80E2A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58000" y="1295400"/>
          <a:ext cx="205740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4" name="Equation" r:id="rId5" imgW="2463480" imgH="571320" progId="Equation.3">
                  <p:embed/>
                </p:oleObj>
              </mc:Choice>
              <mc:Fallback>
                <p:oleObj name="Equation" r:id="rId5" imgW="2463480" imgH="5713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1295400"/>
                        <a:ext cx="2057400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05" name="Object 5">
            <a:extLst>
              <a:ext uri="{FF2B5EF4-FFF2-40B4-BE49-F238E27FC236}">
                <a16:creationId xmlns:a16="http://schemas.microsoft.com/office/drawing/2014/main" id="{A74FDE17-6A47-4D0D-AC64-BE7659EB7EA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86250" y="1754188"/>
          <a:ext cx="1741488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5" name="Equation" r:id="rId7" imgW="2108160" imgH="622080" progId="Equation.3">
                  <p:embed/>
                </p:oleObj>
              </mc:Choice>
              <mc:Fallback>
                <p:oleObj name="Equation" r:id="rId7" imgW="2108160" imgH="6220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0" y="1754188"/>
                        <a:ext cx="1741488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06" name="Object 6">
            <a:extLst>
              <a:ext uri="{FF2B5EF4-FFF2-40B4-BE49-F238E27FC236}">
                <a16:creationId xmlns:a16="http://schemas.microsoft.com/office/drawing/2014/main" id="{EC938FE8-D6F1-4BC9-B965-774541F6B3B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97663" y="1808163"/>
          <a:ext cx="1303337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6" name="Equation" r:id="rId9" imgW="1562040" imgH="622080" progId="Equation.3">
                  <p:embed/>
                </p:oleObj>
              </mc:Choice>
              <mc:Fallback>
                <p:oleObj name="Equation" r:id="rId9" imgW="1562040" imgH="6220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7663" y="1808163"/>
                        <a:ext cx="1303337" cy="519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07" name="Object 7">
            <a:extLst>
              <a:ext uri="{FF2B5EF4-FFF2-40B4-BE49-F238E27FC236}">
                <a16:creationId xmlns:a16="http://schemas.microsoft.com/office/drawing/2014/main" id="{444725BE-F563-4291-971E-729BDF44BA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34088" y="2633663"/>
          <a:ext cx="2173287" cy="1154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7" name="Equation" r:id="rId11" imgW="2628720" imgH="1396800" progId="Equation.3">
                  <p:embed/>
                </p:oleObj>
              </mc:Choice>
              <mc:Fallback>
                <p:oleObj name="Equation" r:id="rId11" imgW="2628720" imgH="1396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4088" y="2633663"/>
                        <a:ext cx="2173287" cy="1154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08" name="Object 8">
            <a:extLst>
              <a:ext uri="{FF2B5EF4-FFF2-40B4-BE49-F238E27FC236}">
                <a16:creationId xmlns:a16="http://schemas.microsoft.com/office/drawing/2014/main" id="{B41D21C9-16BF-4988-B86E-E2B329F3196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03863" y="4038600"/>
          <a:ext cx="2584450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8" name="Equation" r:id="rId13" imgW="3124080" imgH="1409400" progId="Equation.3">
                  <p:embed/>
                </p:oleObj>
              </mc:Choice>
              <mc:Fallback>
                <p:oleObj name="Equation" r:id="rId13" imgW="3124080" imgH="14094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3863" y="4038600"/>
                        <a:ext cx="2584450" cy="1165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09" name="Object 9">
            <a:extLst>
              <a:ext uri="{FF2B5EF4-FFF2-40B4-BE49-F238E27FC236}">
                <a16:creationId xmlns:a16="http://schemas.microsoft.com/office/drawing/2014/main" id="{9164D260-E819-474A-B722-A0F93801F4D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29200" y="5410200"/>
          <a:ext cx="2278063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29" name="Equation" r:id="rId15" imgW="2755800" imgH="1409400" progId="Equation.3">
                  <p:embed/>
                </p:oleObj>
              </mc:Choice>
              <mc:Fallback>
                <p:oleObj name="Equation" r:id="rId15" imgW="2755800" imgH="14094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5410200"/>
                        <a:ext cx="2278063" cy="1165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10" name="Object 10">
            <a:extLst>
              <a:ext uri="{FF2B5EF4-FFF2-40B4-BE49-F238E27FC236}">
                <a16:creationId xmlns:a16="http://schemas.microsoft.com/office/drawing/2014/main" id="{A2D7104D-414A-4BF0-9B17-87BB26C1838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10000" y="3124200"/>
          <a:ext cx="377825" cy="27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30" name="Equation" r:id="rId17" imgW="457200" imgH="330120" progId="Equation.3">
                  <p:embed/>
                </p:oleObj>
              </mc:Choice>
              <mc:Fallback>
                <p:oleObj name="Equation" r:id="rId17" imgW="457200" imgH="33012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124200"/>
                        <a:ext cx="377825" cy="273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6011" name="Group 11">
            <a:extLst>
              <a:ext uri="{FF2B5EF4-FFF2-40B4-BE49-F238E27FC236}">
                <a16:creationId xmlns:a16="http://schemas.microsoft.com/office/drawing/2014/main" id="{F755E734-69D9-4AE6-B07F-9029EE6B83E9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2971800"/>
            <a:ext cx="1854200" cy="673100"/>
            <a:chOff x="2712" y="1872"/>
            <a:chExt cx="1168" cy="424"/>
          </a:xfrm>
        </p:grpSpPr>
        <p:cxnSp>
          <p:nvCxnSpPr>
            <p:cNvPr id="256012" name="AutoShape 12">
              <a:extLst>
                <a:ext uri="{FF2B5EF4-FFF2-40B4-BE49-F238E27FC236}">
                  <a16:creationId xmlns:a16="http://schemas.microsoft.com/office/drawing/2014/main" id="{D53B00E1-3036-4B8E-A7E7-D91F996F8F0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712" y="1872"/>
              <a:ext cx="1032" cy="192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FFFF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256013" name="AutoShape 13">
              <a:extLst>
                <a:ext uri="{FF2B5EF4-FFF2-40B4-BE49-F238E27FC236}">
                  <a16:creationId xmlns:a16="http://schemas.microsoft.com/office/drawing/2014/main" id="{2B404B94-B81B-4ABF-8B82-E2F6AD1F720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712" y="2064"/>
              <a:ext cx="1168" cy="232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rgbClr val="FFFF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256014" name="Oval 14">
            <a:extLst>
              <a:ext uri="{FF2B5EF4-FFF2-40B4-BE49-F238E27FC236}">
                <a16:creationId xmlns:a16="http://schemas.microsoft.com/office/drawing/2014/main" id="{4C577F6D-0D57-4B61-B496-0F82E06D5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3276600"/>
            <a:ext cx="609600" cy="641350"/>
          </a:xfrm>
          <a:prstGeom prst="ellips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6015" name="Freeform 15">
            <a:extLst>
              <a:ext uri="{FF2B5EF4-FFF2-40B4-BE49-F238E27FC236}">
                <a16:creationId xmlns:a16="http://schemas.microsoft.com/office/drawing/2014/main" id="{266762EB-BD1B-431A-A5ED-E6F32B177A02}"/>
              </a:ext>
            </a:extLst>
          </p:cNvPr>
          <p:cNvSpPr>
            <a:spLocks/>
          </p:cNvSpPr>
          <p:nvPr/>
        </p:nvSpPr>
        <p:spPr bwMode="auto">
          <a:xfrm>
            <a:off x="6908800" y="2514600"/>
            <a:ext cx="1905000" cy="990600"/>
          </a:xfrm>
          <a:custGeom>
            <a:avLst/>
            <a:gdLst>
              <a:gd name="T0" fmla="*/ 720 w 1048"/>
              <a:gd name="T1" fmla="*/ 736 h 736"/>
              <a:gd name="T2" fmla="*/ 1008 w 1048"/>
              <a:gd name="T3" fmla="*/ 496 h 736"/>
              <a:gd name="T4" fmla="*/ 960 w 1048"/>
              <a:gd name="T5" fmla="*/ 160 h 736"/>
              <a:gd name="T6" fmla="*/ 480 w 1048"/>
              <a:gd name="T7" fmla="*/ 16 h 736"/>
              <a:gd name="T8" fmla="*/ 96 w 1048"/>
              <a:gd name="T9" fmla="*/ 64 h 736"/>
              <a:gd name="T10" fmla="*/ 0 w 1048"/>
              <a:gd name="T11" fmla="*/ 25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48" h="736">
                <a:moveTo>
                  <a:pt x="720" y="736"/>
                </a:moveTo>
                <a:cubicBezTo>
                  <a:pt x="844" y="664"/>
                  <a:pt x="968" y="592"/>
                  <a:pt x="1008" y="496"/>
                </a:cubicBezTo>
                <a:cubicBezTo>
                  <a:pt x="1048" y="400"/>
                  <a:pt x="1048" y="240"/>
                  <a:pt x="960" y="160"/>
                </a:cubicBezTo>
                <a:cubicBezTo>
                  <a:pt x="872" y="80"/>
                  <a:pt x="624" y="32"/>
                  <a:pt x="480" y="16"/>
                </a:cubicBezTo>
                <a:cubicBezTo>
                  <a:pt x="336" y="0"/>
                  <a:pt x="176" y="24"/>
                  <a:pt x="96" y="64"/>
                </a:cubicBezTo>
                <a:cubicBezTo>
                  <a:pt x="16" y="104"/>
                  <a:pt x="16" y="224"/>
                  <a:pt x="0" y="256"/>
                </a:cubicBezTo>
              </a:path>
            </a:pathLst>
          </a:custGeom>
          <a:noFill/>
          <a:ln w="19050" cap="flat" cmpd="sng">
            <a:solidFill>
              <a:srgbClr val="FFFF9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6016" name="Line 16">
            <a:extLst>
              <a:ext uri="{FF2B5EF4-FFF2-40B4-BE49-F238E27FC236}">
                <a16:creationId xmlns:a16="http://schemas.microsoft.com/office/drawing/2014/main" id="{A60C1867-8BF9-4B22-9544-5003D944350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83400" y="2819400"/>
            <a:ext cx="38100" cy="203200"/>
          </a:xfrm>
          <a:prstGeom prst="line">
            <a:avLst/>
          </a:prstGeom>
          <a:noFill/>
          <a:ln w="1905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6017" name="Oval 17">
            <a:extLst>
              <a:ext uri="{FF2B5EF4-FFF2-40B4-BE49-F238E27FC236}">
                <a16:creationId xmlns:a16="http://schemas.microsoft.com/office/drawing/2014/main" id="{1F9642F1-BCC0-431D-8E8E-C8A3D79540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3917950"/>
            <a:ext cx="1600200" cy="730250"/>
          </a:xfrm>
          <a:prstGeom prst="ellips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56018" name="Object 18">
            <a:extLst>
              <a:ext uri="{FF2B5EF4-FFF2-40B4-BE49-F238E27FC236}">
                <a16:creationId xmlns:a16="http://schemas.microsoft.com/office/drawing/2014/main" id="{4DDFC326-CA1A-4691-B479-BC2BB672365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03738" y="3600450"/>
          <a:ext cx="525462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31" name="Equation" r:id="rId19" imgW="634680" imgH="711000" progId="Equation.3">
                  <p:embed/>
                </p:oleObj>
              </mc:Choice>
              <mc:Fallback>
                <p:oleObj name="Equation" r:id="rId19" imgW="634680" imgH="71100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3738" y="3600450"/>
                        <a:ext cx="525462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19" name="Freeform 19">
            <a:extLst>
              <a:ext uri="{FF2B5EF4-FFF2-40B4-BE49-F238E27FC236}">
                <a16:creationId xmlns:a16="http://schemas.microsoft.com/office/drawing/2014/main" id="{E0E9CFDA-41AF-407B-B791-D2543B54471E}"/>
              </a:ext>
            </a:extLst>
          </p:cNvPr>
          <p:cNvSpPr>
            <a:spLocks/>
          </p:cNvSpPr>
          <p:nvPr/>
        </p:nvSpPr>
        <p:spPr bwMode="auto">
          <a:xfrm>
            <a:off x="5029200" y="3873500"/>
            <a:ext cx="533400" cy="165100"/>
          </a:xfrm>
          <a:custGeom>
            <a:avLst/>
            <a:gdLst>
              <a:gd name="T0" fmla="*/ 336 w 336"/>
              <a:gd name="T1" fmla="*/ 104 h 104"/>
              <a:gd name="T2" fmla="*/ 240 w 336"/>
              <a:gd name="T3" fmla="*/ 56 h 104"/>
              <a:gd name="T4" fmla="*/ 96 w 336"/>
              <a:gd name="T5" fmla="*/ 8 h 104"/>
              <a:gd name="T6" fmla="*/ 0 w 336"/>
              <a:gd name="T7" fmla="*/ 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" h="104">
                <a:moveTo>
                  <a:pt x="336" y="104"/>
                </a:moveTo>
                <a:cubicBezTo>
                  <a:pt x="308" y="88"/>
                  <a:pt x="280" y="72"/>
                  <a:pt x="240" y="56"/>
                </a:cubicBezTo>
                <a:cubicBezTo>
                  <a:pt x="200" y="40"/>
                  <a:pt x="136" y="16"/>
                  <a:pt x="96" y="8"/>
                </a:cubicBezTo>
                <a:cubicBezTo>
                  <a:pt x="56" y="0"/>
                  <a:pt x="16" y="8"/>
                  <a:pt x="0" y="8"/>
                </a:cubicBezTo>
              </a:path>
            </a:pathLst>
          </a:custGeom>
          <a:noFill/>
          <a:ln w="19050" cap="flat" cmpd="sng">
            <a:solidFill>
              <a:srgbClr val="FFFF9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56020" name="Object 20">
            <a:extLst>
              <a:ext uri="{FF2B5EF4-FFF2-40B4-BE49-F238E27FC236}">
                <a16:creationId xmlns:a16="http://schemas.microsoft.com/office/drawing/2014/main" id="{7E6A17D4-311D-4DC0-8E6E-A6CCBFF1A54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86200" y="5757863"/>
          <a:ext cx="838200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32" name="Equation" r:id="rId21" imgW="1015920" imgH="685800" progId="Equation.3">
                  <p:embed/>
                </p:oleObj>
              </mc:Choice>
              <mc:Fallback>
                <p:oleObj name="Equation" r:id="rId21" imgW="1015920" imgH="6858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5757863"/>
                        <a:ext cx="838200" cy="56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21" name="Text Box 21">
            <a:extLst>
              <a:ext uri="{FF2B5EF4-FFF2-40B4-BE49-F238E27FC236}">
                <a16:creationId xmlns:a16="http://schemas.microsoft.com/office/drawing/2014/main" id="{E206BD52-E15A-49DB-A591-C90143952F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325" y="5665788"/>
            <a:ext cx="25288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latin typeface="Arial" panose="020B0604020202020204" pitchFamily="34" charset="0"/>
              </a:rPr>
              <a:t>(Bohr</a:t>
            </a:r>
            <a:r>
              <a:rPr lang="fr-FR" altLang="pl-PL" sz="3200">
                <a:latin typeface="Arial" panose="020B0604020202020204" pitchFamily="34" charset="0"/>
              </a:rPr>
              <a:t> radius</a:t>
            </a:r>
            <a:r>
              <a:rPr lang="pl-PL" altLang="pl-PL" sz="3200">
                <a:latin typeface="Arial" panose="020B0604020202020204" pitchFamily="34" charset="0"/>
              </a:rPr>
              <a:t>)</a:t>
            </a:r>
          </a:p>
        </p:txBody>
      </p:sp>
      <p:pic>
        <p:nvPicPr>
          <p:cNvPr id="256022" name="Picture 22" descr="bohr2">
            <a:extLst>
              <a:ext uri="{FF2B5EF4-FFF2-40B4-BE49-F238E27FC236}">
                <a16:creationId xmlns:a16="http://schemas.microsoft.com/office/drawing/2014/main" id="{B057BD68-9C1A-4112-86DA-8D2876DA3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1960563"/>
            <a:ext cx="2700337" cy="268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6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6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6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6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6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6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6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56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56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56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56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56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6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6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56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5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56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5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5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4178" name="Group 2">
            <a:extLst>
              <a:ext uri="{FF2B5EF4-FFF2-40B4-BE49-F238E27FC236}">
                <a16:creationId xmlns:a16="http://schemas.microsoft.com/office/drawing/2014/main" id="{EF1F4D42-A8A7-43AD-A206-DACEE73F450E}"/>
              </a:ext>
            </a:extLst>
          </p:cNvPr>
          <p:cNvGrpSpPr>
            <a:grpSpLocks/>
          </p:cNvGrpSpPr>
          <p:nvPr/>
        </p:nvGrpSpPr>
        <p:grpSpPr bwMode="auto">
          <a:xfrm>
            <a:off x="2093913" y="3573463"/>
            <a:ext cx="5070475" cy="1497012"/>
            <a:chOff x="1279" y="3215"/>
            <a:chExt cx="3194" cy="943"/>
          </a:xfrm>
        </p:grpSpPr>
        <p:sp>
          <p:nvSpPr>
            <p:cNvPr id="434179" name="Text Box 3">
              <a:extLst>
                <a:ext uri="{FF2B5EF4-FFF2-40B4-BE49-F238E27FC236}">
                  <a16:creationId xmlns:a16="http://schemas.microsoft.com/office/drawing/2014/main" id="{CA76A2EE-D69B-4D14-A97A-CCD1FD7097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9" y="3215"/>
              <a:ext cx="319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Universitas Iagellonica Cracoviensis</a:t>
              </a:r>
            </a:p>
          </p:txBody>
        </p:sp>
        <p:pic>
          <p:nvPicPr>
            <p:cNvPr id="434180" name="Picture 4" descr="ujlogo1">
              <a:extLst>
                <a:ext uri="{FF2B5EF4-FFF2-40B4-BE49-F238E27FC236}">
                  <a16:creationId xmlns:a16="http://schemas.microsoft.com/office/drawing/2014/main" id="{9DAD0D22-7D1F-4B9E-B205-CCB801FD73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3504"/>
              <a:ext cx="540" cy="6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34181" name="Group 5">
            <a:extLst>
              <a:ext uri="{FF2B5EF4-FFF2-40B4-BE49-F238E27FC236}">
                <a16:creationId xmlns:a16="http://schemas.microsoft.com/office/drawing/2014/main" id="{2944ED95-2700-4F0B-9977-518E26CA1EC3}"/>
              </a:ext>
            </a:extLst>
          </p:cNvPr>
          <p:cNvGrpSpPr>
            <a:grpSpLocks/>
          </p:cNvGrpSpPr>
          <p:nvPr/>
        </p:nvGrpSpPr>
        <p:grpSpPr bwMode="auto">
          <a:xfrm>
            <a:off x="6115050" y="4354513"/>
            <a:ext cx="2724150" cy="1246187"/>
            <a:chOff x="156" y="2351"/>
            <a:chExt cx="1716" cy="785"/>
          </a:xfrm>
        </p:grpSpPr>
        <p:pic>
          <p:nvPicPr>
            <p:cNvPr id="434182" name="Picture 6" descr="ifuj">
              <a:extLst>
                <a:ext uri="{FF2B5EF4-FFF2-40B4-BE49-F238E27FC236}">
                  <a16:creationId xmlns:a16="http://schemas.microsoft.com/office/drawing/2014/main" id="{CFCCD523-3AC0-47BD-84F6-1C0B4CAD13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2640"/>
              <a:ext cx="1200" cy="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4183" name="Text Box 7">
              <a:extLst>
                <a:ext uri="{FF2B5EF4-FFF2-40B4-BE49-F238E27FC236}">
                  <a16:creationId xmlns:a16="http://schemas.microsoft.com/office/drawing/2014/main" id="{0CDD58DD-0A03-4DAC-B5B8-19640F97DD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" y="2351"/>
              <a:ext cx="17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Institute of Physics</a:t>
              </a:r>
            </a:p>
          </p:txBody>
        </p:sp>
      </p:grpSp>
      <p:sp>
        <p:nvSpPr>
          <p:cNvPr id="434184" name="Text Box 8">
            <a:extLst>
              <a:ext uri="{FF2B5EF4-FFF2-40B4-BE49-F238E27FC236}">
                <a16:creationId xmlns:a16="http://schemas.microsoft.com/office/drawing/2014/main" id="{B5830A5C-AEB3-4AB4-B1E1-1A87A8249F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4413" y="3141663"/>
            <a:ext cx="1947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Jacek Bieroń</a:t>
            </a:r>
          </a:p>
        </p:txBody>
      </p:sp>
      <p:pic>
        <p:nvPicPr>
          <p:cNvPr id="434185" name="Picture 9" descr="bluratom">
            <a:extLst>
              <a:ext uri="{FF2B5EF4-FFF2-40B4-BE49-F238E27FC236}">
                <a16:creationId xmlns:a16="http://schemas.microsoft.com/office/drawing/2014/main" id="{FA699B40-1CA1-4134-AFF8-B78744E69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557338"/>
            <a:ext cx="1524000" cy="148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34186" name="Group 10">
            <a:extLst>
              <a:ext uri="{FF2B5EF4-FFF2-40B4-BE49-F238E27FC236}">
                <a16:creationId xmlns:a16="http://schemas.microsoft.com/office/drawing/2014/main" id="{D229768A-B040-4050-B6FF-4C3273488B2C}"/>
              </a:ext>
            </a:extLst>
          </p:cNvPr>
          <p:cNvGrpSpPr>
            <a:grpSpLocks/>
          </p:cNvGrpSpPr>
          <p:nvPr/>
        </p:nvGrpSpPr>
        <p:grpSpPr bwMode="auto">
          <a:xfrm>
            <a:off x="638175" y="4148138"/>
            <a:ext cx="2047875" cy="1728787"/>
            <a:chOff x="402" y="2511"/>
            <a:chExt cx="1290" cy="1089"/>
          </a:xfrm>
        </p:grpSpPr>
        <p:sp>
          <p:nvSpPr>
            <p:cNvPr id="434187" name="Text Box 11">
              <a:extLst>
                <a:ext uri="{FF2B5EF4-FFF2-40B4-BE49-F238E27FC236}">
                  <a16:creationId xmlns:a16="http://schemas.microsoft.com/office/drawing/2014/main" id="{8C7FCE62-FC66-429A-9806-624554FE8D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" y="2511"/>
              <a:ext cx="1290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Zakład Optyki</a:t>
              </a:r>
            </a:p>
            <a:p>
              <a:r>
                <a:rPr lang="pl-PL" altLang="pl-PL">
                  <a:latin typeface="Arial" panose="020B0604020202020204" pitchFamily="34" charset="0"/>
                </a:rPr>
                <a:t>Atomowej</a:t>
              </a:r>
            </a:p>
          </p:txBody>
        </p:sp>
        <p:pic>
          <p:nvPicPr>
            <p:cNvPr id="434188" name="Picture 12" descr="zoaznak">
              <a:extLst>
                <a:ext uri="{FF2B5EF4-FFF2-40B4-BE49-F238E27FC236}">
                  <a16:creationId xmlns:a16="http://schemas.microsoft.com/office/drawing/2014/main" id="{D81E5EFE-5ED6-49B8-B600-F64E3381B8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" y="3084"/>
              <a:ext cx="940" cy="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4189" name="Text Box 13">
            <a:extLst>
              <a:ext uri="{FF2B5EF4-FFF2-40B4-BE49-F238E27FC236}">
                <a16:creationId xmlns:a16="http://schemas.microsoft.com/office/drawing/2014/main" id="{DD4BFF7C-E72E-4730-BDE5-1E4758E4E0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3963" y="6094413"/>
            <a:ext cx="1539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25 II 2018</a:t>
            </a:r>
          </a:p>
        </p:txBody>
      </p:sp>
      <p:sp>
        <p:nvSpPr>
          <p:cNvPr id="434190" name="Rectangle 14">
            <a:extLst>
              <a:ext uri="{FF2B5EF4-FFF2-40B4-BE49-F238E27FC236}">
                <a16:creationId xmlns:a16="http://schemas.microsoft.com/office/drawing/2014/main" id="{C47DB5FC-3EA8-4575-AB0C-B624D76AB2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513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Hartree-Fock and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 Dirac-Hartree-Fock theory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34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34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34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34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34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34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34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34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34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34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34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34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2000"/>
                                        <p:tgtEl>
                                          <p:spTgt spid="434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34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34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4184" grpId="0" autoUpdateAnimBg="0"/>
      <p:bldP spid="434189" grpId="0" autoUpdateAnimBg="0"/>
      <p:bldP spid="434190" grpId="0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Text Box 2">
            <a:extLst>
              <a:ext uri="{FF2B5EF4-FFF2-40B4-BE49-F238E27FC236}">
                <a16:creationId xmlns:a16="http://schemas.microsoft.com/office/drawing/2014/main" id="{02049CB0-E354-412A-877F-75B7DEFB43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1700" y="306388"/>
            <a:ext cx="63722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pl-PL" sz="4400">
                <a:latin typeface="Arial" panose="020B0604020202020204" pitchFamily="34" charset="0"/>
              </a:rPr>
              <a:t>Speed of a Bohr </a:t>
            </a:r>
            <a:r>
              <a:rPr lang="pl-PL" altLang="pl-PL" sz="4400">
                <a:latin typeface="Arial" panose="020B0604020202020204" pitchFamily="34" charset="0"/>
              </a:rPr>
              <a:t>ele</a:t>
            </a:r>
            <a:r>
              <a:rPr lang="fr-FR" altLang="pl-PL" sz="4400">
                <a:latin typeface="Arial" panose="020B0604020202020204" pitchFamily="34" charset="0"/>
              </a:rPr>
              <a:t>c</a:t>
            </a:r>
            <a:r>
              <a:rPr lang="pl-PL" altLang="pl-PL" sz="4400">
                <a:latin typeface="Arial" panose="020B0604020202020204" pitchFamily="34" charset="0"/>
              </a:rPr>
              <a:t>tron</a:t>
            </a:r>
          </a:p>
        </p:txBody>
      </p:sp>
      <p:graphicFrame>
        <p:nvGraphicFramePr>
          <p:cNvPr id="257027" name="Object 3">
            <a:extLst>
              <a:ext uri="{FF2B5EF4-FFF2-40B4-BE49-F238E27FC236}">
                <a16:creationId xmlns:a16="http://schemas.microsoft.com/office/drawing/2014/main" id="{BAFAD42A-865F-4198-A409-4023076ACCE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03613" y="1223963"/>
          <a:ext cx="2855912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47" name="Equation" r:id="rId3" imgW="3454200" imgH="622080" progId="Equation.3">
                  <p:embed/>
                </p:oleObj>
              </mc:Choice>
              <mc:Fallback>
                <p:oleObj name="Equation" r:id="rId3" imgW="3454200" imgH="6220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3613" y="1223963"/>
                        <a:ext cx="2855912" cy="512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7028" name="Object 4">
            <a:extLst>
              <a:ext uri="{FF2B5EF4-FFF2-40B4-BE49-F238E27FC236}">
                <a16:creationId xmlns:a16="http://schemas.microsoft.com/office/drawing/2014/main" id="{E4E7FDE6-441D-4147-95E0-5638495CD24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58000" y="1219200"/>
          <a:ext cx="205740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48" name="Equation" r:id="rId5" imgW="2463480" imgH="571320" progId="Equation.3">
                  <p:embed/>
                </p:oleObj>
              </mc:Choice>
              <mc:Fallback>
                <p:oleObj name="Equation" r:id="rId5" imgW="2463480" imgH="57132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1219200"/>
                        <a:ext cx="2057400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7029" name="Object 5">
            <a:extLst>
              <a:ext uri="{FF2B5EF4-FFF2-40B4-BE49-F238E27FC236}">
                <a16:creationId xmlns:a16="http://schemas.microsoft.com/office/drawing/2014/main" id="{A14FD300-8CF0-4E70-872D-FED6614F45F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21163" y="1766888"/>
          <a:ext cx="1806575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49" name="Equation" r:id="rId7" imgW="2184120" imgH="622080" progId="Equation.3">
                  <p:embed/>
                </p:oleObj>
              </mc:Choice>
              <mc:Fallback>
                <p:oleObj name="Equation" r:id="rId7" imgW="2184120" imgH="6220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1163" y="1766888"/>
                        <a:ext cx="1806575" cy="512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7030" name="Object 6">
            <a:extLst>
              <a:ext uri="{FF2B5EF4-FFF2-40B4-BE49-F238E27FC236}">
                <a16:creationId xmlns:a16="http://schemas.microsoft.com/office/drawing/2014/main" id="{174C4F55-97B1-4EB3-9DB9-7A8456D8DA9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97663" y="1766888"/>
          <a:ext cx="1303337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50" name="Equation" r:id="rId9" imgW="1562040" imgH="622080" progId="Equation.3">
                  <p:embed/>
                </p:oleObj>
              </mc:Choice>
              <mc:Fallback>
                <p:oleObj name="Equation" r:id="rId9" imgW="1562040" imgH="6220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7663" y="1766888"/>
                        <a:ext cx="1303337" cy="519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7031" name="Object 7">
            <a:extLst>
              <a:ext uri="{FF2B5EF4-FFF2-40B4-BE49-F238E27FC236}">
                <a16:creationId xmlns:a16="http://schemas.microsoft.com/office/drawing/2014/main" id="{534879AC-7DA2-460D-9630-2CA0F3594B4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37200" y="2405063"/>
          <a:ext cx="2173288" cy="1154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51" name="Equation" r:id="rId11" imgW="2628720" imgH="1396800" progId="Equation.3">
                  <p:embed/>
                </p:oleObj>
              </mc:Choice>
              <mc:Fallback>
                <p:oleObj name="Equation" r:id="rId11" imgW="2628720" imgH="1396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7200" y="2405063"/>
                        <a:ext cx="2173288" cy="1154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7032" name="Object 8">
            <a:extLst>
              <a:ext uri="{FF2B5EF4-FFF2-40B4-BE49-F238E27FC236}">
                <a16:creationId xmlns:a16="http://schemas.microsoft.com/office/drawing/2014/main" id="{48B113C5-6070-4AB0-9585-DF8B8C4F3F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89525" y="3733800"/>
          <a:ext cx="2279650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52" name="Equation" r:id="rId13" imgW="2755800" imgH="571320" progId="Equation.3">
                  <p:embed/>
                </p:oleObj>
              </mc:Choice>
              <mc:Fallback>
                <p:oleObj name="Equation" r:id="rId13" imgW="2755800" imgH="57132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9525" y="3733800"/>
                        <a:ext cx="2279650" cy="47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7033" name="Object 9">
            <a:extLst>
              <a:ext uri="{FF2B5EF4-FFF2-40B4-BE49-F238E27FC236}">
                <a16:creationId xmlns:a16="http://schemas.microsoft.com/office/drawing/2014/main" id="{6D57A155-ED8F-4D4E-8893-63D79589967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2475" y="5006975"/>
          <a:ext cx="3222625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53" name="Equation" r:id="rId15" imgW="3898800" imgH="1409400" progId="Equation.3">
                  <p:embed/>
                </p:oleObj>
              </mc:Choice>
              <mc:Fallback>
                <p:oleObj name="Equation" r:id="rId15" imgW="3898800" imgH="14094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75" y="5006975"/>
                        <a:ext cx="3222625" cy="1165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7034" name="Oval 10">
            <a:extLst>
              <a:ext uri="{FF2B5EF4-FFF2-40B4-BE49-F238E27FC236}">
                <a16:creationId xmlns:a16="http://schemas.microsoft.com/office/drawing/2014/main" id="{D624D1C2-DE58-43F7-A0C9-856250E07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0713" y="3048000"/>
            <a:ext cx="609600" cy="641350"/>
          </a:xfrm>
          <a:prstGeom prst="ellips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7035" name="Freeform 11">
            <a:extLst>
              <a:ext uri="{FF2B5EF4-FFF2-40B4-BE49-F238E27FC236}">
                <a16:creationId xmlns:a16="http://schemas.microsoft.com/office/drawing/2014/main" id="{9B24207D-C850-442B-9673-FA6155224AED}"/>
              </a:ext>
            </a:extLst>
          </p:cNvPr>
          <p:cNvSpPr>
            <a:spLocks/>
          </p:cNvSpPr>
          <p:nvPr/>
        </p:nvSpPr>
        <p:spPr bwMode="auto">
          <a:xfrm>
            <a:off x="6411913" y="2286000"/>
            <a:ext cx="1905000" cy="990600"/>
          </a:xfrm>
          <a:custGeom>
            <a:avLst/>
            <a:gdLst>
              <a:gd name="T0" fmla="*/ 720 w 1048"/>
              <a:gd name="T1" fmla="*/ 736 h 736"/>
              <a:gd name="T2" fmla="*/ 1008 w 1048"/>
              <a:gd name="T3" fmla="*/ 496 h 736"/>
              <a:gd name="T4" fmla="*/ 960 w 1048"/>
              <a:gd name="T5" fmla="*/ 160 h 736"/>
              <a:gd name="T6" fmla="*/ 480 w 1048"/>
              <a:gd name="T7" fmla="*/ 16 h 736"/>
              <a:gd name="T8" fmla="*/ 96 w 1048"/>
              <a:gd name="T9" fmla="*/ 64 h 736"/>
              <a:gd name="T10" fmla="*/ 0 w 1048"/>
              <a:gd name="T11" fmla="*/ 25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48" h="736">
                <a:moveTo>
                  <a:pt x="720" y="736"/>
                </a:moveTo>
                <a:cubicBezTo>
                  <a:pt x="844" y="664"/>
                  <a:pt x="968" y="592"/>
                  <a:pt x="1008" y="496"/>
                </a:cubicBezTo>
                <a:cubicBezTo>
                  <a:pt x="1048" y="400"/>
                  <a:pt x="1048" y="240"/>
                  <a:pt x="960" y="160"/>
                </a:cubicBezTo>
                <a:cubicBezTo>
                  <a:pt x="872" y="80"/>
                  <a:pt x="624" y="32"/>
                  <a:pt x="480" y="16"/>
                </a:cubicBezTo>
                <a:cubicBezTo>
                  <a:pt x="336" y="0"/>
                  <a:pt x="176" y="24"/>
                  <a:pt x="96" y="64"/>
                </a:cubicBezTo>
                <a:cubicBezTo>
                  <a:pt x="16" y="104"/>
                  <a:pt x="16" y="224"/>
                  <a:pt x="0" y="256"/>
                </a:cubicBezTo>
              </a:path>
            </a:pathLst>
          </a:custGeom>
          <a:noFill/>
          <a:ln w="19050" cap="flat" cmpd="sng">
            <a:solidFill>
              <a:srgbClr val="FFFF9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7036" name="Line 12">
            <a:extLst>
              <a:ext uri="{FF2B5EF4-FFF2-40B4-BE49-F238E27FC236}">
                <a16:creationId xmlns:a16="http://schemas.microsoft.com/office/drawing/2014/main" id="{CF113573-4966-424C-8EB9-87C17C59EEC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86513" y="2590800"/>
            <a:ext cx="38100" cy="203200"/>
          </a:xfrm>
          <a:prstGeom prst="line">
            <a:avLst/>
          </a:prstGeom>
          <a:noFill/>
          <a:ln w="1905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7037" name="Oval 13">
            <a:extLst>
              <a:ext uri="{FF2B5EF4-FFF2-40B4-BE49-F238E27FC236}">
                <a16:creationId xmlns:a16="http://schemas.microsoft.com/office/drawing/2014/main" id="{D2632411-4C99-4EA7-A832-D05EEF8F3A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9513" y="3689350"/>
            <a:ext cx="1219200" cy="654050"/>
          </a:xfrm>
          <a:prstGeom prst="ellips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57038" name="Object 14">
            <a:extLst>
              <a:ext uri="{FF2B5EF4-FFF2-40B4-BE49-F238E27FC236}">
                <a16:creationId xmlns:a16="http://schemas.microsoft.com/office/drawing/2014/main" id="{BFBD3FAE-8517-4F9E-AE59-792C899A560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90963" y="3408363"/>
          <a:ext cx="652462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54" name="Equation" r:id="rId17" imgW="787320" imgH="622080" progId="Equation.3">
                  <p:embed/>
                </p:oleObj>
              </mc:Choice>
              <mc:Fallback>
                <p:oleObj name="Equation" r:id="rId17" imgW="787320" imgH="62208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0963" y="3408363"/>
                        <a:ext cx="652462" cy="512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7039" name="Freeform 15">
            <a:extLst>
              <a:ext uri="{FF2B5EF4-FFF2-40B4-BE49-F238E27FC236}">
                <a16:creationId xmlns:a16="http://schemas.microsoft.com/office/drawing/2014/main" id="{4A6FBA48-515C-4174-890C-B72849535EE2}"/>
              </a:ext>
            </a:extLst>
          </p:cNvPr>
          <p:cNvSpPr>
            <a:spLocks/>
          </p:cNvSpPr>
          <p:nvPr/>
        </p:nvSpPr>
        <p:spPr bwMode="auto">
          <a:xfrm>
            <a:off x="4532313" y="3644900"/>
            <a:ext cx="533400" cy="165100"/>
          </a:xfrm>
          <a:custGeom>
            <a:avLst/>
            <a:gdLst>
              <a:gd name="T0" fmla="*/ 336 w 336"/>
              <a:gd name="T1" fmla="*/ 104 h 104"/>
              <a:gd name="T2" fmla="*/ 240 w 336"/>
              <a:gd name="T3" fmla="*/ 56 h 104"/>
              <a:gd name="T4" fmla="*/ 96 w 336"/>
              <a:gd name="T5" fmla="*/ 8 h 104"/>
              <a:gd name="T6" fmla="*/ 0 w 336"/>
              <a:gd name="T7" fmla="*/ 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" h="104">
                <a:moveTo>
                  <a:pt x="336" y="104"/>
                </a:moveTo>
                <a:cubicBezTo>
                  <a:pt x="308" y="88"/>
                  <a:pt x="280" y="72"/>
                  <a:pt x="240" y="56"/>
                </a:cubicBezTo>
                <a:cubicBezTo>
                  <a:pt x="200" y="40"/>
                  <a:pt x="136" y="16"/>
                  <a:pt x="96" y="8"/>
                </a:cubicBezTo>
                <a:cubicBezTo>
                  <a:pt x="56" y="0"/>
                  <a:pt x="16" y="8"/>
                  <a:pt x="0" y="8"/>
                </a:cubicBezTo>
              </a:path>
            </a:pathLst>
          </a:custGeom>
          <a:noFill/>
          <a:ln w="19050" cap="flat" cmpd="sng">
            <a:solidFill>
              <a:srgbClr val="FFFF9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7040" name="Oval 16">
            <a:extLst>
              <a:ext uri="{FF2B5EF4-FFF2-40B4-BE49-F238E27FC236}">
                <a16:creationId xmlns:a16="http://schemas.microsoft.com/office/drawing/2014/main" id="{F01B56F3-44C3-4095-975D-C04DC3B6C18D}"/>
              </a:ext>
            </a:extLst>
          </p:cNvPr>
          <p:cNvSpPr>
            <a:spLocks noChangeArrowheads="1"/>
          </p:cNvSpPr>
          <p:nvPr/>
        </p:nvSpPr>
        <p:spPr bwMode="auto">
          <a:xfrm rot="388494">
            <a:off x="3017838" y="4959350"/>
            <a:ext cx="685800" cy="1452563"/>
          </a:xfrm>
          <a:prstGeom prst="ellips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57041" name="Object 17">
            <a:extLst>
              <a:ext uri="{FF2B5EF4-FFF2-40B4-BE49-F238E27FC236}">
                <a16:creationId xmlns:a16="http://schemas.microsoft.com/office/drawing/2014/main" id="{7255152B-4132-4318-AA7E-F215D962E59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91000" y="4564063"/>
          <a:ext cx="1938338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55" name="Equation" r:id="rId19" imgW="2336760" imgH="634680" progId="Equation.3">
                  <p:embed/>
                </p:oleObj>
              </mc:Choice>
              <mc:Fallback>
                <p:oleObj name="Equation" r:id="rId19" imgW="2336760" imgH="6346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4564063"/>
                        <a:ext cx="1938338" cy="522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7042" name="Freeform 18">
            <a:extLst>
              <a:ext uri="{FF2B5EF4-FFF2-40B4-BE49-F238E27FC236}">
                <a16:creationId xmlns:a16="http://schemas.microsoft.com/office/drawing/2014/main" id="{9CCCBFE3-C1F3-4384-BC6D-F1D1239C5562}"/>
              </a:ext>
            </a:extLst>
          </p:cNvPr>
          <p:cNvSpPr>
            <a:spLocks/>
          </p:cNvSpPr>
          <p:nvPr/>
        </p:nvSpPr>
        <p:spPr bwMode="auto">
          <a:xfrm flipH="1">
            <a:off x="3505200" y="4783138"/>
            <a:ext cx="609600" cy="169862"/>
          </a:xfrm>
          <a:custGeom>
            <a:avLst/>
            <a:gdLst>
              <a:gd name="T0" fmla="*/ 336 w 336"/>
              <a:gd name="T1" fmla="*/ 104 h 104"/>
              <a:gd name="T2" fmla="*/ 240 w 336"/>
              <a:gd name="T3" fmla="*/ 56 h 104"/>
              <a:gd name="T4" fmla="*/ 96 w 336"/>
              <a:gd name="T5" fmla="*/ 8 h 104"/>
              <a:gd name="T6" fmla="*/ 0 w 336"/>
              <a:gd name="T7" fmla="*/ 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" h="104">
                <a:moveTo>
                  <a:pt x="336" y="104"/>
                </a:moveTo>
                <a:cubicBezTo>
                  <a:pt x="308" y="88"/>
                  <a:pt x="280" y="72"/>
                  <a:pt x="240" y="56"/>
                </a:cubicBezTo>
                <a:cubicBezTo>
                  <a:pt x="200" y="40"/>
                  <a:pt x="136" y="16"/>
                  <a:pt x="96" y="8"/>
                </a:cubicBezTo>
                <a:cubicBezTo>
                  <a:pt x="56" y="0"/>
                  <a:pt x="16" y="8"/>
                  <a:pt x="0" y="8"/>
                </a:cubicBezTo>
              </a:path>
            </a:pathLst>
          </a:custGeom>
          <a:noFill/>
          <a:ln w="19050" cap="flat" cmpd="sng">
            <a:solidFill>
              <a:srgbClr val="FFFF99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7043" name="Text Box 19">
            <a:extLst>
              <a:ext uri="{FF2B5EF4-FFF2-40B4-BE49-F238E27FC236}">
                <a16:creationId xmlns:a16="http://schemas.microsoft.com/office/drawing/2014/main" id="{E556D12B-AB18-4A61-80CB-F2614BD6F7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0450" y="5745163"/>
            <a:ext cx="20367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/>
              <a:t>Z(Au) = 79</a:t>
            </a:r>
          </a:p>
        </p:txBody>
      </p:sp>
      <p:sp>
        <p:nvSpPr>
          <p:cNvPr id="257044" name="Text Box 20">
            <a:extLst>
              <a:ext uri="{FF2B5EF4-FFF2-40B4-BE49-F238E27FC236}">
                <a16:creationId xmlns:a16="http://schemas.microsoft.com/office/drawing/2014/main" id="{AF29D326-C9CD-42B5-BF21-AA1129B9CD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2288" y="5029200"/>
            <a:ext cx="28114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pl-PL" sz="3200"/>
              <a:t>for</a:t>
            </a:r>
            <a:r>
              <a:rPr lang="pl-PL" altLang="pl-PL" sz="3200"/>
              <a:t> </a:t>
            </a:r>
            <a:r>
              <a:rPr lang="pl-PL" altLang="pl-PL" sz="3200" i="1"/>
              <a:t>Z</a:t>
            </a:r>
            <a:r>
              <a:rPr lang="pl-PL" altLang="pl-PL" sz="3200"/>
              <a:t>=137  </a:t>
            </a:r>
            <a:r>
              <a:rPr lang="pl-PL" altLang="pl-PL" sz="3200" i="1"/>
              <a:t>v ~ c</a:t>
            </a:r>
            <a:endParaRPr lang="pl-PL" altLang="pl-PL" sz="3200"/>
          </a:p>
        </p:txBody>
      </p:sp>
      <p:pic>
        <p:nvPicPr>
          <p:cNvPr id="257045" name="Picture 21" descr="bohr2">
            <a:extLst>
              <a:ext uri="{FF2B5EF4-FFF2-40B4-BE49-F238E27FC236}">
                <a16:creationId xmlns:a16="http://schemas.microsoft.com/office/drawing/2014/main" id="{4043C7EB-2B7C-4321-9497-A4E35A598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1960563"/>
            <a:ext cx="2700337" cy="268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57046" name="Object 22">
            <a:extLst>
              <a:ext uri="{FF2B5EF4-FFF2-40B4-BE49-F238E27FC236}">
                <a16:creationId xmlns:a16="http://schemas.microsoft.com/office/drawing/2014/main" id="{F0E0906D-0F1D-438F-911D-E02D642D08F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79875" y="5410200"/>
          <a:ext cx="140652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056" name="Equation" r:id="rId22" imgW="1701720" imgH="609480" progId="Equation.3">
                  <p:embed/>
                </p:oleObj>
              </mc:Choice>
              <mc:Fallback>
                <p:oleObj name="Equation" r:id="rId22" imgW="1701720" imgH="60948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9875" y="5410200"/>
                        <a:ext cx="1406525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7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7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7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7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7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7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7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7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7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57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57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57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7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7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57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57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57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7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7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5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57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57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5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5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43" grpId="0" autoUpdateAnimBg="0"/>
      <p:bldP spid="257044" grpId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8050" name="Object 2">
            <a:extLst>
              <a:ext uri="{FF2B5EF4-FFF2-40B4-BE49-F238E27FC236}">
                <a16:creationId xmlns:a16="http://schemas.microsoft.com/office/drawing/2014/main" id="{A1E7B296-7026-4310-9A6F-A152C37B870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86238" y="2187575"/>
          <a:ext cx="1911350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63" name="Equation" r:id="rId3" imgW="2311200" imgH="1409400" progId="Equation.3">
                  <p:embed/>
                </p:oleObj>
              </mc:Choice>
              <mc:Fallback>
                <p:oleObj name="Equation" r:id="rId3" imgW="2311200" imgH="1409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6238" y="2187575"/>
                        <a:ext cx="1911350" cy="1165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8051" name="Object 3">
            <a:extLst>
              <a:ext uri="{FF2B5EF4-FFF2-40B4-BE49-F238E27FC236}">
                <a16:creationId xmlns:a16="http://schemas.microsoft.com/office/drawing/2014/main" id="{93543B58-3DFA-4C2F-A51D-FA64066D899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7238" y="1371600"/>
          <a:ext cx="3668712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64" name="Equation" r:id="rId5" imgW="4444920" imgH="711000" progId="Equation.3">
                  <p:embed/>
                </p:oleObj>
              </mc:Choice>
              <mc:Fallback>
                <p:oleObj name="Equation" r:id="rId5" imgW="4444920" imgH="711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238" y="1371600"/>
                        <a:ext cx="3668712" cy="588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8052" name="Text Box 4">
            <a:extLst>
              <a:ext uri="{FF2B5EF4-FFF2-40B4-BE49-F238E27FC236}">
                <a16:creationId xmlns:a16="http://schemas.microsoft.com/office/drawing/2014/main" id="{F9199DF3-9564-452E-8834-5010D386A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4525" y="306388"/>
            <a:ext cx="57800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Energ</a:t>
            </a:r>
            <a:r>
              <a:rPr lang="fr-FR" altLang="pl-PL" sz="4400">
                <a:latin typeface="Arial" panose="020B0604020202020204" pitchFamily="34" charset="0"/>
              </a:rPr>
              <a:t>y of a Bohr </a:t>
            </a:r>
            <a:r>
              <a:rPr lang="pl-PL" altLang="pl-PL" sz="4400">
                <a:latin typeface="Arial" panose="020B0604020202020204" pitchFamily="34" charset="0"/>
              </a:rPr>
              <a:t>atom</a:t>
            </a:r>
          </a:p>
        </p:txBody>
      </p:sp>
      <p:graphicFrame>
        <p:nvGraphicFramePr>
          <p:cNvPr id="258053" name="Object 5">
            <a:extLst>
              <a:ext uri="{FF2B5EF4-FFF2-40B4-BE49-F238E27FC236}">
                <a16:creationId xmlns:a16="http://schemas.microsoft.com/office/drawing/2014/main" id="{CC4E71E9-F2CA-48CF-92E6-E8424FF9765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35100" y="2463800"/>
          <a:ext cx="21082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65" name="Equation" r:id="rId7" imgW="596880" imgH="203040" progId="Equation.3">
                  <p:embed/>
                </p:oleObj>
              </mc:Choice>
              <mc:Fallback>
                <p:oleObj name="Equation" r:id="rId7" imgW="59688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100" y="2463800"/>
                        <a:ext cx="2108200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8054" name="Object 6">
            <a:extLst>
              <a:ext uri="{FF2B5EF4-FFF2-40B4-BE49-F238E27FC236}">
                <a16:creationId xmlns:a16="http://schemas.microsoft.com/office/drawing/2014/main" id="{E92B44A3-ED6C-4EC2-9AD5-41CCF6BB561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09625" y="3657600"/>
          <a:ext cx="2390775" cy="116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66" name="Equation" r:id="rId9" imgW="2895480" imgH="1409400" progId="Equation.3">
                  <p:embed/>
                </p:oleObj>
              </mc:Choice>
              <mc:Fallback>
                <p:oleObj name="Equation" r:id="rId9" imgW="2895480" imgH="1409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25" y="3657600"/>
                        <a:ext cx="2390775" cy="1166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8055" name="Line 7">
            <a:extLst>
              <a:ext uri="{FF2B5EF4-FFF2-40B4-BE49-F238E27FC236}">
                <a16:creationId xmlns:a16="http://schemas.microsoft.com/office/drawing/2014/main" id="{E5659F13-5545-4F73-908C-CCE0A8D74F1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08200" y="1960563"/>
            <a:ext cx="0" cy="554037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8056" name="Line 8">
            <a:extLst>
              <a:ext uri="{FF2B5EF4-FFF2-40B4-BE49-F238E27FC236}">
                <a16:creationId xmlns:a16="http://schemas.microsoft.com/office/drawing/2014/main" id="{797B30A9-E9C9-445B-A409-5D7CFF6D7C0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67200" y="1981200"/>
            <a:ext cx="0" cy="554038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8057" name="Line 9">
            <a:extLst>
              <a:ext uri="{FF2B5EF4-FFF2-40B4-BE49-F238E27FC236}">
                <a16:creationId xmlns:a16="http://schemas.microsoft.com/office/drawing/2014/main" id="{9F0D3678-CCB1-4FE9-9A7B-B70D1E30D6E2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2005013"/>
            <a:ext cx="0" cy="1881187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58058" name="Object 10">
            <a:extLst>
              <a:ext uri="{FF2B5EF4-FFF2-40B4-BE49-F238E27FC236}">
                <a16:creationId xmlns:a16="http://schemas.microsoft.com/office/drawing/2014/main" id="{3E351096-6A18-495B-9496-B407E332BC3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76600" y="3505200"/>
          <a:ext cx="5181600" cy="167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067" name="Equation" r:id="rId11" imgW="1536480" imgH="495000" progId="Equation.3">
                  <p:embed/>
                </p:oleObj>
              </mc:Choice>
              <mc:Fallback>
                <p:oleObj name="Equation" r:id="rId11" imgW="1536480" imgH="4950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505200"/>
                        <a:ext cx="5181600" cy="167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8059" name="AutoShape 11">
            <a:extLst>
              <a:ext uri="{FF2B5EF4-FFF2-40B4-BE49-F238E27FC236}">
                <a16:creationId xmlns:a16="http://schemas.microsoft.com/office/drawing/2014/main" id="{4907F82F-C7C4-4EA0-B42D-FB097FDCD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9650" y="3657600"/>
            <a:ext cx="2330450" cy="1752600"/>
          </a:xfrm>
          <a:prstGeom prst="wedgeEllipseCallout">
            <a:avLst>
              <a:gd name="adj1" fmla="val 14852"/>
              <a:gd name="adj2" fmla="val 61324"/>
            </a:avLst>
          </a:prstGeom>
          <a:noFill/>
          <a:ln w="38100">
            <a:solidFill>
              <a:srgbClr val="FFFF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pl-PL"/>
          </a:p>
        </p:txBody>
      </p:sp>
      <p:grpSp>
        <p:nvGrpSpPr>
          <p:cNvPr id="258060" name="Group 12">
            <a:extLst>
              <a:ext uri="{FF2B5EF4-FFF2-40B4-BE49-F238E27FC236}">
                <a16:creationId xmlns:a16="http://schemas.microsoft.com/office/drawing/2014/main" id="{A64335E4-FB30-4E19-B8A2-7E464CF7B3CE}"/>
              </a:ext>
            </a:extLst>
          </p:cNvPr>
          <p:cNvGrpSpPr>
            <a:grpSpLocks/>
          </p:cNvGrpSpPr>
          <p:nvPr/>
        </p:nvGrpSpPr>
        <p:grpSpPr bwMode="auto">
          <a:xfrm>
            <a:off x="4908550" y="5649913"/>
            <a:ext cx="3244850" cy="598487"/>
            <a:chOff x="3092" y="3463"/>
            <a:chExt cx="2044" cy="377"/>
          </a:xfrm>
        </p:grpSpPr>
        <p:sp>
          <p:nvSpPr>
            <p:cNvPr id="258061" name="Text Box 13">
              <a:extLst>
                <a:ext uri="{FF2B5EF4-FFF2-40B4-BE49-F238E27FC236}">
                  <a16:creationId xmlns:a16="http://schemas.microsoft.com/office/drawing/2014/main" id="{E7DADD67-EFFD-45D6-809F-1FDE90EECD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" y="3463"/>
              <a:ext cx="55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altLang="pl-PL" sz="3200">
                  <a:latin typeface="Arial" panose="020B0604020202020204" pitchFamily="34" charset="0"/>
                </a:rPr>
                <a:t>for</a:t>
              </a:r>
              <a:r>
                <a:rPr lang="pl-PL" altLang="pl-PL" sz="3200">
                  <a:latin typeface="Arial" panose="020B0604020202020204" pitchFamily="34" charset="0"/>
                </a:rPr>
                <a:t>  </a:t>
              </a:r>
            </a:p>
          </p:txBody>
        </p:sp>
        <p:graphicFrame>
          <p:nvGraphicFramePr>
            <p:cNvPr id="258062" name="Object 14">
              <a:extLst>
                <a:ext uri="{FF2B5EF4-FFF2-40B4-BE49-F238E27FC236}">
                  <a16:creationId xmlns:a16="http://schemas.microsoft.com/office/drawing/2014/main" id="{351CD107-3B4E-4959-B00C-2E3EA5CD2D5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97" y="3469"/>
            <a:ext cx="1439" cy="3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8068" name="Equation" r:id="rId13" imgW="2768400" imgH="711000" progId="Equation.3">
                    <p:embed/>
                  </p:oleObj>
                </mc:Choice>
                <mc:Fallback>
                  <p:oleObj name="Equation" r:id="rId13" imgW="2768400" imgH="7110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7" y="3469"/>
                          <a:ext cx="1439" cy="37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8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58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58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58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8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58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8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58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8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8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8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9" grpId="0" animBg="1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Text Box 2">
            <a:extLst>
              <a:ext uri="{FF2B5EF4-FFF2-40B4-BE49-F238E27FC236}">
                <a16:creationId xmlns:a16="http://schemas.microsoft.com/office/drawing/2014/main" id="{2A7911B9-A5A2-42EA-A512-5219560E1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1063" y="306388"/>
            <a:ext cx="22653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Résumé</a:t>
            </a:r>
          </a:p>
        </p:txBody>
      </p:sp>
      <p:graphicFrame>
        <p:nvGraphicFramePr>
          <p:cNvPr id="314371" name="Object 3">
            <a:extLst>
              <a:ext uri="{FF2B5EF4-FFF2-40B4-BE49-F238E27FC236}">
                <a16:creationId xmlns:a16="http://schemas.microsoft.com/office/drawing/2014/main" id="{CDC005B6-4428-4F86-9CB4-276A8DDB02B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04875" y="1465263"/>
          <a:ext cx="1784350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81" name="Equation" r:id="rId3" imgW="2158920" imgH="609480" progId="Equation.3">
                  <p:embed/>
                </p:oleObj>
              </mc:Choice>
              <mc:Fallback>
                <p:oleObj name="Equation" r:id="rId3" imgW="2158920" imgH="609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75" y="1465263"/>
                        <a:ext cx="1784350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4372" name="Object 4">
            <a:extLst>
              <a:ext uri="{FF2B5EF4-FFF2-40B4-BE49-F238E27FC236}">
                <a16:creationId xmlns:a16="http://schemas.microsoft.com/office/drawing/2014/main" id="{2D5CB34D-238D-4F89-B488-CC92468D96A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6125" y="2057400"/>
          <a:ext cx="6973888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82" name="Equation" r:id="rId5" imgW="8445240" imgH="761760" progId="Equation.3">
                  <p:embed/>
                </p:oleObj>
              </mc:Choice>
              <mc:Fallback>
                <p:oleObj name="Equation" r:id="rId5" imgW="8445240" imgH="7617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125" y="2057400"/>
                        <a:ext cx="6973888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4373" name="Object 5">
            <a:extLst>
              <a:ext uri="{FF2B5EF4-FFF2-40B4-BE49-F238E27FC236}">
                <a16:creationId xmlns:a16="http://schemas.microsoft.com/office/drawing/2014/main" id="{E259C1E8-2795-46D2-9F61-3587F9B36F1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8200" y="2895600"/>
          <a:ext cx="7540625" cy="1176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83" name="Equation" r:id="rId7" imgW="9118440" imgH="1422360" progId="Equation.3">
                  <p:embed/>
                </p:oleObj>
              </mc:Choice>
              <mc:Fallback>
                <p:oleObj name="Equation" r:id="rId7" imgW="9118440" imgH="14223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895600"/>
                        <a:ext cx="7540625" cy="1176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4374" name="AutoShape 6">
            <a:extLst>
              <a:ext uri="{FF2B5EF4-FFF2-40B4-BE49-F238E27FC236}">
                <a16:creationId xmlns:a16="http://schemas.microsoft.com/office/drawing/2014/main" id="{AE34EC11-2DA4-4F0A-A942-C18BB3878BD3}"/>
              </a:ext>
            </a:extLst>
          </p:cNvPr>
          <p:cNvSpPr>
            <a:spLocks/>
          </p:cNvSpPr>
          <p:nvPr/>
        </p:nvSpPr>
        <p:spPr bwMode="auto">
          <a:xfrm rot="-5388379">
            <a:off x="5117306" y="3547269"/>
            <a:ext cx="182563" cy="1317625"/>
          </a:xfrm>
          <a:prstGeom prst="leftBrace">
            <a:avLst>
              <a:gd name="adj1" fmla="val 60145"/>
              <a:gd name="adj2" fmla="val 50000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14375" name="AutoShape 7">
            <a:extLst>
              <a:ext uri="{FF2B5EF4-FFF2-40B4-BE49-F238E27FC236}">
                <a16:creationId xmlns:a16="http://schemas.microsoft.com/office/drawing/2014/main" id="{657E8AC1-3523-44B6-9AA1-7B7915004B17}"/>
              </a:ext>
            </a:extLst>
          </p:cNvPr>
          <p:cNvSpPr>
            <a:spLocks/>
          </p:cNvSpPr>
          <p:nvPr/>
        </p:nvSpPr>
        <p:spPr bwMode="auto">
          <a:xfrm rot="-5388379">
            <a:off x="7239794" y="3350419"/>
            <a:ext cx="182562" cy="1708150"/>
          </a:xfrm>
          <a:prstGeom prst="leftBrace">
            <a:avLst>
              <a:gd name="adj1" fmla="val 77971"/>
              <a:gd name="adj2" fmla="val 50000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14376" name="Text Box 8">
            <a:extLst>
              <a:ext uri="{FF2B5EF4-FFF2-40B4-BE49-F238E27FC236}">
                <a16:creationId xmlns:a16="http://schemas.microsoft.com/office/drawing/2014/main" id="{47BC8BD7-06F2-4105-8B7E-E31490C3E6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7838" y="4373563"/>
            <a:ext cx="18081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Coulomb</a:t>
            </a:r>
            <a:endParaRPr lang="pl-PL" altLang="pl-PL" sz="3200">
              <a:latin typeface="Arial" panose="020B0604020202020204" pitchFamily="34" charset="0"/>
            </a:endParaRPr>
          </a:p>
        </p:txBody>
      </p:sp>
      <p:sp>
        <p:nvSpPr>
          <p:cNvPr id="314377" name="Text Box 9">
            <a:extLst>
              <a:ext uri="{FF2B5EF4-FFF2-40B4-BE49-F238E27FC236}">
                <a16:creationId xmlns:a16="http://schemas.microsoft.com/office/drawing/2014/main" id="{B6EFF242-E9B6-49AA-B5A5-2ABE088315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5575" y="4343400"/>
            <a:ext cx="16287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Einstein</a:t>
            </a:r>
            <a:endParaRPr lang="pl-PL" altLang="pl-PL" sz="3200">
              <a:latin typeface="Arial" panose="020B0604020202020204" pitchFamily="34" charset="0"/>
            </a:endParaRPr>
          </a:p>
        </p:txBody>
      </p:sp>
      <p:graphicFrame>
        <p:nvGraphicFramePr>
          <p:cNvPr id="314378" name="Object 10">
            <a:extLst>
              <a:ext uri="{FF2B5EF4-FFF2-40B4-BE49-F238E27FC236}">
                <a16:creationId xmlns:a16="http://schemas.microsoft.com/office/drawing/2014/main" id="{9C55FE80-7542-4C16-933F-BD49DA2120A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14400" y="5159375"/>
          <a:ext cx="3813175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84" name="Equation" r:id="rId9" imgW="4609800" imgH="1409400" progId="Equation.3">
                  <p:embed/>
                </p:oleObj>
              </mc:Choice>
              <mc:Fallback>
                <p:oleObj name="Equation" r:id="rId9" imgW="4609800" imgH="14094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5159375"/>
                        <a:ext cx="3813175" cy="1165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4379" name="Object 11">
            <a:extLst>
              <a:ext uri="{FF2B5EF4-FFF2-40B4-BE49-F238E27FC236}">
                <a16:creationId xmlns:a16="http://schemas.microsoft.com/office/drawing/2014/main" id="{5983A4DE-9742-4A33-9BE0-78015087A81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37138" y="5181600"/>
          <a:ext cx="1900237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85" name="Equation" r:id="rId11" imgW="2298600" imgH="1358640" progId="Equation.3">
                  <p:embed/>
                </p:oleObj>
              </mc:Choice>
              <mc:Fallback>
                <p:oleObj name="Equation" r:id="rId11" imgW="2298600" imgH="1358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7138" y="5181600"/>
                        <a:ext cx="1900237" cy="1123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4380" name="AutoShape 12">
            <a:extLst>
              <a:ext uri="{FF2B5EF4-FFF2-40B4-BE49-F238E27FC236}">
                <a16:creationId xmlns:a16="http://schemas.microsoft.com/office/drawing/2014/main" id="{051670CC-919F-4E08-A339-ED9778080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2100" y="5181600"/>
            <a:ext cx="1676400" cy="12192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4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4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4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4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4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4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4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376" grpId="0" autoUpdateAnimBg="0"/>
      <p:bldP spid="314377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Text Box 2">
            <a:extLst>
              <a:ext uri="{FF2B5EF4-FFF2-40B4-BE49-F238E27FC236}">
                <a16:creationId xmlns:a16="http://schemas.microsoft.com/office/drawing/2014/main" id="{96E5508B-F84B-4FB1-B0F5-EC6998FFE8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5013" y="306388"/>
            <a:ext cx="46577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pl-PL" sz="4400">
                <a:latin typeface="Arial" panose="020B0604020202020204" pitchFamily="34" charset="0"/>
              </a:rPr>
              <a:t>R</a:t>
            </a:r>
            <a:r>
              <a:rPr lang="pl-PL" altLang="pl-PL" sz="4400">
                <a:latin typeface="Arial" panose="020B0604020202020204" pitchFamily="34" charset="0"/>
              </a:rPr>
              <a:t>elat</a:t>
            </a:r>
            <a:r>
              <a:rPr lang="fr-FR" altLang="pl-PL" sz="4400">
                <a:latin typeface="Arial" panose="020B0604020202020204" pitchFamily="34" charset="0"/>
              </a:rPr>
              <a:t>iv</a:t>
            </a:r>
            <a:r>
              <a:rPr lang="pl-PL" altLang="pl-PL" sz="4400">
                <a:latin typeface="Arial" panose="020B0604020202020204" pitchFamily="34" charset="0"/>
              </a:rPr>
              <a:t>ist</a:t>
            </a:r>
            <a:r>
              <a:rPr lang="fr-FR" altLang="pl-PL" sz="4400">
                <a:latin typeface="Arial" panose="020B0604020202020204" pitchFamily="34" charset="0"/>
              </a:rPr>
              <a:t>ic effects</a:t>
            </a:r>
            <a:endParaRPr lang="pl-PL" altLang="pl-PL" sz="4400">
              <a:latin typeface="Arial" panose="020B0604020202020204" pitchFamily="34" charset="0"/>
            </a:endParaRPr>
          </a:p>
        </p:txBody>
      </p:sp>
      <p:sp>
        <p:nvSpPr>
          <p:cNvPr id="259075" name="Text Box 3">
            <a:extLst>
              <a:ext uri="{FF2B5EF4-FFF2-40B4-BE49-F238E27FC236}">
                <a16:creationId xmlns:a16="http://schemas.microsoft.com/office/drawing/2014/main" id="{05994082-1717-4372-B1F8-D2B75A981A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3013" y="1387475"/>
            <a:ext cx="68595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altLang="pl-PL" sz="3200">
                <a:latin typeface="Arial" panose="020B0604020202020204" pitchFamily="34" charset="0"/>
              </a:rPr>
              <a:t>       Difference between two </a:t>
            </a:r>
            <a:r>
              <a:rPr lang="pl-PL" altLang="pl-PL" sz="3200">
                <a:latin typeface="Arial" panose="020B0604020202020204" pitchFamily="34" charset="0"/>
              </a:rPr>
              <a:t>model</a:t>
            </a:r>
            <a:r>
              <a:rPr lang="fr-FR" altLang="pl-PL" sz="3200">
                <a:latin typeface="Arial" panose="020B0604020202020204" pitchFamily="34" charset="0"/>
              </a:rPr>
              <a:t>s</a:t>
            </a:r>
            <a:r>
              <a:rPr lang="pl-PL" altLang="pl-PL" sz="3200">
                <a:latin typeface="Arial" panose="020B0604020202020204" pitchFamily="34" charset="0"/>
              </a:rPr>
              <a:t>: </a:t>
            </a:r>
          </a:p>
        </p:txBody>
      </p:sp>
      <p:graphicFrame>
        <p:nvGraphicFramePr>
          <p:cNvPr id="259076" name="Object 4">
            <a:extLst>
              <a:ext uri="{FF2B5EF4-FFF2-40B4-BE49-F238E27FC236}">
                <a16:creationId xmlns:a16="http://schemas.microsoft.com/office/drawing/2014/main" id="{B2064B87-BF21-4533-B7C0-79B5141CECF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30300" y="3276600"/>
          <a:ext cx="4600575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91" name="Equation" r:id="rId3" imgW="4457520" imgH="761760" progId="Equation.3">
                  <p:embed/>
                </p:oleObj>
              </mc:Choice>
              <mc:Fallback>
                <p:oleObj name="Equation" r:id="rId3" imgW="4457520" imgH="7617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0300" y="3276600"/>
                        <a:ext cx="4600575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9077" name="Object 5">
            <a:extLst>
              <a:ext uri="{FF2B5EF4-FFF2-40B4-BE49-F238E27FC236}">
                <a16:creationId xmlns:a16="http://schemas.microsoft.com/office/drawing/2014/main" id="{27CC92E1-45F8-4545-9E97-D5D443E64C6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27550" y="2286000"/>
          <a:ext cx="141605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92" name="Equation" r:id="rId5" imgW="1714320" imgH="672840" progId="Equation.3">
                  <p:embed/>
                </p:oleObj>
              </mc:Choice>
              <mc:Fallback>
                <p:oleObj name="Equation" r:id="rId5" imgW="1714320" imgH="6728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7550" y="2286000"/>
                        <a:ext cx="1416050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9078" name="Object 6">
            <a:extLst>
              <a:ext uri="{FF2B5EF4-FFF2-40B4-BE49-F238E27FC236}">
                <a16:creationId xmlns:a16="http://schemas.microsoft.com/office/drawing/2014/main" id="{705C77D6-E83E-43ED-AB62-42570D68274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49975" y="2284413"/>
          <a:ext cx="2536825" cy="58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93" name="Equation" r:id="rId7" imgW="3073320" imgH="711000" progId="Equation.3">
                  <p:embed/>
                </p:oleObj>
              </mc:Choice>
              <mc:Fallback>
                <p:oleObj name="Equation" r:id="rId7" imgW="3073320" imgH="7110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9975" y="2284413"/>
                        <a:ext cx="2536825" cy="588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9080" name="Text Box 8">
            <a:extLst>
              <a:ext uri="{FF2B5EF4-FFF2-40B4-BE49-F238E27FC236}">
                <a16:creationId xmlns:a16="http://schemas.microsoft.com/office/drawing/2014/main" id="{9D6741D7-3007-4871-882E-B9D792C6D0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9713" y="2225675"/>
            <a:ext cx="21701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>
                <a:solidFill>
                  <a:srgbClr val="FF9900"/>
                </a:solidFill>
                <a:latin typeface="Arial" panose="020B0604020202020204" pitchFamily="34" charset="0"/>
              </a:rPr>
              <a:t>„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relat</a:t>
            </a:r>
            <a:r>
              <a:rPr lang="fr-FR" altLang="pl-PL" sz="3200">
                <a:solidFill>
                  <a:srgbClr val="FF9900"/>
                </a:solidFill>
                <a:latin typeface="Arial" panose="020B0604020202020204" pitchFamily="34" charset="0"/>
              </a:rPr>
              <a:t>iv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ist</a:t>
            </a:r>
            <a:r>
              <a:rPr lang="fr-FR" altLang="pl-PL" sz="3200">
                <a:solidFill>
                  <a:srgbClr val="FF9900"/>
                </a:solidFill>
                <a:latin typeface="Arial" panose="020B0604020202020204" pitchFamily="34" charset="0"/>
              </a:rPr>
              <a:t>ic</a:t>
            </a:r>
            <a:r>
              <a:rPr lang="pl-PL" altLang="pl-PL">
                <a:solidFill>
                  <a:srgbClr val="FF9900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59081" name="Text Box 9">
            <a:extLst>
              <a:ext uri="{FF2B5EF4-FFF2-40B4-BE49-F238E27FC236}">
                <a16:creationId xmlns:a16="http://schemas.microsoft.com/office/drawing/2014/main" id="{22872FFE-6A51-4BA7-BFCC-6FFF8AD6F8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000" y="4354513"/>
            <a:ext cx="29130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„</a:t>
            </a:r>
            <a:r>
              <a:rPr lang="fr-FR" altLang="pl-PL" sz="3200" b="1" i="1">
                <a:solidFill>
                  <a:srgbClr val="FFFF49"/>
                </a:solidFill>
                <a:latin typeface="Arial" panose="020B0604020202020204" pitchFamily="34" charset="0"/>
              </a:rPr>
              <a:t>non</a:t>
            </a:r>
            <a:r>
              <a:rPr lang="pl-PL" altLang="pl-PL" sz="3200">
                <a:latin typeface="Arial" panose="020B0604020202020204" pitchFamily="34" charset="0"/>
              </a:rPr>
              <a:t>relat</a:t>
            </a:r>
            <a:r>
              <a:rPr lang="fr-FR" altLang="pl-PL" sz="3200">
                <a:latin typeface="Arial" panose="020B0604020202020204" pitchFamily="34" charset="0"/>
              </a:rPr>
              <a:t>iv</a:t>
            </a:r>
            <a:r>
              <a:rPr lang="pl-PL" altLang="pl-PL" sz="3200">
                <a:latin typeface="Arial" panose="020B0604020202020204" pitchFamily="34" charset="0"/>
              </a:rPr>
              <a:t>ist</a:t>
            </a:r>
            <a:r>
              <a:rPr lang="fr-FR" altLang="pl-PL" sz="3200">
                <a:latin typeface="Arial" panose="020B0604020202020204" pitchFamily="34" charset="0"/>
              </a:rPr>
              <a:t>ic</a:t>
            </a:r>
            <a:r>
              <a:rPr lang="pl-PL" altLang="pl-PL"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59082" name="Line 10">
            <a:extLst>
              <a:ext uri="{FF2B5EF4-FFF2-40B4-BE49-F238E27FC236}">
                <a16:creationId xmlns:a16="http://schemas.microsoft.com/office/drawing/2014/main" id="{818DDBC5-82C6-4C92-B2A9-8A949A4E58F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334000" y="4013200"/>
            <a:ext cx="76200" cy="447675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9083" name="Line 11">
            <a:extLst>
              <a:ext uri="{FF2B5EF4-FFF2-40B4-BE49-F238E27FC236}">
                <a16:creationId xmlns:a16="http://schemas.microsoft.com/office/drawing/2014/main" id="{31FD9FE0-8054-4D5B-9334-A2DB64F02606}"/>
              </a:ext>
            </a:extLst>
          </p:cNvPr>
          <p:cNvSpPr>
            <a:spLocks noChangeShapeType="1"/>
          </p:cNvSpPr>
          <p:nvPr/>
        </p:nvSpPr>
        <p:spPr bwMode="auto">
          <a:xfrm>
            <a:off x="6438900" y="4114800"/>
            <a:ext cx="774700" cy="36830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59084" name="Object 12">
            <a:extLst>
              <a:ext uri="{FF2B5EF4-FFF2-40B4-BE49-F238E27FC236}">
                <a16:creationId xmlns:a16="http://schemas.microsoft.com/office/drawing/2014/main" id="{854B8E37-B8E2-482B-9E3E-CDA2B7AD893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34250" y="4419600"/>
          <a:ext cx="135255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94" name="Equation" r:id="rId9" imgW="1638000" imgH="685800" progId="Equation.3">
                  <p:embed/>
                </p:oleObj>
              </mc:Choice>
              <mc:Fallback>
                <p:oleObj name="Equation" r:id="rId9" imgW="1638000" imgH="6858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4250" y="4419600"/>
                        <a:ext cx="1352550" cy="56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9085" name="Text Box 13">
            <a:extLst>
              <a:ext uri="{FF2B5EF4-FFF2-40B4-BE49-F238E27FC236}">
                <a16:creationId xmlns:a16="http://schemas.microsoft.com/office/drawing/2014/main" id="{2AB34E5E-36BB-45CB-BEEF-A3959D90C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575" y="5364163"/>
            <a:ext cx="68453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/>
              <a:t>„ef</a:t>
            </a:r>
            <a:r>
              <a:rPr lang="fr-FR" altLang="pl-PL" sz="3200"/>
              <a:t>f</a:t>
            </a:r>
            <a:r>
              <a:rPr lang="pl-PL" altLang="pl-PL" sz="3200"/>
              <a:t>e</a:t>
            </a:r>
            <a:r>
              <a:rPr lang="fr-FR" altLang="pl-PL" sz="3200"/>
              <a:t>c</a:t>
            </a:r>
            <a:r>
              <a:rPr lang="pl-PL" altLang="pl-PL" sz="3200"/>
              <a:t>t” </a:t>
            </a:r>
            <a:r>
              <a:rPr lang="fr-FR" altLang="pl-PL" sz="3200"/>
              <a:t>of a </a:t>
            </a:r>
            <a:r>
              <a:rPr lang="pl-PL" altLang="pl-PL" sz="3200"/>
              <a:t>model, </a:t>
            </a:r>
            <a:r>
              <a:rPr lang="fr-FR" altLang="pl-PL" sz="3200" b="1"/>
              <a:t>not</a:t>
            </a:r>
            <a:r>
              <a:rPr lang="fr-FR" altLang="pl-PL" sz="3200"/>
              <a:t> </a:t>
            </a:r>
            <a:r>
              <a:rPr lang="pl-PL" altLang="pl-PL" sz="3200"/>
              <a:t>a </a:t>
            </a:r>
            <a:r>
              <a:rPr lang="fr-FR" altLang="pl-PL" sz="3200"/>
              <a:t>physical effect</a:t>
            </a:r>
            <a:endParaRPr lang="pl-PL" altLang="pl-PL" sz="3200"/>
          </a:p>
        </p:txBody>
      </p:sp>
      <p:sp>
        <p:nvSpPr>
          <p:cNvPr id="259086" name="AutoShape 14">
            <a:extLst>
              <a:ext uri="{FF2B5EF4-FFF2-40B4-BE49-F238E27FC236}">
                <a16:creationId xmlns:a16="http://schemas.microsoft.com/office/drawing/2014/main" id="{0D9A257D-087D-4DEB-B070-E8F63D6C5C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5213" y="3200400"/>
            <a:ext cx="4725987" cy="914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9087" name="AutoShape 15">
            <a:extLst>
              <a:ext uri="{FF2B5EF4-FFF2-40B4-BE49-F238E27FC236}">
                <a16:creationId xmlns:a16="http://schemas.microsoft.com/office/drawing/2014/main" id="{BCBF1B0B-2ED8-4D98-B198-1E6805C214D7}"/>
              </a:ext>
            </a:extLst>
          </p:cNvPr>
          <p:cNvSpPr>
            <a:spLocks/>
          </p:cNvSpPr>
          <p:nvPr/>
        </p:nvSpPr>
        <p:spPr bwMode="auto">
          <a:xfrm rot="-10788379">
            <a:off x="6065838" y="3406775"/>
            <a:ext cx="182562" cy="1317625"/>
          </a:xfrm>
          <a:prstGeom prst="leftBrace">
            <a:avLst>
              <a:gd name="adj1" fmla="val 60145"/>
              <a:gd name="adj2" fmla="val 50000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59089" name="Object 17">
            <a:extLst>
              <a:ext uri="{FF2B5EF4-FFF2-40B4-BE49-F238E27FC236}">
                <a16:creationId xmlns:a16="http://schemas.microsoft.com/office/drawing/2014/main" id="{570C99C4-FD7A-4D90-88B6-202907D0A5D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27538" y="4579938"/>
          <a:ext cx="1368425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95" name="Równanie" r:id="rId11" imgW="444240" imgH="139680" progId="Equation.3">
                  <p:embed/>
                </p:oleObj>
              </mc:Choice>
              <mc:Fallback>
                <p:oleObj name="Równanie" r:id="rId11" imgW="444240" imgH="1396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4579938"/>
                        <a:ext cx="1368425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9090" name="Object 18">
            <a:extLst>
              <a:ext uri="{FF2B5EF4-FFF2-40B4-BE49-F238E27FC236}">
                <a16:creationId xmlns:a16="http://schemas.microsoft.com/office/drawing/2014/main" id="{DF01CAF5-E7F4-4B2E-AA06-4FD399331A1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56100" y="4941888"/>
          <a:ext cx="1409700" cy="57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096" name="Równanie" r:id="rId13" imgW="431640" imgH="177480" progId="Equation.3">
                  <p:embed/>
                </p:oleObj>
              </mc:Choice>
              <mc:Fallback>
                <p:oleObj name="Równanie" r:id="rId13" imgW="431640" imgH="17748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4941888"/>
                        <a:ext cx="1409700" cy="579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9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9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9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9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9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9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9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9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59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5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9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9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9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9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9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9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9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59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075" grpId="0" autoUpdateAnimBg="0"/>
      <p:bldP spid="259080" grpId="0" autoUpdateAnimBg="0"/>
      <p:bldP spid="259081" grpId="0" autoUpdateAnimBg="0"/>
      <p:bldP spid="259085" grpId="0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Line 2">
            <a:extLst>
              <a:ext uri="{FF2B5EF4-FFF2-40B4-BE49-F238E27FC236}">
                <a16:creationId xmlns:a16="http://schemas.microsoft.com/office/drawing/2014/main" id="{352D1F20-A542-4489-89F0-CFF37702582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72000" y="1822450"/>
            <a:ext cx="0" cy="2667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96963" name="Line 3">
            <a:extLst>
              <a:ext uri="{FF2B5EF4-FFF2-40B4-BE49-F238E27FC236}">
                <a16:creationId xmlns:a16="http://schemas.microsoft.com/office/drawing/2014/main" id="{84A0F0F1-BB92-48EC-97B7-D52AF09C1AA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2000" y="4489450"/>
            <a:ext cx="76200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96964" name="Line 4">
            <a:extLst>
              <a:ext uri="{FF2B5EF4-FFF2-40B4-BE49-F238E27FC236}">
                <a16:creationId xmlns:a16="http://schemas.microsoft.com/office/drawing/2014/main" id="{9F3527CE-BAA9-48B4-9DBD-5D405506132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67000" y="1822450"/>
            <a:ext cx="0" cy="2667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96965" name="Line 5">
            <a:extLst>
              <a:ext uri="{FF2B5EF4-FFF2-40B4-BE49-F238E27FC236}">
                <a16:creationId xmlns:a16="http://schemas.microsoft.com/office/drawing/2014/main" id="{5F3A9102-7B1A-4FFA-9751-F29BC6670BD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77000" y="1822450"/>
            <a:ext cx="0" cy="2667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96966" name="Line 6">
            <a:extLst>
              <a:ext uri="{FF2B5EF4-FFF2-40B4-BE49-F238E27FC236}">
                <a16:creationId xmlns:a16="http://schemas.microsoft.com/office/drawing/2014/main" id="{7555F70E-DE42-4A45-BC89-C73E6BA053E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2000" y="1822450"/>
            <a:ext cx="0" cy="2667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96967" name="Object 7">
            <a:extLst>
              <a:ext uri="{FF2B5EF4-FFF2-40B4-BE49-F238E27FC236}">
                <a16:creationId xmlns:a16="http://schemas.microsoft.com/office/drawing/2014/main" id="{6F3F845B-1BA5-4699-853A-809E07EFE48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95513" y="1206500"/>
          <a:ext cx="1081087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81" name="Equation" r:id="rId3" imgW="1307880" imgH="685800" progId="Equation.3">
                  <p:embed/>
                </p:oleObj>
              </mc:Choice>
              <mc:Fallback>
                <p:oleObj name="Equation" r:id="rId3" imgW="1307880" imgH="685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1206500"/>
                        <a:ext cx="1081087" cy="56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6968" name="Object 8">
            <a:extLst>
              <a:ext uri="{FF2B5EF4-FFF2-40B4-BE49-F238E27FC236}">
                <a16:creationId xmlns:a16="http://schemas.microsoft.com/office/drawing/2014/main" id="{88DD819A-B314-48D0-A516-825E5EDAD44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46800" y="1204913"/>
          <a:ext cx="958850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82" name="Equation" r:id="rId5" imgW="1155600" imgH="685800" progId="Equation.3">
                  <p:embed/>
                </p:oleObj>
              </mc:Choice>
              <mc:Fallback>
                <p:oleObj name="Equation" r:id="rId5" imgW="1155600" imgH="6858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6800" y="1204913"/>
                        <a:ext cx="958850" cy="56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6969" name="Object 9">
            <a:extLst>
              <a:ext uri="{FF2B5EF4-FFF2-40B4-BE49-F238E27FC236}">
                <a16:creationId xmlns:a16="http://schemas.microsoft.com/office/drawing/2014/main" id="{831FE52B-B41E-49DF-94F4-D712B7E3F83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87825" y="1204913"/>
          <a:ext cx="1095375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83" name="Equation" r:id="rId7" imgW="1320480" imgH="685800" progId="Equation.3">
                  <p:embed/>
                </p:oleObj>
              </mc:Choice>
              <mc:Fallback>
                <p:oleObj name="Equation" r:id="rId7" imgW="1320480" imgH="685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7825" y="1204913"/>
                        <a:ext cx="1095375" cy="566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970" name="Text Box 10">
            <a:extLst>
              <a:ext uri="{FF2B5EF4-FFF2-40B4-BE49-F238E27FC236}">
                <a16:creationId xmlns:a16="http://schemas.microsoft.com/office/drawing/2014/main" id="{6302E190-2F85-408F-8155-F93C0DB9D4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3075" y="306388"/>
            <a:ext cx="51847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Relativistic „effects” </a:t>
            </a:r>
          </a:p>
        </p:txBody>
      </p:sp>
      <p:sp>
        <p:nvSpPr>
          <p:cNvPr id="296971" name="Line 11">
            <a:extLst>
              <a:ext uri="{FF2B5EF4-FFF2-40B4-BE49-F238E27FC236}">
                <a16:creationId xmlns:a16="http://schemas.microsoft.com/office/drawing/2014/main" id="{CC7B0D3C-8EB2-4D0D-B845-E3E6A18E7E2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2000" y="3803650"/>
            <a:ext cx="1371600" cy="6858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96972" name="Object 12">
            <a:extLst>
              <a:ext uri="{FF2B5EF4-FFF2-40B4-BE49-F238E27FC236}">
                <a16:creationId xmlns:a16="http://schemas.microsoft.com/office/drawing/2014/main" id="{7B371F00-B168-4AB7-AAE8-7530F088382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891463" y="4741863"/>
          <a:ext cx="479425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84" name="Equation" r:id="rId9" imgW="431640" imgH="457200" progId="Equation.3">
                  <p:embed/>
                </p:oleObj>
              </mc:Choice>
              <mc:Fallback>
                <p:oleObj name="Equation" r:id="rId9" imgW="431640" imgH="457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1463" y="4741863"/>
                        <a:ext cx="479425" cy="509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973" name="Freeform 13">
            <a:extLst>
              <a:ext uri="{FF2B5EF4-FFF2-40B4-BE49-F238E27FC236}">
                <a16:creationId xmlns:a16="http://schemas.microsoft.com/office/drawing/2014/main" id="{F6C1DF05-E4F3-445F-8CF0-23BCB6288DC9}"/>
              </a:ext>
            </a:extLst>
          </p:cNvPr>
          <p:cNvSpPr>
            <a:spLocks/>
          </p:cNvSpPr>
          <p:nvPr/>
        </p:nvSpPr>
        <p:spPr bwMode="auto">
          <a:xfrm>
            <a:off x="2667000" y="2736850"/>
            <a:ext cx="1524000" cy="381000"/>
          </a:xfrm>
          <a:custGeom>
            <a:avLst/>
            <a:gdLst>
              <a:gd name="T0" fmla="*/ 0 w 720"/>
              <a:gd name="T1" fmla="*/ 480 h 488"/>
              <a:gd name="T2" fmla="*/ 240 w 720"/>
              <a:gd name="T3" fmla="*/ 480 h 488"/>
              <a:gd name="T4" fmla="*/ 432 w 720"/>
              <a:gd name="T5" fmla="*/ 432 h 488"/>
              <a:gd name="T6" fmla="*/ 624 w 720"/>
              <a:gd name="T7" fmla="*/ 240 h 488"/>
              <a:gd name="T8" fmla="*/ 720 w 720"/>
              <a:gd name="T9" fmla="*/ 0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0" h="488">
                <a:moveTo>
                  <a:pt x="0" y="480"/>
                </a:moveTo>
                <a:cubicBezTo>
                  <a:pt x="84" y="484"/>
                  <a:pt x="168" y="488"/>
                  <a:pt x="240" y="480"/>
                </a:cubicBezTo>
                <a:cubicBezTo>
                  <a:pt x="312" y="472"/>
                  <a:pt x="368" y="472"/>
                  <a:pt x="432" y="432"/>
                </a:cubicBezTo>
                <a:cubicBezTo>
                  <a:pt x="496" y="392"/>
                  <a:pt x="576" y="312"/>
                  <a:pt x="624" y="240"/>
                </a:cubicBezTo>
                <a:cubicBezTo>
                  <a:pt x="672" y="168"/>
                  <a:pt x="696" y="84"/>
                  <a:pt x="720" y="0"/>
                </a:cubicBezTo>
              </a:path>
            </a:pathLst>
          </a:custGeom>
          <a:noFill/>
          <a:ln w="38100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96974" name="Freeform 14">
            <a:extLst>
              <a:ext uri="{FF2B5EF4-FFF2-40B4-BE49-F238E27FC236}">
                <a16:creationId xmlns:a16="http://schemas.microsoft.com/office/drawing/2014/main" id="{45C556E5-5F0B-4458-9179-BACEC02525DA}"/>
              </a:ext>
            </a:extLst>
          </p:cNvPr>
          <p:cNvSpPr>
            <a:spLocks/>
          </p:cNvSpPr>
          <p:nvPr/>
        </p:nvSpPr>
        <p:spPr bwMode="auto">
          <a:xfrm flipV="1">
            <a:off x="6477000" y="3117850"/>
            <a:ext cx="1524000" cy="381000"/>
          </a:xfrm>
          <a:custGeom>
            <a:avLst/>
            <a:gdLst>
              <a:gd name="T0" fmla="*/ 0 w 720"/>
              <a:gd name="T1" fmla="*/ 480 h 488"/>
              <a:gd name="T2" fmla="*/ 240 w 720"/>
              <a:gd name="T3" fmla="*/ 480 h 488"/>
              <a:gd name="T4" fmla="*/ 432 w 720"/>
              <a:gd name="T5" fmla="*/ 432 h 488"/>
              <a:gd name="T6" fmla="*/ 624 w 720"/>
              <a:gd name="T7" fmla="*/ 240 h 488"/>
              <a:gd name="T8" fmla="*/ 720 w 720"/>
              <a:gd name="T9" fmla="*/ 0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0" h="488">
                <a:moveTo>
                  <a:pt x="0" y="480"/>
                </a:moveTo>
                <a:cubicBezTo>
                  <a:pt x="84" y="484"/>
                  <a:pt x="168" y="488"/>
                  <a:pt x="240" y="480"/>
                </a:cubicBezTo>
                <a:cubicBezTo>
                  <a:pt x="312" y="472"/>
                  <a:pt x="368" y="472"/>
                  <a:pt x="432" y="432"/>
                </a:cubicBezTo>
                <a:cubicBezTo>
                  <a:pt x="496" y="392"/>
                  <a:pt x="576" y="312"/>
                  <a:pt x="624" y="240"/>
                </a:cubicBezTo>
                <a:cubicBezTo>
                  <a:pt x="672" y="168"/>
                  <a:pt x="696" y="84"/>
                  <a:pt x="720" y="0"/>
                </a:cubicBezTo>
              </a:path>
            </a:pathLst>
          </a:custGeom>
          <a:noFill/>
          <a:ln w="38100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96975" name="Freeform 15">
            <a:extLst>
              <a:ext uri="{FF2B5EF4-FFF2-40B4-BE49-F238E27FC236}">
                <a16:creationId xmlns:a16="http://schemas.microsoft.com/office/drawing/2014/main" id="{6FBB9FFE-FD24-453C-9103-51A71394646B}"/>
              </a:ext>
            </a:extLst>
          </p:cNvPr>
          <p:cNvSpPr>
            <a:spLocks/>
          </p:cNvSpPr>
          <p:nvPr/>
        </p:nvSpPr>
        <p:spPr bwMode="auto">
          <a:xfrm>
            <a:off x="4572000" y="2736850"/>
            <a:ext cx="1524000" cy="381000"/>
          </a:xfrm>
          <a:custGeom>
            <a:avLst/>
            <a:gdLst>
              <a:gd name="T0" fmla="*/ 0 w 720"/>
              <a:gd name="T1" fmla="*/ 480 h 488"/>
              <a:gd name="T2" fmla="*/ 240 w 720"/>
              <a:gd name="T3" fmla="*/ 480 h 488"/>
              <a:gd name="T4" fmla="*/ 432 w 720"/>
              <a:gd name="T5" fmla="*/ 432 h 488"/>
              <a:gd name="T6" fmla="*/ 624 w 720"/>
              <a:gd name="T7" fmla="*/ 240 h 488"/>
              <a:gd name="T8" fmla="*/ 720 w 720"/>
              <a:gd name="T9" fmla="*/ 0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0" h="488">
                <a:moveTo>
                  <a:pt x="0" y="480"/>
                </a:moveTo>
                <a:cubicBezTo>
                  <a:pt x="84" y="484"/>
                  <a:pt x="168" y="488"/>
                  <a:pt x="240" y="480"/>
                </a:cubicBezTo>
                <a:cubicBezTo>
                  <a:pt x="312" y="472"/>
                  <a:pt x="368" y="472"/>
                  <a:pt x="432" y="432"/>
                </a:cubicBezTo>
                <a:cubicBezTo>
                  <a:pt x="496" y="392"/>
                  <a:pt x="576" y="312"/>
                  <a:pt x="624" y="240"/>
                </a:cubicBezTo>
                <a:cubicBezTo>
                  <a:pt x="672" y="168"/>
                  <a:pt x="696" y="84"/>
                  <a:pt x="720" y="0"/>
                </a:cubicBezTo>
              </a:path>
            </a:pathLst>
          </a:custGeom>
          <a:noFill/>
          <a:ln w="38100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96976" name="Text Box 16">
            <a:extLst>
              <a:ext uri="{FF2B5EF4-FFF2-40B4-BE49-F238E27FC236}">
                <a16:creationId xmlns:a16="http://schemas.microsoft.com/office/drawing/2014/main" id="{C0A333B4-4336-47C4-A5D0-89D5047BE5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1925" y="5254625"/>
            <a:ext cx="882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latin typeface="Arial" panose="020B0604020202020204" pitchFamily="34" charset="0"/>
              </a:rPr>
              <a:t>for  </a:t>
            </a:r>
          </a:p>
        </p:txBody>
      </p:sp>
      <p:graphicFrame>
        <p:nvGraphicFramePr>
          <p:cNvPr id="296977" name="Object 17">
            <a:extLst>
              <a:ext uri="{FF2B5EF4-FFF2-40B4-BE49-F238E27FC236}">
                <a16:creationId xmlns:a16="http://schemas.microsoft.com/office/drawing/2014/main" id="{02C6E268-AF08-4CEF-B677-E60884A27D5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22650" y="5259388"/>
          <a:ext cx="3627438" cy="598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85" name="Equation" r:id="rId11" imgW="4394160" imgH="723600" progId="Equation.3">
                  <p:embed/>
                </p:oleObj>
              </mc:Choice>
              <mc:Fallback>
                <p:oleObj name="Equation" r:id="rId11" imgW="4394160" imgH="7236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2650" y="5259388"/>
                        <a:ext cx="3627438" cy="598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6978" name="Object 18">
            <a:extLst>
              <a:ext uri="{FF2B5EF4-FFF2-40B4-BE49-F238E27FC236}">
                <a16:creationId xmlns:a16="http://schemas.microsoft.com/office/drawing/2014/main" id="{CB418C2F-9330-4BD6-BCA7-FA240D64669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5763" y="1208088"/>
          <a:ext cx="757237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86" name="Equation" r:id="rId13" imgW="914400" imgH="672840" progId="Equation.3">
                  <p:embed/>
                </p:oleObj>
              </mc:Choice>
              <mc:Fallback>
                <p:oleObj name="Equation" r:id="rId13" imgW="914400" imgH="6728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3" y="1208088"/>
                        <a:ext cx="757237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979" name="Line 19">
            <a:extLst>
              <a:ext uri="{FF2B5EF4-FFF2-40B4-BE49-F238E27FC236}">
                <a16:creationId xmlns:a16="http://schemas.microsoft.com/office/drawing/2014/main" id="{3FEE0FB5-4D30-482E-8FB4-494D68C6A5CD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685800" y="3062288"/>
            <a:ext cx="0" cy="15240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96980" name="Text Box 20">
            <a:extLst>
              <a:ext uri="{FF2B5EF4-FFF2-40B4-BE49-F238E27FC236}">
                <a16:creationId xmlns:a16="http://schemas.microsoft.com/office/drawing/2014/main" id="{80DBC31D-B224-4A0F-9DAF-FAA86B3DA8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" y="2849563"/>
            <a:ext cx="387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/>
              <a:t>1</a:t>
            </a:r>
            <a:endParaRPr lang="pl-PL" altLang="pl-PL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6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6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6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69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69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6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96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6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96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6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96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96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96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96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6" grpId="0" autoUpdateAnimBg="0"/>
      <p:bldP spid="296980" grpId="0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>
            <a:extLst>
              <a:ext uri="{FF2B5EF4-FFF2-40B4-BE49-F238E27FC236}">
                <a16:creationId xmlns:a16="http://schemas.microsoft.com/office/drawing/2014/main" id="{1E87C507-7414-4C77-8C31-C395C14530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658938"/>
            <a:ext cx="8826500" cy="4970462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250883" name="Picture 3" descr="orbitals2">
            <a:extLst>
              <a:ext uri="{FF2B5EF4-FFF2-40B4-BE49-F238E27FC236}">
                <a16:creationId xmlns:a16="http://schemas.microsoft.com/office/drawing/2014/main" id="{5EB93891-B773-4E18-9183-77694763D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13" y="1993900"/>
            <a:ext cx="1989137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0884" name="Text Box 4">
            <a:extLst>
              <a:ext uri="{FF2B5EF4-FFF2-40B4-BE49-F238E27FC236}">
                <a16:creationId xmlns:a16="http://schemas.microsoft.com/office/drawing/2014/main" id="{F780BF18-4BEA-4300-92A1-DECB7C5E5B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8575" y="306388"/>
            <a:ext cx="19573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Aufbau</a:t>
            </a:r>
          </a:p>
        </p:txBody>
      </p:sp>
      <p:sp>
        <p:nvSpPr>
          <p:cNvPr id="250885" name="Line 5">
            <a:extLst>
              <a:ext uri="{FF2B5EF4-FFF2-40B4-BE49-F238E27FC236}">
                <a16:creationId xmlns:a16="http://schemas.microsoft.com/office/drawing/2014/main" id="{9764D89F-FDB7-491E-A760-624C8384BF3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29250" y="5765800"/>
            <a:ext cx="1285875" cy="1588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0886" name="Line 6">
            <a:extLst>
              <a:ext uri="{FF2B5EF4-FFF2-40B4-BE49-F238E27FC236}">
                <a16:creationId xmlns:a16="http://schemas.microsoft.com/office/drawing/2014/main" id="{2D1ADC53-E127-466C-8646-800A36C774C6}"/>
              </a:ext>
            </a:extLst>
          </p:cNvPr>
          <p:cNvSpPr>
            <a:spLocks noChangeShapeType="1"/>
          </p:cNvSpPr>
          <p:nvPr/>
        </p:nvSpPr>
        <p:spPr bwMode="auto">
          <a:xfrm>
            <a:off x="7029450" y="6184900"/>
            <a:ext cx="588963" cy="1588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0887" name="Text Box 7">
            <a:extLst>
              <a:ext uri="{FF2B5EF4-FFF2-40B4-BE49-F238E27FC236}">
                <a16:creationId xmlns:a16="http://schemas.microsoft.com/office/drawing/2014/main" id="{1A56F33C-AC06-40F2-A497-35ED3437C7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2138" y="1905000"/>
            <a:ext cx="1389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N</a:t>
            </a:r>
            <a:r>
              <a:rPr lang="fr-FR" altLang="pl-PL">
                <a:latin typeface="Arial" panose="020B0604020202020204" pitchFamily="34" charset="0"/>
              </a:rPr>
              <a:t>on</a:t>
            </a:r>
            <a:r>
              <a:rPr lang="pl-PL" altLang="pl-PL">
                <a:latin typeface="Arial" panose="020B0604020202020204" pitchFamily="34" charset="0"/>
              </a:rPr>
              <a:t>-Rel.</a:t>
            </a:r>
          </a:p>
        </p:txBody>
      </p:sp>
      <p:sp>
        <p:nvSpPr>
          <p:cNvPr id="250888" name="Text Box 8">
            <a:extLst>
              <a:ext uri="{FF2B5EF4-FFF2-40B4-BE49-F238E27FC236}">
                <a16:creationId xmlns:a16="http://schemas.microsoft.com/office/drawing/2014/main" id="{3408086B-3A27-42F8-959A-1159FD21E0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1975" y="1905000"/>
            <a:ext cx="811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 Rel.</a:t>
            </a:r>
          </a:p>
        </p:txBody>
      </p:sp>
      <p:sp>
        <p:nvSpPr>
          <p:cNvPr id="250889" name="Text Box 9">
            <a:extLst>
              <a:ext uri="{FF2B5EF4-FFF2-40B4-BE49-F238E27FC236}">
                <a16:creationId xmlns:a16="http://schemas.microsoft.com/office/drawing/2014/main" id="{4D9610A0-6947-4F6F-8183-03A2C34E6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1625" y="5897563"/>
            <a:ext cx="6127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pl-PL" altLang="pl-PL" sz="3200">
                <a:solidFill>
                  <a:schemeClr val="bg1"/>
                </a:solidFill>
                <a:latin typeface="Arial" panose="020B0604020202020204" pitchFamily="34" charset="0"/>
              </a:rPr>
              <a:t>1s</a:t>
            </a:r>
            <a:endParaRPr lang="pl-PL" altLang="pl-PL" sz="3200">
              <a:latin typeface="Arial" panose="020B0604020202020204" pitchFamily="34" charset="0"/>
            </a:endParaRPr>
          </a:p>
        </p:txBody>
      </p:sp>
      <p:sp>
        <p:nvSpPr>
          <p:cNvPr id="250890" name="Line 10">
            <a:extLst>
              <a:ext uri="{FF2B5EF4-FFF2-40B4-BE49-F238E27FC236}">
                <a16:creationId xmlns:a16="http://schemas.microsoft.com/office/drawing/2014/main" id="{05DFB44F-890A-4FAB-8054-6F3DDB470E93}"/>
              </a:ext>
            </a:extLst>
          </p:cNvPr>
          <p:cNvSpPr>
            <a:spLocks noChangeShapeType="1"/>
          </p:cNvSpPr>
          <p:nvPr/>
        </p:nvSpPr>
        <p:spPr bwMode="auto">
          <a:xfrm>
            <a:off x="5441950" y="4926013"/>
            <a:ext cx="1285875" cy="158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0891" name="Line 11">
            <a:extLst>
              <a:ext uri="{FF2B5EF4-FFF2-40B4-BE49-F238E27FC236}">
                <a16:creationId xmlns:a16="http://schemas.microsoft.com/office/drawing/2014/main" id="{F82B7155-98C0-46C4-9E87-1DA2784EA1A3}"/>
              </a:ext>
            </a:extLst>
          </p:cNvPr>
          <p:cNvSpPr>
            <a:spLocks noChangeShapeType="1"/>
          </p:cNvSpPr>
          <p:nvPr/>
        </p:nvSpPr>
        <p:spPr bwMode="auto">
          <a:xfrm>
            <a:off x="5454650" y="4138613"/>
            <a:ext cx="1285875" cy="1587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0892" name="Line 12">
            <a:extLst>
              <a:ext uri="{FF2B5EF4-FFF2-40B4-BE49-F238E27FC236}">
                <a16:creationId xmlns:a16="http://schemas.microsoft.com/office/drawing/2014/main" id="{FD0379F9-E852-469D-B7A4-194BE7EAFF96}"/>
              </a:ext>
            </a:extLst>
          </p:cNvPr>
          <p:cNvSpPr>
            <a:spLocks noChangeShapeType="1"/>
          </p:cNvSpPr>
          <p:nvPr/>
        </p:nvSpPr>
        <p:spPr bwMode="auto">
          <a:xfrm>
            <a:off x="5454650" y="3681413"/>
            <a:ext cx="1285875" cy="15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0893" name="Line 13">
            <a:extLst>
              <a:ext uri="{FF2B5EF4-FFF2-40B4-BE49-F238E27FC236}">
                <a16:creationId xmlns:a16="http://schemas.microsoft.com/office/drawing/2014/main" id="{8276A423-0236-4DF9-A399-074DF6112EEE}"/>
              </a:ext>
            </a:extLst>
          </p:cNvPr>
          <p:cNvSpPr>
            <a:spLocks noChangeShapeType="1"/>
          </p:cNvSpPr>
          <p:nvPr/>
        </p:nvSpPr>
        <p:spPr bwMode="auto">
          <a:xfrm>
            <a:off x="5591175" y="3224213"/>
            <a:ext cx="1149350" cy="1587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0894" name="Line 14">
            <a:extLst>
              <a:ext uri="{FF2B5EF4-FFF2-40B4-BE49-F238E27FC236}">
                <a16:creationId xmlns:a16="http://schemas.microsoft.com/office/drawing/2014/main" id="{BEE350D5-1DCB-41C8-9CD4-E23851982618}"/>
              </a:ext>
            </a:extLst>
          </p:cNvPr>
          <p:cNvSpPr>
            <a:spLocks noChangeShapeType="1"/>
          </p:cNvSpPr>
          <p:nvPr/>
        </p:nvSpPr>
        <p:spPr bwMode="auto">
          <a:xfrm>
            <a:off x="5591175" y="2944813"/>
            <a:ext cx="1162050" cy="1587"/>
          </a:xfrm>
          <a:prstGeom prst="line">
            <a:avLst/>
          </a:prstGeom>
          <a:noFill/>
          <a:ln w="38100">
            <a:solidFill>
              <a:srgbClr val="FFFF4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0895" name="Line 15">
            <a:extLst>
              <a:ext uri="{FF2B5EF4-FFF2-40B4-BE49-F238E27FC236}">
                <a16:creationId xmlns:a16="http://schemas.microsoft.com/office/drawing/2014/main" id="{7D359C6D-E167-43C3-ACA4-D0A33A70529A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5600" y="2625725"/>
            <a:ext cx="1343025" cy="3175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0896" name="Line 16">
            <a:extLst>
              <a:ext uri="{FF2B5EF4-FFF2-40B4-BE49-F238E27FC236}">
                <a16:creationId xmlns:a16="http://schemas.microsoft.com/office/drawing/2014/main" id="{66587836-2F1C-4F00-83EF-6BD320D21D00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3063" y="5780088"/>
            <a:ext cx="328612" cy="419100"/>
          </a:xfrm>
          <a:prstGeom prst="line">
            <a:avLst/>
          </a:prstGeom>
          <a:noFill/>
          <a:ln w="38100" cap="rnd">
            <a:solidFill>
              <a:schemeClr val="bg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0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0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0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50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0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0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0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0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0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0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0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0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0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0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0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50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7" grpId="0" autoUpdateAnimBg="0"/>
      <p:bldP spid="250888" grpId="0" autoUpdateAnimBg="0"/>
      <p:bldP spid="250889" grpId="0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Text Box 2">
            <a:extLst>
              <a:ext uri="{FF2B5EF4-FFF2-40B4-BE49-F238E27FC236}">
                <a16:creationId xmlns:a16="http://schemas.microsoft.com/office/drawing/2014/main" id="{CC7F1F79-D86D-42E0-AA33-25C336406D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1188" y="306388"/>
            <a:ext cx="49085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Orthogonal orbitals</a:t>
            </a:r>
          </a:p>
        </p:txBody>
      </p:sp>
      <p:pic>
        <p:nvPicPr>
          <p:cNvPr id="251907" name="Picture 3" descr="Wykres">
            <a:extLst>
              <a:ext uri="{FF2B5EF4-FFF2-40B4-BE49-F238E27FC236}">
                <a16:creationId xmlns:a16="http://schemas.microsoft.com/office/drawing/2014/main" id="{D2633791-8D8F-4264-803D-50BA9119B3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2" r="10129" b="4431"/>
          <a:stretch>
            <a:fillRect/>
          </a:stretch>
        </p:blipFill>
        <p:spPr bwMode="auto">
          <a:xfrm>
            <a:off x="2747963" y="1341438"/>
            <a:ext cx="3624262" cy="506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>
            <a:extLst>
              <a:ext uri="{FF2B5EF4-FFF2-40B4-BE49-F238E27FC236}">
                <a16:creationId xmlns:a16="http://schemas.microsoft.com/office/drawing/2014/main" id="{76CE0EA8-A327-41C9-8EFF-53D8E747E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658938"/>
            <a:ext cx="8826500" cy="4970462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252931" name="Picture 3" descr="orbitals2">
            <a:extLst>
              <a:ext uri="{FF2B5EF4-FFF2-40B4-BE49-F238E27FC236}">
                <a16:creationId xmlns:a16="http://schemas.microsoft.com/office/drawing/2014/main" id="{9E756DA6-AF6B-4881-9433-60AA7A3102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13" y="1993900"/>
            <a:ext cx="1989137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2932" name="Text Box 4">
            <a:extLst>
              <a:ext uri="{FF2B5EF4-FFF2-40B4-BE49-F238E27FC236}">
                <a16:creationId xmlns:a16="http://schemas.microsoft.com/office/drawing/2014/main" id="{EE4A8309-43E2-4B7E-97BA-3EEB5C37E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3263" y="306388"/>
            <a:ext cx="47212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pl-PL" sz="4400">
                <a:latin typeface="Arial" panose="020B0604020202020204" pitchFamily="34" charset="0"/>
              </a:rPr>
              <a:t>R</a:t>
            </a:r>
            <a:r>
              <a:rPr lang="pl-PL" altLang="pl-PL" sz="4400">
                <a:latin typeface="Arial" panose="020B0604020202020204" pitchFamily="34" charset="0"/>
              </a:rPr>
              <a:t>elat</a:t>
            </a:r>
            <a:r>
              <a:rPr lang="fr-FR" altLang="pl-PL" sz="4400">
                <a:latin typeface="Arial" panose="020B0604020202020204" pitchFamily="34" charset="0"/>
              </a:rPr>
              <a:t>iv</a:t>
            </a:r>
            <a:r>
              <a:rPr lang="pl-PL" altLang="pl-PL" sz="4400">
                <a:latin typeface="Arial" panose="020B0604020202020204" pitchFamily="34" charset="0"/>
              </a:rPr>
              <a:t>ist</a:t>
            </a:r>
            <a:r>
              <a:rPr lang="fr-FR" altLang="pl-PL" sz="4400">
                <a:latin typeface="Arial" panose="020B0604020202020204" pitchFamily="34" charset="0"/>
              </a:rPr>
              <a:t>ic </a:t>
            </a:r>
            <a:r>
              <a:rPr lang="pl-PL" altLang="pl-PL" sz="4400">
                <a:latin typeface="Arial" panose="020B0604020202020204" pitchFamily="34" charset="0"/>
              </a:rPr>
              <a:t>aufbau</a:t>
            </a:r>
          </a:p>
        </p:txBody>
      </p:sp>
      <p:sp>
        <p:nvSpPr>
          <p:cNvPr id="252933" name="Line 5">
            <a:extLst>
              <a:ext uri="{FF2B5EF4-FFF2-40B4-BE49-F238E27FC236}">
                <a16:creationId xmlns:a16="http://schemas.microsoft.com/office/drawing/2014/main" id="{002D56C4-630A-48C4-86A8-DAD9D1A24CD1}"/>
              </a:ext>
            </a:extLst>
          </p:cNvPr>
          <p:cNvSpPr>
            <a:spLocks noChangeShapeType="1"/>
          </p:cNvSpPr>
          <p:nvPr/>
        </p:nvSpPr>
        <p:spPr bwMode="auto">
          <a:xfrm>
            <a:off x="5429250" y="5765800"/>
            <a:ext cx="1285875" cy="1588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34" name="Line 6">
            <a:extLst>
              <a:ext uri="{FF2B5EF4-FFF2-40B4-BE49-F238E27FC236}">
                <a16:creationId xmlns:a16="http://schemas.microsoft.com/office/drawing/2014/main" id="{A2B90A47-6BE1-4CAE-97D0-3BA50816AE36}"/>
              </a:ext>
            </a:extLst>
          </p:cNvPr>
          <p:cNvSpPr>
            <a:spLocks noChangeShapeType="1"/>
          </p:cNvSpPr>
          <p:nvPr/>
        </p:nvSpPr>
        <p:spPr bwMode="auto">
          <a:xfrm>
            <a:off x="5416550" y="4914900"/>
            <a:ext cx="1285875" cy="15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35" name="Line 7">
            <a:extLst>
              <a:ext uri="{FF2B5EF4-FFF2-40B4-BE49-F238E27FC236}">
                <a16:creationId xmlns:a16="http://schemas.microsoft.com/office/drawing/2014/main" id="{DC1CDEF6-B688-4E44-9D79-F3F036346741}"/>
              </a:ext>
            </a:extLst>
          </p:cNvPr>
          <p:cNvSpPr>
            <a:spLocks noChangeShapeType="1"/>
          </p:cNvSpPr>
          <p:nvPr/>
        </p:nvSpPr>
        <p:spPr bwMode="auto">
          <a:xfrm>
            <a:off x="5429250" y="4127500"/>
            <a:ext cx="1285875" cy="1588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36" name="Line 8">
            <a:extLst>
              <a:ext uri="{FF2B5EF4-FFF2-40B4-BE49-F238E27FC236}">
                <a16:creationId xmlns:a16="http://schemas.microsoft.com/office/drawing/2014/main" id="{3B240B06-9781-4B3B-A687-A146E50CAF7C}"/>
              </a:ext>
            </a:extLst>
          </p:cNvPr>
          <p:cNvSpPr>
            <a:spLocks noChangeShapeType="1"/>
          </p:cNvSpPr>
          <p:nvPr/>
        </p:nvSpPr>
        <p:spPr bwMode="auto">
          <a:xfrm>
            <a:off x="5429250" y="3670300"/>
            <a:ext cx="1285875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37" name="Line 9">
            <a:extLst>
              <a:ext uri="{FF2B5EF4-FFF2-40B4-BE49-F238E27FC236}">
                <a16:creationId xmlns:a16="http://schemas.microsoft.com/office/drawing/2014/main" id="{8580EE5B-0633-40FF-B795-61DE4AB5D519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5775" y="3213100"/>
            <a:ext cx="1149350" cy="1588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38" name="Line 10">
            <a:extLst>
              <a:ext uri="{FF2B5EF4-FFF2-40B4-BE49-F238E27FC236}">
                <a16:creationId xmlns:a16="http://schemas.microsoft.com/office/drawing/2014/main" id="{D1F62678-17E3-4F95-B43C-286A1D3EF25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5775" y="2933700"/>
            <a:ext cx="1162050" cy="1588"/>
          </a:xfrm>
          <a:prstGeom prst="line">
            <a:avLst/>
          </a:prstGeom>
          <a:noFill/>
          <a:ln w="38100">
            <a:solidFill>
              <a:srgbClr val="FFFF4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39" name="Line 11">
            <a:extLst>
              <a:ext uri="{FF2B5EF4-FFF2-40B4-BE49-F238E27FC236}">
                <a16:creationId xmlns:a16="http://schemas.microsoft.com/office/drawing/2014/main" id="{03A67F65-99E0-4D3C-97E2-FF1CEB77ED5A}"/>
              </a:ext>
            </a:extLst>
          </p:cNvPr>
          <p:cNvSpPr>
            <a:spLocks noChangeShapeType="1"/>
          </p:cNvSpPr>
          <p:nvPr/>
        </p:nvSpPr>
        <p:spPr bwMode="auto">
          <a:xfrm>
            <a:off x="5410200" y="2614613"/>
            <a:ext cx="1343025" cy="3175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40" name="Line 12">
            <a:extLst>
              <a:ext uri="{FF2B5EF4-FFF2-40B4-BE49-F238E27FC236}">
                <a16:creationId xmlns:a16="http://schemas.microsoft.com/office/drawing/2014/main" id="{D5BBD6CE-8FCA-4E52-9DE2-514DA3E5693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38425" y="2884488"/>
            <a:ext cx="1285875" cy="15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41" name="Line 13">
            <a:extLst>
              <a:ext uri="{FF2B5EF4-FFF2-40B4-BE49-F238E27FC236}">
                <a16:creationId xmlns:a16="http://schemas.microsoft.com/office/drawing/2014/main" id="{4E25B21F-920E-4124-BAC7-89C87489009B}"/>
              </a:ext>
            </a:extLst>
          </p:cNvPr>
          <p:cNvSpPr>
            <a:spLocks noChangeShapeType="1"/>
          </p:cNvSpPr>
          <p:nvPr/>
        </p:nvSpPr>
        <p:spPr bwMode="auto">
          <a:xfrm>
            <a:off x="1841500" y="2451100"/>
            <a:ext cx="482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42" name="Line 14">
            <a:extLst>
              <a:ext uri="{FF2B5EF4-FFF2-40B4-BE49-F238E27FC236}">
                <a16:creationId xmlns:a16="http://schemas.microsoft.com/office/drawing/2014/main" id="{09BCD808-40D7-476C-941A-1A3BF23DA526}"/>
              </a:ext>
            </a:extLst>
          </p:cNvPr>
          <p:cNvSpPr>
            <a:spLocks noChangeShapeType="1"/>
          </p:cNvSpPr>
          <p:nvPr/>
        </p:nvSpPr>
        <p:spPr bwMode="auto">
          <a:xfrm>
            <a:off x="7029450" y="6184900"/>
            <a:ext cx="588963" cy="1588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43" name="Line 15">
            <a:extLst>
              <a:ext uri="{FF2B5EF4-FFF2-40B4-BE49-F238E27FC236}">
                <a16:creationId xmlns:a16="http://schemas.microsoft.com/office/drawing/2014/main" id="{9B2FD6EF-F09F-4FFB-B384-A38AC7B1C3D4}"/>
              </a:ext>
            </a:extLst>
          </p:cNvPr>
          <p:cNvSpPr>
            <a:spLocks noChangeShapeType="1"/>
          </p:cNvSpPr>
          <p:nvPr/>
        </p:nvSpPr>
        <p:spPr bwMode="auto">
          <a:xfrm>
            <a:off x="7016750" y="5334000"/>
            <a:ext cx="60166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44" name="Line 16">
            <a:extLst>
              <a:ext uri="{FF2B5EF4-FFF2-40B4-BE49-F238E27FC236}">
                <a16:creationId xmlns:a16="http://schemas.microsoft.com/office/drawing/2014/main" id="{4EEFD4EB-CDB7-41D9-8B03-FF9CCA711972}"/>
              </a:ext>
            </a:extLst>
          </p:cNvPr>
          <p:cNvSpPr>
            <a:spLocks noChangeShapeType="1"/>
          </p:cNvSpPr>
          <p:nvPr/>
        </p:nvSpPr>
        <p:spPr bwMode="auto">
          <a:xfrm>
            <a:off x="7029450" y="4546600"/>
            <a:ext cx="588963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45" name="Line 17">
            <a:extLst>
              <a:ext uri="{FF2B5EF4-FFF2-40B4-BE49-F238E27FC236}">
                <a16:creationId xmlns:a16="http://schemas.microsoft.com/office/drawing/2014/main" id="{BFD67140-54E2-41CA-AEDD-FABDDF6324C6}"/>
              </a:ext>
            </a:extLst>
          </p:cNvPr>
          <p:cNvSpPr>
            <a:spLocks noChangeShapeType="1"/>
          </p:cNvSpPr>
          <p:nvPr/>
        </p:nvSpPr>
        <p:spPr bwMode="auto">
          <a:xfrm>
            <a:off x="7029450" y="4089400"/>
            <a:ext cx="588963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46" name="Line 18">
            <a:extLst>
              <a:ext uri="{FF2B5EF4-FFF2-40B4-BE49-F238E27FC236}">
                <a16:creationId xmlns:a16="http://schemas.microsoft.com/office/drawing/2014/main" id="{7209DBB0-9163-4CD6-AE92-56E26DD01DA4}"/>
              </a:ext>
            </a:extLst>
          </p:cNvPr>
          <p:cNvSpPr>
            <a:spLocks noChangeShapeType="1"/>
          </p:cNvSpPr>
          <p:nvPr/>
        </p:nvSpPr>
        <p:spPr bwMode="auto">
          <a:xfrm>
            <a:off x="7043738" y="3644900"/>
            <a:ext cx="57467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47" name="Line 19">
            <a:extLst>
              <a:ext uri="{FF2B5EF4-FFF2-40B4-BE49-F238E27FC236}">
                <a16:creationId xmlns:a16="http://schemas.microsoft.com/office/drawing/2014/main" id="{575F7576-6619-4D82-9107-D924BDE166D8}"/>
              </a:ext>
            </a:extLst>
          </p:cNvPr>
          <p:cNvSpPr>
            <a:spLocks noChangeShapeType="1"/>
          </p:cNvSpPr>
          <p:nvPr/>
        </p:nvSpPr>
        <p:spPr bwMode="auto">
          <a:xfrm>
            <a:off x="7065963" y="3352800"/>
            <a:ext cx="552450" cy="1588"/>
          </a:xfrm>
          <a:prstGeom prst="line">
            <a:avLst/>
          </a:prstGeom>
          <a:noFill/>
          <a:ln w="38100">
            <a:solidFill>
              <a:srgbClr val="FFFF4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48" name="Line 20">
            <a:extLst>
              <a:ext uri="{FF2B5EF4-FFF2-40B4-BE49-F238E27FC236}">
                <a16:creationId xmlns:a16="http://schemas.microsoft.com/office/drawing/2014/main" id="{8AEBC0AE-9F0F-4A99-9053-C144BA390F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067550" y="3022600"/>
            <a:ext cx="550863" cy="1270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49" name="Line 21">
            <a:extLst>
              <a:ext uri="{FF2B5EF4-FFF2-40B4-BE49-F238E27FC236}">
                <a16:creationId xmlns:a16="http://schemas.microsoft.com/office/drawing/2014/main" id="{05C3C281-9A82-4E6F-9775-846996FBEBC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98900" y="2884488"/>
            <a:ext cx="825500" cy="0"/>
          </a:xfrm>
          <a:prstGeom prst="line">
            <a:avLst/>
          </a:prstGeom>
          <a:noFill/>
          <a:ln w="19050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50" name="Line 22">
            <a:extLst>
              <a:ext uri="{FF2B5EF4-FFF2-40B4-BE49-F238E27FC236}">
                <a16:creationId xmlns:a16="http://schemas.microsoft.com/office/drawing/2014/main" id="{95656ED9-D448-48E3-AFEC-88C821CB351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11600" y="3160713"/>
            <a:ext cx="812800" cy="4762"/>
          </a:xfrm>
          <a:prstGeom prst="line">
            <a:avLst/>
          </a:prstGeom>
          <a:noFill/>
          <a:ln w="1905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51" name="Line 23">
            <a:extLst>
              <a:ext uri="{FF2B5EF4-FFF2-40B4-BE49-F238E27FC236}">
                <a16:creationId xmlns:a16="http://schemas.microsoft.com/office/drawing/2014/main" id="{9C94D43A-8100-4544-956F-819778ED7E6A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3063" y="5765800"/>
            <a:ext cx="328612" cy="419100"/>
          </a:xfrm>
          <a:prstGeom prst="line">
            <a:avLst/>
          </a:prstGeom>
          <a:noFill/>
          <a:ln w="38100" cap="rnd">
            <a:solidFill>
              <a:schemeClr val="bg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52" name="Line 24">
            <a:extLst>
              <a:ext uri="{FF2B5EF4-FFF2-40B4-BE49-F238E27FC236}">
                <a16:creationId xmlns:a16="http://schemas.microsoft.com/office/drawing/2014/main" id="{5506F55B-570A-4645-89CA-A1EED4612722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1950" y="4914900"/>
            <a:ext cx="328613" cy="419100"/>
          </a:xfrm>
          <a:prstGeom prst="line">
            <a:avLst/>
          </a:prstGeom>
          <a:noFill/>
          <a:ln w="38100" cap="rnd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53" name="Line 25">
            <a:extLst>
              <a:ext uri="{FF2B5EF4-FFF2-40B4-BE49-F238E27FC236}">
                <a16:creationId xmlns:a16="http://schemas.microsoft.com/office/drawing/2014/main" id="{05EFA072-6EED-481F-904F-94612AF4C578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4650" y="4127500"/>
            <a:ext cx="328613" cy="419100"/>
          </a:xfrm>
          <a:prstGeom prst="line">
            <a:avLst/>
          </a:prstGeom>
          <a:noFill/>
          <a:ln w="38100" cap="rnd">
            <a:solidFill>
              <a:srgbClr val="99CC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54" name="Line 26">
            <a:extLst>
              <a:ext uri="{FF2B5EF4-FFF2-40B4-BE49-F238E27FC236}">
                <a16:creationId xmlns:a16="http://schemas.microsoft.com/office/drawing/2014/main" id="{E7FD467A-323A-4529-A217-EED0AAC8F27F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4650" y="3670300"/>
            <a:ext cx="328613" cy="419100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55" name="Line 27">
            <a:extLst>
              <a:ext uri="{FF2B5EF4-FFF2-40B4-BE49-F238E27FC236}">
                <a16:creationId xmlns:a16="http://schemas.microsoft.com/office/drawing/2014/main" id="{9D539DAB-E32B-4D7F-B1BD-1F384EAA4B11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4650" y="3213100"/>
            <a:ext cx="328613" cy="419100"/>
          </a:xfrm>
          <a:prstGeom prst="line">
            <a:avLst/>
          </a:prstGeom>
          <a:noFill/>
          <a:ln w="38100" cap="rnd">
            <a:solidFill>
              <a:srgbClr val="66FF33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56" name="Line 28">
            <a:extLst>
              <a:ext uri="{FF2B5EF4-FFF2-40B4-BE49-F238E27FC236}">
                <a16:creationId xmlns:a16="http://schemas.microsoft.com/office/drawing/2014/main" id="{7D357129-BC99-4914-91ED-EC779D71083E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4650" y="2946400"/>
            <a:ext cx="328613" cy="419100"/>
          </a:xfrm>
          <a:prstGeom prst="line">
            <a:avLst/>
          </a:prstGeom>
          <a:noFill/>
          <a:ln w="38100" cap="rnd">
            <a:solidFill>
              <a:srgbClr val="FFFF49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57" name="Line 29">
            <a:extLst>
              <a:ext uri="{FF2B5EF4-FFF2-40B4-BE49-F238E27FC236}">
                <a16:creationId xmlns:a16="http://schemas.microsoft.com/office/drawing/2014/main" id="{65E848D0-4307-4443-A5ED-5DB5E3D637B8}"/>
              </a:ext>
            </a:extLst>
          </p:cNvPr>
          <p:cNvSpPr>
            <a:spLocks noChangeShapeType="1"/>
          </p:cNvSpPr>
          <p:nvPr/>
        </p:nvSpPr>
        <p:spPr bwMode="auto">
          <a:xfrm>
            <a:off x="6724650" y="2603500"/>
            <a:ext cx="328613" cy="419100"/>
          </a:xfrm>
          <a:prstGeom prst="line">
            <a:avLst/>
          </a:prstGeom>
          <a:noFill/>
          <a:ln w="38100" cap="rnd">
            <a:solidFill>
              <a:srgbClr val="FF33C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58" name="Line 30">
            <a:extLst>
              <a:ext uri="{FF2B5EF4-FFF2-40B4-BE49-F238E27FC236}">
                <a16:creationId xmlns:a16="http://schemas.microsoft.com/office/drawing/2014/main" id="{29082CC9-E64C-4504-BD65-6C8C065A8174}"/>
              </a:ext>
            </a:extLst>
          </p:cNvPr>
          <p:cNvSpPr>
            <a:spLocks noChangeShapeType="1"/>
          </p:cNvSpPr>
          <p:nvPr/>
        </p:nvSpPr>
        <p:spPr bwMode="auto">
          <a:xfrm>
            <a:off x="2312988" y="2451100"/>
            <a:ext cx="328612" cy="419100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59" name="Line 31">
            <a:extLst>
              <a:ext uri="{FF2B5EF4-FFF2-40B4-BE49-F238E27FC236}">
                <a16:creationId xmlns:a16="http://schemas.microsoft.com/office/drawing/2014/main" id="{1C7F198C-D22C-4A9E-AEBC-47335E077517}"/>
              </a:ext>
            </a:extLst>
          </p:cNvPr>
          <p:cNvSpPr>
            <a:spLocks noChangeShapeType="1"/>
          </p:cNvSpPr>
          <p:nvPr/>
        </p:nvSpPr>
        <p:spPr bwMode="auto">
          <a:xfrm>
            <a:off x="1803400" y="2959100"/>
            <a:ext cx="508000" cy="1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60" name="Line 32">
            <a:extLst>
              <a:ext uri="{FF2B5EF4-FFF2-40B4-BE49-F238E27FC236}">
                <a16:creationId xmlns:a16="http://schemas.microsoft.com/office/drawing/2014/main" id="{6097972C-A03B-4504-8E95-4E81D9AD5F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0763" y="2959100"/>
            <a:ext cx="338137" cy="215900"/>
          </a:xfrm>
          <a:prstGeom prst="lin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61" name="Line 33">
            <a:extLst>
              <a:ext uri="{FF2B5EF4-FFF2-40B4-BE49-F238E27FC236}">
                <a16:creationId xmlns:a16="http://schemas.microsoft.com/office/drawing/2014/main" id="{EF28A112-1C37-456B-B04B-9A56F0E581D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25725" y="3160713"/>
            <a:ext cx="1285875" cy="15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2962" name="Text Box 34">
            <a:extLst>
              <a:ext uri="{FF2B5EF4-FFF2-40B4-BE49-F238E27FC236}">
                <a16:creationId xmlns:a16="http://schemas.microsoft.com/office/drawing/2014/main" id="{EAC4B2E5-B7D1-4557-A46B-D98554169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2138" y="1905000"/>
            <a:ext cx="1389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N</a:t>
            </a:r>
            <a:r>
              <a:rPr lang="fr-FR" altLang="pl-PL">
                <a:latin typeface="Arial" panose="020B0604020202020204" pitchFamily="34" charset="0"/>
              </a:rPr>
              <a:t>on</a:t>
            </a:r>
            <a:r>
              <a:rPr lang="pl-PL" altLang="pl-PL">
                <a:latin typeface="Arial" panose="020B0604020202020204" pitchFamily="34" charset="0"/>
              </a:rPr>
              <a:t>-Rel.</a:t>
            </a:r>
          </a:p>
        </p:txBody>
      </p:sp>
      <p:sp>
        <p:nvSpPr>
          <p:cNvPr id="252963" name="Text Box 35">
            <a:extLst>
              <a:ext uri="{FF2B5EF4-FFF2-40B4-BE49-F238E27FC236}">
                <a16:creationId xmlns:a16="http://schemas.microsoft.com/office/drawing/2014/main" id="{B1676D8B-065A-4C33-B08E-D32493351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4175" y="1905000"/>
            <a:ext cx="811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 Rel.</a:t>
            </a:r>
          </a:p>
        </p:txBody>
      </p:sp>
      <p:sp>
        <p:nvSpPr>
          <p:cNvPr id="252964" name="Text Box 36">
            <a:extLst>
              <a:ext uri="{FF2B5EF4-FFF2-40B4-BE49-F238E27FC236}">
                <a16:creationId xmlns:a16="http://schemas.microsoft.com/office/drawing/2014/main" id="{2E29B7A4-CEE0-469C-9DD4-9F11DD1D35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9688" y="1905000"/>
            <a:ext cx="1389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N</a:t>
            </a:r>
            <a:r>
              <a:rPr lang="fr-FR" altLang="pl-PL">
                <a:latin typeface="Arial" panose="020B0604020202020204" pitchFamily="34" charset="0"/>
              </a:rPr>
              <a:t>on</a:t>
            </a:r>
            <a:r>
              <a:rPr lang="pl-PL" altLang="pl-PL">
                <a:latin typeface="Arial" panose="020B0604020202020204" pitchFamily="34" charset="0"/>
              </a:rPr>
              <a:t>-Rel.</a:t>
            </a:r>
          </a:p>
        </p:txBody>
      </p:sp>
      <p:sp>
        <p:nvSpPr>
          <p:cNvPr id="252965" name="Text Box 37">
            <a:extLst>
              <a:ext uri="{FF2B5EF4-FFF2-40B4-BE49-F238E27FC236}">
                <a16:creationId xmlns:a16="http://schemas.microsoft.com/office/drawing/2014/main" id="{50600001-A69E-424A-937E-68BAB049B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1975" y="1905000"/>
            <a:ext cx="811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 Rel.</a:t>
            </a:r>
          </a:p>
        </p:txBody>
      </p:sp>
      <p:sp>
        <p:nvSpPr>
          <p:cNvPr id="252966" name="Text Box 38">
            <a:extLst>
              <a:ext uri="{FF2B5EF4-FFF2-40B4-BE49-F238E27FC236}">
                <a16:creationId xmlns:a16="http://schemas.microsoft.com/office/drawing/2014/main" id="{AE2CF7B8-63FC-4305-B70D-A5B55D25C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100" y="3689350"/>
            <a:ext cx="2822575" cy="204152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pl-PL" altLang="pl-PL" sz="3200">
                <a:latin typeface="Arial" panose="020B0604020202020204" pitchFamily="34" charset="0"/>
              </a:rPr>
              <a:t>f - ekspans</a:t>
            </a:r>
            <a:r>
              <a:rPr lang="fr-FR" altLang="pl-PL" sz="3200">
                <a:latin typeface="Arial" panose="020B0604020202020204" pitchFamily="34" charset="0"/>
              </a:rPr>
              <a:t>ion</a:t>
            </a:r>
            <a:endParaRPr lang="pl-PL" altLang="pl-PL" sz="3200">
              <a:latin typeface="Arial" panose="020B0604020202020204" pitchFamily="34" charset="0"/>
            </a:endParaRPr>
          </a:p>
          <a:p>
            <a:pPr algn="l"/>
            <a:r>
              <a:rPr lang="pl-PL" altLang="pl-PL" sz="3200">
                <a:latin typeface="Arial" panose="020B0604020202020204" pitchFamily="34" charset="0"/>
              </a:rPr>
              <a:t>d - ekspans</a:t>
            </a:r>
            <a:r>
              <a:rPr lang="fr-FR" altLang="pl-PL" sz="3200">
                <a:latin typeface="Arial" panose="020B0604020202020204" pitchFamily="34" charset="0"/>
              </a:rPr>
              <a:t>ion</a:t>
            </a:r>
            <a:endParaRPr lang="pl-PL" altLang="pl-PL" sz="3200">
              <a:latin typeface="Arial" panose="020B0604020202020204" pitchFamily="34" charset="0"/>
            </a:endParaRPr>
          </a:p>
          <a:p>
            <a:pPr algn="l"/>
            <a:r>
              <a:rPr lang="pl-PL" altLang="pl-PL" sz="3200"/>
              <a:t>...</a:t>
            </a:r>
          </a:p>
          <a:p>
            <a:pPr algn="l"/>
            <a:r>
              <a:rPr lang="pl-PL" altLang="pl-PL" sz="3200">
                <a:latin typeface="Arial" panose="020B0604020202020204" pitchFamily="34" charset="0"/>
              </a:rPr>
              <a:t>s - </a:t>
            </a:r>
            <a:r>
              <a:rPr lang="fr-FR" altLang="pl-PL" sz="3200">
                <a:latin typeface="Arial" panose="020B0604020202020204" pitchFamily="34" charset="0"/>
              </a:rPr>
              <a:t>c</a:t>
            </a:r>
            <a:r>
              <a:rPr lang="pl-PL" altLang="pl-PL" sz="3200">
                <a:latin typeface="Arial" panose="020B0604020202020204" pitchFamily="34" charset="0"/>
              </a:rPr>
              <a:t>ontra</a:t>
            </a:r>
            <a:r>
              <a:rPr lang="fr-FR" altLang="pl-PL" sz="3200">
                <a:latin typeface="Arial" panose="020B0604020202020204" pitchFamily="34" charset="0"/>
              </a:rPr>
              <a:t>ction</a:t>
            </a:r>
            <a:endParaRPr lang="pl-PL" altLang="pl-PL" sz="3200">
              <a:latin typeface="Arial" panose="020B0604020202020204" pitchFamily="34" charset="0"/>
            </a:endParaRPr>
          </a:p>
        </p:txBody>
      </p:sp>
      <p:sp>
        <p:nvSpPr>
          <p:cNvPr id="252967" name="Text Box 39">
            <a:extLst>
              <a:ext uri="{FF2B5EF4-FFF2-40B4-BE49-F238E27FC236}">
                <a16:creationId xmlns:a16="http://schemas.microsoft.com/office/drawing/2014/main" id="{6778F6EB-F756-49CF-8EA3-D12598B6F5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1625" y="5897563"/>
            <a:ext cx="6127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pl-PL" altLang="pl-PL" sz="3200">
                <a:solidFill>
                  <a:schemeClr val="bg1"/>
                </a:solidFill>
                <a:latin typeface="Arial" panose="020B0604020202020204" pitchFamily="34" charset="0"/>
              </a:rPr>
              <a:t>1s</a:t>
            </a:r>
            <a:endParaRPr lang="pl-PL" altLang="pl-PL" sz="3200">
              <a:latin typeface="Arial" panose="020B0604020202020204" pitchFamily="34" charset="0"/>
            </a:endParaRPr>
          </a:p>
        </p:txBody>
      </p:sp>
      <p:sp>
        <p:nvSpPr>
          <p:cNvPr id="252968" name="Text Box 40">
            <a:extLst>
              <a:ext uri="{FF2B5EF4-FFF2-40B4-BE49-F238E27FC236}">
                <a16:creationId xmlns:a16="http://schemas.microsoft.com/office/drawing/2014/main" id="{99AF25D1-53F6-451E-9AAB-FF9E2853DE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8925" y="5043488"/>
            <a:ext cx="6127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pl-PL" altLang="pl-PL" sz="3200">
                <a:solidFill>
                  <a:schemeClr val="bg1"/>
                </a:solidFill>
                <a:latin typeface="Arial" panose="020B0604020202020204" pitchFamily="34" charset="0"/>
              </a:rPr>
              <a:t>2s</a:t>
            </a:r>
            <a:endParaRPr lang="pl-PL" altLang="pl-PL" sz="3200">
              <a:latin typeface="Arial" panose="020B0604020202020204" pitchFamily="34" charset="0"/>
            </a:endParaRPr>
          </a:p>
        </p:txBody>
      </p:sp>
      <p:sp>
        <p:nvSpPr>
          <p:cNvPr id="252969" name="Text Box 41">
            <a:extLst>
              <a:ext uri="{FF2B5EF4-FFF2-40B4-BE49-F238E27FC236}">
                <a16:creationId xmlns:a16="http://schemas.microsoft.com/office/drawing/2014/main" id="{0A500007-987A-4768-A829-898CCC10EF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4800" y="4267200"/>
            <a:ext cx="6127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pl-PL" altLang="pl-PL" sz="3200">
                <a:solidFill>
                  <a:schemeClr val="bg1"/>
                </a:solidFill>
                <a:latin typeface="Arial" panose="020B0604020202020204" pitchFamily="34" charset="0"/>
              </a:rPr>
              <a:t>3s</a:t>
            </a:r>
            <a:endParaRPr lang="pl-PL" altLang="pl-PL" sz="3200">
              <a:latin typeface="Arial" panose="020B0604020202020204" pitchFamily="34" charset="0"/>
            </a:endParaRPr>
          </a:p>
        </p:txBody>
      </p:sp>
      <p:sp>
        <p:nvSpPr>
          <p:cNvPr id="252970" name="Text Box 42">
            <a:extLst>
              <a:ext uri="{FF2B5EF4-FFF2-40B4-BE49-F238E27FC236}">
                <a16:creationId xmlns:a16="http://schemas.microsoft.com/office/drawing/2014/main" id="{A8A6F4D3-C533-42FE-A4CC-9751CD0686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4800" y="2743200"/>
            <a:ext cx="6127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pl-PL" altLang="pl-PL" sz="3200">
                <a:solidFill>
                  <a:schemeClr val="bg1"/>
                </a:solidFill>
                <a:latin typeface="Arial" panose="020B0604020202020204" pitchFamily="34" charset="0"/>
              </a:rPr>
              <a:t>7s</a:t>
            </a:r>
            <a:endParaRPr lang="pl-PL" altLang="pl-PL" sz="3200">
              <a:latin typeface="Arial" panose="020B0604020202020204" pitchFamily="34" charset="0"/>
            </a:endParaRPr>
          </a:p>
        </p:txBody>
      </p:sp>
      <p:sp>
        <p:nvSpPr>
          <p:cNvPr id="252971" name="Text Box 43">
            <a:extLst>
              <a:ext uri="{FF2B5EF4-FFF2-40B4-BE49-F238E27FC236}">
                <a16:creationId xmlns:a16="http://schemas.microsoft.com/office/drawing/2014/main" id="{53069DAC-9066-4C98-9D6F-6F7C710A5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620963"/>
            <a:ext cx="635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pl-PL" altLang="pl-PL" sz="3200">
                <a:solidFill>
                  <a:schemeClr val="bg1"/>
                </a:solidFill>
                <a:latin typeface="Arial" panose="020B0604020202020204" pitchFamily="34" charset="0"/>
              </a:rPr>
              <a:t>4d</a:t>
            </a:r>
            <a:endParaRPr lang="pl-PL" altLang="pl-PL" sz="3200">
              <a:latin typeface="Arial" panose="020B0604020202020204" pitchFamily="34" charset="0"/>
            </a:endParaRPr>
          </a:p>
        </p:txBody>
      </p:sp>
      <p:sp>
        <p:nvSpPr>
          <p:cNvPr id="252972" name="Text Box 44">
            <a:extLst>
              <a:ext uri="{FF2B5EF4-FFF2-40B4-BE49-F238E27FC236}">
                <a16:creationId xmlns:a16="http://schemas.microsoft.com/office/drawing/2014/main" id="{C4C3D2D6-A579-43F1-A84A-EF3D982706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133600"/>
            <a:ext cx="5222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/>
            <a:r>
              <a:rPr lang="pl-PL" altLang="pl-PL" sz="3200">
                <a:solidFill>
                  <a:schemeClr val="bg1"/>
                </a:solidFill>
                <a:latin typeface="Arial" panose="020B0604020202020204" pitchFamily="34" charset="0"/>
              </a:rPr>
              <a:t>4f</a:t>
            </a:r>
            <a:endParaRPr lang="pl-PL" altLang="pl-PL" sz="32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2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2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52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2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2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2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52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2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5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5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52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5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52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252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5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252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25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252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2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252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252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52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252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252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52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252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63" grpId="0" autoUpdateAnimBg="0"/>
      <p:bldP spid="252964" grpId="0" autoUpdateAnimBg="0"/>
      <p:bldP spid="252966" grpId="0" animBg="1" autoUpdateAnimBg="0"/>
      <p:bldP spid="252968" grpId="0" autoUpdateAnimBg="0"/>
      <p:bldP spid="252969" grpId="0" autoUpdateAnimBg="0"/>
      <p:bldP spid="252970" grpId="0" autoUpdateAnimBg="0"/>
      <p:bldP spid="252971" grpId="0" autoUpdateAnimBg="0"/>
      <p:bldP spid="252972" grpId="0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Text Box 2">
            <a:extLst>
              <a:ext uri="{FF2B5EF4-FFF2-40B4-BE49-F238E27FC236}">
                <a16:creationId xmlns:a16="http://schemas.microsoft.com/office/drawing/2014/main" id="{DCD9AD92-6407-496B-B86B-D5ACFE6D2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625" y="306388"/>
            <a:ext cx="75199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Energies</a:t>
            </a:r>
            <a:r>
              <a:rPr lang="fr-FR" altLang="pl-PL" sz="4400">
                <a:latin typeface="Arial" panose="020B0604020202020204" pitchFamily="34" charset="0"/>
              </a:rPr>
              <a:t> of valence </a:t>
            </a:r>
            <a:r>
              <a:rPr lang="pl-PL" altLang="pl-PL" sz="4400">
                <a:latin typeface="Arial" panose="020B0604020202020204" pitchFamily="34" charset="0"/>
              </a:rPr>
              <a:t>ele</a:t>
            </a:r>
            <a:r>
              <a:rPr lang="fr-FR" altLang="pl-PL" sz="4400">
                <a:latin typeface="Arial" panose="020B0604020202020204" pitchFamily="34" charset="0"/>
              </a:rPr>
              <a:t>c</a:t>
            </a:r>
            <a:r>
              <a:rPr lang="pl-PL" altLang="pl-PL" sz="4400">
                <a:latin typeface="Arial" panose="020B0604020202020204" pitchFamily="34" charset="0"/>
              </a:rPr>
              <a:t>tro</a:t>
            </a:r>
            <a:r>
              <a:rPr lang="fr-FR" altLang="pl-PL" sz="4400">
                <a:latin typeface="Arial" panose="020B0604020202020204" pitchFamily="34" charset="0"/>
              </a:rPr>
              <a:t>ns</a:t>
            </a:r>
            <a:endParaRPr lang="pl-PL" altLang="pl-PL" sz="4400">
              <a:latin typeface="Arial" panose="020B0604020202020204" pitchFamily="34" charset="0"/>
            </a:endParaRPr>
          </a:p>
        </p:txBody>
      </p:sp>
      <p:pic>
        <p:nvPicPr>
          <p:cNvPr id="253955" name="Picture 3" descr="roszak6">
            <a:extLst>
              <a:ext uri="{FF2B5EF4-FFF2-40B4-BE49-F238E27FC236}">
                <a16:creationId xmlns:a16="http://schemas.microsoft.com/office/drawing/2014/main" id="{590F25AC-FDBC-456C-921C-ADA6DA8DB2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0" t="8110"/>
          <a:stretch>
            <a:fillRect/>
          </a:stretch>
        </p:blipFill>
        <p:spPr bwMode="auto">
          <a:xfrm>
            <a:off x="1371600" y="1447800"/>
            <a:ext cx="6542088" cy="437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3956" name="AutoShape 4">
            <a:extLst>
              <a:ext uri="{FF2B5EF4-FFF2-40B4-BE49-F238E27FC236}">
                <a16:creationId xmlns:a16="http://schemas.microsoft.com/office/drawing/2014/main" id="{E4B35EFB-1308-4C57-960B-631C994435A7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5556250" y="3562350"/>
            <a:ext cx="711200" cy="292100"/>
          </a:xfrm>
          <a:prstGeom prst="leftRightArrow">
            <a:avLst>
              <a:gd name="adj1" fmla="val 50000"/>
              <a:gd name="adj2" fmla="val 48696"/>
            </a:avLst>
          </a:prstGeom>
          <a:solidFill>
            <a:srgbClr val="FF0000"/>
          </a:solidFill>
          <a:ln w="19050">
            <a:solidFill>
              <a:srgbClr val="FFFF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3957" name="AutoShape 5">
            <a:extLst>
              <a:ext uri="{FF2B5EF4-FFF2-40B4-BE49-F238E27FC236}">
                <a16:creationId xmlns:a16="http://schemas.microsoft.com/office/drawing/2014/main" id="{BA29F77C-9D8C-495A-93FE-CE27643FABE6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179888" y="3592512"/>
            <a:ext cx="1257300" cy="320675"/>
          </a:xfrm>
          <a:prstGeom prst="leftRightArrow">
            <a:avLst>
              <a:gd name="adj1" fmla="val 50000"/>
              <a:gd name="adj2" fmla="val 78416"/>
            </a:avLst>
          </a:prstGeom>
          <a:solidFill>
            <a:srgbClr val="FF0000"/>
          </a:solidFill>
          <a:ln w="19050">
            <a:solidFill>
              <a:srgbClr val="FFFF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53958" name="Text Box 6">
            <a:extLst>
              <a:ext uri="{FF2B5EF4-FFF2-40B4-BE49-F238E27FC236}">
                <a16:creationId xmlns:a16="http://schemas.microsoft.com/office/drawing/2014/main" id="{128E4646-E43E-464F-9422-5743D0199F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2338" y="3444875"/>
            <a:ext cx="13573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>
                <a:solidFill>
                  <a:srgbClr val="FF0000"/>
                </a:solidFill>
                <a:latin typeface="Arial" panose="020B0604020202020204" pitchFamily="34" charset="0"/>
              </a:rPr>
              <a:t>2.3 eV</a:t>
            </a:r>
          </a:p>
        </p:txBody>
      </p:sp>
      <p:sp>
        <p:nvSpPr>
          <p:cNvPr id="253959" name="Text Box 7">
            <a:extLst>
              <a:ext uri="{FF2B5EF4-FFF2-40B4-BE49-F238E27FC236}">
                <a16:creationId xmlns:a16="http://schemas.microsoft.com/office/drawing/2014/main" id="{EF711671-05DA-4239-9BE3-1745CFB12B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2338" y="2362200"/>
            <a:ext cx="13573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>
                <a:solidFill>
                  <a:srgbClr val="FF0000"/>
                </a:solidFill>
                <a:latin typeface="Arial" panose="020B0604020202020204" pitchFamily="34" charset="0"/>
              </a:rPr>
              <a:t>3.5 eV</a:t>
            </a:r>
          </a:p>
        </p:txBody>
      </p:sp>
      <p:grpSp>
        <p:nvGrpSpPr>
          <p:cNvPr id="253960" name="Group 8">
            <a:extLst>
              <a:ext uri="{FF2B5EF4-FFF2-40B4-BE49-F238E27FC236}">
                <a16:creationId xmlns:a16="http://schemas.microsoft.com/office/drawing/2014/main" id="{59BA47C0-66B4-4306-9499-0D79E62AD3BF}"/>
              </a:ext>
            </a:extLst>
          </p:cNvPr>
          <p:cNvGrpSpPr>
            <a:grpSpLocks/>
          </p:cNvGrpSpPr>
          <p:nvPr/>
        </p:nvGrpSpPr>
        <p:grpSpPr bwMode="auto">
          <a:xfrm>
            <a:off x="4419600" y="3022600"/>
            <a:ext cx="1143000" cy="1562100"/>
            <a:chOff x="2784" y="1904"/>
            <a:chExt cx="720" cy="984"/>
          </a:xfrm>
        </p:grpSpPr>
        <p:sp>
          <p:nvSpPr>
            <p:cNvPr id="253961" name="AutoShape 9">
              <a:extLst>
                <a:ext uri="{FF2B5EF4-FFF2-40B4-BE49-F238E27FC236}">
                  <a16:creationId xmlns:a16="http://schemas.microsoft.com/office/drawing/2014/main" id="{90766531-78BC-4DBB-92B7-33B936244DA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980" y="2324"/>
              <a:ext cx="944" cy="104"/>
            </a:xfrm>
            <a:prstGeom prst="leftRightArrow">
              <a:avLst>
                <a:gd name="adj1" fmla="val 50000"/>
                <a:gd name="adj2" fmla="val 181538"/>
              </a:avLst>
            </a:prstGeom>
            <a:solidFill>
              <a:srgbClr val="FFCC00"/>
            </a:solidFill>
            <a:ln w="19050">
              <a:solidFill>
                <a:srgbClr val="FFFF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3962" name="AutoShape 10">
              <a:extLst>
                <a:ext uri="{FF2B5EF4-FFF2-40B4-BE49-F238E27FC236}">
                  <a16:creationId xmlns:a16="http://schemas.microsoft.com/office/drawing/2014/main" id="{14DDE452-8D6A-48DF-9F31-683E5A4EB6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364" y="2364"/>
              <a:ext cx="944" cy="104"/>
            </a:xfrm>
            <a:prstGeom prst="leftRightArrow">
              <a:avLst>
                <a:gd name="adj1" fmla="val 50000"/>
                <a:gd name="adj2" fmla="val 181538"/>
              </a:avLst>
            </a:prstGeom>
            <a:solidFill>
              <a:srgbClr val="FFCC00"/>
            </a:solidFill>
            <a:ln w="19050">
              <a:solidFill>
                <a:srgbClr val="FFFF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cxnSp>
        <p:nvCxnSpPr>
          <p:cNvPr id="253963" name="AutoShape 11">
            <a:extLst>
              <a:ext uri="{FF2B5EF4-FFF2-40B4-BE49-F238E27FC236}">
                <a16:creationId xmlns:a16="http://schemas.microsoft.com/office/drawing/2014/main" id="{BD7BABC0-082B-4327-A63C-00FBEC69C221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940300" y="2628900"/>
            <a:ext cx="1104900" cy="596900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39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3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3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53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3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3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3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3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8" grpId="0" autoUpdateAnimBg="0"/>
      <p:bldP spid="253959" grpId="0" autoUpdateAnimBg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394" name="Picture 2" descr="fig15">
            <a:extLst>
              <a:ext uri="{FF2B5EF4-FFF2-40B4-BE49-F238E27FC236}">
                <a16:creationId xmlns:a16="http://schemas.microsoft.com/office/drawing/2014/main" id="{52719542-8264-43D6-8CE3-BDAD15D16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525" y="1371600"/>
            <a:ext cx="400685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5395" name="Text Box 3">
            <a:extLst>
              <a:ext uri="{FF2B5EF4-FFF2-40B4-BE49-F238E27FC236}">
                <a16:creationId xmlns:a16="http://schemas.microsoft.com/office/drawing/2014/main" id="{BF2DA4FF-6301-4019-916C-AC1146D4B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8063" y="301625"/>
            <a:ext cx="45640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pl-PL" sz="4400">
                <a:latin typeface="Arial" panose="020B0604020202020204" pitchFamily="34" charset="0"/>
              </a:rPr>
              <a:t>Optical reflectivity</a:t>
            </a:r>
            <a:endParaRPr lang="pl-PL" altLang="pl-PL" sz="4400">
              <a:latin typeface="Arial" panose="020B0604020202020204" pitchFamily="34" charset="0"/>
            </a:endParaRPr>
          </a:p>
        </p:txBody>
      </p:sp>
      <p:pic>
        <p:nvPicPr>
          <p:cNvPr id="315396" name="Picture 4" descr="spectrum-light">
            <a:extLst>
              <a:ext uri="{FF2B5EF4-FFF2-40B4-BE49-F238E27FC236}">
                <a16:creationId xmlns:a16="http://schemas.microsoft.com/office/drawing/2014/main" id="{60CFFE8E-377F-4245-ADA8-5A8D4F47D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900" y="4610100"/>
            <a:ext cx="993775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5397" name="AutoShape 5">
            <a:extLst>
              <a:ext uri="{FF2B5EF4-FFF2-40B4-BE49-F238E27FC236}">
                <a16:creationId xmlns:a16="http://schemas.microsoft.com/office/drawing/2014/main" id="{676F0B15-41AE-4FE2-9B07-F137ABCDD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3810000"/>
            <a:ext cx="1600200" cy="320675"/>
          </a:xfrm>
          <a:prstGeom prst="leftRightArrow">
            <a:avLst>
              <a:gd name="adj1" fmla="val 50000"/>
              <a:gd name="adj2" fmla="val 99802"/>
            </a:avLst>
          </a:prstGeom>
          <a:solidFill>
            <a:srgbClr val="FF0000"/>
          </a:solidFill>
          <a:ln w="19050">
            <a:solidFill>
              <a:srgbClr val="FFFF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15398" name="AutoShape 6">
            <a:extLst>
              <a:ext uri="{FF2B5EF4-FFF2-40B4-BE49-F238E27FC236}">
                <a16:creationId xmlns:a16="http://schemas.microsoft.com/office/drawing/2014/main" id="{19AA6479-EB91-4135-89DD-091FAB0D3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2286000"/>
            <a:ext cx="2006600" cy="282575"/>
          </a:xfrm>
          <a:prstGeom prst="leftRightArrow">
            <a:avLst>
              <a:gd name="adj1" fmla="val 50000"/>
              <a:gd name="adj2" fmla="val 142022"/>
            </a:avLst>
          </a:prstGeom>
          <a:solidFill>
            <a:srgbClr val="FF0000"/>
          </a:solidFill>
          <a:ln w="19050">
            <a:solidFill>
              <a:srgbClr val="FFFF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15399" name="Text Box 7">
            <a:extLst>
              <a:ext uri="{FF2B5EF4-FFF2-40B4-BE49-F238E27FC236}">
                <a16:creationId xmlns:a16="http://schemas.microsoft.com/office/drawing/2014/main" id="{B8F3946F-B301-45CC-9258-C88679039A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00" y="2425700"/>
            <a:ext cx="7254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 b="1">
                <a:solidFill>
                  <a:srgbClr val="FF0000"/>
                </a:solidFill>
                <a:latin typeface="Arial" panose="020B0604020202020204" pitchFamily="34" charset="0"/>
              </a:rPr>
              <a:t>Ag</a:t>
            </a:r>
          </a:p>
        </p:txBody>
      </p:sp>
      <p:sp>
        <p:nvSpPr>
          <p:cNvPr id="315400" name="Text Box 8">
            <a:extLst>
              <a:ext uri="{FF2B5EF4-FFF2-40B4-BE49-F238E27FC236}">
                <a16:creationId xmlns:a16="http://schemas.microsoft.com/office/drawing/2014/main" id="{612E8783-D7BA-4693-BE13-1F5F38A03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9313" y="3352800"/>
            <a:ext cx="7254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 b="1">
                <a:solidFill>
                  <a:srgbClr val="FF0000"/>
                </a:solidFill>
                <a:latin typeface="Arial" panose="020B0604020202020204" pitchFamily="34" charset="0"/>
              </a:rPr>
              <a:t>Au</a:t>
            </a:r>
          </a:p>
        </p:txBody>
      </p:sp>
      <p:sp>
        <p:nvSpPr>
          <p:cNvPr id="315401" name="Text Box 9">
            <a:extLst>
              <a:ext uri="{FF2B5EF4-FFF2-40B4-BE49-F238E27FC236}">
                <a16:creationId xmlns:a16="http://schemas.microsoft.com/office/drawing/2014/main" id="{73F23109-4B6C-4F05-B265-AF0FDA5F7E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3" y="2209800"/>
            <a:ext cx="1065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>
                <a:solidFill>
                  <a:srgbClr val="FF0000"/>
                </a:solidFill>
                <a:latin typeface="Arial" panose="020B0604020202020204" pitchFamily="34" charset="0"/>
              </a:rPr>
              <a:t>3.5 eV</a:t>
            </a:r>
            <a:endParaRPr lang="pl-PL" altLang="pl-PL">
              <a:solidFill>
                <a:srgbClr val="FF0000"/>
              </a:solidFill>
            </a:endParaRPr>
          </a:p>
        </p:txBody>
      </p:sp>
      <p:sp>
        <p:nvSpPr>
          <p:cNvPr id="315402" name="Text Box 10">
            <a:extLst>
              <a:ext uri="{FF2B5EF4-FFF2-40B4-BE49-F238E27FC236}">
                <a16:creationId xmlns:a16="http://schemas.microsoft.com/office/drawing/2014/main" id="{006593CC-C96B-479B-B031-F28AB828B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9313" y="4038600"/>
            <a:ext cx="1065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>
                <a:solidFill>
                  <a:srgbClr val="FF0000"/>
                </a:solidFill>
                <a:latin typeface="Arial" panose="020B0604020202020204" pitchFamily="34" charset="0"/>
              </a:rPr>
              <a:t>2.3 eV</a:t>
            </a:r>
          </a:p>
        </p:txBody>
      </p:sp>
      <p:sp>
        <p:nvSpPr>
          <p:cNvPr id="315403" name="Text Box 11">
            <a:extLst>
              <a:ext uri="{FF2B5EF4-FFF2-40B4-BE49-F238E27FC236}">
                <a16:creationId xmlns:a16="http://schemas.microsoft.com/office/drawing/2014/main" id="{9AE06D19-BD9B-4DB2-9633-E2908B3405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5715000"/>
            <a:ext cx="51244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 sz="3200">
                <a:latin typeface="Arial" panose="020B0604020202020204" pitchFamily="34" charset="0"/>
              </a:rPr>
              <a:t>Energ</a:t>
            </a:r>
            <a:r>
              <a:rPr lang="fr-FR" altLang="pl-PL" sz="3200">
                <a:latin typeface="Arial" panose="020B0604020202020204" pitchFamily="34" charset="0"/>
              </a:rPr>
              <a:t>y</a:t>
            </a:r>
            <a:r>
              <a:rPr lang="pl-PL" altLang="pl-PL" sz="3200">
                <a:latin typeface="Arial" panose="020B0604020202020204" pitchFamily="34" charset="0"/>
              </a:rPr>
              <a:t> </a:t>
            </a:r>
            <a:r>
              <a:rPr lang="fr-FR" altLang="pl-PL" sz="3200">
                <a:latin typeface="Arial" panose="020B0604020202020204" pitchFamily="34" charset="0"/>
              </a:rPr>
              <a:t>of incident light</a:t>
            </a:r>
            <a:r>
              <a:rPr lang="pl-PL" altLang="pl-PL" sz="3200">
                <a:latin typeface="Arial" panose="020B0604020202020204" pitchFamily="34" charset="0"/>
              </a:rPr>
              <a:t> [eV]</a:t>
            </a:r>
          </a:p>
        </p:txBody>
      </p:sp>
      <p:sp>
        <p:nvSpPr>
          <p:cNvPr id="315404" name="Text Box 12">
            <a:extLst>
              <a:ext uri="{FF2B5EF4-FFF2-40B4-BE49-F238E27FC236}">
                <a16:creationId xmlns:a16="http://schemas.microsoft.com/office/drawing/2014/main" id="{A796A7BB-6CC3-4F15-A967-6A384A533278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10357" y="3226594"/>
            <a:ext cx="39306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fr-FR" altLang="pl-PL" sz="3200">
                <a:latin typeface="Arial" panose="020B0604020202020204" pitchFamily="34" charset="0"/>
              </a:rPr>
              <a:t>Reflectivity index</a:t>
            </a:r>
            <a:r>
              <a:rPr lang="pl-PL" altLang="pl-PL" sz="3200">
                <a:latin typeface="Arial" panose="020B0604020202020204" pitchFamily="34" charset="0"/>
              </a:rPr>
              <a:t> [%]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4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3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5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5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3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399" grpId="0" autoUpdateAnimBg="0"/>
      <p:bldP spid="315400" grpId="0" autoUpdateAnimBg="0"/>
      <p:bldP spid="315401" grpId="0" autoUpdateAnimBg="0"/>
      <p:bldP spid="315402" grpId="0" autoUpdateAnimBg="0"/>
      <p:bldP spid="315403" grpId="0" autoUpdateAnimBg="0"/>
      <p:bldP spid="31540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2" name="Rectangle 4">
            <a:extLst>
              <a:ext uri="{FF2B5EF4-FFF2-40B4-BE49-F238E27FC236}">
                <a16:creationId xmlns:a16="http://schemas.microsoft.com/office/drawing/2014/main" id="{3957370A-2560-4C0D-8B38-2E25A7CDBE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36613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Nothing exists except atoms and empty space. 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Everything else is opinion.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Democritus</a:t>
            </a:r>
            <a:endParaRPr lang="pl-PL" altLang="pl-PL">
              <a:solidFill>
                <a:srgbClr val="FFFF00"/>
              </a:solidFill>
            </a:endParaRPr>
          </a:p>
        </p:txBody>
      </p:sp>
      <p:pic>
        <p:nvPicPr>
          <p:cNvPr id="334853" name="Picture 5" descr="pooh20">
            <a:extLst>
              <a:ext uri="{FF2B5EF4-FFF2-40B4-BE49-F238E27FC236}">
                <a16:creationId xmlns:a16="http://schemas.microsoft.com/office/drawing/2014/main" id="{21F81EF0-9D19-44D3-8378-E27BB2239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850" y="3789363"/>
            <a:ext cx="31623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348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Text Box 2">
            <a:extLst>
              <a:ext uri="{FF2B5EF4-FFF2-40B4-BE49-F238E27FC236}">
                <a16:creationId xmlns:a16="http://schemas.microsoft.com/office/drawing/2014/main" id="{90E87AE9-9C2E-4AD0-9CA9-C527AF717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100" y="2968625"/>
            <a:ext cx="37036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 Bi</a:t>
            </a:r>
            <a:r>
              <a:rPr lang="fr-FR" altLang="pl-PL" sz="3200">
                <a:solidFill>
                  <a:srgbClr val="FFFF49"/>
                </a:solidFill>
                <a:latin typeface="Arial" panose="020B0604020202020204" pitchFamily="34" charset="0"/>
              </a:rPr>
              <a:t>s</a:t>
            </a:r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mut</a:t>
            </a:r>
            <a:r>
              <a:rPr lang="fr-FR" altLang="pl-PL" sz="3200">
                <a:solidFill>
                  <a:srgbClr val="FFFF49"/>
                </a:solidFill>
                <a:latin typeface="Arial" panose="020B0604020202020204" pitchFamily="34" charset="0"/>
              </a:rPr>
              <a:t>h</a:t>
            </a:r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 </a:t>
            </a:r>
            <a:r>
              <a:rPr lang="fr-FR" altLang="pl-PL" sz="3200">
                <a:solidFill>
                  <a:srgbClr val="FFFF49"/>
                </a:solidFill>
                <a:latin typeface="Arial" panose="020B0604020202020204" pitchFamily="34" charset="0"/>
              </a:rPr>
              <a:t>is trivalent</a:t>
            </a:r>
            <a:endParaRPr lang="pl-PL" altLang="pl-PL" sz="3200">
              <a:solidFill>
                <a:srgbClr val="FFFF49"/>
              </a:solidFill>
              <a:latin typeface="Arial" panose="020B0604020202020204" pitchFamily="34" charset="0"/>
            </a:endParaRPr>
          </a:p>
        </p:txBody>
      </p:sp>
      <p:sp>
        <p:nvSpPr>
          <p:cNvPr id="316419" name="Text Box 3">
            <a:extLst>
              <a:ext uri="{FF2B5EF4-FFF2-40B4-BE49-F238E27FC236}">
                <a16:creationId xmlns:a16="http://schemas.microsoft.com/office/drawing/2014/main" id="{8D9C0192-541C-4C6D-B097-8E6AF5089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163" y="306388"/>
            <a:ext cx="77946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pl-PL" sz="4400">
                <a:latin typeface="Arial" panose="020B0604020202020204" pitchFamily="34" charset="0"/>
              </a:rPr>
              <a:t>R</a:t>
            </a:r>
            <a:r>
              <a:rPr lang="pl-PL" altLang="pl-PL" sz="4400">
                <a:latin typeface="Arial" panose="020B0604020202020204" pitchFamily="34" charset="0"/>
              </a:rPr>
              <a:t>elat</a:t>
            </a:r>
            <a:r>
              <a:rPr lang="fr-FR" altLang="pl-PL" sz="4400">
                <a:latin typeface="Arial" panose="020B0604020202020204" pitchFamily="34" charset="0"/>
              </a:rPr>
              <a:t>iv</a:t>
            </a:r>
            <a:r>
              <a:rPr lang="pl-PL" altLang="pl-PL" sz="4400">
                <a:latin typeface="Arial" panose="020B0604020202020204" pitchFamily="34" charset="0"/>
              </a:rPr>
              <a:t>ist</a:t>
            </a:r>
            <a:r>
              <a:rPr lang="fr-FR" altLang="pl-PL" sz="4400">
                <a:latin typeface="Arial" panose="020B0604020202020204" pitchFamily="34" charset="0"/>
              </a:rPr>
              <a:t>ic effects in </a:t>
            </a:r>
            <a:r>
              <a:rPr lang="pl-PL" altLang="pl-PL" sz="4400">
                <a:latin typeface="Arial" panose="020B0604020202020204" pitchFamily="34" charset="0"/>
              </a:rPr>
              <a:t>chemi</a:t>
            </a:r>
            <a:r>
              <a:rPr lang="fr-FR" altLang="pl-PL" sz="4400">
                <a:latin typeface="Arial" panose="020B0604020202020204" pitchFamily="34" charset="0"/>
              </a:rPr>
              <a:t>stry</a:t>
            </a:r>
            <a:endParaRPr lang="pl-PL" altLang="pl-PL" sz="4400">
              <a:latin typeface="Arial" panose="020B0604020202020204" pitchFamily="34" charset="0"/>
            </a:endParaRPr>
          </a:p>
        </p:txBody>
      </p:sp>
      <p:sp>
        <p:nvSpPr>
          <p:cNvPr id="316420" name="Text Box 4">
            <a:extLst>
              <a:ext uri="{FF2B5EF4-FFF2-40B4-BE49-F238E27FC236}">
                <a16:creationId xmlns:a16="http://schemas.microsoft.com/office/drawing/2014/main" id="{3FF12838-6B18-4995-B8D3-AE882945F8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13" y="1292225"/>
            <a:ext cx="26892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pl-PL" sz="3200">
                <a:solidFill>
                  <a:srgbClr val="FFFF49"/>
                </a:solidFill>
                <a:latin typeface="Arial" panose="020B0604020202020204" pitchFamily="34" charset="0"/>
              </a:rPr>
              <a:t>Gold is yellow</a:t>
            </a:r>
            <a:endParaRPr lang="pl-PL" altLang="pl-PL" sz="3200">
              <a:solidFill>
                <a:srgbClr val="FFFF49"/>
              </a:solidFill>
              <a:latin typeface="Arial" panose="020B0604020202020204" pitchFamily="34" charset="0"/>
            </a:endParaRPr>
          </a:p>
        </p:txBody>
      </p:sp>
      <p:sp>
        <p:nvSpPr>
          <p:cNvPr id="316421" name="Text Box 5">
            <a:extLst>
              <a:ext uri="{FF2B5EF4-FFF2-40B4-BE49-F238E27FC236}">
                <a16:creationId xmlns:a16="http://schemas.microsoft.com/office/drawing/2014/main" id="{78E6E938-EACA-4303-9A09-6C912A59B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563" y="3608388"/>
            <a:ext cx="32289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 </a:t>
            </a:r>
            <a:r>
              <a:rPr lang="fr-FR" altLang="pl-PL" sz="3200">
                <a:solidFill>
                  <a:srgbClr val="FFFF49"/>
                </a:solidFill>
                <a:latin typeface="Arial" panose="020B0604020202020204" pitchFamily="34" charset="0"/>
              </a:rPr>
              <a:t>Mercury is liquid</a:t>
            </a:r>
            <a:endParaRPr lang="pl-PL" altLang="pl-PL" sz="3200">
              <a:solidFill>
                <a:srgbClr val="FFFF49"/>
              </a:solidFill>
              <a:latin typeface="Arial" panose="020B0604020202020204" pitchFamily="34" charset="0"/>
            </a:endParaRPr>
          </a:p>
        </p:txBody>
      </p:sp>
      <p:sp>
        <p:nvSpPr>
          <p:cNvPr id="316422" name="Text Box 6">
            <a:extLst>
              <a:ext uri="{FF2B5EF4-FFF2-40B4-BE49-F238E27FC236}">
                <a16:creationId xmlns:a16="http://schemas.microsoft.com/office/drawing/2014/main" id="{ADAF0026-D99A-46BC-8964-04272245CC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200" y="5437188"/>
            <a:ext cx="24415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latin typeface="Arial" panose="020B0604020202020204" pitchFamily="34" charset="0"/>
              </a:rPr>
              <a:t> CsAu </a:t>
            </a:r>
            <a:r>
              <a:rPr lang="fr-FR" altLang="pl-PL" sz="3200">
                <a:latin typeface="Arial" panose="020B0604020202020204" pitchFamily="34" charset="0"/>
              </a:rPr>
              <a:t>exists</a:t>
            </a:r>
            <a:endParaRPr lang="pl-PL" altLang="pl-PL" sz="3200">
              <a:latin typeface="Arial" panose="020B0604020202020204" pitchFamily="34" charset="0"/>
            </a:endParaRPr>
          </a:p>
        </p:txBody>
      </p:sp>
      <p:sp>
        <p:nvSpPr>
          <p:cNvPr id="316423" name="Text Box 7">
            <a:extLst>
              <a:ext uri="{FF2B5EF4-FFF2-40B4-BE49-F238E27FC236}">
                <a16:creationId xmlns:a16="http://schemas.microsoft.com/office/drawing/2014/main" id="{6F095335-142B-484C-BB10-387C32C89C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088" y="4187825"/>
            <a:ext cx="51895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latin typeface="Arial" panose="020B0604020202020204" pitchFamily="34" charset="0"/>
              </a:rPr>
              <a:t> </a:t>
            </a:r>
            <a:r>
              <a:rPr lang="fr-FR" altLang="pl-PL" sz="3200">
                <a:latin typeface="Arial" panose="020B0604020202020204" pitchFamily="34" charset="0"/>
              </a:rPr>
              <a:t>Ground state c</a:t>
            </a:r>
            <a:r>
              <a:rPr lang="pl-PL" altLang="pl-PL" sz="3200">
                <a:latin typeface="Arial" panose="020B0604020202020204" pitchFamily="34" charset="0"/>
              </a:rPr>
              <a:t>onfigura</a:t>
            </a:r>
            <a:r>
              <a:rPr lang="fr-FR" altLang="pl-PL" sz="3200">
                <a:latin typeface="Arial" panose="020B0604020202020204" pitchFamily="34" charset="0"/>
              </a:rPr>
              <a:t>tion</a:t>
            </a:r>
            <a:r>
              <a:rPr lang="pl-PL" altLang="pl-PL" sz="3200">
                <a:latin typeface="Arial" panose="020B0604020202020204" pitchFamily="34" charset="0"/>
              </a:rPr>
              <a:t>:</a:t>
            </a:r>
          </a:p>
        </p:txBody>
      </p:sp>
      <p:graphicFrame>
        <p:nvGraphicFramePr>
          <p:cNvPr id="316424" name="Object 8">
            <a:extLst>
              <a:ext uri="{FF2B5EF4-FFF2-40B4-BE49-F238E27FC236}">
                <a16:creationId xmlns:a16="http://schemas.microsoft.com/office/drawing/2014/main" id="{5D00DCA2-BD7A-400F-A2BC-A92E7FAB33F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96163" y="4876800"/>
          <a:ext cx="4572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434" name="Equation" r:id="rId3" imgW="685800" imgH="571320" progId="Equation.3">
                  <p:embed/>
                </p:oleObj>
              </mc:Choice>
              <mc:Fallback>
                <p:oleObj name="Equation" r:id="rId3" imgW="685800" imgH="57132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6163" y="4876800"/>
                        <a:ext cx="457200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6425" name="Object 9">
            <a:extLst>
              <a:ext uri="{FF2B5EF4-FFF2-40B4-BE49-F238E27FC236}">
                <a16:creationId xmlns:a16="http://schemas.microsoft.com/office/drawing/2014/main" id="{976B27E2-9741-4E96-959E-E073C5EBF5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19563" y="4876800"/>
          <a:ext cx="64293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435" name="Equation" r:id="rId5" imgW="965160" imgH="571320" progId="Equation.3">
                  <p:embed/>
                </p:oleObj>
              </mc:Choice>
              <mc:Fallback>
                <p:oleObj name="Equation" r:id="rId5" imgW="965160" imgH="57132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9563" y="4876800"/>
                        <a:ext cx="642937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6426" name="Object 10">
            <a:extLst>
              <a:ext uri="{FF2B5EF4-FFF2-40B4-BE49-F238E27FC236}">
                <a16:creationId xmlns:a16="http://schemas.microsoft.com/office/drawing/2014/main" id="{B6DC6DE5-1366-41BF-A01E-86C32059AF0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20738" y="1920875"/>
          <a:ext cx="275748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436" name="Equation" r:id="rId7" imgW="4140000" imgH="698400" progId="Equation.3">
                  <p:embed/>
                </p:oleObj>
              </mc:Choice>
              <mc:Fallback>
                <p:oleObj name="Equation" r:id="rId7" imgW="4140000" imgH="6984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738" y="1920875"/>
                        <a:ext cx="2757487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6427" name="Text Box 11">
            <a:extLst>
              <a:ext uri="{FF2B5EF4-FFF2-40B4-BE49-F238E27FC236}">
                <a16:creationId xmlns:a16="http://schemas.microsoft.com/office/drawing/2014/main" id="{050DEB3A-8074-4308-A4CA-7CFF3917CE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3588" y="1825625"/>
            <a:ext cx="507841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 </a:t>
            </a:r>
            <a:r>
              <a:rPr lang="fr-FR" altLang="pl-PL" sz="3200">
                <a:solidFill>
                  <a:srgbClr val="FF9900"/>
                </a:solidFill>
                <a:latin typeface="Arial" panose="020B0604020202020204" pitchFamily="34" charset="0"/>
              </a:rPr>
              <a:t>forbidden transition, so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  </a:t>
            </a:r>
          </a:p>
          <a:p>
            <a:r>
              <a:rPr lang="fr-FR" altLang="pl-PL" sz="3200">
                <a:solidFill>
                  <a:srgbClr val="FF9900"/>
                </a:solidFill>
                <a:latin typeface="Arial" panose="020B0604020202020204" pitchFamily="34" charset="0"/>
              </a:rPr>
              <a:t>isolated Au atom is 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„</a:t>
            </a:r>
            <a:r>
              <a:rPr lang="fr-FR" altLang="pl-PL" sz="3200">
                <a:solidFill>
                  <a:srgbClr val="FF9900"/>
                </a:solidFill>
                <a:latin typeface="Arial" panose="020B0604020202020204" pitchFamily="34" charset="0"/>
              </a:rPr>
              <a:t>white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”)</a:t>
            </a:r>
            <a:endParaRPr lang="pl-PL" altLang="pl-PL" sz="3200">
              <a:latin typeface="Arial" panose="020B0604020202020204" pitchFamily="34" charset="0"/>
            </a:endParaRPr>
          </a:p>
        </p:txBody>
      </p:sp>
      <p:sp>
        <p:nvSpPr>
          <p:cNvPr id="316428" name="Text Box 12">
            <a:extLst>
              <a:ext uri="{FF2B5EF4-FFF2-40B4-BE49-F238E27FC236}">
                <a16:creationId xmlns:a16="http://schemas.microsoft.com/office/drawing/2014/main" id="{66C9D19F-6BA6-481A-B49C-1C8585A601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4797425"/>
            <a:ext cx="65579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latin typeface="Arial" panose="020B0604020202020204" pitchFamily="34" charset="0"/>
              </a:rPr>
              <a:t> Plat</a:t>
            </a:r>
            <a:r>
              <a:rPr lang="fr-FR" altLang="pl-PL" sz="3200">
                <a:latin typeface="Arial" panose="020B0604020202020204" pitchFamily="34" charset="0"/>
              </a:rPr>
              <a:t>inum</a:t>
            </a:r>
            <a:r>
              <a:rPr lang="pl-PL" altLang="pl-PL" sz="3200">
                <a:latin typeface="Arial" panose="020B0604020202020204" pitchFamily="34" charset="0"/>
              </a:rPr>
              <a:t> Pt    </a:t>
            </a:r>
            <a:r>
              <a:rPr lang="fr-FR" altLang="pl-PL" sz="3200">
                <a:latin typeface="Arial" panose="020B0604020202020204" pitchFamily="34" charset="0"/>
              </a:rPr>
              <a:t>	</a:t>
            </a:r>
            <a:r>
              <a:rPr lang="pl-PL" altLang="pl-PL" sz="3200">
                <a:latin typeface="Arial" panose="020B0604020202020204" pitchFamily="34" charset="0"/>
              </a:rPr>
              <a:t>   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(pallad</a:t>
            </a:r>
            <a:r>
              <a:rPr lang="fr-FR" altLang="pl-PL" sz="3200">
                <a:solidFill>
                  <a:srgbClr val="FF9900"/>
                </a:solidFill>
                <a:latin typeface="Arial" panose="020B0604020202020204" pitchFamily="34" charset="0"/>
              </a:rPr>
              <a:t>ium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 Pd</a:t>
            </a:r>
            <a:r>
              <a:rPr lang="pl-PL" altLang="pl-PL" sz="3200">
                <a:latin typeface="Arial" panose="020B0604020202020204" pitchFamily="34" charset="0"/>
              </a:rPr>
              <a:t>      )</a:t>
            </a:r>
          </a:p>
        </p:txBody>
      </p:sp>
      <p:sp>
        <p:nvSpPr>
          <p:cNvPr id="316429" name="Text Box 13">
            <a:extLst>
              <a:ext uri="{FF2B5EF4-FFF2-40B4-BE49-F238E27FC236}">
                <a16:creationId xmlns:a16="http://schemas.microsoft.com/office/drawing/2014/main" id="{057034C5-5395-444E-8532-BF53DA12D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088" y="5419725"/>
            <a:ext cx="43799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  (</a:t>
            </a:r>
            <a:r>
              <a:rPr lang="fr-FR" altLang="pl-PL" sz="3200">
                <a:solidFill>
                  <a:srgbClr val="FF9900"/>
                </a:solidFill>
                <a:latin typeface="Arial" panose="020B0604020202020204" pitchFamily="34" charset="0"/>
              </a:rPr>
              <a:t>while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 CsAg </a:t>
            </a:r>
            <a:r>
              <a:rPr lang="fr-FR" altLang="pl-PL" sz="3200">
                <a:solidFill>
                  <a:srgbClr val="FF9900"/>
                </a:solidFill>
                <a:latin typeface="Arial" panose="020B0604020202020204" pitchFamily="34" charset="0"/>
              </a:rPr>
              <a:t>does not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316430" name="Text Box 14">
            <a:extLst>
              <a:ext uri="{FF2B5EF4-FFF2-40B4-BE49-F238E27FC236}">
                <a16:creationId xmlns:a16="http://schemas.microsoft.com/office/drawing/2014/main" id="{753897A0-343F-43AD-949B-B4859B337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1863" y="3603625"/>
            <a:ext cx="44926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(</a:t>
            </a:r>
            <a:r>
              <a:rPr lang="fr-FR" altLang="pl-PL" sz="3200">
                <a:solidFill>
                  <a:srgbClr val="FF9900"/>
                </a:solidFill>
                <a:latin typeface="Arial" panose="020B0604020202020204" pitchFamily="34" charset="0"/>
              </a:rPr>
              <a:t>while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 </a:t>
            </a:r>
            <a:r>
              <a:rPr lang="fr-FR" altLang="pl-PL" sz="3200">
                <a:solidFill>
                  <a:srgbClr val="FF9900"/>
                </a:solidFill>
                <a:latin typeface="Arial" panose="020B0604020202020204" pitchFamily="34" charset="0"/>
              </a:rPr>
              <a:t>c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adm</a:t>
            </a:r>
            <a:r>
              <a:rPr lang="fr-FR" altLang="pl-PL" sz="3200">
                <a:solidFill>
                  <a:srgbClr val="FF9900"/>
                </a:solidFill>
                <a:latin typeface="Arial" panose="020B0604020202020204" pitchFamily="34" charset="0"/>
              </a:rPr>
              <a:t>ium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 </a:t>
            </a:r>
            <a:r>
              <a:rPr lang="fr-FR" altLang="pl-PL" sz="3200">
                <a:solidFill>
                  <a:srgbClr val="FF9900"/>
                </a:solidFill>
                <a:latin typeface="Arial" panose="020B0604020202020204" pitchFamily="34" charset="0"/>
              </a:rPr>
              <a:t>is solid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316431" name="Text Box 15">
            <a:extLst>
              <a:ext uri="{FF2B5EF4-FFF2-40B4-BE49-F238E27FC236}">
                <a16:creationId xmlns:a16="http://schemas.microsoft.com/office/drawing/2014/main" id="{82645FCA-6443-41AE-8E19-00B733EC9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1600" y="2968625"/>
            <a:ext cx="4851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(</a:t>
            </a:r>
            <a:r>
              <a:rPr lang="fr-FR" altLang="pl-PL" sz="3200">
                <a:solidFill>
                  <a:srgbClr val="FF9900"/>
                </a:solidFill>
                <a:latin typeface="Arial" panose="020B0604020202020204" pitchFamily="34" charset="0"/>
              </a:rPr>
              <a:t>while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 antymon</a:t>
            </a:r>
            <a:r>
              <a:rPr lang="fr-FR" altLang="pl-PL" sz="3200">
                <a:solidFill>
                  <a:srgbClr val="FF9900"/>
                </a:solidFill>
                <a:latin typeface="Arial" panose="020B0604020202020204" pitchFamily="34" charset="0"/>
              </a:rPr>
              <a:t>y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 – </a:t>
            </a:r>
            <a:r>
              <a:rPr lang="fr-FR" altLang="pl-PL" sz="3200">
                <a:solidFill>
                  <a:srgbClr val="FF9900"/>
                </a:solidFill>
                <a:latin typeface="Arial" panose="020B0604020202020204" pitchFamily="34" charset="0"/>
              </a:rPr>
              <a:t>penta-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316432" name="Text Box 16">
            <a:extLst>
              <a:ext uri="{FF2B5EF4-FFF2-40B4-BE49-F238E27FC236}">
                <a16:creationId xmlns:a16="http://schemas.microsoft.com/office/drawing/2014/main" id="{0DDDB66F-756A-49DC-8581-89471E3012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3563" y="1292225"/>
            <a:ext cx="39068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(</a:t>
            </a:r>
            <a:r>
              <a:rPr lang="fr-FR" altLang="pl-PL" sz="3200">
                <a:solidFill>
                  <a:srgbClr val="FF9900"/>
                </a:solidFill>
                <a:latin typeface="Arial" panose="020B0604020202020204" pitchFamily="34" charset="0"/>
              </a:rPr>
              <a:t>while silver is white</a:t>
            </a:r>
            <a:r>
              <a:rPr lang="pl-PL" altLang="pl-PL" sz="3200">
                <a:solidFill>
                  <a:srgbClr val="FF9900"/>
                </a:solidFill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316433" name="Rectangle 17">
            <a:extLst>
              <a:ext uri="{FF2B5EF4-FFF2-40B4-BE49-F238E27FC236}">
                <a16:creationId xmlns:a16="http://schemas.microsoft.com/office/drawing/2014/main" id="{5E666A3C-571C-46F5-AEA3-2C9B1C5CA60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fr-FR" altLang="pl-PL"/>
              <a:t> </a:t>
            </a:r>
            <a:endParaRPr lang="en-US" altLang="pl-PL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6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6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6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6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16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6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6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6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6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6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6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6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6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6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3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316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3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316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6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6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6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6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6418" grpId="0" autoUpdateAnimBg="0"/>
      <p:bldP spid="316420" grpId="0" autoUpdateAnimBg="0"/>
      <p:bldP spid="316421" grpId="0" autoUpdateAnimBg="0"/>
      <p:bldP spid="316422" grpId="0" autoUpdateAnimBg="0"/>
      <p:bldP spid="316423" grpId="0" autoUpdateAnimBg="0"/>
      <p:bldP spid="316427" grpId="0" autoUpdateAnimBg="0"/>
      <p:bldP spid="316428" grpId="0" autoUpdateAnimBg="0"/>
      <p:bldP spid="316429" grpId="0" autoUpdateAnimBg="0"/>
      <p:bldP spid="316430" grpId="0" autoUpdateAnimBg="0"/>
      <p:bldP spid="316431" grpId="0" autoUpdateAnimBg="0"/>
      <p:bldP spid="316432" grpId="0" autoUpdateAnimBg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7554" name="Object 2">
            <a:extLst>
              <a:ext uri="{FF2B5EF4-FFF2-40B4-BE49-F238E27FC236}">
                <a16:creationId xmlns:a16="http://schemas.microsoft.com/office/drawing/2014/main" id="{AD709A0B-0B47-499C-9F6B-589DA357F61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9750" y="2798763"/>
          <a:ext cx="252095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577" name="Równanie" r:id="rId3" imgW="622080" imgH="203040" progId="Equation.3">
                  <p:embed/>
                </p:oleObj>
              </mc:Choice>
              <mc:Fallback>
                <p:oleObj name="Równanie" r:id="rId3" imgW="62208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2798763"/>
                        <a:ext cx="2520950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7555" name="Text Box 3">
            <a:extLst>
              <a:ext uri="{FF2B5EF4-FFF2-40B4-BE49-F238E27FC236}">
                <a16:creationId xmlns:a16="http://schemas.microsoft.com/office/drawing/2014/main" id="{AC328444-8DBA-4ABB-B26C-AE3A23DEA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4450"/>
            <a:ext cx="5154612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MultiConfiguration</a:t>
            </a:r>
          </a:p>
          <a:p>
            <a:r>
              <a:rPr lang="pl-PL" altLang="pl-PL" sz="4400">
                <a:latin typeface="Arial" panose="020B0604020202020204" pitchFamily="34" charset="0"/>
              </a:rPr>
              <a:t>Hartree-Fock theory</a:t>
            </a:r>
          </a:p>
        </p:txBody>
      </p:sp>
      <p:sp>
        <p:nvSpPr>
          <p:cNvPr id="407556" name="Line 4">
            <a:extLst>
              <a:ext uri="{FF2B5EF4-FFF2-40B4-BE49-F238E27FC236}">
                <a16:creationId xmlns:a16="http://schemas.microsoft.com/office/drawing/2014/main" id="{5B825050-07D2-4C4B-A525-A5130E3E983B}"/>
              </a:ext>
            </a:extLst>
          </p:cNvPr>
          <p:cNvSpPr>
            <a:spLocks noChangeShapeType="1"/>
          </p:cNvSpPr>
          <p:nvPr/>
        </p:nvSpPr>
        <p:spPr bwMode="auto">
          <a:xfrm>
            <a:off x="900113" y="2366963"/>
            <a:ext cx="0" cy="441325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407557" name="Picture 5" descr="bluratom">
            <a:extLst>
              <a:ext uri="{FF2B5EF4-FFF2-40B4-BE49-F238E27FC236}">
                <a16:creationId xmlns:a16="http://schemas.microsoft.com/office/drawing/2014/main" id="{4C8174E5-D0E2-4DAD-8056-B64B2A5CB3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3" y="1655763"/>
            <a:ext cx="792162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7558" name="Picture 6" descr="shell_d_x2-y2">
            <a:extLst>
              <a:ext uri="{FF2B5EF4-FFF2-40B4-BE49-F238E27FC236}">
                <a16:creationId xmlns:a16="http://schemas.microsoft.com/office/drawing/2014/main" id="{D821499B-CDA9-45F9-AE06-C85E83C8F9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727450"/>
            <a:ext cx="627063" cy="70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7559" name="Picture 7" descr="shell_p_z">
            <a:extLst>
              <a:ext uri="{FF2B5EF4-FFF2-40B4-BE49-F238E27FC236}">
                <a16:creationId xmlns:a16="http://schemas.microsoft.com/office/drawing/2014/main" id="{F8A34A93-F16E-4BAB-917A-2EB5575A2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3662363"/>
            <a:ext cx="725487" cy="84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7560" name="Group 8">
            <a:extLst>
              <a:ext uri="{FF2B5EF4-FFF2-40B4-BE49-F238E27FC236}">
                <a16:creationId xmlns:a16="http://schemas.microsoft.com/office/drawing/2014/main" id="{EFC96665-5F99-43D2-8311-BE50A4AC7B75}"/>
              </a:ext>
            </a:extLst>
          </p:cNvPr>
          <p:cNvGrpSpPr>
            <a:grpSpLocks/>
          </p:cNvGrpSpPr>
          <p:nvPr/>
        </p:nvGrpSpPr>
        <p:grpSpPr bwMode="auto">
          <a:xfrm>
            <a:off x="650875" y="3725863"/>
            <a:ext cx="7881938" cy="688975"/>
            <a:chOff x="494" y="2310"/>
            <a:chExt cx="4965" cy="434"/>
          </a:xfrm>
        </p:grpSpPr>
        <p:graphicFrame>
          <p:nvGraphicFramePr>
            <p:cNvPr id="407561" name="Object 9">
              <a:extLst>
                <a:ext uri="{FF2B5EF4-FFF2-40B4-BE49-F238E27FC236}">
                  <a16:creationId xmlns:a16="http://schemas.microsoft.com/office/drawing/2014/main" id="{DED62C02-3BF1-4A1C-8C4B-2CB6FBA4045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77" y="2311"/>
            <a:ext cx="2182" cy="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7578" name="Equation" r:id="rId8" imgW="3187440" imgH="634680" progId="Equation.3">
                    <p:embed/>
                  </p:oleObj>
                </mc:Choice>
                <mc:Fallback>
                  <p:oleObj name="Equation" r:id="rId8" imgW="3187440" imgH="63468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7" y="2311"/>
                          <a:ext cx="2182" cy="4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7562" name="Object 10">
              <a:extLst>
                <a:ext uri="{FF2B5EF4-FFF2-40B4-BE49-F238E27FC236}">
                  <a16:creationId xmlns:a16="http://schemas.microsoft.com/office/drawing/2014/main" id="{EE7FB3B0-76E1-4C11-BC31-FE38362E275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28" y="2310"/>
            <a:ext cx="1450" cy="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7579" name="Equation" r:id="rId10" imgW="2120760" imgH="634680" progId="Equation.3">
                    <p:embed/>
                  </p:oleObj>
                </mc:Choice>
                <mc:Fallback>
                  <p:oleObj name="Equation" r:id="rId10" imgW="2120760" imgH="63468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2310"/>
                          <a:ext cx="1450" cy="4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7563" name="Object 11">
              <a:extLst>
                <a:ext uri="{FF2B5EF4-FFF2-40B4-BE49-F238E27FC236}">
                  <a16:creationId xmlns:a16="http://schemas.microsoft.com/office/drawing/2014/main" id="{D31F2C91-9C68-4822-AB58-DC321C024D3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94" y="2310"/>
            <a:ext cx="1138" cy="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7580" name="Equation" r:id="rId12" imgW="1663560" imgH="634680" progId="Equation.3">
                    <p:embed/>
                  </p:oleObj>
                </mc:Choice>
                <mc:Fallback>
                  <p:oleObj name="Equation" r:id="rId12" imgW="1663560" imgH="63468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4" y="2310"/>
                          <a:ext cx="1138" cy="4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07564" name="Picture 12" descr="shell_d_z2">
            <a:extLst>
              <a:ext uri="{FF2B5EF4-FFF2-40B4-BE49-F238E27FC236}">
                <a16:creationId xmlns:a16="http://schemas.microsoft.com/office/drawing/2014/main" id="{30D85C85-0C4F-43BA-8292-0092C29FD0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775" y="3805238"/>
            <a:ext cx="490538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07565" name="Object 13">
            <a:extLst>
              <a:ext uri="{FF2B5EF4-FFF2-40B4-BE49-F238E27FC236}">
                <a16:creationId xmlns:a16="http://schemas.microsoft.com/office/drawing/2014/main" id="{7DEB784B-A06F-4A09-9B71-1FC30EFBB4A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0700" y="1646238"/>
          <a:ext cx="4808538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581" name="Równanie" r:id="rId15" imgW="1117440" imgH="203040" progId="Equation.3">
                  <p:embed/>
                </p:oleObj>
              </mc:Choice>
              <mc:Fallback>
                <p:oleObj name="Równanie" r:id="rId15" imgW="1117440" imgH="2030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1646238"/>
                        <a:ext cx="4808538" cy="874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7566" name="Picture 14" descr="bluratom">
            <a:extLst>
              <a:ext uri="{FF2B5EF4-FFF2-40B4-BE49-F238E27FC236}">
                <a16:creationId xmlns:a16="http://schemas.microsoft.com/office/drawing/2014/main" id="{B0385979-C151-4653-8E99-CAF0CEC70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828925"/>
            <a:ext cx="792163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7567" name="Picture 15" descr="shell_p_z">
            <a:extLst>
              <a:ext uri="{FF2B5EF4-FFF2-40B4-BE49-F238E27FC236}">
                <a16:creationId xmlns:a16="http://schemas.microsoft.com/office/drawing/2014/main" id="{AB380FBB-EFA1-4682-9DA8-B250097DF8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563" y="1701800"/>
            <a:ext cx="685800" cy="80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07568" name="Object 16">
            <a:extLst>
              <a:ext uri="{FF2B5EF4-FFF2-40B4-BE49-F238E27FC236}">
                <a16:creationId xmlns:a16="http://schemas.microsoft.com/office/drawing/2014/main" id="{C1372C30-EB60-46ED-862B-11900B9176A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95350" y="6000750"/>
          <a:ext cx="17145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582" name="Equation" r:id="rId17" imgW="1815840" imgH="469800" progId="Equation.3">
                  <p:embed/>
                </p:oleObj>
              </mc:Choice>
              <mc:Fallback>
                <p:oleObj name="Equation" r:id="rId17" imgW="1815840" imgH="4698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5350" y="6000750"/>
                        <a:ext cx="17145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7569" name="Group 17">
            <a:extLst>
              <a:ext uri="{FF2B5EF4-FFF2-40B4-BE49-F238E27FC236}">
                <a16:creationId xmlns:a16="http://schemas.microsoft.com/office/drawing/2014/main" id="{501C5126-A7EE-4981-895D-EAB69DA55D51}"/>
              </a:ext>
            </a:extLst>
          </p:cNvPr>
          <p:cNvGrpSpPr>
            <a:grpSpLocks/>
          </p:cNvGrpSpPr>
          <p:nvPr/>
        </p:nvGrpSpPr>
        <p:grpSpPr bwMode="auto">
          <a:xfrm>
            <a:off x="3130550" y="5945188"/>
            <a:ext cx="5341938" cy="579437"/>
            <a:chOff x="2072" y="3598"/>
            <a:chExt cx="3365" cy="365"/>
          </a:xfrm>
        </p:grpSpPr>
        <p:sp>
          <p:nvSpPr>
            <p:cNvPr id="407570" name="Text Box 18">
              <a:extLst>
                <a:ext uri="{FF2B5EF4-FFF2-40B4-BE49-F238E27FC236}">
                  <a16:creationId xmlns:a16="http://schemas.microsoft.com/office/drawing/2014/main" id="{73BC8EAC-C290-4A6E-8AD5-D921FE2C44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3" y="3598"/>
              <a:ext cx="277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 sz="3200">
                  <a:solidFill>
                    <a:srgbClr val="FFFF49"/>
                  </a:solidFill>
                  <a:latin typeface="Arial" panose="020B0604020202020204" pitchFamily="34" charset="0"/>
                </a:rPr>
                <a:t>Complete Active Space</a:t>
              </a:r>
            </a:p>
          </p:txBody>
        </p:sp>
        <p:sp>
          <p:nvSpPr>
            <p:cNvPr id="407571" name="Line 19">
              <a:extLst>
                <a:ext uri="{FF2B5EF4-FFF2-40B4-BE49-F238E27FC236}">
                  <a16:creationId xmlns:a16="http://schemas.microsoft.com/office/drawing/2014/main" id="{3F91C163-BFA9-4CC1-8955-583E2A7E82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72" y="3792"/>
              <a:ext cx="467" cy="0"/>
            </a:xfrm>
            <a:prstGeom prst="line">
              <a:avLst/>
            </a:prstGeom>
            <a:noFill/>
            <a:ln w="38100">
              <a:solidFill>
                <a:srgbClr val="FFFF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07572" name="Group 20">
            <a:extLst>
              <a:ext uri="{FF2B5EF4-FFF2-40B4-BE49-F238E27FC236}">
                <a16:creationId xmlns:a16="http://schemas.microsoft.com/office/drawing/2014/main" id="{8E65037E-206C-4DEF-A35E-7F2CC6419F8B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4957763"/>
            <a:ext cx="4425950" cy="762000"/>
            <a:chOff x="531" y="2976"/>
            <a:chExt cx="2788" cy="480"/>
          </a:xfrm>
        </p:grpSpPr>
        <p:graphicFrame>
          <p:nvGraphicFramePr>
            <p:cNvPr id="407573" name="Object 21">
              <a:extLst>
                <a:ext uri="{FF2B5EF4-FFF2-40B4-BE49-F238E27FC236}">
                  <a16:creationId xmlns:a16="http://schemas.microsoft.com/office/drawing/2014/main" id="{DEF7A1E9-ECF0-4F5D-9E9F-2196E75C0FA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31" y="2976"/>
            <a:ext cx="2788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7583" name="Equation" r:id="rId19" imgW="4178160" imgH="723600" progId="Equation.3">
                    <p:embed/>
                  </p:oleObj>
                </mc:Choice>
                <mc:Fallback>
                  <p:oleObj name="Equation" r:id="rId19" imgW="4178160" imgH="7236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1" y="2976"/>
                          <a:ext cx="2788" cy="4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07574" name="Picture 22" descr="shell_d_z2">
              <a:extLst>
                <a:ext uri="{FF2B5EF4-FFF2-40B4-BE49-F238E27FC236}">
                  <a16:creationId xmlns:a16="http://schemas.microsoft.com/office/drawing/2014/main" id="{FB488506-E811-409B-AB4D-B13A602156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3030"/>
              <a:ext cx="336" cy="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07575" name="Oval 23">
            <a:extLst>
              <a:ext uri="{FF2B5EF4-FFF2-40B4-BE49-F238E27FC236}">
                <a16:creationId xmlns:a16="http://schemas.microsoft.com/office/drawing/2014/main" id="{488A9560-AFE3-4465-80DB-5788EB4C20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5350" y="4867275"/>
            <a:ext cx="520700" cy="455613"/>
          </a:xfrm>
          <a:prstGeom prst="ellips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407576" name="Picture 24" descr="cff-egas-bruxelles-2003">
            <a:extLst>
              <a:ext uri="{FF2B5EF4-FFF2-40B4-BE49-F238E27FC236}">
                <a16:creationId xmlns:a16="http://schemas.microsoft.com/office/drawing/2014/main" id="{C0CCF6F8-0D35-4B40-A946-5840F580B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450"/>
            <a:ext cx="4464050" cy="334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7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7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7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7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7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07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07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7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7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07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7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7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7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7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7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7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7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7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7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07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07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07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42" name="Object 2">
            <a:extLst>
              <a:ext uri="{FF2B5EF4-FFF2-40B4-BE49-F238E27FC236}">
                <a16:creationId xmlns:a16="http://schemas.microsoft.com/office/drawing/2014/main" id="{6EE5513C-3A90-448D-BF04-1F4B1783684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9750" y="2798763"/>
          <a:ext cx="252095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65" name="Równanie" r:id="rId3" imgW="622080" imgH="203040" progId="Equation.3">
                  <p:embed/>
                </p:oleObj>
              </mc:Choice>
              <mc:Fallback>
                <p:oleObj name="Równanie" r:id="rId3" imgW="622080" imgH="203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2798763"/>
                        <a:ext cx="2520950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43" name="Text Box 3">
            <a:extLst>
              <a:ext uri="{FF2B5EF4-FFF2-40B4-BE49-F238E27FC236}">
                <a16:creationId xmlns:a16="http://schemas.microsoft.com/office/drawing/2014/main" id="{925CFEA7-BF40-4371-BAA3-71D5B3DE3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4450"/>
            <a:ext cx="5154612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MultiConfiguration</a:t>
            </a:r>
          </a:p>
          <a:p>
            <a:r>
              <a:rPr lang="pl-PL" altLang="pl-PL" sz="4400">
                <a:latin typeface="Arial" panose="020B0604020202020204" pitchFamily="34" charset="0"/>
              </a:rPr>
              <a:t>Hartree-Fock theory</a:t>
            </a:r>
          </a:p>
        </p:txBody>
      </p:sp>
      <p:sp>
        <p:nvSpPr>
          <p:cNvPr id="419844" name="Line 4">
            <a:extLst>
              <a:ext uri="{FF2B5EF4-FFF2-40B4-BE49-F238E27FC236}">
                <a16:creationId xmlns:a16="http://schemas.microsoft.com/office/drawing/2014/main" id="{E981DB4D-8C29-41E2-BF9F-A949CF19FAE4}"/>
              </a:ext>
            </a:extLst>
          </p:cNvPr>
          <p:cNvSpPr>
            <a:spLocks noChangeShapeType="1"/>
          </p:cNvSpPr>
          <p:nvPr/>
        </p:nvSpPr>
        <p:spPr bwMode="auto">
          <a:xfrm>
            <a:off x="900113" y="2366963"/>
            <a:ext cx="0" cy="441325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419845" name="Picture 5" descr="bluratom">
            <a:extLst>
              <a:ext uri="{FF2B5EF4-FFF2-40B4-BE49-F238E27FC236}">
                <a16:creationId xmlns:a16="http://schemas.microsoft.com/office/drawing/2014/main" id="{76F6E317-67F2-48C9-80E5-59799F9093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3" y="1655763"/>
            <a:ext cx="792162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46" name="Picture 6" descr="shell_d_x2-y2">
            <a:extLst>
              <a:ext uri="{FF2B5EF4-FFF2-40B4-BE49-F238E27FC236}">
                <a16:creationId xmlns:a16="http://schemas.microsoft.com/office/drawing/2014/main" id="{A73530B8-72AF-46F4-AA92-F63B0A972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727450"/>
            <a:ext cx="627063" cy="70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47" name="Picture 7" descr="shell_p_z">
            <a:extLst>
              <a:ext uri="{FF2B5EF4-FFF2-40B4-BE49-F238E27FC236}">
                <a16:creationId xmlns:a16="http://schemas.microsoft.com/office/drawing/2014/main" id="{3BBF9DE4-E02B-4FB0-93E7-D7145B99A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3662363"/>
            <a:ext cx="725487" cy="84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9848" name="Group 8">
            <a:extLst>
              <a:ext uri="{FF2B5EF4-FFF2-40B4-BE49-F238E27FC236}">
                <a16:creationId xmlns:a16="http://schemas.microsoft.com/office/drawing/2014/main" id="{FCA5CA31-23F9-4E10-B754-FD1A553BE2F1}"/>
              </a:ext>
            </a:extLst>
          </p:cNvPr>
          <p:cNvGrpSpPr>
            <a:grpSpLocks/>
          </p:cNvGrpSpPr>
          <p:nvPr/>
        </p:nvGrpSpPr>
        <p:grpSpPr bwMode="auto">
          <a:xfrm>
            <a:off x="650875" y="3725863"/>
            <a:ext cx="7881938" cy="688975"/>
            <a:chOff x="494" y="2310"/>
            <a:chExt cx="4965" cy="434"/>
          </a:xfrm>
        </p:grpSpPr>
        <p:graphicFrame>
          <p:nvGraphicFramePr>
            <p:cNvPr id="419849" name="Object 9">
              <a:extLst>
                <a:ext uri="{FF2B5EF4-FFF2-40B4-BE49-F238E27FC236}">
                  <a16:creationId xmlns:a16="http://schemas.microsoft.com/office/drawing/2014/main" id="{16E658EE-8FF1-456E-AA82-01486B1EB14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277" y="2311"/>
            <a:ext cx="2182" cy="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9866" name="Equation" r:id="rId8" imgW="3187440" imgH="634680" progId="Equation.3">
                    <p:embed/>
                  </p:oleObj>
                </mc:Choice>
                <mc:Fallback>
                  <p:oleObj name="Equation" r:id="rId8" imgW="3187440" imgH="63468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77" y="2311"/>
                          <a:ext cx="2182" cy="4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9850" name="Object 10">
              <a:extLst>
                <a:ext uri="{FF2B5EF4-FFF2-40B4-BE49-F238E27FC236}">
                  <a16:creationId xmlns:a16="http://schemas.microsoft.com/office/drawing/2014/main" id="{D6923C6A-0064-489C-976A-608539D5BCF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28" y="2310"/>
            <a:ext cx="1450" cy="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9867" name="Equation" r:id="rId10" imgW="2120760" imgH="634680" progId="Equation.3">
                    <p:embed/>
                  </p:oleObj>
                </mc:Choice>
                <mc:Fallback>
                  <p:oleObj name="Equation" r:id="rId10" imgW="2120760" imgH="63468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2310"/>
                          <a:ext cx="1450" cy="4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9851" name="Object 11">
              <a:extLst>
                <a:ext uri="{FF2B5EF4-FFF2-40B4-BE49-F238E27FC236}">
                  <a16:creationId xmlns:a16="http://schemas.microsoft.com/office/drawing/2014/main" id="{5D619C13-2B22-4AEF-8162-1F2026036E0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94" y="2310"/>
            <a:ext cx="1138" cy="4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9868" name="Equation" r:id="rId12" imgW="1663560" imgH="634680" progId="Equation.3">
                    <p:embed/>
                  </p:oleObj>
                </mc:Choice>
                <mc:Fallback>
                  <p:oleObj name="Equation" r:id="rId12" imgW="1663560" imgH="63468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4" y="2310"/>
                          <a:ext cx="1138" cy="4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19852" name="Picture 12" descr="shell_d_z2">
            <a:extLst>
              <a:ext uri="{FF2B5EF4-FFF2-40B4-BE49-F238E27FC236}">
                <a16:creationId xmlns:a16="http://schemas.microsoft.com/office/drawing/2014/main" id="{DE6D8202-08F6-4732-AE00-30A3748C9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775" y="3805238"/>
            <a:ext cx="490538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19853" name="Object 13">
            <a:extLst>
              <a:ext uri="{FF2B5EF4-FFF2-40B4-BE49-F238E27FC236}">
                <a16:creationId xmlns:a16="http://schemas.microsoft.com/office/drawing/2014/main" id="{72DDB1FE-A441-483D-A9B8-3979FB14141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0700" y="1646238"/>
          <a:ext cx="4808538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69" name="Równanie" r:id="rId15" imgW="1117440" imgH="203040" progId="Equation.3">
                  <p:embed/>
                </p:oleObj>
              </mc:Choice>
              <mc:Fallback>
                <p:oleObj name="Równanie" r:id="rId15" imgW="1117440" imgH="2030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1646238"/>
                        <a:ext cx="4808538" cy="874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9854" name="Picture 14" descr="bluratom">
            <a:extLst>
              <a:ext uri="{FF2B5EF4-FFF2-40B4-BE49-F238E27FC236}">
                <a16:creationId xmlns:a16="http://schemas.microsoft.com/office/drawing/2014/main" id="{0AD7B4C4-8EF2-438A-AE73-5F3C7E614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828925"/>
            <a:ext cx="792163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55" name="Picture 15" descr="shell_p_z">
            <a:extLst>
              <a:ext uri="{FF2B5EF4-FFF2-40B4-BE49-F238E27FC236}">
                <a16:creationId xmlns:a16="http://schemas.microsoft.com/office/drawing/2014/main" id="{D610AEB1-D2F1-4987-9823-98660A100B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563" y="1701800"/>
            <a:ext cx="685800" cy="80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19856" name="Object 16">
            <a:extLst>
              <a:ext uri="{FF2B5EF4-FFF2-40B4-BE49-F238E27FC236}">
                <a16:creationId xmlns:a16="http://schemas.microsoft.com/office/drawing/2014/main" id="{FEED8AD7-375F-48B7-9E80-9DB10AE6D87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95350" y="6000750"/>
          <a:ext cx="17145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70" name="Equation" r:id="rId17" imgW="1815840" imgH="469800" progId="Equation.3">
                  <p:embed/>
                </p:oleObj>
              </mc:Choice>
              <mc:Fallback>
                <p:oleObj name="Equation" r:id="rId17" imgW="1815840" imgH="4698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5350" y="6000750"/>
                        <a:ext cx="17145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19857" name="Group 17">
            <a:extLst>
              <a:ext uri="{FF2B5EF4-FFF2-40B4-BE49-F238E27FC236}">
                <a16:creationId xmlns:a16="http://schemas.microsoft.com/office/drawing/2014/main" id="{272C4EBB-3314-4E7E-9300-6D085CFEBE0B}"/>
              </a:ext>
            </a:extLst>
          </p:cNvPr>
          <p:cNvGrpSpPr>
            <a:grpSpLocks/>
          </p:cNvGrpSpPr>
          <p:nvPr/>
        </p:nvGrpSpPr>
        <p:grpSpPr bwMode="auto">
          <a:xfrm>
            <a:off x="3130550" y="5945188"/>
            <a:ext cx="5341938" cy="579437"/>
            <a:chOff x="2072" y="3598"/>
            <a:chExt cx="3365" cy="365"/>
          </a:xfrm>
        </p:grpSpPr>
        <p:sp>
          <p:nvSpPr>
            <p:cNvPr id="419858" name="Text Box 18">
              <a:extLst>
                <a:ext uri="{FF2B5EF4-FFF2-40B4-BE49-F238E27FC236}">
                  <a16:creationId xmlns:a16="http://schemas.microsoft.com/office/drawing/2014/main" id="{D47BCBDB-10C0-4E2C-BD18-8B14748384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3" y="3598"/>
              <a:ext cx="277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 sz="3200">
                  <a:solidFill>
                    <a:srgbClr val="FFFF49"/>
                  </a:solidFill>
                  <a:latin typeface="Arial" panose="020B0604020202020204" pitchFamily="34" charset="0"/>
                </a:rPr>
                <a:t>Complete Active Space</a:t>
              </a:r>
            </a:p>
          </p:txBody>
        </p:sp>
        <p:sp>
          <p:nvSpPr>
            <p:cNvPr id="419859" name="Line 19">
              <a:extLst>
                <a:ext uri="{FF2B5EF4-FFF2-40B4-BE49-F238E27FC236}">
                  <a16:creationId xmlns:a16="http://schemas.microsoft.com/office/drawing/2014/main" id="{2B50B654-7589-44B3-96B9-B535916681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72" y="3792"/>
              <a:ext cx="467" cy="0"/>
            </a:xfrm>
            <a:prstGeom prst="line">
              <a:avLst/>
            </a:prstGeom>
            <a:noFill/>
            <a:ln w="38100">
              <a:solidFill>
                <a:srgbClr val="FFFF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419860" name="Group 20">
            <a:extLst>
              <a:ext uri="{FF2B5EF4-FFF2-40B4-BE49-F238E27FC236}">
                <a16:creationId xmlns:a16="http://schemas.microsoft.com/office/drawing/2014/main" id="{3239431A-BEDE-404C-AD4E-12F625AD94E9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4957763"/>
            <a:ext cx="4425950" cy="762000"/>
            <a:chOff x="531" y="2976"/>
            <a:chExt cx="2788" cy="480"/>
          </a:xfrm>
        </p:grpSpPr>
        <p:graphicFrame>
          <p:nvGraphicFramePr>
            <p:cNvPr id="419861" name="Object 21">
              <a:extLst>
                <a:ext uri="{FF2B5EF4-FFF2-40B4-BE49-F238E27FC236}">
                  <a16:creationId xmlns:a16="http://schemas.microsoft.com/office/drawing/2014/main" id="{D60A1920-1518-476E-9AC1-52DDD45D431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31" y="2976"/>
            <a:ext cx="2788" cy="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9871" name="Equation" r:id="rId19" imgW="4178160" imgH="723600" progId="Equation.3">
                    <p:embed/>
                  </p:oleObj>
                </mc:Choice>
                <mc:Fallback>
                  <p:oleObj name="Equation" r:id="rId19" imgW="4178160" imgH="7236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1" y="2976"/>
                          <a:ext cx="2788" cy="4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19862" name="Picture 22" descr="shell_d_z2">
              <a:extLst>
                <a:ext uri="{FF2B5EF4-FFF2-40B4-BE49-F238E27FC236}">
                  <a16:creationId xmlns:a16="http://schemas.microsoft.com/office/drawing/2014/main" id="{0BEF0703-EBD6-49E9-821D-E6874BC4B6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3030"/>
              <a:ext cx="336" cy="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19863" name="Oval 23">
            <a:extLst>
              <a:ext uri="{FF2B5EF4-FFF2-40B4-BE49-F238E27FC236}">
                <a16:creationId xmlns:a16="http://schemas.microsoft.com/office/drawing/2014/main" id="{7230D226-F657-4682-A991-2A80BAEBCD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5350" y="4867275"/>
            <a:ext cx="520700" cy="455613"/>
          </a:xfrm>
          <a:prstGeom prst="ellips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419864" name="Picture 24" descr="cff-egas-bruxelles-2003">
            <a:extLst>
              <a:ext uri="{FF2B5EF4-FFF2-40B4-BE49-F238E27FC236}">
                <a16:creationId xmlns:a16="http://schemas.microsoft.com/office/drawing/2014/main" id="{127D4D28-D7D8-4E40-AB8B-6CB552E22D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450"/>
            <a:ext cx="4464050" cy="334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9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9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9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9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19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9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9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9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19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9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9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9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9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9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9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19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9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9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19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19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19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>
            <a:extLst>
              <a:ext uri="{FF2B5EF4-FFF2-40B4-BE49-F238E27FC236}">
                <a16:creationId xmlns:a16="http://schemas.microsoft.com/office/drawing/2014/main" id="{8ED5110D-0A19-4BEA-8801-E1B2EF4528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260350"/>
            <a:ext cx="5256213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3600">
                <a:solidFill>
                  <a:srgbClr val="FFFF00"/>
                </a:solidFill>
                <a:latin typeface="Arial" panose="020B0604020202020204" pitchFamily="34" charset="0"/>
              </a:rPr>
              <a:t>Complete Active Space</a:t>
            </a:r>
            <a:br>
              <a:rPr lang="pl-PL" altLang="pl-PL" sz="3600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 sz="3600">
                <a:solidFill>
                  <a:srgbClr val="FFFF00"/>
                </a:solidFill>
                <a:latin typeface="Arial" panose="020B0604020202020204" pitchFamily="34" charset="0"/>
              </a:rPr>
              <a:t>in </a:t>
            </a:r>
            <a:r>
              <a:rPr lang="pl-PL" altLang="pl-PL" sz="3600">
                <a:solidFill>
                  <a:srgbClr val="D7D200"/>
                </a:solidFill>
                <a:latin typeface="Arial" panose="020B0604020202020204" pitchFamily="34" charset="0"/>
              </a:rPr>
              <a:t>Dirac</a:t>
            </a:r>
            <a:r>
              <a:rPr lang="pl-PL" altLang="pl-PL" sz="3600">
                <a:solidFill>
                  <a:srgbClr val="FFFF00"/>
                </a:solidFill>
                <a:latin typeface="Arial" panose="020B0604020202020204" pitchFamily="34" charset="0"/>
              </a:rPr>
              <a:t>-Fock theory</a:t>
            </a:r>
            <a:endParaRPr lang="pl-PL" altLang="pl-PL" sz="3600">
              <a:solidFill>
                <a:srgbClr val="FFFF00"/>
              </a:solidFill>
            </a:endParaRPr>
          </a:p>
        </p:txBody>
      </p:sp>
      <p:sp>
        <p:nvSpPr>
          <p:cNvPr id="203780" name="Text Box 4">
            <a:extLst>
              <a:ext uri="{FF2B5EF4-FFF2-40B4-BE49-F238E27FC236}">
                <a16:creationId xmlns:a16="http://schemas.microsoft.com/office/drawing/2014/main" id="{B1B3F436-9C56-47FA-BC76-23220B5A6A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163" y="2133600"/>
            <a:ext cx="3779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Relativistic wave equation:</a:t>
            </a:r>
          </a:p>
        </p:txBody>
      </p:sp>
      <p:sp>
        <p:nvSpPr>
          <p:cNvPr id="203781" name="Text Box 5">
            <a:extLst>
              <a:ext uri="{FF2B5EF4-FFF2-40B4-BE49-F238E27FC236}">
                <a16:creationId xmlns:a16="http://schemas.microsoft.com/office/drawing/2014/main" id="{3BE445E5-BABD-40CA-B7F1-F90D07AD79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2175" y="3505200"/>
            <a:ext cx="4525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Multiconfiguration wavefunction:</a:t>
            </a:r>
          </a:p>
        </p:txBody>
      </p:sp>
      <p:graphicFrame>
        <p:nvGraphicFramePr>
          <p:cNvPr id="203783" name="Object 7">
            <a:extLst>
              <a:ext uri="{FF2B5EF4-FFF2-40B4-BE49-F238E27FC236}">
                <a16:creationId xmlns:a16="http://schemas.microsoft.com/office/drawing/2014/main" id="{619FCB4E-DD25-4D3A-A472-0E562337D6C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71550" y="5897563"/>
          <a:ext cx="1914525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02" name="Equation" r:id="rId3" imgW="1815840" imgH="469800" progId="Equation.3">
                  <p:embed/>
                </p:oleObj>
              </mc:Choice>
              <mc:Fallback>
                <p:oleObj name="Equation" r:id="rId3" imgW="1815840" imgH="469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5897563"/>
                        <a:ext cx="1914525" cy="496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3798" name="Group 22">
            <a:extLst>
              <a:ext uri="{FF2B5EF4-FFF2-40B4-BE49-F238E27FC236}">
                <a16:creationId xmlns:a16="http://schemas.microsoft.com/office/drawing/2014/main" id="{BCCC5772-7EED-4E0C-8BBF-CBB52734FFB1}"/>
              </a:ext>
            </a:extLst>
          </p:cNvPr>
          <p:cNvGrpSpPr>
            <a:grpSpLocks/>
          </p:cNvGrpSpPr>
          <p:nvPr/>
        </p:nvGrpSpPr>
        <p:grpSpPr bwMode="auto">
          <a:xfrm>
            <a:off x="3117850" y="5894388"/>
            <a:ext cx="5684838" cy="579437"/>
            <a:chOff x="2408" y="3713"/>
            <a:chExt cx="3581" cy="365"/>
          </a:xfrm>
        </p:grpSpPr>
        <p:sp>
          <p:nvSpPr>
            <p:cNvPr id="203784" name="Text Box 8">
              <a:extLst>
                <a:ext uri="{FF2B5EF4-FFF2-40B4-BE49-F238E27FC236}">
                  <a16:creationId xmlns:a16="http://schemas.microsoft.com/office/drawing/2014/main" id="{83AEE941-93BA-4DA6-AA30-8BA0F9165F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9" y="3713"/>
              <a:ext cx="32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 sz="3200">
                  <a:solidFill>
                    <a:srgbClr val="FFFF49"/>
                  </a:solidFill>
                  <a:latin typeface="Arial" panose="020B0604020202020204" pitchFamily="34" charset="0"/>
                </a:rPr>
                <a:t>      Complete Active Space</a:t>
              </a:r>
            </a:p>
          </p:txBody>
        </p:sp>
        <p:sp>
          <p:nvSpPr>
            <p:cNvPr id="203785" name="Line 9">
              <a:extLst>
                <a:ext uri="{FF2B5EF4-FFF2-40B4-BE49-F238E27FC236}">
                  <a16:creationId xmlns:a16="http://schemas.microsoft.com/office/drawing/2014/main" id="{B15BB937-7E03-4C51-ADD1-CA3780E8A8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8" y="3907"/>
              <a:ext cx="776" cy="0"/>
            </a:xfrm>
            <a:prstGeom prst="line">
              <a:avLst/>
            </a:prstGeom>
            <a:noFill/>
            <a:ln w="38100">
              <a:solidFill>
                <a:srgbClr val="FFFF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203797" name="Group 21">
            <a:extLst>
              <a:ext uri="{FF2B5EF4-FFF2-40B4-BE49-F238E27FC236}">
                <a16:creationId xmlns:a16="http://schemas.microsoft.com/office/drawing/2014/main" id="{E1B94C46-BB59-4FC4-BF06-54E5EB5626FC}"/>
              </a:ext>
            </a:extLst>
          </p:cNvPr>
          <p:cNvGrpSpPr>
            <a:grpSpLocks/>
          </p:cNvGrpSpPr>
          <p:nvPr/>
        </p:nvGrpSpPr>
        <p:grpSpPr bwMode="auto">
          <a:xfrm>
            <a:off x="917575" y="4965700"/>
            <a:ext cx="3673475" cy="825500"/>
            <a:chOff x="578" y="3128"/>
            <a:chExt cx="2314" cy="520"/>
          </a:xfrm>
        </p:grpSpPr>
        <p:graphicFrame>
          <p:nvGraphicFramePr>
            <p:cNvPr id="203787" name="Object 11">
              <a:extLst>
                <a:ext uri="{FF2B5EF4-FFF2-40B4-BE49-F238E27FC236}">
                  <a16:creationId xmlns:a16="http://schemas.microsoft.com/office/drawing/2014/main" id="{B721F9EE-0229-4B96-BF50-B143DC1315B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78" y="3186"/>
            <a:ext cx="2314" cy="4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803" name="Equation" r:id="rId5" imgW="4483080" imgH="723600" progId="Equation.3">
                    <p:embed/>
                  </p:oleObj>
                </mc:Choice>
                <mc:Fallback>
                  <p:oleObj name="Equation" r:id="rId5" imgW="4483080" imgH="72360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8" y="3186"/>
                          <a:ext cx="2314" cy="41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03788" name="Picture 12" descr="shell_d_z2">
              <a:extLst>
                <a:ext uri="{FF2B5EF4-FFF2-40B4-BE49-F238E27FC236}">
                  <a16:creationId xmlns:a16="http://schemas.microsoft.com/office/drawing/2014/main" id="{A90370BE-066D-4786-BDB6-B7471D6DC4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3128"/>
              <a:ext cx="411" cy="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3789" name="Group 13">
            <a:extLst>
              <a:ext uri="{FF2B5EF4-FFF2-40B4-BE49-F238E27FC236}">
                <a16:creationId xmlns:a16="http://schemas.microsoft.com/office/drawing/2014/main" id="{D252B42E-0F63-4B95-970B-A81FAC862494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4114800"/>
            <a:ext cx="7924800" cy="698500"/>
            <a:chOff x="528" y="2592"/>
            <a:chExt cx="4992" cy="440"/>
          </a:xfrm>
        </p:grpSpPr>
        <p:pic>
          <p:nvPicPr>
            <p:cNvPr id="203790" name="Picture 14" descr="shell_d_x2-y2">
              <a:extLst>
                <a:ext uri="{FF2B5EF4-FFF2-40B4-BE49-F238E27FC236}">
                  <a16:creationId xmlns:a16="http://schemas.microsoft.com/office/drawing/2014/main" id="{F65414BF-EF7D-4E4E-8584-B814AFE078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" y="2625"/>
              <a:ext cx="433" cy="3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3791" name="Picture 15" descr="shell_d_xz">
              <a:extLst>
                <a:ext uri="{FF2B5EF4-FFF2-40B4-BE49-F238E27FC236}">
                  <a16:creationId xmlns:a16="http://schemas.microsoft.com/office/drawing/2014/main" id="{020DC0B0-09DC-464F-9402-F46975F2E5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5" y="2621"/>
              <a:ext cx="429" cy="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3792" name="Picture 16" descr="shell_p_z">
              <a:extLst>
                <a:ext uri="{FF2B5EF4-FFF2-40B4-BE49-F238E27FC236}">
                  <a16:creationId xmlns:a16="http://schemas.microsoft.com/office/drawing/2014/main" id="{10ADF7BF-BB2D-4CEB-A5BE-F3C904CAC1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" y="2621"/>
              <a:ext cx="423" cy="3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203793" name="Object 17">
              <a:extLst>
                <a:ext uri="{FF2B5EF4-FFF2-40B4-BE49-F238E27FC236}">
                  <a16:creationId xmlns:a16="http://schemas.microsoft.com/office/drawing/2014/main" id="{5E1AA57D-8B31-497F-B9DC-BFE418690FC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28" y="2592"/>
            <a:ext cx="1356" cy="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804" name="Equation" r:id="rId11" imgW="1473120" imgH="634680" progId="Equation.3">
                    <p:embed/>
                  </p:oleObj>
                </mc:Choice>
                <mc:Fallback>
                  <p:oleObj name="Equation" r:id="rId11" imgW="1473120" imgH="63468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" y="2592"/>
                          <a:ext cx="1356" cy="4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3794" name="Object 18">
              <a:extLst>
                <a:ext uri="{FF2B5EF4-FFF2-40B4-BE49-F238E27FC236}">
                  <a16:creationId xmlns:a16="http://schemas.microsoft.com/office/drawing/2014/main" id="{5C9B115C-FAA0-40BC-9529-15A1C10FACF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83" y="2592"/>
            <a:ext cx="1764" cy="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805" name="Equation" r:id="rId13" imgW="1917360" imgH="634680" progId="Equation.3">
                    <p:embed/>
                  </p:oleObj>
                </mc:Choice>
                <mc:Fallback>
                  <p:oleObj name="Equation" r:id="rId13" imgW="1917360" imgH="63468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3" y="2592"/>
                          <a:ext cx="1764" cy="4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3795" name="Object 19">
              <a:extLst>
                <a:ext uri="{FF2B5EF4-FFF2-40B4-BE49-F238E27FC236}">
                  <a16:creationId xmlns:a16="http://schemas.microsoft.com/office/drawing/2014/main" id="{AE36BDBD-8A8B-48E2-A24F-3CBEC582D9D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756" y="2592"/>
            <a:ext cx="1764" cy="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3806" name="Equation" r:id="rId15" imgW="1917360" imgH="634680" progId="Equation.3">
                    <p:embed/>
                  </p:oleObj>
                </mc:Choice>
                <mc:Fallback>
                  <p:oleObj name="Equation" r:id="rId15" imgW="1917360" imgH="63468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6" y="2592"/>
                          <a:ext cx="1764" cy="4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3796" name="Oval 20">
            <a:extLst>
              <a:ext uri="{FF2B5EF4-FFF2-40B4-BE49-F238E27FC236}">
                <a16:creationId xmlns:a16="http://schemas.microsoft.com/office/drawing/2014/main" id="{7A155D4B-DC75-48D4-B485-D179C442D2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3900" y="4954588"/>
            <a:ext cx="520700" cy="455612"/>
          </a:xfrm>
          <a:prstGeom prst="ellips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203800" name="Picture 24" descr="cff-egas-bruxelles-2003">
            <a:extLst>
              <a:ext uri="{FF2B5EF4-FFF2-40B4-BE49-F238E27FC236}">
                <a16:creationId xmlns:a16="http://schemas.microsoft.com/office/drawing/2014/main" id="{56B19695-57E8-4C1C-9FCF-F5D27D97EB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450"/>
            <a:ext cx="4464050" cy="334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3801" name="Rectangle 25">
            <a:extLst>
              <a:ext uri="{FF2B5EF4-FFF2-40B4-BE49-F238E27FC236}">
                <a16:creationId xmlns:a16="http://schemas.microsoft.com/office/drawing/2014/main" id="{A7B01F87-65E7-4241-86B4-0656167C25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2492375"/>
            <a:ext cx="4481513" cy="115570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03779" name="Object 3">
            <a:extLst>
              <a:ext uri="{FF2B5EF4-FFF2-40B4-BE49-F238E27FC236}">
                <a16:creationId xmlns:a16="http://schemas.microsoft.com/office/drawing/2014/main" id="{7EFEA23B-48C6-4611-BDCB-A43A7D97583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17588" y="2654300"/>
          <a:ext cx="71961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807" name="Equation" r:id="rId18" imgW="6616440" imgH="711000" progId="Equation.3">
                  <p:embed/>
                </p:oleObj>
              </mc:Choice>
              <mc:Fallback>
                <p:oleObj name="Equation" r:id="rId18" imgW="6616440" imgH="711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7588" y="2654300"/>
                        <a:ext cx="7196137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3799" name="Picture 23" descr="ipgjb640">
            <a:extLst>
              <a:ext uri="{FF2B5EF4-FFF2-40B4-BE49-F238E27FC236}">
                <a16:creationId xmlns:a16="http://schemas.microsoft.com/office/drawing/2014/main" id="{A9AF85DB-01C5-4DBF-B901-2D6A47468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450"/>
            <a:ext cx="3608387" cy="2468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3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3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203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3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03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3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8" grpId="0" autoUpdateAnimBg="0"/>
      <p:bldP spid="203780" grpId="0" autoUpdateAnimBg="0"/>
      <p:bldP spid="203781" grpId="0" autoUpdateAnimBg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>
            <a:extLst>
              <a:ext uri="{FF2B5EF4-FFF2-40B4-BE49-F238E27FC236}">
                <a16:creationId xmlns:a16="http://schemas.microsoft.com/office/drawing/2014/main" id="{95F0BE76-CE16-4BC0-B1E9-BEFF82D82F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628775"/>
            <a:ext cx="8826500" cy="4970463"/>
          </a:xfrm>
          <a:prstGeom prst="rect">
            <a:avLst/>
          </a:prstGeom>
          <a:solidFill>
            <a:schemeClr val="tx1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79907" name="Oval 3">
            <a:extLst>
              <a:ext uri="{FF2B5EF4-FFF2-40B4-BE49-F238E27FC236}">
                <a16:creationId xmlns:a16="http://schemas.microsoft.com/office/drawing/2014/main" id="{8DF8D6A6-4F11-48CB-9989-28CD61BC377B}"/>
              </a:ext>
            </a:extLst>
          </p:cNvPr>
          <p:cNvSpPr>
            <a:spLocks noChangeArrowheads="1"/>
          </p:cNvSpPr>
          <p:nvPr/>
        </p:nvSpPr>
        <p:spPr bwMode="auto">
          <a:xfrm rot="-6616675">
            <a:off x="5821363" y="3644900"/>
            <a:ext cx="2947988" cy="890587"/>
          </a:xfrm>
          <a:prstGeom prst="ellipse">
            <a:avLst/>
          </a:prstGeom>
          <a:solidFill>
            <a:srgbClr val="000080"/>
          </a:solidFill>
          <a:ln w="25400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379908" name="Picture 4" descr="orbitals2">
            <a:extLst>
              <a:ext uri="{FF2B5EF4-FFF2-40B4-BE49-F238E27FC236}">
                <a16:creationId xmlns:a16="http://schemas.microsoft.com/office/drawing/2014/main" id="{52DADEDD-9319-42D8-AA71-0F3DDD0F28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13" y="1989138"/>
            <a:ext cx="1989137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9909" name="Text Box 5">
            <a:extLst>
              <a:ext uri="{FF2B5EF4-FFF2-40B4-BE49-F238E27FC236}">
                <a16:creationId xmlns:a16="http://schemas.microsoft.com/office/drawing/2014/main" id="{4AF01187-C2AD-44AE-AB10-F225B3D9A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306388"/>
            <a:ext cx="64611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Aufbau: radium vs lithium</a:t>
            </a:r>
          </a:p>
        </p:txBody>
      </p:sp>
      <p:pic>
        <p:nvPicPr>
          <p:cNvPr id="379910" name="Picture 6" descr="bluratom">
            <a:extLst>
              <a:ext uri="{FF2B5EF4-FFF2-40B4-BE49-F238E27FC236}">
                <a16:creationId xmlns:a16="http://schemas.microsoft.com/office/drawing/2014/main" id="{FF377DEF-0E58-491A-8791-820810A779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60" t="34996" r="40860" b="41995"/>
          <a:stretch>
            <a:fillRect/>
          </a:stretch>
        </p:blipFill>
        <p:spPr bwMode="auto">
          <a:xfrm>
            <a:off x="1824038" y="3908425"/>
            <a:ext cx="42862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911" name="Picture 7" descr="bluratom">
            <a:extLst>
              <a:ext uri="{FF2B5EF4-FFF2-40B4-BE49-F238E27FC236}">
                <a16:creationId xmlns:a16="http://schemas.microsoft.com/office/drawing/2014/main" id="{7FC50D91-7B24-4927-804F-6AFB87701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60" t="34996" r="40860" b="41995"/>
          <a:stretch>
            <a:fillRect/>
          </a:stretch>
        </p:blipFill>
        <p:spPr bwMode="auto">
          <a:xfrm>
            <a:off x="7219950" y="4017963"/>
            <a:ext cx="2063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912" name="Oval 8">
            <a:extLst>
              <a:ext uri="{FF2B5EF4-FFF2-40B4-BE49-F238E27FC236}">
                <a16:creationId xmlns:a16="http://schemas.microsoft.com/office/drawing/2014/main" id="{14483BB1-9A6C-413A-999E-7C2F46A56304}"/>
              </a:ext>
            </a:extLst>
          </p:cNvPr>
          <p:cNvSpPr>
            <a:spLocks noChangeArrowheads="1"/>
          </p:cNvSpPr>
          <p:nvPr/>
        </p:nvSpPr>
        <p:spPr bwMode="auto">
          <a:xfrm rot="17478734" flipH="1">
            <a:off x="32544" y="3713957"/>
            <a:ext cx="3919537" cy="838200"/>
          </a:xfrm>
          <a:prstGeom prst="ellipse">
            <a:avLst/>
          </a:prstGeom>
          <a:solidFill>
            <a:srgbClr val="FF00FF"/>
          </a:solidFill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79913" name="Oval 9">
            <a:extLst>
              <a:ext uri="{FF2B5EF4-FFF2-40B4-BE49-F238E27FC236}">
                <a16:creationId xmlns:a16="http://schemas.microsoft.com/office/drawing/2014/main" id="{0783A0C8-7C67-48FF-B38B-1247FED08C51}"/>
              </a:ext>
            </a:extLst>
          </p:cNvPr>
          <p:cNvSpPr>
            <a:spLocks noChangeArrowheads="1"/>
          </p:cNvSpPr>
          <p:nvPr/>
        </p:nvSpPr>
        <p:spPr bwMode="auto">
          <a:xfrm rot="17478734" flipH="1">
            <a:off x="7115969" y="4026694"/>
            <a:ext cx="422275" cy="22066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79914" name="Oval 10">
            <a:extLst>
              <a:ext uri="{FF2B5EF4-FFF2-40B4-BE49-F238E27FC236}">
                <a16:creationId xmlns:a16="http://schemas.microsoft.com/office/drawing/2014/main" id="{CA4508AE-B5D8-4FF4-A158-2747F40C0F9B}"/>
              </a:ext>
            </a:extLst>
          </p:cNvPr>
          <p:cNvSpPr>
            <a:spLocks noChangeArrowheads="1"/>
          </p:cNvSpPr>
          <p:nvPr/>
        </p:nvSpPr>
        <p:spPr bwMode="auto">
          <a:xfrm rot="-6616675">
            <a:off x="1242219" y="3818731"/>
            <a:ext cx="1487488" cy="612775"/>
          </a:xfrm>
          <a:prstGeom prst="ellipse">
            <a:avLst/>
          </a:prstGeom>
          <a:solidFill>
            <a:srgbClr val="FFFF49"/>
          </a:solidFill>
          <a:ln w="25400">
            <a:solidFill>
              <a:srgbClr val="FFFF4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79915" name="Oval 11">
            <a:extLst>
              <a:ext uri="{FF2B5EF4-FFF2-40B4-BE49-F238E27FC236}">
                <a16:creationId xmlns:a16="http://schemas.microsoft.com/office/drawing/2014/main" id="{433C3EC8-FF73-4213-B429-25E0343A349A}"/>
              </a:ext>
            </a:extLst>
          </p:cNvPr>
          <p:cNvSpPr>
            <a:spLocks noChangeArrowheads="1"/>
          </p:cNvSpPr>
          <p:nvPr/>
        </p:nvSpPr>
        <p:spPr bwMode="auto">
          <a:xfrm rot="17478734" flipH="1">
            <a:off x="1643063" y="4076700"/>
            <a:ext cx="725488" cy="147637"/>
          </a:xfrm>
          <a:prstGeom prst="ellipse">
            <a:avLst/>
          </a:prstGeom>
          <a:solidFill>
            <a:srgbClr val="66FF33"/>
          </a:solidFill>
          <a:ln w="25400">
            <a:solidFill>
              <a:srgbClr val="66FF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79916" name="Oval 12">
            <a:extLst>
              <a:ext uri="{FF2B5EF4-FFF2-40B4-BE49-F238E27FC236}">
                <a16:creationId xmlns:a16="http://schemas.microsoft.com/office/drawing/2014/main" id="{AEF26039-960E-476F-89C7-09D372A20079}"/>
              </a:ext>
            </a:extLst>
          </p:cNvPr>
          <p:cNvSpPr>
            <a:spLocks noChangeArrowheads="1"/>
          </p:cNvSpPr>
          <p:nvPr/>
        </p:nvSpPr>
        <p:spPr bwMode="auto">
          <a:xfrm rot="-6616675">
            <a:off x="1889918" y="4094957"/>
            <a:ext cx="252413" cy="69850"/>
          </a:xfrm>
          <a:prstGeom prst="ellipse">
            <a:avLst/>
          </a:prstGeom>
          <a:solidFill>
            <a:srgbClr val="FF0000"/>
          </a:solidFill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79917" name="Oval 13">
            <a:extLst>
              <a:ext uri="{FF2B5EF4-FFF2-40B4-BE49-F238E27FC236}">
                <a16:creationId xmlns:a16="http://schemas.microsoft.com/office/drawing/2014/main" id="{A388B3D6-7D73-4B6E-9B58-71151BC601D8}"/>
              </a:ext>
            </a:extLst>
          </p:cNvPr>
          <p:cNvSpPr>
            <a:spLocks noChangeArrowheads="1"/>
          </p:cNvSpPr>
          <p:nvPr/>
        </p:nvSpPr>
        <p:spPr bwMode="auto">
          <a:xfrm rot="-6616675">
            <a:off x="1979613" y="4105275"/>
            <a:ext cx="69850" cy="69850"/>
          </a:xfrm>
          <a:prstGeom prst="ellipse">
            <a:avLst/>
          </a:prstGeom>
          <a:solidFill>
            <a:srgbClr val="00FFFF"/>
          </a:solidFill>
          <a:ln w="25400">
            <a:solidFill>
              <a:srgbClr val="00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pSp>
        <p:nvGrpSpPr>
          <p:cNvPr id="379918" name="Group 14">
            <a:extLst>
              <a:ext uri="{FF2B5EF4-FFF2-40B4-BE49-F238E27FC236}">
                <a16:creationId xmlns:a16="http://schemas.microsoft.com/office/drawing/2014/main" id="{5C239EE6-19FD-44E5-8574-52D60709698B}"/>
              </a:ext>
            </a:extLst>
          </p:cNvPr>
          <p:cNvGrpSpPr>
            <a:grpSpLocks/>
          </p:cNvGrpSpPr>
          <p:nvPr/>
        </p:nvGrpSpPr>
        <p:grpSpPr bwMode="auto">
          <a:xfrm>
            <a:off x="317500" y="981075"/>
            <a:ext cx="3152775" cy="503238"/>
            <a:chOff x="1545" y="1253"/>
            <a:chExt cx="1986" cy="317"/>
          </a:xfrm>
        </p:grpSpPr>
        <p:graphicFrame>
          <p:nvGraphicFramePr>
            <p:cNvPr id="379919" name="Object 15">
              <a:extLst>
                <a:ext uri="{FF2B5EF4-FFF2-40B4-BE49-F238E27FC236}">
                  <a16:creationId xmlns:a16="http://schemas.microsoft.com/office/drawing/2014/main" id="{9B62E9AB-E9CE-48EE-8C75-A7A8C75D23E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742" y="1253"/>
            <a:ext cx="789" cy="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9925" name="Równanie" r:id="rId5" imgW="533160" imgH="203040" progId="Equation.3">
                    <p:embed/>
                  </p:oleObj>
                </mc:Choice>
                <mc:Fallback>
                  <p:oleObj name="Równanie" r:id="rId5" imgW="533160" imgH="20304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42" y="1253"/>
                          <a:ext cx="789" cy="3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9920" name="Text Box 16">
              <a:extLst>
                <a:ext uri="{FF2B5EF4-FFF2-40B4-BE49-F238E27FC236}">
                  <a16:creationId xmlns:a16="http://schemas.microsoft.com/office/drawing/2014/main" id="{E73BDA8F-E4E9-462F-957D-3774D5AB54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5" y="1282"/>
              <a:ext cx="36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pl-PL">
                  <a:latin typeface="Arial" panose="020B0604020202020204" pitchFamily="34" charset="0"/>
                </a:rPr>
                <a:t>Ra</a:t>
              </a:r>
              <a:endParaRPr lang="pl-PL" altLang="pl-PL">
                <a:latin typeface="Arial" panose="020B0604020202020204" pitchFamily="34" charset="0"/>
              </a:endParaRPr>
            </a:p>
          </p:txBody>
        </p:sp>
      </p:grpSp>
      <p:grpSp>
        <p:nvGrpSpPr>
          <p:cNvPr id="379921" name="Group 17">
            <a:extLst>
              <a:ext uri="{FF2B5EF4-FFF2-40B4-BE49-F238E27FC236}">
                <a16:creationId xmlns:a16="http://schemas.microsoft.com/office/drawing/2014/main" id="{11613A56-A8CB-4613-9C7F-479AD6F895F6}"/>
              </a:ext>
            </a:extLst>
          </p:cNvPr>
          <p:cNvGrpSpPr>
            <a:grpSpLocks/>
          </p:cNvGrpSpPr>
          <p:nvPr/>
        </p:nvGrpSpPr>
        <p:grpSpPr bwMode="auto">
          <a:xfrm>
            <a:off x="5937250" y="981075"/>
            <a:ext cx="2882900" cy="503238"/>
            <a:chOff x="1593" y="1253"/>
            <a:chExt cx="1816" cy="317"/>
          </a:xfrm>
        </p:grpSpPr>
        <p:graphicFrame>
          <p:nvGraphicFramePr>
            <p:cNvPr id="379922" name="Object 18">
              <a:extLst>
                <a:ext uri="{FF2B5EF4-FFF2-40B4-BE49-F238E27FC236}">
                  <a16:creationId xmlns:a16="http://schemas.microsoft.com/office/drawing/2014/main" id="{FA1F2388-9117-408B-B40E-DE555AF266C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864" y="1253"/>
            <a:ext cx="545" cy="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9926" name="Równanie" r:id="rId7" imgW="368280" imgH="203040" progId="Equation.3">
                    <p:embed/>
                  </p:oleObj>
                </mc:Choice>
                <mc:Fallback>
                  <p:oleObj name="Równanie" r:id="rId7" imgW="368280" imgH="20304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4" y="1253"/>
                          <a:ext cx="545" cy="3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9923" name="Text Box 19">
              <a:extLst>
                <a:ext uri="{FF2B5EF4-FFF2-40B4-BE49-F238E27FC236}">
                  <a16:creationId xmlns:a16="http://schemas.microsoft.com/office/drawing/2014/main" id="{79EFAD2D-2302-457F-87E7-E64C62CF50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3" y="1282"/>
              <a:ext cx="26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pl-PL">
                  <a:latin typeface="Arial" panose="020B0604020202020204" pitchFamily="34" charset="0"/>
                </a:rPr>
                <a:t>Li</a:t>
              </a:r>
              <a:endParaRPr lang="pl-PL" altLang="pl-PL">
                <a:latin typeface="Arial" panose="020B0604020202020204" pitchFamily="34" charset="0"/>
              </a:endParaRPr>
            </a:p>
          </p:txBody>
        </p:sp>
      </p:grpSp>
      <p:pic>
        <p:nvPicPr>
          <p:cNvPr id="379924" name="Picture 20" descr="pooh20">
            <a:extLst>
              <a:ext uri="{FF2B5EF4-FFF2-40B4-BE49-F238E27FC236}">
                <a16:creationId xmlns:a16="http://schemas.microsoft.com/office/drawing/2014/main" id="{76943B63-D170-4EA4-9BEF-4335EBFC2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492375"/>
            <a:ext cx="5013325" cy="374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9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9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9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99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99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79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99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99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79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79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79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79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9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9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6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9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9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9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9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6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9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9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9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9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6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145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456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6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63" tmFilter="0, 0; 0.125,0.2665; 0.25,0.4; 0.375,0.465; 0.5,0.5;  0.625,0.535; 0.75,0.6; 0.875,0.7335; 1,1">
                                          <p:stCondLst>
                                            <p:cond delay="1663"/>
                                          </p:stCondLst>
                                        </p:cTn>
                                        <p:tgtEl>
                                          <p:spTgt spid="379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32" tmFilter="0, 0; 0.125,0.2665; 0.25,0.4; 0.375,0.465; 0.5,0.5;  0.625,0.535; 0.75,0.6; 0.875,0.7335; 1,1">
                                          <p:stCondLst>
                                            <p:cond delay="3317"/>
                                          </p:stCondLst>
                                        </p:cTn>
                                        <p:tgtEl>
                                          <p:spTgt spid="379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11" tmFilter="0, 0; 0.125,0.2665; 0.25,0.4; 0.375,0.465; 0.5,0.5;  0.625,0.535; 0.75,0.6; 0.875,0.7335; 1,1">
                                          <p:stCondLst>
                                            <p:cond delay="4148"/>
                                          </p:stCondLst>
                                        </p:cTn>
                                        <p:tgtEl>
                                          <p:spTgt spid="379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70">
                                          <p:stCondLst>
                                            <p:cond delay="1623"/>
                                          </p:stCondLst>
                                        </p:cTn>
                                        <p:tgtEl>
                                          <p:spTgt spid="3799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411" decel="50000">
                                          <p:stCondLst>
                                            <p:cond delay="1693"/>
                                          </p:stCondLst>
                                        </p:cTn>
                                        <p:tgtEl>
                                          <p:spTgt spid="3799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70">
                                          <p:stCondLst>
                                            <p:cond delay="3287"/>
                                          </p:stCondLst>
                                        </p:cTn>
                                        <p:tgtEl>
                                          <p:spTgt spid="3799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411" decel="50000">
                                          <p:stCondLst>
                                            <p:cond delay="3357"/>
                                          </p:stCondLst>
                                        </p:cTn>
                                        <p:tgtEl>
                                          <p:spTgt spid="3799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70">
                                          <p:stCondLst>
                                            <p:cond delay="4108"/>
                                          </p:stCondLst>
                                        </p:cTn>
                                        <p:tgtEl>
                                          <p:spTgt spid="3799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411" decel="50000">
                                          <p:stCondLst>
                                            <p:cond delay="4178"/>
                                          </p:stCondLst>
                                        </p:cTn>
                                        <p:tgtEl>
                                          <p:spTgt spid="3799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70">
                                          <p:stCondLst>
                                            <p:cond delay="4529"/>
                                          </p:stCondLst>
                                        </p:cTn>
                                        <p:tgtEl>
                                          <p:spTgt spid="3799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411" decel="50000">
                                          <p:stCondLst>
                                            <p:cond delay="4589"/>
                                          </p:stCondLst>
                                        </p:cTn>
                                        <p:tgtEl>
                                          <p:spTgt spid="3799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4962" name="Object 2">
            <a:extLst>
              <a:ext uri="{FF2B5EF4-FFF2-40B4-BE49-F238E27FC236}">
                <a16:creationId xmlns:a16="http://schemas.microsoft.com/office/drawing/2014/main" id="{4B7D10A1-063A-4392-848D-8A3EC14404B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9600" y="304800"/>
          <a:ext cx="7924800" cy="617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976" name="Photo Editor Photo" r:id="rId4" imgW="15751905" imgH="15416596" progId="MSPhotoEd.3">
                  <p:embed/>
                </p:oleObj>
              </mc:Choice>
              <mc:Fallback>
                <p:oleObj name="Photo Editor Photo" r:id="rId4" imgW="15751905" imgH="15416596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04800"/>
                        <a:ext cx="7924800" cy="61722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6947" name="Text Box 3">
            <a:extLst>
              <a:ext uri="{FF2B5EF4-FFF2-40B4-BE49-F238E27FC236}">
                <a16:creationId xmlns:a16="http://schemas.microsoft.com/office/drawing/2014/main" id="{58EE273D-0B0F-4B5A-A05F-48ED00FD3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3438" y="1052513"/>
            <a:ext cx="443865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4400">
                <a:solidFill>
                  <a:srgbClr val="FF0000"/>
                </a:solidFill>
                <a:latin typeface="Arial" panose="020B0604020202020204" pitchFamily="34" charset="0"/>
              </a:rPr>
              <a:t>5D-systematic …</a:t>
            </a:r>
          </a:p>
        </p:txBody>
      </p:sp>
      <p:sp>
        <p:nvSpPr>
          <p:cNvPr id="466948" name="AutoShape 4">
            <a:extLst>
              <a:ext uri="{FF2B5EF4-FFF2-40B4-BE49-F238E27FC236}">
                <a16:creationId xmlns:a16="http://schemas.microsoft.com/office/drawing/2014/main" id="{E27A14E7-87F2-4D90-9084-D6DEC89798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4800" y="4076700"/>
            <a:ext cx="5111750" cy="179388"/>
          </a:xfrm>
          <a:prstGeom prst="rightArrow">
            <a:avLst>
              <a:gd name="adj1" fmla="val 50000"/>
              <a:gd name="adj2" fmla="val 712387"/>
            </a:avLst>
          </a:prstGeom>
          <a:solidFill>
            <a:srgbClr val="FF0000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pl-PL">
              <a:solidFill>
                <a:srgbClr val="FFFF00"/>
              </a:solidFill>
            </a:endParaRPr>
          </a:p>
        </p:txBody>
      </p:sp>
      <p:sp>
        <p:nvSpPr>
          <p:cNvPr id="466949" name="AutoShape 5">
            <a:extLst>
              <a:ext uri="{FF2B5EF4-FFF2-40B4-BE49-F238E27FC236}">
                <a16:creationId xmlns:a16="http://schemas.microsoft.com/office/drawing/2014/main" id="{10A1F3F9-6BB5-4F9C-B4CB-3A127C4284D3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008062" y="2239963"/>
            <a:ext cx="3706813" cy="179388"/>
          </a:xfrm>
          <a:prstGeom prst="rightArrow">
            <a:avLst>
              <a:gd name="adj1" fmla="val 50000"/>
              <a:gd name="adj2" fmla="val 516592"/>
            </a:avLst>
          </a:prstGeom>
          <a:solidFill>
            <a:srgbClr val="FF0000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pl-PL">
              <a:solidFill>
                <a:srgbClr val="FFFF00"/>
              </a:solidFill>
            </a:endParaRPr>
          </a:p>
        </p:txBody>
      </p:sp>
      <p:sp>
        <p:nvSpPr>
          <p:cNvPr id="466950" name="Text Box 6">
            <a:extLst>
              <a:ext uri="{FF2B5EF4-FFF2-40B4-BE49-F238E27FC236}">
                <a16:creationId xmlns:a16="http://schemas.microsoft.com/office/drawing/2014/main" id="{EB757482-A572-467D-A908-BCA63AEA4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4800" y="4365625"/>
            <a:ext cx="489585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1600">
                <a:solidFill>
                  <a:srgbClr val="FF0000"/>
                </a:solidFill>
                <a:latin typeface="Arial Black" panose="020B0A04020102020204" pitchFamily="34" charset="0"/>
              </a:rPr>
              <a:t>highest n quantum number of virtual set</a:t>
            </a:r>
          </a:p>
        </p:txBody>
      </p:sp>
      <p:sp>
        <p:nvSpPr>
          <p:cNvPr id="466951" name="Text Box 7">
            <a:extLst>
              <a:ext uri="{FF2B5EF4-FFF2-40B4-BE49-F238E27FC236}">
                <a16:creationId xmlns:a16="http://schemas.microsoft.com/office/drawing/2014/main" id="{148216DF-FF04-4F79-BB38-841709A0200A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80220" y="2285206"/>
            <a:ext cx="3579812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1600">
                <a:solidFill>
                  <a:srgbClr val="FF0000"/>
                </a:solidFill>
                <a:latin typeface="Arial Black" panose="020B0A04020102020204" pitchFamily="34" charset="0"/>
              </a:rPr>
              <a:t>lowest n quantum  number</a:t>
            </a:r>
          </a:p>
          <a:p>
            <a:pPr algn="ctr"/>
            <a:r>
              <a:rPr lang="pl-PL" altLang="en-US" sz="1600">
                <a:solidFill>
                  <a:srgbClr val="FF0000"/>
                </a:solidFill>
                <a:latin typeface="Arial Black" panose="020B0A04020102020204" pitchFamily="34" charset="0"/>
              </a:rPr>
              <a:t>of opened occupied shells</a:t>
            </a:r>
          </a:p>
        </p:txBody>
      </p:sp>
      <p:sp>
        <p:nvSpPr>
          <p:cNvPr id="466952" name="AutoShape 8">
            <a:extLst>
              <a:ext uri="{FF2B5EF4-FFF2-40B4-BE49-F238E27FC236}">
                <a16:creationId xmlns:a16="http://schemas.microsoft.com/office/drawing/2014/main" id="{95646786-946B-43D9-AC0C-CC8654CD8EB2}"/>
              </a:ext>
            </a:extLst>
          </p:cNvPr>
          <p:cNvSpPr>
            <a:spLocks noChangeArrowheads="1"/>
          </p:cNvSpPr>
          <p:nvPr/>
        </p:nvSpPr>
        <p:spPr bwMode="auto">
          <a:xfrm rot="6960000">
            <a:off x="1862138" y="4697412"/>
            <a:ext cx="1384300" cy="168275"/>
          </a:xfrm>
          <a:prstGeom prst="rightArrow">
            <a:avLst>
              <a:gd name="adj1" fmla="val 50000"/>
              <a:gd name="adj2" fmla="val 205660"/>
            </a:avLst>
          </a:prstGeom>
          <a:solidFill>
            <a:srgbClr val="FF0000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pl-PL">
              <a:solidFill>
                <a:srgbClr val="FFFF00"/>
              </a:solidFill>
            </a:endParaRPr>
          </a:p>
        </p:txBody>
      </p:sp>
      <p:sp>
        <p:nvSpPr>
          <p:cNvPr id="466953" name="Text Box 9">
            <a:extLst>
              <a:ext uri="{FF2B5EF4-FFF2-40B4-BE49-F238E27FC236}">
                <a16:creationId xmlns:a16="http://schemas.microsoft.com/office/drawing/2014/main" id="{B90E767F-BE37-4E75-B857-F05E7DEAB4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5483225"/>
            <a:ext cx="2160587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1600">
                <a:solidFill>
                  <a:srgbClr val="FF0000"/>
                </a:solidFill>
                <a:latin typeface="Arial Black" panose="020B0A04020102020204" pitchFamily="34" charset="0"/>
              </a:rPr>
              <a:t> number of substitutions</a:t>
            </a:r>
          </a:p>
          <a:p>
            <a:pPr algn="ctr"/>
            <a:r>
              <a:rPr lang="pl-PL" altLang="en-US" sz="1600">
                <a:solidFill>
                  <a:srgbClr val="FF0000"/>
                </a:solidFill>
                <a:latin typeface="Arial Black" panose="020B0A04020102020204" pitchFamily="34" charset="0"/>
              </a:rPr>
              <a:t>(SDTQ</a:t>
            </a:r>
            <a:r>
              <a:rPr lang="en-US" altLang="en-US" sz="160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pl-PL" altLang="en-US" sz="1600">
                <a:solidFill>
                  <a:srgbClr val="FF0000"/>
                </a:solidFill>
                <a:latin typeface="Arial Black" panose="020B0A04020102020204" pitchFamily="34" charset="0"/>
              </a:rPr>
              <a:t>…)</a:t>
            </a:r>
          </a:p>
        </p:txBody>
      </p:sp>
      <p:sp>
        <p:nvSpPr>
          <p:cNvPr id="466954" name="Text Box 10">
            <a:extLst>
              <a:ext uri="{FF2B5EF4-FFF2-40B4-BE49-F238E27FC236}">
                <a16:creationId xmlns:a16="http://schemas.microsoft.com/office/drawing/2014/main" id="{2C934203-977B-490E-92E2-4AF5589BE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1025" y="44450"/>
            <a:ext cx="35385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4400">
                <a:solidFill>
                  <a:srgbClr val="FF0000"/>
                </a:solidFill>
                <a:latin typeface="Arial" panose="020B0604020202020204" pitchFamily="34" charset="0"/>
              </a:rPr>
              <a:t>systematic …</a:t>
            </a:r>
          </a:p>
        </p:txBody>
      </p:sp>
      <p:sp>
        <p:nvSpPr>
          <p:cNvPr id="466955" name="AutoShape 11">
            <a:extLst>
              <a:ext uri="{FF2B5EF4-FFF2-40B4-BE49-F238E27FC236}">
                <a16:creationId xmlns:a16="http://schemas.microsoft.com/office/drawing/2014/main" id="{40AC7894-CC5E-4DBC-A7AB-9D6272FC511C}"/>
              </a:ext>
            </a:extLst>
          </p:cNvPr>
          <p:cNvSpPr>
            <a:spLocks noChangeArrowheads="1"/>
          </p:cNvSpPr>
          <p:nvPr/>
        </p:nvSpPr>
        <p:spPr bwMode="auto">
          <a:xfrm rot="-450421">
            <a:off x="2838450" y="3716338"/>
            <a:ext cx="5399088" cy="179387"/>
          </a:xfrm>
          <a:prstGeom prst="rightArrow">
            <a:avLst>
              <a:gd name="adj1" fmla="val 50000"/>
              <a:gd name="adj2" fmla="val 752436"/>
            </a:avLst>
          </a:prstGeom>
          <a:solidFill>
            <a:srgbClr val="0000E4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pl-PL">
              <a:solidFill>
                <a:srgbClr val="FFFF00"/>
              </a:solidFill>
            </a:endParaRPr>
          </a:p>
        </p:txBody>
      </p:sp>
      <p:sp>
        <p:nvSpPr>
          <p:cNvPr id="466956" name="Text Box 12">
            <a:extLst>
              <a:ext uri="{FF2B5EF4-FFF2-40B4-BE49-F238E27FC236}">
                <a16:creationId xmlns:a16="http://schemas.microsoft.com/office/drawing/2014/main" id="{40BBB740-6364-4D04-94B8-B5EC70929356}"/>
              </a:ext>
            </a:extLst>
          </p:cNvPr>
          <p:cNvSpPr txBox="1">
            <a:spLocks noChangeArrowheads="1"/>
          </p:cNvSpPr>
          <p:nvPr/>
        </p:nvSpPr>
        <p:spPr bwMode="auto">
          <a:xfrm rot="-451429">
            <a:off x="3060700" y="3236913"/>
            <a:ext cx="489585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1600">
                <a:solidFill>
                  <a:srgbClr val="0000E4"/>
                </a:solidFill>
                <a:latin typeface="Arial Black" panose="020B0A04020102020204" pitchFamily="34" charset="0"/>
              </a:rPr>
              <a:t>angular quantum numbers of virtual set</a:t>
            </a:r>
          </a:p>
        </p:txBody>
      </p:sp>
      <p:sp>
        <p:nvSpPr>
          <p:cNvPr id="466957" name="AutoShape 13">
            <a:extLst>
              <a:ext uri="{FF2B5EF4-FFF2-40B4-BE49-F238E27FC236}">
                <a16:creationId xmlns:a16="http://schemas.microsoft.com/office/drawing/2014/main" id="{229BC9BF-A714-45F0-AC24-85A0C4DA33AF}"/>
              </a:ext>
            </a:extLst>
          </p:cNvPr>
          <p:cNvSpPr>
            <a:spLocks noChangeArrowheads="1"/>
          </p:cNvSpPr>
          <p:nvPr/>
        </p:nvSpPr>
        <p:spPr bwMode="auto">
          <a:xfrm rot="-10274810">
            <a:off x="827088" y="3897313"/>
            <a:ext cx="2051050" cy="179387"/>
          </a:xfrm>
          <a:prstGeom prst="rightArrow">
            <a:avLst>
              <a:gd name="adj1" fmla="val 50000"/>
              <a:gd name="adj2" fmla="val 285842"/>
            </a:avLst>
          </a:prstGeom>
          <a:solidFill>
            <a:srgbClr val="0000E4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pl-PL">
              <a:solidFill>
                <a:srgbClr val="FFFF00"/>
              </a:solidFill>
            </a:endParaRPr>
          </a:p>
        </p:txBody>
      </p:sp>
      <p:sp>
        <p:nvSpPr>
          <p:cNvPr id="466958" name="Text Box 14">
            <a:extLst>
              <a:ext uri="{FF2B5EF4-FFF2-40B4-BE49-F238E27FC236}">
                <a16:creationId xmlns:a16="http://schemas.microsoft.com/office/drawing/2014/main" id="{145F8402-67D6-4020-AF76-5F770AE8504F}"/>
              </a:ext>
            </a:extLst>
          </p:cNvPr>
          <p:cNvSpPr txBox="1">
            <a:spLocks noChangeArrowheads="1"/>
          </p:cNvSpPr>
          <p:nvPr/>
        </p:nvSpPr>
        <p:spPr bwMode="auto">
          <a:xfrm rot="465210">
            <a:off x="755650" y="4076700"/>
            <a:ext cx="186055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1600">
                <a:solidFill>
                  <a:srgbClr val="0000E4"/>
                </a:solidFill>
                <a:latin typeface="Arial Black" panose="020B0A04020102020204" pitchFamily="34" charset="0"/>
              </a:rPr>
              <a:t>multireference</a:t>
            </a:r>
          </a:p>
        </p:txBody>
      </p:sp>
      <p:sp>
        <p:nvSpPr>
          <p:cNvPr id="466960" name="AutoShape 16">
            <a:extLst>
              <a:ext uri="{FF2B5EF4-FFF2-40B4-BE49-F238E27FC236}">
                <a16:creationId xmlns:a16="http://schemas.microsoft.com/office/drawing/2014/main" id="{07CFC4BF-CD3B-4501-A26C-945D94624608}"/>
              </a:ext>
            </a:extLst>
          </p:cNvPr>
          <p:cNvSpPr>
            <a:spLocks noChangeArrowheads="1"/>
          </p:cNvSpPr>
          <p:nvPr/>
        </p:nvSpPr>
        <p:spPr bwMode="auto">
          <a:xfrm rot="-379785">
            <a:off x="2627313" y="3141663"/>
            <a:ext cx="3036887" cy="1128712"/>
          </a:xfrm>
          <a:prstGeom prst="cube">
            <a:avLst>
              <a:gd name="adj" fmla="val 25000"/>
            </a:avLst>
          </a:prstGeom>
          <a:solidFill>
            <a:srgbClr val="FF0066"/>
          </a:solidFill>
          <a:ln w="25400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pl-PL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669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6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66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66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466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466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466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466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466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466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466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466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66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466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0" fill="hold"/>
                                        <p:tgtEl>
                                          <p:spTgt spid="466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0" fill="hold"/>
                                        <p:tgtEl>
                                          <p:spTgt spid="466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0" fill="hold"/>
                                        <p:tgtEl>
                                          <p:spTgt spid="466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6947" grpId="0" animBg="1"/>
      <p:bldP spid="466948" grpId="0" animBg="1"/>
      <p:bldP spid="466949" grpId="0" animBg="1"/>
      <p:bldP spid="466950" grpId="0" animBg="1"/>
      <p:bldP spid="466951" grpId="0" animBg="1"/>
      <p:bldP spid="466952" grpId="0" animBg="1"/>
      <p:bldP spid="466953" grpId="0" animBg="1"/>
      <p:bldP spid="466954" grpId="0"/>
      <p:bldP spid="466955" grpId="0" animBg="1"/>
      <p:bldP spid="466956" grpId="0" animBg="1"/>
      <p:bldP spid="466957" grpId="0" animBg="1"/>
      <p:bldP spid="466958" grpId="0" animBg="1"/>
      <p:bldP spid="466960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9186" name="Object 2">
            <a:extLst>
              <a:ext uri="{FF2B5EF4-FFF2-40B4-BE49-F238E27FC236}">
                <a16:creationId xmlns:a16="http://schemas.microsoft.com/office/drawing/2014/main" id="{E143414A-D4AF-453F-98CD-0A18EB864A8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9600" y="304800"/>
          <a:ext cx="7924800" cy="617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200" name="Photo Editor Photo" r:id="rId4" imgW="15751905" imgH="15416596" progId="MSPhotoEd.3">
                  <p:embed/>
                </p:oleObj>
              </mc:Choice>
              <mc:Fallback>
                <p:oleObj name="Photo Editor Photo" r:id="rId4" imgW="15751905" imgH="15416596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04800"/>
                        <a:ext cx="7924800" cy="61722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9187" name="Text Box 3">
            <a:extLst>
              <a:ext uri="{FF2B5EF4-FFF2-40B4-BE49-F238E27FC236}">
                <a16:creationId xmlns:a16="http://schemas.microsoft.com/office/drawing/2014/main" id="{3AB38916-2B1C-479F-8581-55B9C8410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3438" y="1052513"/>
            <a:ext cx="443865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 sz="4400">
                <a:solidFill>
                  <a:srgbClr val="FF0000"/>
                </a:solidFill>
                <a:latin typeface="Arial" panose="020B0604020202020204" pitchFamily="34" charset="0"/>
              </a:rPr>
              <a:t>5D-systematic …</a:t>
            </a:r>
          </a:p>
        </p:txBody>
      </p:sp>
      <p:sp>
        <p:nvSpPr>
          <p:cNvPr id="349188" name="AutoShape 4">
            <a:extLst>
              <a:ext uri="{FF2B5EF4-FFF2-40B4-BE49-F238E27FC236}">
                <a16:creationId xmlns:a16="http://schemas.microsoft.com/office/drawing/2014/main" id="{9E63B66B-DAE1-49EA-9BC8-3BC624BB27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4800" y="4076700"/>
            <a:ext cx="5111750" cy="179388"/>
          </a:xfrm>
          <a:prstGeom prst="rightArrow">
            <a:avLst>
              <a:gd name="adj1" fmla="val 50000"/>
              <a:gd name="adj2" fmla="val 712387"/>
            </a:avLst>
          </a:prstGeom>
          <a:solidFill>
            <a:srgbClr val="FF0000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49189" name="AutoShape 5">
            <a:extLst>
              <a:ext uri="{FF2B5EF4-FFF2-40B4-BE49-F238E27FC236}">
                <a16:creationId xmlns:a16="http://schemas.microsoft.com/office/drawing/2014/main" id="{771EDDF1-C954-4091-91DA-AB2226D8D779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008062" y="2239963"/>
            <a:ext cx="3706813" cy="179388"/>
          </a:xfrm>
          <a:prstGeom prst="rightArrow">
            <a:avLst>
              <a:gd name="adj1" fmla="val 50000"/>
              <a:gd name="adj2" fmla="val 516592"/>
            </a:avLst>
          </a:prstGeom>
          <a:solidFill>
            <a:srgbClr val="FF0000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49190" name="Text Box 6">
            <a:extLst>
              <a:ext uri="{FF2B5EF4-FFF2-40B4-BE49-F238E27FC236}">
                <a16:creationId xmlns:a16="http://schemas.microsoft.com/office/drawing/2014/main" id="{745FC9A4-CA14-4EAB-BE7D-563ABC5E23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4800" y="4365625"/>
            <a:ext cx="489585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 sz="1600">
                <a:solidFill>
                  <a:srgbClr val="FF0000"/>
                </a:solidFill>
                <a:latin typeface="Arial Black" panose="020B0A04020102020204" pitchFamily="34" charset="0"/>
              </a:rPr>
              <a:t>highest n quantum number of virtual set</a:t>
            </a:r>
          </a:p>
        </p:txBody>
      </p:sp>
      <p:sp>
        <p:nvSpPr>
          <p:cNvPr id="349191" name="Text Box 7">
            <a:extLst>
              <a:ext uri="{FF2B5EF4-FFF2-40B4-BE49-F238E27FC236}">
                <a16:creationId xmlns:a16="http://schemas.microsoft.com/office/drawing/2014/main" id="{06AD7C63-F4F8-40DD-A46C-0841804B4A8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80220" y="2285206"/>
            <a:ext cx="3579812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 sz="1600">
                <a:solidFill>
                  <a:srgbClr val="FF0000"/>
                </a:solidFill>
                <a:latin typeface="Arial Black" panose="020B0A04020102020204" pitchFamily="34" charset="0"/>
              </a:rPr>
              <a:t>lowest n quantum  number</a:t>
            </a:r>
          </a:p>
          <a:p>
            <a:r>
              <a:rPr lang="pl-PL" altLang="pl-PL" sz="1600">
                <a:solidFill>
                  <a:srgbClr val="FF0000"/>
                </a:solidFill>
                <a:latin typeface="Arial Black" panose="020B0A04020102020204" pitchFamily="34" charset="0"/>
              </a:rPr>
              <a:t>of opened occupied shells</a:t>
            </a:r>
          </a:p>
        </p:txBody>
      </p:sp>
      <p:sp>
        <p:nvSpPr>
          <p:cNvPr id="349192" name="AutoShape 8">
            <a:extLst>
              <a:ext uri="{FF2B5EF4-FFF2-40B4-BE49-F238E27FC236}">
                <a16:creationId xmlns:a16="http://schemas.microsoft.com/office/drawing/2014/main" id="{B4845DAD-0325-4F1B-9AA7-42BD7F640223}"/>
              </a:ext>
            </a:extLst>
          </p:cNvPr>
          <p:cNvSpPr>
            <a:spLocks noChangeArrowheads="1"/>
          </p:cNvSpPr>
          <p:nvPr/>
        </p:nvSpPr>
        <p:spPr bwMode="auto">
          <a:xfrm rot="6960000">
            <a:off x="1862138" y="4697412"/>
            <a:ext cx="1384300" cy="168275"/>
          </a:xfrm>
          <a:prstGeom prst="rightArrow">
            <a:avLst>
              <a:gd name="adj1" fmla="val 50000"/>
              <a:gd name="adj2" fmla="val 205660"/>
            </a:avLst>
          </a:prstGeom>
          <a:solidFill>
            <a:srgbClr val="FF0000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49193" name="Text Box 9">
            <a:extLst>
              <a:ext uri="{FF2B5EF4-FFF2-40B4-BE49-F238E27FC236}">
                <a16:creationId xmlns:a16="http://schemas.microsoft.com/office/drawing/2014/main" id="{1ED91859-3A91-4674-AE8D-971E65FAB1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5483225"/>
            <a:ext cx="2160587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 sz="1600">
                <a:solidFill>
                  <a:srgbClr val="FF0000"/>
                </a:solidFill>
                <a:latin typeface="Arial Black" panose="020B0A04020102020204" pitchFamily="34" charset="0"/>
              </a:rPr>
              <a:t> number of substitutions</a:t>
            </a:r>
          </a:p>
          <a:p>
            <a:r>
              <a:rPr lang="pl-PL" altLang="pl-PL" sz="1600">
                <a:solidFill>
                  <a:srgbClr val="FF0000"/>
                </a:solidFill>
                <a:latin typeface="Arial Black" panose="020B0A04020102020204" pitchFamily="34" charset="0"/>
              </a:rPr>
              <a:t>(SDTQ</a:t>
            </a:r>
            <a:r>
              <a:rPr lang="en-US" altLang="pl-PL" sz="160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pl-PL" altLang="pl-PL" sz="1600">
                <a:solidFill>
                  <a:srgbClr val="FF0000"/>
                </a:solidFill>
                <a:latin typeface="Arial Black" panose="020B0A04020102020204" pitchFamily="34" charset="0"/>
              </a:rPr>
              <a:t>…)</a:t>
            </a:r>
          </a:p>
        </p:txBody>
      </p:sp>
      <p:sp>
        <p:nvSpPr>
          <p:cNvPr id="349194" name="Text Box 10">
            <a:extLst>
              <a:ext uri="{FF2B5EF4-FFF2-40B4-BE49-F238E27FC236}">
                <a16:creationId xmlns:a16="http://schemas.microsoft.com/office/drawing/2014/main" id="{E3473629-A6D2-4309-A5C4-9ADE06EF4D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1025" y="44450"/>
            <a:ext cx="35385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solidFill>
                  <a:srgbClr val="FF0000"/>
                </a:solidFill>
                <a:latin typeface="Arial" panose="020B0604020202020204" pitchFamily="34" charset="0"/>
              </a:rPr>
              <a:t>systematic …</a:t>
            </a:r>
          </a:p>
        </p:txBody>
      </p:sp>
      <p:sp>
        <p:nvSpPr>
          <p:cNvPr id="349195" name="AutoShape 11">
            <a:extLst>
              <a:ext uri="{FF2B5EF4-FFF2-40B4-BE49-F238E27FC236}">
                <a16:creationId xmlns:a16="http://schemas.microsoft.com/office/drawing/2014/main" id="{A9847DA1-78BF-43A8-9627-88F2A2CE643B}"/>
              </a:ext>
            </a:extLst>
          </p:cNvPr>
          <p:cNvSpPr>
            <a:spLocks noChangeArrowheads="1"/>
          </p:cNvSpPr>
          <p:nvPr/>
        </p:nvSpPr>
        <p:spPr bwMode="auto">
          <a:xfrm rot="-450421">
            <a:off x="2838450" y="3716338"/>
            <a:ext cx="5399088" cy="179387"/>
          </a:xfrm>
          <a:prstGeom prst="rightArrow">
            <a:avLst>
              <a:gd name="adj1" fmla="val 50000"/>
              <a:gd name="adj2" fmla="val 752436"/>
            </a:avLst>
          </a:prstGeom>
          <a:solidFill>
            <a:srgbClr val="0000E4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49197" name="Text Box 13">
            <a:extLst>
              <a:ext uri="{FF2B5EF4-FFF2-40B4-BE49-F238E27FC236}">
                <a16:creationId xmlns:a16="http://schemas.microsoft.com/office/drawing/2014/main" id="{690177EC-F53C-4A1E-9005-E1D3BF90C0B8}"/>
              </a:ext>
            </a:extLst>
          </p:cNvPr>
          <p:cNvSpPr txBox="1">
            <a:spLocks noChangeArrowheads="1"/>
          </p:cNvSpPr>
          <p:nvPr/>
        </p:nvSpPr>
        <p:spPr bwMode="auto">
          <a:xfrm rot="-451429">
            <a:off x="3060700" y="3236913"/>
            <a:ext cx="489585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 sz="1600">
                <a:solidFill>
                  <a:srgbClr val="0000E4"/>
                </a:solidFill>
                <a:latin typeface="Arial Black" panose="020B0A04020102020204" pitchFamily="34" charset="0"/>
              </a:rPr>
              <a:t>angular quantum numbers of virtual set</a:t>
            </a:r>
          </a:p>
        </p:txBody>
      </p:sp>
      <p:sp>
        <p:nvSpPr>
          <p:cNvPr id="349198" name="AutoShape 14">
            <a:extLst>
              <a:ext uri="{FF2B5EF4-FFF2-40B4-BE49-F238E27FC236}">
                <a16:creationId xmlns:a16="http://schemas.microsoft.com/office/drawing/2014/main" id="{5A3FE7EA-B64F-4273-9CC9-F75BB59678FE}"/>
              </a:ext>
            </a:extLst>
          </p:cNvPr>
          <p:cNvSpPr>
            <a:spLocks noChangeArrowheads="1"/>
          </p:cNvSpPr>
          <p:nvPr/>
        </p:nvSpPr>
        <p:spPr bwMode="auto">
          <a:xfrm rot="11325190">
            <a:off x="827088" y="3897313"/>
            <a:ext cx="2051050" cy="179387"/>
          </a:xfrm>
          <a:prstGeom prst="rightArrow">
            <a:avLst>
              <a:gd name="adj1" fmla="val 50000"/>
              <a:gd name="adj2" fmla="val 285842"/>
            </a:avLst>
          </a:prstGeom>
          <a:solidFill>
            <a:srgbClr val="0000E4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49199" name="Text Box 15">
            <a:extLst>
              <a:ext uri="{FF2B5EF4-FFF2-40B4-BE49-F238E27FC236}">
                <a16:creationId xmlns:a16="http://schemas.microsoft.com/office/drawing/2014/main" id="{CD63880F-7168-4961-A465-B3654A2A97EE}"/>
              </a:ext>
            </a:extLst>
          </p:cNvPr>
          <p:cNvSpPr txBox="1">
            <a:spLocks noChangeArrowheads="1"/>
          </p:cNvSpPr>
          <p:nvPr/>
        </p:nvSpPr>
        <p:spPr bwMode="auto">
          <a:xfrm rot="465210">
            <a:off x="839788" y="4108450"/>
            <a:ext cx="186055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 sz="1600">
                <a:solidFill>
                  <a:srgbClr val="0000E4"/>
                </a:solidFill>
                <a:latin typeface="Arial Black" panose="020B0A04020102020204" pitchFamily="34" charset="0"/>
              </a:rPr>
              <a:t>multireference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49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9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9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49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349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34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349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49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349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349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349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349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349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87" grpId="0" animBg="1"/>
      <p:bldP spid="349190" grpId="0" animBg="1"/>
      <p:bldP spid="349191" grpId="0" animBg="1"/>
      <p:bldP spid="349193" grpId="0" animBg="1"/>
      <p:bldP spid="349194" grpId="0"/>
      <p:bldP spid="349197" grpId="0" animBg="1"/>
      <p:bldP spid="349199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3218" name="Object 2">
            <a:extLst>
              <a:ext uri="{FF2B5EF4-FFF2-40B4-BE49-F238E27FC236}">
                <a16:creationId xmlns:a16="http://schemas.microsoft.com/office/drawing/2014/main" id="{88A0CDDB-6AA4-485E-9675-FE4F0A1779C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9600" y="304800"/>
          <a:ext cx="7924800" cy="617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227" name="Photo Editor Photo" r:id="rId4" imgW="15751905" imgH="15416596" progId="MSPhotoEd.3">
                  <p:embed/>
                </p:oleObj>
              </mc:Choice>
              <mc:Fallback>
                <p:oleObj name="Photo Editor Photo" r:id="rId4" imgW="15751905" imgH="15416596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04800"/>
                        <a:ext cx="7924800" cy="61722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3220" name="AutoShape 4">
            <a:extLst>
              <a:ext uri="{FF2B5EF4-FFF2-40B4-BE49-F238E27FC236}">
                <a16:creationId xmlns:a16="http://schemas.microsoft.com/office/drawing/2014/main" id="{DBA7255D-CE73-40E3-9F75-B4D147840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4800" y="4076700"/>
            <a:ext cx="5111750" cy="179388"/>
          </a:xfrm>
          <a:prstGeom prst="rightArrow">
            <a:avLst>
              <a:gd name="adj1" fmla="val 50000"/>
              <a:gd name="adj2" fmla="val 712387"/>
            </a:avLst>
          </a:prstGeom>
          <a:solidFill>
            <a:srgbClr val="FF0000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93221" name="AutoShape 5">
            <a:extLst>
              <a:ext uri="{FF2B5EF4-FFF2-40B4-BE49-F238E27FC236}">
                <a16:creationId xmlns:a16="http://schemas.microsoft.com/office/drawing/2014/main" id="{907C97F4-392F-427F-B5A0-31E73466FB19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1008062" y="2239963"/>
            <a:ext cx="3706813" cy="179388"/>
          </a:xfrm>
          <a:prstGeom prst="rightArrow">
            <a:avLst>
              <a:gd name="adj1" fmla="val 50000"/>
              <a:gd name="adj2" fmla="val 516592"/>
            </a:avLst>
          </a:prstGeom>
          <a:solidFill>
            <a:srgbClr val="FF0000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93222" name="Text Box 6">
            <a:extLst>
              <a:ext uri="{FF2B5EF4-FFF2-40B4-BE49-F238E27FC236}">
                <a16:creationId xmlns:a16="http://schemas.microsoft.com/office/drawing/2014/main" id="{2F0EA17D-C439-40A1-A6FA-B4D9FFB2E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4800" y="4365625"/>
            <a:ext cx="4895850" cy="549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 sz="1400">
                <a:solidFill>
                  <a:srgbClr val="000000"/>
                </a:solidFill>
                <a:latin typeface="Arial Black" panose="020B0A04020102020204" pitchFamily="34" charset="0"/>
              </a:rPr>
              <a:t>highest n quantum number of virtual set</a:t>
            </a:r>
          </a:p>
          <a:p>
            <a:r>
              <a:rPr lang="pl-PL" altLang="pl-PL" sz="1600">
                <a:solidFill>
                  <a:srgbClr val="FF0000"/>
                </a:solidFill>
                <a:latin typeface="Arial Black" panose="020B0A04020102020204" pitchFamily="34" charset="0"/>
              </a:rPr>
              <a:t>saturation</a:t>
            </a:r>
          </a:p>
        </p:txBody>
      </p:sp>
      <p:sp>
        <p:nvSpPr>
          <p:cNvPr id="393223" name="Text Box 7">
            <a:extLst>
              <a:ext uri="{FF2B5EF4-FFF2-40B4-BE49-F238E27FC236}">
                <a16:creationId xmlns:a16="http://schemas.microsoft.com/office/drawing/2014/main" id="{B72AC80F-D593-4731-8691-386BC21F91A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480219" y="2283619"/>
            <a:ext cx="3579813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 sz="1600">
                <a:solidFill>
                  <a:schemeClr val="tx1"/>
                </a:solidFill>
                <a:latin typeface="Arial Black" panose="020B0A04020102020204" pitchFamily="34" charset="0"/>
              </a:rPr>
              <a:t>lowest n quantum number</a:t>
            </a:r>
            <a:r>
              <a:rPr lang="pl-PL" altLang="pl-PL" sz="160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</a:p>
          <a:p>
            <a:r>
              <a:rPr lang="pl-PL" altLang="pl-PL" sz="1600">
                <a:solidFill>
                  <a:srgbClr val="FF0000"/>
                </a:solidFill>
                <a:latin typeface="Arial Black" panose="020B0A04020102020204" pitchFamily="34" charset="0"/>
              </a:rPr>
              <a:t>deep-core correlation</a:t>
            </a:r>
          </a:p>
        </p:txBody>
      </p:sp>
      <p:sp>
        <p:nvSpPr>
          <p:cNvPr id="393224" name="AutoShape 8">
            <a:extLst>
              <a:ext uri="{FF2B5EF4-FFF2-40B4-BE49-F238E27FC236}">
                <a16:creationId xmlns:a16="http://schemas.microsoft.com/office/drawing/2014/main" id="{AF953DCD-D9E0-456F-8213-3507ABA82CBF}"/>
              </a:ext>
            </a:extLst>
          </p:cNvPr>
          <p:cNvSpPr>
            <a:spLocks noChangeArrowheads="1"/>
          </p:cNvSpPr>
          <p:nvPr/>
        </p:nvSpPr>
        <p:spPr bwMode="auto">
          <a:xfrm rot="6960000">
            <a:off x="1862138" y="4697412"/>
            <a:ext cx="1384300" cy="168275"/>
          </a:xfrm>
          <a:prstGeom prst="rightArrow">
            <a:avLst>
              <a:gd name="adj1" fmla="val 50000"/>
              <a:gd name="adj2" fmla="val 205660"/>
            </a:avLst>
          </a:prstGeom>
          <a:solidFill>
            <a:srgbClr val="FF0000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93225" name="Text Box 9">
            <a:extLst>
              <a:ext uri="{FF2B5EF4-FFF2-40B4-BE49-F238E27FC236}">
                <a16:creationId xmlns:a16="http://schemas.microsoft.com/office/drawing/2014/main" id="{F0D3B11E-C1A8-400C-8935-572283B1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5483225"/>
            <a:ext cx="2160587" cy="825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 sz="160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pl-PL" altLang="pl-PL" sz="1600">
                <a:solidFill>
                  <a:schemeClr val="tx1"/>
                </a:solidFill>
                <a:latin typeface="Arial Black" panose="020B0A04020102020204" pitchFamily="34" charset="0"/>
              </a:rPr>
              <a:t>number of substitutions</a:t>
            </a:r>
          </a:p>
          <a:p>
            <a:r>
              <a:rPr lang="pl-PL" altLang="pl-PL" sz="1600">
                <a:solidFill>
                  <a:srgbClr val="FF0000"/>
                </a:solidFill>
                <a:latin typeface="Arial Black" panose="020B0A04020102020204" pitchFamily="34" charset="0"/>
              </a:rPr>
              <a:t>(S, SrD</a:t>
            </a:r>
            <a:r>
              <a:rPr lang="en-US" altLang="pl-PL" sz="160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pl-PL" altLang="pl-PL" sz="1600">
                <a:solidFill>
                  <a:srgbClr val="FF0000"/>
                </a:solidFill>
                <a:latin typeface="Arial Black" panose="020B0A04020102020204" pitchFamily="34" charset="0"/>
              </a:rPr>
              <a:t>…)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93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393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93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8" dur="500"/>
                                        <p:tgtEl>
                                          <p:spTgt spid="393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93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393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222" grpId="0" animBg="1"/>
      <p:bldP spid="393223" grpId="0" animBg="1"/>
      <p:bldP spid="393225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Text Box 2">
            <a:extLst>
              <a:ext uri="{FF2B5EF4-FFF2-40B4-BE49-F238E27FC236}">
                <a16:creationId xmlns:a16="http://schemas.microsoft.com/office/drawing/2014/main" id="{3AF7B663-A5D8-4A44-8013-76E706B51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9763" y="877888"/>
            <a:ext cx="2965450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600"/>
              <a:t>5 dimensions:</a:t>
            </a:r>
          </a:p>
          <a:p>
            <a:endParaRPr lang="pl-PL" altLang="pl-PL" sz="3600"/>
          </a:p>
          <a:p>
            <a:r>
              <a:rPr lang="pl-PL" altLang="pl-PL" sz="3600"/>
              <a:t> virtual set</a:t>
            </a:r>
          </a:p>
          <a:p>
            <a:r>
              <a:rPr lang="pl-PL" altLang="pl-PL" sz="3600"/>
              <a:t> core shells</a:t>
            </a:r>
          </a:p>
          <a:p>
            <a:r>
              <a:rPr lang="pl-PL" altLang="pl-PL" sz="3600"/>
              <a:t> SDTQ</a:t>
            </a:r>
          </a:p>
          <a:p>
            <a:r>
              <a:rPr lang="pl-PL" altLang="pl-PL" sz="3600"/>
              <a:t> spdfgh</a:t>
            </a:r>
          </a:p>
          <a:p>
            <a:r>
              <a:rPr lang="pl-PL" altLang="pl-PL" sz="3600"/>
              <a:t> multireference</a:t>
            </a:r>
          </a:p>
          <a:p>
            <a:endParaRPr lang="pl-PL" altLang="pl-PL" sz="3600"/>
          </a:p>
        </p:txBody>
      </p:sp>
    </p:spTree>
  </p:cSld>
  <p:clrMapOvr>
    <a:masterClrMapping/>
  </p:clrMapOvr>
  <p:transition>
    <p:wipe dir="r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Text Box 2">
            <a:extLst>
              <a:ext uri="{FF2B5EF4-FFF2-40B4-BE49-F238E27FC236}">
                <a16:creationId xmlns:a16="http://schemas.microsoft.com/office/drawing/2014/main" id="{DD5022C6-CF04-427C-8849-6A91B23210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877888"/>
            <a:ext cx="8208963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3600">
                <a:solidFill>
                  <a:srgbClr val="FFFF00"/>
                </a:solidFill>
              </a:rPr>
              <a:t>5 dimensions:</a:t>
            </a:r>
          </a:p>
          <a:p>
            <a:pPr algn="ctr"/>
            <a:endParaRPr lang="pl-PL" altLang="en-US" sz="3600">
              <a:solidFill>
                <a:srgbClr val="FFFF00"/>
              </a:solidFill>
            </a:endParaRPr>
          </a:p>
          <a:p>
            <a:pPr algn="ctr"/>
            <a:r>
              <a:rPr lang="pl-PL" altLang="en-US" sz="3600">
                <a:solidFill>
                  <a:srgbClr val="FFFF00"/>
                </a:solidFill>
              </a:rPr>
              <a:t> size of virtual orbital set</a:t>
            </a:r>
          </a:p>
          <a:p>
            <a:pPr algn="ctr"/>
            <a:r>
              <a:rPr lang="pl-PL" altLang="en-US" sz="3600">
                <a:solidFill>
                  <a:srgbClr val="FFFF00"/>
                </a:solidFill>
              </a:rPr>
              <a:t>angular symmetry of virtual set:  spdfgh…</a:t>
            </a:r>
          </a:p>
          <a:p>
            <a:pPr algn="ctr"/>
            <a:r>
              <a:rPr lang="pl-PL" altLang="en-US" sz="3600">
                <a:solidFill>
                  <a:srgbClr val="FFFF00"/>
                </a:solidFill>
              </a:rPr>
              <a:t> number of opened core shells</a:t>
            </a:r>
          </a:p>
          <a:p>
            <a:pPr algn="ctr"/>
            <a:r>
              <a:rPr lang="pl-PL" altLang="en-US" sz="3600">
                <a:solidFill>
                  <a:srgbClr val="FFFF00"/>
                </a:solidFill>
              </a:rPr>
              <a:t>substitution number:  SDTQ…</a:t>
            </a:r>
          </a:p>
          <a:p>
            <a:pPr algn="ctr"/>
            <a:r>
              <a:rPr lang="pl-PL" altLang="en-US" sz="3600">
                <a:solidFill>
                  <a:srgbClr val="FFFF00"/>
                </a:solidFill>
              </a:rPr>
              <a:t> multireference set</a:t>
            </a:r>
          </a:p>
          <a:p>
            <a:pPr algn="ctr"/>
            <a:endParaRPr lang="pl-PL" altLang="en-US" sz="36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>
            <a:extLst>
              <a:ext uri="{FF2B5EF4-FFF2-40B4-BE49-F238E27FC236}">
                <a16:creationId xmlns:a16="http://schemas.microsoft.com/office/drawing/2014/main" id="{AEA2DC04-54ED-4D00-8A19-B4FB4A80BB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36613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Nothing exists except atoms and empty space. 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Everything else is opinion.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Democritus</a:t>
            </a:r>
            <a:endParaRPr lang="pl-PL" altLang="pl-PL">
              <a:solidFill>
                <a:srgbClr val="FFFF00"/>
              </a:solidFill>
            </a:endParaRPr>
          </a:p>
        </p:txBody>
      </p:sp>
      <p:pic>
        <p:nvPicPr>
          <p:cNvPr id="406531" name="Picture 3" descr="democritus-atomos">
            <a:extLst>
              <a:ext uri="{FF2B5EF4-FFF2-40B4-BE49-F238E27FC236}">
                <a16:creationId xmlns:a16="http://schemas.microsoft.com/office/drawing/2014/main" id="{6E2C53CA-A868-41A3-94DB-8710164A08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050" y="2708275"/>
            <a:ext cx="4810125" cy="384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6532" name="Picture 4" descr="democritus-4elements">
            <a:extLst>
              <a:ext uri="{FF2B5EF4-FFF2-40B4-BE49-F238E27FC236}">
                <a16:creationId xmlns:a16="http://schemas.microsoft.com/office/drawing/2014/main" id="{6162DBCE-1834-41D2-81A5-599427C2C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825" y="3208338"/>
            <a:ext cx="4632325" cy="310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6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866" name="Picture 2" descr="d3a">
            <a:extLst>
              <a:ext uri="{FF2B5EF4-FFF2-40B4-BE49-F238E27FC236}">
                <a16:creationId xmlns:a16="http://schemas.microsoft.com/office/drawing/2014/main" id="{8902BEA1-A3A2-419A-AB70-B366CBE43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266700"/>
            <a:ext cx="8915400" cy="632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Text Box 2">
            <a:extLst>
              <a:ext uri="{FF2B5EF4-FFF2-40B4-BE49-F238E27FC236}">
                <a16:creationId xmlns:a16="http://schemas.microsoft.com/office/drawing/2014/main" id="{02B89D4C-D9E5-4201-933C-117508E6C9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1738" y="160338"/>
            <a:ext cx="69373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/>
              <a:t>2-3 virtual sets, oscillations, uncertainties</a:t>
            </a:r>
            <a:endParaRPr lang="pl-PL" altLang="pl-PL" sz="4400">
              <a:latin typeface="Arial" panose="020B0604020202020204" pitchFamily="34" charset="0"/>
            </a:endParaRPr>
          </a:p>
        </p:txBody>
      </p:sp>
      <p:pic>
        <p:nvPicPr>
          <p:cNvPr id="417795" name="Picture 3" descr="b6counterbalance">
            <a:extLst>
              <a:ext uri="{FF2B5EF4-FFF2-40B4-BE49-F238E27FC236}">
                <a16:creationId xmlns:a16="http://schemas.microsoft.com/office/drawing/2014/main" id="{ED34A46E-C0EA-4A49-8A88-94BC802FB4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890588"/>
            <a:ext cx="8610600" cy="599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Text Box 2">
            <a:extLst>
              <a:ext uri="{FF2B5EF4-FFF2-40B4-BE49-F238E27FC236}">
                <a16:creationId xmlns:a16="http://schemas.microsoft.com/office/drawing/2014/main" id="{E2A4F943-2C39-4D87-BBFB-443E105565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2163" y="260350"/>
            <a:ext cx="5199062" cy="66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/>
              <a:t>VV CV CC  = regions</a:t>
            </a:r>
          </a:p>
          <a:p>
            <a:endParaRPr lang="pl-PL" altLang="pl-PL"/>
          </a:p>
          <a:p>
            <a:r>
              <a:rPr lang="pl-PL" altLang="pl-PL"/>
              <a:t>monitoring</a:t>
            </a:r>
          </a:p>
          <a:p>
            <a:r>
              <a:rPr lang="pl-PL" altLang="pl-PL"/>
              <a:t> energy</a:t>
            </a:r>
          </a:p>
          <a:p>
            <a:r>
              <a:rPr lang="pl-PL" altLang="pl-PL"/>
              <a:t> property</a:t>
            </a:r>
          </a:p>
          <a:p>
            <a:r>
              <a:rPr lang="pl-PL" altLang="pl-PL"/>
              <a:t> radial dependence</a:t>
            </a:r>
          </a:p>
          <a:p>
            <a:r>
              <a:rPr lang="pl-PL" altLang="pl-PL"/>
              <a:t> accuracy</a:t>
            </a:r>
          </a:p>
          <a:p>
            <a:endParaRPr lang="pl-PL" altLang="pl-PL"/>
          </a:p>
          <a:p>
            <a:r>
              <a:rPr lang="pl-PL" altLang="pl-PL"/>
              <a:t>1-electron</a:t>
            </a:r>
          </a:p>
          <a:p>
            <a:r>
              <a:rPr lang="pl-PL" altLang="pl-PL"/>
              <a:t>Li hfs</a:t>
            </a:r>
          </a:p>
          <a:p>
            <a:r>
              <a:rPr lang="pl-PL" altLang="pl-PL"/>
              <a:t>Au hfs</a:t>
            </a:r>
          </a:p>
          <a:p>
            <a:r>
              <a:rPr lang="pl-PL" altLang="pl-PL"/>
              <a:t>Cd-Q = counterbalance</a:t>
            </a:r>
          </a:p>
          <a:p>
            <a:endParaRPr lang="pl-PL" altLang="pl-PL"/>
          </a:p>
          <a:p>
            <a:r>
              <a:rPr lang="pl-PL" altLang="pl-PL"/>
              <a:t>2-electron</a:t>
            </a:r>
          </a:p>
          <a:p>
            <a:r>
              <a:rPr lang="pl-PL" altLang="pl-PL"/>
              <a:t>balanced virtual sets = almost impossible</a:t>
            </a:r>
          </a:p>
          <a:p>
            <a:r>
              <a:rPr lang="pl-PL" altLang="pl-PL"/>
              <a:t> common core</a:t>
            </a:r>
          </a:p>
          <a:p>
            <a:r>
              <a:rPr lang="pl-PL" altLang="pl-PL"/>
              <a:t> common virtuals (EOL EAL)</a:t>
            </a:r>
            <a:r>
              <a:rPr lang="pl-PL" altLang="pl-PL" sz="4400">
                <a:latin typeface="Arial" panose="020B0604020202020204" pitchFamily="34" charset="0"/>
              </a:rPr>
              <a:t>     </a:t>
            </a:r>
          </a:p>
        </p:txBody>
      </p:sp>
    </p:spTree>
  </p:cSld>
  <p:clrMapOvr>
    <a:masterClrMapping/>
  </p:clrMapOvr>
  <p:transition>
    <p:wipe dir="r"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Oval 2">
            <a:extLst>
              <a:ext uri="{FF2B5EF4-FFF2-40B4-BE49-F238E27FC236}">
                <a16:creationId xmlns:a16="http://schemas.microsoft.com/office/drawing/2014/main" id="{D1DD0476-0592-4F54-BE0F-1707B2772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3813" y="2703513"/>
            <a:ext cx="1536700" cy="1536700"/>
          </a:xfrm>
          <a:prstGeom prst="ellipse">
            <a:avLst/>
          </a:prstGeom>
          <a:noFill/>
          <a:ln w="1079500">
            <a:solidFill>
              <a:srgbClr val="FFFF4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38947" name="Oval 3">
            <a:extLst>
              <a:ext uri="{FF2B5EF4-FFF2-40B4-BE49-F238E27FC236}">
                <a16:creationId xmlns:a16="http://schemas.microsoft.com/office/drawing/2014/main" id="{94E36777-BE9C-4088-9F7F-A264F3633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1813" y="1941513"/>
            <a:ext cx="3035300" cy="3035300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38948" name="Oval 4">
            <a:extLst>
              <a:ext uri="{FF2B5EF4-FFF2-40B4-BE49-F238E27FC236}">
                <a16:creationId xmlns:a16="http://schemas.microsoft.com/office/drawing/2014/main" id="{F58619EA-B287-4738-B22D-9D64E1AF67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5013" y="900113"/>
            <a:ext cx="5156200" cy="5156200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38949" name="Oval 5">
            <a:extLst>
              <a:ext uri="{FF2B5EF4-FFF2-40B4-BE49-F238E27FC236}">
                <a16:creationId xmlns:a16="http://schemas.microsoft.com/office/drawing/2014/main" id="{A6A41F94-D843-4A4F-9E5A-1FF9B5EC99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9213" y="176213"/>
            <a:ext cx="6565900" cy="6565900"/>
          </a:xfrm>
          <a:prstGeom prst="ellipse">
            <a:avLst/>
          </a:prstGeom>
          <a:noFill/>
          <a:ln w="10795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38950" name="Oval 6">
            <a:extLst>
              <a:ext uri="{FF2B5EF4-FFF2-40B4-BE49-F238E27FC236}">
                <a16:creationId xmlns:a16="http://schemas.microsoft.com/office/drawing/2014/main" id="{EC979299-6FC4-4301-8749-4C8C3788EF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1113" y="1433513"/>
            <a:ext cx="4076700" cy="4076700"/>
          </a:xfrm>
          <a:prstGeom prst="ellipse">
            <a:avLst/>
          </a:prstGeom>
          <a:noFill/>
          <a:ln w="1079500">
            <a:solidFill>
              <a:srgbClr val="66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3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8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8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8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8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88000"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8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8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AutoShape 2">
            <a:extLst>
              <a:ext uri="{FF2B5EF4-FFF2-40B4-BE49-F238E27FC236}">
                <a16:creationId xmlns:a16="http://schemas.microsoft.com/office/drawing/2014/main" id="{6227174D-21EE-4BCD-B989-6803922B7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3429000"/>
            <a:ext cx="1143000" cy="533400"/>
          </a:xfrm>
          <a:prstGeom prst="cube">
            <a:avLst>
              <a:gd name="adj" fmla="val 25000"/>
            </a:avLst>
          </a:prstGeom>
          <a:solidFill>
            <a:srgbClr val="FF0000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08227" name="AutoShape 3">
            <a:extLst>
              <a:ext uri="{FF2B5EF4-FFF2-40B4-BE49-F238E27FC236}">
                <a16:creationId xmlns:a16="http://schemas.microsoft.com/office/drawing/2014/main" id="{65B25D65-8D38-4CDA-A1EB-64440A335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3200" y="3429000"/>
            <a:ext cx="1143000" cy="533400"/>
          </a:xfrm>
          <a:prstGeom prst="cube">
            <a:avLst>
              <a:gd name="adj" fmla="val 25000"/>
            </a:avLst>
          </a:prstGeom>
          <a:solidFill>
            <a:srgbClr val="3366FF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308228" name="Picture 4" descr="bluratom">
            <a:extLst>
              <a:ext uri="{FF2B5EF4-FFF2-40B4-BE49-F238E27FC236}">
                <a16:creationId xmlns:a16="http://schemas.microsoft.com/office/drawing/2014/main" id="{23BDF8A7-B378-4340-A28B-82372247A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676400"/>
            <a:ext cx="4495800" cy="437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229" name="Oval 5">
            <a:extLst>
              <a:ext uri="{FF2B5EF4-FFF2-40B4-BE49-F238E27FC236}">
                <a16:creationId xmlns:a16="http://schemas.microsoft.com/office/drawing/2014/main" id="{714FDBAD-4472-4EAD-B711-F07615DAC261}"/>
              </a:ext>
            </a:extLst>
          </p:cNvPr>
          <p:cNvSpPr>
            <a:spLocks noChangeArrowheads="1"/>
          </p:cNvSpPr>
          <p:nvPr/>
        </p:nvSpPr>
        <p:spPr bwMode="auto">
          <a:xfrm rot="1011313">
            <a:off x="4156075" y="2995613"/>
            <a:ext cx="4413250" cy="1579562"/>
          </a:xfrm>
          <a:prstGeom prst="ellips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08230" name="AutoShape 6">
            <a:extLst>
              <a:ext uri="{FF2B5EF4-FFF2-40B4-BE49-F238E27FC236}">
                <a16:creationId xmlns:a16="http://schemas.microsoft.com/office/drawing/2014/main" id="{E4A55D54-8F56-4F5E-B8C0-5EF18216AE95}"/>
              </a:ext>
            </a:extLst>
          </p:cNvPr>
          <p:cNvSpPr>
            <a:spLocks noChangeArrowheads="1"/>
          </p:cNvSpPr>
          <p:nvPr/>
        </p:nvSpPr>
        <p:spPr bwMode="auto">
          <a:xfrm rot="-3938525">
            <a:off x="4602956" y="4629944"/>
            <a:ext cx="2100263" cy="1527175"/>
          </a:xfrm>
          <a:prstGeom prst="cube">
            <a:avLst>
              <a:gd name="adj" fmla="val 25000"/>
            </a:avLst>
          </a:prstGeom>
          <a:solidFill>
            <a:srgbClr val="FF0000">
              <a:alpha val="50000"/>
            </a:srgbClr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08231" name="AutoShape 7">
            <a:extLst>
              <a:ext uri="{FF2B5EF4-FFF2-40B4-BE49-F238E27FC236}">
                <a16:creationId xmlns:a16="http://schemas.microsoft.com/office/drawing/2014/main" id="{D4CEF245-F14B-4F96-9EA6-71990B983D65}"/>
              </a:ext>
            </a:extLst>
          </p:cNvPr>
          <p:cNvSpPr>
            <a:spLocks noChangeArrowheads="1"/>
          </p:cNvSpPr>
          <p:nvPr/>
        </p:nvSpPr>
        <p:spPr bwMode="auto">
          <a:xfrm rot="-3938525">
            <a:off x="6063456" y="1353344"/>
            <a:ext cx="2100263" cy="1527175"/>
          </a:xfrm>
          <a:prstGeom prst="cube">
            <a:avLst>
              <a:gd name="adj" fmla="val 25000"/>
            </a:avLst>
          </a:prstGeom>
          <a:solidFill>
            <a:srgbClr val="3366FF">
              <a:alpha val="50000"/>
            </a:srgbClr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08233" name="Object 9">
            <a:extLst>
              <a:ext uri="{FF2B5EF4-FFF2-40B4-BE49-F238E27FC236}">
                <a16:creationId xmlns:a16="http://schemas.microsoft.com/office/drawing/2014/main" id="{E2DD2801-8E97-4DBC-8A71-843E4DDB75C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9238" y="1722438"/>
          <a:ext cx="4659312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44" name="Equation" r:id="rId4" imgW="6959520" imgH="711000" progId="Equation.3">
                  <p:embed/>
                </p:oleObj>
              </mc:Choice>
              <mc:Fallback>
                <p:oleObj name="Equation" r:id="rId4" imgW="6959520" imgH="7110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238" y="1722438"/>
                        <a:ext cx="4659312" cy="47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34" name="Line 10">
            <a:extLst>
              <a:ext uri="{FF2B5EF4-FFF2-40B4-BE49-F238E27FC236}">
                <a16:creationId xmlns:a16="http://schemas.microsoft.com/office/drawing/2014/main" id="{053B50D6-5006-4498-A789-B893FFB319CF}"/>
              </a:ext>
            </a:extLst>
          </p:cNvPr>
          <p:cNvSpPr>
            <a:spLocks noChangeShapeType="1"/>
          </p:cNvSpPr>
          <p:nvPr/>
        </p:nvSpPr>
        <p:spPr bwMode="auto">
          <a:xfrm>
            <a:off x="3009900" y="2222500"/>
            <a:ext cx="2209800" cy="154940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08235" name="Line 11">
            <a:extLst>
              <a:ext uri="{FF2B5EF4-FFF2-40B4-BE49-F238E27FC236}">
                <a16:creationId xmlns:a16="http://schemas.microsoft.com/office/drawing/2014/main" id="{7F70042F-2A97-4C82-8DB1-C658BAAA41D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3800" y="1981200"/>
            <a:ext cx="2146300" cy="17780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08236" name="Oval 12">
            <a:extLst>
              <a:ext uri="{FF2B5EF4-FFF2-40B4-BE49-F238E27FC236}">
                <a16:creationId xmlns:a16="http://schemas.microsoft.com/office/drawing/2014/main" id="{DB55001B-6B3A-45C6-96AF-D7478656B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7800" y="1601788"/>
            <a:ext cx="1016000" cy="760412"/>
          </a:xfrm>
          <a:prstGeom prst="ellipse">
            <a:avLst/>
          </a:prstGeom>
          <a:noFill/>
          <a:ln w="1905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08237" name="Line 13">
            <a:extLst>
              <a:ext uri="{FF2B5EF4-FFF2-40B4-BE49-F238E27FC236}">
                <a16:creationId xmlns:a16="http://schemas.microsoft.com/office/drawing/2014/main" id="{71B5C8FA-93B7-42C4-86FF-B22751AE89B0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950" y="2276475"/>
            <a:ext cx="1003300" cy="43180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08238" name="AutoShape 14">
            <a:extLst>
              <a:ext uri="{FF2B5EF4-FFF2-40B4-BE49-F238E27FC236}">
                <a16:creationId xmlns:a16="http://schemas.microsoft.com/office/drawing/2014/main" id="{CA22140F-4023-4AAA-9453-39EC296CCB91}"/>
              </a:ext>
            </a:extLst>
          </p:cNvPr>
          <p:cNvSpPr>
            <a:spLocks noChangeArrowheads="1"/>
          </p:cNvSpPr>
          <p:nvPr/>
        </p:nvSpPr>
        <p:spPr bwMode="auto">
          <a:xfrm rot="-3938525">
            <a:off x="3531394" y="2990056"/>
            <a:ext cx="5697538" cy="1527175"/>
          </a:xfrm>
          <a:prstGeom prst="cube">
            <a:avLst>
              <a:gd name="adj" fmla="val 25000"/>
            </a:avLst>
          </a:prstGeom>
          <a:noFill/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08239" name="AutoShape 15">
            <a:extLst>
              <a:ext uri="{FF2B5EF4-FFF2-40B4-BE49-F238E27FC236}">
                <a16:creationId xmlns:a16="http://schemas.microsoft.com/office/drawing/2014/main" id="{4CCCA0C9-3C10-4C21-8F37-56CA937F6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3429000"/>
            <a:ext cx="2743200" cy="533400"/>
          </a:xfrm>
          <a:prstGeom prst="cube">
            <a:avLst>
              <a:gd name="adj" fmla="val 25000"/>
            </a:avLst>
          </a:prstGeom>
          <a:noFill/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FF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08240" name="Text Box 16">
            <a:extLst>
              <a:ext uri="{FF2B5EF4-FFF2-40B4-BE49-F238E27FC236}">
                <a16:creationId xmlns:a16="http://schemas.microsoft.com/office/drawing/2014/main" id="{003F6435-E899-4EE4-B79B-1EDE281FD6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088" y="2611438"/>
            <a:ext cx="3025775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hyperfine</a:t>
            </a:r>
          </a:p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structure</a:t>
            </a:r>
          </a:p>
          <a:p>
            <a:endParaRPr lang="pl-PL" altLang="pl-PL" sz="3200">
              <a:solidFill>
                <a:srgbClr val="FFFF49"/>
              </a:solidFill>
              <a:latin typeface="Arial" panose="020B0604020202020204" pitchFamily="34" charset="0"/>
            </a:endParaRPr>
          </a:p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magnetic dipole</a:t>
            </a:r>
          </a:p>
        </p:txBody>
      </p:sp>
      <p:graphicFrame>
        <p:nvGraphicFramePr>
          <p:cNvPr id="308241" name="Object 17">
            <a:extLst>
              <a:ext uri="{FF2B5EF4-FFF2-40B4-BE49-F238E27FC236}">
                <a16:creationId xmlns:a16="http://schemas.microsoft.com/office/drawing/2014/main" id="{D64569F9-2678-41F8-BE0D-0AC8C1F4BBC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7950" y="5226050"/>
          <a:ext cx="3690938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45" name="Równanie" r:id="rId6" imgW="1659600" imgH="423720" progId="Equation.3">
                  <p:embed/>
                </p:oleObj>
              </mc:Choice>
              <mc:Fallback>
                <p:oleObj name="Równanie" r:id="rId6" imgW="1659600" imgH="42372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" y="5226050"/>
                        <a:ext cx="3690938" cy="939800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42" name="Text Box 18">
            <a:extLst>
              <a:ext uri="{FF2B5EF4-FFF2-40B4-BE49-F238E27FC236}">
                <a16:creationId xmlns:a16="http://schemas.microsoft.com/office/drawing/2014/main" id="{50963F3E-F2F7-4B62-BBDA-CB5260744A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652963"/>
            <a:ext cx="3611563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electric quadrupole</a:t>
            </a:r>
          </a:p>
          <a:p>
            <a:endParaRPr lang="pl-PL" altLang="pl-PL" sz="3200">
              <a:solidFill>
                <a:srgbClr val="FFFF49"/>
              </a:solidFill>
              <a:latin typeface="Arial" panose="020B0604020202020204" pitchFamily="34" charset="0"/>
            </a:endParaRPr>
          </a:p>
          <a:p>
            <a:endParaRPr lang="pl-PL" altLang="pl-PL" sz="3200">
              <a:solidFill>
                <a:srgbClr val="FFFF49"/>
              </a:solidFill>
              <a:latin typeface="Arial" panose="020B0604020202020204" pitchFamily="34" charset="0"/>
            </a:endParaRPr>
          </a:p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…</a:t>
            </a:r>
          </a:p>
        </p:txBody>
      </p:sp>
      <p:sp>
        <p:nvSpPr>
          <p:cNvPr id="308243" name="Rectangle 19">
            <a:extLst>
              <a:ext uri="{FF2B5EF4-FFF2-40B4-BE49-F238E27FC236}">
                <a16:creationId xmlns:a16="http://schemas.microsoft.com/office/drawing/2014/main" id="{868F8D91-9151-4AB1-B9DE-BA09AC14B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13" y="228600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Hyperfine structure</a:t>
            </a:r>
            <a:endParaRPr lang="pl-PL" altLang="pl-PL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8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8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8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8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8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8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8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8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8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8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8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08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08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0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08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40" grpId="0"/>
      <p:bldP spid="308242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>
            <a:extLst>
              <a:ext uri="{FF2B5EF4-FFF2-40B4-BE49-F238E27FC236}">
                <a16:creationId xmlns:a16="http://schemas.microsoft.com/office/drawing/2014/main" id="{B52656DD-1845-4321-8A87-38BE180FE0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13" y="228600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Hyperfine structure</a:t>
            </a:r>
            <a:endParaRPr lang="pl-PL" altLang="pl-PL">
              <a:solidFill>
                <a:srgbClr val="FFFF00"/>
              </a:solidFill>
            </a:endParaRPr>
          </a:p>
        </p:txBody>
      </p:sp>
      <p:graphicFrame>
        <p:nvGraphicFramePr>
          <p:cNvPr id="397315" name="Object 3">
            <a:extLst>
              <a:ext uri="{FF2B5EF4-FFF2-40B4-BE49-F238E27FC236}">
                <a16:creationId xmlns:a16="http://schemas.microsoft.com/office/drawing/2014/main" id="{4E2C22FB-97A7-4322-972D-C73C71983FD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0538" y="1268413"/>
          <a:ext cx="8093075" cy="1395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20" name="Równanie" r:id="rId3" imgW="2501640" imgH="431640" progId="Equation.3">
                  <p:embed/>
                </p:oleObj>
              </mc:Choice>
              <mc:Fallback>
                <p:oleObj name="Równanie" r:id="rId3" imgW="250164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538" y="1268413"/>
                        <a:ext cx="8093075" cy="1395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7316" name="Text Box 4">
            <a:extLst>
              <a:ext uri="{FF2B5EF4-FFF2-40B4-BE49-F238E27FC236}">
                <a16:creationId xmlns:a16="http://schemas.microsoft.com/office/drawing/2014/main" id="{B0A88B03-6244-4954-B05E-54F6920C4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625" y="2562225"/>
            <a:ext cx="4333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magnetic field of dipole</a:t>
            </a:r>
            <a:endParaRPr lang="pl-PL" altLang="pl-PL" sz="3200">
              <a:solidFill>
                <a:srgbClr val="FFFF49"/>
              </a:solidFill>
            </a:endParaRPr>
          </a:p>
        </p:txBody>
      </p:sp>
      <p:pic>
        <p:nvPicPr>
          <p:cNvPr id="397317" name="Picture 5" descr="Earth_magnetic_field">
            <a:extLst>
              <a:ext uri="{FF2B5EF4-FFF2-40B4-BE49-F238E27FC236}">
                <a16:creationId xmlns:a16="http://schemas.microsoft.com/office/drawing/2014/main" id="{41890B64-3884-4BD7-AEE2-D846D80ACC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213100"/>
            <a:ext cx="2898775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7318" name="Picture 6" descr="Nucleus_magnetic_field">
            <a:extLst>
              <a:ext uri="{FF2B5EF4-FFF2-40B4-BE49-F238E27FC236}">
                <a16:creationId xmlns:a16="http://schemas.microsoft.com/office/drawing/2014/main" id="{EAF50C52-09C3-4DDA-AB64-B7F0F26968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213100"/>
            <a:ext cx="3743325" cy="280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97319" name="Object 7">
            <a:extLst>
              <a:ext uri="{FF2B5EF4-FFF2-40B4-BE49-F238E27FC236}">
                <a16:creationId xmlns:a16="http://schemas.microsoft.com/office/drawing/2014/main" id="{FEDE5D42-04C8-4433-8D1F-5B7FD51E22E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78375" y="2505075"/>
          <a:ext cx="657225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21" name="Równanie" r:id="rId7" imgW="203040" imgH="241200" progId="Equation.3">
                  <p:embed/>
                </p:oleObj>
              </mc:Choice>
              <mc:Fallback>
                <p:oleObj name="Równanie" r:id="rId7" imgW="203040" imgH="241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8375" y="2505075"/>
                        <a:ext cx="657225" cy="779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97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397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97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7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97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16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>
            <a:extLst>
              <a:ext uri="{FF2B5EF4-FFF2-40B4-BE49-F238E27FC236}">
                <a16:creationId xmlns:a16="http://schemas.microsoft.com/office/drawing/2014/main" id="{8E9C9E73-E54F-4FA3-BFBF-DE6E09937A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13" y="228600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Hyperfine structure</a:t>
            </a:r>
            <a:endParaRPr lang="pl-PL" altLang="pl-PL">
              <a:solidFill>
                <a:srgbClr val="FFFF00"/>
              </a:solidFill>
            </a:endParaRPr>
          </a:p>
        </p:txBody>
      </p:sp>
      <p:graphicFrame>
        <p:nvGraphicFramePr>
          <p:cNvPr id="398339" name="Object 3">
            <a:extLst>
              <a:ext uri="{FF2B5EF4-FFF2-40B4-BE49-F238E27FC236}">
                <a16:creationId xmlns:a16="http://schemas.microsoft.com/office/drawing/2014/main" id="{5892F778-3E8B-46CF-82DF-0419D58431B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0538" y="1268413"/>
          <a:ext cx="8093075" cy="1395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345" name="Równanie" r:id="rId3" imgW="2501640" imgH="431640" progId="Equation.3">
                  <p:embed/>
                </p:oleObj>
              </mc:Choice>
              <mc:Fallback>
                <p:oleObj name="Równanie" r:id="rId3" imgW="250164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538" y="1268413"/>
                        <a:ext cx="8093075" cy="1395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8340" name="Text Box 4">
            <a:extLst>
              <a:ext uri="{FF2B5EF4-FFF2-40B4-BE49-F238E27FC236}">
                <a16:creationId xmlns:a16="http://schemas.microsoft.com/office/drawing/2014/main" id="{3AB532D8-E2CE-4573-A6AC-77144856F6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565400"/>
            <a:ext cx="3679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magnetic dipole hfs</a:t>
            </a:r>
            <a:endParaRPr lang="pl-PL" altLang="pl-PL" sz="3200">
              <a:solidFill>
                <a:srgbClr val="FFFF49"/>
              </a:solidFill>
            </a:endParaRPr>
          </a:p>
        </p:txBody>
      </p:sp>
      <p:pic>
        <p:nvPicPr>
          <p:cNvPr id="398341" name="Picture 5" descr="Wykres">
            <a:extLst>
              <a:ext uri="{FF2B5EF4-FFF2-40B4-BE49-F238E27FC236}">
                <a16:creationId xmlns:a16="http://schemas.microsoft.com/office/drawing/2014/main" id="{980005EB-0190-4805-B0C3-13689D414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2" r="10129" b="4431"/>
          <a:stretch>
            <a:fillRect/>
          </a:stretch>
        </p:blipFill>
        <p:spPr bwMode="auto">
          <a:xfrm>
            <a:off x="5141913" y="1268413"/>
            <a:ext cx="3967162" cy="554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98342" name="Object 6">
            <a:extLst>
              <a:ext uri="{FF2B5EF4-FFF2-40B4-BE49-F238E27FC236}">
                <a16:creationId xmlns:a16="http://schemas.microsoft.com/office/drawing/2014/main" id="{D2948DBD-3B35-469E-9EC8-E294E031860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6575" y="3092450"/>
          <a:ext cx="2955925" cy="156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346" name="Równanie" r:id="rId6" imgW="914400" imgH="482400" progId="Equation.3">
                  <p:embed/>
                </p:oleObj>
              </mc:Choice>
              <mc:Fallback>
                <p:oleObj name="Równanie" r:id="rId6" imgW="914400" imgH="482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575" y="3092450"/>
                        <a:ext cx="2955925" cy="1560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8343" name="Object 7">
            <a:extLst>
              <a:ext uri="{FF2B5EF4-FFF2-40B4-BE49-F238E27FC236}">
                <a16:creationId xmlns:a16="http://schemas.microsoft.com/office/drawing/2014/main" id="{FB189D77-6E25-4888-9C5B-FD590537219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67175" y="2687638"/>
          <a:ext cx="1027113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347" name="Równanie" r:id="rId8" imgW="317160" imgH="139680" progId="Equation.3">
                  <p:embed/>
                </p:oleObj>
              </mc:Choice>
              <mc:Fallback>
                <p:oleObj name="Równanie" r:id="rId8" imgW="317160" imgH="1396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2687638"/>
                        <a:ext cx="1027113" cy="452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8344" name="Rectangle 8">
            <a:extLst>
              <a:ext uri="{FF2B5EF4-FFF2-40B4-BE49-F238E27FC236}">
                <a16:creationId xmlns:a16="http://schemas.microsoft.com/office/drawing/2014/main" id="{94A1222F-8BBC-44D1-AE0B-ACB3556F94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7763" y="2276475"/>
            <a:ext cx="288925" cy="4392613"/>
          </a:xfrm>
          <a:prstGeom prst="rect">
            <a:avLst/>
          </a:prstGeom>
          <a:solidFill>
            <a:srgbClr val="FF0000">
              <a:alpha val="4500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8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98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98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8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8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8340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8" name="Picture 4" descr="Bi">
            <a:extLst>
              <a:ext uri="{FF2B5EF4-FFF2-40B4-BE49-F238E27FC236}">
                <a16:creationId xmlns:a16="http://schemas.microsoft.com/office/drawing/2014/main" id="{F018C9A6-FB65-4BA6-931A-5C689BC49E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62000"/>
            <a:ext cx="2674938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0469" name="Line 5">
            <a:extLst>
              <a:ext uri="{FF2B5EF4-FFF2-40B4-BE49-F238E27FC236}">
                <a16:creationId xmlns:a16="http://schemas.microsoft.com/office/drawing/2014/main" id="{E6EA2612-19E0-4489-AB20-142C99AC0D4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46400" y="1155700"/>
            <a:ext cx="2743200" cy="279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90470" name="Text Box 6">
            <a:extLst>
              <a:ext uri="{FF2B5EF4-FFF2-40B4-BE49-F238E27FC236}">
                <a16:creationId xmlns:a16="http://schemas.microsoft.com/office/drawing/2014/main" id="{8997F3FD-CAFC-4D73-B299-8DBE4E6719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15025" y="2312988"/>
            <a:ext cx="17653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Pionic Bi</a:t>
            </a:r>
          </a:p>
        </p:txBody>
      </p:sp>
      <p:sp>
        <p:nvSpPr>
          <p:cNvPr id="190471" name="Line 7">
            <a:extLst>
              <a:ext uri="{FF2B5EF4-FFF2-40B4-BE49-F238E27FC236}">
                <a16:creationId xmlns:a16="http://schemas.microsoft.com/office/drawing/2014/main" id="{7E047823-04B6-4094-8F97-4021341C542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200400" y="5054600"/>
            <a:ext cx="1282700" cy="723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90472" name="Text Box 8">
            <a:extLst>
              <a:ext uri="{FF2B5EF4-FFF2-40B4-BE49-F238E27FC236}">
                <a16:creationId xmlns:a16="http://schemas.microsoft.com/office/drawing/2014/main" id="{626BFEB5-25DF-4A39-8967-C2E03118ED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075" y="5562600"/>
            <a:ext cx="1508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[NMR]</a:t>
            </a:r>
          </a:p>
        </p:txBody>
      </p:sp>
      <p:sp>
        <p:nvSpPr>
          <p:cNvPr id="190473" name="Line 9">
            <a:extLst>
              <a:ext uri="{FF2B5EF4-FFF2-40B4-BE49-F238E27FC236}">
                <a16:creationId xmlns:a16="http://schemas.microsoft.com/office/drawing/2014/main" id="{9C2FD20A-718C-4A9D-A5B8-EDE4BBF4D17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276600" y="1600200"/>
            <a:ext cx="2578100" cy="203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90474" name="Line 10">
            <a:extLst>
              <a:ext uri="{FF2B5EF4-FFF2-40B4-BE49-F238E27FC236}">
                <a16:creationId xmlns:a16="http://schemas.microsoft.com/office/drawing/2014/main" id="{474E2CD9-54CB-4063-8400-A5E3E62756F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124200" y="1862138"/>
            <a:ext cx="2717800" cy="7286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190475" name="Text Box 11">
            <a:extLst>
              <a:ext uri="{FF2B5EF4-FFF2-40B4-BE49-F238E27FC236}">
                <a16:creationId xmlns:a16="http://schemas.microsoft.com/office/drawing/2014/main" id="{DAD25BA0-4516-4045-A710-AF681CC6EB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3750" y="788988"/>
            <a:ext cx="18319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Mionic Bi</a:t>
            </a:r>
          </a:p>
        </p:txBody>
      </p:sp>
      <p:sp>
        <p:nvSpPr>
          <p:cNvPr id="190476" name="Text Box 12">
            <a:extLst>
              <a:ext uri="{FF2B5EF4-FFF2-40B4-BE49-F238E27FC236}">
                <a16:creationId xmlns:a16="http://schemas.microsoft.com/office/drawing/2014/main" id="{3B4EA435-845B-49A1-A84B-E822901C4C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3275" y="1474788"/>
            <a:ext cx="17653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Pionic Bi</a:t>
            </a:r>
          </a:p>
        </p:txBody>
      </p:sp>
      <p:graphicFrame>
        <p:nvGraphicFramePr>
          <p:cNvPr id="190477" name="Object 13">
            <a:extLst>
              <a:ext uri="{FF2B5EF4-FFF2-40B4-BE49-F238E27FC236}">
                <a16:creationId xmlns:a16="http://schemas.microsoft.com/office/drawing/2014/main" id="{9B7AD33B-1B30-4D38-B796-D5DDD19FF40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52600" y="728663"/>
          <a:ext cx="1368425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86" name="Equation" r:id="rId4" imgW="2044440" imgH="698400" progId="Equation.3">
                  <p:embed/>
                </p:oleObj>
              </mc:Choice>
              <mc:Fallback>
                <p:oleObj name="Equation" r:id="rId4" imgW="2044440" imgH="6984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728663"/>
                        <a:ext cx="1368425" cy="46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0478" name="Object 14">
            <a:extLst>
              <a:ext uri="{FF2B5EF4-FFF2-40B4-BE49-F238E27FC236}">
                <a16:creationId xmlns:a16="http://schemas.microsoft.com/office/drawing/2014/main" id="{88D4B265-BD10-456E-9883-CBDCD6D171A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65300" y="3573463"/>
          <a:ext cx="1343025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87" name="Equation" r:id="rId6" imgW="2006280" imgH="698400" progId="Equation.3">
                  <p:embed/>
                </p:oleObj>
              </mc:Choice>
              <mc:Fallback>
                <p:oleObj name="Equation" r:id="rId6" imgW="2006280" imgH="6984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300" y="3573463"/>
                        <a:ext cx="1343025" cy="46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0479" name="Object 15">
            <a:extLst>
              <a:ext uri="{FF2B5EF4-FFF2-40B4-BE49-F238E27FC236}">
                <a16:creationId xmlns:a16="http://schemas.microsoft.com/office/drawing/2014/main" id="{7FA480C7-63D1-47A4-9E4D-D7DADEF73BF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648200" y="5648325"/>
          <a:ext cx="2894013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88" name="Equation" r:id="rId8" imgW="3504960" imgH="634680" progId="Equation.3">
                  <p:embed/>
                </p:oleObj>
              </mc:Choice>
              <mc:Fallback>
                <p:oleObj name="Equation" r:id="rId8" imgW="3504960" imgH="63468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5648325"/>
                        <a:ext cx="2894013" cy="52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0481" name="Text Box 17">
            <a:extLst>
              <a:ext uri="{FF2B5EF4-FFF2-40B4-BE49-F238E27FC236}">
                <a16:creationId xmlns:a16="http://schemas.microsoft.com/office/drawing/2014/main" id="{B792B2E8-2B04-483D-B8ED-6ED32D10F8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9113" y="149225"/>
            <a:ext cx="22367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Experiment</a:t>
            </a:r>
          </a:p>
        </p:txBody>
      </p:sp>
      <p:sp>
        <p:nvSpPr>
          <p:cNvPr id="190482" name="Text Box 18">
            <a:extLst>
              <a:ext uri="{FF2B5EF4-FFF2-40B4-BE49-F238E27FC236}">
                <a16:creationId xmlns:a16="http://schemas.microsoft.com/office/drawing/2014/main" id="{2CC62077-254A-4826-86DF-08AAC4EC07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4638" y="149225"/>
            <a:ext cx="14462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Theory</a:t>
            </a:r>
          </a:p>
        </p:txBody>
      </p:sp>
      <p:sp>
        <p:nvSpPr>
          <p:cNvPr id="190483" name="Text Box 19">
            <a:extLst>
              <a:ext uri="{FF2B5EF4-FFF2-40B4-BE49-F238E27FC236}">
                <a16:creationId xmlns:a16="http://schemas.microsoft.com/office/drawing/2014/main" id="{3F8AE2F8-581B-4C1D-93EF-1BA26FE55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4150" y="6051550"/>
            <a:ext cx="206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1600">
                <a:solidFill>
                  <a:schemeClr val="tx1"/>
                </a:solidFill>
              </a:rPr>
              <a:t>PRL </a:t>
            </a:r>
            <a:r>
              <a:rPr lang="pl-PL" altLang="pl-PL" sz="1600" b="1">
                <a:solidFill>
                  <a:schemeClr val="tx1"/>
                </a:solidFill>
              </a:rPr>
              <a:t>87 </a:t>
            </a:r>
            <a:r>
              <a:rPr lang="pl-PL" altLang="pl-PL" sz="1600">
                <a:solidFill>
                  <a:schemeClr val="tx1"/>
                </a:solidFill>
              </a:rPr>
              <a:t>(2001) 133003</a:t>
            </a:r>
          </a:p>
        </p:txBody>
      </p:sp>
      <p:sp>
        <p:nvSpPr>
          <p:cNvPr id="190484" name="Rectangle 20">
            <a:extLst>
              <a:ext uri="{FF2B5EF4-FFF2-40B4-BE49-F238E27FC236}">
                <a16:creationId xmlns:a16="http://schemas.microsoft.com/office/drawing/2014/main" id="{24439D05-9F01-4FBB-94DA-A0D84D608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300" y="3133725"/>
            <a:ext cx="5148263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nuclear Quadrupole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moment of Bismuth</a:t>
            </a:r>
            <a:endParaRPr lang="pl-PL" altLang="pl-PL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9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90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0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90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190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90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190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90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0" dur="500"/>
                                        <p:tgtEl>
                                          <p:spTgt spid="190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90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8" dur="500"/>
                                        <p:tgtEl>
                                          <p:spTgt spid="19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0" grpId="0" autoUpdateAnimBg="0"/>
      <p:bldP spid="190472" grpId="0" autoUpdateAnimBg="0"/>
      <p:bldP spid="190475" grpId="0" autoUpdateAnimBg="0"/>
      <p:bldP spid="190476" grpId="0" autoUpdateAnimBg="0"/>
      <p:bldP spid="190481" grpId="0" autoUpdateAnimBg="0"/>
      <p:bldP spid="190482" grpId="0" autoUpdateAnimBg="0"/>
      <p:bldP spid="190484" grpId="0" autoUpdateAnimBg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402" name="Picture 2" descr="hg-q">
            <a:extLst>
              <a:ext uri="{FF2B5EF4-FFF2-40B4-BE49-F238E27FC236}">
                <a16:creationId xmlns:a16="http://schemas.microsoft.com/office/drawing/2014/main" id="{EAA0BEF3-9938-467A-B681-B3B05BA964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908050"/>
            <a:ext cx="7543800" cy="582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0403" name="Rectangle 3">
            <a:extLst>
              <a:ext uri="{FF2B5EF4-FFF2-40B4-BE49-F238E27FC236}">
                <a16:creationId xmlns:a16="http://schemas.microsoft.com/office/drawing/2014/main" id="{A18002C8-D1B7-454A-B0B9-96ACE55891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88913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nuclear Quadrupole moment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                       of </a:t>
            </a:r>
            <a:r>
              <a:rPr lang="pl-PL" altLang="pl-PL">
                <a:solidFill>
                  <a:srgbClr val="FF0000"/>
                </a:solidFill>
                <a:latin typeface="Arial" panose="020B0604020202020204" pitchFamily="34" charset="0"/>
              </a:rPr>
              <a:t>mercury</a:t>
            </a:r>
            <a:endParaRPr lang="pl-PL" altLang="pl-PL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30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674" name="Picture 2" descr="mozg-yellow">
            <a:extLst>
              <a:ext uri="{FF2B5EF4-FFF2-40B4-BE49-F238E27FC236}">
                <a16:creationId xmlns:a16="http://schemas.microsoft.com/office/drawing/2014/main" id="{3A4D63B8-DC1B-4075-BDF5-6A8463E954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95275"/>
            <a:ext cx="8424862" cy="631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4675" name="Rectangle 3">
            <a:extLst>
              <a:ext uri="{FF2B5EF4-FFF2-40B4-BE49-F238E27FC236}">
                <a16:creationId xmlns:a16="http://schemas.microsoft.com/office/drawing/2014/main" id="{FA1ECF1A-E1AE-4445-8350-E7CDBD0BCC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836613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Nothing exists except atoms and empty space. 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Everything else is opinion.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Democritus</a:t>
            </a:r>
            <a:endParaRPr lang="pl-PL" altLang="pl-PL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84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308" name="Picture 4" descr="qq">
            <a:extLst>
              <a:ext uri="{FF2B5EF4-FFF2-40B4-BE49-F238E27FC236}">
                <a16:creationId xmlns:a16="http://schemas.microsoft.com/office/drawing/2014/main" id="{3C191FC5-11C1-49DC-97A0-DC386D8024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928688"/>
            <a:ext cx="7778750" cy="540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4307" name="Rectangle 3">
            <a:extLst>
              <a:ext uri="{FF2B5EF4-FFF2-40B4-BE49-F238E27FC236}">
                <a16:creationId xmlns:a16="http://schemas.microsoft.com/office/drawing/2014/main" id="{EE2CDB8E-9162-4BBA-8A98-BE81D10F8E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88913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nuclear Quadrupole moment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                       of </a:t>
            </a:r>
            <a:r>
              <a:rPr lang="pl-PL" altLang="pl-PL">
                <a:solidFill>
                  <a:srgbClr val="FF0000"/>
                </a:solidFill>
                <a:latin typeface="Arial" panose="020B0604020202020204" pitchFamily="34" charset="0"/>
              </a:rPr>
              <a:t>gold</a:t>
            </a:r>
            <a:endParaRPr lang="pl-PL" altLang="pl-PL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54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307" grpId="0" autoUpdateAnimBg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500" name="Picture 4" descr="qq">
            <a:extLst>
              <a:ext uri="{FF2B5EF4-FFF2-40B4-BE49-F238E27FC236}">
                <a16:creationId xmlns:a16="http://schemas.microsoft.com/office/drawing/2014/main" id="{945C0626-AC36-490E-AAC6-47A021A67B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908050"/>
            <a:ext cx="8356600" cy="577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2499" name="Rectangle 3">
            <a:extLst>
              <a:ext uri="{FF2B5EF4-FFF2-40B4-BE49-F238E27FC236}">
                <a16:creationId xmlns:a16="http://schemas.microsoft.com/office/drawing/2014/main" id="{516CC3EC-BC79-486D-BB6E-5300A796FC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88913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nuclear Quadrupole moment</a:t>
            </a:r>
            <a:b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                       of </a:t>
            </a:r>
            <a:r>
              <a:rPr lang="pl-PL" altLang="pl-PL">
                <a:solidFill>
                  <a:srgbClr val="FF0000"/>
                </a:solidFill>
                <a:latin typeface="Arial" panose="020B0604020202020204" pitchFamily="34" charset="0"/>
              </a:rPr>
              <a:t>gold</a:t>
            </a:r>
            <a:endParaRPr lang="pl-PL" altLang="pl-PL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62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499" grpId="0" autoUpdateAnimBg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034" name="Picture 2" descr="e52_1">
            <a:extLst>
              <a:ext uri="{FF2B5EF4-FFF2-40B4-BE49-F238E27FC236}">
                <a16:creationId xmlns:a16="http://schemas.microsoft.com/office/drawing/2014/main" id="{8AB4ADA7-9072-4888-817A-832E2D541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908050"/>
            <a:ext cx="7915275" cy="550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2499" name="Rectangle 3">
            <a:extLst>
              <a:ext uri="{FF2B5EF4-FFF2-40B4-BE49-F238E27FC236}">
                <a16:creationId xmlns:a16="http://schemas.microsoft.com/office/drawing/2014/main" id="{C297F200-E881-4D10-A932-17BFD5920D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88913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  <a:t>nuclear Quadrupole moments</a:t>
            </a:r>
            <a:b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  <a:t>                             of </a:t>
            </a:r>
            <a:r>
              <a:rPr lang="pl-PL" altLang="en-US" sz="4400">
                <a:solidFill>
                  <a:srgbClr val="FF0000"/>
                </a:solidFill>
                <a:latin typeface="Arial" panose="020B0604020202020204" pitchFamily="34" charset="0"/>
              </a:rPr>
              <a:t>cadmium</a:t>
            </a:r>
            <a:endParaRPr lang="pl-PL" altLang="en-US" sz="4400">
              <a:solidFill>
                <a:srgbClr val="FF0000"/>
              </a:solidFill>
            </a:endParaRPr>
          </a:p>
        </p:txBody>
      </p:sp>
      <p:sp>
        <p:nvSpPr>
          <p:cNvPr id="394245" name="Rectangle 5">
            <a:extLst>
              <a:ext uri="{FF2B5EF4-FFF2-40B4-BE49-F238E27FC236}">
                <a16:creationId xmlns:a16="http://schemas.microsoft.com/office/drawing/2014/main" id="{14D4F3CE-458E-4456-811E-464D7E6726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9338" y="4899025"/>
            <a:ext cx="34575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l-PL" altLang="en-US" sz="1600">
                <a:solidFill>
                  <a:srgbClr val="FF0000"/>
                </a:solidFill>
                <a:latin typeface="Arial" panose="020B0604020202020204" pitchFamily="34" charset="0"/>
              </a:rPr>
              <a:t>Phys.Rev.</a:t>
            </a:r>
            <a:r>
              <a:rPr lang="en-US" altLang="en-US" sz="1600">
                <a:solidFill>
                  <a:srgbClr val="FF0000"/>
                </a:solidFill>
                <a:latin typeface="Arial" panose="020B0604020202020204" pitchFamily="34" charset="0"/>
              </a:rPr>
              <a:t>L</a:t>
            </a:r>
            <a:r>
              <a:rPr lang="pl-PL" altLang="en-US" sz="1600">
                <a:solidFill>
                  <a:srgbClr val="FF0000"/>
                </a:solidFill>
                <a:latin typeface="Arial" panose="020B0604020202020204" pitchFamily="34" charset="0"/>
              </a:rPr>
              <a:t>ett. </a:t>
            </a:r>
            <a:r>
              <a:rPr lang="en-US" altLang="en-US" sz="1600">
                <a:solidFill>
                  <a:srgbClr val="FF0000"/>
                </a:solidFill>
                <a:latin typeface="Arial" panose="020B0604020202020204" pitchFamily="34" charset="0"/>
              </a:rPr>
              <a:t>1</a:t>
            </a:r>
            <a:r>
              <a:rPr lang="pl-PL" altLang="en-US" sz="1600">
                <a:solidFill>
                  <a:srgbClr val="FF0000"/>
                </a:solidFill>
                <a:latin typeface="Arial" panose="020B0604020202020204" pitchFamily="34" charset="0"/>
              </a:rPr>
              <a:t>10 (2013) 192501</a:t>
            </a:r>
            <a:endParaRPr lang="pl-PL" altLang="en-US" sz="1600">
              <a:solidFill>
                <a:srgbClr val="FF0000"/>
              </a:solidFill>
            </a:endParaRPr>
          </a:p>
        </p:txBody>
      </p:sp>
      <p:graphicFrame>
        <p:nvGraphicFramePr>
          <p:cNvPr id="441347" name="Object 3">
            <a:extLst>
              <a:ext uri="{FF2B5EF4-FFF2-40B4-BE49-F238E27FC236}">
                <a16:creationId xmlns:a16="http://schemas.microsoft.com/office/drawing/2014/main" id="{0FBE6F35-3EB9-452A-A4B7-61B6DBDE429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63713" y="1935163"/>
          <a:ext cx="156210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043" name="Równanie" r:id="rId4" imgW="622080" imgH="228600" progId="Equation.3">
                  <p:embed/>
                </p:oleObj>
              </mc:Choice>
              <mc:Fallback>
                <p:oleObj name="Równanie" r:id="rId4" imgW="62208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1935163"/>
                        <a:ext cx="1562100" cy="581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CB378DDD-63C4-4CC6-B415-28F8BC2E032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32238" y="1989138"/>
          <a:ext cx="2008187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044" name="Równanie" r:id="rId6" imgW="799920" imgH="203040" progId="Equation.3">
                  <p:embed/>
                </p:oleObj>
              </mc:Choice>
              <mc:Fallback>
                <p:oleObj name="Równanie" r:id="rId6" imgW="79992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2238" y="1989138"/>
                        <a:ext cx="2008187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3">
            <a:extLst>
              <a:ext uri="{FF2B5EF4-FFF2-40B4-BE49-F238E27FC236}">
                <a16:creationId xmlns:a16="http://schemas.microsoft.com/office/drawing/2014/main" id="{E66BA735-5FB7-4F77-8316-54583AA6369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24300" y="2506663"/>
          <a:ext cx="2773363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045" name="Równanie" r:id="rId8" imgW="1104840" imgH="203040" progId="Equation.3">
                  <p:embed/>
                </p:oleObj>
              </mc:Choice>
              <mc:Fallback>
                <p:oleObj name="Równanie" r:id="rId8" imgW="1104840" imgH="203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2506663"/>
                        <a:ext cx="2773363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C11B3D24-8E24-4B0B-ABD4-1D3C4F69FC1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89313" y="2133600"/>
          <a:ext cx="319087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046" name="Równanie" r:id="rId10" imgW="126720" imgH="101520" progId="Equation.3">
                  <p:embed/>
                </p:oleObj>
              </mc:Choice>
              <mc:Fallback>
                <p:oleObj name="Równanie" r:id="rId10" imgW="126720" imgH="1015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9313" y="2133600"/>
                        <a:ext cx="319087" cy="258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8041" name="Line 9">
            <a:extLst>
              <a:ext uri="{FF2B5EF4-FFF2-40B4-BE49-F238E27FC236}">
                <a16:creationId xmlns:a16="http://schemas.microsoft.com/office/drawing/2014/main" id="{FC59BEBD-BD01-4FA3-A1EA-9A5A225FD85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51275" y="1989138"/>
            <a:ext cx="2233613" cy="4032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428042" name="Line 10">
            <a:extLst>
              <a:ext uri="{FF2B5EF4-FFF2-40B4-BE49-F238E27FC236}">
                <a16:creationId xmlns:a16="http://schemas.microsoft.com/office/drawing/2014/main" id="{A7D2371D-DE44-4D55-A550-5F67204AF9E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851275" y="1984375"/>
            <a:ext cx="2233613" cy="4079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2000"/>
                                        <p:tgtEl>
                                          <p:spTgt spid="362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41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428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428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499" grpId="0" autoUpdateAnimBg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9" name="Rectangle 3">
            <a:extLst>
              <a:ext uri="{FF2B5EF4-FFF2-40B4-BE49-F238E27FC236}">
                <a16:creationId xmlns:a16="http://schemas.microsoft.com/office/drawing/2014/main" id="{E540045A-1BC6-476D-A88C-F0DCCB068A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88913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  <a:t>Moskowitz-Lombardi rule in cadmium</a:t>
            </a:r>
            <a:endParaRPr lang="pl-PL" altLang="en-US" sz="4400">
              <a:solidFill>
                <a:srgbClr val="FF0000"/>
              </a:solidFill>
            </a:endParaRPr>
          </a:p>
        </p:txBody>
      </p:sp>
      <p:pic>
        <p:nvPicPr>
          <p:cNvPr id="429059" name="Picture 3" descr="bafjigch">
            <a:extLst>
              <a:ext uri="{FF2B5EF4-FFF2-40B4-BE49-F238E27FC236}">
                <a16:creationId xmlns:a16="http://schemas.microsoft.com/office/drawing/2014/main" id="{72A00521-0851-489B-B928-A86B97BB2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44800" y="1636713"/>
            <a:ext cx="11353800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4245" name="Rectangle 5">
            <a:extLst>
              <a:ext uri="{FF2B5EF4-FFF2-40B4-BE49-F238E27FC236}">
                <a16:creationId xmlns:a16="http://schemas.microsoft.com/office/drawing/2014/main" id="{E5B7E27E-26CB-4C3A-9FC1-74BA9DDF78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96875" y="6021388"/>
            <a:ext cx="34575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l-PL" altLang="en-US" sz="1600">
                <a:solidFill>
                  <a:srgbClr val="FF0000"/>
                </a:solidFill>
                <a:latin typeface="Arial" panose="020B0604020202020204" pitchFamily="34" charset="0"/>
              </a:rPr>
              <a:t>Eur.Phys.J.D. 69 (201</a:t>
            </a:r>
            <a:r>
              <a:rPr lang="en-US" altLang="en-US" sz="1600">
                <a:solidFill>
                  <a:srgbClr val="FF0000"/>
                </a:solidFill>
                <a:latin typeface="Arial" panose="020B0604020202020204" pitchFamily="34" charset="0"/>
              </a:rPr>
              <a:t>5</a:t>
            </a:r>
            <a:r>
              <a:rPr lang="pl-PL" altLang="en-US" sz="1600">
                <a:solidFill>
                  <a:srgbClr val="FF0000"/>
                </a:solidFill>
                <a:latin typeface="Arial" panose="020B0604020202020204" pitchFamily="34" charset="0"/>
              </a:rPr>
              <a:t>) 164</a:t>
            </a:r>
            <a:endParaRPr lang="pl-PL" altLang="en-US" sz="16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62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499" grpId="0" autoUpdateAnimBg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Oval 2">
            <a:extLst>
              <a:ext uri="{FF2B5EF4-FFF2-40B4-BE49-F238E27FC236}">
                <a16:creationId xmlns:a16="http://schemas.microsoft.com/office/drawing/2014/main" id="{3801D722-90C7-4E3E-84B3-DB148E03B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3813" y="2703513"/>
            <a:ext cx="1536700" cy="1536700"/>
          </a:xfrm>
          <a:prstGeom prst="ellipse">
            <a:avLst/>
          </a:prstGeom>
          <a:noFill/>
          <a:ln w="1079500">
            <a:solidFill>
              <a:srgbClr val="FFFF4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48163" name="Oval 3">
            <a:extLst>
              <a:ext uri="{FF2B5EF4-FFF2-40B4-BE49-F238E27FC236}">
                <a16:creationId xmlns:a16="http://schemas.microsoft.com/office/drawing/2014/main" id="{88DAE2E9-F885-49E0-84AD-9F8359E60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1813" y="1941513"/>
            <a:ext cx="3035300" cy="3035300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48164" name="Oval 4">
            <a:extLst>
              <a:ext uri="{FF2B5EF4-FFF2-40B4-BE49-F238E27FC236}">
                <a16:creationId xmlns:a16="http://schemas.microsoft.com/office/drawing/2014/main" id="{CB35BFFC-884E-4C7C-B809-F94F978F71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5013" y="900113"/>
            <a:ext cx="5156200" cy="5156200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48165" name="Oval 5">
            <a:extLst>
              <a:ext uri="{FF2B5EF4-FFF2-40B4-BE49-F238E27FC236}">
                <a16:creationId xmlns:a16="http://schemas.microsoft.com/office/drawing/2014/main" id="{EDABFAF9-8EE4-4DB8-AF21-ECEEE808DF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9213" y="176213"/>
            <a:ext cx="6565900" cy="6565900"/>
          </a:xfrm>
          <a:prstGeom prst="ellipse">
            <a:avLst/>
          </a:prstGeom>
          <a:noFill/>
          <a:ln w="10795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48166" name="Oval 6">
            <a:extLst>
              <a:ext uri="{FF2B5EF4-FFF2-40B4-BE49-F238E27FC236}">
                <a16:creationId xmlns:a16="http://schemas.microsoft.com/office/drawing/2014/main" id="{F5570E74-1009-46F3-8377-EBFEA3F5A2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1113" y="1433513"/>
            <a:ext cx="4076700" cy="4076700"/>
          </a:xfrm>
          <a:prstGeom prst="ellipse">
            <a:avLst/>
          </a:prstGeom>
          <a:noFill/>
          <a:ln w="1079500">
            <a:solidFill>
              <a:srgbClr val="66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3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8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8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88000"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8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9" name="Text Box 7">
            <a:extLst>
              <a:ext uri="{FF2B5EF4-FFF2-40B4-BE49-F238E27FC236}">
                <a16:creationId xmlns:a16="http://schemas.microsoft.com/office/drawing/2014/main" id="{1C3A81D0-DBCB-4F48-B8C9-90F79EE3D9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0538" y="7696200"/>
            <a:ext cx="30591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/>
              <a:t>Elektrodynamika, QED</a:t>
            </a:r>
          </a:p>
        </p:txBody>
      </p:sp>
      <p:sp>
        <p:nvSpPr>
          <p:cNvPr id="202770" name="Text Box 18">
            <a:extLst>
              <a:ext uri="{FF2B5EF4-FFF2-40B4-BE49-F238E27FC236}">
                <a16:creationId xmlns:a16="http://schemas.microsoft.com/office/drawing/2014/main" id="{4BE2C74F-3692-41CF-9CCA-12FDA8436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963" y="4957763"/>
            <a:ext cx="54371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latin typeface="Arial" panose="020B0604020202020204" pitchFamily="34" charset="0"/>
              </a:rPr>
              <a:t>nuclear quadrupole moments</a:t>
            </a:r>
          </a:p>
        </p:txBody>
      </p:sp>
      <p:sp>
        <p:nvSpPr>
          <p:cNvPr id="202771" name="Text Box 19">
            <a:extLst>
              <a:ext uri="{FF2B5EF4-FFF2-40B4-BE49-F238E27FC236}">
                <a16:creationId xmlns:a16="http://schemas.microsoft.com/office/drawing/2014/main" id="{C64594EF-D563-43E5-8645-15545BE82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4437063"/>
            <a:ext cx="39274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Hyperfine structures </a:t>
            </a:r>
            <a:endParaRPr lang="pl-PL" altLang="pl-PL" sz="3200">
              <a:latin typeface="Arial" panose="020B0604020202020204" pitchFamily="34" charset="0"/>
            </a:endParaRPr>
          </a:p>
        </p:txBody>
      </p:sp>
      <p:sp>
        <p:nvSpPr>
          <p:cNvPr id="202775" name="Text Box 23">
            <a:extLst>
              <a:ext uri="{FF2B5EF4-FFF2-40B4-BE49-F238E27FC236}">
                <a16:creationId xmlns:a16="http://schemas.microsoft.com/office/drawing/2014/main" id="{DF29B0EC-B6B5-4A86-9C2F-2CDFB3273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3357563"/>
            <a:ext cx="81692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Energies, ionisation potentials, isotope shifts</a:t>
            </a:r>
            <a:endParaRPr lang="pl-PL" altLang="pl-PL" sz="3200">
              <a:solidFill>
                <a:srgbClr val="FFFF49"/>
              </a:solidFill>
            </a:endParaRPr>
          </a:p>
        </p:txBody>
      </p:sp>
      <p:sp>
        <p:nvSpPr>
          <p:cNvPr id="202776" name="Rectangle 24">
            <a:extLst>
              <a:ext uri="{FF2B5EF4-FFF2-40B4-BE49-F238E27FC236}">
                <a16:creationId xmlns:a16="http://schemas.microsoft.com/office/drawing/2014/main" id="{918EA0AF-17E3-4BE2-ADD2-C7347656B9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143000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General Relativistic Atomic Structure Program</a:t>
            </a:r>
            <a:endParaRPr lang="pl-PL" altLang="pl-PL">
              <a:solidFill>
                <a:srgbClr val="FFFF00"/>
              </a:solidFill>
            </a:endParaRPr>
          </a:p>
        </p:txBody>
      </p:sp>
      <p:sp>
        <p:nvSpPr>
          <p:cNvPr id="202777" name="Text Box 25">
            <a:extLst>
              <a:ext uri="{FF2B5EF4-FFF2-40B4-BE49-F238E27FC236}">
                <a16:creationId xmlns:a16="http://schemas.microsoft.com/office/drawing/2014/main" id="{101FB79F-D4C2-425A-9EA7-37A5BBBF9E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3" y="2663825"/>
            <a:ext cx="7899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Oxford, Vanderbilt, Vilnius, Malmo, Kraków</a:t>
            </a:r>
          </a:p>
        </p:txBody>
      </p:sp>
      <p:sp>
        <p:nvSpPr>
          <p:cNvPr id="202778" name="AutoShape 26">
            <a:extLst>
              <a:ext uri="{FF2B5EF4-FFF2-40B4-BE49-F238E27FC236}">
                <a16:creationId xmlns:a16="http://schemas.microsoft.com/office/drawing/2014/main" id="{04CDC6D4-35B1-4CB6-BA2B-539E350A92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651125"/>
            <a:ext cx="8070850" cy="625475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2779" name="AutoShape 27">
            <a:extLst>
              <a:ext uri="{FF2B5EF4-FFF2-40B4-BE49-F238E27FC236}">
                <a16:creationId xmlns:a16="http://schemas.microsoft.com/office/drawing/2014/main" id="{66C74DAF-C53A-4B5B-B2AA-FBDD9AE90A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04800"/>
            <a:ext cx="2362200" cy="9144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202780" name="Text Box 28">
            <a:extLst>
              <a:ext uri="{FF2B5EF4-FFF2-40B4-BE49-F238E27FC236}">
                <a16:creationId xmlns:a16="http://schemas.microsoft.com/office/drawing/2014/main" id="{331B6AE3-588A-49B5-8019-1B8A5DE67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038" y="3905250"/>
            <a:ext cx="3657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3200">
                <a:solidFill>
                  <a:srgbClr val="FFFF49"/>
                </a:solidFill>
                <a:latin typeface="Arial" panose="020B0604020202020204" pitchFamily="34" charset="0"/>
              </a:rPr>
              <a:t>Oscillator strengths</a:t>
            </a:r>
          </a:p>
        </p:txBody>
      </p:sp>
      <p:sp>
        <p:nvSpPr>
          <p:cNvPr id="202781" name="Rectangle 29">
            <a:extLst>
              <a:ext uri="{FF2B5EF4-FFF2-40B4-BE49-F238E27FC236}">
                <a16:creationId xmlns:a16="http://schemas.microsoft.com/office/drawing/2014/main" id="{88C99946-D70F-4DCA-B1F3-D7608EC15C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0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</a:rPr>
              <a:t>GRASP</a:t>
            </a:r>
          </a:p>
        </p:txBody>
      </p:sp>
      <p:graphicFrame>
        <p:nvGraphicFramePr>
          <p:cNvPr id="202782" name="Object 30">
            <a:extLst>
              <a:ext uri="{FF2B5EF4-FFF2-40B4-BE49-F238E27FC236}">
                <a16:creationId xmlns:a16="http://schemas.microsoft.com/office/drawing/2014/main" id="{00C2227F-1D81-45BF-AF4C-3254A67F8C5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00563" y="4457700"/>
          <a:ext cx="4413250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786" name="Równanie" r:id="rId3" imgW="1676160" imgH="241200" progId="Equation.3">
                  <p:embed/>
                </p:oleObj>
              </mc:Choice>
              <mc:Fallback>
                <p:oleObj name="Równanie" r:id="rId3" imgW="1676160" imgH="2412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4457700"/>
                        <a:ext cx="4413250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2783" name="Object 31">
            <a:extLst>
              <a:ext uri="{FF2B5EF4-FFF2-40B4-BE49-F238E27FC236}">
                <a16:creationId xmlns:a16="http://schemas.microsoft.com/office/drawing/2014/main" id="{3AF467CD-193C-4237-B926-47848FE4591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79513" y="5607050"/>
          <a:ext cx="7021512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787" name="Równanie" r:id="rId5" imgW="2666880" imgH="241200" progId="Equation.3">
                  <p:embed/>
                </p:oleObj>
              </mc:Choice>
              <mc:Fallback>
                <p:oleObj name="Równanie" r:id="rId5" imgW="2666880" imgH="2412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513" y="5607050"/>
                        <a:ext cx="7021512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2784" name="Object 32">
            <a:extLst>
              <a:ext uri="{FF2B5EF4-FFF2-40B4-BE49-F238E27FC236}">
                <a16:creationId xmlns:a16="http://schemas.microsoft.com/office/drawing/2014/main" id="{FE458D70-4823-4145-B961-DEE0892B01D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00563" y="3978275"/>
          <a:ext cx="397986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788" name="Równanie" r:id="rId7" imgW="1511280" imgH="203040" progId="Equation.3">
                  <p:embed/>
                </p:oleObj>
              </mc:Choice>
              <mc:Fallback>
                <p:oleObj name="Równanie" r:id="rId7" imgW="1511280" imgH="20304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3978275"/>
                        <a:ext cx="3979862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2785" name="AutoShape 33">
            <a:extLst>
              <a:ext uri="{FF2B5EF4-FFF2-40B4-BE49-F238E27FC236}">
                <a16:creationId xmlns:a16="http://schemas.microsoft.com/office/drawing/2014/main" id="{591C38C6-E3A6-4FAF-8C00-55AF77863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63" y="4652963"/>
            <a:ext cx="446087" cy="792162"/>
          </a:xfrm>
          <a:prstGeom prst="curvedRightArrow">
            <a:avLst>
              <a:gd name="adj1" fmla="val 35516"/>
              <a:gd name="adj2" fmla="val 71032"/>
              <a:gd name="adj3" fmla="val 33333"/>
            </a:avLst>
          </a:prstGeom>
          <a:solidFill>
            <a:srgbClr val="FFFF00"/>
          </a:solidFill>
          <a:ln w="25400">
            <a:solidFill>
              <a:srgbClr val="FF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0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20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20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0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2000"/>
                                        <p:tgtEl>
                                          <p:spTgt spid="20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70" grpId="0"/>
      <p:bldP spid="202771" grpId="0"/>
      <p:bldP spid="202775" grpId="0"/>
      <p:bldP spid="202780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Text Box 2">
            <a:extLst>
              <a:ext uri="{FF2B5EF4-FFF2-40B4-BE49-F238E27FC236}">
                <a16:creationId xmlns:a16="http://schemas.microsoft.com/office/drawing/2014/main" id="{3B22ED63-FCF9-4B08-BFEF-EBFFBC7988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0538" y="7696200"/>
            <a:ext cx="30591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/>
              <a:t>Elektrodynamika, QED</a:t>
            </a:r>
          </a:p>
        </p:txBody>
      </p:sp>
      <p:pic>
        <p:nvPicPr>
          <p:cNvPr id="396297" name="Picture 9" descr="mcdfgme">
            <a:extLst>
              <a:ext uri="{FF2B5EF4-FFF2-40B4-BE49-F238E27FC236}">
                <a16:creationId xmlns:a16="http://schemas.microsoft.com/office/drawing/2014/main" id="{EF244A72-EEAE-49D5-82B4-BB8B763616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-342900"/>
            <a:ext cx="5829300" cy="754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6298" name="AutoShape 10">
            <a:extLst>
              <a:ext uri="{FF2B5EF4-FFF2-40B4-BE49-F238E27FC236}">
                <a16:creationId xmlns:a16="http://schemas.microsoft.com/office/drawing/2014/main" id="{C2DAA8B7-EE16-4DB5-93F4-262EC3C046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427038"/>
            <a:ext cx="3024188" cy="914400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FFCC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l-PL"/>
          </a:p>
        </p:txBody>
      </p:sp>
      <p:sp>
        <p:nvSpPr>
          <p:cNvPr id="396299" name="Rectangle 11">
            <a:extLst>
              <a:ext uri="{FF2B5EF4-FFF2-40B4-BE49-F238E27FC236}">
                <a16:creationId xmlns:a16="http://schemas.microsoft.com/office/drawing/2014/main" id="{07762D60-BEC9-4FB9-9AFB-D4649F020D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15888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0000"/>
                </a:solidFill>
              </a:rPr>
              <a:t>MCDFGME</a:t>
            </a:r>
          </a:p>
        </p:txBody>
      </p:sp>
    </p:spTree>
  </p:cSld>
  <p:clrMapOvr>
    <a:masterClrMapping/>
  </p:clrMapOvr>
  <p:transition>
    <p:wipe dir="r"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2">
            <a:extLst>
              <a:ext uri="{FF2B5EF4-FFF2-40B4-BE49-F238E27FC236}">
                <a16:creationId xmlns:a16="http://schemas.microsoft.com/office/drawing/2014/main" id="{228E8E61-66AC-45D0-96E1-B4C52B460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0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What next?</a:t>
            </a:r>
            <a:endParaRPr lang="pl-PL" altLang="pl-PL">
              <a:solidFill>
                <a:srgbClr val="FFFF00"/>
              </a:solidFill>
            </a:endParaRPr>
          </a:p>
        </p:txBody>
      </p:sp>
      <p:sp>
        <p:nvSpPr>
          <p:cNvPr id="360451" name="Text Box 3">
            <a:extLst>
              <a:ext uri="{FF2B5EF4-FFF2-40B4-BE49-F238E27FC236}">
                <a16:creationId xmlns:a16="http://schemas.microsoft.com/office/drawing/2014/main" id="{CCB42EE4-5B02-47CF-AA3C-060F6A2FCF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4888" y="1196975"/>
            <a:ext cx="4135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Transition rates and energies</a:t>
            </a:r>
          </a:p>
        </p:txBody>
      </p:sp>
      <p:sp>
        <p:nvSpPr>
          <p:cNvPr id="360452" name="Text Box 4">
            <a:extLst>
              <a:ext uri="{FF2B5EF4-FFF2-40B4-BE49-F238E27FC236}">
                <a16:creationId xmlns:a16="http://schemas.microsoft.com/office/drawing/2014/main" id="{99853D04-06A3-4845-9273-AD5B944AD9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938" y="3814763"/>
            <a:ext cx="375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„Benchmark” for chemistry</a:t>
            </a:r>
          </a:p>
        </p:txBody>
      </p:sp>
      <p:sp>
        <p:nvSpPr>
          <p:cNvPr id="360453" name="Text Box 5">
            <a:extLst>
              <a:ext uri="{FF2B5EF4-FFF2-40B4-BE49-F238E27FC236}">
                <a16:creationId xmlns:a16="http://schemas.microsoft.com/office/drawing/2014/main" id="{9553C815-4DBE-4720-AB49-461EB9B1F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6475" y="3357563"/>
            <a:ext cx="6132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Astrophysics, plasma physics, spectroscopy</a:t>
            </a:r>
          </a:p>
        </p:txBody>
      </p:sp>
      <p:sp>
        <p:nvSpPr>
          <p:cNvPr id="360454" name="Text Box 6">
            <a:extLst>
              <a:ext uri="{FF2B5EF4-FFF2-40B4-BE49-F238E27FC236}">
                <a16:creationId xmlns:a16="http://schemas.microsoft.com/office/drawing/2014/main" id="{268EBA4E-2682-4797-A31A-ABD998D3BC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6475" y="1628775"/>
            <a:ext cx="4860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Hyperfine structures, isotope shifts</a:t>
            </a:r>
          </a:p>
        </p:txBody>
      </p:sp>
      <p:sp>
        <p:nvSpPr>
          <p:cNvPr id="360455" name="Text Box 7">
            <a:extLst>
              <a:ext uri="{FF2B5EF4-FFF2-40B4-BE49-F238E27FC236}">
                <a16:creationId xmlns:a16="http://schemas.microsoft.com/office/drawing/2014/main" id="{0D12B4AC-9ED7-4FD1-9513-7105ECCF3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7425" y="4271963"/>
            <a:ext cx="3370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Nuclear structure, NMR</a:t>
            </a:r>
          </a:p>
        </p:txBody>
      </p:sp>
      <p:sp>
        <p:nvSpPr>
          <p:cNvPr id="360456" name="Text Box 8">
            <a:extLst>
              <a:ext uri="{FF2B5EF4-FFF2-40B4-BE49-F238E27FC236}">
                <a16:creationId xmlns:a16="http://schemas.microsoft.com/office/drawing/2014/main" id="{0FBEB830-A898-4F39-9A0F-52F8CA9E9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525" y="5186363"/>
            <a:ext cx="6862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solidFill>
                  <a:srgbClr val="FF33CC"/>
                </a:solidFill>
                <a:latin typeface="Arial" panose="020B0604020202020204" pitchFamily="34" charset="0"/>
              </a:rPr>
              <a:t>P- (spatial inversion) &amp; T- (time reversal) violation</a:t>
            </a:r>
          </a:p>
        </p:txBody>
      </p:sp>
      <p:sp>
        <p:nvSpPr>
          <p:cNvPr id="360457" name="Text Box 9">
            <a:extLst>
              <a:ext uri="{FF2B5EF4-FFF2-40B4-BE49-F238E27FC236}">
                <a16:creationId xmlns:a16="http://schemas.microsoft.com/office/drawing/2014/main" id="{A3A7DC1E-074F-4DAF-8D42-BC3095B1B1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250" y="4729163"/>
            <a:ext cx="7691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QED tests, time/frequency standards, time-dependence</a:t>
            </a:r>
          </a:p>
        </p:txBody>
      </p:sp>
      <p:sp>
        <p:nvSpPr>
          <p:cNvPr id="360459" name="Text Box 11">
            <a:extLst>
              <a:ext uri="{FF2B5EF4-FFF2-40B4-BE49-F238E27FC236}">
                <a16:creationId xmlns:a16="http://schemas.microsoft.com/office/drawing/2014/main" id="{52BBD790-989B-4009-AA25-FB2077FE6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775" y="2035175"/>
            <a:ext cx="4657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solidFill>
                  <a:srgbClr val="FF33CC"/>
                </a:solidFill>
                <a:latin typeface="Arial" panose="020B0604020202020204" pitchFamily="34" charset="0"/>
              </a:rPr>
              <a:t>Schiff moments, PNC amplitudes</a:t>
            </a:r>
          </a:p>
        </p:txBody>
      </p:sp>
      <p:sp>
        <p:nvSpPr>
          <p:cNvPr id="360460" name="Rectangle 12">
            <a:extLst>
              <a:ext uri="{FF2B5EF4-FFF2-40B4-BE49-F238E27FC236}">
                <a16:creationId xmlns:a16="http://schemas.microsoft.com/office/drawing/2014/main" id="{290D4588-5CA8-43A1-AC0C-E4F68E931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2125663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… and why?</a:t>
            </a:r>
            <a:endParaRPr lang="pl-PL" altLang="pl-PL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 advTm="8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60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360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360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360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500"/>
                                        <p:tgtEl>
                                          <p:spTgt spid="360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360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360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" dur="500"/>
                                        <p:tgtEl>
                                          <p:spTgt spid="360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500"/>
                                        <p:tgtEl>
                                          <p:spTgt spid="360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1" grpId="0" autoUpdateAnimBg="0"/>
      <p:bldP spid="360452" grpId="0" autoUpdateAnimBg="0"/>
      <p:bldP spid="360453" grpId="0" autoUpdateAnimBg="0"/>
      <p:bldP spid="360454" grpId="0" autoUpdateAnimBg="0"/>
      <p:bldP spid="360455" grpId="0" autoUpdateAnimBg="0"/>
      <p:bldP spid="360456" grpId="0" autoUpdateAnimBg="0"/>
      <p:bldP spid="360457" grpId="0" autoUpdateAnimBg="0"/>
      <p:bldP spid="360459" grpId="0" autoUpdateAnimBg="0"/>
      <p:bldP spid="360460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Text Box 2">
            <a:extLst>
              <a:ext uri="{FF2B5EF4-FFF2-40B4-BE49-F238E27FC236}">
                <a16:creationId xmlns:a16="http://schemas.microsoft.com/office/drawing/2014/main" id="{AAE4E9BF-A6A1-4F36-99B0-22D24C2F2E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6425" y="-26988"/>
            <a:ext cx="5591175" cy="1431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Co-Producers</a:t>
            </a:r>
          </a:p>
          <a:p>
            <a:r>
              <a:rPr lang="pl-PL" altLang="pl-PL" sz="4400">
                <a:latin typeface="Arial" panose="020B0604020202020204" pitchFamily="34" charset="0"/>
              </a:rPr>
              <a:t>(in alphabetical order)</a:t>
            </a:r>
          </a:p>
        </p:txBody>
      </p:sp>
      <p:sp>
        <p:nvSpPr>
          <p:cNvPr id="303107" name="Text Box 3">
            <a:extLst>
              <a:ext uri="{FF2B5EF4-FFF2-40B4-BE49-F238E27FC236}">
                <a16:creationId xmlns:a16="http://schemas.microsoft.com/office/drawing/2014/main" id="{29B82D18-2046-4877-A781-E43AD5028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1647825"/>
            <a:ext cx="6865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Jacek Bieroń   Uniwersytet Jagielloński (300-400)</a:t>
            </a:r>
          </a:p>
        </p:txBody>
      </p:sp>
      <p:sp>
        <p:nvSpPr>
          <p:cNvPr id="303108" name="Text Box 4">
            <a:extLst>
              <a:ext uri="{FF2B5EF4-FFF2-40B4-BE49-F238E27FC236}">
                <a16:creationId xmlns:a16="http://schemas.microsoft.com/office/drawing/2014/main" id="{0AFB2FA5-07B1-4947-909E-137088D55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138" y="2079625"/>
            <a:ext cx="8283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Charlotte Froese Fischer   Vanderbilt University (38) &amp; NIST</a:t>
            </a:r>
          </a:p>
        </p:txBody>
      </p:sp>
      <p:sp>
        <p:nvSpPr>
          <p:cNvPr id="303109" name="Text Box 5">
            <a:extLst>
              <a:ext uri="{FF2B5EF4-FFF2-40B4-BE49-F238E27FC236}">
                <a16:creationId xmlns:a16="http://schemas.microsoft.com/office/drawing/2014/main" id="{DFFE0DC9-0664-4440-891C-6C48CED828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3808413"/>
            <a:ext cx="4924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Ian Grant   University of Oxford (9) </a:t>
            </a:r>
          </a:p>
        </p:txBody>
      </p:sp>
      <p:sp>
        <p:nvSpPr>
          <p:cNvPr id="303110" name="Text Box 6">
            <a:extLst>
              <a:ext uri="{FF2B5EF4-FFF2-40B4-BE49-F238E27FC236}">
                <a16:creationId xmlns:a16="http://schemas.microsoft.com/office/drawing/2014/main" id="{44D0C198-EF90-4957-BA67-D8DCBCA1BC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4673600"/>
            <a:ext cx="4489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 Per J</a:t>
            </a:r>
            <a:r>
              <a:rPr lang="en-US" altLang="pl-PL">
                <a:latin typeface="Arial" panose="020B0604020202020204" pitchFamily="34" charset="0"/>
                <a:cs typeface="Arial" panose="020B0604020202020204" pitchFamily="34" charset="0"/>
              </a:rPr>
              <a:t>ö</a:t>
            </a:r>
            <a:r>
              <a:rPr lang="pl-PL" altLang="pl-PL">
                <a:latin typeface="Arial" panose="020B0604020202020204" pitchFamily="34" charset="0"/>
                <a:cs typeface="Arial" panose="020B0604020202020204" pitchFamily="34" charset="0"/>
              </a:rPr>
              <a:t>nsson</a:t>
            </a:r>
            <a:r>
              <a:rPr lang="pl-PL" altLang="pl-PL">
                <a:latin typeface="Arial" panose="020B0604020202020204" pitchFamily="34" charset="0"/>
              </a:rPr>
              <a:t>   Malm</a:t>
            </a:r>
            <a:r>
              <a:rPr lang="en-US" altLang="pl-PL">
                <a:latin typeface="Arial" panose="020B0604020202020204" pitchFamily="34" charset="0"/>
              </a:rPr>
              <a:t>ö</a:t>
            </a:r>
            <a:r>
              <a:rPr lang="pl-PL" altLang="pl-PL">
                <a:latin typeface="Arial" panose="020B0604020202020204" pitchFamily="34" charset="0"/>
              </a:rPr>
              <a:t> H</a:t>
            </a:r>
            <a:r>
              <a:rPr lang="en-US" altLang="pl-PL">
                <a:latin typeface="Arial" panose="020B0604020202020204" pitchFamily="34" charset="0"/>
              </a:rPr>
              <a:t>ö</a:t>
            </a:r>
            <a:r>
              <a:rPr lang="pl-PL" altLang="pl-PL">
                <a:latin typeface="Arial" panose="020B0604020202020204" pitchFamily="34" charset="0"/>
              </a:rPr>
              <a:t>gskola</a:t>
            </a:r>
            <a:endParaRPr lang="pl-PL" alt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3111" name="Text Box 7">
            <a:extLst>
              <a:ext uri="{FF2B5EF4-FFF2-40B4-BE49-F238E27FC236}">
                <a16:creationId xmlns:a16="http://schemas.microsoft.com/office/drawing/2014/main" id="{C1519F31-F2FD-4F66-A2C5-41C9AA015F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4240213"/>
            <a:ext cx="5710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Paul Indelicato   l’Universit</a:t>
            </a:r>
            <a:r>
              <a:rPr lang="en-US" altLang="pl-PL"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pl-PL" altLang="pl-PL">
                <a:latin typeface="Arial" panose="020B0604020202020204" pitchFamily="34" charset="0"/>
              </a:rPr>
              <a:t> Paris VI (41)</a:t>
            </a:r>
          </a:p>
        </p:txBody>
      </p:sp>
      <p:sp>
        <p:nvSpPr>
          <p:cNvPr id="303112" name="Text Box 8">
            <a:extLst>
              <a:ext uri="{FF2B5EF4-FFF2-40B4-BE49-F238E27FC236}">
                <a16:creationId xmlns:a16="http://schemas.microsoft.com/office/drawing/2014/main" id="{A7973818-8960-43C4-BC89-D05C82DE3C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5103813"/>
            <a:ext cx="5473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Pekka Pyykk</a:t>
            </a:r>
            <a:r>
              <a:rPr lang="en-US" altLang="pl-PL">
                <a:latin typeface="Arial" panose="020B0604020202020204" pitchFamily="34" charset="0"/>
                <a:cs typeface="Arial" panose="020B0604020202020204" pitchFamily="34" charset="0"/>
              </a:rPr>
              <a:t>ö</a:t>
            </a:r>
            <a:r>
              <a:rPr lang="pl-PL" altLang="pl-PL">
                <a:latin typeface="Arial" panose="020B0604020202020204" pitchFamily="34" charset="0"/>
                <a:cs typeface="Arial" panose="020B0604020202020204" pitchFamily="34" charset="0"/>
              </a:rPr>
              <a:t>   Helsingin Yliopisto (72)</a:t>
            </a:r>
            <a:endParaRPr lang="pl-PL" altLang="pl-PL">
              <a:latin typeface="Arial" panose="020B0604020202020204" pitchFamily="34" charset="0"/>
            </a:endParaRPr>
          </a:p>
        </p:txBody>
      </p:sp>
      <p:sp>
        <p:nvSpPr>
          <p:cNvPr id="303113" name="Text Box 9">
            <a:extLst>
              <a:ext uri="{FF2B5EF4-FFF2-40B4-BE49-F238E27FC236}">
                <a16:creationId xmlns:a16="http://schemas.microsoft.com/office/drawing/2014/main" id="{CCDA22DF-AE97-480B-92A1-13915F0F06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2943225"/>
            <a:ext cx="6102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  <a:cs typeface="Arial" panose="020B0604020202020204" pitchFamily="34" charset="0"/>
              </a:rPr>
              <a:t>Gediminas Gaigalas   Vilniaus Universitetas</a:t>
            </a:r>
            <a:endParaRPr lang="pl-PL" altLang="pl-PL">
              <a:latin typeface="Arial" panose="020B0604020202020204" pitchFamily="34" charset="0"/>
            </a:endParaRPr>
          </a:p>
        </p:txBody>
      </p:sp>
      <p:sp>
        <p:nvSpPr>
          <p:cNvPr id="303114" name="Text Box 10">
            <a:extLst>
              <a:ext uri="{FF2B5EF4-FFF2-40B4-BE49-F238E27FC236}">
                <a16:creationId xmlns:a16="http://schemas.microsoft.com/office/drawing/2014/main" id="{D3560A2E-82D2-4804-8E1A-AC55538065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2511425"/>
            <a:ext cx="3417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Stephan Fritzsche   GSI</a:t>
            </a:r>
          </a:p>
        </p:txBody>
      </p:sp>
      <p:sp>
        <p:nvSpPr>
          <p:cNvPr id="303116" name="Text Box 12">
            <a:extLst>
              <a:ext uri="{FF2B5EF4-FFF2-40B4-BE49-F238E27FC236}">
                <a16:creationId xmlns:a16="http://schemas.microsoft.com/office/drawing/2014/main" id="{59F5A9F6-4D39-493A-83E6-53B2AB4F6A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4313" y="3376613"/>
            <a:ext cx="769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  <a:cs typeface="Arial" panose="020B0604020202020204" pitchFamily="34" charset="0"/>
              </a:rPr>
              <a:t>Michel Godefroid    Universit</a:t>
            </a:r>
            <a:r>
              <a:rPr lang="en-US" altLang="pl-PL"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pl-PL" altLang="pl-PL">
                <a:latin typeface="Arial" panose="020B0604020202020204" pitchFamily="34" charset="0"/>
                <a:cs typeface="Arial" panose="020B0604020202020204" pitchFamily="34" charset="0"/>
              </a:rPr>
              <a:t> Libre Bruxelles (100-150)</a:t>
            </a:r>
            <a:endParaRPr lang="pl-PL" altLang="pl-PL">
              <a:latin typeface="Arial" panose="020B0604020202020204" pitchFamily="34" charset="0"/>
            </a:endParaRPr>
          </a:p>
        </p:txBody>
      </p:sp>
      <p:sp>
        <p:nvSpPr>
          <p:cNvPr id="303118" name="Rectangle 14">
            <a:extLst>
              <a:ext uri="{FF2B5EF4-FFF2-40B4-BE49-F238E27FC236}">
                <a16:creationId xmlns:a16="http://schemas.microsoft.com/office/drawing/2014/main" id="{41CFC3C4-5124-4DA3-8B11-B661FD0083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6051550"/>
            <a:ext cx="55784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 sz="3200">
                <a:solidFill>
                  <a:srgbClr val="FFFF00"/>
                </a:solidFill>
                <a:latin typeface="Arial" panose="020B0604020202020204" pitchFamily="34" charset="0"/>
              </a:rPr>
              <a:t>Thank you for your attention</a:t>
            </a:r>
            <a:endParaRPr lang="pl-PL" altLang="pl-PL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3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3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18" grpId="0" autoUpdateAnimBg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Text Box 2">
            <a:extLst>
              <a:ext uri="{FF2B5EF4-FFF2-40B4-BE49-F238E27FC236}">
                <a16:creationId xmlns:a16="http://schemas.microsoft.com/office/drawing/2014/main" id="{D6F0F331-395A-4468-976C-1B8223B811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6425" y="188913"/>
            <a:ext cx="5591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 sz="4400">
                <a:latin typeface="Arial" panose="020B0604020202020204" pitchFamily="34" charset="0"/>
              </a:rPr>
              <a:t>Co-Producers</a:t>
            </a:r>
          </a:p>
          <a:p>
            <a:r>
              <a:rPr lang="pl-PL" altLang="pl-PL" sz="4400">
                <a:latin typeface="Arial" panose="020B0604020202020204" pitchFamily="34" charset="0"/>
              </a:rPr>
              <a:t>(in alphabetical order)</a:t>
            </a:r>
          </a:p>
        </p:txBody>
      </p:sp>
      <p:sp>
        <p:nvSpPr>
          <p:cNvPr id="380931" name="Text Box 3">
            <a:extLst>
              <a:ext uri="{FF2B5EF4-FFF2-40B4-BE49-F238E27FC236}">
                <a16:creationId xmlns:a16="http://schemas.microsoft.com/office/drawing/2014/main" id="{334FC34A-5D3A-4730-B36F-5B487A7C3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1863725"/>
            <a:ext cx="6865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Jacek Bieroń   Uniwersytet Jagielloński (300-400)</a:t>
            </a:r>
          </a:p>
        </p:txBody>
      </p:sp>
      <p:sp>
        <p:nvSpPr>
          <p:cNvPr id="380932" name="Text Box 4">
            <a:extLst>
              <a:ext uri="{FF2B5EF4-FFF2-40B4-BE49-F238E27FC236}">
                <a16:creationId xmlns:a16="http://schemas.microsoft.com/office/drawing/2014/main" id="{A259E698-4628-4C2B-B266-003CF5DAF6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138" y="2295525"/>
            <a:ext cx="82835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Charlotte Froese Fischer   Vanderbilt University (38) &amp; NIST</a:t>
            </a:r>
          </a:p>
        </p:txBody>
      </p:sp>
      <p:sp>
        <p:nvSpPr>
          <p:cNvPr id="380933" name="Text Box 5">
            <a:extLst>
              <a:ext uri="{FF2B5EF4-FFF2-40B4-BE49-F238E27FC236}">
                <a16:creationId xmlns:a16="http://schemas.microsoft.com/office/drawing/2014/main" id="{A369B246-9EFA-45F2-9BF0-FC7F2C3EA8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4024313"/>
            <a:ext cx="4924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Ian Grant   University of Oxford (9) </a:t>
            </a:r>
          </a:p>
        </p:txBody>
      </p:sp>
      <p:sp>
        <p:nvSpPr>
          <p:cNvPr id="380934" name="Text Box 6">
            <a:extLst>
              <a:ext uri="{FF2B5EF4-FFF2-40B4-BE49-F238E27FC236}">
                <a16:creationId xmlns:a16="http://schemas.microsoft.com/office/drawing/2014/main" id="{AF0CFCCF-3525-4F95-9C05-B4A0909C7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4889500"/>
            <a:ext cx="4489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 Per J</a:t>
            </a:r>
            <a:r>
              <a:rPr lang="en-US" altLang="pl-PL">
                <a:latin typeface="Arial" panose="020B0604020202020204" pitchFamily="34" charset="0"/>
                <a:cs typeface="Arial" panose="020B0604020202020204" pitchFamily="34" charset="0"/>
              </a:rPr>
              <a:t>ö</a:t>
            </a:r>
            <a:r>
              <a:rPr lang="pl-PL" altLang="pl-PL">
                <a:latin typeface="Arial" panose="020B0604020202020204" pitchFamily="34" charset="0"/>
                <a:cs typeface="Arial" panose="020B0604020202020204" pitchFamily="34" charset="0"/>
              </a:rPr>
              <a:t>nsson</a:t>
            </a:r>
            <a:r>
              <a:rPr lang="pl-PL" altLang="pl-PL">
                <a:latin typeface="Arial" panose="020B0604020202020204" pitchFamily="34" charset="0"/>
              </a:rPr>
              <a:t>   Malm</a:t>
            </a:r>
            <a:r>
              <a:rPr lang="en-US" altLang="pl-PL">
                <a:latin typeface="Arial" panose="020B0604020202020204" pitchFamily="34" charset="0"/>
              </a:rPr>
              <a:t>ö</a:t>
            </a:r>
            <a:r>
              <a:rPr lang="pl-PL" altLang="pl-PL">
                <a:latin typeface="Arial" panose="020B0604020202020204" pitchFamily="34" charset="0"/>
              </a:rPr>
              <a:t> H</a:t>
            </a:r>
            <a:r>
              <a:rPr lang="en-US" altLang="pl-PL">
                <a:latin typeface="Arial" panose="020B0604020202020204" pitchFamily="34" charset="0"/>
              </a:rPr>
              <a:t>ö</a:t>
            </a:r>
            <a:r>
              <a:rPr lang="pl-PL" altLang="pl-PL">
                <a:latin typeface="Arial" panose="020B0604020202020204" pitchFamily="34" charset="0"/>
              </a:rPr>
              <a:t>gskola</a:t>
            </a:r>
            <a:endParaRPr lang="pl-PL" altLang="pl-P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0935" name="Text Box 7">
            <a:extLst>
              <a:ext uri="{FF2B5EF4-FFF2-40B4-BE49-F238E27FC236}">
                <a16:creationId xmlns:a16="http://schemas.microsoft.com/office/drawing/2014/main" id="{7E3A894B-674F-4A31-9582-4861381019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4456113"/>
            <a:ext cx="57102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Paul Indelicato   l’Universit</a:t>
            </a:r>
            <a:r>
              <a:rPr lang="en-US" altLang="pl-PL"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pl-PL" altLang="pl-PL">
                <a:latin typeface="Arial" panose="020B0604020202020204" pitchFamily="34" charset="0"/>
              </a:rPr>
              <a:t> Paris VI (41)</a:t>
            </a:r>
          </a:p>
        </p:txBody>
      </p:sp>
      <p:sp>
        <p:nvSpPr>
          <p:cNvPr id="380936" name="Text Box 8">
            <a:extLst>
              <a:ext uri="{FF2B5EF4-FFF2-40B4-BE49-F238E27FC236}">
                <a16:creationId xmlns:a16="http://schemas.microsoft.com/office/drawing/2014/main" id="{536CEE50-358D-4596-BF35-014672D99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5319713"/>
            <a:ext cx="5473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Pekka Pyykk</a:t>
            </a:r>
            <a:r>
              <a:rPr lang="en-US" altLang="pl-PL">
                <a:latin typeface="Arial" panose="020B0604020202020204" pitchFamily="34" charset="0"/>
                <a:cs typeface="Arial" panose="020B0604020202020204" pitchFamily="34" charset="0"/>
              </a:rPr>
              <a:t>ö</a:t>
            </a:r>
            <a:r>
              <a:rPr lang="pl-PL" altLang="pl-PL">
                <a:latin typeface="Arial" panose="020B0604020202020204" pitchFamily="34" charset="0"/>
                <a:cs typeface="Arial" panose="020B0604020202020204" pitchFamily="34" charset="0"/>
              </a:rPr>
              <a:t>   Helsingin Yliopisto (72)</a:t>
            </a:r>
            <a:endParaRPr lang="pl-PL" altLang="pl-PL">
              <a:latin typeface="Arial" panose="020B0604020202020204" pitchFamily="34" charset="0"/>
            </a:endParaRPr>
          </a:p>
        </p:txBody>
      </p:sp>
      <p:sp>
        <p:nvSpPr>
          <p:cNvPr id="380937" name="Text Box 9">
            <a:extLst>
              <a:ext uri="{FF2B5EF4-FFF2-40B4-BE49-F238E27FC236}">
                <a16:creationId xmlns:a16="http://schemas.microsoft.com/office/drawing/2014/main" id="{19370723-9A47-4A18-B063-74EE66785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3159125"/>
            <a:ext cx="6102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  <a:cs typeface="Arial" panose="020B0604020202020204" pitchFamily="34" charset="0"/>
              </a:rPr>
              <a:t>Gediminas Gaigalas   Vilniaus Universitetas</a:t>
            </a:r>
            <a:endParaRPr lang="pl-PL" altLang="pl-PL">
              <a:latin typeface="Arial" panose="020B0604020202020204" pitchFamily="34" charset="0"/>
            </a:endParaRPr>
          </a:p>
        </p:txBody>
      </p:sp>
      <p:sp>
        <p:nvSpPr>
          <p:cNvPr id="380938" name="Text Box 10">
            <a:extLst>
              <a:ext uri="{FF2B5EF4-FFF2-40B4-BE49-F238E27FC236}">
                <a16:creationId xmlns:a16="http://schemas.microsoft.com/office/drawing/2014/main" id="{E0D5E78B-866B-4421-8A99-E654E058F1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2727325"/>
            <a:ext cx="3417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Stephan Fritzsche   GSI</a:t>
            </a:r>
          </a:p>
        </p:txBody>
      </p:sp>
      <p:sp>
        <p:nvSpPr>
          <p:cNvPr id="380939" name="Text Box 11">
            <a:extLst>
              <a:ext uri="{FF2B5EF4-FFF2-40B4-BE49-F238E27FC236}">
                <a16:creationId xmlns:a16="http://schemas.microsoft.com/office/drawing/2014/main" id="{AC3F4FDE-626E-449F-B2CF-88394A8D87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3592513"/>
            <a:ext cx="6321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  <a:cs typeface="Arial" panose="020B0604020202020204" pitchFamily="34" charset="0"/>
              </a:rPr>
              <a:t>Erikas Gaidamauskas   Vilniaus Universitetas</a:t>
            </a:r>
            <a:endParaRPr lang="pl-PL" altLang="pl-PL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611" name="Group 3">
            <a:extLst>
              <a:ext uri="{FF2B5EF4-FFF2-40B4-BE49-F238E27FC236}">
                <a16:creationId xmlns:a16="http://schemas.microsoft.com/office/drawing/2014/main" id="{443DA1FC-C392-420C-A23B-C138506EBC6C}"/>
              </a:ext>
            </a:extLst>
          </p:cNvPr>
          <p:cNvGrpSpPr>
            <a:grpSpLocks/>
          </p:cNvGrpSpPr>
          <p:nvPr/>
        </p:nvGrpSpPr>
        <p:grpSpPr bwMode="auto">
          <a:xfrm>
            <a:off x="2763838" y="4354513"/>
            <a:ext cx="3441700" cy="1497012"/>
            <a:chOff x="1783" y="3215"/>
            <a:chExt cx="2168" cy="943"/>
          </a:xfrm>
        </p:grpSpPr>
        <p:sp>
          <p:nvSpPr>
            <p:cNvPr id="196612" name="Text Box 4">
              <a:extLst>
                <a:ext uri="{FF2B5EF4-FFF2-40B4-BE49-F238E27FC236}">
                  <a16:creationId xmlns:a16="http://schemas.microsoft.com/office/drawing/2014/main" id="{EADC718B-42D3-4643-A128-1B16ABE6E3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3" y="3215"/>
              <a:ext cx="216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Uniwersytet Jagielloński</a:t>
              </a:r>
            </a:p>
          </p:txBody>
        </p:sp>
        <p:pic>
          <p:nvPicPr>
            <p:cNvPr id="196613" name="Picture 5" descr="ujlogo1">
              <a:extLst>
                <a:ext uri="{FF2B5EF4-FFF2-40B4-BE49-F238E27FC236}">
                  <a16:creationId xmlns:a16="http://schemas.microsoft.com/office/drawing/2014/main" id="{BDDD4E51-5C01-4C27-9F8C-37EDADFD4E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3504"/>
              <a:ext cx="540" cy="6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6614" name="Group 6">
            <a:extLst>
              <a:ext uri="{FF2B5EF4-FFF2-40B4-BE49-F238E27FC236}">
                <a16:creationId xmlns:a16="http://schemas.microsoft.com/office/drawing/2014/main" id="{DA5CCE6D-2640-4604-9FB0-C6F82180EEDF}"/>
              </a:ext>
            </a:extLst>
          </p:cNvPr>
          <p:cNvGrpSpPr>
            <a:grpSpLocks/>
          </p:cNvGrpSpPr>
          <p:nvPr/>
        </p:nvGrpSpPr>
        <p:grpSpPr bwMode="auto">
          <a:xfrm>
            <a:off x="6459538" y="4354513"/>
            <a:ext cx="2028825" cy="1246187"/>
            <a:chOff x="373" y="2351"/>
            <a:chExt cx="1278" cy="785"/>
          </a:xfrm>
        </p:grpSpPr>
        <p:pic>
          <p:nvPicPr>
            <p:cNvPr id="196615" name="Picture 7" descr="ifuj">
              <a:hlinkClick r:id="rId3" action="ppaction://hlinkfile"/>
              <a:extLst>
                <a:ext uri="{FF2B5EF4-FFF2-40B4-BE49-F238E27FC236}">
                  <a16:creationId xmlns:a16="http://schemas.microsoft.com/office/drawing/2014/main" id="{83F46A9D-F8DB-472C-8059-4F7475FDDE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2640"/>
              <a:ext cx="1200" cy="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6616" name="Text Box 8">
              <a:extLst>
                <a:ext uri="{FF2B5EF4-FFF2-40B4-BE49-F238E27FC236}">
                  <a16:creationId xmlns:a16="http://schemas.microsoft.com/office/drawing/2014/main" id="{4F582A97-A0A6-4FD6-9BFA-7D800C7BAC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" y="2351"/>
              <a:ext cx="127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Instytut Fizyki</a:t>
              </a:r>
            </a:p>
          </p:txBody>
        </p:sp>
      </p:grpSp>
      <p:sp>
        <p:nvSpPr>
          <p:cNvPr id="196618" name="Text Box 10">
            <a:extLst>
              <a:ext uri="{FF2B5EF4-FFF2-40B4-BE49-F238E27FC236}">
                <a16:creationId xmlns:a16="http://schemas.microsoft.com/office/drawing/2014/main" id="{007163FD-1244-4A9C-955A-1C0D29AB0F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4413" y="3986213"/>
            <a:ext cx="19478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l-PL" altLang="pl-PL">
                <a:latin typeface="Arial" panose="020B0604020202020204" pitchFamily="34" charset="0"/>
              </a:rPr>
              <a:t>Jacek Bieroń</a:t>
            </a:r>
          </a:p>
        </p:txBody>
      </p:sp>
      <p:pic>
        <p:nvPicPr>
          <p:cNvPr id="196619" name="Picture 11" descr="bluratom">
            <a:extLst>
              <a:ext uri="{FF2B5EF4-FFF2-40B4-BE49-F238E27FC236}">
                <a16:creationId xmlns:a16="http://schemas.microsoft.com/office/drawing/2014/main" id="{4A5FF662-2B88-48C5-8B62-0A7BEB7EB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362200"/>
            <a:ext cx="1524000" cy="148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6622" name="Group 14">
            <a:extLst>
              <a:ext uri="{FF2B5EF4-FFF2-40B4-BE49-F238E27FC236}">
                <a16:creationId xmlns:a16="http://schemas.microsoft.com/office/drawing/2014/main" id="{2C4C35A8-12E4-42F6-AA2B-DCCEF9174F74}"/>
              </a:ext>
            </a:extLst>
          </p:cNvPr>
          <p:cNvGrpSpPr>
            <a:grpSpLocks/>
          </p:cNvGrpSpPr>
          <p:nvPr/>
        </p:nvGrpSpPr>
        <p:grpSpPr bwMode="auto">
          <a:xfrm>
            <a:off x="638175" y="3986213"/>
            <a:ext cx="2047875" cy="1728787"/>
            <a:chOff x="402" y="2511"/>
            <a:chExt cx="1290" cy="1089"/>
          </a:xfrm>
        </p:grpSpPr>
        <p:sp>
          <p:nvSpPr>
            <p:cNvPr id="196617" name="Text Box 9">
              <a:extLst>
                <a:ext uri="{FF2B5EF4-FFF2-40B4-BE49-F238E27FC236}">
                  <a16:creationId xmlns:a16="http://schemas.microsoft.com/office/drawing/2014/main" id="{97416F5D-9ACD-4634-9524-94C60EC19B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2" y="2511"/>
              <a:ext cx="1290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pl-PL" altLang="pl-PL">
                  <a:latin typeface="Arial" panose="020B0604020202020204" pitchFamily="34" charset="0"/>
                </a:rPr>
                <a:t>Zakład Optyki</a:t>
              </a:r>
            </a:p>
            <a:p>
              <a:r>
                <a:rPr lang="pl-PL" altLang="pl-PL">
                  <a:latin typeface="Arial" panose="020B0604020202020204" pitchFamily="34" charset="0"/>
                </a:rPr>
                <a:t>Atomowej</a:t>
              </a:r>
            </a:p>
          </p:txBody>
        </p:sp>
        <p:pic>
          <p:nvPicPr>
            <p:cNvPr id="196621" name="Picture 13" descr="zoaznak">
              <a:extLst>
                <a:ext uri="{FF2B5EF4-FFF2-40B4-BE49-F238E27FC236}">
                  <a16:creationId xmlns:a16="http://schemas.microsoft.com/office/drawing/2014/main" id="{0061A058-76DA-4CFF-BF6D-AA0B3EDDE8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" y="3084"/>
              <a:ext cx="940" cy="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6624" name="Rectangle 16">
            <a:extLst>
              <a:ext uri="{FF2B5EF4-FFF2-40B4-BE49-F238E27FC236}">
                <a16:creationId xmlns:a16="http://schemas.microsoft.com/office/drawing/2014/main" id="{68F22F7C-99FA-416C-9AE6-8287A8897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533400"/>
            <a:ext cx="77724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pl-PL" altLang="pl-PL">
                <a:solidFill>
                  <a:srgbClr val="FFFF00"/>
                </a:solidFill>
                <a:latin typeface="Arial" panose="020B0604020202020204" pitchFamily="34" charset="0"/>
              </a:rPr>
              <a:t>Complete Active Space in Dirac-Hartee-Fock theory</a:t>
            </a:r>
            <a:endParaRPr lang="pl-PL" altLang="pl-PL">
              <a:solidFill>
                <a:srgbClr val="FFFF00"/>
              </a:solidFill>
            </a:endParaRPr>
          </a:p>
        </p:txBody>
      </p:sp>
      <p:pic>
        <p:nvPicPr>
          <p:cNvPr id="196626" name="Picture 18" descr="evanescent">
            <a:extLst>
              <a:ext uri="{FF2B5EF4-FFF2-40B4-BE49-F238E27FC236}">
                <a16:creationId xmlns:a16="http://schemas.microsoft.com/office/drawing/2014/main" id="{4038BA38-4C61-4A08-9BCD-730A61A47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8" y="692150"/>
            <a:ext cx="8986837" cy="117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6627" name="Picture 19" descr="BEC-JILA">
            <a:extLst>
              <a:ext uri="{FF2B5EF4-FFF2-40B4-BE49-F238E27FC236}">
                <a16:creationId xmlns:a16="http://schemas.microsoft.com/office/drawing/2014/main" id="{FCACB4CB-DE61-4D02-8DAF-4C036F14A9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033588"/>
            <a:ext cx="2690813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6628" name="Picture 20" descr="plazma">
            <a:extLst>
              <a:ext uri="{FF2B5EF4-FFF2-40B4-BE49-F238E27FC236}">
                <a16:creationId xmlns:a16="http://schemas.microsoft.com/office/drawing/2014/main" id="{078A65E6-7027-45A3-9EF4-FE1E08723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8" t="17717" r="15779" b="33957"/>
          <a:stretch>
            <a:fillRect/>
          </a:stretch>
        </p:blipFill>
        <p:spPr bwMode="auto">
          <a:xfrm>
            <a:off x="6011863" y="620713"/>
            <a:ext cx="1333500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629" name="Picture 21" descr="uniwersytet4">
            <a:extLst>
              <a:ext uri="{FF2B5EF4-FFF2-40B4-BE49-F238E27FC236}">
                <a16:creationId xmlns:a16="http://schemas.microsoft.com/office/drawing/2014/main" id="{57ADDEBC-162E-4737-A6DF-B0F0CD8BB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932238"/>
            <a:ext cx="4105275" cy="273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6630" name="Picture 22" descr="akopern">
            <a:extLst>
              <a:ext uri="{FF2B5EF4-FFF2-40B4-BE49-F238E27FC236}">
                <a16:creationId xmlns:a16="http://schemas.microsoft.com/office/drawing/2014/main" id="{2C5FB2CA-40FB-4D93-AE73-14B6EF95D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838" y="3900488"/>
            <a:ext cx="4041775" cy="276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6631" name="Picture 23" descr="Copernicus2">
            <a:extLst>
              <a:ext uri="{FF2B5EF4-FFF2-40B4-BE49-F238E27FC236}">
                <a16:creationId xmlns:a16="http://schemas.microsoft.com/office/drawing/2014/main" id="{5581B9B5-F4C0-43E2-AA99-28A196983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588" y="1984375"/>
            <a:ext cx="156210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" dur="500"/>
                                        <p:tgtEl>
                                          <p:spTgt spid="19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19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19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19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8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82" name="Picture 2" descr="Know-baner-2">
            <a:extLst>
              <a:ext uri="{FF2B5EF4-FFF2-40B4-BE49-F238E27FC236}">
                <a16:creationId xmlns:a16="http://schemas.microsoft.com/office/drawing/2014/main" id="{05B667AB-F5A6-4095-8627-51A7C62E0B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5568950"/>
            <a:ext cx="8108950" cy="124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083" name="Text Box 2">
            <a:extLst>
              <a:ext uri="{FF2B5EF4-FFF2-40B4-BE49-F238E27FC236}">
                <a16:creationId xmlns:a16="http://schemas.microsoft.com/office/drawing/2014/main" id="{98732A67-357F-47DA-999D-275B60B52A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6425" y="-26988"/>
            <a:ext cx="5591175" cy="1431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  <a:t>Co-Producers</a:t>
            </a:r>
          </a:p>
          <a:p>
            <a:pPr algn="ctr"/>
            <a:r>
              <a:rPr lang="pl-PL" altLang="en-US" sz="4400">
                <a:solidFill>
                  <a:srgbClr val="FFFF00"/>
                </a:solidFill>
                <a:latin typeface="Arial" panose="020B0604020202020204" pitchFamily="34" charset="0"/>
              </a:rPr>
              <a:t>(in alphabetical order)</a:t>
            </a:r>
          </a:p>
        </p:txBody>
      </p:sp>
      <p:sp>
        <p:nvSpPr>
          <p:cNvPr id="430084" name="Text Box 3">
            <a:extLst>
              <a:ext uri="{FF2B5EF4-FFF2-40B4-BE49-F238E27FC236}">
                <a16:creationId xmlns:a16="http://schemas.microsoft.com/office/drawing/2014/main" id="{12F5554A-06EE-4F97-8B62-D98B88F8C3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6925" y="1647825"/>
            <a:ext cx="5457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Jacek Bieroń   Uniwersytet Jagielloński</a:t>
            </a:r>
          </a:p>
        </p:txBody>
      </p:sp>
      <p:sp>
        <p:nvSpPr>
          <p:cNvPr id="430085" name="Text Box 4">
            <a:extLst>
              <a:ext uri="{FF2B5EF4-FFF2-40B4-BE49-F238E27FC236}">
                <a16:creationId xmlns:a16="http://schemas.microsoft.com/office/drawing/2014/main" id="{28951B7D-C714-422B-8678-01D28F2DFB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938" y="2079625"/>
            <a:ext cx="76565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Charlotte Froese Fischer   Vanderbilt University &amp; NIST</a:t>
            </a:r>
          </a:p>
        </p:txBody>
      </p:sp>
      <p:sp>
        <p:nvSpPr>
          <p:cNvPr id="430086" name="Text Box 5">
            <a:extLst>
              <a:ext uri="{FF2B5EF4-FFF2-40B4-BE49-F238E27FC236}">
                <a16:creationId xmlns:a16="http://schemas.microsoft.com/office/drawing/2014/main" id="{970C3809-63C0-479B-938B-A1024A6A5B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3808413"/>
            <a:ext cx="43830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Ian Grant   University of Oxford</a:t>
            </a:r>
          </a:p>
        </p:txBody>
      </p:sp>
      <p:sp>
        <p:nvSpPr>
          <p:cNvPr id="430087" name="Text Box 6">
            <a:extLst>
              <a:ext uri="{FF2B5EF4-FFF2-40B4-BE49-F238E27FC236}">
                <a16:creationId xmlns:a16="http://schemas.microsoft.com/office/drawing/2014/main" id="{E297FCF1-E98F-4AA8-834C-9BB73EF2C3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4673600"/>
            <a:ext cx="4489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 Per J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nsson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   Malm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ö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 H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</a:rPr>
              <a:t>ö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gskola</a:t>
            </a:r>
            <a:endParaRPr lang="pl-PL" altLang="en-US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088" name="Text Box 7">
            <a:extLst>
              <a:ext uri="{FF2B5EF4-FFF2-40B4-BE49-F238E27FC236}">
                <a16:creationId xmlns:a16="http://schemas.microsoft.com/office/drawing/2014/main" id="{744EBD12-0B4F-408A-94A3-83E2EB43B4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5313" y="4240213"/>
            <a:ext cx="5083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Paul Indelicato   l’Universit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 Paris VI</a:t>
            </a:r>
          </a:p>
        </p:txBody>
      </p:sp>
      <p:sp>
        <p:nvSpPr>
          <p:cNvPr id="430089" name="Text Box 8">
            <a:extLst>
              <a:ext uri="{FF2B5EF4-FFF2-40B4-BE49-F238E27FC236}">
                <a16:creationId xmlns:a16="http://schemas.microsoft.com/office/drawing/2014/main" id="{3E2822B6-8959-4B8A-810C-5E9C639B23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5103813"/>
            <a:ext cx="4846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Pekka Pyykk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Helsingin Yliopisto</a:t>
            </a:r>
            <a:endParaRPr lang="pl-PL" altLang="en-US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430090" name="Text Box 9">
            <a:extLst>
              <a:ext uri="{FF2B5EF4-FFF2-40B4-BE49-F238E27FC236}">
                <a16:creationId xmlns:a16="http://schemas.microsoft.com/office/drawing/2014/main" id="{510C896A-DB90-46CC-91BF-605ED6CE6D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2943225"/>
            <a:ext cx="6102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Gediminas Gaigalas   Vilniaus Universitetas</a:t>
            </a:r>
            <a:endParaRPr lang="pl-PL" altLang="en-US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430091" name="Text Box 10">
            <a:extLst>
              <a:ext uri="{FF2B5EF4-FFF2-40B4-BE49-F238E27FC236}">
                <a16:creationId xmlns:a16="http://schemas.microsoft.com/office/drawing/2014/main" id="{624A77BE-431C-44DE-A61D-BE2C02EED9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2511425"/>
            <a:ext cx="5081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Stephan Fritzsche   Universit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ä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</a:rPr>
              <a:t>t Jena</a:t>
            </a:r>
          </a:p>
        </p:txBody>
      </p:sp>
      <p:sp>
        <p:nvSpPr>
          <p:cNvPr id="430092" name="Text Box 11">
            <a:extLst>
              <a:ext uri="{FF2B5EF4-FFF2-40B4-BE49-F238E27FC236}">
                <a16:creationId xmlns:a16="http://schemas.microsoft.com/office/drawing/2014/main" id="{549AAE5D-102E-493B-A772-935C986C04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8425" y="3376613"/>
            <a:ext cx="6372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Michel Godefroid 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Universit</a:t>
            </a:r>
            <a:r>
              <a:rPr lang="en-US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pl-PL" altLang="en-US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Libre Bruxelles</a:t>
            </a:r>
            <a:endParaRPr lang="pl-PL" altLang="en-US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438284" name="Rectangle 12">
            <a:extLst>
              <a:ext uri="{FF2B5EF4-FFF2-40B4-BE49-F238E27FC236}">
                <a16:creationId xmlns:a16="http://schemas.microsoft.com/office/drawing/2014/main" id="{3BB4003C-DD46-4F2A-94C9-332B1FD4FC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0238" y="6196013"/>
            <a:ext cx="55784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pl-PL" altLang="en-US" sz="3200">
                <a:solidFill>
                  <a:srgbClr val="FF0066"/>
                </a:solidFill>
                <a:latin typeface="Arial" panose="020B0604020202020204" pitchFamily="34" charset="0"/>
              </a:rPr>
              <a:t>Thank you for your attention</a:t>
            </a:r>
            <a:endParaRPr lang="pl-PL" altLang="en-US" sz="4400">
              <a:solidFill>
                <a:srgbClr val="FF0066"/>
              </a:solidFill>
            </a:endParaRPr>
          </a:p>
        </p:txBody>
      </p:sp>
      <p:pic>
        <p:nvPicPr>
          <p:cNvPr id="430094" name="Picture 14" descr="si-index">
            <a:extLst>
              <a:ext uri="{FF2B5EF4-FFF2-40B4-BE49-F238E27FC236}">
                <a16:creationId xmlns:a16="http://schemas.microsoft.com/office/drawing/2014/main" id="{19854526-56AD-485E-85BD-BBDCF4D88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029075"/>
            <a:ext cx="1944687" cy="128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095" name="Picture 15" descr="ncn-logo">
            <a:extLst>
              <a:ext uri="{FF2B5EF4-FFF2-40B4-BE49-F238E27FC236}">
                <a16:creationId xmlns:a16="http://schemas.microsoft.com/office/drawing/2014/main" id="{0F579135-4B1E-4E62-A5B3-1B2309B73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404938"/>
            <a:ext cx="4105275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096" name="Picture 16" descr="atomin-logo">
            <a:extLst>
              <a:ext uri="{FF2B5EF4-FFF2-40B4-BE49-F238E27FC236}">
                <a16:creationId xmlns:a16="http://schemas.microsoft.com/office/drawing/2014/main" id="{67D88D0B-AD98-4975-B322-02494F5E0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188913"/>
            <a:ext cx="1846263" cy="171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097" name="Picture 17" descr="uj-logo-index">
            <a:extLst>
              <a:ext uri="{FF2B5EF4-FFF2-40B4-BE49-F238E27FC236}">
                <a16:creationId xmlns:a16="http://schemas.microsoft.com/office/drawing/2014/main" id="{B5AF7E9D-0A0C-4113-84BB-5C3A17D43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763" y="125413"/>
            <a:ext cx="1647825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098" name="Picture 18" descr="220px-Helsingin_yliopisto">
            <a:extLst>
              <a:ext uri="{FF2B5EF4-FFF2-40B4-BE49-F238E27FC236}">
                <a16:creationId xmlns:a16="http://schemas.microsoft.com/office/drawing/2014/main" id="{4F79C373-FA2B-483A-B7F2-BB0E8FC66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3429000"/>
            <a:ext cx="1928813" cy="206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0"/>
                                        <p:tgtEl>
                                          <p:spTgt spid="438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8284" grpId="0" autoUpdateAnimBg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138" name="Picture 2" descr="Horloge-republicaine1">
            <a:extLst>
              <a:ext uri="{FF2B5EF4-FFF2-40B4-BE49-F238E27FC236}">
                <a16:creationId xmlns:a16="http://schemas.microsoft.com/office/drawing/2014/main" id="{3EEFE6AD-6CCC-4797-AB28-E3BF43361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-26988"/>
            <a:ext cx="6985000" cy="694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ojekt domyśln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CC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altLang="pl-PL" sz="2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CC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altLang="pl-PL" sz="2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14026</TotalTime>
  <Words>1482</Words>
  <Application>Microsoft Office PowerPoint</Application>
  <PresentationFormat>Pokaz na ekranie (4:3)</PresentationFormat>
  <Paragraphs>457</Paragraphs>
  <Slides>92</Slides>
  <Notes>9</Notes>
  <HiddenSlides>19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92</vt:i4>
      </vt:variant>
    </vt:vector>
  </HeadingPairs>
  <TitlesOfParts>
    <vt:vector size="93" baseType="lpstr">
      <vt:lpstr>Projekt domyślny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Double substitutions describe pair correlations</vt:lpstr>
      <vt:lpstr>Correlation in electronic structure</vt:lpstr>
      <vt:lpstr>Moore’s Law in action: time is on our side…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ZOA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Kontakt</dc:title>
  <dc:creator>Jacek Bieron</dc:creator>
  <cp:lastModifiedBy>Bieron</cp:lastModifiedBy>
  <cp:revision>204</cp:revision>
  <dcterms:created xsi:type="dcterms:W3CDTF">2002-04-10T21:03:59Z</dcterms:created>
  <dcterms:modified xsi:type="dcterms:W3CDTF">2019-01-28T21:30:33Z</dcterms:modified>
</cp:coreProperties>
</file>