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7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1pPr>
    <a:lvl2pPr marL="0" marR="0" indent="221056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7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2pPr>
    <a:lvl3pPr marL="0" marR="0" indent="442112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7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3pPr>
    <a:lvl4pPr marL="0" marR="0" indent="663169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7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4pPr>
    <a:lvl5pPr marL="0" marR="0" indent="884225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7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5pPr>
    <a:lvl6pPr marL="0" marR="0" indent="110528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7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6pPr>
    <a:lvl7pPr marL="0" marR="0" indent="1326336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7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7pPr>
    <a:lvl8pPr marL="0" marR="0" indent="1547392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7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8pPr>
    <a:lvl9pPr marL="0" marR="0" indent="176845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7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8E8E8"/>
          </a:solidFill>
        </a:fill>
      </a:tcStyle>
    </a:wholeTbl>
    <a:band2H>
      <a:tcTxStyle b="def" i="def"/>
      <a:tcStyle>
        <a:tcBdr/>
        <a:fill>
          <a:solidFill>
            <a:srgbClr val="F4F4F4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 b="def" i="def"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8" name="Shape 3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ctr" latinLnBrk="0">
      <a:defRPr sz="1200">
        <a:latin typeface="+mn-lt"/>
        <a:ea typeface="+mn-ea"/>
        <a:cs typeface="+mn-cs"/>
        <a:sym typeface="Helvetica Neue Light"/>
      </a:defRPr>
    </a:lvl1pPr>
    <a:lvl2pPr indent="228600" algn="ctr" latinLnBrk="0">
      <a:defRPr sz="1200">
        <a:latin typeface="+mn-lt"/>
        <a:ea typeface="+mn-ea"/>
        <a:cs typeface="+mn-cs"/>
        <a:sym typeface="Helvetica Neue Light"/>
      </a:defRPr>
    </a:lvl2pPr>
    <a:lvl3pPr indent="457200" algn="ctr" latinLnBrk="0">
      <a:defRPr sz="1200">
        <a:latin typeface="+mn-lt"/>
        <a:ea typeface="+mn-ea"/>
        <a:cs typeface="+mn-cs"/>
        <a:sym typeface="Helvetica Neue Light"/>
      </a:defRPr>
    </a:lvl3pPr>
    <a:lvl4pPr indent="685800" algn="ctr" latinLnBrk="0">
      <a:defRPr sz="1200">
        <a:latin typeface="+mn-lt"/>
        <a:ea typeface="+mn-ea"/>
        <a:cs typeface="+mn-cs"/>
        <a:sym typeface="Helvetica Neue Light"/>
      </a:defRPr>
    </a:lvl4pPr>
    <a:lvl5pPr indent="914400" algn="ctr" latinLnBrk="0">
      <a:defRPr sz="1200">
        <a:latin typeface="+mn-lt"/>
        <a:ea typeface="+mn-ea"/>
        <a:cs typeface="+mn-cs"/>
        <a:sym typeface="Helvetica Neue Light"/>
      </a:defRPr>
    </a:lvl5pPr>
    <a:lvl6pPr indent="1143000" algn="ctr" latinLnBrk="0">
      <a:defRPr sz="1200">
        <a:latin typeface="+mn-lt"/>
        <a:ea typeface="+mn-ea"/>
        <a:cs typeface="+mn-cs"/>
        <a:sym typeface="Helvetica Neue Light"/>
      </a:defRPr>
    </a:lvl6pPr>
    <a:lvl7pPr indent="1371600" algn="ctr" latinLnBrk="0">
      <a:defRPr sz="1200">
        <a:latin typeface="+mn-lt"/>
        <a:ea typeface="+mn-ea"/>
        <a:cs typeface="+mn-cs"/>
        <a:sym typeface="Helvetica Neue Light"/>
      </a:defRPr>
    </a:lvl7pPr>
    <a:lvl8pPr indent="1600200" algn="ctr" latinLnBrk="0">
      <a:defRPr sz="1200">
        <a:latin typeface="+mn-lt"/>
        <a:ea typeface="+mn-ea"/>
        <a:cs typeface="+mn-cs"/>
        <a:sym typeface="Helvetica Neue Light"/>
      </a:defRPr>
    </a:lvl8pPr>
    <a:lvl9pPr indent="1828800" algn="ctr" latinLnBrk="0">
      <a:defRPr sz="1200">
        <a:latin typeface="+mn-lt"/>
        <a:ea typeface="+mn-ea"/>
        <a:cs typeface="+mn-cs"/>
        <a:sym typeface="Helvetica Neue Light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ine 1"/>
          <p:cNvSpPr/>
          <p:nvPr/>
        </p:nvSpPr>
        <p:spPr>
          <a:xfrm>
            <a:off x="457199" y="3337559"/>
            <a:ext cx="8235044" cy="1"/>
          </a:xfrm>
          <a:prstGeom prst="line">
            <a:avLst/>
          </a:prstGeom>
          <a:ln w="12700">
            <a:solidFill>
              <a:srgbClr val="8888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7" name="Rectangle 2"/>
          <p:cNvSpPr txBox="1"/>
          <p:nvPr/>
        </p:nvSpPr>
        <p:spPr>
          <a:xfrm>
            <a:off x="660399" y="576327"/>
            <a:ext cx="7752082" cy="297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l">
              <a:defRPr sz="2000">
                <a:solidFill>
                  <a:schemeClr val="accent2">
                    <a:satOff val="-16666"/>
                    <a:lumOff val="30000"/>
                  </a:schemeClr>
                </a:solidFill>
              </a:defRPr>
            </a:lvl1pPr>
          </a:lstStyle>
          <a:p>
            <a:pPr/>
            <a:r>
              <a:t>Gamma Factory PoP experiment</a:t>
            </a:r>
          </a:p>
        </p:txBody>
      </p:sp>
      <p:sp>
        <p:nvSpPr>
          <p:cNvPr id="18" name="Rectangle 3"/>
          <p:cNvSpPr/>
          <p:nvPr/>
        </p:nvSpPr>
        <p:spPr>
          <a:xfrm>
            <a:off x="397329" y="3050176"/>
            <a:ext cx="8654144" cy="320042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9" name="Line 4"/>
          <p:cNvSpPr/>
          <p:nvPr/>
        </p:nvSpPr>
        <p:spPr>
          <a:xfrm>
            <a:off x="663348" y="3232241"/>
            <a:ext cx="7818664" cy="1"/>
          </a:xfrm>
          <a:prstGeom prst="line">
            <a:avLst/>
          </a:prstGeom>
          <a:ln w="12700">
            <a:solidFill>
              <a:srgbClr val="898989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0" name="Texte du titre"/>
          <p:cNvSpPr txBox="1"/>
          <p:nvPr>
            <p:ph type="title"/>
          </p:nvPr>
        </p:nvSpPr>
        <p:spPr>
          <a:xfrm>
            <a:off x="674915" y="947058"/>
            <a:ext cx="7739743" cy="2233750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</a:lstStyle>
          <a:p>
            <a:pPr/>
            <a:r>
              <a:t>Texte du titre</a:t>
            </a:r>
          </a:p>
        </p:txBody>
      </p:sp>
      <p:sp>
        <p:nvSpPr>
          <p:cNvPr id="21" name="Texte niveau 1…"/>
          <p:cNvSpPr txBox="1"/>
          <p:nvPr>
            <p:ph type="body" sz="quarter" idx="1"/>
          </p:nvPr>
        </p:nvSpPr>
        <p:spPr>
          <a:xfrm>
            <a:off x="691242" y="3285309"/>
            <a:ext cx="7766958" cy="64008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17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z="17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Light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z="17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Light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z="17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Light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z="17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Light"/>
              </a:defRPr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2" name="Numéro de diapositive"/>
          <p:cNvSpPr txBox="1"/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30" name="Texte niveau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3">
            <a:lumOff val="44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/>
          <p:nvPr/>
        </p:nvSpPr>
        <p:spPr>
          <a:xfrm>
            <a:off x="457199" y="952862"/>
            <a:ext cx="8235044" cy="1"/>
          </a:xfrm>
          <a:prstGeom prst="line">
            <a:avLst/>
          </a:prstGeom>
          <a:ln w="12700">
            <a:solidFill>
              <a:srgbClr val="8888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3" name="Rectangle 4"/>
          <p:cNvSpPr txBox="1"/>
          <p:nvPr/>
        </p:nvSpPr>
        <p:spPr>
          <a:xfrm>
            <a:off x="291193" y="6518997"/>
            <a:ext cx="8561614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2" indent="583342" algn="r">
              <a:defRPr b="1" sz="800">
                <a:solidFill>
                  <a:srgbClr val="80808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CNRS  </a:t>
            </a:r>
            <a:r>
              <a:rPr b="0"/>
              <a:t> |  IN2P3 | 2019/01/29|  </a:t>
            </a:r>
            <a:r>
              <a:t>Page </a:t>
            </a:r>
            <a:r>
              <a:rPr>
                <a:solidFill>
                  <a:schemeClr val="accent3">
                    <a:lumOff val="44000"/>
                  </a:schemeClr>
                </a:solidFill>
              </a:rPr>
              <a:t>00 </a:t>
            </a:r>
          </a:p>
        </p:txBody>
      </p:sp>
      <p:sp>
        <p:nvSpPr>
          <p:cNvPr id="4" name="Rectangle 2"/>
          <p:cNvSpPr txBox="1"/>
          <p:nvPr/>
        </p:nvSpPr>
        <p:spPr>
          <a:xfrm>
            <a:off x="6557443" y="275326"/>
            <a:ext cx="2199973" cy="186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pPr/>
            <a:r>
              <a:t>GammaFactory PoP experiment</a:t>
            </a:r>
          </a:p>
        </p:txBody>
      </p:sp>
      <p:pic>
        <p:nvPicPr>
          <p:cNvPr id="5" name="Image 14" descr="Image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382" y="6476989"/>
            <a:ext cx="378906" cy="21101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e du titre"/>
          <p:cNvSpPr txBox="1"/>
          <p:nvPr>
            <p:ph type="title"/>
          </p:nvPr>
        </p:nvSpPr>
        <p:spPr>
          <a:xfrm>
            <a:off x="402771" y="431800"/>
            <a:ext cx="8338459" cy="503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562" tIns="24562" rIns="24562" bIns="24562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7" name="Texte niveau 1…"/>
          <p:cNvSpPr txBox="1"/>
          <p:nvPr>
            <p:ph type="body" idx="1"/>
          </p:nvPr>
        </p:nvSpPr>
        <p:spPr>
          <a:xfrm>
            <a:off x="402771" y="1324052"/>
            <a:ext cx="8338459" cy="4830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562" tIns="24562" rIns="24562" bIns="24562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" name="Numéro de diapositive"/>
          <p:cNvSpPr txBox="1"/>
          <p:nvPr>
            <p:ph type="sldNum" sz="quarter" idx="2"/>
          </p:nvPr>
        </p:nvSpPr>
        <p:spPr>
          <a:xfrm>
            <a:off x="8738842" y="6498364"/>
            <a:ext cx="169892" cy="168266"/>
          </a:xfrm>
          <a:prstGeom prst="rect">
            <a:avLst/>
          </a:prstGeom>
          <a:ln w="12700">
            <a:miter lim="400000"/>
          </a:ln>
        </p:spPr>
        <p:txBody>
          <a:bodyPr wrap="none" lIns="22105" tIns="22105" rIns="22105" bIns="22105">
            <a:spAutoFit/>
          </a:bodyPr>
          <a:lstStyle>
            <a:lvl1pPr algn="r">
              <a:defRPr b="1" sz="800">
                <a:solidFill>
                  <a:srgbClr val="80808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9" name="LogoGF.pdf" descr="LogoGF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62229" y="202768"/>
            <a:ext cx="378906" cy="378906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7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7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7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7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7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1056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7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442112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7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63169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7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884225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7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147370" marR="0" indent="-147370" algn="l" defTabSz="91440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6">
            <a:lumOff val="-7176"/>
          </a:schemeClr>
        </a:buClr>
        <a:buSzPct val="100000"/>
        <a:buFont typeface="Helvetica Neue Light"/>
        <a:buChar char="&gt;"/>
        <a:tabLst/>
        <a:defRPr b="0" baseline="0" cap="none" i="0" spc="0" strike="noStrike" sz="1400" u="none">
          <a:ln>
            <a:noFill/>
          </a:ln>
          <a:solidFill>
            <a:srgbClr val="60606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337725" marR="0" indent="-147370" algn="l" defTabSz="91440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6">
            <a:lumOff val="-7176"/>
          </a:schemeClr>
        </a:buClr>
        <a:buSzPct val="100000"/>
        <a:buFont typeface="Helvetica Neue Light"/>
        <a:buChar char="&gt;"/>
        <a:tabLst/>
        <a:defRPr b="0" baseline="0" cap="none" i="0" spc="0" strike="noStrike" sz="1400" u="none">
          <a:ln>
            <a:noFill/>
          </a:ln>
          <a:solidFill>
            <a:srgbClr val="60606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552640" marR="0" indent="-147370" algn="l" defTabSz="91440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6">
            <a:lumOff val="-7176"/>
          </a:schemeClr>
        </a:buClr>
        <a:buSzPct val="100000"/>
        <a:buFont typeface="Helvetica Neue Light"/>
        <a:buChar char="&gt;"/>
        <a:tabLst/>
        <a:defRPr b="0" baseline="0" cap="none" i="0" spc="0" strike="noStrike" sz="1400" u="none">
          <a:ln>
            <a:noFill/>
          </a:ln>
          <a:solidFill>
            <a:srgbClr val="60606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767556" marR="0" indent="-147370" algn="l" defTabSz="91440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6">
            <a:lumOff val="-7176"/>
          </a:schemeClr>
        </a:buClr>
        <a:buSzPct val="100000"/>
        <a:buFont typeface="Helvetica Neue Light"/>
        <a:buChar char="&gt;"/>
        <a:tabLst/>
        <a:defRPr b="0" baseline="0" cap="none" i="0" spc="0" strike="noStrike" sz="1400" u="none">
          <a:ln>
            <a:noFill/>
          </a:ln>
          <a:solidFill>
            <a:srgbClr val="60606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982472" marR="0" indent="-147371" algn="l" defTabSz="91440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6">
            <a:lumOff val="-7176"/>
          </a:schemeClr>
        </a:buClr>
        <a:buSzPct val="100000"/>
        <a:buFont typeface="Helvetica Neue Light"/>
        <a:buChar char="&gt;"/>
        <a:tabLst/>
        <a:defRPr b="0" baseline="0" cap="none" i="0" spc="0" strike="noStrike" sz="1400" u="none">
          <a:ln>
            <a:noFill/>
          </a:ln>
          <a:solidFill>
            <a:srgbClr val="60606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203527" marR="0" indent="-147370" algn="l" defTabSz="91440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6">
            <a:lumOff val="-7176"/>
          </a:schemeClr>
        </a:buClr>
        <a:buSzPct val="100000"/>
        <a:buFont typeface="Helvetica Neue Light"/>
        <a:buChar char="&gt;"/>
        <a:tabLst/>
        <a:defRPr b="0" baseline="0" cap="none" i="0" spc="0" strike="noStrike" sz="1400" u="none">
          <a:ln>
            <a:noFill/>
          </a:ln>
          <a:solidFill>
            <a:srgbClr val="60606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1424583" marR="0" indent="-147371" algn="l" defTabSz="91440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6">
            <a:lumOff val="-7176"/>
          </a:schemeClr>
        </a:buClr>
        <a:buSzPct val="100000"/>
        <a:buFont typeface="Helvetica Neue Light"/>
        <a:buChar char="&gt;"/>
        <a:tabLst/>
        <a:defRPr b="0" baseline="0" cap="none" i="0" spc="0" strike="noStrike" sz="1400" u="none">
          <a:ln>
            <a:noFill/>
          </a:ln>
          <a:solidFill>
            <a:srgbClr val="60606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1645641" marR="0" indent="-147371" algn="l" defTabSz="91440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6">
            <a:lumOff val="-7176"/>
          </a:schemeClr>
        </a:buClr>
        <a:buSzPct val="100000"/>
        <a:buFont typeface="Helvetica Neue Light"/>
        <a:buChar char="&gt;"/>
        <a:tabLst/>
        <a:defRPr b="0" baseline="0" cap="none" i="0" spc="0" strike="noStrike" sz="1400" u="none">
          <a:ln>
            <a:noFill/>
          </a:ln>
          <a:solidFill>
            <a:srgbClr val="60606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1866696" marR="0" indent="-147371" algn="l" defTabSz="91440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6">
            <a:lumOff val="-7176"/>
          </a:schemeClr>
        </a:buClr>
        <a:buSzPct val="100000"/>
        <a:buFont typeface="Helvetica Neue Light"/>
        <a:buChar char="&gt;"/>
        <a:tabLst/>
        <a:defRPr b="0" baseline="0" cap="none" i="0" spc="0" strike="noStrike" sz="1400" u="none">
          <a:ln>
            <a:noFill/>
          </a:ln>
          <a:solidFill>
            <a:srgbClr val="60606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1056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42112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63169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884225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0528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26336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547392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76845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1.jpeg"/><Relationship Id="rId4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3.jpeg"/><Relationship Id="rId9" Type="http://schemas.openxmlformats.org/officeDocument/2006/relationships/image" Target="../media/image4.jpeg"/><Relationship Id="rId10" Type="http://schemas.openxmlformats.org/officeDocument/2006/relationships/image" Target="../media/image5.jpeg"/><Relationship Id="rId11" Type="http://schemas.openxmlformats.org/officeDocument/2006/relationships/image" Target="../media/image1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1"/>
          <p:cNvSpPr txBox="1"/>
          <p:nvPr>
            <p:ph type="ctrTitle"/>
          </p:nvPr>
        </p:nvSpPr>
        <p:spPr>
          <a:xfrm>
            <a:off x="674914" y="947059"/>
            <a:ext cx="7739744" cy="2233749"/>
          </a:xfrm>
          <a:prstGeom prst="rect">
            <a:avLst/>
          </a:prstGeom>
        </p:spPr>
        <p:txBody>
          <a:bodyPr/>
          <a:lstStyle/>
          <a:p>
            <a:pPr/>
            <a:r>
              <a:t>Updates for the GammaFactory POP IP</a:t>
            </a:r>
          </a:p>
        </p:txBody>
      </p:sp>
      <p:sp>
        <p:nvSpPr>
          <p:cNvPr id="41" name="Rectangle 2"/>
          <p:cNvSpPr txBox="1"/>
          <p:nvPr>
            <p:ph type="subTitle" sz="quarter" idx="1"/>
          </p:nvPr>
        </p:nvSpPr>
        <p:spPr>
          <a:xfrm>
            <a:off x="691242" y="3285309"/>
            <a:ext cx="7766957" cy="640081"/>
          </a:xfrm>
          <a:prstGeom prst="rect">
            <a:avLst/>
          </a:prstGeom>
        </p:spPr>
        <p:txBody>
          <a:bodyPr/>
          <a:lstStyle/>
          <a:p>
            <a:pPr defTabSz="704087">
              <a:defRPr i="1" sz="1309"/>
            </a:pPr>
            <a:r>
              <a:t>2019 01 29</a:t>
            </a:r>
          </a:p>
          <a:p>
            <a:pPr defTabSz="704087">
              <a:defRPr i="1" sz="1309"/>
            </a:pPr>
          </a:p>
          <a:p>
            <a:pPr defTabSz="704087">
              <a:defRPr i="1" sz="1309"/>
            </a:pPr>
            <a:r>
              <a:t>LAL group </a:t>
            </a:r>
          </a:p>
        </p:txBody>
      </p:sp>
      <p:grpSp>
        <p:nvGrpSpPr>
          <p:cNvPr id="44" name="Groupe 10"/>
          <p:cNvGrpSpPr/>
          <p:nvPr/>
        </p:nvGrpSpPr>
        <p:grpSpPr>
          <a:xfrm>
            <a:off x="4022137" y="6455059"/>
            <a:ext cx="808592" cy="222739"/>
            <a:chOff x="1820308" y="15630"/>
            <a:chExt cx="808591" cy="222738"/>
          </a:xfrm>
        </p:grpSpPr>
        <p:pic>
          <p:nvPicPr>
            <p:cNvPr id="42" name="Image 13" descr="Image 1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820308" y="15630"/>
              <a:ext cx="378906" cy="2110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Image 14" descr="Image 1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249994" y="27353"/>
              <a:ext cx="378906" cy="2110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5" name="LogoGF.pdf" descr="LogoGF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27529" y="262511"/>
            <a:ext cx="808592" cy="8085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Next step for LAL t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Next step for LAL team </a:t>
            </a:r>
          </a:p>
        </p:txBody>
      </p:sp>
      <p:sp>
        <p:nvSpPr>
          <p:cNvPr id="112" name="Yellow Report !!…"/>
          <p:cNvSpPr txBox="1"/>
          <p:nvPr>
            <p:ph type="body" idx="1"/>
          </p:nvPr>
        </p:nvSpPr>
        <p:spPr>
          <a:xfrm>
            <a:off x="402771" y="1324052"/>
            <a:ext cx="8338459" cy="3685321"/>
          </a:xfrm>
          <a:prstGeom prst="rect">
            <a:avLst/>
          </a:prstGeom>
        </p:spPr>
        <p:txBody>
          <a:bodyPr/>
          <a:lstStyle/>
          <a:p>
            <a:pPr>
              <a:defRPr sz="1600"/>
            </a:pPr>
            <a:r>
              <a:t> </a:t>
            </a:r>
            <a:r>
              <a:rPr b="1">
                <a:solidFill>
                  <a:srgbClr val="000000"/>
                </a:solidFill>
              </a:rPr>
              <a:t>Yellow Report !! </a:t>
            </a:r>
          </a:p>
          <a:p>
            <a:pPr>
              <a:defRPr sz="1600"/>
            </a:pPr>
            <a:r>
              <a:t>Include chirp in software to describe laser pulse - ion bunch interaction.</a:t>
            </a:r>
          </a:p>
          <a:p>
            <a:pPr>
              <a:defRPr sz="1600"/>
            </a:pPr>
            <a:r>
              <a:t>Optical cavity design refinement with investigation of thermal effect on the coupling mirror for the 2 mirrors OC</a:t>
            </a:r>
          </a:p>
          <a:p>
            <a:pPr>
              <a:defRPr sz="1600"/>
            </a:pPr>
            <a:r>
              <a:t>First proposal of a complete laser architecture and associated budget based on NKT photonics/teraxion proposal </a:t>
            </a:r>
          </a:p>
          <a:p>
            <a:pPr>
              <a:defRPr sz="1600"/>
            </a:pPr>
            <a:r>
              <a:t>Investigation of alternative design with NKT oscillator / teraxion (stretcher-spectral bandwidth filter) /Amplitude Amplifier</a:t>
            </a:r>
          </a:p>
          <a:p>
            <a:pPr>
              <a:defRPr sz="1600"/>
            </a:pPr>
            <a:r>
              <a:t>Design and test of the high energy spectral shaper (Institut Fresnel) </a:t>
            </a:r>
          </a:p>
          <a:p>
            <a:pPr>
              <a:defRPr sz="1600"/>
            </a:pPr>
            <a:r>
              <a:t>Visit SPS and freeze integration interfaces </a:t>
            </a:r>
          </a:p>
          <a:p>
            <a:pPr>
              <a:defRPr sz="1600"/>
            </a:pPr>
            <a:r>
              <a:t>Request for LAL design office time to produce first 3D model of the interaction point system</a:t>
            </a:r>
          </a:p>
        </p:txBody>
      </p:sp>
      <p:sp>
        <p:nvSpPr>
          <p:cNvPr id="1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aser paramet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Laser parameters </a:t>
            </a:r>
          </a:p>
        </p:txBody>
      </p:sp>
      <p:sp>
        <p:nvSpPr>
          <p:cNvPr id="48" name="From simulations, the preliminary laser parameters are:…"/>
          <p:cNvSpPr txBox="1"/>
          <p:nvPr>
            <p:ph type="body" idx="1"/>
          </p:nvPr>
        </p:nvSpPr>
        <p:spPr>
          <a:xfrm>
            <a:off x="402771" y="1324052"/>
            <a:ext cx="8338458" cy="4980122"/>
          </a:xfrm>
          <a:prstGeom prst="rect">
            <a:avLst/>
          </a:prstGeom>
        </p:spPr>
        <p:txBody>
          <a:bodyPr/>
          <a:lstStyle/>
          <a:p>
            <a:pPr>
              <a:buClr>
                <a:schemeClr val="accent2">
                  <a:lumOff val="-8000"/>
                </a:schemeClr>
              </a:buClr>
              <a:buChar char="•"/>
            </a:pPr>
            <a:r>
              <a:t> From simulations, the preliminary laser parameters are:</a:t>
            </a: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 lvl="6" marL="0" indent="1277212">
              <a:buClr>
                <a:schemeClr val="accent2">
                  <a:lumOff val="-8000"/>
                </a:schemeClr>
              </a:buClr>
              <a:buSzTx/>
              <a:buNone/>
              <a:defRPr sz="1200"/>
            </a:pPr>
            <a:r>
              <a:rPr baseline="31999"/>
              <a:t>(a)</a:t>
            </a:r>
            <a:r>
              <a:t> possibly tunable but easier operation at fix value. Spectral shaping with sharp edge in the blue </a:t>
            </a:r>
          </a:p>
          <a:p>
            <a:pPr lvl="6" marL="0" indent="1277212">
              <a:buClr>
                <a:schemeClr val="accent2">
                  <a:lumOff val="-8000"/>
                </a:schemeClr>
              </a:buClr>
              <a:buSzTx/>
              <a:buNone/>
              <a:defRPr sz="1200"/>
            </a:pPr>
            <a:r>
              <a:rPr baseline="31999"/>
              <a:t>(b)</a:t>
            </a:r>
            <a:r>
              <a:t> with a coarse (+/- 15kHz)  and fine tuning with a piezo stack</a:t>
            </a:r>
          </a:p>
          <a:p>
            <a:pPr marL="354917" indent="-228600">
              <a:buClr>
                <a:schemeClr val="accent2">
                  <a:lumOff val="-8000"/>
                </a:schemeClr>
              </a:buClr>
              <a:buChar char="•"/>
            </a:pPr>
            <a:r>
              <a:t>Feasible custom commercial laser. 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xfrm>
            <a:off x="8781733" y="6498364"/>
            <a:ext cx="127001" cy="1682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50" name="Tableau"/>
          <p:cNvGraphicFramePr/>
          <p:nvPr/>
        </p:nvGraphicFramePr>
        <p:xfrm>
          <a:off x="1082782" y="1751131"/>
          <a:ext cx="7165710" cy="3131184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1553233"/>
                <a:gridCol w="835007"/>
                <a:gridCol w="527518"/>
                <a:gridCol w="4245503"/>
              </a:tblGrid>
              <a:tr h="273986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Parameters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Values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Unit 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Comment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</a:tr>
              <a:tr h="274122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central wavelength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1030-1040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nm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On wavelength fixed in this range 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Central wavelength tunability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0.2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nm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sz="1000">
                          <a:solidFill>
                            <a:srgbClr val="000000"/>
                          </a:solidFill>
                        </a:defRPr>
                      </a:pPr>
                      <a:r>
                        <a:t>spectral bandwidth </a:t>
                      </a:r>
                      <a:r>
                        <a:rPr baseline="31999"/>
                        <a:t>(a)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0.1-0.5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nm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TBP limited pulse, chirped pulse ?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54889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Pulse length 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3-15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ps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Spectrum shap dependent, Gaussian assumption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sz="1000">
                          <a:solidFill>
                            <a:srgbClr val="000000"/>
                          </a:solidFill>
                        </a:defRPr>
                      </a:pPr>
                      <a:r>
                        <a:t>Frep </a:t>
                      </a:r>
                      <a:r>
                        <a:rPr baseline="31999"/>
                        <a:t>(b)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40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MHz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Phase jitter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&lt;10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fs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10Hz-10MHz, strongly limit possible supplier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average Power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40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vary vs the spectral setting / vs TBC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Energy/pulse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uJ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vary vs the spectral setting 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polarisation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circular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beam diameter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1 - 2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mm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Ajustment with telescope for coupling optimization to OC 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sz="1000">
                          <a:solidFill>
                            <a:srgbClr val="000000"/>
                          </a:solidFill>
                        </a:defRPr>
                      </a:pPr>
                      <a:r>
                        <a:t>beam quality, M</a:t>
                      </a:r>
                      <a:r>
                        <a:rPr baseline="31999"/>
                        <a:t>2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&lt;1.2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me bandwidth product, FTL pulse versus chirped puls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96111">
              <a:defRPr sz="2646"/>
            </a:lvl1pPr>
          </a:lstStyle>
          <a:p>
            <a:pPr/>
            <a:r>
              <a:t>Time bandwidth product, FTL pulse versus chirped pulse </a:t>
            </a:r>
          </a:p>
        </p:txBody>
      </p:sp>
      <p:sp>
        <p:nvSpPr>
          <p:cNvPr id="53" name="For a Fourier transformed limited pulse"/>
          <p:cNvSpPr txBox="1"/>
          <p:nvPr>
            <p:ph type="body" sz="quarter" idx="1"/>
          </p:nvPr>
        </p:nvSpPr>
        <p:spPr>
          <a:xfrm>
            <a:off x="402771" y="1087031"/>
            <a:ext cx="8338458" cy="1465512"/>
          </a:xfrm>
          <a:prstGeom prst="rect">
            <a:avLst/>
          </a:prstGeom>
        </p:spPr>
        <p:txBody>
          <a:bodyPr/>
          <a:lstStyle>
            <a:lvl1pPr>
              <a:buChar char="•"/>
            </a:lvl1pPr>
          </a:lstStyle>
          <a:p>
            <a:pPr/>
            <a:r>
              <a:t> For a Fourier transformed limited pulse </a:t>
            </a:r>
          </a:p>
        </p:txBody>
      </p:sp>
      <p:sp>
        <p:nvSpPr>
          <p:cNvPr id="54" name="Numéro de diapositive"/>
          <p:cNvSpPr txBox="1"/>
          <p:nvPr>
            <p:ph type="sldNum" sz="quarter" idx="2"/>
          </p:nvPr>
        </p:nvSpPr>
        <p:spPr>
          <a:xfrm>
            <a:off x="8781733" y="6498364"/>
            <a:ext cx="127001" cy="1682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5" name="Capture d’écran 2018-11-12 à 12.24.24.png" descr="Capture d’écran 2018-11-12 à 12.24.2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97973" y="952862"/>
            <a:ext cx="3796551" cy="1679956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Delta_nu_cdot_De.pdf" descr="Delta_nu_cdot_D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2615" y="1444320"/>
            <a:ext cx="2895601" cy="774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inconnu.png" descr="inconnu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8107" y="2704127"/>
            <a:ext cx="3924616" cy="26963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varepsilon(z,t)_.pdf" descr="varepsilon(z,t)_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618235" y="2923547"/>
            <a:ext cx="4178301" cy="586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phi(_omega)_=_k(.pdf" descr="phi(_omega)_=_k(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584898" y="3800763"/>
            <a:ext cx="3822701" cy="675387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If group delay dispersion has marginal effect on ion beam cooling, pulse length t0 and spectral bandwidth can be decoupled by non-compensating the dispersion or adding dispersion"/>
          <p:cNvSpPr txBox="1"/>
          <p:nvPr/>
        </p:nvSpPr>
        <p:spPr>
          <a:xfrm>
            <a:off x="386080" y="5724370"/>
            <a:ext cx="8020061" cy="4928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47370" indent="-147370" algn="l">
              <a:spcBef>
                <a:spcPts val="1000"/>
              </a:spcBef>
              <a:buClr>
                <a:schemeClr val="accent6">
                  <a:lumOff val="-7176"/>
                </a:schemeClr>
              </a:buClr>
              <a:buSzPct val="100000"/>
              <a:buFont typeface="Helvetica Neue Light"/>
              <a:buChar char="•"/>
              <a:defRPr sz="1400">
                <a:solidFill>
                  <a:srgbClr val="606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If group delay dispersion has marginal effect on ion beam cooling, pulse length t</a:t>
            </a:r>
            <a:r>
              <a:rPr baseline="-5999"/>
              <a:t>0</a:t>
            </a:r>
            <a:r>
              <a:t> and spectral bandwidth can be decoupled by non-compensating the dispersion or adding dispersion</a:t>
            </a:r>
          </a:p>
        </p:txBody>
      </p:sp>
      <p:sp>
        <p:nvSpPr>
          <p:cNvPr id="61" name="m=2, quadratic phase =&gt; linear chirp"/>
          <p:cNvSpPr txBox="1"/>
          <p:nvPr/>
        </p:nvSpPr>
        <p:spPr>
          <a:xfrm>
            <a:off x="4579658" y="4637471"/>
            <a:ext cx="3032684" cy="289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>
              <a:spcBef>
                <a:spcPts val="1000"/>
              </a:spcBef>
              <a:defRPr sz="1400">
                <a:solidFill>
                  <a:srgbClr val="606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m=2, quadratic phase =&gt; linear chirp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rogress in laser design consider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Progress in laser design considerations </a:t>
            </a:r>
          </a:p>
        </p:txBody>
      </p:sp>
      <p:sp>
        <p:nvSpPr>
          <p:cNvPr id="64" name="Numéro de diapositive"/>
          <p:cNvSpPr txBox="1"/>
          <p:nvPr>
            <p:ph type="sldNum" sz="quarter" idx="2"/>
          </p:nvPr>
        </p:nvSpPr>
        <p:spPr>
          <a:xfrm>
            <a:off x="8781733" y="6498364"/>
            <a:ext cx="127001" cy="1682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5" name="Not a lot of progress, sourcing to identify supplier and laser design under discussion"/>
          <p:cNvSpPr txBox="1"/>
          <p:nvPr/>
        </p:nvSpPr>
        <p:spPr>
          <a:xfrm>
            <a:off x="104744" y="1324052"/>
            <a:ext cx="7590232" cy="314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/>
            </a:lvl1pPr>
          </a:lstStyle>
          <a:p>
            <a:pPr/>
            <a:r>
              <a:t>Not a lot of progress, sourcing to identify supplier and laser design under discussion   </a:t>
            </a:r>
          </a:p>
        </p:txBody>
      </p:sp>
      <p:pic>
        <p:nvPicPr>
          <p:cNvPr id="66" name="inconnu.png" descr="inconnu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3160" y="2353728"/>
            <a:ext cx="672395" cy="503648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inconnu.png" descr="inconnu.png"/>
          <p:cNvPicPr>
            <a:picLocks noChangeAspect="1"/>
          </p:cNvPicPr>
          <p:nvPr/>
        </p:nvPicPr>
        <p:blipFill>
          <a:blip r:embed="rId3">
            <a:extLst/>
          </a:blip>
          <a:srcRect l="0" t="30330" r="0" b="30330"/>
          <a:stretch>
            <a:fillRect/>
          </a:stretch>
        </p:blipFill>
        <p:spPr>
          <a:xfrm>
            <a:off x="223160" y="3766999"/>
            <a:ext cx="672395" cy="26452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inconnu.png" descr="inconnu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6752" y="3060363"/>
            <a:ext cx="425211" cy="503648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inconnu.png" descr="inconnu.png"/>
          <p:cNvPicPr>
            <a:picLocks noChangeAspect="1"/>
          </p:cNvPicPr>
          <p:nvPr/>
        </p:nvPicPr>
        <p:blipFill>
          <a:blip r:embed="rId5">
            <a:extLst/>
          </a:blip>
          <a:srcRect l="0" t="25604" r="0" b="25604"/>
          <a:stretch>
            <a:fillRect/>
          </a:stretch>
        </p:blipFill>
        <p:spPr>
          <a:xfrm>
            <a:off x="307533" y="4404613"/>
            <a:ext cx="503648" cy="245734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inconnu.png" descr="inconnu.png"/>
          <p:cNvPicPr>
            <a:picLocks noChangeAspect="1"/>
          </p:cNvPicPr>
          <p:nvPr/>
        </p:nvPicPr>
        <p:blipFill>
          <a:blip r:embed="rId6">
            <a:extLst/>
          </a:blip>
          <a:srcRect l="0" t="33064" r="0" b="33064"/>
          <a:stretch>
            <a:fillRect/>
          </a:stretch>
        </p:blipFill>
        <p:spPr>
          <a:xfrm>
            <a:off x="3010074" y="5536387"/>
            <a:ext cx="1322381" cy="447891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inconnu.png" descr="inconnu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21880" y="5508599"/>
            <a:ext cx="425211" cy="503648"/>
          </a:xfrm>
          <a:prstGeom prst="rect">
            <a:avLst/>
          </a:prstGeom>
          <a:ln w="12700">
            <a:miter lim="400000"/>
          </a:ln>
        </p:spPr>
      </p:pic>
      <p:pic>
        <p:nvPicPr>
          <p:cNvPr id="72" name="inconnu.png" descr="inconnu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847416" y="4207854"/>
            <a:ext cx="558120" cy="211016"/>
          </a:xfrm>
          <a:prstGeom prst="rect">
            <a:avLst/>
          </a:prstGeom>
          <a:ln w="12700">
            <a:miter lim="400000"/>
          </a:ln>
        </p:spPr>
      </p:pic>
      <p:pic>
        <p:nvPicPr>
          <p:cNvPr id="73" name="inconnu.jpg" descr="inconnu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723824" y="2766708"/>
            <a:ext cx="868865" cy="503648"/>
          </a:xfrm>
          <a:prstGeom prst="rect">
            <a:avLst/>
          </a:prstGeom>
          <a:ln w="12700">
            <a:miter lim="400000"/>
          </a:ln>
        </p:spPr>
      </p:pic>
      <p:pic>
        <p:nvPicPr>
          <p:cNvPr id="74" name="inconnu.jpg" descr="inconnu.jp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7693565" y="3402907"/>
            <a:ext cx="929384" cy="672396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RESOLUTION_logo_white_background.jpg.jpg" descr="RESOLUTION_logo_white_background.jpg.jp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693565" y="4716041"/>
            <a:ext cx="929384" cy="357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76" name="GFPoP-iplaser.png" descr="GFPoP-iplaser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014528" y="1631669"/>
            <a:ext cx="6590323" cy="46437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New Optical cavity proposa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Optical cavity proposal </a:t>
            </a:r>
          </a:p>
        </p:txBody>
      </p:sp>
      <p:sp>
        <p:nvSpPr>
          <p:cNvPr id="79" name="AM shows that a most simpler design with 2 mirrors (plan-concave) cavity is giving us :…"/>
          <p:cNvSpPr txBox="1"/>
          <p:nvPr>
            <p:ph type="body" idx="1"/>
          </p:nvPr>
        </p:nvSpPr>
        <p:spPr>
          <a:xfrm>
            <a:off x="402771" y="1075148"/>
            <a:ext cx="8338459" cy="526214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AM shows that a most simpler design with 2 mirrors (plan-concave) cavity is giving us : </a:t>
            </a:r>
          </a:p>
          <a:p>
            <a:pPr marL="0" indent="0">
              <a:buSzTx/>
              <a:buNone/>
            </a:pPr>
          </a:p>
          <a:p>
            <a:pPr marL="0" indent="0">
              <a:buSzTx/>
              <a:buNone/>
            </a:pPr>
          </a:p>
          <a:p>
            <a:pPr marL="0" indent="0">
              <a:buSzTx/>
              <a:buNone/>
            </a:pPr>
          </a:p>
          <a:p>
            <a:pPr marL="0" indent="0">
              <a:buSzTx/>
              <a:buNone/>
            </a:pPr>
          </a:p>
          <a:p>
            <a:pPr marL="0" indent="0">
              <a:buSzTx/>
              <a:buNone/>
            </a:pPr>
          </a:p>
          <a:p>
            <a:pPr marL="0" indent="0">
              <a:buSzTx/>
              <a:buNone/>
            </a:pPr>
          </a:p>
          <a:p>
            <a:pPr marL="0" indent="0">
              <a:buSzTx/>
              <a:buNone/>
            </a:pPr>
          </a:p>
          <a:p>
            <a:pPr marL="0" indent="0">
              <a:buSzTx/>
              <a:buNone/>
            </a:pPr>
          </a:p>
          <a:p>
            <a:pPr marL="0" indent="0">
              <a:buSzTx/>
              <a:buNone/>
            </a:pPr>
          </a:p>
          <a:p>
            <a:pPr marL="0" indent="0">
              <a:buSzTx/>
              <a:buNone/>
            </a:pPr>
          </a:p>
          <a:p>
            <a:pPr marL="0" indent="0">
              <a:buSzTx/>
              <a:buNone/>
            </a:pPr>
            <a:r>
              <a:t>The 2 mirrors OC has many advantages: </a:t>
            </a:r>
          </a:p>
          <a:p>
            <a:pPr marL="0" indent="0">
              <a:buSzTx/>
              <a:buNone/>
            </a:pPr>
            <a:r>
              <a:t>- easier alignment can be made without breaking vacuum</a:t>
            </a:r>
          </a:p>
          <a:p>
            <a:pPr marL="0" indent="0">
              <a:buSzTx/>
              <a:buNone/>
            </a:pPr>
            <a:r>
              <a:t>- minimized optomechanics under vacuum </a:t>
            </a:r>
          </a:p>
          <a:p>
            <a:pPr marL="0" indent="0">
              <a:buSzTx/>
              <a:buNone/>
            </a:pPr>
            <a:r>
              <a:t>- may be some pros for beam impedance issue </a:t>
            </a:r>
          </a:p>
        </p:txBody>
      </p:sp>
      <p:sp>
        <p:nvSpPr>
          <p:cNvPr id="80" name="Numéro de diapositive"/>
          <p:cNvSpPr txBox="1"/>
          <p:nvPr>
            <p:ph type="sldNum" sz="quarter" idx="2"/>
          </p:nvPr>
        </p:nvSpPr>
        <p:spPr>
          <a:xfrm>
            <a:off x="8781733" y="6498364"/>
            <a:ext cx="127001" cy="1682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81" name="Tableau"/>
          <p:cNvGraphicFramePr/>
          <p:nvPr/>
        </p:nvGraphicFramePr>
        <p:xfrm>
          <a:off x="850876" y="1596720"/>
          <a:ext cx="5951224" cy="2859766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1504939"/>
                <a:gridCol w="1095221"/>
                <a:gridCol w="1415530"/>
                <a:gridCol w="1203811"/>
                <a:gridCol w="2222744"/>
              </a:tblGrid>
              <a:tr h="273986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Parameters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Values 2-mirrors OC 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Values 4 mirrors (3D-OC)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Unit 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Comment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</a:tr>
              <a:tr h="274122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Crossing angle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2.4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2.6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°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waist_x @ IP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~1.4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~1.9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mm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waist_y @ IP 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~1.4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~1.7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mm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Minimum waist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1.25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mm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On the coupling mirror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Max length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3,75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3,25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mm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Beam diameter M1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1.25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2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mm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Coupling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~ 70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~70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%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Gain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&gt;5000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&gt;5000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Limited by oscillator phase noise 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71417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/>
                        <a:t>Stored power 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&gt;100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&gt;100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"/>
                          <a:ea typeface="Helvetica Neue"/>
                          <a:cs typeface="Helvetica Neue"/>
                        </a:rPr>
                        <a:t>kW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>
                          <a:latin typeface="Helvetica Neue"/>
                          <a:ea typeface="Helvetica Neue"/>
                          <a:cs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2" name="Rectangle"/>
          <p:cNvSpPr/>
          <p:nvPr/>
        </p:nvSpPr>
        <p:spPr>
          <a:xfrm>
            <a:off x="2349500" y="1574800"/>
            <a:ext cx="1080195" cy="2899005"/>
          </a:xfrm>
          <a:prstGeom prst="rect">
            <a:avLst/>
          </a:prstGeom>
          <a:solidFill>
            <a:schemeClr val="accent2">
              <a:alpha val="27621"/>
            </a:schemeClr>
          </a:solidFill>
          <a:ln w="25400">
            <a:solidFill>
              <a:srgbClr val="252570">
                <a:alpha val="27621"/>
              </a:srgbClr>
            </a:solidFill>
          </a:ln>
        </p:spPr>
        <p:txBody>
          <a:bodyPr lIns="45719" rIns="45719"/>
          <a:lstStyle/>
          <a:p>
            <a:pPr>
              <a:defRPr>
                <a:solidFill>
                  <a:schemeClr val="accent3">
                    <a:lumOff val="44000"/>
                  </a:schemeClr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ough integration design approach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Rough integration design approach</a:t>
            </a:r>
          </a:p>
        </p:txBody>
      </p:sp>
      <p:sp>
        <p:nvSpPr>
          <p:cNvPr id="85" name="Numéro de diapositive"/>
          <p:cNvSpPr txBox="1"/>
          <p:nvPr>
            <p:ph type="sldNum" sz="quarter" idx="2"/>
          </p:nvPr>
        </p:nvSpPr>
        <p:spPr>
          <a:xfrm>
            <a:off x="8781733" y="6498364"/>
            <a:ext cx="127001" cy="1682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6" name="First schematic of the interaction point system design guidelines integration :…"/>
          <p:cNvSpPr txBox="1"/>
          <p:nvPr>
            <p:ph type="body" idx="1"/>
          </p:nvPr>
        </p:nvSpPr>
        <p:spPr>
          <a:xfrm>
            <a:off x="402771" y="1063640"/>
            <a:ext cx="8338458" cy="4980123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</a:pPr>
            <a:r>
              <a:t>First schematic of the interaction point system design guidelines integration : </a:t>
            </a:r>
          </a:p>
          <a:p>
            <a:pPr marL="0" indent="0">
              <a:buClrTx/>
              <a:buSzTx/>
              <a:buFontTx/>
              <a:buNone/>
            </a:pPr>
            <a:r>
              <a:t>- comes as a module in SPS, except possible chiller for the laser amplifier, power supply ?</a:t>
            </a:r>
          </a:p>
          <a:p>
            <a:pPr marL="0" indent="0">
              <a:buClrTx/>
              <a:buSzTx/>
              <a:buFontTx/>
              <a:buNone/>
            </a:pPr>
            <a:r>
              <a:t> Volume ~ 10 m</a:t>
            </a:r>
            <a:r>
              <a:rPr baseline="31999"/>
              <a:t>3</a:t>
            </a:r>
          </a:p>
          <a:p>
            <a:pPr marL="0" indent="0">
              <a:buClrTx/>
              <a:buSzTx/>
              <a:buFontTx/>
              <a:buNone/>
            </a:pPr>
            <a:r>
              <a:t>- rack unit for laser and electronic easy to plug or un plug.   </a:t>
            </a:r>
          </a:p>
          <a:p>
            <a:pPr marL="0" indent="0">
              <a:buClrTx/>
              <a:buSzTx/>
              <a:buFontTx/>
              <a:buNone/>
            </a:pPr>
            <a:r>
              <a:t>- epoxy granit ? Or honeycomb optical table, environment T°C variation and radiation must be adresse</a:t>
            </a: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  <a:p>
            <a:pPr>
              <a:buClr>
                <a:schemeClr val="accent2">
                  <a:lumOff val="-8000"/>
                </a:schemeClr>
              </a:buClr>
            </a:pPr>
          </a:p>
        </p:txBody>
      </p:sp>
      <p:pic>
        <p:nvPicPr>
          <p:cNvPr id="87" name="GFPOP-IPsystem-scheme.png" descr="GFPOP-IPsystem-schem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5785" y="2705477"/>
            <a:ext cx="6178108" cy="4118740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~4.5m"/>
          <p:cNvSpPr txBox="1"/>
          <p:nvPr/>
        </p:nvSpPr>
        <p:spPr>
          <a:xfrm>
            <a:off x="3981361" y="2746903"/>
            <a:ext cx="749478" cy="364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800"/>
            </a:lvl1pPr>
          </a:lstStyle>
          <a:p>
            <a:pPr/>
            <a:r>
              <a:t>~4.5m</a:t>
            </a:r>
          </a:p>
        </p:txBody>
      </p:sp>
      <p:sp>
        <p:nvSpPr>
          <p:cNvPr id="89" name="Ligne"/>
          <p:cNvSpPr/>
          <p:nvPr/>
        </p:nvSpPr>
        <p:spPr>
          <a:xfrm>
            <a:off x="1208388" y="3093919"/>
            <a:ext cx="6012902" cy="1"/>
          </a:xfrm>
          <a:prstGeom prst="line">
            <a:avLst/>
          </a:prstGeom>
          <a:ln w="25400">
            <a:solidFill>
              <a:srgbClr val="000000"/>
            </a:solidFill>
            <a:headEnd type="triangle"/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90" name="Ligne"/>
          <p:cNvSpPr/>
          <p:nvPr/>
        </p:nvSpPr>
        <p:spPr>
          <a:xfrm flipH="1">
            <a:off x="1030588" y="3053577"/>
            <a:ext cx="1" cy="3422540"/>
          </a:xfrm>
          <a:prstGeom prst="line">
            <a:avLst/>
          </a:prstGeom>
          <a:ln w="25400">
            <a:solidFill>
              <a:srgbClr val="000000"/>
            </a:solidFill>
            <a:headEnd type="triangle"/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91" name="~1.5m"/>
          <p:cNvSpPr txBox="1"/>
          <p:nvPr/>
        </p:nvSpPr>
        <p:spPr>
          <a:xfrm>
            <a:off x="260261" y="4582742"/>
            <a:ext cx="749478" cy="364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800"/>
            </a:lvl1pPr>
          </a:lstStyle>
          <a:p>
            <a:pPr/>
            <a:r>
              <a:t>~1.5m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Optical scheme interaction point syste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Optical scheme interaction point system </a:t>
            </a:r>
          </a:p>
        </p:txBody>
      </p:sp>
      <p:sp>
        <p:nvSpPr>
          <p:cNvPr id="94" name="Numéro de diapositive"/>
          <p:cNvSpPr txBox="1"/>
          <p:nvPr>
            <p:ph type="sldNum" sz="quarter" idx="2"/>
          </p:nvPr>
        </p:nvSpPr>
        <p:spPr>
          <a:xfrm>
            <a:off x="8781733" y="6498364"/>
            <a:ext cx="127001" cy="1682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5" name="GFPOP-IPsystem-opticalscheme-01.png" descr="GFPOP-IPsystem-opticalscheme-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4478" y="961203"/>
            <a:ext cx="8235044" cy="54900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adiation hardness issu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Radiation hardness issue</a:t>
            </a:r>
          </a:p>
        </p:txBody>
      </p:sp>
      <p:sp>
        <p:nvSpPr>
          <p:cNvPr id="98" name="Numéro de diapositive"/>
          <p:cNvSpPr txBox="1"/>
          <p:nvPr>
            <p:ph type="sldNum" sz="quarter" idx="2"/>
          </p:nvPr>
        </p:nvSpPr>
        <p:spPr>
          <a:xfrm>
            <a:off x="8781733" y="6498364"/>
            <a:ext cx="127001" cy="1682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99" name="Tableau"/>
          <p:cNvGraphicFramePr/>
          <p:nvPr/>
        </p:nvGraphicFramePr>
        <p:xfrm>
          <a:off x="4506121" y="1147879"/>
          <a:ext cx="3153386" cy="146014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871751"/>
                <a:gridCol w="1138310"/>
                <a:gridCol w="1143321"/>
              </a:tblGrid>
              <a:tr h="412389"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R-factor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Φ</a:t>
                      </a:r>
                      <a:r>
                        <a:rPr baseline="-5999"/>
                        <a:t>HEH  </a:t>
                      </a:r>
                      <a:r>
                        <a:t>[pp/cm</a:t>
                      </a:r>
                      <a:r>
                        <a:rPr baseline="31999"/>
                        <a:t>2</a:t>
                      </a:r>
                      <a:r>
                        <a:t>]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Φ</a:t>
                      </a:r>
                      <a:r>
                        <a:rPr baseline="-5999"/>
                        <a:t>ThN</a:t>
                      </a:r>
                      <a:r>
                        <a:t>  [pp/cm</a:t>
                      </a:r>
                      <a:r>
                        <a:rPr baseline="31999"/>
                        <a:t>2</a:t>
                      </a:r>
                      <a:r>
                        <a:t>]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0.1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8.88 x 10</a:t>
                      </a:r>
                      <a:r>
                        <a:rPr baseline="31999"/>
                        <a:t>9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8.30 x 10</a:t>
                      </a:r>
                      <a:r>
                        <a:rPr baseline="31999"/>
                        <a:t>8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1.9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8.80 x 10</a:t>
                      </a:r>
                      <a:r>
                        <a:rPr baseline="31999"/>
                        <a:t>8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1.64 x 10</a:t>
                      </a:r>
                      <a:r>
                        <a:rPr baseline="31999"/>
                        <a:t>9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0.1*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1.50 x 10</a:t>
                      </a:r>
                      <a:r>
                        <a:rPr baseline="31999"/>
                        <a:t>10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1.40 x 10</a:t>
                      </a:r>
                      <a:r>
                        <a:rPr baseline="31999"/>
                        <a:t>9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1.9*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2.04 x 10</a:t>
                      </a:r>
                      <a:r>
                        <a:rPr baseline="31999"/>
                        <a:t>9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3.81 x 10</a:t>
                      </a:r>
                      <a:r>
                        <a:rPr baseline="31999"/>
                        <a:t>9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0" name="Tableau"/>
          <p:cNvGraphicFramePr/>
          <p:nvPr/>
        </p:nvGraphicFramePr>
        <p:xfrm>
          <a:off x="437718" y="1152220"/>
          <a:ext cx="5346701" cy="7239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1094255"/>
                <a:gridCol w="736447"/>
                <a:gridCol w="757369"/>
                <a:gridCol w="794066"/>
                <a:gridCol w="697327"/>
              </a:tblGrid>
              <a:tr h="351790"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Long Straight Section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Position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Height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SEU 3V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SEU 5V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12090">
                <a:tc rowSpan="2"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LSS4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A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Beam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20963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10498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12090">
                <a:tc vMerge="1">
                  <a:tcPr/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B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Floor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10351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1177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18440">
                <a:tc rowSpan="2"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LSS6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E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Beam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 N</a:t>
                      </a:r>
                      <a:r>
                        <a:t>/A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17577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12090">
                <a:tc vMerge="1">
                  <a:tcPr/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F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Floor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20181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 N/A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1" name="Tableau"/>
          <p:cNvGraphicFramePr/>
          <p:nvPr/>
        </p:nvGraphicFramePr>
        <p:xfrm>
          <a:off x="282449" y="2814102"/>
          <a:ext cx="3520563" cy="20066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1300148"/>
                <a:gridCol w="629290"/>
                <a:gridCol w="795561"/>
                <a:gridCol w="795561"/>
              </a:tblGrid>
              <a:tr h="427819"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Long Straight Section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Position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Height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b="1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TID [Gy]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60350">
                <a:tc rowSpan="2"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LSS4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A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Beam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10.5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60350">
                <a:tc vMerge="1">
                  <a:tcPr/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B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Floor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4.8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63793">
                <a:tc rowSpan="2"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LSS4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C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Beam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5.4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63793">
                <a:tc vMerge="1">
                  <a:tcPr/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D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Floor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3.9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63793">
                <a:tc rowSpan="2"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LSS6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E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Beam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9.8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60350">
                <a:tc vMerge="1">
                  <a:tcPr/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F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Floor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4.0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2" name="How it scales after one year in SPS?…"/>
          <p:cNvSpPr txBox="1"/>
          <p:nvPr/>
        </p:nvSpPr>
        <p:spPr>
          <a:xfrm>
            <a:off x="234346" y="5018909"/>
            <a:ext cx="4206811" cy="1228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52400" indent="-152400" algn="l">
              <a:buSzPct val="80000"/>
              <a:buChar char="•"/>
              <a:defRPr sz="1600"/>
            </a:pPr>
            <a:r>
              <a:t>How it scales after one year in SPS?</a:t>
            </a:r>
          </a:p>
          <a:p>
            <a:pPr marL="152400" indent="-152400" algn="l">
              <a:buSzPct val="80000"/>
              <a:buChar char="•"/>
              <a:defRPr sz="1600"/>
            </a:pPr>
            <a:r>
              <a:t>Results in favor of LSS4 ?</a:t>
            </a:r>
          </a:p>
          <a:p>
            <a:pPr marL="152400" indent="-152400" algn="l">
              <a:buSzPct val="80000"/>
              <a:buChar char="•"/>
              <a:defRPr sz="1600"/>
            </a:pPr>
            <a:r>
              <a:t>SEU seems large special power supply and electronics required ? </a:t>
            </a:r>
          </a:p>
          <a:p>
            <a:pPr marL="152400" indent="-152400" algn="l">
              <a:buSzPct val="80000"/>
              <a:buChar char="•"/>
              <a:defRPr sz="1600"/>
            </a:pPr>
            <a:r>
              <a:t>What about shielding ? </a:t>
            </a:r>
          </a:p>
        </p:txBody>
      </p:sp>
      <p:pic>
        <p:nvPicPr>
          <p:cNvPr id="103" name="Capture d’écran 2019-01-27 à 22.22.57.png" descr="Capture d’écran 2019-01-27 à 22.22.5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39118" y="3754696"/>
            <a:ext cx="4343401" cy="1993901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Bibliography comparison…"/>
          <p:cNvSpPr txBox="1"/>
          <p:nvPr/>
        </p:nvSpPr>
        <p:spPr>
          <a:xfrm>
            <a:off x="4361293" y="2799080"/>
            <a:ext cx="4499052" cy="1259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>
              <a:defRPr sz="1600"/>
            </a:pPr>
            <a:r>
              <a:t>Bibliography comparison</a:t>
            </a:r>
          </a:p>
          <a:p>
            <a:pPr algn="l">
              <a:defRPr sz="1200"/>
            </a:pPr>
            <a:r>
              <a:t>G. Buchs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et al .</a:t>
            </a:r>
            <a:r>
              <a:t> « Radiation hard mode-locked laser suitable as a spaceborne frequency comb »  OPTICS EXPRESS Vol. 23, No. 8 (2015)</a:t>
            </a:r>
          </a:p>
          <a:p>
            <a:pPr algn="l">
              <a:defRPr sz="1200"/>
            </a:pPr>
            <a:r>
              <a:t>DOI:10.1364/OE.23.009890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quired input from CERN SP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Required input from CERN SPS</a:t>
            </a:r>
          </a:p>
        </p:txBody>
      </p:sp>
      <p:sp>
        <p:nvSpPr>
          <p:cNvPr id="107" name="Numéro de diapositive"/>
          <p:cNvSpPr txBox="1"/>
          <p:nvPr>
            <p:ph type="sldNum" sz="quarter" idx="2"/>
          </p:nvPr>
        </p:nvSpPr>
        <p:spPr>
          <a:xfrm>
            <a:off x="8781733" y="6498364"/>
            <a:ext cx="127001" cy="1682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8" name="To progress on the general design of the interaction point system :…"/>
          <p:cNvSpPr txBox="1"/>
          <p:nvPr>
            <p:ph type="body" idx="1"/>
          </p:nvPr>
        </p:nvSpPr>
        <p:spPr>
          <a:xfrm>
            <a:off x="402771" y="1249044"/>
            <a:ext cx="8338458" cy="4980122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  <a:defRPr sz="1600"/>
            </a:pPr>
            <a:r>
              <a:t>To progress on the general design of the interaction point system : </a:t>
            </a:r>
          </a:p>
          <a:p>
            <a:pPr lvl="1" marL="695157" indent="-187157">
              <a:buClrTx/>
              <a:buFontTx/>
              <a:buAutoNum type="arabicPeriod" startAt="1"/>
              <a:defRPr sz="1600"/>
            </a:pPr>
            <a:r>
              <a:t> Better understanding of the radiation measurement : shielding design ? </a:t>
            </a:r>
          </a:p>
          <a:p>
            <a:pPr lvl="1" marL="695157" indent="-187157">
              <a:buClrTx/>
              <a:buFontTx/>
              <a:buAutoNum type="arabicPeriod" startAt="1"/>
              <a:defRPr sz="1600"/>
            </a:pPr>
            <a:r>
              <a:t> RF SPS reference for locking : RF signal to lock the cavity on SPS / how RF is modified  </a:t>
            </a:r>
          </a:p>
          <a:p>
            <a:pPr lvl="1" marL="695157" indent="-187157">
              <a:buClrTx/>
              <a:buFontTx/>
              <a:buAutoNum type="arabicPeriod" startAt="1"/>
              <a:defRPr sz="1600"/>
            </a:pPr>
          </a:p>
          <a:p>
            <a:pPr lvl="1" marL="695157" indent="-187157">
              <a:buClrTx/>
              <a:buFontTx/>
              <a:buAutoNum type="arabicPeriod" startAt="4"/>
              <a:defRPr sz="1600"/>
            </a:pPr>
          </a:p>
          <a:p>
            <a:pPr lvl="1" marL="695157" indent="-187157">
              <a:buClrTx/>
              <a:buFontTx/>
              <a:buAutoNum type="arabicPeriod" startAt="5"/>
              <a:defRPr sz="1600"/>
            </a:pPr>
          </a:p>
          <a:p>
            <a:pPr lvl="1" marL="695157" indent="-187157">
              <a:buClrTx/>
              <a:buFontTx/>
              <a:buAutoNum type="arabicPeriod" startAt="6"/>
              <a:defRPr sz="1600"/>
            </a:pPr>
          </a:p>
          <a:p>
            <a:pPr lvl="1" marL="695157" indent="-187157">
              <a:buClrTx/>
              <a:buFontTx/>
              <a:buAutoNum type="arabicPeriod" startAt="7"/>
              <a:defRPr sz="1600"/>
            </a:pPr>
          </a:p>
          <a:p>
            <a:pPr lvl="1" marL="695157" indent="-187157">
              <a:buClrTx/>
              <a:buFontTx/>
              <a:buAutoNum type="arabicPeriod" startAt="8"/>
              <a:defRPr sz="1600"/>
            </a:pPr>
          </a:p>
          <a:p>
            <a:pPr lvl="1" marL="695157" indent="-187157">
              <a:buClrTx/>
              <a:buFontTx/>
              <a:buAutoNum type="arabicPeriod" startAt="3"/>
              <a:defRPr sz="1600"/>
            </a:pPr>
            <a:r>
              <a:t> Environment condition : temperature variation? </a:t>
            </a:r>
          </a:p>
          <a:p>
            <a:pPr lvl="1" marL="695157" indent="-187157">
              <a:buClrTx/>
              <a:buFontTx/>
              <a:buAutoNum type="arabicPeriod" startAt="3"/>
              <a:defRPr sz="1600"/>
            </a:pPr>
            <a:r>
              <a:t> Integration constraints and safety : max volume and weight for the IP system, alignment network </a:t>
            </a:r>
          </a:p>
          <a:p>
            <a:pPr lvl="1" marL="695157" indent="-187157">
              <a:buClrTx/>
              <a:buFontTx/>
              <a:buAutoNum type="arabicPeriod" startAt="3"/>
              <a:defRPr sz="1600"/>
            </a:pPr>
            <a:r>
              <a:t> Control-command and cabling </a:t>
            </a:r>
          </a:p>
        </p:txBody>
      </p:sp>
      <p:pic>
        <p:nvPicPr>
          <p:cNvPr id="109" name="GFPOP-IPsystem-SYNCscheme-01.png" descr="GFPOP-IPsystem-SYNCscheme-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28676" y="2110607"/>
            <a:ext cx="3957286" cy="26367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itel &amp; Untertitel">
  <a:themeElements>
    <a:clrScheme name="Titel &amp; Untertitel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FBFBF"/>
      </a:accent1>
      <a:accent2>
        <a:srgbClr val="333399"/>
      </a:accent2>
      <a:accent3>
        <a:srgbClr val="8F8F8F"/>
      </a:accent3>
      <a:accent4>
        <a:srgbClr val="707070"/>
      </a:accent4>
      <a:accent5>
        <a:srgbClr val="DCDCDC"/>
      </a:accent5>
      <a:accent6>
        <a:srgbClr val="2D2D8A"/>
      </a:accent6>
      <a:hlink>
        <a:srgbClr val="0000FF"/>
      </a:hlink>
      <a:folHlink>
        <a:srgbClr val="FF00FF"/>
      </a:folHlink>
    </a:clrScheme>
    <a:fontScheme name="Titel &amp; Untertitel">
      <a:majorFont>
        <a:latin typeface="Helvetica"/>
        <a:ea typeface="Helvetica"/>
        <a:cs typeface="Helvetica"/>
      </a:majorFont>
      <a:minorFont>
        <a:latin typeface="Helvetica Neue Light"/>
        <a:ea typeface="Helvetica Neue Light"/>
        <a:cs typeface="Helvetica Neue Light"/>
      </a:minorFont>
    </a:fontScheme>
    <a:fmtScheme name="Titel &amp; Untertite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7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7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itel &amp; Untertitel">
  <a:themeElements>
    <a:clrScheme name="Titel &amp; Untertitel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FBFBF"/>
      </a:accent1>
      <a:accent2>
        <a:srgbClr val="333399"/>
      </a:accent2>
      <a:accent3>
        <a:srgbClr val="8F8F8F"/>
      </a:accent3>
      <a:accent4>
        <a:srgbClr val="707070"/>
      </a:accent4>
      <a:accent5>
        <a:srgbClr val="DCDCDC"/>
      </a:accent5>
      <a:accent6>
        <a:srgbClr val="2D2D8A"/>
      </a:accent6>
      <a:hlink>
        <a:srgbClr val="0000FF"/>
      </a:hlink>
      <a:folHlink>
        <a:srgbClr val="FF00FF"/>
      </a:folHlink>
    </a:clrScheme>
    <a:fontScheme name="Titel &amp; Untertitel">
      <a:majorFont>
        <a:latin typeface="Helvetica"/>
        <a:ea typeface="Helvetica"/>
        <a:cs typeface="Helvetica"/>
      </a:majorFont>
      <a:minorFont>
        <a:latin typeface="Helvetica Neue Light"/>
        <a:ea typeface="Helvetica Neue Light"/>
        <a:cs typeface="Helvetica Neue Light"/>
      </a:minorFont>
    </a:fontScheme>
    <a:fmtScheme name="Titel &amp; Untertite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7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7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