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0" r:id="rId7"/>
    <p:sldId id="266" r:id="rId8"/>
    <p:sldId id="268" r:id="rId9"/>
    <p:sldId id="267" r:id="rId10"/>
    <p:sldId id="269" r:id="rId11"/>
    <p:sldId id="271" r:id="rId12"/>
    <p:sldId id="272" r:id="rId13"/>
    <p:sldId id="281" r:id="rId14"/>
    <p:sldId id="273" r:id="rId15"/>
    <p:sldId id="274" r:id="rId16"/>
    <p:sldId id="275" r:id="rId17"/>
    <p:sldId id="276" r:id="rId18"/>
    <p:sldId id="277" r:id="rId19"/>
    <p:sldId id="279" r:id="rId20"/>
    <p:sldId id="280" r:id="rId21"/>
    <p:sldId id="282" r:id="rId22"/>
    <p:sldId id="283" r:id="rId23"/>
    <p:sldId id="28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3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42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370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639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176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065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683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318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102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802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27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40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C3B0C-4EC3-4E3F-BC2A-C0FAAED1AF2C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D31E6-D1B6-4767-A17E-830ACC4A5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36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6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644743" cy="2387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Constrains on Laser system implementation in the SPS tunnel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23585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en-GB" sz="2600" dirty="0" smtClean="0"/>
              <a:t>Gamma Factory Meeting </a:t>
            </a:r>
          </a:p>
          <a:p>
            <a:r>
              <a:rPr lang="en-GB" dirty="0" smtClean="0"/>
              <a:t>Faculty of Physics, Astronomy and Applied Computer Science</a:t>
            </a:r>
          </a:p>
          <a:p>
            <a:r>
              <a:rPr lang="en-GB" dirty="0" err="1" smtClean="0"/>
              <a:t>Jagiellonian</a:t>
            </a:r>
            <a:r>
              <a:rPr lang="en-GB" dirty="0" smtClean="0"/>
              <a:t> University</a:t>
            </a:r>
          </a:p>
          <a:p>
            <a:r>
              <a:rPr lang="en-GB" dirty="0" smtClean="0"/>
              <a:t>Krakow, Poland</a:t>
            </a:r>
          </a:p>
          <a:p>
            <a:r>
              <a:rPr lang="en-GB" dirty="0" smtClean="0"/>
              <a:t>28–30 January 2019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191647" y="5992969"/>
            <a:ext cx="4553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By Valentin Fedosseev (CERN, EN department)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98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1434"/>
            <a:ext cx="10515600" cy="706030"/>
          </a:xfrm>
        </p:spPr>
        <p:txBody>
          <a:bodyPr/>
          <a:lstStyle/>
          <a:p>
            <a:r>
              <a:rPr lang="en-US" b="1" dirty="0"/>
              <a:t>SPS Radiation Survey Results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17215"/>
            <a:ext cx="5410200" cy="571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927464"/>
            <a:ext cx="8928992" cy="511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0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1434"/>
            <a:ext cx="10515600" cy="706030"/>
          </a:xfrm>
        </p:spPr>
        <p:txBody>
          <a:bodyPr/>
          <a:lstStyle/>
          <a:p>
            <a:r>
              <a:rPr lang="en-US" b="1" dirty="0"/>
              <a:t>SPS Radiation Survey Results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17215"/>
            <a:ext cx="5410200" cy="571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122706"/>
            <a:ext cx="892899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20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1434"/>
            <a:ext cx="10515600" cy="706030"/>
          </a:xfrm>
        </p:spPr>
        <p:txBody>
          <a:bodyPr/>
          <a:lstStyle/>
          <a:p>
            <a:r>
              <a:rPr lang="en-US" b="1" dirty="0"/>
              <a:t>SPS Radiation Survey Results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17215"/>
            <a:ext cx="5410200" cy="571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1743" y="2076994"/>
            <a:ext cx="99147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smtClean="0"/>
              <a:t>For access after 30 h cool-down:</a:t>
            </a:r>
          </a:p>
          <a:p>
            <a:endParaRPr lang="en-GB" sz="3600" dirty="0" smtClean="0"/>
          </a:p>
          <a:p>
            <a:r>
              <a:rPr lang="en-GB" sz="3600" i="1" dirty="0" smtClean="0">
                <a:solidFill>
                  <a:srgbClr val="00B050"/>
                </a:solidFill>
              </a:rPr>
              <a:t>None </a:t>
            </a:r>
            <a:r>
              <a:rPr lang="en-GB" sz="3600" i="1" dirty="0">
                <a:solidFill>
                  <a:srgbClr val="00B050"/>
                </a:solidFill>
              </a:rPr>
              <a:t>of the two areas is particularly problematic. </a:t>
            </a:r>
            <a:endParaRPr lang="en-GB" sz="3600" i="1" dirty="0" smtClean="0">
              <a:solidFill>
                <a:srgbClr val="00B050"/>
              </a:solidFill>
            </a:endParaRPr>
          </a:p>
          <a:p>
            <a:r>
              <a:rPr lang="en-GB" sz="3600" i="1" dirty="0" smtClean="0">
                <a:solidFill>
                  <a:srgbClr val="00B050"/>
                </a:solidFill>
              </a:rPr>
              <a:t>However</a:t>
            </a:r>
            <a:r>
              <a:rPr lang="en-GB" sz="3600" i="1" dirty="0">
                <a:solidFill>
                  <a:srgbClr val="00B050"/>
                </a:solidFill>
              </a:rPr>
              <a:t>, both areas have some small areas with higher dose rates. </a:t>
            </a:r>
          </a:p>
        </p:txBody>
      </p:sp>
    </p:spTree>
    <p:extLst>
      <p:ext uri="{BB962C8B-B14F-4D97-AF65-F5344CB8AC3E}">
        <p14:creationId xmlns:p14="http://schemas.microsoft.com/office/powerpoint/2010/main" val="276667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90212"/>
            <a:ext cx="10515600" cy="706030"/>
          </a:xfrm>
        </p:spPr>
        <p:txBody>
          <a:bodyPr>
            <a:normAutofit/>
          </a:bodyPr>
          <a:lstStyle/>
          <a:p>
            <a:r>
              <a:rPr lang="en-US" b="1" dirty="0" smtClean="0"/>
              <a:t>Latest Radiation Survey made on 18.12.2018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17215"/>
            <a:ext cx="5410200" cy="5715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990600" y="896242"/>
            <a:ext cx="3651885" cy="4893222"/>
            <a:chOff x="821055" y="1302315"/>
            <a:chExt cx="3651885" cy="48932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1055" y="1302315"/>
              <a:ext cx="3646170" cy="57721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8200" y="5424012"/>
              <a:ext cx="3634740" cy="77152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200" y="1879530"/>
              <a:ext cx="3629025" cy="3566160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5112699" y="896242"/>
            <a:ext cx="3651885" cy="5034711"/>
            <a:chOff x="5745480" y="1268041"/>
            <a:chExt cx="3651885" cy="503471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45480" y="1268041"/>
              <a:ext cx="3646170" cy="57721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45480" y="1845256"/>
              <a:ext cx="3651885" cy="337756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48337" y="5171182"/>
              <a:ext cx="3640455" cy="1131570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8934400" y="2541065"/>
            <a:ext cx="28855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LSS6 looks slightly better regarding the radiation emitted by beam line equipment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7626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4406"/>
          </a:xfrm>
        </p:spPr>
        <p:txBody>
          <a:bodyPr/>
          <a:lstStyle/>
          <a:p>
            <a:r>
              <a:rPr lang="en-GB" dirty="0" smtClean="0"/>
              <a:t>Radiation on Electronics measurements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54480"/>
                <a:ext cx="10826931" cy="510757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dirty="0" smtClean="0"/>
                  <a:t>Measurements performed at the IR locations in LSS4 and LSS6</a:t>
                </a:r>
              </a:p>
              <a:p>
                <a:r>
                  <a:rPr lang="en-GB" dirty="0" smtClean="0"/>
                  <a:t>Period of measurements: 18/09/2018 – 17/01/2019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 smtClean="0"/>
                  <a:t>Covers operation with protons and ions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dirty="0" smtClean="0"/>
                  <a:t>Beam operation stopped on 10.12 =&gt; in total ~ </a:t>
                </a:r>
                <a:r>
                  <a:rPr lang="en-GB" b="1" dirty="0" smtClean="0"/>
                  <a:t>1700 h of beam time</a:t>
                </a:r>
              </a:p>
              <a:p>
                <a:r>
                  <a:rPr lang="en-GB" dirty="0" smtClean="0"/>
                  <a:t>Measured values</a:t>
                </a:r>
              </a:p>
              <a:p>
                <a:pPr lvl="1"/>
                <a:r>
                  <a:rPr lang="en-GB" dirty="0" smtClean="0"/>
                  <a:t>Φ</a:t>
                </a:r>
                <a:r>
                  <a:rPr lang="en-GB" baseline="-25000" dirty="0" smtClean="0"/>
                  <a:t>HEH</a:t>
                </a:r>
                <a:r>
                  <a:rPr lang="en-GB" dirty="0" smtClean="0"/>
                  <a:t> 	- High </a:t>
                </a:r>
                <a:r>
                  <a:rPr lang="en-GB" dirty="0"/>
                  <a:t>Energy Hadron </a:t>
                </a:r>
                <a:r>
                  <a:rPr lang="en-GB" dirty="0" err="1" smtClean="0"/>
                  <a:t>fluence</a:t>
                </a:r>
                <a:r>
                  <a:rPr lang="en-GB" dirty="0" smtClean="0"/>
                  <a:t> </a:t>
                </a:r>
              </a:p>
              <a:p>
                <a:pPr lvl="1"/>
                <a:r>
                  <a:rPr lang="en-GB" dirty="0" err="1" smtClean="0"/>
                  <a:t>Φ</a:t>
                </a:r>
                <a:r>
                  <a:rPr lang="en-GB" baseline="-25000" dirty="0" err="1" smtClean="0"/>
                  <a:t>ThN</a:t>
                </a:r>
                <a:r>
                  <a:rPr lang="en-GB" dirty="0" smtClean="0"/>
                  <a:t> 	- Thermal </a:t>
                </a:r>
                <a:r>
                  <a:rPr lang="en-GB" dirty="0"/>
                  <a:t>Neutron </a:t>
                </a:r>
                <a:r>
                  <a:rPr lang="en-GB" dirty="0" err="1" smtClean="0"/>
                  <a:t>fluence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TID 	- Total Ionizing Dose ( using passive </a:t>
                </a:r>
                <a:r>
                  <a:rPr lang="en-GB" dirty="0"/>
                  <a:t>silicon </a:t>
                </a:r>
                <a:r>
                  <a:rPr lang="en-GB" dirty="0" smtClean="0"/>
                  <a:t>dosimeters)</a:t>
                </a:r>
              </a:p>
              <a:p>
                <a:r>
                  <a:rPr lang="en-GB" dirty="0" smtClean="0"/>
                  <a:t>Method to measure HEH using </a:t>
                </a:r>
                <a:r>
                  <a:rPr lang="en-GB" dirty="0" err="1" smtClean="0"/>
                  <a:t>BatMon</a:t>
                </a:r>
                <a:r>
                  <a:rPr lang="en-GB" dirty="0" smtClean="0"/>
                  <a:t> system: </a:t>
                </a:r>
              </a:p>
              <a:p>
                <a:pPr marL="0" indent="0">
                  <a:buNone/>
                </a:pPr>
                <a:r>
                  <a:rPr lang="en-GB" sz="2200" dirty="0" smtClean="0"/>
                  <a:t>The </a:t>
                </a:r>
                <a:r>
                  <a:rPr lang="en-GB" sz="2200" dirty="0"/>
                  <a:t>Single Event Upsets (SEUs) induced by radiation in SRAM memories biased at two different voltages are </a:t>
                </a:r>
                <a:r>
                  <a:rPr lang="en-GB" sz="2200" dirty="0" smtClean="0"/>
                  <a:t>measured and </a:t>
                </a:r>
                <a:r>
                  <a:rPr lang="en-GB" sz="2200" dirty="0"/>
                  <a:t>converted in </a:t>
                </a:r>
                <a:r>
                  <a:rPr lang="en-GB" sz="2200" dirty="0" err="1" smtClean="0"/>
                  <a:t>fluences</a:t>
                </a:r>
                <a:r>
                  <a:rPr lang="en-GB" sz="2200" dirty="0" smtClean="0"/>
                  <a:t> </a:t>
                </a:r>
                <a:r>
                  <a:rPr lang="en-GB" sz="2200" dirty="0"/>
                  <a:t>by solving the system:</a:t>
                </a:r>
                <a:endParaRPr lang="en-GB" sz="2200" dirty="0" smtClean="0"/>
              </a:p>
              <a:p>
                <a:pPr marL="457200" lvl="1" indent="0">
                  <a:buNone/>
                </a:pPr>
                <a:endParaRPr lang="en-GB" dirty="0" smtClean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𝑆𝐸𝑈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sub>
                            </m:sSub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= </m:t>
                            </m:r>
                            <m:sSubSup>
                              <m:sSub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sub>
                              <m:sup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p>
                            </m:sSubSup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×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𝛷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sub>
                              <m:sup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𝐻𝐸𝐻</m:t>
                                </m:r>
                              </m:sup>
                            </m:sSubSup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×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𝛷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𝐻𝐸𝐻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𝑆𝐸𝑈</m:t>
                                </m:r>
                              </m:e>
                              <m:sub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sub>
                            </m:sSub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= </m:t>
                            </m:r>
                            <m:sSubSup>
                              <m:sSub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sub>
                              <m:sup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p>
                            </m:sSubSup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×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𝛷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sub>
                              <m:sup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𝐻𝐸𝐻</m:t>
                                </m:r>
                              </m:sup>
                            </m:sSubSup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×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𝛷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𝐻𝐸𝐻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r>
                  <a:rPr lang="en-GB" dirty="0" smtClean="0"/>
                  <a:t>  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54480"/>
                <a:ext cx="10826931" cy="5107577"/>
              </a:xfrm>
              <a:blipFill>
                <a:blip r:embed="rId2"/>
                <a:stretch>
                  <a:fillRect l="-901" t="-23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024744" y="964866"/>
            <a:ext cx="554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Performed by </a:t>
            </a:r>
            <a:r>
              <a:rPr lang="fr-FR" dirty="0" smtClean="0"/>
              <a:t>EN/SMM-RME (EDMS document 2080251)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2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4406"/>
          </a:xfrm>
        </p:spPr>
        <p:txBody>
          <a:bodyPr/>
          <a:lstStyle/>
          <a:p>
            <a:r>
              <a:rPr lang="en-GB" dirty="0" smtClean="0"/>
              <a:t>Radiation on Electronics measurements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0963" y="1652996"/>
            <a:ext cx="5038725" cy="2948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996992" y="1652996"/>
            <a:ext cx="4702810" cy="266827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855335" y="1216598"/>
            <a:ext cx="282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Position of detectors in LSS4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648403" y="1216598"/>
            <a:ext cx="282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Position of detectors in LSS6</a:t>
            </a:r>
            <a:endParaRPr lang="en-GB" dirty="0"/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243659" y="4148483"/>
            <a:ext cx="3997325" cy="2668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 rotWithShape="1">
          <a:blip r:embed="rId5"/>
          <a:srcRect l="7000" t="7044" r="7000" b="7044"/>
          <a:stretch/>
        </p:blipFill>
        <p:spPr bwMode="auto">
          <a:xfrm>
            <a:off x="6004560" y="4060897"/>
            <a:ext cx="4079240" cy="27228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194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4406"/>
          </a:xfrm>
        </p:spPr>
        <p:txBody>
          <a:bodyPr/>
          <a:lstStyle/>
          <a:p>
            <a:r>
              <a:rPr lang="en-GB" dirty="0" smtClean="0"/>
              <a:t>Radiation on Electronics measurements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525825" y="1235647"/>
            <a:ext cx="4560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Number of SEU detected by each </a:t>
            </a:r>
            <a:r>
              <a:rPr lang="en-GB" dirty="0" err="1" smtClean="0"/>
              <a:t>BatMon</a:t>
            </a:r>
            <a:r>
              <a:rPr lang="en-GB" dirty="0" smtClean="0"/>
              <a:t> pair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665615" y="4273307"/>
            <a:ext cx="5126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Summary of the </a:t>
            </a:r>
            <a:r>
              <a:rPr lang="en-GB" dirty="0" err="1" smtClean="0"/>
              <a:t>fluences</a:t>
            </a:r>
            <a:r>
              <a:rPr lang="en-GB" dirty="0" smtClean="0"/>
              <a:t> and the R factor measured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495394"/>
              </p:ext>
            </p:extLst>
          </p:nvPr>
        </p:nvGraphicFramePr>
        <p:xfrm>
          <a:off x="1136350" y="1652996"/>
          <a:ext cx="9339943" cy="19915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9608">
                  <a:extLst>
                    <a:ext uri="{9D8B030D-6E8A-4147-A177-3AD203B41FA5}">
                      <a16:colId xmlns:a16="http://schemas.microsoft.com/office/drawing/2014/main" val="2983811208"/>
                    </a:ext>
                  </a:extLst>
                </a:gridCol>
                <a:gridCol w="1612539">
                  <a:extLst>
                    <a:ext uri="{9D8B030D-6E8A-4147-A177-3AD203B41FA5}">
                      <a16:colId xmlns:a16="http://schemas.microsoft.com/office/drawing/2014/main" val="2932496475"/>
                    </a:ext>
                  </a:extLst>
                </a:gridCol>
                <a:gridCol w="1407174">
                  <a:extLst>
                    <a:ext uri="{9D8B030D-6E8A-4147-A177-3AD203B41FA5}">
                      <a16:colId xmlns:a16="http://schemas.microsoft.com/office/drawing/2014/main" val="193362226"/>
                    </a:ext>
                  </a:extLst>
                </a:gridCol>
                <a:gridCol w="1980311">
                  <a:extLst>
                    <a:ext uri="{9D8B030D-6E8A-4147-A177-3AD203B41FA5}">
                      <a16:colId xmlns:a16="http://schemas.microsoft.com/office/drawing/2014/main" val="1796372038"/>
                    </a:ext>
                  </a:extLst>
                </a:gridCol>
                <a:gridCol w="1980311">
                  <a:extLst>
                    <a:ext uri="{9D8B030D-6E8A-4147-A177-3AD203B41FA5}">
                      <a16:colId xmlns:a16="http://schemas.microsoft.com/office/drawing/2014/main" val="2870455189"/>
                    </a:ext>
                  </a:extLst>
                </a:gridCol>
              </a:tblGrid>
              <a:tr h="590878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Long Straight Section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Position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Height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SEU 3V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SEU 5V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0040666"/>
                  </a:ext>
                </a:extLst>
              </a:tr>
              <a:tr h="350166">
                <a:tc row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LSS4</a:t>
                      </a:r>
                      <a:endParaRPr lang="en-GB" sz="1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</a:t>
                      </a:r>
                      <a:endParaRPr lang="en-GB" sz="1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Beam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effectLst/>
                        </a:rPr>
                        <a:t>20963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effectLst/>
                        </a:rPr>
                        <a:t>10498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7878006"/>
                  </a:ext>
                </a:extLst>
              </a:tr>
              <a:tr h="3501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Floor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effectLst/>
                        </a:rPr>
                        <a:t>10351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effectLst/>
                        </a:rPr>
                        <a:t>1177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6047"/>
                  </a:ext>
                </a:extLst>
              </a:tr>
              <a:tr h="350166">
                <a:tc row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LSS6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Beam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effectLst/>
                        </a:rPr>
                        <a:t> N</a:t>
                      </a:r>
                      <a:r>
                        <a:rPr lang="it-IT" sz="1800" kern="1200">
                          <a:effectLst/>
                        </a:rPr>
                        <a:t>/A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effectLst/>
                        </a:rPr>
                        <a:t>17577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07578566"/>
                  </a:ext>
                </a:extLst>
              </a:tr>
              <a:tr h="3501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Floor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effectLst/>
                        </a:rPr>
                        <a:t>20181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 N/A</a:t>
                      </a:r>
                      <a:endParaRPr lang="en-GB" sz="1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130775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243872"/>
              </p:ext>
            </p:extLst>
          </p:nvPr>
        </p:nvGraphicFramePr>
        <p:xfrm>
          <a:off x="1136352" y="4807131"/>
          <a:ext cx="9339941" cy="1810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0700">
                  <a:extLst>
                    <a:ext uri="{9D8B030D-6E8A-4147-A177-3AD203B41FA5}">
                      <a16:colId xmlns:a16="http://schemas.microsoft.com/office/drawing/2014/main" val="1362137341"/>
                    </a:ext>
                  </a:extLst>
                </a:gridCol>
                <a:gridCol w="1383323">
                  <a:extLst>
                    <a:ext uri="{9D8B030D-6E8A-4147-A177-3AD203B41FA5}">
                      <a16:colId xmlns:a16="http://schemas.microsoft.com/office/drawing/2014/main" val="3244329134"/>
                    </a:ext>
                  </a:extLst>
                </a:gridCol>
                <a:gridCol w="1383323">
                  <a:extLst>
                    <a:ext uri="{9D8B030D-6E8A-4147-A177-3AD203B41FA5}">
                      <a16:colId xmlns:a16="http://schemas.microsoft.com/office/drawing/2014/main" val="1149652635"/>
                    </a:ext>
                  </a:extLst>
                </a:gridCol>
                <a:gridCol w="1383323">
                  <a:extLst>
                    <a:ext uri="{9D8B030D-6E8A-4147-A177-3AD203B41FA5}">
                      <a16:colId xmlns:a16="http://schemas.microsoft.com/office/drawing/2014/main" val="3231996106"/>
                    </a:ext>
                  </a:extLst>
                </a:gridCol>
                <a:gridCol w="1464636">
                  <a:extLst>
                    <a:ext uri="{9D8B030D-6E8A-4147-A177-3AD203B41FA5}">
                      <a16:colId xmlns:a16="http://schemas.microsoft.com/office/drawing/2014/main" val="1097142579"/>
                    </a:ext>
                  </a:extLst>
                </a:gridCol>
                <a:gridCol w="1464636">
                  <a:extLst>
                    <a:ext uri="{9D8B030D-6E8A-4147-A177-3AD203B41FA5}">
                      <a16:colId xmlns:a16="http://schemas.microsoft.com/office/drawing/2014/main" val="1716143060"/>
                    </a:ext>
                  </a:extLst>
                </a:gridCol>
              </a:tblGrid>
              <a:tr h="164089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Long Straight Section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Position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Height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R-factor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Φ</a:t>
                      </a:r>
                      <a:r>
                        <a:rPr lang="en-GB" sz="1800" baseline="-25000">
                          <a:effectLst/>
                        </a:rPr>
                        <a:t>HEH </a:t>
                      </a:r>
                      <a:br>
                        <a:rPr lang="en-GB" sz="1800" baseline="-25000">
                          <a:effectLst/>
                        </a:rPr>
                      </a:br>
                      <a:r>
                        <a:rPr lang="en-GB" sz="1800">
                          <a:effectLst/>
                        </a:rPr>
                        <a:t>[pp/cm</a:t>
                      </a:r>
                      <a:r>
                        <a:rPr lang="en-GB" sz="1800" baseline="30000">
                          <a:effectLst/>
                        </a:rPr>
                        <a:t>2</a:t>
                      </a:r>
                      <a:r>
                        <a:rPr lang="en-GB" sz="1800">
                          <a:effectLst/>
                        </a:rPr>
                        <a:t>]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Φ</a:t>
                      </a:r>
                      <a:r>
                        <a:rPr lang="en-GB" sz="1800" baseline="-25000">
                          <a:effectLst/>
                        </a:rPr>
                        <a:t>ThN</a:t>
                      </a:r>
                      <a:r>
                        <a:rPr lang="en-GB" sz="1800">
                          <a:effectLst/>
                        </a:rPr>
                        <a:t> </a:t>
                      </a:r>
                      <a:br>
                        <a:rPr lang="en-GB" sz="1800">
                          <a:effectLst/>
                        </a:rPr>
                      </a:br>
                      <a:r>
                        <a:rPr lang="en-GB" sz="1800">
                          <a:effectLst/>
                        </a:rPr>
                        <a:t>[pp/cm</a:t>
                      </a:r>
                      <a:r>
                        <a:rPr lang="en-GB" sz="1800" baseline="30000">
                          <a:effectLst/>
                        </a:rPr>
                        <a:t>2</a:t>
                      </a:r>
                      <a:r>
                        <a:rPr lang="en-GB" sz="1800">
                          <a:effectLst/>
                        </a:rPr>
                        <a:t>]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9929104"/>
                  </a:ext>
                </a:extLst>
              </a:tr>
              <a:tr h="290830">
                <a:tc row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LSS4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Beam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8.88 x 10</a:t>
                      </a:r>
                      <a:r>
                        <a:rPr lang="en-GB" sz="1800" baseline="30000">
                          <a:effectLst/>
                        </a:rPr>
                        <a:t>9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8.30 x 10</a:t>
                      </a:r>
                      <a:r>
                        <a:rPr lang="en-GB" sz="1800" baseline="30000">
                          <a:effectLst/>
                        </a:rPr>
                        <a:t>8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1134699"/>
                  </a:ext>
                </a:extLst>
              </a:tr>
              <a:tr h="2908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Floor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1.9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8.80 x 10</a:t>
                      </a:r>
                      <a:r>
                        <a:rPr lang="en-GB" sz="1800" baseline="30000" dirty="0">
                          <a:effectLst/>
                        </a:rPr>
                        <a:t>8</a:t>
                      </a:r>
                      <a:endParaRPr lang="en-GB" sz="1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1.64 x 10</a:t>
                      </a:r>
                      <a:r>
                        <a:rPr lang="en-GB" sz="1800" baseline="30000">
                          <a:effectLst/>
                        </a:rPr>
                        <a:t>9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2745239"/>
                  </a:ext>
                </a:extLst>
              </a:tr>
              <a:tr h="290830">
                <a:tc row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LSS6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Beam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0.1*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1.50 x 10</a:t>
                      </a:r>
                      <a:r>
                        <a:rPr lang="en-GB" sz="1800" baseline="30000">
                          <a:effectLst/>
                        </a:rPr>
                        <a:t>10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1.40 x 10</a:t>
                      </a:r>
                      <a:r>
                        <a:rPr lang="en-GB" sz="1800" baseline="30000">
                          <a:effectLst/>
                        </a:rPr>
                        <a:t>9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34851003"/>
                  </a:ext>
                </a:extLst>
              </a:tr>
              <a:tr h="2908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Floor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1.9*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2.04 x 10</a:t>
                      </a:r>
                      <a:r>
                        <a:rPr lang="en-GB" sz="1800" baseline="30000" dirty="0">
                          <a:effectLst/>
                        </a:rPr>
                        <a:t>9</a:t>
                      </a:r>
                      <a:endParaRPr lang="en-GB" sz="1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3.81 x 10</a:t>
                      </a:r>
                      <a:r>
                        <a:rPr lang="en-GB" sz="1800" baseline="30000" dirty="0">
                          <a:effectLst/>
                        </a:rPr>
                        <a:t>9</a:t>
                      </a:r>
                      <a:endParaRPr lang="en-GB" sz="1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8055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036301" y="4066270"/>
                <a:ext cx="1225592" cy="5241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R</m:t>
                    </m:r>
                    <m:r>
                      <a:rPr lang="en-GB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𝐻𝐸𝐻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1600" dirty="0">
                    <a:effectLst/>
                    <a:latin typeface="Tahom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6301" y="4066270"/>
                <a:ext cx="1225592" cy="524118"/>
              </a:xfrm>
              <a:prstGeom prst="rect">
                <a:avLst/>
              </a:prstGeom>
              <a:blipFill>
                <a:blip r:embed="rId2"/>
                <a:stretch>
                  <a:fillRect b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04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4406"/>
          </a:xfrm>
        </p:spPr>
        <p:txBody>
          <a:bodyPr/>
          <a:lstStyle/>
          <a:p>
            <a:r>
              <a:rPr lang="en-GB" dirty="0" smtClean="0"/>
              <a:t>Radiation on Electronics measurements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61632" y="1558201"/>
            <a:ext cx="4675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Summary of the measured TID for each position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782990"/>
              </p:ext>
            </p:extLst>
          </p:nvPr>
        </p:nvGraphicFramePr>
        <p:xfrm>
          <a:off x="1162477" y="2175238"/>
          <a:ext cx="9222494" cy="26318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2281">
                  <a:extLst>
                    <a:ext uri="{9D8B030D-6E8A-4147-A177-3AD203B41FA5}">
                      <a16:colId xmlns:a16="http://schemas.microsoft.com/office/drawing/2014/main" val="1168425405"/>
                    </a:ext>
                  </a:extLst>
                </a:gridCol>
                <a:gridCol w="1990071">
                  <a:extLst>
                    <a:ext uri="{9D8B030D-6E8A-4147-A177-3AD203B41FA5}">
                      <a16:colId xmlns:a16="http://schemas.microsoft.com/office/drawing/2014/main" val="4107755825"/>
                    </a:ext>
                  </a:extLst>
                </a:gridCol>
                <a:gridCol w="1990071">
                  <a:extLst>
                    <a:ext uri="{9D8B030D-6E8A-4147-A177-3AD203B41FA5}">
                      <a16:colId xmlns:a16="http://schemas.microsoft.com/office/drawing/2014/main" val="2180824442"/>
                    </a:ext>
                  </a:extLst>
                </a:gridCol>
                <a:gridCol w="1990071">
                  <a:extLst>
                    <a:ext uri="{9D8B030D-6E8A-4147-A177-3AD203B41FA5}">
                      <a16:colId xmlns:a16="http://schemas.microsoft.com/office/drawing/2014/main" val="1900071348"/>
                    </a:ext>
                  </a:extLst>
                </a:gridCol>
              </a:tblGrid>
              <a:tr h="553323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Long Straight Section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Position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Height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TID [Gy]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7122873"/>
                  </a:ext>
                </a:extLst>
              </a:tr>
              <a:tr h="346428">
                <a:tc row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LSS4</a:t>
                      </a:r>
                      <a:endParaRPr lang="en-GB" sz="1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Beam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10.5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4558916"/>
                  </a:ext>
                </a:extLst>
              </a:tr>
              <a:tr h="3464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Floor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4.8</a:t>
                      </a:r>
                      <a:endParaRPr lang="en-GB" sz="1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552585"/>
                  </a:ext>
                </a:extLst>
              </a:tr>
              <a:tr h="346428">
                <a:tc row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LSS4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Beam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5.4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0621687"/>
                  </a:ext>
                </a:extLst>
              </a:tr>
              <a:tr h="3464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Floor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3.9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3211685"/>
                  </a:ext>
                </a:extLst>
              </a:tr>
              <a:tr h="346428">
                <a:tc row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LSS6</a:t>
                      </a:r>
                      <a:endParaRPr lang="en-GB" sz="1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Beam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9.8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7936325"/>
                  </a:ext>
                </a:extLst>
              </a:tr>
              <a:tr h="3464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F</a:t>
                      </a:r>
                      <a:endParaRPr lang="en-GB" sz="1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Floor</a:t>
                      </a:r>
                      <a:endParaRPr lang="en-GB" sz="1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4.0</a:t>
                      </a:r>
                      <a:endParaRPr lang="en-GB" sz="18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79152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46752" y="5312833"/>
            <a:ext cx="73413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Further data analysis and implications for electronics will be performed by EN/STI-BMI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3455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591" y="116668"/>
            <a:ext cx="10515600" cy="67990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Comparison with AWAKE conditions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55547" y="2446771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Simulation Parameters: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3x10</a:t>
            </a:r>
            <a:r>
              <a:rPr lang="en-US" baseline="30000" dirty="0" smtClean="0"/>
              <a:t>11</a:t>
            </a:r>
            <a:r>
              <a:rPr lang="en-US" dirty="0" smtClean="0"/>
              <a:t> p+/bunch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shot every 30 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400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94210" y="4192372"/>
            <a:ext cx="3042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Experimental runs: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4 weeks per run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2 runs per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Annual intensity: 4.8x10</a:t>
            </a:r>
            <a:r>
              <a:rPr lang="en-US" baseline="30000" dirty="0" smtClean="0"/>
              <a:t>16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52076" y="1515068"/>
            <a:ext cx="3560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Fluka</a:t>
            </a:r>
            <a:r>
              <a:rPr lang="en-GB" sz="2400" dirty="0" smtClean="0"/>
              <a:t> simulation by HSE-RP</a:t>
            </a:r>
            <a:endParaRPr lang="en-GB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3321684" y="1515068"/>
            <a:ext cx="8493499" cy="4632515"/>
            <a:chOff x="3573898" y="1068003"/>
            <a:chExt cx="8493499" cy="4632515"/>
          </a:xfrm>
        </p:grpSpPr>
        <p:pic>
          <p:nvPicPr>
            <p:cNvPr id="6" name="Picture 5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30" t="15717" b="5960"/>
            <a:stretch/>
          </p:blipFill>
          <p:spPr>
            <a:xfrm>
              <a:off x="3573898" y="2187148"/>
              <a:ext cx="8493499" cy="3056740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5118587" y="1068003"/>
              <a:ext cx="5931598" cy="4632515"/>
              <a:chOff x="5118587" y="1068003"/>
              <a:chExt cx="5931598" cy="4632515"/>
            </a:xfrm>
          </p:grpSpPr>
          <p:sp>
            <p:nvSpPr>
              <p:cNvPr id="8" name="Rounded Rectangular Callout 7"/>
              <p:cNvSpPr/>
              <p:nvPr/>
            </p:nvSpPr>
            <p:spPr>
              <a:xfrm>
                <a:off x="5118587" y="1102631"/>
                <a:ext cx="1337911" cy="850785"/>
              </a:xfrm>
              <a:prstGeom prst="wedgeRoundRectCallout">
                <a:avLst>
                  <a:gd name="adj1" fmla="val -66738"/>
                  <a:gd name="adj2" fmla="val 182654"/>
                  <a:gd name="adj3" fmla="val 16667"/>
                </a:avLst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000" dirty="0" smtClean="0"/>
                  <a:t>Laser room</a:t>
                </a:r>
                <a:endParaRPr lang="en-GB" sz="2000" dirty="0"/>
              </a:p>
            </p:txBody>
          </p:sp>
          <p:sp>
            <p:nvSpPr>
              <p:cNvPr id="9" name="Rounded Rectangular Callout 8"/>
              <p:cNvSpPr/>
              <p:nvPr/>
            </p:nvSpPr>
            <p:spPr>
              <a:xfrm>
                <a:off x="9136979" y="1068003"/>
                <a:ext cx="1913206" cy="885413"/>
              </a:xfrm>
              <a:prstGeom prst="wedgeRoundRectCallout">
                <a:avLst>
                  <a:gd name="adj1" fmla="val -96864"/>
                  <a:gd name="adj2" fmla="val 208879"/>
                  <a:gd name="adj3" fmla="val 16667"/>
                </a:avLst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000" dirty="0"/>
                  <a:t>Streak camera</a:t>
                </a:r>
              </a:p>
            </p:txBody>
          </p:sp>
          <p:sp>
            <p:nvSpPr>
              <p:cNvPr id="10" name="Rounded Rectangular Callout 9"/>
              <p:cNvSpPr/>
              <p:nvPr/>
            </p:nvSpPr>
            <p:spPr>
              <a:xfrm>
                <a:off x="6096000" y="5243888"/>
                <a:ext cx="1913206" cy="456629"/>
              </a:xfrm>
              <a:prstGeom prst="wedgeRoundRectCallout">
                <a:avLst>
                  <a:gd name="adj1" fmla="val -85835"/>
                  <a:gd name="adj2" fmla="val -298239"/>
                  <a:gd name="adj3" fmla="val 16667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000" dirty="0" smtClean="0"/>
                  <a:t>Digital cameras</a:t>
                </a:r>
                <a:endParaRPr lang="en-GB" sz="2000" dirty="0"/>
              </a:p>
            </p:txBody>
          </p:sp>
          <p:sp>
            <p:nvSpPr>
              <p:cNvPr id="11" name="Rounded Rectangular Callout 10"/>
              <p:cNvSpPr/>
              <p:nvPr/>
            </p:nvSpPr>
            <p:spPr>
              <a:xfrm>
                <a:off x="9136979" y="5243888"/>
                <a:ext cx="1913206" cy="456630"/>
              </a:xfrm>
              <a:prstGeom prst="wedgeRoundRectCallout">
                <a:avLst>
                  <a:gd name="adj1" fmla="val -48440"/>
                  <a:gd name="adj2" fmla="val -295951"/>
                  <a:gd name="adj3" fmla="val 16667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000" dirty="0" smtClean="0"/>
                  <a:t>Digital cameras</a:t>
                </a:r>
                <a:endParaRPr lang="en-GB" sz="2000" dirty="0"/>
              </a:p>
            </p:txBody>
          </p:sp>
          <p:sp>
            <p:nvSpPr>
              <p:cNvPr id="13" name="Rounded Rectangular Callout 12"/>
              <p:cNvSpPr/>
              <p:nvPr/>
            </p:nvSpPr>
            <p:spPr>
              <a:xfrm>
                <a:off x="6816997" y="1102631"/>
                <a:ext cx="1598985" cy="850785"/>
              </a:xfrm>
              <a:prstGeom prst="wedgeRoundRectCallout">
                <a:avLst>
                  <a:gd name="adj1" fmla="val -72628"/>
                  <a:gd name="adj2" fmla="val 188796"/>
                  <a:gd name="adj3" fmla="val 16667"/>
                </a:avLst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000" dirty="0" smtClean="0"/>
                  <a:t>UV beam diagnostics</a:t>
                </a:r>
                <a:endParaRPr lang="en-GB" sz="2000" dirty="0"/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5336202" y="926658"/>
            <a:ext cx="5474832" cy="40011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20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No visible influence of proton beam on the devices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36202" y="6308480"/>
            <a:ext cx="5474832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20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/>
              <a:t>SEUs regularly detected during proton beam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055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35937" cy="915035"/>
          </a:xfrm>
        </p:spPr>
        <p:txBody>
          <a:bodyPr>
            <a:noAutofit/>
          </a:bodyPr>
          <a:lstStyle/>
          <a:p>
            <a:r>
              <a:rPr lang="en-GB" sz="4000" dirty="0" smtClean="0"/>
              <a:t>Synchronization </a:t>
            </a:r>
            <a:r>
              <a:rPr lang="en-GB" sz="4000" dirty="0"/>
              <a:t>to the machine timing</a:t>
            </a:r>
            <a:br>
              <a:rPr lang="en-GB" sz="4000" dirty="0"/>
            </a:br>
            <a:endParaRPr lang="en-GB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199" y="2570207"/>
                <a:ext cx="10515600" cy="3634650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/>
                  <a:t>The integer harmonic of laser mode locking should be equal to an integer harmonic of the SPS RF frequency</a:t>
                </a:r>
              </a:p>
              <a:p>
                <a:pPr marL="0" indent="0">
                  <a:buNone/>
                </a:pPr>
                <a:r>
                  <a:rPr lang="en-GB" dirty="0" smtClean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𝑀𝐿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𝑅𝐹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𝑆𝑃𝑆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GB" dirty="0"/>
                  <a:t> </a:t>
                </a:r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lvl="1">
                  <a:buFont typeface="Symbol" panose="05050102010706020507" pitchFamily="18" charset="2"/>
                  <a:buChar char="Þ"/>
                </a:pPr>
                <a:r>
                  <a:rPr lang="en-GB" i="1" dirty="0" smtClean="0"/>
                  <a:t>laser mode locking frequency should be specified accordingly  </a:t>
                </a:r>
              </a:p>
              <a:p>
                <a:pPr marL="457200" lvl="1" indent="0">
                  <a:buNone/>
                </a:pPr>
                <a:endParaRPr lang="en-GB" i="1" dirty="0"/>
              </a:p>
              <a:p>
                <a:r>
                  <a:rPr lang="en-GB" dirty="0" smtClean="0"/>
                  <a:t>Stabilized optical link between laser and SPS beam control equipment</a:t>
                </a:r>
              </a:p>
              <a:p>
                <a:pPr marL="0" indent="0">
                  <a:buNone/>
                </a:pPr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2570207"/>
                <a:ext cx="10515600" cy="3634650"/>
              </a:xfrm>
              <a:blipFill>
                <a:blip r:embed="rId2"/>
                <a:stretch>
                  <a:fillRect l="-986" t="-2852" r="-2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149531" y="1515291"/>
            <a:ext cx="8944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Phase </a:t>
            </a:r>
            <a:r>
              <a:rPr lang="en-GB" sz="3200" dirty="0"/>
              <a:t>stability </a:t>
            </a:r>
            <a:r>
              <a:rPr lang="en-GB" sz="3200" dirty="0" smtClean="0"/>
              <a:t>conditions of </a:t>
            </a:r>
            <a:r>
              <a:rPr lang="en-GB" sz="3200" dirty="0"/>
              <a:t>the laser-ion interaction</a:t>
            </a:r>
          </a:p>
        </p:txBody>
      </p:sp>
    </p:spTree>
    <p:extLst>
      <p:ext uri="{BB962C8B-B14F-4D97-AF65-F5344CB8AC3E}">
        <p14:creationId xmlns:p14="http://schemas.microsoft.com/office/powerpoint/2010/main" val="325258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</p:spPr>
        <p:txBody>
          <a:bodyPr>
            <a:normAutofit/>
          </a:bodyPr>
          <a:lstStyle/>
          <a:p>
            <a:r>
              <a:rPr lang="en-GB" sz="4000" dirty="0" smtClean="0"/>
              <a:t>Requirements for laser installation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640" y="1803167"/>
            <a:ext cx="10515600" cy="3238744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Space for laser, optics, diagnostics, other electronic devices</a:t>
            </a:r>
          </a:p>
          <a:p>
            <a:r>
              <a:rPr lang="en-GB" dirty="0" smtClean="0"/>
              <a:t>Electrical power</a:t>
            </a:r>
          </a:p>
          <a:p>
            <a:r>
              <a:rPr lang="en-GB" dirty="0" smtClean="0"/>
              <a:t>Laser cooling 	=&gt; autonomous water circuit preferable</a:t>
            </a:r>
          </a:p>
          <a:p>
            <a:r>
              <a:rPr lang="en-GB" dirty="0" smtClean="0"/>
              <a:t>Temperature stability	=&gt; typically better than +/- 1° C </a:t>
            </a:r>
          </a:p>
          <a:p>
            <a:r>
              <a:rPr lang="en-GB" dirty="0" smtClean="0"/>
              <a:t>Air purity 			=&gt; typically ISO 7 or better</a:t>
            </a:r>
          </a:p>
          <a:p>
            <a:r>
              <a:rPr lang="en-GB" dirty="0" smtClean="0"/>
              <a:t>Class 4 laser safety 	=&gt; Designated Laser Area with access controls 					+ enclosed beams outside DLA (Class 1)	      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29640" y="5007700"/>
            <a:ext cx="62158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Specific requirements: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smtClean="0"/>
              <a:t>Synchronization to the machine timing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smtClean="0"/>
              <a:t>Integration into the CERN control system </a:t>
            </a:r>
            <a:endParaRPr lang="en-GB" sz="26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279947"/>
            <a:ext cx="3473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General requirements: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2091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35937" cy="764065"/>
          </a:xfrm>
        </p:spPr>
        <p:txBody>
          <a:bodyPr>
            <a:noAutofit/>
          </a:bodyPr>
          <a:lstStyle/>
          <a:p>
            <a:r>
              <a:rPr lang="en-GB" sz="4000" dirty="0" smtClean="0"/>
              <a:t>Synchronization </a:t>
            </a:r>
            <a:r>
              <a:rPr lang="en-GB" sz="4000" dirty="0"/>
              <a:t>to the machine timing</a:t>
            </a:r>
            <a:br>
              <a:rPr lang="en-GB" sz="4000" dirty="0"/>
            </a:b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38199" y="761452"/>
            <a:ext cx="2882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 smtClean="0"/>
              <a:t>AWAKE example</a:t>
            </a:r>
            <a:endParaRPr lang="en-GB" sz="32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20" y="2319089"/>
            <a:ext cx="5650386" cy="39698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26053" y="1697774"/>
                <a:ext cx="2586606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𝑀𝐿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𝑅𝐹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𝑆𝑃𝑆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11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053" y="1697774"/>
                <a:ext cx="2586606" cy="381515"/>
              </a:xfrm>
              <a:prstGeom prst="rect">
                <a:avLst/>
              </a:prstGeom>
              <a:blipFill>
                <a:blip r:embed="rId3"/>
                <a:stretch>
                  <a:fillRect l="-708" b="-11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Arrow 7"/>
          <p:cNvSpPr/>
          <p:nvPr/>
        </p:nvSpPr>
        <p:spPr>
          <a:xfrm>
            <a:off x="3349059" y="1780668"/>
            <a:ext cx="840647" cy="2843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4320043" y="1536985"/>
            <a:ext cx="3543450" cy="815590"/>
            <a:chOff x="6438623" y="1501908"/>
            <a:chExt cx="3543450" cy="8155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6438623" y="1915400"/>
                  <a:ext cx="223291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𝑀𝐿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88.1735 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𝑀𝐻𝑧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38623" y="1915400"/>
                  <a:ext cx="2232919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6475023" y="1528188"/>
                  <a:ext cx="3507050" cy="3815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𝑅𝐹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𝑆𝑃𝑆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=200.394322(500)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𝑀𝐻𝑧</m:t>
                      </m:r>
                    </m:oMath>
                  </a14:m>
                  <a:r>
                    <a:rPr lang="en-GB" dirty="0"/>
                    <a:t> </a:t>
                  </a: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75023" y="1528188"/>
                  <a:ext cx="3507050" cy="381515"/>
                </a:xfrm>
                <a:prstGeom prst="rect">
                  <a:avLst/>
                </a:prstGeom>
                <a:blipFill>
                  <a:blip r:embed="rId5"/>
                  <a:stretch>
                    <a:fillRect l="-522" b="-111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Rectangle 10"/>
            <p:cNvSpPr/>
            <p:nvPr/>
          </p:nvSpPr>
          <p:spPr>
            <a:xfrm>
              <a:off x="6438623" y="1501908"/>
              <a:ext cx="3543450" cy="8155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b="2097"/>
          <a:stretch/>
        </p:blipFill>
        <p:spPr>
          <a:xfrm>
            <a:off x="7954229" y="1236009"/>
            <a:ext cx="3208760" cy="46265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55520" y="6358320"/>
            <a:ext cx="11102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H. Damerau </a:t>
            </a:r>
            <a:r>
              <a:rPr lang="en-GB" i="1" dirty="0"/>
              <a:t>et al</a:t>
            </a:r>
            <a:r>
              <a:rPr lang="en-GB" i="1" dirty="0" smtClean="0"/>
              <a:t>., “RF Synchronization and Distribution for AWAKE at CERN” - in Proceeding of IPAC2106 [THPMY039]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994909" y="2453697"/>
            <a:ext cx="2224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(for 400 GeV protons)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21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469"/>
          </a:xfrm>
        </p:spPr>
        <p:txBody>
          <a:bodyPr>
            <a:normAutofit/>
          </a:bodyPr>
          <a:lstStyle/>
          <a:p>
            <a:r>
              <a:rPr lang="en-GB" sz="4000" dirty="0" smtClean="0"/>
              <a:t>Laser beam control and diagnostics </a:t>
            </a:r>
            <a:endParaRPr lang="en-GB" sz="4000" dirty="0"/>
          </a:p>
        </p:txBody>
      </p:sp>
      <p:sp>
        <p:nvSpPr>
          <p:cNvPr id="4" name="Rectangle 3"/>
          <p:cNvSpPr/>
          <p:nvPr/>
        </p:nvSpPr>
        <p:spPr>
          <a:xfrm>
            <a:off x="838199" y="1353971"/>
            <a:ext cx="1017378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At CERN the accelerator control system is based on the </a:t>
            </a:r>
            <a:r>
              <a:rPr lang="en-GB" sz="2800" dirty="0" smtClean="0"/>
              <a:t>Real-time </a:t>
            </a:r>
            <a:r>
              <a:rPr lang="en-GB" sz="2800" dirty="0"/>
              <a:t>FESA (Front-End Software Architecture) </a:t>
            </a:r>
            <a:r>
              <a:rPr lang="en-GB" sz="2800" dirty="0" smtClean="0"/>
              <a:t>framework. =&gt;   </a:t>
            </a:r>
            <a:r>
              <a:rPr lang="en-GB" sz="2800" dirty="0"/>
              <a:t>FESA classes are </a:t>
            </a:r>
            <a:r>
              <a:rPr lang="en-GB" sz="2800" dirty="0" smtClean="0"/>
              <a:t>required for laser </a:t>
            </a:r>
            <a:r>
              <a:rPr lang="en-GB" sz="2800" dirty="0"/>
              <a:t>beam </a:t>
            </a:r>
            <a:r>
              <a:rPr lang="en-GB" sz="2800" dirty="0" smtClean="0"/>
              <a:t>elements </a:t>
            </a:r>
          </a:p>
          <a:p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Motorization of laser mirrors, translators and  other movable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Laser shutters and dumps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Laser power/energy meters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Acquisition of laser beam images</a:t>
            </a:r>
          </a:p>
        </p:txBody>
      </p:sp>
    </p:spTree>
    <p:extLst>
      <p:ext uri="{BB962C8B-B14F-4D97-AF65-F5344CB8AC3E}">
        <p14:creationId xmlns:p14="http://schemas.microsoft.com/office/powerpoint/2010/main" val="2675522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469"/>
          </a:xfrm>
        </p:spPr>
        <p:txBody>
          <a:bodyPr>
            <a:normAutofit/>
          </a:bodyPr>
          <a:lstStyle/>
          <a:p>
            <a:r>
              <a:rPr lang="en-GB" sz="4000" dirty="0" smtClean="0"/>
              <a:t>Summary</a:t>
            </a:r>
            <a:endParaRPr lang="en-GB" sz="4000" dirty="0"/>
          </a:p>
        </p:txBody>
      </p:sp>
      <p:sp>
        <p:nvSpPr>
          <p:cNvPr id="4" name="Rectangle 3"/>
          <p:cNvSpPr/>
          <p:nvPr/>
        </p:nvSpPr>
        <p:spPr>
          <a:xfrm>
            <a:off x="668382" y="1162594"/>
            <a:ext cx="1017378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Location for laser installation should fulfil certain requirements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Space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Air quality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Temperature stability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Safety (enclosure)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IR location at LSS6 offers some space near the beam line, where a laser installation could be placed,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The residual radiation conditions in both locations are acceptable for human work during the no-beam periods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Risks of laser electronics damage by HEH and thermal neutrons shall by analysed by experts. A qualified advice on possible shielding is expected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Laser synchronization is a separate task to work 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Control of laser beam elements and diagnostics should be designed in accordance with CERN standards.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677177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125" y="1129937"/>
            <a:ext cx="6551875" cy="57280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256"/>
            <a:ext cx="5539740" cy="11870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7976" y="1695322"/>
            <a:ext cx="52637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ActiveFiberSystemsGmbH</a:t>
            </a:r>
            <a:r>
              <a:rPr lang="en-GB" dirty="0"/>
              <a:t>(AFS)</a:t>
            </a:r>
            <a:r>
              <a:rPr lang="en-GB" dirty="0" err="1"/>
              <a:t>islocatedinJena</a:t>
            </a:r>
            <a:r>
              <a:rPr lang="en-GB" dirty="0"/>
              <a:t>,</a:t>
            </a:r>
          </a:p>
          <a:p>
            <a:r>
              <a:rPr lang="en-GB" dirty="0" err="1"/>
              <a:t>knownasthe</a:t>
            </a:r>
            <a:r>
              <a:rPr lang="en-GB" dirty="0"/>
              <a:t>“</a:t>
            </a:r>
            <a:r>
              <a:rPr lang="en-GB" dirty="0" err="1"/>
              <a:t>cityofphotonics</a:t>
            </a:r>
            <a:r>
              <a:rPr lang="en-GB" dirty="0"/>
              <a:t>”</a:t>
            </a:r>
            <a:r>
              <a:rPr lang="en-GB" dirty="0" err="1"/>
              <a:t>inGermany</a:t>
            </a:r>
            <a:r>
              <a:rPr lang="en-GB" dirty="0"/>
              <a:t>.</a:t>
            </a:r>
            <a:r>
              <a:rPr lang="en-GB" dirty="0" err="1"/>
              <a:t>Asa</a:t>
            </a:r>
            <a:endParaRPr lang="en-GB" dirty="0"/>
          </a:p>
          <a:p>
            <a:r>
              <a:rPr lang="en-GB" dirty="0" err="1"/>
              <a:t>spin-offfromtheFraunhoferIOFJenaandtheInsti</a:t>
            </a:r>
            <a:r>
              <a:rPr lang="en-GB" dirty="0"/>
              <a:t>-</a:t>
            </a:r>
          </a:p>
          <a:p>
            <a:r>
              <a:rPr lang="en-GB" dirty="0" err="1"/>
              <a:t>tuteofAppliedPhysicsattheuniversityofJenaAFS</a:t>
            </a:r>
            <a:r>
              <a:rPr lang="en-GB" dirty="0"/>
              <a:t/>
            </a:r>
          </a:p>
          <a:p>
            <a:r>
              <a:rPr lang="en-GB" dirty="0" err="1"/>
              <a:t>representstheexpertiseofinnovativesolid-state-laser</a:t>
            </a:r>
            <a:r>
              <a:rPr lang="en-GB" dirty="0"/>
              <a:t/>
            </a:r>
          </a:p>
          <a:p>
            <a:r>
              <a:rPr lang="en-GB" dirty="0"/>
              <a:t>development.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652" y="3865628"/>
            <a:ext cx="5492387" cy="229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62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918" y="365125"/>
            <a:ext cx="10515600" cy="60704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Interaction regions in SPS rings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341" y="1690688"/>
            <a:ext cx="4727076" cy="471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616" y="1440179"/>
            <a:ext cx="5372649" cy="521701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840879" y="5084787"/>
            <a:ext cx="720000" cy="72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567792" y="2649737"/>
            <a:ext cx="720000" cy="72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9759839" y="1574067"/>
            <a:ext cx="720000" cy="72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9506620" y="5233812"/>
            <a:ext cx="720000" cy="72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840879" y="995016"/>
            <a:ext cx="6270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Starights</a:t>
            </a:r>
            <a:r>
              <a:rPr lang="en-GB" sz="2400" dirty="0" smtClean="0"/>
              <a:t> </a:t>
            </a:r>
            <a:r>
              <a:rPr lang="en-GB" sz="2400" dirty="0" err="1" smtClean="0"/>
              <a:t>ections</a:t>
            </a:r>
            <a:r>
              <a:rPr lang="en-GB" sz="2400" dirty="0" smtClean="0"/>
              <a:t> LSS4 and LSS6 were considered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085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946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Straight section LSS4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36" y="1207079"/>
            <a:ext cx="4067175" cy="46863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22553" y="5610660"/>
            <a:ext cx="1308199" cy="283217"/>
            <a:chOff x="8773669" y="6349811"/>
            <a:chExt cx="1308199" cy="283217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8773669" y="6633028"/>
              <a:ext cx="1116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9892102" y="6561028"/>
              <a:ext cx="0" cy="72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775907" y="6560032"/>
              <a:ext cx="0" cy="72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9663164" y="6349811"/>
              <a:ext cx="418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30m</a:t>
              </a:r>
              <a:endParaRPr lang="en-GB" sz="1000" dirty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564" y="1771650"/>
            <a:ext cx="7206482" cy="508635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621400" y="2689119"/>
            <a:ext cx="720000" cy="72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981400" y="225147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LSS.416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900749" y="1039956"/>
            <a:ext cx="6224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Passage should be left free for </a:t>
            </a:r>
            <a:r>
              <a:rPr lang="en-GB" b="1" dirty="0" smtClean="0"/>
              <a:t>transport.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Practically no space for laser installation next to the beam line.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60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946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Straight section LSS4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522553" y="5610660"/>
            <a:ext cx="1308199" cy="283217"/>
            <a:chOff x="8773669" y="6349811"/>
            <a:chExt cx="1308199" cy="283217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8773669" y="6633028"/>
              <a:ext cx="1116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9892102" y="6561028"/>
              <a:ext cx="0" cy="72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775907" y="6560032"/>
              <a:ext cx="0" cy="72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9663164" y="6349811"/>
              <a:ext cx="418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/>
                <a:t>1</a:t>
              </a:r>
              <a:r>
                <a:rPr lang="en-GB" sz="1000" dirty="0" smtClean="0"/>
                <a:t>0m</a:t>
              </a:r>
              <a:endParaRPr lang="en-GB" sz="1000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1621400" y="2689119"/>
            <a:ext cx="720000" cy="72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188" t="-581" r="353" b="581"/>
          <a:stretch/>
        </p:blipFill>
        <p:spPr>
          <a:xfrm>
            <a:off x="4238625" y="1534149"/>
            <a:ext cx="7609134" cy="51656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10856"/>
            <a:ext cx="4238625" cy="33337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11869" y="969270"/>
            <a:ext cx="582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Could it be possible to place the laser in neighbouring areas?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54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9468"/>
          </a:xfrm>
        </p:spPr>
        <p:txBody>
          <a:bodyPr>
            <a:normAutofit fontScale="90000"/>
          </a:bodyPr>
          <a:lstStyle/>
          <a:p>
            <a:r>
              <a:rPr lang="en-GB" dirty="0"/>
              <a:t>Straight section </a:t>
            </a:r>
            <a:r>
              <a:rPr lang="en-GB" dirty="0" smtClean="0"/>
              <a:t>LSS6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75804" y="1946503"/>
            <a:ext cx="4961837" cy="3732606"/>
            <a:chOff x="201930" y="1538909"/>
            <a:chExt cx="4961837" cy="373260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930" y="1538909"/>
              <a:ext cx="4961837" cy="3380199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1122112" y="5063426"/>
              <a:ext cx="961181" cy="208089"/>
              <a:chOff x="8773669" y="6349811"/>
              <a:chExt cx="1308199" cy="283217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V="1">
                <a:off x="8773669" y="6633028"/>
                <a:ext cx="1116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9892102" y="6561028"/>
                <a:ext cx="0" cy="72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8775907" y="6560032"/>
                <a:ext cx="0" cy="72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9663164" y="6349811"/>
                <a:ext cx="4187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/>
                  <a:t>30m</a:t>
                </a:r>
                <a:endParaRPr lang="en-GB" sz="1000" dirty="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723293" y="4435450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LSS.616</a:t>
              </a:r>
              <a:endParaRPr lang="en-GB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1723293" y="3571132"/>
              <a:ext cx="720000" cy="72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806" y="1184671"/>
            <a:ext cx="6372550" cy="52562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60920" y="661451"/>
            <a:ext cx="2392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Tunnel is larger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5865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9468"/>
          </a:xfrm>
        </p:spPr>
        <p:txBody>
          <a:bodyPr>
            <a:normAutofit fontScale="90000"/>
          </a:bodyPr>
          <a:lstStyle/>
          <a:p>
            <a:r>
              <a:rPr lang="en-GB" dirty="0"/>
              <a:t>Straight section </a:t>
            </a:r>
            <a:r>
              <a:rPr lang="en-GB" dirty="0" smtClean="0"/>
              <a:t>LSS6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21" y="2176651"/>
            <a:ext cx="4543425" cy="3552825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2353109" y="3067419"/>
            <a:ext cx="1440000" cy="144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596064" y="4933781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LSS.616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640" y="1325444"/>
            <a:ext cx="6863389" cy="50401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30414" y="692984"/>
            <a:ext cx="5737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Space behind the beam line looks free</a:t>
            </a:r>
          </a:p>
        </p:txBody>
      </p:sp>
    </p:spTree>
    <p:extLst>
      <p:ext uri="{BB962C8B-B14F-4D97-AF65-F5344CB8AC3E}">
        <p14:creationId xmlns:p14="http://schemas.microsoft.com/office/powerpoint/2010/main" val="260809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6029"/>
          </a:xfrm>
        </p:spPr>
        <p:txBody>
          <a:bodyPr/>
          <a:lstStyle/>
          <a:p>
            <a:r>
              <a:rPr lang="en-US" b="1" dirty="0"/>
              <a:t>SPS Radiation Survey Results</a:t>
            </a:r>
            <a:endParaRPr lang="en-GB" dirty="0"/>
          </a:p>
        </p:txBody>
      </p:sp>
      <p:sp>
        <p:nvSpPr>
          <p:cNvPr id="4" name="Content Placeholder 14"/>
          <p:cNvSpPr>
            <a:spLocks noGrp="1"/>
          </p:cNvSpPr>
          <p:nvPr>
            <p:ph sz="quarter" idx="1"/>
          </p:nvPr>
        </p:nvSpPr>
        <p:spPr>
          <a:xfrm>
            <a:off x="527058" y="3320692"/>
            <a:ext cx="6787782" cy="2374714"/>
          </a:xfrm>
        </p:spPr>
        <p:txBody>
          <a:bodyPr>
            <a:normAutofit/>
          </a:bodyPr>
          <a:lstStyle/>
          <a:p>
            <a:r>
              <a:rPr lang="fr-FR" sz="2000" dirty="0" err="1" smtClean="0"/>
              <a:t>PCMx</a:t>
            </a:r>
            <a:r>
              <a:rPr lang="fr-FR" sz="2000" dirty="0" smtClean="0"/>
              <a:t> probe SAPHYMO</a:t>
            </a:r>
          </a:p>
          <a:p>
            <a:pPr marL="0" indent="0">
              <a:buNone/>
            </a:pPr>
            <a:r>
              <a:rPr lang="fr-FR" sz="2000" dirty="0" smtClean="0"/>
              <a:t> (plastic </a:t>
            </a:r>
            <a:r>
              <a:rPr lang="fr-FR" sz="2000" dirty="0" err="1" smtClean="0"/>
              <a:t>scintillator</a:t>
            </a:r>
            <a:r>
              <a:rPr lang="fr-FR" sz="2000" dirty="0" smtClean="0"/>
              <a:t> – 200cm</a:t>
            </a:r>
            <a:r>
              <a:rPr lang="fr-FR" sz="2000" baseline="30000" dirty="0" smtClean="0"/>
              <a:t>3</a:t>
            </a:r>
            <a:r>
              <a:rPr lang="fr-FR" sz="2000" dirty="0"/>
              <a:t>)</a:t>
            </a:r>
            <a:endParaRPr lang="fr-FR" sz="2000" dirty="0" smtClean="0"/>
          </a:p>
          <a:p>
            <a:r>
              <a:rPr lang="fr-FR" sz="2000" dirty="0"/>
              <a:t>Distance ≈ 1m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/>
              <a:t>beam</a:t>
            </a:r>
            <a:r>
              <a:rPr lang="fr-FR" sz="2000" dirty="0"/>
              <a:t> line</a:t>
            </a:r>
          </a:p>
          <a:p>
            <a:r>
              <a:rPr lang="fr-FR" sz="2000" dirty="0"/>
              <a:t>All </a:t>
            </a:r>
            <a:r>
              <a:rPr lang="fr-FR" sz="2000" dirty="0" err="1"/>
              <a:t>along</a:t>
            </a:r>
            <a:r>
              <a:rPr lang="fr-FR" sz="2000" dirty="0"/>
              <a:t> the 7km of </a:t>
            </a:r>
            <a:r>
              <a:rPr lang="fr-FR" sz="2000" dirty="0" smtClean="0"/>
              <a:t>the SPS Ring (</a:t>
            </a:r>
            <a:r>
              <a:rPr lang="fr-FR" sz="2000" dirty="0"/>
              <a:t>≈ </a:t>
            </a:r>
            <a:r>
              <a:rPr lang="fr-FR" sz="2000" dirty="0" smtClean="0"/>
              <a:t>18000 </a:t>
            </a:r>
            <a:r>
              <a:rPr lang="fr-FR" sz="2000" dirty="0" err="1" smtClean="0"/>
              <a:t>measurements</a:t>
            </a:r>
            <a:r>
              <a:rPr lang="fr-FR" sz="2000" dirty="0" smtClean="0"/>
              <a:t>).</a:t>
            </a:r>
          </a:p>
          <a:p>
            <a:r>
              <a:rPr lang="fr-FR" sz="2000" dirty="0" err="1" smtClean="0"/>
              <a:t>Labview</a:t>
            </a:r>
            <a:r>
              <a:rPr lang="fr-FR" sz="2000" dirty="0" smtClean="0"/>
              <a:t> registration application </a:t>
            </a:r>
          </a:p>
          <a:p>
            <a:r>
              <a:rPr lang="fr-FR" sz="2000" dirty="0" smtClean="0"/>
              <a:t>Survey </a:t>
            </a:r>
            <a:r>
              <a:rPr lang="fr-FR" sz="2000" dirty="0" err="1" smtClean="0"/>
              <a:t>usually</a:t>
            </a:r>
            <a:r>
              <a:rPr lang="fr-FR" sz="2000" dirty="0" smtClean="0"/>
              <a:t> </a:t>
            </a:r>
            <a:r>
              <a:rPr lang="fr-FR" sz="2000" dirty="0" err="1" smtClean="0"/>
              <a:t>performed</a:t>
            </a:r>
            <a:r>
              <a:rPr lang="fr-FR" sz="2000" dirty="0" smtClean="0"/>
              <a:t> </a:t>
            </a:r>
            <a:r>
              <a:rPr lang="fr-FR" sz="2000" dirty="0" err="1" smtClean="0"/>
              <a:t>after</a:t>
            </a:r>
            <a:r>
              <a:rPr lang="fr-FR" sz="2000" dirty="0" smtClean="0"/>
              <a:t> 30 </a:t>
            </a:r>
            <a:r>
              <a:rPr lang="fr-FR" sz="2000" dirty="0" err="1" smtClean="0"/>
              <a:t>hours</a:t>
            </a:r>
            <a:r>
              <a:rPr lang="fr-FR" sz="2000" dirty="0" smtClean="0"/>
              <a:t> of cool-down  </a:t>
            </a:r>
            <a:endParaRPr lang="fr-FR" sz="2000" dirty="0"/>
          </a:p>
          <a:p>
            <a:endParaRPr lang="fr-FR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101634"/>
            <a:ext cx="5410200" cy="5715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210337" y="2352387"/>
            <a:ext cx="4298040" cy="3866814"/>
            <a:chOff x="4388760" y="1322685"/>
            <a:chExt cx="4298040" cy="3866814"/>
          </a:xfrm>
        </p:grpSpPr>
        <p:pic>
          <p:nvPicPr>
            <p:cNvPr id="6" name="Picture 4" descr="DSC04100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8772" r="8772" b="18129"/>
            <a:stretch>
              <a:fillRect/>
            </a:stretch>
          </p:blipFill>
          <p:spPr bwMode="auto">
            <a:xfrm>
              <a:off x="4388760" y="1988840"/>
              <a:ext cx="4298040" cy="3200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433295" y="1322685"/>
              <a:ext cx="22535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 err="1" smtClean="0"/>
                <a:t>Measuring</a:t>
              </a:r>
              <a:r>
                <a:rPr lang="fr-CH" sz="1200" dirty="0" smtClean="0"/>
                <a:t> probe</a:t>
              </a:r>
            </a:p>
            <a:p>
              <a:pPr algn="ctr"/>
              <a:r>
                <a:rPr lang="fr-CH" sz="1200" dirty="0" smtClean="0"/>
                <a:t>Plastic </a:t>
              </a:r>
              <a:r>
                <a:rPr lang="fr-CH" sz="1200" dirty="0" err="1" smtClean="0"/>
                <a:t>scintillator</a:t>
              </a:r>
              <a:r>
                <a:rPr lang="fr-CH" sz="1200" dirty="0" smtClean="0"/>
                <a:t> Vol: 200cm</a:t>
              </a:r>
              <a:r>
                <a:rPr lang="fr-CH" sz="1200" baseline="30000" dirty="0" smtClean="0"/>
                <a:t>3</a:t>
              </a:r>
              <a:endParaRPr lang="fr-CH" sz="1200" baseline="30000" dirty="0"/>
            </a:p>
          </p:txBody>
        </p:sp>
        <p:cxnSp>
          <p:nvCxnSpPr>
            <p:cNvPr id="8" name="Straight Arrow Connector 7"/>
            <p:cNvCxnSpPr>
              <a:stCxn id="7" idx="2"/>
            </p:cNvCxnSpPr>
            <p:nvPr/>
          </p:nvCxnSpPr>
          <p:spPr>
            <a:xfrm flipH="1">
              <a:off x="6228184" y="1784350"/>
              <a:ext cx="1331864" cy="11668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-204297" y="1166256"/>
            <a:ext cx="8438849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fr-FR" sz="2000" dirty="0" err="1" smtClean="0"/>
              <a:t>Measurements</a:t>
            </a:r>
            <a:r>
              <a:rPr lang="fr-FR" sz="2000" dirty="0" smtClean="0"/>
              <a:t> </a:t>
            </a:r>
            <a:r>
              <a:rPr lang="fr-FR" sz="2000" dirty="0" err="1" smtClean="0"/>
              <a:t>taken</a:t>
            </a:r>
            <a:r>
              <a:rPr lang="fr-FR" sz="2000" dirty="0" smtClean="0"/>
              <a:t> </a:t>
            </a:r>
            <a:r>
              <a:rPr lang="fr-FR" sz="2000" dirty="0" err="1" smtClean="0"/>
              <a:t>after</a:t>
            </a:r>
            <a:r>
              <a:rPr lang="fr-FR" sz="2000" dirty="0" smtClean="0"/>
              <a:t> 30 </a:t>
            </a:r>
            <a:r>
              <a:rPr lang="fr-FR" sz="2000" dirty="0" err="1" smtClean="0"/>
              <a:t>hours</a:t>
            </a:r>
            <a:r>
              <a:rPr lang="fr-FR" sz="2000" dirty="0" smtClean="0"/>
              <a:t> of cool-down:</a:t>
            </a:r>
          </a:p>
          <a:p>
            <a:pPr lvl="3"/>
            <a:r>
              <a:rPr lang="fr-FR" sz="2000" dirty="0" smtClean="0"/>
              <a:t>- 2017 </a:t>
            </a:r>
            <a:r>
              <a:rPr lang="fr-FR" sz="2000" dirty="0" err="1" smtClean="0"/>
              <a:t>Physics</a:t>
            </a:r>
            <a:r>
              <a:rPr lang="fr-FR" sz="2000" dirty="0" smtClean="0"/>
              <a:t> </a:t>
            </a:r>
            <a:r>
              <a:rPr lang="fr-FR" sz="2000" dirty="0" err="1" smtClean="0"/>
              <a:t>run</a:t>
            </a:r>
            <a:r>
              <a:rPr lang="fr-FR" sz="2000" dirty="0" smtClean="0"/>
              <a:t> (protons) </a:t>
            </a:r>
            <a:r>
              <a:rPr lang="fr-FR" sz="2000" dirty="0" err="1" smtClean="0"/>
              <a:t>from</a:t>
            </a:r>
            <a:r>
              <a:rPr lang="fr-FR" sz="2000" dirty="0" smtClean="0"/>
              <a:t> 8</a:t>
            </a:r>
            <a:r>
              <a:rPr lang="fr-FR" sz="2000" baseline="30000" dirty="0" smtClean="0"/>
              <a:t>th</a:t>
            </a:r>
            <a:r>
              <a:rPr lang="fr-FR" sz="2000" dirty="0" smtClean="0"/>
              <a:t> May2017 to 23</a:t>
            </a:r>
            <a:r>
              <a:rPr lang="fr-FR" sz="2000" baseline="30000" dirty="0" smtClean="0"/>
              <a:t>th</a:t>
            </a:r>
            <a:r>
              <a:rPr lang="fr-FR" sz="2000" dirty="0" smtClean="0"/>
              <a:t> </a:t>
            </a:r>
            <a:r>
              <a:rPr lang="fr-FR" sz="2000" dirty="0" err="1" smtClean="0"/>
              <a:t>Oct</a:t>
            </a:r>
            <a:r>
              <a:rPr lang="fr-FR" sz="2000" dirty="0" smtClean="0"/>
              <a:t> 2017</a:t>
            </a:r>
          </a:p>
          <a:p>
            <a:pPr lvl="3"/>
            <a:r>
              <a:rPr lang="fr-FR" sz="2000" dirty="0" smtClean="0"/>
              <a:t>- 2016 </a:t>
            </a:r>
            <a:r>
              <a:rPr lang="fr-FR" sz="2000" dirty="0" err="1"/>
              <a:t>Physics</a:t>
            </a:r>
            <a:r>
              <a:rPr lang="fr-FR" sz="2000" dirty="0"/>
              <a:t> </a:t>
            </a:r>
            <a:r>
              <a:rPr lang="fr-FR" sz="2000" dirty="0" err="1"/>
              <a:t>run</a:t>
            </a:r>
            <a:r>
              <a:rPr lang="fr-FR" sz="2000" dirty="0"/>
              <a:t> (protons) </a:t>
            </a:r>
            <a:r>
              <a:rPr lang="fr-FR" sz="2000" dirty="0" err="1"/>
              <a:t>from</a:t>
            </a:r>
            <a:r>
              <a:rPr lang="fr-FR" sz="2000" dirty="0"/>
              <a:t> 11</a:t>
            </a:r>
            <a:r>
              <a:rPr lang="fr-FR" sz="2000" baseline="30000" dirty="0"/>
              <a:t>th</a:t>
            </a:r>
            <a:r>
              <a:rPr lang="fr-FR" sz="2000" dirty="0"/>
              <a:t> Mar 2016 to 14</a:t>
            </a:r>
            <a:r>
              <a:rPr lang="fr-FR" sz="2000" baseline="30000" dirty="0"/>
              <a:t>th</a:t>
            </a:r>
            <a:r>
              <a:rPr lang="fr-FR" sz="2000" dirty="0"/>
              <a:t> </a:t>
            </a:r>
            <a:r>
              <a:rPr lang="fr-FR" sz="2000" dirty="0" err="1"/>
              <a:t>Nov</a:t>
            </a:r>
            <a:r>
              <a:rPr lang="fr-FR" sz="2000" dirty="0"/>
              <a:t> 2016 </a:t>
            </a:r>
          </a:p>
          <a:p>
            <a:pPr lvl="3"/>
            <a:endParaRPr lang="fr-FR" sz="2000" dirty="0" smtClean="0"/>
          </a:p>
          <a:p>
            <a:pPr marL="457200" lvl="2"/>
            <a:r>
              <a:rPr lang="fr-FR" sz="2000" dirty="0" err="1" smtClean="0"/>
              <a:t>Measurements</a:t>
            </a:r>
            <a:r>
              <a:rPr lang="fr-FR" sz="2000" dirty="0" smtClean="0"/>
              <a:t> </a:t>
            </a:r>
            <a:r>
              <a:rPr lang="fr-FR" sz="2000" dirty="0" err="1" smtClean="0"/>
              <a:t>taken</a:t>
            </a:r>
            <a:r>
              <a:rPr lang="fr-FR" sz="2000" dirty="0"/>
              <a:t> </a:t>
            </a:r>
            <a:r>
              <a:rPr lang="fr-FR" sz="2000" dirty="0" err="1"/>
              <a:t>after</a:t>
            </a:r>
            <a:r>
              <a:rPr lang="fr-FR" sz="2000" dirty="0"/>
              <a:t> 2 </a:t>
            </a:r>
            <a:r>
              <a:rPr lang="fr-FR" sz="2000" dirty="0" err="1"/>
              <a:t>months</a:t>
            </a:r>
            <a:r>
              <a:rPr lang="fr-FR" sz="2000" dirty="0"/>
              <a:t> of </a:t>
            </a:r>
            <a:r>
              <a:rPr lang="fr-FR" sz="2000" dirty="0" smtClean="0"/>
              <a:t>cool-down - Jan 2018 </a:t>
            </a:r>
          </a:p>
          <a:p>
            <a:pPr marL="742950" lvl="2" indent="-285750">
              <a:buFont typeface="Wingdings" panose="05000000000000000000" pitchFamily="2" charset="2"/>
              <a:buChar char="ü"/>
            </a:pPr>
            <a:endParaRPr lang="fr-FR" sz="1600" dirty="0" smtClean="0"/>
          </a:p>
          <a:p>
            <a:pPr marL="457200" lvl="2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3642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1434"/>
            <a:ext cx="10515600" cy="706030"/>
          </a:xfrm>
        </p:spPr>
        <p:txBody>
          <a:bodyPr/>
          <a:lstStyle/>
          <a:p>
            <a:r>
              <a:rPr lang="en-US" b="1" dirty="0"/>
              <a:t>SPS Radiation Survey Results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27464"/>
            <a:ext cx="8856984" cy="5166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6228314"/>
            <a:ext cx="54102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72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908</Words>
  <Application>Microsoft Office PowerPoint</Application>
  <PresentationFormat>Widescreen</PresentationFormat>
  <Paragraphs>215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Symbol</vt:lpstr>
      <vt:lpstr>Tahoma</vt:lpstr>
      <vt:lpstr>Times New Roman</vt:lpstr>
      <vt:lpstr>Wingdings</vt:lpstr>
      <vt:lpstr>Office Theme</vt:lpstr>
      <vt:lpstr>Constrains on Laser system implementation in the SPS tunnel</vt:lpstr>
      <vt:lpstr>Requirements for laser installation </vt:lpstr>
      <vt:lpstr>Interaction regions in SPS rings</vt:lpstr>
      <vt:lpstr>Straight section LSS4</vt:lpstr>
      <vt:lpstr>Straight section LSS4</vt:lpstr>
      <vt:lpstr>Straight section LSS6</vt:lpstr>
      <vt:lpstr>Straight section LSS6</vt:lpstr>
      <vt:lpstr>SPS Radiation Survey Results</vt:lpstr>
      <vt:lpstr>SPS Radiation Survey Results</vt:lpstr>
      <vt:lpstr>SPS Radiation Survey Results</vt:lpstr>
      <vt:lpstr>SPS Radiation Survey Results</vt:lpstr>
      <vt:lpstr>SPS Radiation Survey Results</vt:lpstr>
      <vt:lpstr>Latest Radiation Survey made on 18.12.2018</vt:lpstr>
      <vt:lpstr>Radiation on Electronics measurements</vt:lpstr>
      <vt:lpstr>Radiation on Electronics measurements</vt:lpstr>
      <vt:lpstr>Radiation on Electronics measurements</vt:lpstr>
      <vt:lpstr>Radiation on Electronics measurements</vt:lpstr>
      <vt:lpstr>Comparison with AWAKE conditions</vt:lpstr>
      <vt:lpstr>Synchronization to the machine timing </vt:lpstr>
      <vt:lpstr>Synchronization to the machine timing </vt:lpstr>
      <vt:lpstr>Laser beam control and diagnostics 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Constrains on Laser system implementation in SPS tunnel</dc:title>
  <dc:creator>Valentine Fedosseev</dc:creator>
  <cp:lastModifiedBy>Valentine Fedosseev</cp:lastModifiedBy>
  <cp:revision>65</cp:revision>
  <dcterms:created xsi:type="dcterms:W3CDTF">2019-01-25T16:39:53Z</dcterms:created>
  <dcterms:modified xsi:type="dcterms:W3CDTF">2019-01-29T09:56:51Z</dcterms:modified>
</cp:coreProperties>
</file>