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0"/>
  </p:notesMasterIdLst>
  <p:sldIdLst>
    <p:sldId id="283" r:id="rId6"/>
    <p:sldId id="284" r:id="rId7"/>
    <p:sldId id="285" r:id="rId8"/>
    <p:sldId id="286" r:id="rId9"/>
  </p:sldIdLst>
  <p:sldSz cx="9144000" cy="5143500" type="screen16x9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91" y="18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 dirty="0" smtClean="0"/>
              <a:t>Publications </a:t>
            </a:r>
            <a:endParaRPr lang="en-US" dirty="0"/>
          </a:p>
        </c:rich>
      </c:tx>
      <c:layout>
        <c:manualLayout>
          <c:xMode val="edge"/>
          <c:yMode val="edge"/>
          <c:x val="0.61950554084369203"/>
          <c:y val="5.937709259258350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1er trim.</c:v>
                </c:pt>
                <c:pt idx="1">
                  <c:v>2e trim.</c:v>
                </c:pt>
                <c:pt idx="2">
                  <c:v>3e trim.</c:v>
                </c:pt>
                <c:pt idx="3">
                  <c:v>4e trim.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FA7-4222-A643-4434977729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9456123312611"/>
          <c:y val="0.16964617690945299"/>
          <c:w val="0.25637851406233803"/>
          <c:h val="0.74739608221202003"/>
        </c:manualLayout>
      </c:layout>
      <c:overlay val="0"/>
      <c:txPr>
        <a:bodyPr/>
        <a:lstStyle/>
        <a:p>
          <a:pPr>
            <a:defRPr sz="12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EA1DE-0A8C-4540-879C-BFBC700B09E5}" type="datetimeFigureOut">
              <a:rPr lang="fr-FR" smtClean="0"/>
              <a:t>02/10/2019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8A774-33E8-401F-9F4B-53F1A17A09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42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DD2DDE-009A-489F-838A-1DC23851F7C4}" type="slidenum">
              <a:rPr lang="fr-FR" altLang="fr-FR" smtClean="0">
                <a:latin typeface="Times New Roman" panose="02020603050405020304" pitchFamily="18" charset="0"/>
              </a:rPr>
              <a:pPr/>
              <a:t>1</a:t>
            </a:fld>
            <a:endParaRPr lang="fr-FR" altLang="fr-FR" smtClean="0">
              <a:latin typeface="Times New Roman" panose="02020603050405020304" pitchFamily="18" charset="0"/>
            </a:endParaRPr>
          </a:p>
        </p:txBody>
      </p:sp>
      <p:sp>
        <p:nvSpPr>
          <p:cNvPr id="61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406740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478409"/>
            <a:ext cx="9144000" cy="672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2" y="4618606"/>
            <a:ext cx="5836747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100" kern="0" dirty="0" err="1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 smtClean="0">
              <a:solidFill>
                <a:srgbClr val="A50119"/>
              </a:solidFill>
              <a:latin typeface="Calibri"/>
              <a:cs typeface="Calibri"/>
            </a:endParaRPr>
          </a:p>
        </p:txBody>
      </p:sp>
      <p:pic>
        <p:nvPicPr>
          <p:cNvPr id="21" name="Picture 20" descr="fond16-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1"/>
            <a:ext cx="9144000" cy="4508500"/>
          </a:xfrm>
          <a:prstGeom prst="rect">
            <a:avLst/>
          </a:prstGeom>
        </p:spPr>
      </p:pic>
      <p:pic>
        <p:nvPicPr>
          <p:cNvPr id="16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32" y="1395784"/>
            <a:ext cx="1456704" cy="1189040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9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632457" y="3345815"/>
            <a:ext cx="4929639" cy="42473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 A VENIR</a:t>
            </a:r>
            <a:endParaRPr lang="fr-FR" dirty="0"/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32457" y="3841574"/>
            <a:ext cx="2206507" cy="226367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9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LUNDI 18 MARS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180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478409"/>
            <a:ext cx="9144000" cy="672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2" y="4618606"/>
            <a:ext cx="5836747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100" kern="0" dirty="0" err="1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 smtClean="0">
              <a:solidFill>
                <a:srgbClr val="A50119"/>
              </a:solidFill>
              <a:latin typeface="Calibri"/>
              <a:cs typeface="Calibri"/>
            </a:endParaRPr>
          </a:p>
        </p:txBody>
      </p:sp>
      <p:pic>
        <p:nvPicPr>
          <p:cNvPr id="21" name="Picture 20" descr="fond16-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1"/>
            <a:ext cx="9144000" cy="4508500"/>
          </a:xfrm>
          <a:prstGeom prst="rect">
            <a:avLst/>
          </a:prstGeom>
        </p:spPr>
      </p:pic>
      <p:pic>
        <p:nvPicPr>
          <p:cNvPr id="16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32" y="1395784"/>
            <a:ext cx="1456704" cy="1189040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1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632457" y="3345815"/>
            <a:ext cx="4929639" cy="430887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Annexes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32457" y="3841574"/>
            <a:ext cx="2206507" cy="226367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9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LUNDI 18 MARS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918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E953530-31C5-463D-99CC-6A76EBBE5893}" type="datetimeFigureOut">
              <a:rPr lang="fr-FR" smtClean="0"/>
              <a:t>02/10/2019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44253" y="5004965"/>
            <a:ext cx="470958" cy="553998"/>
          </a:xfrm>
        </p:spPr>
        <p:txBody>
          <a:bodyPr/>
          <a:lstStyle/>
          <a:p>
            <a:fld id="{ECA07013-4338-4B9A-BECA-F39D664D2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75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1" y="2317834"/>
            <a:ext cx="7920880" cy="507831"/>
          </a:xfrm>
        </p:spPr>
        <p:txBody>
          <a:bodyPr lIns="0" tIns="0" rIns="0" bIns="0"/>
          <a:lstStyle>
            <a:lvl1pPr algn="ctr">
              <a:defRPr sz="33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dirty="0" smtClean="0"/>
              <a:t>PRESENTATION </a:t>
            </a:r>
            <a:r>
              <a:rPr lang="fr-FR" noProof="0" dirty="0" err="1" smtClean="0"/>
              <a:t>Dapnia</a:t>
            </a:r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7174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478409"/>
            <a:ext cx="9144000" cy="672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2" y="4618606"/>
            <a:ext cx="5836747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100" kern="0" dirty="0" err="1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 smtClean="0">
              <a:solidFill>
                <a:srgbClr val="A50119"/>
              </a:solidFill>
              <a:latin typeface="Calibri"/>
              <a:cs typeface="Calibri"/>
            </a:endParaRPr>
          </a:p>
        </p:txBody>
      </p:sp>
      <p:pic>
        <p:nvPicPr>
          <p:cNvPr id="21" name="Picture 20" descr="fond16-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1"/>
            <a:ext cx="9144000" cy="4508500"/>
          </a:xfrm>
          <a:prstGeom prst="rect">
            <a:avLst/>
          </a:prstGeom>
        </p:spPr>
      </p:pic>
      <p:pic>
        <p:nvPicPr>
          <p:cNvPr id="16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32" y="1395784"/>
            <a:ext cx="1456704" cy="1189040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9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632457" y="3345815"/>
            <a:ext cx="4929639" cy="42473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 A VENIR</a:t>
            </a:r>
            <a:endParaRPr lang="fr-FR" dirty="0"/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32457" y="3841574"/>
            <a:ext cx="2206507" cy="226367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9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LUNDI 18 MARS 2019</a:t>
            </a:r>
            <a:endParaRPr lang="fr-FR" dirty="0"/>
          </a:p>
        </p:txBody>
      </p:sp>
      <p:sp>
        <p:nvSpPr>
          <p:cNvPr id="9" name="Espace réservé pour une image  10"/>
          <p:cNvSpPr>
            <a:spLocks noGrp="1"/>
          </p:cNvSpPr>
          <p:nvPr>
            <p:ph type="pic" sz="quarter" idx="12"/>
          </p:nvPr>
        </p:nvSpPr>
        <p:spPr>
          <a:xfrm>
            <a:off x="5562096" y="611595"/>
            <a:ext cx="2803525" cy="1990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064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478409"/>
            <a:ext cx="9144000" cy="672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2" y="4618606"/>
            <a:ext cx="5836747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100" kern="0" dirty="0" err="1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 smtClean="0">
              <a:solidFill>
                <a:srgbClr val="A50119"/>
              </a:solidFill>
              <a:latin typeface="Calibri"/>
              <a:cs typeface="Calibri"/>
            </a:endParaRPr>
          </a:p>
        </p:txBody>
      </p:sp>
      <p:sp>
        <p:nvSpPr>
          <p:cNvPr id="9" name="Espace réservé pour une image  10"/>
          <p:cNvSpPr>
            <a:spLocks noGrp="1"/>
          </p:cNvSpPr>
          <p:nvPr>
            <p:ph type="pic" sz="quarter" idx="12"/>
          </p:nvPr>
        </p:nvSpPr>
        <p:spPr>
          <a:xfrm>
            <a:off x="5562096" y="611595"/>
            <a:ext cx="2803525" cy="1990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2" name="Picture 1" descr="fond16-9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1"/>
            <a:ext cx="9144000" cy="4508500"/>
          </a:xfrm>
          <a:prstGeom prst="rect">
            <a:avLst/>
          </a:prstGeom>
        </p:spPr>
      </p:pic>
      <p:sp>
        <p:nvSpPr>
          <p:cNvPr id="11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634257" y="3597033"/>
            <a:ext cx="1203326" cy="307777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Partie 1</a:t>
            </a:r>
            <a:endParaRPr lang="fr-FR" dirty="0"/>
          </a:p>
        </p:txBody>
      </p:sp>
      <p:sp>
        <p:nvSpPr>
          <p:cNvPr id="12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49586" y="548323"/>
            <a:ext cx="3428078" cy="242593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521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478409"/>
            <a:ext cx="9144000" cy="672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2" y="4618606"/>
            <a:ext cx="5836747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100" kern="0" dirty="0" err="1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 smtClean="0">
              <a:solidFill>
                <a:srgbClr val="A50119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fond16-9C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1"/>
            <a:ext cx="9144000" cy="4508500"/>
          </a:xfrm>
          <a:prstGeom prst="rect">
            <a:avLst/>
          </a:prstGeom>
        </p:spPr>
      </p:pic>
      <p:sp>
        <p:nvSpPr>
          <p:cNvPr id="10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749587" y="611210"/>
            <a:ext cx="3868823" cy="284547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3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634257" y="3601097"/>
            <a:ext cx="1203326" cy="307777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Partie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379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830580" y="129867"/>
            <a:ext cx="6172200" cy="318924"/>
          </a:xfrm>
        </p:spPr>
        <p:txBody>
          <a:bodyPr/>
          <a:lstStyle>
            <a:lvl1pPr>
              <a:defRPr b="1"/>
            </a:lvl1pPr>
          </a:lstStyle>
          <a:p>
            <a:r>
              <a:rPr lang="pt-BR" dirty="0" smtClean="0"/>
              <a:t>CLICK TO EDIT MASTER TITLE STYLE</a:t>
            </a:r>
            <a:endParaRPr lang="fr-FR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1519491" y="1419656"/>
            <a:ext cx="5915025" cy="165583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>
              <a:defRPr sz="2000"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1519491" y="800735"/>
            <a:ext cx="5943282" cy="40011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Texte simple de la diapositive</a:t>
            </a:r>
            <a:endParaRPr lang="fr-FR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44253" y="5004965"/>
            <a:ext cx="470958" cy="107722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 descr="LOGO_UGA_VO_CMJ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060" y="42098"/>
            <a:ext cx="763151" cy="49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38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830580" y="129867"/>
            <a:ext cx="6172200" cy="318924"/>
          </a:xfrm>
        </p:spPr>
        <p:txBody>
          <a:bodyPr/>
          <a:lstStyle>
            <a:lvl1pPr>
              <a:defRPr b="1"/>
            </a:lvl1pPr>
          </a:lstStyle>
          <a:p>
            <a:r>
              <a:rPr lang="pt-BR" dirty="0" smtClean="0"/>
              <a:t>CLICK TO EDIT MASTER TITLE STYLE</a:t>
            </a:r>
            <a:endParaRPr 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1519491" y="800735"/>
            <a:ext cx="5943282" cy="40011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Texte simple de la diapositive</a:t>
            </a:r>
            <a:endParaRPr lang="fr-FR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44253" y="5004965"/>
            <a:ext cx="470958" cy="107722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7" name="Espace réservé du contenu 2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665555301"/>
              </p:ext>
            </p:extLst>
          </p:nvPr>
        </p:nvGraphicFramePr>
        <p:xfrm>
          <a:off x="1519491" y="1445547"/>
          <a:ext cx="591502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0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30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30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830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830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799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830580" y="129867"/>
            <a:ext cx="6172200" cy="318924"/>
          </a:xfrm>
        </p:spPr>
        <p:txBody>
          <a:bodyPr/>
          <a:lstStyle>
            <a:lvl1pPr>
              <a:defRPr b="1"/>
            </a:lvl1pPr>
          </a:lstStyle>
          <a:p>
            <a:r>
              <a:rPr lang="pt-BR" dirty="0" smtClean="0"/>
              <a:t>CLICK TO EDIT MASTER TITLE STYLE</a:t>
            </a:r>
            <a:endParaRPr lang="fr-FR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44253" y="5004965"/>
            <a:ext cx="470958" cy="107722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6" name="Espace réservé du contenu 1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044750242"/>
              </p:ext>
            </p:extLst>
          </p:nvPr>
        </p:nvGraphicFramePr>
        <p:xfrm>
          <a:off x="3012838" y="1595071"/>
          <a:ext cx="2845776" cy="2041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1519491" y="800735"/>
            <a:ext cx="5943282" cy="40011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Texte simple de la diapositive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728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830580" y="129867"/>
            <a:ext cx="6172200" cy="318924"/>
          </a:xfrm>
        </p:spPr>
        <p:txBody>
          <a:bodyPr/>
          <a:lstStyle>
            <a:lvl1pPr>
              <a:defRPr b="1"/>
            </a:lvl1pPr>
          </a:lstStyle>
          <a:p>
            <a:r>
              <a:rPr lang="pt-BR" dirty="0" smtClean="0"/>
              <a:t>CLICK TO EDIT MASTER TITLE STYLE</a:t>
            </a:r>
            <a:endParaRPr lang="fr-FR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44253" y="5004965"/>
            <a:ext cx="470958" cy="107722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44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478409"/>
            <a:ext cx="9144000" cy="672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2817850"/>
            <a:ext cx="5895504" cy="26275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 smtClean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2" y="4618606"/>
            <a:ext cx="5836747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100" kern="0" dirty="0" err="1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 smtClean="0">
              <a:solidFill>
                <a:srgbClr val="A50119"/>
              </a:solidFill>
              <a:latin typeface="Calibri"/>
              <a:cs typeface="Calibri"/>
            </a:endParaRPr>
          </a:p>
        </p:txBody>
      </p:sp>
      <p:sp>
        <p:nvSpPr>
          <p:cNvPr id="9" name="Espace réservé pour une image  10"/>
          <p:cNvSpPr>
            <a:spLocks noGrp="1"/>
          </p:cNvSpPr>
          <p:nvPr>
            <p:ph type="pic" sz="quarter" idx="12"/>
          </p:nvPr>
        </p:nvSpPr>
        <p:spPr>
          <a:xfrm>
            <a:off x="5562096" y="611595"/>
            <a:ext cx="2803525" cy="1990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2" name="Picture 1" descr="fond16-9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1"/>
            <a:ext cx="9144000" cy="45085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2452480" y="1711519"/>
            <a:ext cx="3574482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13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43826" y="3302669"/>
            <a:ext cx="5136111" cy="189283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700" b="1" dirty="0" smtClean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700" dirty="0" smtClean="0">
                <a:solidFill>
                  <a:schemeClr val="tx1"/>
                </a:solidFill>
                <a:latin typeface="Calibri"/>
                <a:cs typeface="Calibri"/>
              </a:rPr>
              <a:t>: XXXXXXXXXXX</a:t>
            </a:r>
            <a:endParaRPr lang="fr-FR" sz="7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5" name="Espace réservé du texte 20"/>
          <p:cNvSpPr>
            <a:spLocks noGrp="1"/>
          </p:cNvSpPr>
          <p:nvPr>
            <p:ph type="body" sz="quarter" idx="13" hasCustomPrompt="1"/>
          </p:nvPr>
        </p:nvSpPr>
        <p:spPr>
          <a:xfrm>
            <a:off x="2452480" y="2355215"/>
            <a:ext cx="3535680" cy="286232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14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1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XXXXXX 2019</a:t>
            </a:r>
            <a:endParaRPr lang="fr-FR" dirty="0"/>
          </a:p>
        </p:txBody>
      </p:sp>
      <p:pic>
        <p:nvPicPr>
          <p:cNvPr id="19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32" y="1395784"/>
            <a:ext cx="1456704" cy="1189040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4673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71488" y="970076"/>
            <a:ext cx="5915025" cy="165583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971046"/>
            <a:ext cx="8416144" cy="1923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9280"/>
            <a:ext cx="9144000" cy="5939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16144" y="4970488"/>
            <a:ext cx="727856" cy="176676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19281"/>
            <a:ext cx="727856" cy="587829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44253" y="5004965"/>
            <a:ext cx="470958" cy="107722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68724"/>
            <a:ext cx="459254" cy="259863"/>
          </a:xfrm>
          <a:prstGeom prst="rect">
            <a:avLst/>
          </a:prstGeom>
        </p:spPr>
      </p:pic>
      <p:sp>
        <p:nvSpPr>
          <p:cNvPr id="14" name="Espace réservé du titre 1"/>
          <p:cNvSpPr>
            <a:spLocks noGrp="1"/>
          </p:cNvSpPr>
          <p:nvPr>
            <p:ph type="title"/>
          </p:nvPr>
        </p:nvSpPr>
        <p:spPr>
          <a:xfrm>
            <a:off x="830580" y="129867"/>
            <a:ext cx="6172200" cy="318924"/>
          </a:xfrm>
          <a:prstGeom prst="rect">
            <a:avLst/>
          </a:prstGeom>
        </p:spPr>
        <p:txBody>
          <a:bodyPr vert="horz" lIns="91440" tIns="36000" rIns="91440" bIns="36000" rtlCol="0" anchor="ctr">
            <a:sp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72488" y="4924740"/>
            <a:ext cx="6202435" cy="243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7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</a:t>
            </a:r>
            <a:r>
              <a:rPr lang="fr-FR" sz="700" kern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alternatives					</a:t>
            </a:r>
            <a:r>
              <a:rPr lang="fr-FR" sz="700" kern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FM – EASISchool2 – 03</a:t>
            </a:r>
            <a:r>
              <a:rPr lang="fr-FR" sz="700" kern="0" baseline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to 04/10/2019</a:t>
            </a:r>
            <a:endParaRPr lang="fr-FR" sz="700" kern="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" y="4503751"/>
            <a:ext cx="774024" cy="411693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603" y="4478709"/>
            <a:ext cx="672845" cy="475596"/>
          </a:xfrm>
          <a:prstGeom prst="rect">
            <a:avLst/>
          </a:prstGeom>
        </p:spPr>
      </p:pic>
      <p:pic>
        <p:nvPicPr>
          <p:cNvPr id="19" name="Image 2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880" y="3284"/>
            <a:ext cx="1524000" cy="54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Logo Minatec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923" y="99972"/>
            <a:ext cx="1047029" cy="37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logo Lanef Grenoble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238" y="658032"/>
            <a:ext cx="994642" cy="75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 descr="LOGO_UGA_VO_CMJN.png"/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8" y="615037"/>
            <a:ext cx="649469" cy="420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456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6" r:id="rId4"/>
    <p:sldLayoutId id="2147483662" r:id="rId5"/>
    <p:sldLayoutId id="2147483667" r:id="rId6"/>
    <p:sldLayoutId id="2147483668" r:id="rId7"/>
    <p:sldLayoutId id="2147483663" r:id="rId8"/>
    <p:sldLayoutId id="2147483664" r:id="rId9"/>
    <p:sldLayoutId id="2147483665" r:id="rId10"/>
    <p:sldLayoutId id="2147483669" r:id="rId11"/>
    <p:sldLayoutId id="2147483670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16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asitrain.web.cern.ch/training.html" TargetMode="External"/><Relationship Id="rId2" Type="http://schemas.openxmlformats.org/officeDocument/2006/relationships/hyperlink" Target="http://easitrain.web.cern.ch/research.html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easitrain.web.cern.ch/beneficiary.html" TargetMode="External"/><Relationship Id="rId4" Type="http://schemas.openxmlformats.org/officeDocument/2006/relationships/hyperlink" Target="http://easitrain.web.cern.ch/TeamMain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698465" y="1695421"/>
            <a:ext cx="5670947" cy="2477601"/>
          </a:xfrm>
        </p:spPr>
        <p:txBody>
          <a:bodyPr/>
          <a:lstStyle/>
          <a:p>
            <a:r>
              <a:rPr lang="en-US" altLang="fr-FR" sz="2400" dirty="0">
                <a:solidFill>
                  <a:srgbClr val="003399"/>
                </a:solidFill>
              </a:rPr>
              <a:t>EASISchool</a:t>
            </a:r>
            <a:r>
              <a:rPr lang="en-US" altLang="fr-FR" sz="2800" dirty="0">
                <a:solidFill>
                  <a:srgbClr val="92D050"/>
                </a:solidFill>
              </a:rPr>
              <a:t>2</a:t>
            </a:r>
            <a:r>
              <a:rPr lang="en-US" altLang="fr-FR" sz="1100" dirty="0"/>
              <a:t/>
            </a:r>
            <a:br>
              <a:rPr lang="en-US" altLang="fr-FR" sz="1100" dirty="0"/>
            </a:br>
            <a:r>
              <a:rPr lang="en-US" altLang="fr-FR" sz="1100" dirty="0"/>
              <a:t> </a:t>
            </a:r>
            <a:br>
              <a:rPr lang="en-US" altLang="fr-FR" sz="1100" dirty="0"/>
            </a:br>
            <a:r>
              <a:rPr lang="en-US" altLang="fr-FR" sz="1000" dirty="0" err="1"/>
              <a:t>Saclay</a:t>
            </a:r>
            <a:r>
              <a:rPr lang="en-US" altLang="fr-FR" sz="1000" dirty="0"/>
              <a:t> – Grenoble</a:t>
            </a:r>
            <a:br>
              <a:rPr lang="en-US" altLang="fr-FR" sz="1000" dirty="0"/>
            </a:br>
            <a:r>
              <a:rPr lang="en-US" altLang="fr-FR" sz="1000" dirty="0"/>
              <a:t>September 30</a:t>
            </a:r>
            <a:r>
              <a:rPr lang="en-US" altLang="fr-FR" sz="1000" baseline="30000" dirty="0"/>
              <a:t>th</a:t>
            </a:r>
            <a:r>
              <a:rPr lang="en-US" altLang="fr-FR" sz="1000" dirty="0"/>
              <a:t> April – October 4</a:t>
            </a:r>
            <a:r>
              <a:rPr lang="en-US" altLang="fr-FR" sz="1000" baseline="30000" dirty="0"/>
              <a:t>th</a:t>
            </a:r>
            <a:r>
              <a:rPr lang="en-US" altLang="fr-FR" sz="1000" dirty="0"/>
              <a:t> 2019</a:t>
            </a:r>
            <a:r>
              <a:rPr lang="en-US" altLang="fr-FR" sz="2800" dirty="0"/>
              <a:t/>
            </a:r>
            <a:br>
              <a:rPr lang="en-US" altLang="fr-FR" sz="2800" dirty="0"/>
            </a:br>
            <a:r>
              <a:rPr lang="en-US" altLang="fr-FR" sz="2800" dirty="0"/>
              <a:t/>
            </a:r>
            <a:br>
              <a:rPr lang="en-US" altLang="fr-FR" sz="2800" dirty="0"/>
            </a:br>
            <a:r>
              <a:rPr lang="en-US" altLang="fr-FR" sz="3600" dirty="0" smtClean="0">
                <a:solidFill>
                  <a:srgbClr val="C00000"/>
                </a:solidFill>
              </a:rPr>
              <a:t>Cryogenic Applications</a:t>
            </a:r>
            <a:r>
              <a:rPr lang="en-US" altLang="fr-FR" sz="2800" dirty="0"/>
              <a:t/>
            </a:r>
            <a:br>
              <a:rPr lang="en-US" altLang="fr-FR" sz="2800" dirty="0"/>
            </a:br>
            <a:r>
              <a:rPr lang="en-US" altLang="fr-FR" sz="2800" dirty="0"/>
              <a:t/>
            </a:r>
            <a:br>
              <a:rPr lang="en-US" altLang="fr-FR" sz="2800" dirty="0"/>
            </a:br>
            <a:endParaRPr lang="en-US" altLang="fr-FR" sz="1000" dirty="0"/>
          </a:p>
        </p:txBody>
      </p:sp>
      <p:pic>
        <p:nvPicPr>
          <p:cNvPr id="5123" name="Ima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929" y="246459"/>
            <a:ext cx="2433152" cy="86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773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EASITrain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987155" y="752476"/>
            <a:ext cx="7899670" cy="4001095"/>
          </a:xfrm>
        </p:spPr>
        <p:txBody>
          <a:bodyPr/>
          <a:lstStyle/>
          <a:p>
            <a:pPr>
              <a:spcBef>
                <a:spcPts val="300"/>
              </a:spcBef>
              <a:defRPr/>
            </a:pPr>
            <a:r>
              <a:rPr lang="en-US" sz="1600" dirty="0" err="1" smtClean="0"/>
              <a:t>EASITrain</a:t>
            </a:r>
            <a:r>
              <a:rPr lang="en-US" sz="1600" dirty="0" smtClean="0"/>
              <a:t> – European Advanced Superconductivity Innovation and Training</a:t>
            </a:r>
          </a:p>
          <a:p>
            <a:pPr marL="270272" lvl="1" indent="0">
              <a:spcBef>
                <a:spcPts val="300"/>
              </a:spcBef>
              <a:buNone/>
              <a:defRPr/>
            </a:pPr>
            <a:r>
              <a:rPr lang="fr-FR" sz="1400" dirty="0" smtClean="0">
                <a:hlinkClick r:id="rId2"/>
              </a:rPr>
              <a:t>http://easitrain.web.cern.ch/research.html</a:t>
            </a:r>
            <a:endParaRPr lang="en-US" sz="1400" dirty="0" smtClean="0"/>
          </a:p>
          <a:p>
            <a:pPr>
              <a:spcBef>
                <a:spcPts val="300"/>
              </a:spcBef>
              <a:defRPr/>
            </a:pPr>
            <a:endParaRPr lang="en-US" sz="1000" dirty="0" smtClean="0"/>
          </a:p>
          <a:p>
            <a:pPr>
              <a:spcBef>
                <a:spcPts val="300"/>
              </a:spcBef>
              <a:defRPr/>
            </a:pPr>
            <a:r>
              <a:rPr lang="en-US" sz="1600" dirty="0" smtClean="0"/>
              <a:t>Marie </a:t>
            </a:r>
            <a:r>
              <a:rPr lang="en-US" sz="1600" dirty="0" err="1" smtClean="0"/>
              <a:t>Sklodowska</a:t>
            </a:r>
            <a:r>
              <a:rPr lang="en-US" sz="1600" dirty="0" smtClean="0"/>
              <a:t>-Curie Action (MSCA) Innovative Training Networks (ITN) funding from the H2020 Framework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under grant agreement no. 764879</a:t>
            </a:r>
          </a:p>
          <a:p>
            <a:pPr marL="270272" lvl="1" indent="0">
              <a:spcBef>
                <a:spcPts val="300"/>
              </a:spcBef>
              <a:buNone/>
              <a:defRPr/>
            </a:pPr>
            <a:r>
              <a:rPr lang="fr-FR" sz="1400" dirty="0" smtClean="0">
                <a:hlinkClick r:id="rId3"/>
              </a:rPr>
              <a:t>http://easitrain.web.cern.ch/training.html</a:t>
            </a:r>
            <a:endParaRPr lang="en-US" sz="1400" dirty="0" smtClean="0"/>
          </a:p>
          <a:p>
            <a:pPr marL="135731" indent="0">
              <a:spcBef>
                <a:spcPts val="300"/>
              </a:spcBef>
              <a:buNone/>
              <a:defRPr/>
            </a:pPr>
            <a:endParaRPr lang="en-US" altLang="fr-FR" sz="1000" dirty="0"/>
          </a:p>
          <a:p>
            <a:pPr>
              <a:spcBef>
                <a:spcPts val="300"/>
              </a:spcBef>
              <a:defRPr/>
            </a:pPr>
            <a:r>
              <a:rPr lang="en-US" sz="1600" dirty="0" smtClean="0"/>
              <a:t>Training young researchers (15 students enrolled in PhDs)</a:t>
            </a:r>
          </a:p>
          <a:p>
            <a:pPr marL="270272" lvl="1" indent="0">
              <a:spcBef>
                <a:spcPts val="300"/>
              </a:spcBef>
              <a:buNone/>
              <a:defRPr/>
            </a:pPr>
            <a:r>
              <a:rPr lang="fr-FR" sz="1400" dirty="0" smtClean="0">
                <a:hlinkClick r:id="rId4"/>
              </a:rPr>
              <a:t>http://easitrain.web.cern.ch/TeamMain.html</a:t>
            </a:r>
            <a:endParaRPr lang="en-US" sz="1400" dirty="0" smtClean="0"/>
          </a:p>
          <a:p>
            <a:pPr>
              <a:spcBef>
                <a:spcPts val="300"/>
              </a:spcBef>
              <a:defRPr/>
            </a:pPr>
            <a:endParaRPr lang="en-US" sz="1000" dirty="0"/>
          </a:p>
          <a:p>
            <a:pPr>
              <a:spcBef>
                <a:spcPts val="300"/>
              </a:spcBef>
              <a:defRPr/>
            </a:pPr>
            <a:r>
              <a:rPr lang="en-US" sz="1600" dirty="0" smtClean="0"/>
              <a:t>Collaboration between academic institutes and industries exchanging and working in the domain of superconductivity and cryogenics from </a:t>
            </a:r>
            <a:r>
              <a:rPr lang="en-US" sz="1600" dirty="0"/>
              <a:t>fundamental research to </a:t>
            </a:r>
            <a:r>
              <a:rPr lang="en-US" sz="1600" dirty="0" smtClean="0"/>
              <a:t>products</a:t>
            </a:r>
          </a:p>
          <a:p>
            <a:pPr marL="270272" lvl="1" indent="0">
              <a:spcBef>
                <a:spcPts val="300"/>
              </a:spcBef>
              <a:buNone/>
              <a:defRPr/>
            </a:pPr>
            <a:r>
              <a:rPr lang="fr-FR" sz="1400" dirty="0" smtClean="0">
                <a:hlinkClick r:id="rId5"/>
              </a:rPr>
              <a:t>https://easitrain.web.cern.ch/beneficiary.html</a:t>
            </a:r>
            <a:endParaRPr lang="fr-FR" sz="1400" dirty="0" smtClean="0"/>
          </a:p>
          <a:p>
            <a:pPr>
              <a:spcBef>
                <a:spcPts val="300"/>
              </a:spcBef>
              <a:defRPr/>
            </a:pPr>
            <a:endParaRPr lang="en-US" sz="1000" dirty="0"/>
          </a:p>
          <a:p>
            <a:pPr>
              <a:spcBef>
                <a:spcPts val="300"/>
              </a:spcBef>
              <a:defRPr/>
            </a:pP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003399"/>
                </a:solidFill>
              </a:rPr>
              <a:t>EASISchool</a:t>
            </a:r>
            <a:r>
              <a:rPr lang="en-US" sz="1200" b="1" dirty="0">
                <a:solidFill>
                  <a:srgbClr val="00B050"/>
                </a:solidFill>
              </a:rPr>
              <a:t>2</a:t>
            </a:r>
            <a:r>
              <a:rPr lang="en-US" sz="1600" dirty="0" smtClean="0"/>
              <a:t> goal : present numerous </a:t>
            </a:r>
            <a:r>
              <a:rPr lang="en-US" sz="1600" b="1" dirty="0" smtClean="0"/>
              <a:t>cryogenic</a:t>
            </a:r>
            <a:r>
              <a:rPr lang="en-US" sz="1600" dirty="0" smtClean="0"/>
              <a:t> </a:t>
            </a:r>
            <a:r>
              <a:rPr lang="en-US" sz="1600" b="1" dirty="0" smtClean="0"/>
              <a:t>applications </a:t>
            </a:r>
            <a:r>
              <a:rPr lang="en-US" sz="1600" dirty="0" smtClean="0"/>
              <a:t>(applied superconductivity) from </a:t>
            </a:r>
            <a:r>
              <a:rPr lang="en-US" sz="1600" dirty="0" smtClean="0"/>
              <a:t>Industries </a:t>
            </a:r>
            <a:r>
              <a:rPr lang="en-US" sz="1600" dirty="0" smtClean="0"/>
              <a:t>and academic </a:t>
            </a:r>
            <a:r>
              <a:rPr lang="en-US" sz="1600" dirty="0" smtClean="0"/>
              <a:t>world</a:t>
            </a:r>
            <a:endParaRPr lang="en-US" alt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37807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1547813" y="62590"/>
            <a:ext cx="6048375" cy="318924"/>
          </a:xfrm>
        </p:spPr>
        <p:txBody>
          <a:bodyPr/>
          <a:lstStyle/>
          <a:p>
            <a:r>
              <a:rPr lang="en-US" altLang="fr-FR" dirty="0" smtClean="0"/>
              <a:t>Day </a:t>
            </a:r>
            <a:r>
              <a:rPr lang="en-US" altLang="fr-FR" dirty="0" smtClean="0"/>
              <a:t>4 </a:t>
            </a:r>
            <a:r>
              <a:rPr lang="en-US" altLang="fr-FR" dirty="0" smtClean="0"/>
              <a:t>| </a:t>
            </a:r>
            <a:r>
              <a:rPr lang="en-US" altLang="fr-FR" dirty="0" smtClean="0"/>
              <a:t>October 3</a:t>
            </a:r>
            <a:r>
              <a:rPr lang="en-US" altLang="fr-FR" baseline="30000" dirty="0" smtClean="0"/>
              <a:t>rd</a:t>
            </a:r>
            <a:r>
              <a:rPr lang="en-US" altLang="fr-FR" dirty="0" smtClean="0"/>
              <a:t> 2019</a:t>
            </a:r>
            <a:endParaRPr lang="en-US" altLang="fr-FR" dirty="0" smtClean="0"/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1410890" y="759620"/>
            <a:ext cx="6322219" cy="3945696"/>
          </a:xfrm>
        </p:spPr>
        <p:txBody>
          <a:bodyPr/>
          <a:lstStyle/>
          <a:p>
            <a:r>
              <a:rPr lang="en-US" altLang="fr-FR" b="1" dirty="0" smtClean="0">
                <a:solidFill>
                  <a:srgbClr val="0070C0"/>
                </a:solidFill>
              </a:rPr>
              <a:t>Session – Space and Aerospace applications</a:t>
            </a:r>
            <a:r>
              <a:rPr lang="en-US" altLang="fr-FR" dirty="0" smtClean="0">
                <a:solidFill>
                  <a:srgbClr val="0070C0"/>
                </a:solidFill>
              </a:rPr>
              <a:t>	</a:t>
            </a:r>
            <a:r>
              <a:rPr lang="en-US" altLang="fr-FR" dirty="0" smtClean="0"/>
              <a:t>		</a:t>
            </a:r>
          </a:p>
          <a:p>
            <a:pPr lvl="1"/>
            <a:r>
              <a:rPr lang="en-US" altLang="fr-FR" dirty="0" smtClean="0"/>
              <a:t>Introduction to space missions and cryogenics</a:t>
            </a:r>
            <a:endParaRPr lang="en-US" altLang="fr-FR" dirty="0" smtClean="0"/>
          </a:p>
          <a:p>
            <a:pPr lvl="1"/>
            <a:r>
              <a:rPr lang="en-US" altLang="fr-FR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Coffee </a:t>
            </a:r>
            <a:r>
              <a:rPr lang="en-US" altLang="fr-FR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break</a:t>
            </a:r>
            <a:endParaRPr lang="en-US" altLang="fr-FR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fr-FR" dirty="0" smtClean="0"/>
              <a:t>Cryogenic cooling technologies for space</a:t>
            </a:r>
            <a:endParaRPr lang="en-US" altLang="fr-FR" dirty="0"/>
          </a:p>
          <a:p>
            <a:pPr lvl="1"/>
            <a:r>
              <a:rPr lang="en-US" altLang="fr-FR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Lunch</a:t>
            </a:r>
            <a:endParaRPr lang="en-US" altLang="fr-FR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fr-FR" dirty="0" smtClean="0"/>
              <a:t>Cryogenics in satellites, motors and launch pads</a:t>
            </a:r>
          </a:p>
          <a:p>
            <a:pPr lvl="1"/>
            <a:r>
              <a:rPr lang="en-US" altLang="fr-FR" dirty="0" smtClean="0">
                <a:solidFill>
                  <a:schemeClr val="accent6">
                    <a:lumMod val="75000"/>
                  </a:schemeClr>
                </a:solidFill>
              </a:rPr>
              <a:t>Bus </a:t>
            </a:r>
            <a:r>
              <a:rPr lang="en-US" altLang="fr-FR" dirty="0">
                <a:solidFill>
                  <a:schemeClr val="accent6">
                    <a:lumMod val="75000"/>
                  </a:schemeClr>
                </a:solidFill>
              </a:rPr>
              <a:t>transfer from </a:t>
            </a:r>
            <a:r>
              <a:rPr lang="en-US" altLang="fr-FR" dirty="0" err="1">
                <a:solidFill>
                  <a:schemeClr val="accent6">
                    <a:lumMod val="75000"/>
                  </a:schemeClr>
                </a:solidFill>
              </a:rPr>
              <a:t>Minatec</a:t>
            </a:r>
            <a:r>
              <a:rPr lang="en-US" altLang="fr-FR" dirty="0">
                <a:solidFill>
                  <a:schemeClr val="accent6">
                    <a:lumMod val="75000"/>
                  </a:schemeClr>
                </a:solidFill>
              </a:rPr>
              <a:t> to Air Liquide factory</a:t>
            </a:r>
          </a:p>
          <a:p>
            <a:pPr lvl="1"/>
            <a:r>
              <a:rPr lang="en-US" altLang="fr-FR" dirty="0">
                <a:solidFill>
                  <a:srgbClr val="C00000"/>
                </a:solidFill>
              </a:rPr>
              <a:t>Visit: Air Liquide Advanced Technology at </a:t>
            </a:r>
            <a:r>
              <a:rPr lang="en-US" altLang="fr-FR" dirty="0" err="1">
                <a:solidFill>
                  <a:srgbClr val="C00000"/>
                </a:solidFill>
              </a:rPr>
              <a:t>Sassenage</a:t>
            </a:r>
            <a:endParaRPr lang="en-US" altLang="fr-FR" dirty="0">
              <a:solidFill>
                <a:srgbClr val="C00000"/>
              </a:solidFill>
            </a:endParaRPr>
          </a:p>
          <a:p>
            <a:pPr lvl="2"/>
            <a:r>
              <a:rPr lang="en-US" altLang="fr-FR" u="sng" dirty="0">
                <a:solidFill>
                  <a:srgbClr val="C00000"/>
                </a:solidFill>
              </a:rPr>
              <a:t>Identity document required</a:t>
            </a:r>
          </a:p>
          <a:p>
            <a:pPr lvl="2"/>
            <a:r>
              <a:rPr lang="en-US" altLang="fr-FR" dirty="0">
                <a:solidFill>
                  <a:srgbClr val="C00000"/>
                </a:solidFill>
              </a:rPr>
              <a:t>Back to </a:t>
            </a:r>
            <a:r>
              <a:rPr lang="en-US" altLang="fr-FR" dirty="0" err="1">
                <a:solidFill>
                  <a:srgbClr val="C00000"/>
                </a:solidFill>
              </a:rPr>
              <a:t>Minatec</a:t>
            </a:r>
            <a:r>
              <a:rPr lang="en-US" altLang="fr-FR" dirty="0">
                <a:solidFill>
                  <a:srgbClr val="C00000"/>
                </a:solidFill>
              </a:rPr>
              <a:t> or City </a:t>
            </a:r>
            <a:r>
              <a:rPr lang="en-US" altLang="fr-FR" dirty="0" smtClean="0">
                <a:solidFill>
                  <a:srgbClr val="C00000"/>
                </a:solidFill>
              </a:rPr>
              <a:t>center</a:t>
            </a:r>
          </a:p>
          <a:p>
            <a:pPr marL="914400" lvl="2" indent="0">
              <a:buNone/>
            </a:pPr>
            <a:endParaRPr lang="en-US" altLang="fr-FR" dirty="0" smtClean="0">
              <a:solidFill>
                <a:srgbClr val="C00000"/>
              </a:solidFill>
            </a:endParaRPr>
          </a:p>
          <a:p>
            <a:pPr lvl="1"/>
            <a:r>
              <a:rPr lang="en-US" altLang="fr-FR" dirty="0">
                <a:solidFill>
                  <a:srgbClr val="00B050"/>
                </a:solidFill>
              </a:rPr>
              <a:t>Dinner at CAFFE </a:t>
            </a:r>
            <a:r>
              <a:rPr lang="en-US" altLang="fr-FR" dirty="0" smtClean="0">
                <a:solidFill>
                  <a:srgbClr val="00B050"/>
                </a:solidFill>
              </a:rPr>
              <a:t>FORTE at 19h30</a:t>
            </a:r>
            <a:endParaRPr lang="en-US" alt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1547813" y="62590"/>
            <a:ext cx="6048375" cy="318924"/>
          </a:xfrm>
        </p:spPr>
        <p:txBody>
          <a:bodyPr/>
          <a:lstStyle/>
          <a:p>
            <a:r>
              <a:rPr lang="en-US" altLang="fr-FR" dirty="0" smtClean="0"/>
              <a:t>Day </a:t>
            </a:r>
            <a:r>
              <a:rPr lang="en-US" altLang="fr-FR" dirty="0" smtClean="0"/>
              <a:t>5 </a:t>
            </a:r>
            <a:r>
              <a:rPr lang="en-US" altLang="fr-FR" dirty="0" smtClean="0"/>
              <a:t>| </a:t>
            </a:r>
            <a:r>
              <a:rPr lang="en-US" altLang="fr-FR" dirty="0" smtClean="0"/>
              <a:t>October 4</a:t>
            </a:r>
            <a:r>
              <a:rPr lang="en-US" altLang="fr-FR" baseline="30000" dirty="0" smtClean="0"/>
              <a:t>th</a:t>
            </a:r>
            <a:r>
              <a:rPr lang="en-US" altLang="fr-FR" dirty="0" smtClean="0"/>
              <a:t> 2019</a:t>
            </a:r>
            <a:endParaRPr lang="en-US" altLang="fr-FR" dirty="0" smtClean="0"/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1410890" y="731046"/>
            <a:ext cx="6322219" cy="3927229"/>
          </a:xfrm>
        </p:spPr>
        <p:txBody>
          <a:bodyPr/>
          <a:lstStyle/>
          <a:p>
            <a:r>
              <a:rPr lang="en-US" altLang="fr-FR" b="1" dirty="0" smtClean="0">
                <a:solidFill>
                  <a:srgbClr val="0070C0"/>
                </a:solidFill>
              </a:rPr>
              <a:t>Session – Large-scale refrigeration and liquefaction</a:t>
            </a:r>
            <a:r>
              <a:rPr lang="en-US" altLang="fr-FR" dirty="0" smtClean="0">
                <a:solidFill>
                  <a:srgbClr val="0070C0"/>
                </a:solidFill>
              </a:rPr>
              <a:t>	</a:t>
            </a:r>
            <a:endParaRPr lang="en-US" altLang="fr-FR" dirty="0" smtClean="0"/>
          </a:p>
          <a:p>
            <a:pPr lvl="1"/>
            <a:r>
              <a:rPr lang="en-US" altLang="fr-FR" dirty="0" smtClean="0"/>
              <a:t>He Refrigeration &amp; Liquefaction, storage and distribution</a:t>
            </a:r>
          </a:p>
          <a:p>
            <a:pPr lvl="1"/>
            <a:r>
              <a:rPr lang="en-US" altLang="fr-FR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Coffee break</a:t>
            </a:r>
            <a:endParaRPr lang="en-US" altLang="fr-FR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fr-FR" dirty="0" smtClean="0"/>
              <a:t>Safety design and H2 production</a:t>
            </a:r>
            <a:endParaRPr lang="en-US" altLang="fr-FR" dirty="0"/>
          </a:p>
          <a:p>
            <a:pPr lvl="1"/>
            <a:r>
              <a:rPr lang="en-US" altLang="fr-FR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Lunch</a:t>
            </a:r>
            <a:endParaRPr lang="en-US" altLang="fr-FR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fr-FR" dirty="0" smtClean="0">
                <a:solidFill>
                  <a:schemeClr val="tx1"/>
                </a:solidFill>
              </a:rPr>
              <a:t>Turbo-Brayton fridges</a:t>
            </a:r>
          </a:p>
          <a:p>
            <a:pPr marL="400050"/>
            <a:r>
              <a:rPr lang="en-US" altLang="fr-FR" b="1" dirty="0">
                <a:solidFill>
                  <a:srgbClr val="0070C0"/>
                </a:solidFill>
              </a:rPr>
              <a:t>Session – </a:t>
            </a:r>
            <a:r>
              <a:rPr lang="en-US" altLang="fr-FR" b="1" dirty="0" smtClean="0">
                <a:solidFill>
                  <a:srgbClr val="0070C0"/>
                </a:solidFill>
              </a:rPr>
              <a:t>Research &amp; Innovation in industry</a:t>
            </a:r>
            <a:r>
              <a:rPr lang="en-US" altLang="fr-FR" dirty="0">
                <a:solidFill>
                  <a:srgbClr val="0070C0"/>
                </a:solidFill>
              </a:rPr>
              <a:t>	</a:t>
            </a:r>
            <a:endParaRPr lang="en-US" altLang="fr-FR" dirty="0" smtClean="0">
              <a:solidFill>
                <a:srgbClr val="0070C0"/>
              </a:solidFill>
            </a:endParaRPr>
          </a:p>
          <a:p>
            <a:pPr marL="400050"/>
            <a:endParaRPr lang="en-US" altLang="fr-FR" sz="1100" dirty="0" smtClean="0">
              <a:solidFill>
                <a:schemeClr val="tx1"/>
              </a:solidFill>
            </a:endParaRPr>
          </a:p>
          <a:p>
            <a:pPr lvl="1"/>
            <a:r>
              <a:rPr lang="en-US" altLang="fr-FR" dirty="0" smtClean="0">
                <a:solidFill>
                  <a:srgbClr val="C00000"/>
                </a:solidFill>
              </a:rPr>
              <a:t>Visit</a:t>
            </a:r>
            <a:r>
              <a:rPr lang="en-US" altLang="fr-FR" dirty="0">
                <a:solidFill>
                  <a:srgbClr val="C00000"/>
                </a:solidFill>
              </a:rPr>
              <a:t>: </a:t>
            </a:r>
            <a:r>
              <a:rPr lang="en-US" altLang="fr-FR" dirty="0" smtClean="0">
                <a:solidFill>
                  <a:srgbClr val="C00000"/>
                </a:solidFill>
              </a:rPr>
              <a:t>CEA cryogenic lab</a:t>
            </a:r>
            <a:endParaRPr lang="en-US" altLang="fr-FR" dirty="0">
              <a:solidFill>
                <a:srgbClr val="C00000"/>
              </a:solidFill>
            </a:endParaRPr>
          </a:p>
          <a:p>
            <a:pPr lvl="2"/>
            <a:r>
              <a:rPr lang="en-US" altLang="fr-FR" u="sng" dirty="0">
                <a:solidFill>
                  <a:srgbClr val="C00000"/>
                </a:solidFill>
              </a:rPr>
              <a:t>Identity document </a:t>
            </a:r>
            <a:r>
              <a:rPr lang="en-US" altLang="fr-FR" u="sng" dirty="0" smtClean="0">
                <a:solidFill>
                  <a:srgbClr val="C00000"/>
                </a:solidFill>
              </a:rPr>
              <a:t>required</a:t>
            </a:r>
          </a:p>
          <a:p>
            <a:pPr marL="514350" lvl="1" indent="0">
              <a:buNone/>
            </a:pPr>
            <a:endParaRPr lang="en-US" altLang="fr-FR" u="sng" dirty="0">
              <a:solidFill>
                <a:srgbClr val="C00000"/>
              </a:solidFill>
            </a:endParaRPr>
          </a:p>
          <a:p>
            <a:pPr marL="514350" lvl="1" indent="0">
              <a:buNone/>
            </a:pPr>
            <a:r>
              <a:rPr lang="en-US" altLang="fr-FR" i="1" dirty="0" smtClean="0">
                <a:solidFill>
                  <a:schemeClr val="tx1"/>
                </a:solidFill>
              </a:rPr>
              <a:t>End of the school around 17h00</a:t>
            </a:r>
            <a:endParaRPr lang="en-US" altLang="fr-FR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_16-9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3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2019-04-04T09:26:32+00:00</DisplayedD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77b7e27e4469696f6b63b9bd60051b8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ad4fd72acedf3599f74be16d9de689d9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tte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Props1.xml><?xml version="1.0" encoding="utf-8"?>
<ds:datastoreItem xmlns:ds="http://schemas.openxmlformats.org/officeDocument/2006/customXml" ds:itemID="{367CB5BA-A9DC-4E94-BE30-86DF07ADB0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117F33-143B-40E8-9EE4-493BD914E5E8}">
  <ds:schemaRefs>
    <ds:schemaRef ds:uri="http://schemas.microsoft.com/office/2006/documentManagement/types"/>
    <ds:schemaRef ds:uri="http://schemas.microsoft.com/office/infopath/2007/PartnerControls"/>
    <ds:schemaRef ds:uri="582fa2ad-bcfb-4c30-8490-7bbd511b1880"/>
    <ds:schemaRef ds:uri="http://schemas.openxmlformats.org/package/2006/metadata/core-properties"/>
    <ds:schemaRef ds:uri="http://schemas.microsoft.com/office/2006/metadata/properties"/>
    <ds:schemaRef ds:uri="http://purl.org/dc/terms/"/>
    <ds:schemaRef ds:uri="151dffeb-2989-4a61-aef8-844a993007f8"/>
    <ds:schemaRef ds:uri="http://www.w3.org/XML/1998/namespace"/>
    <ds:schemaRef ds:uri="http://schemas.microsoft.com/sharepoint/v3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5444289-9B76-4336-85FF-B7679C21EA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167843D-C43C-40DE-BFAB-557270D0410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CEA_16-9_template</Template>
  <TotalTime>2820</TotalTime>
  <Words>119</Words>
  <Application>Microsoft Office PowerPoint</Application>
  <PresentationFormat>Affichage à l'écran (16:9)</PresentationFormat>
  <Paragraphs>42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CEA_16-9_template</vt:lpstr>
      <vt:lpstr>EASISchool2   Saclay – Grenoble September 30th April – October 4th 2019  Cryogenic Applications  </vt:lpstr>
      <vt:lpstr>EASITrain</vt:lpstr>
      <vt:lpstr>Day 4 | October 3rd 2019</vt:lpstr>
      <vt:lpstr>Day 5 | October 4th 2019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Nathalie</dc:creator>
  <cp:lastModifiedBy>MILLET Francois 154130</cp:lastModifiedBy>
  <cp:revision>68</cp:revision>
  <cp:lastPrinted>2019-05-21T14:08:13Z</cp:lastPrinted>
  <dcterms:created xsi:type="dcterms:W3CDTF">2019-03-22T09:49:44Z</dcterms:created>
  <dcterms:modified xsi:type="dcterms:W3CDTF">2019-10-02T18:21:05Z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