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df" ContentType="application/pdf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2"/>
  </p:notesMasterIdLst>
  <p:sldIdLst>
    <p:sldId id="256" r:id="rId2"/>
    <p:sldId id="384" r:id="rId3"/>
    <p:sldId id="385" r:id="rId4"/>
    <p:sldId id="388" r:id="rId5"/>
    <p:sldId id="386" r:id="rId6"/>
    <p:sldId id="365" r:id="rId7"/>
    <p:sldId id="366" r:id="rId8"/>
    <p:sldId id="512" r:id="rId9"/>
    <p:sldId id="387" r:id="rId10"/>
    <p:sldId id="264" r:id="rId11"/>
    <p:sldId id="487" r:id="rId12"/>
    <p:sldId id="496" r:id="rId13"/>
    <p:sldId id="499" r:id="rId14"/>
    <p:sldId id="488" r:id="rId15"/>
    <p:sldId id="484" r:id="rId16"/>
    <p:sldId id="338" r:id="rId17"/>
    <p:sldId id="263" r:id="rId18"/>
    <p:sldId id="324" r:id="rId19"/>
    <p:sldId id="352" r:id="rId20"/>
    <p:sldId id="350" r:id="rId21"/>
    <p:sldId id="325" r:id="rId22"/>
    <p:sldId id="362" r:id="rId23"/>
    <p:sldId id="403" r:id="rId24"/>
    <p:sldId id="504" r:id="rId25"/>
    <p:sldId id="332" r:id="rId26"/>
    <p:sldId id="279" r:id="rId27"/>
    <p:sldId id="281" r:id="rId28"/>
    <p:sldId id="296" r:id="rId29"/>
    <p:sldId id="299" r:id="rId30"/>
    <p:sldId id="473" r:id="rId31"/>
    <p:sldId id="505" r:id="rId32"/>
    <p:sldId id="351" r:id="rId33"/>
    <p:sldId id="297" r:id="rId34"/>
    <p:sldId id="298" r:id="rId35"/>
    <p:sldId id="507" r:id="rId36"/>
    <p:sldId id="288" r:id="rId37"/>
    <p:sldId id="506" r:id="rId38"/>
    <p:sldId id="510" r:id="rId39"/>
    <p:sldId id="295" r:id="rId40"/>
    <p:sldId id="508" r:id="rId41"/>
    <p:sldId id="509" r:id="rId42"/>
    <p:sldId id="311" r:id="rId43"/>
    <p:sldId id="307" r:id="rId44"/>
    <p:sldId id="335" r:id="rId45"/>
    <p:sldId id="308" r:id="rId46"/>
    <p:sldId id="336" r:id="rId47"/>
    <p:sldId id="309" r:id="rId48"/>
    <p:sldId id="312" r:id="rId49"/>
    <p:sldId id="310" r:id="rId50"/>
    <p:sldId id="511" r:id="rId5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191"/>
    <p:restoredTop sz="94694"/>
  </p:normalViewPr>
  <p:slideViewPr>
    <p:cSldViewPr snapToGrid="0" snapToObjects="1">
      <p:cViewPr varScale="1">
        <p:scale>
          <a:sx n="110" d="100"/>
          <a:sy n="110" d="100"/>
        </p:scale>
        <p:origin x="176" y="70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15E12C-89E7-FA40-87AA-B206B1E91F3C}" type="datetimeFigureOut">
              <a:rPr lang="en-US" smtClean="0"/>
              <a:t>11/9/19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8CB865-A6D1-474D-BEB8-6E0E6224D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3333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8CB865-A6D1-474D-BEB8-6E0E6224DBF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7822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027BF0-9E27-024F-BFD3-19D02138D186}" type="slidenum">
              <a:rPr lang="en-US"/>
              <a:pPr/>
              <a:t>17</a:t>
            </a:fld>
            <a:endParaRPr lang="en-US"/>
          </a:p>
        </p:txBody>
      </p:sp>
      <p:sp>
        <p:nvSpPr>
          <p:cNvPr id="77827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9908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67392C-2BF4-EF40-8346-3FCF68676E79}" type="slidenum">
              <a:rPr lang="en-US"/>
              <a:pPr/>
              <a:t>18</a:t>
            </a:fld>
            <a:endParaRPr lang="en-US"/>
          </a:p>
        </p:txBody>
      </p:sp>
      <p:sp>
        <p:nvSpPr>
          <p:cNvPr id="4301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349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A5BDF8-641D-6740-AD6D-2A2B2B13B067}" type="slidenum">
              <a:rPr lang="en-US"/>
              <a:pPr/>
              <a:t>19</a:t>
            </a:fld>
            <a:endParaRPr lang="en-US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9253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9D7BAEB-F7F2-CB43-8990-2C4366475512}" type="slidenum">
              <a:rPr lang="en-US" sz="1200">
                <a:solidFill>
                  <a:srgbClr val="000000"/>
                </a:solidFill>
                <a:latin typeface="Calibri" charset="0"/>
              </a:rPr>
              <a:pPr/>
              <a:t>39</a:t>
            </a:fld>
            <a:endParaRPr lang="en-US" sz="12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60518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0518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24101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9D7BAEB-F7F2-CB43-8990-2C4366475512}" type="slidenum">
              <a:rPr lang="en-US" sz="1200">
                <a:solidFill>
                  <a:srgbClr val="000000"/>
                </a:solidFill>
                <a:latin typeface="Calibri" charset="0"/>
              </a:rPr>
              <a:pPr/>
              <a:t>40</a:t>
            </a:fld>
            <a:endParaRPr lang="en-US" sz="12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60518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0518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642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883EB0-1A6F-3C46-8A39-1233C53436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7DBD2D-350A-4A46-8A38-030CE31970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CBCF36-BE03-7849-9969-D1C992C9C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0A4B5-490B-8544-A823-5E5925B1B63D}" type="datetimeFigureOut">
              <a:rPr lang="en-US" smtClean="0"/>
              <a:t>11/9/19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FDAED-0A35-424C-9161-86F93A62C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DF92F5-904A-4E41-ADF9-15404FB3B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2147C-2539-224A-93DF-67DE276C36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741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41D4F-9F8E-A340-8F54-505F1D451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1C23DF-3BD3-3F43-BFB7-04B346AD2D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6AE95D-B16E-4A47-8D14-B20B3555C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0A4B5-490B-8544-A823-5E5925B1B63D}" type="datetimeFigureOut">
              <a:rPr lang="en-US" smtClean="0"/>
              <a:t>11/9/19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3A45BC-4948-BE45-8EAA-46BFF35A3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4B25C7-AB38-0A44-BB89-DFE15170D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2147C-2539-224A-93DF-67DE276C36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515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35BFBC4-F3EE-0E41-A2C9-95C4FC2632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A165FA-94E8-9246-905E-D4AE401691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951D02-267F-9143-A88B-B8B7A48CF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0A4B5-490B-8544-A823-5E5925B1B63D}" type="datetimeFigureOut">
              <a:rPr lang="en-US" smtClean="0"/>
              <a:t>11/9/19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593AEC-C89E-8549-BCE2-289F8C559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778DB5-01D2-674F-A45F-19D3EBB0B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2147C-2539-224A-93DF-67DE276C36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04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6B41C4-FBD9-A546-BC6E-AA2156E5D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26EF9D-4563-5043-82B1-563D337096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AEF066-8FCB-8348-ABA3-3D09B6A7C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0A4B5-490B-8544-A823-5E5925B1B63D}" type="datetimeFigureOut">
              <a:rPr lang="en-US" smtClean="0"/>
              <a:t>11/9/19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502F4C-595F-BD4A-AD08-CDDF28429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6A8146-72EA-7A4A-BC2E-2B5E3F1D8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2147C-2539-224A-93DF-67DE276C36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750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A772A1-6246-294C-8D15-56BE7FBF6E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64FB96-E956-A742-95FE-7F5EC313E3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9E94D5-92C3-6F42-B6E5-014C4722D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0A4B5-490B-8544-A823-5E5925B1B63D}" type="datetimeFigureOut">
              <a:rPr lang="en-US" smtClean="0"/>
              <a:t>11/9/19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5E9770-A885-194C-BB89-600478FA5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F321BB-33FF-4D41-8484-C102E90F9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2147C-2539-224A-93DF-67DE276C36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102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1FC46-8C7C-D84B-80D6-C283E7FA7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DD19A7-872A-7C46-9D79-3803000445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D267B0-E7A4-DA4A-99E9-F0585CDE0C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E20B1B-8CF9-7242-A13D-F15F5B2B6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0A4B5-490B-8544-A823-5E5925B1B63D}" type="datetimeFigureOut">
              <a:rPr lang="en-US" smtClean="0"/>
              <a:t>11/9/19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652409-9827-B049-BAFF-6BD858AB00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54F455-C0D4-2C4F-BEFD-143573285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2147C-2539-224A-93DF-67DE276C36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874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4EF592-B010-F442-82C9-8BFD8F9F5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E4C452-1F4A-2C44-8215-971346FD7E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E7BA93-9E22-7747-8CD1-B030CB2AE4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BE1B369-9625-1B40-A6B1-9529DA3B9C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2321A4-AB2B-CB40-A1EF-F2891F1067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F84CAFC-58C5-A048-9C39-CEF7C4459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0A4B5-490B-8544-A823-5E5925B1B63D}" type="datetimeFigureOut">
              <a:rPr lang="en-US" smtClean="0"/>
              <a:t>11/9/19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3F3C0BB-A74A-D84A-AFD4-E72ACACE2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82B7770-361E-CB47-976C-5303CA312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2147C-2539-224A-93DF-67DE276C36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736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C0143-18A2-2543-99C3-10C2922C8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40DB09-4714-6F4D-A34E-1F4F80B1A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0A4B5-490B-8544-A823-5E5925B1B63D}" type="datetimeFigureOut">
              <a:rPr lang="en-US" smtClean="0"/>
              <a:t>11/9/19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4A090F-5EC0-2D4C-9023-0ECBEC452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9AEFB0-8997-E04D-B84B-10C51C7EB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2147C-2539-224A-93DF-67DE276C36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106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58BE80-8637-8944-AB0D-2A0CAF9C6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0A4B5-490B-8544-A823-5E5925B1B63D}" type="datetimeFigureOut">
              <a:rPr lang="en-US" smtClean="0"/>
              <a:t>11/9/19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E08F9E-E1A1-1F4F-AB86-E76D5FF81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A4F7F8-E497-5144-B794-CA74FC531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2147C-2539-224A-93DF-67DE276C36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598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18DBC-21DF-B44D-9F3F-E9847FD822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7B3F8B-E39E-464A-B11C-6BA2DC3E1C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952CE1-9EEE-DA4B-96CA-DD761DCCAC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A4404F-E2CA-964B-A0F1-A2C2CBF32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0A4B5-490B-8544-A823-5E5925B1B63D}" type="datetimeFigureOut">
              <a:rPr lang="en-US" smtClean="0"/>
              <a:t>11/9/19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923F34-9CF0-CE4C-B6D4-14E859ABB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A586D8-78B7-394E-AE50-B8CF07102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2147C-2539-224A-93DF-67DE276C36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40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1720E-26AE-2146-A8E6-F60C34646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E5C0E58-312A-DB4E-AB26-624B7B2699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90C513-2DFB-7F48-937F-F9989D98AB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A4FD18-A3DB-A14F-8F4C-11FB3C8CB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0A4B5-490B-8544-A823-5E5925B1B63D}" type="datetimeFigureOut">
              <a:rPr lang="en-US" smtClean="0"/>
              <a:t>11/9/19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4A33BB-6ADC-E344-AF1E-4F1B6E2FA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6F2E89-2D07-9645-8077-126EF27FF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2147C-2539-224A-93DF-67DE276C36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958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B7FB332-B90F-4F49-9B45-DF5C35A382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D43DF0-E0EA-0A43-BFAD-EC88559758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F6A0D5-D71D-F34B-8C4C-89AD5AB9CB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50A4B5-490B-8544-A823-5E5925B1B63D}" type="datetimeFigureOut">
              <a:rPr lang="en-US" smtClean="0"/>
              <a:t>11/9/19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5718B5-7D90-2347-BDAD-09E8827373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2A5C0D-A90A-D344-B2D6-3A7A37692F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2147C-2539-224A-93DF-67DE276C36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044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tif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250.png"/><Relationship Id="rId2" Type="http://schemas.openxmlformats.org/officeDocument/2006/relationships/image" Target="../media/image35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tiff"/><Relationship Id="rId5" Type="http://schemas.openxmlformats.org/officeDocument/2006/relationships/image" Target="../media/image37.tiff"/><Relationship Id="rId4" Type="http://schemas.openxmlformats.org/officeDocument/2006/relationships/image" Target="../media/image36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tif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jpeg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9.pdf"/><Relationship Id="rId3" Type="http://schemas.openxmlformats.org/officeDocument/2006/relationships/image" Target="../media/image51.png"/><Relationship Id="rId7" Type="http://schemas.openxmlformats.org/officeDocument/2006/relationships/image" Target="../media/image53.png"/><Relationship Id="rId2" Type="http://schemas.openxmlformats.org/officeDocument/2006/relationships/image" Target="../media/image113.pd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7.pdf"/><Relationship Id="rId5" Type="http://schemas.openxmlformats.org/officeDocument/2006/relationships/image" Target="../media/image52.png"/><Relationship Id="rId4" Type="http://schemas.openxmlformats.org/officeDocument/2006/relationships/image" Target="../media/image115.pdf"/><Relationship Id="rId9" Type="http://schemas.openxmlformats.org/officeDocument/2006/relationships/image" Target="../media/image5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e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0.png"/><Relationship Id="rId4" Type="http://schemas.openxmlformats.org/officeDocument/2006/relationships/image" Target="../media/image6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0.png"/><Relationship Id="rId4" Type="http://schemas.openxmlformats.org/officeDocument/2006/relationships/image" Target="../media/image74.em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tif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tiff"/><Relationship Id="rId2" Type="http://schemas.openxmlformats.org/officeDocument/2006/relationships/image" Target="../media/image77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tif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tiff"/><Relationship Id="rId2" Type="http://schemas.openxmlformats.org/officeDocument/2006/relationships/image" Target="../media/image80.tif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emf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emf"/><Relationship Id="rId5" Type="http://schemas.openxmlformats.org/officeDocument/2006/relationships/image" Target="../media/image88.emf"/><Relationship Id="rId4" Type="http://schemas.openxmlformats.org/officeDocument/2006/relationships/image" Target="../media/image87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emf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9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emf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png"/><Relationship Id="rId3" Type="http://schemas.openxmlformats.org/officeDocument/2006/relationships/image" Target="../media/image23.emf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60F7E-3EF8-6F4B-A9EE-94563B5229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79513" y="0"/>
            <a:ext cx="12192000" cy="2387600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0432FF"/>
                </a:solidFill>
              </a:rPr>
              <a:t>Initial conditions for heavy-ion collisions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3925E4-8769-F446-AE46-E36F36E41E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3721307"/>
            <a:ext cx="12112487" cy="1655762"/>
          </a:xfrm>
        </p:spPr>
        <p:txBody>
          <a:bodyPr/>
          <a:lstStyle/>
          <a:p>
            <a:r>
              <a:rPr lang="en-US" dirty="0"/>
              <a:t>Raju </a:t>
            </a:r>
            <a:r>
              <a:rPr lang="en-US" dirty="0" err="1"/>
              <a:t>Venugopalan</a:t>
            </a:r>
            <a:endParaRPr lang="en-US" dirty="0"/>
          </a:p>
          <a:p>
            <a:r>
              <a:rPr lang="en-US" dirty="0"/>
              <a:t>Brookhaven National Laboratory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E1FF20D-DA94-9044-853B-4773E12082EA}"/>
              </a:ext>
            </a:extLst>
          </p:cNvPr>
          <p:cNvSpPr txBox="1"/>
          <p:nvPr/>
        </p:nvSpPr>
        <p:spPr>
          <a:xfrm>
            <a:off x="0" y="6520070"/>
            <a:ext cx="1219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B050"/>
                </a:solidFill>
              </a:rPr>
              <a:t>Student Day Lecture, Quark Matter 2019, Wuhan</a:t>
            </a:r>
          </a:p>
        </p:txBody>
      </p:sp>
    </p:spTree>
    <p:extLst>
      <p:ext uri="{BB962C8B-B14F-4D97-AF65-F5344CB8AC3E}">
        <p14:creationId xmlns:p14="http://schemas.microsoft.com/office/powerpoint/2010/main" val="16951088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0"/>
            <a:ext cx="12192000" cy="114300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rgbClr val="0000FF"/>
                </a:solidFill>
              </a:rPr>
              <a:t>Nuclear ”oomph” of the saturation scale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t="12169"/>
          <a:stretch>
            <a:fillRect/>
          </a:stretch>
        </p:blipFill>
        <p:spPr>
          <a:xfrm>
            <a:off x="188187" y="3174495"/>
            <a:ext cx="8568116" cy="346941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3866" y="1143000"/>
            <a:ext cx="4560864" cy="1538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b="1" dirty="0">
              <a:solidFill>
                <a:srgbClr val="0000FF"/>
              </a:solidFill>
            </a:endParaRPr>
          </a:p>
          <a:p>
            <a:endParaRPr lang="en-US" sz="1000" b="1" dirty="0">
              <a:solidFill>
                <a:srgbClr val="0000FF"/>
              </a:solidFill>
            </a:endParaRPr>
          </a:p>
          <a:p>
            <a:r>
              <a:rPr lang="en-US" sz="2400" dirty="0"/>
              <a:t>Dipole couples coherently with</a:t>
            </a:r>
          </a:p>
          <a:p>
            <a:r>
              <a:rPr lang="en-US" sz="2400" dirty="0"/>
              <a:t> color charges in different nucleons</a:t>
            </a:r>
          </a:p>
          <a:p>
            <a:r>
              <a:rPr lang="en-US" sz="2400" dirty="0"/>
              <a:t>in path of its scattering:    </a:t>
            </a:r>
            <a:r>
              <a:rPr lang="en-US" sz="2400" dirty="0">
                <a:solidFill>
                  <a:srgbClr val="660066"/>
                </a:solidFill>
              </a:rPr>
              <a:t>Q</a:t>
            </a:r>
            <a:r>
              <a:rPr lang="en-US" sz="2400" baseline="-25000" dirty="0">
                <a:solidFill>
                  <a:srgbClr val="660066"/>
                </a:solidFill>
              </a:rPr>
              <a:t>S</a:t>
            </a:r>
            <a:r>
              <a:rPr lang="en-US" sz="2400" baseline="30000" dirty="0">
                <a:solidFill>
                  <a:srgbClr val="660066"/>
                </a:solidFill>
              </a:rPr>
              <a:t>2</a:t>
            </a:r>
            <a:r>
              <a:rPr lang="en-US" sz="2400" dirty="0">
                <a:solidFill>
                  <a:srgbClr val="660066"/>
                </a:solidFill>
              </a:rPr>
              <a:t> ~ A</a:t>
            </a:r>
            <a:r>
              <a:rPr lang="en-US" sz="2400" baseline="30000" dirty="0">
                <a:solidFill>
                  <a:srgbClr val="660066"/>
                </a:solidFill>
              </a:rPr>
              <a:t>1/3</a:t>
            </a:r>
          </a:p>
        </p:txBody>
      </p:sp>
      <p:pic>
        <p:nvPicPr>
          <p:cNvPr id="5" name="Content Placeholder 3" descr="mcl_v.eps"/>
          <p:cNvPicPr>
            <a:picLocks noGrp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195" b="-6195"/>
          <a:stretch>
            <a:fillRect/>
          </a:stretch>
        </p:blipFill>
        <p:spPr>
          <a:xfrm>
            <a:off x="5468595" y="766584"/>
            <a:ext cx="3809175" cy="2573752"/>
          </a:xfrm>
          <a:prstGeom prst="rect">
            <a:avLst/>
          </a:prstGeom>
        </p:spPr>
      </p:pic>
      <p:pic>
        <p:nvPicPr>
          <p:cNvPr id="6" name="Bild 8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30597" y="1006472"/>
            <a:ext cx="1807537" cy="209397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5528F77-10D1-B642-AD12-625E9C1245E2}"/>
              </a:ext>
            </a:extLst>
          </p:cNvPr>
          <p:cNvSpPr txBox="1"/>
          <p:nvPr/>
        </p:nvSpPr>
        <p:spPr>
          <a:xfrm>
            <a:off x="8498487" y="4344042"/>
            <a:ext cx="33468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EIC: Electron-Ion Collider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15B7CEA-3BD3-4448-ACF7-AF98DAB56B06}"/>
              </a:ext>
            </a:extLst>
          </p:cNvPr>
          <p:cNvSpPr txBox="1"/>
          <p:nvPr/>
        </p:nvSpPr>
        <p:spPr>
          <a:xfrm>
            <a:off x="8983235" y="6374731"/>
            <a:ext cx="28620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rgbClr val="00B050"/>
                </a:solidFill>
              </a:rPr>
              <a:t>Aschenauer</a:t>
            </a:r>
            <a:r>
              <a:rPr lang="en-US" sz="1400" b="1" dirty="0">
                <a:solidFill>
                  <a:srgbClr val="00B050"/>
                </a:solidFill>
              </a:rPr>
              <a:t> et al., arXiv:1708.01527</a:t>
            </a:r>
          </a:p>
        </p:txBody>
      </p:sp>
    </p:spTree>
    <p:extLst>
      <p:ext uri="{BB962C8B-B14F-4D97-AF65-F5344CB8AC3E}">
        <p14:creationId xmlns:p14="http://schemas.microsoft.com/office/powerpoint/2010/main" val="26855712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D931CC-0A60-124E-9226-30929BAEA4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252660"/>
          </a:xfrm>
        </p:spPr>
        <p:txBody>
          <a:bodyPr>
            <a:normAutofit/>
          </a:bodyPr>
          <a:lstStyle/>
          <a:p>
            <a:pPr algn="ctr"/>
            <a:r>
              <a:rPr lang="en-US" sz="3200" dirty="0" err="1">
                <a:solidFill>
                  <a:srgbClr val="0432FF"/>
                </a:solidFill>
              </a:rPr>
              <a:t>Classicalization</a:t>
            </a:r>
            <a:r>
              <a:rPr lang="en-US" sz="3200" dirty="0">
                <a:solidFill>
                  <a:srgbClr val="0432FF"/>
                </a:solidFill>
              </a:rPr>
              <a:t> in the </a:t>
            </a:r>
            <a:r>
              <a:rPr lang="en-US" sz="3200" dirty="0" err="1">
                <a:solidFill>
                  <a:srgbClr val="0432FF"/>
                </a:solidFill>
              </a:rPr>
              <a:t>Regge</a:t>
            </a:r>
            <a:r>
              <a:rPr lang="en-US" sz="3200" dirty="0">
                <a:solidFill>
                  <a:srgbClr val="0432FF"/>
                </a:solidFill>
              </a:rPr>
              <a:t> limit: the Color Glass Condensate EFT</a:t>
            </a:r>
          </a:p>
        </p:txBody>
      </p:sp>
      <p:pic>
        <p:nvPicPr>
          <p:cNvPr id="4" name="Picture 23">
            <a:extLst>
              <a:ext uri="{FF2B5EF4-FFF2-40B4-BE49-F238E27FC236}">
                <a16:creationId xmlns:a16="http://schemas.microsoft.com/office/drawing/2014/main" id="{22AFA66C-4BB2-5D40-AC6C-36EA1487A1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6000"/>
          </a:blip>
          <a:srcRect/>
          <a:stretch>
            <a:fillRect/>
          </a:stretch>
        </p:blipFill>
        <p:spPr bwMode="auto">
          <a:xfrm>
            <a:off x="5978769" y="1252660"/>
            <a:ext cx="6036399" cy="2341201"/>
          </a:xfrm>
          <a:prstGeom prst="rect">
            <a:avLst/>
          </a:prstGeom>
          <a:noFill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9B01C5F-1081-D040-AECE-4347C134CDC5}"/>
              </a:ext>
            </a:extLst>
          </p:cNvPr>
          <p:cNvSpPr txBox="1"/>
          <p:nvPr/>
        </p:nvSpPr>
        <p:spPr>
          <a:xfrm>
            <a:off x="441876" y="1885701"/>
            <a:ext cx="7628755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7030A0"/>
                </a:solidFill>
              </a:rPr>
              <a:t>Born-Oppenheimer</a:t>
            </a:r>
            <a:r>
              <a:rPr lang="en-US" sz="2400" dirty="0"/>
              <a:t> separation </a:t>
            </a:r>
          </a:p>
          <a:p>
            <a:r>
              <a:rPr lang="en-US" sz="2400" dirty="0"/>
              <a:t>between fast and slow modes</a:t>
            </a:r>
          </a:p>
          <a:p>
            <a:endParaRPr lang="en-US" sz="2400" dirty="0"/>
          </a:p>
          <a:p>
            <a:r>
              <a:rPr lang="en-US" sz="2400" dirty="0">
                <a:solidFill>
                  <a:srgbClr val="7030A0"/>
                </a:solidFill>
              </a:rPr>
              <a:t>CGC</a:t>
            </a:r>
            <a:r>
              <a:rPr lang="en-US" sz="2400" dirty="0"/>
              <a:t>: Effective Field Theory</a:t>
            </a:r>
          </a:p>
          <a:p>
            <a:r>
              <a:rPr lang="en-US" sz="2400" dirty="0"/>
              <a:t>         of classical static quark/gluon sources </a:t>
            </a:r>
          </a:p>
          <a:p>
            <a:r>
              <a:rPr lang="en-US" sz="2400" dirty="0"/>
              <a:t>         and dynamical gluon fields</a:t>
            </a:r>
          </a:p>
          <a:p>
            <a:endParaRPr lang="en-US" sz="2400" dirty="0"/>
          </a:p>
          <a:p>
            <a:r>
              <a:rPr lang="en-US" sz="2400" dirty="0"/>
              <a:t>          Remarkably, physics of extreme quantum fluctuations </a:t>
            </a:r>
          </a:p>
          <a:p>
            <a:r>
              <a:rPr lang="en-US" sz="2400" dirty="0"/>
              <a:t>          </a:t>
            </a:r>
            <a:r>
              <a:rPr lang="en-US" sz="2400" dirty="0">
                <a:solidFill>
                  <a:srgbClr val="7030A0"/>
                </a:solidFill>
              </a:rPr>
              <a:t>becomes classical because of high gluon occupancy</a:t>
            </a:r>
            <a:r>
              <a:rPr lang="en-US" sz="2400" dirty="0"/>
              <a:t>…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6F5BCD9-DB1E-0B4F-8C2B-C51CE717C164}"/>
              </a:ext>
            </a:extLst>
          </p:cNvPr>
          <p:cNvSpPr txBox="1"/>
          <p:nvPr/>
        </p:nvSpPr>
        <p:spPr>
          <a:xfrm>
            <a:off x="9744901" y="4538744"/>
            <a:ext cx="16997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9051"/>
                </a:solidFill>
              </a:rPr>
              <a:t>McLerran, RV (1994)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3CAE78-F331-2B4F-AD8F-695E96BC9EC0}"/>
              </a:ext>
            </a:extLst>
          </p:cNvPr>
          <p:cNvSpPr txBox="1"/>
          <p:nvPr/>
        </p:nvSpPr>
        <p:spPr>
          <a:xfrm>
            <a:off x="10289894" y="1516369"/>
            <a:ext cx="99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“HEAVY”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C67E63-19A2-6340-A943-26362E63B896}"/>
              </a:ext>
            </a:extLst>
          </p:cNvPr>
          <p:cNvSpPr txBox="1"/>
          <p:nvPr/>
        </p:nvSpPr>
        <p:spPr>
          <a:xfrm>
            <a:off x="10347346" y="3059668"/>
            <a:ext cx="937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“LIGHT”</a:t>
            </a:r>
          </a:p>
        </p:txBody>
      </p:sp>
    </p:spTree>
    <p:extLst>
      <p:ext uri="{BB962C8B-B14F-4D97-AF65-F5344CB8AC3E}">
        <p14:creationId xmlns:p14="http://schemas.microsoft.com/office/powerpoint/2010/main" val="23161987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D931CC-0A60-124E-9226-30929BAEA4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252660"/>
          </a:xfrm>
        </p:spPr>
        <p:txBody>
          <a:bodyPr>
            <a:normAutofit/>
          </a:bodyPr>
          <a:lstStyle/>
          <a:p>
            <a:pPr algn="ctr"/>
            <a:r>
              <a:rPr lang="en-US" sz="3200" dirty="0" err="1">
                <a:solidFill>
                  <a:srgbClr val="0432FF"/>
                </a:solidFill>
              </a:rPr>
              <a:t>Classicalization</a:t>
            </a:r>
            <a:r>
              <a:rPr lang="en-US" sz="3200" dirty="0">
                <a:solidFill>
                  <a:srgbClr val="0432FF"/>
                </a:solidFill>
              </a:rPr>
              <a:t> in the </a:t>
            </a:r>
            <a:r>
              <a:rPr lang="en-US" sz="3200" dirty="0" err="1">
                <a:solidFill>
                  <a:srgbClr val="0432FF"/>
                </a:solidFill>
              </a:rPr>
              <a:t>Regge</a:t>
            </a:r>
            <a:r>
              <a:rPr lang="en-US" sz="3200" dirty="0">
                <a:solidFill>
                  <a:srgbClr val="0432FF"/>
                </a:solidFill>
              </a:rPr>
              <a:t> limit: the Color Glass Condensate EFT</a:t>
            </a:r>
          </a:p>
        </p:txBody>
      </p:sp>
      <p:pic>
        <p:nvPicPr>
          <p:cNvPr id="4" name="Picture 23">
            <a:extLst>
              <a:ext uri="{FF2B5EF4-FFF2-40B4-BE49-F238E27FC236}">
                <a16:creationId xmlns:a16="http://schemas.microsoft.com/office/drawing/2014/main" id="{22AFA66C-4BB2-5D40-AC6C-36EA1487A1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6000"/>
          </a:blip>
          <a:srcRect/>
          <a:stretch>
            <a:fillRect/>
          </a:stretch>
        </p:blipFill>
        <p:spPr bwMode="auto">
          <a:xfrm>
            <a:off x="5974098" y="988650"/>
            <a:ext cx="5563568" cy="2157815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5E7DAA-CA46-844E-9994-99BDBCF249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6775" y="3191185"/>
            <a:ext cx="5118100" cy="23749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8437DE7-6BDB-E04B-A1D1-556289350A15}"/>
              </a:ext>
            </a:extLst>
          </p:cNvPr>
          <p:cNvSpPr txBox="1"/>
          <p:nvPr/>
        </p:nvSpPr>
        <p:spPr>
          <a:xfrm>
            <a:off x="654334" y="3448091"/>
            <a:ext cx="634628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Wilsonian RG : </a:t>
            </a:r>
          </a:p>
          <a:p>
            <a:r>
              <a:rPr lang="en-US" sz="2400" dirty="0"/>
              <a:t>2+1-D B-JIMWLK hierarchy of equations for </a:t>
            </a:r>
          </a:p>
          <a:p>
            <a:r>
              <a:rPr lang="en-US" sz="2400" dirty="0"/>
              <a:t>multi-point ”Wilson line” dipole, quadrupole, etc.</a:t>
            </a:r>
          </a:p>
          <a:p>
            <a:r>
              <a:rPr lang="en-US" sz="2400" dirty="0"/>
              <a:t>correlators -- right degrees of freedom </a:t>
            </a:r>
          </a:p>
          <a:p>
            <a:endParaRPr lang="en-US" sz="1400" dirty="0"/>
          </a:p>
          <a:p>
            <a:endParaRPr lang="en-US" sz="1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C7CC0F7-9B08-E04D-82C7-89109220D880}"/>
              </a:ext>
            </a:extLst>
          </p:cNvPr>
          <p:cNvSpPr txBox="1"/>
          <p:nvPr/>
        </p:nvSpPr>
        <p:spPr>
          <a:xfrm>
            <a:off x="654334" y="5349728"/>
            <a:ext cx="7672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>
                <a:solidFill>
                  <a:srgbClr val="7030A0"/>
                </a:solidFill>
              </a:rPr>
              <a:t>Universal infrared classical dynamics of QCD in the infrared?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4B5484F-760B-1E44-A305-48D8B00DC20C}"/>
              </a:ext>
            </a:extLst>
          </p:cNvPr>
          <p:cNvSpPr txBox="1"/>
          <p:nvPr/>
        </p:nvSpPr>
        <p:spPr>
          <a:xfrm>
            <a:off x="5868637" y="5999228"/>
            <a:ext cx="603729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rgbClr val="009051"/>
                </a:solidFill>
              </a:rPr>
              <a:t>Balitsky</a:t>
            </a:r>
            <a:r>
              <a:rPr lang="en-US" sz="1400" b="1" dirty="0">
                <a:solidFill>
                  <a:srgbClr val="009051"/>
                </a:solidFill>
              </a:rPr>
              <a:t> (1996)</a:t>
            </a:r>
          </a:p>
          <a:p>
            <a:r>
              <a:rPr lang="en-US" sz="1400" b="1" dirty="0">
                <a:solidFill>
                  <a:srgbClr val="009051"/>
                </a:solidFill>
              </a:rPr>
              <a:t>JIMWLK (1997-2001): </a:t>
            </a:r>
            <a:r>
              <a:rPr lang="en-US" sz="1400" b="1" dirty="0" err="1">
                <a:solidFill>
                  <a:srgbClr val="009051"/>
                </a:solidFill>
              </a:rPr>
              <a:t>Jalilian-Marian,Iancu,McLerran,Weigert,Leonidov,Kovner</a:t>
            </a:r>
            <a:endParaRPr lang="en-US" sz="1400" b="1" dirty="0">
              <a:solidFill>
                <a:srgbClr val="009051"/>
              </a:solidFill>
            </a:endParaRPr>
          </a:p>
          <a:p>
            <a:r>
              <a:rPr lang="en-US" sz="1400" b="1" dirty="0" err="1">
                <a:solidFill>
                  <a:srgbClr val="009051"/>
                </a:solidFill>
              </a:rPr>
              <a:t>Kovchegov</a:t>
            </a:r>
            <a:r>
              <a:rPr lang="en-US" sz="1400" b="1" dirty="0">
                <a:solidFill>
                  <a:srgbClr val="009051"/>
                </a:solidFill>
              </a:rPr>
              <a:t> (1999)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2256489-DB43-BC42-8E90-B74AA70DDDDD}"/>
              </a:ext>
            </a:extLst>
          </p:cNvPr>
          <p:cNvSpPr txBox="1"/>
          <p:nvPr/>
        </p:nvSpPr>
        <p:spPr>
          <a:xfrm>
            <a:off x="654334" y="1445287"/>
            <a:ext cx="46623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EFT allows one to compute </a:t>
            </a:r>
          </a:p>
          <a:p>
            <a:r>
              <a:rPr lang="en-US" sz="2400" dirty="0"/>
              <a:t>many-body correlations </a:t>
            </a:r>
          </a:p>
          <a:p>
            <a:r>
              <a:rPr lang="en-US" sz="2400" dirty="0"/>
              <a:t>just as in condensed matter physics </a:t>
            </a:r>
          </a:p>
        </p:txBody>
      </p:sp>
    </p:spTree>
    <p:extLst>
      <p:ext uri="{BB962C8B-B14F-4D97-AF65-F5344CB8AC3E}">
        <p14:creationId xmlns:p14="http://schemas.microsoft.com/office/powerpoint/2010/main" val="39072646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D931CC-0A60-124E-9226-30929BAEA4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252660"/>
          </a:xfrm>
        </p:spPr>
        <p:txBody>
          <a:bodyPr>
            <a:normAutofit/>
          </a:bodyPr>
          <a:lstStyle/>
          <a:p>
            <a:pPr algn="ctr"/>
            <a:r>
              <a:rPr lang="en-US" sz="3200" dirty="0" err="1">
                <a:solidFill>
                  <a:srgbClr val="0432FF"/>
                </a:solidFill>
              </a:rPr>
              <a:t>Classicalization</a:t>
            </a:r>
            <a:r>
              <a:rPr lang="en-US" sz="3200" dirty="0">
                <a:solidFill>
                  <a:srgbClr val="0432FF"/>
                </a:solidFill>
              </a:rPr>
              <a:t> in the </a:t>
            </a:r>
            <a:r>
              <a:rPr lang="en-US" sz="3200" dirty="0" err="1">
                <a:solidFill>
                  <a:srgbClr val="0432FF"/>
                </a:solidFill>
              </a:rPr>
              <a:t>Regge</a:t>
            </a:r>
            <a:r>
              <a:rPr lang="en-US" sz="3200" dirty="0">
                <a:solidFill>
                  <a:srgbClr val="0432FF"/>
                </a:solidFill>
              </a:rPr>
              <a:t> limit: the Color Glass Condensate EFT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CE640DF1-2F37-A846-8910-A1893869D721}"/>
                  </a:ext>
                </a:extLst>
              </p:cNvPr>
              <p:cNvSpPr/>
              <p:nvPr/>
            </p:nvSpPr>
            <p:spPr>
              <a:xfrm>
                <a:off x="437481" y="4271531"/>
                <a:ext cx="11449719" cy="18774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dirty="0"/>
                  <a:t>A closed form non-linear (</a:t>
                </a:r>
                <a:r>
                  <a:rPr lang="en-US" sz="2400" dirty="0" err="1"/>
                  <a:t>Balitsky-Kovchegov</a:t>
                </a:r>
                <a:r>
                  <a:rPr lang="en-US" sz="2400" dirty="0"/>
                  <a:t>) equation describes how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𝑞</m:t>
                    </m:r>
                    <m:acc>
                      <m:accPr>
                        <m:chr m:val="̅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</m:oMath>
                </a14:m>
                <a:r>
                  <a:rPr lang="en-US" sz="2400" dirty="0"/>
                  <a:t> “dipole”  probe evolves with energy – </a:t>
                </a:r>
                <a:r>
                  <a:rPr lang="en-US" sz="2400" i="1" dirty="0">
                    <a:solidFill>
                      <a:srgbClr val="7030A0"/>
                    </a:solidFill>
                  </a:rPr>
                  <a:t>provides clean demonstration of unitarization in strong fields</a:t>
                </a:r>
              </a:p>
              <a:p>
                <a:endParaRPr lang="en-US" sz="1000" i="1" dirty="0">
                  <a:solidFill>
                    <a:srgbClr val="7030A0"/>
                  </a:solidFill>
                </a:endParaRPr>
              </a:p>
              <a:p>
                <a:endParaRPr lang="en-US" sz="1000" i="1" dirty="0">
                  <a:solidFill>
                    <a:srgbClr val="7030A0"/>
                  </a:solidFill>
                </a:endParaRPr>
              </a:p>
              <a:p>
                <a:r>
                  <a:rPr lang="en-US" sz="2400" dirty="0"/>
                  <a:t>Its dynamics can be mapped</a:t>
                </a:r>
                <a:r>
                  <a:rPr lang="en-US" sz="2400" dirty="0">
                    <a:solidFill>
                      <a:srgbClr val="009051"/>
                    </a:solidFill>
                  </a:rPr>
                  <a:t>*</a:t>
                </a:r>
                <a:r>
                  <a:rPr lang="en-US" sz="2400" dirty="0"/>
                  <a:t> to that of the </a:t>
                </a:r>
                <a:r>
                  <a:rPr lang="en-US" sz="2400" dirty="0">
                    <a:solidFill>
                      <a:srgbClr val="0432FF"/>
                    </a:solidFill>
                  </a:rPr>
                  <a:t>Fischer-Kolmogorov (FKPP) eqn</a:t>
                </a:r>
                <a:r>
                  <a:rPr lang="en-US" sz="2400" dirty="0"/>
                  <a:t>.</a:t>
                </a:r>
              </a:p>
              <a:p>
                <a:r>
                  <a:rPr lang="en-US" sz="2400" dirty="0"/>
                  <a:t> describing the evolution of non-linear wave fronts. Rich synergy with stat. mech.</a:t>
                </a: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CE640DF1-2F37-A846-8910-A1893869D7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481" y="4271531"/>
                <a:ext cx="11449719" cy="1877437"/>
              </a:xfrm>
              <a:prstGeom prst="rect">
                <a:avLst/>
              </a:prstGeom>
              <a:blipFill>
                <a:blip r:embed="rId2"/>
                <a:stretch>
                  <a:fillRect l="-775" t="-2027" b="-60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7" descr="dum1.png">
            <a:extLst>
              <a:ext uri="{FF2B5EF4-FFF2-40B4-BE49-F238E27FC236}">
                <a16:creationId xmlns:a16="http://schemas.microsoft.com/office/drawing/2014/main" id="{8B5D4C0A-4FCC-6240-A172-21762E3F3E5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99" r="11334"/>
          <a:stretch/>
        </p:blipFill>
        <p:spPr bwMode="auto">
          <a:xfrm>
            <a:off x="3308905" y="946592"/>
            <a:ext cx="4756572" cy="3089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4E0BA46-05FE-AC4A-BD3C-2DDCB552F42A}"/>
              </a:ext>
            </a:extLst>
          </p:cNvPr>
          <p:cNvSpPr txBox="1"/>
          <p:nvPr/>
        </p:nvSpPr>
        <p:spPr>
          <a:xfrm rot="16200000">
            <a:off x="1946032" y="2367952"/>
            <a:ext cx="23256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7030A0"/>
                </a:solidFill>
              </a:rPr>
              <a:t>Dipole wavefunction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7DA3351-EDA3-D64F-BE2A-B3D9DA10FB99}"/>
              </a:ext>
            </a:extLst>
          </p:cNvPr>
          <p:cNvSpPr txBox="1"/>
          <p:nvPr/>
        </p:nvSpPr>
        <p:spPr>
          <a:xfrm>
            <a:off x="5813211" y="1723292"/>
            <a:ext cx="282789" cy="49237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6809C1F-6307-5C45-9C4B-C8A4D59A4219}"/>
              </a:ext>
            </a:extLst>
          </p:cNvPr>
          <p:cNvSpPr txBox="1"/>
          <p:nvPr/>
        </p:nvSpPr>
        <p:spPr>
          <a:xfrm>
            <a:off x="5401047" y="1793365"/>
            <a:ext cx="824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Energy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7E82A9A-7F3F-E24E-8EDF-3E1C4CBC3848}"/>
              </a:ext>
            </a:extLst>
          </p:cNvPr>
          <p:cNvSpPr txBox="1"/>
          <p:nvPr/>
        </p:nvSpPr>
        <p:spPr>
          <a:xfrm>
            <a:off x="7983415" y="3666404"/>
            <a:ext cx="3771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7030A0"/>
                </a:solidFill>
              </a:rPr>
              <a:t>Squared transverse momentum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329C276-038B-2045-AB59-C3547413C56A}"/>
              </a:ext>
            </a:extLst>
          </p:cNvPr>
          <p:cNvCxnSpPr>
            <a:cxnSpLocks/>
          </p:cNvCxnSpPr>
          <p:nvPr/>
        </p:nvCxnSpPr>
        <p:spPr>
          <a:xfrm flipV="1">
            <a:off x="6278476" y="2459530"/>
            <a:ext cx="2252266" cy="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F1E4ED1-F75A-B94F-9464-EAE5CF4844AB}"/>
              </a:ext>
            </a:extLst>
          </p:cNvPr>
          <p:cNvSpPr txBox="1"/>
          <p:nvPr/>
        </p:nvSpPr>
        <p:spPr>
          <a:xfrm>
            <a:off x="8530742" y="2249242"/>
            <a:ext cx="8050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Q</a:t>
            </a:r>
            <a:r>
              <a:rPr lang="en-US" sz="2400" baseline="-25000" dirty="0"/>
              <a:t>S</a:t>
            </a:r>
            <a:r>
              <a:rPr lang="en-US" sz="2400" dirty="0"/>
              <a:t>(x)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23D5CF7-DC48-5841-A2B4-DC1B9F01DF8D}"/>
              </a:ext>
            </a:extLst>
          </p:cNvPr>
          <p:cNvSpPr txBox="1"/>
          <p:nvPr/>
        </p:nvSpPr>
        <p:spPr>
          <a:xfrm>
            <a:off x="9706708" y="6518300"/>
            <a:ext cx="1554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9051"/>
                </a:solidFill>
              </a:rPr>
              <a:t>* small caveat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EBC0B7B-D348-894F-905B-239E6F6872F4}"/>
              </a:ext>
            </a:extLst>
          </p:cNvPr>
          <p:cNvSpPr txBox="1"/>
          <p:nvPr/>
        </p:nvSpPr>
        <p:spPr>
          <a:xfrm>
            <a:off x="9706708" y="6200096"/>
            <a:ext cx="21387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B050"/>
                </a:solidFill>
              </a:rPr>
              <a:t>Munier, </a:t>
            </a:r>
            <a:r>
              <a:rPr lang="en-US" sz="1400" b="1" dirty="0" err="1">
                <a:solidFill>
                  <a:srgbClr val="00B050"/>
                </a:solidFill>
              </a:rPr>
              <a:t>Peschanski</a:t>
            </a:r>
            <a:r>
              <a:rPr lang="en-US" sz="1400" b="1" dirty="0">
                <a:solidFill>
                  <a:srgbClr val="00B050"/>
                </a:solidFill>
              </a:rPr>
              <a:t> (2003)</a:t>
            </a:r>
          </a:p>
        </p:txBody>
      </p:sp>
    </p:spTree>
    <p:extLst>
      <p:ext uri="{BB962C8B-B14F-4D97-AF65-F5344CB8AC3E}">
        <p14:creationId xmlns:p14="http://schemas.microsoft.com/office/powerpoint/2010/main" val="4729308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48B703-92C2-3341-AEA0-AE84D713D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rgbClr val="0432FF"/>
                </a:solidFill>
              </a:rPr>
              <a:t>Photons and di-jets to </a:t>
            </a:r>
            <a:r>
              <a:rPr lang="en-US" sz="3200" dirty="0" err="1">
                <a:solidFill>
                  <a:srgbClr val="0432FF"/>
                </a:solidFill>
              </a:rPr>
              <a:t>NLO+NLLx</a:t>
            </a:r>
            <a:r>
              <a:rPr lang="en-US" sz="3200" dirty="0">
                <a:solidFill>
                  <a:srgbClr val="0432FF"/>
                </a:solidFill>
              </a:rPr>
              <a:t> precision in the CGC EFT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6AADFE6-5498-B944-968F-1F69873F90A6}"/>
              </a:ext>
            </a:extLst>
          </p:cNvPr>
          <p:cNvSpPr txBox="1"/>
          <p:nvPr/>
        </p:nvSpPr>
        <p:spPr>
          <a:xfrm>
            <a:off x="9272954" y="1055077"/>
            <a:ext cx="17726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9051"/>
                </a:solidFill>
              </a:rPr>
              <a:t>Roy, RV, 1802.09550, </a:t>
            </a:r>
          </a:p>
          <a:p>
            <a:r>
              <a:rPr lang="en-US" sz="1400" b="1" dirty="0">
                <a:solidFill>
                  <a:srgbClr val="009051"/>
                </a:solidFill>
              </a:rPr>
              <a:t>and in preparation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A5BCA5F-FF5F-6A44-97F5-1C7B1F8196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012" y="926777"/>
            <a:ext cx="4704206" cy="258200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10C7DAC-5627-DD4B-8600-FF766EEFE9BA}"/>
                  </a:ext>
                </a:extLst>
              </p:cNvPr>
              <p:cNvSpPr txBox="1"/>
              <p:nvPr/>
            </p:nvSpPr>
            <p:spPr>
              <a:xfrm>
                <a:off x="703381" y="3344406"/>
                <a:ext cx="749104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solidFill>
                      <a:srgbClr val="009051"/>
                    </a:solidFill>
                  </a:rPr>
                  <a:t>Compton amplitude for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rgbClr val="009051"/>
                        </a:solidFill>
                        <a:latin typeface="Cambria Math" panose="02040503050406030204" pitchFamily="18" charset="0"/>
                      </a:rPr>
                      <m:t>𝒆𝑨</m:t>
                    </m:r>
                    <m:r>
                      <a:rPr lang="en-US" sz="2000" b="1" i="1" smtClean="0">
                        <a:solidFill>
                          <a:srgbClr val="00905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2000" b="1" i="1" smtClean="0">
                        <a:solidFill>
                          <a:srgbClr val="00905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  <m:r>
                      <a:rPr lang="en-US" sz="2000" b="1" i="1" smtClean="0">
                        <a:solidFill>
                          <a:srgbClr val="00905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2000" b="1" i="1" smtClean="0">
                        <a:solidFill>
                          <a:srgbClr val="00905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𝒅𝒊𝒋𝒆𝒕𝒔</m:t>
                    </m:r>
                    <m:r>
                      <a:rPr lang="en-US" sz="2000" b="1" i="1" smtClean="0">
                        <a:solidFill>
                          <a:srgbClr val="00905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2000" b="1" i="1" smtClean="0">
                        <a:solidFill>
                          <a:srgbClr val="00905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𝑿</m:t>
                    </m:r>
                  </m:oMath>
                </a14:m>
                <a:endParaRPr lang="en-US" sz="2000" b="1" dirty="0">
                  <a:solidFill>
                    <a:srgbClr val="009051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10C7DAC-5627-DD4B-8600-FF766EEFE9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381" y="3344406"/>
                <a:ext cx="7491047" cy="400110"/>
              </a:xfrm>
              <a:prstGeom prst="rect">
                <a:avLst/>
              </a:prstGeom>
              <a:blipFill>
                <a:blip r:embed="rId3"/>
                <a:stretch>
                  <a:fillRect l="-677" t="-6061" b="-24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9849F644-73C9-114C-86F1-5A30DF67E28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4792"/>
          <a:stretch/>
        </p:blipFill>
        <p:spPr>
          <a:xfrm>
            <a:off x="5879799" y="1694561"/>
            <a:ext cx="2613771" cy="122945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26E670E-E5FB-0544-8E7D-C37EC6ED13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428" y="1836347"/>
            <a:ext cx="1644650" cy="32893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D8F0ECC-DA89-4741-9261-3C72B705EA4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03567" y="1765911"/>
            <a:ext cx="2083975" cy="122945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AE0117A-2BBC-DE48-A697-365246A56786}"/>
              </a:ext>
            </a:extLst>
          </p:cNvPr>
          <p:cNvSpPr txBox="1"/>
          <p:nvPr/>
        </p:nvSpPr>
        <p:spPr>
          <a:xfrm flipH="1">
            <a:off x="7908381" y="1694561"/>
            <a:ext cx="2860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BE536D-00B6-344A-8F08-8642DE6134F2}"/>
              </a:ext>
            </a:extLst>
          </p:cNvPr>
          <p:cNvSpPr txBox="1"/>
          <p:nvPr/>
        </p:nvSpPr>
        <p:spPr>
          <a:xfrm>
            <a:off x="6002216" y="2995369"/>
            <a:ext cx="63532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9051"/>
                </a:solidFill>
              </a:rPr>
              <a:t>Effective vertices include ”all-twist” corrections (Q</a:t>
            </a:r>
            <a:r>
              <a:rPr lang="en-US" sz="2000" b="1" baseline="-25000" dirty="0">
                <a:solidFill>
                  <a:srgbClr val="009051"/>
                </a:solidFill>
              </a:rPr>
              <a:t>S</a:t>
            </a:r>
            <a:r>
              <a:rPr lang="en-US" sz="2000" b="1" baseline="30000" dirty="0">
                <a:solidFill>
                  <a:srgbClr val="009051"/>
                </a:solidFill>
              </a:rPr>
              <a:t>2</a:t>
            </a:r>
            <a:r>
              <a:rPr lang="en-US" sz="2000" b="1" dirty="0">
                <a:solidFill>
                  <a:srgbClr val="009051"/>
                </a:solidFill>
              </a:rPr>
              <a:t>/Q</a:t>
            </a:r>
            <a:r>
              <a:rPr lang="en-US" sz="2000" b="1" baseline="30000" dirty="0">
                <a:solidFill>
                  <a:srgbClr val="009051"/>
                </a:solidFill>
              </a:rPr>
              <a:t>2</a:t>
            </a:r>
            <a:r>
              <a:rPr lang="en-US" sz="2000" b="1" dirty="0">
                <a:solidFill>
                  <a:srgbClr val="009051"/>
                </a:solidFill>
              </a:rPr>
              <a:t>)</a:t>
            </a:r>
            <a:r>
              <a:rPr lang="en-US" sz="2000" b="1" baseline="30000" dirty="0">
                <a:solidFill>
                  <a:srgbClr val="009051"/>
                </a:solidFill>
              </a:rPr>
              <a:t>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1528D96-7E44-8440-BB62-848C25084B35}"/>
                  </a:ext>
                </a:extLst>
              </p:cNvPr>
              <p:cNvSpPr txBox="1"/>
              <p:nvPr/>
            </p:nvSpPr>
            <p:spPr>
              <a:xfrm>
                <a:off x="703381" y="5366987"/>
                <a:ext cx="10943124" cy="9964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Differential DIS computations in the CGC EFT now available to O(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3 </m:t>
                        </m:r>
                      </m:sup>
                    </m:sSubSup>
                  </m:oMath>
                </a14:m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Ln(1/x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))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accuracy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US" sz="1000" b="0" dirty="0">
                  <a:solidFill>
                    <a:srgbClr val="7030A0"/>
                  </a:solidFill>
                  <a:ea typeface="Cambria Math" panose="02040503050406030204" pitchFamily="18" charset="0"/>
                </a:endParaRPr>
              </a:p>
              <a:p>
                <a:r>
                  <a:rPr lang="en-US" sz="2400" b="0" dirty="0">
                    <a:solidFill>
                      <a:srgbClr val="7030A0"/>
                    </a:solidFill>
                    <a:ea typeface="Cambria Math" panose="02040503050406030204" pitchFamily="18" charset="0"/>
                  </a:rPr>
                  <a:t>Can be tested to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2400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10% </m:t>
                    </m:r>
                    <m:r>
                      <a:rPr lang="en-US" sz="2400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𝑎𝑐𝑐𝑢𝑟𝑎𝑐𝑦</m:t>
                    </m:r>
                  </m:oMath>
                </a14:m>
                <a:r>
                  <a:rPr lang="en-US" sz="2400" dirty="0">
                    <a:solidFill>
                      <a:srgbClr val="7030A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at an Electron-Ion Collider 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1528D96-7E44-8440-BB62-848C25084B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381" y="5366987"/>
                <a:ext cx="10943124" cy="996427"/>
              </a:xfrm>
              <a:prstGeom prst="rect">
                <a:avLst/>
              </a:prstGeom>
              <a:blipFill>
                <a:blip r:embed="rId7"/>
                <a:stretch>
                  <a:fillRect l="-695" t="-3797" b="-113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3BE76902-7BFC-3D49-AAC2-0EA1EEC558E4}"/>
              </a:ext>
            </a:extLst>
          </p:cNvPr>
          <p:cNvSpPr txBox="1"/>
          <p:nvPr/>
        </p:nvSpPr>
        <p:spPr>
          <a:xfrm>
            <a:off x="703381" y="4053181"/>
            <a:ext cx="92004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Virtual photon fluctuates into quark-antiquark dipole and a photon state</a:t>
            </a:r>
          </a:p>
          <a:p>
            <a:r>
              <a:rPr lang="en-US" sz="2400" dirty="0"/>
              <a:t> that scatters off a </a:t>
            </a:r>
            <a:r>
              <a:rPr lang="en-US" sz="2400" i="1" dirty="0">
                <a:solidFill>
                  <a:srgbClr val="7030A0"/>
                </a:solidFill>
              </a:rPr>
              <a:t>gluon shockwave </a:t>
            </a:r>
            <a:r>
              <a:rPr lang="en-US" sz="2400" dirty="0"/>
              <a:t>fluctuation of nuclear target</a:t>
            </a:r>
          </a:p>
        </p:txBody>
      </p:sp>
    </p:spTree>
    <p:extLst>
      <p:ext uri="{BB962C8B-B14F-4D97-AF65-F5344CB8AC3E}">
        <p14:creationId xmlns:p14="http://schemas.microsoft.com/office/powerpoint/2010/main" val="6953147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92A10-96C7-C645-B66D-822A956C7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231" y="1066110"/>
            <a:ext cx="12192000" cy="1441938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rgbClr val="0432FF"/>
                </a:solidFill>
              </a:rPr>
              <a:t>Boiling the QCD vacuum in heavy-ion collisions</a:t>
            </a:r>
          </a:p>
        </p:txBody>
      </p:sp>
      <p:grpSp>
        <p:nvGrpSpPr>
          <p:cNvPr id="4" name="Group 4">
            <a:extLst>
              <a:ext uri="{FF2B5EF4-FFF2-40B4-BE49-F238E27FC236}">
                <a16:creationId xmlns:a16="http://schemas.microsoft.com/office/drawing/2014/main" id="{22AD059A-5437-714E-83FD-6E19D442C1BB}"/>
              </a:ext>
            </a:extLst>
          </p:cNvPr>
          <p:cNvGrpSpPr>
            <a:grpSpLocks/>
          </p:cNvGrpSpPr>
          <p:nvPr/>
        </p:nvGrpSpPr>
        <p:grpSpPr bwMode="auto">
          <a:xfrm>
            <a:off x="3083318" y="2497340"/>
            <a:ext cx="5307013" cy="3705225"/>
            <a:chOff x="1200" y="1296"/>
            <a:chExt cx="3343" cy="2334"/>
          </a:xfrm>
        </p:grpSpPr>
        <p:pic>
          <p:nvPicPr>
            <p:cNvPr id="5" name="Picture 5" descr="bulls">
              <a:extLst>
                <a:ext uri="{FF2B5EF4-FFF2-40B4-BE49-F238E27FC236}">
                  <a16:creationId xmlns:a16="http://schemas.microsoft.com/office/drawing/2014/main" id="{C1E8C2A1-ACC4-7145-85DC-D17C9106C4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8F8F8"/>
                </a:clrFrom>
                <a:clrTo>
                  <a:srgbClr val="F8F8F8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0" y="1296"/>
              <a:ext cx="3343" cy="2334"/>
            </a:xfrm>
            <a:prstGeom prst="rect">
              <a:avLst/>
            </a:prstGeom>
            <a:solidFill>
              <a:srgbClr val="FFFFFF"/>
            </a:solidFill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</p:pic>
        <p:sp>
          <p:nvSpPr>
            <p:cNvPr id="6" name="Rectangle 6">
              <a:extLst>
                <a:ext uri="{FF2B5EF4-FFF2-40B4-BE49-F238E27FC236}">
                  <a16:creationId xmlns:a16="http://schemas.microsoft.com/office/drawing/2014/main" id="{B66ACA25-AC71-6E40-AA1C-0A345A90905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825" y="1832"/>
              <a:ext cx="1999" cy="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 i="1" dirty="0">
                  <a:solidFill>
                    <a:srgbClr val="00005A"/>
                  </a:solidFill>
                  <a:latin typeface="Arial Rounded MT Bold" panose="020F0704030504030204" pitchFamily="34" charset="77"/>
                </a:rPr>
                <a:t>Nuclei as heavy as bulls</a:t>
              </a:r>
            </a:p>
            <a:p>
              <a:pPr algn="ctr"/>
              <a:r>
                <a:rPr lang="en-US" altLang="en-US" sz="1600" i="1" dirty="0">
                  <a:solidFill>
                    <a:srgbClr val="00005A"/>
                  </a:solidFill>
                  <a:latin typeface="Arial Rounded MT Bold" panose="020F0704030504030204" pitchFamily="34" charset="77"/>
                </a:rPr>
                <a:t>Through collisions</a:t>
              </a:r>
            </a:p>
            <a:p>
              <a:pPr algn="ctr"/>
              <a:r>
                <a:rPr lang="en-US" altLang="en-US" sz="1600" i="1" dirty="0">
                  <a:solidFill>
                    <a:srgbClr val="00005A"/>
                  </a:solidFill>
                  <a:latin typeface="Arial Rounded MT Bold" panose="020F0704030504030204" pitchFamily="34" charset="77"/>
                </a:rPr>
                <a:t>Generate new states of matter</a:t>
              </a:r>
              <a:endParaRPr lang="en-US" altLang="en-US" sz="1800" dirty="0">
                <a:solidFill>
                  <a:srgbClr val="00005A"/>
                </a:solidFill>
                <a:latin typeface="Arial Rounded MT Bold" panose="020F0704030504030204" pitchFamily="34" charset="77"/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9FB127CA-6452-E342-A25D-46758E7A0C17}"/>
              </a:ext>
            </a:extLst>
          </p:cNvPr>
          <p:cNvSpPr txBox="1"/>
          <p:nvPr/>
        </p:nvSpPr>
        <p:spPr>
          <a:xfrm>
            <a:off x="9243878" y="5468724"/>
            <a:ext cx="24133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9051"/>
                </a:solidFill>
              </a:rPr>
              <a:t> TD Lee</a:t>
            </a:r>
          </a:p>
          <a:p>
            <a:r>
              <a:rPr lang="en-US" b="1" dirty="0">
                <a:solidFill>
                  <a:srgbClr val="009051"/>
                </a:solidFill>
              </a:rPr>
              <a:t> Nobel Laureate (1957)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29F68B9-A80E-4043-8D45-D83E1A0388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43878" y="2779578"/>
            <a:ext cx="177800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4467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2414954" y="1042521"/>
            <a:ext cx="8043334" cy="4777591"/>
            <a:chOff x="377486" y="1173983"/>
            <a:chExt cx="8534400" cy="5177865"/>
          </a:xfrm>
        </p:grpSpPr>
        <p:pic>
          <p:nvPicPr>
            <p:cNvPr id="7" name="Picture 6" descr="fig1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0142" y="1173983"/>
              <a:ext cx="7963716" cy="3210254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4644164" y="4014905"/>
              <a:ext cx="3467147" cy="3543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HEAVY ION EVENT, ATLAS DETECTOR</a:t>
              </a:r>
            </a:p>
          </p:txBody>
        </p:sp>
        <p:grpSp>
          <p:nvGrpSpPr>
            <p:cNvPr id="9" name="Group 8"/>
            <p:cNvGrpSpPr>
              <a:grpSpLocks/>
            </p:cNvGrpSpPr>
            <p:nvPr/>
          </p:nvGrpSpPr>
          <p:grpSpPr bwMode="auto">
            <a:xfrm>
              <a:off x="377486" y="4384804"/>
              <a:ext cx="8534400" cy="1644256"/>
              <a:chOff x="1630" y="2398"/>
              <a:chExt cx="4174" cy="1130"/>
            </a:xfrm>
          </p:grpSpPr>
          <p:pic>
            <p:nvPicPr>
              <p:cNvPr id="13" name="Picture 12" descr="AllEvol"/>
              <p:cNvPicPr>
                <a:picLocks noChangeAspect="1" noChangeArrowheads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630" y="2398"/>
                <a:ext cx="4174" cy="10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" name="Rectangle 15"/>
              <p:cNvSpPr>
                <a:spLocks noChangeArrowheads="1"/>
              </p:cNvSpPr>
              <p:nvPr/>
            </p:nvSpPr>
            <p:spPr bwMode="auto">
              <a:xfrm>
                <a:off x="3307" y="3313"/>
                <a:ext cx="350" cy="2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400" b="1" dirty="0" err="1"/>
                  <a:t>Glasma</a:t>
                </a:r>
                <a:endParaRPr lang="en-US" sz="1400" b="1" dirty="0"/>
              </a:p>
            </p:txBody>
          </p:sp>
          <p:sp>
            <p:nvSpPr>
              <p:cNvPr id="17" name="Text Box 11"/>
              <p:cNvSpPr txBox="1">
                <a:spLocks noChangeArrowheads="1"/>
              </p:cNvSpPr>
              <p:nvPr/>
            </p:nvSpPr>
            <p:spPr bwMode="auto">
              <a:xfrm>
                <a:off x="3865" y="3313"/>
                <a:ext cx="775" cy="2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 b="1" dirty="0" err="1"/>
                  <a:t>sQGP</a:t>
                </a:r>
                <a:r>
                  <a:rPr lang="en-US" sz="1400" b="1" dirty="0"/>
                  <a:t> - perfect fluid</a:t>
                </a:r>
                <a:endParaRPr lang="en-US" sz="1400" dirty="0">
                  <a:latin typeface="Futura" charset="0"/>
                </a:endParaRPr>
              </a:p>
            </p:txBody>
          </p:sp>
          <p:sp>
            <p:nvSpPr>
              <p:cNvPr id="18" name="Text Box 12"/>
              <p:cNvSpPr txBox="1">
                <a:spLocks noChangeArrowheads="1"/>
              </p:cNvSpPr>
              <p:nvPr/>
            </p:nvSpPr>
            <p:spPr bwMode="auto">
              <a:xfrm>
                <a:off x="4865" y="3325"/>
                <a:ext cx="684" cy="2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 b="1" dirty="0"/>
                  <a:t>Hadron Gas</a:t>
                </a:r>
              </a:p>
            </p:txBody>
          </p:sp>
        </p:grpSp>
        <p:sp>
          <p:nvSpPr>
            <p:cNvPr id="3" name="TextBox 2"/>
            <p:cNvSpPr txBox="1"/>
            <p:nvPr/>
          </p:nvSpPr>
          <p:spPr>
            <a:xfrm>
              <a:off x="808238" y="5582325"/>
              <a:ext cx="1100292" cy="5020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Color Glass </a:t>
              </a:r>
            </a:p>
            <a:p>
              <a:r>
                <a:rPr lang="en-US" sz="1400" b="1" dirty="0"/>
                <a:t>Condensates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954706" y="5626151"/>
              <a:ext cx="1230437" cy="5020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Overlap of</a:t>
              </a:r>
            </a:p>
            <a:p>
              <a:r>
                <a:rPr lang="en-US" sz="1400" b="1" dirty="0" err="1"/>
                <a:t>wavefunctions</a:t>
              </a:r>
              <a:endParaRPr lang="en-US" sz="1400" b="1" dirty="0"/>
            </a:p>
          </p:txBody>
        </p:sp>
        <p:sp>
          <p:nvSpPr>
            <p:cNvPr id="19" name="Line 13"/>
            <p:cNvSpPr>
              <a:spLocks noChangeShapeType="1"/>
            </p:cNvSpPr>
            <p:nvPr/>
          </p:nvSpPr>
          <p:spPr bwMode="auto">
            <a:xfrm flipV="1">
              <a:off x="941911" y="6149371"/>
              <a:ext cx="7213074" cy="43825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b="1" dirty="0">
                <a:solidFill>
                  <a:srgbClr val="00800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197337" y="5967956"/>
              <a:ext cx="653211" cy="3838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time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DEEFFB3D-6D60-8245-B6FC-4BBD24E0917D}"/>
              </a:ext>
            </a:extLst>
          </p:cNvPr>
          <p:cNvSpPr txBox="1"/>
          <p:nvPr/>
        </p:nvSpPr>
        <p:spPr>
          <a:xfrm>
            <a:off x="0" y="58603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/>
              <a:t>Glasma</a:t>
            </a:r>
            <a:r>
              <a:rPr lang="en-US" sz="2400" dirty="0"/>
              <a:t>: Out of equilibrium QGP formed from decay of colliding CGCs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6624E9-FA68-B64F-BF54-976129AD47F8}"/>
              </a:ext>
            </a:extLst>
          </p:cNvPr>
          <p:cNvSpPr txBox="1"/>
          <p:nvPr/>
        </p:nvSpPr>
        <p:spPr>
          <a:xfrm>
            <a:off x="0" y="292791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0432FF"/>
                </a:solidFill>
              </a:rPr>
              <a:t>A “Standard model” model of a heavy-ion collision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A2F0E5-0A97-6E4C-BEAD-7C03BD122A7C}"/>
              </a:ext>
            </a:extLst>
          </p:cNvPr>
          <p:cNvSpPr txBox="1"/>
          <p:nvPr/>
        </p:nvSpPr>
        <p:spPr>
          <a:xfrm>
            <a:off x="601884" y="3429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0871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1" y="120461"/>
            <a:ext cx="12192000" cy="1143000"/>
          </a:xfrm>
        </p:spPr>
        <p:txBody>
          <a:bodyPr/>
          <a:lstStyle/>
          <a:p>
            <a:pPr algn="ctr" eaLnBrk="1" hangingPunct="1"/>
            <a:r>
              <a:rPr lang="en-US" sz="3200" dirty="0">
                <a:solidFill>
                  <a:srgbClr val="0432FF"/>
                </a:solidFill>
                <a:latin typeface="Calibri"/>
                <a:cs typeface="Calibri"/>
              </a:rPr>
              <a:t>Forming a </a:t>
            </a:r>
            <a:r>
              <a:rPr lang="en-US" sz="3200" dirty="0" err="1">
                <a:solidFill>
                  <a:srgbClr val="0432FF"/>
                </a:solidFill>
                <a:latin typeface="Calibri"/>
                <a:cs typeface="Calibri"/>
              </a:rPr>
              <a:t>Glasma</a:t>
            </a:r>
            <a:r>
              <a:rPr lang="en-US" sz="3200" dirty="0">
                <a:solidFill>
                  <a:srgbClr val="0432FF"/>
                </a:solidFill>
                <a:latin typeface="Calibri"/>
                <a:cs typeface="Calibri"/>
              </a:rPr>
              <a:t> in the little Bang</a:t>
            </a:r>
            <a:r>
              <a:rPr lang="en-US" sz="3600" dirty="0">
                <a:solidFill>
                  <a:srgbClr val="0432FF"/>
                </a:solidFill>
                <a:latin typeface="Calibri"/>
                <a:cs typeface="Calibri"/>
              </a:rPr>
              <a:t> </a:t>
            </a:r>
            <a:endParaRPr lang="en-US" dirty="0">
              <a:solidFill>
                <a:srgbClr val="0432FF"/>
              </a:solidFill>
              <a:latin typeface="Calibri"/>
              <a:cs typeface="Calibri"/>
            </a:endParaRPr>
          </a:p>
        </p:txBody>
      </p:sp>
      <p:pic>
        <p:nvPicPr>
          <p:cNvPr id="61443" name="Picture 3" descr="collision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363" t="20555" r="8333" b="21696"/>
          <a:stretch>
            <a:fillRect/>
          </a:stretch>
        </p:blipFill>
        <p:spPr bwMode="auto">
          <a:xfrm>
            <a:off x="4191000" y="1905000"/>
            <a:ext cx="4495800" cy="250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4" name="Picture 4" descr="part_prod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686" t="8333" r="24510" b="6818"/>
          <a:stretch>
            <a:fillRect/>
          </a:stretch>
        </p:blipFill>
        <p:spPr bwMode="auto">
          <a:xfrm rot="5432043">
            <a:off x="4948238" y="385763"/>
            <a:ext cx="2905125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67200" y="1905001"/>
            <a:ext cx="4038600" cy="268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6" name="Text Box 6"/>
          <p:cNvSpPr txBox="1">
            <a:spLocks noChangeArrowheads="1"/>
          </p:cNvSpPr>
          <p:nvPr/>
        </p:nvSpPr>
        <p:spPr bwMode="auto">
          <a:xfrm>
            <a:off x="190500" y="4859716"/>
            <a:ext cx="121920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Clr>
                <a:srgbClr val="800080"/>
              </a:buClr>
            </a:pPr>
            <a:r>
              <a:rPr lang="en-US" sz="2400" dirty="0"/>
              <a:t>        Problem: Compute particle production in QCD with </a:t>
            </a:r>
            <a:r>
              <a:rPr lang="en-US" sz="2400" i="1" dirty="0">
                <a:solidFill>
                  <a:srgbClr val="800040"/>
                </a:solidFill>
              </a:rPr>
              <a:t>strong  time dependent</a:t>
            </a:r>
            <a:r>
              <a:rPr lang="en-US" sz="2400" dirty="0"/>
              <a:t> sources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/>
              <a:t>                          “Schwinger-</a:t>
            </a:r>
            <a:r>
              <a:rPr lang="en-US" sz="2400" dirty="0" err="1"/>
              <a:t>Keldysh</a:t>
            </a:r>
            <a:r>
              <a:rPr lang="en-US" sz="2400" dirty="0"/>
              <a:t>” framework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srgbClr val="008000"/>
                </a:solidFill>
                <a:latin typeface="Calibri" charset="0"/>
                <a:ea typeface="ＭＳ Ｐゴシック" charset="0"/>
                <a:cs typeface="Calibri" charset="0"/>
              </a:rPr>
              <a:t>       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srgbClr val="008000"/>
                </a:solidFill>
                <a:latin typeface="Calibri" charset="0"/>
                <a:ea typeface="ＭＳ Ｐゴシック" charset="0"/>
                <a:cs typeface="Calibri" charset="0"/>
              </a:rPr>
              <a:t>             </a:t>
            </a:r>
            <a:r>
              <a:rPr lang="en-US" sz="1400" b="1" dirty="0" err="1">
                <a:solidFill>
                  <a:srgbClr val="008000"/>
                </a:solidFill>
                <a:latin typeface="Calibri" charset="0"/>
                <a:ea typeface="ＭＳ Ｐゴシック" charset="0"/>
                <a:cs typeface="Calibri" charset="0"/>
              </a:rPr>
              <a:t>Gelis,Lappi,RV</a:t>
            </a:r>
            <a:endParaRPr lang="en-US" sz="1400" b="1" dirty="0">
              <a:solidFill>
                <a:srgbClr val="008000"/>
              </a:solidFill>
              <a:latin typeface="Calibri" charset="0"/>
              <a:ea typeface="ＭＳ Ｐゴシック" charset="0"/>
              <a:cs typeface="Calibri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srgbClr val="008000"/>
                </a:solidFill>
                <a:latin typeface="Calibri" charset="0"/>
                <a:ea typeface="ＭＳ Ｐゴシック" charset="0"/>
                <a:cs typeface="Calibri" charset="0"/>
              </a:rPr>
              <a:t>             arXiv:0708.0047, 0804.2630; 0807.1306 [hep-</a:t>
            </a:r>
            <a:r>
              <a:rPr lang="en-US" sz="1400" b="1" dirty="0" err="1">
                <a:solidFill>
                  <a:srgbClr val="008000"/>
                </a:solidFill>
                <a:latin typeface="Calibri" charset="0"/>
                <a:ea typeface="ＭＳ Ｐゴシック" charset="0"/>
                <a:cs typeface="Calibri" charset="0"/>
              </a:rPr>
              <a:t>ph</a:t>
            </a:r>
            <a:r>
              <a:rPr lang="en-US" sz="1400" b="1" dirty="0">
                <a:solidFill>
                  <a:srgbClr val="008000"/>
                </a:solidFill>
                <a:latin typeface="Calibri" charset="0"/>
                <a:ea typeface="ＭＳ Ｐゴシック" charset="0"/>
                <a:cs typeface="Calibri" charset="0"/>
              </a:rPr>
              <a:t>]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srgbClr val="008000"/>
                </a:solidFill>
                <a:latin typeface="Calibri" charset="0"/>
                <a:ea typeface="ＭＳ Ｐゴシック" charset="0"/>
                <a:cs typeface="Calibri" charset="0"/>
              </a:rPr>
              <a:t>             Jeon, arXiv:1308.0263</a:t>
            </a:r>
          </a:p>
          <a:p>
            <a:pPr>
              <a:buClr>
                <a:srgbClr val="800080"/>
              </a:buClr>
            </a:pPr>
            <a:endParaRPr lang="en-US" sz="2400" dirty="0"/>
          </a:p>
        </p:txBody>
      </p:sp>
      <p:pic>
        <p:nvPicPr>
          <p:cNvPr id="61453" name="Picture 13" descr="bj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92500" y="1516856"/>
            <a:ext cx="5588000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9752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61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2000"/>
                                        <p:tgtEl>
                                          <p:spTgt spid="61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3000"/>
                                        <p:tgtEl>
                                          <p:spTgt spid="614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4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1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6B68-58B5-6D49-A910-58AF0FB1E80C}" type="slidenum">
              <a:rPr lang="en-US"/>
              <a:pPr/>
              <a:t>18</a:t>
            </a:fld>
            <a:endParaRPr lang="en-US"/>
          </a:p>
        </p:txBody>
      </p:sp>
      <p:pic>
        <p:nvPicPr>
          <p:cNvPr id="41986" name="Picture 2" descr="big_bangE(sato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7579" y="857250"/>
            <a:ext cx="4451747" cy="5143500"/>
          </a:xfrm>
          <a:prstGeom prst="rect">
            <a:avLst/>
          </a:prstGeom>
          <a:noFill/>
        </p:spPr>
      </p:pic>
      <p:sp>
        <p:nvSpPr>
          <p:cNvPr id="41987" name="Line 3"/>
          <p:cNvSpPr>
            <a:spLocks noChangeShapeType="1"/>
          </p:cNvSpPr>
          <p:nvPr/>
        </p:nvSpPr>
        <p:spPr bwMode="auto">
          <a:xfrm>
            <a:off x="2499122" y="3020616"/>
            <a:ext cx="441722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1988" name="Line 4"/>
          <p:cNvSpPr>
            <a:spLocks noChangeShapeType="1"/>
          </p:cNvSpPr>
          <p:nvPr/>
        </p:nvSpPr>
        <p:spPr bwMode="auto">
          <a:xfrm>
            <a:off x="3492104" y="3152776"/>
            <a:ext cx="0" cy="17026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3195495" y="1063228"/>
            <a:ext cx="1107996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1500" b="1" dirty="0">
                <a:solidFill>
                  <a:schemeClr val="bg1"/>
                </a:solidFill>
                <a:latin typeface="Futura" charset="0"/>
              </a:rPr>
              <a:t>Big Bang</a:t>
            </a:r>
            <a:endParaRPr lang="en-US" altLang="ja-JP" sz="1350" b="1" u="sng" dirty="0">
              <a:solidFill>
                <a:schemeClr val="bg1"/>
              </a:solidFill>
            </a:endParaRPr>
          </a:p>
        </p:txBody>
      </p:sp>
      <p:pic>
        <p:nvPicPr>
          <p:cNvPr id="4199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81700" y="857250"/>
            <a:ext cx="46863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991" name="AutoShape 7"/>
          <p:cNvSpPr>
            <a:spLocks/>
          </p:cNvSpPr>
          <p:nvPr/>
        </p:nvSpPr>
        <p:spPr bwMode="auto">
          <a:xfrm>
            <a:off x="7296151" y="4171951"/>
            <a:ext cx="53579" cy="479822"/>
          </a:xfrm>
          <a:prstGeom prst="leftBrace">
            <a:avLst>
              <a:gd name="adj1" fmla="val 74629"/>
              <a:gd name="adj2" fmla="val 50000"/>
            </a:avLst>
          </a:prstGeom>
          <a:noFill/>
          <a:ln w="28575">
            <a:solidFill>
              <a:srgbClr val="66CCFF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1992" name="Text Box 8"/>
          <p:cNvSpPr txBox="1">
            <a:spLocks noChangeArrowheads="1"/>
          </p:cNvSpPr>
          <p:nvPr/>
        </p:nvSpPr>
        <p:spPr bwMode="auto">
          <a:xfrm>
            <a:off x="6621862" y="4229101"/>
            <a:ext cx="705641" cy="715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1350">
                <a:solidFill>
                  <a:srgbClr val="66CCFF"/>
                </a:solidFill>
              </a:rPr>
              <a:t>CGC/</a:t>
            </a:r>
          </a:p>
          <a:p>
            <a:pPr algn="ctr"/>
            <a:r>
              <a:rPr lang="en-US" altLang="ja-JP" sz="1350">
                <a:solidFill>
                  <a:srgbClr val="66CCFF"/>
                </a:solidFill>
              </a:rPr>
              <a:t>Glasma</a:t>
            </a:r>
          </a:p>
          <a:p>
            <a:pPr algn="ctr"/>
            <a:endParaRPr lang="en-US" altLang="ja-JP" sz="1350">
              <a:solidFill>
                <a:srgbClr val="66CCFF"/>
              </a:solidFill>
            </a:endParaRPr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6577013" y="3709990"/>
            <a:ext cx="715566" cy="10834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ja-JP" sz="1350">
                <a:solidFill>
                  <a:srgbClr val="FF3399"/>
                </a:solidFill>
              </a:rPr>
              <a:t>QGP</a:t>
            </a:r>
            <a:r>
              <a:rPr lang="en-US" altLang="ja-JP" sz="135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1994" name="AutoShape 10"/>
          <p:cNvSpPr>
            <a:spLocks/>
          </p:cNvSpPr>
          <p:nvPr/>
        </p:nvSpPr>
        <p:spPr bwMode="auto">
          <a:xfrm>
            <a:off x="7185423" y="3524251"/>
            <a:ext cx="53578" cy="479822"/>
          </a:xfrm>
          <a:prstGeom prst="leftBrace">
            <a:avLst>
              <a:gd name="adj1" fmla="val 74630"/>
              <a:gd name="adj2" fmla="val 50000"/>
            </a:avLst>
          </a:prstGeom>
          <a:noFill/>
          <a:ln w="28575">
            <a:solidFill>
              <a:srgbClr val="FF3399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1995" name="Text Box 11"/>
          <p:cNvSpPr txBox="1">
            <a:spLocks noChangeArrowheads="1"/>
          </p:cNvSpPr>
          <p:nvPr/>
        </p:nvSpPr>
        <p:spPr bwMode="auto">
          <a:xfrm>
            <a:off x="7759282" y="1039008"/>
            <a:ext cx="1275670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1500" b="1" dirty="0">
                <a:solidFill>
                  <a:schemeClr val="bg1"/>
                </a:solidFill>
                <a:latin typeface="Futura" charset="0"/>
              </a:rPr>
              <a:t>Little Bang</a:t>
            </a:r>
            <a:endParaRPr lang="en-US" altLang="ja-JP" sz="1350" b="1" u="sng" dirty="0">
              <a:solidFill>
                <a:schemeClr val="bg1"/>
              </a:solidFill>
            </a:endParaRPr>
          </a:p>
        </p:txBody>
      </p:sp>
      <p:sp>
        <p:nvSpPr>
          <p:cNvPr id="41996" name="Rectangle 12"/>
          <p:cNvSpPr>
            <a:spLocks noChangeArrowheads="1"/>
          </p:cNvSpPr>
          <p:nvPr/>
        </p:nvSpPr>
        <p:spPr bwMode="auto">
          <a:xfrm>
            <a:off x="1780347" y="3020617"/>
            <a:ext cx="107753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200" dirty="0">
                <a:solidFill>
                  <a:srgbClr val="FFFF00"/>
                </a:solidFill>
                <a:latin typeface="Futura" charset="0"/>
              </a:rPr>
              <a:t>WMAP</a:t>
            </a:r>
            <a:r>
              <a:rPr lang="en-US" altLang="ja-JP" sz="1350" dirty="0">
                <a:solidFill>
                  <a:srgbClr val="FFFF00"/>
                </a:solidFill>
              </a:rPr>
              <a:t> data</a:t>
            </a:r>
          </a:p>
          <a:p>
            <a:r>
              <a:rPr lang="en-US" altLang="ja-JP" sz="1050" dirty="0">
                <a:solidFill>
                  <a:srgbClr val="FFFF00"/>
                </a:solidFill>
              </a:rPr>
              <a:t>(3x10</a:t>
            </a:r>
            <a:r>
              <a:rPr lang="en-US" altLang="ja-JP" sz="1050" baseline="30000" dirty="0">
                <a:solidFill>
                  <a:srgbClr val="FFFF00"/>
                </a:solidFill>
              </a:rPr>
              <a:t>5</a:t>
            </a:r>
            <a:r>
              <a:rPr lang="en-US" altLang="ja-JP" sz="1050" dirty="0">
                <a:solidFill>
                  <a:srgbClr val="FFFF00"/>
                </a:solidFill>
              </a:rPr>
              <a:t> years)</a:t>
            </a:r>
          </a:p>
        </p:txBody>
      </p:sp>
      <p:sp>
        <p:nvSpPr>
          <p:cNvPr id="41997" name="Text Box 13"/>
          <p:cNvSpPr txBox="1">
            <a:spLocks noChangeArrowheads="1"/>
          </p:cNvSpPr>
          <p:nvPr/>
        </p:nvSpPr>
        <p:spPr bwMode="auto">
          <a:xfrm>
            <a:off x="3365614" y="3894952"/>
            <a:ext cx="959878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350" b="1" dirty="0">
                <a:solidFill>
                  <a:srgbClr val="800000"/>
                </a:solidFill>
                <a:latin typeface="Futura" charset="0"/>
              </a:rPr>
              <a:t>Inflation</a:t>
            </a:r>
            <a:endParaRPr lang="en-US" sz="1350" dirty="0">
              <a:solidFill>
                <a:srgbClr val="800000"/>
              </a:solidFill>
            </a:endParaRPr>
          </a:p>
        </p:txBody>
      </p:sp>
      <p:sp>
        <p:nvSpPr>
          <p:cNvPr id="41998" name="Text Box 14"/>
          <p:cNvSpPr txBox="1">
            <a:spLocks noChangeArrowheads="1"/>
          </p:cNvSpPr>
          <p:nvPr/>
        </p:nvSpPr>
        <p:spPr bwMode="auto">
          <a:xfrm>
            <a:off x="3411503" y="3347309"/>
            <a:ext cx="876394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350" b="1" dirty="0">
                <a:solidFill>
                  <a:srgbClr val="800080"/>
                </a:solidFill>
                <a:latin typeface="Futura" charset="0"/>
              </a:rPr>
              <a:t>Hot Era</a:t>
            </a:r>
            <a:endParaRPr lang="en-US" sz="1350" dirty="0">
              <a:solidFill>
                <a:srgbClr val="CC66FF"/>
              </a:solidFill>
            </a:endParaRPr>
          </a:p>
        </p:txBody>
      </p:sp>
      <p:sp>
        <p:nvSpPr>
          <p:cNvPr id="41999" name="Text Box 15"/>
          <p:cNvSpPr txBox="1">
            <a:spLocks noChangeArrowheads="1"/>
          </p:cNvSpPr>
          <p:nvPr/>
        </p:nvSpPr>
        <p:spPr bwMode="auto">
          <a:xfrm>
            <a:off x="2940844" y="5519738"/>
            <a:ext cx="1611916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350">
                <a:solidFill>
                  <a:schemeClr val="bg1"/>
                </a:solidFill>
                <a:latin typeface="Futura" charset="0"/>
              </a:rPr>
              <a:t>Plot by T. Hatsuda</a:t>
            </a:r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8267592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Text Box 2"/>
          <p:cNvSpPr txBox="1">
            <a:spLocks noChangeArrowheads="1"/>
          </p:cNvSpPr>
          <p:nvPr/>
        </p:nvSpPr>
        <p:spPr bwMode="auto">
          <a:xfrm>
            <a:off x="0" y="332538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 dirty="0">
                <a:solidFill>
                  <a:srgbClr val="0432FF"/>
                </a:solidFill>
                <a:latin typeface="Calibri"/>
                <a:cs typeface="Calibri"/>
              </a:rPr>
              <a:t>Big Bang vs. Little Bang</a:t>
            </a:r>
          </a:p>
        </p:txBody>
      </p:sp>
      <p:sp>
        <p:nvSpPr>
          <p:cNvPr id="186371" name="Text Box 3"/>
          <p:cNvSpPr txBox="1">
            <a:spLocks noChangeArrowheads="1"/>
          </p:cNvSpPr>
          <p:nvPr/>
        </p:nvSpPr>
        <p:spPr bwMode="auto">
          <a:xfrm>
            <a:off x="628715" y="1578210"/>
            <a:ext cx="398825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latin typeface="Calibri"/>
                <a:cs typeface="Calibri"/>
              </a:rPr>
              <a:t>Decaying </a:t>
            </a:r>
            <a:r>
              <a:rPr lang="en-US" sz="2400" dirty="0" err="1">
                <a:latin typeface="Calibri"/>
                <a:cs typeface="Calibri"/>
              </a:rPr>
              <a:t>Inflaton</a:t>
            </a:r>
            <a:endParaRPr lang="en-US" sz="2400" dirty="0">
              <a:latin typeface="Calibri"/>
              <a:cs typeface="Calibri"/>
            </a:endParaRPr>
          </a:p>
          <a:p>
            <a:r>
              <a:rPr lang="en-US" sz="2400" dirty="0">
                <a:latin typeface="Calibri"/>
                <a:cs typeface="Calibri"/>
              </a:rPr>
              <a:t>with occupation # 1/g</a:t>
            </a:r>
            <a:r>
              <a:rPr lang="en-US" sz="2400" baseline="30000" dirty="0">
                <a:latin typeface="Calibri"/>
                <a:cs typeface="Calibri"/>
              </a:rPr>
              <a:t>2</a:t>
            </a:r>
            <a:endParaRPr lang="en-US" sz="2400" dirty="0">
              <a:latin typeface="Calibri"/>
              <a:cs typeface="Calibri"/>
            </a:endParaRPr>
          </a:p>
        </p:txBody>
      </p:sp>
      <p:sp>
        <p:nvSpPr>
          <p:cNvPr id="186372" name="Line 4"/>
          <p:cNvSpPr>
            <a:spLocks noChangeShapeType="1"/>
          </p:cNvSpPr>
          <p:nvPr/>
        </p:nvSpPr>
        <p:spPr bwMode="auto">
          <a:xfrm>
            <a:off x="5173296" y="1993708"/>
            <a:ext cx="1479323" cy="0"/>
          </a:xfrm>
          <a:prstGeom prst="line">
            <a:avLst/>
          </a:prstGeom>
          <a:noFill/>
          <a:ln w="57150">
            <a:solidFill>
              <a:srgbClr val="8000FF"/>
            </a:solidFill>
            <a:round/>
            <a:headEnd type="arrow" w="med" len="med"/>
            <a:tailEnd type="arrow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350" dirty="0"/>
          </a:p>
        </p:txBody>
      </p:sp>
      <p:sp>
        <p:nvSpPr>
          <p:cNvPr id="186373" name="Text Box 5"/>
          <p:cNvSpPr txBox="1">
            <a:spLocks noChangeArrowheads="1"/>
          </p:cNvSpPr>
          <p:nvPr/>
        </p:nvSpPr>
        <p:spPr bwMode="auto">
          <a:xfrm>
            <a:off x="7082204" y="1701550"/>
            <a:ext cx="3788052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latin typeface="Calibri"/>
                <a:cs typeface="Calibri"/>
              </a:rPr>
              <a:t>Decaying </a:t>
            </a:r>
            <a:r>
              <a:rPr lang="en-US" sz="2400" dirty="0" err="1">
                <a:latin typeface="Calibri"/>
                <a:cs typeface="Calibri"/>
              </a:rPr>
              <a:t>Glasma</a:t>
            </a:r>
            <a:r>
              <a:rPr lang="en-US" sz="2400" dirty="0">
                <a:latin typeface="Calibri"/>
                <a:cs typeface="Calibri"/>
              </a:rPr>
              <a:t> </a:t>
            </a:r>
          </a:p>
          <a:p>
            <a:r>
              <a:rPr lang="en-US" sz="2400" dirty="0">
                <a:latin typeface="Calibri"/>
                <a:cs typeface="Calibri"/>
              </a:rPr>
              <a:t>with occupation # 1/g</a:t>
            </a:r>
            <a:r>
              <a:rPr lang="en-US" sz="2400" baseline="30000" dirty="0">
                <a:latin typeface="Calibri"/>
                <a:cs typeface="Calibri"/>
              </a:rPr>
              <a:t>2</a:t>
            </a:r>
            <a:endParaRPr lang="en-US" sz="2400" dirty="0">
              <a:latin typeface="Calibri"/>
              <a:cs typeface="Calibri"/>
            </a:endParaRPr>
          </a:p>
          <a:p>
            <a:endParaRPr lang="en-US" sz="1500" dirty="0">
              <a:solidFill>
                <a:schemeClr val="accent2"/>
              </a:solidFill>
            </a:endParaRPr>
          </a:p>
        </p:txBody>
      </p:sp>
      <p:sp>
        <p:nvSpPr>
          <p:cNvPr id="186374" name="Text Box 6"/>
          <p:cNvSpPr txBox="1">
            <a:spLocks noChangeArrowheads="1"/>
          </p:cNvSpPr>
          <p:nvPr/>
        </p:nvSpPr>
        <p:spPr bwMode="auto">
          <a:xfrm>
            <a:off x="628715" y="2804762"/>
            <a:ext cx="468017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latin typeface="Calibri"/>
                <a:cs typeface="Calibri"/>
              </a:rPr>
              <a:t>Explosive amplification of low momentum small fluctuations (preheating)</a:t>
            </a:r>
          </a:p>
        </p:txBody>
      </p:sp>
      <p:sp>
        <p:nvSpPr>
          <p:cNvPr id="186375" name="Line 7"/>
          <p:cNvSpPr>
            <a:spLocks noChangeShapeType="1"/>
          </p:cNvSpPr>
          <p:nvPr/>
        </p:nvSpPr>
        <p:spPr bwMode="auto">
          <a:xfrm>
            <a:off x="5173296" y="3096107"/>
            <a:ext cx="1479323" cy="29967"/>
          </a:xfrm>
          <a:prstGeom prst="line">
            <a:avLst/>
          </a:prstGeom>
          <a:noFill/>
          <a:ln w="57150">
            <a:solidFill>
              <a:srgbClr val="8000FF"/>
            </a:solidFill>
            <a:round/>
            <a:headEnd type="arrow" w="med" len="med"/>
            <a:tailEnd type="arrow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6376" name="Rectangle 8"/>
          <p:cNvSpPr>
            <a:spLocks noChangeArrowheads="1"/>
          </p:cNvSpPr>
          <p:nvPr/>
        </p:nvSpPr>
        <p:spPr bwMode="auto">
          <a:xfrm>
            <a:off x="7082204" y="2823417"/>
            <a:ext cx="400366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latin typeface="Calibri"/>
                <a:cs typeface="Calibri"/>
              </a:rPr>
              <a:t>Explosive amplification of low </a:t>
            </a:r>
          </a:p>
          <a:p>
            <a:r>
              <a:rPr lang="en-US" sz="2400" dirty="0">
                <a:latin typeface="Calibri"/>
                <a:cs typeface="Calibri"/>
              </a:rPr>
              <a:t>momentum small fluctuations </a:t>
            </a:r>
          </a:p>
          <a:p>
            <a:r>
              <a:rPr lang="en-US" sz="2400" dirty="0">
                <a:latin typeface="Calibri"/>
                <a:cs typeface="Calibri"/>
              </a:rPr>
              <a:t>(</a:t>
            </a:r>
            <a:r>
              <a:rPr lang="en-US" sz="2400" dirty="0" err="1">
                <a:latin typeface="Calibri"/>
                <a:cs typeface="Calibri"/>
              </a:rPr>
              <a:t>Weibel</a:t>
            </a:r>
            <a:r>
              <a:rPr lang="en-US" sz="2400" dirty="0">
                <a:latin typeface="Calibri"/>
                <a:cs typeface="Calibri"/>
              </a:rPr>
              <a:t> instabilities)</a:t>
            </a:r>
          </a:p>
        </p:txBody>
      </p:sp>
      <p:sp>
        <p:nvSpPr>
          <p:cNvPr id="186377" name="Text Box 9"/>
          <p:cNvSpPr txBox="1">
            <a:spLocks noChangeArrowheads="1"/>
          </p:cNvSpPr>
          <p:nvPr/>
        </p:nvSpPr>
        <p:spPr bwMode="auto">
          <a:xfrm>
            <a:off x="632227" y="4321072"/>
            <a:ext cx="467666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latin typeface="Calibri"/>
                <a:cs typeface="Calibri"/>
              </a:rPr>
              <a:t>Interaction of fluctuations/</a:t>
            </a:r>
            <a:r>
              <a:rPr lang="en-US" sz="2400" dirty="0" err="1">
                <a:latin typeface="Calibri"/>
                <a:cs typeface="Calibri"/>
              </a:rPr>
              <a:t>inflaton</a:t>
            </a:r>
            <a:r>
              <a:rPr lang="en-US" sz="2400" dirty="0">
                <a:latin typeface="Calibri"/>
                <a:cs typeface="Calibri"/>
              </a:rPr>
              <a:t> </a:t>
            </a:r>
          </a:p>
          <a:p>
            <a:r>
              <a:rPr lang="en-US" sz="2400" dirty="0">
                <a:latin typeface="Calibri"/>
                <a:cs typeface="Calibri"/>
              </a:rPr>
              <a:t>-&gt; thermalization?</a:t>
            </a:r>
          </a:p>
        </p:txBody>
      </p:sp>
      <p:sp>
        <p:nvSpPr>
          <p:cNvPr id="186378" name="Line 10"/>
          <p:cNvSpPr>
            <a:spLocks noChangeShapeType="1"/>
          </p:cNvSpPr>
          <p:nvPr/>
        </p:nvSpPr>
        <p:spPr bwMode="auto">
          <a:xfrm flipV="1">
            <a:off x="5173296" y="4501269"/>
            <a:ext cx="1481503" cy="23619"/>
          </a:xfrm>
          <a:prstGeom prst="line">
            <a:avLst/>
          </a:prstGeom>
          <a:noFill/>
          <a:ln w="57150">
            <a:solidFill>
              <a:srgbClr val="8000FF"/>
            </a:solidFill>
            <a:round/>
            <a:headEnd type="arrow" w="med" len="med"/>
            <a:tailEnd type="arrow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6379" name="Rectangle 11"/>
          <p:cNvSpPr>
            <a:spLocks noChangeArrowheads="1"/>
          </p:cNvSpPr>
          <p:nvPr/>
        </p:nvSpPr>
        <p:spPr bwMode="auto">
          <a:xfrm>
            <a:off x="7082204" y="4280037"/>
            <a:ext cx="456894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latin typeface="Calibri"/>
                <a:cs typeface="Calibri"/>
              </a:rPr>
              <a:t>Interaction of fluctuations/</a:t>
            </a:r>
            <a:r>
              <a:rPr lang="en-US" sz="2400" dirty="0" err="1">
                <a:latin typeface="Calibri"/>
                <a:cs typeface="Calibri"/>
              </a:rPr>
              <a:t>Glasma</a:t>
            </a:r>
            <a:endParaRPr lang="en-US" sz="2400" dirty="0">
              <a:latin typeface="Calibri"/>
              <a:cs typeface="Calibri"/>
            </a:endParaRPr>
          </a:p>
          <a:p>
            <a:r>
              <a:rPr lang="en-US" sz="2400" dirty="0">
                <a:latin typeface="Calibri"/>
                <a:cs typeface="Calibri"/>
              </a:rPr>
              <a:t> -&gt; thermalization?</a:t>
            </a:r>
          </a:p>
        </p:txBody>
      </p:sp>
      <p:sp>
        <p:nvSpPr>
          <p:cNvPr id="186382" name="Text Box 14"/>
          <p:cNvSpPr txBox="1">
            <a:spLocks noChangeArrowheads="1"/>
          </p:cNvSpPr>
          <p:nvPr/>
        </p:nvSpPr>
        <p:spPr bwMode="auto">
          <a:xfrm>
            <a:off x="0" y="5990092"/>
            <a:ext cx="1219199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dirty="0">
                <a:solidFill>
                  <a:srgbClr val="008000"/>
                </a:solidFill>
                <a:latin typeface="Calibri"/>
                <a:cs typeface="Calibri"/>
              </a:rPr>
              <a:t>Other common features: turbulence, </a:t>
            </a:r>
            <a:r>
              <a:rPr lang="en-US" sz="2400" dirty="0" err="1">
                <a:solidFill>
                  <a:srgbClr val="008000"/>
                </a:solidFill>
                <a:latin typeface="Calibri"/>
                <a:cs typeface="Calibri"/>
              </a:rPr>
              <a:t>topo;ogical</a:t>
            </a:r>
            <a:r>
              <a:rPr lang="en-US" sz="2400" dirty="0">
                <a:solidFill>
                  <a:srgbClr val="008000"/>
                </a:solidFill>
                <a:latin typeface="Calibri"/>
                <a:cs typeface="Calibri"/>
              </a:rPr>
              <a:t> defects,…</a:t>
            </a:r>
          </a:p>
        </p:txBody>
      </p:sp>
    </p:spTree>
    <p:extLst>
      <p:ext uri="{BB962C8B-B14F-4D97-AF65-F5344CB8AC3E}">
        <p14:creationId xmlns:p14="http://schemas.microsoft.com/office/powerpoint/2010/main" val="32163083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418" name="Title 1"/>
          <p:cNvSpPr>
            <a:spLocks noGrp="1"/>
          </p:cNvSpPr>
          <p:nvPr>
            <p:ph type="title"/>
          </p:nvPr>
        </p:nvSpPr>
        <p:spPr>
          <a:xfrm>
            <a:off x="-1" y="641578"/>
            <a:ext cx="12192000" cy="85725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2400" dirty="0">
                <a:solidFill>
                  <a:srgbClr val="0000FF"/>
                </a:solidFill>
                <a:latin typeface="Calibri" pitchFamily="-84" charset="0"/>
                <a:ea typeface="Calibri" pitchFamily="-84" charset="0"/>
                <a:cs typeface="Calibri" pitchFamily="-84" charset="0"/>
              </a:rPr>
              <a:t>From the violence of a nuclear collision</a:t>
            </a:r>
            <a:br>
              <a:rPr lang="en-US" sz="2400" dirty="0">
                <a:solidFill>
                  <a:srgbClr val="0000FF"/>
                </a:solidFill>
                <a:latin typeface="Calibri" pitchFamily="-84" charset="0"/>
                <a:ea typeface="Calibri" pitchFamily="-84" charset="0"/>
                <a:cs typeface="Calibri" pitchFamily="-84" charset="0"/>
              </a:rPr>
            </a:br>
            <a:r>
              <a:rPr lang="en-US" sz="2400" dirty="0">
                <a:solidFill>
                  <a:srgbClr val="0000FF"/>
                </a:solidFill>
                <a:latin typeface="Calibri" pitchFamily="-84" charset="0"/>
                <a:ea typeface="Calibri" pitchFamily="-84" charset="0"/>
                <a:cs typeface="Calibri" pitchFamily="-84" charset="0"/>
              </a:rPr>
              <a:t>…to the calm of a quark-gluon fluid</a:t>
            </a:r>
          </a:p>
        </p:txBody>
      </p:sp>
      <p:pic>
        <p:nvPicPr>
          <p:cNvPr id="316419" name="Picture 3"/>
          <p:cNvPicPr>
            <a:picLocks noChangeAspect="1"/>
          </p:cNvPicPr>
          <p:nvPr/>
        </p:nvPicPr>
        <p:blipFill rotWithShape="1">
          <a:blip r:embed="rId2"/>
          <a:srcRect b="10803"/>
          <a:stretch/>
        </p:blipFill>
        <p:spPr bwMode="auto">
          <a:xfrm>
            <a:off x="1971191" y="1659835"/>
            <a:ext cx="7938121" cy="3802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4C14B2E-25CB-0E4E-854F-BE395D2B19DE}"/>
              </a:ext>
            </a:extLst>
          </p:cNvPr>
          <p:cNvSpPr txBox="1"/>
          <p:nvPr/>
        </p:nvSpPr>
        <p:spPr>
          <a:xfrm>
            <a:off x="8708514" y="5054358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370554-5745-454F-ACBC-DA8FC0F9B827}"/>
              </a:ext>
            </a:extLst>
          </p:cNvPr>
          <p:cNvSpPr txBox="1"/>
          <p:nvPr/>
        </p:nvSpPr>
        <p:spPr>
          <a:xfrm>
            <a:off x="0" y="5754757"/>
            <a:ext cx="12191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How is thermalization achieved in QCD ?</a:t>
            </a:r>
          </a:p>
        </p:txBody>
      </p:sp>
    </p:spTree>
    <p:extLst>
      <p:ext uri="{BB962C8B-B14F-4D97-AF65-F5344CB8AC3E}">
        <p14:creationId xmlns:p14="http://schemas.microsoft.com/office/powerpoint/2010/main" val="28612767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"/>
            <a:ext cx="12192000" cy="1143000"/>
          </a:xfrm>
        </p:spPr>
        <p:txBody>
          <a:bodyPr/>
          <a:lstStyle/>
          <a:p>
            <a:pPr algn="ctr"/>
            <a:r>
              <a:rPr lang="en-US" sz="3200" dirty="0">
                <a:solidFill>
                  <a:srgbClr val="0000FF"/>
                </a:solidFill>
                <a:latin typeface="Calibri"/>
                <a:cs typeface="Calibri"/>
              </a:rPr>
              <a:t>The </a:t>
            </a:r>
            <a:r>
              <a:rPr lang="en-US" sz="3200" dirty="0" err="1">
                <a:solidFill>
                  <a:srgbClr val="0000FF"/>
                </a:solidFill>
                <a:latin typeface="Calibri"/>
                <a:cs typeface="Calibri"/>
              </a:rPr>
              <a:t>Glasma</a:t>
            </a:r>
            <a:r>
              <a:rPr lang="en-US" sz="3200" dirty="0">
                <a:solidFill>
                  <a:srgbClr val="0000FF"/>
                </a:solidFill>
                <a:latin typeface="Calibri"/>
                <a:cs typeface="Calibri"/>
              </a:rPr>
              <a:t> at leading order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30900" y="1061818"/>
            <a:ext cx="53749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Collisions of lumpy gluon ``shock” waves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14349" y="1503674"/>
            <a:ext cx="4598908" cy="254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5888" y="4730474"/>
            <a:ext cx="7380111" cy="41494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0302" y="3712826"/>
            <a:ext cx="72760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Leading order solution:  Solution of QCD Yang-Mills </a:t>
            </a:r>
            <a:r>
              <a:rPr lang="en-US" sz="2400" dirty="0" err="1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eqns</a:t>
            </a:r>
            <a:r>
              <a:rPr lang="en-US" sz="2400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</a:t>
            </a:r>
          </a:p>
          <a:p>
            <a:r>
              <a:rPr lang="en-US" sz="2400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in presence of light-cone (valence) sources</a:t>
            </a:r>
          </a:p>
        </p:txBody>
      </p:sp>
      <p:sp>
        <p:nvSpPr>
          <p:cNvPr id="8" name="Rectangle 7"/>
          <p:cNvSpPr/>
          <p:nvPr/>
        </p:nvSpPr>
        <p:spPr>
          <a:xfrm>
            <a:off x="693830" y="6024025"/>
            <a:ext cx="84515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The saturation scale Q</a:t>
            </a:r>
            <a:r>
              <a:rPr lang="en-US" sz="2400" baseline="-25000" dirty="0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S</a:t>
            </a:r>
            <a:r>
              <a:rPr lang="en-US" sz="2400" dirty="0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 (</a:t>
            </a:r>
            <a:r>
              <a:rPr lang="en-US" sz="2400" dirty="0" err="1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x,b</a:t>
            </a:r>
            <a:r>
              <a:rPr lang="en-US" sz="2400" baseline="-25000" dirty="0" err="1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T</a:t>
            </a:r>
            <a:r>
              <a:rPr lang="en-US" sz="2400" dirty="0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) is the only scale in the problem</a:t>
            </a:r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5888" y="5387243"/>
            <a:ext cx="6773332" cy="46841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8E8870B-064F-1941-B83A-9CB402D95F1C}"/>
              </a:ext>
            </a:extLst>
          </p:cNvPr>
          <p:cNvSpPr txBox="1"/>
          <p:nvPr/>
        </p:nvSpPr>
        <p:spPr>
          <a:xfrm>
            <a:off x="9299220" y="1099205"/>
            <a:ext cx="259680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rgbClr val="00B050"/>
                </a:solidFill>
              </a:rPr>
              <a:t>Kovner,McLerran,Weigert</a:t>
            </a:r>
            <a:r>
              <a:rPr lang="en-US" sz="1400" b="1" dirty="0">
                <a:solidFill>
                  <a:srgbClr val="00B050"/>
                </a:solidFill>
              </a:rPr>
              <a:t> (1996)</a:t>
            </a:r>
          </a:p>
          <a:p>
            <a:r>
              <a:rPr lang="en-US" sz="1400" b="1" dirty="0" err="1">
                <a:solidFill>
                  <a:srgbClr val="00B050"/>
                </a:solidFill>
              </a:rPr>
              <a:t>Kovchegov</a:t>
            </a:r>
            <a:r>
              <a:rPr lang="en-US" sz="1400" b="1" dirty="0">
                <a:solidFill>
                  <a:srgbClr val="00B050"/>
                </a:solidFill>
              </a:rPr>
              <a:t>, </a:t>
            </a:r>
            <a:r>
              <a:rPr lang="en-US" sz="1400" b="1" dirty="0" err="1">
                <a:solidFill>
                  <a:srgbClr val="00B050"/>
                </a:solidFill>
              </a:rPr>
              <a:t>Rischke</a:t>
            </a:r>
            <a:r>
              <a:rPr lang="en-US" sz="1400" b="1" dirty="0">
                <a:solidFill>
                  <a:srgbClr val="00B050"/>
                </a:solidFill>
              </a:rPr>
              <a:t> (1996)</a:t>
            </a:r>
          </a:p>
          <a:p>
            <a:r>
              <a:rPr lang="en-US" sz="1400" b="1" dirty="0" err="1">
                <a:solidFill>
                  <a:srgbClr val="00B050"/>
                </a:solidFill>
              </a:rPr>
              <a:t>Krasnitz</a:t>
            </a:r>
            <a:r>
              <a:rPr lang="en-US" sz="1400" b="1" dirty="0">
                <a:solidFill>
                  <a:srgbClr val="00B050"/>
                </a:solidFill>
              </a:rPr>
              <a:t>, RV (1998)</a:t>
            </a:r>
          </a:p>
        </p:txBody>
      </p:sp>
    </p:spTree>
    <p:extLst>
      <p:ext uri="{BB962C8B-B14F-4D97-AF65-F5344CB8AC3E}">
        <p14:creationId xmlns:p14="http://schemas.microsoft.com/office/powerpoint/2010/main" val="41792822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3457" name="Picture 4" descr="CYMvsHydro2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3458" name="TextBox 2"/>
          <p:cNvSpPr txBox="1">
            <a:spLocks noChangeArrowheads="1"/>
          </p:cNvSpPr>
          <p:nvPr/>
        </p:nvSpPr>
        <p:spPr bwMode="auto">
          <a:xfrm>
            <a:off x="2743200" y="5438775"/>
            <a:ext cx="2590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800" b="1" dirty="0" err="1">
                <a:solidFill>
                  <a:srgbClr val="EEECE1"/>
                </a:solidFill>
                <a:latin typeface="Calibri" charset="0"/>
              </a:rPr>
              <a:t>Glasma</a:t>
            </a:r>
            <a:r>
              <a:rPr lang="en-US" sz="1800" b="1" dirty="0">
                <a:solidFill>
                  <a:srgbClr val="EEECE1"/>
                </a:solidFill>
                <a:latin typeface="Calibri" charset="0"/>
              </a:rPr>
              <a:t> color fields</a:t>
            </a:r>
          </a:p>
        </p:txBody>
      </p:sp>
      <p:sp>
        <p:nvSpPr>
          <p:cNvPr id="403459" name="TextBox 3"/>
          <p:cNvSpPr txBox="1">
            <a:spLocks noChangeArrowheads="1"/>
          </p:cNvSpPr>
          <p:nvPr/>
        </p:nvSpPr>
        <p:spPr bwMode="auto">
          <a:xfrm>
            <a:off x="7115200" y="5284858"/>
            <a:ext cx="289536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800" b="1" dirty="0" err="1">
                <a:solidFill>
                  <a:srgbClr val="FFFFFF"/>
                </a:solidFill>
                <a:latin typeface="Calibri" charset="0"/>
              </a:rPr>
              <a:t>Glasma</a:t>
            </a:r>
            <a:r>
              <a:rPr lang="en-US" sz="1800" b="1" dirty="0">
                <a:solidFill>
                  <a:srgbClr val="FFFFFF"/>
                </a:solidFill>
                <a:latin typeface="Calibri" charset="0"/>
              </a:rPr>
              <a:t> color fields matched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Calibri" charset="0"/>
              </a:rPr>
              <a:t>to viscous hydrodynamics</a:t>
            </a:r>
          </a:p>
        </p:txBody>
      </p:sp>
      <p:sp>
        <p:nvSpPr>
          <p:cNvPr id="403460" name="TextBox 1"/>
          <p:cNvSpPr txBox="1">
            <a:spLocks noChangeArrowheads="1"/>
          </p:cNvSpPr>
          <p:nvPr/>
        </p:nvSpPr>
        <p:spPr bwMode="auto">
          <a:xfrm>
            <a:off x="2342947" y="263201"/>
            <a:ext cx="7711766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dirty="0">
                <a:solidFill>
                  <a:prstClr val="white"/>
                </a:solidFill>
              </a:rPr>
              <a:t>The </a:t>
            </a:r>
            <a:r>
              <a:rPr lang="en-US" sz="3200" dirty="0" err="1">
                <a:solidFill>
                  <a:prstClr val="white"/>
                </a:solidFill>
              </a:rPr>
              <a:t>Glasma</a:t>
            </a:r>
            <a:r>
              <a:rPr lang="en-US" sz="3200" dirty="0">
                <a:solidFill>
                  <a:prstClr val="white"/>
                </a:solidFill>
              </a:rPr>
              <a:t>: colliding gluon shock waves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dirty="0">
                <a:solidFill>
                  <a:prstClr val="white"/>
                </a:solidFill>
              </a:rPr>
              <a:t>                                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848001" y="611505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0" y="5931189"/>
            <a:ext cx="349504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solidFill>
                  <a:srgbClr val="FFFF00"/>
                </a:solidFill>
              </a:rPr>
              <a:t>Krasnitz,Venugopalan</a:t>
            </a:r>
            <a:r>
              <a:rPr lang="en-US" sz="1400" dirty="0">
                <a:solidFill>
                  <a:srgbClr val="FFFF00"/>
                </a:solidFill>
              </a:rPr>
              <a:t>, Nucl.Phys.B557 (1999)</a:t>
            </a:r>
          </a:p>
          <a:p>
            <a:r>
              <a:rPr lang="en-US" sz="1400" dirty="0" err="1">
                <a:solidFill>
                  <a:srgbClr val="FFFF00"/>
                </a:solidFill>
              </a:rPr>
              <a:t>Lappi</a:t>
            </a:r>
            <a:r>
              <a:rPr lang="en-US" sz="1400" dirty="0">
                <a:solidFill>
                  <a:srgbClr val="FFFF00"/>
                </a:solidFill>
              </a:rPr>
              <a:t>,  </a:t>
            </a:r>
            <a:r>
              <a:rPr lang="en-US" sz="1400" dirty="0" err="1">
                <a:solidFill>
                  <a:srgbClr val="FFFF00"/>
                </a:solidFill>
              </a:rPr>
              <a:t>Phys.Rev</a:t>
            </a:r>
            <a:r>
              <a:rPr lang="en-US" sz="1400" dirty="0">
                <a:solidFill>
                  <a:srgbClr val="FFFF00"/>
                </a:solidFill>
              </a:rPr>
              <a:t>. C67 (2003)</a:t>
            </a:r>
          </a:p>
          <a:p>
            <a:r>
              <a:rPr lang="en-US" sz="1400" dirty="0">
                <a:solidFill>
                  <a:srgbClr val="FFFF00"/>
                </a:solidFill>
              </a:rPr>
              <a:t>Schenke,Tribedy,Venugopalan,PRL108 (2012)</a:t>
            </a:r>
          </a:p>
          <a:p>
            <a:endParaRPr lang="en-US" sz="1400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050120" y="6484383"/>
            <a:ext cx="25304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CCFFCC"/>
                </a:solidFill>
              </a:rPr>
              <a:t>Note: 1 </a:t>
            </a:r>
            <a:r>
              <a:rPr lang="en-US" sz="1400" b="1" dirty="0" err="1">
                <a:solidFill>
                  <a:srgbClr val="CCFFCC"/>
                </a:solidFill>
              </a:rPr>
              <a:t>fm</a:t>
            </a:r>
            <a:r>
              <a:rPr lang="en-US" sz="1400" b="1" dirty="0">
                <a:solidFill>
                  <a:srgbClr val="CCFFCC"/>
                </a:solidFill>
              </a:rPr>
              <a:t>/c = 3*10</a:t>
            </a:r>
            <a:r>
              <a:rPr lang="en-US" sz="1400" b="1" baseline="30000" dirty="0">
                <a:solidFill>
                  <a:srgbClr val="CCFFCC"/>
                </a:solidFill>
              </a:rPr>
              <a:t>-24  </a:t>
            </a:r>
            <a:r>
              <a:rPr lang="en-US" sz="1400" b="1" dirty="0">
                <a:solidFill>
                  <a:srgbClr val="CCFFCC"/>
                </a:solidFill>
              </a:rPr>
              <a:t>seconds!</a:t>
            </a:r>
          </a:p>
        </p:txBody>
      </p:sp>
    </p:spTree>
    <p:extLst>
      <p:ext uri="{BB962C8B-B14F-4D97-AF65-F5344CB8AC3E}">
        <p14:creationId xmlns:p14="http://schemas.microsoft.com/office/powerpoint/2010/main" val="39758349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43000"/>
          </a:xfrm>
        </p:spPr>
        <p:txBody>
          <a:bodyPr/>
          <a:lstStyle/>
          <a:p>
            <a:pPr algn="ctr"/>
            <a:r>
              <a:rPr lang="en-US" sz="3200" dirty="0">
                <a:solidFill>
                  <a:srgbClr val="0432FF"/>
                </a:solidFill>
                <a:latin typeface="Calibri"/>
                <a:cs typeface="Calibri"/>
              </a:rPr>
              <a:t>At NLO: Decoherence from quantum fluctuations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34621" y="1694921"/>
            <a:ext cx="36694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Calibri"/>
                <a:cs typeface="Calibri"/>
              </a:rPr>
              <a:t>“</a:t>
            </a:r>
            <a:r>
              <a:rPr lang="en-US" sz="2000" b="1" dirty="0">
                <a:solidFill>
                  <a:srgbClr val="000090"/>
                </a:solidFill>
                <a:latin typeface="Calibri"/>
                <a:cs typeface="Calibri"/>
              </a:rPr>
              <a:t>Toy” example: scalar Φ</a:t>
            </a:r>
            <a:r>
              <a:rPr lang="en-US" sz="2000" b="1" baseline="30000" dirty="0">
                <a:solidFill>
                  <a:srgbClr val="000090"/>
                </a:solidFill>
                <a:latin typeface="Calibri"/>
                <a:cs typeface="Calibri"/>
              </a:rPr>
              <a:t>4</a:t>
            </a:r>
            <a:r>
              <a:rPr lang="en-US" sz="2000" b="1" dirty="0">
                <a:solidFill>
                  <a:srgbClr val="000090"/>
                </a:solidFill>
                <a:latin typeface="Calibri"/>
                <a:cs typeface="Calibri"/>
              </a:rPr>
              <a:t> theory </a:t>
            </a:r>
            <a:endParaRPr lang="en-US" sz="2000" b="1" baseline="30000" dirty="0">
              <a:latin typeface="Calibri"/>
              <a:cs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53275" y="1081436"/>
            <a:ext cx="27521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rgbClr val="008000"/>
                </a:solidFill>
                <a:latin typeface="Calibri"/>
                <a:cs typeface="Calibri"/>
              </a:rPr>
              <a:t>Berges</a:t>
            </a:r>
            <a:r>
              <a:rPr lang="en-US" sz="1400" b="1" dirty="0">
                <a:solidFill>
                  <a:srgbClr val="008000"/>
                </a:solidFill>
                <a:latin typeface="Calibri"/>
                <a:cs typeface="Calibri"/>
              </a:rPr>
              <a:t>, </a:t>
            </a:r>
            <a:r>
              <a:rPr lang="en-US" sz="1400" b="1" dirty="0" err="1">
                <a:solidFill>
                  <a:srgbClr val="008000"/>
                </a:solidFill>
                <a:latin typeface="Calibri"/>
                <a:cs typeface="Calibri"/>
              </a:rPr>
              <a:t>Borsanyi</a:t>
            </a:r>
            <a:r>
              <a:rPr lang="en-US" sz="1400" b="1" dirty="0">
                <a:solidFill>
                  <a:srgbClr val="008000"/>
                </a:solidFill>
                <a:latin typeface="Calibri"/>
                <a:cs typeface="Calibri"/>
              </a:rPr>
              <a:t>, </a:t>
            </a:r>
            <a:r>
              <a:rPr lang="en-US" sz="1400" b="1" dirty="0" err="1">
                <a:solidFill>
                  <a:srgbClr val="008000"/>
                </a:solidFill>
                <a:latin typeface="Calibri"/>
                <a:cs typeface="Calibri"/>
              </a:rPr>
              <a:t>Wetterich</a:t>
            </a:r>
            <a:r>
              <a:rPr lang="en-US" sz="1400" b="1" dirty="0">
                <a:solidFill>
                  <a:srgbClr val="008000"/>
                </a:solidFill>
                <a:latin typeface="Calibri"/>
                <a:cs typeface="Calibri"/>
              </a:rPr>
              <a:t> (2004)</a:t>
            </a:r>
          </a:p>
          <a:p>
            <a:r>
              <a:rPr lang="en-US" sz="1400" b="1" dirty="0" err="1">
                <a:solidFill>
                  <a:srgbClr val="008000"/>
                </a:solidFill>
                <a:latin typeface="Calibri"/>
                <a:cs typeface="Calibri"/>
              </a:rPr>
              <a:t>Dusling,Epelbaum,Gelis,RV</a:t>
            </a:r>
            <a:r>
              <a:rPr lang="en-US" sz="1400" b="1" dirty="0">
                <a:solidFill>
                  <a:srgbClr val="008000"/>
                </a:solidFill>
                <a:latin typeface="Calibri"/>
                <a:cs typeface="Calibri"/>
              </a:rPr>
              <a:t> (2011)</a:t>
            </a:r>
          </a:p>
        </p:txBody>
      </p:sp>
      <p:pic>
        <p:nvPicPr>
          <p:cNvPr id="14" name="Picture 13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209800" y="2161383"/>
            <a:ext cx="8001000" cy="602853"/>
          </a:xfrm>
          <a:prstGeom prst="rect">
            <a:avLst/>
          </a:prstGeom>
        </p:spPr>
      </p:pic>
      <p:cxnSp>
        <p:nvCxnSpPr>
          <p:cNvPr id="18" name="Straight Arrow Connector 17"/>
          <p:cNvCxnSpPr/>
          <p:nvPr/>
        </p:nvCxnSpPr>
        <p:spPr bwMode="auto">
          <a:xfrm rot="5400000" flipH="1" flipV="1">
            <a:off x="6756400" y="2057400"/>
            <a:ext cx="393700" cy="1397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5454306" y="1427066"/>
            <a:ext cx="2665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  <a:latin typeface="Calibri"/>
                <a:cs typeface="Calibri"/>
              </a:rPr>
              <a:t>Gaussian random variable</a:t>
            </a:r>
          </a:p>
        </p:txBody>
      </p:sp>
      <p:pic>
        <p:nvPicPr>
          <p:cNvPr id="20" name="Picture 19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8353425" y="1474104"/>
            <a:ext cx="1250950" cy="266596"/>
          </a:xfrm>
          <a:prstGeom prst="rect">
            <a:avLst/>
          </a:prstGeom>
        </p:spPr>
      </p:pic>
      <p:pic>
        <p:nvPicPr>
          <p:cNvPr id="21" name="Picture 20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7835900" y="1780337"/>
            <a:ext cx="2679700" cy="300126"/>
          </a:xfrm>
          <a:prstGeom prst="rect">
            <a:avLst/>
          </a:prstGeom>
        </p:spPr>
      </p:pic>
      <p:pic>
        <p:nvPicPr>
          <p:cNvPr id="22" name="Picture 21" descr="latex-image-1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6445298" y="3608439"/>
            <a:ext cx="2781203" cy="273452"/>
          </a:xfrm>
          <a:prstGeom prst="rect">
            <a:avLst/>
          </a:prstGeom>
        </p:spPr>
      </p:pic>
      <p:cxnSp>
        <p:nvCxnSpPr>
          <p:cNvPr id="24" name="Straight Arrow Connector 23"/>
          <p:cNvCxnSpPr/>
          <p:nvPr/>
        </p:nvCxnSpPr>
        <p:spPr bwMode="auto">
          <a:xfrm rot="5400000">
            <a:off x="7465418" y="2880718"/>
            <a:ext cx="486965" cy="2540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6667501" y="3251202"/>
            <a:ext cx="4105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  <a:latin typeface="Calibri"/>
                <a:cs typeface="Calibri"/>
              </a:rPr>
              <a:t>Satisfies the “small fluctuation” equation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090113" y="4651681"/>
            <a:ext cx="97437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en-US" sz="2400" dirty="0">
                <a:solidFill>
                  <a:srgbClr val="000090"/>
                </a:solidFill>
                <a:latin typeface="Calibri"/>
                <a:cs typeface="Calibri"/>
              </a:rPr>
              <a:t>These quantum modes satisfy an “eigenstate thermalization” criteria conjectured by Berry (and developed by </a:t>
            </a:r>
            <a:r>
              <a:rPr lang="en-US" sz="2400" dirty="0" err="1">
                <a:solidFill>
                  <a:srgbClr val="000090"/>
                </a:solidFill>
                <a:latin typeface="Calibri"/>
                <a:cs typeface="Calibri"/>
              </a:rPr>
              <a:t>Srednicki</a:t>
            </a:r>
            <a:r>
              <a:rPr lang="en-US" sz="2400" dirty="0">
                <a:solidFill>
                  <a:srgbClr val="000090"/>
                </a:solidFill>
                <a:latin typeface="Calibri"/>
                <a:cs typeface="Calibri"/>
              </a:rPr>
              <a:t> and others) as essential for thermalization of a quantum fluid</a:t>
            </a:r>
          </a:p>
        </p:txBody>
      </p:sp>
    </p:spTree>
    <p:extLst>
      <p:ext uri="{BB962C8B-B14F-4D97-AF65-F5344CB8AC3E}">
        <p14:creationId xmlns:p14="http://schemas.microsoft.com/office/powerpoint/2010/main" val="18996466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43000"/>
          </a:xfrm>
        </p:spPr>
        <p:txBody>
          <a:bodyPr/>
          <a:lstStyle/>
          <a:p>
            <a:pPr algn="ctr"/>
            <a:r>
              <a:rPr lang="en-US" sz="3200" dirty="0">
                <a:solidFill>
                  <a:srgbClr val="0432FF"/>
                </a:solidFill>
                <a:latin typeface="Calibri"/>
                <a:cs typeface="Calibri"/>
              </a:rPr>
              <a:t>Decoherence from quantum fluctuations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81727" y="1543055"/>
            <a:ext cx="20310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Calibri"/>
                <a:cs typeface="Calibri"/>
              </a:rPr>
              <a:t>Conformal scalar </a:t>
            </a:r>
            <a:br>
              <a:rPr lang="en-US" sz="2000" b="1" dirty="0">
                <a:latin typeface="Calibri"/>
                <a:cs typeface="Calibri"/>
              </a:rPr>
            </a:br>
            <a:r>
              <a:rPr lang="en-US" sz="2000" b="1" dirty="0">
                <a:latin typeface="Calibri"/>
                <a:cs typeface="Calibri"/>
              </a:rPr>
              <a:t>1+1-D Φ</a:t>
            </a:r>
            <a:r>
              <a:rPr lang="en-US" sz="2000" b="1" baseline="30000" dirty="0">
                <a:latin typeface="Calibri"/>
                <a:cs typeface="Calibri"/>
              </a:rPr>
              <a:t>4</a:t>
            </a:r>
            <a:r>
              <a:rPr lang="en-US" sz="2000" b="1" dirty="0">
                <a:latin typeface="Calibri"/>
                <a:cs typeface="Calibri"/>
              </a:rPr>
              <a:t> theory:</a:t>
            </a:r>
            <a:endParaRPr lang="en-US" sz="2000" b="1" baseline="30000" dirty="0">
              <a:latin typeface="Calibri"/>
              <a:cs typeface="Calibri"/>
            </a:endParaRPr>
          </a:p>
        </p:txBody>
      </p:sp>
      <p:pic>
        <p:nvPicPr>
          <p:cNvPr id="6" name="Picture 5" descr="dum1.png"/>
          <p:cNvPicPr>
            <a:picLocks noChangeAspect="1"/>
          </p:cNvPicPr>
          <p:nvPr/>
        </p:nvPicPr>
        <p:blipFill>
          <a:blip r:embed="rId2"/>
          <a:srcRect l="6867" r="5150" b="4397"/>
          <a:stretch>
            <a:fillRect/>
          </a:stretch>
        </p:blipFill>
        <p:spPr>
          <a:xfrm>
            <a:off x="3466102" y="1337416"/>
            <a:ext cx="4308934" cy="30845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794459" y="835169"/>
            <a:ext cx="39805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Calibri"/>
                <a:cs typeface="Calibri"/>
              </a:rPr>
              <a:t>Energy density and pressure</a:t>
            </a:r>
          </a:p>
          <a:p>
            <a:r>
              <a:rPr lang="en-US" sz="2000" b="1" dirty="0">
                <a:latin typeface="Calibri"/>
                <a:cs typeface="Calibri"/>
              </a:rPr>
              <a:t>without averaging over fluctuations</a:t>
            </a:r>
          </a:p>
        </p:txBody>
      </p:sp>
      <p:pic>
        <p:nvPicPr>
          <p:cNvPr id="8" name="Picture 7" descr="dum2.png"/>
          <p:cNvPicPr>
            <a:picLocks noChangeAspect="1"/>
          </p:cNvPicPr>
          <p:nvPr/>
        </p:nvPicPr>
        <p:blipFill>
          <a:blip r:embed="rId3"/>
          <a:srcRect l="6352" t="9306" r="10451"/>
          <a:stretch>
            <a:fillRect/>
          </a:stretch>
        </p:blipFill>
        <p:spPr>
          <a:xfrm>
            <a:off x="7775036" y="1454709"/>
            <a:ext cx="4308934" cy="305127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150507" y="823767"/>
            <a:ext cx="4572000" cy="12618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>
                <a:latin typeface="Calibri"/>
                <a:cs typeface="Calibri"/>
              </a:rPr>
              <a:t>Energy density and pressure</a:t>
            </a:r>
          </a:p>
          <a:p>
            <a:r>
              <a:rPr lang="en-US" sz="2000" b="1" dirty="0">
                <a:latin typeface="Calibri"/>
                <a:cs typeface="Calibri"/>
              </a:rPr>
              <a:t>after averaging over fluctuations</a:t>
            </a:r>
          </a:p>
          <a:p>
            <a:endParaRPr lang="en-US" b="1" dirty="0">
              <a:latin typeface="Calibri"/>
              <a:cs typeface="Calibri"/>
            </a:endParaRPr>
          </a:p>
          <a:p>
            <a:endParaRPr lang="en-US" b="1" dirty="0">
              <a:latin typeface="Calibri"/>
              <a:cs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7697" y="939800"/>
            <a:ext cx="21952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rgbClr val="008000"/>
                </a:solidFill>
                <a:latin typeface="Calibri"/>
                <a:cs typeface="Calibri"/>
              </a:rPr>
              <a:t>Dusling,Epelbaum,Gelis,RV</a:t>
            </a:r>
            <a:endParaRPr lang="en-US" sz="1400" b="1" dirty="0">
              <a:solidFill>
                <a:srgbClr val="008000"/>
              </a:solidFill>
              <a:latin typeface="Calibri"/>
              <a:cs typeface="Calibri"/>
            </a:endParaRPr>
          </a:p>
          <a:p>
            <a:r>
              <a:rPr lang="en-US" sz="1400" b="1" dirty="0">
                <a:solidFill>
                  <a:srgbClr val="008000"/>
                </a:solidFill>
                <a:latin typeface="Calibri"/>
                <a:cs typeface="Calibri"/>
              </a:rPr>
              <a:t>arXiv:1009.4363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765195-6133-8F4B-8D43-D4AD82DD67B7}"/>
              </a:ext>
            </a:extLst>
          </p:cNvPr>
          <p:cNvSpPr txBox="1"/>
          <p:nvPr/>
        </p:nvSpPr>
        <p:spPr>
          <a:xfrm>
            <a:off x="560003" y="4911320"/>
            <a:ext cx="115239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Such “classical-statistical” quantum averaging decoheres the classical fields </a:t>
            </a:r>
          </a:p>
          <a:p>
            <a:r>
              <a:rPr lang="en-US" sz="2400" dirty="0"/>
              <a:t>– </a:t>
            </a:r>
            <a:r>
              <a:rPr lang="en-US" sz="2400" i="1" dirty="0">
                <a:solidFill>
                  <a:srgbClr val="7030A0"/>
                </a:solidFill>
              </a:rPr>
              <a:t>scrambling information – </a:t>
            </a:r>
            <a:r>
              <a:rPr lang="en-US" sz="2400" dirty="0"/>
              <a:t>resulting in a </a:t>
            </a:r>
            <a:r>
              <a:rPr lang="en-US" sz="2400" i="1" dirty="0">
                <a:solidFill>
                  <a:srgbClr val="7030A0"/>
                </a:solidFill>
              </a:rPr>
              <a:t>“pre-thermal” </a:t>
            </a:r>
            <a:r>
              <a:rPr lang="en-US" sz="2400" dirty="0"/>
              <a:t>micro-canonical distribution</a:t>
            </a:r>
          </a:p>
          <a:p>
            <a:r>
              <a:rPr lang="en-US" sz="2400" dirty="0"/>
              <a:t>Strongly correlated dynamics subsequently described in terms of single particle </a:t>
            </a:r>
            <a:r>
              <a:rPr lang="en-US" sz="2400" dirty="0" err="1"/>
              <a:t>dists</a:t>
            </a:r>
            <a:r>
              <a:rPr lang="en-US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2672444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705" name="Title 1"/>
          <p:cNvSpPr>
            <a:spLocks noGrp="1"/>
          </p:cNvSpPr>
          <p:nvPr>
            <p:ph type="title"/>
          </p:nvPr>
        </p:nvSpPr>
        <p:spPr>
          <a:xfrm>
            <a:off x="0" y="-13510"/>
            <a:ext cx="12192000" cy="1143000"/>
          </a:xfrm>
        </p:spPr>
        <p:txBody>
          <a:bodyPr/>
          <a:lstStyle/>
          <a:p>
            <a:pPr algn="ctr" eaLnBrk="1" hangingPunct="1"/>
            <a:r>
              <a:rPr lang="en-US" sz="3200" dirty="0">
                <a:solidFill>
                  <a:srgbClr val="0000FF"/>
                </a:solidFill>
                <a:latin typeface="Calibri" charset="0"/>
              </a:rPr>
              <a:t>From </a:t>
            </a:r>
            <a:r>
              <a:rPr lang="en-US" sz="3200" dirty="0" err="1">
                <a:solidFill>
                  <a:srgbClr val="0000FF"/>
                </a:solidFill>
                <a:latin typeface="Calibri" charset="0"/>
              </a:rPr>
              <a:t>Glasma</a:t>
            </a:r>
            <a:r>
              <a:rPr lang="en-US" sz="3200" dirty="0">
                <a:solidFill>
                  <a:srgbClr val="0000FF"/>
                </a:solidFill>
                <a:latin typeface="Calibri" charset="0"/>
              </a:rPr>
              <a:t> to Quark Gluon Plasma</a:t>
            </a:r>
          </a:p>
        </p:txBody>
      </p:sp>
      <p:pic>
        <p:nvPicPr>
          <p:cNvPr id="584706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489" y="2257099"/>
            <a:ext cx="8524511" cy="3943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679781" y="903079"/>
            <a:ext cx="12192000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Longitudinally expanding </a:t>
            </a:r>
            <a:r>
              <a:rPr lang="en-US" sz="2400" dirty="0" err="1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Glasma</a:t>
            </a:r>
            <a:r>
              <a:rPr lang="en-US" sz="2400" dirty="0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 fields are unstable to quantum fluctuations…</a:t>
            </a:r>
          </a:p>
          <a:p>
            <a:pPr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leading to an explosive “Weibel” instability. </a:t>
            </a:r>
          </a:p>
          <a:p>
            <a:pPr>
              <a:defRPr/>
            </a:pPr>
            <a:endParaRPr lang="en-US" sz="1000" dirty="0">
              <a:solidFill>
                <a:prstClr val="black"/>
              </a:solidFill>
              <a:latin typeface="Calibri"/>
              <a:ea typeface="ＭＳ Ｐゴシック" charset="0"/>
              <a:cs typeface="ＭＳ Ｐゴシック" charset="0"/>
            </a:endParaRPr>
          </a:p>
          <a:p>
            <a:pPr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This instability leads to rapid decoherence and overpopulation of all momentum modes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088559" y="6416586"/>
            <a:ext cx="4008438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 dirty="0" err="1">
                <a:solidFill>
                  <a:srgbClr val="008000"/>
                </a:solidFill>
                <a:latin typeface="Calibri"/>
                <a:ea typeface="ＭＳ Ｐゴシック" charset="0"/>
                <a:cs typeface="ＭＳ Ｐゴシック" charset="0"/>
              </a:rPr>
              <a:t>Berges,Schenke,Schlichting,RV</a:t>
            </a:r>
            <a:r>
              <a:rPr lang="en-US" sz="1400" b="1" dirty="0">
                <a:solidFill>
                  <a:srgbClr val="008000"/>
                </a:solidFill>
                <a:latin typeface="Calibri"/>
                <a:ea typeface="ＭＳ Ｐゴシック" charset="0"/>
                <a:cs typeface="ＭＳ Ｐゴシック" charset="0"/>
              </a:rPr>
              <a:t>, NPA 931 (2014) 348</a:t>
            </a:r>
          </a:p>
        </p:txBody>
      </p:sp>
      <p:sp>
        <p:nvSpPr>
          <p:cNvPr id="584709" name="TextBox 1"/>
          <p:cNvSpPr txBox="1">
            <a:spLocks noChangeArrowheads="1"/>
          </p:cNvSpPr>
          <p:nvPr/>
        </p:nvSpPr>
        <p:spPr bwMode="auto">
          <a:xfrm>
            <a:off x="-273133" y="5954921"/>
            <a:ext cx="1219199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FF"/>
                </a:solidFill>
                <a:latin typeface="Calibri" charset="0"/>
                <a:cs typeface="Calibri" charset="0"/>
              </a:rPr>
              <a:t>Classical-statistical lattice simulations of 3+1-D gluon fields exploding into the vacuum</a:t>
            </a:r>
          </a:p>
        </p:txBody>
      </p:sp>
    </p:spTree>
    <p:extLst>
      <p:ext uri="{BB962C8B-B14F-4D97-AF65-F5344CB8AC3E}">
        <p14:creationId xmlns:p14="http://schemas.microsoft.com/office/powerpoint/2010/main" val="9984105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729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43000"/>
          </a:xfrm>
        </p:spPr>
        <p:txBody>
          <a:bodyPr/>
          <a:lstStyle/>
          <a:p>
            <a:pPr algn="ctr" eaLnBrk="1" hangingPunct="1"/>
            <a:r>
              <a:rPr lang="en-US" sz="3200" dirty="0">
                <a:solidFill>
                  <a:srgbClr val="0000FF"/>
                </a:solidFill>
                <a:latin typeface="Calibri" charset="0"/>
              </a:rPr>
              <a:t>From </a:t>
            </a:r>
            <a:r>
              <a:rPr lang="en-US" sz="3200" dirty="0" err="1">
                <a:solidFill>
                  <a:srgbClr val="0000FF"/>
                </a:solidFill>
                <a:latin typeface="Calibri" charset="0"/>
              </a:rPr>
              <a:t>Glasma</a:t>
            </a:r>
            <a:r>
              <a:rPr lang="en-US" sz="3200" dirty="0">
                <a:solidFill>
                  <a:srgbClr val="0000FF"/>
                </a:solidFill>
                <a:latin typeface="Calibri" charset="0"/>
              </a:rPr>
              <a:t> to Quark Gluon Plasma</a:t>
            </a:r>
          </a:p>
        </p:txBody>
      </p:sp>
      <p:pic>
        <p:nvPicPr>
          <p:cNvPr id="585730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813"/>
          <a:stretch/>
        </p:blipFill>
        <p:spPr bwMode="auto">
          <a:xfrm>
            <a:off x="1868385" y="1279876"/>
            <a:ext cx="9144000" cy="521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80691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0021"/>
            <a:ext cx="12192000" cy="114300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rgbClr val="0000FF"/>
                </a:solidFill>
              </a:rPr>
              <a:t> </a:t>
            </a:r>
            <a:r>
              <a:rPr lang="en-US" sz="3200" dirty="0">
                <a:solidFill>
                  <a:srgbClr val="0000FF"/>
                </a:solidFill>
              </a:rPr>
              <a:t>Pressure becomes increasingly anisotropic  </a:t>
            </a:r>
          </a:p>
        </p:txBody>
      </p:sp>
      <p:pic>
        <p:nvPicPr>
          <p:cNvPr id="4" name="Picture 3" descr="Pressure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59" r="6570"/>
          <a:stretch/>
        </p:blipFill>
        <p:spPr>
          <a:xfrm>
            <a:off x="2985281" y="1950303"/>
            <a:ext cx="5751463" cy="40222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3025" y="5988755"/>
            <a:ext cx="5347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P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L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/P</a:t>
            </a:r>
            <a:r>
              <a:rPr lang="en-US" sz="2400" baseline="-25000" dirty="0">
                <a:solidFill>
                  <a:prstClr val="black"/>
                </a:solidFill>
                <a:latin typeface="Calibri"/>
              </a:rPr>
              <a:t>T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approaches universal </a:t>
            </a:r>
            <a:r>
              <a:rPr lang="en-US" sz="2400" dirty="0">
                <a:solidFill>
                  <a:srgbClr val="FF0000"/>
                </a:solidFill>
                <a:latin typeface="Calibri"/>
              </a:rPr>
              <a:t>τ</a:t>
            </a:r>
            <a:r>
              <a:rPr lang="en-US" sz="2400" baseline="30000" dirty="0">
                <a:solidFill>
                  <a:srgbClr val="FF0000"/>
                </a:solidFill>
                <a:latin typeface="Calibri"/>
              </a:rPr>
              <a:t>-2/3</a:t>
            </a:r>
            <a:r>
              <a:rPr lang="en-US" sz="2400" baseline="300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behavior</a:t>
            </a:r>
            <a:endParaRPr lang="en-US" sz="2400" baseline="-250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6" name="Picture 5" descr="latex-image-1.pdf">
            <a:extLst>
              <a:ext uri="{FF2B5EF4-FFF2-40B4-BE49-F238E27FC236}">
                <a16:creationId xmlns:a16="http://schemas.microsoft.com/office/drawing/2014/main" id="{DB947153-3F00-074F-B3C6-05964FC21D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182822"/>
            <a:ext cx="5851185" cy="74860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BC4C1E3-8DDF-5A4A-93DA-EA74A12A2E25}"/>
                  </a:ext>
                </a:extLst>
              </p:cNvPr>
              <p:cNvSpPr txBox="1"/>
              <p:nvPr/>
            </p:nvSpPr>
            <p:spPr>
              <a:xfrm>
                <a:off x="513025" y="1103081"/>
                <a:ext cx="575146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Initial condition for gauge field amplitude varying occupancy n</a:t>
                </a:r>
                <a:r>
                  <a:rPr lang="en-US" sz="2400" baseline="-25000" dirty="0"/>
                  <a:t>0 </a:t>
                </a:r>
                <a:r>
                  <a:rPr lang="en-US" sz="2400" dirty="0"/>
                  <a:t>and prolateness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𝜉</m:t>
                    </m:r>
                    <m:r>
                      <a:rPr lang="en-US" sz="2400" b="0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endParaRPr lang="en-US" sz="2400" baseline="-250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BC4C1E3-8DDF-5A4A-93DA-EA74A12A2E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025" y="1103081"/>
                <a:ext cx="5751464" cy="830997"/>
              </a:xfrm>
              <a:prstGeom prst="rect">
                <a:avLst/>
              </a:prstGeom>
              <a:blipFill>
                <a:blip r:embed="rId4"/>
                <a:stretch>
                  <a:fillRect l="-1542" t="-4545" b="-151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719971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85207"/>
            <a:ext cx="12192000" cy="1143000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rgbClr val="0000FF"/>
                </a:solidFill>
              </a:rPr>
              <a:t>Result: universal non-thermal fixed point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53319" y="978080"/>
            <a:ext cx="1728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Conjecture: </a:t>
            </a:r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3671" y="965339"/>
            <a:ext cx="4905112" cy="430993"/>
          </a:xfrm>
          <a:prstGeom prst="rect">
            <a:avLst/>
          </a:prstGeom>
        </p:spPr>
      </p:pic>
      <p:pic>
        <p:nvPicPr>
          <p:cNvPr id="7" name="Picture 6" descr="LongSpecScaledMini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9613" y="1542795"/>
            <a:ext cx="4624339" cy="3094062"/>
          </a:xfrm>
          <a:prstGeom prst="rect">
            <a:avLst/>
          </a:prstGeom>
        </p:spPr>
      </p:pic>
      <p:pic>
        <p:nvPicPr>
          <p:cNvPr id="8" name="Picture 7" descr="ptSpectrum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952" y="1683932"/>
            <a:ext cx="4088834" cy="26690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53319" y="4840780"/>
            <a:ext cx="1068536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Moments of longitudinal momentum distribution extracted over range of time slices </a:t>
            </a:r>
          </a:p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lie on universal curves</a:t>
            </a:r>
          </a:p>
          <a:p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r>
              <a:rPr lang="en-US" sz="2400" dirty="0">
                <a:latin typeface="Calibri"/>
              </a:rPr>
              <a:t>Distribution as function of </a:t>
            </a:r>
            <a:r>
              <a:rPr lang="en-US" sz="2400" dirty="0" err="1">
                <a:latin typeface="Calibri"/>
              </a:rPr>
              <a:t>p</a:t>
            </a:r>
            <a:r>
              <a:rPr lang="en-US" sz="2400" baseline="-25000" dirty="0" err="1">
                <a:latin typeface="Calibri"/>
              </a:rPr>
              <a:t>T</a:t>
            </a:r>
            <a:r>
              <a:rPr lang="en-US" sz="2400" dirty="0">
                <a:latin typeface="Calibri"/>
              </a:rPr>
              <a:t> displays 2-D thermal behavior</a:t>
            </a:r>
          </a:p>
          <a:p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333517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825" name="Title 1"/>
          <p:cNvSpPr>
            <a:spLocks noGrp="1"/>
          </p:cNvSpPr>
          <p:nvPr>
            <p:ph type="title"/>
          </p:nvPr>
        </p:nvSpPr>
        <p:spPr>
          <a:xfrm>
            <a:off x="0" y="22970"/>
            <a:ext cx="12192000" cy="1143000"/>
          </a:xfrm>
        </p:spPr>
        <p:txBody>
          <a:bodyPr/>
          <a:lstStyle/>
          <a:p>
            <a:pPr algn="ctr" eaLnBrk="1" hangingPunct="1"/>
            <a:r>
              <a:rPr lang="en-US" sz="3200" dirty="0" err="1">
                <a:solidFill>
                  <a:srgbClr val="0000FF"/>
                </a:solidFill>
                <a:latin typeface="Calibri" charset="0"/>
                <a:ea typeface="ＭＳ Ｐゴシック" charset="0"/>
                <a:cs typeface="Calibri" charset="0"/>
              </a:rPr>
              <a:t>Overoccupied</a:t>
            </a:r>
            <a:r>
              <a:rPr lang="en-US" sz="3200" dirty="0">
                <a:solidFill>
                  <a:srgbClr val="0000FF"/>
                </a:solidFill>
                <a:latin typeface="Calibri" charset="0"/>
                <a:ea typeface="ＭＳ Ｐゴシック" charset="0"/>
                <a:cs typeface="Calibri" charset="0"/>
              </a:rPr>
              <a:t> expanding </a:t>
            </a:r>
            <a:r>
              <a:rPr lang="en-US" sz="3200" dirty="0" err="1">
                <a:solidFill>
                  <a:srgbClr val="0000FF"/>
                </a:solidFill>
                <a:latin typeface="Calibri" charset="0"/>
                <a:ea typeface="ＭＳ Ｐゴシック" charset="0"/>
                <a:cs typeface="Calibri" charset="0"/>
              </a:rPr>
              <a:t>Glasma</a:t>
            </a:r>
            <a:r>
              <a:rPr lang="en-US" sz="3200" dirty="0">
                <a:solidFill>
                  <a:srgbClr val="0000FF"/>
                </a:solidFill>
                <a:latin typeface="Calibri" charset="0"/>
                <a:ea typeface="ＭＳ Ｐゴシック" charset="0"/>
                <a:cs typeface="Calibri" charset="0"/>
              </a:rPr>
              <a:t>: particles or fields?</a:t>
            </a:r>
          </a:p>
        </p:txBody>
      </p:sp>
      <p:sp>
        <p:nvSpPr>
          <p:cNvPr id="589826" name="TextBox 3"/>
          <p:cNvSpPr txBox="1">
            <a:spLocks noChangeArrowheads="1"/>
          </p:cNvSpPr>
          <p:nvPr/>
        </p:nvSpPr>
        <p:spPr bwMode="auto">
          <a:xfrm>
            <a:off x="154379" y="1018128"/>
            <a:ext cx="12192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Calibri" charset="0"/>
                <a:cs typeface="Calibri" charset="0"/>
              </a:rPr>
              <a:t>        For </a:t>
            </a:r>
            <a:r>
              <a:rPr lang="en-US" dirty="0">
                <a:solidFill>
                  <a:srgbClr val="FF0000"/>
                </a:solidFill>
                <a:latin typeface="Calibri" charset="0"/>
                <a:cs typeface="Calibri" charset="0"/>
              </a:rPr>
              <a:t>1 &lt; f &lt; 1/α</a:t>
            </a:r>
            <a:r>
              <a:rPr lang="en-US" baseline="-25000" dirty="0">
                <a:solidFill>
                  <a:srgbClr val="FF0000"/>
                </a:solidFill>
                <a:latin typeface="Calibri" charset="0"/>
                <a:cs typeface="Calibri" charset="0"/>
              </a:rPr>
              <a:t>S  </a:t>
            </a:r>
            <a:r>
              <a:rPr lang="en-US" dirty="0">
                <a:solidFill>
                  <a:srgbClr val="000000"/>
                </a:solidFill>
                <a:latin typeface="Calibri" charset="0"/>
                <a:cs typeface="Calibri" charset="0"/>
              </a:rPr>
              <a:t>a dual description is feasible either in terms of kinetic theory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Calibri" charset="0"/>
                <a:cs typeface="Calibri" charset="0"/>
              </a:rPr>
              <a:t>        or classical-statistical dynamics …</a:t>
            </a:r>
          </a:p>
        </p:txBody>
      </p:sp>
      <p:sp>
        <p:nvSpPr>
          <p:cNvPr id="589827" name="TextBox 4"/>
          <p:cNvSpPr txBox="1">
            <a:spLocks noChangeArrowheads="1"/>
          </p:cNvSpPr>
          <p:nvPr/>
        </p:nvSpPr>
        <p:spPr bwMode="auto">
          <a:xfrm>
            <a:off x="10302278" y="1512889"/>
            <a:ext cx="16113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err="1">
                <a:solidFill>
                  <a:srgbClr val="008000"/>
                </a:solidFill>
                <a:latin typeface="Calibri" charset="0"/>
                <a:cs typeface="Calibri" charset="0"/>
              </a:rPr>
              <a:t>Mueller,Son</a:t>
            </a:r>
            <a:r>
              <a:rPr lang="en-US" sz="1400" b="1" dirty="0">
                <a:solidFill>
                  <a:srgbClr val="008000"/>
                </a:solidFill>
                <a:latin typeface="Calibri" charset="0"/>
                <a:cs typeface="Calibri" charset="0"/>
              </a:rPr>
              <a:t> (2002)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srgbClr val="008000"/>
                </a:solidFill>
                <a:latin typeface="Calibri" charset="0"/>
                <a:cs typeface="Calibri" charset="0"/>
              </a:rPr>
              <a:t>Jeon (2005)</a:t>
            </a:r>
          </a:p>
        </p:txBody>
      </p:sp>
      <p:pic>
        <p:nvPicPr>
          <p:cNvPr id="589828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918" y="2036764"/>
            <a:ext cx="5145087" cy="445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9829" name="Rectangle 5"/>
          <p:cNvSpPr>
            <a:spLocks noChangeArrowheads="1"/>
          </p:cNvSpPr>
          <p:nvPr/>
        </p:nvSpPr>
        <p:spPr bwMode="auto">
          <a:xfrm>
            <a:off x="7307655" y="2490281"/>
            <a:ext cx="4021405" cy="187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00B050"/>
                </a:solidFill>
                <a:latin typeface="Calibri" charset="0"/>
                <a:ea typeface="ＭＳ Ｐゴシック" charset="0"/>
                <a:cs typeface="Calibri" charset="0"/>
              </a:rPr>
              <a:t>Properties independent of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00B050"/>
                </a:solidFill>
                <a:latin typeface="Calibri" charset="0"/>
                <a:ea typeface="ＭＳ Ｐゴシック" charset="0"/>
                <a:cs typeface="Calibri" charset="0"/>
              </a:rPr>
              <a:t>initial conditions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 dirty="0">
              <a:solidFill>
                <a:srgbClr val="000000"/>
              </a:solidFill>
              <a:latin typeface="Calibri" charset="0"/>
              <a:ea typeface="ＭＳ Ｐゴシック" charset="0"/>
              <a:cs typeface="Calibri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 dirty="0">
              <a:solidFill>
                <a:srgbClr val="000000"/>
              </a:solidFill>
              <a:latin typeface="Calibri" charset="0"/>
              <a:ea typeface="ＭＳ Ｐゴシック" charset="0"/>
              <a:cs typeface="Calibri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00B050"/>
                </a:solidFill>
                <a:latin typeface="Calibri" charset="0"/>
                <a:ea typeface="ＭＳ Ｐゴシック" charset="0"/>
                <a:cs typeface="Calibri" charset="0"/>
              </a:rPr>
              <a:t>Self-similar evolution characterized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00B050"/>
                </a:solidFill>
                <a:latin typeface="Calibri" charset="0"/>
                <a:ea typeface="ＭＳ Ｐゴシック" charset="0"/>
                <a:cs typeface="Calibri" charset="0"/>
              </a:rPr>
              <a:t>by universal scaling exponents</a:t>
            </a:r>
          </a:p>
        </p:txBody>
      </p:sp>
    </p:spTree>
    <p:extLst>
      <p:ext uri="{BB962C8B-B14F-4D97-AF65-F5344CB8AC3E}">
        <p14:creationId xmlns:p14="http://schemas.microsoft.com/office/powerpoint/2010/main" val="313182100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897" name="Title 1"/>
          <p:cNvSpPr>
            <a:spLocks noGrp="1"/>
          </p:cNvSpPr>
          <p:nvPr>
            <p:ph type="title"/>
          </p:nvPr>
        </p:nvSpPr>
        <p:spPr>
          <a:xfrm>
            <a:off x="0" y="38100"/>
            <a:ext cx="12192000" cy="1143000"/>
          </a:xfrm>
        </p:spPr>
        <p:txBody>
          <a:bodyPr/>
          <a:lstStyle/>
          <a:p>
            <a:pPr algn="ctr" eaLnBrk="1" hangingPunct="1"/>
            <a:r>
              <a:rPr lang="en-US" sz="3200">
                <a:solidFill>
                  <a:srgbClr val="0000FF"/>
                </a:solidFill>
                <a:latin typeface="Calibri" charset="0"/>
                <a:ea typeface="ＭＳ Ｐゴシック" charset="0"/>
                <a:cs typeface="Calibri" charset="0"/>
              </a:rPr>
              <a:t>Universal turbulent </a:t>
            </a:r>
            <a:r>
              <a:rPr lang="en-US" sz="3200" dirty="0">
                <a:solidFill>
                  <a:srgbClr val="0000FF"/>
                </a:solidFill>
                <a:latin typeface="Calibri" charset="0"/>
                <a:ea typeface="ＭＳ Ｐゴシック" charset="0"/>
                <a:cs typeface="Calibri" charset="0"/>
              </a:rPr>
              <a:t>attractor in QCD</a:t>
            </a:r>
          </a:p>
        </p:txBody>
      </p:sp>
      <p:pic>
        <p:nvPicPr>
          <p:cNvPr id="592898" name="Picture 3"/>
          <p:cNvPicPr>
            <a:picLocks noChangeAspect="1"/>
          </p:cNvPicPr>
          <p:nvPr/>
        </p:nvPicPr>
        <p:blipFill>
          <a:blip r:embed="rId2">
            <a:alphaModFix amt="9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003301"/>
            <a:ext cx="8972550" cy="441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9215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2899" name="Rectangle 2"/>
          <p:cNvSpPr>
            <a:spLocks noChangeArrowheads="1"/>
          </p:cNvSpPr>
          <p:nvPr/>
        </p:nvSpPr>
        <p:spPr bwMode="auto">
          <a:xfrm>
            <a:off x="1745673" y="5811839"/>
            <a:ext cx="875087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2000" b="1">
                <a:solidFill>
                  <a:srgbClr val="000000"/>
                </a:solidFill>
                <a:latin typeface="Calibri" charset="0"/>
                <a:ea typeface="ＭＳ Ｐゴシック" charset="0"/>
                <a:cs typeface="Calibri" charset="0"/>
              </a:rPr>
              <a:t>“</a:t>
            </a:r>
            <a:r>
              <a:rPr lang="en-US" altLang="ja-JP" sz="2400" b="1" dirty="0">
                <a:solidFill>
                  <a:srgbClr val="000000"/>
                </a:solidFill>
                <a:latin typeface="Calibri" charset="0"/>
                <a:ea typeface="ＭＳ Ｐゴシック" charset="0"/>
                <a:cs typeface="Calibri" charset="0"/>
              </a:rPr>
              <a:t>Big whorls have little whorls, which feed on their velocity,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2400" b="1" dirty="0">
                <a:solidFill>
                  <a:srgbClr val="000000"/>
                </a:solidFill>
                <a:latin typeface="Calibri" charset="0"/>
                <a:ea typeface="ＭＳ Ｐゴシック" charset="0"/>
                <a:cs typeface="Calibri" charset="0"/>
              </a:rPr>
              <a:t>  and little whorls have lesser whorls, and so on to </a:t>
            </a:r>
            <a:r>
              <a:rPr lang="en-US" altLang="ja-JP" sz="2400" b="1" dirty="0">
                <a:solidFill>
                  <a:srgbClr val="7030A0"/>
                </a:solidFill>
                <a:latin typeface="Calibri" charset="0"/>
                <a:ea typeface="ＭＳ Ｐゴシック" charset="0"/>
                <a:cs typeface="Calibri" charset="0"/>
              </a:rPr>
              <a:t>viscosity</a:t>
            </a:r>
            <a:r>
              <a:rPr lang="en-US" altLang="ja-JP" sz="2400" b="1" dirty="0">
                <a:solidFill>
                  <a:srgbClr val="000000"/>
                </a:solidFill>
                <a:latin typeface="Calibri" charset="0"/>
                <a:ea typeface="ＭＳ Ｐゴシック" charset="0"/>
                <a:cs typeface="Calibri" charset="0"/>
              </a:rPr>
              <a:t>.</a:t>
            </a:r>
            <a:r>
              <a:rPr lang="ja-JP" altLang="en-US" sz="2400" b="1">
                <a:solidFill>
                  <a:srgbClr val="000000"/>
                </a:solidFill>
                <a:latin typeface="Calibri" charset="0"/>
                <a:ea typeface="ＭＳ Ｐゴシック" charset="0"/>
                <a:cs typeface="Calibri" charset="0"/>
              </a:rPr>
              <a:t>”</a:t>
            </a:r>
            <a:endParaRPr lang="en-US" sz="2400" b="1" dirty="0">
              <a:solidFill>
                <a:srgbClr val="000000"/>
              </a:solidFill>
              <a:latin typeface="Calibri" charset="0"/>
              <a:ea typeface="ＭＳ Ｐゴシック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6956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12192000" cy="857250"/>
          </a:xfrm>
        </p:spPr>
        <p:txBody>
          <a:bodyPr/>
          <a:lstStyle/>
          <a:p>
            <a:pPr algn="ctr"/>
            <a:r>
              <a:rPr lang="en-US" sz="2400" b="1" dirty="0">
                <a:solidFill>
                  <a:srgbClr val="0000FF"/>
                </a:solidFill>
                <a:latin typeface="Calibri"/>
                <a:cs typeface="Calibri"/>
              </a:rPr>
              <a:t>           </a:t>
            </a:r>
            <a:r>
              <a:rPr lang="en-US" sz="3200" dirty="0">
                <a:solidFill>
                  <a:srgbClr val="0000FF"/>
                </a:solidFill>
                <a:latin typeface="Calibri"/>
                <a:cs typeface="Calibri"/>
              </a:rPr>
              <a:t>Approaches to thermalization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8900" y="1280983"/>
                <a:ext cx="12192000" cy="3086100"/>
              </a:xfrm>
            </p:spPr>
            <p:txBody>
              <a:bodyPr>
                <a:noAutofit/>
              </a:bodyPr>
              <a:lstStyle/>
              <a:p>
                <a:pPr>
                  <a:buNone/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      Two “clean” theoretical limits:</a:t>
                </a:r>
              </a:p>
              <a:p>
                <a:pPr>
                  <a:buNone/>
                </a:pPr>
                <a:endParaRPr lang="en-US" sz="2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ctr">
                  <a:buClr>
                    <a:srgbClr val="FF0000"/>
                  </a:buClr>
                  <a:buFont typeface="Wingdings" pitchFamily="2" charset="2"/>
                  <a:buChar char="Ø"/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Holographic thermalization (based on duality of strongly coupled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𝑔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2 </m:t>
                        </m:r>
                      </m:sup>
                    </m:sSup>
                    <m:sSub>
                      <m:sSubPr>
                        <m:ctrlPr>
                          <a:rPr lang="en-US" sz="24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𝑁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00B05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r>
                      <a:rPr lang="en-US" sz="2400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 ∞, </m:t>
                    </m:r>
                  </m:oMath>
                </a14:m>
                <a:r>
                  <a:rPr lang="en-US" sz="2400" dirty="0">
                    <a:solidFill>
                      <a:srgbClr val="00B05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𝑁</m:t>
                        </m:r>
                      </m:e>
                      <m:sub>
                        <m:r>
                          <a:rPr lang="en-US" sz="2400" b="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𝑐</m:t>
                        </m:r>
                      </m:sub>
                    </m:sSub>
                    <m:r>
                      <a:rPr lang="en-US" sz="240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→∞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)</m:t>
                    </m:r>
                  </m:oMath>
                </a14:m>
                <a:endParaRPr lang="en-US" sz="2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indent="0">
                  <a:buClr>
                    <a:srgbClr val="FF0000"/>
                  </a:buClr>
                  <a:buNone/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        </a:t>
                </a:r>
                <a:r>
                  <a:rPr lang="en-US" sz="2400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N=4 SUSY YM</a:t>
                </a: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to classical gravity in AdS</a:t>
                </a:r>
                <a:r>
                  <a:rPr lang="en-US" sz="2400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5</a:t>
                </a: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×S</a:t>
                </a:r>
                <a:r>
                  <a:rPr lang="en-US" sz="2400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5</a:t>
                </a: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) </a:t>
                </a:r>
                <a:endParaRPr lang="en-US" sz="2400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indent="0">
                  <a:buClr>
                    <a:srgbClr val="FF0000"/>
                  </a:buClr>
                  <a:buNone/>
                </a:pPr>
                <a:r>
                  <a:rPr lang="en-US" sz="2400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       </a:t>
                </a:r>
                <a:r>
                  <a:rPr lang="en-US" sz="2400" dirty="0">
                    <a:solidFill>
                      <a:srgbClr val="0000FF"/>
                    </a:solidFill>
                    <a:cs typeface="Calibri"/>
                  </a:rPr>
                  <a:t>The </a:t>
                </a:r>
                <a:r>
                  <a:rPr lang="en-US" sz="2400" dirty="0" err="1">
                    <a:solidFill>
                      <a:srgbClr val="0000FF"/>
                    </a:solidFill>
                    <a:cs typeface="Calibri"/>
                  </a:rPr>
                  <a:t>AdS</a:t>
                </a:r>
                <a:r>
                  <a:rPr lang="en-US" sz="2400" dirty="0">
                    <a:solidFill>
                      <a:srgbClr val="0000FF"/>
                    </a:solidFill>
                    <a:cs typeface="Calibri"/>
                  </a:rPr>
                  <a:t>/CFT correspondence provides valuable insight into universal features of   </a:t>
                </a:r>
              </a:p>
              <a:p>
                <a:pPr marL="0" indent="0">
                  <a:buClr>
                    <a:srgbClr val="FF0000"/>
                  </a:buClr>
                  <a:buNone/>
                </a:pPr>
                <a:r>
                  <a:rPr lang="en-US" sz="2400" dirty="0">
                    <a:solidFill>
                      <a:srgbClr val="0000FF"/>
                    </a:solidFill>
                    <a:cs typeface="Calibri"/>
                  </a:rPr>
                  <a:t>         non-equilibrium dynamics in QCD. Examples: transport coefficients and </a:t>
                </a:r>
                <a:r>
                  <a:rPr lang="en-US" sz="2400" dirty="0" err="1">
                    <a:solidFill>
                      <a:srgbClr val="0000FF"/>
                    </a:solidFill>
                    <a:cs typeface="Calibri"/>
                  </a:rPr>
                  <a:t>hydrodynamization</a:t>
                </a:r>
                <a:r>
                  <a:rPr lang="en-US" sz="2400" dirty="0">
                    <a:solidFill>
                      <a:srgbClr val="0000FF"/>
                    </a:solidFill>
                    <a:cs typeface="Calibri"/>
                  </a:rPr>
                  <a:t> </a:t>
                </a:r>
              </a:p>
              <a:p>
                <a:pPr marL="0" indent="0">
                  <a:buClr>
                    <a:srgbClr val="FF0000"/>
                  </a:buClr>
                  <a:buNone/>
                </a:pPr>
                <a:endParaRPr lang="en-US" sz="2400" dirty="0">
                  <a:solidFill>
                    <a:srgbClr val="0000FF"/>
                  </a:solidFill>
                  <a:latin typeface="Calibri" panose="020F0502020204030204" pitchFamily="34" charset="0"/>
                  <a:cs typeface="Calibri"/>
                </a:endParaRPr>
              </a:p>
              <a:p>
                <a:pPr lvl="1">
                  <a:buClr>
                    <a:srgbClr val="FF0000"/>
                  </a:buClr>
                  <a:buFont typeface="Wingdings" pitchFamily="2" charset="2"/>
                  <a:buChar char="Ø"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Highly occupied (occupancy f &gt;&gt; 1) QCD at weak coupling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𝑔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rgbClr val="00B05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r>
                      <a:rPr lang="en-US" b="0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0, </m:t>
                    </m:r>
                    <m:sSup>
                      <m:sSupPr>
                        <m:ctrlP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𝑔</m:t>
                        </m:r>
                      </m:e>
                      <m:sup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rgbClr val="00B05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f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~</m:t>
                    </m:r>
                    <m:r>
                      <a:rPr lang="en-U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 1</m:t>
                    </m:r>
                  </m:oMath>
                </a14:m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)</a:t>
                </a:r>
              </a:p>
              <a:p>
                <a:pPr marL="0" indent="0">
                  <a:buClr>
                    <a:srgbClr val="FF0000"/>
                  </a:buClr>
                  <a:buNone/>
                </a:pPr>
                <a:r>
                  <a:rPr lang="en-US" sz="2400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            </a:t>
                </a:r>
              </a:p>
              <a:p>
                <a:pPr marL="0" indent="0">
                  <a:buClr>
                    <a:srgbClr val="FF0000"/>
                  </a:buClr>
                  <a:buNone/>
                </a:pPr>
                <a:r>
                  <a:rPr lang="en-US" sz="2400" baseline="-25000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              </a:t>
                </a:r>
                <a:r>
                  <a:rPr lang="en-US" sz="2400" dirty="0">
                    <a:solidFill>
                      <a:srgbClr val="0000FF"/>
                    </a:solidFill>
                    <a:cs typeface="Calibri"/>
                  </a:rPr>
                  <a:t>Our focus: non-equilibrium strongly correlated QCD at weak coupling</a:t>
                </a:r>
              </a:p>
              <a:p>
                <a:pPr marL="914400" lvl="2" indent="0">
                  <a:buClr>
                    <a:srgbClr val="FF0000"/>
                  </a:buClr>
                  <a:buNone/>
                </a:pPr>
                <a:endParaRPr lang="en-US" sz="1600" baseline="-25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8900" y="1280983"/>
                <a:ext cx="12192000" cy="3086100"/>
              </a:xfrm>
              <a:blipFill>
                <a:blip r:embed="rId2"/>
                <a:stretch>
                  <a:fillRect t="-2049" b="-450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4D1BD117-3CA9-6049-B319-E97CEA7C31D7}"/>
              </a:ext>
            </a:extLst>
          </p:cNvPr>
          <p:cNvSpPr/>
          <p:nvPr/>
        </p:nvSpPr>
        <p:spPr>
          <a:xfrm>
            <a:off x="2222500" y="5143500"/>
            <a:ext cx="7404100" cy="5334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2199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137" name="Title 1"/>
          <p:cNvSpPr>
            <a:spLocks noGrp="1"/>
          </p:cNvSpPr>
          <p:nvPr>
            <p:ph type="title"/>
          </p:nvPr>
        </p:nvSpPr>
        <p:spPr>
          <a:xfrm>
            <a:off x="0" y="175631"/>
            <a:ext cx="12191999" cy="77787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3200" dirty="0">
                <a:solidFill>
                  <a:srgbClr val="0000FF"/>
                </a:solidFill>
                <a:latin typeface="Calibri" charset="0"/>
              </a:rPr>
              <a:t>The </a:t>
            </a:r>
            <a:r>
              <a:rPr lang="en-US" sz="3200" dirty="0" err="1">
                <a:solidFill>
                  <a:srgbClr val="0000FF"/>
                </a:solidFill>
                <a:latin typeface="Calibri" charset="0"/>
              </a:rPr>
              <a:t>Glasma</a:t>
            </a:r>
            <a:r>
              <a:rPr lang="en-US" sz="3200" dirty="0">
                <a:solidFill>
                  <a:srgbClr val="0000FF"/>
                </a:solidFill>
                <a:latin typeface="Calibri" charset="0"/>
              </a:rPr>
              <a:t> and over-occupied quantum gases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04442" y="2556899"/>
            <a:ext cx="7701632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In a wide inertial range, scalar &amp; gauge fields </a:t>
            </a:r>
          </a:p>
          <a:p>
            <a:pPr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have </a:t>
            </a:r>
            <a:r>
              <a:rPr lang="en-US" sz="2400" dirty="0">
                <a:solidFill>
                  <a:srgbClr val="7030A0"/>
                </a:solidFill>
                <a:latin typeface="Calibri"/>
                <a:ea typeface="ＭＳ Ｐゴシック" charset="0"/>
                <a:cs typeface="ＭＳ Ｐゴシック" charset="0"/>
              </a:rPr>
              <a:t>identical scaling exponents &amp; functions</a:t>
            </a:r>
          </a:p>
          <a:p>
            <a:pPr>
              <a:defRPr/>
            </a:pPr>
            <a:endParaRPr lang="en-US" sz="2000" b="1" dirty="0">
              <a:solidFill>
                <a:prstClr val="black"/>
              </a:solidFill>
              <a:latin typeface="Calibri"/>
              <a:ea typeface="ＭＳ Ｐゴシック" charset="0"/>
              <a:cs typeface="ＭＳ Ｐゴシック" charset="0"/>
            </a:endParaRPr>
          </a:p>
        </p:txBody>
      </p:sp>
      <p:pic>
        <p:nvPicPr>
          <p:cNvPr id="10" name="Picture 11" descr="addin_t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2933" y="3743758"/>
            <a:ext cx="5201116" cy="418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B86F1D5-5A79-864F-928B-3A3E953DBDDE}"/>
              </a:ext>
            </a:extLst>
          </p:cNvPr>
          <p:cNvSpPr/>
          <p:nvPr/>
        </p:nvSpPr>
        <p:spPr>
          <a:xfrm>
            <a:off x="-284806" y="1017692"/>
            <a:ext cx="121919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Calibri" charset="0"/>
              </a:rPr>
              <a:t>    Simulations of self-interacting scalar fields with identical initial conditions demonstrates remarkable </a:t>
            </a:r>
            <a:r>
              <a:rPr lang="en-US" sz="2400" i="1" dirty="0">
                <a:solidFill>
                  <a:srgbClr val="7030A0"/>
                </a:solidFill>
                <a:latin typeface="Calibri" charset="0"/>
              </a:rPr>
              <a:t>universality of longitudinally expanding world’s hottest and coolest fluids</a:t>
            </a:r>
            <a:endParaRPr lang="en-US" sz="2400" i="1" dirty="0">
              <a:solidFill>
                <a:srgbClr val="7030A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FCB6540-A0DB-8B48-A8B5-351DA3265ECC}"/>
              </a:ext>
            </a:extLst>
          </p:cNvPr>
          <p:cNvSpPr/>
          <p:nvPr/>
        </p:nvSpPr>
        <p:spPr>
          <a:xfrm>
            <a:off x="8189759" y="6308813"/>
            <a:ext cx="42976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b="1" dirty="0" err="1">
                <a:solidFill>
                  <a:srgbClr val="008000"/>
                </a:solidFill>
                <a:ea typeface="ＭＳ Ｐゴシック" charset="0"/>
                <a:cs typeface="ＭＳ Ｐゴシック" charset="0"/>
              </a:rPr>
              <a:t>Berges,Boguslavski,Schlichting,RV</a:t>
            </a:r>
            <a:r>
              <a:rPr lang="en-US" sz="1400" b="1" dirty="0">
                <a:solidFill>
                  <a:srgbClr val="008000"/>
                </a:solidFill>
                <a:ea typeface="ＭＳ Ｐゴシック" charset="0"/>
                <a:cs typeface="ＭＳ Ｐゴシック" charset="0"/>
              </a:rPr>
              <a:t>, PRL (2015) </a:t>
            </a:r>
          </a:p>
          <a:p>
            <a:pPr>
              <a:defRPr/>
            </a:pPr>
            <a:r>
              <a:rPr lang="en-US" sz="1400" b="1" dirty="0">
                <a:solidFill>
                  <a:srgbClr val="660066"/>
                </a:solidFill>
                <a:ea typeface="ＭＳ Ｐゴシック" charset="0"/>
                <a:cs typeface="ＭＳ Ｐゴシック" charset="0"/>
              </a:rPr>
              <a:t>Editor’s suggestion</a:t>
            </a:r>
            <a:endParaRPr lang="en-US" sz="1400" dirty="0"/>
          </a:p>
        </p:txBody>
      </p:sp>
      <p:grpSp>
        <p:nvGrpSpPr>
          <p:cNvPr id="9" name="Gruppieren 34">
            <a:extLst>
              <a:ext uri="{FF2B5EF4-FFF2-40B4-BE49-F238E27FC236}">
                <a16:creationId xmlns:a16="http://schemas.microsoft.com/office/drawing/2014/main" id="{FCBC3A62-636A-0A46-9E0E-7CBE8FA3570C}"/>
              </a:ext>
            </a:extLst>
          </p:cNvPr>
          <p:cNvGrpSpPr/>
          <p:nvPr/>
        </p:nvGrpSpPr>
        <p:grpSpPr>
          <a:xfrm>
            <a:off x="387951" y="2095019"/>
            <a:ext cx="5720453" cy="4097418"/>
            <a:chOff x="4835367" y="3326581"/>
            <a:chExt cx="3895124" cy="2586695"/>
          </a:xfrm>
        </p:grpSpPr>
        <p:grpSp>
          <p:nvGrpSpPr>
            <p:cNvPr id="11" name="Gruppieren 35">
              <a:extLst>
                <a:ext uri="{FF2B5EF4-FFF2-40B4-BE49-F238E27FC236}">
                  <a16:creationId xmlns:a16="http://schemas.microsoft.com/office/drawing/2014/main" id="{08E9A1BD-9E9B-D24F-A4CF-A3B6B18B3D27}"/>
                </a:ext>
              </a:extLst>
            </p:cNvPr>
            <p:cNvGrpSpPr/>
            <p:nvPr/>
          </p:nvGrpSpPr>
          <p:grpSpPr>
            <a:xfrm>
              <a:off x="4835367" y="3326581"/>
              <a:ext cx="3895124" cy="2540948"/>
              <a:chOff x="4835367" y="3326581"/>
              <a:chExt cx="3895124" cy="2540948"/>
            </a:xfrm>
          </p:grpSpPr>
          <p:pic>
            <p:nvPicPr>
              <p:cNvPr id="15" name="Picture 2">
                <a:extLst>
                  <a:ext uri="{FF2B5EF4-FFF2-40B4-BE49-F238E27FC236}">
                    <a16:creationId xmlns:a16="http://schemas.microsoft.com/office/drawing/2014/main" id="{88E27618-0B9F-EC42-BE0D-29A963C57C9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35367" y="3326581"/>
                <a:ext cx="3895124" cy="25409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6" name="Rechteck 46">
                <a:extLst>
                  <a:ext uri="{FF2B5EF4-FFF2-40B4-BE49-F238E27FC236}">
                    <a16:creationId xmlns:a16="http://schemas.microsoft.com/office/drawing/2014/main" id="{EB39992F-579D-0241-B61F-3313B63CA1C9}"/>
                  </a:ext>
                </a:extLst>
              </p:cNvPr>
              <p:cNvSpPr/>
              <p:nvPr/>
            </p:nvSpPr>
            <p:spPr>
              <a:xfrm>
                <a:off x="7622625" y="5697252"/>
                <a:ext cx="45719" cy="14624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" name="Rechteck 47">
                <a:extLst>
                  <a:ext uri="{FF2B5EF4-FFF2-40B4-BE49-F238E27FC236}">
                    <a16:creationId xmlns:a16="http://schemas.microsoft.com/office/drawing/2014/main" id="{3CCFA0BE-3FFF-924E-AEC3-8B5F2DE263B6}"/>
                  </a:ext>
                </a:extLst>
              </p:cNvPr>
              <p:cNvSpPr/>
              <p:nvPr/>
            </p:nvSpPr>
            <p:spPr>
              <a:xfrm rot="16200000">
                <a:off x="5090315" y="4962913"/>
                <a:ext cx="45719" cy="14624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" name="Rechteck 48">
                <a:extLst>
                  <a:ext uri="{FF2B5EF4-FFF2-40B4-BE49-F238E27FC236}">
                    <a16:creationId xmlns:a16="http://schemas.microsoft.com/office/drawing/2014/main" id="{9F95779E-BFCC-804D-9762-758191707920}"/>
                  </a:ext>
                </a:extLst>
              </p:cNvPr>
              <p:cNvSpPr/>
              <p:nvPr/>
            </p:nvSpPr>
            <p:spPr>
              <a:xfrm rot="16200000">
                <a:off x="5126319" y="4602881"/>
                <a:ext cx="45719" cy="14624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2" name="Textfeld 40">
              <a:extLst>
                <a:ext uri="{FF2B5EF4-FFF2-40B4-BE49-F238E27FC236}">
                  <a16:creationId xmlns:a16="http://schemas.microsoft.com/office/drawing/2014/main" id="{4BF43B26-EFA3-3C4E-A69C-B07CA5286D84}"/>
                </a:ext>
              </a:extLst>
            </p:cNvPr>
            <p:cNvSpPr txBox="1"/>
            <p:nvPr/>
          </p:nvSpPr>
          <p:spPr>
            <a:xfrm>
              <a:off x="7488324" y="5605499"/>
              <a:ext cx="2977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</a:t>
              </a:r>
              <a:endParaRPr lang="de-DE" sz="14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Textfeld 43">
              <a:extLst>
                <a:ext uri="{FF2B5EF4-FFF2-40B4-BE49-F238E27FC236}">
                  <a16:creationId xmlns:a16="http://schemas.microsoft.com/office/drawing/2014/main" id="{770170F2-B0B9-C04A-9B69-9F086789DD8C}"/>
                </a:ext>
              </a:extLst>
            </p:cNvPr>
            <p:cNvSpPr txBox="1"/>
            <p:nvPr/>
          </p:nvSpPr>
          <p:spPr>
            <a:xfrm rot="16200000">
              <a:off x="4964300" y="4899933"/>
              <a:ext cx="297747" cy="317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</a:t>
              </a:r>
              <a:endParaRPr lang="de-DE" sz="14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Textfeld 44">
              <a:extLst>
                <a:ext uri="{FF2B5EF4-FFF2-40B4-BE49-F238E27FC236}">
                  <a16:creationId xmlns:a16="http://schemas.microsoft.com/office/drawing/2014/main" id="{7A89A244-CE47-A94C-9F18-A3A282C35794}"/>
                </a:ext>
              </a:extLst>
            </p:cNvPr>
            <p:cNvSpPr txBox="1"/>
            <p:nvPr/>
          </p:nvSpPr>
          <p:spPr>
            <a:xfrm rot="16200000">
              <a:off x="4973059" y="4525321"/>
              <a:ext cx="297747" cy="317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</a:t>
              </a:r>
              <a:endParaRPr lang="de-DE" sz="14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22" name="Picture 3">
            <a:extLst>
              <a:ext uri="{FF2B5EF4-FFF2-40B4-BE49-F238E27FC236}">
                <a16:creationId xmlns:a16="http://schemas.microsoft.com/office/drawing/2014/main" id="{57060948-E4AF-564D-BD57-7222975FF9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8948" y="4473708"/>
            <a:ext cx="1500811" cy="489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8589529-49D5-F24C-8910-F33DDFCE67C1}"/>
                  </a:ext>
                </a:extLst>
              </p:cNvPr>
              <p:cNvSpPr txBox="1"/>
              <p:nvPr/>
            </p:nvSpPr>
            <p:spPr>
              <a:xfrm>
                <a:off x="6662424" y="5066740"/>
                <a:ext cx="3402983" cy="7861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US" sz="24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en-US" sz="24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US" sz="24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US" sz="24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=0, </m:t>
                      </m:r>
                      <m:r>
                        <a:rPr lang="en-US" sz="24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US" sz="24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=1/3</m:t>
                      </m:r>
                    </m:oMath>
                  </m:oMathPara>
                </a14:m>
                <a:endParaRPr lang="en-US" sz="24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8589529-49D5-F24C-8910-F33DDFCE67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2424" y="5066740"/>
                <a:ext cx="3402983" cy="786177"/>
              </a:xfrm>
              <a:prstGeom prst="rect">
                <a:avLst/>
              </a:prstGeom>
              <a:blipFill>
                <a:blip r:embed="rId5"/>
                <a:stretch>
                  <a:fillRect b="-4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8342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137" name="Title 1"/>
          <p:cNvSpPr>
            <a:spLocks noGrp="1"/>
          </p:cNvSpPr>
          <p:nvPr>
            <p:ph type="title"/>
          </p:nvPr>
        </p:nvSpPr>
        <p:spPr>
          <a:xfrm>
            <a:off x="0" y="175631"/>
            <a:ext cx="12191999" cy="77787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3200" dirty="0">
                <a:solidFill>
                  <a:srgbClr val="0000FF"/>
                </a:solidFill>
                <a:latin typeface="Calibri" charset="0"/>
              </a:rPr>
              <a:t>The </a:t>
            </a:r>
            <a:r>
              <a:rPr lang="en-US" sz="3200" dirty="0" err="1">
                <a:solidFill>
                  <a:srgbClr val="0000FF"/>
                </a:solidFill>
                <a:latin typeface="Calibri" charset="0"/>
              </a:rPr>
              <a:t>Glasma</a:t>
            </a:r>
            <a:r>
              <a:rPr lang="en-US" sz="3200" dirty="0">
                <a:solidFill>
                  <a:srgbClr val="0000FF"/>
                </a:solidFill>
                <a:latin typeface="Calibri" charset="0"/>
              </a:rPr>
              <a:t> and over-occupied quantum gases</a:t>
            </a:r>
          </a:p>
        </p:txBody>
      </p:sp>
      <p:pic>
        <p:nvPicPr>
          <p:cNvPr id="23" name="Grafik 1">
            <a:extLst>
              <a:ext uri="{FF2B5EF4-FFF2-40B4-BE49-F238E27FC236}">
                <a16:creationId xmlns:a16="http://schemas.microsoft.com/office/drawing/2014/main" id="{EB77C208-40AD-824C-8603-9EA102DB49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130" y="2410943"/>
            <a:ext cx="8430687" cy="4282378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709885D9-7362-E84B-8CAF-33439EA5D1EF}"/>
              </a:ext>
            </a:extLst>
          </p:cNvPr>
          <p:cNvGrpSpPr/>
          <p:nvPr/>
        </p:nvGrpSpPr>
        <p:grpSpPr>
          <a:xfrm>
            <a:off x="8539011" y="4076444"/>
            <a:ext cx="3652989" cy="691007"/>
            <a:chOff x="1056844" y="5638433"/>
            <a:chExt cx="3381903" cy="475410"/>
          </a:xfrm>
        </p:grpSpPr>
        <p:sp>
          <p:nvSpPr>
            <p:cNvPr id="25" name="Textfeld 26">
              <a:extLst>
                <a:ext uri="{FF2B5EF4-FFF2-40B4-BE49-F238E27FC236}">
                  <a16:creationId xmlns:a16="http://schemas.microsoft.com/office/drawing/2014/main" id="{3ED8315D-23B1-614C-B7DC-6D207AAF5702}"/>
                </a:ext>
              </a:extLst>
            </p:cNvPr>
            <p:cNvSpPr txBox="1"/>
            <p:nvPr/>
          </p:nvSpPr>
          <p:spPr>
            <a:xfrm>
              <a:off x="2793108" y="5682282"/>
              <a:ext cx="15905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  0.540.06</a:t>
              </a:r>
              <a:endParaRPr lang="de-DE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feld 27">
              <a:extLst>
                <a:ext uri="{FF2B5EF4-FFF2-40B4-BE49-F238E27FC236}">
                  <a16:creationId xmlns:a16="http://schemas.microsoft.com/office/drawing/2014/main" id="{CCB0733C-26B1-4E42-9381-0375F4103503}"/>
                </a:ext>
              </a:extLst>
            </p:cNvPr>
            <p:cNvSpPr txBox="1"/>
            <p:nvPr/>
          </p:nvSpPr>
          <p:spPr>
            <a:xfrm>
              <a:off x="1140142" y="5682282"/>
              <a:ext cx="17385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  0.330.08</a:t>
              </a:r>
              <a:endParaRPr lang="de-DE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Rechteck 28">
              <a:extLst>
                <a:ext uri="{FF2B5EF4-FFF2-40B4-BE49-F238E27FC236}">
                  <a16:creationId xmlns:a16="http://schemas.microsoft.com/office/drawing/2014/main" id="{EE14FA4A-CB7D-344D-A9B0-80C09A8875E4}"/>
                </a:ext>
              </a:extLst>
            </p:cNvPr>
            <p:cNvSpPr/>
            <p:nvPr/>
          </p:nvSpPr>
          <p:spPr>
            <a:xfrm>
              <a:off x="1056844" y="5638433"/>
              <a:ext cx="3381903" cy="47541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C00000"/>
                </a:solidFill>
              </a:endParaRPr>
            </a:p>
          </p:txBody>
        </p:sp>
      </p:grpSp>
      <p:pic>
        <p:nvPicPr>
          <p:cNvPr id="28" name="Grafik 3">
            <a:extLst>
              <a:ext uri="{FF2B5EF4-FFF2-40B4-BE49-F238E27FC236}">
                <a16:creationId xmlns:a16="http://schemas.microsoft.com/office/drawing/2014/main" id="{FB2DFF81-15C6-E341-963F-9442ADE711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5028" y="2889952"/>
            <a:ext cx="2738844" cy="47541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9420C2A-348D-FE45-8D27-ACB5FAD4D1BA}"/>
              </a:ext>
            </a:extLst>
          </p:cNvPr>
          <p:cNvSpPr/>
          <p:nvPr/>
        </p:nvSpPr>
        <p:spPr>
          <a:xfrm>
            <a:off x="3390483" y="1912478"/>
            <a:ext cx="44220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baseline="30000" dirty="0">
                <a:sym typeface="Mathematica1"/>
              </a:rPr>
              <a:t>87</a:t>
            </a:r>
            <a:r>
              <a:rPr lang="de-DE" sz="2400" dirty="0">
                <a:sym typeface="Mathematica1"/>
              </a:rPr>
              <a:t>Rb BEC in a quasi 1D </a:t>
            </a:r>
            <a:r>
              <a:rPr lang="de-DE" sz="2400" dirty="0" err="1">
                <a:sym typeface="Mathematica1"/>
              </a:rPr>
              <a:t>optical</a:t>
            </a:r>
            <a:r>
              <a:rPr lang="de-DE" sz="2400" dirty="0">
                <a:sym typeface="Mathematica1"/>
              </a:rPr>
              <a:t> </a:t>
            </a:r>
            <a:r>
              <a:rPr lang="de-DE" sz="2400" dirty="0" err="1">
                <a:sym typeface="Mathematica1"/>
              </a:rPr>
              <a:t>trap</a:t>
            </a:r>
            <a:endParaRPr lang="de-DE" sz="2400" dirty="0">
              <a:sym typeface="Mathematica1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496FA98-C8A0-6846-8F8B-C30607881689}"/>
              </a:ext>
            </a:extLst>
          </p:cNvPr>
          <p:cNvSpPr/>
          <p:nvPr/>
        </p:nvSpPr>
        <p:spPr>
          <a:xfrm>
            <a:off x="8107409" y="6134438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de-DE" sz="1400" b="1" dirty="0">
                <a:solidFill>
                  <a:srgbClr val="009051"/>
                </a:solidFill>
                <a:cs typeface="Arial" pitchFamily="34" charset="0"/>
              </a:rPr>
              <a:t>Oberthaler BEC Labs </a:t>
            </a:r>
          </a:p>
          <a:p>
            <a:pPr algn="ctr"/>
            <a:r>
              <a:rPr lang="de-DE" sz="1400" b="1" dirty="0">
                <a:solidFill>
                  <a:srgbClr val="009051"/>
                </a:solidFill>
                <a:cs typeface="Arial" pitchFamily="34" charset="0"/>
              </a:rPr>
              <a:t>Prüfer et al, arXiv:1805.11881, </a:t>
            </a:r>
            <a:r>
              <a:rPr lang="de-DE" sz="1400" b="1" i="1" dirty="0">
                <a:solidFill>
                  <a:srgbClr val="009051"/>
                </a:solidFill>
                <a:cs typeface="Arial" pitchFamily="34" charset="0"/>
              </a:rPr>
              <a:t>Nature</a:t>
            </a:r>
            <a:r>
              <a:rPr lang="de-DE" sz="1400" b="1" dirty="0">
                <a:solidFill>
                  <a:srgbClr val="009051"/>
                </a:solidFill>
                <a:cs typeface="Arial" pitchFamily="34" charset="0"/>
              </a:rPr>
              <a:t> (2018)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952D435-B650-5B4A-A7F8-03F19B907B8A}"/>
              </a:ext>
            </a:extLst>
          </p:cNvPr>
          <p:cNvSpPr txBox="1"/>
          <p:nvPr/>
        </p:nvSpPr>
        <p:spPr>
          <a:xfrm>
            <a:off x="412902" y="921795"/>
            <a:ext cx="89214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Similar non-thermal fixed points discovered in cold atom experiments </a:t>
            </a:r>
          </a:p>
          <a:p>
            <a:r>
              <a:rPr lang="en-US" sz="2400" dirty="0"/>
              <a:t>- albeit only for static geometry so far</a:t>
            </a:r>
          </a:p>
        </p:txBody>
      </p:sp>
    </p:spTree>
    <p:extLst>
      <p:ext uri="{BB962C8B-B14F-4D97-AF65-F5344CB8AC3E}">
        <p14:creationId xmlns:p14="http://schemas.microsoft.com/office/powerpoint/2010/main" val="2402086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3175"/>
            <a:ext cx="12192000" cy="1143000"/>
          </a:xfrm>
        </p:spPr>
        <p:txBody>
          <a:bodyPr/>
          <a:lstStyle/>
          <a:p>
            <a:pPr algn="ctr"/>
            <a:r>
              <a:rPr lang="en-US" sz="3200" dirty="0">
                <a:solidFill>
                  <a:srgbClr val="0000FF"/>
                </a:solidFill>
                <a:latin typeface="Calibri"/>
                <a:cs typeface="Calibri"/>
              </a:rPr>
              <a:t>Kinetic theory of the </a:t>
            </a:r>
            <a:r>
              <a:rPr lang="en-US" sz="3200" dirty="0" err="1">
                <a:solidFill>
                  <a:srgbClr val="0000FF"/>
                </a:solidFill>
                <a:latin typeface="Calibri"/>
                <a:cs typeface="Calibri"/>
              </a:rPr>
              <a:t>Glasma</a:t>
            </a:r>
            <a:endParaRPr lang="en-US" sz="3200" dirty="0">
              <a:solidFill>
                <a:srgbClr val="0000FF"/>
              </a:solidFill>
              <a:latin typeface="Calibri"/>
              <a:cs typeface="Calibri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087307" y="1047142"/>
                <a:ext cx="561243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>
                    <a:latin typeface="Calibri"/>
                    <a:ea typeface="ＭＳ Ｐゴシック"/>
                    <a:cs typeface="Calibri"/>
                  </a:rPr>
                  <a:t>Different scenarios when occupancy f</a:t>
                </a:r>
                <a14:m>
                  <m:oMath xmlns:m="http://schemas.openxmlformats.org/officeDocument/2006/math">
                    <m:r>
                      <a:rPr lang="en-US" sz="24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</a:rPr>
                      <m:t> </m:t>
                    </m:r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</a:rPr>
                      <m:t>≤</m:t>
                    </m:r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</a:rPr>
                      <m:t>𝟏</m:t>
                    </m:r>
                  </m:oMath>
                </a14:m>
                <a:r>
                  <a:rPr lang="en-US" sz="2400" b="1" dirty="0">
                    <a:latin typeface="Calibri"/>
                    <a:ea typeface="ＭＳ Ｐゴシック"/>
                    <a:cs typeface="Calibri"/>
                  </a:rPr>
                  <a:t>: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7307" y="1047142"/>
                <a:ext cx="5612434" cy="461665"/>
              </a:xfrm>
              <a:prstGeom prst="rect">
                <a:avLst/>
              </a:prstGeom>
              <a:blipFill>
                <a:blip r:embed="rId2"/>
                <a:stretch>
                  <a:fillRect l="-1580" t="-5263" r="-451" b="-26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1087307" y="1704312"/>
            <a:ext cx="7596951" cy="27392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Font typeface="Wingdings" charset="2"/>
              <a:buChar char="q"/>
            </a:pPr>
            <a:r>
              <a:rPr lang="en-US" sz="2400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Elastic multiple scattering dominates in the </a:t>
            </a:r>
            <a:r>
              <a:rPr lang="en-US" sz="2400" dirty="0" err="1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Glasma</a:t>
            </a:r>
            <a:endParaRPr lang="en-US" sz="2400" dirty="0">
              <a:solidFill>
                <a:srgbClr val="000000"/>
              </a:solidFill>
              <a:latin typeface="Calibri"/>
              <a:ea typeface="ＭＳ Ｐゴシック"/>
              <a:cs typeface="Calibri"/>
            </a:endParaRPr>
          </a:p>
          <a:p>
            <a:pPr marL="285750" indent="-285750">
              <a:buClr>
                <a:srgbClr val="FF0000"/>
              </a:buClr>
              <a:buFont typeface="Wingdings" charset="2"/>
              <a:buChar char="q"/>
            </a:pPr>
            <a:endParaRPr lang="en-US" sz="1400" dirty="0">
              <a:solidFill>
                <a:srgbClr val="000000"/>
              </a:solidFill>
              <a:latin typeface="Calibri"/>
              <a:ea typeface="ＭＳ Ｐゴシック"/>
              <a:cs typeface="Calibri"/>
            </a:endParaRPr>
          </a:p>
          <a:p>
            <a:pPr marL="285750" indent="-285750">
              <a:buClr>
                <a:srgbClr val="FF0000"/>
              </a:buClr>
              <a:buFont typeface="Wingdings" charset="2"/>
              <a:buChar char="q"/>
            </a:pPr>
            <a:endParaRPr lang="en-US" sz="1400" dirty="0">
              <a:solidFill>
                <a:srgbClr val="000000"/>
              </a:solidFill>
              <a:latin typeface="Calibri"/>
              <a:ea typeface="ＭＳ Ｐゴシック"/>
              <a:cs typeface="Calibri"/>
            </a:endParaRPr>
          </a:p>
          <a:p>
            <a:pPr marL="285750" indent="-285750">
              <a:buClr>
                <a:srgbClr val="FF0000"/>
              </a:buClr>
              <a:buFont typeface="Wingdings" charset="2"/>
              <a:buChar char="q"/>
            </a:pPr>
            <a:endParaRPr lang="en-US" sz="1400" dirty="0">
              <a:solidFill>
                <a:srgbClr val="000000"/>
              </a:solidFill>
              <a:latin typeface="Calibri"/>
              <a:ea typeface="ＭＳ Ｐゴシック"/>
              <a:cs typeface="Calibri"/>
            </a:endParaRPr>
          </a:p>
          <a:p>
            <a:pPr marL="342900" indent="-342900">
              <a:buClr>
                <a:srgbClr val="FF0000"/>
              </a:buClr>
              <a:buFont typeface="Wingdings" charset="2"/>
              <a:buChar char="q"/>
            </a:pPr>
            <a:r>
              <a:rPr lang="en-US" sz="2400" dirty="0" err="1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Rescattering</a:t>
            </a:r>
            <a:r>
              <a:rPr lang="en-US" sz="2400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influenced by plasma (</a:t>
            </a:r>
            <a:r>
              <a:rPr lang="en-US" sz="2400" dirty="0" err="1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Weibel</a:t>
            </a:r>
            <a:r>
              <a:rPr lang="en-US" sz="2400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) instabilities</a:t>
            </a:r>
          </a:p>
          <a:p>
            <a:pPr marL="342900" indent="-342900">
              <a:buClr>
                <a:srgbClr val="FF0000"/>
              </a:buClr>
              <a:buFont typeface="Wingdings" charset="2"/>
              <a:buChar char="q"/>
            </a:pPr>
            <a:endParaRPr lang="en-US" sz="2400" dirty="0">
              <a:solidFill>
                <a:srgbClr val="000000"/>
              </a:solidFill>
              <a:latin typeface="Calibri"/>
              <a:ea typeface="ＭＳ Ｐゴシック"/>
              <a:cs typeface="Calibri"/>
            </a:endParaRPr>
          </a:p>
          <a:p>
            <a:pPr marL="342900" indent="-342900">
              <a:buClr>
                <a:srgbClr val="FF0000"/>
              </a:buClr>
            </a:pPr>
            <a:endParaRPr lang="en-US" sz="2400" dirty="0">
              <a:solidFill>
                <a:srgbClr val="000000"/>
              </a:solidFill>
              <a:latin typeface="Calibri"/>
              <a:ea typeface="ＭＳ Ｐゴシック"/>
              <a:cs typeface="Calibri"/>
            </a:endParaRPr>
          </a:p>
          <a:p>
            <a:pPr marL="342900" indent="-342900">
              <a:buClr>
                <a:srgbClr val="FF0000"/>
              </a:buClr>
            </a:pPr>
            <a:endParaRPr lang="en-US" sz="1000" dirty="0">
              <a:solidFill>
                <a:srgbClr val="000000"/>
              </a:solidFill>
              <a:latin typeface="Calibri"/>
              <a:ea typeface="ＭＳ Ｐゴシック"/>
              <a:cs typeface="Calibri"/>
            </a:endParaRPr>
          </a:p>
          <a:p>
            <a:pPr marL="342900" indent="-342900">
              <a:buClr>
                <a:srgbClr val="FF0000"/>
              </a:buClr>
              <a:buFont typeface="Wingdings" charset="2"/>
              <a:buChar char="q"/>
            </a:pPr>
            <a:r>
              <a:rPr lang="en-US" sz="2400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Transient Bose </a:t>
            </a:r>
            <a:r>
              <a:rPr lang="en-US" sz="2400" dirty="0" err="1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condensation+multiple</a:t>
            </a:r>
            <a:r>
              <a:rPr lang="en-US" sz="2400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scattering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360034" y="2273105"/>
            <a:ext cx="24723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BMSS: </a:t>
            </a:r>
            <a:r>
              <a:rPr lang="en-US" sz="1400" b="1" dirty="0" err="1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Baier,Mueller,Schiff,Son</a:t>
            </a:r>
            <a:endParaRPr lang="en-US" sz="1400" b="1" dirty="0">
              <a:solidFill>
                <a:srgbClr val="008000"/>
              </a:solidFill>
              <a:latin typeface="Calibri"/>
              <a:ea typeface="ＭＳ Ｐゴシック"/>
              <a:cs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13191" y="3265588"/>
            <a:ext cx="16778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DB: </a:t>
            </a:r>
            <a:r>
              <a:rPr lang="en-US" sz="1400" b="1" dirty="0" err="1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Bodeker</a:t>
            </a:r>
            <a:endParaRPr lang="en-US" sz="1400" b="1" dirty="0">
              <a:solidFill>
                <a:srgbClr val="008000"/>
              </a:solidFill>
              <a:latin typeface="Calibri"/>
              <a:ea typeface="ＭＳ Ｐゴシック"/>
              <a:cs typeface="Calibri"/>
            </a:endParaRPr>
          </a:p>
          <a:p>
            <a:r>
              <a:rPr lang="en-US" sz="1400" b="1" dirty="0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KM: </a:t>
            </a:r>
            <a:r>
              <a:rPr lang="en-US" sz="1400" b="1" dirty="0" err="1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Kurkela</a:t>
            </a:r>
            <a:r>
              <a:rPr lang="en-US" sz="1400" b="1" dirty="0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, Moore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513191" y="4485139"/>
            <a:ext cx="3851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BGLMV: </a:t>
            </a:r>
            <a:r>
              <a:rPr lang="en-US" sz="1400" b="1" dirty="0" err="1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Blaizot,Gelis,Liao,McLerran,Venugopalan</a:t>
            </a:r>
            <a:endParaRPr lang="en-US" sz="1400" b="1" dirty="0">
              <a:solidFill>
                <a:srgbClr val="008000"/>
              </a:solidFill>
              <a:latin typeface="Calibri"/>
              <a:ea typeface="ＭＳ Ｐゴシック"/>
              <a:cs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224180-000D-C642-97DC-F0BF32490ABB}"/>
              </a:ext>
            </a:extLst>
          </p:cNvPr>
          <p:cNvSpPr txBox="1"/>
          <p:nvPr/>
        </p:nvSpPr>
        <p:spPr>
          <a:xfrm>
            <a:off x="-201880" y="5423292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0432FF"/>
                </a:solidFill>
              </a:rPr>
              <a:t>Gell-Mann’s totalitarian principle: Anything that is not forbidden is allowed</a:t>
            </a:r>
          </a:p>
        </p:txBody>
      </p:sp>
    </p:spTree>
    <p:extLst>
      <p:ext uri="{BB962C8B-B14F-4D97-AF65-F5344CB8AC3E}">
        <p14:creationId xmlns:p14="http://schemas.microsoft.com/office/powerpoint/2010/main" val="174003423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873" name="Title 1"/>
          <p:cNvSpPr>
            <a:spLocks noGrp="1"/>
          </p:cNvSpPr>
          <p:nvPr>
            <p:ph type="title"/>
          </p:nvPr>
        </p:nvSpPr>
        <p:spPr>
          <a:xfrm>
            <a:off x="0" y="63500"/>
            <a:ext cx="12192000" cy="825500"/>
          </a:xfrm>
        </p:spPr>
        <p:txBody>
          <a:bodyPr/>
          <a:lstStyle/>
          <a:p>
            <a:pPr algn="ctr" eaLnBrk="1" hangingPunct="1"/>
            <a:r>
              <a:rPr lang="en-US" sz="3200" dirty="0">
                <a:solidFill>
                  <a:srgbClr val="0000FF"/>
                </a:solidFill>
                <a:latin typeface="Calibri" charset="0"/>
              </a:rPr>
              <a:t>Non-thermal fixed point in overpopulated QGP</a:t>
            </a:r>
          </a:p>
        </p:txBody>
      </p:sp>
      <p:sp>
        <p:nvSpPr>
          <p:cNvPr id="591874" name="TextBox 4"/>
          <p:cNvSpPr txBox="1">
            <a:spLocks noChangeArrowheads="1"/>
          </p:cNvSpPr>
          <p:nvPr/>
        </p:nvSpPr>
        <p:spPr bwMode="auto">
          <a:xfrm>
            <a:off x="99903" y="5840412"/>
            <a:ext cx="38862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srgbClr val="008000"/>
                </a:solidFill>
                <a:latin typeface="Calibri" charset="0"/>
              </a:rPr>
              <a:t>BMSS: </a:t>
            </a:r>
            <a:r>
              <a:rPr lang="en-US" sz="1400" b="1" dirty="0" err="1">
                <a:solidFill>
                  <a:srgbClr val="008000"/>
                </a:solidFill>
                <a:latin typeface="Calibri" charset="0"/>
              </a:rPr>
              <a:t>Baier,Mueller,Schiff,Son</a:t>
            </a:r>
            <a:endParaRPr lang="en-US" sz="1400" b="1" dirty="0">
              <a:solidFill>
                <a:srgbClr val="008000"/>
              </a:solidFill>
              <a:latin typeface="Calibri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srgbClr val="008000"/>
                </a:solidFill>
                <a:latin typeface="Calibri" charset="0"/>
              </a:rPr>
              <a:t>BD: </a:t>
            </a:r>
            <a:r>
              <a:rPr lang="en-US" sz="1400" b="1" dirty="0" err="1">
                <a:solidFill>
                  <a:srgbClr val="008000"/>
                </a:solidFill>
                <a:latin typeface="Calibri" charset="0"/>
              </a:rPr>
              <a:t>Bodeker</a:t>
            </a:r>
            <a:endParaRPr lang="en-US" sz="1400" b="1" dirty="0">
              <a:solidFill>
                <a:srgbClr val="008000"/>
              </a:solidFill>
              <a:latin typeface="Calibri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srgbClr val="008000"/>
                </a:solidFill>
                <a:latin typeface="Calibri" charset="0"/>
              </a:rPr>
              <a:t>KM: </a:t>
            </a:r>
            <a:r>
              <a:rPr lang="en-US" sz="1400" b="1" dirty="0" err="1">
                <a:solidFill>
                  <a:srgbClr val="008000"/>
                </a:solidFill>
                <a:latin typeface="Calibri" charset="0"/>
              </a:rPr>
              <a:t>Kurkela</a:t>
            </a:r>
            <a:r>
              <a:rPr lang="en-US" sz="1400" b="1" dirty="0">
                <a:solidFill>
                  <a:srgbClr val="008000"/>
                </a:solidFill>
                <a:latin typeface="Calibri" charset="0"/>
              </a:rPr>
              <a:t>, Moore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srgbClr val="008000"/>
                </a:solidFill>
                <a:latin typeface="Calibri" charset="0"/>
              </a:rPr>
              <a:t>BGLMV: </a:t>
            </a:r>
            <a:r>
              <a:rPr lang="en-US" sz="1400" b="1" dirty="0" err="1">
                <a:solidFill>
                  <a:srgbClr val="008000"/>
                </a:solidFill>
                <a:latin typeface="Calibri" charset="0"/>
              </a:rPr>
              <a:t>Blaizot,Gelis,Liao,McLerran,Venugopalan</a:t>
            </a:r>
            <a:endParaRPr lang="en-US" sz="1400" b="1" dirty="0">
              <a:solidFill>
                <a:srgbClr val="008000"/>
              </a:solidFill>
              <a:latin typeface="Calibri" charset="0"/>
            </a:endParaRPr>
          </a:p>
        </p:txBody>
      </p:sp>
      <p:pic>
        <p:nvPicPr>
          <p:cNvPr id="591875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3" b="5678"/>
          <a:stretch>
            <a:fillRect/>
          </a:stretch>
        </p:blipFill>
        <p:spPr bwMode="auto">
          <a:xfrm>
            <a:off x="2399816" y="976201"/>
            <a:ext cx="6030663" cy="4778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1876" name="Rectangle 6"/>
          <p:cNvSpPr>
            <a:spLocks noChangeArrowheads="1"/>
          </p:cNvSpPr>
          <p:nvPr/>
        </p:nvSpPr>
        <p:spPr bwMode="auto">
          <a:xfrm>
            <a:off x="6834297" y="6486525"/>
            <a:ext cx="5257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err="1">
                <a:solidFill>
                  <a:srgbClr val="008000"/>
                </a:solidFill>
                <a:latin typeface="Calibri" charset="0"/>
                <a:ea typeface="ＭＳ Ｐゴシック" charset="0"/>
                <a:cs typeface="ＭＳ Ｐゴシック" charset="0"/>
              </a:rPr>
              <a:t>Berges,Boguslavski,Schlichting,Venugopalan</a:t>
            </a:r>
            <a:r>
              <a:rPr lang="en-US" sz="1400" b="1" dirty="0">
                <a:solidFill>
                  <a:srgbClr val="008000"/>
                </a:solidFill>
                <a:latin typeface="Calibri" charset="0"/>
                <a:ea typeface="ＭＳ Ｐゴシック" charset="0"/>
                <a:cs typeface="ＭＳ Ｐゴシック" charset="0"/>
              </a:rPr>
              <a:t>. PRD89  (2014) 114007</a:t>
            </a:r>
            <a:endParaRPr lang="en-US" sz="1400" dirty="0">
              <a:solidFill>
                <a:srgbClr val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Up Arrow 1"/>
          <p:cNvSpPr/>
          <p:nvPr/>
        </p:nvSpPr>
        <p:spPr>
          <a:xfrm>
            <a:off x="1798358" y="1464530"/>
            <a:ext cx="400875" cy="3863852"/>
          </a:xfrm>
          <a:prstGeom prst="up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 rot="16200000">
            <a:off x="262923" y="3271012"/>
            <a:ext cx="2471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Increasing anisotropy</a:t>
            </a:r>
          </a:p>
        </p:txBody>
      </p:sp>
      <p:sp>
        <p:nvSpPr>
          <p:cNvPr id="4" name="Left Arrow 3"/>
          <p:cNvSpPr/>
          <p:nvPr/>
        </p:nvSpPr>
        <p:spPr>
          <a:xfrm>
            <a:off x="4234542" y="5741819"/>
            <a:ext cx="3361636" cy="324186"/>
          </a:xfrm>
          <a:prstGeom prst="leftArrow">
            <a:avLst/>
          </a:prstGeom>
          <a:solidFill>
            <a:srgbClr val="6600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188059" y="6042830"/>
            <a:ext cx="3815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660066"/>
                </a:solidFill>
              </a:rPr>
              <a:t>Decreasing occupancy with expansion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F0EA9FF-CC7C-0B4F-BC0F-E5D25F50C4BC}"/>
              </a:ext>
            </a:extLst>
          </p:cNvPr>
          <p:cNvCxnSpPr>
            <a:cxnSpLocks/>
          </p:cNvCxnSpPr>
          <p:nvPr/>
        </p:nvCxnSpPr>
        <p:spPr>
          <a:xfrm>
            <a:off x="4750130" y="1911927"/>
            <a:ext cx="3503221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CD0402CD-7E94-1B42-9715-15DAE8BE283F}"/>
              </a:ext>
            </a:extLst>
          </p:cNvPr>
          <p:cNvSpPr txBox="1"/>
          <p:nvPr/>
        </p:nvSpPr>
        <p:spPr>
          <a:xfrm>
            <a:off x="8253351" y="1464530"/>
            <a:ext cx="34185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7030A0"/>
                </a:solidFill>
              </a:rPr>
              <a:t>And the winner is… </a:t>
            </a:r>
          </a:p>
          <a:p>
            <a:r>
              <a:rPr lang="en-US" sz="2400" dirty="0">
                <a:solidFill>
                  <a:srgbClr val="7030A0"/>
                </a:solidFill>
              </a:rPr>
              <a:t>bottom-up thermalization</a:t>
            </a:r>
          </a:p>
          <a:p>
            <a:r>
              <a:rPr lang="en-US" sz="2400" dirty="0">
                <a:solidFill>
                  <a:srgbClr val="7030A0"/>
                </a:solidFill>
              </a:rPr>
              <a:t>(caveat, caveat, caveat,…)</a:t>
            </a:r>
          </a:p>
        </p:txBody>
      </p:sp>
    </p:spTree>
    <p:extLst>
      <p:ext uri="{BB962C8B-B14F-4D97-AF65-F5344CB8AC3E}">
        <p14:creationId xmlns:p14="http://schemas.microsoft.com/office/powerpoint/2010/main" val="7518327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21" name="Title 1"/>
          <p:cNvSpPr>
            <a:spLocks noGrp="1"/>
          </p:cNvSpPr>
          <p:nvPr>
            <p:ph type="title"/>
          </p:nvPr>
        </p:nvSpPr>
        <p:spPr>
          <a:xfrm>
            <a:off x="0" y="23813"/>
            <a:ext cx="12192000" cy="1143000"/>
          </a:xfrm>
        </p:spPr>
        <p:txBody>
          <a:bodyPr/>
          <a:lstStyle/>
          <a:p>
            <a:pPr algn="ctr" eaLnBrk="1" hangingPunct="1"/>
            <a:r>
              <a:rPr lang="en-US" sz="3200" dirty="0">
                <a:solidFill>
                  <a:srgbClr val="0000FF"/>
                </a:solidFill>
                <a:latin typeface="Calibri" charset="0"/>
              </a:rPr>
              <a:t>From nuts to soup: bottom-up thermalization</a:t>
            </a:r>
          </a:p>
        </p:txBody>
      </p:sp>
      <p:pic>
        <p:nvPicPr>
          <p:cNvPr id="593922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87" b="11865"/>
          <a:stretch>
            <a:fillRect/>
          </a:stretch>
        </p:blipFill>
        <p:spPr bwMode="auto">
          <a:xfrm>
            <a:off x="1990107" y="938062"/>
            <a:ext cx="8915400" cy="358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93923" name="Group 11"/>
          <p:cNvGrpSpPr>
            <a:grpSpLocks/>
          </p:cNvGrpSpPr>
          <p:nvPr/>
        </p:nvGrpSpPr>
        <p:grpSpPr bwMode="auto">
          <a:xfrm>
            <a:off x="522176" y="4740740"/>
            <a:ext cx="6525491" cy="1716088"/>
            <a:chOff x="1704180" y="4633653"/>
            <a:chExt cx="6525085" cy="1715679"/>
          </a:xfrm>
        </p:grpSpPr>
        <p:sp>
          <p:nvSpPr>
            <p:cNvPr id="593926" name="TextBox 4"/>
            <p:cNvSpPr txBox="1">
              <a:spLocks noChangeArrowheads="1"/>
            </p:cNvSpPr>
            <p:nvPr/>
          </p:nvSpPr>
          <p:spPr bwMode="auto">
            <a:xfrm>
              <a:off x="1704181" y="4919335"/>
              <a:ext cx="4789347" cy="4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val="000000"/>
                  </a:solidFill>
                  <a:latin typeface="Calibri" charset="0"/>
                </a:rPr>
                <a:t>Thermalized soft bath of gluons for  </a:t>
              </a:r>
            </a:p>
          </p:txBody>
        </p:sp>
        <p:pic>
          <p:nvPicPr>
            <p:cNvPr id="593927" name="Picture 13" descr="latex-image-1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96521" y="4798606"/>
              <a:ext cx="1751085" cy="8313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93928" name="TextBox 6"/>
            <p:cNvSpPr txBox="1">
              <a:spLocks noChangeArrowheads="1"/>
            </p:cNvSpPr>
            <p:nvPr/>
          </p:nvSpPr>
          <p:spPr bwMode="auto">
            <a:xfrm>
              <a:off x="1704181" y="5625605"/>
              <a:ext cx="4084006" cy="4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val="000000"/>
                  </a:solidFill>
                  <a:latin typeface="Calibri" charset="0"/>
                </a:rPr>
                <a:t>Thermalization temperature of</a:t>
              </a:r>
              <a:r>
                <a:rPr lang="en-US" sz="2000" b="1" dirty="0">
                  <a:solidFill>
                    <a:srgbClr val="000000"/>
                  </a:solidFill>
                  <a:latin typeface="Calibri" charset="0"/>
                </a:rPr>
                <a:t> </a:t>
              </a:r>
            </a:p>
          </p:txBody>
        </p:sp>
        <p:pic>
          <p:nvPicPr>
            <p:cNvPr id="593929" name="Picture 15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89733" y="5666572"/>
              <a:ext cx="1676199" cy="429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1704180" y="4633653"/>
              <a:ext cx="6525085" cy="1715679"/>
            </a:xfrm>
            <a:prstGeom prst="rect">
              <a:avLst/>
            </a:prstGeom>
            <a:noFill/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593924" name="TextBox 2"/>
          <p:cNvSpPr txBox="1">
            <a:spLocks noChangeArrowheads="1"/>
          </p:cNvSpPr>
          <p:nvPr/>
        </p:nvSpPr>
        <p:spPr bwMode="auto">
          <a:xfrm>
            <a:off x="2442101" y="3850054"/>
            <a:ext cx="312277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err="1">
                <a:solidFill>
                  <a:prstClr val="black"/>
                </a:solidFill>
                <a:latin typeface="Calibri" charset="0"/>
                <a:cs typeface="Calibri" charset="0"/>
              </a:rPr>
              <a:t>Glasma</a:t>
            </a:r>
            <a:r>
              <a:rPr lang="en-US" dirty="0">
                <a:solidFill>
                  <a:prstClr val="black"/>
                </a:solidFill>
                <a:latin typeface="Calibri" charset="0"/>
                <a:cs typeface="Calibri" charset="0"/>
              </a:rPr>
              <a:t> classical regime</a:t>
            </a:r>
          </a:p>
        </p:txBody>
      </p:sp>
      <p:sp>
        <p:nvSpPr>
          <p:cNvPr id="593925" name="TextBox 9"/>
          <p:cNvSpPr txBox="1">
            <a:spLocks noChangeArrowheads="1"/>
          </p:cNvSpPr>
          <p:nvPr/>
        </p:nvSpPr>
        <p:spPr bwMode="auto">
          <a:xfrm>
            <a:off x="7246008" y="3599370"/>
            <a:ext cx="237866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  <a:latin typeface="Calibri" charset="0"/>
                <a:cs typeface="Calibri" charset="0"/>
              </a:rPr>
              <a:t>Quantum regime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  <a:latin typeface="Calibri" charset="0"/>
                <a:cs typeface="Calibri" charset="0"/>
              </a:rPr>
              <a:t>of kinetic theory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203C226-02E0-3847-A268-92244D26A9A1}"/>
                  </a:ext>
                </a:extLst>
              </p:cNvPr>
              <p:cNvSpPr txBox="1"/>
              <p:nvPr/>
            </p:nvSpPr>
            <p:spPr>
              <a:xfrm>
                <a:off x="7332168" y="4740740"/>
                <a:ext cx="4584588" cy="21544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𝑡h𝑒𝑟𝑚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24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0 </m:t>
                    </m:r>
                    <m:r>
                      <a:rPr lang="en-US" sz="24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𝑎𝑠</m:t>
                    </m:r>
                    <m:r>
                      <a:rPr lang="en-US" sz="24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sub>
                    </m:sSub>
                    <m:r>
                      <a:rPr lang="en-US" sz="24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→∞</m:t>
                    </m:r>
                  </m:oMath>
                </a14:m>
                <a:endParaRPr lang="en-US" sz="2400" b="0" dirty="0">
                  <a:ea typeface="Cambria Math" panose="02040503050406030204" pitchFamily="18" charset="0"/>
                </a:endParaRPr>
              </a:p>
              <a:p>
                <a:endParaRPr lang="en-US" sz="1400" b="0" dirty="0">
                  <a:ea typeface="Cambria Math" panose="02040503050406030204" pitchFamily="18" charset="0"/>
                </a:endParaRPr>
              </a:p>
              <a:p>
                <a:r>
                  <a:rPr lang="en-US" sz="2400" dirty="0" err="1"/>
                  <a:t>Glasma</a:t>
                </a:r>
                <a:r>
                  <a:rPr lang="en-US" sz="2400" dirty="0"/>
                  <a:t> / bottom-up prediction:</a:t>
                </a:r>
              </a:p>
              <a:p>
                <a:r>
                  <a:rPr lang="en-US" sz="2400" i="1" dirty="0">
                    <a:solidFill>
                      <a:srgbClr val="7030A0"/>
                    </a:solidFill>
                  </a:rPr>
                  <a:t>In the </a:t>
                </a:r>
                <a:r>
                  <a:rPr lang="en-US" sz="2400" i="1" dirty="0" err="1">
                    <a:solidFill>
                      <a:srgbClr val="7030A0"/>
                    </a:solidFill>
                  </a:rPr>
                  <a:t>Regge</a:t>
                </a:r>
                <a:r>
                  <a:rPr lang="en-US" sz="2400" i="1" dirty="0">
                    <a:solidFill>
                      <a:srgbClr val="7030A0"/>
                    </a:solidFill>
                  </a:rPr>
                  <a:t> limit of QCD, matter</a:t>
                </a:r>
              </a:p>
              <a:p>
                <a:r>
                  <a:rPr lang="en-US" sz="2400" i="1" dirty="0">
                    <a:solidFill>
                      <a:srgbClr val="7030A0"/>
                    </a:solidFill>
                  </a:rPr>
                  <a:t>thermalizes almost instantaneously</a:t>
                </a:r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203C226-02E0-3847-A268-92244D26A9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2168" y="4740740"/>
                <a:ext cx="4584588" cy="2154436"/>
              </a:xfrm>
              <a:prstGeom prst="rect">
                <a:avLst/>
              </a:prstGeom>
              <a:blipFill>
                <a:blip r:embed="rId5"/>
                <a:stretch>
                  <a:fillRect l="-1934" r="-1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1326828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21" name="Title 1"/>
          <p:cNvSpPr>
            <a:spLocks noGrp="1"/>
          </p:cNvSpPr>
          <p:nvPr>
            <p:ph type="title"/>
          </p:nvPr>
        </p:nvSpPr>
        <p:spPr>
          <a:xfrm>
            <a:off x="0" y="23813"/>
            <a:ext cx="12192000" cy="1143000"/>
          </a:xfrm>
        </p:spPr>
        <p:txBody>
          <a:bodyPr/>
          <a:lstStyle/>
          <a:p>
            <a:pPr algn="ctr" eaLnBrk="1" hangingPunct="1"/>
            <a:r>
              <a:rPr lang="en-US" sz="3200" dirty="0">
                <a:solidFill>
                  <a:srgbClr val="0000FF"/>
                </a:solidFill>
                <a:latin typeface="Calibri" charset="0"/>
              </a:rPr>
              <a:t>From nuts to soup: bottom-up thermalization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3669DA2-30BF-6A48-A6BF-6D194F55F7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8204" y="1166813"/>
            <a:ext cx="6282046" cy="455220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F33AEC1-076D-774E-BAC1-EBEFE5325C3E}"/>
              </a:ext>
            </a:extLst>
          </p:cNvPr>
          <p:cNvSpPr/>
          <p:nvPr/>
        </p:nvSpPr>
        <p:spPr>
          <a:xfrm>
            <a:off x="9353796" y="5714134"/>
            <a:ext cx="24506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9051"/>
                </a:solidFill>
              </a:rPr>
              <a:t>Mazeliauskas</a:t>
            </a:r>
            <a:r>
              <a:rPr lang="en-US" b="1" dirty="0">
                <a:solidFill>
                  <a:srgbClr val="009051"/>
                </a:solidFill>
              </a:rPr>
              <a:t>, QM 2018</a:t>
            </a:r>
          </a:p>
          <a:p>
            <a:r>
              <a:rPr lang="en-US" b="1" dirty="0">
                <a:solidFill>
                  <a:srgbClr val="009051"/>
                </a:solidFill>
              </a:rPr>
              <a:t> arXiv:1807.05586</a:t>
            </a:r>
          </a:p>
        </p:txBody>
      </p:sp>
    </p:spTree>
    <p:extLst>
      <p:ext uri="{BB962C8B-B14F-4D97-AF65-F5344CB8AC3E}">
        <p14:creationId xmlns:p14="http://schemas.microsoft.com/office/powerpoint/2010/main" val="266471278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633" name="Title 1"/>
          <p:cNvSpPr>
            <a:spLocks noGrp="1"/>
          </p:cNvSpPr>
          <p:nvPr>
            <p:ph type="title"/>
          </p:nvPr>
        </p:nvSpPr>
        <p:spPr>
          <a:xfrm>
            <a:off x="1757364" y="38100"/>
            <a:ext cx="8910637" cy="1143000"/>
          </a:xfrm>
        </p:spPr>
        <p:txBody>
          <a:bodyPr/>
          <a:lstStyle/>
          <a:p>
            <a:r>
              <a:rPr lang="en-US" sz="3200" b="1">
                <a:solidFill>
                  <a:srgbClr val="0000FF"/>
                </a:solidFill>
                <a:latin typeface="Calibri" charset="0"/>
                <a:ea typeface="ＭＳ Ｐゴシック" charset="0"/>
                <a:cs typeface="Calibri" charset="0"/>
              </a:rPr>
              <a:t>Heavy Ion phenomenology: IP-Glasma model</a:t>
            </a:r>
          </a:p>
        </p:txBody>
      </p:sp>
      <p:pic>
        <p:nvPicPr>
          <p:cNvPr id="581634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124860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CE9864-0C5A-7949-830F-C9594B2C8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57697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rgbClr val="0432FF"/>
                </a:solidFill>
              </a:rPr>
              <a:t>CGC to QGP: from large to small systems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CBCA14-5F21-DA48-984E-21C524CB14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831" t="6866"/>
          <a:stretch/>
        </p:blipFill>
        <p:spPr>
          <a:xfrm>
            <a:off x="220628" y="990447"/>
            <a:ext cx="4863636" cy="364629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FB5E641-115B-B944-A4A9-0DDC844A11B3}"/>
              </a:ext>
            </a:extLst>
          </p:cNvPr>
          <p:cNvSpPr txBox="1"/>
          <p:nvPr/>
        </p:nvSpPr>
        <p:spPr>
          <a:xfrm>
            <a:off x="422074" y="5287026"/>
            <a:ext cx="51056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9051"/>
                </a:solidFill>
              </a:rPr>
              <a:t>Kurkela,Mazeliauskas,Schlichting,Paquet,Teaney,arXiv:1805.00961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D3500AC-70D8-2948-9AB9-E5616224F5AD}"/>
              </a:ext>
            </a:extLst>
          </p:cNvPr>
          <p:cNvSpPr txBox="1"/>
          <p:nvPr/>
        </p:nvSpPr>
        <p:spPr>
          <a:xfrm>
            <a:off x="9539095" y="682670"/>
            <a:ext cx="2567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rgbClr val="009051"/>
                </a:solidFill>
              </a:rPr>
              <a:t>Mazeliauskas</a:t>
            </a:r>
            <a:r>
              <a:rPr lang="en-US" sz="1400" b="1" dirty="0">
                <a:solidFill>
                  <a:srgbClr val="009051"/>
                </a:solidFill>
              </a:rPr>
              <a:t>, arXiv:1807.05586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456C1F4-C36F-C24E-8420-50C3AF6A0CBC}"/>
              </a:ext>
            </a:extLst>
          </p:cNvPr>
          <p:cNvGrpSpPr/>
          <p:nvPr/>
        </p:nvGrpSpPr>
        <p:grpSpPr>
          <a:xfrm>
            <a:off x="5287164" y="912862"/>
            <a:ext cx="5254584" cy="3750178"/>
            <a:chOff x="5258764" y="1015699"/>
            <a:chExt cx="5254584" cy="3750178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2E0C454-A646-2144-BCB3-87A66F173C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4934"/>
            <a:stretch/>
          </p:blipFill>
          <p:spPr>
            <a:xfrm>
              <a:off x="5258764" y="1015699"/>
              <a:ext cx="5254584" cy="3479909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F05163D-EC6F-9A42-BAA3-84CCCC27B53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581096" y="4308677"/>
              <a:ext cx="965200" cy="457200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36C40710-D9CE-854D-9FB5-98177ACAE699}"/>
              </a:ext>
            </a:extLst>
          </p:cNvPr>
          <p:cNvSpPr txBox="1"/>
          <p:nvPr/>
        </p:nvSpPr>
        <p:spPr>
          <a:xfrm>
            <a:off x="335517" y="4511360"/>
            <a:ext cx="97638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Bottom-up results plotted as function of scaled “</a:t>
            </a:r>
            <a:r>
              <a:rPr lang="en-US" sz="2400" dirty="0" err="1">
                <a:solidFill>
                  <a:srgbClr val="FF0000"/>
                </a:solidFill>
              </a:rPr>
              <a:t>hydrodynamization</a:t>
            </a:r>
            <a:r>
              <a:rPr lang="en-US" sz="2400" dirty="0"/>
              <a:t>” variable</a:t>
            </a:r>
          </a:p>
          <a:p>
            <a:r>
              <a:rPr lang="en-US" sz="2400" dirty="0"/>
              <a:t>match smoothly </a:t>
            </a:r>
            <a:r>
              <a:rPr lang="en-US" sz="2400" i="1" dirty="0">
                <a:solidFill>
                  <a:srgbClr val="7030A0"/>
                </a:solidFill>
              </a:rPr>
              <a:t>to viscous hydro even when system is quite anisotropic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132882D-F30D-7F4E-8C97-20B5028C762D}"/>
              </a:ext>
            </a:extLst>
          </p:cNvPr>
          <p:cNvSpPr txBox="1"/>
          <p:nvPr/>
        </p:nvSpPr>
        <p:spPr>
          <a:xfrm>
            <a:off x="7914456" y="5409292"/>
            <a:ext cx="4014625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/>
              <a:t>Hydrodynamization</a:t>
            </a:r>
            <a:r>
              <a:rPr lang="en-US" sz="2000" b="1" dirty="0"/>
              <a:t>:</a:t>
            </a:r>
          </a:p>
          <a:p>
            <a:endParaRPr lang="en-US" sz="800" b="1" dirty="0"/>
          </a:p>
          <a:p>
            <a:r>
              <a:rPr lang="en-US" sz="1400" b="1" dirty="0">
                <a:solidFill>
                  <a:srgbClr val="009051"/>
                </a:solidFill>
              </a:rPr>
              <a:t>Heller,Kurkela,Spalinski,Svensson,arXiv:1609.04803</a:t>
            </a:r>
          </a:p>
          <a:p>
            <a:r>
              <a:rPr lang="en-US" sz="1400" b="1" dirty="0" err="1">
                <a:solidFill>
                  <a:srgbClr val="009051"/>
                </a:solidFill>
              </a:rPr>
              <a:t>Bazow,Heinz,Martinez</a:t>
            </a:r>
            <a:r>
              <a:rPr lang="en-US" sz="1400" b="1" dirty="0">
                <a:solidFill>
                  <a:srgbClr val="009051"/>
                </a:solidFill>
              </a:rPr>
              <a:t>, arXiv:1507.06595</a:t>
            </a:r>
          </a:p>
          <a:p>
            <a:r>
              <a:rPr lang="en-US" sz="1400" b="1" dirty="0" err="1">
                <a:solidFill>
                  <a:srgbClr val="009051"/>
                </a:solidFill>
              </a:rPr>
              <a:t>Romatschke</a:t>
            </a:r>
            <a:r>
              <a:rPr lang="en-US" sz="1400" b="1" dirty="0">
                <a:solidFill>
                  <a:srgbClr val="009051"/>
                </a:solidFill>
              </a:rPr>
              <a:t>, arXiv:1704.08699</a:t>
            </a:r>
          </a:p>
          <a:p>
            <a:r>
              <a:rPr lang="en-US" sz="1400" b="1" dirty="0">
                <a:solidFill>
                  <a:srgbClr val="009051"/>
                </a:solidFill>
              </a:rPr>
              <a:t>Strickland,Noronha,Denicol,arXiv:1709.06644</a:t>
            </a:r>
          </a:p>
          <a:p>
            <a:endParaRPr lang="en-US" sz="1400" b="1" dirty="0">
              <a:solidFill>
                <a:srgbClr val="00905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5AB8215-75AD-9A49-B3A9-375B9B755EE8}"/>
              </a:ext>
            </a:extLst>
          </p:cNvPr>
          <p:cNvSpPr txBox="1"/>
          <p:nvPr/>
        </p:nvSpPr>
        <p:spPr>
          <a:xfrm>
            <a:off x="422074" y="5594803"/>
            <a:ext cx="56739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>
                <a:solidFill>
                  <a:srgbClr val="7030A0"/>
                </a:solidFill>
              </a:rPr>
              <a:t>From bottom-up analysis, regime of </a:t>
            </a:r>
          </a:p>
          <a:p>
            <a:r>
              <a:rPr lang="en-US" sz="2400" i="1" dirty="0">
                <a:solidFill>
                  <a:srgbClr val="7030A0"/>
                </a:solidFill>
              </a:rPr>
              <a:t>validity of hydro is limited for small systems: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15787E5-9350-A94B-BC3C-E1CA4E8F369E}"/>
              </a:ext>
            </a:extLst>
          </p:cNvPr>
          <p:cNvSpPr txBox="1"/>
          <p:nvPr/>
        </p:nvSpPr>
        <p:spPr>
          <a:xfrm>
            <a:off x="422074" y="6425800"/>
            <a:ext cx="33748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rgbClr val="009051"/>
                </a:solidFill>
              </a:rPr>
              <a:t>Kurkela,Wiedemann,Wu</a:t>
            </a:r>
            <a:r>
              <a:rPr lang="en-US" sz="1400" b="1" dirty="0">
                <a:solidFill>
                  <a:srgbClr val="009051"/>
                </a:solidFill>
              </a:rPr>
              <a:t>, arXiv:1905.05139</a:t>
            </a:r>
          </a:p>
        </p:txBody>
      </p:sp>
    </p:spTree>
    <p:extLst>
      <p:ext uri="{BB962C8B-B14F-4D97-AF65-F5344CB8AC3E}">
        <p14:creationId xmlns:p14="http://schemas.microsoft.com/office/powerpoint/2010/main" val="228085351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84CF66-6BE6-514C-B843-739DBB8C09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rgbClr val="0432FF"/>
                </a:solidFill>
              </a:rPr>
              <a:t>Early time probes: photons from the </a:t>
            </a:r>
            <a:r>
              <a:rPr lang="en-US" sz="3200" dirty="0" err="1">
                <a:solidFill>
                  <a:srgbClr val="0432FF"/>
                </a:solidFill>
              </a:rPr>
              <a:t>Glasma</a:t>
            </a:r>
            <a:endParaRPr lang="en-US" sz="3200" dirty="0">
              <a:solidFill>
                <a:srgbClr val="0432FF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D92F9A-58F5-EB4A-B42C-249A25698F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5806" y="1943554"/>
            <a:ext cx="4635187" cy="372715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65F1AA7-4F55-D243-B776-EEF6719723BE}"/>
              </a:ext>
            </a:extLst>
          </p:cNvPr>
          <p:cNvSpPr txBox="1"/>
          <p:nvPr/>
        </p:nvSpPr>
        <p:spPr>
          <a:xfrm>
            <a:off x="524577" y="1090898"/>
            <a:ext cx="105728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Potentially significant contributions to photon production from the different stages </a:t>
            </a:r>
          </a:p>
          <a:p>
            <a:r>
              <a:rPr lang="en-US" sz="2400" dirty="0"/>
              <a:t>(classical/quantum) of bottom-up thermalization of the </a:t>
            </a:r>
            <a:r>
              <a:rPr lang="en-US" sz="2400" dirty="0" err="1"/>
              <a:t>Glasma</a:t>
            </a:r>
            <a:endParaRPr lang="en-US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D65A60-8FAD-4443-951A-A975B1C3D3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0805" y="2060476"/>
            <a:ext cx="3906982" cy="328553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39A29E7-449A-694C-9166-30AC1EDEA504}"/>
              </a:ext>
            </a:extLst>
          </p:cNvPr>
          <p:cNvSpPr txBox="1"/>
          <p:nvPr/>
        </p:nvSpPr>
        <p:spPr>
          <a:xfrm>
            <a:off x="9101411" y="1752699"/>
            <a:ext cx="27927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6"/>
                </a:solidFill>
              </a:rPr>
              <a:t>Garcia-Montero, </a:t>
            </a:r>
            <a:r>
              <a:rPr lang="en-US" sz="1400" b="1" dirty="0" err="1">
                <a:solidFill>
                  <a:schemeClr val="accent6"/>
                </a:solidFill>
              </a:rPr>
              <a:t>arXiv</a:t>
            </a:r>
            <a:r>
              <a:rPr lang="en-US" sz="1400" b="1" dirty="0">
                <a:solidFill>
                  <a:schemeClr val="accent6"/>
                </a:solidFill>
              </a:rPr>
              <a:t>: 1909.12294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358843B-6FDD-5647-ADE3-23B40B8C2789}"/>
              </a:ext>
            </a:extLst>
          </p:cNvPr>
          <p:cNvSpPr txBox="1"/>
          <p:nvPr/>
        </p:nvSpPr>
        <p:spPr>
          <a:xfrm>
            <a:off x="524577" y="5672705"/>
            <a:ext cx="85385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However there are significant uncertainties in the computations of </a:t>
            </a:r>
          </a:p>
          <a:p>
            <a:r>
              <a:rPr lang="en-US" sz="2400" dirty="0"/>
              <a:t>both the thermal and the </a:t>
            </a:r>
            <a:r>
              <a:rPr lang="en-US" sz="2400" dirty="0" err="1"/>
              <a:t>glasma</a:t>
            </a:r>
            <a:r>
              <a:rPr lang="en-US" sz="2400" dirty="0"/>
              <a:t> rates </a:t>
            </a:r>
          </a:p>
        </p:txBody>
      </p:sp>
    </p:spTree>
    <p:extLst>
      <p:ext uri="{BB962C8B-B14F-4D97-AF65-F5344CB8AC3E}">
        <p14:creationId xmlns:p14="http://schemas.microsoft.com/office/powerpoint/2010/main" val="362957338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638"/>
            <a:ext cx="12192000" cy="1092200"/>
          </a:xfrm>
        </p:spPr>
        <p:txBody>
          <a:bodyPr/>
          <a:lstStyle/>
          <a:p>
            <a:pPr algn="ctr" eaLnBrk="1" hangingPunct="1"/>
            <a:r>
              <a:rPr lang="en-US" sz="3200" dirty="0">
                <a:solidFill>
                  <a:srgbClr val="0000FF"/>
                </a:solidFill>
                <a:latin typeface="Calibri" charset="0"/>
                <a:ea typeface="ＭＳ Ｐゴシック" charset="0"/>
                <a:cs typeface="Calibri" charset="0"/>
              </a:rPr>
              <a:t>Topology in heavy-ion collisions: The Chiral Magnetic Effect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679799" y="1166314"/>
            <a:ext cx="3911601" cy="2581275"/>
            <a:chOff x="3429" y="576"/>
            <a:chExt cx="2464" cy="1626"/>
          </a:xfrm>
        </p:grpSpPr>
        <p:grpSp>
          <p:nvGrpSpPr>
            <p:cNvPr id="604181" name="Group 9"/>
            <p:cNvGrpSpPr>
              <a:grpSpLocks/>
            </p:cNvGrpSpPr>
            <p:nvPr/>
          </p:nvGrpSpPr>
          <p:grpSpPr bwMode="auto">
            <a:xfrm>
              <a:off x="3600" y="576"/>
              <a:ext cx="1872" cy="1152"/>
              <a:chOff x="1488" y="2064"/>
              <a:chExt cx="2544" cy="1576"/>
            </a:xfrm>
          </p:grpSpPr>
          <p:sp>
            <p:nvSpPr>
              <p:cNvPr id="604184" name="AutoShape 10"/>
              <p:cNvSpPr>
                <a:spLocks/>
              </p:cNvSpPr>
              <p:nvPr/>
            </p:nvSpPr>
            <p:spPr bwMode="auto">
              <a:xfrm rot="10800000">
                <a:off x="3389" y="2064"/>
                <a:ext cx="281" cy="221"/>
              </a:xfrm>
              <a:custGeom>
                <a:avLst/>
                <a:gdLst>
                  <a:gd name="T0" fmla="*/ 2 w 21600"/>
                  <a:gd name="T1" fmla="*/ 0 h 21600"/>
                  <a:gd name="T2" fmla="*/ 1 w 21600"/>
                  <a:gd name="T3" fmla="*/ 1 h 21600"/>
                  <a:gd name="T4" fmla="*/ 0 w 21600"/>
                  <a:gd name="T5" fmla="*/ 1 h 21600"/>
                  <a:gd name="T6" fmla="*/ 1 w 21600"/>
                  <a:gd name="T7" fmla="*/ 2 h 21600"/>
                  <a:gd name="T8" fmla="*/ 3 w 21600"/>
                  <a:gd name="T9" fmla="*/ 1 h 21600"/>
                  <a:gd name="T10" fmla="*/ 2 w 21600"/>
                  <a:gd name="T11" fmla="*/ 1 h 21600"/>
                  <a:gd name="T12" fmla="*/ 4 w 21600"/>
                  <a:gd name="T13" fmla="*/ 0 h 21600"/>
                  <a:gd name="T14" fmla="*/ 2 w 21600"/>
                  <a:gd name="T15" fmla="*/ 0 h 21600"/>
                  <a:gd name="T16" fmla="*/ 2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600"/>
                  <a:gd name="T28" fmla="*/ 0 h 21600"/>
                  <a:gd name="T29" fmla="*/ 21600 w 21600"/>
                  <a:gd name="T30" fmla="*/ 21600 h 2160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600" h="21600">
                    <a:moveTo>
                      <a:pt x="12900" y="0"/>
                    </a:moveTo>
                    <a:lnTo>
                      <a:pt x="5310" y="13161"/>
                    </a:lnTo>
                    <a:lnTo>
                      <a:pt x="0" y="13161"/>
                    </a:lnTo>
                    <a:lnTo>
                      <a:pt x="5040" y="21600"/>
                    </a:lnTo>
                    <a:lnTo>
                      <a:pt x="18930" y="13161"/>
                    </a:lnTo>
                    <a:lnTo>
                      <a:pt x="13950" y="13266"/>
                    </a:lnTo>
                    <a:lnTo>
                      <a:pt x="21600" y="0"/>
                    </a:lnTo>
                    <a:lnTo>
                      <a:pt x="12900" y="0"/>
                    </a:lnTo>
                    <a:close/>
                    <a:moveTo>
                      <a:pt x="12900" y="0"/>
                    </a:moveTo>
                  </a:path>
                </a:pathLst>
              </a:custGeom>
              <a:solidFill>
                <a:srgbClr val="BBE0E3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lIns="0" tIns="0" rIns="0" bIns="0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04185" name="Line 11"/>
              <p:cNvSpPr>
                <a:spLocks noChangeShapeType="1"/>
              </p:cNvSpPr>
              <p:nvPr/>
            </p:nvSpPr>
            <p:spPr bwMode="auto">
              <a:xfrm flipH="1">
                <a:off x="1944" y="2295"/>
                <a:ext cx="488" cy="655"/>
              </a:xfrm>
              <a:prstGeom prst="line">
                <a:avLst/>
              </a:prstGeom>
              <a:noFill/>
              <a:ln w="12700">
                <a:solidFill>
                  <a:srgbClr val="99CC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04186" name="Line 12"/>
              <p:cNvSpPr>
                <a:spLocks noChangeShapeType="1"/>
              </p:cNvSpPr>
              <p:nvPr/>
            </p:nvSpPr>
            <p:spPr bwMode="auto">
              <a:xfrm flipH="1">
                <a:off x="2180" y="2295"/>
                <a:ext cx="478" cy="645"/>
              </a:xfrm>
              <a:prstGeom prst="line">
                <a:avLst/>
              </a:prstGeom>
              <a:noFill/>
              <a:ln w="12700">
                <a:solidFill>
                  <a:srgbClr val="99CC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04187" name="Line 13"/>
              <p:cNvSpPr>
                <a:spLocks noChangeShapeType="1"/>
              </p:cNvSpPr>
              <p:nvPr/>
            </p:nvSpPr>
            <p:spPr bwMode="auto">
              <a:xfrm>
                <a:off x="2331" y="2432"/>
                <a:ext cx="1602" cy="2"/>
              </a:xfrm>
              <a:prstGeom prst="line">
                <a:avLst/>
              </a:prstGeom>
              <a:noFill/>
              <a:ln w="12700">
                <a:solidFill>
                  <a:srgbClr val="99CC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04188" name="Line 14"/>
              <p:cNvSpPr>
                <a:spLocks noChangeShapeType="1"/>
              </p:cNvSpPr>
              <p:nvPr/>
            </p:nvSpPr>
            <p:spPr bwMode="auto">
              <a:xfrm>
                <a:off x="2292" y="3119"/>
                <a:ext cx="1126" cy="1"/>
              </a:xfrm>
              <a:prstGeom prst="line">
                <a:avLst/>
              </a:prstGeom>
              <a:noFill/>
              <a:ln w="12700">
                <a:solidFill>
                  <a:srgbClr val="99CC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04189" name="AutoShape 15"/>
              <p:cNvSpPr>
                <a:spLocks/>
              </p:cNvSpPr>
              <p:nvPr/>
            </p:nvSpPr>
            <p:spPr bwMode="auto">
              <a:xfrm>
                <a:off x="1488" y="2291"/>
                <a:ext cx="2544" cy="1273"/>
              </a:xfrm>
              <a:custGeom>
                <a:avLst/>
                <a:gdLst>
                  <a:gd name="T0" fmla="*/ 111 w 21600"/>
                  <a:gd name="T1" fmla="*/ 0 h 21600"/>
                  <a:gd name="T2" fmla="*/ 0 w 21600"/>
                  <a:gd name="T3" fmla="*/ 75 h 21600"/>
                  <a:gd name="T4" fmla="*/ 188 w 21600"/>
                  <a:gd name="T5" fmla="*/ 75 h 21600"/>
                  <a:gd name="T6" fmla="*/ 300 w 21600"/>
                  <a:gd name="T7" fmla="*/ 0 h 21600"/>
                  <a:gd name="T8" fmla="*/ 111 w 21600"/>
                  <a:gd name="T9" fmla="*/ 0 h 21600"/>
                  <a:gd name="T10" fmla="*/ 111 w 21600"/>
                  <a:gd name="T11" fmla="*/ 0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1600"/>
                  <a:gd name="T19" fmla="*/ 0 h 21600"/>
                  <a:gd name="T20" fmla="*/ 21600 w 21600"/>
                  <a:gd name="T21" fmla="*/ 21600 h 216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600" h="21600">
                    <a:moveTo>
                      <a:pt x="8014" y="0"/>
                    </a:moveTo>
                    <a:lnTo>
                      <a:pt x="0" y="21600"/>
                    </a:lnTo>
                    <a:lnTo>
                      <a:pt x="13586" y="21600"/>
                    </a:lnTo>
                    <a:lnTo>
                      <a:pt x="21600" y="0"/>
                    </a:lnTo>
                    <a:lnTo>
                      <a:pt x="8014" y="0"/>
                    </a:lnTo>
                    <a:close/>
                    <a:moveTo>
                      <a:pt x="8014" y="0"/>
                    </a:moveTo>
                  </a:path>
                </a:pathLst>
              </a:custGeom>
              <a:noFill/>
              <a:ln w="25400">
                <a:solidFill>
                  <a:srgbClr val="99CC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04190" name="Line 16"/>
              <p:cNvSpPr>
                <a:spLocks noChangeShapeType="1"/>
              </p:cNvSpPr>
              <p:nvPr/>
            </p:nvSpPr>
            <p:spPr bwMode="auto">
              <a:xfrm flipH="1">
                <a:off x="1488" y="3290"/>
                <a:ext cx="204" cy="277"/>
              </a:xfrm>
              <a:prstGeom prst="line">
                <a:avLst/>
              </a:prstGeom>
              <a:noFill/>
              <a:ln w="12700">
                <a:solidFill>
                  <a:srgbClr val="99CC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04191" name="Line 17"/>
              <p:cNvSpPr>
                <a:spLocks noChangeShapeType="1"/>
              </p:cNvSpPr>
              <p:nvPr/>
            </p:nvSpPr>
            <p:spPr bwMode="auto">
              <a:xfrm flipH="1">
                <a:off x="2292" y="2295"/>
                <a:ext cx="593" cy="798"/>
              </a:xfrm>
              <a:prstGeom prst="line">
                <a:avLst/>
              </a:prstGeom>
              <a:noFill/>
              <a:ln w="12700">
                <a:solidFill>
                  <a:srgbClr val="99CC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04192" name="AutoShape 18"/>
              <p:cNvSpPr>
                <a:spLocks/>
              </p:cNvSpPr>
              <p:nvPr/>
            </p:nvSpPr>
            <p:spPr bwMode="auto">
              <a:xfrm flipH="1">
                <a:off x="2270" y="3017"/>
                <a:ext cx="196" cy="507"/>
              </a:xfrm>
              <a:custGeom>
                <a:avLst/>
                <a:gdLst>
                  <a:gd name="T0" fmla="*/ 1 w 21361"/>
                  <a:gd name="T1" fmla="*/ 11 h 21401"/>
                  <a:gd name="T2" fmla="*/ 0 w 21361"/>
                  <a:gd name="T3" fmla="*/ 9 h 21401"/>
                  <a:gd name="T4" fmla="*/ 0 w 21361"/>
                  <a:gd name="T5" fmla="*/ 6 h 21401"/>
                  <a:gd name="T6" fmla="*/ 0 w 21361"/>
                  <a:gd name="T7" fmla="*/ 3 h 21401"/>
                  <a:gd name="T8" fmla="*/ 1 w 21361"/>
                  <a:gd name="T9" fmla="*/ 1 h 21401"/>
                  <a:gd name="T10" fmla="*/ 1 w 21361"/>
                  <a:gd name="T11" fmla="*/ 0 h 21401"/>
                  <a:gd name="T12" fmla="*/ 2 w 21361"/>
                  <a:gd name="T13" fmla="*/ 3 h 21401"/>
                  <a:gd name="T14" fmla="*/ 2 w 21361"/>
                  <a:gd name="T15" fmla="*/ 6 h 21401"/>
                  <a:gd name="T16" fmla="*/ 2 w 21361"/>
                  <a:gd name="T17" fmla="*/ 9 h 21401"/>
                  <a:gd name="T18" fmla="*/ 1 w 21361"/>
                  <a:gd name="T19" fmla="*/ 11 h 21401"/>
                  <a:gd name="T20" fmla="*/ 1 w 21361"/>
                  <a:gd name="T21" fmla="*/ 12 h 21401"/>
                  <a:gd name="T22" fmla="*/ 1 w 21361"/>
                  <a:gd name="T23" fmla="*/ 11 h 21401"/>
                  <a:gd name="T24" fmla="*/ 1 w 21361"/>
                  <a:gd name="T25" fmla="*/ 11 h 2140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1361"/>
                  <a:gd name="T40" fmla="*/ 0 h 21401"/>
                  <a:gd name="T41" fmla="*/ 21361 w 21361"/>
                  <a:gd name="T42" fmla="*/ 21401 h 2140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1361" h="21401">
                    <a:moveTo>
                      <a:pt x="7120" y="19313"/>
                    </a:moveTo>
                    <a:cubicBezTo>
                      <a:pt x="5406" y="18346"/>
                      <a:pt x="3177" y="17047"/>
                      <a:pt x="1977" y="15567"/>
                    </a:cubicBezTo>
                    <a:cubicBezTo>
                      <a:pt x="777" y="14087"/>
                      <a:pt x="-80" y="12063"/>
                      <a:pt x="6" y="10492"/>
                    </a:cubicBezTo>
                    <a:cubicBezTo>
                      <a:pt x="91" y="8921"/>
                      <a:pt x="1120" y="7471"/>
                      <a:pt x="2491" y="6081"/>
                    </a:cubicBezTo>
                    <a:cubicBezTo>
                      <a:pt x="3863" y="4691"/>
                      <a:pt x="6520" y="3090"/>
                      <a:pt x="8491" y="2093"/>
                    </a:cubicBezTo>
                    <a:cubicBezTo>
                      <a:pt x="10463" y="1096"/>
                      <a:pt x="13891" y="-112"/>
                      <a:pt x="14149" y="9"/>
                    </a:cubicBezTo>
                    <a:cubicBezTo>
                      <a:pt x="16891" y="1610"/>
                      <a:pt x="18091" y="3513"/>
                      <a:pt x="19206" y="5054"/>
                    </a:cubicBezTo>
                    <a:cubicBezTo>
                      <a:pt x="20406" y="6715"/>
                      <a:pt x="21006" y="8347"/>
                      <a:pt x="21263" y="10069"/>
                    </a:cubicBezTo>
                    <a:cubicBezTo>
                      <a:pt x="21520" y="11791"/>
                      <a:pt x="21263" y="13905"/>
                      <a:pt x="20577" y="15416"/>
                    </a:cubicBezTo>
                    <a:cubicBezTo>
                      <a:pt x="19891" y="16926"/>
                      <a:pt x="18434" y="18105"/>
                      <a:pt x="16977" y="19101"/>
                    </a:cubicBezTo>
                    <a:cubicBezTo>
                      <a:pt x="15520" y="20098"/>
                      <a:pt x="12091" y="21488"/>
                      <a:pt x="12091" y="21397"/>
                    </a:cubicBezTo>
                    <a:cubicBezTo>
                      <a:pt x="12091" y="21367"/>
                      <a:pt x="8834" y="20280"/>
                      <a:pt x="7120" y="19313"/>
                    </a:cubicBezTo>
                    <a:close/>
                    <a:moveTo>
                      <a:pt x="7120" y="19313"/>
                    </a:moveTo>
                  </a:path>
                </a:pathLst>
              </a:custGeom>
              <a:solidFill>
                <a:srgbClr val="FFFFFF"/>
              </a:solidFill>
              <a:ln w="381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04193" name="Line 19"/>
              <p:cNvSpPr>
                <a:spLocks noChangeShapeType="1"/>
              </p:cNvSpPr>
              <p:nvPr/>
            </p:nvSpPr>
            <p:spPr bwMode="auto">
              <a:xfrm flipH="1">
                <a:off x="2163" y="2975"/>
                <a:ext cx="436" cy="587"/>
              </a:xfrm>
              <a:prstGeom prst="line">
                <a:avLst/>
              </a:prstGeom>
              <a:noFill/>
              <a:ln w="12700">
                <a:solidFill>
                  <a:srgbClr val="99CC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grpSp>
            <p:nvGrpSpPr>
              <p:cNvPr id="604194" name="Group 20"/>
              <p:cNvGrpSpPr>
                <a:grpSpLocks/>
              </p:cNvGrpSpPr>
              <p:nvPr/>
            </p:nvGrpSpPr>
            <p:grpSpPr bwMode="auto">
              <a:xfrm>
                <a:off x="2944" y="2175"/>
                <a:ext cx="807" cy="711"/>
                <a:chOff x="0" y="0"/>
                <a:chExt cx="888" cy="862"/>
              </a:xfrm>
            </p:grpSpPr>
            <p:grpSp>
              <p:nvGrpSpPr>
                <p:cNvPr id="604264" name="Group 21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888" cy="862"/>
                  <a:chOff x="0" y="0"/>
                  <a:chExt cx="888" cy="862"/>
                </a:xfrm>
              </p:grpSpPr>
              <p:sp>
                <p:nvSpPr>
                  <p:cNvPr id="604266" name="Oval 22"/>
                  <p:cNvSpPr>
                    <a:spLocks/>
                  </p:cNvSpPr>
                  <p:nvPr/>
                </p:nvSpPr>
                <p:spPr bwMode="auto">
                  <a:xfrm>
                    <a:off x="19" y="1"/>
                    <a:ext cx="849" cy="849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333399"/>
                      </a:gs>
                      <a:gs pos="100000">
                        <a:srgbClr val="FFFFFF"/>
                      </a:gs>
                    </a:gsLst>
                    <a:lin ang="0" scaled="1"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400">
                      <a:solidFill>
                        <a:srgbClr val="000000"/>
                      </a:solidFill>
                      <a:latin typeface="Arial" charset="0"/>
                      <a:ea typeface="ＭＳ Ｐゴシック" charset="0"/>
                      <a:cs typeface="ＭＳ Ｐゴシック" charset="0"/>
                    </a:endParaRPr>
                  </a:p>
                </p:txBody>
              </p:sp>
              <p:sp>
                <p:nvSpPr>
                  <p:cNvPr id="604267" name="Oval 23"/>
                  <p:cNvSpPr>
                    <a:spLocks/>
                  </p:cNvSpPr>
                  <p:nvPr/>
                </p:nvSpPr>
                <p:spPr bwMode="auto">
                  <a:xfrm>
                    <a:off x="19" y="0"/>
                    <a:ext cx="849" cy="849"/>
                  </a:xfrm>
                  <a:prstGeom prst="ellips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1400">
                      <a:solidFill>
                        <a:srgbClr val="000000"/>
                      </a:solidFill>
                      <a:latin typeface="Arial" charset="0"/>
                      <a:ea typeface="ＭＳ Ｐゴシック" charset="0"/>
                      <a:cs typeface="ＭＳ Ｐゴシック" charset="0"/>
                    </a:endParaRPr>
                  </a:p>
                </p:txBody>
              </p:sp>
              <p:sp>
                <p:nvSpPr>
                  <p:cNvPr id="604268" name="AutoShape 24"/>
                  <p:cNvSpPr>
                    <a:spLocks/>
                  </p:cNvSpPr>
                  <p:nvPr/>
                </p:nvSpPr>
                <p:spPr bwMode="auto">
                  <a:xfrm>
                    <a:off x="0" y="352"/>
                    <a:ext cx="888" cy="510"/>
                  </a:xfrm>
                  <a:custGeom>
                    <a:avLst/>
                    <a:gdLst>
                      <a:gd name="T0" fmla="*/ 1 w 21580"/>
                      <a:gd name="T1" fmla="*/ 2 h 21198"/>
                      <a:gd name="T2" fmla="*/ 4 w 21580"/>
                      <a:gd name="T3" fmla="*/ 4 h 21198"/>
                      <a:gd name="T4" fmla="*/ 9 w 21580"/>
                      <a:gd name="T5" fmla="*/ 5 h 21198"/>
                      <a:gd name="T6" fmla="*/ 15 w 21580"/>
                      <a:gd name="T7" fmla="*/ 6 h 21198"/>
                      <a:gd name="T8" fmla="*/ 23 w 21580"/>
                      <a:gd name="T9" fmla="*/ 5 h 21198"/>
                      <a:gd name="T10" fmla="*/ 28 w 21580"/>
                      <a:gd name="T11" fmla="*/ 4 h 21198"/>
                      <a:gd name="T12" fmla="*/ 33 w 21580"/>
                      <a:gd name="T13" fmla="*/ 2 h 21198"/>
                      <a:gd name="T14" fmla="*/ 37 w 21580"/>
                      <a:gd name="T15" fmla="*/ 0 h 21198"/>
                      <a:gd name="T16" fmla="*/ 36 w 21580"/>
                      <a:gd name="T17" fmla="*/ 3 h 21198"/>
                      <a:gd name="T18" fmla="*/ 35 w 21580"/>
                      <a:gd name="T19" fmla="*/ 5 h 21198"/>
                      <a:gd name="T20" fmla="*/ 33 w 21580"/>
                      <a:gd name="T21" fmla="*/ 8 h 21198"/>
                      <a:gd name="T22" fmla="*/ 31 w 21580"/>
                      <a:gd name="T23" fmla="*/ 10 h 21198"/>
                      <a:gd name="T24" fmla="*/ 27 w 21580"/>
                      <a:gd name="T25" fmla="*/ 11 h 21198"/>
                      <a:gd name="T26" fmla="*/ 22 w 21580"/>
                      <a:gd name="T27" fmla="*/ 12 h 21198"/>
                      <a:gd name="T28" fmla="*/ 16 w 21580"/>
                      <a:gd name="T29" fmla="*/ 12 h 21198"/>
                      <a:gd name="T30" fmla="*/ 11 w 21580"/>
                      <a:gd name="T31" fmla="*/ 11 h 21198"/>
                      <a:gd name="T32" fmla="*/ 7 w 21580"/>
                      <a:gd name="T33" fmla="*/ 10 h 21198"/>
                      <a:gd name="T34" fmla="*/ 3 w 21580"/>
                      <a:gd name="T35" fmla="*/ 8 h 21198"/>
                      <a:gd name="T36" fmla="*/ 1 w 21580"/>
                      <a:gd name="T37" fmla="*/ 5 h 21198"/>
                      <a:gd name="T38" fmla="*/ 0 w 21580"/>
                      <a:gd name="T39" fmla="*/ 1 h 21198"/>
                      <a:gd name="T40" fmla="*/ 1 w 21580"/>
                      <a:gd name="T41" fmla="*/ 2 h 21198"/>
                      <a:gd name="T42" fmla="*/ 1 w 21580"/>
                      <a:gd name="T43" fmla="*/ 2 h 21198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21580"/>
                      <a:gd name="T67" fmla="*/ 0 h 21198"/>
                      <a:gd name="T68" fmla="*/ 21580 w 21580"/>
                      <a:gd name="T69" fmla="*/ 21198 h 21198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21580" h="21198">
                        <a:moveTo>
                          <a:pt x="885" y="4138"/>
                        </a:moveTo>
                        <a:cubicBezTo>
                          <a:pt x="1264" y="4606"/>
                          <a:pt x="1748" y="5470"/>
                          <a:pt x="2506" y="6226"/>
                        </a:cubicBezTo>
                        <a:cubicBezTo>
                          <a:pt x="3264" y="6982"/>
                          <a:pt x="4401" y="8098"/>
                          <a:pt x="5496" y="8710"/>
                        </a:cubicBezTo>
                        <a:cubicBezTo>
                          <a:pt x="6591" y="9322"/>
                          <a:pt x="7769" y="9754"/>
                          <a:pt x="9075" y="9790"/>
                        </a:cubicBezTo>
                        <a:cubicBezTo>
                          <a:pt x="10380" y="9826"/>
                          <a:pt x="12043" y="9502"/>
                          <a:pt x="13327" y="9034"/>
                        </a:cubicBezTo>
                        <a:cubicBezTo>
                          <a:pt x="14612" y="8566"/>
                          <a:pt x="15748" y="7954"/>
                          <a:pt x="16801" y="6946"/>
                        </a:cubicBezTo>
                        <a:cubicBezTo>
                          <a:pt x="17854" y="5938"/>
                          <a:pt x="18906" y="4102"/>
                          <a:pt x="19706" y="2950"/>
                        </a:cubicBezTo>
                        <a:cubicBezTo>
                          <a:pt x="20506" y="1798"/>
                          <a:pt x="21285" y="-290"/>
                          <a:pt x="21580" y="34"/>
                        </a:cubicBezTo>
                        <a:cubicBezTo>
                          <a:pt x="21475" y="178"/>
                          <a:pt x="21559" y="3346"/>
                          <a:pt x="21433" y="4894"/>
                        </a:cubicBezTo>
                        <a:cubicBezTo>
                          <a:pt x="21306" y="6442"/>
                          <a:pt x="21180" y="7882"/>
                          <a:pt x="20864" y="9322"/>
                        </a:cubicBezTo>
                        <a:cubicBezTo>
                          <a:pt x="20569" y="10762"/>
                          <a:pt x="20022" y="12346"/>
                          <a:pt x="19538" y="13534"/>
                        </a:cubicBezTo>
                        <a:cubicBezTo>
                          <a:pt x="19075" y="14722"/>
                          <a:pt x="18633" y="15550"/>
                          <a:pt x="18022" y="16522"/>
                        </a:cubicBezTo>
                        <a:cubicBezTo>
                          <a:pt x="17391" y="17458"/>
                          <a:pt x="16612" y="18466"/>
                          <a:pt x="15748" y="19222"/>
                        </a:cubicBezTo>
                        <a:cubicBezTo>
                          <a:pt x="14885" y="19942"/>
                          <a:pt x="13854" y="20590"/>
                          <a:pt x="12822" y="20878"/>
                        </a:cubicBezTo>
                        <a:cubicBezTo>
                          <a:pt x="11791" y="21166"/>
                          <a:pt x="10612" y="21310"/>
                          <a:pt x="9559" y="21094"/>
                        </a:cubicBezTo>
                        <a:cubicBezTo>
                          <a:pt x="8485" y="20878"/>
                          <a:pt x="7412" y="20302"/>
                          <a:pt x="6506" y="19618"/>
                        </a:cubicBezTo>
                        <a:cubicBezTo>
                          <a:pt x="5601" y="18898"/>
                          <a:pt x="4801" y="18070"/>
                          <a:pt x="4043" y="16954"/>
                        </a:cubicBezTo>
                        <a:cubicBezTo>
                          <a:pt x="3285" y="15838"/>
                          <a:pt x="2527" y="14398"/>
                          <a:pt x="1980" y="12958"/>
                        </a:cubicBezTo>
                        <a:cubicBezTo>
                          <a:pt x="1433" y="11518"/>
                          <a:pt x="1075" y="10006"/>
                          <a:pt x="738" y="8242"/>
                        </a:cubicBezTo>
                        <a:cubicBezTo>
                          <a:pt x="401" y="6478"/>
                          <a:pt x="-20" y="3022"/>
                          <a:pt x="1" y="2338"/>
                        </a:cubicBezTo>
                        <a:lnTo>
                          <a:pt x="885" y="4138"/>
                        </a:lnTo>
                        <a:close/>
                        <a:moveTo>
                          <a:pt x="885" y="4138"/>
                        </a:moveTo>
                      </a:path>
                    </a:pathLst>
                  </a:custGeom>
                  <a:solidFill>
                    <a:srgbClr val="FFFFFF">
                      <a:alpha val="49803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>
                      <a:solidFill>
                        <a:srgbClr val="000000"/>
                      </a:solidFill>
                      <a:latin typeface="Arial" charset="0"/>
                      <a:ea typeface="ＭＳ Ｐゴシック" charset="0"/>
                      <a:cs typeface="ＭＳ Ｐゴシック" charset="0"/>
                    </a:endParaRPr>
                  </a:p>
                </p:txBody>
              </p:sp>
              <p:sp>
                <p:nvSpPr>
                  <p:cNvPr id="604269" name="AutoShape 25"/>
                  <p:cNvSpPr>
                    <a:spLocks/>
                  </p:cNvSpPr>
                  <p:nvPr/>
                </p:nvSpPr>
                <p:spPr bwMode="auto">
                  <a:xfrm>
                    <a:off x="19" y="367"/>
                    <a:ext cx="848" cy="222"/>
                  </a:xfrm>
                  <a:custGeom>
                    <a:avLst/>
                    <a:gdLst>
                      <a:gd name="T0" fmla="*/ 0 w 21600"/>
                      <a:gd name="T1" fmla="*/ 1 h 21530"/>
                      <a:gd name="T2" fmla="*/ 3 w 21600"/>
                      <a:gd name="T3" fmla="*/ 1 h 21530"/>
                      <a:gd name="T4" fmla="*/ 9 w 21600"/>
                      <a:gd name="T5" fmla="*/ 2 h 21530"/>
                      <a:gd name="T6" fmla="*/ 14 w 21600"/>
                      <a:gd name="T7" fmla="*/ 2 h 21530"/>
                      <a:gd name="T8" fmla="*/ 21 w 21600"/>
                      <a:gd name="T9" fmla="*/ 2 h 21530"/>
                      <a:gd name="T10" fmla="*/ 27 w 21600"/>
                      <a:gd name="T11" fmla="*/ 1 h 21530"/>
                      <a:gd name="T12" fmla="*/ 33 w 21600"/>
                      <a:gd name="T13" fmla="*/ 0 h 21530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21600"/>
                      <a:gd name="T22" fmla="*/ 0 h 21530"/>
                      <a:gd name="T23" fmla="*/ 21600 w 21600"/>
                      <a:gd name="T24" fmla="*/ 21530 h 21530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21600" h="21530">
                        <a:moveTo>
                          <a:pt x="0" y="6556"/>
                        </a:moveTo>
                        <a:cubicBezTo>
                          <a:pt x="375" y="7732"/>
                          <a:pt x="1258" y="11262"/>
                          <a:pt x="2228" y="13447"/>
                        </a:cubicBezTo>
                        <a:cubicBezTo>
                          <a:pt x="3199" y="15633"/>
                          <a:pt x="4699" y="18154"/>
                          <a:pt x="5803" y="19499"/>
                        </a:cubicBezTo>
                        <a:cubicBezTo>
                          <a:pt x="6906" y="20844"/>
                          <a:pt x="7656" y="21432"/>
                          <a:pt x="8914" y="21516"/>
                        </a:cubicBezTo>
                        <a:cubicBezTo>
                          <a:pt x="10171" y="21600"/>
                          <a:pt x="11958" y="21348"/>
                          <a:pt x="13415" y="20003"/>
                        </a:cubicBezTo>
                        <a:cubicBezTo>
                          <a:pt x="14871" y="18658"/>
                          <a:pt x="16283" y="16809"/>
                          <a:pt x="17651" y="13447"/>
                        </a:cubicBezTo>
                        <a:cubicBezTo>
                          <a:pt x="19019" y="10086"/>
                          <a:pt x="20784" y="2774"/>
                          <a:pt x="21600" y="0"/>
                        </a:cubicBezTo>
                      </a:path>
                    </a:pathLst>
                  </a:cu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>
                      <a:solidFill>
                        <a:srgbClr val="000000"/>
                      </a:solidFill>
                      <a:latin typeface="Arial" charset="0"/>
                      <a:ea typeface="ＭＳ Ｐゴシック" charset="0"/>
                      <a:cs typeface="ＭＳ Ｐゴシック" charset="0"/>
                    </a:endParaRPr>
                  </a:p>
                </p:txBody>
              </p:sp>
            </p:grpSp>
            <p:sp>
              <p:nvSpPr>
                <p:cNvPr id="604265" name="AutoShape 26"/>
                <p:cNvSpPr>
                  <a:spLocks/>
                </p:cNvSpPr>
                <p:nvPr/>
              </p:nvSpPr>
              <p:spPr bwMode="auto">
                <a:xfrm>
                  <a:off x="15" y="122"/>
                  <a:ext cx="179" cy="613"/>
                </a:xfrm>
                <a:custGeom>
                  <a:avLst/>
                  <a:gdLst>
                    <a:gd name="T0" fmla="*/ 1 w 21361"/>
                    <a:gd name="T1" fmla="*/ 16 h 21401"/>
                    <a:gd name="T2" fmla="*/ 0 w 21361"/>
                    <a:gd name="T3" fmla="*/ 13 h 21401"/>
                    <a:gd name="T4" fmla="*/ 0 w 21361"/>
                    <a:gd name="T5" fmla="*/ 9 h 21401"/>
                    <a:gd name="T6" fmla="*/ 0 w 21361"/>
                    <a:gd name="T7" fmla="*/ 5 h 21401"/>
                    <a:gd name="T8" fmla="*/ 1 w 21361"/>
                    <a:gd name="T9" fmla="*/ 2 h 21401"/>
                    <a:gd name="T10" fmla="*/ 1 w 21361"/>
                    <a:gd name="T11" fmla="*/ 0 h 21401"/>
                    <a:gd name="T12" fmla="*/ 1 w 21361"/>
                    <a:gd name="T13" fmla="*/ 4 h 21401"/>
                    <a:gd name="T14" fmla="*/ 1 w 21361"/>
                    <a:gd name="T15" fmla="*/ 8 h 21401"/>
                    <a:gd name="T16" fmla="*/ 1 w 21361"/>
                    <a:gd name="T17" fmla="*/ 13 h 21401"/>
                    <a:gd name="T18" fmla="*/ 1 w 21361"/>
                    <a:gd name="T19" fmla="*/ 16 h 21401"/>
                    <a:gd name="T20" fmla="*/ 1 w 21361"/>
                    <a:gd name="T21" fmla="*/ 18 h 21401"/>
                    <a:gd name="T22" fmla="*/ 1 w 21361"/>
                    <a:gd name="T23" fmla="*/ 16 h 21401"/>
                    <a:gd name="T24" fmla="*/ 1 w 21361"/>
                    <a:gd name="T25" fmla="*/ 16 h 21401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21361"/>
                    <a:gd name="T40" fmla="*/ 0 h 21401"/>
                    <a:gd name="T41" fmla="*/ 21361 w 21361"/>
                    <a:gd name="T42" fmla="*/ 21401 h 21401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21361" h="21401">
                      <a:moveTo>
                        <a:pt x="7120" y="19313"/>
                      </a:moveTo>
                      <a:cubicBezTo>
                        <a:pt x="5406" y="18346"/>
                        <a:pt x="3177" y="17047"/>
                        <a:pt x="1977" y="15567"/>
                      </a:cubicBezTo>
                      <a:cubicBezTo>
                        <a:pt x="777" y="14087"/>
                        <a:pt x="-80" y="12063"/>
                        <a:pt x="6" y="10492"/>
                      </a:cubicBezTo>
                      <a:cubicBezTo>
                        <a:pt x="91" y="8921"/>
                        <a:pt x="1120" y="7471"/>
                        <a:pt x="2491" y="6081"/>
                      </a:cubicBezTo>
                      <a:cubicBezTo>
                        <a:pt x="3863" y="4691"/>
                        <a:pt x="6520" y="3090"/>
                        <a:pt x="8491" y="2093"/>
                      </a:cubicBezTo>
                      <a:cubicBezTo>
                        <a:pt x="10463" y="1096"/>
                        <a:pt x="13891" y="-112"/>
                        <a:pt x="14149" y="9"/>
                      </a:cubicBezTo>
                      <a:cubicBezTo>
                        <a:pt x="16891" y="1610"/>
                        <a:pt x="18091" y="3513"/>
                        <a:pt x="19206" y="5054"/>
                      </a:cubicBezTo>
                      <a:cubicBezTo>
                        <a:pt x="20406" y="6715"/>
                        <a:pt x="21006" y="8347"/>
                        <a:pt x="21263" y="10069"/>
                      </a:cubicBezTo>
                      <a:cubicBezTo>
                        <a:pt x="21520" y="11791"/>
                        <a:pt x="21263" y="13905"/>
                        <a:pt x="20577" y="15416"/>
                      </a:cubicBezTo>
                      <a:cubicBezTo>
                        <a:pt x="19891" y="16926"/>
                        <a:pt x="18434" y="18105"/>
                        <a:pt x="16977" y="19101"/>
                      </a:cubicBezTo>
                      <a:cubicBezTo>
                        <a:pt x="15520" y="20098"/>
                        <a:pt x="12091" y="21488"/>
                        <a:pt x="12091" y="21397"/>
                      </a:cubicBezTo>
                      <a:cubicBezTo>
                        <a:pt x="12091" y="21367"/>
                        <a:pt x="8834" y="20280"/>
                        <a:pt x="7120" y="19313"/>
                      </a:cubicBezTo>
                      <a:close/>
                      <a:moveTo>
                        <a:pt x="7120" y="19313"/>
                      </a:moveTo>
                    </a:path>
                  </a:pathLst>
                </a:custGeom>
                <a:solidFill>
                  <a:srgbClr val="FFFFFF"/>
                </a:solidFill>
                <a:ln w="63500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</p:grpSp>
          <p:sp>
            <p:nvSpPr>
              <p:cNvPr id="604195" name="Line 27"/>
              <p:cNvSpPr>
                <a:spLocks noChangeShapeType="1"/>
              </p:cNvSpPr>
              <p:nvPr/>
            </p:nvSpPr>
            <p:spPr bwMode="auto">
              <a:xfrm>
                <a:off x="2444" y="2292"/>
                <a:ext cx="659" cy="1"/>
              </a:xfrm>
              <a:prstGeom prst="line">
                <a:avLst/>
              </a:prstGeom>
              <a:noFill/>
              <a:ln w="25400">
                <a:solidFill>
                  <a:srgbClr val="99CC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04196" name="Line 28"/>
              <p:cNvSpPr>
                <a:spLocks noChangeShapeType="1"/>
              </p:cNvSpPr>
              <p:nvPr/>
            </p:nvSpPr>
            <p:spPr bwMode="auto">
              <a:xfrm>
                <a:off x="2684" y="2433"/>
                <a:ext cx="473" cy="1"/>
              </a:xfrm>
              <a:prstGeom prst="line">
                <a:avLst/>
              </a:prstGeom>
              <a:noFill/>
              <a:ln w="12700">
                <a:solidFill>
                  <a:srgbClr val="99CC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04197" name="Line 29"/>
              <p:cNvSpPr>
                <a:spLocks noChangeShapeType="1"/>
              </p:cNvSpPr>
              <p:nvPr/>
            </p:nvSpPr>
            <p:spPr bwMode="auto">
              <a:xfrm>
                <a:off x="2227" y="2569"/>
                <a:ext cx="938" cy="1"/>
              </a:xfrm>
              <a:prstGeom prst="line">
                <a:avLst/>
              </a:prstGeom>
              <a:noFill/>
              <a:ln w="12700">
                <a:solidFill>
                  <a:srgbClr val="99CC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04198" name="Line 30"/>
              <p:cNvSpPr>
                <a:spLocks noChangeShapeType="1"/>
              </p:cNvSpPr>
              <p:nvPr/>
            </p:nvSpPr>
            <p:spPr bwMode="auto">
              <a:xfrm flipH="1">
                <a:off x="2908" y="2517"/>
                <a:ext cx="256" cy="344"/>
              </a:xfrm>
              <a:prstGeom prst="line">
                <a:avLst/>
              </a:prstGeom>
              <a:noFill/>
              <a:ln w="12700">
                <a:solidFill>
                  <a:srgbClr val="99CC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04199" name="Line 31"/>
              <p:cNvSpPr>
                <a:spLocks noChangeShapeType="1"/>
              </p:cNvSpPr>
              <p:nvPr/>
            </p:nvSpPr>
            <p:spPr bwMode="auto">
              <a:xfrm>
                <a:off x="2112" y="2736"/>
                <a:ext cx="1604" cy="3"/>
              </a:xfrm>
              <a:prstGeom prst="line">
                <a:avLst/>
              </a:prstGeom>
              <a:noFill/>
              <a:ln w="12700">
                <a:solidFill>
                  <a:srgbClr val="99CC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04200" name="Line 32"/>
              <p:cNvSpPr>
                <a:spLocks noChangeShapeType="1"/>
              </p:cNvSpPr>
              <p:nvPr/>
            </p:nvSpPr>
            <p:spPr bwMode="auto">
              <a:xfrm flipH="1">
                <a:off x="2165" y="2292"/>
                <a:ext cx="939" cy="1268"/>
              </a:xfrm>
              <a:prstGeom prst="line">
                <a:avLst/>
              </a:prstGeom>
              <a:noFill/>
              <a:ln w="12700">
                <a:solidFill>
                  <a:srgbClr val="99CC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04201" name="Line 33"/>
              <p:cNvSpPr>
                <a:spLocks noChangeShapeType="1"/>
              </p:cNvSpPr>
              <p:nvPr/>
            </p:nvSpPr>
            <p:spPr bwMode="auto">
              <a:xfrm>
                <a:off x="2032" y="2947"/>
                <a:ext cx="1605" cy="3"/>
              </a:xfrm>
              <a:prstGeom prst="line">
                <a:avLst/>
              </a:prstGeom>
              <a:noFill/>
              <a:ln w="12700">
                <a:solidFill>
                  <a:srgbClr val="99CC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grpSp>
            <p:nvGrpSpPr>
              <p:cNvPr id="604202" name="Group 34"/>
              <p:cNvGrpSpPr>
                <a:grpSpLocks/>
              </p:cNvGrpSpPr>
              <p:nvPr/>
            </p:nvGrpSpPr>
            <p:grpSpPr bwMode="auto">
              <a:xfrm>
                <a:off x="2526" y="2573"/>
                <a:ext cx="384" cy="702"/>
                <a:chOff x="0" y="0"/>
                <a:chExt cx="422" cy="852"/>
              </a:xfrm>
            </p:grpSpPr>
            <p:sp>
              <p:nvSpPr>
                <p:cNvPr id="604260" name="Oval 35"/>
                <p:cNvSpPr>
                  <a:spLocks/>
                </p:cNvSpPr>
                <p:nvPr/>
              </p:nvSpPr>
              <p:spPr bwMode="auto">
                <a:xfrm>
                  <a:off x="0" y="1"/>
                  <a:ext cx="422" cy="851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3300"/>
                    </a:gs>
                    <a:gs pos="100000">
                      <a:srgbClr val="FFCC00"/>
                    </a:gs>
                  </a:gsLst>
                  <a:lin ang="0" scaled="1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lIns="0" tIns="0" rIns="0" bIns="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604261" name="AutoShape 36"/>
                <p:cNvSpPr>
                  <a:spLocks/>
                </p:cNvSpPr>
                <p:nvPr/>
              </p:nvSpPr>
              <p:spPr bwMode="auto">
                <a:xfrm>
                  <a:off x="0" y="412"/>
                  <a:ext cx="422" cy="439"/>
                </a:xfrm>
                <a:custGeom>
                  <a:avLst/>
                  <a:gdLst>
                    <a:gd name="T0" fmla="*/ 0 w 21530"/>
                    <a:gd name="T1" fmla="*/ 1 h 21245"/>
                    <a:gd name="T2" fmla="*/ 1 w 21530"/>
                    <a:gd name="T3" fmla="*/ 1 h 21245"/>
                    <a:gd name="T4" fmla="*/ 2 w 21530"/>
                    <a:gd name="T5" fmla="*/ 2 h 21245"/>
                    <a:gd name="T6" fmla="*/ 3 w 21530"/>
                    <a:gd name="T7" fmla="*/ 2 h 21245"/>
                    <a:gd name="T8" fmla="*/ 4 w 21530"/>
                    <a:gd name="T9" fmla="*/ 2 h 21245"/>
                    <a:gd name="T10" fmla="*/ 5 w 21530"/>
                    <a:gd name="T11" fmla="*/ 2 h 21245"/>
                    <a:gd name="T12" fmla="*/ 7 w 21530"/>
                    <a:gd name="T13" fmla="*/ 1 h 21245"/>
                    <a:gd name="T14" fmla="*/ 8 w 21530"/>
                    <a:gd name="T15" fmla="*/ 0 h 21245"/>
                    <a:gd name="T16" fmla="*/ 8 w 21530"/>
                    <a:gd name="T17" fmla="*/ 0 h 21245"/>
                    <a:gd name="T18" fmla="*/ 8 w 21530"/>
                    <a:gd name="T19" fmla="*/ 1 h 21245"/>
                    <a:gd name="T20" fmla="*/ 8 w 21530"/>
                    <a:gd name="T21" fmla="*/ 3 h 21245"/>
                    <a:gd name="T22" fmla="*/ 8 w 21530"/>
                    <a:gd name="T23" fmla="*/ 5 h 21245"/>
                    <a:gd name="T24" fmla="*/ 7 w 21530"/>
                    <a:gd name="T25" fmla="*/ 7 h 21245"/>
                    <a:gd name="T26" fmla="*/ 6 w 21530"/>
                    <a:gd name="T27" fmla="*/ 8 h 21245"/>
                    <a:gd name="T28" fmla="*/ 5 w 21530"/>
                    <a:gd name="T29" fmla="*/ 9 h 21245"/>
                    <a:gd name="T30" fmla="*/ 4 w 21530"/>
                    <a:gd name="T31" fmla="*/ 9 h 21245"/>
                    <a:gd name="T32" fmla="*/ 2 w 21530"/>
                    <a:gd name="T33" fmla="*/ 8 h 21245"/>
                    <a:gd name="T34" fmla="*/ 1 w 21530"/>
                    <a:gd name="T35" fmla="*/ 7 h 21245"/>
                    <a:gd name="T36" fmla="*/ 1 w 21530"/>
                    <a:gd name="T37" fmla="*/ 5 h 21245"/>
                    <a:gd name="T38" fmla="*/ 0 w 21530"/>
                    <a:gd name="T39" fmla="*/ 3 h 21245"/>
                    <a:gd name="T40" fmla="*/ 0 w 21530"/>
                    <a:gd name="T41" fmla="*/ 0 h 21245"/>
                    <a:gd name="T42" fmla="*/ 0 w 21530"/>
                    <a:gd name="T43" fmla="*/ 1 h 21245"/>
                    <a:gd name="T44" fmla="*/ 0 w 21530"/>
                    <a:gd name="T45" fmla="*/ 1 h 21245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w 21530"/>
                    <a:gd name="T70" fmla="*/ 0 h 21245"/>
                    <a:gd name="T71" fmla="*/ 21530 w 21530"/>
                    <a:gd name="T72" fmla="*/ 21245 h 21245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T69" t="T70" r="T71" b="T72"/>
                  <a:pathLst>
                    <a:path w="21530" h="21245">
                      <a:moveTo>
                        <a:pt x="574" y="1704"/>
                      </a:moveTo>
                      <a:cubicBezTo>
                        <a:pt x="1060" y="2082"/>
                        <a:pt x="2076" y="2795"/>
                        <a:pt x="2871" y="3172"/>
                      </a:cubicBezTo>
                      <a:cubicBezTo>
                        <a:pt x="3666" y="3550"/>
                        <a:pt x="4550" y="3634"/>
                        <a:pt x="5345" y="3843"/>
                      </a:cubicBezTo>
                      <a:cubicBezTo>
                        <a:pt x="6140" y="4053"/>
                        <a:pt x="6891" y="4347"/>
                        <a:pt x="7774" y="4472"/>
                      </a:cubicBezTo>
                      <a:cubicBezTo>
                        <a:pt x="8658" y="4598"/>
                        <a:pt x="9629" y="4598"/>
                        <a:pt x="10645" y="4556"/>
                      </a:cubicBezTo>
                      <a:cubicBezTo>
                        <a:pt x="11661" y="4514"/>
                        <a:pt x="12766" y="4347"/>
                        <a:pt x="13826" y="4095"/>
                      </a:cubicBezTo>
                      <a:cubicBezTo>
                        <a:pt x="14886" y="3843"/>
                        <a:pt x="15990" y="3550"/>
                        <a:pt x="17006" y="3046"/>
                      </a:cubicBezTo>
                      <a:cubicBezTo>
                        <a:pt x="18022" y="2543"/>
                        <a:pt x="19215" y="1495"/>
                        <a:pt x="19966" y="991"/>
                      </a:cubicBezTo>
                      <a:cubicBezTo>
                        <a:pt x="20717" y="488"/>
                        <a:pt x="21158" y="-225"/>
                        <a:pt x="21423" y="69"/>
                      </a:cubicBezTo>
                      <a:cubicBezTo>
                        <a:pt x="21335" y="236"/>
                        <a:pt x="21600" y="1453"/>
                        <a:pt x="21512" y="2711"/>
                      </a:cubicBezTo>
                      <a:cubicBezTo>
                        <a:pt x="21423" y="3969"/>
                        <a:pt x="21247" y="6108"/>
                        <a:pt x="20937" y="7744"/>
                      </a:cubicBezTo>
                      <a:cubicBezTo>
                        <a:pt x="20628" y="9380"/>
                        <a:pt x="20098" y="11183"/>
                        <a:pt x="19612" y="12525"/>
                      </a:cubicBezTo>
                      <a:cubicBezTo>
                        <a:pt x="19126" y="13867"/>
                        <a:pt x="18685" y="14832"/>
                        <a:pt x="18022" y="15923"/>
                      </a:cubicBezTo>
                      <a:cubicBezTo>
                        <a:pt x="17404" y="17013"/>
                        <a:pt x="16609" y="18145"/>
                        <a:pt x="15725" y="18984"/>
                      </a:cubicBezTo>
                      <a:cubicBezTo>
                        <a:pt x="14842" y="19823"/>
                        <a:pt x="13826" y="20536"/>
                        <a:pt x="12766" y="20872"/>
                      </a:cubicBezTo>
                      <a:cubicBezTo>
                        <a:pt x="11706" y="21207"/>
                        <a:pt x="10513" y="21375"/>
                        <a:pt x="9453" y="21123"/>
                      </a:cubicBezTo>
                      <a:cubicBezTo>
                        <a:pt x="8348" y="20872"/>
                        <a:pt x="7244" y="20243"/>
                        <a:pt x="6317" y="19446"/>
                      </a:cubicBezTo>
                      <a:cubicBezTo>
                        <a:pt x="5389" y="18649"/>
                        <a:pt x="4594" y="17684"/>
                        <a:pt x="3843" y="16426"/>
                      </a:cubicBezTo>
                      <a:cubicBezTo>
                        <a:pt x="3048" y="15168"/>
                        <a:pt x="2297" y="13532"/>
                        <a:pt x="1723" y="11896"/>
                      </a:cubicBezTo>
                      <a:cubicBezTo>
                        <a:pt x="1193" y="10260"/>
                        <a:pt x="751" y="8331"/>
                        <a:pt x="442" y="6528"/>
                      </a:cubicBezTo>
                      <a:cubicBezTo>
                        <a:pt x="177" y="4724"/>
                        <a:pt x="0" y="1746"/>
                        <a:pt x="0" y="949"/>
                      </a:cubicBezTo>
                      <a:lnTo>
                        <a:pt x="574" y="1704"/>
                      </a:lnTo>
                      <a:close/>
                      <a:moveTo>
                        <a:pt x="574" y="1704"/>
                      </a:moveTo>
                    </a:path>
                  </a:pathLst>
                </a:custGeom>
                <a:solidFill>
                  <a:srgbClr val="FFFFFF">
                    <a:alpha val="49803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604262" name="AutoShape 37"/>
                <p:cNvSpPr>
                  <a:spLocks/>
                </p:cNvSpPr>
                <p:nvPr/>
              </p:nvSpPr>
              <p:spPr bwMode="auto">
                <a:xfrm>
                  <a:off x="0" y="409"/>
                  <a:ext cx="421" cy="95"/>
                </a:xfrm>
                <a:custGeom>
                  <a:avLst/>
                  <a:gdLst>
                    <a:gd name="T0" fmla="*/ 0 w 21600"/>
                    <a:gd name="T1" fmla="*/ 0 h 21530"/>
                    <a:gd name="T2" fmla="*/ 1 w 21600"/>
                    <a:gd name="T3" fmla="*/ 0 h 21530"/>
                    <a:gd name="T4" fmla="*/ 2 w 21600"/>
                    <a:gd name="T5" fmla="*/ 0 h 21530"/>
                    <a:gd name="T6" fmla="*/ 3 w 21600"/>
                    <a:gd name="T7" fmla="*/ 0 h 21530"/>
                    <a:gd name="T8" fmla="*/ 5 w 21600"/>
                    <a:gd name="T9" fmla="*/ 0 h 21530"/>
                    <a:gd name="T10" fmla="*/ 7 w 21600"/>
                    <a:gd name="T11" fmla="*/ 0 h 21530"/>
                    <a:gd name="T12" fmla="*/ 8 w 21600"/>
                    <a:gd name="T13" fmla="*/ 0 h 2153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1600"/>
                    <a:gd name="T22" fmla="*/ 0 h 21530"/>
                    <a:gd name="T23" fmla="*/ 21600 w 21600"/>
                    <a:gd name="T24" fmla="*/ 21530 h 2153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1600" h="21530">
                      <a:moveTo>
                        <a:pt x="0" y="6556"/>
                      </a:moveTo>
                      <a:cubicBezTo>
                        <a:pt x="375" y="7732"/>
                        <a:pt x="1258" y="11262"/>
                        <a:pt x="2228" y="13447"/>
                      </a:cubicBezTo>
                      <a:cubicBezTo>
                        <a:pt x="3199" y="15633"/>
                        <a:pt x="4699" y="18154"/>
                        <a:pt x="5803" y="19499"/>
                      </a:cubicBezTo>
                      <a:cubicBezTo>
                        <a:pt x="6906" y="20844"/>
                        <a:pt x="7656" y="21432"/>
                        <a:pt x="8914" y="21516"/>
                      </a:cubicBezTo>
                      <a:cubicBezTo>
                        <a:pt x="10171" y="21600"/>
                        <a:pt x="11958" y="21348"/>
                        <a:pt x="13415" y="20003"/>
                      </a:cubicBezTo>
                      <a:cubicBezTo>
                        <a:pt x="14871" y="18658"/>
                        <a:pt x="16283" y="16809"/>
                        <a:pt x="17651" y="13447"/>
                      </a:cubicBezTo>
                      <a:cubicBezTo>
                        <a:pt x="19019" y="10086"/>
                        <a:pt x="20784" y="2774"/>
                        <a:pt x="21600" y="0"/>
                      </a:cubicBez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604263" name="Oval 38"/>
                <p:cNvSpPr>
                  <a:spLocks/>
                </p:cNvSpPr>
                <p:nvPr/>
              </p:nvSpPr>
              <p:spPr bwMode="auto">
                <a:xfrm>
                  <a:off x="0" y="0"/>
                  <a:ext cx="422" cy="851"/>
                </a:xfrm>
                <a:prstGeom prst="ellips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</p:grpSp>
          <p:sp>
            <p:nvSpPr>
              <p:cNvPr id="604203" name="Line 39"/>
              <p:cNvSpPr>
                <a:spLocks noChangeShapeType="1"/>
              </p:cNvSpPr>
              <p:nvPr/>
            </p:nvSpPr>
            <p:spPr bwMode="auto">
              <a:xfrm flipH="1">
                <a:off x="2854" y="2611"/>
                <a:ext cx="705" cy="951"/>
              </a:xfrm>
              <a:prstGeom prst="line">
                <a:avLst/>
              </a:prstGeom>
              <a:noFill/>
              <a:ln w="12700">
                <a:solidFill>
                  <a:srgbClr val="99CC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04204" name="Line 40"/>
              <p:cNvSpPr>
                <a:spLocks noChangeShapeType="1"/>
              </p:cNvSpPr>
              <p:nvPr/>
            </p:nvSpPr>
            <p:spPr bwMode="auto">
              <a:xfrm flipH="1">
                <a:off x="2627" y="2664"/>
                <a:ext cx="665" cy="896"/>
              </a:xfrm>
              <a:prstGeom prst="line">
                <a:avLst/>
              </a:prstGeom>
              <a:noFill/>
              <a:ln w="12700">
                <a:solidFill>
                  <a:srgbClr val="99CC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04205" name="Line 41"/>
              <p:cNvSpPr>
                <a:spLocks noChangeShapeType="1"/>
              </p:cNvSpPr>
              <p:nvPr/>
            </p:nvSpPr>
            <p:spPr bwMode="auto">
              <a:xfrm>
                <a:off x="2785" y="2981"/>
                <a:ext cx="738" cy="2"/>
              </a:xfrm>
              <a:prstGeom prst="line">
                <a:avLst/>
              </a:prstGeom>
              <a:noFill/>
              <a:ln w="12700">
                <a:solidFill>
                  <a:srgbClr val="99CC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04206" name="Line 42"/>
              <p:cNvSpPr>
                <a:spLocks noChangeShapeType="1"/>
              </p:cNvSpPr>
              <p:nvPr/>
            </p:nvSpPr>
            <p:spPr bwMode="auto">
              <a:xfrm flipH="1">
                <a:off x="2388" y="2964"/>
                <a:ext cx="447" cy="601"/>
              </a:xfrm>
              <a:prstGeom prst="line">
                <a:avLst/>
              </a:prstGeom>
              <a:noFill/>
              <a:ln w="12700">
                <a:solidFill>
                  <a:srgbClr val="99CC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04207" name="Line 43"/>
              <p:cNvSpPr>
                <a:spLocks noChangeShapeType="1"/>
              </p:cNvSpPr>
              <p:nvPr/>
            </p:nvSpPr>
            <p:spPr bwMode="auto">
              <a:xfrm flipH="1">
                <a:off x="2490" y="2974"/>
                <a:ext cx="109" cy="148"/>
              </a:xfrm>
              <a:prstGeom prst="line">
                <a:avLst/>
              </a:prstGeom>
              <a:noFill/>
              <a:ln w="12700">
                <a:solidFill>
                  <a:srgbClr val="99CC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04208" name="Line 44"/>
              <p:cNvSpPr>
                <a:spLocks noChangeShapeType="1"/>
              </p:cNvSpPr>
              <p:nvPr/>
            </p:nvSpPr>
            <p:spPr bwMode="auto">
              <a:xfrm>
                <a:off x="2244" y="2981"/>
                <a:ext cx="374" cy="2"/>
              </a:xfrm>
              <a:prstGeom prst="line">
                <a:avLst/>
              </a:prstGeom>
              <a:noFill/>
              <a:ln w="12700">
                <a:solidFill>
                  <a:srgbClr val="99CC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grpSp>
            <p:nvGrpSpPr>
              <p:cNvPr id="604209" name="Group 45"/>
              <p:cNvGrpSpPr>
                <a:grpSpLocks/>
              </p:cNvGrpSpPr>
              <p:nvPr/>
            </p:nvGrpSpPr>
            <p:grpSpPr bwMode="auto">
              <a:xfrm>
                <a:off x="1683" y="2923"/>
                <a:ext cx="798" cy="713"/>
                <a:chOff x="0" y="0"/>
                <a:chExt cx="877" cy="863"/>
              </a:xfrm>
            </p:grpSpPr>
            <p:sp>
              <p:nvSpPr>
                <p:cNvPr id="604254" name="Oval 46"/>
                <p:cNvSpPr>
                  <a:spLocks/>
                </p:cNvSpPr>
                <p:nvPr/>
              </p:nvSpPr>
              <p:spPr bwMode="auto">
                <a:xfrm>
                  <a:off x="12" y="1"/>
                  <a:ext cx="850" cy="849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333399"/>
                    </a:gs>
                    <a:gs pos="100000">
                      <a:srgbClr val="FFFFFF"/>
                    </a:gs>
                  </a:gsLst>
                  <a:lin ang="0" scaled="1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lIns="0" tIns="0" rIns="0" bIns="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604255" name="Oval 47"/>
                <p:cNvSpPr>
                  <a:spLocks/>
                </p:cNvSpPr>
                <p:nvPr/>
              </p:nvSpPr>
              <p:spPr bwMode="auto">
                <a:xfrm>
                  <a:off x="10" y="0"/>
                  <a:ext cx="849" cy="849"/>
                </a:xfrm>
                <a:prstGeom prst="ellips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604256" name="AutoShape 48"/>
                <p:cNvSpPr>
                  <a:spLocks/>
                </p:cNvSpPr>
                <p:nvPr/>
              </p:nvSpPr>
              <p:spPr bwMode="auto">
                <a:xfrm>
                  <a:off x="0" y="358"/>
                  <a:ext cx="877" cy="505"/>
                </a:xfrm>
                <a:custGeom>
                  <a:avLst/>
                  <a:gdLst>
                    <a:gd name="T0" fmla="*/ 1 w 21535"/>
                    <a:gd name="T1" fmla="*/ 2 h 21239"/>
                    <a:gd name="T2" fmla="*/ 4 w 21535"/>
                    <a:gd name="T3" fmla="*/ 3 h 21239"/>
                    <a:gd name="T4" fmla="*/ 10 w 21535"/>
                    <a:gd name="T5" fmla="*/ 5 h 21239"/>
                    <a:gd name="T6" fmla="*/ 15 w 21535"/>
                    <a:gd name="T7" fmla="*/ 5 h 21239"/>
                    <a:gd name="T8" fmla="*/ 22 w 21535"/>
                    <a:gd name="T9" fmla="*/ 5 h 21239"/>
                    <a:gd name="T10" fmla="*/ 28 w 21535"/>
                    <a:gd name="T11" fmla="*/ 4 h 21239"/>
                    <a:gd name="T12" fmla="*/ 33 w 21535"/>
                    <a:gd name="T13" fmla="*/ 2 h 21239"/>
                    <a:gd name="T14" fmla="*/ 36 w 21535"/>
                    <a:gd name="T15" fmla="*/ 0 h 21239"/>
                    <a:gd name="T16" fmla="*/ 36 w 21535"/>
                    <a:gd name="T17" fmla="*/ 2 h 21239"/>
                    <a:gd name="T18" fmla="*/ 35 w 21535"/>
                    <a:gd name="T19" fmla="*/ 5 h 21239"/>
                    <a:gd name="T20" fmla="*/ 32 w 21535"/>
                    <a:gd name="T21" fmla="*/ 8 h 21239"/>
                    <a:gd name="T22" fmla="*/ 30 w 21535"/>
                    <a:gd name="T23" fmla="*/ 9 h 21239"/>
                    <a:gd name="T24" fmla="*/ 26 w 21535"/>
                    <a:gd name="T25" fmla="*/ 11 h 21239"/>
                    <a:gd name="T26" fmla="*/ 21 w 21535"/>
                    <a:gd name="T27" fmla="*/ 12 h 21239"/>
                    <a:gd name="T28" fmla="*/ 16 w 21535"/>
                    <a:gd name="T29" fmla="*/ 12 h 21239"/>
                    <a:gd name="T30" fmla="*/ 11 w 21535"/>
                    <a:gd name="T31" fmla="*/ 11 h 21239"/>
                    <a:gd name="T32" fmla="*/ 6 w 21535"/>
                    <a:gd name="T33" fmla="*/ 10 h 21239"/>
                    <a:gd name="T34" fmla="*/ 3 w 21535"/>
                    <a:gd name="T35" fmla="*/ 7 h 21239"/>
                    <a:gd name="T36" fmla="*/ 1 w 21535"/>
                    <a:gd name="T37" fmla="*/ 4 h 21239"/>
                    <a:gd name="T38" fmla="*/ 0 w 21535"/>
                    <a:gd name="T39" fmla="*/ 2 h 21239"/>
                    <a:gd name="T40" fmla="*/ 1 w 21535"/>
                    <a:gd name="T41" fmla="*/ 2 h 21239"/>
                    <a:gd name="T42" fmla="*/ 1 w 21535"/>
                    <a:gd name="T43" fmla="*/ 2 h 21239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21535"/>
                    <a:gd name="T67" fmla="*/ 0 h 21239"/>
                    <a:gd name="T68" fmla="*/ 21535 w 21535"/>
                    <a:gd name="T69" fmla="*/ 21239 h 21239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21535" h="21239">
                      <a:moveTo>
                        <a:pt x="484" y="3789"/>
                      </a:moveTo>
                      <a:cubicBezTo>
                        <a:pt x="858" y="4321"/>
                        <a:pt x="1320" y="5234"/>
                        <a:pt x="2200" y="6071"/>
                      </a:cubicBezTo>
                      <a:cubicBezTo>
                        <a:pt x="3079" y="6907"/>
                        <a:pt x="4663" y="8200"/>
                        <a:pt x="5763" y="8809"/>
                      </a:cubicBezTo>
                      <a:cubicBezTo>
                        <a:pt x="6863" y="9417"/>
                        <a:pt x="7611" y="9683"/>
                        <a:pt x="8864" y="9721"/>
                      </a:cubicBezTo>
                      <a:cubicBezTo>
                        <a:pt x="10118" y="9759"/>
                        <a:pt x="12010" y="9531"/>
                        <a:pt x="13352" y="9037"/>
                      </a:cubicBezTo>
                      <a:cubicBezTo>
                        <a:pt x="14693" y="8543"/>
                        <a:pt x="15815" y="7744"/>
                        <a:pt x="16915" y="6717"/>
                      </a:cubicBezTo>
                      <a:cubicBezTo>
                        <a:pt x="18015" y="5690"/>
                        <a:pt x="19180" y="3979"/>
                        <a:pt x="19950" y="2876"/>
                      </a:cubicBezTo>
                      <a:cubicBezTo>
                        <a:pt x="20720" y="1773"/>
                        <a:pt x="21248" y="-242"/>
                        <a:pt x="21512" y="24"/>
                      </a:cubicBezTo>
                      <a:cubicBezTo>
                        <a:pt x="21402" y="176"/>
                        <a:pt x="21600" y="2952"/>
                        <a:pt x="21512" y="4435"/>
                      </a:cubicBezTo>
                      <a:cubicBezTo>
                        <a:pt x="21424" y="5919"/>
                        <a:pt x="21248" y="7516"/>
                        <a:pt x="20940" y="8999"/>
                      </a:cubicBezTo>
                      <a:cubicBezTo>
                        <a:pt x="20632" y="10482"/>
                        <a:pt x="20082" y="12117"/>
                        <a:pt x="19598" y="13334"/>
                      </a:cubicBezTo>
                      <a:cubicBezTo>
                        <a:pt x="19114" y="14551"/>
                        <a:pt x="18675" y="15426"/>
                        <a:pt x="18037" y="16414"/>
                      </a:cubicBezTo>
                      <a:cubicBezTo>
                        <a:pt x="17399" y="17403"/>
                        <a:pt x="16607" y="18430"/>
                        <a:pt x="15727" y="19190"/>
                      </a:cubicBezTo>
                      <a:cubicBezTo>
                        <a:pt x="14847" y="19951"/>
                        <a:pt x="13813" y="20597"/>
                        <a:pt x="12758" y="20902"/>
                      </a:cubicBezTo>
                      <a:cubicBezTo>
                        <a:pt x="11702" y="21206"/>
                        <a:pt x="10514" y="21358"/>
                        <a:pt x="9436" y="21130"/>
                      </a:cubicBezTo>
                      <a:cubicBezTo>
                        <a:pt x="8358" y="20902"/>
                        <a:pt x="7259" y="20331"/>
                        <a:pt x="6335" y="19609"/>
                      </a:cubicBezTo>
                      <a:cubicBezTo>
                        <a:pt x="5411" y="18886"/>
                        <a:pt x="4597" y="18012"/>
                        <a:pt x="3827" y="16871"/>
                      </a:cubicBezTo>
                      <a:cubicBezTo>
                        <a:pt x="3057" y="15730"/>
                        <a:pt x="2288" y="14247"/>
                        <a:pt x="1738" y="12764"/>
                      </a:cubicBezTo>
                      <a:cubicBezTo>
                        <a:pt x="1188" y="11281"/>
                        <a:pt x="748" y="9531"/>
                        <a:pt x="462" y="7896"/>
                      </a:cubicBezTo>
                      <a:cubicBezTo>
                        <a:pt x="176" y="6261"/>
                        <a:pt x="0" y="3523"/>
                        <a:pt x="0" y="2838"/>
                      </a:cubicBezTo>
                      <a:lnTo>
                        <a:pt x="484" y="3789"/>
                      </a:lnTo>
                      <a:close/>
                      <a:moveTo>
                        <a:pt x="484" y="3789"/>
                      </a:moveTo>
                    </a:path>
                  </a:pathLst>
                </a:custGeom>
                <a:solidFill>
                  <a:srgbClr val="FFFFFF">
                    <a:alpha val="49803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604257" name="AutoShape 49"/>
                <p:cNvSpPr>
                  <a:spLocks/>
                </p:cNvSpPr>
                <p:nvPr/>
              </p:nvSpPr>
              <p:spPr bwMode="auto">
                <a:xfrm flipH="1">
                  <a:off x="646" y="108"/>
                  <a:ext cx="216" cy="613"/>
                </a:xfrm>
                <a:custGeom>
                  <a:avLst/>
                  <a:gdLst>
                    <a:gd name="T0" fmla="*/ 1 w 21361"/>
                    <a:gd name="T1" fmla="*/ 16 h 21401"/>
                    <a:gd name="T2" fmla="*/ 0 w 21361"/>
                    <a:gd name="T3" fmla="*/ 13 h 21401"/>
                    <a:gd name="T4" fmla="*/ 0 w 21361"/>
                    <a:gd name="T5" fmla="*/ 9 h 21401"/>
                    <a:gd name="T6" fmla="*/ 0 w 21361"/>
                    <a:gd name="T7" fmla="*/ 5 h 21401"/>
                    <a:gd name="T8" fmla="*/ 1 w 21361"/>
                    <a:gd name="T9" fmla="*/ 2 h 21401"/>
                    <a:gd name="T10" fmla="*/ 1 w 21361"/>
                    <a:gd name="T11" fmla="*/ 0 h 21401"/>
                    <a:gd name="T12" fmla="*/ 2 w 21361"/>
                    <a:gd name="T13" fmla="*/ 4 h 21401"/>
                    <a:gd name="T14" fmla="*/ 2 w 21361"/>
                    <a:gd name="T15" fmla="*/ 8 h 21401"/>
                    <a:gd name="T16" fmla="*/ 2 w 21361"/>
                    <a:gd name="T17" fmla="*/ 13 h 21401"/>
                    <a:gd name="T18" fmla="*/ 2 w 21361"/>
                    <a:gd name="T19" fmla="*/ 16 h 21401"/>
                    <a:gd name="T20" fmla="*/ 1 w 21361"/>
                    <a:gd name="T21" fmla="*/ 18 h 21401"/>
                    <a:gd name="T22" fmla="*/ 1 w 21361"/>
                    <a:gd name="T23" fmla="*/ 16 h 21401"/>
                    <a:gd name="T24" fmla="*/ 1 w 21361"/>
                    <a:gd name="T25" fmla="*/ 16 h 21401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21361"/>
                    <a:gd name="T40" fmla="*/ 0 h 21401"/>
                    <a:gd name="T41" fmla="*/ 21361 w 21361"/>
                    <a:gd name="T42" fmla="*/ 21401 h 21401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21361" h="21401">
                      <a:moveTo>
                        <a:pt x="7120" y="19313"/>
                      </a:moveTo>
                      <a:cubicBezTo>
                        <a:pt x="5406" y="18346"/>
                        <a:pt x="3177" y="17047"/>
                        <a:pt x="1977" y="15567"/>
                      </a:cubicBezTo>
                      <a:cubicBezTo>
                        <a:pt x="777" y="14087"/>
                        <a:pt x="-80" y="12063"/>
                        <a:pt x="6" y="10492"/>
                      </a:cubicBezTo>
                      <a:cubicBezTo>
                        <a:pt x="91" y="8921"/>
                        <a:pt x="1120" y="7471"/>
                        <a:pt x="2491" y="6081"/>
                      </a:cubicBezTo>
                      <a:cubicBezTo>
                        <a:pt x="3863" y="4691"/>
                        <a:pt x="6520" y="3090"/>
                        <a:pt x="8491" y="2093"/>
                      </a:cubicBezTo>
                      <a:cubicBezTo>
                        <a:pt x="10463" y="1096"/>
                        <a:pt x="13891" y="-112"/>
                        <a:pt x="14149" y="9"/>
                      </a:cubicBezTo>
                      <a:cubicBezTo>
                        <a:pt x="16891" y="1610"/>
                        <a:pt x="18091" y="3513"/>
                        <a:pt x="19206" y="5054"/>
                      </a:cubicBezTo>
                      <a:cubicBezTo>
                        <a:pt x="20406" y="6715"/>
                        <a:pt x="21006" y="8347"/>
                        <a:pt x="21263" y="10069"/>
                      </a:cubicBezTo>
                      <a:cubicBezTo>
                        <a:pt x="21520" y="11791"/>
                        <a:pt x="21263" y="13905"/>
                        <a:pt x="20577" y="15416"/>
                      </a:cubicBezTo>
                      <a:cubicBezTo>
                        <a:pt x="19891" y="16926"/>
                        <a:pt x="18434" y="18105"/>
                        <a:pt x="16977" y="19101"/>
                      </a:cubicBezTo>
                      <a:cubicBezTo>
                        <a:pt x="15520" y="20098"/>
                        <a:pt x="12091" y="21488"/>
                        <a:pt x="12091" y="21397"/>
                      </a:cubicBezTo>
                      <a:cubicBezTo>
                        <a:pt x="12091" y="21367"/>
                        <a:pt x="8834" y="20280"/>
                        <a:pt x="7120" y="19313"/>
                      </a:cubicBezTo>
                      <a:close/>
                      <a:moveTo>
                        <a:pt x="7120" y="19313"/>
                      </a:moveTo>
                    </a:path>
                  </a:pathLst>
                </a:custGeom>
                <a:solidFill>
                  <a:srgbClr val="FFFFFF"/>
                </a:solidFill>
                <a:ln w="38100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604258" name="AutoShape 50"/>
                <p:cNvSpPr>
                  <a:spLocks/>
                </p:cNvSpPr>
                <p:nvPr/>
              </p:nvSpPr>
              <p:spPr bwMode="auto">
                <a:xfrm>
                  <a:off x="625" y="105"/>
                  <a:ext cx="97" cy="622"/>
                </a:xfrm>
                <a:custGeom>
                  <a:avLst/>
                  <a:gdLst>
                    <a:gd name="T0" fmla="*/ 0 w 21248"/>
                    <a:gd name="T1" fmla="*/ 16 h 21318"/>
                    <a:gd name="T2" fmla="*/ 0 w 21248"/>
                    <a:gd name="T3" fmla="*/ 14 h 21318"/>
                    <a:gd name="T4" fmla="*/ 0 w 21248"/>
                    <a:gd name="T5" fmla="*/ 11 h 21318"/>
                    <a:gd name="T6" fmla="*/ 0 w 21248"/>
                    <a:gd name="T7" fmla="*/ 7 h 21318"/>
                    <a:gd name="T8" fmla="*/ 0 w 21248"/>
                    <a:gd name="T9" fmla="*/ 3 h 21318"/>
                    <a:gd name="T10" fmla="*/ 0 w 21248"/>
                    <a:gd name="T11" fmla="*/ 0 h 21318"/>
                    <a:gd name="T12" fmla="*/ 0 w 21248"/>
                    <a:gd name="T13" fmla="*/ 4 h 21318"/>
                    <a:gd name="T14" fmla="*/ 0 w 21248"/>
                    <a:gd name="T15" fmla="*/ 8 h 21318"/>
                    <a:gd name="T16" fmla="*/ 0 w 21248"/>
                    <a:gd name="T17" fmla="*/ 13 h 21318"/>
                    <a:gd name="T18" fmla="*/ 0 w 21248"/>
                    <a:gd name="T19" fmla="*/ 16 h 21318"/>
                    <a:gd name="T20" fmla="*/ 0 w 21248"/>
                    <a:gd name="T21" fmla="*/ 18 h 21318"/>
                    <a:gd name="T22" fmla="*/ 0 w 21248"/>
                    <a:gd name="T23" fmla="*/ 16 h 21318"/>
                    <a:gd name="T24" fmla="*/ 0 w 21248"/>
                    <a:gd name="T25" fmla="*/ 16 h 21318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21248"/>
                    <a:gd name="T40" fmla="*/ 0 h 21318"/>
                    <a:gd name="T41" fmla="*/ 21248 w 21248"/>
                    <a:gd name="T42" fmla="*/ 21318 h 21318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21248" h="21318">
                      <a:moveTo>
                        <a:pt x="16701" y="18255"/>
                      </a:moveTo>
                      <a:cubicBezTo>
                        <a:pt x="15943" y="17395"/>
                        <a:pt x="15943" y="16801"/>
                        <a:pt x="15564" y="15852"/>
                      </a:cubicBezTo>
                      <a:cubicBezTo>
                        <a:pt x="15185" y="14903"/>
                        <a:pt x="14427" y="13686"/>
                        <a:pt x="14427" y="12470"/>
                      </a:cubicBezTo>
                      <a:cubicBezTo>
                        <a:pt x="14427" y="11253"/>
                        <a:pt x="14806" y="9888"/>
                        <a:pt x="14995" y="8464"/>
                      </a:cubicBezTo>
                      <a:cubicBezTo>
                        <a:pt x="15185" y="7040"/>
                        <a:pt x="15374" y="5319"/>
                        <a:pt x="15564" y="3925"/>
                      </a:cubicBezTo>
                      <a:cubicBezTo>
                        <a:pt x="15753" y="2530"/>
                        <a:pt x="17648" y="-170"/>
                        <a:pt x="15943" y="8"/>
                      </a:cubicBezTo>
                      <a:cubicBezTo>
                        <a:pt x="9880" y="1581"/>
                        <a:pt x="7227" y="3450"/>
                        <a:pt x="4764" y="4963"/>
                      </a:cubicBezTo>
                      <a:cubicBezTo>
                        <a:pt x="2111" y="6595"/>
                        <a:pt x="785" y="8197"/>
                        <a:pt x="216" y="9888"/>
                      </a:cubicBezTo>
                      <a:cubicBezTo>
                        <a:pt x="-352" y="11579"/>
                        <a:pt x="216" y="13627"/>
                        <a:pt x="1732" y="15140"/>
                      </a:cubicBezTo>
                      <a:cubicBezTo>
                        <a:pt x="3248" y="16653"/>
                        <a:pt x="6280" y="17870"/>
                        <a:pt x="9501" y="18908"/>
                      </a:cubicBezTo>
                      <a:cubicBezTo>
                        <a:pt x="12722" y="19946"/>
                        <a:pt x="20111" y="21430"/>
                        <a:pt x="21248" y="21311"/>
                      </a:cubicBezTo>
                      <a:cubicBezTo>
                        <a:pt x="21248" y="21282"/>
                        <a:pt x="17648" y="18878"/>
                        <a:pt x="16701" y="18255"/>
                      </a:cubicBezTo>
                      <a:close/>
                      <a:moveTo>
                        <a:pt x="16701" y="18255"/>
                      </a:moveTo>
                    </a:path>
                  </a:pathLst>
                </a:custGeom>
                <a:solidFill>
                  <a:srgbClr val="009999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381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604259" name="AutoShape 51"/>
                <p:cNvSpPr>
                  <a:spLocks/>
                </p:cNvSpPr>
                <p:nvPr/>
              </p:nvSpPr>
              <p:spPr bwMode="auto">
                <a:xfrm>
                  <a:off x="12" y="435"/>
                  <a:ext cx="684" cy="154"/>
                </a:xfrm>
                <a:custGeom>
                  <a:avLst/>
                  <a:gdLst>
                    <a:gd name="T0" fmla="*/ 0 w 21600"/>
                    <a:gd name="T1" fmla="*/ 0 h 21488"/>
                    <a:gd name="T2" fmla="*/ 3 w 21600"/>
                    <a:gd name="T3" fmla="*/ 1 h 21488"/>
                    <a:gd name="T4" fmla="*/ 7 w 21600"/>
                    <a:gd name="T5" fmla="*/ 1 h 21488"/>
                    <a:gd name="T6" fmla="*/ 11 w 21600"/>
                    <a:gd name="T7" fmla="*/ 1 h 21488"/>
                    <a:gd name="T8" fmla="*/ 17 w 21600"/>
                    <a:gd name="T9" fmla="*/ 1 h 21488"/>
                    <a:gd name="T10" fmla="*/ 20 w 21600"/>
                    <a:gd name="T11" fmla="*/ 1 h 21488"/>
                    <a:gd name="T12" fmla="*/ 21 w 21600"/>
                    <a:gd name="T13" fmla="*/ 0 h 21488"/>
                    <a:gd name="T14" fmla="*/ 22 w 21600"/>
                    <a:gd name="T15" fmla="*/ 0 h 2148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1600"/>
                    <a:gd name="T25" fmla="*/ 0 h 21488"/>
                    <a:gd name="T26" fmla="*/ 21600 w 21600"/>
                    <a:gd name="T27" fmla="*/ 21488 h 21488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1600" h="21488">
                      <a:moveTo>
                        <a:pt x="0" y="0"/>
                      </a:moveTo>
                      <a:cubicBezTo>
                        <a:pt x="465" y="1689"/>
                        <a:pt x="1558" y="6758"/>
                        <a:pt x="2762" y="9895"/>
                      </a:cubicBezTo>
                      <a:cubicBezTo>
                        <a:pt x="3965" y="13032"/>
                        <a:pt x="5824" y="16653"/>
                        <a:pt x="7191" y="18583"/>
                      </a:cubicBezTo>
                      <a:cubicBezTo>
                        <a:pt x="8558" y="20514"/>
                        <a:pt x="9488" y="21359"/>
                        <a:pt x="11046" y="21479"/>
                      </a:cubicBezTo>
                      <a:cubicBezTo>
                        <a:pt x="12605" y="21600"/>
                        <a:pt x="15202" y="20393"/>
                        <a:pt x="16624" y="19307"/>
                      </a:cubicBezTo>
                      <a:cubicBezTo>
                        <a:pt x="18046" y="18221"/>
                        <a:pt x="18784" y="16894"/>
                        <a:pt x="19522" y="14842"/>
                      </a:cubicBezTo>
                      <a:cubicBezTo>
                        <a:pt x="20260" y="12791"/>
                        <a:pt x="20643" y="8809"/>
                        <a:pt x="20998" y="7240"/>
                      </a:cubicBezTo>
                      <a:cubicBezTo>
                        <a:pt x="21354" y="5672"/>
                        <a:pt x="21463" y="5551"/>
                        <a:pt x="21600" y="5068"/>
                      </a:cubicBez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</p:grpSp>
          <p:sp>
            <p:nvSpPr>
              <p:cNvPr id="604210" name="Line 52"/>
              <p:cNvSpPr>
                <a:spLocks noChangeShapeType="1"/>
              </p:cNvSpPr>
              <p:nvPr/>
            </p:nvSpPr>
            <p:spPr bwMode="auto">
              <a:xfrm flipH="1">
                <a:off x="2299" y="2846"/>
                <a:ext cx="178" cy="239"/>
              </a:xfrm>
              <a:prstGeom prst="line">
                <a:avLst/>
              </a:prstGeom>
              <a:noFill/>
              <a:ln w="12700">
                <a:solidFill>
                  <a:srgbClr val="99CC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04211" name="Line 53"/>
              <p:cNvSpPr>
                <a:spLocks noChangeShapeType="1"/>
              </p:cNvSpPr>
              <p:nvPr/>
            </p:nvSpPr>
            <p:spPr bwMode="auto">
              <a:xfrm>
                <a:off x="2291" y="3120"/>
                <a:ext cx="993" cy="1"/>
              </a:xfrm>
              <a:prstGeom prst="line">
                <a:avLst/>
              </a:prstGeom>
              <a:noFill/>
              <a:ln w="12700">
                <a:solidFill>
                  <a:srgbClr val="99CC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04212" name="Line 54"/>
              <p:cNvSpPr>
                <a:spLocks noChangeShapeType="1"/>
              </p:cNvSpPr>
              <p:nvPr/>
            </p:nvSpPr>
            <p:spPr bwMode="auto">
              <a:xfrm>
                <a:off x="2218" y="3391"/>
                <a:ext cx="997" cy="3"/>
              </a:xfrm>
              <a:prstGeom prst="line">
                <a:avLst/>
              </a:prstGeom>
              <a:noFill/>
              <a:ln w="12700">
                <a:solidFill>
                  <a:srgbClr val="99CC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04213" name="Line 55"/>
              <p:cNvSpPr>
                <a:spLocks noChangeShapeType="1"/>
              </p:cNvSpPr>
              <p:nvPr/>
            </p:nvSpPr>
            <p:spPr bwMode="auto">
              <a:xfrm>
                <a:off x="2278" y="3256"/>
                <a:ext cx="1052" cy="2"/>
              </a:xfrm>
              <a:prstGeom prst="line">
                <a:avLst/>
              </a:prstGeom>
              <a:noFill/>
              <a:ln w="12700">
                <a:solidFill>
                  <a:srgbClr val="99CC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04214" name="Line 56"/>
              <p:cNvSpPr>
                <a:spLocks noChangeShapeType="1"/>
              </p:cNvSpPr>
              <p:nvPr/>
            </p:nvSpPr>
            <p:spPr bwMode="auto">
              <a:xfrm flipH="1">
                <a:off x="2161" y="3111"/>
                <a:ext cx="336" cy="454"/>
              </a:xfrm>
              <a:prstGeom prst="line">
                <a:avLst/>
              </a:prstGeom>
              <a:noFill/>
              <a:ln w="12700">
                <a:solidFill>
                  <a:srgbClr val="99CC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04215" name="Line 57"/>
              <p:cNvSpPr>
                <a:spLocks noChangeShapeType="1"/>
              </p:cNvSpPr>
              <p:nvPr/>
            </p:nvSpPr>
            <p:spPr bwMode="auto">
              <a:xfrm flipH="1">
                <a:off x="1943" y="3417"/>
                <a:ext cx="111" cy="148"/>
              </a:xfrm>
              <a:prstGeom prst="line">
                <a:avLst/>
              </a:prstGeom>
              <a:noFill/>
              <a:ln w="12700">
                <a:solidFill>
                  <a:srgbClr val="99CC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04216" name="Line 58"/>
              <p:cNvSpPr>
                <a:spLocks noChangeShapeType="1"/>
              </p:cNvSpPr>
              <p:nvPr/>
            </p:nvSpPr>
            <p:spPr bwMode="auto">
              <a:xfrm flipH="1">
                <a:off x="1720" y="3383"/>
                <a:ext cx="131" cy="179"/>
              </a:xfrm>
              <a:prstGeom prst="line">
                <a:avLst/>
              </a:prstGeom>
              <a:noFill/>
              <a:ln w="12700">
                <a:solidFill>
                  <a:srgbClr val="99CC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04217" name="Line 59"/>
              <p:cNvSpPr>
                <a:spLocks noChangeShapeType="1"/>
              </p:cNvSpPr>
              <p:nvPr/>
            </p:nvSpPr>
            <p:spPr bwMode="auto">
              <a:xfrm>
                <a:off x="1519" y="3564"/>
                <a:ext cx="1568" cy="3"/>
              </a:xfrm>
              <a:prstGeom prst="line">
                <a:avLst/>
              </a:prstGeom>
              <a:noFill/>
              <a:ln w="25400">
                <a:solidFill>
                  <a:srgbClr val="99CC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04218" name="AutoShape 60"/>
              <p:cNvSpPr>
                <a:spLocks/>
              </p:cNvSpPr>
              <p:nvPr/>
            </p:nvSpPr>
            <p:spPr bwMode="auto">
              <a:xfrm>
                <a:off x="1752" y="3420"/>
                <a:ext cx="282" cy="220"/>
              </a:xfrm>
              <a:custGeom>
                <a:avLst/>
                <a:gdLst>
                  <a:gd name="T0" fmla="*/ 2 w 21600"/>
                  <a:gd name="T1" fmla="*/ 0 h 21600"/>
                  <a:gd name="T2" fmla="*/ 1 w 21600"/>
                  <a:gd name="T3" fmla="*/ 1 h 21600"/>
                  <a:gd name="T4" fmla="*/ 0 w 21600"/>
                  <a:gd name="T5" fmla="*/ 1 h 21600"/>
                  <a:gd name="T6" fmla="*/ 1 w 21600"/>
                  <a:gd name="T7" fmla="*/ 2 h 21600"/>
                  <a:gd name="T8" fmla="*/ 3 w 21600"/>
                  <a:gd name="T9" fmla="*/ 1 h 21600"/>
                  <a:gd name="T10" fmla="*/ 2 w 21600"/>
                  <a:gd name="T11" fmla="*/ 1 h 21600"/>
                  <a:gd name="T12" fmla="*/ 4 w 21600"/>
                  <a:gd name="T13" fmla="*/ 0 h 21600"/>
                  <a:gd name="T14" fmla="*/ 2 w 21600"/>
                  <a:gd name="T15" fmla="*/ 0 h 21600"/>
                  <a:gd name="T16" fmla="*/ 2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600"/>
                  <a:gd name="T28" fmla="*/ 0 h 21600"/>
                  <a:gd name="T29" fmla="*/ 21600 w 21600"/>
                  <a:gd name="T30" fmla="*/ 21600 h 2160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600" h="21600">
                    <a:moveTo>
                      <a:pt x="12900" y="0"/>
                    </a:moveTo>
                    <a:lnTo>
                      <a:pt x="5310" y="13161"/>
                    </a:lnTo>
                    <a:lnTo>
                      <a:pt x="0" y="13161"/>
                    </a:lnTo>
                    <a:lnTo>
                      <a:pt x="5040" y="21600"/>
                    </a:lnTo>
                    <a:lnTo>
                      <a:pt x="18930" y="13161"/>
                    </a:lnTo>
                    <a:lnTo>
                      <a:pt x="13950" y="13266"/>
                    </a:lnTo>
                    <a:lnTo>
                      <a:pt x="21600" y="0"/>
                    </a:lnTo>
                    <a:lnTo>
                      <a:pt x="12900" y="0"/>
                    </a:lnTo>
                    <a:close/>
                    <a:moveTo>
                      <a:pt x="12900" y="0"/>
                    </a:moveTo>
                  </a:path>
                </a:pathLst>
              </a:custGeom>
              <a:solidFill>
                <a:srgbClr val="BBE0E3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grpSp>
            <p:nvGrpSpPr>
              <p:cNvPr id="604219" name="Group 61"/>
              <p:cNvGrpSpPr>
                <a:grpSpLocks/>
              </p:cNvGrpSpPr>
              <p:nvPr/>
            </p:nvGrpSpPr>
            <p:grpSpPr bwMode="auto">
              <a:xfrm>
                <a:off x="2304" y="2544"/>
                <a:ext cx="864" cy="386"/>
                <a:chOff x="0" y="0"/>
                <a:chExt cx="1014" cy="294"/>
              </a:xfrm>
            </p:grpSpPr>
            <p:sp>
              <p:nvSpPr>
                <p:cNvPr id="604241" name="Line 62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545" y="56"/>
                  <a:ext cx="61" cy="88"/>
                </a:xfrm>
                <a:prstGeom prst="line">
                  <a:avLst/>
                </a:prstGeom>
                <a:noFill/>
                <a:ln w="12700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604242" name="Line 63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656" y="0"/>
                  <a:ext cx="159" cy="133"/>
                </a:xfrm>
                <a:prstGeom prst="line">
                  <a:avLst/>
                </a:prstGeom>
                <a:noFill/>
                <a:ln w="12700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604243" name="Line 64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726" y="145"/>
                  <a:ext cx="250" cy="65"/>
                </a:xfrm>
                <a:prstGeom prst="line">
                  <a:avLst/>
                </a:prstGeom>
                <a:noFill/>
                <a:ln w="12700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604244" name="Line 65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726" y="249"/>
                  <a:ext cx="288" cy="18"/>
                </a:xfrm>
                <a:prstGeom prst="line">
                  <a:avLst/>
                </a:prstGeom>
                <a:noFill/>
                <a:ln w="12700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604245" name="Line 66"/>
                <p:cNvSpPr>
                  <a:spLocks noChangeShapeType="1"/>
                </p:cNvSpPr>
                <p:nvPr/>
              </p:nvSpPr>
              <p:spPr bwMode="auto">
                <a:xfrm rot="10800000">
                  <a:off x="100" y="23"/>
                  <a:ext cx="258" cy="107"/>
                </a:xfrm>
                <a:prstGeom prst="line">
                  <a:avLst/>
                </a:prstGeom>
                <a:noFill/>
                <a:ln w="12700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604246" name="Line 67"/>
                <p:cNvSpPr>
                  <a:spLocks noChangeShapeType="1"/>
                </p:cNvSpPr>
                <p:nvPr/>
              </p:nvSpPr>
              <p:spPr bwMode="auto">
                <a:xfrm rot="10800000">
                  <a:off x="19" y="155"/>
                  <a:ext cx="280" cy="66"/>
                </a:xfrm>
                <a:prstGeom prst="line">
                  <a:avLst/>
                </a:prstGeom>
                <a:noFill/>
                <a:ln w="12700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604247" name="Line 68"/>
                <p:cNvSpPr>
                  <a:spLocks noChangeShapeType="1"/>
                </p:cNvSpPr>
                <p:nvPr/>
              </p:nvSpPr>
              <p:spPr bwMode="auto">
                <a:xfrm rot="10800000">
                  <a:off x="0" y="289"/>
                  <a:ext cx="249" cy="5"/>
                </a:xfrm>
                <a:prstGeom prst="line">
                  <a:avLst/>
                </a:prstGeom>
                <a:noFill/>
                <a:ln w="12700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604248" name="Line 69"/>
                <p:cNvSpPr>
                  <a:spLocks noChangeShapeType="1"/>
                </p:cNvSpPr>
                <p:nvPr/>
              </p:nvSpPr>
              <p:spPr bwMode="auto">
                <a:xfrm rot="10800000">
                  <a:off x="229" y="245"/>
                  <a:ext cx="179" cy="18"/>
                </a:xfrm>
                <a:prstGeom prst="line">
                  <a:avLst/>
                </a:prstGeom>
                <a:noFill/>
                <a:ln w="12700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604249" name="Line 70"/>
                <p:cNvSpPr>
                  <a:spLocks noChangeShapeType="1"/>
                </p:cNvSpPr>
                <p:nvPr/>
              </p:nvSpPr>
              <p:spPr bwMode="auto">
                <a:xfrm rot="10800000">
                  <a:off x="249" y="136"/>
                  <a:ext cx="159" cy="47"/>
                </a:xfrm>
                <a:prstGeom prst="line">
                  <a:avLst/>
                </a:prstGeom>
                <a:noFill/>
                <a:ln w="12700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604250" name="Line 71"/>
                <p:cNvSpPr>
                  <a:spLocks noChangeShapeType="1"/>
                </p:cNvSpPr>
                <p:nvPr/>
              </p:nvSpPr>
              <p:spPr bwMode="auto">
                <a:xfrm rot="10800000">
                  <a:off x="408" y="76"/>
                  <a:ext cx="59" cy="68"/>
                </a:xfrm>
                <a:prstGeom prst="line">
                  <a:avLst/>
                </a:prstGeom>
                <a:noFill/>
                <a:ln w="12700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604251" name="Line 72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606" y="130"/>
                  <a:ext cx="109" cy="38"/>
                </a:xfrm>
                <a:prstGeom prst="line">
                  <a:avLst/>
                </a:prstGeom>
                <a:noFill/>
                <a:ln w="12700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604252" name="Line 73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597" y="222"/>
                  <a:ext cx="179" cy="11"/>
                </a:xfrm>
                <a:prstGeom prst="line">
                  <a:avLst/>
                </a:prstGeom>
                <a:noFill/>
                <a:ln w="12700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604253" name="Line 74"/>
                <p:cNvSpPr>
                  <a:spLocks noChangeShapeType="1"/>
                </p:cNvSpPr>
                <p:nvPr/>
              </p:nvSpPr>
              <p:spPr bwMode="auto">
                <a:xfrm rot="10800000">
                  <a:off x="379" y="202"/>
                  <a:ext cx="100" cy="31"/>
                </a:xfrm>
                <a:prstGeom prst="line">
                  <a:avLst/>
                </a:prstGeom>
                <a:noFill/>
                <a:ln w="12700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</p:grpSp>
          <p:grpSp>
            <p:nvGrpSpPr>
              <p:cNvPr id="604220" name="Group 75"/>
              <p:cNvGrpSpPr>
                <a:grpSpLocks/>
              </p:cNvGrpSpPr>
              <p:nvPr/>
            </p:nvGrpSpPr>
            <p:grpSpPr bwMode="auto">
              <a:xfrm>
                <a:off x="2304" y="3009"/>
                <a:ext cx="816" cy="351"/>
                <a:chOff x="0" y="0"/>
                <a:chExt cx="975" cy="295"/>
              </a:xfrm>
            </p:grpSpPr>
            <p:sp>
              <p:nvSpPr>
                <p:cNvPr id="604228" name="Line 76"/>
                <p:cNvSpPr>
                  <a:spLocks noChangeShapeType="1"/>
                </p:cNvSpPr>
                <p:nvPr/>
              </p:nvSpPr>
              <p:spPr bwMode="auto">
                <a:xfrm flipH="1">
                  <a:off x="360" y="116"/>
                  <a:ext cx="66" cy="117"/>
                </a:xfrm>
                <a:prstGeom prst="line">
                  <a:avLst/>
                </a:prstGeom>
                <a:noFill/>
                <a:ln w="12700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604229" name="Line 77"/>
                <p:cNvSpPr>
                  <a:spLocks noChangeShapeType="1"/>
                </p:cNvSpPr>
                <p:nvPr/>
              </p:nvSpPr>
              <p:spPr bwMode="auto">
                <a:xfrm flipH="1">
                  <a:off x="159" y="160"/>
                  <a:ext cx="159" cy="135"/>
                </a:xfrm>
                <a:prstGeom prst="line">
                  <a:avLst/>
                </a:prstGeom>
                <a:noFill/>
                <a:ln w="12700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604230" name="Line 78"/>
                <p:cNvSpPr>
                  <a:spLocks noChangeShapeType="1"/>
                </p:cNvSpPr>
                <p:nvPr/>
              </p:nvSpPr>
              <p:spPr bwMode="auto">
                <a:xfrm flipH="1">
                  <a:off x="0" y="84"/>
                  <a:ext cx="248" cy="66"/>
                </a:xfrm>
                <a:prstGeom prst="line">
                  <a:avLst/>
                </a:prstGeom>
                <a:noFill/>
                <a:ln w="12700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604231" name="Line 79"/>
                <p:cNvSpPr>
                  <a:spLocks noChangeShapeType="1"/>
                </p:cNvSpPr>
                <p:nvPr/>
              </p:nvSpPr>
              <p:spPr bwMode="auto">
                <a:xfrm flipH="1">
                  <a:off x="60" y="26"/>
                  <a:ext cx="189" cy="14"/>
                </a:xfrm>
                <a:prstGeom prst="line">
                  <a:avLst/>
                </a:prstGeom>
                <a:noFill/>
                <a:ln w="12700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604232" name="Line 80"/>
                <p:cNvSpPr>
                  <a:spLocks noChangeShapeType="1"/>
                </p:cNvSpPr>
                <p:nvPr/>
              </p:nvSpPr>
              <p:spPr bwMode="auto">
                <a:xfrm>
                  <a:off x="618" y="165"/>
                  <a:ext cx="258" cy="108"/>
                </a:xfrm>
                <a:prstGeom prst="line">
                  <a:avLst/>
                </a:prstGeom>
                <a:noFill/>
                <a:ln w="12700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604233" name="Line 81"/>
                <p:cNvSpPr>
                  <a:spLocks noChangeShapeType="1"/>
                </p:cNvSpPr>
                <p:nvPr/>
              </p:nvSpPr>
              <p:spPr bwMode="auto">
                <a:xfrm>
                  <a:off x="676" y="73"/>
                  <a:ext cx="280" cy="66"/>
                </a:xfrm>
                <a:prstGeom prst="line">
                  <a:avLst/>
                </a:prstGeom>
                <a:noFill/>
                <a:ln w="12700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604234" name="Line 82"/>
                <p:cNvSpPr>
                  <a:spLocks noChangeShapeType="1"/>
                </p:cNvSpPr>
                <p:nvPr/>
              </p:nvSpPr>
              <p:spPr bwMode="auto">
                <a:xfrm>
                  <a:off x="727" y="0"/>
                  <a:ext cx="248" cy="4"/>
                </a:xfrm>
                <a:prstGeom prst="line">
                  <a:avLst/>
                </a:prstGeom>
                <a:noFill/>
                <a:ln w="12700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604235" name="Line 83"/>
                <p:cNvSpPr>
                  <a:spLocks noChangeShapeType="1"/>
                </p:cNvSpPr>
                <p:nvPr/>
              </p:nvSpPr>
              <p:spPr bwMode="auto">
                <a:xfrm>
                  <a:off x="568" y="31"/>
                  <a:ext cx="179" cy="18"/>
                </a:xfrm>
                <a:prstGeom prst="line">
                  <a:avLst/>
                </a:prstGeom>
                <a:noFill/>
                <a:ln w="12700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604236" name="Line 84"/>
                <p:cNvSpPr>
                  <a:spLocks noChangeShapeType="1"/>
                </p:cNvSpPr>
                <p:nvPr/>
              </p:nvSpPr>
              <p:spPr bwMode="auto">
                <a:xfrm>
                  <a:off x="568" y="112"/>
                  <a:ext cx="159" cy="46"/>
                </a:xfrm>
                <a:prstGeom prst="line">
                  <a:avLst/>
                </a:prstGeom>
                <a:noFill/>
                <a:ln w="12700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604237" name="Line 85"/>
                <p:cNvSpPr>
                  <a:spLocks noChangeShapeType="1"/>
                </p:cNvSpPr>
                <p:nvPr/>
              </p:nvSpPr>
              <p:spPr bwMode="auto">
                <a:xfrm>
                  <a:off x="509" y="149"/>
                  <a:ext cx="59" cy="69"/>
                </a:xfrm>
                <a:prstGeom prst="line">
                  <a:avLst/>
                </a:prstGeom>
                <a:noFill/>
                <a:ln w="12700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604238" name="Line 86"/>
                <p:cNvSpPr>
                  <a:spLocks noChangeShapeType="1"/>
                </p:cNvSpPr>
                <p:nvPr/>
              </p:nvSpPr>
              <p:spPr bwMode="auto">
                <a:xfrm flipH="1">
                  <a:off x="259" y="127"/>
                  <a:ext cx="109" cy="38"/>
                </a:xfrm>
                <a:prstGeom prst="line">
                  <a:avLst/>
                </a:prstGeom>
                <a:noFill/>
                <a:ln w="12700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604239" name="Line 87"/>
                <p:cNvSpPr>
                  <a:spLocks noChangeShapeType="1"/>
                </p:cNvSpPr>
                <p:nvPr/>
              </p:nvSpPr>
              <p:spPr bwMode="auto">
                <a:xfrm flipH="1">
                  <a:off x="200" y="60"/>
                  <a:ext cx="179" cy="12"/>
                </a:xfrm>
                <a:prstGeom prst="line">
                  <a:avLst/>
                </a:prstGeom>
                <a:noFill/>
                <a:ln w="12700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604240" name="Line 88"/>
                <p:cNvSpPr>
                  <a:spLocks noChangeShapeType="1"/>
                </p:cNvSpPr>
                <p:nvPr/>
              </p:nvSpPr>
              <p:spPr bwMode="auto">
                <a:xfrm>
                  <a:off x="495" y="61"/>
                  <a:ext cx="100" cy="30"/>
                </a:xfrm>
                <a:prstGeom prst="line">
                  <a:avLst/>
                </a:prstGeom>
                <a:noFill/>
                <a:ln w="12700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</p:grpSp>
          <p:sp>
            <p:nvSpPr>
              <p:cNvPr id="604221" name="Line 89"/>
              <p:cNvSpPr>
                <a:spLocks noChangeShapeType="1"/>
              </p:cNvSpPr>
              <p:nvPr/>
            </p:nvSpPr>
            <p:spPr bwMode="auto">
              <a:xfrm>
                <a:off x="1617" y="3393"/>
                <a:ext cx="260" cy="1"/>
              </a:xfrm>
              <a:prstGeom prst="line">
                <a:avLst/>
              </a:prstGeom>
              <a:noFill/>
              <a:ln w="12700">
                <a:solidFill>
                  <a:srgbClr val="99CC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04222" name="Line 90"/>
              <p:cNvSpPr>
                <a:spLocks noChangeShapeType="1"/>
              </p:cNvSpPr>
              <p:nvPr/>
            </p:nvSpPr>
            <p:spPr bwMode="auto">
              <a:xfrm>
                <a:off x="3631" y="2570"/>
                <a:ext cx="196" cy="1"/>
              </a:xfrm>
              <a:prstGeom prst="line">
                <a:avLst/>
              </a:prstGeom>
              <a:noFill/>
              <a:ln w="12700">
                <a:solidFill>
                  <a:srgbClr val="99CC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04223" name="Line 91"/>
              <p:cNvSpPr>
                <a:spLocks noChangeShapeType="1"/>
              </p:cNvSpPr>
              <p:nvPr/>
            </p:nvSpPr>
            <p:spPr bwMode="auto">
              <a:xfrm flipH="1">
                <a:off x="3715" y="2292"/>
                <a:ext cx="80" cy="110"/>
              </a:xfrm>
              <a:prstGeom prst="line">
                <a:avLst/>
              </a:prstGeom>
              <a:noFill/>
              <a:ln w="12700">
                <a:solidFill>
                  <a:srgbClr val="99CC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04224" name="AutoShape 92"/>
              <p:cNvSpPr>
                <a:spLocks noChangeAspect="1" noChangeArrowheads="1"/>
              </p:cNvSpPr>
              <p:nvPr/>
            </p:nvSpPr>
            <p:spPr bwMode="auto">
              <a:xfrm>
                <a:off x="2640" y="2688"/>
                <a:ext cx="144" cy="144"/>
              </a:xfrm>
              <a:prstGeom prst="plus">
                <a:avLst>
                  <a:gd name="adj" fmla="val 34722"/>
                </a:avLst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04225" name="Rectangle 93"/>
              <p:cNvSpPr>
                <a:spLocks noChangeArrowheads="1"/>
              </p:cNvSpPr>
              <p:nvPr/>
            </p:nvSpPr>
            <p:spPr bwMode="auto">
              <a:xfrm>
                <a:off x="2640" y="3072"/>
                <a:ext cx="144" cy="48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04226" name="AutoShape 94"/>
              <p:cNvSpPr>
                <a:spLocks noChangeArrowheads="1"/>
              </p:cNvSpPr>
              <p:nvPr/>
            </p:nvSpPr>
            <p:spPr bwMode="auto">
              <a:xfrm>
                <a:off x="2676" y="2150"/>
                <a:ext cx="96" cy="336"/>
              </a:xfrm>
              <a:prstGeom prst="upArrow">
                <a:avLst>
                  <a:gd name="adj1" fmla="val 50000"/>
                  <a:gd name="adj2" fmla="val 875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04227" name="Text Box 95"/>
              <p:cNvSpPr txBox="1">
                <a:spLocks noChangeArrowheads="1"/>
              </p:cNvSpPr>
              <p:nvPr/>
            </p:nvSpPr>
            <p:spPr bwMode="auto">
              <a:xfrm>
                <a:off x="2208" y="2111"/>
                <a:ext cx="583" cy="265"/>
              </a:xfrm>
              <a:prstGeom prst="rect">
                <a:avLst/>
              </a:prstGeom>
              <a:solidFill>
                <a:srgbClr val="FFFFCC">
                  <a:alpha val="34901"/>
                </a:srgbClr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defTabSz="4572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defTabSz="4572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defTabSz="4572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defTabSz="4572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defTabSz="4572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 b="1" i="1">
                    <a:solidFill>
                      <a:srgbClr val="2A7E50"/>
                    </a:solidFill>
                  </a:rPr>
                  <a:t>L</a:t>
                </a:r>
                <a:r>
                  <a:rPr lang="en-US" sz="1400">
                    <a:solidFill>
                      <a:srgbClr val="2A7E50"/>
                    </a:solidFill>
                  </a:rPr>
                  <a:t> or </a:t>
                </a:r>
                <a:r>
                  <a:rPr lang="en-US" sz="1400" b="1" i="1">
                    <a:solidFill>
                      <a:srgbClr val="2A7E50"/>
                    </a:solidFill>
                  </a:rPr>
                  <a:t>B</a:t>
                </a:r>
              </a:p>
            </p:txBody>
          </p:sp>
        </p:grpSp>
        <p:sp>
          <p:nvSpPr>
            <p:cNvPr id="604182" name="Text Box 92"/>
            <p:cNvSpPr txBox="1">
              <a:spLocks noChangeArrowheads="1"/>
            </p:cNvSpPr>
            <p:nvPr/>
          </p:nvSpPr>
          <p:spPr bwMode="auto">
            <a:xfrm>
              <a:off x="5571" y="1134"/>
              <a:ext cx="322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4800" b="1" dirty="0">
                  <a:solidFill>
                    <a:srgbClr val="000000"/>
                  </a:solidFill>
                </a:rPr>
                <a:t>+</a:t>
              </a:r>
              <a:endParaRPr lang="en-US" sz="4800" dirty="0">
                <a:solidFill>
                  <a:srgbClr val="000000"/>
                </a:solidFill>
              </a:endParaRPr>
            </a:p>
          </p:txBody>
        </p:sp>
        <p:sp>
          <p:nvSpPr>
            <p:cNvPr id="604183" name="Text Box 93"/>
            <p:cNvSpPr txBox="1">
              <a:spLocks noChangeArrowheads="1"/>
            </p:cNvSpPr>
            <p:nvPr/>
          </p:nvSpPr>
          <p:spPr bwMode="auto">
            <a:xfrm>
              <a:off x="3429" y="1795"/>
              <a:ext cx="2273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800" b="1" dirty="0">
                  <a:solidFill>
                    <a:srgbClr val="660066"/>
                  </a:solidFill>
                  <a:latin typeface="Calibri"/>
                  <a:cs typeface="Calibri"/>
                </a:rPr>
                <a:t>External (QED) magnetic fields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800" b="1" dirty="0">
                  <a:solidFill>
                    <a:srgbClr val="660066"/>
                  </a:solidFill>
                  <a:latin typeface="Calibri"/>
                  <a:cs typeface="Calibri"/>
                </a:rPr>
                <a:t>- 10</a:t>
              </a:r>
              <a:r>
                <a:rPr lang="en-US" sz="1800" b="1" baseline="30000" dirty="0">
                  <a:solidFill>
                    <a:srgbClr val="660066"/>
                  </a:solidFill>
                  <a:latin typeface="Calibri"/>
                  <a:cs typeface="Calibri"/>
                </a:rPr>
                <a:t>18</a:t>
              </a:r>
              <a:r>
                <a:rPr lang="en-US" sz="1800" b="1" dirty="0">
                  <a:solidFill>
                    <a:srgbClr val="660066"/>
                  </a:solidFill>
                  <a:latin typeface="Calibri"/>
                  <a:cs typeface="Calibri"/>
                </a:rPr>
                <a:t> Gauss, of </a:t>
              </a:r>
              <a:r>
                <a:rPr lang="en-US" sz="1800" b="1" dirty="0" err="1">
                  <a:solidFill>
                    <a:srgbClr val="660066"/>
                  </a:solidFill>
                  <a:latin typeface="Calibri"/>
                  <a:cs typeface="Calibri"/>
                </a:rPr>
                <a:t>Magnetar</a:t>
              </a:r>
              <a:r>
                <a:rPr lang="en-US" sz="1800" b="1" dirty="0">
                  <a:solidFill>
                    <a:srgbClr val="660066"/>
                  </a:solidFill>
                  <a:latin typeface="Calibri"/>
                  <a:cs typeface="Calibri"/>
                </a:rPr>
                <a:t>  strength!</a:t>
              </a:r>
            </a:p>
          </p:txBody>
        </p:sp>
      </p:grpSp>
      <p:grpSp>
        <p:nvGrpSpPr>
          <p:cNvPr id="604178" name="Group 96"/>
          <p:cNvGrpSpPr>
            <a:grpSpLocks/>
          </p:cNvGrpSpPr>
          <p:nvPr/>
        </p:nvGrpSpPr>
        <p:grpSpPr bwMode="auto">
          <a:xfrm>
            <a:off x="2179053" y="3747590"/>
            <a:ext cx="4479925" cy="2393951"/>
            <a:chOff x="38" y="2496"/>
            <a:chExt cx="2822" cy="1508"/>
          </a:xfrm>
        </p:grpSpPr>
        <p:pic>
          <p:nvPicPr>
            <p:cNvPr id="604179" name="Picture 97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" y="2496"/>
              <a:ext cx="2668" cy="15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4180" name="Text Box 98"/>
            <p:cNvSpPr txBox="1">
              <a:spLocks noChangeArrowheads="1"/>
            </p:cNvSpPr>
            <p:nvPr/>
          </p:nvSpPr>
          <p:spPr bwMode="auto">
            <a:xfrm>
              <a:off x="38" y="3198"/>
              <a:ext cx="22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b="1" dirty="0">
                  <a:solidFill>
                    <a:srgbClr val="000000"/>
                  </a:solidFill>
                </a:rPr>
                <a:t>=</a:t>
              </a:r>
            </a:p>
          </p:txBody>
        </p:sp>
      </p:grpSp>
      <p:sp>
        <p:nvSpPr>
          <p:cNvPr id="604169" name="TextBox 14"/>
          <p:cNvSpPr txBox="1">
            <a:spLocks noChangeArrowheads="1"/>
          </p:cNvSpPr>
          <p:nvPr/>
        </p:nvSpPr>
        <p:spPr bwMode="auto">
          <a:xfrm>
            <a:off x="8713168" y="6154316"/>
            <a:ext cx="306391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dirty="0" err="1">
                <a:solidFill>
                  <a:srgbClr val="008000"/>
                </a:solidFill>
                <a:latin typeface="Calibri" charset="0"/>
                <a:cs typeface="Calibri" charset="0"/>
              </a:rPr>
              <a:t>Kharzeev,McLerran,Warringa</a:t>
            </a:r>
            <a:r>
              <a:rPr lang="en-US" sz="1400" b="1" dirty="0">
                <a:solidFill>
                  <a:srgbClr val="008000"/>
                </a:solidFill>
                <a:latin typeface="Calibri" charset="0"/>
                <a:cs typeface="Calibri" charset="0"/>
              </a:rPr>
              <a:t> (2007</a:t>
            </a:r>
            <a:r>
              <a:rPr lang="en-US" sz="1400" b="1" dirty="0">
                <a:solidFill>
                  <a:srgbClr val="008000"/>
                </a:solidFill>
              </a:rPr>
              <a:t>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dirty="0" err="1">
                <a:solidFill>
                  <a:srgbClr val="008000"/>
                </a:solidFill>
                <a:latin typeface="Calibri"/>
                <a:cs typeface="Calibri"/>
              </a:rPr>
              <a:t>Kharzeev</a:t>
            </a:r>
            <a:r>
              <a:rPr lang="en-US" sz="1400" b="1" dirty="0">
                <a:solidFill>
                  <a:srgbClr val="008000"/>
                </a:solidFill>
                <a:latin typeface="Calibri"/>
                <a:cs typeface="Calibri"/>
              </a:rPr>
              <a:t>, Fukushima, </a:t>
            </a:r>
            <a:r>
              <a:rPr lang="en-US" sz="1400" b="1" dirty="0" err="1">
                <a:solidFill>
                  <a:srgbClr val="008000"/>
                </a:solidFill>
                <a:latin typeface="Calibri"/>
                <a:cs typeface="Calibri"/>
              </a:rPr>
              <a:t>Warringa</a:t>
            </a:r>
            <a:r>
              <a:rPr lang="en-US" sz="1400" b="1" dirty="0">
                <a:solidFill>
                  <a:srgbClr val="008000"/>
                </a:solidFill>
                <a:latin typeface="Calibri"/>
                <a:cs typeface="Calibri"/>
              </a:rPr>
              <a:t> (2008</a:t>
            </a:r>
            <a:r>
              <a:rPr lang="en-US" sz="1400" b="1" dirty="0">
                <a:solidFill>
                  <a:srgbClr val="008000"/>
                </a:solidFill>
              </a:rPr>
              <a:t>)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820868" y="1103101"/>
            <a:ext cx="5232158" cy="2801453"/>
            <a:chOff x="-168805" y="1151423"/>
            <a:chExt cx="5232158" cy="2801453"/>
          </a:xfrm>
        </p:grpSpPr>
        <p:grpSp>
          <p:nvGrpSpPr>
            <p:cNvPr id="14" name="Group 104"/>
            <p:cNvGrpSpPr>
              <a:grpSpLocks/>
            </p:cNvGrpSpPr>
            <p:nvPr/>
          </p:nvGrpSpPr>
          <p:grpSpPr bwMode="auto">
            <a:xfrm>
              <a:off x="-168805" y="1336675"/>
              <a:ext cx="5232158" cy="2616201"/>
              <a:chOff x="-399" y="672"/>
              <a:chExt cx="3757" cy="1648"/>
            </a:xfrm>
          </p:grpSpPr>
          <p:pic>
            <p:nvPicPr>
              <p:cNvPr id="604170" name="Picture 4" descr="gluon_field.bmp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60" t="11603" r="6714" b="7172"/>
              <a:stretch>
                <a:fillRect/>
              </a:stretch>
            </p:blipFill>
            <p:spPr bwMode="auto">
              <a:xfrm>
                <a:off x="288" y="672"/>
                <a:ext cx="1968" cy="10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04171" name="Text Box 106"/>
              <p:cNvSpPr txBox="1">
                <a:spLocks noChangeArrowheads="1"/>
              </p:cNvSpPr>
              <p:nvPr/>
            </p:nvSpPr>
            <p:spPr bwMode="auto">
              <a:xfrm>
                <a:off x="-147" y="1738"/>
                <a:ext cx="3505" cy="5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defTabSz="4572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defTabSz="4572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defTabSz="4572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defTabSz="4572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defTabSz="4572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800" b="1" dirty="0">
                    <a:solidFill>
                      <a:srgbClr val="660066"/>
                    </a:solidFill>
                    <a:latin typeface="Calibri"/>
                    <a:cs typeface="Calibri"/>
                  </a:rPr>
                  <a:t>Over barrier topological (</a:t>
                </a:r>
                <a:r>
                  <a:rPr lang="en-US" sz="1800" b="1" dirty="0" err="1">
                    <a:solidFill>
                      <a:srgbClr val="660066"/>
                    </a:solidFill>
                    <a:latin typeface="Calibri"/>
                    <a:cs typeface="Calibri"/>
                  </a:rPr>
                  <a:t>sphaleron</a:t>
                </a:r>
                <a:r>
                  <a:rPr lang="en-US" sz="1800" b="1" dirty="0">
                    <a:solidFill>
                      <a:srgbClr val="660066"/>
                    </a:solidFill>
                    <a:latin typeface="Calibri"/>
                    <a:cs typeface="Calibri"/>
                  </a:rPr>
                  <a:t>)</a:t>
                </a: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800" b="1" dirty="0">
                    <a:solidFill>
                      <a:srgbClr val="660066"/>
                    </a:solidFill>
                    <a:latin typeface="Calibri"/>
                    <a:cs typeface="Calibri"/>
                  </a:rPr>
                  <a:t> transitions … analogous to proposed mechanism </a:t>
                </a: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800" b="1" dirty="0">
                    <a:solidFill>
                      <a:srgbClr val="660066"/>
                    </a:solidFill>
                    <a:latin typeface="Calibri"/>
                    <a:cs typeface="Calibri"/>
                  </a:rPr>
                  <a:t>for electroweak </a:t>
                </a:r>
                <a:r>
                  <a:rPr lang="en-US" sz="1800" b="1" dirty="0" err="1">
                    <a:solidFill>
                      <a:srgbClr val="660066"/>
                    </a:solidFill>
                    <a:latin typeface="Calibri"/>
                    <a:cs typeface="Calibri"/>
                  </a:rPr>
                  <a:t>baryogenesis</a:t>
                </a:r>
                <a:endParaRPr lang="en-US" sz="2000" dirty="0">
                  <a:solidFill>
                    <a:srgbClr val="660066"/>
                  </a:solidFill>
                  <a:latin typeface="Calibri"/>
                  <a:cs typeface="Calibri"/>
                </a:endParaRPr>
              </a:p>
            </p:txBody>
          </p:sp>
          <p:sp>
            <p:nvSpPr>
              <p:cNvPr id="604172" name="TextBox 6"/>
              <p:cNvSpPr txBox="1">
                <a:spLocks noChangeArrowheads="1"/>
              </p:cNvSpPr>
              <p:nvPr/>
            </p:nvSpPr>
            <p:spPr bwMode="auto">
              <a:xfrm rot="1145393">
                <a:off x="-399" y="1279"/>
                <a:ext cx="2438" cy="2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defTabSz="4572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defTabSz="4572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defTabSz="4572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defTabSz="4572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defTabSz="4572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600" i="1" dirty="0">
                    <a:solidFill>
                      <a:srgbClr val="000000"/>
                    </a:solidFill>
                    <a:latin typeface="Georgia" charset="0"/>
                  </a:rPr>
                  <a:t>   N</a:t>
                </a:r>
                <a:r>
                  <a:rPr lang="en-US" altLang="zh-CN" sz="1600" baseline="-25000" dirty="0">
                    <a:solidFill>
                      <a:srgbClr val="000000"/>
                    </a:solidFill>
                    <a:latin typeface="Georgia" charset="0"/>
                  </a:rPr>
                  <a:t>CS</a:t>
                </a:r>
                <a:r>
                  <a:rPr lang="en-US" altLang="zh-CN" sz="1600" b="1" baseline="-25000" dirty="0">
                    <a:solidFill>
                      <a:srgbClr val="000000"/>
                    </a:solidFill>
                    <a:latin typeface="Georgia" charset="0"/>
                  </a:rPr>
                  <a:t> </a:t>
                </a:r>
                <a:r>
                  <a:rPr lang="en-US" altLang="zh-CN" sz="1600" dirty="0">
                    <a:solidFill>
                      <a:srgbClr val="000000"/>
                    </a:solidFill>
                    <a:latin typeface="Georgia" charset="0"/>
                  </a:rPr>
                  <a:t>=   -2       -1        0         1          2</a:t>
                </a:r>
              </a:p>
            </p:txBody>
          </p:sp>
        </p:grpSp>
        <p:sp>
          <p:nvSpPr>
            <p:cNvPr id="3" name="Curved Down Arrow 2"/>
            <p:cNvSpPr/>
            <p:nvPr/>
          </p:nvSpPr>
          <p:spPr bwMode="auto">
            <a:xfrm>
              <a:off x="2723495" y="1151423"/>
              <a:ext cx="608076" cy="822206"/>
            </a:xfrm>
            <a:prstGeom prst="curvedDownArrow">
              <a:avLst/>
            </a:prstGeom>
            <a:solidFill>
              <a:srgbClr val="FF66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000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910065" y="6002380"/>
            <a:ext cx="155513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660066"/>
                </a:solidFill>
                <a:latin typeface="Calibri"/>
                <a:cs typeface="Calibri"/>
              </a:rPr>
              <a:t>massless quarks</a:t>
            </a:r>
          </a:p>
          <a:p>
            <a:r>
              <a:rPr lang="en-US" sz="1600" b="1" dirty="0">
                <a:solidFill>
                  <a:srgbClr val="660066"/>
                </a:solidFill>
                <a:latin typeface="Calibri"/>
                <a:cs typeface="Calibri"/>
              </a:rPr>
              <a:t>in hot medium</a:t>
            </a:r>
          </a:p>
        </p:txBody>
      </p:sp>
      <p:sp>
        <p:nvSpPr>
          <p:cNvPr id="7" name="Right Arrow 6"/>
          <p:cNvSpPr/>
          <p:nvPr/>
        </p:nvSpPr>
        <p:spPr bwMode="auto">
          <a:xfrm>
            <a:off x="3465198" y="6198966"/>
            <a:ext cx="466753" cy="242316"/>
          </a:xfrm>
          <a:prstGeom prst="rightArrow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FF0000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45064" y="5879270"/>
            <a:ext cx="11900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660066"/>
                </a:solidFill>
                <a:latin typeface="Calibri"/>
                <a:cs typeface="Calibri"/>
              </a:rPr>
              <a:t>Topological </a:t>
            </a:r>
          </a:p>
          <a:p>
            <a:r>
              <a:rPr lang="en-US" sz="1600" b="1" dirty="0">
                <a:solidFill>
                  <a:srgbClr val="660066"/>
                </a:solidFill>
                <a:latin typeface="Calibri"/>
                <a:cs typeface="Calibri"/>
              </a:rPr>
              <a:t>transition</a:t>
            </a:r>
          </a:p>
          <a:p>
            <a:r>
              <a:rPr lang="en-US" sz="1600" b="1" dirty="0">
                <a:solidFill>
                  <a:srgbClr val="660066"/>
                </a:solidFill>
                <a:latin typeface="Calibri"/>
                <a:cs typeface="Calibri"/>
              </a:rPr>
              <a:t>Q</a:t>
            </a:r>
            <a:r>
              <a:rPr lang="en-US" sz="1600" b="1" baseline="-25000" dirty="0">
                <a:solidFill>
                  <a:srgbClr val="660066"/>
                </a:solidFill>
                <a:latin typeface="Calibri"/>
                <a:cs typeface="Calibri"/>
              </a:rPr>
              <a:t>W</a:t>
            </a:r>
            <a:r>
              <a:rPr lang="en-US" sz="1600" b="1" dirty="0">
                <a:solidFill>
                  <a:srgbClr val="660066"/>
                </a:solidFill>
                <a:latin typeface="Calibri"/>
                <a:cs typeface="Calibri"/>
              </a:rPr>
              <a:t>= </a:t>
            </a:r>
            <a:r>
              <a:rPr lang="en-US" sz="1600" b="1" dirty="0" err="1">
                <a:solidFill>
                  <a:srgbClr val="660066"/>
                </a:solidFill>
                <a:latin typeface="Calibri"/>
                <a:cs typeface="Calibri"/>
              </a:rPr>
              <a:t>n</a:t>
            </a:r>
            <a:r>
              <a:rPr lang="en-US" sz="1600" b="1" baseline="-25000" dirty="0" err="1">
                <a:solidFill>
                  <a:srgbClr val="660066"/>
                </a:solidFill>
                <a:latin typeface="Calibri"/>
                <a:cs typeface="Calibri"/>
              </a:rPr>
              <a:t>L</a:t>
            </a:r>
            <a:r>
              <a:rPr lang="en-US" sz="1600" b="1" dirty="0" err="1">
                <a:solidFill>
                  <a:srgbClr val="660066"/>
                </a:solidFill>
                <a:latin typeface="Calibri"/>
                <a:cs typeface="Calibri"/>
              </a:rPr>
              <a:t>-n</a:t>
            </a:r>
            <a:r>
              <a:rPr lang="en-US" sz="1600" b="1" baseline="-25000" dirty="0" err="1">
                <a:solidFill>
                  <a:srgbClr val="660066"/>
                </a:solidFill>
                <a:latin typeface="Calibri"/>
                <a:cs typeface="Calibri"/>
              </a:rPr>
              <a:t>R</a:t>
            </a:r>
            <a:endParaRPr lang="en-US" sz="1600" b="1" baseline="-25000" dirty="0">
              <a:solidFill>
                <a:srgbClr val="660066"/>
              </a:solidFill>
              <a:latin typeface="Calibri"/>
              <a:cs typeface="Calibri"/>
            </a:endParaRPr>
          </a:p>
        </p:txBody>
      </p:sp>
      <p:sp>
        <p:nvSpPr>
          <p:cNvPr id="107" name="Right Arrow 106"/>
          <p:cNvSpPr/>
          <p:nvPr/>
        </p:nvSpPr>
        <p:spPr bwMode="auto">
          <a:xfrm>
            <a:off x="5124647" y="6173610"/>
            <a:ext cx="466753" cy="242316"/>
          </a:xfrm>
          <a:prstGeom prst="rightArrow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FF0000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91400" y="5952308"/>
            <a:ext cx="124545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660066"/>
                </a:solidFill>
                <a:latin typeface="Calibri"/>
                <a:cs typeface="Calibri"/>
              </a:rPr>
              <a:t>CME current</a:t>
            </a:r>
          </a:p>
          <a:p>
            <a:r>
              <a:rPr lang="en-US" sz="1600" b="1" dirty="0">
                <a:solidFill>
                  <a:srgbClr val="660066"/>
                </a:solidFill>
                <a:latin typeface="Calibri"/>
                <a:cs typeface="Calibri"/>
              </a:rPr>
              <a:t>generated</a:t>
            </a:r>
          </a:p>
        </p:txBody>
      </p:sp>
    </p:spTree>
    <p:extLst>
      <p:ext uri="{BB962C8B-B14F-4D97-AF65-F5344CB8AC3E}">
        <p14:creationId xmlns:p14="http://schemas.microsoft.com/office/powerpoint/2010/main" val="2735621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9A5E80-CC12-2849-B83D-5F4BF07E82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49325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rgbClr val="0432FF"/>
                </a:solidFill>
              </a:rPr>
              <a:t>The nuclear wavefunction at high energies</a:t>
            </a:r>
          </a:p>
        </p:txBody>
      </p:sp>
      <p:pic>
        <p:nvPicPr>
          <p:cNvPr id="4" name="Picture 3" descr="collision">
            <a:extLst>
              <a:ext uri="{FF2B5EF4-FFF2-40B4-BE49-F238E27FC236}">
                <a16:creationId xmlns:a16="http://schemas.microsoft.com/office/drawing/2014/main" id="{7692DC48-D251-CA4B-933A-027B2C5E60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363" t="22292" r="69170" b="21696"/>
          <a:stretch>
            <a:fillRect/>
          </a:stretch>
        </p:blipFill>
        <p:spPr bwMode="auto">
          <a:xfrm>
            <a:off x="5368274" y="2222501"/>
            <a:ext cx="2493026" cy="3239554"/>
          </a:xfrm>
          <a:prstGeom prst="rect">
            <a:avLst/>
          </a:prstGeom>
          <a:noFill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2C395A1-1959-E949-832D-89664C3F8505}"/>
              </a:ext>
            </a:extLst>
          </p:cNvPr>
          <p:cNvSpPr txBox="1"/>
          <p:nvPr/>
        </p:nvSpPr>
        <p:spPr>
          <a:xfrm>
            <a:off x="7661926" y="3180558"/>
            <a:ext cx="66075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80032452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638"/>
            <a:ext cx="12192000" cy="1092200"/>
          </a:xfrm>
        </p:spPr>
        <p:txBody>
          <a:bodyPr/>
          <a:lstStyle/>
          <a:p>
            <a:pPr algn="ctr" eaLnBrk="1" hangingPunct="1"/>
            <a:r>
              <a:rPr lang="en-US" sz="3200" b="1" dirty="0">
                <a:solidFill>
                  <a:srgbClr val="0000FF"/>
                </a:solidFill>
                <a:latin typeface="Calibri" charset="0"/>
                <a:ea typeface="ＭＳ Ｐゴシック" charset="0"/>
                <a:cs typeface="Calibri" charset="0"/>
              </a:rPr>
              <a:t> </a:t>
            </a:r>
            <a:r>
              <a:rPr lang="en-US" sz="3200" dirty="0">
                <a:solidFill>
                  <a:srgbClr val="0000FF"/>
                </a:solidFill>
                <a:latin typeface="Calibri" charset="0"/>
                <a:ea typeface="ＭＳ Ｐゴシック" charset="0"/>
                <a:cs typeface="Calibri" charset="0"/>
              </a:rPr>
              <a:t>Topology in ion-ion collisions: Chiral Magnetic Effect</a:t>
            </a:r>
          </a:p>
        </p:txBody>
      </p:sp>
      <p:pic>
        <p:nvPicPr>
          <p:cNvPr id="156780" name="Picture 108" descr="Snapshot 2009-07-08 05-57-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51" t="8101" r="13557"/>
          <a:stretch>
            <a:fillRect/>
          </a:stretch>
        </p:blipFill>
        <p:spPr bwMode="auto">
          <a:xfrm>
            <a:off x="3471321" y="872202"/>
            <a:ext cx="4636507" cy="323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6781" name="Text Box 109"/>
          <p:cNvSpPr txBox="1">
            <a:spLocks noChangeArrowheads="1"/>
          </p:cNvSpPr>
          <p:nvPr/>
        </p:nvSpPr>
        <p:spPr bwMode="auto">
          <a:xfrm>
            <a:off x="1081784" y="4162731"/>
            <a:ext cx="869640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Calibri"/>
                <a:cs typeface="Calibri"/>
              </a:rPr>
              <a:t>External B field dies rapidly. Lifetime of hot matter ~ 10 Fermi: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Calibri"/>
                <a:cs typeface="Calibri"/>
              </a:rPr>
              <a:t>effect most significant, for transitions at early times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98657" y="5046744"/>
            <a:ext cx="864512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Consistent (</a:t>
            </a:r>
            <a:r>
              <a:rPr lang="en-US" sz="2400" dirty="0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caveat emptor!</a:t>
            </a:r>
            <a:r>
              <a:rPr lang="en-US" sz="2400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) with heavy-ion results from RHIC &amp; LHC</a:t>
            </a:r>
          </a:p>
          <a:p>
            <a:endParaRPr lang="en-US" sz="2000" b="1" dirty="0">
              <a:solidFill>
                <a:srgbClr val="000000"/>
              </a:solidFill>
              <a:latin typeface="Calibri"/>
              <a:ea typeface="ＭＳ Ｐゴシック"/>
              <a:cs typeface="Calibri"/>
            </a:endParaRPr>
          </a:p>
          <a:p>
            <a:endParaRPr lang="en-US" sz="800" b="1" dirty="0">
              <a:solidFill>
                <a:srgbClr val="000000"/>
              </a:solidFill>
              <a:latin typeface="Calibri"/>
              <a:ea typeface="ＭＳ Ｐゴシック"/>
              <a:cs typeface="Calibri"/>
            </a:endParaRPr>
          </a:p>
          <a:p>
            <a:endParaRPr lang="en-US" sz="800" b="1" dirty="0">
              <a:solidFill>
                <a:srgbClr val="000000"/>
              </a:solidFill>
              <a:latin typeface="Calibri"/>
              <a:ea typeface="ＭＳ Ｐゴシック"/>
              <a:cs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911547" y="5499648"/>
            <a:ext cx="5557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 Status: </a:t>
            </a:r>
            <a:r>
              <a:rPr lang="en-US" sz="1400" b="1" dirty="0" err="1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Kharzeev</a:t>
            </a:r>
            <a:r>
              <a:rPr lang="en-US" sz="1400" b="1" dirty="0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, Liao, </a:t>
            </a:r>
            <a:r>
              <a:rPr lang="en-US" sz="1400" b="1" dirty="0" err="1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Voloshin</a:t>
            </a:r>
            <a:r>
              <a:rPr lang="en-US" sz="1400" b="1" dirty="0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, Wang, Prog.Nucl.Part.Phys.88 (2016) 1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98657" y="5739165"/>
            <a:ext cx="95818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alibri"/>
                <a:cs typeface="Calibri"/>
              </a:rPr>
              <a:t>CME studies a major part of RHIC’s upcoming beam energy scan (BES II)</a:t>
            </a:r>
          </a:p>
          <a:p>
            <a:r>
              <a:rPr lang="en-US" sz="2400" dirty="0">
                <a:latin typeface="Calibri"/>
                <a:cs typeface="Calibri"/>
              </a:rPr>
              <a:t>- possibly definitive results from comparative study of isobar collisions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04878" y="6550223"/>
            <a:ext cx="47639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8000"/>
                </a:solidFill>
                <a:latin typeface="Calibri"/>
                <a:cs typeface="Calibri"/>
              </a:rPr>
              <a:t>BNL CME task force report: V. </a:t>
            </a:r>
            <a:r>
              <a:rPr lang="en-US" sz="1400" b="1" dirty="0" err="1">
                <a:solidFill>
                  <a:srgbClr val="008000"/>
                </a:solidFill>
                <a:latin typeface="Calibri"/>
                <a:cs typeface="Calibri"/>
              </a:rPr>
              <a:t>Skokov</a:t>
            </a:r>
            <a:r>
              <a:rPr lang="en-US" sz="1400" b="1" dirty="0">
                <a:solidFill>
                  <a:srgbClr val="008000"/>
                </a:solidFill>
                <a:latin typeface="Calibri"/>
                <a:cs typeface="Calibri"/>
              </a:rPr>
              <a:t> et al., arXiv:1608.00982</a:t>
            </a:r>
          </a:p>
        </p:txBody>
      </p:sp>
    </p:spTree>
    <p:extLst>
      <p:ext uri="{BB962C8B-B14F-4D97-AF65-F5344CB8AC3E}">
        <p14:creationId xmlns:p14="http://schemas.microsoft.com/office/powerpoint/2010/main" val="138216565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"/>
            <a:ext cx="12192000" cy="1143000"/>
          </a:xfrm>
        </p:spPr>
        <p:txBody>
          <a:bodyPr/>
          <a:lstStyle/>
          <a:p>
            <a:pPr algn="ctr"/>
            <a:r>
              <a:rPr lang="en-US" sz="3200" dirty="0">
                <a:solidFill>
                  <a:srgbClr val="0000FF"/>
                </a:solidFill>
                <a:latin typeface="Calibri"/>
                <a:cs typeface="Calibri"/>
              </a:rPr>
              <a:t>CME in condensed matter systems?</a:t>
            </a:r>
          </a:p>
        </p:txBody>
      </p:sp>
      <p:sp>
        <p:nvSpPr>
          <p:cNvPr id="5" name="Shape 1205"/>
          <p:cNvSpPr/>
          <p:nvPr/>
        </p:nvSpPr>
        <p:spPr>
          <a:xfrm>
            <a:off x="1119961" y="6406994"/>
            <a:ext cx="4938449" cy="3077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algn="l">
              <a:defRPr sz="1400">
                <a:solidFill>
                  <a:srgbClr val="008000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sz="1400" dirty="0"/>
              <a:t>Q.Li, et al,</a:t>
            </a:r>
            <a:r>
              <a:rPr sz="1400" dirty="0">
                <a:solidFill>
                  <a:srgbClr val="FFFFFF"/>
                </a:solidFill>
              </a:rPr>
              <a:t> </a:t>
            </a:r>
            <a:r>
              <a:rPr sz="1400" dirty="0"/>
              <a:t>Nature Physics 12, 550 (2016)</a:t>
            </a:r>
          </a:p>
        </p:txBody>
      </p:sp>
      <p:pic>
        <p:nvPicPr>
          <p:cNvPr id="8" name="image97.png" descr="Fig2.png"/>
          <p:cNvPicPr>
            <a:picLocks noChangeAspect="1"/>
          </p:cNvPicPr>
          <p:nvPr/>
        </p:nvPicPr>
        <p:blipFill rotWithShape="1">
          <a:blip r:embed="rId2"/>
          <a:srcRect l="50000" r="1642"/>
          <a:stretch/>
        </p:blipFill>
        <p:spPr>
          <a:xfrm>
            <a:off x="4237945" y="1274824"/>
            <a:ext cx="3694221" cy="3244319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TextBox 8"/>
          <p:cNvSpPr txBox="1"/>
          <p:nvPr/>
        </p:nvSpPr>
        <p:spPr>
          <a:xfrm>
            <a:off x="7990048" y="2613195"/>
            <a:ext cx="26677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8000"/>
                </a:solidFill>
                <a:latin typeface="Calibri"/>
                <a:cs typeface="Calibri"/>
              </a:rPr>
              <a:t>Blue: CME model</a:t>
            </a:r>
          </a:p>
          <a:p>
            <a:r>
              <a:rPr lang="en-US" sz="2000" b="1" dirty="0">
                <a:solidFill>
                  <a:srgbClr val="008000"/>
                </a:solidFill>
                <a:latin typeface="Calibri"/>
                <a:cs typeface="Calibri"/>
              </a:rPr>
              <a:t>Red: experimental data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073339" y="901325"/>
            <a:ext cx="48838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Calibri"/>
                <a:cs typeface="Calibri"/>
              </a:rPr>
              <a:t>Dirac semi-metal: Zirconium </a:t>
            </a:r>
            <a:r>
              <a:rPr lang="en-US" sz="2000" b="1" dirty="0" err="1">
                <a:latin typeface="Calibri"/>
                <a:cs typeface="Calibri"/>
              </a:rPr>
              <a:t>Penta</a:t>
            </a:r>
            <a:r>
              <a:rPr lang="en-US" sz="2000" b="1" dirty="0">
                <a:latin typeface="Calibri"/>
                <a:cs typeface="Calibri"/>
              </a:rPr>
              <a:t>-Telluride</a:t>
            </a:r>
          </a:p>
        </p:txBody>
      </p:sp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7487" y="4519143"/>
            <a:ext cx="2095922" cy="615108"/>
          </a:xfrm>
          <a:prstGeom prst="rect">
            <a:avLst/>
          </a:prstGeom>
        </p:spPr>
      </p:pic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7945" y="5127647"/>
            <a:ext cx="1633269" cy="4229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63581" y="5160276"/>
            <a:ext cx="3109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Calibri"/>
                <a:cs typeface="Calibri"/>
              </a:rPr>
              <a:t>Effect of chiral anomaly</a:t>
            </a:r>
          </a:p>
        </p:txBody>
      </p:sp>
      <p:pic>
        <p:nvPicPr>
          <p:cNvPr id="14" name="Picture 13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294" y="5794605"/>
            <a:ext cx="2349500" cy="3683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063581" y="4525947"/>
            <a:ext cx="53360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Calibri"/>
                <a:cs typeface="Calibri"/>
              </a:rPr>
              <a:t>Axial charge separation in external B field</a:t>
            </a:r>
          </a:p>
        </p:txBody>
      </p:sp>
      <p:pic>
        <p:nvPicPr>
          <p:cNvPr id="17" name="Picture 16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4635" y="5697186"/>
            <a:ext cx="5062396" cy="461665"/>
          </a:xfrm>
          <a:prstGeom prst="rect">
            <a:avLst/>
          </a:prstGeom>
        </p:spPr>
      </p:pic>
      <p:sp>
        <p:nvSpPr>
          <p:cNvPr id="3" name="Right Arrow 2">
            <a:extLst>
              <a:ext uri="{FF2B5EF4-FFF2-40B4-BE49-F238E27FC236}">
                <a16:creationId xmlns:a16="http://schemas.microsoft.com/office/drawing/2014/main" id="{78BE20BA-DAD9-DE4D-80DA-18BC562791BB}"/>
              </a:ext>
            </a:extLst>
          </p:cNvPr>
          <p:cNvSpPr/>
          <p:nvPr/>
        </p:nvSpPr>
        <p:spPr>
          <a:xfrm>
            <a:off x="3754230" y="5854228"/>
            <a:ext cx="769129" cy="29345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BA14417-0BF6-DD4E-B09F-FA8E8C76A610}"/>
              </a:ext>
            </a:extLst>
          </p:cNvPr>
          <p:cNvSpPr txBox="1"/>
          <p:nvPr/>
        </p:nvSpPr>
        <p:spPr>
          <a:xfrm rot="16200000">
            <a:off x="2633358" y="2602563"/>
            <a:ext cx="2724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Inverse of the conductivity</a:t>
            </a:r>
          </a:p>
        </p:txBody>
      </p:sp>
    </p:spTree>
    <p:extLst>
      <p:ext uri="{BB962C8B-B14F-4D97-AF65-F5344CB8AC3E}">
        <p14:creationId xmlns:p14="http://schemas.microsoft.com/office/powerpoint/2010/main" val="42757130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229"/>
            <a:ext cx="12150458" cy="1143000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rgbClr val="0000FF"/>
                </a:solidFill>
              </a:rPr>
              <a:t>Uncovering the topology of the QCD vacuum: </a:t>
            </a:r>
            <a:r>
              <a:rPr lang="en-US" sz="3200" dirty="0" err="1">
                <a:solidFill>
                  <a:srgbClr val="0000FF"/>
                </a:solidFill>
              </a:rPr>
              <a:t>Sphaleron</a:t>
            </a:r>
            <a:r>
              <a:rPr lang="en-US" sz="3200" dirty="0">
                <a:solidFill>
                  <a:srgbClr val="0000FF"/>
                </a:solidFill>
              </a:rPr>
              <a:t> transitions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l="5875" t="7316" r="3189" b="4413"/>
          <a:stretch>
            <a:fillRect/>
          </a:stretch>
        </p:blipFill>
        <p:spPr>
          <a:xfrm>
            <a:off x="421423" y="1974739"/>
            <a:ext cx="4910598" cy="356616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22501" y="1048439"/>
            <a:ext cx="89809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>
                <a:solidFill>
                  <a:prstClr val="black"/>
                </a:solidFill>
                <a:latin typeface="Calibri"/>
              </a:rPr>
              <a:t>Sphaleron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: spatially localized, unstable finite energy classical solutions </a:t>
            </a:r>
          </a:p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(</a:t>
            </a:r>
            <a:r>
              <a:rPr lang="en-US" sz="2400" dirty="0" err="1">
                <a:solidFill>
                  <a:srgbClr val="660066"/>
                </a:solidFill>
                <a:latin typeface="Calibri"/>
              </a:rPr>
              <a:t>σφαλεροs</a:t>
            </a:r>
            <a:r>
              <a:rPr lang="en-US" sz="2400" dirty="0">
                <a:solidFill>
                  <a:srgbClr val="660066"/>
                </a:solidFill>
                <a:latin typeface="Calibri"/>
              </a:rPr>
              <a:t> -``ready to fall”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)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771041" y="1460260"/>
            <a:ext cx="49995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8000"/>
                </a:solidFill>
                <a:latin typeface="Calibri"/>
              </a:rPr>
              <a:t>EW theory: </a:t>
            </a:r>
            <a:r>
              <a:rPr lang="en-US" sz="1400" b="1" dirty="0" err="1">
                <a:solidFill>
                  <a:srgbClr val="008000"/>
                </a:solidFill>
                <a:latin typeface="Calibri"/>
              </a:rPr>
              <a:t>Klinkhamer</a:t>
            </a:r>
            <a:r>
              <a:rPr lang="en-US" sz="1400" b="1" dirty="0">
                <a:solidFill>
                  <a:srgbClr val="008000"/>
                </a:solidFill>
                <a:latin typeface="Calibri"/>
              </a:rPr>
              <a:t>, Manton, PRD30 (1984) 2212</a:t>
            </a:r>
          </a:p>
          <a:p>
            <a:r>
              <a:rPr lang="en-US" sz="1400" b="1" dirty="0">
                <a:solidFill>
                  <a:srgbClr val="008000"/>
                </a:solidFill>
                <a:latin typeface="Calibri"/>
              </a:rPr>
              <a:t>QCD: </a:t>
            </a:r>
            <a:r>
              <a:rPr lang="en-US" sz="1400" b="1" dirty="0" err="1">
                <a:solidFill>
                  <a:srgbClr val="008000"/>
                </a:solidFill>
                <a:latin typeface="Calibri"/>
              </a:rPr>
              <a:t>McLerran,Shaposhnikov,Turok,Voloshin</a:t>
            </a:r>
            <a:r>
              <a:rPr lang="en-US" sz="1400" b="1" dirty="0">
                <a:solidFill>
                  <a:srgbClr val="008000"/>
                </a:solidFill>
                <a:latin typeface="Calibri"/>
              </a:rPr>
              <a:t>, PLB256 (1991) 451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74524" y="3911197"/>
            <a:ext cx="34358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en-US" sz="2400" dirty="0" err="1">
                <a:solidFill>
                  <a:prstClr val="black"/>
                </a:solidFill>
                <a:latin typeface="Calibri"/>
              </a:rPr>
              <a:t>Sphaleron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transition rate: </a:t>
            </a:r>
          </a:p>
        </p:txBody>
      </p:sp>
      <p:pic>
        <p:nvPicPr>
          <p:cNvPr id="16" name="Picture 15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1314" y="4479314"/>
            <a:ext cx="5434723" cy="71843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9387567" y="6489994"/>
            <a:ext cx="25874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8000"/>
                </a:solidFill>
              </a:rPr>
              <a:t>Moore, </a:t>
            </a:r>
            <a:r>
              <a:rPr lang="en-US" sz="1400" b="1" dirty="0" err="1">
                <a:solidFill>
                  <a:srgbClr val="008000"/>
                </a:solidFill>
              </a:rPr>
              <a:t>Tassler</a:t>
            </a:r>
            <a:r>
              <a:rPr lang="en-US" sz="1400" b="1" dirty="0">
                <a:solidFill>
                  <a:srgbClr val="008000"/>
                </a:solidFill>
              </a:rPr>
              <a:t>, arXiv:1011.1167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258DA32-D3E8-B042-AAEB-99F60C8493B8}"/>
              </a:ext>
            </a:extLst>
          </p:cNvPr>
          <p:cNvSpPr txBox="1"/>
          <p:nvPr/>
        </p:nvSpPr>
        <p:spPr>
          <a:xfrm>
            <a:off x="5474524" y="2672555"/>
            <a:ext cx="67853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Distinct energy degenerate QCD </a:t>
            </a:r>
            <a:r>
              <a:rPr lang="en-US" sz="2400" dirty="0" err="1"/>
              <a:t>vacua</a:t>
            </a:r>
            <a:r>
              <a:rPr lang="en-US" sz="2400" dirty="0"/>
              <a:t> characterized </a:t>
            </a:r>
          </a:p>
          <a:p>
            <a:r>
              <a:rPr lang="en-US" sz="2400" dirty="0"/>
              <a:t>by topological </a:t>
            </a:r>
            <a:r>
              <a:rPr lang="en-US" sz="2400" dirty="0" err="1"/>
              <a:t>Chern</a:t>
            </a:r>
            <a:r>
              <a:rPr lang="en-US" sz="2400" dirty="0"/>
              <a:t>-Simons number N</a:t>
            </a:r>
            <a:r>
              <a:rPr lang="en-US" sz="2400" baseline="-25000" dirty="0"/>
              <a:t>CS</a:t>
            </a:r>
          </a:p>
        </p:txBody>
      </p:sp>
    </p:spTree>
    <p:extLst>
      <p:ext uri="{BB962C8B-B14F-4D97-AF65-F5344CB8AC3E}">
        <p14:creationId xmlns:p14="http://schemas.microsoft.com/office/powerpoint/2010/main" val="233047193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43000"/>
          </a:xfrm>
        </p:spPr>
        <p:txBody>
          <a:bodyPr/>
          <a:lstStyle/>
          <a:p>
            <a:pPr algn="ctr"/>
            <a:r>
              <a:rPr lang="en-US" sz="3200" dirty="0" err="1">
                <a:solidFill>
                  <a:srgbClr val="0000FF"/>
                </a:solidFill>
                <a:latin typeface="Calibri"/>
                <a:cs typeface="Calibri"/>
              </a:rPr>
              <a:t>Overoccupied</a:t>
            </a:r>
            <a:r>
              <a:rPr lang="en-US" sz="3200" dirty="0">
                <a:solidFill>
                  <a:srgbClr val="0000FF"/>
                </a:solidFill>
                <a:latin typeface="Calibri"/>
                <a:cs typeface="Calibri"/>
              </a:rPr>
              <a:t> gauge fields in a box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9" t="4995" r="2709"/>
          <a:stretch/>
        </p:blipFill>
        <p:spPr bwMode="auto">
          <a:xfrm>
            <a:off x="3277201" y="1143000"/>
            <a:ext cx="5028414" cy="3482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33354" y="4625234"/>
            <a:ext cx="79444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Thermalization</a:t>
            </a:r>
            <a:r>
              <a:rPr lang="en-US" sz="2400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extensively studied in this context employing</a:t>
            </a:r>
          </a:p>
          <a:p>
            <a:r>
              <a:rPr lang="en-US" sz="2400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classical-statistical simulations </a:t>
            </a:r>
          </a:p>
          <a:p>
            <a:endParaRPr lang="en-US" sz="2400" b="1" dirty="0">
              <a:solidFill>
                <a:srgbClr val="000000"/>
              </a:solidFill>
              <a:latin typeface="Calibri"/>
              <a:ea typeface="ＭＳ Ｐゴシック"/>
              <a:cs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8202" y="5754109"/>
            <a:ext cx="367280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Berges,Schlichting,Sexty</a:t>
            </a:r>
            <a:r>
              <a:rPr lang="en-US" sz="1400" b="1" dirty="0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, PRD86 (2012) 074006</a:t>
            </a:r>
          </a:p>
          <a:p>
            <a:r>
              <a:rPr lang="en-US" sz="1400" b="1" dirty="0" err="1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Schlichting</a:t>
            </a:r>
            <a:r>
              <a:rPr lang="en-US" sz="1400" b="1" dirty="0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 PRD86 (2012) 065008</a:t>
            </a:r>
          </a:p>
          <a:p>
            <a:r>
              <a:rPr lang="en-US" sz="1400" b="1" dirty="0" err="1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York,Kurkela,Lu,Moore</a:t>
            </a:r>
            <a:r>
              <a:rPr lang="en-US" sz="1400" b="1" dirty="0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, PRD89 (2014) 074036</a:t>
            </a:r>
          </a:p>
          <a:p>
            <a:endParaRPr lang="en-US" sz="1400" b="1" dirty="0">
              <a:solidFill>
                <a:srgbClr val="008000"/>
              </a:solidFill>
              <a:latin typeface="Calibri"/>
              <a:ea typeface="ＭＳ Ｐゴシック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633666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43000"/>
          </a:xfrm>
        </p:spPr>
        <p:txBody>
          <a:bodyPr/>
          <a:lstStyle/>
          <a:p>
            <a:pPr algn="ctr"/>
            <a:r>
              <a:rPr lang="en-US" sz="3200" dirty="0" err="1">
                <a:solidFill>
                  <a:srgbClr val="0000FF"/>
                </a:solidFill>
                <a:latin typeface="Calibri"/>
                <a:cs typeface="Calibri"/>
              </a:rPr>
              <a:t>Overoccupied</a:t>
            </a:r>
            <a:r>
              <a:rPr lang="en-US" sz="3200" dirty="0">
                <a:solidFill>
                  <a:srgbClr val="0000FF"/>
                </a:solidFill>
                <a:latin typeface="Calibri"/>
                <a:cs typeface="Calibri"/>
              </a:rPr>
              <a:t> gauge fields in a box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7" t="3876" r="4199" b="2789"/>
          <a:stretch/>
        </p:blipFill>
        <p:spPr bwMode="auto">
          <a:xfrm>
            <a:off x="3736176" y="1238675"/>
            <a:ext cx="4621918" cy="3038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280154" y="4276783"/>
            <a:ext cx="82017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Clean separation of scales develop </a:t>
            </a:r>
            <a:r>
              <a:rPr lang="en-US" sz="2400" i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a la </a:t>
            </a:r>
            <a:r>
              <a:rPr lang="en-US" sz="2400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thermal field theory:</a:t>
            </a:r>
          </a:p>
          <a:p>
            <a:endParaRPr lang="en-US" sz="2400" dirty="0">
              <a:solidFill>
                <a:srgbClr val="000000"/>
              </a:solidFill>
              <a:latin typeface="Calibri"/>
              <a:ea typeface="ＭＳ Ｐゴシック"/>
              <a:cs typeface="Calibri"/>
            </a:endParaRPr>
          </a:p>
          <a:p>
            <a:r>
              <a:rPr lang="en-US" sz="2400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Temperature (T) </a:t>
            </a:r>
          </a:p>
          <a:p>
            <a:r>
              <a:rPr lang="en-US" sz="2400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Electric (Debye) screening (</a:t>
            </a:r>
            <a:r>
              <a:rPr lang="en-US" sz="2400" dirty="0" err="1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gT</a:t>
            </a:r>
            <a:r>
              <a:rPr lang="en-US" sz="2400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)</a:t>
            </a:r>
          </a:p>
          <a:p>
            <a:r>
              <a:rPr lang="en-US" sz="2400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Magnetic screening  (g</a:t>
            </a:r>
            <a:r>
              <a:rPr lang="en-US" sz="2400" baseline="30000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2</a:t>
            </a:r>
            <a:r>
              <a:rPr lang="en-US" sz="2400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T) scales</a:t>
            </a:r>
          </a:p>
          <a:p>
            <a:endParaRPr lang="en-US" sz="2400" b="1" dirty="0">
              <a:solidFill>
                <a:srgbClr val="000000"/>
              </a:solidFill>
              <a:latin typeface="Calibri"/>
              <a:ea typeface="ＭＳ Ｐゴシック"/>
              <a:cs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38262" y="5822862"/>
            <a:ext cx="420372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Berges,Scheffler,Sexty</a:t>
            </a:r>
            <a:r>
              <a:rPr lang="en-US" sz="1400" b="1" dirty="0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, PRD77 (2008) 034504</a:t>
            </a:r>
          </a:p>
          <a:p>
            <a:r>
              <a:rPr lang="en-US" sz="1400" b="1" dirty="0" err="1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Mace,Schlichting,Venugopalan</a:t>
            </a:r>
            <a:r>
              <a:rPr lang="en-US" sz="1400" b="1" dirty="0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, PRD93 (2016), 074036</a:t>
            </a:r>
          </a:p>
          <a:p>
            <a:r>
              <a:rPr lang="en-US" sz="1400" b="1" dirty="0" err="1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Berges,Mace,Schlichting</a:t>
            </a:r>
            <a:r>
              <a:rPr lang="en-US" sz="1400" b="1" dirty="0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, PRL118 (2017)</a:t>
            </a:r>
          </a:p>
          <a:p>
            <a:endParaRPr lang="en-US" sz="1400" b="1" dirty="0">
              <a:solidFill>
                <a:srgbClr val="008000"/>
              </a:solidFill>
              <a:latin typeface="Calibri"/>
              <a:ea typeface="ＭＳ Ｐゴシック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1391808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25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43000"/>
          </a:xfrm>
        </p:spPr>
        <p:txBody>
          <a:bodyPr/>
          <a:lstStyle/>
          <a:p>
            <a:pPr algn="ctr" eaLnBrk="1" hangingPunct="1"/>
            <a:r>
              <a:rPr lang="en-US" sz="3200" dirty="0">
                <a:solidFill>
                  <a:srgbClr val="0000FF"/>
                </a:solidFill>
                <a:latin typeface="Calibri" charset="0"/>
                <a:ea typeface="ＭＳ Ｐゴシック" charset="0"/>
                <a:cs typeface="Calibri" charset="0"/>
              </a:rPr>
              <a:t>Topological transitions in the </a:t>
            </a:r>
            <a:r>
              <a:rPr lang="en-US" sz="3200" dirty="0" err="1">
                <a:solidFill>
                  <a:srgbClr val="0000FF"/>
                </a:solidFill>
                <a:latin typeface="Calibri" charset="0"/>
                <a:ea typeface="ＭＳ Ｐゴシック" charset="0"/>
                <a:cs typeface="Calibri" charset="0"/>
              </a:rPr>
              <a:t>Glasma</a:t>
            </a:r>
            <a:endParaRPr lang="en-US" sz="3200" dirty="0">
              <a:solidFill>
                <a:srgbClr val="0000FF"/>
              </a:solidFill>
              <a:latin typeface="Calibri" charset="0"/>
              <a:ea typeface="ＭＳ Ｐゴシック" charset="0"/>
              <a:cs typeface="Calibri" charset="0"/>
            </a:endParaRPr>
          </a:p>
        </p:txBody>
      </p:sp>
      <p:sp>
        <p:nvSpPr>
          <p:cNvPr id="608258" name="TextBox 4"/>
          <p:cNvSpPr txBox="1">
            <a:spLocks noChangeArrowheads="1"/>
          </p:cNvSpPr>
          <p:nvPr/>
        </p:nvSpPr>
        <p:spPr bwMode="auto">
          <a:xfrm>
            <a:off x="1403708" y="4651329"/>
            <a:ext cx="8179679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Calibri" charset="0"/>
                <a:cs typeface="Calibri" charset="0"/>
              </a:rPr>
              <a:t>Distribution of </a:t>
            </a:r>
            <a:r>
              <a:rPr lang="en-US" dirty="0" err="1">
                <a:solidFill>
                  <a:srgbClr val="000000"/>
                </a:solidFill>
                <a:latin typeface="Calibri" charset="0"/>
                <a:cs typeface="Calibri" charset="0"/>
              </a:rPr>
              <a:t>Chern</a:t>
            </a:r>
            <a:r>
              <a:rPr lang="en-US" dirty="0">
                <a:solidFill>
                  <a:srgbClr val="000000"/>
                </a:solidFill>
                <a:latin typeface="Calibri" charset="0"/>
                <a:cs typeface="Calibri" charset="0"/>
              </a:rPr>
              <a:t>-Simons  charge localizes around integer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Calibri" charset="0"/>
                <a:cs typeface="Calibri" charset="0"/>
              </a:rPr>
              <a:t>values as UV modes are removed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 dirty="0">
              <a:solidFill>
                <a:srgbClr val="000000"/>
              </a:solidFill>
              <a:latin typeface="Calibri" charset="0"/>
              <a:cs typeface="Calibri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000000"/>
                </a:solidFill>
                <a:latin typeface="Calibri" charset="0"/>
                <a:cs typeface="Calibri" charset="0"/>
              </a:rPr>
              <a:t>“</a:t>
            </a:r>
            <a:r>
              <a:rPr lang="en-US" dirty="0">
                <a:solidFill>
                  <a:srgbClr val="000000"/>
                </a:solidFill>
                <a:latin typeface="Calibri" charset="0"/>
                <a:cs typeface="Calibri" charset="0"/>
              </a:rPr>
              <a:t>Cooled” Glue configurations in the </a:t>
            </a:r>
            <a:r>
              <a:rPr lang="en-US" dirty="0" err="1">
                <a:solidFill>
                  <a:srgbClr val="000000"/>
                </a:solidFill>
                <a:latin typeface="Calibri" charset="0"/>
                <a:cs typeface="Calibri" charset="0"/>
              </a:rPr>
              <a:t>Glasma</a:t>
            </a:r>
            <a:r>
              <a:rPr lang="en-US" dirty="0">
                <a:solidFill>
                  <a:srgbClr val="000000"/>
                </a:solidFill>
                <a:latin typeface="Calibri" charset="0"/>
                <a:cs typeface="Calibri" charset="0"/>
              </a:rPr>
              <a:t> are topological!</a:t>
            </a:r>
          </a:p>
        </p:txBody>
      </p:sp>
      <p:pic>
        <p:nvPicPr>
          <p:cNvPr id="608260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0" t="7159" r="2681"/>
          <a:stretch/>
        </p:blipFill>
        <p:spPr bwMode="auto">
          <a:xfrm>
            <a:off x="2947500" y="940637"/>
            <a:ext cx="5531482" cy="3624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7924800" y="6416627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dirty="0" err="1">
                <a:solidFill>
                  <a:srgbClr val="008000"/>
                </a:solidFill>
                <a:latin typeface="Calibri" charset="0"/>
                <a:ea typeface="ＭＳ Ｐゴシック"/>
                <a:cs typeface="Calibri" charset="0"/>
              </a:rPr>
              <a:t>Mace,Schlichting,Venugopalan</a:t>
            </a:r>
            <a:r>
              <a:rPr lang="en-US" sz="1400" b="1" dirty="0">
                <a:solidFill>
                  <a:srgbClr val="008000"/>
                </a:solidFill>
                <a:latin typeface="Calibri" charset="0"/>
                <a:ea typeface="ＭＳ Ｐゴシック"/>
                <a:cs typeface="Calibri" charset="0"/>
              </a:rPr>
              <a:t>, PRD93 (2016), 074036</a:t>
            </a:r>
          </a:p>
        </p:txBody>
      </p:sp>
    </p:spTree>
    <p:extLst>
      <p:ext uri="{BB962C8B-B14F-4D97-AF65-F5344CB8AC3E}">
        <p14:creationId xmlns:p14="http://schemas.microsoft.com/office/powerpoint/2010/main" val="259830488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25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43000"/>
          </a:xfrm>
        </p:spPr>
        <p:txBody>
          <a:bodyPr/>
          <a:lstStyle/>
          <a:p>
            <a:pPr algn="ctr" eaLnBrk="1" hangingPunct="1"/>
            <a:r>
              <a:rPr lang="en-US" sz="3200" dirty="0">
                <a:solidFill>
                  <a:srgbClr val="0000FF"/>
                </a:solidFill>
                <a:latin typeface="Calibri" charset="0"/>
                <a:ea typeface="ＭＳ Ｐゴシック" charset="0"/>
                <a:cs typeface="Calibri" charset="0"/>
              </a:rPr>
              <a:t>Topological transitions in the </a:t>
            </a:r>
            <a:r>
              <a:rPr lang="en-US" sz="3200" dirty="0" err="1">
                <a:solidFill>
                  <a:srgbClr val="0000FF"/>
                </a:solidFill>
                <a:latin typeface="Calibri" charset="0"/>
                <a:ea typeface="ＭＳ Ｐゴシック" charset="0"/>
                <a:cs typeface="Calibri" charset="0"/>
              </a:rPr>
              <a:t>Glasma</a:t>
            </a:r>
            <a:endParaRPr lang="en-US" sz="3200" dirty="0">
              <a:solidFill>
                <a:srgbClr val="0000FF"/>
              </a:solidFill>
              <a:latin typeface="Calibri" charset="0"/>
              <a:ea typeface="ＭＳ Ｐゴシック" charset="0"/>
              <a:cs typeface="Calibri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096000" y="835224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dirty="0" err="1">
                <a:solidFill>
                  <a:srgbClr val="008000"/>
                </a:solidFill>
                <a:latin typeface="Calibri" charset="0"/>
                <a:ea typeface="ＭＳ Ｐゴシック"/>
                <a:cs typeface="Calibri" charset="0"/>
              </a:rPr>
              <a:t>Mace,Schlichting,Venugopalan</a:t>
            </a:r>
            <a:r>
              <a:rPr lang="en-US" sz="1400" b="1" dirty="0">
                <a:solidFill>
                  <a:srgbClr val="008000"/>
                </a:solidFill>
                <a:latin typeface="Calibri" charset="0"/>
                <a:ea typeface="ＭＳ Ｐゴシック"/>
                <a:cs typeface="Calibri" charset="0"/>
              </a:rPr>
              <a:t>, PRD93 (2016), 074036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2" t="4886" r="3557"/>
          <a:stretch>
            <a:fillRect/>
          </a:stretch>
        </p:blipFill>
        <p:spPr bwMode="auto">
          <a:xfrm>
            <a:off x="2778944" y="1187168"/>
            <a:ext cx="5777591" cy="3588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16531" y="4973189"/>
            <a:ext cx="7618779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Sphaleron</a:t>
            </a:r>
            <a:r>
              <a:rPr lang="en-US" sz="2400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transition rate scales with </a:t>
            </a:r>
            <a:r>
              <a:rPr lang="en-US" sz="2400" dirty="0">
                <a:solidFill>
                  <a:srgbClr val="7030A0"/>
                </a:solidFill>
                <a:latin typeface="Calibri"/>
                <a:ea typeface="ＭＳ Ｐゴシック"/>
                <a:cs typeface="Calibri"/>
              </a:rPr>
              <a:t>string tension </a:t>
            </a:r>
            <a:r>
              <a:rPr lang="en-US" sz="2400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squared</a:t>
            </a:r>
          </a:p>
          <a:p>
            <a:endParaRPr lang="en-US" sz="2000" dirty="0">
              <a:solidFill>
                <a:srgbClr val="000000"/>
              </a:solidFill>
              <a:latin typeface="Calibri"/>
              <a:ea typeface="ＭＳ Ｐゴシック"/>
              <a:cs typeface="Calibri"/>
            </a:endParaRPr>
          </a:p>
          <a:p>
            <a:r>
              <a:rPr lang="en-US" sz="2400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Very suggestive of non-trivial infrared structure </a:t>
            </a:r>
            <a:br>
              <a:rPr lang="en-US" sz="2400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</a:br>
            <a:r>
              <a:rPr lang="en-US" sz="2400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of QCD far out of equilibrium</a:t>
            </a:r>
          </a:p>
        </p:txBody>
      </p:sp>
    </p:spTree>
    <p:extLst>
      <p:ext uri="{BB962C8B-B14F-4D97-AF65-F5344CB8AC3E}">
        <p14:creationId xmlns:p14="http://schemas.microsoft.com/office/powerpoint/2010/main" val="9690224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329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43000"/>
          </a:xfrm>
        </p:spPr>
        <p:txBody>
          <a:bodyPr/>
          <a:lstStyle/>
          <a:p>
            <a:pPr algn="ctr" eaLnBrk="1" hangingPunct="1"/>
            <a:r>
              <a:rPr lang="en-US" sz="3200" dirty="0">
                <a:solidFill>
                  <a:srgbClr val="0000FF"/>
                </a:solidFill>
                <a:latin typeface="Calibri" charset="0"/>
                <a:ea typeface="ＭＳ Ｐゴシック" charset="0"/>
                <a:cs typeface="Calibri" charset="0"/>
              </a:rPr>
              <a:t>Exploding </a:t>
            </a:r>
            <a:r>
              <a:rPr lang="en-US" sz="3200" dirty="0" err="1">
                <a:solidFill>
                  <a:srgbClr val="0000FF"/>
                </a:solidFill>
                <a:latin typeface="Calibri" charset="0"/>
                <a:ea typeface="ＭＳ Ｐゴシック" charset="0"/>
                <a:cs typeface="Calibri" charset="0"/>
              </a:rPr>
              <a:t>sphalerons</a:t>
            </a:r>
            <a:endParaRPr lang="en-US" sz="3200" dirty="0">
              <a:solidFill>
                <a:srgbClr val="0000FF"/>
              </a:solidFill>
              <a:latin typeface="Calibri" charset="0"/>
              <a:ea typeface="ＭＳ Ｐゴシック" charset="0"/>
              <a:cs typeface="Calibri" charset="0"/>
            </a:endParaRPr>
          </a:p>
        </p:txBody>
      </p:sp>
      <p:pic>
        <p:nvPicPr>
          <p:cNvPr id="611331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4" t="4672" r="2461"/>
          <a:stretch>
            <a:fillRect/>
          </a:stretch>
        </p:blipFill>
        <p:spPr bwMode="auto">
          <a:xfrm>
            <a:off x="3466302" y="1217646"/>
            <a:ext cx="5259395" cy="3191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1332" name="TextBox 2"/>
          <p:cNvSpPr txBox="1">
            <a:spLocks noChangeArrowheads="1"/>
          </p:cNvSpPr>
          <p:nvPr/>
        </p:nvSpPr>
        <p:spPr bwMode="auto">
          <a:xfrm>
            <a:off x="946565" y="5501618"/>
            <a:ext cx="883870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</a:pPr>
            <a:r>
              <a:rPr lang="en-US" dirty="0">
                <a:solidFill>
                  <a:srgbClr val="000000"/>
                </a:solidFill>
                <a:latin typeface="Calibri" charset="0"/>
                <a:cs typeface="Calibri" charset="0"/>
              </a:rPr>
              <a:t>Couple </a:t>
            </a:r>
            <a:r>
              <a:rPr lang="en-US" dirty="0" err="1">
                <a:solidFill>
                  <a:srgbClr val="000000"/>
                </a:solidFill>
                <a:latin typeface="Calibri" charset="0"/>
                <a:cs typeface="Calibri" charset="0"/>
              </a:rPr>
              <a:t>sphaleron</a:t>
            </a:r>
            <a:r>
              <a:rPr lang="en-US" dirty="0">
                <a:solidFill>
                  <a:srgbClr val="000000"/>
                </a:solidFill>
                <a:latin typeface="Calibri" charset="0"/>
                <a:cs typeface="Calibri" charset="0"/>
              </a:rPr>
              <a:t> background with fermions &amp; external EM fields to simulate </a:t>
            </a:r>
            <a:r>
              <a:rPr lang="en-US" i="1" dirty="0">
                <a:solidFill>
                  <a:srgbClr val="660066"/>
                </a:solidFill>
                <a:latin typeface="Calibri" charset="0"/>
                <a:cs typeface="Calibri" charset="0"/>
              </a:rPr>
              <a:t>ab initio </a:t>
            </a:r>
            <a:r>
              <a:rPr lang="en-US" dirty="0">
                <a:solidFill>
                  <a:srgbClr val="000000"/>
                </a:solidFill>
                <a:latin typeface="Calibri" charset="0"/>
                <a:cs typeface="Calibri" charset="0"/>
              </a:rPr>
              <a:t>the Chiral Magnetic Effect!</a:t>
            </a:r>
          </a:p>
        </p:txBody>
      </p:sp>
      <p:sp>
        <p:nvSpPr>
          <p:cNvPr id="2" name="Rectangle 1"/>
          <p:cNvSpPr/>
          <p:nvPr/>
        </p:nvSpPr>
        <p:spPr>
          <a:xfrm>
            <a:off x="7139584" y="909869"/>
            <a:ext cx="547244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srgbClr val="008000"/>
                </a:solidFill>
                <a:latin typeface="Calibri" charset="0"/>
                <a:ea typeface="ＭＳ Ｐゴシック"/>
                <a:cs typeface="Calibri" charset="0"/>
              </a:rPr>
              <a:t>“Exploding </a:t>
            </a:r>
            <a:r>
              <a:rPr lang="en-US" sz="1400" b="1" dirty="0" err="1">
                <a:solidFill>
                  <a:srgbClr val="008000"/>
                </a:solidFill>
                <a:latin typeface="Calibri" charset="0"/>
                <a:ea typeface="ＭＳ Ｐゴシック"/>
                <a:cs typeface="Calibri" charset="0"/>
              </a:rPr>
              <a:t>sphalerons</a:t>
            </a:r>
            <a:r>
              <a:rPr lang="en-US" sz="1400" b="1" dirty="0">
                <a:solidFill>
                  <a:srgbClr val="008000"/>
                </a:solidFill>
                <a:latin typeface="Calibri" charset="0"/>
                <a:ea typeface="ＭＳ Ｐゴシック"/>
                <a:cs typeface="Calibri" charset="0"/>
              </a:rPr>
              <a:t>”: </a:t>
            </a:r>
            <a:r>
              <a:rPr lang="en-US" sz="1400" b="1" dirty="0" err="1">
                <a:solidFill>
                  <a:srgbClr val="008000"/>
                </a:solidFill>
                <a:latin typeface="Calibri" charset="0"/>
                <a:ea typeface="ＭＳ Ｐゴシック"/>
                <a:cs typeface="Calibri" charset="0"/>
              </a:rPr>
              <a:t>Shuryak</a:t>
            </a:r>
            <a:r>
              <a:rPr lang="en-US" sz="1400" b="1" dirty="0">
                <a:solidFill>
                  <a:srgbClr val="008000"/>
                </a:solidFill>
                <a:latin typeface="Calibri" charset="0"/>
                <a:ea typeface="ＭＳ Ｐゴシック"/>
                <a:cs typeface="Calibri" charset="0"/>
              </a:rPr>
              <a:t>, </a:t>
            </a:r>
            <a:r>
              <a:rPr lang="en-US" sz="1400" b="1" dirty="0" err="1">
                <a:solidFill>
                  <a:srgbClr val="008000"/>
                </a:solidFill>
                <a:latin typeface="Calibri" charset="0"/>
                <a:ea typeface="ＭＳ Ｐゴシック"/>
                <a:cs typeface="Calibri" charset="0"/>
              </a:rPr>
              <a:t>Zahed</a:t>
            </a:r>
            <a:r>
              <a:rPr lang="en-US" sz="1400" b="1" dirty="0">
                <a:solidFill>
                  <a:srgbClr val="008000"/>
                </a:solidFill>
                <a:latin typeface="Calibri" charset="0"/>
                <a:ea typeface="ＭＳ Ｐゴシック"/>
                <a:cs typeface="Calibri" charset="0"/>
              </a:rPr>
              <a:t>, PRD67 (2003) 014006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46565" y="4621554"/>
            <a:ext cx="87301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en-US" sz="2400" dirty="0" err="1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Sphaleron</a:t>
            </a:r>
            <a:r>
              <a:rPr lang="en-US" sz="2400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transition rate very large in the </a:t>
            </a:r>
            <a:r>
              <a:rPr lang="en-US" sz="2400" dirty="0" err="1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Glasma</a:t>
            </a:r>
            <a:endParaRPr lang="en-US" sz="2400" dirty="0">
              <a:solidFill>
                <a:srgbClr val="000000"/>
              </a:solidFill>
              <a:latin typeface="Calibri"/>
              <a:ea typeface="ＭＳ Ｐゴシック"/>
              <a:cs typeface="Calibri"/>
            </a:endParaRPr>
          </a:p>
          <a:p>
            <a:r>
              <a:rPr lang="en-US" sz="2400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- much larger than equilibrium rate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817911" y="6334780"/>
            <a:ext cx="41157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Mueller,Schlichting,Sharma,PRL117 (2016) 142301</a:t>
            </a:r>
          </a:p>
          <a:p>
            <a:r>
              <a:rPr lang="en-US" sz="1400" b="1" dirty="0" err="1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Mace,Mueller,Schlichting,Sharma</a:t>
            </a:r>
            <a:r>
              <a:rPr lang="en-US" sz="1400" b="1" dirty="0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, </a:t>
            </a:r>
            <a:r>
              <a:rPr lang="en-US" sz="1400" b="1" dirty="0" err="1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arXiv</a:t>
            </a:r>
            <a:r>
              <a:rPr lang="en-US" sz="1400" b="1" dirty="0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: 1612.02477</a:t>
            </a:r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8017731" y="2829061"/>
            <a:ext cx="786499" cy="24904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8905062" y="2701361"/>
            <a:ext cx="28317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8000"/>
                </a:solidFill>
                <a:latin typeface="Calibri"/>
                <a:cs typeface="Calibri"/>
              </a:rPr>
              <a:t>Arnold,Son,Yaffe,PRD55(1997)6264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22D1C3D-4AE2-5841-AAC0-82EC9F4B36C6}"/>
              </a:ext>
            </a:extLst>
          </p:cNvPr>
          <p:cNvCxnSpPr>
            <a:cxnSpLocks/>
          </p:cNvCxnSpPr>
          <p:nvPr/>
        </p:nvCxnSpPr>
        <p:spPr>
          <a:xfrm flipH="1">
            <a:off x="3051958" y="2434442"/>
            <a:ext cx="1496291" cy="36046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42319173-1BC6-1240-A71D-EAE4DEDF6D46}"/>
              </a:ext>
            </a:extLst>
          </p:cNvPr>
          <p:cNvSpPr txBox="1"/>
          <p:nvPr/>
        </p:nvSpPr>
        <p:spPr>
          <a:xfrm>
            <a:off x="1482777" y="2630416"/>
            <a:ext cx="22910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chemeClr val="accent6"/>
                </a:solidFill>
              </a:rPr>
              <a:t>Glasma</a:t>
            </a:r>
            <a:r>
              <a:rPr lang="en-US" b="1" dirty="0">
                <a:solidFill>
                  <a:schemeClr val="accent6"/>
                </a:solidFill>
              </a:rPr>
              <a:t> rate</a:t>
            </a:r>
          </a:p>
          <a:p>
            <a:r>
              <a:rPr lang="en-US" b="1" dirty="0">
                <a:solidFill>
                  <a:schemeClr val="accent6"/>
                </a:solidFill>
              </a:rPr>
              <a:t>PRD 93 (2016) 074036</a:t>
            </a:r>
          </a:p>
        </p:txBody>
      </p:sp>
    </p:spTree>
    <p:extLst>
      <p:ext uri="{BB962C8B-B14F-4D97-AF65-F5344CB8AC3E}">
        <p14:creationId xmlns:p14="http://schemas.microsoft.com/office/powerpoint/2010/main" val="118098359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"/>
            <a:ext cx="12192000" cy="1143000"/>
          </a:xfrm>
        </p:spPr>
        <p:txBody>
          <a:bodyPr/>
          <a:lstStyle/>
          <a:p>
            <a:pPr algn="ctr"/>
            <a:r>
              <a:rPr lang="en-US" sz="3200" dirty="0">
                <a:solidFill>
                  <a:srgbClr val="0000FF"/>
                </a:solidFill>
                <a:latin typeface="Calibri"/>
                <a:cs typeface="Calibri"/>
              </a:rPr>
              <a:t>Classical-statistical simulations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70189" y="6296680"/>
            <a:ext cx="31273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N. Mueller et al. PRL117, 142301 (2016)</a:t>
            </a:r>
          </a:p>
          <a:p>
            <a:r>
              <a:rPr lang="en-US" sz="1400" b="1" dirty="0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M. Mace et al. arXiv:1612.02477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8176" y="966929"/>
            <a:ext cx="8315648" cy="334477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b="3946"/>
          <a:stretch/>
        </p:blipFill>
        <p:spPr>
          <a:xfrm>
            <a:off x="4738255" y="4184382"/>
            <a:ext cx="3744136" cy="238267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02932" y="4385740"/>
            <a:ext cx="41407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Calibri"/>
                <a:cs typeface="Calibri"/>
              </a:rPr>
              <a:t>Emergence of chiral magnetic wave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2932" y="4933929"/>
            <a:ext cx="2906679" cy="6222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560A688-55A2-5842-8CE9-917A864282B6}"/>
              </a:ext>
            </a:extLst>
          </p:cNvPr>
          <p:cNvSpPr txBox="1"/>
          <p:nvPr/>
        </p:nvSpPr>
        <p:spPr>
          <a:xfrm>
            <a:off x="5783283" y="6567055"/>
            <a:ext cx="1986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spatial distribution</a:t>
            </a:r>
          </a:p>
        </p:txBody>
      </p:sp>
    </p:spTree>
    <p:extLst>
      <p:ext uri="{BB962C8B-B14F-4D97-AF65-F5344CB8AC3E}">
        <p14:creationId xmlns:p14="http://schemas.microsoft.com/office/powerpoint/2010/main" val="191584546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0718"/>
            <a:ext cx="12192000" cy="1143000"/>
          </a:xfrm>
        </p:spPr>
        <p:txBody>
          <a:bodyPr/>
          <a:lstStyle/>
          <a:p>
            <a:pPr algn="ctr"/>
            <a:r>
              <a:rPr lang="en-US" sz="3200" dirty="0">
                <a:solidFill>
                  <a:srgbClr val="0000FF"/>
                </a:solidFill>
                <a:latin typeface="Calibri"/>
                <a:cs typeface="Calibri"/>
              </a:rPr>
              <a:t>From classical-statistical simulations to chiral kinetic theory </a:t>
            </a:r>
            <a:br>
              <a:rPr lang="en-US" sz="3200" dirty="0">
                <a:solidFill>
                  <a:srgbClr val="0000FF"/>
                </a:solidFill>
                <a:latin typeface="Calibri"/>
                <a:cs typeface="Calibri"/>
              </a:rPr>
            </a:br>
            <a:r>
              <a:rPr lang="en-US" sz="3200" dirty="0">
                <a:solidFill>
                  <a:srgbClr val="0000FF"/>
                </a:solidFill>
                <a:latin typeface="Calibri"/>
                <a:cs typeface="Calibri"/>
              </a:rPr>
              <a:t>and anomalous hydro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30739" y="1363517"/>
            <a:ext cx="8949340" cy="5230414"/>
            <a:chOff x="-160392" y="1114195"/>
            <a:chExt cx="9304392" cy="551724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60392" y="1114195"/>
              <a:ext cx="9144000" cy="5447718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 bwMode="auto">
            <a:xfrm>
              <a:off x="8823216" y="6178319"/>
              <a:ext cx="320784" cy="453117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000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19105" y="5041462"/>
            <a:ext cx="18902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Slide by </a:t>
            </a:r>
            <a:r>
              <a:rPr lang="en-US" sz="1400" b="1" dirty="0" err="1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Niklas</a:t>
            </a:r>
            <a:r>
              <a:rPr lang="en-US" sz="1400" b="1" dirty="0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 Mueller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D521275-0B2B-D34D-80DD-1C42D91ED95C}"/>
              </a:ext>
            </a:extLst>
          </p:cNvPr>
          <p:cNvSpPr txBox="1"/>
          <p:nvPr/>
        </p:nvSpPr>
        <p:spPr>
          <a:xfrm>
            <a:off x="8842878" y="3171555"/>
            <a:ext cx="334912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Results from RHIC </a:t>
            </a:r>
          </a:p>
          <a:p>
            <a:r>
              <a:rPr lang="en-US" sz="2000" b="1" dirty="0"/>
              <a:t>isobar run imminent:</a:t>
            </a:r>
          </a:p>
          <a:p>
            <a:r>
              <a:rPr lang="en-US" sz="2000" b="1" dirty="0"/>
              <a:t>exciting time for CME search !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3A4B3BC-7C39-5E48-9DF9-5DA2D9AD4FEE}"/>
              </a:ext>
            </a:extLst>
          </p:cNvPr>
          <p:cNvSpPr/>
          <p:nvPr/>
        </p:nvSpPr>
        <p:spPr>
          <a:xfrm>
            <a:off x="8842878" y="3044218"/>
            <a:ext cx="3349122" cy="1143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391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439FE-0B6D-AA43-AFB9-607AED786E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rgbClr val="0432FF"/>
                </a:solidFill>
              </a:rPr>
              <a:t>What happens when you boost a proton or nucleus to high energies 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612FEAA-F27C-924C-9632-CB79F05E5AA6}"/>
              </a:ext>
            </a:extLst>
          </p:cNvPr>
          <p:cNvSpPr txBox="1"/>
          <p:nvPr/>
        </p:nvSpPr>
        <p:spPr>
          <a:xfrm>
            <a:off x="0" y="1170772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      What the proton or nucleus ”looks like” in QCD depends on </a:t>
            </a:r>
            <a:r>
              <a:rPr lang="en-US" sz="2400" dirty="0">
                <a:solidFill>
                  <a:srgbClr val="7030A0"/>
                </a:solidFill>
              </a:rPr>
              <a:t>boost </a:t>
            </a:r>
            <a:r>
              <a:rPr lang="en-US" sz="2400" i="1" dirty="0"/>
              <a:t>and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7030A0"/>
                </a:solidFill>
              </a:rPr>
              <a:t>resolution scale</a:t>
            </a:r>
            <a:endParaRPr lang="en-US" sz="2400" dirty="0"/>
          </a:p>
        </p:txBody>
      </p:sp>
      <p:sp>
        <p:nvSpPr>
          <p:cNvPr id="5" name="Text Box 6">
            <a:extLst>
              <a:ext uri="{FF2B5EF4-FFF2-40B4-BE49-F238E27FC236}">
                <a16:creationId xmlns:a16="http://schemas.microsoft.com/office/drawing/2014/main" id="{CFDC7548-F9CF-7443-9771-7B62073BD3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019119" y="2208716"/>
            <a:ext cx="3782158" cy="2687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2640" rIns="90000" bIns="45000"/>
          <a:lstStyle/>
          <a:p>
            <a:pPr algn="ctr">
              <a:defRPr/>
            </a:pPr>
            <a:r>
              <a:rPr lang="en-US" sz="2000" b="1" dirty="0">
                <a:solidFill>
                  <a:srgbClr val="008000"/>
                </a:solidFill>
              </a:rPr>
              <a:t>Low Energy </a:t>
            </a:r>
          </a:p>
          <a:p>
            <a:pPr algn="ctr">
              <a:defRPr/>
            </a:pPr>
            <a:r>
              <a:rPr lang="en-US" sz="2000" b="1" dirty="0">
                <a:solidFill>
                  <a:srgbClr val="008000"/>
                </a:solidFill>
              </a:rPr>
              <a:t>or</a:t>
            </a:r>
          </a:p>
          <a:p>
            <a:pPr algn="ctr">
              <a:defRPr/>
            </a:pPr>
            <a:r>
              <a:rPr lang="en-US" sz="2000" b="1" dirty="0">
                <a:solidFill>
                  <a:srgbClr val="008000"/>
                </a:solidFill>
              </a:rPr>
              <a:t> large x</a:t>
            </a:r>
          </a:p>
          <a:p>
            <a:pPr algn="ctr">
              <a:defRPr/>
            </a:pPr>
            <a:endParaRPr lang="en-US" sz="2000" dirty="0">
              <a:solidFill>
                <a:srgbClr val="0084D1"/>
              </a:solidFill>
            </a:endParaRPr>
          </a:p>
          <a:p>
            <a:pPr algn="ctr">
              <a:defRPr/>
            </a:pPr>
            <a:endParaRPr lang="en-US" sz="2000" dirty="0">
              <a:solidFill>
                <a:srgbClr val="0084D1"/>
              </a:solidFill>
            </a:endParaRPr>
          </a:p>
          <a:p>
            <a:pPr algn="ctr">
              <a:defRPr/>
            </a:pPr>
            <a:endParaRPr lang="en-US" sz="2000" dirty="0">
              <a:solidFill>
                <a:srgbClr val="0084D1"/>
              </a:solidFill>
            </a:endParaRPr>
          </a:p>
          <a:p>
            <a:pPr algn="ctr">
              <a:defRPr/>
            </a:pPr>
            <a:r>
              <a:rPr lang="en-US" sz="2000" b="1" dirty="0">
                <a:solidFill>
                  <a:srgbClr val="008000"/>
                </a:solidFill>
              </a:rPr>
              <a:t>High Energy</a:t>
            </a:r>
          </a:p>
          <a:p>
            <a:pPr algn="ctr">
              <a:defRPr/>
            </a:pPr>
            <a:r>
              <a:rPr lang="en-US" sz="2000" b="1" dirty="0">
                <a:solidFill>
                  <a:srgbClr val="008000"/>
                </a:solidFill>
              </a:rPr>
              <a:t>or </a:t>
            </a:r>
          </a:p>
          <a:p>
            <a:pPr algn="ctr">
              <a:defRPr/>
            </a:pPr>
            <a:r>
              <a:rPr lang="en-US" sz="2000" b="1" dirty="0">
                <a:solidFill>
                  <a:srgbClr val="008000"/>
                </a:solidFill>
              </a:rPr>
              <a:t>small x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A31CEEC-B1FC-5D45-B5D3-EB291B248D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0953" y="2102907"/>
            <a:ext cx="6006464" cy="1640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B2C820B-9A17-404C-AEB0-831C87AEA71F}"/>
              </a:ext>
            </a:extLst>
          </p:cNvPr>
          <p:cNvCxnSpPr/>
          <p:nvPr/>
        </p:nvCxnSpPr>
        <p:spPr>
          <a:xfrm flipV="1">
            <a:off x="5736534" y="1815016"/>
            <a:ext cx="533400" cy="3937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B6C8A46-057F-F748-B780-D15E8AD8FF80}"/>
                  </a:ext>
                </a:extLst>
              </p:cNvPr>
              <p:cNvSpPr txBox="1"/>
              <p:nvPr/>
            </p:nvSpPr>
            <p:spPr>
              <a:xfrm>
                <a:off x="6269934" y="1641242"/>
                <a:ext cx="93423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1/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B6C8A46-057F-F748-B780-D15E8AD8FF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9934" y="1641242"/>
                <a:ext cx="934230" cy="461665"/>
              </a:xfrm>
              <a:prstGeom prst="rect">
                <a:avLst/>
              </a:prstGeom>
              <a:blipFill>
                <a:blip r:embed="rId3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3EF8880D-198A-0342-8E45-961451191A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730" y="3826936"/>
            <a:ext cx="6006464" cy="1808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1" name="Picture 10" descr="dum2.png">
            <a:extLst>
              <a:ext uri="{FF2B5EF4-FFF2-40B4-BE49-F238E27FC236}">
                <a16:creationId xmlns:a16="http://schemas.microsoft.com/office/drawing/2014/main" id="{16EC4962-35AA-A540-808D-83927D27EFE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4813" t="4633" r="6534"/>
          <a:stretch>
            <a:fillRect/>
          </a:stretch>
        </p:blipFill>
        <p:spPr>
          <a:xfrm>
            <a:off x="7904970" y="1981435"/>
            <a:ext cx="4287030" cy="3705915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146D50E2-CC55-C745-8F0F-6633E841BDE0}"/>
              </a:ext>
            </a:extLst>
          </p:cNvPr>
          <p:cNvSpPr/>
          <p:nvPr/>
        </p:nvSpPr>
        <p:spPr>
          <a:xfrm>
            <a:off x="173934" y="5747696"/>
            <a:ext cx="1219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      As the proton is boosted, “</a:t>
            </a:r>
            <a:r>
              <a:rPr lang="en-US" sz="2400" dirty="0" err="1"/>
              <a:t>parton</a:t>
            </a:r>
            <a:r>
              <a:rPr lang="en-US" sz="2400" dirty="0"/>
              <a:t>” fluctuations live longer and longer, </a:t>
            </a:r>
          </a:p>
          <a:p>
            <a:r>
              <a:rPr lang="en-US" sz="2400" dirty="0"/>
              <a:t>      manifesting themselves as bremsstrahlung in scattering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B70340B-71D9-2D48-85B1-0877A6A9FAB3}"/>
              </a:ext>
            </a:extLst>
          </p:cNvPr>
          <p:cNvSpPr txBox="1"/>
          <p:nvPr/>
        </p:nvSpPr>
        <p:spPr>
          <a:xfrm rot="16200000">
            <a:off x="7070030" y="3642269"/>
            <a:ext cx="2039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Parton distributions</a:t>
            </a:r>
          </a:p>
        </p:txBody>
      </p:sp>
    </p:spTree>
    <p:extLst>
      <p:ext uri="{BB962C8B-B14F-4D97-AF65-F5344CB8AC3E}">
        <p14:creationId xmlns:p14="http://schemas.microsoft.com/office/powerpoint/2010/main" val="277687123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49065-500C-8F44-B291-6DA39800B3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</p:spPr>
        <p:txBody>
          <a:bodyPr/>
          <a:lstStyle/>
          <a:p>
            <a:pPr algn="ctr"/>
            <a:r>
              <a:rPr lang="en-US" dirty="0"/>
              <a:t>   </a:t>
            </a:r>
            <a:r>
              <a:rPr lang="en-US" sz="3200" dirty="0">
                <a:solidFill>
                  <a:srgbClr val="0432FF"/>
                </a:solidFill>
              </a:rPr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89E0DA-9E42-F74C-8C0A-5495987CC7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515" y="1849375"/>
            <a:ext cx="12192000" cy="4351338"/>
          </a:xfrm>
        </p:spPr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en-US" dirty="0"/>
              <a:t> </a:t>
            </a:r>
            <a:r>
              <a:rPr lang="en-US" sz="2400" dirty="0"/>
              <a:t>This talk covered only a small fraction of the developments in our</a:t>
            </a:r>
          </a:p>
          <a:p>
            <a:pPr marL="0" indent="0">
              <a:buNone/>
            </a:pPr>
            <a:r>
              <a:rPr lang="en-US" sz="2400" dirty="0"/>
              <a:t>      understanding of the Initial Stages of ion-ion collisions. </a:t>
            </a:r>
          </a:p>
          <a:p>
            <a:pPr marL="0" indent="0">
              <a:buNone/>
            </a:pPr>
            <a:r>
              <a:rPr lang="en-US" sz="2400" dirty="0"/>
              <a:t>      (Indeed, there is now a dedicated conference series by this name</a:t>
            </a:r>
          </a:p>
          <a:p>
            <a:pPr marL="0" indent="0">
              <a:buNone/>
            </a:pPr>
            <a:r>
              <a:rPr lang="en-US" sz="2400" dirty="0"/>
              <a:t>      </a:t>
            </a:r>
            <a:r>
              <a:rPr lang="en-US" sz="2400" dirty="0">
                <a:solidFill>
                  <a:srgbClr val="00B050"/>
                </a:solidFill>
              </a:rPr>
              <a:t>-</a:t>
            </a:r>
            <a:r>
              <a:rPr lang="en-US" sz="2400" i="1" dirty="0">
                <a:solidFill>
                  <a:srgbClr val="00B050"/>
                </a:solidFill>
              </a:rPr>
              <a:t>next edition, Weizmann Institute, Israel, January 2021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endParaRPr lang="en-US" sz="2400" dirty="0"/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en-US" sz="2400" dirty="0"/>
              <a:t>  I hope it provides some context to understanding the exciting developments </a:t>
            </a:r>
          </a:p>
          <a:p>
            <a:pPr marL="0" indent="0">
              <a:buClr>
                <a:srgbClr val="FF0000"/>
              </a:buClr>
              <a:buNone/>
            </a:pPr>
            <a:r>
              <a:rPr lang="en-US" sz="2400" dirty="0"/>
              <a:t>      over </a:t>
            </a:r>
            <a:r>
              <a:rPr lang="en-US" sz="2400"/>
              <a:t>the week </a:t>
            </a:r>
            <a:r>
              <a:rPr lang="en-US" sz="2400" dirty="0"/>
              <a:t>and wish you a successful and enjoyable conference !</a:t>
            </a:r>
          </a:p>
        </p:txBody>
      </p:sp>
    </p:spTree>
    <p:extLst>
      <p:ext uri="{BB962C8B-B14F-4D97-AF65-F5344CB8AC3E}">
        <p14:creationId xmlns:p14="http://schemas.microsoft.com/office/powerpoint/2010/main" val="36065966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95" y="-76045"/>
            <a:ext cx="12175009" cy="1143000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Generating strong fields by multi-particle production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D8DBFF8-62F7-E94A-A948-1BF1A02B94E0}"/>
                  </a:ext>
                </a:extLst>
              </p:cNvPr>
              <p:cNvSpPr txBox="1"/>
              <p:nvPr/>
            </p:nvSpPr>
            <p:spPr>
              <a:xfrm>
                <a:off x="8495" y="941327"/>
                <a:ext cx="7465334" cy="42498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      </a:t>
                </a: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Bremsstrahlung is </a:t>
                </a:r>
                <a:r>
                  <a:rPr lang="en-US" sz="2400" dirty="0">
                    <a:solidFill>
                      <a:srgbClr val="7030A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ubiquitous </a:t>
                </a: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in QCD because </a:t>
                </a:r>
              </a:p>
              <a:p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    phase space logs compensate for the</a:t>
                </a:r>
              </a:p>
              <a:p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    suppression in coupling: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𝛼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𝑆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𝐿𝑛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f>
                          <m:fPr>
                            <m:type m:val="lin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𝑥</m:t>
                            </m:r>
                          </m:den>
                        </m:f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~1</m:t>
                    </m:r>
                  </m:oMath>
                </a14:m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</a:p>
              <a:p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    and/or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𝛼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𝑆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𝐿𝑛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(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𝑄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/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sz="24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Λ</m:t>
                        </m:r>
                      </m:e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𝑄𝐶𝐷</m:t>
                        </m:r>
                      </m:sub>
                      <m:sup>
                        <m:r>
                          <a:rPr lang="en-US" sz="2400" b="0" i="1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sup>
                    </m:sSubSup>
                    <m:r>
                      <a:rPr lang="en-US" sz="2400" b="0" i="0" dirty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)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~ 1</m:t>
                    </m:r>
                  </m:oMath>
                </a14:m>
                <a:endParaRPr lang="en-US" sz="2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   </a:t>
                </a:r>
              </a:p>
              <a:p>
                <a:endParaRPr lang="en-US" sz="1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    Appropriate limit for multi-particle production:</a:t>
                </a:r>
              </a:p>
              <a:p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    </a:t>
                </a:r>
                <a:r>
                  <a:rPr lang="en-US" sz="2400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Regge limit of QCD</a:t>
                </a:r>
              </a:p>
              <a:p>
                <a:r>
                  <a:rPr lang="en-US" sz="2400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    </m:t>
                        </m:r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→∞, </m:t>
                        </m:r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4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fixed</m:t>
                    </m:r>
                    <m:r>
                      <a:rPr lang="en-US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</m:t>
                    </m:r>
                    <m:sSubSup>
                      <m:sSubSupPr>
                        <m:ctrlPr>
                          <a:rPr lang="el-GR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𝑄𝐶𝐷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40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m:rPr>
                        <m:sty m:val="p"/>
                      </m:rPr>
                      <a:rPr lang="en-US" sz="240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x</m:t>
                    </m:r>
                    <m:r>
                      <a:rPr lang="en-US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→0</m:t>
                    </m:r>
                  </m:oMath>
                </a14:m>
                <a:endParaRPr lang="en-US" sz="24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US" sz="2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           </a:t>
                </a:r>
                <a:endParaRPr lang="en-US" sz="20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D8DBFF8-62F7-E94A-A948-1BF1A02B94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5" y="941327"/>
                <a:ext cx="7465334" cy="4249881"/>
              </a:xfrm>
              <a:prstGeom prst="rect">
                <a:avLst/>
              </a:prstGeom>
              <a:blipFill>
                <a:blip r:embed="rId2"/>
                <a:stretch>
                  <a:fillRect t="-8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1" name="Group 50">
            <a:extLst>
              <a:ext uri="{FF2B5EF4-FFF2-40B4-BE49-F238E27FC236}">
                <a16:creationId xmlns:a16="http://schemas.microsoft.com/office/drawing/2014/main" id="{789387D7-797A-3D42-B91F-578C70740CE8}"/>
              </a:ext>
            </a:extLst>
          </p:cNvPr>
          <p:cNvGrpSpPr/>
          <p:nvPr/>
        </p:nvGrpSpPr>
        <p:grpSpPr>
          <a:xfrm>
            <a:off x="6537319" y="1028855"/>
            <a:ext cx="3066165" cy="5712434"/>
            <a:chOff x="5829165" y="993552"/>
            <a:chExt cx="3066165" cy="5712434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155967C-27E4-7A4F-B651-E37560AFA7DE}"/>
                </a:ext>
              </a:extLst>
            </p:cNvPr>
            <p:cNvGrpSpPr/>
            <p:nvPr/>
          </p:nvGrpSpPr>
          <p:grpSpPr>
            <a:xfrm>
              <a:off x="5829165" y="993552"/>
              <a:ext cx="3066165" cy="1143000"/>
              <a:chOff x="990600" y="1447800"/>
              <a:chExt cx="3066165" cy="1143000"/>
            </a:xfrm>
          </p:grpSpPr>
          <p:sp>
            <p:nvSpPr>
              <p:cNvPr id="12" name="Freeform 3">
                <a:extLst>
                  <a:ext uri="{FF2B5EF4-FFF2-40B4-BE49-F238E27FC236}">
                    <a16:creationId xmlns:a16="http://schemas.microsoft.com/office/drawing/2014/main" id="{251C6366-1E82-A547-9C36-D1C75F451C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7800" y="1600200"/>
                <a:ext cx="330200" cy="4572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4" y="48"/>
                  </a:cxn>
                  <a:cxn ang="0">
                    <a:pos x="96" y="192"/>
                  </a:cxn>
                  <a:cxn ang="0">
                    <a:pos x="192" y="192"/>
                  </a:cxn>
                  <a:cxn ang="0">
                    <a:pos x="192" y="288"/>
                  </a:cxn>
                </a:cxnLst>
                <a:rect l="0" t="0" r="r" b="b"/>
                <a:pathLst>
                  <a:path w="208" h="288">
                    <a:moveTo>
                      <a:pt x="0" y="0"/>
                    </a:moveTo>
                    <a:cubicBezTo>
                      <a:pt x="64" y="8"/>
                      <a:pt x="128" y="16"/>
                      <a:pt x="144" y="48"/>
                    </a:cubicBezTo>
                    <a:cubicBezTo>
                      <a:pt x="160" y="80"/>
                      <a:pt x="88" y="168"/>
                      <a:pt x="96" y="192"/>
                    </a:cubicBezTo>
                    <a:cubicBezTo>
                      <a:pt x="104" y="216"/>
                      <a:pt x="176" y="176"/>
                      <a:pt x="192" y="192"/>
                    </a:cubicBezTo>
                    <a:cubicBezTo>
                      <a:pt x="208" y="208"/>
                      <a:pt x="192" y="272"/>
                      <a:pt x="192" y="288"/>
                    </a:cubicBez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Oval 4">
                <a:extLst>
                  <a:ext uri="{FF2B5EF4-FFF2-40B4-BE49-F238E27FC236}">
                    <a16:creationId xmlns:a16="http://schemas.microsoft.com/office/drawing/2014/main" id="{4B3FE5EC-2FAD-454A-B5C1-648CD52FCA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6400" y="2057400"/>
                <a:ext cx="381000" cy="381000"/>
              </a:xfrm>
              <a:prstGeom prst="ellipse">
                <a:avLst/>
              </a:prstGeom>
              <a:solidFill>
                <a:srgbClr val="FF66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Line 5">
                <a:extLst>
                  <a:ext uri="{FF2B5EF4-FFF2-40B4-BE49-F238E27FC236}">
                    <a16:creationId xmlns:a16="http://schemas.microsoft.com/office/drawing/2014/main" id="{5991E548-AA90-424D-973A-FA462FD8B6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981200" y="1828800"/>
                <a:ext cx="762000" cy="3048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Line 6">
                <a:extLst>
                  <a:ext uri="{FF2B5EF4-FFF2-40B4-BE49-F238E27FC236}">
                    <a16:creationId xmlns:a16="http://schemas.microsoft.com/office/drawing/2014/main" id="{2768CAD1-E928-2D40-A17D-F20C51EA7C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2519600" flipV="1">
                <a:off x="2057400" y="2286000"/>
                <a:ext cx="762000" cy="3048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Oval 7">
                <a:extLst>
                  <a:ext uri="{FF2B5EF4-FFF2-40B4-BE49-F238E27FC236}">
                    <a16:creationId xmlns:a16="http://schemas.microsoft.com/office/drawing/2014/main" id="{FED4A909-E44D-0541-AEB6-1AE56AF7BE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0800" y="1981200"/>
                <a:ext cx="76200" cy="7620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Oval 8">
                <a:extLst>
                  <a:ext uri="{FF2B5EF4-FFF2-40B4-BE49-F238E27FC236}">
                    <a16:creationId xmlns:a16="http://schemas.microsoft.com/office/drawing/2014/main" id="{21BD95C1-8016-EA49-BD2D-D7FBA4B6E4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0800" y="2133600"/>
                <a:ext cx="76200" cy="7620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Oval 9">
                <a:extLst>
                  <a:ext uri="{FF2B5EF4-FFF2-40B4-BE49-F238E27FC236}">
                    <a16:creationId xmlns:a16="http://schemas.microsoft.com/office/drawing/2014/main" id="{A8555C2B-C86C-4541-95E4-86A81B1DE1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0800" y="2286000"/>
                <a:ext cx="76200" cy="7620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Text Box 28">
                <a:extLst>
                  <a:ext uri="{FF2B5EF4-FFF2-40B4-BE49-F238E27FC236}">
                    <a16:creationId xmlns:a16="http://schemas.microsoft.com/office/drawing/2014/main" id="{FE6105D6-FCB4-6B43-BB08-DDF9F21EC4A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90600" y="1447800"/>
                <a:ext cx="39466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dirty="0">
                    <a:solidFill>
                      <a:srgbClr val="800080"/>
                    </a:solidFill>
                    <a:sym typeface="Symbol" charset="2"/>
                  </a:rPr>
                  <a:t>*</a:t>
                </a:r>
                <a:endParaRPr lang="en-US" dirty="0"/>
              </a:p>
            </p:txBody>
          </p:sp>
          <p:sp>
            <p:nvSpPr>
              <p:cNvPr id="20" name="Text Box 30">
                <a:extLst>
                  <a:ext uri="{FF2B5EF4-FFF2-40B4-BE49-F238E27FC236}">
                    <a16:creationId xmlns:a16="http://schemas.microsoft.com/office/drawing/2014/main" id="{F2F7600A-5CD2-3B43-AA07-EBAA83C1F9E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35990" y="1952980"/>
                <a:ext cx="1120775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400" b="1" dirty="0">
                    <a:solidFill>
                      <a:srgbClr val="008000"/>
                    </a:solidFill>
                    <a:latin typeface="Calibri"/>
                    <a:cs typeface="Calibri"/>
                  </a:rPr>
                  <a:t>Q</a:t>
                </a:r>
                <a:r>
                  <a:rPr lang="en-US" sz="2400" b="1" baseline="30000" dirty="0">
                    <a:solidFill>
                      <a:srgbClr val="008000"/>
                    </a:solidFill>
                    <a:latin typeface="Calibri"/>
                    <a:cs typeface="Calibri"/>
                  </a:rPr>
                  <a:t>2</a:t>
                </a:r>
                <a:r>
                  <a:rPr lang="en-US" sz="2400" b="1" dirty="0">
                    <a:solidFill>
                      <a:srgbClr val="008000"/>
                    </a:solidFill>
                    <a:latin typeface="Calibri"/>
                    <a:cs typeface="Calibri"/>
                  </a:rPr>
                  <a:t>, </a:t>
                </a:r>
                <a:r>
                  <a:rPr lang="en-US" sz="2400" b="1" dirty="0" err="1">
                    <a:solidFill>
                      <a:srgbClr val="008000"/>
                    </a:solidFill>
                    <a:latin typeface="Calibri"/>
                    <a:cs typeface="Calibri"/>
                  </a:rPr>
                  <a:t>x</a:t>
                </a:r>
                <a:endParaRPr lang="en-US" sz="2400" b="1" dirty="0">
                  <a:solidFill>
                    <a:srgbClr val="008000"/>
                  </a:solidFill>
                  <a:latin typeface="Calibri"/>
                  <a:cs typeface="Calibri"/>
                </a:endParaRPr>
              </a:p>
            </p:txBody>
          </p:sp>
        </p:grpSp>
        <p:grpSp>
          <p:nvGrpSpPr>
            <p:cNvPr id="35" name="Group 3">
              <a:extLst>
                <a:ext uri="{FF2B5EF4-FFF2-40B4-BE49-F238E27FC236}">
                  <a16:creationId xmlns:a16="http://schemas.microsoft.com/office/drawing/2014/main" id="{F148B717-8CBE-9B4D-A9FF-44E9D3D6D68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01721" y="1875959"/>
              <a:ext cx="1555750" cy="4830027"/>
              <a:chOff x="2496" y="432"/>
              <a:chExt cx="1104" cy="3312"/>
            </a:xfrm>
          </p:grpSpPr>
          <p:grpSp>
            <p:nvGrpSpPr>
              <p:cNvPr id="36" name="Group 4">
                <a:extLst>
                  <a:ext uri="{FF2B5EF4-FFF2-40B4-BE49-F238E27FC236}">
                    <a16:creationId xmlns:a16="http://schemas.microsoft.com/office/drawing/2014/main" id="{723F49AF-DAF5-D54B-BEA4-3E20273CA3F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96" y="432"/>
                <a:ext cx="1104" cy="3312"/>
                <a:chOff x="1824" y="384"/>
                <a:chExt cx="1104" cy="3312"/>
              </a:xfrm>
            </p:grpSpPr>
            <p:sp>
              <p:nvSpPr>
                <p:cNvPr id="39" name="Freeform 5">
                  <a:extLst>
                    <a:ext uri="{FF2B5EF4-FFF2-40B4-BE49-F238E27FC236}">
                      <a16:creationId xmlns:a16="http://schemas.microsoft.com/office/drawing/2014/main" id="{D25C39ED-1550-A849-BCFB-EA30D7A944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4" y="384"/>
                  <a:ext cx="248" cy="768"/>
                </a:xfrm>
                <a:custGeom>
                  <a:avLst/>
                  <a:gdLst/>
                  <a:ahLst/>
                  <a:cxnLst>
                    <a:cxn ang="0">
                      <a:pos x="152" y="0"/>
                    </a:cxn>
                    <a:cxn ang="0">
                      <a:pos x="8" y="192"/>
                    </a:cxn>
                    <a:cxn ang="0">
                      <a:pos x="200" y="288"/>
                    </a:cxn>
                    <a:cxn ang="0">
                      <a:pos x="56" y="480"/>
                    </a:cxn>
                    <a:cxn ang="0">
                      <a:pos x="248" y="624"/>
                    </a:cxn>
                    <a:cxn ang="0">
                      <a:pos x="56" y="768"/>
                    </a:cxn>
                  </a:cxnLst>
                  <a:rect l="0" t="0" r="r" b="b"/>
                  <a:pathLst>
                    <a:path w="248" h="768">
                      <a:moveTo>
                        <a:pt x="152" y="0"/>
                      </a:moveTo>
                      <a:cubicBezTo>
                        <a:pt x="76" y="72"/>
                        <a:pt x="0" y="144"/>
                        <a:pt x="8" y="192"/>
                      </a:cubicBezTo>
                      <a:cubicBezTo>
                        <a:pt x="16" y="240"/>
                        <a:pt x="192" y="240"/>
                        <a:pt x="200" y="288"/>
                      </a:cubicBezTo>
                      <a:cubicBezTo>
                        <a:pt x="208" y="336"/>
                        <a:pt x="48" y="424"/>
                        <a:pt x="56" y="480"/>
                      </a:cubicBezTo>
                      <a:cubicBezTo>
                        <a:pt x="64" y="536"/>
                        <a:pt x="248" y="576"/>
                        <a:pt x="248" y="624"/>
                      </a:cubicBezTo>
                      <a:cubicBezTo>
                        <a:pt x="248" y="672"/>
                        <a:pt x="88" y="744"/>
                        <a:pt x="56" y="768"/>
                      </a:cubicBez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Oval 6">
                  <a:extLst>
                    <a:ext uri="{FF2B5EF4-FFF2-40B4-BE49-F238E27FC236}">
                      <a16:creationId xmlns:a16="http://schemas.microsoft.com/office/drawing/2014/main" id="{0A6894F6-0ACA-1C42-A2B8-D9BCD16EC5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12" y="1152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Freeform 7">
                  <a:extLst>
                    <a:ext uri="{FF2B5EF4-FFF2-40B4-BE49-F238E27FC236}">
                      <a16:creationId xmlns:a16="http://schemas.microsoft.com/office/drawing/2014/main" id="{13B796D4-F747-764D-9D83-49C3AA06CB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737157">
                  <a:off x="2420" y="892"/>
                  <a:ext cx="248" cy="768"/>
                </a:xfrm>
                <a:custGeom>
                  <a:avLst/>
                  <a:gdLst/>
                  <a:ahLst/>
                  <a:cxnLst>
                    <a:cxn ang="0">
                      <a:pos x="152" y="0"/>
                    </a:cxn>
                    <a:cxn ang="0">
                      <a:pos x="8" y="192"/>
                    </a:cxn>
                    <a:cxn ang="0">
                      <a:pos x="200" y="288"/>
                    </a:cxn>
                    <a:cxn ang="0">
                      <a:pos x="56" y="480"/>
                    </a:cxn>
                    <a:cxn ang="0">
                      <a:pos x="248" y="624"/>
                    </a:cxn>
                    <a:cxn ang="0">
                      <a:pos x="56" y="768"/>
                    </a:cxn>
                  </a:cxnLst>
                  <a:rect l="0" t="0" r="r" b="b"/>
                  <a:pathLst>
                    <a:path w="248" h="768">
                      <a:moveTo>
                        <a:pt x="152" y="0"/>
                      </a:moveTo>
                      <a:cubicBezTo>
                        <a:pt x="76" y="72"/>
                        <a:pt x="0" y="144"/>
                        <a:pt x="8" y="192"/>
                      </a:cubicBezTo>
                      <a:cubicBezTo>
                        <a:pt x="16" y="240"/>
                        <a:pt x="192" y="240"/>
                        <a:pt x="200" y="288"/>
                      </a:cubicBezTo>
                      <a:cubicBezTo>
                        <a:pt x="208" y="336"/>
                        <a:pt x="48" y="424"/>
                        <a:pt x="56" y="480"/>
                      </a:cubicBezTo>
                      <a:cubicBezTo>
                        <a:pt x="64" y="536"/>
                        <a:pt x="248" y="576"/>
                        <a:pt x="248" y="624"/>
                      </a:cubicBezTo>
                      <a:cubicBezTo>
                        <a:pt x="248" y="672"/>
                        <a:pt x="88" y="744"/>
                        <a:pt x="56" y="768"/>
                      </a:cubicBez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Freeform 8">
                  <a:extLst>
                    <a:ext uri="{FF2B5EF4-FFF2-40B4-BE49-F238E27FC236}">
                      <a16:creationId xmlns:a16="http://schemas.microsoft.com/office/drawing/2014/main" id="{E90D732D-6F9E-E246-A02A-50436CEDA9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68" y="1200"/>
                  <a:ext cx="248" cy="768"/>
                </a:xfrm>
                <a:custGeom>
                  <a:avLst/>
                  <a:gdLst/>
                  <a:ahLst/>
                  <a:cxnLst>
                    <a:cxn ang="0">
                      <a:pos x="152" y="0"/>
                    </a:cxn>
                    <a:cxn ang="0">
                      <a:pos x="8" y="192"/>
                    </a:cxn>
                    <a:cxn ang="0">
                      <a:pos x="200" y="288"/>
                    </a:cxn>
                    <a:cxn ang="0">
                      <a:pos x="56" y="480"/>
                    </a:cxn>
                    <a:cxn ang="0">
                      <a:pos x="248" y="624"/>
                    </a:cxn>
                    <a:cxn ang="0">
                      <a:pos x="56" y="768"/>
                    </a:cxn>
                  </a:cxnLst>
                  <a:rect l="0" t="0" r="r" b="b"/>
                  <a:pathLst>
                    <a:path w="248" h="768">
                      <a:moveTo>
                        <a:pt x="152" y="0"/>
                      </a:moveTo>
                      <a:cubicBezTo>
                        <a:pt x="76" y="72"/>
                        <a:pt x="0" y="144"/>
                        <a:pt x="8" y="192"/>
                      </a:cubicBezTo>
                      <a:cubicBezTo>
                        <a:pt x="16" y="240"/>
                        <a:pt x="192" y="240"/>
                        <a:pt x="200" y="288"/>
                      </a:cubicBezTo>
                      <a:cubicBezTo>
                        <a:pt x="208" y="336"/>
                        <a:pt x="48" y="424"/>
                        <a:pt x="56" y="480"/>
                      </a:cubicBezTo>
                      <a:cubicBezTo>
                        <a:pt x="64" y="536"/>
                        <a:pt x="248" y="576"/>
                        <a:pt x="248" y="624"/>
                      </a:cubicBezTo>
                      <a:cubicBezTo>
                        <a:pt x="248" y="672"/>
                        <a:pt x="88" y="744"/>
                        <a:pt x="56" y="768"/>
                      </a:cubicBez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" name="Freeform 9">
                  <a:extLst>
                    <a:ext uri="{FF2B5EF4-FFF2-40B4-BE49-F238E27FC236}">
                      <a16:creationId xmlns:a16="http://schemas.microsoft.com/office/drawing/2014/main" id="{4B88850E-A35F-8245-A75C-31D6265D53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737157">
                  <a:off x="2276" y="1660"/>
                  <a:ext cx="248" cy="768"/>
                </a:xfrm>
                <a:custGeom>
                  <a:avLst/>
                  <a:gdLst/>
                  <a:ahLst/>
                  <a:cxnLst>
                    <a:cxn ang="0">
                      <a:pos x="152" y="0"/>
                    </a:cxn>
                    <a:cxn ang="0">
                      <a:pos x="8" y="192"/>
                    </a:cxn>
                    <a:cxn ang="0">
                      <a:pos x="200" y="288"/>
                    </a:cxn>
                    <a:cxn ang="0">
                      <a:pos x="56" y="480"/>
                    </a:cxn>
                    <a:cxn ang="0">
                      <a:pos x="248" y="624"/>
                    </a:cxn>
                    <a:cxn ang="0">
                      <a:pos x="56" y="768"/>
                    </a:cxn>
                  </a:cxnLst>
                  <a:rect l="0" t="0" r="r" b="b"/>
                  <a:pathLst>
                    <a:path w="248" h="768">
                      <a:moveTo>
                        <a:pt x="152" y="0"/>
                      </a:moveTo>
                      <a:cubicBezTo>
                        <a:pt x="76" y="72"/>
                        <a:pt x="0" y="144"/>
                        <a:pt x="8" y="192"/>
                      </a:cubicBezTo>
                      <a:cubicBezTo>
                        <a:pt x="16" y="240"/>
                        <a:pt x="192" y="240"/>
                        <a:pt x="200" y="288"/>
                      </a:cubicBezTo>
                      <a:cubicBezTo>
                        <a:pt x="208" y="336"/>
                        <a:pt x="48" y="424"/>
                        <a:pt x="56" y="480"/>
                      </a:cubicBezTo>
                      <a:cubicBezTo>
                        <a:pt x="64" y="536"/>
                        <a:pt x="248" y="576"/>
                        <a:pt x="248" y="624"/>
                      </a:cubicBezTo>
                      <a:cubicBezTo>
                        <a:pt x="248" y="672"/>
                        <a:pt x="88" y="744"/>
                        <a:pt x="56" y="768"/>
                      </a:cubicBez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" name="Oval 10">
                  <a:extLst>
                    <a:ext uri="{FF2B5EF4-FFF2-40B4-BE49-F238E27FC236}">
                      <a16:creationId xmlns:a16="http://schemas.microsoft.com/office/drawing/2014/main" id="{546B662E-84CE-D64B-8FE8-02B02547C0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16" y="1920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" name="Oval 11">
                  <a:extLst>
                    <a:ext uri="{FF2B5EF4-FFF2-40B4-BE49-F238E27FC236}">
                      <a16:creationId xmlns:a16="http://schemas.microsoft.com/office/drawing/2014/main" id="{DC0F06A7-A8DD-2E4D-A88F-0477737AC8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16" y="2112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" name="Oval 12">
                  <a:extLst>
                    <a:ext uri="{FF2B5EF4-FFF2-40B4-BE49-F238E27FC236}">
                      <a16:creationId xmlns:a16="http://schemas.microsoft.com/office/drawing/2014/main" id="{771B4452-94CC-4348-A123-307114FA34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16" y="2304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Oval 13">
                  <a:extLst>
                    <a:ext uri="{FF2B5EF4-FFF2-40B4-BE49-F238E27FC236}">
                      <a16:creationId xmlns:a16="http://schemas.microsoft.com/office/drawing/2014/main" id="{3E2D5ECA-FC28-2846-923C-09E0002659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4" y="3216"/>
                  <a:ext cx="720" cy="48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Freeform 14">
                  <a:extLst>
                    <a:ext uri="{FF2B5EF4-FFF2-40B4-BE49-F238E27FC236}">
                      <a16:creationId xmlns:a16="http://schemas.microsoft.com/office/drawing/2014/main" id="{6C00D201-3B8F-854A-9274-C9CDD5ABC6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20" y="2496"/>
                  <a:ext cx="248" cy="768"/>
                </a:xfrm>
                <a:custGeom>
                  <a:avLst/>
                  <a:gdLst/>
                  <a:ahLst/>
                  <a:cxnLst>
                    <a:cxn ang="0">
                      <a:pos x="152" y="0"/>
                    </a:cxn>
                    <a:cxn ang="0">
                      <a:pos x="8" y="192"/>
                    </a:cxn>
                    <a:cxn ang="0">
                      <a:pos x="200" y="288"/>
                    </a:cxn>
                    <a:cxn ang="0">
                      <a:pos x="56" y="480"/>
                    </a:cxn>
                    <a:cxn ang="0">
                      <a:pos x="248" y="624"/>
                    </a:cxn>
                    <a:cxn ang="0">
                      <a:pos x="56" y="768"/>
                    </a:cxn>
                  </a:cxnLst>
                  <a:rect l="0" t="0" r="r" b="b"/>
                  <a:pathLst>
                    <a:path w="248" h="768">
                      <a:moveTo>
                        <a:pt x="152" y="0"/>
                      </a:moveTo>
                      <a:cubicBezTo>
                        <a:pt x="76" y="72"/>
                        <a:pt x="0" y="144"/>
                        <a:pt x="8" y="192"/>
                      </a:cubicBezTo>
                      <a:cubicBezTo>
                        <a:pt x="16" y="240"/>
                        <a:pt x="192" y="240"/>
                        <a:pt x="200" y="288"/>
                      </a:cubicBezTo>
                      <a:cubicBezTo>
                        <a:pt x="208" y="336"/>
                        <a:pt x="48" y="424"/>
                        <a:pt x="56" y="480"/>
                      </a:cubicBezTo>
                      <a:cubicBezTo>
                        <a:pt x="64" y="536"/>
                        <a:pt x="248" y="576"/>
                        <a:pt x="248" y="624"/>
                      </a:cubicBezTo>
                      <a:cubicBezTo>
                        <a:pt x="248" y="672"/>
                        <a:pt x="88" y="744"/>
                        <a:pt x="56" y="768"/>
                      </a:cubicBez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7" name="Freeform 15">
                <a:extLst>
                  <a:ext uri="{FF2B5EF4-FFF2-40B4-BE49-F238E27FC236}">
                    <a16:creationId xmlns:a16="http://schemas.microsoft.com/office/drawing/2014/main" id="{94759AA6-FE40-A541-BE68-009611CC13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6" y="2145"/>
                <a:ext cx="248" cy="126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8" y="192"/>
                  </a:cxn>
                  <a:cxn ang="0">
                    <a:pos x="200" y="288"/>
                  </a:cxn>
                  <a:cxn ang="0">
                    <a:pos x="56" y="480"/>
                  </a:cxn>
                  <a:cxn ang="0">
                    <a:pos x="248" y="624"/>
                  </a:cxn>
                  <a:cxn ang="0">
                    <a:pos x="56" y="768"/>
                  </a:cxn>
                </a:cxnLst>
                <a:rect l="0" t="0" r="r" b="b"/>
                <a:pathLst>
                  <a:path w="248" h="768">
                    <a:moveTo>
                      <a:pt x="152" y="0"/>
                    </a:moveTo>
                    <a:cubicBezTo>
                      <a:pt x="76" y="72"/>
                      <a:pt x="0" y="144"/>
                      <a:pt x="8" y="192"/>
                    </a:cubicBezTo>
                    <a:cubicBezTo>
                      <a:pt x="16" y="240"/>
                      <a:pt x="192" y="240"/>
                      <a:pt x="200" y="288"/>
                    </a:cubicBezTo>
                    <a:cubicBezTo>
                      <a:pt x="208" y="336"/>
                      <a:pt x="48" y="424"/>
                      <a:pt x="56" y="480"/>
                    </a:cubicBezTo>
                    <a:cubicBezTo>
                      <a:pt x="64" y="536"/>
                      <a:pt x="248" y="576"/>
                      <a:pt x="248" y="624"/>
                    </a:cubicBezTo>
                    <a:cubicBezTo>
                      <a:pt x="248" y="672"/>
                      <a:pt x="88" y="744"/>
                      <a:pt x="56" y="768"/>
                    </a:cubicBezTo>
                  </a:path>
                </a:pathLst>
              </a:custGeom>
              <a:noFill/>
              <a:ln w="38100" cmpd="sng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Oval 16">
                <a:extLst>
                  <a:ext uri="{FF2B5EF4-FFF2-40B4-BE49-F238E27FC236}">
                    <a16:creationId xmlns:a16="http://schemas.microsoft.com/office/drawing/2014/main" id="{045D172D-0967-C046-BEF5-8C8E34D4BC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4" y="2016"/>
                <a:ext cx="192" cy="288"/>
              </a:xfrm>
              <a:prstGeom prst="ellips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endParaRPr lang="en-US">
                  <a:solidFill>
                    <a:srgbClr val="0000FF"/>
                  </a:solidFill>
                  <a:latin typeface="Bradley Hand ITC TT-Bold" charset="0"/>
                </a:endParaRPr>
              </a:p>
            </p:txBody>
          </p:sp>
        </p:grpSp>
      </p:grpSp>
      <p:sp>
        <p:nvSpPr>
          <p:cNvPr id="49" name="Rectangle 48">
            <a:extLst>
              <a:ext uri="{FF2B5EF4-FFF2-40B4-BE49-F238E27FC236}">
                <a16:creationId xmlns:a16="http://schemas.microsoft.com/office/drawing/2014/main" id="{F5C88CB6-AED2-5249-AD59-CDA64BC2F80C}"/>
              </a:ext>
            </a:extLst>
          </p:cNvPr>
          <p:cNvSpPr/>
          <p:nvPr/>
        </p:nvSpPr>
        <p:spPr>
          <a:xfrm>
            <a:off x="8835668" y="2307999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i="1" dirty="0">
                <a:solidFill>
                  <a:srgbClr val="0090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Bremsstrahlung</a:t>
            </a:r>
          </a:p>
          <a:p>
            <a:r>
              <a:rPr lang="en-US" sz="2400" i="1" dirty="0">
                <a:solidFill>
                  <a:srgbClr val="0090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linear BFKL evolution</a:t>
            </a:r>
          </a:p>
          <a:p>
            <a:r>
              <a:rPr lang="en-US" sz="2400" i="1" dirty="0" err="1">
                <a:solidFill>
                  <a:srgbClr val="0090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resums</a:t>
            </a:r>
            <a:r>
              <a:rPr lang="en-US" sz="2400" i="1" dirty="0">
                <a:solidFill>
                  <a:srgbClr val="0090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large logs in x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DB53F8D-2FFA-984F-A73B-FC9168959B77}"/>
              </a:ext>
            </a:extLst>
          </p:cNvPr>
          <p:cNvSpPr/>
          <p:nvPr/>
        </p:nvSpPr>
        <p:spPr>
          <a:xfrm>
            <a:off x="8835668" y="4042169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i="1" dirty="0">
                <a:solidFill>
                  <a:srgbClr val="0090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Gluon recombination</a:t>
            </a:r>
          </a:p>
          <a:p>
            <a:r>
              <a:rPr lang="en-US" sz="2400" i="1" dirty="0">
                <a:solidFill>
                  <a:srgbClr val="0090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screening  </a:t>
            </a:r>
          </a:p>
          <a:p>
            <a:r>
              <a:rPr lang="en-US" sz="2400" i="1" dirty="0">
                <a:solidFill>
                  <a:srgbClr val="0090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-- “all twist” or </a:t>
            </a:r>
          </a:p>
          <a:p>
            <a:r>
              <a:rPr lang="en-US" sz="2400" i="1" dirty="0">
                <a:solidFill>
                  <a:srgbClr val="0090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US" sz="2400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death by a million cuts</a:t>
            </a:r>
            <a:r>
              <a:rPr lang="en-US" sz="2400" i="1" dirty="0">
                <a:solidFill>
                  <a:srgbClr val="0090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</a:p>
          <a:p>
            <a:r>
              <a:rPr lang="en-US" sz="2400" i="1" dirty="0">
                <a:solidFill>
                  <a:srgbClr val="0090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non-linear QCD evolution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46960AFA-D4AF-BD4A-8966-54A5BB209596}"/>
              </a:ext>
            </a:extLst>
          </p:cNvPr>
          <p:cNvSpPr/>
          <p:nvPr/>
        </p:nvSpPr>
        <p:spPr>
          <a:xfrm>
            <a:off x="8045619" y="6091606"/>
            <a:ext cx="9989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</a:t>
            </a:r>
            <a:r>
              <a:rPr lang="en-US" sz="2400" b="1" baseline="-250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en-US" sz="2400" b="1" baseline="300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400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x</a:t>
            </a:r>
            <a:r>
              <a:rPr lang="en-US" sz="2400" b="1" baseline="-250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US" sz="2400" b="1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E4766B81-1470-8744-B941-065E2F7A88A2}"/>
              </a:ext>
            </a:extLst>
          </p:cNvPr>
          <p:cNvSpPr/>
          <p:nvPr/>
        </p:nvSpPr>
        <p:spPr>
          <a:xfrm>
            <a:off x="1150373" y="4645456"/>
            <a:ext cx="488818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i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fascinating equilibrium of splitting and recombination should eventually result. It is a </a:t>
            </a:r>
            <a:r>
              <a:rPr lang="en-US" sz="2000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considerable theoretical challenge </a:t>
            </a:r>
            <a:r>
              <a:rPr lang="en-US" sz="2000" i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calculate this equilibrium in detail…</a:t>
            </a:r>
          </a:p>
          <a:p>
            <a:endParaRPr lang="en-US" sz="2000" i="1" dirty="0">
              <a:solidFill>
                <a:srgbClr val="0432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i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F. </a:t>
            </a:r>
            <a:r>
              <a:rPr lang="en-US" sz="2000" i="1" dirty="0" err="1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Wilczek</a:t>
            </a:r>
            <a:r>
              <a:rPr lang="en-US" sz="2000" i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Nature (1999)</a:t>
            </a:r>
          </a:p>
        </p:txBody>
      </p:sp>
    </p:spTree>
    <p:extLst>
      <p:ext uri="{BB962C8B-B14F-4D97-AF65-F5344CB8AC3E}">
        <p14:creationId xmlns:p14="http://schemas.microsoft.com/office/powerpoint/2010/main" val="209169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3446"/>
            <a:ext cx="12192000" cy="1143000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Gluon saturation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937000" y="994182"/>
            <a:ext cx="4502035" cy="2849919"/>
            <a:chOff x="3011924" y="3658670"/>
            <a:chExt cx="2722544" cy="2424619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011924" y="3658670"/>
              <a:ext cx="2541203" cy="2424619"/>
            </a:xfrm>
            <a:prstGeom prst="rect">
              <a:avLst/>
            </a:prstGeom>
            <a:noFill/>
          </p:spPr>
        </p:pic>
        <p:cxnSp>
          <p:nvCxnSpPr>
            <p:cNvPr id="6" name="Straight Arrow Connector 5"/>
            <p:cNvCxnSpPr/>
            <p:nvPr/>
          </p:nvCxnSpPr>
          <p:spPr bwMode="auto">
            <a:xfrm flipV="1">
              <a:off x="4433710" y="4941456"/>
              <a:ext cx="756736" cy="599589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sp>
          <p:nvSpPr>
            <p:cNvPr id="7" name="TextBox 6"/>
            <p:cNvSpPr txBox="1"/>
            <p:nvPr/>
          </p:nvSpPr>
          <p:spPr>
            <a:xfrm>
              <a:off x="5189220" y="4743257"/>
              <a:ext cx="545248" cy="3222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prstClr val="black"/>
                  </a:solidFill>
                  <a:latin typeface="Calibri"/>
                </a:rPr>
                <a:t>1/Q</a:t>
              </a:r>
              <a:r>
                <a:rPr lang="en-US" sz="2800" b="1" baseline="-25000" dirty="0">
                  <a:solidFill>
                    <a:prstClr val="black"/>
                  </a:solidFill>
                  <a:latin typeface="Calibri"/>
                </a:rPr>
                <a:t>S</a:t>
              </a:r>
              <a:r>
                <a:rPr lang="en-US" sz="2800" b="1" baseline="30000" dirty="0">
                  <a:solidFill>
                    <a:prstClr val="black"/>
                  </a:solidFill>
                  <a:latin typeface="Calibri"/>
                </a:rPr>
                <a:t>2</a:t>
              </a:r>
            </a:p>
          </p:txBody>
        </p:sp>
        <p:sp>
          <p:nvSpPr>
            <p:cNvPr id="8" name="Donut 7"/>
            <p:cNvSpPr/>
            <p:nvPr/>
          </p:nvSpPr>
          <p:spPr bwMode="auto">
            <a:xfrm>
              <a:off x="4131184" y="5362542"/>
              <a:ext cx="372731" cy="367592"/>
            </a:xfrm>
            <a:prstGeom prst="donu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000" dirty="0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39969" y="3997597"/>
                <a:ext cx="11852031" cy="23698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Gluons at </a:t>
                </a:r>
                <a:r>
                  <a:rPr lang="en-US" sz="2400" dirty="0">
                    <a:solidFill>
                      <a:srgbClr val="7030A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maximal phase space occupancy n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~</m:t>
                    </m:r>
                  </m:oMath>
                </a14:m>
                <a:r>
                  <a:rPr lang="en-US" sz="2400" dirty="0">
                    <a:solidFill>
                      <a:srgbClr val="7030A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1/α</a:t>
                </a:r>
                <a:r>
                  <a:rPr lang="en-US" sz="2400" baseline="-25000" dirty="0">
                    <a:solidFill>
                      <a:srgbClr val="7030A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 </a:t>
                </a:r>
                <a:r>
                  <a:rPr lang="en-US" sz="24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, resist close packing </a:t>
                </a:r>
              </a:p>
              <a:p>
                <a:r>
                  <a:rPr lang="en-US" sz="24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by </a:t>
                </a:r>
                <a:r>
                  <a:rPr lang="en-US" sz="2400" dirty="0">
                    <a:solidFill>
                      <a:srgbClr val="7030A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recombining and screening </a:t>
                </a:r>
                <a:r>
                  <a:rPr lang="en-US" sz="24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their color charges  --  </a:t>
                </a:r>
                <a:r>
                  <a:rPr lang="en-US" sz="2400" dirty="0">
                    <a:solidFill>
                      <a:srgbClr val="FF66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gluon saturation</a:t>
                </a:r>
              </a:p>
              <a:p>
                <a:endParaRPr lang="en-US" sz="1000" b="1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US" sz="1000" b="1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US" sz="2400" dirty="0">
                    <a:solidFill>
                      <a:srgbClr val="7030A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Emergent </a:t>
                </a: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dynamical saturation scale </a:t>
                </a:r>
                <a:r>
                  <a:rPr lang="en-US" sz="2400" dirty="0">
                    <a:solidFill>
                      <a:srgbClr val="7030A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Q</a:t>
                </a:r>
                <a:r>
                  <a:rPr lang="en-US" sz="2400" baseline="-25000" dirty="0">
                    <a:solidFill>
                      <a:srgbClr val="7030A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 </a:t>
                </a:r>
                <a:r>
                  <a:rPr lang="en-US" sz="2400" dirty="0">
                    <a:solidFill>
                      <a:srgbClr val="7030A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(x) &gt;&gt;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Λ</m:t>
                    </m:r>
                    <m:r>
                      <m:rPr>
                        <m:sty m:val="p"/>
                      </m:rPr>
                      <a:rPr lang="en-US" sz="2400" baseline="-2500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QCD</m:t>
                    </m:r>
                  </m:oMath>
                </a14:m>
                <a:r>
                  <a:rPr lang="en-US" sz="2400" dirty="0">
                    <a:solidFill>
                      <a:srgbClr val="7030A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</a:p>
              <a:p>
                <a:endParaRPr lang="en-US" sz="2400" dirty="0">
                  <a:solidFill>
                    <a:srgbClr val="7030A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US" sz="24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Asymptotic freedom</a:t>
                </a:r>
                <a:r>
                  <a:rPr lang="en-US" sz="2400" b="1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!  </a:t>
                </a:r>
                <a:r>
                  <a:rPr lang="en-US" sz="2400" dirty="0">
                    <a:solidFill>
                      <a:srgbClr val="7030A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α</a:t>
                </a:r>
                <a:r>
                  <a:rPr lang="en-US" sz="2400" baseline="-25000" dirty="0">
                    <a:solidFill>
                      <a:srgbClr val="7030A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 </a:t>
                </a:r>
                <a:r>
                  <a:rPr lang="en-US" sz="2400" dirty="0">
                    <a:solidFill>
                      <a:srgbClr val="7030A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(Q</a:t>
                </a:r>
                <a:r>
                  <a:rPr lang="en-US" sz="2400" baseline="-25000" dirty="0">
                    <a:solidFill>
                      <a:srgbClr val="7030A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</a:t>
                </a:r>
                <a:r>
                  <a:rPr lang="en-US" sz="2400" dirty="0">
                    <a:solidFill>
                      <a:srgbClr val="7030A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) &lt;&lt; 1 </a:t>
                </a:r>
                <a:r>
                  <a:rPr lang="en-US" sz="2400" i="1" dirty="0">
                    <a:solidFill>
                      <a:srgbClr val="7030A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provides weak coupling window into infrared</a:t>
                </a:r>
                <a:endParaRPr lang="en-US" sz="2400" b="1" i="1" dirty="0">
                  <a:solidFill>
                    <a:srgbClr val="7030A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US" sz="800" b="1" dirty="0">
                  <a:solidFill>
                    <a:prstClr val="black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9969" y="3997597"/>
                <a:ext cx="11852031" cy="2369880"/>
              </a:xfrm>
              <a:prstGeom prst="rect">
                <a:avLst/>
              </a:prstGeom>
              <a:blipFill>
                <a:blip r:embed="rId3"/>
                <a:stretch>
                  <a:fillRect l="-749" t="-10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A7819F10-742B-C94A-A242-DE4790FAF3FC}"/>
              </a:ext>
            </a:extLst>
          </p:cNvPr>
          <p:cNvSpPr txBox="1"/>
          <p:nvPr/>
        </p:nvSpPr>
        <p:spPr>
          <a:xfrm>
            <a:off x="9606785" y="1296857"/>
            <a:ext cx="21573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rgbClr val="009051"/>
                </a:solidFill>
              </a:rPr>
              <a:t>Gribov,Levin,Ryskin</a:t>
            </a:r>
            <a:r>
              <a:rPr lang="en-US" sz="1400" b="1" dirty="0">
                <a:solidFill>
                  <a:srgbClr val="009051"/>
                </a:solidFill>
              </a:rPr>
              <a:t> (1983)</a:t>
            </a:r>
          </a:p>
          <a:p>
            <a:r>
              <a:rPr lang="en-US" sz="1400" b="1" dirty="0">
                <a:solidFill>
                  <a:srgbClr val="009051"/>
                </a:solidFill>
              </a:rPr>
              <a:t>Mueller, </a:t>
            </a:r>
            <a:r>
              <a:rPr lang="en-US" sz="1400" b="1" dirty="0" err="1">
                <a:solidFill>
                  <a:srgbClr val="009051"/>
                </a:solidFill>
              </a:rPr>
              <a:t>Qiu</a:t>
            </a:r>
            <a:r>
              <a:rPr lang="en-US" sz="1400" b="1" dirty="0">
                <a:solidFill>
                  <a:srgbClr val="009051"/>
                </a:solidFill>
              </a:rPr>
              <a:t> (1986)</a:t>
            </a:r>
          </a:p>
        </p:txBody>
      </p:sp>
    </p:spTree>
    <p:extLst>
      <p:ext uri="{BB962C8B-B14F-4D97-AF65-F5344CB8AC3E}">
        <p14:creationId xmlns:p14="http://schemas.microsoft.com/office/powerpoint/2010/main" val="699446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3446"/>
            <a:ext cx="12192000" cy="1143000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Gluon saturation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377255F-3983-5246-816C-63C4EC485612}"/>
              </a:ext>
            </a:extLst>
          </p:cNvPr>
          <p:cNvGrpSpPr/>
          <p:nvPr/>
        </p:nvGrpSpPr>
        <p:grpSpPr>
          <a:xfrm>
            <a:off x="2456432" y="831738"/>
            <a:ext cx="6895911" cy="5082491"/>
            <a:chOff x="1366838" y="855663"/>
            <a:chExt cx="7780337" cy="6551612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A5DE342-2D1F-D844-8383-753D75B9BC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53100" y="1870075"/>
              <a:ext cx="1223963" cy="1196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EA680F58-AD7C-7E45-ACF5-9DE9C883C1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4350" y="2390775"/>
              <a:ext cx="1223963" cy="1196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6D4E175-64BF-C545-A177-D965E0667DD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2900" y="2903538"/>
              <a:ext cx="1223963" cy="1196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4" name="Line 4">
              <a:extLst>
                <a:ext uri="{FF2B5EF4-FFF2-40B4-BE49-F238E27FC236}">
                  <a16:creationId xmlns:a16="http://schemas.microsoft.com/office/drawing/2014/main" id="{84402FF1-54E5-1E4E-BB0C-A2F20107649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28900" y="2947988"/>
              <a:ext cx="4672013" cy="1682750"/>
            </a:xfrm>
            <a:prstGeom prst="line">
              <a:avLst/>
            </a:prstGeom>
            <a:noFill/>
            <a:ln w="54720">
              <a:solidFill>
                <a:srgbClr val="8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WenQuanYi Micro Hei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09A8620-1656-8340-8846-24836FDF93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5000" y="1447800"/>
              <a:ext cx="741363" cy="5786438"/>
            </a:xfrm>
            <a:prstGeom prst="rect">
              <a:avLst/>
            </a:prstGeom>
            <a:solidFill>
              <a:srgbClr val="999999"/>
            </a:solidFill>
            <a:ln w="9525">
              <a:solidFill>
                <a:srgbClr val="999999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WenQuanYi Micro Hei" charset="0"/>
              </a:endParaRP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3A5EC955-659F-C74C-B343-7737F6129B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0200" y="5918200"/>
              <a:ext cx="1223963" cy="1196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F437095-72B2-0D47-97E8-524E279847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3875" y="5905500"/>
              <a:ext cx="1223963" cy="1196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707686C1-7D04-DD45-9C66-ECDE485A83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8975" y="5900738"/>
              <a:ext cx="1223963" cy="1196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67817B2B-12DA-924B-9A8E-548BF582F2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2900" y="4576763"/>
              <a:ext cx="1223963" cy="1196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8D9288F7-D576-ED41-A2BA-FC9FD4B0A1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4350" y="4283075"/>
              <a:ext cx="1223963" cy="1196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BA8148F7-3491-8A4C-AAB0-927EF2CF9E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80088" y="3913188"/>
              <a:ext cx="1223962" cy="1196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2" name="Line 13">
              <a:extLst>
                <a:ext uri="{FF2B5EF4-FFF2-40B4-BE49-F238E27FC236}">
                  <a16:creationId xmlns:a16="http://schemas.microsoft.com/office/drawing/2014/main" id="{B9F634D3-823E-FD4C-B293-A787A32D7FC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01825" y="7232650"/>
              <a:ext cx="5826125" cy="1588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WenQuanYi Micro Hei" charset="0"/>
              </a:endParaRPr>
            </a:p>
          </p:txBody>
        </p:sp>
        <p:sp>
          <p:nvSpPr>
            <p:cNvPr id="23" name="Line 14">
              <a:extLst>
                <a:ext uri="{FF2B5EF4-FFF2-40B4-BE49-F238E27FC236}">
                  <a16:creationId xmlns:a16="http://schemas.microsoft.com/office/drawing/2014/main" id="{F725DF21-1615-154D-BD81-91C62C90FAB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01825" y="855663"/>
              <a:ext cx="1588" cy="6396037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WenQuanYi Micro Hei" charset="0"/>
              </a:endParaRPr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E57FF4BA-BCE8-334A-BF27-55407CCD4B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29563" y="6970713"/>
              <a:ext cx="1217612" cy="4365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5" name="Text Box 17">
              <a:extLst>
                <a:ext uri="{FF2B5EF4-FFF2-40B4-BE49-F238E27FC236}">
                  <a16:creationId xmlns:a16="http://schemas.microsoft.com/office/drawing/2014/main" id="{02A03E65-CBAF-1242-8FA8-9703F328A1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20400000">
              <a:off x="3290888" y="1841500"/>
              <a:ext cx="2087562" cy="4587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/>
            <a:p>
              <a:pPr>
                <a:lnSpc>
                  <a:spcPct val="104000"/>
                </a:lnSpc>
                <a:defRPr/>
              </a:pPr>
              <a:r>
                <a:rPr lang="en-US" i="1">
                  <a:solidFill>
                    <a:srgbClr val="800000"/>
                  </a:solidFill>
                  <a:latin typeface="Lucida Handwrit" charset="0"/>
                </a:rPr>
                <a:t>Saturation</a:t>
              </a:r>
            </a:p>
          </p:txBody>
        </p:sp>
        <p:sp>
          <p:nvSpPr>
            <p:cNvPr id="26" name="Text Box 18">
              <a:extLst>
                <a:ext uri="{FF2B5EF4-FFF2-40B4-BE49-F238E27FC236}">
                  <a16:creationId xmlns:a16="http://schemas.microsoft.com/office/drawing/2014/main" id="{41E1FCBC-85FE-B648-A184-771D2A0926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6915151" y="5133181"/>
              <a:ext cx="1008062" cy="4714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/>
            <a:p>
              <a:pPr>
                <a:lnSpc>
                  <a:spcPct val="104000"/>
                </a:lnSpc>
                <a:defRPr/>
              </a:pPr>
              <a:r>
                <a:rPr lang="en-US" dirty="0">
                  <a:latin typeface="Lucida Handwrit" charset="0"/>
                </a:rPr>
                <a:t>BFKL</a:t>
              </a:r>
            </a:p>
          </p:txBody>
        </p:sp>
        <p:sp>
          <p:nvSpPr>
            <p:cNvPr id="27" name="Text Box 19">
              <a:extLst>
                <a:ext uri="{FF2B5EF4-FFF2-40B4-BE49-F238E27FC236}">
                  <a16:creationId xmlns:a16="http://schemas.microsoft.com/office/drawing/2014/main" id="{EBC78927-3DD0-7B4F-BDC1-5856E52BED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08899" y="5856596"/>
              <a:ext cx="1289050" cy="4714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/>
            <a:p>
              <a:pPr>
                <a:lnSpc>
                  <a:spcPct val="104000"/>
                </a:lnSpc>
                <a:defRPr/>
              </a:pPr>
              <a:r>
                <a:rPr lang="en-US" dirty="0">
                  <a:latin typeface="Lucida Handwrit" charset="0"/>
                </a:rPr>
                <a:t>DGLAP</a:t>
              </a:r>
            </a:p>
          </p:txBody>
        </p:sp>
        <p:sp>
          <p:nvSpPr>
            <p:cNvPr id="28" name="Line 20">
              <a:extLst>
                <a:ext uri="{FF2B5EF4-FFF2-40B4-BE49-F238E27FC236}">
                  <a16:creationId xmlns:a16="http://schemas.microsoft.com/office/drawing/2014/main" id="{FFA564B3-BD03-6149-9FC5-478591FA1BC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83438" y="6483350"/>
              <a:ext cx="1371600" cy="1588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WenQuanYi Micro Hei" charset="0"/>
              </a:endParaRPr>
            </a:p>
          </p:txBody>
        </p:sp>
        <p:sp>
          <p:nvSpPr>
            <p:cNvPr id="29" name="Line 21">
              <a:extLst>
                <a:ext uri="{FF2B5EF4-FFF2-40B4-BE49-F238E27FC236}">
                  <a16:creationId xmlns:a16="http://schemas.microsoft.com/office/drawing/2014/main" id="{4B19200D-3028-CF4D-853A-5C5766AC79E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183438" y="5334000"/>
              <a:ext cx="1587" cy="1146175"/>
            </a:xfrm>
            <a:prstGeom prst="line">
              <a:avLst/>
            </a:prstGeom>
            <a:noFill/>
            <a:ln w="1836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WenQuanYi Micro Hei" charset="0"/>
              </a:endParaRPr>
            </a:p>
          </p:txBody>
        </p: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6F2D6514-9E41-2041-BDC1-007B5C0E56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6838" y="2466975"/>
              <a:ext cx="355600" cy="2901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26655B4E-FB16-C04C-8A40-7A74A9AF60E1}"/>
                  </a:ext>
                </a:extLst>
              </p:cNvPr>
              <p:cNvSpPr txBox="1"/>
              <p:nvPr/>
            </p:nvSpPr>
            <p:spPr>
              <a:xfrm rot="20476029">
                <a:off x="7701921" y="1754034"/>
                <a:ext cx="3070969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chemeClr val="accent2">
                        <a:lumMod val="50000"/>
                      </a:schemeClr>
                    </a:solidFill>
                  </a:rPr>
                  <a:t>Unitarization boundary</a:t>
                </a:r>
              </a:p>
              <a:p>
                <a:r>
                  <a:rPr lang="en-US" sz="2400" b="0" dirty="0">
                    <a:solidFill>
                      <a:schemeClr val="accent2">
                        <a:lumMod val="50000"/>
                      </a:schemeClr>
                    </a:solidFill>
                  </a:rPr>
                  <a:t>            f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sz="2400" b="0" i="1" baseline="-2500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  <m:r>
                      <a:rPr lang="en-US" sz="2400" b="0" i="1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~ 1</m:t>
                    </m:r>
                  </m:oMath>
                </a14:m>
                <a:endParaRPr lang="en-US" sz="2400" dirty="0">
                  <a:solidFill>
                    <a:schemeClr val="accent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26655B4E-FB16-C04C-8A40-7A74A9AF60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476029">
                <a:off x="7701921" y="1754034"/>
                <a:ext cx="3070969" cy="830997"/>
              </a:xfrm>
              <a:prstGeom prst="rect">
                <a:avLst/>
              </a:prstGeom>
              <a:blipFill>
                <a:blip r:embed="rId13"/>
                <a:stretch>
                  <a:fillRect l="-2789" t="-3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>
            <a:extLst>
              <a:ext uri="{FF2B5EF4-FFF2-40B4-BE49-F238E27FC236}">
                <a16:creationId xmlns:a16="http://schemas.microsoft.com/office/drawing/2014/main" id="{F9F5F1EF-975C-164D-9182-147999F0FFB1}"/>
              </a:ext>
            </a:extLst>
          </p:cNvPr>
          <p:cNvSpPr txBox="1"/>
          <p:nvPr/>
        </p:nvSpPr>
        <p:spPr>
          <a:xfrm rot="16200000">
            <a:off x="1415618" y="2900991"/>
            <a:ext cx="11338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Boost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D1B2C7C-759B-D945-B715-8719AC0C7525}"/>
              </a:ext>
            </a:extLst>
          </p:cNvPr>
          <p:cNvSpPr txBox="1"/>
          <p:nvPr/>
        </p:nvSpPr>
        <p:spPr>
          <a:xfrm>
            <a:off x="5184203" y="6006458"/>
            <a:ext cx="1956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Resolution</a:t>
            </a:r>
          </a:p>
        </p:txBody>
      </p:sp>
    </p:spTree>
    <p:extLst>
      <p:ext uri="{BB962C8B-B14F-4D97-AF65-F5344CB8AC3E}">
        <p14:creationId xmlns:p14="http://schemas.microsoft.com/office/powerpoint/2010/main" val="2974491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856"/>
            <a:ext cx="12192000" cy="1143000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rgbClr val="0000FF"/>
                </a:solidFill>
              </a:rPr>
              <a:t>Saturation: dipole model formulation in DIS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5278399" y="1089721"/>
            <a:ext cx="3785457" cy="1392285"/>
            <a:chOff x="2209800" y="2239963"/>
            <a:chExt cx="2920216" cy="937692"/>
          </a:xfrm>
        </p:grpSpPr>
        <p:grpSp>
          <p:nvGrpSpPr>
            <p:cNvPr id="11" name="Group 10"/>
            <p:cNvGrpSpPr>
              <a:grpSpLocks/>
            </p:cNvGrpSpPr>
            <p:nvPr/>
          </p:nvGrpSpPr>
          <p:grpSpPr bwMode="auto">
            <a:xfrm>
              <a:off x="2209800" y="2386584"/>
              <a:ext cx="2771383" cy="694944"/>
              <a:chOff x="1104" y="816"/>
              <a:chExt cx="2160" cy="576"/>
            </a:xfrm>
          </p:grpSpPr>
          <p:sp>
            <p:nvSpPr>
              <p:cNvPr id="18" name="Freeform 17"/>
              <p:cNvSpPr>
                <a:spLocks/>
              </p:cNvSpPr>
              <p:nvPr/>
            </p:nvSpPr>
            <p:spPr bwMode="auto">
              <a:xfrm>
                <a:off x="1104" y="1104"/>
                <a:ext cx="1296" cy="256"/>
              </a:xfrm>
              <a:custGeom>
                <a:avLst/>
                <a:gdLst/>
                <a:ahLst/>
                <a:cxnLst>
                  <a:cxn ang="0">
                    <a:pos x="0" y="240"/>
                  </a:cxn>
                  <a:cxn ang="0">
                    <a:pos x="240" y="0"/>
                  </a:cxn>
                  <a:cxn ang="0">
                    <a:pos x="528" y="240"/>
                  </a:cxn>
                  <a:cxn ang="0">
                    <a:pos x="816" y="0"/>
                  </a:cxn>
                  <a:cxn ang="0">
                    <a:pos x="1056" y="240"/>
                  </a:cxn>
                  <a:cxn ang="0">
                    <a:pos x="1296" y="96"/>
                  </a:cxn>
                </a:cxnLst>
                <a:rect l="0" t="0" r="r" b="b"/>
                <a:pathLst>
                  <a:path w="1296" h="256">
                    <a:moveTo>
                      <a:pt x="0" y="240"/>
                    </a:moveTo>
                    <a:cubicBezTo>
                      <a:pt x="76" y="120"/>
                      <a:pt x="152" y="0"/>
                      <a:pt x="240" y="0"/>
                    </a:cubicBezTo>
                    <a:cubicBezTo>
                      <a:pt x="328" y="0"/>
                      <a:pt x="432" y="240"/>
                      <a:pt x="528" y="240"/>
                    </a:cubicBezTo>
                    <a:cubicBezTo>
                      <a:pt x="624" y="240"/>
                      <a:pt x="728" y="0"/>
                      <a:pt x="816" y="0"/>
                    </a:cubicBezTo>
                    <a:cubicBezTo>
                      <a:pt x="904" y="0"/>
                      <a:pt x="976" y="224"/>
                      <a:pt x="1056" y="240"/>
                    </a:cubicBezTo>
                    <a:cubicBezTo>
                      <a:pt x="1136" y="256"/>
                      <a:pt x="1256" y="120"/>
                      <a:pt x="1296" y="96"/>
                    </a:cubicBezTo>
                  </a:path>
                </a:pathLst>
              </a:custGeom>
              <a:noFill/>
              <a:ln w="38100" cmpd="sng">
                <a:solidFill>
                  <a:srgbClr val="FF80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Line 5"/>
              <p:cNvSpPr>
                <a:spLocks noChangeShapeType="1"/>
              </p:cNvSpPr>
              <p:nvPr/>
            </p:nvSpPr>
            <p:spPr bwMode="auto">
              <a:xfrm flipV="1">
                <a:off x="2400" y="816"/>
                <a:ext cx="864" cy="384"/>
              </a:xfrm>
              <a:prstGeom prst="line">
                <a:avLst/>
              </a:prstGeom>
              <a:noFill/>
              <a:ln w="28575">
                <a:solidFill>
                  <a:srgbClr val="0080FF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Line 6"/>
              <p:cNvSpPr>
                <a:spLocks noChangeShapeType="1"/>
              </p:cNvSpPr>
              <p:nvPr/>
            </p:nvSpPr>
            <p:spPr bwMode="auto">
              <a:xfrm>
                <a:off x="2400" y="1200"/>
                <a:ext cx="864" cy="192"/>
              </a:xfrm>
              <a:prstGeom prst="line">
                <a:avLst/>
              </a:prstGeom>
              <a:noFill/>
              <a:ln w="28575">
                <a:solidFill>
                  <a:srgbClr val="0080FF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Line 8"/>
              <p:cNvSpPr>
                <a:spLocks noChangeShapeType="1"/>
              </p:cNvSpPr>
              <p:nvPr/>
            </p:nvSpPr>
            <p:spPr bwMode="auto">
              <a:xfrm flipV="1">
                <a:off x="3072" y="960"/>
                <a:ext cx="0" cy="3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arrow" w="med" len="med"/>
                <a:tailEnd type="arrow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2819400" y="2239963"/>
              <a:ext cx="394725" cy="352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800">
                  <a:solidFill>
                    <a:srgbClr val="800080"/>
                  </a:solidFill>
                  <a:sym typeface="Symbol" charset="2"/>
                </a:rPr>
                <a:t>*</a:t>
              </a:r>
              <a:endParaRPr lang="en-US">
                <a:solidFill>
                  <a:srgbClr val="800080"/>
                </a:solidFill>
                <a:sym typeface="Symbol" charset="2"/>
              </a:endParaRPr>
            </a:p>
          </p:txBody>
        </p:sp>
        <p:sp>
          <p:nvSpPr>
            <p:cNvPr id="15" name="Text Box 14"/>
            <p:cNvSpPr txBox="1">
              <a:spLocks noChangeArrowheads="1"/>
            </p:cNvSpPr>
            <p:nvPr/>
          </p:nvSpPr>
          <p:spPr bwMode="auto">
            <a:xfrm>
              <a:off x="4130675" y="2386584"/>
              <a:ext cx="220614" cy="2694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000" dirty="0"/>
                <a:t>z</a:t>
              </a:r>
            </a:p>
          </p:txBody>
        </p:sp>
        <p:sp>
          <p:nvSpPr>
            <p:cNvPr id="16" name="Text Box 15"/>
            <p:cNvSpPr txBox="1">
              <a:spLocks noChangeArrowheads="1"/>
            </p:cNvSpPr>
            <p:nvPr/>
          </p:nvSpPr>
          <p:spPr bwMode="auto">
            <a:xfrm>
              <a:off x="4063434" y="2908184"/>
              <a:ext cx="381469" cy="2694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000" dirty="0"/>
                <a:t>1-z</a:t>
              </a:r>
            </a:p>
          </p:txBody>
        </p:sp>
        <p:sp>
          <p:nvSpPr>
            <p:cNvPr id="17" name="Text Box 16"/>
            <p:cNvSpPr txBox="1">
              <a:spLocks noChangeArrowheads="1"/>
            </p:cNvSpPr>
            <p:nvPr/>
          </p:nvSpPr>
          <p:spPr bwMode="auto">
            <a:xfrm>
              <a:off x="4800600" y="2514600"/>
              <a:ext cx="329416" cy="3109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/>
                <a:t>r</a:t>
              </a:r>
              <a:r>
                <a:rPr lang="en-US" sz="2400" baseline="-25000" dirty="0">
                  <a:sym typeface="Symbol" charset="2"/>
                </a:rPr>
                <a:t></a:t>
              </a:r>
              <a:endParaRPr lang="en-US" sz="2400" dirty="0"/>
            </a:p>
          </p:txBody>
        </p:sp>
      </p:grp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2"/>
          <a:srcRect l="55692" r="17665"/>
          <a:stretch/>
        </p:blipFill>
        <p:spPr bwMode="auto">
          <a:xfrm>
            <a:off x="9589431" y="812333"/>
            <a:ext cx="2228687" cy="4623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5801" y="2197388"/>
            <a:ext cx="215900" cy="381000"/>
          </a:xfrm>
          <a:prstGeom prst="rect">
            <a:avLst/>
          </a:prstGeom>
        </p:spPr>
      </p:pic>
      <p:pic>
        <p:nvPicPr>
          <p:cNvPr id="25" name="Picture 2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1538" y="1336943"/>
            <a:ext cx="190500" cy="3048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2000"/>
          </a:blip>
          <a:srcRect/>
          <a:stretch>
            <a:fillRect/>
          </a:stretch>
        </p:blipFill>
        <p:spPr bwMode="auto">
          <a:xfrm>
            <a:off x="724018" y="2588032"/>
            <a:ext cx="7790088" cy="878294"/>
          </a:xfrm>
          <a:prstGeom prst="rect">
            <a:avLst/>
          </a:prstGeom>
          <a:noFill/>
        </p:spPr>
      </p:pic>
      <p:pic>
        <p:nvPicPr>
          <p:cNvPr id="28" name="Picture 27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2000"/>
          </a:blip>
          <a:srcRect/>
          <a:stretch>
            <a:fillRect/>
          </a:stretch>
        </p:blipFill>
        <p:spPr bwMode="auto">
          <a:xfrm>
            <a:off x="906510" y="4111974"/>
            <a:ext cx="5791200" cy="495300"/>
          </a:xfrm>
          <a:prstGeom prst="rect">
            <a:avLst/>
          </a:prstGeom>
          <a:noFill/>
        </p:spPr>
      </p:pic>
      <p:cxnSp>
        <p:nvCxnSpPr>
          <p:cNvPr id="30" name="Straight Arrow Connector 29"/>
          <p:cNvCxnSpPr>
            <a:cxnSpLocks/>
          </p:cNvCxnSpPr>
          <p:nvPr/>
        </p:nvCxnSpPr>
        <p:spPr>
          <a:xfrm flipH="1">
            <a:off x="5996409" y="3239322"/>
            <a:ext cx="719496" cy="860515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3" name="Picture 3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0" contrast="100000"/>
          </a:blip>
          <a:srcRect/>
          <a:stretch>
            <a:fillRect/>
          </a:stretch>
        </p:blipFill>
        <p:spPr bwMode="auto">
          <a:xfrm>
            <a:off x="7567155" y="4030341"/>
            <a:ext cx="2648765" cy="754580"/>
          </a:xfrm>
          <a:prstGeom prst="rect">
            <a:avLst/>
          </a:prstGeom>
          <a:noFill/>
        </p:spPr>
      </p:pic>
      <p:sp>
        <p:nvSpPr>
          <p:cNvPr id="34" name="Rectangle 33"/>
          <p:cNvSpPr>
            <a:spLocks noChangeArrowheads="1"/>
          </p:cNvSpPr>
          <p:nvPr/>
        </p:nvSpPr>
        <p:spPr bwMode="auto">
          <a:xfrm>
            <a:off x="7509454" y="3925031"/>
            <a:ext cx="2706466" cy="94040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14114" y="3572352"/>
            <a:ext cx="3984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Golec-Biernat</a:t>
            </a:r>
            <a:r>
              <a:rPr lang="en-US" sz="2400" dirty="0"/>
              <a:t> </a:t>
            </a:r>
            <a:r>
              <a:rPr lang="en-US" sz="2400" dirty="0" err="1"/>
              <a:t>Wusthoff</a:t>
            </a:r>
            <a:r>
              <a:rPr lang="en-US" sz="2400" dirty="0"/>
              <a:t> model</a:t>
            </a:r>
          </a:p>
        </p:txBody>
      </p:sp>
      <p:sp>
        <p:nvSpPr>
          <p:cNvPr id="38" name="Rectangle 37"/>
          <p:cNvSpPr/>
          <p:nvPr/>
        </p:nvSpPr>
        <p:spPr>
          <a:xfrm>
            <a:off x="8985801" y="4852666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rgbClr val="008000"/>
                </a:solidFill>
                <a:cs typeface="Calibri"/>
              </a:rPr>
              <a:t>Parameters: </a:t>
            </a:r>
          </a:p>
          <a:p>
            <a:r>
              <a:rPr lang="en-US" sz="2000" b="1" dirty="0">
                <a:solidFill>
                  <a:srgbClr val="008000"/>
                </a:solidFill>
                <a:cs typeface="Calibri"/>
              </a:rPr>
              <a:t>Q</a:t>
            </a:r>
            <a:r>
              <a:rPr lang="en-US" sz="2000" b="1" baseline="-25000" dirty="0">
                <a:solidFill>
                  <a:srgbClr val="008000"/>
                </a:solidFill>
                <a:cs typeface="Calibri"/>
              </a:rPr>
              <a:t>0</a:t>
            </a:r>
            <a:r>
              <a:rPr lang="en-US" sz="2000" b="1" dirty="0">
                <a:solidFill>
                  <a:srgbClr val="008000"/>
                </a:solidFill>
                <a:cs typeface="Calibri"/>
              </a:rPr>
              <a:t> = 1 </a:t>
            </a:r>
            <a:r>
              <a:rPr lang="en-US" sz="2000" b="1" dirty="0" err="1">
                <a:solidFill>
                  <a:srgbClr val="008000"/>
                </a:solidFill>
                <a:cs typeface="Calibri"/>
              </a:rPr>
              <a:t>GeV</a:t>
            </a:r>
            <a:r>
              <a:rPr lang="en-US" sz="2000" b="1" dirty="0">
                <a:solidFill>
                  <a:srgbClr val="008000"/>
                </a:solidFill>
                <a:cs typeface="Calibri"/>
              </a:rPr>
              <a:t>; </a:t>
            </a:r>
            <a:r>
              <a:rPr lang="en-US" sz="2000" b="1" dirty="0">
                <a:solidFill>
                  <a:srgbClr val="008000"/>
                </a:solidFill>
                <a:cs typeface="Calibri"/>
                <a:sym typeface="Symbol" charset="2"/>
              </a:rPr>
              <a:t> = 0.3;</a:t>
            </a:r>
          </a:p>
          <a:p>
            <a:r>
              <a:rPr lang="en-US" sz="2000" b="1" dirty="0">
                <a:solidFill>
                  <a:srgbClr val="008000"/>
                </a:solidFill>
                <a:cs typeface="Calibri"/>
                <a:sym typeface="Symbol" charset="2"/>
              </a:rPr>
              <a:t> x</a:t>
            </a:r>
            <a:r>
              <a:rPr lang="en-US" sz="2000" b="1" baseline="-25000" dirty="0">
                <a:solidFill>
                  <a:srgbClr val="008000"/>
                </a:solidFill>
                <a:cs typeface="Calibri"/>
                <a:sym typeface="Symbol" charset="2"/>
              </a:rPr>
              <a:t>0</a:t>
            </a:r>
            <a:r>
              <a:rPr lang="en-US" sz="2000" b="1" dirty="0">
                <a:solidFill>
                  <a:srgbClr val="008000"/>
                </a:solidFill>
                <a:cs typeface="Calibri"/>
                <a:sym typeface="Symbol" charset="2"/>
              </a:rPr>
              <a:t> = 3* 10</a:t>
            </a:r>
            <a:r>
              <a:rPr lang="en-US" sz="2000" b="1" baseline="30000" dirty="0">
                <a:solidFill>
                  <a:srgbClr val="008000"/>
                </a:solidFill>
                <a:cs typeface="Calibri"/>
                <a:sym typeface="Symbol" charset="2"/>
              </a:rPr>
              <a:t>-4 </a:t>
            </a:r>
            <a:r>
              <a:rPr lang="en-US" sz="2000" b="1" dirty="0">
                <a:solidFill>
                  <a:srgbClr val="008000"/>
                </a:solidFill>
                <a:cs typeface="Calibri"/>
                <a:sym typeface="Symbol" charset="2"/>
              </a:rPr>
              <a:t>; </a:t>
            </a:r>
            <a:r>
              <a:rPr lang="en-US" sz="2000" b="1" dirty="0">
                <a:solidFill>
                  <a:srgbClr val="FF0000"/>
                </a:solidFill>
                <a:cs typeface="Calibri"/>
                <a:sym typeface="Symbol" charset="2"/>
              </a:rPr>
              <a:t></a:t>
            </a:r>
            <a:r>
              <a:rPr lang="en-US" sz="2000" b="1" baseline="-25000" dirty="0">
                <a:solidFill>
                  <a:srgbClr val="FF0000"/>
                </a:solidFill>
                <a:cs typeface="Calibri"/>
                <a:sym typeface="Symbol" charset="2"/>
              </a:rPr>
              <a:t>0</a:t>
            </a:r>
            <a:r>
              <a:rPr lang="en-US" sz="2000" b="1" dirty="0">
                <a:solidFill>
                  <a:srgbClr val="FF0000"/>
                </a:solidFill>
                <a:cs typeface="Calibri"/>
                <a:sym typeface="Symbol" charset="2"/>
              </a:rPr>
              <a:t> = 23 </a:t>
            </a:r>
            <a:r>
              <a:rPr lang="en-US" sz="2000" b="1" dirty="0" err="1">
                <a:solidFill>
                  <a:srgbClr val="FF0000"/>
                </a:solidFill>
                <a:cs typeface="Calibri"/>
                <a:sym typeface="Symbol" charset="2"/>
              </a:rPr>
              <a:t>mb</a:t>
            </a:r>
            <a:endParaRPr lang="en-US" sz="2000" b="1" dirty="0">
              <a:solidFill>
                <a:srgbClr val="FF0000"/>
              </a:solidFill>
              <a:cs typeface="Calibri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700796" y="4918722"/>
                <a:ext cx="6980457" cy="22702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7030A0"/>
                    </a:solidFill>
                  </a:rPr>
                  <a:t>Color transparency</a:t>
                </a:r>
                <a:r>
                  <a:rPr lang="en-US" sz="2400" dirty="0">
                    <a:solidFill>
                      <a:schemeClr val="tx1"/>
                    </a:solidFill>
                  </a:rPr>
                  <a:t>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  <m:sup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&lt;&lt; 1 </a:t>
                </a:r>
                <a:r>
                  <a:rPr lang="en-US" sz="2400" dirty="0">
                    <a:solidFill>
                      <a:srgbClr val="0432FF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US" sz="240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r>
                      <a:rPr lang="en-US" sz="24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  <m:r>
                      <a:rPr lang="en-US" sz="2400" b="0" i="1" smtClean="0">
                        <a:solidFill>
                          <a:srgbClr val="0432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>
                  <a:solidFill>
                    <a:srgbClr val="0432FF"/>
                  </a:solidFill>
                </a:endParaRPr>
              </a:p>
              <a:p>
                <a:endParaRPr lang="en-US" sz="1000" dirty="0">
                  <a:solidFill>
                    <a:srgbClr val="0432FF"/>
                  </a:solidFill>
                </a:endParaRPr>
              </a:p>
              <a:p>
                <a:r>
                  <a:rPr lang="en-US" sz="2400" dirty="0">
                    <a:solidFill>
                      <a:srgbClr val="7030A0"/>
                    </a:solidFill>
                  </a:rPr>
                  <a:t>Color opacity </a:t>
                </a:r>
                <a:r>
                  <a:rPr lang="en-US" sz="2400" dirty="0">
                    <a:solidFill>
                      <a:schemeClr val="tx1"/>
                    </a:solidFill>
                  </a:rPr>
                  <a:t>(”black disk”)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  <m:sup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&gt;&gt; 1 </a:t>
                </a:r>
                <a:r>
                  <a:rPr lang="en-US" sz="2400" dirty="0">
                    <a:solidFill>
                      <a:srgbClr val="0432FF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US" sz="240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 </m:t>
                    </m:r>
                    <m:sSup>
                      <m:sSupPr>
                        <m:ctrlPr>
                          <a:rPr lang="en-US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2/3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rgbClr val="0432FF"/>
                    </a:solidFill>
                  </a:rPr>
                  <a:t> )</a:t>
                </a:r>
              </a:p>
              <a:p>
                <a:endParaRPr lang="en-US" sz="1000" dirty="0">
                  <a:solidFill>
                    <a:srgbClr val="0432FF"/>
                  </a:solidFill>
                </a:endParaRPr>
              </a:p>
              <a:p>
                <a:r>
                  <a:rPr lang="en-US" sz="2400" dirty="0">
                    <a:solidFill>
                      <a:srgbClr val="0432FF"/>
                    </a:solidFill>
                  </a:rPr>
                  <a:t>QCD picture of “shadowing”…</a:t>
                </a:r>
              </a:p>
              <a:p>
                <a:r>
                  <a:rPr lang="en-US" sz="2400" dirty="0">
                    <a:solidFill>
                      <a:srgbClr val="0432FF"/>
                    </a:solidFill>
                  </a:rPr>
                  <a:t> </a:t>
                </a:r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796" y="4918722"/>
                <a:ext cx="6980457" cy="2270237"/>
              </a:xfrm>
              <a:prstGeom prst="rect">
                <a:avLst/>
              </a:prstGeom>
              <a:blipFill>
                <a:blip r:embed="rId8"/>
                <a:stretch>
                  <a:fillRect l="-1270" t="-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8A2B6AF5-EB4B-014E-83B0-54C9B09419D1}"/>
              </a:ext>
            </a:extLst>
          </p:cNvPr>
          <p:cNvSpPr txBox="1"/>
          <p:nvPr/>
        </p:nvSpPr>
        <p:spPr>
          <a:xfrm>
            <a:off x="526504" y="1004678"/>
            <a:ext cx="467558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Equivalent formulation:</a:t>
            </a:r>
          </a:p>
          <a:p>
            <a:r>
              <a:rPr lang="en-US" sz="2400" dirty="0"/>
              <a:t>Strong screening of color charge of a quark-antiquark dipole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CA9454-63B8-044A-833F-ED97DFD4F574}"/>
              </a:ext>
            </a:extLst>
          </p:cNvPr>
          <p:cNvSpPr txBox="1"/>
          <p:nvPr/>
        </p:nvSpPr>
        <p:spPr>
          <a:xfrm>
            <a:off x="4566280" y="3198167"/>
            <a:ext cx="7312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</a:rPr>
              <a:t>QED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FC2BA57-FB81-8C41-B3DE-FBEBFF9D6271}"/>
              </a:ext>
            </a:extLst>
          </p:cNvPr>
          <p:cNvSpPr txBox="1"/>
          <p:nvPr/>
        </p:nvSpPr>
        <p:spPr>
          <a:xfrm>
            <a:off x="6937139" y="3205890"/>
            <a:ext cx="7441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</a:rPr>
              <a:t>QCD</a:t>
            </a:r>
          </a:p>
        </p:txBody>
      </p:sp>
    </p:spTree>
    <p:extLst>
      <p:ext uri="{BB962C8B-B14F-4D97-AF65-F5344CB8AC3E}">
        <p14:creationId xmlns:p14="http://schemas.microsoft.com/office/powerpoint/2010/main" val="9532042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2214</TotalTime>
  <Words>2824</Words>
  <Application>Microsoft Macintosh PowerPoint</Application>
  <PresentationFormat>Widescreen</PresentationFormat>
  <Paragraphs>455</Paragraphs>
  <Slides>50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63" baseType="lpstr">
      <vt:lpstr>Arial</vt:lpstr>
      <vt:lpstr>Arial Rounded MT Bold</vt:lpstr>
      <vt:lpstr>Avenir Heavy</vt:lpstr>
      <vt:lpstr>Bradley Hand ITC TT-Bold</vt:lpstr>
      <vt:lpstr>Calibri</vt:lpstr>
      <vt:lpstr>Calibri Light</vt:lpstr>
      <vt:lpstr>Cambria Math</vt:lpstr>
      <vt:lpstr>Futura</vt:lpstr>
      <vt:lpstr>Georgia</vt:lpstr>
      <vt:lpstr>Lucida Handwrit</vt:lpstr>
      <vt:lpstr>Times New Roman</vt:lpstr>
      <vt:lpstr>Wingdings</vt:lpstr>
      <vt:lpstr>Office Theme</vt:lpstr>
      <vt:lpstr>Initial conditions for heavy-ion collisions</vt:lpstr>
      <vt:lpstr>From the violence of a nuclear collision …to the calm of a quark-gluon fluid</vt:lpstr>
      <vt:lpstr>           Approaches to thermalization</vt:lpstr>
      <vt:lpstr>The nuclear wavefunction at high energies</vt:lpstr>
      <vt:lpstr>What happens when you boost a proton or nucleus to high energies ?</vt:lpstr>
      <vt:lpstr>Generating strong fields by multi-particle production</vt:lpstr>
      <vt:lpstr>Gluon saturation</vt:lpstr>
      <vt:lpstr>Gluon saturation</vt:lpstr>
      <vt:lpstr>Saturation: dipole model formulation in DIS</vt:lpstr>
      <vt:lpstr>Nuclear ”oomph” of the saturation scale</vt:lpstr>
      <vt:lpstr>Classicalization in the Regge limit: the Color Glass Condensate EFT</vt:lpstr>
      <vt:lpstr>Classicalization in the Regge limit: the Color Glass Condensate EFT</vt:lpstr>
      <vt:lpstr>Classicalization in the Regge limit: the Color Glass Condensate EFT</vt:lpstr>
      <vt:lpstr>Photons and di-jets to NLO+NLLx precision in the CGC EFT</vt:lpstr>
      <vt:lpstr>Boiling the QCD vacuum in heavy-ion collisions</vt:lpstr>
      <vt:lpstr>PowerPoint Presentation</vt:lpstr>
      <vt:lpstr>Forming a Glasma in the little Bang </vt:lpstr>
      <vt:lpstr>PowerPoint Presentation</vt:lpstr>
      <vt:lpstr>PowerPoint Presentation</vt:lpstr>
      <vt:lpstr>The Glasma at leading order</vt:lpstr>
      <vt:lpstr>PowerPoint Presentation</vt:lpstr>
      <vt:lpstr>At NLO: Decoherence from quantum fluctuations</vt:lpstr>
      <vt:lpstr>Decoherence from quantum fluctuations</vt:lpstr>
      <vt:lpstr>From Glasma to Quark Gluon Plasma</vt:lpstr>
      <vt:lpstr>From Glasma to Quark Gluon Plasma</vt:lpstr>
      <vt:lpstr> Pressure becomes increasingly anisotropic  </vt:lpstr>
      <vt:lpstr>Result: universal non-thermal fixed point</vt:lpstr>
      <vt:lpstr>Overoccupied expanding Glasma: particles or fields?</vt:lpstr>
      <vt:lpstr>Universal turbulent attractor in QCD</vt:lpstr>
      <vt:lpstr>The Glasma and over-occupied quantum gases</vt:lpstr>
      <vt:lpstr>The Glasma and over-occupied quantum gases</vt:lpstr>
      <vt:lpstr>Kinetic theory of the Glasma</vt:lpstr>
      <vt:lpstr>Non-thermal fixed point in overpopulated QGP</vt:lpstr>
      <vt:lpstr>From nuts to soup: bottom-up thermalization</vt:lpstr>
      <vt:lpstr>From nuts to soup: bottom-up thermalization</vt:lpstr>
      <vt:lpstr>Heavy Ion phenomenology: IP-Glasma model</vt:lpstr>
      <vt:lpstr>CGC to QGP: from large to small systems</vt:lpstr>
      <vt:lpstr>Early time probes: photons from the Glasma</vt:lpstr>
      <vt:lpstr>Topology in heavy-ion collisions: The Chiral Magnetic Effect</vt:lpstr>
      <vt:lpstr> Topology in ion-ion collisions: Chiral Magnetic Effect</vt:lpstr>
      <vt:lpstr>CME in condensed matter systems?</vt:lpstr>
      <vt:lpstr>Uncovering the topology of the QCD vacuum: Sphaleron transitions</vt:lpstr>
      <vt:lpstr>Overoccupied gauge fields in a box</vt:lpstr>
      <vt:lpstr>Overoccupied gauge fields in a box</vt:lpstr>
      <vt:lpstr>Topological transitions in the Glasma</vt:lpstr>
      <vt:lpstr>Topological transitions in the Glasma</vt:lpstr>
      <vt:lpstr>Exploding sphalerons</vt:lpstr>
      <vt:lpstr>Classical-statistical simulations</vt:lpstr>
      <vt:lpstr>From classical-statistical simulations to chiral kinetic theory  and anomalous hydro</vt:lpstr>
      <vt:lpstr>   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Initial conditions for heavy-ion collisions</dc:title>
  <dc:creator>Venugopalan, Raju</dc:creator>
  <cp:lastModifiedBy>Venugopalan, Raju</cp:lastModifiedBy>
  <cp:revision>128</cp:revision>
  <dcterms:created xsi:type="dcterms:W3CDTF">2019-11-01T13:25:22Z</dcterms:created>
  <dcterms:modified xsi:type="dcterms:W3CDTF">2019-11-09T08:45:31Z</dcterms:modified>
</cp:coreProperties>
</file>