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755" r:id="rId5"/>
  </p:sldMasterIdLst>
  <p:notesMasterIdLst>
    <p:notesMasterId r:id="rId29"/>
  </p:notesMasterIdLst>
  <p:handoutMasterIdLst>
    <p:handoutMasterId r:id="rId30"/>
  </p:handoutMasterIdLst>
  <p:sldIdLst>
    <p:sldId id="1364" r:id="rId6"/>
    <p:sldId id="1389" r:id="rId7"/>
    <p:sldId id="1365" r:id="rId8"/>
    <p:sldId id="1367" r:id="rId9"/>
    <p:sldId id="1368" r:id="rId10"/>
    <p:sldId id="1369" r:id="rId11"/>
    <p:sldId id="1372" r:id="rId12"/>
    <p:sldId id="1373" r:id="rId13"/>
    <p:sldId id="1374" r:id="rId14"/>
    <p:sldId id="1375" r:id="rId15"/>
    <p:sldId id="1376" r:id="rId16"/>
    <p:sldId id="1377" r:id="rId17"/>
    <p:sldId id="1378" r:id="rId18"/>
    <p:sldId id="1379" r:id="rId19"/>
    <p:sldId id="1380" r:id="rId20"/>
    <p:sldId id="1381" r:id="rId21"/>
    <p:sldId id="1382" r:id="rId22"/>
    <p:sldId id="1383" r:id="rId23"/>
    <p:sldId id="1385" r:id="rId24"/>
    <p:sldId id="1387" r:id="rId25"/>
    <p:sldId id="1388" r:id="rId26"/>
    <p:sldId id="1390" r:id="rId27"/>
    <p:sldId id="1384" r:id="rId28"/>
  </p:sldIdLst>
  <p:sldSz cx="9144000" cy="6858000" type="screen4x3"/>
  <p:notesSz cx="6797675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E80"/>
    <a:srgbClr val="50AAE6"/>
    <a:srgbClr val="FFFF66"/>
    <a:srgbClr val="32A189"/>
    <a:srgbClr val="646464"/>
    <a:srgbClr val="009682"/>
    <a:srgbClr val="5A6EB4"/>
    <a:srgbClr val="A00078"/>
    <a:srgbClr val="A01E28"/>
    <a:srgbClr val="A082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78" autoAdjust="0"/>
    <p:restoredTop sz="91212" autoAdjust="0"/>
  </p:normalViewPr>
  <p:slideViewPr>
    <p:cSldViewPr>
      <p:cViewPr varScale="1">
        <p:scale>
          <a:sx n="75" d="100"/>
          <a:sy n="75" d="100"/>
        </p:scale>
        <p:origin x="66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284"/>
    </p:cViewPr>
  </p:sorterViewPr>
  <p:notesViewPr>
    <p:cSldViewPr>
      <p:cViewPr>
        <p:scale>
          <a:sx n="100" d="100"/>
          <a:sy n="100" d="100"/>
        </p:scale>
        <p:origin x="-1650" y="72"/>
      </p:cViewPr>
      <p:guideLst>
        <p:guide orient="horz" pos="3126"/>
        <p:guide pos="2141"/>
      </p:guideLst>
    </p:cSldViewPr>
  </p:notesViewPr>
  <p:gridSpacing cx="76330" cy="7633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6" descr="KITlogo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444" y="117208"/>
            <a:ext cx="1071578" cy="703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8998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1D630CB-DB41-4475-AE04-E9463A4441C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029694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K:\Dokumentation\KIT Bilder\Bilderwelten\rgb_nr01.jpg"/>
          <p:cNvPicPr>
            <a:picLocks noChangeAspect="1" noChangeArrowheads="1"/>
          </p:cNvPicPr>
          <p:nvPr userDrawn="1"/>
        </p:nvPicPr>
        <p:blipFill>
          <a:blip r:embed="rId2" cstate="print"/>
          <a:srcRect l="18918" r="1267" b="31250"/>
          <a:stretch>
            <a:fillRect/>
          </a:stretch>
        </p:blipFill>
        <p:spPr bwMode="auto">
          <a:xfrm>
            <a:off x="71412" y="1043030"/>
            <a:ext cx="9001188" cy="5814970"/>
          </a:xfrm>
          <a:prstGeom prst="rect">
            <a:avLst/>
          </a:prstGeom>
          <a:noFill/>
        </p:spPr>
      </p:pic>
      <p:pic>
        <p:nvPicPr>
          <p:cNvPr id="5" name="Picture 9" descr="II_rahmen_neu_tite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2700"/>
            <a:ext cx="9144000" cy="6870700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38748" y="6475434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de-DE" sz="800" dirty="0"/>
              <a:t>KIT – Universität des Landes Baden-Württemberg und</a:t>
            </a:r>
          </a:p>
          <a:p>
            <a:r>
              <a:rPr lang="de-DE" sz="800" dirty="0"/>
              <a:t>nationales Forschungszentrum in der Helmholtz-Gemeinschaft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277738" y="6487500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/>
            <a:r>
              <a:rPr lang="de-DE" sz="1600" b="1" dirty="0">
                <a:solidFill>
                  <a:schemeClr val="bg1"/>
                </a:solidFill>
              </a:rPr>
              <a:t>www.kit.edu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1268435"/>
            <a:ext cx="8389937" cy="649287"/>
          </a:xfrm>
          <a:prstGeom prst="rect">
            <a:avLst/>
          </a:prstGeom>
        </p:spPr>
        <p:txBody>
          <a:bodyPr/>
          <a:lstStyle>
            <a:lvl1pPr>
              <a:lnSpc>
                <a:spcPct val="90000"/>
              </a:lnSpc>
              <a:defRPr sz="26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6875" y="2232047"/>
            <a:ext cx="8370888" cy="620713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  <p:pic>
        <p:nvPicPr>
          <p:cNvPr id="10" name="Picture 11" descr="KIT-Logo-rgb_de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467823" cy="21602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3454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941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195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130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3109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880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endParaRPr lang="de-DE" alt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4" name="Espace réservé du contenu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endParaRPr lang="de-DE" alt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endParaRPr lang="de-DE" alt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vonboth\Pictures\Bilderwelten\rgb_nr21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07" t="24524" r="2021" b="36329"/>
          <a:stretch/>
        </p:blipFill>
        <p:spPr bwMode="auto">
          <a:xfrm>
            <a:off x="0" y="3356992"/>
            <a:ext cx="9144000" cy="3262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9" descr="II_rahmen_neu_tite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4" y="-12700"/>
            <a:ext cx="9144000" cy="6870700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144096" y="6475414"/>
            <a:ext cx="36703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800">
                <a:solidFill>
                  <a:srgbClr val="000000"/>
                </a:solidFill>
              </a:rPr>
              <a:t>KIT – Die Forschungsuniversität in der Helmholtz-Gemeinschaft</a:t>
            </a:r>
          </a:p>
          <a:p>
            <a:endParaRPr lang="de-DE" sz="800" dirty="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067183" y="6497639"/>
            <a:ext cx="172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/>
            <a:r>
              <a:rPr lang="de-DE" sz="1600" b="1">
                <a:solidFill>
                  <a:schemeClr val="bg1"/>
                </a:solidFill>
              </a:rPr>
              <a:t>www.kit.edu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097" y="1268414"/>
            <a:ext cx="8389937" cy="649287"/>
          </a:xfrm>
          <a:prstGeom prst="rect">
            <a:avLst/>
          </a:prstGeom>
        </p:spPr>
        <p:txBody>
          <a:bodyPr/>
          <a:lstStyle>
            <a:lvl1pPr algn="ctr">
              <a:lnSpc>
                <a:spcPct val="90000"/>
              </a:lnSpc>
              <a:defRPr sz="2600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5683" y="2232026"/>
            <a:ext cx="8370888" cy="620713"/>
          </a:xfrm>
          <a:prstGeom prst="rect">
            <a:avLst/>
          </a:prstGeom>
        </p:spPr>
        <p:txBody>
          <a:bodyPr/>
          <a:lstStyle>
            <a:lvl1pPr marL="0" indent="0" algn="ctr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576835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  <a:lvl2pPr>
              <a:defRPr sz="1200"/>
            </a:lvl2pPr>
          </a:lstStyle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28175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1673609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89539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3945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258970" y="6558530"/>
            <a:ext cx="3489749" cy="255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</a:pPr>
            <a:r>
              <a:rPr lang="en-US" sz="900" b="0" dirty="0" smtClean="0"/>
              <a:t>CLIC DP collaboration meeting</a:t>
            </a:r>
            <a:r>
              <a:rPr lang="en-US" sz="900" b="0" baseline="0" dirty="0" smtClean="0"/>
              <a:t>, August 2019</a:t>
            </a:r>
            <a:endParaRPr lang="en-US" sz="900" b="0" noProof="0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53188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fld id="{712F7C11-687B-4130-A395-20A4F279E4E6}" type="slidenum">
              <a:rPr lang="de-DE" sz="900" b="1"/>
              <a:pPr>
                <a:spcBef>
                  <a:spcPct val="50000"/>
                </a:spcBef>
              </a:pPr>
              <a:t>‹Nr.›</a:t>
            </a:fld>
            <a:endParaRPr lang="de-DE" sz="900" b="1"/>
          </a:p>
        </p:txBody>
      </p:sp>
      <p:sp>
        <p:nvSpPr>
          <p:cNvPr id="1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692150"/>
            <a:ext cx="8229600" cy="554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endParaRPr lang="de-DE" altLang="de-DE" dirty="0"/>
          </a:p>
        </p:txBody>
      </p:sp>
      <p:sp>
        <p:nvSpPr>
          <p:cNvPr id="2" name="Rechteck 1"/>
          <p:cNvSpPr/>
          <p:nvPr userDrawn="1"/>
        </p:nvSpPr>
        <p:spPr>
          <a:xfrm>
            <a:off x="0" y="0"/>
            <a:ext cx="9144000" cy="452130"/>
          </a:xfrm>
          <a:prstGeom prst="rect">
            <a:avLst/>
          </a:prstGeom>
          <a:solidFill>
            <a:srgbClr val="64646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79170" y="70480"/>
            <a:ext cx="765201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pic>
        <p:nvPicPr>
          <p:cNvPr id="8195" name="Picture 3" descr="C:\Users\ivan\Desktop\ADLDesigns\KITLogoGrey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0" y="146033"/>
            <a:ext cx="491287" cy="22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ivan\Desktop\ADLDesigns\ADL_Logo3v0_100216_white_grey.pn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170" y="99638"/>
            <a:ext cx="722935" cy="27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Gerade Verbindung 14"/>
          <p:cNvCxnSpPr/>
          <p:nvPr userDrawn="1"/>
        </p:nvCxnSpPr>
        <p:spPr bwMode="auto">
          <a:xfrm flipH="1">
            <a:off x="686970" y="375800"/>
            <a:ext cx="7625200" cy="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5" r:id="rId3"/>
    <p:sldLayoutId id="2147483666" r:id="rId4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18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70000"/>
        <a:buBlip>
          <a:blip r:embed="rId8"/>
        </a:buBlip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8"/>
        </a:buBlip>
        <a:defRPr sz="1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8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8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8"/>
        </a:buBlip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8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8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8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4" y="6453189"/>
            <a:ext cx="32543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fld id="{712F7C11-687B-4130-A395-20A4F279E4E6}" type="slidenum">
              <a:rPr lang="de-DE" sz="900" b="1"/>
              <a:pPr>
                <a:spcBef>
                  <a:spcPct val="50000"/>
                </a:spcBef>
              </a:pPr>
              <a:t>‹Nr.›</a:t>
            </a:fld>
            <a:endParaRPr lang="de-DE" sz="900" b="1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87450" y="111125"/>
            <a:ext cx="7499350" cy="34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692150"/>
            <a:ext cx="8229600" cy="5976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Textmasterformate durch Klicken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640906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SzPct val="70000"/>
        <a:buBlip>
          <a:blip r:embed="rId13"/>
        </a:buBlip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3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Recent Activities on HV-CMOS Detectors at KIT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Ivan Peric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6044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Sensor </a:t>
            </a:r>
            <a:r>
              <a:rPr lang="de-DE" dirty="0" err="1"/>
              <a:t>electronics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675940"/>
          </a:xfrm>
        </p:spPr>
        <p:txBody>
          <a:bodyPr/>
          <a:lstStyle/>
          <a:p>
            <a:r>
              <a:rPr lang="en-GB" dirty="0"/>
              <a:t>The periphery contains hit buffers. Every pixel has dedicated hit buffer. They receive time stamps and store them when hit </a:t>
            </a:r>
            <a:r>
              <a:rPr lang="en-GB" dirty="0" smtClean="0"/>
              <a:t>arrives</a:t>
            </a:r>
          </a:p>
          <a:p>
            <a:r>
              <a:rPr lang="en-GB" dirty="0" smtClean="0"/>
              <a:t>A </a:t>
            </a:r>
            <a:r>
              <a:rPr lang="en-GB" dirty="0"/>
              <a:t>priority logic organizes readout. The hit information is generated in the buffers: address, leading edge and tot time stamp. This information is formatted and sent serially off chip.</a:t>
            </a:r>
            <a:endParaRPr lang="de-DE" dirty="0"/>
          </a:p>
          <a:p>
            <a:endParaRPr lang="de-DE" dirty="0"/>
          </a:p>
        </p:txBody>
      </p:sp>
      <p:cxnSp>
        <p:nvCxnSpPr>
          <p:cNvPr id="4" name="Gerader Verbinder 3"/>
          <p:cNvCxnSpPr/>
          <p:nvPr/>
        </p:nvCxnSpPr>
        <p:spPr>
          <a:xfrm>
            <a:off x="1137150" y="4115970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Gleichschenkliges Dreieck 2"/>
          <p:cNvSpPr>
            <a:spLocks noChangeArrowheads="1"/>
          </p:cNvSpPr>
          <p:nvPr/>
        </p:nvSpPr>
        <p:spPr bwMode="auto">
          <a:xfrm rot="5400000">
            <a:off x="1442470" y="3657990"/>
            <a:ext cx="914400" cy="914400"/>
          </a:xfrm>
          <a:prstGeom prst="triangle">
            <a:avLst>
              <a:gd name="adj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cxnSp>
        <p:nvCxnSpPr>
          <p:cNvPr id="6" name="Gerader Verbinder 5"/>
          <p:cNvCxnSpPr/>
          <p:nvPr/>
        </p:nvCxnSpPr>
        <p:spPr>
          <a:xfrm>
            <a:off x="2358430" y="4115970"/>
            <a:ext cx="3816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eck 19"/>
          <p:cNvSpPr>
            <a:spLocks noChangeArrowheads="1"/>
          </p:cNvSpPr>
          <p:nvPr/>
        </p:nvSpPr>
        <p:spPr bwMode="auto">
          <a:xfrm>
            <a:off x="2740080" y="3963310"/>
            <a:ext cx="457200" cy="457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Hit</a:t>
            </a:r>
            <a:endParaRPr lang="en-US" altLang="de-DE" sz="1000" dirty="0"/>
          </a:p>
        </p:txBody>
      </p:sp>
      <p:sp>
        <p:nvSpPr>
          <p:cNvPr id="8" name="Rechteck 19"/>
          <p:cNvSpPr>
            <a:spLocks noChangeArrowheads="1"/>
          </p:cNvSpPr>
          <p:nvPr/>
        </p:nvSpPr>
        <p:spPr bwMode="auto">
          <a:xfrm>
            <a:off x="3656040" y="3963310"/>
            <a:ext cx="457200" cy="457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Hit</a:t>
            </a:r>
            <a:endParaRPr lang="en-US" altLang="de-DE" sz="1000" dirty="0"/>
          </a:p>
        </p:txBody>
      </p:sp>
      <p:cxnSp>
        <p:nvCxnSpPr>
          <p:cNvPr id="9" name="Gerade Verbindung mit Pfeil 8"/>
          <p:cNvCxnSpPr/>
          <p:nvPr/>
        </p:nvCxnSpPr>
        <p:spPr>
          <a:xfrm flipV="1">
            <a:off x="3427050" y="3352670"/>
            <a:ext cx="0" cy="1831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/>
          <p:cNvCxnSpPr/>
          <p:nvPr/>
        </p:nvCxnSpPr>
        <p:spPr>
          <a:xfrm>
            <a:off x="3198060" y="4115970"/>
            <a:ext cx="4587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9"/>
          <p:cNvSpPr>
            <a:spLocks noChangeArrowheads="1"/>
          </p:cNvSpPr>
          <p:nvPr/>
        </p:nvSpPr>
        <p:spPr bwMode="auto">
          <a:xfrm>
            <a:off x="4572000" y="3963310"/>
            <a:ext cx="457200" cy="45720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err="1" smtClean="0"/>
              <a:t>RdScan</a:t>
            </a:r>
            <a:endParaRPr lang="en-US" altLang="de-DE" sz="1000" dirty="0"/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4114020" y="4115970"/>
            <a:ext cx="45876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endCxn id="11" idx="0"/>
          </p:cNvCxnSpPr>
          <p:nvPr/>
        </p:nvCxnSpPr>
        <p:spPr>
          <a:xfrm flipH="1">
            <a:off x="4800600" y="3352670"/>
            <a:ext cx="390" cy="610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 flipH="1">
            <a:off x="4800990" y="4421290"/>
            <a:ext cx="390" cy="6106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/>
          <p:cNvCxnSpPr/>
          <p:nvPr/>
        </p:nvCxnSpPr>
        <p:spPr>
          <a:xfrm>
            <a:off x="5029980" y="4115970"/>
            <a:ext cx="53431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V="1">
            <a:off x="5258970" y="3352670"/>
            <a:ext cx="0" cy="1831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5793280" y="3581660"/>
            <a:ext cx="10686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10 bit TS</a:t>
            </a:r>
          </a:p>
        </p:txBody>
      </p:sp>
      <p:sp>
        <p:nvSpPr>
          <p:cNvPr id="18" name="Rechteck 17"/>
          <p:cNvSpPr/>
          <p:nvPr/>
        </p:nvSpPr>
        <p:spPr>
          <a:xfrm>
            <a:off x="5793280" y="3963310"/>
            <a:ext cx="10686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6 bit TS</a:t>
            </a:r>
          </a:p>
        </p:txBody>
      </p:sp>
      <p:sp>
        <p:nvSpPr>
          <p:cNvPr id="19" name="Rechteck 18"/>
          <p:cNvSpPr/>
          <p:nvPr/>
        </p:nvSpPr>
        <p:spPr>
          <a:xfrm>
            <a:off x="5793280" y="4344960"/>
            <a:ext cx="1068620" cy="30532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Address</a:t>
            </a:r>
          </a:p>
        </p:txBody>
      </p:sp>
      <p:cxnSp>
        <p:nvCxnSpPr>
          <p:cNvPr id="20" name="Gerade Verbindung mit Pfeil 19"/>
          <p:cNvCxnSpPr/>
          <p:nvPr/>
        </p:nvCxnSpPr>
        <p:spPr>
          <a:xfrm>
            <a:off x="7167220" y="3352670"/>
            <a:ext cx="0" cy="18319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Geschweifte Klammer rechts 20"/>
          <p:cNvSpPr/>
          <p:nvPr/>
        </p:nvSpPr>
        <p:spPr>
          <a:xfrm flipH="1">
            <a:off x="5487960" y="3734320"/>
            <a:ext cx="305320" cy="763300"/>
          </a:xfrm>
          <a:prstGeom prst="rightBrace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cxnSp>
        <p:nvCxnSpPr>
          <p:cNvPr id="22" name="Gerade Verbindung mit Pfeil 21"/>
          <p:cNvCxnSpPr>
            <a:stCxn id="17" idx="3"/>
          </p:cNvCxnSpPr>
          <p:nvPr/>
        </p:nvCxnSpPr>
        <p:spPr>
          <a:xfrm>
            <a:off x="6861900" y="3734320"/>
            <a:ext cx="3053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>
            <a:off x="6861900" y="4115970"/>
            <a:ext cx="3053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 Verbindung mit Pfeil 23"/>
          <p:cNvCxnSpPr/>
          <p:nvPr/>
        </p:nvCxnSpPr>
        <p:spPr>
          <a:xfrm>
            <a:off x="6861900" y="4497620"/>
            <a:ext cx="30532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mit Pfeil 24"/>
          <p:cNvCxnSpPr/>
          <p:nvPr/>
        </p:nvCxnSpPr>
        <p:spPr>
          <a:xfrm>
            <a:off x="6174930" y="3276340"/>
            <a:ext cx="0" cy="305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 flipV="1">
            <a:off x="3274390" y="3276340"/>
            <a:ext cx="0" cy="83963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>
            <a:off x="3274390" y="3276340"/>
            <a:ext cx="29005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Ellipse 27"/>
          <p:cNvSpPr/>
          <p:nvPr/>
        </p:nvSpPr>
        <p:spPr>
          <a:xfrm>
            <a:off x="3350720" y="4039640"/>
            <a:ext cx="152660" cy="152660"/>
          </a:xfrm>
          <a:prstGeom prst="ellips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29" name="Ellipse 28"/>
          <p:cNvSpPr/>
          <p:nvPr/>
        </p:nvSpPr>
        <p:spPr>
          <a:xfrm>
            <a:off x="5182640" y="4039640"/>
            <a:ext cx="152660" cy="152660"/>
          </a:xfrm>
          <a:prstGeom prst="ellips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x</a:t>
            </a:r>
          </a:p>
        </p:txBody>
      </p:sp>
      <p:sp>
        <p:nvSpPr>
          <p:cNvPr id="30" name="Textfeld 29"/>
          <p:cNvSpPr txBox="1"/>
          <p:nvPr/>
        </p:nvSpPr>
        <p:spPr>
          <a:xfrm>
            <a:off x="2892740" y="4802940"/>
            <a:ext cx="50366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LdPix</a:t>
            </a:r>
            <a:endParaRPr lang="en-US" sz="1000" dirty="0" smtClean="0"/>
          </a:p>
        </p:txBody>
      </p:sp>
      <p:sp>
        <p:nvSpPr>
          <p:cNvPr id="31" name="Textfeld 30"/>
          <p:cNvSpPr txBox="1"/>
          <p:nvPr/>
        </p:nvSpPr>
        <p:spPr>
          <a:xfrm>
            <a:off x="5029980" y="4802940"/>
            <a:ext cx="5261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RdPix</a:t>
            </a:r>
            <a:endParaRPr lang="en-US" sz="1000" dirty="0" smtClean="0"/>
          </a:p>
        </p:txBody>
      </p:sp>
      <p:sp>
        <p:nvSpPr>
          <p:cNvPr id="32" name="Textfeld 31"/>
          <p:cNvSpPr txBox="1"/>
          <p:nvPr/>
        </p:nvSpPr>
        <p:spPr>
          <a:xfrm>
            <a:off x="6785570" y="4802940"/>
            <a:ext cx="56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Data</a:t>
            </a:r>
          </a:p>
        </p:txBody>
      </p:sp>
      <p:sp>
        <p:nvSpPr>
          <p:cNvPr id="33" name="Textfeld 32"/>
          <p:cNvSpPr txBox="1"/>
          <p:nvPr/>
        </p:nvSpPr>
        <p:spPr>
          <a:xfrm>
            <a:off x="4190350" y="3505330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ScanIn</a:t>
            </a:r>
            <a:endParaRPr lang="en-US" sz="1000" dirty="0" smtClean="0"/>
          </a:p>
        </p:txBody>
      </p:sp>
      <p:sp>
        <p:nvSpPr>
          <p:cNvPr id="34" name="Textfeld 33"/>
          <p:cNvSpPr txBox="1"/>
          <p:nvPr/>
        </p:nvSpPr>
        <p:spPr>
          <a:xfrm>
            <a:off x="4190350" y="4573950"/>
            <a:ext cx="6799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err="1" smtClean="0"/>
              <a:t>ScanOut</a:t>
            </a:r>
            <a:endParaRPr lang="en-US" sz="1000" dirty="0" smtClean="0"/>
          </a:p>
        </p:txBody>
      </p:sp>
      <p:sp>
        <p:nvSpPr>
          <p:cNvPr id="35" name="Textfeld 138"/>
          <p:cNvSpPr txBox="1">
            <a:spLocks noChangeArrowheads="1"/>
          </p:cNvSpPr>
          <p:nvPr/>
        </p:nvSpPr>
        <p:spPr bwMode="auto">
          <a:xfrm>
            <a:off x="1456897" y="3963310"/>
            <a:ext cx="68961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Receiver</a:t>
            </a:r>
            <a:endParaRPr lang="en-US" altLang="de-DE" sz="1000" dirty="0"/>
          </a:p>
        </p:txBody>
      </p:sp>
      <p:sp>
        <p:nvSpPr>
          <p:cNvPr id="36" name="Textfeld 35"/>
          <p:cNvSpPr txBox="1"/>
          <p:nvPr/>
        </p:nvSpPr>
        <p:spPr>
          <a:xfrm>
            <a:off x="3503380" y="3657990"/>
            <a:ext cx="4683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 smtClean="0"/>
              <a:t>Sync</a:t>
            </a:r>
            <a:endParaRPr lang="en-US" sz="1000" dirty="0" err="1" smtClean="0"/>
          </a:p>
        </p:txBody>
      </p:sp>
      <p:cxnSp>
        <p:nvCxnSpPr>
          <p:cNvPr id="37" name="Gerader Verbinder 36"/>
          <p:cNvCxnSpPr/>
          <p:nvPr/>
        </p:nvCxnSpPr>
        <p:spPr>
          <a:xfrm flipV="1">
            <a:off x="2511090" y="3047350"/>
            <a:ext cx="0" cy="106862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Ellipse 37"/>
          <p:cNvSpPr/>
          <p:nvPr/>
        </p:nvSpPr>
        <p:spPr>
          <a:xfrm>
            <a:off x="6098600" y="3429000"/>
            <a:ext cx="152660" cy="152660"/>
          </a:xfrm>
          <a:prstGeom prst="ellips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smtClean="0">
              <a:solidFill>
                <a:schemeClr val="tx1"/>
              </a:solidFill>
            </a:endParaRPr>
          </a:p>
        </p:txBody>
      </p:sp>
      <p:cxnSp>
        <p:nvCxnSpPr>
          <p:cNvPr id="39" name="Gerade Verbindung mit Pfeil 38"/>
          <p:cNvCxnSpPr/>
          <p:nvPr/>
        </p:nvCxnSpPr>
        <p:spPr>
          <a:xfrm>
            <a:off x="6709240" y="3047350"/>
            <a:ext cx="0" cy="9159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/>
          <p:cNvCxnSpPr/>
          <p:nvPr/>
        </p:nvCxnSpPr>
        <p:spPr>
          <a:xfrm>
            <a:off x="2511090" y="3047350"/>
            <a:ext cx="419815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mit Pfeil 40"/>
          <p:cNvCxnSpPr/>
          <p:nvPr/>
        </p:nvCxnSpPr>
        <p:spPr>
          <a:xfrm flipV="1">
            <a:off x="6632910" y="4268630"/>
            <a:ext cx="0" cy="9922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 Verbindung mit Pfeil 41"/>
          <p:cNvCxnSpPr/>
          <p:nvPr/>
        </p:nvCxnSpPr>
        <p:spPr>
          <a:xfrm flipV="1">
            <a:off x="6632910" y="3886980"/>
            <a:ext cx="0" cy="9922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feld 42"/>
          <p:cNvSpPr txBox="1"/>
          <p:nvPr/>
        </p:nvSpPr>
        <p:spPr>
          <a:xfrm>
            <a:off x="6098600" y="4802940"/>
            <a:ext cx="5629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TS</a:t>
            </a:r>
          </a:p>
        </p:txBody>
      </p:sp>
    </p:spTree>
    <p:extLst>
      <p:ext uri="{BB962C8B-B14F-4D97-AF65-F5344CB8AC3E}">
        <p14:creationId xmlns:p14="http://schemas.microsoft.com/office/powerpoint/2010/main" val="402999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fondry</a:t>
            </a:r>
            <a:r>
              <a:rPr lang="de-DE" dirty="0" smtClean="0"/>
              <a:t> TSI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After these nice </a:t>
            </a:r>
            <a:r>
              <a:rPr lang="en-GB" dirty="0" smtClean="0"/>
              <a:t>results, </a:t>
            </a:r>
            <a:r>
              <a:rPr lang="en-GB" dirty="0"/>
              <a:t>we </a:t>
            </a:r>
            <a:r>
              <a:rPr lang="en-GB" dirty="0" smtClean="0"/>
              <a:t>received the news </a:t>
            </a:r>
            <a:r>
              <a:rPr lang="en-GB" dirty="0"/>
              <a:t>from AMS that </a:t>
            </a:r>
            <a:r>
              <a:rPr lang="en-GB" dirty="0" smtClean="0"/>
              <a:t>that production time will be increased</a:t>
            </a:r>
            <a:endParaRPr lang="de-DE" dirty="0"/>
          </a:p>
          <a:p>
            <a:r>
              <a:rPr lang="en-GB" dirty="0"/>
              <a:t>AMS helped us to fine alternative produces – TSI semiconductors – that offers very similar process that is compatible in terms of design rules and transistor parameters </a:t>
            </a:r>
            <a:r>
              <a:rPr lang="en-GB" dirty="0" smtClean="0"/>
              <a:t>with </a:t>
            </a:r>
            <a:r>
              <a:rPr lang="en-GB" dirty="0"/>
              <a:t>the </a:t>
            </a:r>
            <a:r>
              <a:rPr lang="en-GB" dirty="0" smtClean="0"/>
              <a:t>H18.</a:t>
            </a:r>
          </a:p>
          <a:p>
            <a:r>
              <a:rPr lang="en-GB" dirty="0" smtClean="0"/>
              <a:t>TSI </a:t>
            </a:r>
            <a:r>
              <a:rPr lang="en-GB" dirty="0"/>
              <a:t>is very open for process changes, they agreed to use </a:t>
            </a:r>
            <a:r>
              <a:rPr lang="en-GB" dirty="0">
                <a:solidFill>
                  <a:srgbClr val="FF0000"/>
                </a:solidFill>
              </a:rPr>
              <a:t>high resistivity </a:t>
            </a:r>
            <a:r>
              <a:rPr lang="en-GB" dirty="0" smtClean="0">
                <a:solidFill>
                  <a:srgbClr val="FF0000"/>
                </a:solidFill>
              </a:rPr>
              <a:t>wafers</a:t>
            </a:r>
            <a:r>
              <a:rPr lang="en-GB" dirty="0" smtClean="0"/>
              <a:t> and </a:t>
            </a:r>
            <a:r>
              <a:rPr lang="en-GB" dirty="0"/>
              <a:t>they can make </a:t>
            </a:r>
            <a:r>
              <a:rPr lang="en-GB" dirty="0">
                <a:solidFill>
                  <a:srgbClr val="FF0000"/>
                </a:solidFill>
              </a:rPr>
              <a:t>deep p-well</a:t>
            </a:r>
            <a:r>
              <a:rPr lang="en-GB" dirty="0"/>
              <a:t> for </a:t>
            </a:r>
            <a:r>
              <a:rPr lang="en-GB" dirty="0" smtClean="0"/>
              <a:t>us</a:t>
            </a:r>
            <a:endParaRPr lang="de-DE" dirty="0"/>
          </a:p>
          <a:p>
            <a:r>
              <a:rPr lang="en-GB" dirty="0"/>
              <a:t>The layouts developed in IBM H18 </a:t>
            </a:r>
            <a:r>
              <a:rPr lang="en-GB" dirty="0" smtClean="0"/>
              <a:t>and AMS aH18 can </a:t>
            </a:r>
            <a:r>
              <a:rPr lang="en-GB" dirty="0"/>
              <a:t>be used in TSI. </a:t>
            </a:r>
            <a:endParaRPr lang="de-DE" dirty="0"/>
          </a:p>
          <a:p>
            <a:r>
              <a:rPr lang="en-GB" dirty="0" smtClean="0"/>
              <a:t>In </a:t>
            </a:r>
            <a:r>
              <a:rPr lang="en-GB" dirty="0"/>
              <a:t>contrast to aH18, TSI offers </a:t>
            </a:r>
            <a:r>
              <a:rPr lang="en-GB" dirty="0">
                <a:solidFill>
                  <a:srgbClr val="FF0000"/>
                </a:solidFill>
              </a:rPr>
              <a:t>7 metal layer </a:t>
            </a:r>
            <a:r>
              <a:rPr lang="en-GB" dirty="0" smtClean="0">
                <a:solidFill>
                  <a:srgbClr val="FF0000"/>
                </a:solidFill>
              </a:rPr>
              <a:t>option</a:t>
            </a:r>
            <a:r>
              <a:rPr lang="en-GB" dirty="0" smtClean="0"/>
              <a:t> which is very useful</a:t>
            </a:r>
          </a:p>
          <a:p>
            <a:r>
              <a:rPr lang="en-GB" dirty="0" smtClean="0"/>
              <a:t>TSI is based in Sacramento, USA</a:t>
            </a:r>
          </a:p>
          <a:p>
            <a:r>
              <a:rPr lang="en-GB" dirty="0" smtClean="0"/>
              <a:t>Engineering run cost about 100k€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70646"/>
            <a:ext cx="9144000" cy="293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3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ATLASPIX3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ATLASPIX3 chip designed in TSI process.</a:t>
            </a:r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/>
              <a:t>is a large chip 2 x 2 cm </a:t>
            </a:r>
            <a:r>
              <a:rPr lang="en-GB" dirty="0" smtClean="0"/>
              <a:t>chip with 50µm </a:t>
            </a:r>
            <a:r>
              <a:rPr lang="en-GB" dirty="0"/>
              <a:t>x </a:t>
            </a:r>
            <a:r>
              <a:rPr lang="en-GB" dirty="0" smtClean="0"/>
              <a:t>150µm </a:t>
            </a:r>
            <a:r>
              <a:rPr lang="en-GB" dirty="0"/>
              <a:t>pixels. It has the same signal interface as Rd53 and it can be used to build quad modules for </a:t>
            </a:r>
            <a:r>
              <a:rPr lang="en-GB" dirty="0" smtClean="0"/>
              <a:t>ATLAS</a:t>
            </a:r>
          </a:p>
          <a:p>
            <a:r>
              <a:rPr lang="en-GB" dirty="0" smtClean="0"/>
              <a:t>It </a:t>
            </a:r>
            <a:r>
              <a:rPr lang="en-GB" dirty="0"/>
              <a:t>has implemented </a:t>
            </a:r>
            <a:r>
              <a:rPr lang="en-GB" dirty="0" smtClean="0"/>
              <a:t>triggered- and, </a:t>
            </a:r>
            <a:r>
              <a:rPr lang="en-GB" dirty="0"/>
              <a:t>as test </a:t>
            </a:r>
            <a:r>
              <a:rPr lang="en-GB" dirty="0" smtClean="0"/>
              <a:t>feature, </a:t>
            </a:r>
            <a:r>
              <a:rPr lang="en-GB" dirty="0" err="1"/>
              <a:t>untriggered</a:t>
            </a:r>
            <a:r>
              <a:rPr lang="en-GB" dirty="0"/>
              <a:t> </a:t>
            </a:r>
            <a:r>
              <a:rPr lang="en-GB" dirty="0" smtClean="0"/>
              <a:t>readout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6406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ATALSPIX3</a:t>
            </a:r>
            <a:endParaRPr lang="en-US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692150"/>
            <a:ext cx="4343790" cy="5976938"/>
          </a:xfrm>
        </p:spPr>
        <p:txBody>
          <a:bodyPr/>
          <a:lstStyle/>
          <a:p>
            <a:r>
              <a:rPr lang="en-US" dirty="0" smtClean="0"/>
              <a:t>ATALSPIX3</a:t>
            </a:r>
          </a:p>
          <a:p>
            <a:r>
              <a:rPr lang="en-US" dirty="0" smtClean="0"/>
              <a:t>HVCMOS sensor for quad module</a:t>
            </a:r>
          </a:p>
          <a:p>
            <a:r>
              <a:rPr lang="en-US" dirty="0" smtClean="0"/>
              <a:t>Implemented in TSI 180nm HVCMOS technology, licensed IBM/AMS H18 process</a:t>
            </a:r>
          </a:p>
          <a:p>
            <a:r>
              <a:rPr lang="en-US" dirty="0" smtClean="0"/>
              <a:t>Features and data interface similar as RD53</a:t>
            </a:r>
          </a:p>
          <a:p>
            <a:r>
              <a:rPr lang="en-US" dirty="0" smtClean="0"/>
              <a:t>Supports triggered readout with trigger latency up to 25µs</a:t>
            </a:r>
          </a:p>
          <a:p>
            <a:r>
              <a:rPr lang="en-US" dirty="0" smtClean="0"/>
              <a:t>Interface:</a:t>
            </a:r>
          </a:p>
          <a:p>
            <a:r>
              <a:rPr lang="en-US" dirty="0" smtClean="0"/>
              <a:t>Input CMD line (used for clock generation, L1 triggering with trigger tag, configuring and </a:t>
            </a:r>
            <a:r>
              <a:rPr lang="en-US" dirty="0" err="1" smtClean="0"/>
              <a:t>readback</a:t>
            </a:r>
            <a:r>
              <a:rPr lang="en-US" dirty="0" smtClean="0"/>
              <a:t> of configuration), like RD53</a:t>
            </a:r>
          </a:p>
          <a:p>
            <a:r>
              <a:rPr lang="en-US" dirty="0" smtClean="0"/>
              <a:t>Output: Aurora 64b66b, 1.28Gb/s, hit words 32bits, </a:t>
            </a:r>
            <a:r>
              <a:rPr lang="en-US" dirty="0" err="1" smtClean="0"/>
              <a:t>EoE</a:t>
            </a:r>
            <a:r>
              <a:rPr lang="en-US" dirty="0" smtClean="0"/>
              <a:t> words</a:t>
            </a:r>
          </a:p>
          <a:p>
            <a:r>
              <a:rPr lang="en-US" dirty="0" smtClean="0"/>
              <a:t>Supports serial powering (only one power supply)</a:t>
            </a:r>
          </a:p>
          <a:p>
            <a:r>
              <a:rPr lang="en-US" dirty="0" smtClean="0"/>
              <a:t>Size: 20.2mm x 21mm</a:t>
            </a:r>
          </a:p>
          <a:p>
            <a:r>
              <a:rPr lang="en-US" dirty="0" smtClean="0"/>
              <a:t>Submitted in April 2019</a:t>
            </a:r>
          </a:p>
        </p:txBody>
      </p:sp>
      <p:pic>
        <p:nvPicPr>
          <p:cNvPr id="5" name="Inhaltsplatzhalter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9980" y="681120"/>
            <a:ext cx="3714283" cy="3892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85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ATLASPIX3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599610"/>
          </a:xfrm>
        </p:spPr>
        <p:txBody>
          <a:bodyPr/>
          <a:lstStyle/>
          <a:p>
            <a:r>
              <a:rPr lang="en-GB" dirty="0" smtClean="0"/>
              <a:t>ATLASPIX3 chip </a:t>
            </a:r>
            <a:r>
              <a:rPr lang="en-GB" dirty="0"/>
              <a:t>has been produced and we </a:t>
            </a:r>
            <a:r>
              <a:rPr lang="en-GB" dirty="0" smtClean="0"/>
              <a:t>started </a:t>
            </a:r>
            <a:r>
              <a:rPr lang="en-GB" dirty="0"/>
              <a:t>with first tests this </a:t>
            </a:r>
            <a:r>
              <a:rPr lang="en-GB" dirty="0" smtClean="0"/>
              <a:t>week</a:t>
            </a:r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711516" y="1328034"/>
            <a:ext cx="5266770" cy="5041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133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run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210250"/>
          </a:xfrm>
        </p:spPr>
        <p:txBody>
          <a:bodyPr/>
          <a:lstStyle/>
          <a:p>
            <a:r>
              <a:rPr lang="en-GB" dirty="0"/>
              <a:t>We are planning </a:t>
            </a:r>
            <a:r>
              <a:rPr lang="en-GB" dirty="0">
                <a:solidFill>
                  <a:srgbClr val="FF0000"/>
                </a:solidFill>
              </a:rPr>
              <a:t>two more engineering runs in </a:t>
            </a:r>
            <a:r>
              <a:rPr lang="en-GB" dirty="0" smtClean="0">
                <a:solidFill>
                  <a:srgbClr val="FF0000"/>
                </a:solidFill>
              </a:rPr>
              <a:t>TSI in 2019</a:t>
            </a:r>
            <a:r>
              <a:rPr lang="en-GB" dirty="0" smtClean="0"/>
              <a:t>. </a:t>
            </a:r>
            <a:r>
              <a:rPr lang="en-GB" dirty="0"/>
              <a:t>A large chip for Mu3e MUPIX10 will be submitted within the first </a:t>
            </a:r>
            <a:r>
              <a:rPr lang="en-GB" dirty="0" smtClean="0"/>
              <a:t>run in October. </a:t>
            </a:r>
            <a:endParaRPr lang="de-DE" dirty="0"/>
          </a:p>
          <a:p>
            <a:r>
              <a:rPr lang="en-GB" dirty="0"/>
              <a:t>The second run will be shared within many </a:t>
            </a:r>
            <a:r>
              <a:rPr lang="en-GB" dirty="0" smtClean="0"/>
              <a:t>projects and is planned for end of December.</a:t>
            </a:r>
            <a:endParaRPr lang="de-DE" dirty="0"/>
          </a:p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3198060" y="4039640"/>
            <a:ext cx="3434850" cy="213724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Multi </a:t>
            </a:r>
            <a:r>
              <a:rPr lang="de-DE" sz="800" dirty="0" err="1" smtClean="0">
                <a:solidFill>
                  <a:schemeClr val="tx1"/>
                </a:solidFill>
              </a:rPr>
              <a:t>purpose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chip</a:t>
            </a:r>
            <a:r>
              <a:rPr lang="de-DE" sz="800" dirty="0" smtClean="0">
                <a:solidFill>
                  <a:schemeClr val="tx1"/>
                </a:solidFill>
              </a:rPr>
              <a:t> (Belle II)</a:t>
            </a:r>
          </a:p>
        </p:txBody>
      </p:sp>
      <p:sp>
        <p:nvSpPr>
          <p:cNvPr id="9" name="Rechteck 8"/>
          <p:cNvSpPr/>
          <p:nvPr/>
        </p:nvSpPr>
        <p:spPr>
          <a:xfrm>
            <a:off x="3198060" y="2055060"/>
            <a:ext cx="763300" cy="19845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CLIC</a:t>
            </a:r>
          </a:p>
        </p:txBody>
      </p:sp>
      <p:sp>
        <p:nvSpPr>
          <p:cNvPr id="10" name="Rechteck 9"/>
          <p:cNvSpPr/>
          <p:nvPr/>
        </p:nvSpPr>
        <p:spPr>
          <a:xfrm>
            <a:off x="3961360" y="2055060"/>
            <a:ext cx="763300" cy="19845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LHCB</a:t>
            </a:r>
          </a:p>
        </p:txBody>
      </p:sp>
      <p:sp>
        <p:nvSpPr>
          <p:cNvPr id="11" name="Rechteck 10"/>
          <p:cNvSpPr/>
          <p:nvPr/>
        </p:nvSpPr>
        <p:spPr>
          <a:xfrm>
            <a:off x="4724660" y="3047350"/>
            <a:ext cx="76330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Small </a:t>
            </a:r>
            <a:r>
              <a:rPr lang="de-DE" sz="800" dirty="0" err="1" smtClean="0">
                <a:solidFill>
                  <a:schemeClr val="tx1"/>
                </a:solidFill>
              </a:rPr>
              <a:t>pixels</a:t>
            </a:r>
            <a:endParaRPr lang="de-DE" sz="800" dirty="0" smtClean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5487960" y="3047350"/>
            <a:ext cx="114495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Pixel </a:t>
            </a:r>
            <a:r>
              <a:rPr lang="de-DE" sz="800" dirty="0" err="1" smtClean="0">
                <a:solidFill>
                  <a:schemeClr val="tx1"/>
                </a:solidFill>
              </a:rPr>
              <a:t>readout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chip</a:t>
            </a:r>
            <a:endParaRPr lang="de-DE" sz="800" dirty="0">
              <a:solidFill>
                <a:schemeClr val="tx1"/>
              </a:solidFill>
            </a:endParaRP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(hybrid </a:t>
            </a:r>
            <a:r>
              <a:rPr lang="de-DE" sz="800" dirty="0" err="1" smtClean="0">
                <a:solidFill>
                  <a:schemeClr val="tx1"/>
                </a:solidFill>
              </a:rPr>
              <a:t>detectors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Rechteck 12"/>
          <p:cNvSpPr/>
          <p:nvPr/>
        </p:nvSpPr>
        <p:spPr>
          <a:xfrm>
            <a:off x="4724660" y="2055060"/>
            <a:ext cx="76330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err="1" smtClean="0">
                <a:solidFill>
                  <a:schemeClr val="tx1"/>
                </a:solidFill>
              </a:rPr>
              <a:t>Counting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pixels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for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hadron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therapy</a:t>
            </a:r>
            <a:endParaRPr lang="de-DE" sz="800" dirty="0" smtClean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487960" y="2055060"/>
            <a:ext cx="114495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TBD</a:t>
            </a:r>
          </a:p>
        </p:txBody>
      </p:sp>
    </p:spTree>
    <p:extLst>
      <p:ext uri="{BB962C8B-B14F-4D97-AF65-F5344CB8AC3E}">
        <p14:creationId xmlns:p14="http://schemas.microsoft.com/office/powerpoint/2010/main" val="144423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210250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second run will be shared within many projects.</a:t>
            </a:r>
            <a:endParaRPr lang="de-DE" dirty="0"/>
          </a:p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3198060" y="4039640"/>
            <a:ext cx="3434850" cy="213724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Multi </a:t>
            </a:r>
            <a:r>
              <a:rPr lang="de-DE" sz="800" dirty="0" err="1" smtClean="0">
                <a:solidFill>
                  <a:schemeClr val="tx1"/>
                </a:solidFill>
              </a:rPr>
              <a:t>purpose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chip</a:t>
            </a:r>
            <a:r>
              <a:rPr lang="de-DE" sz="800" dirty="0" smtClean="0">
                <a:solidFill>
                  <a:schemeClr val="tx1"/>
                </a:solidFill>
              </a:rPr>
              <a:t> (Belle II)</a:t>
            </a:r>
          </a:p>
        </p:txBody>
      </p:sp>
      <p:sp>
        <p:nvSpPr>
          <p:cNvPr id="9" name="Rechteck 8"/>
          <p:cNvSpPr/>
          <p:nvPr/>
        </p:nvSpPr>
        <p:spPr>
          <a:xfrm>
            <a:off x="3198060" y="2055060"/>
            <a:ext cx="763300" cy="19845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CLIC</a:t>
            </a:r>
          </a:p>
        </p:txBody>
      </p:sp>
      <p:sp>
        <p:nvSpPr>
          <p:cNvPr id="10" name="Rechteck 9"/>
          <p:cNvSpPr/>
          <p:nvPr/>
        </p:nvSpPr>
        <p:spPr>
          <a:xfrm>
            <a:off x="3961360" y="2055060"/>
            <a:ext cx="763300" cy="19845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LHCB</a:t>
            </a:r>
          </a:p>
        </p:txBody>
      </p:sp>
      <p:sp>
        <p:nvSpPr>
          <p:cNvPr id="11" name="Rechteck 10"/>
          <p:cNvSpPr/>
          <p:nvPr/>
        </p:nvSpPr>
        <p:spPr>
          <a:xfrm>
            <a:off x="4724660" y="3047350"/>
            <a:ext cx="76330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Small </a:t>
            </a:r>
            <a:r>
              <a:rPr lang="de-DE" sz="800" dirty="0" err="1" smtClean="0">
                <a:solidFill>
                  <a:schemeClr val="tx1"/>
                </a:solidFill>
              </a:rPr>
              <a:t>pixels</a:t>
            </a:r>
            <a:endParaRPr lang="de-DE" sz="800" dirty="0" smtClean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5487960" y="3047350"/>
            <a:ext cx="114495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Pixel </a:t>
            </a:r>
            <a:r>
              <a:rPr lang="de-DE" sz="800" dirty="0" err="1" smtClean="0">
                <a:solidFill>
                  <a:schemeClr val="tx1"/>
                </a:solidFill>
              </a:rPr>
              <a:t>readout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chip</a:t>
            </a:r>
            <a:endParaRPr lang="de-DE" sz="800" dirty="0">
              <a:solidFill>
                <a:schemeClr val="tx1"/>
              </a:solidFill>
            </a:endParaRP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(hybrid </a:t>
            </a:r>
            <a:r>
              <a:rPr lang="de-DE" sz="800" dirty="0" err="1" smtClean="0">
                <a:solidFill>
                  <a:schemeClr val="tx1"/>
                </a:solidFill>
              </a:rPr>
              <a:t>detectors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Rechteck 12"/>
          <p:cNvSpPr/>
          <p:nvPr/>
        </p:nvSpPr>
        <p:spPr>
          <a:xfrm>
            <a:off x="4724660" y="2055060"/>
            <a:ext cx="76330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err="1" smtClean="0">
                <a:solidFill>
                  <a:schemeClr val="tx1"/>
                </a:solidFill>
              </a:rPr>
              <a:t>Counting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pixels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for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hadron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therapy</a:t>
            </a:r>
            <a:endParaRPr lang="de-DE" sz="800" dirty="0" smtClean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487960" y="2055060"/>
            <a:ext cx="114495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TBD</a:t>
            </a:r>
          </a:p>
        </p:txBody>
      </p:sp>
      <p:sp>
        <p:nvSpPr>
          <p:cNvPr id="5" name="Rechteck 4"/>
          <p:cNvSpPr/>
          <p:nvPr/>
        </p:nvSpPr>
        <p:spPr>
          <a:xfrm>
            <a:off x="373850" y="4115970"/>
            <a:ext cx="4572000" cy="101438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400" dirty="0" smtClean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Large </a:t>
            </a:r>
            <a:r>
              <a:rPr lang="en-GB" sz="14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multi-purpose </a:t>
            </a:r>
            <a:r>
              <a:rPr lang="en-GB" sz="1400" dirty="0" smtClean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low power chip </a:t>
            </a:r>
            <a:r>
              <a:rPr lang="en-GB" sz="14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with </a:t>
            </a:r>
            <a:r>
              <a:rPr lang="en-GB" sz="1400" dirty="0" smtClean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50µm </a:t>
            </a:r>
            <a:r>
              <a:rPr lang="en-GB" sz="14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x </a:t>
            </a:r>
            <a:r>
              <a:rPr lang="en-GB" sz="1400" dirty="0" smtClean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50µm pixels, </a:t>
            </a:r>
            <a:r>
              <a:rPr lang="en-GB" sz="14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triggered and </a:t>
            </a:r>
            <a:r>
              <a:rPr lang="en-GB" sz="1400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untriggered</a:t>
            </a:r>
            <a:r>
              <a:rPr lang="en-GB" sz="1400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readout and geometry that would fit for instance to belle 2</a:t>
            </a:r>
            <a:r>
              <a:rPr lang="en-GB" sz="1400" dirty="0" smtClean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. </a:t>
            </a:r>
            <a:r>
              <a:rPr lang="en-GB" sz="1400" dirty="0" smtClean="0">
                <a:solidFill>
                  <a:srgbClr val="FF0000"/>
                </a:solidFill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Reduced detector capacitance</a:t>
            </a:r>
            <a:endParaRPr lang="de-DE" sz="1400" dirty="0">
              <a:solidFill>
                <a:srgbClr val="FF0000"/>
              </a:solidFill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564290" y="3810650"/>
            <a:ext cx="335852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+mj-lt"/>
              </a:rPr>
              <a:t>Pixel </a:t>
            </a:r>
            <a:r>
              <a:rPr lang="en-GB" sz="1400" dirty="0">
                <a:latin typeface="+mj-lt"/>
              </a:rPr>
              <a:t>readout chips for medical </a:t>
            </a:r>
            <a:r>
              <a:rPr lang="en-GB" sz="1400" dirty="0" smtClean="0">
                <a:latin typeface="+mj-lt"/>
              </a:rPr>
              <a:t>applications (readout of </a:t>
            </a:r>
            <a:r>
              <a:rPr lang="en-GB" sz="1400" dirty="0" err="1" smtClean="0">
                <a:latin typeface="+mj-lt"/>
              </a:rPr>
              <a:t>CdTe</a:t>
            </a:r>
            <a:r>
              <a:rPr lang="en-GB" sz="1400" dirty="0" smtClean="0">
                <a:latin typeface="+mj-lt"/>
              </a:rPr>
              <a:t> sensors)</a:t>
            </a:r>
            <a:endParaRPr lang="de-DE" sz="1400" dirty="0">
              <a:latin typeface="+mj-lt"/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5564290" y="1902400"/>
            <a:ext cx="312953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 smtClean="0">
                <a:latin typeface="+mj-lt"/>
              </a:rPr>
              <a:t>Counting </a:t>
            </a:r>
            <a:r>
              <a:rPr lang="en-GB" sz="1400" dirty="0">
                <a:latin typeface="+mj-lt"/>
              </a:rPr>
              <a:t>monolithic pixel sensor for hadron therapy </a:t>
            </a:r>
            <a:r>
              <a:rPr lang="en-GB" sz="1400" dirty="0" smtClean="0">
                <a:latin typeface="+mj-lt"/>
              </a:rPr>
              <a:t>application </a:t>
            </a:r>
            <a:endParaRPr lang="de-DE" sz="1400" dirty="0">
              <a:latin typeface="+mj-lt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2434760" y="2055060"/>
            <a:ext cx="206091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dirty="0" smtClean="0"/>
              <a:t>Pixel matrix and test structures </a:t>
            </a:r>
            <a:r>
              <a:rPr lang="en-GB" sz="1400" dirty="0"/>
              <a:t>for </a:t>
            </a:r>
            <a:r>
              <a:rPr lang="en-GB" sz="1400" dirty="0" smtClean="0"/>
              <a:t>LHCB 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34087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210250"/>
          </a:xfrm>
        </p:spPr>
        <p:txBody>
          <a:bodyPr/>
          <a:lstStyle/>
          <a:p>
            <a:r>
              <a:rPr lang="en-GB" dirty="0" smtClean="0"/>
              <a:t>CLIC design with </a:t>
            </a:r>
            <a:r>
              <a:rPr lang="en-GB" dirty="0"/>
              <a:t>elongated pixels 25 x 300 um and the readout and periphery similar to ATLASPIX </a:t>
            </a:r>
            <a:r>
              <a:rPr lang="en-GB" dirty="0" smtClean="0"/>
              <a:t>simple</a:t>
            </a:r>
          </a:p>
          <a:p>
            <a:r>
              <a:rPr lang="en-GB" dirty="0" smtClean="0"/>
              <a:t>10 </a:t>
            </a:r>
            <a:r>
              <a:rPr lang="en-GB" dirty="0"/>
              <a:t>bit leading edge time </a:t>
            </a:r>
            <a:r>
              <a:rPr lang="en-GB" dirty="0" smtClean="0"/>
              <a:t>stamp</a:t>
            </a:r>
            <a:r>
              <a:rPr lang="en-GB" dirty="0"/>
              <a:t> </a:t>
            </a:r>
            <a:r>
              <a:rPr lang="en-GB" dirty="0" smtClean="0"/>
              <a:t>and </a:t>
            </a:r>
            <a:r>
              <a:rPr lang="en-GB" dirty="0"/>
              <a:t>7 bit </a:t>
            </a:r>
            <a:r>
              <a:rPr lang="en-GB" dirty="0" smtClean="0"/>
              <a:t>TOT </a:t>
            </a:r>
            <a:r>
              <a:rPr lang="en-GB" dirty="0"/>
              <a:t>time </a:t>
            </a:r>
            <a:r>
              <a:rPr lang="en-GB" dirty="0" smtClean="0"/>
              <a:t>stamp</a:t>
            </a:r>
          </a:p>
          <a:p>
            <a:r>
              <a:rPr lang="en-GB" dirty="0" smtClean="0"/>
              <a:t>The </a:t>
            </a:r>
            <a:r>
              <a:rPr lang="en-GB" dirty="0"/>
              <a:t>pixels would contain CSA and comparators that would be implemented as CMOS circuits and isolated by deep p-well. </a:t>
            </a:r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3198060" y="4039640"/>
            <a:ext cx="3434850" cy="213724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Multi </a:t>
            </a:r>
            <a:r>
              <a:rPr lang="de-DE" sz="800" dirty="0" err="1" smtClean="0">
                <a:solidFill>
                  <a:schemeClr val="tx1"/>
                </a:solidFill>
              </a:rPr>
              <a:t>purpose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chip</a:t>
            </a:r>
            <a:r>
              <a:rPr lang="de-DE" sz="800" dirty="0" smtClean="0">
                <a:solidFill>
                  <a:schemeClr val="tx1"/>
                </a:solidFill>
              </a:rPr>
              <a:t> (Belle II)</a:t>
            </a:r>
          </a:p>
        </p:txBody>
      </p:sp>
      <p:sp>
        <p:nvSpPr>
          <p:cNvPr id="9" name="Rechteck 8"/>
          <p:cNvSpPr/>
          <p:nvPr/>
        </p:nvSpPr>
        <p:spPr>
          <a:xfrm>
            <a:off x="3198060" y="2055060"/>
            <a:ext cx="763300" cy="19845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CLIC</a:t>
            </a:r>
          </a:p>
        </p:txBody>
      </p:sp>
      <p:sp>
        <p:nvSpPr>
          <p:cNvPr id="10" name="Rechteck 9"/>
          <p:cNvSpPr/>
          <p:nvPr/>
        </p:nvSpPr>
        <p:spPr>
          <a:xfrm>
            <a:off x="3961360" y="2055060"/>
            <a:ext cx="763300" cy="19845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LHCB</a:t>
            </a:r>
          </a:p>
        </p:txBody>
      </p:sp>
      <p:sp>
        <p:nvSpPr>
          <p:cNvPr id="11" name="Rechteck 10"/>
          <p:cNvSpPr/>
          <p:nvPr/>
        </p:nvSpPr>
        <p:spPr>
          <a:xfrm>
            <a:off x="4724660" y="3047350"/>
            <a:ext cx="76330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Small </a:t>
            </a:r>
            <a:r>
              <a:rPr lang="de-DE" sz="800" dirty="0" err="1" smtClean="0">
                <a:solidFill>
                  <a:schemeClr val="tx1"/>
                </a:solidFill>
              </a:rPr>
              <a:t>pixels</a:t>
            </a:r>
            <a:endParaRPr lang="de-DE" sz="800" dirty="0" smtClean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5487960" y="3047350"/>
            <a:ext cx="114495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Pixel </a:t>
            </a:r>
            <a:r>
              <a:rPr lang="de-DE" sz="800" dirty="0" err="1" smtClean="0">
                <a:solidFill>
                  <a:schemeClr val="tx1"/>
                </a:solidFill>
              </a:rPr>
              <a:t>readout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chip</a:t>
            </a:r>
            <a:endParaRPr lang="de-DE" sz="800" dirty="0">
              <a:solidFill>
                <a:schemeClr val="tx1"/>
              </a:solidFill>
            </a:endParaRP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(hybrid </a:t>
            </a:r>
            <a:r>
              <a:rPr lang="de-DE" sz="800" dirty="0" err="1" smtClean="0">
                <a:solidFill>
                  <a:schemeClr val="tx1"/>
                </a:solidFill>
              </a:rPr>
              <a:t>detectors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Rechteck 12"/>
          <p:cNvSpPr/>
          <p:nvPr/>
        </p:nvSpPr>
        <p:spPr>
          <a:xfrm>
            <a:off x="4724660" y="2055060"/>
            <a:ext cx="76330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err="1" smtClean="0">
                <a:solidFill>
                  <a:schemeClr val="tx1"/>
                </a:solidFill>
              </a:rPr>
              <a:t>Counting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pixels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for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hadron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therapy</a:t>
            </a:r>
            <a:endParaRPr lang="de-DE" sz="800" dirty="0" smtClean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487960" y="2055060"/>
            <a:ext cx="114495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TBD</a:t>
            </a:r>
          </a:p>
        </p:txBody>
      </p:sp>
      <p:sp>
        <p:nvSpPr>
          <p:cNvPr id="6" name="Abgerundetes Rechteck 5"/>
          <p:cNvSpPr/>
          <p:nvPr/>
        </p:nvSpPr>
        <p:spPr>
          <a:xfrm>
            <a:off x="3121730" y="1978730"/>
            <a:ext cx="915960" cy="2137240"/>
          </a:xfrm>
          <a:prstGeom prst="round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20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210250"/>
          </a:xfrm>
        </p:spPr>
        <p:txBody>
          <a:bodyPr/>
          <a:lstStyle/>
          <a:p>
            <a:r>
              <a:rPr lang="en-GB" dirty="0"/>
              <a:t>All </a:t>
            </a:r>
            <a:r>
              <a:rPr lang="en-GB" dirty="0" smtClean="0"/>
              <a:t>previously mentioned sensor </a:t>
            </a:r>
            <a:r>
              <a:rPr lang="en-GB" dirty="0"/>
              <a:t>would be based on the pixels with large fill factor, the deep n-well filled with </a:t>
            </a:r>
            <a:r>
              <a:rPr lang="en-GB" dirty="0" smtClean="0"/>
              <a:t>electronics</a:t>
            </a:r>
          </a:p>
          <a:p>
            <a:r>
              <a:rPr lang="en-GB" dirty="0" smtClean="0"/>
              <a:t>Since TSI can make deep p-well we can also do low fill factor sensors. We plan following test sensor:</a:t>
            </a:r>
          </a:p>
          <a:p>
            <a:r>
              <a:rPr lang="en-GB" dirty="0" smtClean="0"/>
              <a:t>The </a:t>
            </a:r>
            <a:r>
              <a:rPr lang="en-GB" dirty="0"/>
              <a:t>pixels would have size of </a:t>
            </a:r>
            <a:r>
              <a:rPr lang="en-GB" dirty="0" smtClean="0"/>
              <a:t>25µm </a:t>
            </a:r>
            <a:r>
              <a:rPr lang="en-GB" dirty="0"/>
              <a:t>x </a:t>
            </a:r>
            <a:r>
              <a:rPr lang="en-GB" dirty="0" smtClean="0"/>
              <a:t>25µm size </a:t>
            </a:r>
            <a:r>
              <a:rPr lang="en-GB" dirty="0"/>
              <a:t>and </a:t>
            </a:r>
            <a:r>
              <a:rPr lang="en-GB" dirty="0" smtClean="0"/>
              <a:t>in-pixel </a:t>
            </a:r>
            <a:r>
              <a:rPr lang="en-GB" dirty="0"/>
              <a:t>electronics with CSA, comparators, time measurement and priority based </a:t>
            </a:r>
            <a:r>
              <a:rPr lang="en-GB" dirty="0" smtClean="0"/>
              <a:t>readout.</a:t>
            </a:r>
          </a:p>
          <a:p>
            <a:r>
              <a:rPr lang="en-GB" dirty="0" smtClean="0"/>
              <a:t>10 </a:t>
            </a:r>
            <a:r>
              <a:rPr lang="en-GB" dirty="0"/>
              <a:t>bit leading edge and 6 bit </a:t>
            </a:r>
            <a:r>
              <a:rPr lang="en-GB" dirty="0" smtClean="0"/>
              <a:t>TOT </a:t>
            </a:r>
            <a:r>
              <a:rPr lang="en-GB" dirty="0"/>
              <a:t>time </a:t>
            </a:r>
            <a:r>
              <a:rPr lang="en-GB" dirty="0" smtClean="0"/>
              <a:t>stamp would be implemented per pixel </a:t>
            </a:r>
            <a:endParaRPr lang="de-DE" dirty="0"/>
          </a:p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3198060" y="4573950"/>
            <a:ext cx="3434850" cy="213724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Multi </a:t>
            </a:r>
            <a:r>
              <a:rPr lang="de-DE" sz="800" dirty="0" err="1" smtClean="0">
                <a:solidFill>
                  <a:schemeClr val="tx1"/>
                </a:solidFill>
              </a:rPr>
              <a:t>purpose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chip</a:t>
            </a:r>
            <a:r>
              <a:rPr lang="de-DE" sz="800" dirty="0" smtClean="0">
                <a:solidFill>
                  <a:schemeClr val="tx1"/>
                </a:solidFill>
              </a:rPr>
              <a:t> (Belle II)</a:t>
            </a:r>
          </a:p>
        </p:txBody>
      </p:sp>
      <p:sp>
        <p:nvSpPr>
          <p:cNvPr id="9" name="Rechteck 8"/>
          <p:cNvSpPr/>
          <p:nvPr/>
        </p:nvSpPr>
        <p:spPr>
          <a:xfrm>
            <a:off x="3198060" y="2589370"/>
            <a:ext cx="763300" cy="19845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CLIC</a:t>
            </a:r>
          </a:p>
        </p:txBody>
      </p:sp>
      <p:sp>
        <p:nvSpPr>
          <p:cNvPr id="10" name="Rechteck 9"/>
          <p:cNvSpPr/>
          <p:nvPr/>
        </p:nvSpPr>
        <p:spPr>
          <a:xfrm>
            <a:off x="3961360" y="2589370"/>
            <a:ext cx="763300" cy="19845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LHCB</a:t>
            </a:r>
          </a:p>
        </p:txBody>
      </p:sp>
      <p:sp>
        <p:nvSpPr>
          <p:cNvPr id="11" name="Rechteck 10"/>
          <p:cNvSpPr/>
          <p:nvPr/>
        </p:nvSpPr>
        <p:spPr>
          <a:xfrm>
            <a:off x="4724660" y="3581660"/>
            <a:ext cx="76330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Small </a:t>
            </a:r>
            <a:r>
              <a:rPr lang="de-DE" sz="800" dirty="0" err="1" smtClean="0">
                <a:solidFill>
                  <a:schemeClr val="tx1"/>
                </a:solidFill>
              </a:rPr>
              <a:t>pixels</a:t>
            </a:r>
            <a:endParaRPr lang="de-DE" sz="800" dirty="0" smtClean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5487960" y="3581660"/>
            <a:ext cx="114495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Pixel </a:t>
            </a:r>
            <a:r>
              <a:rPr lang="de-DE" sz="800" dirty="0" err="1" smtClean="0">
                <a:solidFill>
                  <a:schemeClr val="tx1"/>
                </a:solidFill>
              </a:rPr>
              <a:t>readout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chip</a:t>
            </a:r>
            <a:endParaRPr lang="de-DE" sz="800" dirty="0">
              <a:solidFill>
                <a:schemeClr val="tx1"/>
              </a:solidFill>
            </a:endParaRPr>
          </a:p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(hybrid </a:t>
            </a:r>
            <a:r>
              <a:rPr lang="de-DE" sz="800" dirty="0" err="1" smtClean="0">
                <a:solidFill>
                  <a:schemeClr val="tx1"/>
                </a:solidFill>
              </a:rPr>
              <a:t>detectors</a:t>
            </a:r>
            <a:r>
              <a:rPr lang="de-DE" sz="8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3" name="Rechteck 12"/>
          <p:cNvSpPr/>
          <p:nvPr/>
        </p:nvSpPr>
        <p:spPr>
          <a:xfrm>
            <a:off x="4724660" y="2589370"/>
            <a:ext cx="76330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err="1" smtClean="0">
                <a:solidFill>
                  <a:schemeClr val="tx1"/>
                </a:solidFill>
              </a:rPr>
              <a:t>Counting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pixels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for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hadron</a:t>
            </a:r>
            <a:r>
              <a:rPr lang="de-DE" sz="800" dirty="0" smtClean="0">
                <a:solidFill>
                  <a:schemeClr val="tx1"/>
                </a:solidFill>
              </a:rPr>
              <a:t> </a:t>
            </a:r>
            <a:r>
              <a:rPr lang="de-DE" sz="800" dirty="0" err="1" smtClean="0">
                <a:solidFill>
                  <a:schemeClr val="tx1"/>
                </a:solidFill>
              </a:rPr>
              <a:t>therapy</a:t>
            </a:r>
            <a:endParaRPr lang="de-DE" sz="800" dirty="0" smtClean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487960" y="2589370"/>
            <a:ext cx="1144950" cy="99229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800" dirty="0" smtClean="0">
                <a:solidFill>
                  <a:schemeClr val="tx1"/>
                </a:solidFill>
              </a:rPr>
              <a:t>TBD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648330" y="3505330"/>
            <a:ext cx="915960" cy="1144950"/>
          </a:xfrm>
          <a:prstGeom prst="round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616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 bwMode="auto">
          <a:xfrm>
            <a:off x="0" y="2282360"/>
            <a:ext cx="9144000" cy="39708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9" name="Rechteck 38"/>
          <p:cNvSpPr/>
          <p:nvPr/>
        </p:nvSpPr>
        <p:spPr bwMode="auto">
          <a:xfrm>
            <a:off x="0" y="2282360"/>
            <a:ext cx="4648330" cy="3661370"/>
          </a:xfrm>
          <a:prstGeom prst="rect">
            <a:avLst/>
          </a:prstGeom>
          <a:pattFill prst="wdUpDiag">
            <a:fgClr>
              <a:schemeClr val="accent2">
                <a:lumMod val="20000"/>
                <a:lumOff val="80000"/>
              </a:schemeClr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0" name="Rechteck 39"/>
          <p:cNvSpPr/>
          <p:nvPr/>
        </p:nvSpPr>
        <p:spPr bwMode="auto">
          <a:xfrm>
            <a:off x="4800990" y="2282360"/>
            <a:ext cx="4343010" cy="3661370"/>
          </a:xfrm>
          <a:prstGeom prst="rect">
            <a:avLst/>
          </a:prstGeom>
          <a:pattFill prst="wdUpDiag">
            <a:fgClr>
              <a:schemeClr val="accent2">
                <a:lumMod val="20000"/>
                <a:lumOff val="80000"/>
              </a:schemeClr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1" name="Rechteck 40"/>
          <p:cNvSpPr/>
          <p:nvPr/>
        </p:nvSpPr>
        <p:spPr bwMode="auto">
          <a:xfrm>
            <a:off x="6709240" y="2282360"/>
            <a:ext cx="1602930" cy="1828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2" name="Rechteck 41"/>
          <p:cNvSpPr/>
          <p:nvPr/>
        </p:nvSpPr>
        <p:spPr bwMode="auto">
          <a:xfrm>
            <a:off x="908160" y="2282360"/>
            <a:ext cx="1831920" cy="18288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structure</a:t>
            </a:r>
            <a:r>
              <a:rPr lang="de-DE" dirty="0" smtClean="0"/>
              <a:t>: </a:t>
            </a:r>
            <a:r>
              <a:rPr lang="de-DE" dirty="0" smtClean="0"/>
              <a:t>Small </a:t>
            </a:r>
            <a:r>
              <a:rPr lang="de-DE" dirty="0" err="1" smtClean="0"/>
              <a:t>pixels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294290"/>
          </a:xfrm>
        </p:spPr>
        <p:txBody>
          <a:bodyPr/>
          <a:lstStyle/>
          <a:p>
            <a:r>
              <a:rPr lang="de-DE" dirty="0" smtClean="0"/>
              <a:t>Matrix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pixels</a:t>
            </a:r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144860" y="5947890"/>
            <a:ext cx="243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P-substrate (200 Ohm cm)</a:t>
            </a:r>
            <a:endParaRPr lang="de-DE" sz="1400" dirty="0"/>
          </a:p>
        </p:txBody>
      </p:sp>
      <p:cxnSp>
        <p:nvCxnSpPr>
          <p:cNvPr id="11" name="Gerade Verbindung mit Pfeil 10"/>
          <p:cNvCxnSpPr/>
          <p:nvPr/>
        </p:nvCxnSpPr>
        <p:spPr bwMode="auto">
          <a:xfrm>
            <a:off x="2053110" y="1669250"/>
            <a:ext cx="5724750" cy="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hteck 11"/>
          <p:cNvSpPr/>
          <p:nvPr/>
        </p:nvSpPr>
        <p:spPr>
          <a:xfrm>
            <a:off x="3657600" y="1367960"/>
            <a:ext cx="121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25µm</a:t>
            </a:r>
            <a:endParaRPr lang="de-DE" sz="1400" dirty="0"/>
          </a:p>
        </p:txBody>
      </p:sp>
      <p:cxnSp>
        <p:nvCxnSpPr>
          <p:cNvPr id="14" name="Gerader Verbinder 13"/>
          <p:cNvCxnSpPr/>
          <p:nvPr/>
        </p:nvCxnSpPr>
        <p:spPr bwMode="auto">
          <a:xfrm>
            <a:off x="2057400" y="1291760"/>
            <a:ext cx="0" cy="12192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chteck 18"/>
          <p:cNvSpPr/>
          <p:nvPr/>
        </p:nvSpPr>
        <p:spPr>
          <a:xfrm>
            <a:off x="7162800" y="2739560"/>
            <a:ext cx="121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n-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cxnSp>
        <p:nvCxnSpPr>
          <p:cNvPr id="25" name="Gerader Verbinder 24"/>
          <p:cNvCxnSpPr/>
          <p:nvPr/>
        </p:nvCxnSpPr>
        <p:spPr bwMode="auto">
          <a:xfrm>
            <a:off x="7772400" y="1367960"/>
            <a:ext cx="0" cy="12192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Abgerundetes Rechteck 26"/>
          <p:cNvSpPr/>
          <p:nvPr/>
        </p:nvSpPr>
        <p:spPr bwMode="auto">
          <a:xfrm>
            <a:off x="1600200" y="2206160"/>
            <a:ext cx="457200" cy="457200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8" name="Abgerundetes Rechteck 27"/>
          <p:cNvSpPr/>
          <p:nvPr/>
        </p:nvSpPr>
        <p:spPr bwMode="auto">
          <a:xfrm>
            <a:off x="7315200" y="2206160"/>
            <a:ext cx="457200" cy="457200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Abgerundetes Rechteck 28"/>
          <p:cNvSpPr/>
          <p:nvPr/>
        </p:nvSpPr>
        <p:spPr bwMode="auto">
          <a:xfrm>
            <a:off x="2514600" y="2663360"/>
            <a:ext cx="4343400" cy="4572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" name="Abgerundetes Rechteck 29"/>
          <p:cNvSpPr/>
          <p:nvPr/>
        </p:nvSpPr>
        <p:spPr bwMode="auto">
          <a:xfrm>
            <a:off x="2514600" y="2206160"/>
            <a:ext cx="4343400" cy="4572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hteck 30"/>
          <p:cNvSpPr/>
          <p:nvPr/>
        </p:nvSpPr>
        <p:spPr>
          <a:xfrm>
            <a:off x="2892740" y="2356220"/>
            <a:ext cx="68463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p-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sp>
        <p:nvSpPr>
          <p:cNvPr id="32" name="Rechteck 31"/>
          <p:cNvSpPr/>
          <p:nvPr/>
        </p:nvSpPr>
        <p:spPr>
          <a:xfrm>
            <a:off x="3200400" y="2843561"/>
            <a:ext cx="1600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err="1"/>
              <a:t>D</a:t>
            </a:r>
            <a:r>
              <a:rPr lang="de-DE" sz="1400" dirty="0" err="1" smtClean="0"/>
              <a:t>eep</a:t>
            </a:r>
            <a:r>
              <a:rPr lang="de-DE" sz="1400" dirty="0" smtClean="0"/>
              <a:t> p-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sp>
        <p:nvSpPr>
          <p:cNvPr id="33" name="Rechteck 32"/>
          <p:cNvSpPr/>
          <p:nvPr/>
        </p:nvSpPr>
        <p:spPr>
          <a:xfrm>
            <a:off x="7315200" y="2282360"/>
            <a:ext cx="121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/>
              <a:t>n</a:t>
            </a:r>
            <a:r>
              <a:rPr lang="de-DE" sz="1400" dirty="0" smtClean="0"/>
              <a:t>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sp>
        <p:nvSpPr>
          <p:cNvPr id="34" name="Rechteck 33"/>
          <p:cNvSpPr/>
          <p:nvPr/>
        </p:nvSpPr>
        <p:spPr>
          <a:xfrm>
            <a:off x="1442470" y="2356220"/>
            <a:ext cx="121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n-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sp>
        <p:nvSpPr>
          <p:cNvPr id="46" name="Abgerundetes Rechteck 45"/>
          <p:cNvSpPr/>
          <p:nvPr/>
        </p:nvSpPr>
        <p:spPr bwMode="auto">
          <a:xfrm>
            <a:off x="3885030" y="2203560"/>
            <a:ext cx="1679260" cy="457200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4190350" y="2356220"/>
            <a:ext cx="121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n-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sp>
        <p:nvSpPr>
          <p:cNvPr id="48" name="Abgerundetes Rechteck 47"/>
          <p:cNvSpPr/>
          <p:nvPr/>
        </p:nvSpPr>
        <p:spPr bwMode="auto">
          <a:xfrm>
            <a:off x="8159510" y="2203560"/>
            <a:ext cx="984490" cy="4572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9" name="Abgerundetes Rechteck 48"/>
          <p:cNvSpPr/>
          <p:nvPr/>
        </p:nvSpPr>
        <p:spPr bwMode="auto">
          <a:xfrm>
            <a:off x="8159510" y="2661540"/>
            <a:ext cx="984490" cy="4572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3" name="Abgerundetes Rechteck 52"/>
          <p:cNvSpPr/>
          <p:nvPr/>
        </p:nvSpPr>
        <p:spPr bwMode="auto">
          <a:xfrm>
            <a:off x="0" y="2279890"/>
            <a:ext cx="1129350" cy="4572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4" name="Abgerundetes Rechteck 53"/>
          <p:cNvSpPr/>
          <p:nvPr/>
        </p:nvSpPr>
        <p:spPr bwMode="auto">
          <a:xfrm>
            <a:off x="0" y="2737870"/>
            <a:ext cx="1129350" cy="4572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8" name="Rechteck 57"/>
          <p:cNvSpPr/>
          <p:nvPr/>
        </p:nvSpPr>
        <p:spPr>
          <a:xfrm>
            <a:off x="1671460" y="1520750"/>
            <a:ext cx="152660" cy="4579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800" dirty="0" smtClean="0">
              <a:solidFill>
                <a:schemeClr val="tx1"/>
              </a:solidFill>
            </a:endParaRPr>
          </a:p>
        </p:txBody>
      </p:sp>
      <p:cxnSp>
        <p:nvCxnSpPr>
          <p:cNvPr id="61" name="Gerader Verbinder 60"/>
          <p:cNvCxnSpPr>
            <a:stCxn id="58" idx="2"/>
          </p:cNvCxnSpPr>
          <p:nvPr/>
        </p:nvCxnSpPr>
        <p:spPr>
          <a:xfrm>
            <a:off x="1747790" y="1978730"/>
            <a:ext cx="0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/>
          <p:cNvCxnSpPr/>
          <p:nvPr/>
        </p:nvCxnSpPr>
        <p:spPr>
          <a:xfrm>
            <a:off x="1747790" y="1291760"/>
            <a:ext cx="0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/>
          <p:cNvCxnSpPr/>
          <p:nvPr/>
        </p:nvCxnSpPr>
        <p:spPr>
          <a:xfrm>
            <a:off x="1747790" y="2055060"/>
            <a:ext cx="91596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/>
          <p:cNvCxnSpPr/>
          <p:nvPr/>
        </p:nvCxnSpPr>
        <p:spPr>
          <a:xfrm>
            <a:off x="2663750" y="182607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r Verbinder 69"/>
          <p:cNvCxnSpPr/>
          <p:nvPr/>
        </p:nvCxnSpPr>
        <p:spPr>
          <a:xfrm>
            <a:off x="2740080" y="182607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r Verbinder 72"/>
          <p:cNvCxnSpPr/>
          <p:nvPr/>
        </p:nvCxnSpPr>
        <p:spPr>
          <a:xfrm>
            <a:off x="2740080" y="2055060"/>
            <a:ext cx="45798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Gleichschenkliges Dreieck 74"/>
          <p:cNvSpPr/>
          <p:nvPr/>
        </p:nvSpPr>
        <p:spPr>
          <a:xfrm rot="5400000">
            <a:off x="2894056" y="1824754"/>
            <a:ext cx="457980" cy="460612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800" dirty="0" smtClean="0">
              <a:solidFill>
                <a:schemeClr val="tx1"/>
              </a:solidFill>
            </a:endParaRPr>
          </a:p>
        </p:txBody>
      </p:sp>
      <p:cxnSp>
        <p:nvCxnSpPr>
          <p:cNvPr id="76" name="Gerader Verbinder 75"/>
          <p:cNvCxnSpPr/>
          <p:nvPr/>
        </p:nvCxnSpPr>
        <p:spPr>
          <a:xfrm>
            <a:off x="3350720" y="2055060"/>
            <a:ext cx="45798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Rechteck 76"/>
          <p:cNvSpPr/>
          <p:nvPr/>
        </p:nvSpPr>
        <p:spPr>
          <a:xfrm>
            <a:off x="7396210" y="1520750"/>
            <a:ext cx="152660" cy="457980"/>
          </a:xfrm>
          <a:prstGeom prst="rect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800" dirty="0" smtClean="0">
              <a:solidFill>
                <a:schemeClr val="tx1"/>
              </a:solidFill>
            </a:endParaRPr>
          </a:p>
        </p:txBody>
      </p:sp>
      <p:cxnSp>
        <p:nvCxnSpPr>
          <p:cNvPr id="78" name="Gerader Verbinder 77"/>
          <p:cNvCxnSpPr>
            <a:stCxn id="77" idx="2"/>
          </p:cNvCxnSpPr>
          <p:nvPr/>
        </p:nvCxnSpPr>
        <p:spPr>
          <a:xfrm>
            <a:off x="7472540" y="1978730"/>
            <a:ext cx="0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r Verbinder 78"/>
          <p:cNvCxnSpPr/>
          <p:nvPr/>
        </p:nvCxnSpPr>
        <p:spPr>
          <a:xfrm>
            <a:off x="7472540" y="1291760"/>
            <a:ext cx="0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Gerader Verbinder 79"/>
          <p:cNvCxnSpPr/>
          <p:nvPr/>
        </p:nvCxnSpPr>
        <p:spPr>
          <a:xfrm>
            <a:off x="7472540" y="2055060"/>
            <a:ext cx="91596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r Verbinder 80"/>
          <p:cNvCxnSpPr/>
          <p:nvPr/>
        </p:nvCxnSpPr>
        <p:spPr>
          <a:xfrm>
            <a:off x="8388500" y="182607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r Verbinder 81"/>
          <p:cNvCxnSpPr/>
          <p:nvPr/>
        </p:nvCxnSpPr>
        <p:spPr>
          <a:xfrm>
            <a:off x="8464830" y="1826070"/>
            <a:ext cx="0" cy="45798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Gerader Verbinder 82"/>
          <p:cNvCxnSpPr/>
          <p:nvPr/>
        </p:nvCxnSpPr>
        <p:spPr>
          <a:xfrm>
            <a:off x="8464830" y="2055060"/>
            <a:ext cx="45798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Gleichschenkliges Dreieck 83"/>
          <p:cNvSpPr/>
          <p:nvPr/>
        </p:nvSpPr>
        <p:spPr>
          <a:xfrm rot="5400000">
            <a:off x="8618806" y="1824754"/>
            <a:ext cx="457980" cy="460612"/>
          </a:xfrm>
          <a:prstGeom prst="triangle">
            <a:avLst/>
          </a:prstGeom>
          <a:solidFill>
            <a:srgbClr val="FBFE8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 sz="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162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Introduction of HVCMOS</a:t>
            </a:r>
          </a:p>
          <a:p>
            <a:r>
              <a:rPr lang="en-GB" dirty="0"/>
              <a:t>Engineering run in aH18 process, experimental results</a:t>
            </a:r>
          </a:p>
          <a:p>
            <a:r>
              <a:rPr lang="en-GB" dirty="0"/>
              <a:t>New foundry: TSI</a:t>
            </a:r>
          </a:p>
          <a:p>
            <a:r>
              <a:rPr lang="en-GB" dirty="0"/>
              <a:t>ATLASPIX3</a:t>
            </a:r>
          </a:p>
          <a:p>
            <a:r>
              <a:rPr lang="en-GB" dirty="0"/>
              <a:t>Planned new engineering run</a:t>
            </a:r>
          </a:p>
          <a:p>
            <a:r>
              <a:rPr lang="en-GB" dirty="0"/>
              <a:t>CLIC designs</a:t>
            </a:r>
          </a:p>
          <a:p>
            <a:r>
              <a:rPr lang="en-GB" dirty="0"/>
              <a:t>New ideas: small pixels and reduced detector capacitance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49187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 bwMode="auto">
          <a:xfrm>
            <a:off x="0" y="2057400"/>
            <a:ext cx="9144000" cy="457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6" name="Rechteck 45"/>
          <p:cNvSpPr/>
          <p:nvPr/>
        </p:nvSpPr>
        <p:spPr bwMode="auto">
          <a:xfrm>
            <a:off x="457200" y="2057400"/>
            <a:ext cx="7543800" cy="3429000"/>
          </a:xfrm>
          <a:prstGeom prst="rect">
            <a:avLst/>
          </a:prstGeom>
          <a:pattFill prst="wdUpDiag">
            <a:fgClr>
              <a:schemeClr val="accent2">
                <a:lumMod val="20000"/>
                <a:lumOff val="80000"/>
              </a:schemeClr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1828800" y="2057400"/>
            <a:ext cx="4953000" cy="2362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3429000" y="2057400"/>
            <a:ext cx="2743200" cy="1219200"/>
          </a:xfrm>
          <a:prstGeom prst="rect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New </a:t>
            </a:r>
            <a:r>
              <a:rPr lang="de-DE" dirty="0" err="1" smtClean="0"/>
              <a:t>structure</a:t>
            </a:r>
            <a:r>
              <a:rPr lang="de-DE" dirty="0" smtClean="0"/>
              <a:t> – </a:t>
            </a:r>
            <a:r>
              <a:rPr lang="de-DE" dirty="0" err="1" smtClean="0"/>
              <a:t>reduced</a:t>
            </a:r>
            <a:r>
              <a:rPr lang="de-DE" dirty="0" smtClean="0"/>
              <a:t> </a:t>
            </a:r>
            <a:r>
              <a:rPr lang="de-DE" dirty="0" err="1" smtClean="0"/>
              <a:t>capacitance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828600"/>
          </a:xfrm>
        </p:spPr>
        <p:txBody>
          <a:bodyPr/>
          <a:lstStyle/>
          <a:p>
            <a:r>
              <a:rPr lang="de-DE" dirty="0" err="1" smtClean="0"/>
              <a:t>Improvements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standard</a:t>
            </a:r>
            <a:r>
              <a:rPr lang="de-DE" dirty="0" smtClean="0"/>
              <a:t> HVCMOS </a:t>
            </a:r>
            <a:r>
              <a:rPr lang="de-DE" dirty="0" err="1" smtClean="0"/>
              <a:t>stracture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endParaRPr lang="de-DE" dirty="0" smtClean="0"/>
          </a:p>
          <a:p>
            <a:r>
              <a:rPr lang="de-DE" dirty="0" err="1" smtClean="0"/>
              <a:t>Idea</a:t>
            </a:r>
            <a:r>
              <a:rPr lang="de-DE" dirty="0" smtClean="0"/>
              <a:t>: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capacitance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reverse</a:t>
            </a:r>
            <a:r>
              <a:rPr lang="de-DE" dirty="0" smtClean="0"/>
              <a:t> </a:t>
            </a:r>
            <a:r>
              <a:rPr lang="de-DE" dirty="0" err="1" smtClean="0"/>
              <a:t>biasing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deep-pwell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n-</a:t>
            </a:r>
            <a:r>
              <a:rPr lang="de-DE" dirty="0" err="1" smtClean="0"/>
              <a:t>well</a:t>
            </a:r>
            <a:r>
              <a:rPr lang="de-DE" dirty="0" smtClean="0"/>
              <a:t> </a:t>
            </a:r>
            <a:r>
              <a:rPr lang="de-DE" dirty="0" err="1" smtClean="0"/>
              <a:t>junction</a:t>
            </a:r>
            <a:endParaRPr lang="de-DE" dirty="0"/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1828800" y="2057400"/>
            <a:ext cx="1752600" cy="533400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N-</a:t>
            </a:r>
            <a:r>
              <a:rPr kumimoji="0" 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well</a:t>
            </a:r>
            <a:endPara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3581400" y="2590800"/>
            <a:ext cx="2438400" cy="5334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Abgerundetes Rechteck 18"/>
          <p:cNvSpPr/>
          <p:nvPr/>
        </p:nvSpPr>
        <p:spPr bwMode="auto">
          <a:xfrm>
            <a:off x="3581400" y="2057400"/>
            <a:ext cx="2438400" cy="5334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P-</a:t>
            </a:r>
            <a:r>
              <a:rPr kumimoji="0" 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well</a:t>
            </a: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= 0V</a:t>
            </a:r>
          </a:p>
        </p:txBody>
      </p:sp>
      <p:sp>
        <p:nvSpPr>
          <p:cNvPr id="45" name="Abgerundetes Rechteck 44"/>
          <p:cNvSpPr/>
          <p:nvPr/>
        </p:nvSpPr>
        <p:spPr bwMode="auto">
          <a:xfrm>
            <a:off x="6019800" y="2057400"/>
            <a:ext cx="762000" cy="533400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N-</a:t>
            </a:r>
            <a:r>
              <a:rPr kumimoji="0" 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well</a:t>
            </a:r>
            <a:endPara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1905000" y="4038600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Deep</a:t>
            </a:r>
            <a:r>
              <a:rPr lang="de-DE" sz="1400" dirty="0" smtClean="0"/>
              <a:t> n-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sp>
        <p:nvSpPr>
          <p:cNvPr id="53" name="Textfeld 52"/>
          <p:cNvSpPr txBox="1"/>
          <p:nvPr/>
        </p:nvSpPr>
        <p:spPr>
          <a:xfrm>
            <a:off x="3886200" y="2819400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Deep</a:t>
            </a:r>
            <a:r>
              <a:rPr lang="de-DE" sz="1400" dirty="0" smtClean="0"/>
              <a:t> p-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sp>
        <p:nvSpPr>
          <p:cNvPr id="36" name="Rechteck 35"/>
          <p:cNvSpPr/>
          <p:nvPr/>
        </p:nvSpPr>
        <p:spPr>
          <a:xfrm>
            <a:off x="762000" y="5943600"/>
            <a:ext cx="243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P-substrate (200 Ohm cm)</a:t>
            </a:r>
            <a:endParaRPr lang="de-DE" sz="1400" dirty="0"/>
          </a:p>
        </p:txBody>
      </p:sp>
      <p:sp>
        <p:nvSpPr>
          <p:cNvPr id="3" name="Rechteck 2"/>
          <p:cNvSpPr/>
          <p:nvPr/>
        </p:nvSpPr>
        <p:spPr bwMode="auto">
          <a:xfrm>
            <a:off x="2743200" y="2057400"/>
            <a:ext cx="1524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3124200" y="2057400"/>
            <a:ext cx="1524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2895600" y="1981200"/>
            <a:ext cx="2286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Rechteck 31"/>
          <p:cNvSpPr/>
          <p:nvPr/>
        </p:nvSpPr>
        <p:spPr bwMode="auto">
          <a:xfrm>
            <a:off x="3886200" y="2057400"/>
            <a:ext cx="1524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Rechteck 32"/>
          <p:cNvSpPr/>
          <p:nvPr/>
        </p:nvSpPr>
        <p:spPr bwMode="auto">
          <a:xfrm>
            <a:off x="4267200" y="2057400"/>
            <a:ext cx="1524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Rechteck 33"/>
          <p:cNvSpPr/>
          <p:nvPr/>
        </p:nvSpPr>
        <p:spPr bwMode="auto">
          <a:xfrm>
            <a:off x="4038600" y="1981200"/>
            <a:ext cx="2286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2133600" y="1676400"/>
            <a:ext cx="1524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9" name="Gerader Verbinder 8"/>
          <p:cNvCxnSpPr>
            <a:stCxn id="6" idx="2"/>
          </p:cNvCxnSpPr>
          <p:nvPr/>
        </p:nvCxnSpPr>
        <p:spPr bwMode="auto">
          <a:xfrm>
            <a:off x="2209800" y="1905000"/>
            <a:ext cx="0" cy="152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r Verbinder 37"/>
          <p:cNvCxnSpPr/>
          <p:nvPr/>
        </p:nvCxnSpPr>
        <p:spPr bwMode="auto">
          <a:xfrm>
            <a:off x="2209800" y="1524000"/>
            <a:ext cx="0" cy="152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Gerader Verbinder 39"/>
          <p:cNvCxnSpPr/>
          <p:nvPr/>
        </p:nvCxnSpPr>
        <p:spPr bwMode="auto">
          <a:xfrm>
            <a:off x="4267200" y="2895600"/>
            <a:ext cx="0" cy="3048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Gerader Verbinder 40"/>
          <p:cNvCxnSpPr/>
          <p:nvPr/>
        </p:nvCxnSpPr>
        <p:spPr bwMode="auto">
          <a:xfrm>
            <a:off x="3962400" y="3200400"/>
            <a:ext cx="6096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r Verbinder 41"/>
          <p:cNvCxnSpPr/>
          <p:nvPr/>
        </p:nvCxnSpPr>
        <p:spPr bwMode="auto">
          <a:xfrm>
            <a:off x="3962400" y="3276600"/>
            <a:ext cx="609600" cy="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Gerader Verbinder 42"/>
          <p:cNvCxnSpPr/>
          <p:nvPr/>
        </p:nvCxnSpPr>
        <p:spPr bwMode="auto">
          <a:xfrm>
            <a:off x="4267200" y="3276600"/>
            <a:ext cx="0" cy="152400"/>
          </a:xfrm>
          <a:prstGeom prst="line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feld 1"/>
          <p:cNvSpPr txBox="1"/>
          <p:nvPr/>
        </p:nvSpPr>
        <p:spPr>
          <a:xfrm>
            <a:off x="2205770" y="1444420"/>
            <a:ext cx="5533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1.8V</a:t>
            </a:r>
            <a:endParaRPr lang="de-DE" sz="1400" dirty="0" smtClean="0"/>
          </a:p>
        </p:txBody>
      </p:sp>
    </p:spTree>
    <p:extLst>
      <p:ext uri="{BB962C8B-B14F-4D97-AF65-F5344CB8AC3E}">
        <p14:creationId xmlns:p14="http://schemas.microsoft.com/office/powerpoint/2010/main" val="349605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 bwMode="auto">
          <a:xfrm>
            <a:off x="0" y="2057400"/>
            <a:ext cx="9144000" cy="4572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46" name="Rechteck 45"/>
          <p:cNvSpPr/>
          <p:nvPr/>
        </p:nvSpPr>
        <p:spPr bwMode="auto">
          <a:xfrm>
            <a:off x="457200" y="2057400"/>
            <a:ext cx="7543800" cy="3429000"/>
          </a:xfrm>
          <a:prstGeom prst="rect">
            <a:avLst/>
          </a:prstGeom>
          <a:pattFill prst="wdUpDiag">
            <a:fgClr>
              <a:schemeClr val="accent2">
                <a:lumMod val="20000"/>
                <a:lumOff val="80000"/>
              </a:schemeClr>
            </a:fgClr>
            <a:bgClr>
              <a:schemeClr val="bg1"/>
            </a:bgClr>
          </a:patt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0" name="Rechteck 19"/>
          <p:cNvSpPr/>
          <p:nvPr/>
        </p:nvSpPr>
        <p:spPr bwMode="auto">
          <a:xfrm>
            <a:off x="1828800" y="2057400"/>
            <a:ext cx="4953000" cy="2362200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29" name="Rechteck 28"/>
          <p:cNvSpPr/>
          <p:nvPr/>
        </p:nvSpPr>
        <p:spPr bwMode="auto">
          <a:xfrm>
            <a:off x="3048000" y="2057400"/>
            <a:ext cx="3352800" cy="1524000"/>
          </a:xfrm>
          <a:prstGeom prst="rect">
            <a:avLst/>
          </a:prstGeom>
          <a:pattFill prst="wdUpDiag">
            <a:fgClr>
              <a:srgbClr val="FFFF00"/>
            </a:fgClr>
            <a:bgClr>
              <a:schemeClr val="bg1"/>
            </a:bgClr>
          </a:pattFill>
          <a:ln w="9525" cap="flat" cmpd="sng" algn="ctr">
            <a:solidFill>
              <a:srgbClr val="FFFF6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13" name="Abgerundetes Rechteck 12"/>
          <p:cNvSpPr/>
          <p:nvPr/>
        </p:nvSpPr>
        <p:spPr bwMode="auto">
          <a:xfrm>
            <a:off x="1828800" y="2057400"/>
            <a:ext cx="1752600" cy="533400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N-</a:t>
            </a:r>
            <a:r>
              <a:rPr kumimoji="0" 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well</a:t>
            </a:r>
            <a:endPara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3581400" y="2590800"/>
            <a:ext cx="2438400" cy="5334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9" name="Abgerundetes Rechteck 18"/>
          <p:cNvSpPr/>
          <p:nvPr/>
        </p:nvSpPr>
        <p:spPr bwMode="auto">
          <a:xfrm>
            <a:off x="3581400" y="2057400"/>
            <a:ext cx="2438400" cy="533400"/>
          </a:xfrm>
          <a:prstGeom prst="roundRect">
            <a:avLst/>
          </a:prstGeom>
          <a:solidFill>
            <a:srgbClr val="00B0F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P-</a:t>
            </a:r>
            <a:r>
              <a:rPr kumimoji="0" 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well</a:t>
            </a: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= 0V</a:t>
            </a:r>
          </a:p>
        </p:txBody>
      </p:sp>
      <p:sp>
        <p:nvSpPr>
          <p:cNvPr id="45" name="Abgerundetes Rechteck 44"/>
          <p:cNvSpPr/>
          <p:nvPr/>
        </p:nvSpPr>
        <p:spPr bwMode="auto">
          <a:xfrm>
            <a:off x="6019800" y="2057400"/>
            <a:ext cx="762000" cy="533400"/>
          </a:xfrm>
          <a:prstGeom prst="roundRect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N-</a:t>
            </a:r>
            <a:r>
              <a:rPr kumimoji="0" 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well</a:t>
            </a:r>
            <a:endParaRPr kumimoji="0" lang="de-DE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1905000" y="4038600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Deep</a:t>
            </a:r>
            <a:r>
              <a:rPr lang="de-DE" sz="1400" dirty="0" smtClean="0"/>
              <a:t> n-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sp>
        <p:nvSpPr>
          <p:cNvPr id="53" name="Textfeld 52"/>
          <p:cNvSpPr txBox="1"/>
          <p:nvPr/>
        </p:nvSpPr>
        <p:spPr>
          <a:xfrm>
            <a:off x="3886200" y="2819400"/>
            <a:ext cx="11304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Deep</a:t>
            </a:r>
            <a:r>
              <a:rPr lang="de-DE" sz="1400" dirty="0" smtClean="0"/>
              <a:t> p-</a:t>
            </a:r>
            <a:r>
              <a:rPr lang="de-DE" sz="1400" dirty="0" err="1" smtClean="0"/>
              <a:t>well</a:t>
            </a:r>
            <a:endParaRPr lang="de-DE" sz="1400" dirty="0"/>
          </a:p>
        </p:txBody>
      </p:sp>
      <p:sp>
        <p:nvSpPr>
          <p:cNvPr id="36" name="Rechteck 35"/>
          <p:cNvSpPr/>
          <p:nvPr/>
        </p:nvSpPr>
        <p:spPr>
          <a:xfrm>
            <a:off x="762000" y="5943600"/>
            <a:ext cx="2438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P-substrate (200 Ohm cm)</a:t>
            </a:r>
            <a:endParaRPr lang="de-DE" sz="1400" dirty="0"/>
          </a:p>
        </p:txBody>
      </p:sp>
      <p:sp>
        <p:nvSpPr>
          <p:cNvPr id="3" name="Rechteck 2"/>
          <p:cNvSpPr/>
          <p:nvPr/>
        </p:nvSpPr>
        <p:spPr bwMode="auto">
          <a:xfrm>
            <a:off x="2743200" y="2057400"/>
            <a:ext cx="1524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0" name="Rechteck 29"/>
          <p:cNvSpPr/>
          <p:nvPr/>
        </p:nvSpPr>
        <p:spPr bwMode="auto">
          <a:xfrm>
            <a:off x="3124200" y="2057400"/>
            <a:ext cx="1524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1" name="Rechteck 30"/>
          <p:cNvSpPr/>
          <p:nvPr/>
        </p:nvSpPr>
        <p:spPr bwMode="auto">
          <a:xfrm>
            <a:off x="2895600" y="1981200"/>
            <a:ext cx="2286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2" name="Rechteck 31"/>
          <p:cNvSpPr/>
          <p:nvPr/>
        </p:nvSpPr>
        <p:spPr bwMode="auto">
          <a:xfrm>
            <a:off x="3886200" y="2057400"/>
            <a:ext cx="1524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3" name="Rechteck 32"/>
          <p:cNvSpPr/>
          <p:nvPr/>
        </p:nvSpPr>
        <p:spPr bwMode="auto">
          <a:xfrm>
            <a:off x="4267200" y="2057400"/>
            <a:ext cx="1524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34" name="Rechteck 33"/>
          <p:cNvSpPr/>
          <p:nvPr/>
        </p:nvSpPr>
        <p:spPr bwMode="auto">
          <a:xfrm>
            <a:off x="4038600" y="1981200"/>
            <a:ext cx="228600" cy="76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hteck 5"/>
          <p:cNvSpPr/>
          <p:nvPr/>
        </p:nvSpPr>
        <p:spPr bwMode="auto">
          <a:xfrm>
            <a:off x="2133600" y="1676400"/>
            <a:ext cx="152400" cy="228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9" name="Gerader Verbinder 8"/>
          <p:cNvCxnSpPr>
            <a:stCxn id="6" idx="2"/>
          </p:cNvCxnSpPr>
          <p:nvPr/>
        </p:nvCxnSpPr>
        <p:spPr bwMode="auto">
          <a:xfrm>
            <a:off x="2209800" y="1905000"/>
            <a:ext cx="0" cy="152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r Verbinder 37"/>
          <p:cNvCxnSpPr/>
          <p:nvPr/>
        </p:nvCxnSpPr>
        <p:spPr bwMode="auto">
          <a:xfrm>
            <a:off x="2209800" y="1524000"/>
            <a:ext cx="0" cy="152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Gerader Verbinder 23"/>
          <p:cNvCxnSpPr/>
          <p:nvPr/>
        </p:nvCxnSpPr>
        <p:spPr bwMode="auto">
          <a:xfrm>
            <a:off x="4267200" y="2895600"/>
            <a:ext cx="0" cy="3048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r Verbinder 24"/>
          <p:cNvCxnSpPr/>
          <p:nvPr/>
        </p:nvCxnSpPr>
        <p:spPr bwMode="auto">
          <a:xfrm>
            <a:off x="3962400" y="3200400"/>
            <a:ext cx="609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r Verbinder 25"/>
          <p:cNvCxnSpPr/>
          <p:nvPr/>
        </p:nvCxnSpPr>
        <p:spPr bwMode="auto">
          <a:xfrm>
            <a:off x="3962400" y="3276600"/>
            <a:ext cx="609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Gerader Verbinder 26"/>
          <p:cNvCxnSpPr/>
          <p:nvPr/>
        </p:nvCxnSpPr>
        <p:spPr bwMode="auto">
          <a:xfrm>
            <a:off x="4267200" y="3276600"/>
            <a:ext cx="0" cy="152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feld 27"/>
          <p:cNvSpPr txBox="1"/>
          <p:nvPr/>
        </p:nvSpPr>
        <p:spPr>
          <a:xfrm>
            <a:off x="2205770" y="1444420"/>
            <a:ext cx="404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5</a:t>
            </a:r>
            <a:r>
              <a:rPr lang="de-DE" sz="1400" dirty="0" smtClean="0"/>
              <a:t>V</a:t>
            </a:r>
            <a:endParaRPr lang="de-DE" sz="1400" dirty="0" smtClean="0"/>
          </a:p>
        </p:txBody>
      </p:sp>
    </p:spTree>
    <p:extLst>
      <p:ext uri="{BB962C8B-B14F-4D97-AF65-F5344CB8AC3E}">
        <p14:creationId xmlns:p14="http://schemas.microsoft.com/office/powerpoint/2010/main" val="365453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Engineering </a:t>
            </a:r>
            <a:r>
              <a:rPr lang="en-GB" dirty="0"/>
              <a:t>run in aH18 process, experimental </a:t>
            </a:r>
            <a:r>
              <a:rPr lang="en-GB" dirty="0" smtClean="0"/>
              <a:t>results presented</a:t>
            </a:r>
            <a:endParaRPr lang="en-GB" dirty="0"/>
          </a:p>
          <a:p>
            <a:r>
              <a:rPr lang="en-GB" dirty="0"/>
              <a:t>New foundry: TSI</a:t>
            </a:r>
          </a:p>
          <a:p>
            <a:r>
              <a:rPr lang="en-GB" dirty="0" smtClean="0"/>
              <a:t>ATLASPIX3 introduced</a:t>
            </a:r>
            <a:endParaRPr lang="en-GB" dirty="0"/>
          </a:p>
          <a:p>
            <a:r>
              <a:rPr lang="en-GB" dirty="0"/>
              <a:t>Planned new engineering run</a:t>
            </a:r>
          </a:p>
          <a:p>
            <a:r>
              <a:rPr lang="en-GB" dirty="0"/>
              <a:t>CLIC </a:t>
            </a:r>
            <a:r>
              <a:rPr lang="en-GB" dirty="0" smtClean="0"/>
              <a:t>designs</a:t>
            </a:r>
            <a:endParaRPr lang="en-GB" dirty="0"/>
          </a:p>
          <a:p>
            <a:r>
              <a:rPr lang="en-GB" dirty="0"/>
              <a:t>New ideas: </a:t>
            </a:r>
            <a:r>
              <a:rPr lang="en-GB" dirty="0" smtClean="0"/>
              <a:t>small monolithic </a:t>
            </a:r>
            <a:r>
              <a:rPr lang="en-GB" dirty="0"/>
              <a:t>pixels and reduced detector capacitance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87497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352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HVCMOS sensors, for CLIC, </a:t>
            </a:r>
            <a:r>
              <a:rPr lang="en-GB" dirty="0" smtClean="0"/>
              <a:t>Mu3e, ATLAS, COMPASS, LHCB, P2, Belle II (planned)</a:t>
            </a:r>
          </a:p>
          <a:p>
            <a:r>
              <a:rPr lang="en-GB" dirty="0" smtClean="0"/>
              <a:t>Motivation</a:t>
            </a:r>
          </a:p>
          <a:p>
            <a:r>
              <a:rPr lang="en-GB" dirty="0" smtClean="0"/>
              <a:t>For </a:t>
            </a:r>
            <a:r>
              <a:rPr lang="en-GB" dirty="0">
                <a:solidFill>
                  <a:srgbClr val="FF0000"/>
                </a:solidFill>
              </a:rPr>
              <a:t>ATLAS</a:t>
            </a:r>
            <a:r>
              <a:rPr lang="en-GB" dirty="0"/>
              <a:t> HVCMOS sensors promise large cost saving </a:t>
            </a:r>
            <a:r>
              <a:rPr lang="en-GB" dirty="0" smtClean="0"/>
              <a:t>(&gt; 10M), simpler </a:t>
            </a:r>
            <a:r>
              <a:rPr lang="en-GB" dirty="0"/>
              <a:t>module </a:t>
            </a:r>
            <a:r>
              <a:rPr lang="en-GB" dirty="0" smtClean="0"/>
              <a:t>production, better reliability, less material…</a:t>
            </a:r>
          </a:p>
          <a:p>
            <a:r>
              <a:rPr lang="en-GB" dirty="0"/>
              <a:t>For </a:t>
            </a:r>
            <a:r>
              <a:rPr lang="en-GB" dirty="0">
                <a:solidFill>
                  <a:srgbClr val="FF0000"/>
                </a:solidFill>
              </a:rPr>
              <a:t>Mu3e</a:t>
            </a:r>
            <a:r>
              <a:rPr lang="en-GB" dirty="0"/>
              <a:t> HVMOS is practically the only option since </a:t>
            </a:r>
            <a:r>
              <a:rPr lang="en-GB" dirty="0" smtClean="0"/>
              <a:t>a high </a:t>
            </a:r>
            <a:r>
              <a:rPr lang="en-GB" dirty="0"/>
              <a:t>time resolution </a:t>
            </a:r>
            <a:r>
              <a:rPr lang="en-GB" dirty="0" smtClean="0"/>
              <a:t>is needed and material budget is low (0.1% of radiation length/layer - sensor must be 50µm thin)</a:t>
            </a:r>
          </a:p>
          <a:p>
            <a:r>
              <a:rPr lang="en-GB" dirty="0" smtClean="0"/>
              <a:t>HVCMOS = depleted CMOS sensors with large collecting n-well electrode and pixel electronics </a:t>
            </a:r>
            <a:r>
              <a:rPr lang="en-GB" dirty="0" smtClean="0"/>
              <a:t>inside</a:t>
            </a:r>
          </a:p>
          <a:p>
            <a:endParaRPr lang="de-DE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7947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structure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Pixels are based on floating electronics structure – pixel electronics is placed into a deep </a:t>
            </a:r>
            <a:r>
              <a:rPr lang="en-GB" dirty="0" smtClean="0"/>
              <a:t>n-well.</a:t>
            </a:r>
          </a:p>
          <a:p>
            <a:r>
              <a:rPr lang="en-GB" dirty="0" smtClean="0"/>
              <a:t>Deep-n-well </a:t>
            </a:r>
            <a:r>
              <a:rPr lang="en-GB" dirty="0"/>
              <a:t>fulfils two </a:t>
            </a:r>
            <a:r>
              <a:rPr lang="en-GB" dirty="0" smtClean="0"/>
              <a:t>tasks: </a:t>
            </a:r>
          </a:p>
          <a:p>
            <a:r>
              <a:rPr lang="en-GB" dirty="0" smtClean="0"/>
              <a:t>1. Local </a:t>
            </a:r>
            <a:r>
              <a:rPr lang="en-GB" dirty="0"/>
              <a:t>substrate for </a:t>
            </a:r>
            <a:r>
              <a:rPr lang="en-GB" dirty="0" smtClean="0"/>
              <a:t>electronics (isolated </a:t>
            </a:r>
            <a:r>
              <a:rPr lang="en-GB" dirty="0"/>
              <a:t>from </a:t>
            </a:r>
            <a:r>
              <a:rPr lang="en-GB" dirty="0" smtClean="0"/>
              <a:t>p-substrate)</a:t>
            </a:r>
          </a:p>
          <a:p>
            <a:r>
              <a:rPr lang="en-GB" dirty="0" smtClean="0"/>
              <a:t>2. Charge </a:t>
            </a:r>
            <a:r>
              <a:rPr lang="en-GB" dirty="0"/>
              <a:t>collecting </a:t>
            </a:r>
            <a:r>
              <a:rPr lang="en-GB" dirty="0" smtClean="0"/>
              <a:t>electrode.</a:t>
            </a:r>
          </a:p>
          <a:p>
            <a:r>
              <a:rPr lang="en-GB" dirty="0" smtClean="0"/>
              <a:t>The </a:t>
            </a:r>
            <a:r>
              <a:rPr lang="en-GB" dirty="0"/>
              <a:t>p-substrate region below the deep n-well is depleted by setting substrate to negative HV. Typical </a:t>
            </a:r>
            <a:r>
              <a:rPr lang="en-GB" dirty="0" smtClean="0"/>
              <a:t>depletion: 30 </a:t>
            </a:r>
            <a:r>
              <a:rPr lang="en-GB" dirty="0"/>
              <a:t>– </a:t>
            </a:r>
            <a:r>
              <a:rPr lang="en-GB" dirty="0" smtClean="0"/>
              <a:t>50µm </a:t>
            </a:r>
            <a:r>
              <a:rPr lang="en-GB" dirty="0"/>
              <a:t>for 80  </a:t>
            </a:r>
            <a:r>
              <a:rPr lang="en-GB" dirty="0" smtClean="0"/>
              <a:t>to </a:t>
            </a:r>
            <a:r>
              <a:rPr lang="en-GB" dirty="0"/>
              <a:t>200 </a:t>
            </a:r>
            <a:r>
              <a:rPr lang="el-GR" dirty="0" smtClean="0"/>
              <a:t>Ω</a:t>
            </a:r>
            <a:r>
              <a:rPr lang="en-GB" dirty="0" smtClean="0"/>
              <a:t>cm </a:t>
            </a:r>
            <a:r>
              <a:rPr lang="en-GB" dirty="0"/>
              <a:t>resistivity. Typical MIP signals </a:t>
            </a:r>
            <a:r>
              <a:rPr lang="en-GB" dirty="0" smtClean="0"/>
              <a:t>are typically &gt;5000e for 200</a:t>
            </a:r>
            <a:r>
              <a:rPr lang="el-GR" dirty="0"/>
              <a:t> Ω</a:t>
            </a:r>
            <a:r>
              <a:rPr lang="en-GB" dirty="0" smtClean="0"/>
              <a:t>cm substrate</a:t>
            </a:r>
          </a:p>
          <a:p>
            <a:r>
              <a:rPr lang="en-GB" dirty="0" smtClean="0"/>
              <a:t>The </a:t>
            </a:r>
            <a:r>
              <a:rPr lang="en-GB" dirty="0"/>
              <a:t>substrate contacts are at the chip surface (</a:t>
            </a:r>
            <a:r>
              <a:rPr lang="en-GB" dirty="0" err="1"/>
              <a:t>undepleted</a:t>
            </a:r>
            <a:r>
              <a:rPr lang="en-GB" dirty="0"/>
              <a:t> parts of it</a:t>
            </a:r>
            <a:r>
              <a:rPr lang="en-GB" dirty="0" smtClean="0"/>
              <a:t>)</a:t>
            </a:r>
          </a:p>
          <a:p>
            <a:r>
              <a:rPr lang="en-GB" dirty="0" smtClean="0"/>
              <a:t>Largest capacitance from p-well/n-well junction</a:t>
            </a:r>
            <a:endParaRPr lang="en-US" dirty="0"/>
          </a:p>
        </p:txBody>
      </p:sp>
      <p:grpSp>
        <p:nvGrpSpPr>
          <p:cNvPr id="4" name="Gruppieren 3"/>
          <p:cNvGrpSpPr/>
          <p:nvPr/>
        </p:nvGrpSpPr>
        <p:grpSpPr>
          <a:xfrm>
            <a:off x="463310" y="3024328"/>
            <a:ext cx="3886200" cy="3599021"/>
            <a:chOff x="762000" y="2590800"/>
            <a:chExt cx="3886200" cy="3599021"/>
          </a:xfrm>
        </p:grpSpPr>
        <p:sp>
          <p:nvSpPr>
            <p:cNvPr id="5" name="Rechteck 4"/>
            <p:cNvSpPr/>
            <p:nvPr/>
          </p:nvSpPr>
          <p:spPr>
            <a:xfrm>
              <a:off x="762000" y="2894690"/>
              <a:ext cx="3886200" cy="3282190"/>
            </a:xfrm>
            <a:prstGeom prst="rect">
              <a:avLst/>
            </a:prstGeom>
            <a:solidFill>
              <a:srgbClr val="FFFF66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6" name="Abgerundetes Rechteck 5"/>
            <p:cNvSpPr/>
            <p:nvPr/>
          </p:nvSpPr>
          <p:spPr>
            <a:xfrm>
              <a:off x="762000" y="2895600"/>
              <a:ext cx="3886200" cy="2971800"/>
            </a:xfrm>
            <a:prstGeom prst="roundRect">
              <a:avLst/>
            </a:prstGeom>
            <a:noFill/>
            <a:ln w="9525"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7" name="Abgerundetes Rechteck 6"/>
            <p:cNvSpPr/>
            <p:nvPr/>
          </p:nvSpPr>
          <p:spPr>
            <a:xfrm>
              <a:off x="1447800" y="2895600"/>
              <a:ext cx="2514600" cy="114495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824120" y="2894690"/>
              <a:ext cx="992290" cy="305320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9" name="Abgerundetes Rechteck 8"/>
            <p:cNvSpPr/>
            <p:nvPr/>
          </p:nvSpPr>
          <p:spPr>
            <a:xfrm>
              <a:off x="2816410" y="2894690"/>
              <a:ext cx="992290" cy="30532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0" name="Rechteck 9"/>
            <p:cNvSpPr/>
            <p:nvPr/>
          </p:nvSpPr>
          <p:spPr>
            <a:xfrm>
              <a:off x="1976780" y="2894690"/>
              <a:ext cx="228990" cy="763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1" name="Rechteck 10"/>
            <p:cNvSpPr/>
            <p:nvPr/>
          </p:nvSpPr>
          <p:spPr>
            <a:xfrm>
              <a:off x="2434760" y="2894690"/>
              <a:ext cx="228990" cy="763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2" name="Rechteck 11"/>
            <p:cNvSpPr/>
            <p:nvPr/>
          </p:nvSpPr>
          <p:spPr>
            <a:xfrm>
              <a:off x="2205770" y="2818360"/>
              <a:ext cx="228990" cy="7633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3" name="Rechteck 12"/>
            <p:cNvSpPr/>
            <p:nvPr/>
          </p:nvSpPr>
          <p:spPr>
            <a:xfrm>
              <a:off x="2969070" y="2894690"/>
              <a:ext cx="228990" cy="7633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4" name="Rechteck 13"/>
            <p:cNvSpPr/>
            <p:nvPr/>
          </p:nvSpPr>
          <p:spPr>
            <a:xfrm>
              <a:off x="3427050" y="2894690"/>
              <a:ext cx="228990" cy="7633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5" name="Rechteck 14"/>
            <p:cNvSpPr/>
            <p:nvPr/>
          </p:nvSpPr>
          <p:spPr>
            <a:xfrm>
              <a:off x="3198060" y="2818360"/>
              <a:ext cx="228990" cy="7633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6" name="Abgerundetes Rechteck 15"/>
            <p:cNvSpPr/>
            <p:nvPr/>
          </p:nvSpPr>
          <p:spPr>
            <a:xfrm>
              <a:off x="1600200" y="2895600"/>
              <a:ext cx="228990" cy="30532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17" name="Textfeld 5"/>
            <p:cNvSpPr txBox="1">
              <a:spLocks noChangeArrowheads="1"/>
            </p:cNvSpPr>
            <p:nvPr/>
          </p:nvSpPr>
          <p:spPr bwMode="auto">
            <a:xfrm>
              <a:off x="2057400" y="2590800"/>
              <a:ext cx="5693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dirty="0"/>
                <a:t>NMOS</a:t>
              </a:r>
            </a:p>
          </p:txBody>
        </p:sp>
        <p:sp>
          <p:nvSpPr>
            <p:cNvPr id="18" name="Textfeld 84"/>
            <p:cNvSpPr txBox="1">
              <a:spLocks noChangeArrowheads="1"/>
            </p:cNvSpPr>
            <p:nvPr/>
          </p:nvSpPr>
          <p:spPr bwMode="auto">
            <a:xfrm>
              <a:off x="3048000" y="2590800"/>
              <a:ext cx="56137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dirty="0"/>
                <a:t>PMOS</a:t>
              </a:r>
            </a:p>
          </p:txBody>
        </p:sp>
        <p:sp>
          <p:nvSpPr>
            <p:cNvPr id="19" name="Textfeld 5"/>
            <p:cNvSpPr txBox="1">
              <a:spLocks noChangeArrowheads="1"/>
            </p:cNvSpPr>
            <p:nvPr/>
          </p:nvSpPr>
          <p:spPr bwMode="auto">
            <a:xfrm>
              <a:off x="838200" y="5943600"/>
              <a:ext cx="111280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dirty="0"/>
                <a:t>P-type </a:t>
              </a:r>
              <a:r>
                <a:rPr lang="de-DE" altLang="de-DE" sz="1000" dirty="0" err="1"/>
                <a:t>substrate</a:t>
              </a:r>
              <a:endParaRPr lang="de-DE" altLang="de-DE" sz="1000" dirty="0"/>
            </a:p>
          </p:txBody>
        </p:sp>
        <p:sp>
          <p:nvSpPr>
            <p:cNvPr id="20" name="Textfeld 5"/>
            <p:cNvSpPr txBox="1">
              <a:spLocks noChangeArrowheads="1"/>
            </p:cNvSpPr>
            <p:nvPr/>
          </p:nvSpPr>
          <p:spPr bwMode="auto">
            <a:xfrm>
              <a:off x="1447800" y="5638800"/>
              <a:ext cx="100540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dirty="0" err="1"/>
                <a:t>Depleted</a:t>
              </a:r>
              <a:r>
                <a:rPr lang="de-DE" altLang="de-DE" sz="1000" dirty="0"/>
                <a:t> </a:t>
              </a:r>
              <a:r>
                <a:rPr lang="de-DE" altLang="de-DE" sz="1000" dirty="0" err="1"/>
                <a:t>zone</a:t>
              </a:r>
              <a:endParaRPr lang="de-DE" altLang="de-DE" sz="1000" dirty="0"/>
            </a:p>
          </p:txBody>
        </p:sp>
        <p:sp>
          <p:nvSpPr>
            <p:cNvPr id="21" name="Textfeld 5"/>
            <p:cNvSpPr txBox="1">
              <a:spLocks noChangeArrowheads="1"/>
            </p:cNvSpPr>
            <p:nvPr/>
          </p:nvSpPr>
          <p:spPr bwMode="auto">
            <a:xfrm>
              <a:off x="1600200" y="3810000"/>
              <a:ext cx="85953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dirty="0" err="1"/>
                <a:t>Deep</a:t>
              </a:r>
              <a:r>
                <a:rPr lang="de-DE" altLang="de-DE" sz="1000" dirty="0"/>
                <a:t> n-</a:t>
              </a:r>
              <a:r>
                <a:rPr lang="de-DE" altLang="de-DE" sz="1000" dirty="0" err="1"/>
                <a:t>well</a:t>
              </a:r>
              <a:endParaRPr lang="de-DE" altLang="de-DE" sz="1000" dirty="0"/>
            </a:p>
          </p:txBody>
        </p:sp>
        <p:sp>
          <p:nvSpPr>
            <p:cNvPr id="22" name="Textfeld 5"/>
            <p:cNvSpPr txBox="1">
              <a:spLocks noChangeArrowheads="1"/>
            </p:cNvSpPr>
            <p:nvPr/>
          </p:nvSpPr>
          <p:spPr bwMode="auto">
            <a:xfrm>
              <a:off x="2819400" y="2971800"/>
              <a:ext cx="519694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dirty="0">
                  <a:solidFill>
                    <a:schemeClr val="bg1"/>
                  </a:solidFill>
                </a:rPr>
                <a:t>n-</a:t>
              </a:r>
              <a:r>
                <a:rPr lang="de-DE" altLang="de-DE" sz="1000" dirty="0" err="1">
                  <a:solidFill>
                    <a:schemeClr val="bg1"/>
                  </a:solidFill>
                </a:rPr>
                <a:t>well</a:t>
              </a:r>
              <a:endParaRPr lang="de-DE" altLang="de-DE" sz="1000" dirty="0">
                <a:solidFill>
                  <a:schemeClr val="bg1"/>
                </a:solidFill>
              </a:endParaRPr>
            </a:p>
          </p:txBody>
        </p:sp>
        <p:sp>
          <p:nvSpPr>
            <p:cNvPr id="23" name="Textfeld 5"/>
            <p:cNvSpPr txBox="1">
              <a:spLocks noChangeArrowheads="1"/>
            </p:cNvSpPr>
            <p:nvPr/>
          </p:nvSpPr>
          <p:spPr bwMode="auto">
            <a:xfrm>
              <a:off x="1828800" y="2971800"/>
              <a:ext cx="51969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dirty="0"/>
                <a:t>p-</a:t>
              </a:r>
              <a:r>
                <a:rPr lang="de-DE" altLang="de-DE" sz="1000" dirty="0" err="1"/>
                <a:t>well</a:t>
              </a:r>
              <a:endParaRPr lang="de-DE" altLang="de-DE" sz="1000" dirty="0"/>
            </a:p>
          </p:txBody>
        </p:sp>
        <p:sp>
          <p:nvSpPr>
            <p:cNvPr id="24" name="Abgerundetes Rechteck 23"/>
            <p:cNvSpPr/>
            <p:nvPr/>
          </p:nvSpPr>
          <p:spPr>
            <a:xfrm>
              <a:off x="4343400" y="2895600"/>
              <a:ext cx="304800" cy="305320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5" name="Abgerundetes Rechteck 24"/>
            <p:cNvSpPr/>
            <p:nvPr/>
          </p:nvSpPr>
          <p:spPr>
            <a:xfrm>
              <a:off x="762000" y="2895600"/>
              <a:ext cx="304800" cy="305320"/>
            </a:xfrm>
            <a:prstGeom prst="roundRect">
              <a:avLst/>
            </a:prstGeom>
            <a:solidFill>
              <a:srgbClr val="FFC000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de-DE"/>
            </a:p>
          </p:txBody>
        </p:sp>
        <p:sp>
          <p:nvSpPr>
            <p:cNvPr id="26" name="Textfeld 84"/>
            <p:cNvSpPr txBox="1">
              <a:spLocks noChangeArrowheads="1"/>
            </p:cNvSpPr>
            <p:nvPr/>
          </p:nvSpPr>
          <p:spPr bwMode="auto">
            <a:xfrm>
              <a:off x="4114800" y="2590800"/>
              <a:ext cx="36260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1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dirty="0"/>
                <a:t>HV</a:t>
              </a:r>
            </a:p>
          </p:txBody>
        </p:sp>
        <p:cxnSp>
          <p:nvCxnSpPr>
            <p:cNvPr id="27" name="Gerader Verbinder 26"/>
            <p:cNvCxnSpPr/>
            <p:nvPr/>
          </p:nvCxnSpPr>
          <p:spPr bwMode="auto">
            <a:xfrm flipV="1">
              <a:off x="4495800" y="2667000"/>
              <a:ext cx="0" cy="2286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Gerader Verbinder 27"/>
            <p:cNvCxnSpPr/>
            <p:nvPr/>
          </p:nvCxnSpPr>
          <p:spPr bwMode="auto">
            <a:xfrm flipV="1">
              <a:off x="914400" y="2667000"/>
              <a:ext cx="0" cy="228600"/>
            </a:xfrm>
            <a:prstGeom prst="line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0" name="Rechteck 29"/>
          <p:cNvSpPr/>
          <p:nvPr/>
        </p:nvSpPr>
        <p:spPr>
          <a:xfrm>
            <a:off x="4807620" y="3339729"/>
            <a:ext cx="3886200" cy="3282190"/>
          </a:xfrm>
          <a:prstGeom prst="rect">
            <a:avLst/>
          </a:prstGeom>
          <a:solidFill>
            <a:srgbClr val="FFFF6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1" name="Abgerundetes Rechteck 30"/>
          <p:cNvSpPr/>
          <p:nvPr/>
        </p:nvSpPr>
        <p:spPr>
          <a:xfrm>
            <a:off x="4807620" y="3340639"/>
            <a:ext cx="3886200" cy="2971800"/>
          </a:xfrm>
          <a:prstGeom prst="roundRect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2" name="Abgerundetes Rechteck 31"/>
          <p:cNvSpPr/>
          <p:nvPr/>
        </p:nvSpPr>
        <p:spPr>
          <a:xfrm>
            <a:off x="5258970" y="3329648"/>
            <a:ext cx="2976870" cy="11449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3" name="Abgerundetes Rechteck 32"/>
          <p:cNvSpPr/>
          <p:nvPr/>
        </p:nvSpPr>
        <p:spPr>
          <a:xfrm>
            <a:off x="5640750" y="3339729"/>
            <a:ext cx="99229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4" name="Abgerundetes Rechteck 33"/>
          <p:cNvSpPr/>
          <p:nvPr/>
        </p:nvSpPr>
        <p:spPr>
          <a:xfrm>
            <a:off x="6633040" y="3339729"/>
            <a:ext cx="99229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5" name="Rechteck 34"/>
          <p:cNvSpPr/>
          <p:nvPr/>
        </p:nvSpPr>
        <p:spPr>
          <a:xfrm>
            <a:off x="5793410" y="3339729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6" name="Rechteck 35"/>
          <p:cNvSpPr/>
          <p:nvPr/>
        </p:nvSpPr>
        <p:spPr>
          <a:xfrm>
            <a:off x="6251390" y="3339729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7" name="Rechteck 36"/>
          <p:cNvSpPr/>
          <p:nvPr/>
        </p:nvSpPr>
        <p:spPr>
          <a:xfrm>
            <a:off x="6022400" y="3263399"/>
            <a:ext cx="228990" cy="7633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8" name="Rechteck 37"/>
          <p:cNvSpPr/>
          <p:nvPr/>
        </p:nvSpPr>
        <p:spPr>
          <a:xfrm>
            <a:off x="6785700" y="3339729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39" name="Rechteck 38"/>
          <p:cNvSpPr/>
          <p:nvPr/>
        </p:nvSpPr>
        <p:spPr>
          <a:xfrm>
            <a:off x="7243680" y="3339729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0" name="Rechteck 39"/>
          <p:cNvSpPr/>
          <p:nvPr/>
        </p:nvSpPr>
        <p:spPr>
          <a:xfrm>
            <a:off x="7014690" y="3263399"/>
            <a:ext cx="228990" cy="7633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1" name="Abgerundetes Rechteck 40"/>
          <p:cNvSpPr/>
          <p:nvPr/>
        </p:nvSpPr>
        <p:spPr>
          <a:xfrm>
            <a:off x="5416830" y="3340639"/>
            <a:ext cx="22899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42" name="Textfeld 5"/>
          <p:cNvSpPr txBox="1">
            <a:spLocks noChangeArrowheads="1"/>
          </p:cNvSpPr>
          <p:nvPr/>
        </p:nvSpPr>
        <p:spPr bwMode="auto">
          <a:xfrm>
            <a:off x="6103020" y="3035839"/>
            <a:ext cx="56938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NMOS</a:t>
            </a:r>
          </a:p>
        </p:txBody>
      </p:sp>
      <p:sp>
        <p:nvSpPr>
          <p:cNvPr id="43" name="Textfeld 84"/>
          <p:cNvSpPr txBox="1">
            <a:spLocks noChangeArrowheads="1"/>
          </p:cNvSpPr>
          <p:nvPr/>
        </p:nvSpPr>
        <p:spPr bwMode="auto">
          <a:xfrm>
            <a:off x="7093620" y="3035839"/>
            <a:ext cx="5613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PMOS</a:t>
            </a:r>
          </a:p>
        </p:txBody>
      </p:sp>
      <p:sp>
        <p:nvSpPr>
          <p:cNvPr id="44" name="Textfeld 5"/>
          <p:cNvSpPr txBox="1">
            <a:spLocks noChangeArrowheads="1"/>
          </p:cNvSpPr>
          <p:nvPr/>
        </p:nvSpPr>
        <p:spPr bwMode="auto">
          <a:xfrm>
            <a:off x="4883820" y="6388639"/>
            <a:ext cx="111280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P-type </a:t>
            </a:r>
            <a:r>
              <a:rPr lang="de-DE" altLang="de-DE" sz="1000" dirty="0" err="1"/>
              <a:t>substrate</a:t>
            </a:r>
            <a:endParaRPr lang="de-DE" altLang="de-DE" sz="1000" dirty="0"/>
          </a:p>
        </p:txBody>
      </p:sp>
      <p:sp>
        <p:nvSpPr>
          <p:cNvPr id="45" name="Textfeld 5"/>
          <p:cNvSpPr txBox="1">
            <a:spLocks noChangeArrowheads="1"/>
          </p:cNvSpPr>
          <p:nvPr/>
        </p:nvSpPr>
        <p:spPr bwMode="auto">
          <a:xfrm>
            <a:off x="5493420" y="6083839"/>
            <a:ext cx="100540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err="1"/>
              <a:t>Depleted</a:t>
            </a:r>
            <a:r>
              <a:rPr lang="de-DE" altLang="de-DE" sz="1000" dirty="0"/>
              <a:t> </a:t>
            </a:r>
            <a:r>
              <a:rPr lang="de-DE" altLang="de-DE" sz="1000" dirty="0" err="1"/>
              <a:t>zone</a:t>
            </a:r>
            <a:endParaRPr lang="de-DE" altLang="de-DE" sz="1000" dirty="0"/>
          </a:p>
        </p:txBody>
      </p:sp>
      <p:sp>
        <p:nvSpPr>
          <p:cNvPr id="46" name="Textfeld 5"/>
          <p:cNvSpPr txBox="1">
            <a:spLocks noChangeArrowheads="1"/>
          </p:cNvSpPr>
          <p:nvPr/>
        </p:nvSpPr>
        <p:spPr bwMode="auto">
          <a:xfrm>
            <a:off x="5416830" y="4255039"/>
            <a:ext cx="8595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 err="1"/>
              <a:t>Deep</a:t>
            </a:r>
            <a:r>
              <a:rPr lang="de-DE" altLang="de-DE" sz="1000" dirty="0"/>
              <a:t> n-</a:t>
            </a:r>
            <a:r>
              <a:rPr lang="de-DE" altLang="de-DE" sz="1000" dirty="0" err="1"/>
              <a:t>well</a:t>
            </a:r>
            <a:endParaRPr lang="de-DE" altLang="de-DE" sz="1000" dirty="0"/>
          </a:p>
        </p:txBody>
      </p:sp>
      <p:sp>
        <p:nvSpPr>
          <p:cNvPr id="47" name="Textfeld 5"/>
          <p:cNvSpPr txBox="1">
            <a:spLocks noChangeArrowheads="1"/>
          </p:cNvSpPr>
          <p:nvPr/>
        </p:nvSpPr>
        <p:spPr bwMode="auto">
          <a:xfrm>
            <a:off x="6636030" y="3416839"/>
            <a:ext cx="51969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>
                <a:solidFill>
                  <a:schemeClr val="bg1"/>
                </a:solidFill>
              </a:rPr>
              <a:t>n-</a:t>
            </a:r>
            <a:r>
              <a:rPr lang="de-DE" altLang="de-DE" sz="1000" dirty="0" err="1">
                <a:solidFill>
                  <a:schemeClr val="bg1"/>
                </a:solidFill>
              </a:rPr>
              <a:t>well</a:t>
            </a:r>
            <a:endParaRPr lang="de-DE" altLang="de-DE" sz="1000" dirty="0">
              <a:solidFill>
                <a:schemeClr val="bg1"/>
              </a:solidFill>
            </a:endParaRPr>
          </a:p>
        </p:txBody>
      </p:sp>
      <p:sp>
        <p:nvSpPr>
          <p:cNvPr id="48" name="Textfeld 5"/>
          <p:cNvSpPr txBox="1">
            <a:spLocks noChangeArrowheads="1"/>
          </p:cNvSpPr>
          <p:nvPr/>
        </p:nvSpPr>
        <p:spPr bwMode="auto">
          <a:xfrm>
            <a:off x="5645430" y="3416839"/>
            <a:ext cx="51969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p-</a:t>
            </a:r>
            <a:r>
              <a:rPr lang="de-DE" altLang="de-DE" sz="1000" dirty="0" err="1"/>
              <a:t>well</a:t>
            </a:r>
            <a:endParaRPr lang="de-DE" altLang="de-DE" sz="1000" dirty="0"/>
          </a:p>
        </p:txBody>
      </p:sp>
      <p:sp>
        <p:nvSpPr>
          <p:cNvPr id="49" name="Abgerundetes Rechteck 48"/>
          <p:cNvSpPr/>
          <p:nvPr/>
        </p:nvSpPr>
        <p:spPr>
          <a:xfrm>
            <a:off x="8389020" y="3340639"/>
            <a:ext cx="30480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0" name="Abgerundetes Rechteck 49"/>
          <p:cNvSpPr/>
          <p:nvPr/>
        </p:nvSpPr>
        <p:spPr>
          <a:xfrm>
            <a:off x="4807620" y="3340639"/>
            <a:ext cx="30480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1" name="Textfeld 84"/>
          <p:cNvSpPr txBox="1">
            <a:spLocks noChangeArrowheads="1"/>
          </p:cNvSpPr>
          <p:nvPr/>
        </p:nvSpPr>
        <p:spPr bwMode="auto">
          <a:xfrm>
            <a:off x="8160420" y="3035839"/>
            <a:ext cx="3626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de-DE" altLang="de-DE" sz="1000" dirty="0"/>
              <a:t>HV</a:t>
            </a:r>
          </a:p>
        </p:txBody>
      </p:sp>
      <p:cxnSp>
        <p:nvCxnSpPr>
          <p:cNvPr id="52" name="Gerader Verbinder 51"/>
          <p:cNvCxnSpPr/>
          <p:nvPr/>
        </p:nvCxnSpPr>
        <p:spPr bwMode="auto">
          <a:xfrm flipV="1">
            <a:off x="8541420" y="3112039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Gerader Verbinder 52"/>
          <p:cNvCxnSpPr/>
          <p:nvPr/>
        </p:nvCxnSpPr>
        <p:spPr bwMode="auto">
          <a:xfrm flipV="1">
            <a:off x="4960020" y="3112039"/>
            <a:ext cx="0" cy="2286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Abgerundetes Rechteck 53"/>
          <p:cNvSpPr/>
          <p:nvPr/>
        </p:nvSpPr>
        <p:spPr>
          <a:xfrm>
            <a:off x="7854190" y="3329648"/>
            <a:ext cx="228990" cy="30532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5" name="Abgerundetes Rechteck 54"/>
          <p:cNvSpPr/>
          <p:nvPr/>
        </p:nvSpPr>
        <p:spPr>
          <a:xfrm>
            <a:off x="7625200" y="3329648"/>
            <a:ext cx="22899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56" name="Abgerundetes Rechteck 55"/>
          <p:cNvSpPr/>
          <p:nvPr/>
        </p:nvSpPr>
        <p:spPr>
          <a:xfrm>
            <a:off x="5640620" y="3634968"/>
            <a:ext cx="2213570" cy="305320"/>
          </a:xfrm>
          <a:prstGeom prst="roundRect">
            <a:avLst/>
          </a:prstGeom>
          <a:solidFill>
            <a:srgbClr val="FFC0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 err="1" smtClean="0"/>
              <a:t>Deep</a:t>
            </a:r>
            <a:r>
              <a:rPr lang="de-DE" dirty="0" smtClean="0"/>
              <a:t> p-</a:t>
            </a:r>
            <a:r>
              <a:rPr lang="de-DE" dirty="0" err="1" smtClean="0"/>
              <a:t>well</a:t>
            </a:r>
            <a:endParaRPr lang="de-DE" dirty="0"/>
          </a:p>
        </p:txBody>
      </p:sp>
      <p:sp>
        <p:nvSpPr>
          <p:cNvPr id="57" name="Rechteck 56"/>
          <p:cNvSpPr/>
          <p:nvPr/>
        </p:nvSpPr>
        <p:spPr>
          <a:xfrm>
            <a:off x="1137150" y="4627258"/>
            <a:ext cx="1755590" cy="68697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Standard process</a:t>
            </a:r>
          </a:p>
        </p:txBody>
      </p:sp>
      <p:sp>
        <p:nvSpPr>
          <p:cNvPr id="58" name="Rechteck 57"/>
          <p:cNvSpPr/>
          <p:nvPr/>
        </p:nvSpPr>
        <p:spPr>
          <a:xfrm>
            <a:off x="5258970" y="4627258"/>
            <a:ext cx="1755590" cy="686970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 smtClean="0">
                <a:solidFill>
                  <a:schemeClr val="tx1"/>
                </a:solidFill>
              </a:rPr>
              <a:t>Modified process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deep p-well</a:t>
            </a:r>
          </a:p>
        </p:txBody>
      </p:sp>
      <p:cxnSp>
        <p:nvCxnSpPr>
          <p:cNvPr id="59" name="Gerader Verbinder 58"/>
          <p:cNvCxnSpPr/>
          <p:nvPr/>
        </p:nvCxnSpPr>
        <p:spPr>
          <a:xfrm>
            <a:off x="2205770" y="3558638"/>
            <a:ext cx="0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/>
          <p:cNvCxnSpPr/>
          <p:nvPr/>
        </p:nvCxnSpPr>
        <p:spPr>
          <a:xfrm>
            <a:off x="2053110" y="3787628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/>
          <p:cNvCxnSpPr/>
          <p:nvPr/>
        </p:nvCxnSpPr>
        <p:spPr>
          <a:xfrm>
            <a:off x="2205770" y="3863958"/>
            <a:ext cx="0" cy="22899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/>
          <p:cNvCxnSpPr/>
          <p:nvPr/>
        </p:nvCxnSpPr>
        <p:spPr>
          <a:xfrm>
            <a:off x="2053110" y="3863958"/>
            <a:ext cx="30532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7869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AMS</a:t>
            </a:r>
            <a:r>
              <a:rPr lang="de-DE" dirty="0" smtClean="0"/>
              <a:t>H18 </a:t>
            </a:r>
            <a:r>
              <a:rPr lang="de-DE" dirty="0" err="1" smtClean="0"/>
              <a:t>run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</a:t>
            </a:r>
            <a:r>
              <a:rPr lang="en-GB" dirty="0"/>
              <a:t>milestone in our development was the combined Mu3e and ATLAS run done in AMS aH18 </a:t>
            </a:r>
            <a:r>
              <a:rPr lang="en-GB" dirty="0" smtClean="0"/>
              <a:t>process</a:t>
            </a:r>
            <a:endParaRPr lang="de-DE" dirty="0"/>
          </a:p>
          <a:p>
            <a:r>
              <a:rPr lang="en-GB" dirty="0"/>
              <a:t>This process is compatible with the originally developed H18 </a:t>
            </a:r>
            <a:r>
              <a:rPr lang="en-GB" dirty="0" smtClean="0"/>
              <a:t>(CMHV7SF) process </a:t>
            </a:r>
            <a:r>
              <a:rPr lang="en-GB" dirty="0"/>
              <a:t>from IBM (now </a:t>
            </a:r>
            <a:r>
              <a:rPr lang="en-GB" dirty="0" smtClean="0"/>
              <a:t>Global </a:t>
            </a:r>
            <a:r>
              <a:rPr lang="en-GB" dirty="0"/>
              <a:t>F</a:t>
            </a:r>
            <a:r>
              <a:rPr lang="en-GB" dirty="0" smtClean="0"/>
              <a:t>oundries</a:t>
            </a:r>
            <a:r>
              <a:rPr lang="en-GB" dirty="0"/>
              <a:t>)</a:t>
            </a:r>
            <a:endParaRPr lang="de-DE" dirty="0"/>
          </a:p>
          <a:p>
            <a:r>
              <a:rPr lang="en-GB" dirty="0"/>
              <a:t> For this engineering run, AMS modified the process in two aspects – high resistivity substrates were used and </a:t>
            </a:r>
            <a:r>
              <a:rPr lang="en-GB" dirty="0" smtClean="0"/>
              <a:t>the deep-well </a:t>
            </a:r>
            <a:r>
              <a:rPr lang="en-GB" dirty="0"/>
              <a:t>layer added to isolate the deep n-well from shallow n-well. Not all designs used this </a:t>
            </a:r>
            <a:r>
              <a:rPr lang="en-GB" dirty="0" smtClean="0"/>
              <a:t>option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820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MUPIX8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2049880"/>
          </a:xfrm>
        </p:spPr>
        <p:txBody>
          <a:bodyPr/>
          <a:lstStyle/>
          <a:p>
            <a:r>
              <a:rPr lang="en-GB" dirty="0"/>
              <a:t>We had large </a:t>
            </a:r>
            <a:r>
              <a:rPr lang="en-GB" dirty="0" smtClean="0"/>
              <a:t>MU3E design MUPIX8 – </a:t>
            </a:r>
            <a:r>
              <a:rPr lang="en-GB" dirty="0"/>
              <a:t>1cm x 2cm. Pixel size is </a:t>
            </a:r>
            <a:r>
              <a:rPr lang="en-GB" dirty="0" smtClean="0"/>
              <a:t>80µm </a:t>
            </a:r>
            <a:r>
              <a:rPr lang="en-GB" dirty="0"/>
              <a:t>x </a:t>
            </a:r>
            <a:r>
              <a:rPr lang="en-GB" dirty="0" smtClean="0"/>
              <a:t>80µm. </a:t>
            </a:r>
            <a:r>
              <a:rPr lang="en-GB" dirty="0"/>
              <a:t>Readout is </a:t>
            </a:r>
            <a:r>
              <a:rPr lang="en-GB" dirty="0" err="1"/>
              <a:t>untriggered</a:t>
            </a:r>
            <a:r>
              <a:rPr lang="en-GB" dirty="0"/>
              <a:t>, zero </a:t>
            </a:r>
            <a:r>
              <a:rPr lang="en-GB" dirty="0" smtClean="0"/>
              <a:t>suppressed </a:t>
            </a:r>
            <a:endParaRPr lang="de-DE" dirty="0"/>
          </a:p>
          <a:p>
            <a:r>
              <a:rPr lang="en-GB" dirty="0"/>
              <a:t>The chip is working well, detection efficiency </a:t>
            </a:r>
            <a:r>
              <a:rPr lang="en-GB" dirty="0" smtClean="0"/>
              <a:t>is excellent, </a:t>
            </a:r>
            <a:r>
              <a:rPr lang="en-GB" dirty="0"/>
              <a:t>signal to noise ratio </a:t>
            </a:r>
            <a:r>
              <a:rPr lang="en-GB" dirty="0" smtClean="0"/>
              <a:t>~50, </a:t>
            </a:r>
            <a:r>
              <a:rPr lang="en-GB" dirty="0"/>
              <a:t>and time resolution </a:t>
            </a:r>
            <a:r>
              <a:rPr lang="en-GB" dirty="0" smtClean="0"/>
              <a:t>6ns </a:t>
            </a:r>
            <a:r>
              <a:rPr lang="en-GB" dirty="0"/>
              <a:t>(RMS</a:t>
            </a:r>
            <a:r>
              <a:rPr lang="en-GB" dirty="0" smtClean="0"/>
              <a:t>) after some corrections</a:t>
            </a:r>
            <a:endParaRPr lang="de-DE" dirty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80" y="3047350"/>
            <a:ext cx="3944282" cy="3596822"/>
          </a:xfrm>
          <a:prstGeom prst="rect">
            <a:avLst/>
          </a:prstGeom>
        </p:spPr>
      </p:pic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32062785"/>
              </p:ext>
            </p:extLst>
          </p:nvPr>
        </p:nvGraphicFramePr>
        <p:xfrm>
          <a:off x="5258969" y="1826070"/>
          <a:ext cx="3219977" cy="2442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CorelDRAW" r:id="rId4" imgW="1946160" imgH="1477080" progId="CorelDraw.Graphic.19">
                  <p:embed/>
                </p:oleObj>
              </mc:Choice>
              <mc:Fallback>
                <p:oleObj name="CorelDRAW" r:id="rId4" imgW="1946160" imgH="1477080" progId="CorelDraw.Graphic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58969" y="1826070"/>
                        <a:ext cx="3219977" cy="2442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4568430"/>
              </p:ext>
            </p:extLst>
          </p:nvPr>
        </p:nvGraphicFramePr>
        <p:xfrm>
          <a:off x="5335300" y="4344960"/>
          <a:ext cx="3205860" cy="20825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CorelDRAW" r:id="rId6" imgW="2265480" imgH="1472400" progId="CorelDraw.Graphic.19">
                  <p:embed/>
                </p:oleObj>
              </mc:Choice>
              <mc:Fallback>
                <p:oleObj name="CorelDRAW" r:id="rId6" imgW="2265480" imgH="1472400" progId="CorelDraw.Graphic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335300" y="4344960"/>
                        <a:ext cx="3205860" cy="20825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531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ATLASPIX1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2049880"/>
          </a:xfrm>
        </p:spPr>
        <p:txBody>
          <a:bodyPr/>
          <a:lstStyle/>
          <a:p>
            <a:r>
              <a:rPr lang="en-GB" dirty="0"/>
              <a:t>We had three </a:t>
            </a:r>
            <a:r>
              <a:rPr lang="en-GB" dirty="0" smtClean="0"/>
              <a:t>ATLAS designs</a:t>
            </a:r>
            <a:r>
              <a:rPr lang="en-GB" dirty="0"/>
              <a:t>, two with </a:t>
            </a:r>
            <a:r>
              <a:rPr lang="en-GB" dirty="0" err="1"/>
              <a:t>untriggered</a:t>
            </a:r>
            <a:r>
              <a:rPr lang="en-GB" dirty="0"/>
              <a:t> and one with triggered readout. Pixel sizes are </a:t>
            </a:r>
            <a:r>
              <a:rPr lang="en-GB" dirty="0" smtClean="0"/>
              <a:t>130µm </a:t>
            </a:r>
            <a:r>
              <a:rPr lang="en-GB" dirty="0"/>
              <a:t>x </a:t>
            </a:r>
            <a:r>
              <a:rPr lang="en-GB" dirty="0" smtClean="0"/>
              <a:t>40µm </a:t>
            </a:r>
            <a:r>
              <a:rPr lang="en-GB" dirty="0"/>
              <a:t>and </a:t>
            </a:r>
            <a:r>
              <a:rPr lang="en-GB" dirty="0" smtClean="0"/>
              <a:t>60µm </a:t>
            </a:r>
            <a:r>
              <a:rPr lang="en-GB" dirty="0"/>
              <a:t>x </a:t>
            </a:r>
            <a:r>
              <a:rPr lang="en-GB" dirty="0" smtClean="0"/>
              <a:t>50µm. </a:t>
            </a:r>
            <a:r>
              <a:rPr lang="en-GB" dirty="0"/>
              <a:t>Area </a:t>
            </a:r>
            <a:r>
              <a:rPr lang="en-GB" dirty="0" smtClean="0"/>
              <a:t>is about </a:t>
            </a:r>
            <a:r>
              <a:rPr lang="en-GB" dirty="0"/>
              <a:t>3 mm x 20 </a:t>
            </a:r>
            <a:r>
              <a:rPr lang="en-GB" dirty="0" smtClean="0"/>
              <a:t>mm</a:t>
            </a:r>
          </a:p>
          <a:p>
            <a:r>
              <a:rPr lang="en-GB" dirty="0" smtClean="0"/>
              <a:t>The </a:t>
            </a:r>
            <a:r>
              <a:rPr lang="en-GB" dirty="0"/>
              <a:t>chips are also working well. Detection efficiency after irradiations (up to </a:t>
            </a:r>
            <a:r>
              <a:rPr lang="en-GB" dirty="0" smtClean="0"/>
              <a:t>2 </a:t>
            </a:r>
            <a:r>
              <a:rPr lang="en-GB" dirty="0"/>
              <a:t>x </a:t>
            </a:r>
            <a:r>
              <a:rPr lang="en-GB" dirty="0" smtClean="0"/>
              <a:t>10</a:t>
            </a:r>
            <a:r>
              <a:rPr lang="en-GB" baseline="30000" dirty="0" smtClean="0"/>
              <a:t>15</a:t>
            </a:r>
            <a:r>
              <a:rPr lang="en-GB" dirty="0" smtClean="0"/>
              <a:t>neq/cm</a:t>
            </a:r>
            <a:r>
              <a:rPr lang="en-GB" baseline="30000" dirty="0"/>
              <a:t>2</a:t>
            </a:r>
            <a:r>
              <a:rPr lang="en-GB" dirty="0" smtClean="0"/>
              <a:t>) </a:t>
            </a:r>
            <a:r>
              <a:rPr lang="en-GB" dirty="0"/>
              <a:t>is very </a:t>
            </a:r>
            <a:r>
              <a:rPr lang="en-GB" dirty="0" smtClean="0"/>
              <a:t>good (~99%). </a:t>
            </a:r>
            <a:r>
              <a:rPr lang="en-GB" dirty="0"/>
              <a:t>Time resolution </a:t>
            </a:r>
            <a:r>
              <a:rPr lang="en-GB" dirty="0" smtClean="0"/>
              <a:t>is down to RMS </a:t>
            </a:r>
            <a:r>
              <a:rPr lang="en-GB" dirty="0" smtClean="0"/>
              <a:t>8ns</a:t>
            </a:r>
            <a:r>
              <a:rPr lang="en-GB" dirty="0"/>
              <a:t>. 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80" y="3047350"/>
            <a:ext cx="3944282" cy="3596822"/>
          </a:xfrm>
          <a:prstGeom prst="rect">
            <a:avLst/>
          </a:prstGeom>
        </p:spPr>
      </p:pic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3463429"/>
              </p:ext>
            </p:extLst>
          </p:nvPr>
        </p:nvGraphicFramePr>
        <p:xfrm>
          <a:off x="4601816" y="2284050"/>
          <a:ext cx="4092004" cy="305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CorelDRAW" r:id="rId4" imgW="9380520" imgH="6999840" progId="CorelDraw.Graphic.19">
                  <p:embed/>
                </p:oleObj>
              </mc:Choice>
              <mc:Fallback>
                <p:oleObj name="CorelDRAW" r:id="rId4" imgW="9380520" imgH="6999840" progId="CorelDraw.Graphic.19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01816" y="2284050"/>
                        <a:ext cx="4092004" cy="305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1273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Deep</a:t>
            </a:r>
            <a:r>
              <a:rPr lang="de-DE" dirty="0" smtClean="0"/>
              <a:t> p-</a:t>
            </a:r>
            <a:r>
              <a:rPr lang="de-DE" dirty="0" err="1" smtClean="0"/>
              <a:t>well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Deep p-well was used in one of the ATLASPIX simple chips to isolate CMOS comparator from sensor electrode. Another twin </a:t>
            </a:r>
            <a:r>
              <a:rPr lang="en-GB" dirty="0" smtClean="0"/>
              <a:t>chips </a:t>
            </a:r>
            <a:r>
              <a:rPr lang="en-GB" dirty="0"/>
              <a:t>used no isolation and </a:t>
            </a:r>
            <a:r>
              <a:rPr lang="en-GB" dirty="0" smtClean="0"/>
              <a:t>used NMOS-based </a:t>
            </a:r>
            <a:r>
              <a:rPr lang="en-GB" dirty="0"/>
              <a:t>comparator. Both </a:t>
            </a:r>
            <a:r>
              <a:rPr lang="en-GB" dirty="0" smtClean="0"/>
              <a:t>versions of comparator </a:t>
            </a:r>
            <a:r>
              <a:rPr lang="en-GB" dirty="0"/>
              <a:t>worked </a:t>
            </a:r>
            <a:r>
              <a:rPr lang="en-GB" dirty="0" smtClean="0"/>
              <a:t>good</a:t>
            </a:r>
          </a:p>
          <a:p>
            <a:r>
              <a:rPr lang="en-GB" dirty="0" smtClean="0"/>
              <a:t>The use of deep p-well simplifies the comparator design and allows full swing output which makes the design more robust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643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Sensor </a:t>
            </a:r>
            <a:r>
              <a:rPr lang="de-DE" dirty="0" err="1" smtClean="0"/>
              <a:t>electronics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692150"/>
            <a:ext cx="8229600" cy="1057590"/>
          </a:xfrm>
        </p:spPr>
        <p:txBody>
          <a:bodyPr/>
          <a:lstStyle/>
          <a:p>
            <a:r>
              <a:rPr lang="en-GB" dirty="0"/>
              <a:t>The chips have the following structure:</a:t>
            </a:r>
            <a:endParaRPr lang="de-DE" dirty="0"/>
          </a:p>
          <a:p>
            <a:r>
              <a:rPr lang="en-GB" dirty="0"/>
              <a:t>Pixel matrix contains pixels. The contain collection electrodes – n-wells – filled with </a:t>
            </a:r>
            <a:r>
              <a:rPr lang="en-GB" dirty="0" smtClean="0"/>
              <a:t>electronics.</a:t>
            </a:r>
          </a:p>
          <a:p>
            <a:r>
              <a:rPr lang="en-GB" dirty="0" smtClean="0"/>
              <a:t>The </a:t>
            </a:r>
            <a:r>
              <a:rPr lang="en-GB" dirty="0"/>
              <a:t>electronics has CSA, feedback. The comparator with tune circuit is either placed in pixels (ATLASPIX) or on periphery (MUPIX</a:t>
            </a:r>
            <a:r>
              <a:rPr lang="en-GB" dirty="0" smtClean="0"/>
              <a:t>)</a:t>
            </a:r>
            <a:endParaRPr lang="de-DE" dirty="0"/>
          </a:p>
          <a:p>
            <a:endParaRPr lang="de-DE" dirty="0"/>
          </a:p>
        </p:txBody>
      </p:sp>
      <p:sp>
        <p:nvSpPr>
          <p:cNvPr id="4" name="Gleichschenkliges Dreieck 2"/>
          <p:cNvSpPr>
            <a:spLocks noChangeArrowheads="1"/>
          </p:cNvSpPr>
          <p:nvPr/>
        </p:nvSpPr>
        <p:spPr bwMode="auto">
          <a:xfrm rot="5400000">
            <a:off x="1619604" y="2704450"/>
            <a:ext cx="914400" cy="9906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cxnSp>
        <p:nvCxnSpPr>
          <p:cNvPr id="5" name="Gerader Verbinder 86"/>
          <p:cNvCxnSpPr>
            <a:cxnSpLocks noChangeShapeType="1"/>
          </p:cNvCxnSpPr>
          <p:nvPr/>
        </p:nvCxnSpPr>
        <p:spPr bwMode="auto">
          <a:xfrm flipV="1">
            <a:off x="819504" y="3199750"/>
            <a:ext cx="0" cy="533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" name="Gerader Verbinder 90"/>
          <p:cNvCxnSpPr>
            <a:cxnSpLocks noChangeShapeType="1"/>
          </p:cNvCxnSpPr>
          <p:nvPr/>
        </p:nvCxnSpPr>
        <p:spPr bwMode="auto">
          <a:xfrm>
            <a:off x="590904" y="3733150"/>
            <a:ext cx="457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" name="Gleichschenkliges Dreieck 2065"/>
          <p:cNvSpPr>
            <a:spLocks noChangeArrowheads="1"/>
          </p:cNvSpPr>
          <p:nvPr/>
        </p:nvSpPr>
        <p:spPr bwMode="auto">
          <a:xfrm>
            <a:off x="590904" y="3733150"/>
            <a:ext cx="457200" cy="3048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cxnSp>
        <p:nvCxnSpPr>
          <p:cNvPr id="8" name="Gerader Verbinder 93"/>
          <p:cNvCxnSpPr>
            <a:cxnSpLocks noChangeShapeType="1"/>
          </p:cNvCxnSpPr>
          <p:nvPr/>
        </p:nvCxnSpPr>
        <p:spPr bwMode="auto">
          <a:xfrm flipV="1">
            <a:off x="819504" y="403795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" name="Gerader Verbinder 102"/>
          <p:cNvCxnSpPr>
            <a:cxnSpLocks noChangeShapeType="1"/>
          </p:cNvCxnSpPr>
          <p:nvPr/>
        </p:nvCxnSpPr>
        <p:spPr bwMode="auto">
          <a:xfrm>
            <a:off x="822754" y="3198840"/>
            <a:ext cx="301550" cy="91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r Verbinder 103"/>
          <p:cNvCxnSpPr>
            <a:cxnSpLocks noChangeShapeType="1"/>
          </p:cNvCxnSpPr>
          <p:nvPr/>
        </p:nvCxnSpPr>
        <p:spPr bwMode="auto">
          <a:xfrm>
            <a:off x="1124304" y="304735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r Verbinder 104"/>
          <p:cNvCxnSpPr>
            <a:cxnSpLocks noChangeShapeType="1"/>
          </p:cNvCxnSpPr>
          <p:nvPr/>
        </p:nvCxnSpPr>
        <p:spPr bwMode="auto">
          <a:xfrm>
            <a:off x="1200504" y="304735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r Verbinder 105"/>
          <p:cNvCxnSpPr>
            <a:cxnSpLocks noChangeShapeType="1"/>
          </p:cNvCxnSpPr>
          <p:nvPr/>
        </p:nvCxnSpPr>
        <p:spPr bwMode="auto">
          <a:xfrm>
            <a:off x="1200504" y="3199750"/>
            <a:ext cx="381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feld 138"/>
          <p:cNvSpPr txBox="1">
            <a:spLocks noChangeArrowheads="1"/>
          </p:cNvSpPr>
          <p:nvPr/>
        </p:nvSpPr>
        <p:spPr bwMode="auto">
          <a:xfrm>
            <a:off x="1595130" y="3047350"/>
            <a:ext cx="68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Amplifier</a:t>
            </a:r>
          </a:p>
        </p:txBody>
      </p:sp>
      <p:sp>
        <p:nvSpPr>
          <p:cNvPr id="14" name="Textfeld 153"/>
          <p:cNvSpPr txBox="1">
            <a:spLocks noChangeArrowheads="1"/>
          </p:cNvSpPr>
          <p:nvPr/>
        </p:nvSpPr>
        <p:spPr bwMode="auto">
          <a:xfrm>
            <a:off x="433810" y="3504550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Sensor</a:t>
            </a:r>
          </a:p>
        </p:txBody>
      </p:sp>
      <p:sp>
        <p:nvSpPr>
          <p:cNvPr id="15" name="Textfeld 153"/>
          <p:cNvSpPr txBox="1">
            <a:spLocks noChangeArrowheads="1"/>
          </p:cNvSpPr>
          <p:nvPr/>
        </p:nvSpPr>
        <p:spPr bwMode="auto">
          <a:xfrm>
            <a:off x="841145" y="4114150"/>
            <a:ext cx="4058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-HV</a:t>
            </a:r>
          </a:p>
        </p:txBody>
      </p:sp>
      <p:cxnSp>
        <p:nvCxnSpPr>
          <p:cNvPr id="16" name="Gerader Verbinder 105"/>
          <p:cNvCxnSpPr>
            <a:cxnSpLocks noChangeShapeType="1"/>
          </p:cNvCxnSpPr>
          <p:nvPr/>
        </p:nvCxnSpPr>
        <p:spPr bwMode="auto">
          <a:xfrm>
            <a:off x="2578344" y="3198580"/>
            <a:ext cx="381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Gleichschenkliges Dreieck 2"/>
          <p:cNvSpPr>
            <a:spLocks noChangeArrowheads="1"/>
          </p:cNvSpPr>
          <p:nvPr/>
        </p:nvSpPr>
        <p:spPr bwMode="auto">
          <a:xfrm rot="5400000">
            <a:off x="7052660" y="2932920"/>
            <a:ext cx="914400" cy="9906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 dirty="0"/>
          </a:p>
        </p:txBody>
      </p:sp>
      <p:cxnSp>
        <p:nvCxnSpPr>
          <p:cNvPr id="18" name="Gerader Verbinder 5"/>
          <p:cNvCxnSpPr>
            <a:cxnSpLocks noChangeShapeType="1"/>
          </p:cNvCxnSpPr>
          <p:nvPr/>
        </p:nvCxnSpPr>
        <p:spPr bwMode="auto">
          <a:xfrm>
            <a:off x="6252560" y="304722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Gerader Verbinder 5"/>
          <p:cNvCxnSpPr>
            <a:cxnSpLocks noChangeShapeType="1"/>
          </p:cNvCxnSpPr>
          <p:nvPr/>
        </p:nvCxnSpPr>
        <p:spPr bwMode="auto">
          <a:xfrm>
            <a:off x="6328760" y="304722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Gerader Verbinder 5"/>
          <p:cNvCxnSpPr>
            <a:cxnSpLocks noChangeShapeType="1"/>
          </p:cNvCxnSpPr>
          <p:nvPr/>
        </p:nvCxnSpPr>
        <p:spPr bwMode="auto">
          <a:xfrm>
            <a:off x="6328760" y="3199620"/>
            <a:ext cx="685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Ellipse 20"/>
          <p:cNvSpPr/>
          <p:nvPr/>
        </p:nvSpPr>
        <p:spPr bwMode="auto">
          <a:xfrm>
            <a:off x="6862160" y="3580620"/>
            <a:ext cx="152400" cy="152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22" name="Gerader Verbinder 5"/>
          <p:cNvCxnSpPr>
            <a:cxnSpLocks noChangeShapeType="1"/>
          </p:cNvCxnSpPr>
          <p:nvPr/>
        </p:nvCxnSpPr>
        <p:spPr bwMode="auto">
          <a:xfrm>
            <a:off x="6176360" y="3656820"/>
            <a:ext cx="685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feld 138"/>
          <p:cNvSpPr txBox="1">
            <a:spLocks noChangeArrowheads="1"/>
          </p:cNvSpPr>
          <p:nvPr/>
        </p:nvSpPr>
        <p:spPr bwMode="auto">
          <a:xfrm>
            <a:off x="7005686" y="3275820"/>
            <a:ext cx="8595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Comparator</a:t>
            </a:r>
          </a:p>
        </p:txBody>
      </p:sp>
      <p:sp>
        <p:nvSpPr>
          <p:cNvPr id="24" name="Textfeld 138"/>
          <p:cNvSpPr txBox="1">
            <a:spLocks noChangeArrowheads="1"/>
          </p:cNvSpPr>
          <p:nvPr/>
        </p:nvSpPr>
        <p:spPr bwMode="auto">
          <a:xfrm>
            <a:off x="6379312" y="3428220"/>
            <a:ext cx="3337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err="1"/>
              <a:t>Th</a:t>
            </a:r>
            <a:endParaRPr lang="en-US" altLang="de-DE" sz="1000" dirty="0"/>
          </a:p>
        </p:txBody>
      </p:sp>
      <p:cxnSp>
        <p:nvCxnSpPr>
          <p:cNvPr id="25" name="Gerader Verbinder 105"/>
          <p:cNvCxnSpPr>
            <a:cxnSpLocks noChangeShapeType="1"/>
          </p:cNvCxnSpPr>
          <p:nvPr/>
        </p:nvCxnSpPr>
        <p:spPr bwMode="auto">
          <a:xfrm>
            <a:off x="5640620" y="3200010"/>
            <a:ext cx="60999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Gerader Verbinder 105"/>
          <p:cNvCxnSpPr>
            <a:cxnSpLocks noChangeShapeType="1"/>
          </p:cNvCxnSpPr>
          <p:nvPr/>
        </p:nvCxnSpPr>
        <p:spPr bwMode="auto">
          <a:xfrm>
            <a:off x="8006850" y="3429000"/>
            <a:ext cx="60999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Gleichschenkliges Dreieck 2"/>
          <p:cNvSpPr>
            <a:spLocks noChangeArrowheads="1"/>
          </p:cNvSpPr>
          <p:nvPr/>
        </p:nvSpPr>
        <p:spPr bwMode="auto">
          <a:xfrm rot="5400000">
            <a:off x="2930905" y="2932855"/>
            <a:ext cx="610640" cy="53431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cxnSp>
        <p:nvCxnSpPr>
          <p:cNvPr id="28" name="Gerader Verbinder 105"/>
          <p:cNvCxnSpPr>
            <a:cxnSpLocks noChangeShapeType="1"/>
          </p:cNvCxnSpPr>
          <p:nvPr/>
        </p:nvCxnSpPr>
        <p:spPr bwMode="auto">
          <a:xfrm>
            <a:off x="3503380" y="3200010"/>
            <a:ext cx="160293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9" name="Gleichschenkliges Dreieck 2"/>
          <p:cNvSpPr>
            <a:spLocks noChangeArrowheads="1"/>
          </p:cNvSpPr>
          <p:nvPr/>
        </p:nvSpPr>
        <p:spPr bwMode="auto">
          <a:xfrm rot="5400000">
            <a:off x="5068145" y="2932855"/>
            <a:ext cx="610640" cy="53431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sp>
        <p:nvSpPr>
          <p:cNvPr id="30" name="Gleichschenkliges Dreieck 2"/>
          <p:cNvSpPr>
            <a:spLocks noChangeArrowheads="1"/>
          </p:cNvSpPr>
          <p:nvPr/>
        </p:nvSpPr>
        <p:spPr bwMode="auto">
          <a:xfrm rot="5400000">
            <a:off x="1635974" y="4688510"/>
            <a:ext cx="914400" cy="9906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cxnSp>
        <p:nvCxnSpPr>
          <p:cNvPr id="31" name="Gerader Verbinder 86"/>
          <p:cNvCxnSpPr>
            <a:cxnSpLocks noChangeShapeType="1"/>
          </p:cNvCxnSpPr>
          <p:nvPr/>
        </p:nvCxnSpPr>
        <p:spPr bwMode="auto">
          <a:xfrm flipV="1">
            <a:off x="835874" y="5183810"/>
            <a:ext cx="0" cy="5334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r Verbinder 90"/>
          <p:cNvCxnSpPr>
            <a:cxnSpLocks noChangeShapeType="1"/>
          </p:cNvCxnSpPr>
          <p:nvPr/>
        </p:nvCxnSpPr>
        <p:spPr bwMode="auto">
          <a:xfrm>
            <a:off x="607274" y="5717210"/>
            <a:ext cx="4572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Gleichschenkliges Dreieck 2065"/>
          <p:cNvSpPr>
            <a:spLocks noChangeArrowheads="1"/>
          </p:cNvSpPr>
          <p:nvPr/>
        </p:nvSpPr>
        <p:spPr bwMode="auto">
          <a:xfrm>
            <a:off x="607274" y="5717210"/>
            <a:ext cx="457200" cy="3048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cxnSp>
        <p:nvCxnSpPr>
          <p:cNvPr id="34" name="Gerader Verbinder 93"/>
          <p:cNvCxnSpPr>
            <a:cxnSpLocks noChangeShapeType="1"/>
          </p:cNvCxnSpPr>
          <p:nvPr/>
        </p:nvCxnSpPr>
        <p:spPr bwMode="auto">
          <a:xfrm flipV="1">
            <a:off x="835874" y="602201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Gerader Verbinder 102"/>
          <p:cNvCxnSpPr>
            <a:cxnSpLocks noChangeShapeType="1"/>
          </p:cNvCxnSpPr>
          <p:nvPr/>
        </p:nvCxnSpPr>
        <p:spPr bwMode="auto">
          <a:xfrm>
            <a:off x="839124" y="5182900"/>
            <a:ext cx="301550" cy="91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Gerader Verbinder 103"/>
          <p:cNvCxnSpPr>
            <a:cxnSpLocks noChangeShapeType="1"/>
          </p:cNvCxnSpPr>
          <p:nvPr/>
        </p:nvCxnSpPr>
        <p:spPr bwMode="auto">
          <a:xfrm>
            <a:off x="1140674" y="503141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Gerader Verbinder 104"/>
          <p:cNvCxnSpPr>
            <a:cxnSpLocks noChangeShapeType="1"/>
          </p:cNvCxnSpPr>
          <p:nvPr/>
        </p:nvCxnSpPr>
        <p:spPr bwMode="auto">
          <a:xfrm>
            <a:off x="1216874" y="503141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8" name="Gerader Verbinder 105"/>
          <p:cNvCxnSpPr>
            <a:cxnSpLocks noChangeShapeType="1"/>
          </p:cNvCxnSpPr>
          <p:nvPr/>
        </p:nvCxnSpPr>
        <p:spPr bwMode="auto">
          <a:xfrm>
            <a:off x="1216874" y="5183810"/>
            <a:ext cx="381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9" name="Textfeld 138"/>
          <p:cNvSpPr txBox="1">
            <a:spLocks noChangeArrowheads="1"/>
          </p:cNvSpPr>
          <p:nvPr/>
        </p:nvSpPr>
        <p:spPr bwMode="auto">
          <a:xfrm>
            <a:off x="1611500" y="5031410"/>
            <a:ext cx="6832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Amplifier</a:t>
            </a:r>
          </a:p>
        </p:txBody>
      </p:sp>
      <p:sp>
        <p:nvSpPr>
          <p:cNvPr id="40" name="Textfeld 153"/>
          <p:cNvSpPr txBox="1">
            <a:spLocks noChangeArrowheads="1"/>
          </p:cNvSpPr>
          <p:nvPr/>
        </p:nvSpPr>
        <p:spPr bwMode="auto">
          <a:xfrm>
            <a:off x="450180" y="5488610"/>
            <a:ext cx="58862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Sensor</a:t>
            </a:r>
          </a:p>
        </p:txBody>
      </p:sp>
      <p:sp>
        <p:nvSpPr>
          <p:cNvPr id="41" name="Textfeld 153"/>
          <p:cNvSpPr txBox="1">
            <a:spLocks noChangeArrowheads="1"/>
          </p:cNvSpPr>
          <p:nvPr/>
        </p:nvSpPr>
        <p:spPr bwMode="auto">
          <a:xfrm>
            <a:off x="857515" y="6098210"/>
            <a:ext cx="40588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-HV</a:t>
            </a:r>
          </a:p>
        </p:txBody>
      </p:sp>
      <p:cxnSp>
        <p:nvCxnSpPr>
          <p:cNvPr id="42" name="Gerader Verbinder 105"/>
          <p:cNvCxnSpPr>
            <a:cxnSpLocks noChangeShapeType="1"/>
          </p:cNvCxnSpPr>
          <p:nvPr/>
        </p:nvCxnSpPr>
        <p:spPr bwMode="auto">
          <a:xfrm>
            <a:off x="2594714" y="5182640"/>
            <a:ext cx="3810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Gleichschenkliges Dreieck 2"/>
          <p:cNvSpPr>
            <a:spLocks noChangeArrowheads="1"/>
          </p:cNvSpPr>
          <p:nvPr/>
        </p:nvSpPr>
        <p:spPr bwMode="auto">
          <a:xfrm rot="5400000">
            <a:off x="3999460" y="4917500"/>
            <a:ext cx="914400" cy="99060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 dirty="0"/>
          </a:p>
        </p:txBody>
      </p:sp>
      <p:cxnSp>
        <p:nvCxnSpPr>
          <p:cNvPr id="44" name="Gerader Verbinder 5"/>
          <p:cNvCxnSpPr>
            <a:cxnSpLocks noChangeShapeType="1"/>
          </p:cNvCxnSpPr>
          <p:nvPr/>
        </p:nvCxnSpPr>
        <p:spPr bwMode="auto">
          <a:xfrm>
            <a:off x="3199360" y="503180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Gerader Verbinder 5"/>
          <p:cNvCxnSpPr>
            <a:cxnSpLocks noChangeShapeType="1"/>
          </p:cNvCxnSpPr>
          <p:nvPr/>
        </p:nvCxnSpPr>
        <p:spPr bwMode="auto">
          <a:xfrm>
            <a:off x="3275560" y="5031800"/>
            <a:ext cx="0" cy="30480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Gerader Verbinder 5"/>
          <p:cNvCxnSpPr>
            <a:cxnSpLocks noChangeShapeType="1"/>
          </p:cNvCxnSpPr>
          <p:nvPr/>
        </p:nvCxnSpPr>
        <p:spPr bwMode="auto">
          <a:xfrm>
            <a:off x="3275560" y="5184200"/>
            <a:ext cx="685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Ellipse 46"/>
          <p:cNvSpPr/>
          <p:nvPr/>
        </p:nvSpPr>
        <p:spPr bwMode="auto">
          <a:xfrm>
            <a:off x="3808960" y="5565200"/>
            <a:ext cx="152400" cy="152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48" name="Gerader Verbinder 5"/>
          <p:cNvCxnSpPr>
            <a:cxnSpLocks noChangeShapeType="1"/>
          </p:cNvCxnSpPr>
          <p:nvPr/>
        </p:nvCxnSpPr>
        <p:spPr bwMode="auto">
          <a:xfrm>
            <a:off x="3123160" y="5641400"/>
            <a:ext cx="6858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9" name="Textfeld 138"/>
          <p:cNvSpPr txBox="1">
            <a:spLocks noChangeArrowheads="1"/>
          </p:cNvSpPr>
          <p:nvPr/>
        </p:nvSpPr>
        <p:spPr bwMode="auto">
          <a:xfrm>
            <a:off x="3952486" y="5260400"/>
            <a:ext cx="85953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/>
              <a:t>Comparator</a:t>
            </a:r>
          </a:p>
        </p:txBody>
      </p:sp>
      <p:sp>
        <p:nvSpPr>
          <p:cNvPr id="50" name="Textfeld 138"/>
          <p:cNvSpPr txBox="1">
            <a:spLocks noChangeArrowheads="1"/>
          </p:cNvSpPr>
          <p:nvPr/>
        </p:nvSpPr>
        <p:spPr bwMode="auto">
          <a:xfrm>
            <a:off x="3326112" y="5412800"/>
            <a:ext cx="33374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err="1"/>
              <a:t>Th</a:t>
            </a:r>
            <a:endParaRPr lang="en-US" altLang="de-DE" sz="1000" dirty="0"/>
          </a:p>
        </p:txBody>
      </p:sp>
      <p:cxnSp>
        <p:nvCxnSpPr>
          <p:cNvPr id="51" name="Gerader Verbinder 105"/>
          <p:cNvCxnSpPr>
            <a:cxnSpLocks noChangeShapeType="1"/>
          </p:cNvCxnSpPr>
          <p:nvPr/>
        </p:nvCxnSpPr>
        <p:spPr bwMode="auto">
          <a:xfrm>
            <a:off x="2587420" y="5184590"/>
            <a:ext cx="60999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Gerader Verbinder 105"/>
          <p:cNvCxnSpPr>
            <a:cxnSpLocks noChangeShapeType="1"/>
          </p:cNvCxnSpPr>
          <p:nvPr/>
        </p:nvCxnSpPr>
        <p:spPr bwMode="auto">
          <a:xfrm>
            <a:off x="4953650" y="5413580"/>
            <a:ext cx="228990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Gleichschenkliges Dreieck 2"/>
          <p:cNvSpPr>
            <a:spLocks noChangeArrowheads="1"/>
          </p:cNvSpPr>
          <p:nvPr/>
        </p:nvSpPr>
        <p:spPr bwMode="auto">
          <a:xfrm rot="5400000">
            <a:off x="7205385" y="5146425"/>
            <a:ext cx="610640" cy="534310"/>
          </a:xfrm>
          <a:prstGeom prst="triangle">
            <a:avLst>
              <a:gd name="adj" fmla="val 50000"/>
            </a:avLst>
          </a:prstGeom>
          <a:solidFill>
            <a:srgbClr val="FFFF66"/>
          </a:solidFill>
          <a:ln w="9525" algn="ctr">
            <a:solidFill>
              <a:schemeClr val="tx1"/>
            </a:solidFill>
            <a:round/>
            <a:headEnd/>
            <a:tailEnd/>
          </a:ln>
          <a:effectLst/>
          <a:extLst/>
        </p:spPr>
        <p:txBody>
          <a:bodyPr anchor="ctr"/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de-DE" sz="1000"/>
          </a:p>
        </p:txBody>
      </p:sp>
      <p:sp>
        <p:nvSpPr>
          <p:cNvPr id="54" name="Textfeld 138"/>
          <p:cNvSpPr txBox="1">
            <a:spLocks noChangeArrowheads="1"/>
          </p:cNvSpPr>
          <p:nvPr/>
        </p:nvSpPr>
        <p:spPr bwMode="auto">
          <a:xfrm>
            <a:off x="2689773" y="3047350"/>
            <a:ext cx="9364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Analog driver</a:t>
            </a:r>
            <a:endParaRPr lang="en-US" altLang="de-DE" sz="1000" dirty="0"/>
          </a:p>
        </p:txBody>
      </p:sp>
      <p:sp>
        <p:nvSpPr>
          <p:cNvPr id="55" name="Textfeld 138"/>
          <p:cNvSpPr txBox="1">
            <a:spLocks noChangeArrowheads="1"/>
          </p:cNvSpPr>
          <p:nvPr/>
        </p:nvSpPr>
        <p:spPr bwMode="auto">
          <a:xfrm>
            <a:off x="4745262" y="2665700"/>
            <a:ext cx="156645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Optional analog </a:t>
            </a:r>
            <a:r>
              <a:rPr lang="en-US" altLang="de-DE" sz="1000" dirty="0" err="1" smtClean="0"/>
              <a:t>reciever</a:t>
            </a:r>
            <a:endParaRPr lang="en-US" altLang="de-DE" sz="1000" dirty="0"/>
          </a:p>
        </p:txBody>
      </p:sp>
      <p:sp>
        <p:nvSpPr>
          <p:cNvPr id="56" name="Textfeld 138"/>
          <p:cNvSpPr txBox="1">
            <a:spLocks noChangeArrowheads="1"/>
          </p:cNvSpPr>
          <p:nvPr/>
        </p:nvSpPr>
        <p:spPr bwMode="auto">
          <a:xfrm>
            <a:off x="4073810" y="2971020"/>
            <a:ext cx="46679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Long</a:t>
            </a:r>
            <a:endParaRPr lang="en-US" altLang="de-DE" sz="1000" dirty="0"/>
          </a:p>
        </p:txBody>
      </p:sp>
      <p:sp>
        <p:nvSpPr>
          <p:cNvPr id="57" name="Textfeld 138"/>
          <p:cNvSpPr txBox="1">
            <a:spLocks noChangeArrowheads="1"/>
          </p:cNvSpPr>
          <p:nvPr/>
        </p:nvSpPr>
        <p:spPr bwMode="auto">
          <a:xfrm>
            <a:off x="6022270" y="5184590"/>
            <a:ext cx="46679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Long</a:t>
            </a:r>
            <a:endParaRPr lang="en-US" altLang="de-DE" sz="1000" dirty="0"/>
          </a:p>
        </p:txBody>
      </p:sp>
      <p:sp>
        <p:nvSpPr>
          <p:cNvPr id="58" name="Textfeld 138"/>
          <p:cNvSpPr txBox="1">
            <a:spLocks noChangeArrowheads="1"/>
          </p:cNvSpPr>
          <p:nvPr/>
        </p:nvSpPr>
        <p:spPr bwMode="auto">
          <a:xfrm>
            <a:off x="7167220" y="4879270"/>
            <a:ext cx="10310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Digital </a:t>
            </a:r>
            <a:r>
              <a:rPr lang="en-US" altLang="de-DE" sz="1000" dirty="0" err="1" smtClean="0"/>
              <a:t>reciever</a:t>
            </a:r>
            <a:endParaRPr lang="en-US" altLang="de-DE" sz="1000" dirty="0"/>
          </a:p>
        </p:txBody>
      </p:sp>
      <p:sp>
        <p:nvSpPr>
          <p:cNvPr id="59" name="Textfeld 58"/>
          <p:cNvSpPr txBox="1"/>
          <p:nvPr/>
        </p:nvSpPr>
        <p:spPr>
          <a:xfrm>
            <a:off x="144860" y="2360380"/>
            <a:ext cx="753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MUPIX</a:t>
            </a:r>
          </a:p>
        </p:txBody>
      </p:sp>
      <p:sp>
        <p:nvSpPr>
          <p:cNvPr id="60" name="Textfeld 59"/>
          <p:cNvSpPr txBox="1"/>
          <p:nvPr/>
        </p:nvSpPr>
        <p:spPr>
          <a:xfrm>
            <a:off x="68530" y="4344960"/>
            <a:ext cx="1030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ATLASPIX</a:t>
            </a:r>
          </a:p>
        </p:txBody>
      </p:sp>
      <p:sp>
        <p:nvSpPr>
          <p:cNvPr id="61" name="Abgerundetes Rechteck 60"/>
          <p:cNvSpPr/>
          <p:nvPr/>
        </p:nvSpPr>
        <p:spPr>
          <a:xfrm>
            <a:off x="221190" y="2665700"/>
            <a:ext cx="3434850" cy="1679260"/>
          </a:xfrm>
          <a:prstGeom prst="round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62" name="Abgerundetes Rechteck 61"/>
          <p:cNvSpPr/>
          <p:nvPr/>
        </p:nvSpPr>
        <p:spPr>
          <a:xfrm>
            <a:off x="221190" y="4650280"/>
            <a:ext cx="4961450" cy="1679260"/>
          </a:xfrm>
          <a:prstGeom prst="round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63" name="Abgerundetes Rechteck 62"/>
          <p:cNvSpPr/>
          <p:nvPr/>
        </p:nvSpPr>
        <p:spPr>
          <a:xfrm>
            <a:off x="4648330" y="2665700"/>
            <a:ext cx="4045490" cy="1679260"/>
          </a:xfrm>
          <a:prstGeom prst="round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64" name="Abgerundetes Rechteck 63"/>
          <p:cNvSpPr/>
          <p:nvPr/>
        </p:nvSpPr>
        <p:spPr>
          <a:xfrm>
            <a:off x="7090890" y="4650280"/>
            <a:ext cx="1602930" cy="1679260"/>
          </a:xfrm>
          <a:prstGeom prst="roundRect">
            <a:avLst/>
          </a:prstGeom>
          <a:noFill/>
          <a:ln w="9525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800" dirty="0" smtClean="0">
              <a:solidFill>
                <a:schemeClr val="tx1"/>
              </a:solidFill>
            </a:endParaRPr>
          </a:p>
        </p:txBody>
      </p:sp>
      <p:sp>
        <p:nvSpPr>
          <p:cNvPr id="65" name="Textfeld 138"/>
          <p:cNvSpPr txBox="1">
            <a:spLocks noChangeArrowheads="1"/>
          </p:cNvSpPr>
          <p:nvPr/>
        </p:nvSpPr>
        <p:spPr bwMode="auto">
          <a:xfrm>
            <a:off x="2666154" y="4115970"/>
            <a:ext cx="4619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Pixel</a:t>
            </a:r>
            <a:endParaRPr lang="en-US" altLang="de-DE" sz="1000" dirty="0"/>
          </a:p>
        </p:txBody>
      </p:sp>
      <p:sp>
        <p:nvSpPr>
          <p:cNvPr id="66" name="Textfeld 138"/>
          <p:cNvSpPr txBox="1">
            <a:spLocks noChangeArrowheads="1"/>
          </p:cNvSpPr>
          <p:nvPr/>
        </p:nvSpPr>
        <p:spPr bwMode="auto">
          <a:xfrm>
            <a:off x="7782857" y="4115970"/>
            <a:ext cx="6046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RO cell</a:t>
            </a:r>
            <a:endParaRPr lang="en-US" altLang="de-DE" sz="1000" dirty="0"/>
          </a:p>
        </p:txBody>
      </p:sp>
      <p:sp>
        <p:nvSpPr>
          <p:cNvPr id="67" name="Textfeld 138"/>
          <p:cNvSpPr txBox="1">
            <a:spLocks noChangeArrowheads="1"/>
          </p:cNvSpPr>
          <p:nvPr/>
        </p:nvSpPr>
        <p:spPr bwMode="auto">
          <a:xfrm>
            <a:off x="4495670" y="6100550"/>
            <a:ext cx="46198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Pixel</a:t>
            </a:r>
            <a:endParaRPr lang="en-US" altLang="de-DE" sz="1000" dirty="0"/>
          </a:p>
        </p:txBody>
      </p:sp>
      <p:sp>
        <p:nvSpPr>
          <p:cNvPr id="68" name="Textfeld 138"/>
          <p:cNvSpPr txBox="1">
            <a:spLocks noChangeArrowheads="1"/>
          </p:cNvSpPr>
          <p:nvPr/>
        </p:nvSpPr>
        <p:spPr bwMode="auto">
          <a:xfrm>
            <a:off x="7780453" y="6100550"/>
            <a:ext cx="6046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de-DE" sz="1000" dirty="0" smtClean="0"/>
              <a:t>RO cell</a:t>
            </a:r>
            <a:endParaRPr lang="en-US" altLang="de-DE" sz="1000" dirty="0"/>
          </a:p>
        </p:txBody>
      </p:sp>
    </p:spTree>
    <p:extLst>
      <p:ext uri="{BB962C8B-B14F-4D97-AF65-F5344CB8AC3E}">
        <p14:creationId xmlns:p14="http://schemas.microsoft.com/office/powerpoint/2010/main" val="22823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T_master_ppt2003_d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BFE80"/>
        </a:solidFill>
        <a:ln w="9525"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8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400" dirty="0" err="1" smtClean="0"/>
        </a:defPPr>
      </a:lstStyle>
    </a:tx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KIT_master_ppt2003_de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1D6452EFABA4C442A06FD66636A1FFF7" ma:contentTypeVersion="0" ma:contentTypeDescription="Ein neues Dokument erstellen." ma:contentTypeScope="" ma:versionID="2b8cb84810ac37d2a411a7725b53186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4f5dc90cf06628c3b90945c8266c24d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B57E249-3153-4465-B6C1-8BDE801BF34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25455B3-230F-4F8D-BDD1-A431AC0392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CD24F3EF-CA98-432C-BF1E-0F68A3EE9E9E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KIT_master_ppt2003_de</Template>
  <TotalTime>0</TotalTime>
  <Words>1410</Words>
  <Application>Microsoft Office PowerPoint</Application>
  <PresentationFormat>Bildschirmpräsentation (4:3)</PresentationFormat>
  <Paragraphs>212</Paragraphs>
  <Slides>23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9" baseType="lpstr">
      <vt:lpstr>SimSun</vt:lpstr>
      <vt:lpstr>Arial</vt:lpstr>
      <vt:lpstr>Times New Roman</vt:lpstr>
      <vt:lpstr>KIT_master_ppt2003_de</vt:lpstr>
      <vt:lpstr>1_KIT_master_ppt2003_de</vt:lpstr>
      <vt:lpstr>CorelDRAW</vt:lpstr>
      <vt:lpstr>Recent Activities on HV-CMOS Detectors at KIT</vt:lpstr>
      <vt:lpstr>Introduction</vt:lpstr>
      <vt:lpstr>Introduction</vt:lpstr>
      <vt:lpstr>Pixel structure</vt:lpstr>
      <vt:lpstr>AMSH18 run</vt:lpstr>
      <vt:lpstr>MUPIX8</vt:lpstr>
      <vt:lpstr>ATLASPIX1</vt:lpstr>
      <vt:lpstr>Deep p-well</vt:lpstr>
      <vt:lpstr>Sensor electronics</vt:lpstr>
      <vt:lpstr>Sensor electronics</vt:lpstr>
      <vt:lpstr>New fondry TSI</vt:lpstr>
      <vt:lpstr>ATLASPIX3</vt:lpstr>
      <vt:lpstr>ATALSPIX3</vt:lpstr>
      <vt:lpstr>ATLASPIX3</vt:lpstr>
      <vt:lpstr>New run</vt:lpstr>
      <vt:lpstr>PowerPoint-Präsentation</vt:lpstr>
      <vt:lpstr>PowerPoint-Präsentation</vt:lpstr>
      <vt:lpstr>PowerPoint-Präsentation</vt:lpstr>
      <vt:lpstr>New structure: Small pixels</vt:lpstr>
      <vt:lpstr>New structure – reduced capacitance</vt:lpstr>
      <vt:lpstr>PowerPoint-Präsentation</vt:lpstr>
      <vt:lpstr>Summary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Folientitel: Arial 26pt fett 2-zeilig: Arial 22pt fett</dc:title>
  <dc:creator>Robin Gessmann</dc:creator>
  <cp:lastModifiedBy>Peric, Ivan (IPE)</cp:lastModifiedBy>
  <cp:revision>1325</cp:revision>
  <cp:lastPrinted>2015-10-22T12:15:42Z</cp:lastPrinted>
  <dcterms:created xsi:type="dcterms:W3CDTF">2009-10-06T08:56:36Z</dcterms:created>
  <dcterms:modified xsi:type="dcterms:W3CDTF">2019-08-28T14:55:02Z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0x0101001D6452EFABA4C442A06FD66636A1FFF7</vt:lpwstr>
  </property>
</Properties>
</file>