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81" r:id="rId2"/>
  </p:sldMasterIdLst>
  <p:notesMasterIdLst>
    <p:notesMasterId r:id="rId27"/>
  </p:notesMasterIdLst>
  <p:handoutMasterIdLst>
    <p:handoutMasterId r:id="rId28"/>
  </p:handoutMasterIdLst>
  <p:sldIdLst>
    <p:sldId id="259" r:id="rId3"/>
    <p:sldId id="460" r:id="rId4"/>
    <p:sldId id="374" r:id="rId5"/>
    <p:sldId id="455" r:id="rId6"/>
    <p:sldId id="375" r:id="rId7"/>
    <p:sldId id="414" r:id="rId8"/>
    <p:sldId id="474" r:id="rId9"/>
    <p:sldId id="1265" r:id="rId10"/>
    <p:sldId id="1192" r:id="rId11"/>
    <p:sldId id="385" r:id="rId12"/>
    <p:sldId id="486" r:id="rId13"/>
    <p:sldId id="1270" r:id="rId14"/>
    <p:sldId id="388" r:id="rId15"/>
    <p:sldId id="458" r:id="rId16"/>
    <p:sldId id="386" r:id="rId17"/>
    <p:sldId id="450" r:id="rId18"/>
    <p:sldId id="389" r:id="rId19"/>
    <p:sldId id="1269" r:id="rId20"/>
    <p:sldId id="359" r:id="rId21"/>
    <p:sldId id="454" r:id="rId22"/>
    <p:sldId id="452" r:id="rId23"/>
    <p:sldId id="446" r:id="rId24"/>
    <p:sldId id="456" r:id="rId25"/>
    <p:sldId id="457" r:id="rId26"/>
  </p:sldIdLst>
  <p:sldSz cx="12192000" cy="6858000"/>
  <p:notesSz cx="6858000" cy="9144000"/>
  <p:defaultTextStyle>
    <a:defPPr>
      <a:defRPr lang="en-US"/>
    </a:defPPr>
    <a:lvl1pPr marL="0" algn="l" defTabSz="914127" rtl="0" eaLnBrk="1" latinLnBrk="0" hangingPunct="1">
      <a:defRPr sz="1818" kern="1200">
        <a:solidFill>
          <a:schemeClr val="tx1"/>
        </a:solidFill>
        <a:latin typeface="+mn-lt"/>
        <a:ea typeface="+mn-ea"/>
        <a:cs typeface="+mn-cs"/>
      </a:defRPr>
    </a:lvl1pPr>
    <a:lvl2pPr marL="457062" algn="l" defTabSz="914127" rtl="0" eaLnBrk="1" latinLnBrk="0" hangingPunct="1">
      <a:defRPr sz="1818" kern="1200">
        <a:solidFill>
          <a:schemeClr val="tx1"/>
        </a:solidFill>
        <a:latin typeface="+mn-lt"/>
        <a:ea typeface="+mn-ea"/>
        <a:cs typeface="+mn-cs"/>
      </a:defRPr>
    </a:lvl2pPr>
    <a:lvl3pPr marL="914127" algn="l" defTabSz="914127" rtl="0" eaLnBrk="1" latinLnBrk="0" hangingPunct="1">
      <a:defRPr sz="1818" kern="1200">
        <a:solidFill>
          <a:schemeClr val="tx1"/>
        </a:solidFill>
        <a:latin typeface="+mn-lt"/>
        <a:ea typeface="+mn-ea"/>
        <a:cs typeface="+mn-cs"/>
      </a:defRPr>
    </a:lvl3pPr>
    <a:lvl4pPr marL="1371189" algn="l" defTabSz="914127" rtl="0" eaLnBrk="1" latinLnBrk="0" hangingPunct="1">
      <a:defRPr sz="1818" kern="1200">
        <a:solidFill>
          <a:schemeClr val="tx1"/>
        </a:solidFill>
        <a:latin typeface="+mn-lt"/>
        <a:ea typeface="+mn-ea"/>
        <a:cs typeface="+mn-cs"/>
      </a:defRPr>
    </a:lvl4pPr>
    <a:lvl5pPr marL="1828251" algn="l" defTabSz="914127" rtl="0" eaLnBrk="1" latinLnBrk="0" hangingPunct="1">
      <a:defRPr sz="1818" kern="1200">
        <a:solidFill>
          <a:schemeClr val="tx1"/>
        </a:solidFill>
        <a:latin typeface="+mn-lt"/>
        <a:ea typeface="+mn-ea"/>
        <a:cs typeface="+mn-cs"/>
      </a:defRPr>
    </a:lvl5pPr>
    <a:lvl6pPr marL="2285313" algn="l" defTabSz="914127" rtl="0" eaLnBrk="1" latinLnBrk="0" hangingPunct="1">
      <a:defRPr sz="1818" kern="1200">
        <a:solidFill>
          <a:schemeClr val="tx1"/>
        </a:solidFill>
        <a:latin typeface="+mn-lt"/>
        <a:ea typeface="+mn-ea"/>
        <a:cs typeface="+mn-cs"/>
      </a:defRPr>
    </a:lvl6pPr>
    <a:lvl7pPr marL="2742378" algn="l" defTabSz="914127" rtl="0" eaLnBrk="1" latinLnBrk="0" hangingPunct="1">
      <a:defRPr sz="1818" kern="1200">
        <a:solidFill>
          <a:schemeClr val="tx1"/>
        </a:solidFill>
        <a:latin typeface="+mn-lt"/>
        <a:ea typeface="+mn-ea"/>
        <a:cs typeface="+mn-cs"/>
      </a:defRPr>
    </a:lvl7pPr>
    <a:lvl8pPr marL="3199440" algn="l" defTabSz="914127" rtl="0" eaLnBrk="1" latinLnBrk="0" hangingPunct="1">
      <a:defRPr sz="1818" kern="1200">
        <a:solidFill>
          <a:schemeClr val="tx1"/>
        </a:solidFill>
        <a:latin typeface="+mn-lt"/>
        <a:ea typeface="+mn-ea"/>
        <a:cs typeface="+mn-cs"/>
      </a:defRPr>
    </a:lvl8pPr>
    <a:lvl9pPr marL="3656502" algn="l" defTabSz="914127" rtl="0" eaLnBrk="1" latinLnBrk="0" hangingPunct="1">
      <a:defRPr sz="181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33F28"/>
    <a:srgbClr val="BF605E"/>
    <a:srgbClr val="FEE52D"/>
    <a:srgbClr val="EAE7FE"/>
    <a:srgbClr val="22529E"/>
    <a:srgbClr val="839ED1"/>
    <a:srgbClr val="BF2121"/>
    <a:srgbClr val="FCF390"/>
    <a:srgbClr val="FCF350"/>
    <a:srgbClr val="F0FF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6748" autoAdjust="0"/>
    <p:restoredTop sz="86396" autoAdjust="0"/>
  </p:normalViewPr>
  <p:slideViewPr>
    <p:cSldViewPr snapToGrid="0" snapToObjects="1">
      <p:cViewPr varScale="1">
        <p:scale>
          <a:sx n="143" d="100"/>
          <a:sy n="143" d="100"/>
        </p:scale>
        <p:origin x="392" y="2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960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AE45C-DD5C-5646-9CB8-EA51D546198E}" type="datetimeFigureOut">
              <a:rPr lang="en-US" smtClean="0"/>
              <a:t>8/26/19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C46CD-8D7B-134A-A25E-DFE7E188A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461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196EE-CD24-E24C-8BAB-56DCE43175D7}" type="datetimeFigureOut">
              <a:rPr lang="en-US" smtClean="0"/>
              <a:t>8/26/19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482A1-C57B-4646-B465-83AF9B114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127" rtl="0" eaLnBrk="1" latinLnBrk="0" hangingPunct="1">
      <a:defRPr sz="1182" kern="1200">
        <a:solidFill>
          <a:schemeClr val="tx1"/>
        </a:solidFill>
        <a:latin typeface="+mn-lt"/>
        <a:ea typeface="+mn-ea"/>
        <a:cs typeface="+mn-cs"/>
      </a:defRPr>
    </a:lvl1pPr>
    <a:lvl2pPr marL="457062" algn="l" defTabSz="914127" rtl="0" eaLnBrk="1" latinLnBrk="0" hangingPunct="1">
      <a:defRPr sz="1182" kern="1200">
        <a:solidFill>
          <a:schemeClr val="tx1"/>
        </a:solidFill>
        <a:latin typeface="+mn-lt"/>
        <a:ea typeface="+mn-ea"/>
        <a:cs typeface="+mn-cs"/>
      </a:defRPr>
    </a:lvl2pPr>
    <a:lvl3pPr marL="914127" algn="l" defTabSz="914127" rtl="0" eaLnBrk="1" latinLnBrk="0" hangingPunct="1">
      <a:defRPr sz="1182" kern="1200">
        <a:solidFill>
          <a:schemeClr val="tx1"/>
        </a:solidFill>
        <a:latin typeface="+mn-lt"/>
        <a:ea typeface="+mn-ea"/>
        <a:cs typeface="+mn-cs"/>
      </a:defRPr>
    </a:lvl3pPr>
    <a:lvl4pPr marL="1371189" algn="l" defTabSz="914127" rtl="0" eaLnBrk="1" latinLnBrk="0" hangingPunct="1">
      <a:defRPr sz="1182" kern="1200">
        <a:solidFill>
          <a:schemeClr val="tx1"/>
        </a:solidFill>
        <a:latin typeface="+mn-lt"/>
        <a:ea typeface="+mn-ea"/>
        <a:cs typeface="+mn-cs"/>
      </a:defRPr>
    </a:lvl4pPr>
    <a:lvl5pPr marL="1828251" algn="l" defTabSz="914127" rtl="0" eaLnBrk="1" latinLnBrk="0" hangingPunct="1">
      <a:defRPr sz="1182" kern="1200">
        <a:solidFill>
          <a:schemeClr val="tx1"/>
        </a:solidFill>
        <a:latin typeface="+mn-lt"/>
        <a:ea typeface="+mn-ea"/>
        <a:cs typeface="+mn-cs"/>
      </a:defRPr>
    </a:lvl5pPr>
    <a:lvl6pPr marL="2285313" algn="l" defTabSz="914127" rtl="0" eaLnBrk="1" latinLnBrk="0" hangingPunct="1">
      <a:defRPr sz="1182" kern="1200">
        <a:solidFill>
          <a:schemeClr val="tx1"/>
        </a:solidFill>
        <a:latin typeface="+mn-lt"/>
        <a:ea typeface="+mn-ea"/>
        <a:cs typeface="+mn-cs"/>
      </a:defRPr>
    </a:lvl6pPr>
    <a:lvl7pPr marL="2742378" algn="l" defTabSz="914127" rtl="0" eaLnBrk="1" latinLnBrk="0" hangingPunct="1">
      <a:defRPr sz="1182" kern="1200">
        <a:solidFill>
          <a:schemeClr val="tx1"/>
        </a:solidFill>
        <a:latin typeface="+mn-lt"/>
        <a:ea typeface="+mn-ea"/>
        <a:cs typeface="+mn-cs"/>
      </a:defRPr>
    </a:lvl7pPr>
    <a:lvl8pPr marL="3199440" algn="l" defTabSz="914127" rtl="0" eaLnBrk="1" latinLnBrk="0" hangingPunct="1">
      <a:defRPr sz="1182" kern="1200">
        <a:solidFill>
          <a:schemeClr val="tx1"/>
        </a:solidFill>
        <a:latin typeface="+mn-lt"/>
        <a:ea typeface="+mn-ea"/>
        <a:cs typeface="+mn-cs"/>
      </a:defRPr>
    </a:lvl8pPr>
    <a:lvl9pPr marL="3656502" algn="l" defTabSz="914127" rtl="0" eaLnBrk="1" latinLnBrk="0" hangingPunct="1">
      <a:defRPr sz="118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30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6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58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54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15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5649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329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058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33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140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675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791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29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93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</a:t>
            </a:r>
            <a:r>
              <a:rPr lang="en-US" baseline="0" dirty="0"/>
              <a:t> refs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01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831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21336" y="6554225"/>
            <a:ext cx="2743200" cy="365125"/>
          </a:xfrm>
        </p:spPr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558978" y="3957802"/>
            <a:ext cx="9074047" cy="479742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sz="1997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The Conference X, 13 October 2017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509593" y="5537921"/>
            <a:ext cx="5184708" cy="392125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sz="1816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Name, name@cern.ch</a:t>
            </a:r>
          </a:p>
        </p:txBody>
      </p:sp>
    </p:spTree>
    <p:extLst>
      <p:ext uri="{BB962C8B-B14F-4D97-AF65-F5344CB8AC3E}">
        <p14:creationId xmlns:p14="http://schemas.microsoft.com/office/powerpoint/2010/main" val="168792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21336" y="6554225"/>
            <a:ext cx="2743200" cy="365125"/>
          </a:xfrm>
        </p:spPr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558978" y="3957802"/>
            <a:ext cx="9074047" cy="479742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sz="1997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The Conference X, 13 October 2017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509593" y="5537921"/>
            <a:ext cx="5184708" cy="392125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sz="1816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Name, name@cern.ch</a:t>
            </a:r>
          </a:p>
        </p:txBody>
      </p:sp>
    </p:spTree>
    <p:extLst>
      <p:ext uri="{BB962C8B-B14F-4D97-AF65-F5344CB8AC3E}">
        <p14:creationId xmlns:p14="http://schemas.microsoft.com/office/powerpoint/2010/main" val="168792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3" y="6538860"/>
            <a:ext cx="2743200" cy="36512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r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54225"/>
            <a:ext cx="2743200" cy="36512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l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51"/>
            <a:ext cx="4339856" cy="365125"/>
          </a:xfrm>
          <a:prstGeom prst="rect">
            <a:avLst/>
          </a:prstGeom>
        </p:spPr>
        <p:txBody>
          <a:bodyPr vert="horz" lIns="100564" tIns="50282" rIns="100564" bIns="50282" rtlCol="0" anchor="ctr" anchorCtr="0"/>
          <a:lstStyle>
            <a:lvl1pPr algn="ctr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838200" y="1698129"/>
            <a:ext cx="10515600" cy="4232411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600202"/>
            <a:ext cx="9956800" cy="4525963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3261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4506" y="197420"/>
            <a:ext cx="719704" cy="63772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83194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07" tIns="45653" rIns="91307" bIns="45653" rtlCol="0" anchor="ctr"/>
          <a:lstStyle/>
          <a:p>
            <a:pPr algn="ctr"/>
            <a:endParaRPr lang="en-US" sz="118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0043"/>
            <a:ext cx="10515600" cy="750434"/>
          </a:xfrm>
          <a:prstGeom prst="rect">
            <a:avLst/>
          </a:prstGeom>
        </p:spPr>
        <p:txBody>
          <a:bodyPr vert="horz" lIns="100564" tIns="50282" rIns="100564" bIns="50282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51"/>
            <a:ext cx="4339856" cy="365125"/>
          </a:xfrm>
          <a:prstGeom prst="rect">
            <a:avLst/>
          </a:prstGeom>
        </p:spPr>
        <p:txBody>
          <a:bodyPr vert="horz" lIns="100564" tIns="50282" rIns="100564" bIns="50282" rtlCol="0" anchor="ctr" anchorCtr="0"/>
          <a:lstStyle>
            <a:lvl1pPr algn="ctr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3" y="6538860"/>
            <a:ext cx="2743200" cy="36512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r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54225"/>
            <a:ext cx="2743200" cy="36512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l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August 2019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1506" y="25555"/>
            <a:ext cx="981930" cy="98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2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99" r:id="rId2"/>
  </p:sldLayoutIdLst>
  <p:hf hdr="0"/>
  <p:txStyles>
    <p:titleStyle>
      <a:lvl1pPr algn="ctr" defTabSz="684764" rtl="0" eaLnBrk="1" latinLnBrk="0" hangingPunct="1">
        <a:lnSpc>
          <a:spcPct val="90000"/>
        </a:lnSpc>
        <a:spcBef>
          <a:spcPct val="0"/>
        </a:spcBef>
        <a:buNone/>
        <a:defRPr sz="454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4764" rtl="0" eaLnBrk="1" latinLnBrk="0" hangingPunct="1">
        <a:lnSpc>
          <a:spcPct val="90000"/>
        </a:lnSpc>
        <a:spcBef>
          <a:spcPts val="749"/>
        </a:spcBef>
        <a:buFont typeface="Arial"/>
        <a:buNone/>
        <a:defRPr sz="1907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383" indent="0" algn="ctr" defTabSz="684764" rtl="0" eaLnBrk="1" latinLnBrk="0" hangingPunct="1">
        <a:lnSpc>
          <a:spcPct val="90000"/>
        </a:lnSpc>
        <a:spcBef>
          <a:spcPts val="375"/>
        </a:spcBef>
        <a:buFont typeface="Arial"/>
        <a:buNone/>
        <a:defRPr sz="1816" kern="1200">
          <a:solidFill>
            <a:schemeClr val="tx1"/>
          </a:solidFill>
          <a:latin typeface="+mn-lt"/>
          <a:ea typeface="+mn-ea"/>
          <a:cs typeface="+mn-cs"/>
        </a:defRPr>
      </a:lvl2pPr>
      <a:lvl3pPr marL="684764" indent="0" algn="ctr" defTabSz="684764" rtl="0" eaLnBrk="1" latinLnBrk="0" hangingPunct="1">
        <a:lnSpc>
          <a:spcPct val="90000"/>
        </a:lnSpc>
        <a:spcBef>
          <a:spcPts val="375"/>
        </a:spcBef>
        <a:buFont typeface="Arial"/>
        <a:buNone/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027146" indent="0" algn="ctr" defTabSz="684764" rtl="0" eaLnBrk="1" latinLnBrk="0" hangingPunct="1">
        <a:lnSpc>
          <a:spcPct val="90000"/>
        </a:lnSpc>
        <a:spcBef>
          <a:spcPts val="375"/>
        </a:spcBef>
        <a:buFont typeface="Arial"/>
        <a:buNone/>
        <a:defRPr sz="1362" kern="1200">
          <a:solidFill>
            <a:schemeClr val="tx1"/>
          </a:solidFill>
          <a:latin typeface="+mn-lt"/>
          <a:ea typeface="+mn-ea"/>
          <a:cs typeface="+mn-cs"/>
        </a:defRPr>
      </a:lvl4pPr>
      <a:lvl5pPr marL="1369530" indent="0" algn="ctr" defTabSz="684764" rtl="0" eaLnBrk="1" latinLnBrk="0" hangingPunct="1">
        <a:lnSpc>
          <a:spcPct val="90000"/>
        </a:lnSpc>
        <a:spcBef>
          <a:spcPts val="375"/>
        </a:spcBef>
        <a:buFont typeface="Arial"/>
        <a:buNone/>
        <a:defRPr sz="1362" kern="1200">
          <a:solidFill>
            <a:schemeClr val="tx1"/>
          </a:solidFill>
          <a:latin typeface="+mn-lt"/>
          <a:ea typeface="+mn-ea"/>
          <a:cs typeface="+mn-cs"/>
        </a:defRPr>
      </a:lvl5pPr>
      <a:lvl6pPr marL="1883102" indent="-171192" algn="l" defTabSz="684764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6pPr>
      <a:lvl7pPr marL="2225484" indent="-171192" algn="l" defTabSz="684764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7pPr>
      <a:lvl8pPr marL="2567868" indent="-171192" algn="l" defTabSz="684764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8pPr>
      <a:lvl9pPr marL="2910251" indent="-171192" algn="l" defTabSz="684764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1pPr>
      <a:lvl2pPr marL="342383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2pPr>
      <a:lvl3pPr marL="684764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3pPr>
      <a:lvl4pPr marL="1027146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4pPr>
      <a:lvl5pPr marL="1369530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5pPr>
      <a:lvl6pPr marL="1711913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6pPr>
      <a:lvl7pPr marL="2054294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7pPr>
      <a:lvl8pPr marL="2396676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8pPr>
      <a:lvl9pPr marL="2739059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5529" y="197420"/>
            <a:ext cx="719705" cy="63772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83194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07" tIns="45653" rIns="91307" bIns="45653" rtlCol="0" anchor="ctr"/>
          <a:lstStyle/>
          <a:p>
            <a:pPr algn="ctr"/>
            <a:endParaRPr lang="en-US" sz="1543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37961"/>
            <a:ext cx="10515600" cy="750434"/>
          </a:xfrm>
          <a:prstGeom prst="rect">
            <a:avLst/>
          </a:prstGeom>
        </p:spPr>
        <p:txBody>
          <a:bodyPr vert="horz" lIns="100564" tIns="50282" rIns="100564" bIns="50282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51"/>
            <a:ext cx="4339856" cy="365125"/>
          </a:xfrm>
          <a:prstGeom prst="rect">
            <a:avLst/>
          </a:prstGeom>
        </p:spPr>
        <p:txBody>
          <a:bodyPr vert="horz" lIns="100564" tIns="50282" rIns="100564" bIns="50282" rtlCol="0" anchor="ctr" anchorCtr="0"/>
          <a:lstStyle>
            <a:lvl1pPr algn="ctr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3" y="6538860"/>
            <a:ext cx="2743200" cy="36512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r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54225"/>
            <a:ext cx="2743200" cy="36512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l">
              <a:defRPr sz="118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August 2019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3" y="-4427"/>
            <a:ext cx="987189" cy="98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700" r:id="rId2"/>
  </p:sldLayoutIdLst>
  <p:hf hdr="0"/>
  <p:txStyles>
    <p:titleStyle>
      <a:lvl1pPr algn="ctr" defTabSz="684764" rtl="0" eaLnBrk="1" latinLnBrk="0" hangingPunct="1">
        <a:lnSpc>
          <a:spcPct val="90000"/>
        </a:lnSpc>
        <a:spcBef>
          <a:spcPct val="0"/>
        </a:spcBef>
        <a:buNone/>
        <a:defRPr sz="3995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342383" indent="-342383" algn="l" defTabSz="684764" rtl="0" eaLnBrk="1" latinLnBrk="0" hangingPunct="1">
        <a:lnSpc>
          <a:spcPct val="90000"/>
        </a:lnSpc>
        <a:spcBef>
          <a:spcPts val="749"/>
        </a:spcBef>
        <a:buFont typeface="Arial" charset="0"/>
        <a:buChar char="•"/>
        <a:defRPr sz="1997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27700" indent="-285318" algn="l" defTabSz="684764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816" kern="1200">
          <a:solidFill>
            <a:schemeClr val="tx1"/>
          </a:solidFill>
          <a:latin typeface="+mn-lt"/>
          <a:ea typeface="+mn-ea"/>
          <a:cs typeface="+mn-cs"/>
        </a:defRPr>
      </a:lvl2pPr>
      <a:lvl3pPr marL="970084" indent="-285318" algn="l" defTabSz="684764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634" kern="1200">
          <a:solidFill>
            <a:schemeClr val="tx1"/>
          </a:solidFill>
          <a:latin typeface="+mn-lt"/>
          <a:ea typeface="+mn-ea"/>
          <a:cs typeface="+mn-cs"/>
        </a:defRPr>
      </a:lvl3pPr>
      <a:lvl4pPr marL="1312467" indent="-285318" algn="l" defTabSz="684764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4pPr>
      <a:lvl5pPr marL="1654847" indent="-285318" algn="l" defTabSz="684764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180" kern="1200">
          <a:solidFill>
            <a:schemeClr val="tx1"/>
          </a:solidFill>
          <a:latin typeface="+mn-lt"/>
          <a:ea typeface="+mn-ea"/>
          <a:cs typeface="+mn-cs"/>
        </a:defRPr>
      </a:lvl5pPr>
      <a:lvl6pPr marL="1883102" indent="-171192" algn="l" defTabSz="684764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6pPr>
      <a:lvl7pPr marL="2225484" indent="-171192" algn="l" defTabSz="684764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7pPr>
      <a:lvl8pPr marL="2567868" indent="-171192" algn="l" defTabSz="684764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8pPr>
      <a:lvl9pPr marL="2910251" indent="-171192" algn="l" defTabSz="684764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1pPr>
      <a:lvl2pPr marL="342383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2pPr>
      <a:lvl3pPr marL="684764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3pPr>
      <a:lvl4pPr marL="1027146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4pPr>
      <a:lvl5pPr marL="1369530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5pPr>
      <a:lvl6pPr marL="1711913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6pPr>
      <a:lvl7pPr marL="2054294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7pPr>
      <a:lvl8pPr marL="2396676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8pPr>
      <a:lvl9pPr marL="2739059" algn="l" defTabSz="684764" rtl="0" eaLnBrk="1" latinLnBrk="0" hangingPunct="1">
        <a:defRPr sz="13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tif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eg"/><Relationship Id="rId5" Type="http://schemas.openxmlformats.org/officeDocument/2006/relationships/image" Target="../media/image38.pn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emf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emf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lic.cern/european-strategy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clic.cern/european-strategy" TargetMode="External"/><Relationship Id="rId7" Type="http://schemas.openxmlformats.org/officeDocument/2006/relationships/image" Target="../media/image1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dx.doi.org/10.23731/CYRM-2019-001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64.png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png"/><Relationship Id="rId11" Type="http://schemas.openxmlformats.org/officeDocument/2006/relationships/image" Target="../media/image70.png"/><Relationship Id="rId5" Type="http://schemas.openxmlformats.org/officeDocument/2006/relationships/image" Target="../media/image65.jpeg"/><Relationship Id="rId10" Type="http://schemas.openxmlformats.org/officeDocument/2006/relationships/image" Target="../media/image69.png"/><Relationship Id="rId4" Type="http://schemas.openxmlformats.org/officeDocument/2006/relationships/image" Target="../media/image36.jpeg"/><Relationship Id="rId9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cds.cern.ch/record/2687090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jpeg"/><Relationship Id="rId7" Type="http://schemas.openxmlformats.org/officeDocument/2006/relationships/image" Target="../media/image3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emf"/><Relationship Id="rId11" Type="http://schemas.openxmlformats.org/officeDocument/2006/relationships/image" Target="../media/image36.jpeg"/><Relationship Id="rId5" Type="http://schemas.openxmlformats.org/officeDocument/2006/relationships/image" Target="../media/image30.png"/><Relationship Id="rId10" Type="http://schemas.openxmlformats.org/officeDocument/2006/relationships/image" Target="../media/image35.emf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34091" y="111030"/>
            <a:ext cx="7425897" cy="750434"/>
          </a:xfrm>
        </p:spPr>
        <p:txBody>
          <a:bodyPr>
            <a:noAutofit/>
          </a:bodyPr>
          <a:lstStyle/>
          <a:p>
            <a:r>
              <a:rPr lang="en-US" sz="3200" dirty="0"/>
              <a:t>The CLIC project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34090" y="1008612"/>
            <a:ext cx="9152081" cy="98058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17362" y="4840071"/>
            <a:ext cx="9152081" cy="98058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51"/>
          </a:p>
        </p:txBody>
      </p:sp>
      <p:sp>
        <p:nvSpPr>
          <p:cNvPr id="19" name="Rectangle 18"/>
          <p:cNvSpPr/>
          <p:nvPr/>
        </p:nvSpPr>
        <p:spPr>
          <a:xfrm>
            <a:off x="1534090" y="985550"/>
            <a:ext cx="9152081" cy="32686"/>
          </a:xfrm>
          <a:prstGeom prst="rect">
            <a:avLst/>
          </a:prstGeom>
          <a:solidFill>
            <a:srgbClr val="2252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7" name="Rectangle 26"/>
          <p:cNvSpPr/>
          <p:nvPr/>
        </p:nvSpPr>
        <p:spPr>
          <a:xfrm>
            <a:off x="1517362" y="4938129"/>
            <a:ext cx="9152081" cy="32686"/>
          </a:xfrm>
          <a:prstGeom prst="rect">
            <a:avLst/>
          </a:prstGeom>
          <a:solidFill>
            <a:srgbClr val="2252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51"/>
          </a:p>
        </p:txBody>
      </p:sp>
      <p:pic>
        <p:nvPicPr>
          <p:cNvPr id="28" name="xband_2_photobyMatteoVol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216" y="1120237"/>
            <a:ext cx="3097142" cy="192059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xband_cavity_2_photobyMatteoVolpi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20525" y="1127784"/>
            <a:ext cx="2550126" cy="1913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94922" y="1120236"/>
            <a:ext cx="1524292" cy="1138012"/>
          </a:xfrm>
          <a:prstGeom prst="rect">
            <a:avLst/>
          </a:prstGeom>
          <a:ln w="3175">
            <a:miter lim="400000"/>
          </a:ln>
        </p:spPr>
      </p:pic>
      <p:pic>
        <p:nvPicPr>
          <p:cNvPr id="31" name="Picture 30" descr="Screen Shot 2017-01-23 at 15.23.1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089" y="3054395"/>
            <a:ext cx="1595374" cy="1765645"/>
          </a:xfrm>
          <a:prstGeom prst="rect">
            <a:avLst/>
          </a:prstGeom>
        </p:spPr>
      </p:pic>
      <p:pic>
        <p:nvPicPr>
          <p:cNvPr id="32" name="Picture 31" descr="ClicOptPic3_crop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2779" y="1128800"/>
            <a:ext cx="1936664" cy="1129449"/>
          </a:xfrm>
          <a:prstGeom prst="rect">
            <a:avLst/>
          </a:prstGeom>
        </p:spPr>
      </p:pic>
      <p:pic>
        <p:nvPicPr>
          <p:cNvPr id="33" name="Picture 32" descr="cavity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4695" y="3047294"/>
            <a:ext cx="1880228" cy="1765645"/>
          </a:xfrm>
          <a:prstGeom prst="rect">
            <a:avLst/>
          </a:prstGeom>
        </p:spPr>
      </p:pic>
      <p:pic>
        <p:nvPicPr>
          <p:cNvPr id="35" name="Picture 34" descr="Timepix3telescopeSept15_small.jp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3730" y="3067961"/>
            <a:ext cx="2147628" cy="1738511"/>
          </a:xfrm>
          <a:prstGeom prst="rect">
            <a:avLst/>
          </a:prstGeom>
        </p:spPr>
      </p:pic>
      <p:pic>
        <p:nvPicPr>
          <p:cNvPr id="21" name="Picture 20" descr="ctf3_highres-2.pdf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4923" y="2280567"/>
            <a:ext cx="3462988" cy="252590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839320" y="5522649"/>
            <a:ext cx="8412128" cy="479742"/>
          </a:xfrm>
        </p:spPr>
        <p:txBody>
          <a:bodyPr/>
          <a:lstStyle/>
          <a:p>
            <a:r>
              <a:rPr lang="en-US" sz="1800" dirty="0" err="1"/>
              <a:t>CLICdp</a:t>
            </a:r>
            <a:r>
              <a:rPr lang="en-US" sz="1800" dirty="0"/>
              <a:t> collaboration meeting August 2019</a:t>
            </a:r>
          </a:p>
          <a:p>
            <a:r>
              <a:rPr lang="en-US" sz="1800" dirty="0"/>
              <a:t>Steinar Stapnes on behalf of CLIC</a:t>
            </a:r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269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SwissFEL</a:t>
            </a:r>
            <a:r>
              <a:rPr lang="en-US" sz="3200" dirty="0"/>
              <a:t> – C-band </a:t>
            </a:r>
            <a:r>
              <a:rPr lang="en-US" sz="3200" dirty="0" err="1"/>
              <a:t>linac</a:t>
            </a:r>
            <a:endParaRPr lang="en-US" sz="3200" dirty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526" y="1481717"/>
            <a:ext cx="3261802" cy="285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5584" y="3258964"/>
            <a:ext cx="5073594" cy="2993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8733" y="4384618"/>
            <a:ext cx="846080" cy="84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TUPSO43f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208" y="4407679"/>
            <a:ext cx="1470189" cy="196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965584" y="1420799"/>
            <a:ext cx="4795005" cy="1838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311319" indent="-311319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b="0" dirty="0">
                <a:latin typeface="Avenir Book" charset="0"/>
                <a:ea typeface="Avenir Book" charset="0"/>
                <a:cs typeface="Avenir Book" charset="0"/>
              </a:rPr>
              <a:t>104 x 2m-long C-band structures</a:t>
            </a:r>
          </a:p>
          <a:p>
            <a:pPr>
              <a:spcBef>
                <a:spcPct val="20000"/>
              </a:spcBef>
              <a:buClr>
                <a:prstClr val="black"/>
              </a:buClr>
              <a:defRPr/>
            </a:pPr>
            <a:r>
              <a:rPr lang="en-GB" altLang="en-US" b="0" dirty="0">
                <a:latin typeface="Avenir Book" charset="0"/>
                <a:ea typeface="Avenir Book" charset="0"/>
                <a:cs typeface="Avenir Book" charset="0"/>
              </a:rPr>
              <a:t>      (beam </a:t>
            </a:r>
            <a:r>
              <a:rPr lang="en-GB" altLang="en-US" b="0" dirty="0">
                <a:latin typeface="Avenir Book" charset="0"/>
                <a:ea typeface="Avenir Book" charset="0"/>
                <a:cs typeface="Avenir Book" charset="0"/>
                <a:sym typeface="Wingdings" panose="05000000000000000000" pitchFamily="2" charset="2"/>
              </a:rPr>
              <a:t> 6 GeV @ 100 Hz)</a:t>
            </a:r>
            <a:r>
              <a:rPr lang="en-GB" altLang="en-US" b="0" dirty="0">
                <a:latin typeface="Avenir Book" charset="0"/>
                <a:ea typeface="Avenir Book" charset="0"/>
                <a:cs typeface="Avenir Book" charset="0"/>
              </a:rPr>
              <a:t> </a:t>
            </a:r>
          </a:p>
          <a:p>
            <a:pPr marL="311319" indent="-311319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b="0" dirty="0">
                <a:latin typeface="Avenir Book" charset="0"/>
                <a:ea typeface="Avenir Book" charset="0"/>
                <a:cs typeface="Avenir Book" charset="0"/>
              </a:rPr>
              <a:t>Similar </a:t>
            </a:r>
            <a:r>
              <a:rPr lang="en-US" dirty="0">
                <a:latin typeface="Avenir Book"/>
                <a:ea typeface="Lucida Grande"/>
                <a:cs typeface="Avenir Book"/>
                <a:sym typeface="Symbol" charset="0"/>
              </a:rPr>
              <a:t>μ</a:t>
            </a:r>
            <a:r>
              <a:rPr lang="en-GB" altLang="en-US" b="0" dirty="0">
                <a:latin typeface="Avenir Book" charset="0"/>
                <a:ea typeface="Avenir Book" charset="0"/>
                <a:cs typeface="Avenir Book" charset="0"/>
              </a:rPr>
              <a:t>m-level tolerances</a:t>
            </a:r>
          </a:p>
          <a:p>
            <a:pPr marL="311319" indent="-311319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b="0" dirty="0">
                <a:latin typeface="Avenir Book" charset="0"/>
                <a:ea typeface="Avenir Book" charset="0"/>
                <a:cs typeface="Avenir Book" charset="0"/>
              </a:rPr>
              <a:t>Length ~ 800 CLIC structures</a:t>
            </a:r>
          </a:p>
          <a:p>
            <a:pPr marL="311319" indent="-311319">
              <a:spcBef>
                <a:spcPct val="20000"/>
              </a:spcBef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b="0" dirty="0">
                <a:latin typeface="Avenir Book" charset="0"/>
                <a:ea typeface="Avenir Book" charset="0"/>
                <a:cs typeface="Avenir Book" charset="0"/>
              </a:rPr>
              <a:t>Being commissioned </a:t>
            </a:r>
          </a:p>
          <a:p>
            <a:pPr>
              <a:spcBef>
                <a:spcPct val="20000"/>
              </a:spcBef>
              <a:buClr>
                <a:prstClr val="black"/>
              </a:buClr>
              <a:defRPr/>
            </a:pPr>
            <a:endParaRPr lang="en-GB" altLang="en-US" sz="2179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>
              <a:spcBef>
                <a:spcPct val="20000"/>
              </a:spcBef>
              <a:buClr>
                <a:prstClr val="black"/>
              </a:buClr>
              <a:defRPr/>
            </a:pPr>
            <a:endParaRPr lang="en-GB" altLang="en-US" sz="2179" dirty="0">
              <a:solidFill>
                <a:prstClr val="black"/>
              </a:solidFill>
            </a:endParaRPr>
          </a:p>
          <a:p>
            <a:pPr>
              <a:spcBef>
                <a:spcPct val="20000"/>
              </a:spcBef>
              <a:buClr>
                <a:prstClr val="black"/>
              </a:buClr>
              <a:defRPr/>
            </a:pPr>
            <a:endParaRPr lang="en-GB" altLang="en-US" sz="254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360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3482" y="2241949"/>
            <a:ext cx="4740090" cy="266630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47" y="4545288"/>
            <a:ext cx="3317358" cy="231271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699" y="5271212"/>
            <a:ext cx="1381334" cy="156108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837813" y="5447728"/>
            <a:ext cx="1267622" cy="5078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Verdana" charset="0"/>
                <a:ea typeface="Verdana" charset="0"/>
                <a:cs typeface="Verdana" charset="0"/>
              </a:rPr>
              <a:t>Elements in existing </a:t>
            </a:r>
            <a:r>
              <a:rPr lang="en-US" sz="900" dirty="0" err="1">
                <a:latin typeface="Verdana" charset="0"/>
                <a:ea typeface="Verdana" charset="0"/>
                <a:cs typeface="Verdana" charset="0"/>
              </a:rPr>
              <a:t>linacs</a:t>
            </a:r>
            <a:r>
              <a:rPr lang="en-US" sz="900" dirty="0">
                <a:latin typeface="Verdana" charset="0"/>
                <a:ea typeface="Verdana" charset="0"/>
                <a:cs typeface="Verdana" charset="0"/>
              </a:rPr>
              <a:t> (DESY, PSI)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45B81A-ABAD-3C47-9374-8657BFBDCD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34" y="2239666"/>
            <a:ext cx="2912554" cy="218441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9903DE-37DF-A54B-94E0-84BE89D028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0037" y="4758417"/>
            <a:ext cx="3846243" cy="20738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0FB087C-2F98-E34F-982E-184232A12C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34" y="89600"/>
            <a:ext cx="3921451" cy="206165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6C349A-A9FB-9D4B-AC6A-91D2CB04A4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04662" y="25754"/>
            <a:ext cx="3782304" cy="254640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0" name="Title 8">
            <a:extLst>
              <a:ext uri="{FF2B5EF4-FFF2-40B4-BE49-F238E27FC236}">
                <a16:creationId xmlns:a16="http://schemas.microsoft.com/office/drawing/2014/main" id="{D0486522-EF4D-9249-A696-AD6A29C83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091" y="96994"/>
            <a:ext cx="8910979" cy="729732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X-band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F00515-09ED-114C-9353-29271D841909}"/>
              </a:ext>
            </a:extLst>
          </p:cNvPr>
          <p:cNvSpPr/>
          <p:nvPr/>
        </p:nvSpPr>
        <p:spPr>
          <a:xfrm>
            <a:off x="9010702" y="3295958"/>
            <a:ext cx="3047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Avenir Roman" panose="02000503020000020003" pitchFamily="2" charset="0"/>
              </a:rPr>
              <a:t>More about these initiatives (June 2019): https://</a:t>
            </a:r>
            <a:r>
              <a:rPr lang="en-US" sz="900" dirty="0" err="1">
                <a:latin typeface="Avenir Roman" panose="02000503020000020003" pitchFamily="2" charset="0"/>
              </a:rPr>
              <a:t>indico.cern.ch</a:t>
            </a:r>
            <a:r>
              <a:rPr lang="en-US" sz="900" dirty="0">
                <a:latin typeface="Avenir Roman" panose="02000503020000020003" pitchFamily="2" charset="0"/>
              </a:rPr>
              <a:t>/event/766929/timetable/#all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BC69639-4287-F149-96BB-19E9591441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64492" y="2991474"/>
            <a:ext cx="3119718" cy="34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66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D3269-954A-0E43-9786-597094E29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212" y="137961"/>
            <a:ext cx="6835587" cy="750434"/>
          </a:xfrm>
        </p:spPr>
        <p:txBody>
          <a:bodyPr/>
          <a:lstStyle/>
          <a:p>
            <a:pPr algn="ctr"/>
            <a:r>
              <a:rPr lang="en-US" sz="3200" dirty="0"/>
              <a:t>Implementing CLIC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D4A4B0-45E1-DC44-BAA8-19A990D45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77" y="0"/>
            <a:ext cx="4007223" cy="225406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36C7E1-C4B8-2C40-9C15-82C7D5C4A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77" y="2903385"/>
            <a:ext cx="5204012" cy="19874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E8FC36-2688-EC4C-B756-D4B6A224BA2A}"/>
              </a:ext>
            </a:extLst>
          </p:cNvPr>
          <p:cNvSpPr txBox="1"/>
          <p:nvPr/>
        </p:nvSpPr>
        <p:spPr>
          <a:xfrm>
            <a:off x="156358" y="5117427"/>
            <a:ext cx="55973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Power estimate bottom up (concentrating on 380 GeV systems)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Very large reductions since CDR, better estimates of nominal settings, much more </a:t>
            </a:r>
            <a:r>
              <a:rPr lang="en-US" sz="1200" dirty="0" err="1">
                <a:latin typeface="Avenir Book" charset="0"/>
                <a:ea typeface="Avenir Book" charset="0"/>
                <a:cs typeface="Avenir Book" charset="0"/>
              </a:rPr>
              <a:t>optimised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en-US" sz="1200" dirty="0" err="1">
                <a:latin typeface="Avenir Book" charset="0"/>
                <a:ea typeface="Avenir Book" charset="0"/>
                <a:cs typeface="Avenir Book" charset="0"/>
              </a:rPr>
              <a:t>drivebeam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complex and more efficient klystrons, injectors more </a:t>
            </a:r>
            <a:r>
              <a:rPr lang="en-US" sz="1200" dirty="0" err="1">
                <a:latin typeface="Avenir Book" charset="0"/>
                <a:ea typeface="Avenir Book" charset="0"/>
                <a:cs typeface="Avenir Book" charset="0"/>
              </a:rPr>
              <a:t>optimisation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, </a:t>
            </a:r>
            <a:r>
              <a:rPr lang="en-US" sz="1200" dirty="0" err="1">
                <a:latin typeface="Avenir Book" charset="0"/>
                <a:ea typeface="Avenir Book" charset="0"/>
                <a:cs typeface="Avenir Book" charset="0"/>
              </a:rPr>
              <a:t>etc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</a:t>
            </a:r>
          </a:p>
          <a:p>
            <a:endParaRPr lang="en-US" sz="12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Further savings possible, main target damping ring RF </a:t>
            </a:r>
          </a:p>
          <a:p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Will look also more closely at 1.5 and 3 </a:t>
            </a:r>
            <a:r>
              <a:rPr lang="en-US" sz="1200" dirty="0" err="1">
                <a:latin typeface="Avenir Book" charset="0"/>
                <a:ea typeface="Avenir Book" charset="0"/>
                <a:cs typeface="Avenir Book" charset="0"/>
              </a:rPr>
              <a:t>TeV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numbers next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19F485-536B-634B-8105-974300426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0917" y="2322565"/>
            <a:ext cx="3237392" cy="19535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108747-A6C2-344B-A75A-C67253B303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0431" y="997782"/>
            <a:ext cx="5143369" cy="11328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E41A2B-B70A-094C-8F4D-4B2DC824287C}"/>
              </a:ext>
            </a:extLst>
          </p:cNvPr>
          <p:cNvSpPr txBox="1"/>
          <p:nvPr/>
        </p:nvSpPr>
        <p:spPr>
          <a:xfrm>
            <a:off x="6238715" y="5117427"/>
            <a:ext cx="56391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From running model and power estimates at various states </a:t>
            </a:r>
            <a:r>
              <a:rPr lang="mr-IN" sz="1200" dirty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the energy consumption can be estimated</a:t>
            </a:r>
          </a:p>
          <a:p>
            <a:endParaRPr lang="en-US" sz="12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CERN is currently consuming ~1.2 </a:t>
            </a:r>
            <a:r>
              <a:rPr lang="en-US" sz="1200" dirty="0" err="1">
                <a:latin typeface="Avenir Book" charset="0"/>
                <a:ea typeface="Avenir Book" charset="0"/>
                <a:cs typeface="Avenir Book" charset="0"/>
              </a:rPr>
              <a:t>TWh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yearly (~90% in accelerators)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12170A4-B3D3-714A-92A6-89915835A2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2233" y="2213247"/>
            <a:ext cx="3546661" cy="258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30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Cost - 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8918" y="1230003"/>
            <a:ext cx="57434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Avenir Book"/>
              </a:rPr>
              <a:t>Machine has been re-costed bottom-up in 2017-18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>
                <a:latin typeface="Avenir Book"/>
              </a:rPr>
              <a:t>Methods and costings validated at review on 7 November </a:t>
            </a:r>
            <a:r>
              <a:rPr lang="mr-IN" sz="1800" dirty="0">
                <a:latin typeface="Avenir Book"/>
              </a:rPr>
              <a:t>–</a:t>
            </a:r>
            <a:r>
              <a:rPr lang="en-US" sz="1800" dirty="0">
                <a:latin typeface="Avenir Book"/>
              </a:rPr>
              <a:t> similar to LHC, ILC, CLIC CDR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>
                <a:latin typeface="Avenir Book"/>
              </a:rPr>
              <a:t>Technical uncertainty and commercial uncertainty estimated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1" y="3048939"/>
            <a:ext cx="6397736" cy="31367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423" y="5435655"/>
            <a:ext cx="4861128" cy="103878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1655" y="1124114"/>
            <a:ext cx="5387391" cy="42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579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1067"/>
            <a:ext cx="10515600" cy="750434"/>
          </a:xfrm>
        </p:spPr>
        <p:txBody>
          <a:bodyPr/>
          <a:lstStyle/>
          <a:p>
            <a:r>
              <a:rPr lang="en-US" sz="3200" dirty="0"/>
              <a:t>Cost - II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496" y="4323546"/>
            <a:ext cx="8154507" cy="15393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1" y="873692"/>
            <a:ext cx="10811434" cy="3449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Other cost estimates:</a:t>
            </a:r>
          </a:p>
          <a:p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Construction: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From 380 GeV to 1.5 </a:t>
            </a:r>
            <a:r>
              <a:rPr lang="en-US" sz="2000" dirty="0" err="1">
                <a:latin typeface="Avenir Book" charset="0"/>
                <a:ea typeface="Avenir Book" charset="0"/>
                <a:cs typeface="Avenir Book" charset="0"/>
              </a:rPr>
              <a:t>TeV</a:t>
            </a: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, add 5.1 BCHF (drive-beam RF upgrade and lengthening of ML)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From 1.5 </a:t>
            </a:r>
            <a:r>
              <a:rPr lang="en-US" sz="2000" dirty="0" err="1">
                <a:latin typeface="Avenir Book" charset="0"/>
                <a:ea typeface="Avenir Book" charset="0"/>
                <a:cs typeface="Avenir Book" charset="0"/>
              </a:rPr>
              <a:t>TeV</a:t>
            </a: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 to 3 </a:t>
            </a:r>
            <a:r>
              <a:rPr lang="en-US" sz="2000" dirty="0" err="1">
                <a:latin typeface="Avenir Book" charset="0"/>
                <a:ea typeface="Avenir Book" charset="0"/>
                <a:cs typeface="Avenir Book" charset="0"/>
              </a:rPr>
              <a:t>TeV</a:t>
            </a: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, add 7.3 BCHF (second drive-beam complex and lengthening of ML)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err="1">
                <a:latin typeface="Avenir Book" charset="0"/>
                <a:ea typeface="Avenir Book" charset="0"/>
                <a:cs typeface="Avenir Book" charset="0"/>
              </a:rPr>
              <a:t>Labour</a:t>
            </a: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 estimate: ~11500 FTE for the 380 GeV construction </a:t>
            </a:r>
          </a:p>
          <a:p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Operation: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116 MCHF (see assumptions in box below)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Energy costs</a:t>
            </a:r>
          </a:p>
          <a:p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422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lotIntegratedLumi_updatedJune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693" y="138099"/>
            <a:ext cx="6701871" cy="43971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8100"/>
            <a:ext cx="5172635" cy="614075"/>
          </a:xfrm>
        </p:spPr>
        <p:txBody>
          <a:bodyPr/>
          <a:lstStyle/>
          <a:p>
            <a:r>
              <a:rPr lang="en-US" sz="3200" dirty="0"/>
              <a:t>Schedule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2388" y="915428"/>
            <a:ext cx="4865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venir Book"/>
              </a:rPr>
              <a:t>Updated schedule: </a:t>
            </a:r>
            <a:br>
              <a:rPr lang="en-US" sz="1600" dirty="0">
                <a:latin typeface="Avenir Book"/>
              </a:rPr>
            </a:br>
            <a:r>
              <a:rPr lang="en-US" sz="1600" dirty="0">
                <a:latin typeface="Avenir Book"/>
              </a:rPr>
              <a:t>Construction + commissioning for 380 GeV:  7 </a:t>
            </a:r>
            <a:r>
              <a:rPr lang="en-US" sz="1600" dirty="0" err="1">
                <a:latin typeface="Avenir Book"/>
              </a:rPr>
              <a:t>yr</a:t>
            </a:r>
            <a:endParaRPr lang="en-US" sz="1600" dirty="0">
              <a:latin typeface="Avenir Book"/>
            </a:endParaRPr>
          </a:p>
          <a:p>
            <a:r>
              <a:rPr lang="en-US" sz="1600" dirty="0">
                <a:latin typeface="Avenir Book"/>
              </a:rPr>
              <a:t>Full physics </a:t>
            </a:r>
            <a:r>
              <a:rPr lang="en-US" sz="1600" dirty="0" err="1">
                <a:latin typeface="Avenir Book"/>
              </a:rPr>
              <a:t>programme</a:t>
            </a:r>
            <a:r>
              <a:rPr lang="en-US" sz="1600" dirty="0">
                <a:latin typeface="Avenir Book"/>
              </a:rPr>
              <a:t> 27 </a:t>
            </a:r>
            <a:r>
              <a:rPr lang="en-US" sz="1600" dirty="0" err="1">
                <a:latin typeface="Avenir Book"/>
              </a:rPr>
              <a:t>yr</a:t>
            </a:r>
            <a:endParaRPr lang="en-US" sz="1600" dirty="0">
              <a:latin typeface="Avenir Boo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031" y="1863347"/>
            <a:ext cx="4605100" cy="43225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0892" y="4535231"/>
            <a:ext cx="7533301" cy="201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99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Looong</a:t>
            </a:r>
            <a:r>
              <a:rPr lang="en-US" dirty="0"/>
              <a:t> term future - NAT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838200" y="1442635"/>
            <a:ext cx="10515600" cy="4232411"/>
          </a:xfrm>
        </p:spPr>
        <p:txBody>
          <a:bodyPr/>
          <a:lstStyle/>
          <a:p>
            <a:r>
              <a:rPr lang="en-US" dirty="0"/>
              <a:t>Working group for use of Novel Acceleration Technologies (NAT) </a:t>
            </a:r>
            <a:r>
              <a:rPr lang="mr-IN" dirty="0"/>
              <a:t>–</a:t>
            </a:r>
            <a:r>
              <a:rPr lang="en-US" dirty="0"/>
              <a:t> plasma with various drivers, dielectrics, </a:t>
            </a:r>
            <a:r>
              <a:rPr lang="en-US" dirty="0" err="1"/>
              <a:t>etc</a:t>
            </a:r>
            <a:r>
              <a:rPr lang="en-US" dirty="0"/>
              <a:t>  (short chapter in Project Implementation Plan document) </a:t>
            </a:r>
          </a:p>
          <a:p>
            <a:pPr lvl="1"/>
            <a:r>
              <a:rPr lang="en-US" sz="1800" dirty="0"/>
              <a:t>Physics and accelerator parameters (luminosity in particular) </a:t>
            </a:r>
          </a:p>
          <a:p>
            <a:pPr lvl="1"/>
            <a:r>
              <a:rPr lang="en-US" sz="1800" dirty="0"/>
              <a:t>Consider status of various studies </a:t>
            </a:r>
          </a:p>
          <a:p>
            <a:pPr lvl="1"/>
            <a:r>
              <a:rPr lang="en-US" sz="1800" dirty="0"/>
              <a:t>Key challenges beam-quality, positrons, energy efficiency for suitable luminosities </a:t>
            </a:r>
          </a:p>
          <a:p>
            <a:r>
              <a:rPr lang="en-US" dirty="0"/>
              <a:t>Possible re-use of tunnel/infrastructure/drive-beams/injectors </a:t>
            </a:r>
            <a:r>
              <a:rPr lang="en-US" dirty="0" err="1"/>
              <a:t>etc</a:t>
            </a:r>
            <a:r>
              <a:rPr lang="en-US" dirty="0"/>
              <a:t> interesting for a LC infrastructure </a:t>
            </a:r>
          </a:p>
          <a:p>
            <a:r>
              <a:rPr lang="en-US" dirty="0"/>
              <a:t>The fact the actual effective ML might remain short (and hence possibly “cheap” and inter-changeable in a limited time) makes this long term perspective worth considering </a:t>
            </a:r>
          </a:p>
          <a:p>
            <a:r>
              <a:rPr lang="en-US" dirty="0"/>
              <a:t>Have not found any “constrains/guidance” from these very long term “hopes” that would impact the design of CLIC stages 1-3</a:t>
            </a:r>
          </a:p>
          <a:p>
            <a:pPr lvl="1"/>
            <a:r>
              <a:rPr lang="en-US" sz="1800" dirty="0"/>
              <a:t>CLIC is laser-straight and with a “reasonable” crossing angle likely to compatible with higher beam energies and the bunch separations needed for these technologies</a:t>
            </a:r>
          </a:p>
        </p:txBody>
      </p:sp>
    </p:spTree>
    <p:extLst>
      <p:ext uri="{BB962C8B-B14F-4D97-AF65-F5344CB8AC3E}">
        <p14:creationId xmlns:p14="http://schemas.microsoft.com/office/powerpoint/2010/main" val="1566702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7961"/>
            <a:ext cx="4715435" cy="750434"/>
          </a:xfrm>
        </p:spPr>
        <p:txBody>
          <a:bodyPr/>
          <a:lstStyle/>
          <a:p>
            <a:r>
              <a:rPr lang="en-US" sz="3200" dirty="0"/>
              <a:t>Next phase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8395"/>
            <a:ext cx="5586992" cy="26446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8900" y="2984500"/>
            <a:ext cx="7023100" cy="38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61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67C68F7-23D8-5443-9F74-FA372C24CD56}"/>
              </a:ext>
            </a:extLst>
          </p:cNvPr>
          <p:cNvSpPr txBox="1"/>
          <p:nvPr/>
        </p:nvSpPr>
        <p:spPr>
          <a:xfrm>
            <a:off x="10164755" y="1731853"/>
            <a:ext cx="2073275" cy="391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Roman" panose="02000503020000020003" pitchFamily="2" charset="0"/>
              </a:rPr>
              <a:t>HL LHC until ~2038</a:t>
            </a:r>
          </a:p>
          <a:p>
            <a:endParaRPr lang="en-US" sz="1100" dirty="0">
              <a:latin typeface="Avenir Roman" panose="02000503020000020003" pitchFamily="2" charset="0"/>
            </a:endParaRPr>
          </a:p>
          <a:p>
            <a:endParaRPr lang="en-US" sz="1100" dirty="0">
              <a:latin typeface="Avenir Roman" panose="02000503020000020003" pitchFamily="2" charset="0"/>
            </a:endParaRPr>
          </a:p>
          <a:p>
            <a:r>
              <a:rPr lang="en-US" sz="1100" dirty="0">
                <a:latin typeface="Avenir Roman" panose="02000503020000020003" pitchFamily="2" charset="0"/>
              </a:rPr>
              <a:t>LC const. “ready”, affordable, provide opportunities for long term </a:t>
            </a:r>
            <a:r>
              <a:rPr lang="en-US" sz="1100" dirty="0" err="1">
                <a:latin typeface="Avenir Roman" panose="02000503020000020003" pitchFamily="2" charset="0"/>
              </a:rPr>
              <a:t>e+e</a:t>
            </a:r>
            <a:r>
              <a:rPr lang="en-US" sz="1100" dirty="0">
                <a:latin typeface="Avenir Roman" panose="02000503020000020003" pitchFamily="2" charset="0"/>
              </a:rPr>
              <a:t>- data </a:t>
            </a:r>
          </a:p>
          <a:p>
            <a:endParaRPr lang="en-US" sz="1100" dirty="0">
              <a:latin typeface="Avenir Roman" panose="02000503020000020003" pitchFamily="2" charset="0"/>
            </a:endParaRPr>
          </a:p>
          <a:p>
            <a:r>
              <a:rPr lang="en-US" sz="1100" dirty="0">
                <a:latin typeface="Avenir Roman" panose="02000503020000020003" pitchFamily="2" charset="0"/>
              </a:rPr>
              <a:t>Acc. R&amp;D opening for proton (possibly muon) colliders by/before 2050 – no 100 km constrain or wait for tunnel access (limited by R&amp;D and funding) </a:t>
            </a:r>
          </a:p>
          <a:p>
            <a:endParaRPr lang="en-US" sz="700" dirty="0">
              <a:latin typeface="Avenir Roman" panose="02000503020000020003" pitchFamily="2" charset="0"/>
            </a:endParaRPr>
          </a:p>
          <a:p>
            <a:r>
              <a:rPr lang="en-US" sz="1100" dirty="0">
                <a:latin typeface="Avenir Roman" panose="02000503020000020003" pitchFamily="2" charset="0"/>
              </a:rPr>
              <a:t>PBC </a:t>
            </a:r>
            <a:r>
              <a:rPr lang="en-US" sz="1100" dirty="0" err="1">
                <a:latin typeface="Avenir Roman" panose="02000503020000020003" pitchFamily="2" charset="0"/>
              </a:rPr>
              <a:t>programme</a:t>
            </a:r>
            <a:endParaRPr lang="en-US" sz="1100" dirty="0">
              <a:latin typeface="Avenir Roman" panose="02000503020000020003" pitchFamily="2" charset="0"/>
            </a:endParaRPr>
          </a:p>
          <a:p>
            <a:endParaRPr lang="en-US" sz="1100" dirty="0">
              <a:latin typeface="Avenir Roman" panose="02000503020000020003" pitchFamily="2" charset="0"/>
            </a:endParaRPr>
          </a:p>
          <a:p>
            <a:endParaRPr lang="en-US" sz="1100" dirty="0">
              <a:latin typeface="Avenir Roman" panose="02000503020000020003" pitchFamily="2" charset="0"/>
            </a:endParaRPr>
          </a:p>
          <a:p>
            <a:endParaRPr lang="en-US" sz="700" dirty="0">
              <a:latin typeface="Avenir Roman" panose="02000503020000020003" pitchFamily="2" charset="0"/>
            </a:endParaRPr>
          </a:p>
          <a:p>
            <a:r>
              <a:rPr lang="en-US" sz="1100" dirty="0">
                <a:latin typeface="Avenir Roman" panose="02000503020000020003" pitchFamily="2" charset="0"/>
              </a:rPr>
              <a:t>CEPC development will unfold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29">
            <a:extLst>
              <a:ext uri="{FF2B5EF4-FFF2-40B4-BE49-F238E27FC236}">
                <a16:creationId xmlns:a16="http://schemas.microsoft.com/office/drawing/2014/main" id="{0D0E440F-B2E3-AB44-96C4-525EACD54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A linear collider as part of an overall strategy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633AF24-3146-4048-87B0-FE5D25648B88}"/>
              </a:ext>
            </a:extLst>
          </p:cNvPr>
          <p:cNvCxnSpPr/>
          <p:nvPr/>
        </p:nvCxnSpPr>
        <p:spPr>
          <a:xfrm>
            <a:off x="10111566" y="1859732"/>
            <a:ext cx="113489" cy="0"/>
          </a:xfrm>
          <a:prstGeom prst="line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CE12B9-AA00-384E-B470-EC203094E7D9}"/>
              </a:ext>
            </a:extLst>
          </p:cNvPr>
          <p:cNvCxnSpPr>
            <a:cxnSpLocks/>
          </p:cNvCxnSpPr>
          <p:nvPr/>
        </p:nvCxnSpPr>
        <p:spPr>
          <a:xfrm>
            <a:off x="10112290" y="2518960"/>
            <a:ext cx="113489" cy="0"/>
          </a:xfrm>
          <a:prstGeom prst="line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9A4647C-9AD5-7C4A-B805-28C260536ADF}"/>
              </a:ext>
            </a:extLst>
          </p:cNvPr>
          <p:cNvCxnSpPr/>
          <p:nvPr/>
        </p:nvCxnSpPr>
        <p:spPr>
          <a:xfrm>
            <a:off x="10108011" y="3322533"/>
            <a:ext cx="113489" cy="0"/>
          </a:xfrm>
          <a:prstGeom prst="line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3FF2B35-E7FF-AC47-A576-785FD01F8646}"/>
              </a:ext>
            </a:extLst>
          </p:cNvPr>
          <p:cNvCxnSpPr/>
          <p:nvPr/>
        </p:nvCxnSpPr>
        <p:spPr>
          <a:xfrm>
            <a:off x="10111559" y="4132631"/>
            <a:ext cx="113489" cy="0"/>
          </a:xfrm>
          <a:prstGeom prst="line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6A3002C-CEF6-254F-B18E-B99330CD7A4F}"/>
              </a:ext>
            </a:extLst>
          </p:cNvPr>
          <p:cNvCxnSpPr/>
          <p:nvPr/>
        </p:nvCxnSpPr>
        <p:spPr>
          <a:xfrm>
            <a:off x="10115097" y="4834499"/>
            <a:ext cx="113489" cy="0"/>
          </a:xfrm>
          <a:prstGeom prst="line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6D22DD02-6B82-B245-A927-50DDD31F6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694" y="5839636"/>
            <a:ext cx="8615081" cy="10136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CE4361-7EC3-7B42-88E8-250BE27462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81398"/>
            <a:ext cx="10003809" cy="482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809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Summary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25387" y="946531"/>
            <a:ext cx="9556377" cy="21989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59432" indent="-259432">
              <a:buFont typeface="Arial" charset="0"/>
              <a:buChar char="•"/>
            </a:pPr>
            <a:r>
              <a:rPr lang="en-US" sz="1800" dirty="0">
                <a:latin typeface="Avenir Book" charset="0"/>
                <a:ea typeface="Avenir Book" charset="0"/>
                <a:cs typeface="Avenir Book" charset="0"/>
              </a:rPr>
              <a:t>CLIC is now a mature project, ready for implementation</a:t>
            </a:r>
          </a:p>
          <a:p>
            <a:pPr marL="259432" indent="-259432">
              <a:buFont typeface="Arial" charset="0"/>
              <a:buChar char="•"/>
            </a:pPr>
            <a:r>
              <a:rPr lang="en-US" sz="1800" dirty="0">
                <a:latin typeface="Avenir Book" charset="0"/>
                <a:ea typeface="Avenir Book" charset="0"/>
                <a:cs typeface="Avenir Book" charset="0"/>
              </a:rPr>
              <a:t>The main accelerator technologies have been demonstrated</a:t>
            </a:r>
          </a:p>
          <a:p>
            <a:pPr marL="259432" indent="-259432">
              <a:buFont typeface="Arial" charset="0"/>
              <a:buChar char="•"/>
            </a:pPr>
            <a:r>
              <a:rPr lang="en-US" sz="1800" dirty="0">
                <a:latin typeface="Avenir Book" charset="0"/>
                <a:ea typeface="Avenir Book" charset="0"/>
                <a:cs typeface="Avenir Book" charset="0"/>
              </a:rPr>
              <a:t>The cost and implementation time are similar to LHC </a:t>
            </a:r>
          </a:p>
          <a:p>
            <a:pPr marL="259432" indent="-259432">
              <a:buFont typeface="Arial" charset="0"/>
              <a:buChar char="•"/>
            </a:pPr>
            <a:r>
              <a:rPr lang="en-US" sz="1800" dirty="0">
                <a:latin typeface="Avenir Book" charset="0"/>
                <a:ea typeface="Avenir Book" charset="0"/>
                <a:cs typeface="Avenir Book" charset="0"/>
              </a:rPr>
              <a:t>The physics case is broad and profound, and being further developed (in this meeting)  </a:t>
            </a:r>
          </a:p>
          <a:p>
            <a:pPr marL="259432" indent="-259432">
              <a:buFont typeface="Arial" charset="0"/>
              <a:buChar char="•"/>
            </a:pPr>
            <a:r>
              <a:rPr lang="en-US" sz="1800" dirty="0">
                <a:latin typeface="Avenir Book" charset="0"/>
                <a:ea typeface="Avenir Book" charset="0"/>
                <a:cs typeface="Avenir Book" charset="0"/>
              </a:rPr>
              <a:t>The detector concept and detector technologies R&amp;D are advanced (also in this meeting)</a:t>
            </a:r>
          </a:p>
          <a:p>
            <a:pPr marL="259432" indent="-259432">
              <a:buFont typeface="Arial" charset="0"/>
              <a:buChar char="•"/>
            </a:pPr>
            <a:r>
              <a:rPr lang="en-US" sz="1800" dirty="0">
                <a:latin typeface="Avenir Book" charset="0"/>
                <a:ea typeface="Avenir Book" charset="0"/>
                <a:cs typeface="Avenir Book" charset="0"/>
              </a:rPr>
              <a:t>The full project status has been presented in a series of Yellow Reports and other publications: </a:t>
            </a:r>
            <a:r>
              <a:rPr lang="en-US" sz="1800" b="1" dirty="0">
                <a:latin typeface="Avenir Book"/>
                <a:hlinkClick r:id="rId3"/>
              </a:rPr>
              <a:t>http://clic.cern/european-strategy</a:t>
            </a:r>
            <a:r>
              <a:rPr lang="en-US" sz="1800" b="1" dirty="0">
                <a:latin typeface="Avenir Book"/>
              </a:rPr>
              <a:t> </a:t>
            </a:r>
            <a:endParaRPr lang="en-US" sz="1800" dirty="0">
              <a:latin typeface="Avenir Book" charset="0"/>
              <a:ea typeface="Avenir Book" charset="0"/>
              <a:cs typeface="Avenir Book" charset="0"/>
            </a:endParaRPr>
          </a:p>
          <a:p>
            <a:endParaRPr lang="en-US" sz="1089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2491" y="5620216"/>
            <a:ext cx="8969613" cy="53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53" dirty="0">
                <a:latin typeface="Avenir Book" charset="0"/>
                <a:ea typeface="Avenir Book" charset="0"/>
                <a:cs typeface="Avenir Book" charset="0"/>
              </a:rPr>
              <a:t>Thanks to all providing material - and more generally ALL contributors to the CLIC ESPP input/background documents , from which this material is drawn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9344" y="3251519"/>
            <a:ext cx="6055451" cy="2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11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828" y="106328"/>
            <a:ext cx="10364971" cy="750434"/>
          </a:xfrm>
        </p:spPr>
        <p:txBody>
          <a:bodyPr/>
          <a:lstStyle/>
          <a:p>
            <a:pPr algn="ctr"/>
            <a:r>
              <a:rPr lang="en-US" sz="3200" dirty="0"/>
              <a:t>European Strategy Input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3168" y="6169604"/>
            <a:ext cx="4518217" cy="369142"/>
          </a:xfrm>
          <a:prstGeom prst="rect">
            <a:avLst/>
          </a:prstGeom>
          <a:noFill/>
        </p:spPr>
        <p:txBody>
          <a:bodyPr wrap="square" lIns="91248" tIns="45626" rIns="91248" bIns="45626" rtlCol="0">
            <a:spAutoFit/>
          </a:bodyPr>
          <a:lstStyle/>
          <a:p>
            <a:pPr algn="ctr"/>
            <a:r>
              <a:rPr lang="en-US" sz="1800" b="1" dirty="0">
                <a:latin typeface="Avenir Book"/>
              </a:rPr>
              <a:t>Link: </a:t>
            </a:r>
            <a:r>
              <a:rPr lang="en-US" sz="1800" b="1" dirty="0">
                <a:latin typeface="Avenir Book"/>
                <a:hlinkClick r:id="rId3"/>
              </a:rPr>
              <a:t>http://clic.cern/european-strategy</a:t>
            </a:r>
            <a:r>
              <a:rPr lang="en-US" sz="1800" b="1" dirty="0">
                <a:latin typeface="Avenir Book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186" y="1024414"/>
            <a:ext cx="4834657" cy="19070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6821" y="3402105"/>
            <a:ext cx="2939576" cy="20916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98842" y="2586318"/>
            <a:ext cx="142781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60000"/>
                    <a:lumOff val="40000"/>
                    <a:alpha val="84000"/>
                  </a:schemeClr>
                </a:solidFill>
                <a:hlinkClick r:id="rId6"/>
              </a:rPr>
              <a:t>CERN-2019-001</a:t>
            </a:r>
            <a:endParaRPr lang="en-US" sz="1000" dirty="0">
              <a:solidFill>
                <a:schemeClr val="accent1">
                  <a:lumMod val="60000"/>
                  <a:lumOff val="40000"/>
                  <a:alpha val="84000"/>
                </a:schemeClr>
              </a:solidFill>
            </a:endParaRPr>
          </a:p>
          <a:p>
            <a:r>
              <a:rPr lang="en-US" sz="400" dirty="0"/>
              <a:t>http://</a:t>
            </a:r>
            <a:r>
              <a:rPr lang="en-US" sz="400" dirty="0" err="1"/>
              <a:t>dx.doi.org</a:t>
            </a:r>
            <a:r>
              <a:rPr lang="en-US" sz="400" dirty="0"/>
              <a:t>/10.23731/CYRM-2019-001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4942" y="1097280"/>
            <a:ext cx="1004901" cy="15464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F4A192-F882-8947-AED3-FDC1809D15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74134" y="952131"/>
            <a:ext cx="6106764" cy="395865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804E8403-D1B1-E84E-8B21-509F2DB56106}"/>
              </a:ext>
            </a:extLst>
          </p:cNvPr>
          <p:cNvSpPr/>
          <p:nvPr/>
        </p:nvSpPr>
        <p:spPr>
          <a:xfrm>
            <a:off x="2447899" y="727503"/>
            <a:ext cx="1843790" cy="2286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7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569" y="169321"/>
            <a:ext cx="5781772" cy="750434"/>
          </a:xfrm>
        </p:spPr>
        <p:txBody>
          <a:bodyPr/>
          <a:lstStyle/>
          <a:p>
            <a:r>
              <a:rPr lang="en-US" sz="3200" dirty="0"/>
              <a:t>Klystron and overall schedules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84" y="1114522"/>
            <a:ext cx="4984828" cy="54260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1316" y="0"/>
            <a:ext cx="4808847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9127528">
            <a:off x="4205086" y="3047519"/>
            <a:ext cx="3382657" cy="762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58" dirty="0"/>
              <a:t>More details </a:t>
            </a:r>
          </a:p>
        </p:txBody>
      </p:sp>
    </p:spTree>
    <p:extLst>
      <p:ext uri="{BB962C8B-B14F-4D97-AF65-F5344CB8AC3E}">
        <p14:creationId xmlns:p14="http://schemas.microsoft.com/office/powerpoint/2010/main" val="830190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34091" y="96994"/>
            <a:ext cx="8910979" cy="729732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380 GeV klystron option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785" y="2227966"/>
            <a:ext cx="1033823" cy="1691879"/>
          </a:xfrm>
          <a:prstGeom prst="rect">
            <a:avLst/>
          </a:prstGeom>
        </p:spPr>
      </p:pic>
      <p:pic>
        <p:nvPicPr>
          <p:cNvPr id="12" name="Picture 2" descr="http://www.sc-nova.com/?q=sites/default/files/imagecache/product_img_main/K2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727" y="2206471"/>
            <a:ext cx="2300437" cy="184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884598" y="3626202"/>
            <a:ext cx="2008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venir Book" charset="0"/>
                <a:ea typeface="Avenir Book" charset="0"/>
                <a:cs typeface="Avenir Book" charset="0"/>
              </a:rPr>
              <a:t>Accelerating structures</a:t>
            </a:r>
            <a:endParaRPr lang="en-GB" sz="1400" dirty="0"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9581" y="3981709"/>
            <a:ext cx="1510539" cy="8391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7093" y="2430060"/>
            <a:ext cx="1421850" cy="107521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84598" y="1958537"/>
            <a:ext cx="1726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Book" charset="0"/>
                <a:ea typeface="Avenir Book" charset="0"/>
                <a:cs typeface="Avenir Book" charset="0"/>
              </a:rPr>
              <a:t>Pulse compressor</a:t>
            </a:r>
            <a:endParaRPr lang="en-GB" sz="14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250695" y="1956150"/>
            <a:ext cx="936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Book" charset="0"/>
                <a:ea typeface="Avenir Book" charset="0"/>
                <a:cs typeface="Avenir Book" charset="0"/>
              </a:rPr>
              <a:t>Klystron</a:t>
            </a:r>
            <a:endParaRPr lang="en-GB" sz="14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067917" y="1976732"/>
            <a:ext cx="1147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Book" charset="0"/>
                <a:ea typeface="Avenir Book" charset="0"/>
                <a:cs typeface="Avenir Book" charset="0"/>
              </a:rPr>
              <a:t>Modulator</a:t>
            </a:r>
            <a:endParaRPr lang="en-GB" sz="14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64" name="Slide Number Placeholder 4"/>
          <p:cNvSpPr txBox="1">
            <a:spLocks/>
          </p:cNvSpPr>
          <p:nvPr/>
        </p:nvSpPr>
        <p:spPr>
          <a:xfrm>
            <a:off x="9944753" y="5690596"/>
            <a:ext cx="500317" cy="3643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198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7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965421" y="4112098"/>
            <a:ext cx="4609041" cy="2395056"/>
            <a:chOff x="4652544" y="1189037"/>
            <a:chExt cx="7390063" cy="5542547"/>
          </a:xfrm>
        </p:grpSpPr>
        <p:pic>
          <p:nvPicPr>
            <p:cNvPr id="66" name="Immagine 13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95000"/>
                      </a14:imgEffect>
                      <a14:imgEffect>
                        <a14:brightnessContrast bright="21000" contrast="1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2544" y="1189037"/>
              <a:ext cx="7390063" cy="5542547"/>
            </a:xfrm>
            <a:prstGeom prst="rect">
              <a:avLst/>
            </a:prstGeom>
          </p:spPr>
        </p:pic>
        <p:sp>
          <p:nvSpPr>
            <p:cNvPr id="67" name="CasellaDiTesto 9"/>
            <p:cNvSpPr txBox="1"/>
            <p:nvPr/>
          </p:nvSpPr>
          <p:spPr>
            <a:xfrm>
              <a:off x="6265893" y="5212256"/>
              <a:ext cx="1418336" cy="7843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198" dirty="0">
                  <a:solidFill>
                    <a:schemeClr val="bg1"/>
                  </a:solidFill>
                  <a:latin typeface="Avenir Book" charset="0"/>
                  <a:ea typeface="Avenir Book" charset="0"/>
                  <a:cs typeface="Avenir Book" charset="0"/>
                </a:rPr>
                <a:t>XBOX2</a:t>
              </a:r>
            </a:p>
          </p:txBody>
        </p:sp>
        <p:sp>
          <p:nvSpPr>
            <p:cNvPr id="68" name="CasellaDiTesto 9"/>
            <p:cNvSpPr txBox="1"/>
            <p:nvPr/>
          </p:nvSpPr>
          <p:spPr>
            <a:xfrm>
              <a:off x="9415265" y="3785222"/>
              <a:ext cx="1554974" cy="130701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198" dirty="0">
                  <a:solidFill>
                    <a:schemeClr val="bg1"/>
                  </a:solidFill>
                  <a:latin typeface="Avenir Book" charset="0"/>
                  <a:ea typeface="Avenir Book" charset="0"/>
                  <a:cs typeface="Avenir Book" charset="0"/>
                </a:rPr>
                <a:t>XBOX3</a:t>
              </a:r>
            </a:p>
            <a:p>
              <a:pPr algn="ctr"/>
              <a:r>
                <a:rPr lang="en-US" sz="1198" dirty="0">
                  <a:solidFill>
                    <a:schemeClr val="bg1"/>
                  </a:solidFill>
                  <a:latin typeface="Avenir Book" charset="0"/>
                  <a:ea typeface="Avenir Book" charset="0"/>
                  <a:cs typeface="Avenir Book" charset="0"/>
                </a:rPr>
                <a:t>Lines 1&amp;2</a:t>
              </a:r>
              <a:endParaRPr lang="en-GB" sz="1198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5821389" y="5798756"/>
            <a:ext cx="20546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Book" charset="0"/>
                <a:ea typeface="Avenir Book" charset="0"/>
                <a:cs typeface="Avenir Book" charset="0"/>
              </a:rPr>
              <a:t>Assembled X-band systems in continues operation at CERN</a:t>
            </a:r>
            <a:endParaRPr lang="en-GB" sz="1400" dirty="0"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25510" y="20982"/>
            <a:ext cx="2231593" cy="2086448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13776" y="4106436"/>
            <a:ext cx="2255060" cy="225506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51685" y="2293208"/>
            <a:ext cx="3408956" cy="18023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2864" y="1026758"/>
            <a:ext cx="6825565" cy="600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1" dirty="0">
                <a:latin typeface="Avenir Book" charset="0"/>
                <a:ea typeface="Avenir Book" charset="0"/>
                <a:cs typeface="Avenir Book" charset="0"/>
              </a:rPr>
              <a:t>Replace drive-beam complex by local X-band RF power in tunnel</a:t>
            </a:r>
          </a:p>
          <a:p>
            <a:r>
              <a:rPr lang="en-US" sz="1651" dirty="0">
                <a:latin typeface="Avenir Book" charset="0"/>
                <a:ea typeface="Avenir Book" charset="0"/>
                <a:cs typeface="Avenir Book" charset="0"/>
              </a:rPr>
              <a:t>Larger tunnel, simpler module </a:t>
            </a:r>
          </a:p>
        </p:txBody>
      </p:sp>
    </p:spTree>
    <p:extLst>
      <p:ext uri="{BB962C8B-B14F-4D97-AF65-F5344CB8AC3E}">
        <p14:creationId xmlns:p14="http://schemas.microsoft.com/office/powerpoint/2010/main" val="185613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61" grpId="0"/>
      <p:bldP spid="62" grpId="0"/>
      <p:bldP spid="6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726"/>
            <a:ext cx="10515600" cy="750434"/>
          </a:xfrm>
        </p:spPr>
        <p:txBody>
          <a:bodyPr/>
          <a:lstStyle/>
          <a:p>
            <a:r>
              <a:rPr lang="en-US" sz="3200" dirty="0"/>
              <a:t>Civil Engineering and Infrastructure Studies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767" y="4511927"/>
            <a:ext cx="5172372" cy="18653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316" y="4296156"/>
            <a:ext cx="3856692" cy="20391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512" y="1254896"/>
            <a:ext cx="4252300" cy="2562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Important effort within: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Civil engineering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Electrical systems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Cooling and ventilation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Transport, logistics and installation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Safety, access and radiation protection systems</a:t>
            </a:r>
          </a:p>
          <a:p>
            <a:endParaRPr lang="en-US" sz="16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Crucial for cost/power/schedule </a:t>
            </a:r>
          </a:p>
          <a:p>
            <a:endParaRPr lang="en-US" sz="165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8913" y="982737"/>
            <a:ext cx="4028287" cy="15341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4607" y="914133"/>
            <a:ext cx="3434169" cy="338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4834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1051"/>
            <a:ext cx="2743200" cy="365125"/>
          </a:xfrm>
        </p:spPr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726"/>
            <a:ext cx="10515600" cy="750434"/>
          </a:xfrm>
        </p:spPr>
        <p:txBody>
          <a:bodyPr/>
          <a:lstStyle/>
          <a:p>
            <a:r>
              <a:rPr lang="en-US" sz="3200" dirty="0"/>
              <a:t>Power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211" y="948344"/>
            <a:ext cx="10286475" cy="39285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5430" y="4876846"/>
            <a:ext cx="87540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Power estimate bottom up (concentrating on 380 GeV systems)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Very large reductions since CDR, better estimates of nominal settings, much more </a:t>
            </a:r>
            <a:r>
              <a:rPr lang="en-US" sz="1600" dirty="0" err="1">
                <a:latin typeface="Avenir Book" charset="0"/>
                <a:ea typeface="Avenir Book" charset="0"/>
                <a:cs typeface="Avenir Book" charset="0"/>
              </a:rPr>
              <a:t>optimised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en-US" sz="1600" dirty="0" err="1">
                <a:latin typeface="Avenir Book" charset="0"/>
                <a:ea typeface="Avenir Book" charset="0"/>
                <a:cs typeface="Avenir Book" charset="0"/>
              </a:rPr>
              <a:t>drivebeam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 complex and more efficient klystrons, injectors more </a:t>
            </a:r>
            <a:r>
              <a:rPr lang="en-US" sz="1600" dirty="0" err="1">
                <a:latin typeface="Avenir Book" charset="0"/>
                <a:ea typeface="Avenir Book" charset="0"/>
                <a:cs typeface="Avenir Book" charset="0"/>
              </a:rPr>
              <a:t>optimisation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, </a:t>
            </a:r>
            <a:r>
              <a:rPr lang="en-US" sz="1600" dirty="0" err="1">
                <a:latin typeface="Avenir Book" charset="0"/>
                <a:ea typeface="Avenir Book" charset="0"/>
                <a:cs typeface="Avenir Book" charset="0"/>
              </a:rPr>
              <a:t>etc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 </a:t>
            </a:r>
          </a:p>
          <a:p>
            <a:endParaRPr lang="en-US" sz="16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Further savings possible, main target damping ring RF </a:t>
            </a:r>
          </a:p>
          <a:p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Will look also more closely at 1.5 and 3 </a:t>
            </a:r>
            <a:r>
              <a:rPr lang="en-US" sz="1600" dirty="0" err="1">
                <a:latin typeface="Avenir Book" charset="0"/>
                <a:ea typeface="Avenir Book" charset="0"/>
                <a:cs typeface="Avenir Book" charset="0"/>
              </a:rPr>
              <a:t>TeV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 numbers next  </a:t>
            </a:r>
          </a:p>
        </p:txBody>
      </p:sp>
    </p:spTree>
    <p:extLst>
      <p:ext uri="{BB962C8B-B14F-4D97-AF65-F5344CB8AC3E}">
        <p14:creationId xmlns:p14="http://schemas.microsoft.com/office/powerpoint/2010/main" val="2147059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636"/>
            <a:ext cx="10515600" cy="750434"/>
          </a:xfrm>
        </p:spPr>
        <p:txBody>
          <a:bodyPr/>
          <a:lstStyle/>
          <a:p>
            <a:r>
              <a:rPr lang="en-US" sz="3200" dirty="0"/>
              <a:t>Energy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341" y="997782"/>
            <a:ext cx="5811572" cy="350698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438538"/>
            <a:ext cx="5363954" cy="39073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0431" y="997782"/>
            <a:ext cx="5143369" cy="11328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8726" y="4919720"/>
            <a:ext cx="56391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From running model and power </a:t>
            </a:r>
            <a:r>
              <a:rPr lang="en-US" sz="1600">
                <a:latin typeface="Avenir Book" charset="0"/>
                <a:ea typeface="Avenir Book" charset="0"/>
                <a:cs typeface="Avenir Book" charset="0"/>
              </a:rPr>
              <a:t>estimates at 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various states </a:t>
            </a:r>
            <a:r>
              <a:rPr lang="mr-IN" sz="1600" dirty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 the energy consumption can be estimated</a:t>
            </a:r>
          </a:p>
          <a:p>
            <a:endParaRPr lang="en-US" sz="16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CERN is currently consuming ~1.2 </a:t>
            </a:r>
            <a:r>
              <a:rPr lang="en-US" sz="1600" dirty="0" err="1">
                <a:latin typeface="Avenir Book" charset="0"/>
                <a:ea typeface="Avenir Book" charset="0"/>
                <a:cs typeface="Avenir Book" charset="0"/>
              </a:rPr>
              <a:t>TWh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 yearly (~90% in accelerators) </a:t>
            </a:r>
          </a:p>
        </p:txBody>
      </p:sp>
    </p:spTree>
    <p:extLst>
      <p:ext uri="{BB962C8B-B14F-4D97-AF65-F5344CB8AC3E}">
        <p14:creationId xmlns:p14="http://schemas.microsoft.com/office/powerpoint/2010/main" val="1127172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</a:t>
            </a:r>
          </a:p>
        </p:txBody>
      </p:sp>
      <p:pic>
        <p:nvPicPr>
          <p:cNvPr id="8" name="Picture 7" descr="CLIC_map_CLIC380_CLIC1500_CLIC3000_wtext_fromWeb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4091" y="0"/>
            <a:ext cx="9123821" cy="6587138"/>
          </a:xfrm>
          <a:prstGeom prst="rect">
            <a:avLst/>
          </a:prstGeom>
        </p:spPr>
      </p:pic>
      <p:pic>
        <p:nvPicPr>
          <p:cNvPr id="7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57"/>
          <a:stretch/>
        </p:blipFill>
        <p:spPr bwMode="auto">
          <a:xfrm>
            <a:off x="4569897" y="5492691"/>
            <a:ext cx="6094562" cy="108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523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9137" y="98510"/>
            <a:ext cx="8908510" cy="750434"/>
          </a:xfrm>
        </p:spPr>
        <p:txBody>
          <a:bodyPr/>
          <a:lstStyle/>
          <a:p>
            <a:r>
              <a:rPr lang="en-US" sz="3200" dirty="0"/>
              <a:t>CLIC 380 GeV layout and power generation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262" y="1285379"/>
            <a:ext cx="10099907" cy="51557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5138" y="3565887"/>
            <a:ext cx="4492979" cy="22935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5759" y="821160"/>
            <a:ext cx="5860222" cy="1009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6854" y="1843728"/>
            <a:ext cx="2249127" cy="11863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02661" y="5494068"/>
            <a:ext cx="1519846" cy="4275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89" dirty="0">
                <a:latin typeface="Avenir Book"/>
              </a:rPr>
              <a:t>Baseline electron </a:t>
            </a:r>
            <a:r>
              <a:rPr lang="en-US" sz="1089" dirty="0" err="1">
                <a:latin typeface="Avenir Book"/>
              </a:rPr>
              <a:t>polarisation</a:t>
            </a:r>
            <a:r>
              <a:rPr lang="en-US" sz="1089" dirty="0">
                <a:latin typeface="Avenir Book"/>
              </a:rPr>
              <a:t> ±80%</a:t>
            </a:r>
          </a:p>
        </p:txBody>
      </p:sp>
    </p:spTree>
    <p:extLst>
      <p:ext uri="{BB962C8B-B14F-4D97-AF65-F5344CB8AC3E}">
        <p14:creationId xmlns:p14="http://schemas.microsoft.com/office/powerpoint/2010/main" val="1938933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88395"/>
            <a:ext cx="10713475" cy="54720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279"/>
            <a:ext cx="10515600" cy="750434"/>
          </a:xfrm>
        </p:spPr>
        <p:txBody>
          <a:bodyPr/>
          <a:lstStyle/>
          <a:p>
            <a:r>
              <a:rPr lang="en-US" sz="3200" dirty="0"/>
              <a:t>CLIC layout – 3TeV</a:t>
            </a:r>
          </a:p>
        </p:txBody>
      </p:sp>
      <p:pic>
        <p:nvPicPr>
          <p:cNvPr id="6" name="Picture 5" descr="CLIC-acc-complex-2018-3TeV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83384" y="1189847"/>
            <a:ext cx="2690364" cy="1467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766" y="5336821"/>
            <a:ext cx="1575042" cy="4275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89" dirty="0">
                <a:latin typeface="Avenir Book"/>
              </a:rPr>
              <a:t>Baseline electron </a:t>
            </a:r>
            <a:r>
              <a:rPr lang="en-US" sz="1089" dirty="0" err="1">
                <a:latin typeface="Avenir Book"/>
              </a:rPr>
              <a:t>polarisation</a:t>
            </a:r>
            <a:r>
              <a:rPr lang="en-US" sz="1089" dirty="0">
                <a:latin typeface="Avenir Book"/>
              </a:rPr>
              <a:t> ±80%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92104" y="3055359"/>
            <a:ext cx="3467982" cy="177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57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7620"/>
            <a:ext cx="10515600" cy="750434"/>
          </a:xfrm>
        </p:spPr>
        <p:txBody>
          <a:bodyPr/>
          <a:lstStyle/>
          <a:p>
            <a:r>
              <a:rPr lang="en-US" sz="3200" dirty="0"/>
              <a:t>CLIC parameters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136" y="888396"/>
            <a:ext cx="8973750" cy="568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929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68" dirty="0"/>
              <a:t>Luminosity staging baseline</a:t>
            </a:r>
          </a:p>
        </p:txBody>
      </p:sp>
      <p:pic>
        <p:nvPicPr>
          <p:cNvPr id="76" name="Picture 75" descr="plotIntegratedLumi_updatedJune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090" y="1102532"/>
            <a:ext cx="4074127" cy="3392985"/>
          </a:xfrm>
          <a:prstGeom prst="rect">
            <a:avLst/>
          </a:prstGeom>
        </p:spPr>
      </p:pic>
      <p:sp>
        <p:nvSpPr>
          <p:cNvPr id="80" name="Content Placeholder 5"/>
          <p:cNvSpPr txBox="1">
            <a:spLocks/>
          </p:cNvSpPr>
          <p:nvPr/>
        </p:nvSpPr>
        <p:spPr>
          <a:xfrm>
            <a:off x="10123425" y="1719194"/>
            <a:ext cx="1001698" cy="1319577"/>
          </a:xfrm>
          <a:prstGeom prst="rect">
            <a:avLst/>
          </a:prstGeom>
        </p:spPr>
        <p:txBody>
          <a:bodyPr lIns="91307" tIns="45653" rIns="91307" bIns="45653"/>
          <a:lstStyle>
            <a:lvl1pPr marL="377115" indent="-377115" algn="l" defTabSz="754228" rtl="0" eaLnBrk="1" latinLnBrk="0" hangingPunct="1">
              <a:lnSpc>
                <a:spcPct val="90000"/>
              </a:lnSpc>
              <a:spcBef>
                <a:spcPts val="825"/>
              </a:spcBef>
              <a:buFont typeface="Arial" charset="0"/>
              <a:buChar char="•"/>
              <a:defRPr sz="2200" b="0" i="0" kern="1200" baseline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91376" indent="-314261" algn="l" defTabSz="754228" rtl="0" eaLnBrk="1" latinLnBrk="0" hangingPunct="1">
              <a:lnSpc>
                <a:spcPct val="90000"/>
              </a:lnSpc>
              <a:spcBef>
                <a:spcPts val="413"/>
              </a:spcBef>
              <a:buFont typeface="Arial" charset="0"/>
              <a:buChar char="•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068492" indent="-314261" algn="l" defTabSz="754228" rtl="0" eaLnBrk="1" latinLnBrk="0" hangingPunct="1">
              <a:lnSpc>
                <a:spcPct val="90000"/>
              </a:lnSpc>
              <a:spcBef>
                <a:spcPts val="413"/>
              </a:spcBef>
              <a:buFont typeface="Arial" charset="0"/>
              <a:buChar char="•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445607" indent="-314261" algn="l" defTabSz="754228" rtl="0" eaLnBrk="1" latinLnBrk="0" hangingPunct="1">
              <a:lnSpc>
                <a:spcPct val="90000"/>
              </a:lnSpc>
              <a:spcBef>
                <a:spcPts val="413"/>
              </a:spcBef>
              <a:buFont typeface="Arial" charset="0"/>
              <a:buChar char="•"/>
              <a:defRPr sz="15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1822720" indent="-314261" algn="l" defTabSz="754228" rtl="0" eaLnBrk="1" latinLnBrk="0" hangingPunct="1">
              <a:lnSpc>
                <a:spcPct val="90000"/>
              </a:lnSpc>
              <a:spcBef>
                <a:spcPts val="413"/>
              </a:spcBef>
              <a:buFont typeface="Arial" charset="0"/>
              <a:buChar char="•"/>
              <a:defRPr sz="13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074129" indent="-188558" algn="l" defTabSz="754228" rtl="0" eaLnBrk="1" latinLnBrk="0" hangingPunct="1">
              <a:lnSpc>
                <a:spcPct val="90000"/>
              </a:lnSpc>
              <a:spcBef>
                <a:spcPts val="413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1244" indent="-188558" algn="l" defTabSz="754228" rtl="0" eaLnBrk="1" latinLnBrk="0" hangingPunct="1">
              <a:lnSpc>
                <a:spcPct val="90000"/>
              </a:lnSpc>
              <a:spcBef>
                <a:spcPts val="413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28360" indent="-188558" algn="l" defTabSz="754228" rtl="0" eaLnBrk="1" latinLnBrk="0" hangingPunct="1">
              <a:lnSpc>
                <a:spcPct val="90000"/>
              </a:lnSpc>
              <a:spcBef>
                <a:spcPts val="413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05475" indent="-188558" algn="l" defTabSz="754228" rtl="0" eaLnBrk="1" latinLnBrk="0" hangingPunct="1">
              <a:lnSpc>
                <a:spcPct val="90000"/>
              </a:lnSpc>
              <a:spcBef>
                <a:spcPts val="413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80" dirty="0">
                <a:latin typeface="Avenir Book"/>
              </a:rPr>
              <a:t>increased </a:t>
            </a:r>
            <a:br>
              <a:rPr lang="en-US" sz="1180" dirty="0">
                <a:latin typeface="Avenir Book"/>
              </a:rPr>
            </a:br>
            <a:r>
              <a:rPr lang="en-US" sz="1180" dirty="0">
                <a:latin typeface="Avenir Book"/>
              </a:rPr>
              <a:t>from </a:t>
            </a:r>
          </a:p>
          <a:p>
            <a:pPr marL="0" indent="0">
              <a:buNone/>
            </a:pPr>
            <a:r>
              <a:rPr lang="en-US" sz="1180" dirty="0">
                <a:latin typeface="Avenir Book"/>
              </a:rPr>
              <a:t>0.5+0.1ab</a:t>
            </a:r>
            <a:r>
              <a:rPr lang="en-US" sz="1180" baseline="30000" dirty="0">
                <a:latin typeface="Avenir Book"/>
              </a:rPr>
              <a:t>–1</a:t>
            </a:r>
            <a:br>
              <a:rPr lang="en-US" sz="1180" dirty="0">
                <a:latin typeface="Avenir Book"/>
              </a:rPr>
            </a:br>
            <a:br>
              <a:rPr lang="en-US" sz="1180" dirty="0">
                <a:latin typeface="Avenir Book"/>
              </a:rPr>
            </a:br>
            <a:r>
              <a:rPr lang="en-US" sz="1180" dirty="0">
                <a:latin typeface="Avenir Book"/>
              </a:rPr>
              <a:t>1.5ab</a:t>
            </a:r>
            <a:r>
              <a:rPr lang="en-US" sz="1180" baseline="30000" dirty="0">
                <a:latin typeface="Avenir Book"/>
              </a:rPr>
              <a:t>–1</a:t>
            </a:r>
            <a:br>
              <a:rPr lang="en-US" sz="1180" baseline="30000" dirty="0">
                <a:latin typeface="Avenir Book"/>
              </a:rPr>
            </a:br>
            <a:br>
              <a:rPr lang="en-US" sz="1180" dirty="0">
                <a:latin typeface="Avenir Book"/>
              </a:rPr>
            </a:br>
            <a:r>
              <a:rPr lang="en-US" sz="1180" dirty="0">
                <a:latin typeface="Avenir Book"/>
              </a:rPr>
              <a:t>3ab</a:t>
            </a:r>
            <a:r>
              <a:rPr lang="en-US" sz="1180" baseline="30000" dirty="0">
                <a:latin typeface="Avenir Book"/>
              </a:rPr>
              <a:t>–1</a:t>
            </a:r>
            <a:endParaRPr lang="en-US" sz="1180" dirty="0">
              <a:latin typeface="Avenir Book"/>
            </a:endParaRPr>
          </a:p>
        </p:txBody>
      </p:sp>
      <p:pic>
        <p:nvPicPr>
          <p:cNvPr id="92" name="Picture 91" descr="clicNewStagingTabl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7915" y="1744361"/>
            <a:ext cx="3976199" cy="1392899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6740475" y="3498477"/>
            <a:ext cx="3382950" cy="752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51" dirty="0">
                <a:latin typeface="Avenir Book"/>
              </a:rPr>
              <a:t>Sensitivities updated for new luminosity staging baseline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572900" y="4672801"/>
            <a:ext cx="4812376" cy="964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53" dirty="0">
                <a:latin typeface="Avenir Book"/>
              </a:rPr>
              <a:t>Baseline </a:t>
            </a:r>
            <a:r>
              <a:rPr lang="en-US" sz="1453" dirty="0" err="1">
                <a:latin typeface="Avenir Book"/>
              </a:rPr>
              <a:t>polarisation</a:t>
            </a:r>
            <a:r>
              <a:rPr lang="en-US" sz="1453" dirty="0">
                <a:latin typeface="Avenir Book"/>
              </a:rPr>
              <a:t> scenario adopted:</a:t>
            </a:r>
            <a:br>
              <a:rPr lang="en-US" sz="1453" dirty="0">
                <a:latin typeface="Avenir Book"/>
              </a:rPr>
            </a:br>
            <a:r>
              <a:rPr lang="en-US" sz="1453" dirty="0">
                <a:latin typeface="Avenir Book"/>
              </a:rPr>
              <a:t>electron beam (–80%, +80%) </a:t>
            </a:r>
            <a:r>
              <a:rPr lang="en-US" sz="1453" dirty="0" err="1">
                <a:latin typeface="Avenir Book"/>
              </a:rPr>
              <a:t>polarised</a:t>
            </a:r>
            <a:r>
              <a:rPr lang="en-US" sz="1453" dirty="0">
                <a:latin typeface="Avenir Book"/>
              </a:rPr>
              <a:t> in ratio</a:t>
            </a:r>
            <a:br>
              <a:rPr lang="en-US" sz="1453" dirty="0">
                <a:latin typeface="Avenir Book"/>
              </a:rPr>
            </a:br>
            <a:r>
              <a:rPr lang="en-US" sz="1453" dirty="0">
                <a:latin typeface="Avenir Book"/>
              </a:rPr>
              <a:t>(50:50) at √s=380GeV ; (80:20) at √s=1.5 and 3TeV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572899" y="5811014"/>
            <a:ext cx="7363426" cy="679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71" dirty="0">
                <a:latin typeface="Avenir Book"/>
              </a:rPr>
              <a:t>Staging and live-time assumptions following guidelines consistent with other future projects:</a:t>
            </a:r>
            <a:br>
              <a:rPr lang="en-US" sz="1271" dirty="0">
                <a:latin typeface="Avenir Book"/>
              </a:rPr>
            </a:br>
            <a:r>
              <a:rPr lang="en-US" sz="1271" dirty="0">
                <a:latin typeface="Avenir Book"/>
              </a:rPr>
              <a:t>Machine Parameters and Projected Luminosity Performance of Proposed Future Colliders at CERN </a:t>
            </a:r>
          </a:p>
          <a:p>
            <a:r>
              <a:rPr lang="en-US" sz="1271" dirty="0">
                <a:solidFill>
                  <a:srgbClr val="E33F28"/>
                </a:solidFill>
                <a:latin typeface="Avenir Book"/>
              </a:rPr>
              <a:t>arXiv:1810.13022</a:t>
            </a:r>
            <a:r>
              <a:rPr lang="en-US" sz="1271" dirty="0">
                <a:latin typeface="Avenir Book"/>
              </a:rPr>
              <a:t>, </a:t>
            </a:r>
            <a:r>
              <a:rPr lang="en-US" sz="1271" dirty="0" err="1">
                <a:latin typeface="Avenir Book"/>
              </a:rPr>
              <a:t>Bordry</a:t>
            </a:r>
            <a:r>
              <a:rPr lang="en-US" sz="1271" dirty="0">
                <a:latin typeface="Avenir Book"/>
              </a:rPr>
              <a:t> et al.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August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727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6A82F-E8FC-084D-B27F-59288C8A1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After Granada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B09BE9-5A16-FE4D-AEE2-12AD823F7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541" y="1246136"/>
            <a:ext cx="3775964" cy="27120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46A8AD-AC60-B44E-BA9F-AAEE3D2B8618}"/>
              </a:ext>
            </a:extLst>
          </p:cNvPr>
          <p:cNvSpPr txBox="1"/>
          <p:nvPr/>
        </p:nvSpPr>
        <p:spPr>
          <a:xfrm>
            <a:off x="345096" y="960698"/>
            <a:ext cx="800104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venir Roman" panose="02000503020000020003" pitchFamily="2" charset="0"/>
              </a:rPr>
              <a:t>Three questions: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venir Roman" panose="02000503020000020003" pitchFamily="2" charset="0"/>
              </a:rPr>
              <a:t>Z pole performance, 2.3x10</a:t>
            </a:r>
            <a:r>
              <a:rPr lang="en-US" sz="1600" baseline="30000" dirty="0">
                <a:latin typeface="Avenir Roman" panose="02000503020000020003" pitchFamily="2" charset="0"/>
              </a:rPr>
              <a:t>32</a:t>
            </a:r>
            <a:r>
              <a:rPr lang="en-US" sz="1600" dirty="0">
                <a:latin typeface="Avenir Roman" panose="02000503020000020003" pitchFamily="2" charset="0"/>
              </a:rPr>
              <a:t> – 0.4x10</a:t>
            </a:r>
            <a:r>
              <a:rPr lang="en-US" sz="1600" baseline="30000" dirty="0">
                <a:latin typeface="Avenir Roman" panose="02000503020000020003" pitchFamily="2" charset="0"/>
              </a:rPr>
              <a:t>34 </a:t>
            </a:r>
            <a:r>
              <a:rPr lang="en-US" sz="1600" dirty="0">
                <a:latin typeface="Avenir Roman" panose="02000503020000020003" pitchFamily="2" charset="0"/>
              </a:rPr>
              <a:t>cm</a:t>
            </a:r>
            <a:r>
              <a:rPr lang="en-US" sz="1600" baseline="30000" dirty="0">
                <a:latin typeface="Avenir Roman" panose="02000503020000020003" pitchFamily="2" charset="0"/>
              </a:rPr>
              <a:t>-2</a:t>
            </a:r>
            <a:r>
              <a:rPr lang="en-US" sz="1600" dirty="0">
                <a:latin typeface="Avenir Roman" panose="02000503020000020003" pitchFamily="2" charset="0"/>
              </a:rPr>
              <a:t> s</a:t>
            </a:r>
            <a:r>
              <a:rPr lang="en-US" sz="1600" baseline="30000" dirty="0">
                <a:latin typeface="Avenir Roman" panose="02000503020000020003" pitchFamily="2" charset="0"/>
              </a:rPr>
              <a:t>-1</a:t>
            </a:r>
          </a:p>
          <a:p>
            <a:pPr marL="799962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venir Roman" panose="02000503020000020003" pitchFamily="2" charset="0"/>
              </a:rPr>
              <a:t>The latter number when accelerator configured for Z running (either early or end of first stage) </a:t>
            </a:r>
          </a:p>
          <a:p>
            <a:pPr lvl="1"/>
            <a:endParaRPr lang="en-US" sz="1600" dirty="0">
              <a:latin typeface="Avenir Roman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venir Roman" panose="02000503020000020003" pitchFamily="2" charset="0"/>
              </a:rPr>
              <a:t>Gamma – Gamma spectrum (example)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>
              <a:latin typeface="Avenir Roman" panose="02000503020000020003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venir Roman" panose="02000503020000020003" pitchFamily="2" charset="0"/>
              </a:rPr>
              <a:t>Luminosity margins and increases</a:t>
            </a:r>
          </a:p>
          <a:p>
            <a:pPr marL="719138" lvl="1" indent="-263525">
              <a:buFont typeface="Arial" panose="020B0604020202020204" pitchFamily="34" charset="0"/>
              <a:buChar char="•"/>
            </a:pPr>
            <a:r>
              <a:rPr lang="en-US" sz="1600" dirty="0">
                <a:latin typeface="Avenir Roman" panose="02000503020000020003" pitchFamily="2" charset="0"/>
              </a:rPr>
              <a:t>Baseline includes estimates static and dynamic degradations from damping ring to IP: 1.5 x 10</a:t>
            </a:r>
            <a:r>
              <a:rPr lang="en-US" sz="1600" baseline="30000" dirty="0">
                <a:latin typeface="Avenir Roman" panose="02000503020000020003" pitchFamily="2" charset="0"/>
              </a:rPr>
              <a:t>34 </a:t>
            </a:r>
            <a:r>
              <a:rPr lang="en-US" sz="1600" dirty="0">
                <a:latin typeface="Avenir Roman" panose="02000503020000020003" pitchFamily="2" charset="0"/>
              </a:rPr>
              <a:t>cm</a:t>
            </a:r>
            <a:r>
              <a:rPr lang="en-US" sz="1600" baseline="30000" dirty="0">
                <a:latin typeface="Avenir Roman" panose="02000503020000020003" pitchFamily="2" charset="0"/>
              </a:rPr>
              <a:t>-2</a:t>
            </a:r>
            <a:r>
              <a:rPr lang="en-US" sz="1600" dirty="0">
                <a:latin typeface="Avenir Roman" panose="02000503020000020003" pitchFamily="2" charset="0"/>
              </a:rPr>
              <a:t> s</a:t>
            </a:r>
            <a:r>
              <a:rPr lang="en-US" sz="1600" baseline="30000" dirty="0">
                <a:latin typeface="Avenir Roman" panose="02000503020000020003" pitchFamily="2" charset="0"/>
              </a:rPr>
              <a:t>-1</a:t>
            </a:r>
            <a:r>
              <a:rPr lang="en-US" sz="1600" dirty="0">
                <a:latin typeface="Avenir Roman" panose="02000503020000020003" pitchFamily="2" charset="0"/>
              </a:rPr>
              <a:t>, a “perfect” machine will give : 4.3 x 10</a:t>
            </a:r>
            <a:r>
              <a:rPr lang="en-US" sz="1600" baseline="30000" dirty="0">
                <a:latin typeface="Avenir Roman" panose="02000503020000020003" pitchFamily="2" charset="0"/>
              </a:rPr>
              <a:t>34 </a:t>
            </a:r>
            <a:r>
              <a:rPr lang="en-US" sz="1600" dirty="0">
                <a:latin typeface="Avenir Roman" panose="02000503020000020003" pitchFamily="2" charset="0"/>
              </a:rPr>
              <a:t>cm</a:t>
            </a:r>
            <a:r>
              <a:rPr lang="en-US" sz="1600" baseline="30000" dirty="0">
                <a:latin typeface="Avenir Roman" panose="02000503020000020003" pitchFamily="2" charset="0"/>
              </a:rPr>
              <a:t>-2</a:t>
            </a:r>
            <a:r>
              <a:rPr lang="en-US" sz="1600" dirty="0">
                <a:latin typeface="Avenir Roman" panose="02000503020000020003" pitchFamily="2" charset="0"/>
              </a:rPr>
              <a:t> s</a:t>
            </a:r>
            <a:r>
              <a:rPr lang="en-US" sz="1600" baseline="30000" dirty="0">
                <a:latin typeface="Avenir Roman" panose="02000503020000020003" pitchFamily="2" charset="0"/>
              </a:rPr>
              <a:t>-1</a:t>
            </a:r>
            <a:r>
              <a:rPr lang="en-US" sz="1600" dirty="0">
                <a:latin typeface="Avenir Roman" panose="02000503020000020003" pitchFamily="2" charset="0"/>
              </a:rPr>
              <a:t>, so significant possibilities for doing better </a:t>
            </a:r>
          </a:p>
          <a:p>
            <a:pPr marL="719138" lvl="1" indent="-263525">
              <a:buFont typeface="Arial" panose="020B0604020202020204" pitchFamily="34" charset="0"/>
              <a:buChar char="•"/>
            </a:pPr>
            <a:endParaRPr lang="en-US" sz="1600" dirty="0">
              <a:latin typeface="Avenir Roman" panose="02000503020000020003" pitchFamily="2" charset="0"/>
            </a:endParaRPr>
          </a:p>
          <a:p>
            <a:pPr marL="719138" lvl="1" indent="-263525">
              <a:buFont typeface="Arial" panose="020B0604020202020204" pitchFamily="34" charset="0"/>
              <a:buChar char="•"/>
            </a:pPr>
            <a:r>
              <a:rPr lang="en-US" sz="1600" dirty="0">
                <a:latin typeface="Avenir Roman" panose="02000503020000020003" pitchFamily="2" charset="0"/>
              </a:rPr>
              <a:t>In addition: doubling the frequency (50 Hz to 100 Hz) would double the luminosity, at a cost of +50 MW and ~5% cost increase  </a:t>
            </a:r>
          </a:p>
          <a:p>
            <a:pPr marL="455613" lvl="1"/>
            <a:endParaRPr lang="en-US" sz="1600" dirty="0">
              <a:latin typeface="Avenir Roman" panose="02000503020000020003" pitchFamily="2" charset="0"/>
            </a:endParaRPr>
          </a:p>
          <a:p>
            <a:pPr marL="28430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Roman" panose="02000503020000020003" pitchFamily="2" charset="0"/>
              </a:rPr>
              <a:t>Note at: </a:t>
            </a:r>
            <a:r>
              <a:rPr lang="en-US" sz="1600" dirty="0">
                <a:latin typeface="Avenir Roman" panose="02000503020000020003" pitchFamily="2" charset="0"/>
                <a:hlinkClick r:id="rId4"/>
              </a:rPr>
              <a:t>http://cds.cern.ch/record/2687090</a:t>
            </a:r>
            <a:r>
              <a:rPr lang="en-US" sz="1600" dirty="0">
                <a:latin typeface="Avenir Roman" panose="02000503020000020003" pitchFamily="2" charset="0"/>
              </a:rPr>
              <a:t> (in preparation) </a:t>
            </a:r>
          </a:p>
          <a:p>
            <a:endParaRPr lang="en-US" sz="1600" dirty="0">
              <a:latin typeface="Avenir Roman" panose="02000503020000020003" pitchFamily="2" charset="0"/>
            </a:endParaRPr>
          </a:p>
          <a:p>
            <a:r>
              <a:rPr lang="en-US" sz="1600" dirty="0">
                <a:latin typeface="Avenir Roman" panose="02000503020000020003" pitchFamily="2" charset="0"/>
              </a:rPr>
              <a:t>Other points:</a:t>
            </a:r>
          </a:p>
          <a:p>
            <a:pPr marL="28430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Roman" panose="02000503020000020003" pitchFamily="2" charset="0"/>
              </a:rPr>
              <a:t>Two detectors by push-pull, or doubling BDS (beam delivery system) possible … the latter is costly (~15%) and the second collision point probably not useful at higher energies</a:t>
            </a:r>
          </a:p>
          <a:p>
            <a:pPr marL="28430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Roman" panose="02000503020000020003" pitchFamily="2" charset="0"/>
              </a:rPr>
              <a:t>Overlap CLIC with FCC straight session ? </a:t>
            </a:r>
          </a:p>
        </p:txBody>
      </p:sp>
    </p:spTree>
    <p:extLst>
      <p:ext uri="{BB962C8B-B14F-4D97-AF65-F5344CB8AC3E}">
        <p14:creationId xmlns:p14="http://schemas.microsoft.com/office/powerpoint/2010/main" val="375638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0585" y="553104"/>
            <a:ext cx="2729304" cy="24929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venir Roman" panose="02000503020000020003" pitchFamily="2" charset="0"/>
              </a:rPr>
              <a:t>Prototype components</a:t>
            </a:r>
          </a:p>
          <a:p>
            <a:endParaRPr lang="en-US" sz="1200" dirty="0">
              <a:latin typeface="Avenir Roman" panose="02000503020000020003" pitchFamily="2" charset="0"/>
            </a:endParaRPr>
          </a:p>
          <a:p>
            <a:r>
              <a:rPr lang="en-US" sz="1200" dirty="0">
                <a:latin typeface="Avenir Roman" panose="02000503020000020003" pitchFamily="2" charset="0"/>
              </a:rPr>
              <a:t>Laboratory with commercial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Accelerating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pulse compressors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stabilization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Avenir Roman" panose="02000503020000020003" pitchFamily="2" charset="0"/>
            </a:endParaRPr>
          </a:p>
          <a:p>
            <a:r>
              <a:rPr lang="en-US" sz="1200" dirty="0">
                <a:latin typeface="Avenir Roman" panose="02000503020000020003" pitchFamily="2" charset="0"/>
              </a:rPr>
              <a:t>Full commercial supply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X-band klystrons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solid state modulators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etc.</a:t>
            </a:r>
            <a:endParaRPr lang="en-GB" sz="1200" dirty="0">
              <a:latin typeface="Avenir Roman" panose="02000503020000020003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0993" y="1938249"/>
            <a:ext cx="3173209" cy="2677656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venir Roman" panose="02000503020000020003" pitchFamily="2" charset="0"/>
              </a:rPr>
              <a:t>Systems and 100 MeV-range facilities</a:t>
            </a:r>
          </a:p>
          <a:p>
            <a:endParaRPr lang="en-US" sz="1200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XBoxes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(NEXTEF KEK)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Test stand at Tsinghua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Frascati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NLCTA SLAC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Linearizers at Electra, PSI, Shanghai and Daresbury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Deflectors at SLAC, Shanghai, PSI, DESY and Trieste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NLCTA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Smart*Light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FLASH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74495" y="645658"/>
            <a:ext cx="2581389" cy="1200329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venir Roman" panose="02000503020000020003" pitchFamily="2" charset="0"/>
              </a:rPr>
              <a:t>Normal-conducting, low- emittance GeV-range facilities</a:t>
            </a:r>
          </a:p>
          <a:p>
            <a:endParaRPr lang="en-US" sz="1200" dirty="0">
              <a:latin typeface="Avenir Roman" panose="02000503020000020003" pitchFamily="2" charset="0"/>
            </a:endParaRPr>
          </a:p>
          <a:p>
            <a:r>
              <a:rPr lang="en-US" sz="1200" dirty="0">
                <a:latin typeface="Avenir Roman" panose="02000503020000020003" pitchFamily="2" charset="0"/>
              </a:rPr>
              <a:t>Operational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SACLA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>
                <a:latin typeface="Avenir Roman" panose="02000503020000020003" pitchFamily="2" charset="0"/>
              </a:rPr>
              <a:t>SwissFEL</a:t>
            </a:r>
            <a:endParaRPr lang="en-US" sz="1200" dirty="0">
              <a:latin typeface="Avenir Roman" panose="02000503020000020003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82213" y="4894587"/>
            <a:ext cx="2581389" cy="138499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venir Roman" panose="02000503020000020003" pitchFamily="2" charset="0"/>
              </a:rPr>
              <a:t>X-band GeV-range facilities</a:t>
            </a:r>
          </a:p>
          <a:p>
            <a:endParaRPr lang="en-US" sz="1200" dirty="0">
              <a:latin typeface="Avenir Roman" panose="02000503020000020003" pitchFamily="2" charset="0"/>
            </a:endParaRPr>
          </a:p>
          <a:p>
            <a:r>
              <a:rPr lang="en-US" sz="1200" dirty="0">
                <a:latin typeface="Avenir Roman" panose="02000503020000020003" pitchFamily="2" charset="0"/>
              </a:rPr>
              <a:t>Planning: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EU-</a:t>
            </a:r>
            <a:r>
              <a:rPr lang="en-US" sz="1200" dirty="0" err="1">
                <a:latin typeface="Avenir Roman" panose="02000503020000020003" pitchFamily="2" charset="0"/>
              </a:rPr>
              <a:t>Praxia</a:t>
            </a:r>
            <a:endParaRPr lang="en-US" sz="1200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>
                <a:latin typeface="Avenir Roman" panose="02000503020000020003" pitchFamily="2" charset="0"/>
              </a:rPr>
              <a:t>eSPS</a:t>
            </a:r>
            <a:endParaRPr lang="en-US" sz="1200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>
                <a:latin typeface="Avenir Roman" panose="02000503020000020003" pitchFamily="2" charset="0"/>
              </a:rPr>
              <a:t>CompactLight</a:t>
            </a:r>
            <a:endParaRPr lang="en-US" sz="1200" dirty="0">
              <a:latin typeface="Avenir Roman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venir Roman" panose="02000503020000020003" pitchFamily="2" charset="0"/>
              </a:rPr>
              <a:t>XARA</a:t>
            </a:r>
            <a:endParaRPr lang="en-GB" sz="1200" dirty="0">
              <a:latin typeface="Avenir Roman" panose="02000503020000020003" pitchFamily="2" charset="0"/>
            </a:endParaRPr>
          </a:p>
        </p:txBody>
      </p:sp>
      <p:sp>
        <p:nvSpPr>
          <p:cNvPr id="11" name="Bent-Up Arrow 10"/>
          <p:cNvSpPr/>
          <p:nvPr/>
        </p:nvSpPr>
        <p:spPr>
          <a:xfrm rot="5400000">
            <a:off x="2485481" y="3198144"/>
            <a:ext cx="885424" cy="722459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Avenir Roman" panose="02000503020000020003" pitchFamily="2" charset="0"/>
            </a:endParaRPr>
          </a:p>
        </p:txBody>
      </p:sp>
      <p:sp>
        <p:nvSpPr>
          <p:cNvPr id="14" name="Bent-Up Arrow 13"/>
          <p:cNvSpPr/>
          <p:nvPr/>
        </p:nvSpPr>
        <p:spPr>
          <a:xfrm rot="10800000" flipH="1">
            <a:off x="9473078" y="1565435"/>
            <a:ext cx="1185698" cy="73005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Avenir Roman" panose="02000503020000020003" pitchFamily="2" charset="0"/>
            </a:endParaRPr>
          </a:p>
        </p:txBody>
      </p:sp>
      <p:sp>
        <p:nvSpPr>
          <p:cNvPr id="15" name="Right Arrow 14"/>
          <p:cNvSpPr/>
          <p:nvPr/>
        </p:nvSpPr>
        <p:spPr>
          <a:xfrm rot="16200000">
            <a:off x="9686559" y="3831137"/>
            <a:ext cx="1520327" cy="4241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Avenir Roman" panose="02000503020000020003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D8E008-26CE-6246-A4B4-21FB55E7B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49186"/>
            <a:ext cx="10515600" cy="750434"/>
          </a:xfrm>
        </p:spPr>
        <p:txBody>
          <a:bodyPr/>
          <a:lstStyle/>
          <a:p>
            <a:r>
              <a:rPr lang="en-US" sz="3200" dirty="0">
                <a:latin typeface="Avenir Roman" panose="02000503020000020003" pitchFamily="2" charset="0"/>
              </a:rPr>
              <a:t>X-band NCRF technology </a:t>
            </a:r>
          </a:p>
        </p:txBody>
      </p:sp>
      <p:pic>
        <p:nvPicPr>
          <p:cNvPr id="16" name="Picture 5">
            <a:extLst>
              <a:ext uri="{FF2B5EF4-FFF2-40B4-BE49-F238E27FC236}">
                <a16:creationId xmlns:a16="http://schemas.microsoft.com/office/drawing/2014/main" id="{C4C7C248-7293-0640-9386-115F789101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5121" y="199569"/>
            <a:ext cx="2033590" cy="1199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TUPSO43f5.jpg">
            <a:extLst>
              <a:ext uri="{FF2B5EF4-FFF2-40B4-BE49-F238E27FC236}">
                <a16:creationId xmlns:a16="http://schemas.microsoft.com/office/drawing/2014/main" id="{014AF7B8-39ED-3144-B07D-5BAA01631E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9684" y="184730"/>
            <a:ext cx="911079" cy="121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3324776-CBAE-374D-8E8C-763F4DA771D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001" y="3151557"/>
            <a:ext cx="1385282" cy="225880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A8B84A4-E916-5B4F-ADAD-74EC9FF919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" t="70517" r="63637"/>
          <a:stretch/>
        </p:blipFill>
        <p:spPr>
          <a:xfrm>
            <a:off x="4674509" y="5027831"/>
            <a:ext cx="2160189" cy="134359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9616D8B-42FE-D548-8DEA-D1A17F683E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1618" y="1938249"/>
            <a:ext cx="3248191" cy="27701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B14D1A-609C-D64B-80C6-CBCBFCE899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19134" y="5048647"/>
            <a:ext cx="2540577" cy="13227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36AD6D-92D8-9F42-B774-8F4B9FBB3CA4}"/>
              </a:ext>
            </a:extLst>
          </p:cNvPr>
          <p:cNvSpPr txBox="1"/>
          <p:nvPr/>
        </p:nvSpPr>
        <p:spPr>
          <a:xfrm>
            <a:off x="8676366" y="2068304"/>
            <a:ext cx="89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venir Roman" panose="02000503020000020003" pitchFamily="2" charset="0"/>
              </a:rPr>
              <a:t>Gradients</a:t>
            </a:r>
          </a:p>
        </p:txBody>
      </p:sp>
      <p:sp>
        <p:nvSpPr>
          <p:cNvPr id="21" name="Bent-Up Arrow 20">
            <a:extLst>
              <a:ext uri="{FF2B5EF4-FFF2-40B4-BE49-F238E27FC236}">
                <a16:creationId xmlns:a16="http://schemas.microsoft.com/office/drawing/2014/main" id="{705F90B6-306F-C84F-9065-26EA77208DDC}"/>
              </a:ext>
            </a:extLst>
          </p:cNvPr>
          <p:cNvSpPr/>
          <p:nvPr/>
        </p:nvSpPr>
        <p:spPr>
          <a:xfrm rot="5400000">
            <a:off x="6620628" y="4221878"/>
            <a:ext cx="885424" cy="1688283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Avenir Roman" panose="02000503020000020003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7B612C-6AD9-584B-A2BF-EF4DB4574CB1}"/>
              </a:ext>
            </a:extLst>
          </p:cNvPr>
          <p:cNvSpPr txBox="1"/>
          <p:nvPr/>
        </p:nvSpPr>
        <p:spPr>
          <a:xfrm>
            <a:off x="9272754" y="-47560"/>
            <a:ext cx="3077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Avenir Roman" panose="02000503020000020003" pitchFamily="2" charset="0"/>
              </a:rPr>
              <a:t>Swissfel</a:t>
            </a:r>
            <a:r>
              <a:rPr lang="en-US" sz="1400" dirty="0">
                <a:latin typeface="Avenir Roman" panose="02000503020000020003" pitchFamily="2" charset="0"/>
              </a:rPr>
              <a:t>: Specs similar, and reached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2C3E2F-9A74-B14B-8279-901248BAF3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29809" y="2592909"/>
            <a:ext cx="2392735" cy="50391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D063B5A-0D08-C545-97FD-FF0A409C8D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6955" y="3151557"/>
            <a:ext cx="876300" cy="1422400"/>
          </a:xfrm>
          <a:prstGeom prst="rect">
            <a:avLst/>
          </a:prstGeom>
        </p:spPr>
      </p:pic>
      <p:sp>
        <p:nvSpPr>
          <p:cNvPr id="28" name="Slide Number Placeholder 2">
            <a:extLst>
              <a:ext uri="{FF2B5EF4-FFF2-40B4-BE49-F238E27FC236}">
                <a16:creationId xmlns:a16="http://schemas.microsoft.com/office/drawing/2014/main" id="{A6DE3F2F-F0AE-D74C-8947-1C10066E1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60993" y="6538860"/>
            <a:ext cx="2743200" cy="365125"/>
          </a:xfrm>
        </p:spPr>
        <p:txBody>
          <a:bodyPr/>
          <a:lstStyle/>
          <a:p>
            <a:fld id="{DEF62AA5-A9F9-344C-9738-C68EB5A8EDFF}" type="slidenum">
              <a:rPr lang="en-US" sz="1200" smtClean="0"/>
              <a:pPr/>
              <a:t>9</a:t>
            </a:fld>
            <a:endParaRPr lang="en-US" sz="1200"/>
          </a:p>
        </p:txBody>
      </p:sp>
      <p:sp>
        <p:nvSpPr>
          <p:cNvPr id="29" name="Date Placeholder 3">
            <a:extLst>
              <a:ext uri="{FF2B5EF4-FFF2-40B4-BE49-F238E27FC236}">
                <a16:creationId xmlns:a16="http://schemas.microsoft.com/office/drawing/2014/main" id="{9767D655-C696-DA48-88D6-21063689F8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336" y="6554225"/>
            <a:ext cx="2743200" cy="365125"/>
          </a:xfrm>
        </p:spPr>
        <p:txBody>
          <a:bodyPr/>
          <a:lstStyle/>
          <a:p>
            <a:r>
              <a:rPr lang="en-US" sz="1200"/>
              <a:t>August 2019</a:t>
            </a:r>
            <a:endParaRPr lang="en-US" sz="1200" dirty="0"/>
          </a:p>
        </p:txBody>
      </p:sp>
      <p:sp>
        <p:nvSpPr>
          <p:cNvPr id="30" name="Footer Placeholder 1">
            <a:extLst>
              <a:ext uri="{FF2B5EF4-FFF2-40B4-BE49-F238E27FC236}">
                <a16:creationId xmlns:a16="http://schemas.microsoft.com/office/drawing/2014/main" id="{CA6A9EA5-12AC-984E-B9C7-FC7F50F53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26072" y="6551051"/>
            <a:ext cx="4339856" cy="365125"/>
          </a:xfrm>
        </p:spPr>
        <p:txBody>
          <a:bodyPr/>
          <a:lstStyle/>
          <a:p>
            <a:r>
              <a:rPr lang="en-US" sz="1200"/>
              <a:t>Steinar Stapnes</a:t>
            </a:r>
            <a:endParaRPr lang="en-US" sz="1200" dirty="0"/>
          </a:p>
        </p:txBody>
      </p:sp>
      <p:pic>
        <p:nvPicPr>
          <p:cNvPr id="27" name="Picture 2" descr="http://www.sc-nova.com/?q=sites/default/files/imagecache/product_img_main/K2-3.jpg">
            <a:extLst>
              <a:ext uri="{FF2B5EF4-FFF2-40B4-BE49-F238E27FC236}">
                <a16:creationId xmlns:a16="http://schemas.microsoft.com/office/drawing/2014/main" id="{F54D995C-2254-274A-991C-299D724E0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6" y="5410365"/>
            <a:ext cx="1788368" cy="143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38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t_standard_4_3" id="{6D8468D9-50C7-3F47-9256-F17E30C2A8F2}" vid="{1CFEAB2C-AEC4-F347-B945-17AC24F6750B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t_standard_4_3" id="{6D8468D9-50C7-3F47-9256-F17E30C2A8F2}" vid="{2272F3B6-CDA9-4649-879E-361B2F226CE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39782</TotalTime>
  <Words>1236</Words>
  <Application>Microsoft Macintosh PowerPoint</Application>
  <PresentationFormat>Widescreen</PresentationFormat>
  <Paragraphs>243</Paragraphs>
  <Slides>24</Slides>
  <Notes>16</Notes>
  <HiddenSlides>5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ヒラギノ角ゴ Pro W3</vt:lpstr>
      <vt:lpstr>Arial</vt:lpstr>
      <vt:lpstr>Avenir Book</vt:lpstr>
      <vt:lpstr>Avenir Roman</vt:lpstr>
      <vt:lpstr>Calibri</vt:lpstr>
      <vt:lpstr>Lucida Grande</vt:lpstr>
      <vt:lpstr>Mangal</vt:lpstr>
      <vt:lpstr>Symbol</vt:lpstr>
      <vt:lpstr>Verdana</vt:lpstr>
      <vt:lpstr>Wingdings</vt:lpstr>
      <vt:lpstr>1_Office Theme</vt:lpstr>
      <vt:lpstr>5_Office Theme</vt:lpstr>
      <vt:lpstr>The CLIC project</vt:lpstr>
      <vt:lpstr>European Strategy Input </vt:lpstr>
      <vt:lpstr>CLIC</vt:lpstr>
      <vt:lpstr>CLIC 380 GeV layout and power generation</vt:lpstr>
      <vt:lpstr>CLIC layout – 3TeV</vt:lpstr>
      <vt:lpstr>CLIC parameters</vt:lpstr>
      <vt:lpstr>Luminosity staging baseline</vt:lpstr>
      <vt:lpstr>After Granada</vt:lpstr>
      <vt:lpstr>X-band NCRF technology </vt:lpstr>
      <vt:lpstr>SwissFEL – C-band linac</vt:lpstr>
      <vt:lpstr>X-band </vt:lpstr>
      <vt:lpstr>Implementing CLIC </vt:lpstr>
      <vt:lpstr>Cost - I</vt:lpstr>
      <vt:lpstr>Cost - II</vt:lpstr>
      <vt:lpstr>Schedule</vt:lpstr>
      <vt:lpstr>Looong term future - NAT </vt:lpstr>
      <vt:lpstr>Next phase</vt:lpstr>
      <vt:lpstr>A linear collider as part of an overall strategy </vt:lpstr>
      <vt:lpstr>Summary</vt:lpstr>
      <vt:lpstr>Klystron and overall schedules </vt:lpstr>
      <vt:lpstr>380 GeV klystron option</vt:lpstr>
      <vt:lpstr>Civil Engineering and Infrastructure Studies </vt:lpstr>
      <vt:lpstr>Power</vt:lpstr>
      <vt:lpstr>Energy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Lars Rickard Strom</dc:creator>
  <cp:lastModifiedBy>Steinar Stapnes</cp:lastModifiedBy>
  <cp:revision>732</cp:revision>
  <cp:lastPrinted>2019-05-22T10:07:58Z</cp:lastPrinted>
  <dcterms:created xsi:type="dcterms:W3CDTF">2018-01-26T19:32:33Z</dcterms:created>
  <dcterms:modified xsi:type="dcterms:W3CDTF">2019-08-26T19:26:15Z</dcterms:modified>
</cp:coreProperties>
</file>