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2" r:id="rId4"/>
    <p:sldId id="270" r:id="rId5"/>
    <p:sldId id="263" r:id="rId6"/>
    <p:sldId id="265" r:id="rId7"/>
    <p:sldId id="266" r:id="rId8"/>
    <p:sldId id="271" r:id="rId9"/>
    <p:sldId id="257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wnloads\windows%20-%20Editable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Vacuum window thickness (mm)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'[windows - Editable1.xlsx]Sheet1'!$AJ$3:$AJ$42</c:f>
              <c:numCache>
                <c:formatCode>General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5.2905576265600001</c:v>
                </c:pt>
                <c:pt idx="3">
                  <c:v>10.5754432531</c:v>
                </c:pt>
                <c:pt idx="4">
                  <c:v>16.703293088500001</c:v>
                </c:pt>
                <c:pt idx="5">
                  <c:v>19.942141977799999</c:v>
                </c:pt>
                <c:pt idx="6">
                  <c:v>28.647489982100002</c:v>
                </c:pt>
                <c:pt idx="7">
                  <c:v>35.198827924299998</c:v>
                </c:pt>
                <c:pt idx="8">
                  <c:v>40.6512661744</c:v>
                </c:pt>
                <c:pt idx="9">
                  <c:v>45.402450872999999</c:v>
                </c:pt>
                <c:pt idx="10">
                  <c:v>49.654091456000003</c:v>
                </c:pt>
                <c:pt idx="11">
                  <c:v>53.525360351300002</c:v>
                </c:pt>
                <c:pt idx="12">
                  <c:v>57.093683998400003</c:v>
                </c:pt>
                <c:pt idx="13">
                  <c:v>60.412767306600003</c:v>
                </c:pt>
                <c:pt idx="14">
                  <c:v>63.521691603199997</c:v>
                </c:pt>
                <c:pt idx="15">
                  <c:v>66.449960902900003</c:v>
                </c:pt>
                <c:pt idx="16">
                  <c:v>69.2205060167</c:v>
                </c:pt>
                <c:pt idx="17">
                  <c:v>71.851574455800005</c:v>
                </c:pt>
                <c:pt idx="18">
                  <c:v>74.357973343200001</c:v>
                </c:pt>
                <c:pt idx="19">
                  <c:v>76.751917220400003</c:v>
                </c:pt>
                <c:pt idx="20">
                  <c:v>79.043624307499996</c:v>
                </c:pt>
                <c:pt idx="21">
                  <c:v>81.241746901900001</c:v>
                </c:pt>
                <c:pt idx="22">
                  <c:v>83.353689090800003</c:v>
                </c:pt>
                <c:pt idx="23">
                  <c:v>85.385845898400007</c:v>
                </c:pt>
                <c:pt idx="24">
                  <c:v>87.352313550100007</c:v>
                </c:pt>
                <c:pt idx="25">
                  <c:v>89.378097171299999</c:v>
                </c:pt>
                <c:pt idx="26">
                  <c:v>91.514217650899994</c:v>
                </c:pt>
                <c:pt idx="27">
                  <c:v>93.773249064599995</c:v>
                </c:pt>
                <c:pt idx="28">
                  <c:v>96.170663631400004</c:v>
                </c:pt>
                <c:pt idx="29">
                  <c:v>98.725868740899998</c:v>
                </c:pt>
                <c:pt idx="30">
                  <c:v>101.46377880199999</c:v>
                </c:pt>
                <c:pt idx="31">
                  <c:v>104.417304276</c:v>
                </c:pt>
                <c:pt idx="32">
                  <c:v>107.631513126</c:v>
                </c:pt>
                <c:pt idx="33">
                  <c:v>111.171088607</c:v>
                </c:pt>
                <c:pt idx="34">
                  <c:v>115.134986172</c:v>
                </c:pt>
                <c:pt idx="35">
                  <c:v>119.689223568</c:v>
                </c:pt>
                <c:pt idx="36">
                  <c:v>125.15636307</c:v>
                </c:pt>
                <c:pt idx="37">
                  <c:v>132.36598249799999</c:v>
                </c:pt>
                <c:pt idx="38">
                  <c:v>134.05548887500001</c:v>
                </c:pt>
                <c:pt idx="39">
                  <c:v>150</c:v>
                </c:pt>
              </c:numCache>
            </c:numRef>
          </c:xVal>
          <c:yVal>
            <c:numRef>
              <c:f>'[windows - Editable1.xlsx]Sheet1'!$AK$3:$AK$42</c:f>
              <c:numCache>
                <c:formatCode>General</c:formatCode>
                <c:ptCount val="40"/>
                <c:pt idx="0">
                  <c:v>0.20999999999997954</c:v>
                </c:pt>
                <c:pt idx="1">
                  <c:v>0.20999999999997954</c:v>
                </c:pt>
                <c:pt idx="2">
                  <c:v>0.21161744113521763</c:v>
                </c:pt>
                <c:pt idx="3">
                  <c:v>0.2164808195513217</c:v>
                </c:pt>
                <c:pt idx="4">
                  <c:v>0.22625757948642899</c:v>
                </c:pt>
                <c:pt idx="5">
                  <c:v>0.23326606083054457</c:v>
                </c:pt>
                <c:pt idx="6">
                  <c:v>0.25870556071888018</c:v>
                </c:pt>
                <c:pt idx="7">
                  <c:v>0.28459816026807516</c:v>
                </c:pt>
                <c:pt idx="8">
                  <c:v>0.3109547371134056</c:v>
                </c:pt>
                <c:pt idx="9">
                  <c:v>0.33778645858961909</c:v>
                </c:pt>
                <c:pt idx="10">
                  <c:v>0.36510478757205078</c:v>
                </c:pt>
                <c:pt idx="11">
                  <c:v>0.39292148810767458</c:v>
                </c:pt>
                <c:pt idx="12">
                  <c:v>0.4212486307796155</c:v>
                </c:pt>
                <c:pt idx="13">
                  <c:v>0.45009859775595373</c:v>
                </c:pt>
                <c:pt idx="14">
                  <c:v>0.47948408744531434</c:v>
                </c:pt>
                <c:pt idx="15">
                  <c:v>0.50941811868969467</c:v>
                </c:pt>
                <c:pt idx="16">
                  <c:v>0.53991403440130625</c:v>
                </c:pt>
                <c:pt idx="17">
                  <c:v>0.57098550456447583</c:v>
                </c:pt>
                <c:pt idx="18">
                  <c:v>0.60264652847402544</c:v>
                </c:pt>
                <c:pt idx="19">
                  <c:v>0.63491143610545464</c:v>
                </c:pt>
                <c:pt idx="20">
                  <c:v>0.66779488847424773</c:v>
                </c:pt>
                <c:pt idx="21">
                  <c:v>0.70131187684070539</c:v>
                </c:pt>
                <c:pt idx="22">
                  <c:v>0.73547772059063732</c:v>
                </c:pt>
                <c:pt idx="23">
                  <c:v>0.77030806359658754</c:v>
                </c:pt>
                <c:pt idx="24">
                  <c:v>0.80597792670720025</c:v>
                </c:pt>
                <c:pt idx="25">
                  <c:v>0.84490362956583454</c:v>
                </c:pt>
                <c:pt idx="26">
                  <c:v>0.88854457278793575</c:v>
                </c:pt>
                <c:pt idx="27">
                  <c:v>0.89399542497864104</c:v>
                </c:pt>
                <c:pt idx="28">
                  <c:v>0.90509433059169453</c:v>
                </c:pt>
                <c:pt idx="29">
                  <c:v>0.9175597625918499</c:v>
                </c:pt>
                <c:pt idx="30">
                  <c:v>0.93157846922433407</c:v>
                </c:pt>
                <c:pt idx="31">
                  <c:v>0.94740591999212143</c:v>
                </c:pt>
                <c:pt idx="32">
                  <c:v>0.9654018405052085</c:v>
                </c:pt>
                <c:pt idx="33">
                  <c:v>0.98609430652057029</c:v>
                </c:pt>
                <c:pt idx="34">
                  <c:v>1.0103064132449617</c:v>
                </c:pt>
                <c:pt idx="35">
                  <c:v>1.0394411215414863</c:v>
                </c:pt>
                <c:pt idx="36">
                  <c:v>1.076262527462049</c:v>
                </c:pt>
                <c:pt idx="37">
                  <c:v>1.1279722038576239</c:v>
                </c:pt>
                <c:pt idx="38">
                  <c:v>1.1406287484378481</c:v>
                </c:pt>
                <c:pt idx="39">
                  <c:v>1.2712855535545486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40B-4138-939D-13CFF1E5A2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2455335"/>
        <c:axId val="482470311"/>
      </c:scatterChart>
      <c:valAx>
        <c:axId val="4824553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/>
                  <a:t>R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470311"/>
        <c:crosses val="autoZero"/>
        <c:crossBetween val="midCat"/>
      </c:valAx>
      <c:valAx>
        <c:axId val="4824703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/>
                  <a:t>thickness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45533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BDC9E-A7CA-4637-8DD7-76D2DBED01FE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9B315-F6E9-48A5-A30F-CFC9A6E21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087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E8A85-637F-4D85-926A-DE01D313EB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462058-9AFF-4A74-8513-63BD00F4A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3D29B-2DC0-455B-B4C4-B398DFDD0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D131-A508-484A-8E17-F0ACCDCF7195}" type="datetime1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14568-AE25-48CC-9EB8-CF9AD1E1B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71961-6B40-410A-ADF4-083130A68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716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B1A47-B7C3-4DFC-8F48-C69AA8360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62046-CD85-4DCA-8F9A-3D3BED614E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BB2CE-ECDC-4A4B-B545-D9DCFEE9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6334-FDDA-4135-BBC6-1CF66EA72798}" type="datetime1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894A6-2FA3-4AB2-A2E6-CDCE507DC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2CAF2-33E0-4002-9DA8-965E30F58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5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EED9D3-6A5C-4E59-97A4-BC7E27D37B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067430-A8AC-46FB-9083-FEACC25524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2F7C8-F426-497A-9A01-47AED29B2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FE1B-7567-4539-8344-49039F8D0D85}" type="datetime1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A774F-8F1E-43A8-83A6-67C4D6E73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A45A1-D298-4EE0-84CB-6A1AD1D6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083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B19AB-A73D-4639-9D88-B1B2AF728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2BA3E-2213-46C5-9D2E-DC36D63FD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7E318-413A-4C3B-96F4-F2D8A03E5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2F4F-60B6-489C-BF38-574BFE391217}" type="datetime1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0D7A-5C27-46D1-9422-76F303BF6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9D88F-01D0-4BD4-A7E0-D67DDF6FC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384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DBB7B-6D27-4B30-A4B9-229AF06B9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D5215-AB26-4D37-8EE1-EA346CE2C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337D2-822A-496E-9972-66F3CF80E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C060-160B-418D-841D-B657401CE2DD}" type="datetime1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94C9E-6FFB-4D5A-95B7-6C245467E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E6C3A-EAAB-4A48-9D8B-CACAFBDF3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06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2E98F-5885-45F9-97D4-E000B0750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3921F-9970-49C3-8509-926369D794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D3147-9072-46D5-895A-30685661D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2CAF65-4167-420E-99B6-63E34DB0A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7B3-9A7A-4339-816C-CEB869665513}" type="datetime1">
              <a:rPr lang="en-GB" smtClean="0"/>
              <a:t>07/02/2019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BC9B9-48B9-447D-9F12-79A7B3DB8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B0463-A205-4DB3-986F-EA357177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577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1E066-10A2-44BA-BA9A-38BD298DE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C4B61-7BB9-4141-A541-CF43954F9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40FC27-3A5B-4166-A827-5937C7F2A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A0C62D-6D22-4FB1-8990-F19BD1E72D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E61ECC-4FCD-4E35-9138-26D3C823CE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5393F0-728D-4DC4-9B62-CF4FBDEC3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9F2A-9484-4915-82E4-626BF6BE68C9}" type="datetime1">
              <a:rPr lang="en-GB" smtClean="0"/>
              <a:t>07/02/2019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ACE4F1-D7E0-42F4-A6F2-D74B2DAAC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89B0D7-4641-493B-BB5B-38612911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650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43FEB-4B44-41CB-B1C9-74B1EE0A8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E69570-5919-4546-88ED-21E614A8B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274E-74E2-4F1E-B25F-5133A09EFB5D}" type="datetime1">
              <a:rPr lang="en-GB" smtClean="0"/>
              <a:t>07/02/2019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DEBEA8-9D9A-4743-940C-58C6112A9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E5AD46-8B6E-4405-BD87-6296EB0D0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52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499BD7-A638-4A03-A6B6-54FD3643D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9B69-C87C-4F84-8C7E-F2DAD896228F}" type="datetime1">
              <a:rPr lang="en-GB" smtClean="0"/>
              <a:t>07/02/2019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B3280-2460-4031-8D3A-BCFF5F0ED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6DAED-E1D5-4022-ADED-1B652BFAF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46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6F325-D72F-4B67-A673-648AE0C36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450B5-CB61-4C05-B34B-53F33C173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01683-0A4D-4EAC-B732-F0510243A2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E42D34-6D99-4893-ADFB-6643C1041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D2FC-C563-41C9-BBB2-6AA8E92CF0A3}" type="datetime1">
              <a:rPr lang="en-GB" smtClean="0"/>
              <a:t>07/02/2019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195A8-D1A1-44A6-83EE-1DB820796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0E95F8-0EA4-4840-B8F6-7AB9B46F3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99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9F28C-B85D-4699-B8CF-59B45DC00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4FE4F8-B525-470C-A368-D74B46DCAC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74BB4E-6174-47CA-B683-F3AAF15AE5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32754-9D28-4427-BC4F-2D83FB086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6353A-5AD1-41B4-B39F-FEAB0DDE6052}" type="datetime1">
              <a:rPr lang="en-GB" smtClean="0"/>
              <a:t>07/02/2019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483ADD-3320-4749-9D61-FBA212964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Gavriil Chatzitheodoridis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57761B-016F-4CA0-9273-5479F1C1E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5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07F522-771E-478F-BB22-D7423575D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15D9B-94DC-4B02-B934-920A558EA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40CC5-DB4C-4203-BEFD-449D60445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F9447-3C5F-4964-9D15-87E5BEA13E58}" type="datetime1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342B4-EA1F-40EB-837A-C84EC142C5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Gavriil Chatzitheodoridis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8ED57-4AD9-4E04-85F5-E4E56F63C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E6C92-1A91-42D6-A6A4-3631A9131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35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g"/><Relationship Id="rId7" Type="http://schemas.openxmlformats.org/officeDocument/2006/relationships/image" Target="../media/image1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jpg"/><Relationship Id="rId7" Type="http://schemas.openxmlformats.org/officeDocument/2006/relationships/image" Target="../media/image2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9020C-0825-4F09-AC43-90B8D2959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0"/>
            <a:ext cx="1676400" cy="16764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5E077D-F438-455D-8A31-5194A0B1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2B1B-E793-4757-9025-C40F12487612}" type="datetime1">
              <a:rPr lang="en-GB" smtClean="0"/>
              <a:t>07/02/2019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24B8EB-A315-48C3-A54A-F01173D3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Gavriil </a:t>
            </a:r>
            <a:r>
              <a:rPr lang="en-GB" dirty="0" err="1"/>
              <a:t>Chatzitheodoridis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1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8945B-B35F-4E51-AD01-E2788490CDC5}"/>
              </a:ext>
            </a:extLst>
          </p:cNvPr>
          <p:cNvSpPr txBox="1"/>
          <p:nvPr/>
        </p:nvSpPr>
        <p:spPr>
          <a:xfrm>
            <a:off x="1488381" y="93888"/>
            <a:ext cx="831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rial Black" panose="020B0A04020102020204" pitchFamily="34" charset="0"/>
              </a:rPr>
              <a:t>MCS in LH2 (Field-off)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6D838C-74C8-4ED1-AA88-7A77E57D17E9}"/>
              </a:ext>
            </a:extLst>
          </p:cNvPr>
          <p:cNvSpPr txBox="1"/>
          <p:nvPr/>
        </p:nvSpPr>
        <p:spPr>
          <a:xfrm>
            <a:off x="135595" y="1359267"/>
            <a:ext cx="5596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Gavriil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Chatzitheodoridis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PhD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Supervisors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Kevin Ronald  &amp; 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Prof. Paul Soler 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C617D3-68A4-43F6-A853-829849E8EA3D}"/>
              </a:ext>
            </a:extLst>
          </p:cNvPr>
          <p:cNvSpPr txBox="1"/>
          <p:nvPr/>
        </p:nvSpPr>
        <p:spPr>
          <a:xfrm>
            <a:off x="3665457" y="2884920"/>
            <a:ext cx="43148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LH2 path length method overview and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X-Y Position from trackers and an attempt at  accessing TOF space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TOF Selection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Future 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4FE934-2BA5-4688-97B0-ECEFBE6F2273}"/>
              </a:ext>
            </a:extLst>
          </p:cNvPr>
          <p:cNvSpPr txBox="1"/>
          <p:nvPr/>
        </p:nvSpPr>
        <p:spPr>
          <a:xfrm>
            <a:off x="4908470" y="2252538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091184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9020C-0825-4F09-AC43-90B8D2959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0"/>
            <a:ext cx="1676400" cy="16764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5E077D-F438-455D-8A31-5194A0B1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2B1B-E793-4757-9025-C40F12487612}" type="datetime1">
              <a:rPr lang="en-GB" smtClean="0"/>
              <a:t>07/02/2019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24B8EB-A315-48C3-A54A-F01173D3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Gavriil </a:t>
            </a:r>
            <a:r>
              <a:rPr lang="en-GB" dirty="0" err="1"/>
              <a:t>Chatzitheodoridis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10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8945B-B35F-4E51-AD01-E2788490CDC5}"/>
              </a:ext>
            </a:extLst>
          </p:cNvPr>
          <p:cNvSpPr txBox="1"/>
          <p:nvPr/>
        </p:nvSpPr>
        <p:spPr>
          <a:xfrm>
            <a:off x="1488381" y="93888"/>
            <a:ext cx="831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rial Black" panose="020B0A04020102020204" pitchFamily="34" charset="0"/>
              </a:rPr>
              <a:t>Future 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9FF0A6-4222-4514-95CE-11D5B7EE1A66}"/>
              </a:ext>
            </a:extLst>
          </p:cNvPr>
          <p:cNvSpPr txBox="1"/>
          <p:nvPr/>
        </p:nvSpPr>
        <p:spPr>
          <a:xfrm>
            <a:off x="1956817" y="1236369"/>
            <a:ext cx="762609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Normalise angle distribution by  LH</a:t>
            </a:r>
            <a:r>
              <a:rPr lang="en-GB" baseline="-25000" dirty="0"/>
              <a:t>2 </a:t>
            </a:r>
            <a:r>
              <a:rPr lang="en-GB" dirty="0"/>
              <a:t>path length ( L/L</a:t>
            </a:r>
            <a:r>
              <a:rPr lang="en-GB" baseline="-25000" dirty="0"/>
              <a:t>R </a:t>
            </a:r>
            <a:r>
              <a:rPr lang="en-GB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TOF scan to determine selection for correct momenta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Uncertainty calculation method for path length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Investigate the effect of different </a:t>
            </a:r>
            <a:r>
              <a:rPr lang="en-GB" i="1" dirty="0"/>
              <a:t>empty</a:t>
            </a:r>
            <a:r>
              <a:rPr lang="en-GB" dirty="0"/>
              <a:t> and </a:t>
            </a:r>
            <a:r>
              <a:rPr lang="en-GB" i="1" dirty="0"/>
              <a:t>full</a:t>
            </a:r>
            <a:r>
              <a:rPr lang="en-GB" dirty="0"/>
              <a:t> Aluminium path length on the convolution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Obtain TOF space points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PID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519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9020C-0825-4F09-AC43-90B8D2959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0"/>
            <a:ext cx="1676400" cy="16764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5E077D-F438-455D-8A31-5194A0B1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2B1B-E793-4757-9025-C40F12487612}" type="datetime1">
              <a:rPr lang="en-GB" smtClean="0"/>
              <a:t>07/02/2019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24B8EB-A315-48C3-A54A-F01173D3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Gavriil </a:t>
            </a:r>
            <a:r>
              <a:rPr lang="en-GB" dirty="0" err="1"/>
              <a:t>Chatzitheodoridis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2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8945B-B35F-4E51-AD01-E2788490CDC5}"/>
              </a:ext>
            </a:extLst>
          </p:cNvPr>
          <p:cNvSpPr txBox="1"/>
          <p:nvPr/>
        </p:nvSpPr>
        <p:spPr>
          <a:xfrm>
            <a:off x="1488381" y="93888"/>
            <a:ext cx="831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rial Black" panose="020B0A04020102020204" pitchFamily="34" charset="0"/>
              </a:rPr>
              <a:t>Vacuum &amp; Absorber Al. windows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385304-AF46-4780-958B-04B3CA0265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046" y="1115070"/>
            <a:ext cx="5012922" cy="36337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E6A653-196F-4767-A618-741A99DDE7A5}"/>
              </a:ext>
            </a:extLst>
          </p:cNvPr>
          <p:cNvSpPr txBox="1"/>
          <p:nvPr/>
        </p:nvSpPr>
        <p:spPr>
          <a:xfrm>
            <a:off x="1695450" y="5191125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Points: Geometry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28C444-1447-4494-BFF5-6C21A9D33D0B}"/>
              </a:ext>
            </a:extLst>
          </p:cNvPr>
          <p:cNvSpPr txBox="1"/>
          <p:nvPr/>
        </p:nvSpPr>
        <p:spPr>
          <a:xfrm>
            <a:off x="1905000" y="5560457"/>
            <a:ext cx="2238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Red line: Pol. fit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C7208B71-C67F-4CB4-8FAC-9AE2847E5FF0}"/>
              </a:ext>
              <a:ext uri="{147F2762-F138-4A5C-976F-8EAC2B608ADB}">
                <a16:predDERef xmlns:a16="http://schemas.microsoft.com/office/drawing/2014/main" pred="{E2C79DF1-227F-4D76-8F16-33668D5C24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674158"/>
              </p:ext>
            </p:extLst>
          </p:nvPr>
        </p:nvGraphicFramePr>
        <p:xfrm>
          <a:off x="5385804" y="1298748"/>
          <a:ext cx="5724156" cy="399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86070FF4-70F0-4CE4-94AA-B1A732E912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4745" y="5317117"/>
            <a:ext cx="5505450" cy="65722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D68DEF4-C344-41F0-B49D-BBA16C6F21D6}"/>
              </a:ext>
            </a:extLst>
          </p:cNvPr>
          <p:cNvSpPr/>
          <p:nvPr/>
        </p:nvSpPr>
        <p:spPr>
          <a:xfrm>
            <a:off x="4612574" y="6181536"/>
            <a:ext cx="70816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[1] [</a:t>
            </a:r>
            <a:r>
              <a:rPr lang="en-GB" sz="1100" dirty="0" err="1"/>
              <a:t>R.Connors</a:t>
            </a:r>
            <a:r>
              <a:rPr lang="en-GB" sz="1100" dirty="0"/>
              <a:t> et. al. 2014 LBNL "The Thickness Measurement of MICE Absorber </a:t>
            </a:r>
            <a:r>
              <a:rPr lang="en-GB" sz="1100" dirty="0" err="1"/>
              <a:t>Aluminum</a:t>
            </a:r>
            <a:r>
              <a:rPr lang="en-GB" sz="1100" dirty="0"/>
              <a:t> Window at LBNL, Report 1"]</a:t>
            </a:r>
          </a:p>
        </p:txBody>
      </p:sp>
    </p:spTree>
    <p:extLst>
      <p:ext uri="{BB962C8B-B14F-4D97-AF65-F5344CB8AC3E}">
        <p14:creationId xmlns:p14="http://schemas.microsoft.com/office/powerpoint/2010/main" val="3698746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9020C-0825-4F09-AC43-90B8D2959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480" y="0"/>
            <a:ext cx="1326520" cy="132652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5E077D-F438-455D-8A31-5194A0B1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2B1B-E793-4757-9025-C40F12487612}" type="datetime1">
              <a:rPr lang="en-GB" smtClean="0"/>
              <a:t>07/02/2019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24B8EB-A315-48C3-A54A-F01173D3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Gavriil </a:t>
            </a:r>
            <a:r>
              <a:rPr lang="en-GB" dirty="0" err="1"/>
              <a:t>Chatzitheodoridis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3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8945B-B35F-4E51-AD01-E2788490CDC5}"/>
              </a:ext>
            </a:extLst>
          </p:cNvPr>
          <p:cNvSpPr txBox="1"/>
          <p:nvPr/>
        </p:nvSpPr>
        <p:spPr>
          <a:xfrm>
            <a:off x="1425140" y="204273"/>
            <a:ext cx="831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rial Black" panose="020B0A04020102020204" pitchFamily="34" charset="0"/>
              </a:rPr>
              <a:t>Aluminium, direction correction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AA3F5A0-C034-409C-A539-BA20AB5940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6" y="1204387"/>
            <a:ext cx="7964688" cy="5631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004DDFA-4995-4A34-85E4-20574DED665A}"/>
              </a:ext>
            </a:extLst>
          </p:cNvPr>
          <p:cNvSpPr txBox="1"/>
          <p:nvPr/>
        </p:nvSpPr>
        <p:spPr>
          <a:xfrm>
            <a:off x="8871290" y="1780923"/>
            <a:ext cx="1929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Θ1=</a:t>
            </a:r>
            <a:r>
              <a:rPr lang="en-GB" dirty="0"/>
              <a:t>dx/</a:t>
            </a:r>
            <a:r>
              <a:rPr lang="en-GB" dirty="0" err="1"/>
              <a:t>dz</a:t>
            </a:r>
            <a:r>
              <a:rPr lang="en-GB" dirty="0"/>
              <a:t>, </a:t>
            </a:r>
            <a:r>
              <a:rPr lang="en-GB" dirty="0" err="1"/>
              <a:t>dy</a:t>
            </a:r>
            <a:r>
              <a:rPr lang="en-GB" dirty="0"/>
              <a:t>/</a:t>
            </a:r>
            <a:r>
              <a:rPr lang="en-GB" dirty="0" err="1"/>
              <a:t>dz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B414AA-02DF-4EDE-937B-74CA04A7E38C}"/>
              </a:ext>
            </a:extLst>
          </p:cNvPr>
          <p:cNvSpPr txBox="1"/>
          <p:nvPr/>
        </p:nvSpPr>
        <p:spPr>
          <a:xfrm>
            <a:off x="8871292" y="2131649"/>
            <a:ext cx="2221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Θ2=π-</a:t>
            </a:r>
            <a:r>
              <a:rPr lang="en-GB" dirty="0"/>
              <a:t>(R2-R1)/(z2-z1)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B47B7C-B415-4BF6-85FD-820E2B92F9BE}"/>
              </a:ext>
            </a:extLst>
          </p:cNvPr>
          <p:cNvSpPr txBox="1"/>
          <p:nvPr/>
        </p:nvSpPr>
        <p:spPr>
          <a:xfrm>
            <a:off x="8871291" y="2512557"/>
            <a:ext cx="2221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Θ3=π-(θ1+θ2)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3E5016-948A-44A9-B4FB-3ABD1813C37F}"/>
              </a:ext>
            </a:extLst>
          </p:cNvPr>
          <p:cNvSpPr txBox="1"/>
          <p:nvPr/>
        </p:nvSpPr>
        <p:spPr>
          <a:xfrm>
            <a:off x="8871290" y="2884872"/>
            <a:ext cx="2221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Θ4=π/2 – θ3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E94217F-5892-4555-8D26-ECAD690BBA98}"/>
                  </a:ext>
                </a:extLst>
              </p:cNvPr>
              <p:cNvSpPr txBox="1"/>
              <p:nvPr/>
            </p:nvSpPr>
            <p:spPr>
              <a:xfrm>
                <a:off x="8871290" y="3337989"/>
                <a:ext cx="2004521" cy="6381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2400" dirty="0"/>
                  <a:t>L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GB" sz="2400" b="0" i="1" baseline="-25000" smtClean="0">
                            <a:latin typeface="Cambria Math" panose="02040503050406030204" pitchFamily="18" charset="0"/>
                          </a:rPr>
                          <m:t>𝑇</m:t>
                        </m:r>
                        <m:rad>
                          <m:radPr>
                            <m:degHide m:val="on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l-GR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l-GR" sz="2400" b="0" i="1" smtClean="0">
                            <a:latin typeface="Cambria Math" panose="02040503050406030204" pitchFamily="18" charset="0"/>
                          </a:rPr>
                          <m:t>4)</m:t>
                        </m:r>
                      </m:den>
                    </m:f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E94217F-5892-4555-8D26-ECAD690BBA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1290" y="3337989"/>
                <a:ext cx="2004521" cy="638123"/>
              </a:xfrm>
              <a:prstGeom prst="rect">
                <a:avLst/>
              </a:prstGeom>
              <a:blipFill>
                <a:blip r:embed="rId6"/>
                <a:stretch>
                  <a:fillRect l="-9119" b="-86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>
            <a:extLst>
              <a:ext uri="{FF2B5EF4-FFF2-40B4-BE49-F238E27FC236}">
                <a16:creationId xmlns:a16="http://schemas.microsoft.com/office/drawing/2014/main" id="{18C5E1FF-C388-456F-A376-B8DA7A6AAE69}"/>
              </a:ext>
            </a:extLst>
          </p:cNvPr>
          <p:cNvSpPr/>
          <p:nvPr/>
        </p:nvSpPr>
        <p:spPr>
          <a:xfrm>
            <a:off x="5765800" y="4876800"/>
            <a:ext cx="2667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91F961-4EF3-4ABD-A1E7-7EB379E01E7C}"/>
              </a:ext>
            </a:extLst>
          </p:cNvPr>
          <p:cNvSpPr txBox="1"/>
          <p:nvPr/>
        </p:nvSpPr>
        <p:spPr>
          <a:xfrm>
            <a:off x="5740400" y="4736068"/>
            <a:ext cx="71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402465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5E077D-F438-455D-8A31-5194A0B1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2B1B-E793-4757-9025-C40F12487612}" type="datetime1">
              <a:rPr lang="en-GB" smtClean="0"/>
              <a:t>07/02/2019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24B8EB-A315-48C3-A54A-F01173D3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Gavriil </a:t>
            </a:r>
            <a:r>
              <a:rPr lang="en-GB" dirty="0" err="1"/>
              <a:t>Chatzitheodoridis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4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43F980-1D23-45E8-AB5C-60247856892E}"/>
              </a:ext>
            </a:extLst>
          </p:cNvPr>
          <p:cNvSpPr txBox="1"/>
          <p:nvPr/>
        </p:nvSpPr>
        <p:spPr>
          <a:xfrm>
            <a:off x="1764617" y="143845"/>
            <a:ext cx="831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rial Black" panose="020B0A04020102020204" pitchFamily="34" charset="0"/>
              </a:rPr>
              <a:t>LH2 Path length method</a:t>
            </a:r>
          </a:p>
          <a:p>
            <a:pPr algn="ctr"/>
            <a:endParaRPr lang="en-GB" sz="2800" dirty="0">
              <a:latin typeface="Arial Black" panose="020B0A040201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0F78BE-BA7D-49DE-9AF9-8847D22DDE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45" y="2195334"/>
            <a:ext cx="5516564" cy="33037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DECB34-779E-4C9F-8146-1A4CE264EA81}"/>
              </a:ext>
            </a:extLst>
          </p:cNvPr>
          <p:cNvSpPr txBox="1"/>
          <p:nvPr/>
        </p:nvSpPr>
        <p:spPr>
          <a:xfrm>
            <a:off x="1905000" y="1903824"/>
            <a:ext cx="399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Radius of muon-window interception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54828A-21F7-4F65-9B9A-35501F0B816F}"/>
              </a:ext>
            </a:extLst>
          </p:cNvPr>
          <p:cNvSpPr txBox="1"/>
          <p:nvPr/>
        </p:nvSpPr>
        <p:spPr>
          <a:xfrm rot="16200000">
            <a:off x="465397" y="2607674"/>
            <a:ext cx="1562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Radius (mm)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BBE5FC-E6FE-4106-820D-7E139BD8C5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352" y="813483"/>
            <a:ext cx="4973580" cy="29785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D357AE-5F2E-433C-B874-8B08E2FC50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351" y="3694085"/>
            <a:ext cx="5049780" cy="302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5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9020C-0825-4F09-AC43-90B8D2959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0"/>
            <a:ext cx="1676400" cy="16764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5E077D-F438-455D-8A31-5194A0B1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2B1B-E793-4757-9025-C40F12487612}" type="datetime1">
              <a:rPr lang="en-GB" smtClean="0"/>
              <a:t>07/02/2019</a:t>
            </a:fld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5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C3E378-B71E-4D23-AA72-6287F5EAEEDE}"/>
              </a:ext>
            </a:extLst>
          </p:cNvPr>
          <p:cNvSpPr txBox="1"/>
          <p:nvPr/>
        </p:nvSpPr>
        <p:spPr>
          <a:xfrm>
            <a:off x="1425140" y="204273"/>
            <a:ext cx="831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rial Black" panose="020B0A04020102020204" pitchFamily="34" charset="0"/>
              </a:rPr>
              <a:t>Aluminium path length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D44641-9800-40DC-BBFE-AAC9B0B304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1156187"/>
            <a:ext cx="4537319" cy="2717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5684E3-5BA2-412D-862D-CF435D086A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975" y="1210706"/>
            <a:ext cx="4488696" cy="26881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CF0F54-BF38-434A-8781-B72AE8AE46BC}"/>
              </a:ext>
            </a:extLst>
          </p:cNvPr>
          <p:cNvSpPr txBox="1"/>
          <p:nvPr/>
        </p:nvSpPr>
        <p:spPr>
          <a:xfrm>
            <a:off x="2712973" y="757237"/>
            <a:ext cx="283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Thickness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BCA71B-7B0E-4166-8EAA-F43C04DA391D}"/>
              </a:ext>
            </a:extLst>
          </p:cNvPr>
          <p:cNvSpPr txBox="1"/>
          <p:nvPr/>
        </p:nvSpPr>
        <p:spPr>
          <a:xfrm>
            <a:off x="7353300" y="878403"/>
            <a:ext cx="283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With correction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05DD9-7DF4-40A5-97EC-28798E842685}"/>
              </a:ext>
            </a:extLst>
          </p:cNvPr>
          <p:cNvSpPr txBox="1"/>
          <p:nvPr/>
        </p:nvSpPr>
        <p:spPr>
          <a:xfrm>
            <a:off x="257046" y="2082800"/>
            <a:ext cx="89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05E2E7-C56F-49E1-8268-BFAE19894F51}"/>
              </a:ext>
            </a:extLst>
          </p:cNvPr>
          <p:cNvSpPr txBox="1"/>
          <p:nvPr/>
        </p:nvSpPr>
        <p:spPr>
          <a:xfrm>
            <a:off x="257046" y="4693595"/>
            <a:ext cx="89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2821EBC-C0F6-4071-B6E1-A7E3E90DE0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3911600"/>
            <a:ext cx="4488699" cy="26881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6ECC5F2-3B12-4043-81B3-01BA91317A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975" y="3932794"/>
            <a:ext cx="4520374" cy="270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271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9020C-0825-4F09-AC43-90B8D2959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0"/>
            <a:ext cx="1676400" cy="16764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5E077D-F438-455D-8A31-5194A0B1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2B1B-E793-4757-9025-C40F12487612}" type="datetime1">
              <a:rPr lang="en-GB" smtClean="0"/>
              <a:t>07/02/2019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24B8EB-A315-48C3-A54A-F01173D3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Gavriil </a:t>
            </a:r>
            <a:r>
              <a:rPr lang="en-GB" dirty="0" err="1"/>
              <a:t>Chatzitheodoridis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6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733E00-0A11-4601-9FAA-086F350699B6}"/>
              </a:ext>
            </a:extLst>
          </p:cNvPr>
          <p:cNvSpPr txBox="1"/>
          <p:nvPr/>
        </p:nvSpPr>
        <p:spPr>
          <a:xfrm>
            <a:off x="1425140" y="204273"/>
            <a:ext cx="831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rial Black" panose="020B0A04020102020204" pitchFamily="34" charset="0"/>
              </a:rPr>
              <a:t>Total Aluminium path length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E226AF-18D4-488F-941E-5B4BCBAB49E9}"/>
              </a:ext>
            </a:extLst>
          </p:cNvPr>
          <p:cNvSpPr txBox="1"/>
          <p:nvPr/>
        </p:nvSpPr>
        <p:spPr>
          <a:xfrm>
            <a:off x="1452445" y="2088467"/>
            <a:ext cx="445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Total Al. in full absorber run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984B48-D454-456A-A375-8DF9BC9D7A3C}"/>
              </a:ext>
            </a:extLst>
          </p:cNvPr>
          <p:cNvSpPr txBox="1"/>
          <p:nvPr/>
        </p:nvSpPr>
        <p:spPr>
          <a:xfrm>
            <a:off x="7370955" y="1928485"/>
            <a:ext cx="445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Total Al. in empty absorber run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5B11B85-809C-47C1-94FB-E3BBB29F8D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" y="2825558"/>
            <a:ext cx="5774270" cy="345809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63EBDC9-9707-4026-95AC-E15AAA779F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116" y="2831135"/>
            <a:ext cx="5774270" cy="345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06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9020C-0825-4F09-AC43-90B8D2959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0"/>
            <a:ext cx="1676400" cy="16764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5E077D-F438-455D-8A31-5194A0B1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2B1B-E793-4757-9025-C40F12487612}" type="datetime1">
              <a:rPr lang="en-GB" smtClean="0"/>
              <a:t>07/02/2019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24B8EB-A315-48C3-A54A-F01173D3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Gavriil </a:t>
            </a:r>
            <a:r>
              <a:rPr lang="en-GB" dirty="0" err="1"/>
              <a:t>Chatzitheodoridis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7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8945B-B35F-4E51-AD01-E2788490CDC5}"/>
              </a:ext>
            </a:extLst>
          </p:cNvPr>
          <p:cNvSpPr txBox="1"/>
          <p:nvPr/>
        </p:nvSpPr>
        <p:spPr>
          <a:xfrm>
            <a:off x="1764617" y="143845"/>
            <a:ext cx="831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rial Black" panose="020B0A04020102020204" pitchFamily="34" charset="0"/>
              </a:rPr>
              <a:t>LH2 Path length - Results</a:t>
            </a:r>
          </a:p>
          <a:p>
            <a:pPr algn="ctr"/>
            <a:endParaRPr lang="en-GB" sz="2800" dirty="0">
              <a:latin typeface="Arial Black" panose="020B0A040201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9E9153-9B7C-4714-B9DC-48B7F0D1E6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3" y="2348939"/>
            <a:ext cx="4100538" cy="24557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A3A1ED-1CD7-427C-8E91-B8E1D5C700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530" y="2399686"/>
            <a:ext cx="3931062" cy="23542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DACA6F-B40D-41AC-9944-2595A6B2FE67}"/>
              </a:ext>
            </a:extLst>
          </p:cNvPr>
          <p:cNvSpPr txBox="1"/>
          <p:nvPr/>
        </p:nvSpPr>
        <p:spPr>
          <a:xfrm>
            <a:off x="1527084" y="188589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170 MeV/c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6F6401-B712-47BD-A7C7-5880660F6133}"/>
              </a:ext>
            </a:extLst>
          </p:cNvPr>
          <p:cNvSpPr txBox="1"/>
          <p:nvPr/>
        </p:nvSpPr>
        <p:spPr>
          <a:xfrm>
            <a:off x="5671620" y="188589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200 MeV/c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4AC730-7A10-4AE2-8208-42DF82158F7A}"/>
              </a:ext>
            </a:extLst>
          </p:cNvPr>
          <p:cNvSpPr txBox="1"/>
          <p:nvPr/>
        </p:nvSpPr>
        <p:spPr>
          <a:xfrm>
            <a:off x="9677400" y="192881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240 MeV/c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2B01BA-3AC2-4C24-B052-45C19966B1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488" y="2348939"/>
            <a:ext cx="4100534" cy="245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2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9020C-0825-4F09-AC43-90B8D2959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0"/>
            <a:ext cx="1676400" cy="16764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24B8EB-A315-48C3-A54A-F01173D3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Gavriil </a:t>
            </a:r>
            <a:r>
              <a:rPr lang="en-GB" dirty="0" err="1"/>
              <a:t>Chatzitheodoridis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8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733E00-0A11-4601-9FAA-086F350699B6}"/>
              </a:ext>
            </a:extLst>
          </p:cNvPr>
          <p:cNvSpPr txBox="1"/>
          <p:nvPr/>
        </p:nvSpPr>
        <p:spPr>
          <a:xfrm>
            <a:off x="1425140" y="204273"/>
            <a:ext cx="831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>
                <a:latin typeface="Arial Black" panose="020B0A04020102020204" pitchFamily="34" charset="0"/>
              </a:rPr>
              <a:t>Attempt</a:t>
            </a:r>
            <a:r>
              <a:rPr lang="en-GB" sz="2800" dirty="0">
                <a:latin typeface="Arial Black" panose="020B0A04020102020204" pitchFamily="34" charset="0"/>
              </a:rPr>
              <a:t> at TOF </a:t>
            </a:r>
            <a:r>
              <a:rPr lang="en-GB" sz="2800" dirty="0" err="1">
                <a:latin typeface="Arial Black" panose="020B0A04020102020204" pitchFamily="34" charset="0"/>
              </a:rPr>
              <a:t>spacepoints</a:t>
            </a:r>
            <a:r>
              <a:rPr lang="en-GB" sz="2800" dirty="0">
                <a:latin typeface="Arial Black" panose="020B0A04020102020204" pitchFamily="34" charset="0"/>
              </a:rPr>
              <a:t> – 170 MeV/c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CD38F1-212F-4A34-B3A9-230906E896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94" y="1097809"/>
            <a:ext cx="4294440" cy="25718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4B2A1C-E3FC-40F0-8B95-15A3A7F4D3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403" y="1097809"/>
            <a:ext cx="4294440" cy="257185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069DE5B-9FD8-464C-90A6-C33916624E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82" y="3933076"/>
            <a:ext cx="4351180" cy="260583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869948C-8C4C-4A83-A0E4-734D67A5D8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661" y="3956512"/>
            <a:ext cx="4198434" cy="251436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DE98C33-420B-4D83-B97D-C025CAF985FE}"/>
              </a:ext>
            </a:extLst>
          </p:cNvPr>
          <p:cNvSpPr/>
          <p:nvPr/>
        </p:nvSpPr>
        <p:spPr>
          <a:xfrm>
            <a:off x="1887588" y="834400"/>
            <a:ext cx="1920872" cy="435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07450FA-B6A6-4CC2-A883-3D7BC590FFA3}"/>
              </a:ext>
            </a:extLst>
          </p:cNvPr>
          <p:cNvSpPr/>
          <p:nvPr/>
        </p:nvSpPr>
        <p:spPr>
          <a:xfrm>
            <a:off x="7508100" y="796777"/>
            <a:ext cx="1920872" cy="435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82A067A-5816-4498-AA20-63D6F7109078}"/>
              </a:ext>
            </a:extLst>
          </p:cNvPr>
          <p:cNvSpPr/>
          <p:nvPr/>
        </p:nvSpPr>
        <p:spPr>
          <a:xfrm>
            <a:off x="1928436" y="3738951"/>
            <a:ext cx="1920872" cy="435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C700940-BAFC-4273-8FAB-A90E9E221BA5}"/>
              </a:ext>
            </a:extLst>
          </p:cNvPr>
          <p:cNvSpPr/>
          <p:nvPr/>
        </p:nvSpPr>
        <p:spPr>
          <a:xfrm>
            <a:off x="7508100" y="3715515"/>
            <a:ext cx="1920872" cy="435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BE9270-4537-4481-8E4D-F1D6B13E273A}"/>
              </a:ext>
            </a:extLst>
          </p:cNvPr>
          <p:cNvSpPr txBox="1"/>
          <p:nvPr/>
        </p:nvSpPr>
        <p:spPr>
          <a:xfrm>
            <a:off x="1790668" y="989416"/>
            <a:ext cx="294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 tracker, ref plane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E6A192-143E-4E40-AE8A-31C111477488}"/>
              </a:ext>
            </a:extLst>
          </p:cNvPr>
          <p:cNvSpPr txBox="1"/>
          <p:nvPr/>
        </p:nvSpPr>
        <p:spPr>
          <a:xfrm>
            <a:off x="7355456" y="994420"/>
            <a:ext cx="294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DS tracker, ref plane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AE78D3A-E22B-4E94-B9BD-F8F5440AA691}"/>
              </a:ext>
            </a:extLst>
          </p:cNvPr>
          <p:cNvSpPr txBox="1"/>
          <p:nvPr/>
        </p:nvSpPr>
        <p:spPr>
          <a:xfrm>
            <a:off x="2624986" y="3804740"/>
            <a:ext cx="294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TOF1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B2D030-163F-44BA-B50F-8B2FECE93280}"/>
              </a:ext>
            </a:extLst>
          </p:cNvPr>
          <p:cNvSpPr txBox="1"/>
          <p:nvPr/>
        </p:nvSpPr>
        <p:spPr>
          <a:xfrm>
            <a:off x="8092536" y="3798852"/>
            <a:ext cx="294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TOF2</a:t>
            </a:r>
          </a:p>
        </p:txBody>
      </p:sp>
    </p:spTree>
    <p:extLst>
      <p:ext uri="{BB962C8B-B14F-4D97-AF65-F5344CB8AC3E}">
        <p14:creationId xmlns:p14="http://schemas.microsoft.com/office/powerpoint/2010/main" val="484793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9020C-0825-4F09-AC43-90B8D2959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0"/>
            <a:ext cx="1676400" cy="16764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9FB88-6FBF-46B3-B03D-53CBEA98B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6" y="95719"/>
            <a:ext cx="1069316" cy="631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C6D16-C244-41BF-963D-165B9A66F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5" y="727493"/>
            <a:ext cx="1168094" cy="39895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75E077D-F438-455D-8A31-5194A0B1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2B1B-E793-4757-9025-C40F12487612}" type="datetime1">
              <a:rPr lang="en-GB" smtClean="0"/>
              <a:t>07/02/2019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24B8EB-A315-48C3-A54A-F01173D3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Gavriil </a:t>
            </a:r>
            <a:r>
              <a:rPr lang="en-GB" dirty="0" err="1"/>
              <a:t>Chatzitheodoridis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04384F9-2ABE-47FC-88CB-BCA4ED54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6C92-1A91-42D6-A6A4-3631A9131FF4}" type="slidenum">
              <a:rPr lang="en-GB" smtClean="0"/>
              <a:t>9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8945B-B35F-4E51-AD01-E2788490CDC5}"/>
              </a:ext>
            </a:extLst>
          </p:cNvPr>
          <p:cNvSpPr txBox="1"/>
          <p:nvPr/>
        </p:nvSpPr>
        <p:spPr>
          <a:xfrm>
            <a:off x="1488381" y="93888"/>
            <a:ext cx="831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rial Black" panose="020B0A04020102020204" pitchFamily="34" charset="0"/>
              </a:rPr>
              <a:t>To do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577201-C3B3-499D-A7DD-B31E8A59E122}"/>
              </a:ext>
            </a:extLst>
          </p:cNvPr>
          <p:cNvSpPr txBox="1"/>
          <p:nvPr/>
        </p:nvSpPr>
        <p:spPr>
          <a:xfrm>
            <a:off x="238125" y="1440664"/>
            <a:ext cx="244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TOF &amp; US tracker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3F930C-19EF-4741-B512-B9532D0BEFAD}"/>
              </a:ext>
            </a:extLst>
          </p:cNvPr>
          <p:cNvSpPr txBox="1"/>
          <p:nvPr/>
        </p:nvSpPr>
        <p:spPr>
          <a:xfrm>
            <a:off x="5687607" y="1439106"/>
            <a:ext cx="244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Fiducial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D5FC0D-536E-47EE-9E2E-F68807C8A8CC}"/>
              </a:ext>
            </a:extLst>
          </p:cNvPr>
          <p:cNvSpPr txBox="1"/>
          <p:nvPr/>
        </p:nvSpPr>
        <p:spPr>
          <a:xfrm>
            <a:off x="3250389" y="1300606"/>
            <a:ext cx="1607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TOF (momentum)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9BE94A-E4C3-430D-A4AB-1513BEE27810}"/>
              </a:ext>
            </a:extLst>
          </p:cNvPr>
          <p:cNvSpPr txBox="1"/>
          <p:nvPr/>
        </p:nvSpPr>
        <p:spPr>
          <a:xfrm>
            <a:off x="8772525" y="1446281"/>
            <a:ext cx="244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Diffuser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95545-03A3-46B1-A8D0-BAC27920A8C2}"/>
              </a:ext>
            </a:extLst>
          </p:cNvPr>
          <p:cNvSpPr txBox="1"/>
          <p:nvPr/>
        </p:nvSpPr>
        <p:spPr>
          <a:xfrm>
            <a:off x="238125" y="1984227"/>
            <a:ext cx="1800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TOF0 &amp; TOF 1 hits.</a:t>
            </a:r>
          </a:p>
          <a:p>
            <a:r>
              <a:rPr lang="en-GB" sz="1400" dirty="0"/>
              <a:t>1 US track</a:t>
            </a:r>
          </a:p>
          <a:p>
            <a:r>
              <a:rPr lang="en-GB" sz="1400" dirty="0"/>
              <a:t>1 or no DS tracks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41972BC-FC6B-463A-BBD0-15FD9288B1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771323"/>
              </p:ext>
            </p:extLst>
          </p:nvPr>
        </p:nvGraphicFramePr>
        <p:xfrm>
          <a:off x="2491378" y="1971283"/>
          <a:ext cx="2743200" cy="157002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9348767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930692850"/>
                    </a:ext>
                  </a:extLst>
                </a:gridCol>
              </a:tblGrid>
              <a:tr h="516173">
                <a:tc>
                  <a:txBody>
                    <a:bodyPr/>
                    <a:lstStyle/>
                    <a:p>
                      <a:r>
                        <a:rPr lang="en-GB" sz="1400" dirty="0"/>
                        <a:t>Momentum (MeV/c)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TOF</a:t>
                      </a:r>
                    </a:p>
                    <a:p>
                      <a:r>
                        <a:rPr lang="en-GB" sz="1400" dirty="0"/>
                        <a:t>(ns)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357254"/>
                  </a:ext>
                </a:extLst>
              </a:tr>
              <a:tr h="350621">
                <a:tc>
                  <a:txBody>
                    <a:bodyPr/>
                    <a:lstStyle/>
                    <a:p>
                      <a:r>
                        <a:rPr lang="en-GB" sz="1400" dirty="0"/>
                        <a:t>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28.7</a:t>
                      </a:r>
                      <a:r>
                        <a:rPr lang="en-GB" sz="14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GB" sz="1400" dirty="0"/>
                        <a:t>28.9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7719926"/>
                  </a:ext>
                </a:extLst>
              </a:tr>
              <a:tr h="350621">
                <a:tc>
                  <a:txBody>
                    <a:bodyPr/>
                    <a:lstStyle/>
                    <a:p>
                      <a:r>
                        <a:rPr lang="en-GB" sz="1400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28.032</a:t>
                      </a:r>
                      <a:r>
                        <a:rPr lang="en-GB" sz="1400" dirty="0">
                          <a:sym typeface="Wingdings" panose="05000000000000000000" pitchFamily="2" charset="2"/>
                        </a:rPr>
                        <a:t>28.332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148741"/>
                  </a:ext>
                </a:extLst>
              </a:tr>
              <a:tr h="350621">
                <a:tc>
                  <a:txBody>
                    <a:bodyPr/>
                    <a:lstStyle/>
                    <a:p>
                      <a:r>
                        <a:rPr lang="en-GB" sz="1400" dirty="0"/>
                        <a:t>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27.298</a:t>
                      </a:r>
                      <a:r>
                        <a:rPr lang="en-GB" sz="1400" dirty="0">
                          <a:sym typeface="Wingdings" panose="05000000000000000000" pitchFamily="2" charset="2"/>
                        </a:rPr>
                        <a:t>27.598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678518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7860B50-212C-43AC-890A-C05A24CBE39A}"/>
              </a:ext>
            </a:extLst>
          </p:cNvPr>
          <p:cNvSpPr txBox="1"/>
          <p:nvPr/>
        </p:nvSpPr>
        <p:spPr>
          <a:xfrm>
            <a:off x="5687607" y="1963738"/>
            <a:ext cx="1790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At DS-tracker: </a:t>
            </a:r>
          </a:p>
          <a:p>
            <a:r>
              <a:rPr lang="en-GB" sz="1400" dirty="0"/>
              <a:t>R &lt; 140mm</a:t>
            </a:r>
          </a:p>
          <a:p>
            <a:r>
              <a:rPr lang="en-GB" sz="1400" dirty="0"/>
              <a:t>With 0.01mrad scattering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C64602-659C-46F1-8CBD-09F182BE3526}"/>
              </a:ext>
            </a:extLst>
          </p:cNvPr>
          <p:cNvSpPr txBox="1"/>
          <p:nvPr/>
        </p:nvSpPr>
        <p:spPr>
          <a:xfrm>
            <a:off x="8772525" y="1934911"/>
            <a:ext cx="17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At diffuser:</a:t>
            </a:r>
          </a:p>
          <a:p>
            <a:r>
              <a:rPr lang="en-GB" sz="1400" dirty="0"/>
              <a:t>R &lt; 90mm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12EC4D5-1E03-4FF2-BFD2-F9D47537F952}"/>
              </a:ext>
            </a:extLst>
          </p:cNvPr>
          <p:cNvCxnSpPr/>
          <p:nvPr/>
        </p:nvCxnSpPr>
        <p:spPr>
          <a:xfrm>
            <a:off x="247521" y="3568329"/>
            <a:ext cx="11496804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589BC3A-E3AA-4505-B604-6ED9D914E5A8}"/>
              </a:ext>
            </a:extLst>
          </p:cNvPr>
          <p:cNvCxnSpPr/>
          <p:nvPr/>
        </p:nvCxnSpPr>
        <p:spPr>
          <a:xfrm>
            <a:off x="247521" y="1911678"/>
            <a:ext cx="11496804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2CD2533-517E-458E-A0C4-8934E7A1CA62}"/>
              </a:ext>
            </a:extLst>
          </p:cNvPr>
          <p:cNvGrpSpPr/>
          <p:nvPr/>
        </p:nvGrpSpPr>
        <p:grpSpPr>
          <a:xfrm>
            <a:off x="3136392" y="3600577"/>
            <a:ext cx="5385816" cy="3184272"/>
            <a:chOff x="3276600" y="3663950"/>
            <a:chExt cx="5105400" cy="3057525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EDF81AE-ED20-4815-9E1A-C63B47E60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6600" y="3663950"/>
              <a:ext cx="5105400" cy="305752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B2FE30F-162B-4BAD-B66B-91348B16DB2B}"/>
                </a:ext>
              </a:extLst>
            </p:cNvPr>
            <p:cNvSpPr txBox="1"/>
            <p:nvPr/>
          </p:nvSpPr>
          <p:spPr>
            <a:xfrm>
              <a:off x="4038600" y="4216400"/>
              <a:ext cx="1435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170 MeV/c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AE5A3CC-CA9C-4912-848A-3A3A9B181725}"/>
                </a:ext>
              </a:extLst>
            </p:cNvPr>
            <p:cNvCxnSpPr>
              <a:cxnSpLocks/>
            </p:cNvCxnSpPr>
            <p:nvPr/>
          </p:nvCxnSpPr>
          <p:spPr>
            <a:xfrm>
              <a:off x="5563762" y="4025900"/>
              <a:ext cx="0" cy="238442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9613C31-9EAC-4929-BD0C-9A5A992836C3}"/>
                </a:ext>
              </a:extLst>
            </p:cNvPr>
            <p:cNvCxnSpPr>
              <a:cxnSpLocks/>
            </p:cNvCxnSpPr>
            <p:nvPr/>
          </p:nvCxnSpPr>
          <p:spPr>
            <a:xfrm>
              <a:off x="5624087" y="4025900"/>
              <a:ext cx="0" cy="238442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7348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</TotalTime>
  <Words>373</Words>
  <Application>Microsoft Office PowerPoint</Application>
  <PresentationFormat>Widescreen</PresentationFormat>
  <Paragraphs>111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Gavriil</cp:lastModifiedBy>
  <cp:revision>94</cp:revision>
  <dcterms:created xsi:type="dcterms:W3CDTF">2018-08-11T19:25:32Z</dcterms:created>
  <dcterms:modified xsi:type="dcterms:W3CDTF">2019-02-07T14:42:28Z</dcterms:modified>
</cp:coreProperties>
</file>