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 snapToGrid="0" snapToObjects="1">
      <p:cViewPr>
        <p:scale>
          <a:sx n="110" d="100"/>
          <a:sy n="110" d="100"/>
        </p:scale>
        <p:origin x="1840" y="-2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427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9446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94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394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940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91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0223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02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015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68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327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18BE1-4472-BD43-90A9-ECA674C2041E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62BB7-8F62-084D-B818-D6B848C2C7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59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tiff"/><Relationship Id="rId5" Type="http://schemas.openxmlformats.org/officeDocument/2006/relationships/image" Target="../media/image3.jpg"/><Relationship Id="rId6" Type="http://schemas.openxmlformats.org/officeDocument/2006/relationships/image" Target="../media/image4.png"/><Relationship Id="rId7" Type="http://schemas.microsoft.com/office/2007/relationships/hdphoto" Target="../media/hdphoto2.wdp"/><Relationship Id="rId8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1000"/>
                    </a14:imgEffect>
                    <a14:imgEffect>
                      <a14:brightnessContrast bright="-8000" contrast="31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724052" y="603743"/>
            <a:ext cx="54264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FFFF00"/>
                </a:solidFill>
              </a:rPr>
              <a:t>MEDICIS-</a:t>
            </a:r>
            <a:r>
              <a:rPr lang="fr-FR" sz="2800" b="1" i="1" dirty="0" err="1" smtClean="0">
                <a:solidFill>
                  <a:srgbClr val="FFFF00"/>
                </a:solidFill>
              </a:rPr>
              <a:t>Promed</a:t>
            </a:r>
            <a:r>
              <a:rPr lang="fr-FR" sz="2800" b="1" i="1" dirty="0" smtClean="0">
                <a:solidFill>
                  <a:srgbClr val="FFFF00"/>
                </a:solidFill>
              </a:rPr>
              <a:t> Final </a:t>
            </a:r>
            <a:r>
              <a:rPr lang="fr-FR" sz="2800" b="1" i="1" dirty="0" err="1" smtClean="0">
                <a:solidFill>
                  <a:srgbClr val="FFFF00"/>
                </a:solidFill>
              </a:rPr>
              <a:t>Conference</a:t>
            </a:r>
            <a:r>
              <a:rPr lang="fr-FR" sz="2800" b="1" i="1" dirty="0" smtClean="0">
                <a:solidFill>
                  <a:srgbClr val="FFFF00"/>
                </a:solidFill>
              </a:rPr>
              <a:t>  </a:t>
            </a:r>
            <a:endParaRPr lang="fr-FR" sz="2800" b="1" i="1" dirty="0">
              <a:solidFill>
                <a:srgbClr val="FFFF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718413" y="1179678"/>
            <a:ext cx="3195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i="1" dirty="0" smtClean="0">
                <a:solidFill>
                  <a:srgbClr val="FFFF00"/>
                </a:solidFill>
              </a:rPr>
              <a:t>29</a:t>
            </a:r>
            <a:r>
              <a:rPr lang="fr-FR" sz="2400" i="1" baseline="30000" dirty="0" smtClean="0">
                <a:solidFill>
                  <a:srgbClr val="FFFF00"/>
                </a:solidFill>
              </a:rPr>
              <a:t>th</a:t>
            </a:r>
            <a:r>
              <a:rPr lang="fr-FR" sz="2400" i="1" dirty="0" smtClean="0">
                <a:solidFill>
                  <a:srgbClr val="FFFF00"/>
                </a:solidFill>
              </a:rPr>
              <a:t> April– 4</a:t>
            </a:r>
            <a:r>
              <a:rPr lang="fr-FR" sz="2400" i="1" baseline="30000" dirty="0" smtClean="0">
                <a:solidFill>
                  <a:srgbClr val="FFFF00"/>
                </a:solidFill>
              </a:rPr>
              <a:t>th</a:t>
            </a:r>
            <a:r>
              <a:rPr lang="fr-FR" sz="2400" i="1" dirty="0" smtClean="0">
                <a:solidFill>
                  <a:srgbClr val="FFFF00"/>
                </a:solidFill>
              </a:rPr>
              <a:t> May 2019</a:t>
            </a:r>
          </a:p>
          <a:p>
            <a:pPr algn="ctr"/>
            <a:r>
              <a:rPr lang="fr-FR" sz="2400" i="1" dirty="0" smtClean="0">
                <a:solidFill>
                  <a:srgbClr val="FFFF00"/>
                </a:solidFill>
              </a:rPr>
              <a:t>Erice (</a:t>
            </a:r>
            <a:r>
              <a:rPr lang="fr-FR" sz="2400" i="1" dirty="0" err="1" smtClean="0">
                <a:solidFill>
                  <a:srgbClr val="FFFF00"/>
                </a:solidFill>
              </a:rPr>
              <a:t>Sicily</a:t>
            </a:r>
            <a:r>
              <a:rPr lang="fr-FR" sz="2400" i="1" dirty="0" smtClean="0">
                <a:solidFill>
                  <a:srgbClr val="FFFF00"/>
                </a:solidFill>
              </a:rPr>
              <a:t>, </a:t>
            </a:r>
            <a:r>
              <a:rPr lang="fr-FR" sz="2400" i="1" dirty="0" err="1" smtClean="0">
                <a:solidFill>
                  <a:srgbClr val="FFFF00"/>
                </a:solidFill>
              </a:rPr>
              <a:t>Italy</a:t>
            </a:r>
            <a:r>
              <a:rPr lang="fr-FR" sz="2400" i="1" dirty="0" smtClean="0">
                <a:solidFill>
                  <a:srgbClr val="FFFF00"/>
                </a:solidFill>
              </a:rPr>
              <a:t>) </a:t>
            </a:r>
            <a:endParaRPr lang="fr-FR" sz="2400" i="1" dirty="0">
              <a:solidFill>
                <a:srgbClr val="FFFF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2335536"/>
            <a:ext cx="2946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International Advisory Committee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5024" y="2591008"/>
            <a:ext cx="60605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M. </a:t>
            </a:r>
            <a:r>
              <a:rPr lang="en-GB" sz="1200" dirty="0" err="1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Brugger</a:t>
            </a:r>
            <a:r>
              <a:rPr lang="en-GB" sz="12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(CERN, EU)</a:t>
            </a:r>
          </a:p>
          <a:p>
            <a:r>
              <a:rPr lang="en-GB" sz="12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GB" sz="12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 Cutler (BNL, USA)</a:t>
            </a:r>
          </a:p>
          <a:p>
            <a:r>
              <a:rPr lang="en-GB" sz="12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GB" sz="12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200" dirty="0" err="1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Decristoforo</a:t>
            </a:r>
            <a:r>
              <a:rPr lang="en-GB" sz="12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(Medical University of Innsbruck, AT)</a:t>
            </a:r>
          </a:p>
          <a:p>
            <a:r>
              <a:rPr lang="en-GB" sz="1200" dirty="0" smtClean="0">
                <a:solidFill>
                  <a:srgbClr val="FF0000"/>
                </a:solidFill>
                <a:ea typeface="Verdana" charset="0"/>
                <a:cs typeface="Verdana" charset="0"/>
              </a:rPr>
              <a:t>M</a:t>
            </a:r>
            <a:r>
              <a:rPr lang="en-GB" sz="1200" dirty="0" smtClean="0">
                <a:solidFill>
                  <a:srgbClr val="FF0000"/>
                </a:solidFill>
                <a:ea typeface="Verdana" charset="0"/>
                <a:cs typeface="Verdana" charset="0"/>
              </a:rPr>
              <a:t>. Durante (GSI, DE) </a:t>
            </a:r>
            <a:endParaRPr lang="en-GB" sz="1200" dirty="0" smtClean="0">
              <a:solidFill>
                <a:srgbClr val="FF0000"/>
              </a:solidFill>
            </a:endParaRPr>
          </a:p>
          <a:p>
            <a:r>
              <a:rPr lang="en-GB" sz="1200" dirty="0" smtClean="0">
                <a:solidFill>
                  <a:srgbClr val="FF0000"/>
                </a:solidFill>
                <a:ea typeface="Verdana" charset="0"/>
                <a:cs typeface="Verdana" charset="0"/>
              </a:rPr>
              <a:t>F. Haddad </a:t>
            </a:r>
            <a:r>
              <a:rPr lang="en-GB" sz="1200" dirty="0">
                <a:solidFill>
                  <a:srgbClr val="FF0000"/>
                </a:solidFill>
                <a:ea typeface="Verdana" charset="0"/>
                <a:cs typeface="Verdana" charset="0"/>
              </a:rPr>
              <a:t>(</a:t>
            </a:r>
            <a:r>
              <a:rPr lang="en-GB" sz="1200" dirty="0" err="1">
                <a:solidFill>
                  <a:srgbClr val="FF0000"/>
                </a:solidFill>
                <a:ea typeface="Verdana" charset="0"/>
                <a:cs typeface="Verdana" charset="0"/>
              </a:rPr>
              <a:t>Arronax</a:t>
            </a:r>
            <a:r>
              <a:rPr lang="en-GB" sz="1200" dirty="0">
                <a:solidFill>
                  <a:srgbClr val="FF0000"/>
                </a:solidFill>
                <a:ea typeface="Verdana" charset="0"/>
                <a:cs typeface="Verdana" charset="0"/>
              </a:rPr>
              <a:t>, FR)</a:t>
            </a:r>
          </a:p>
          <a:p>
            <a:r>
              <a:rPr lang="en-GB" sz="12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U. </a:t>
            </a:r>
            <a:r>
              <a:rPr lang="en-GB" sz="1200" dirty="0" err="1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Köster</a:t>
            </a:r>
            <a:r>
              <a:rPr lang="en-GB" sz="12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(ILL, FR)</a:t>
            </a:r>
          </a:p>
          <a:p>
            <a:r>
              <a:rPr lang="en-GB" sz="1200" dirty="0">
                <a:solidFill>
                  <a:srgbClr val="FF0000"/>
                </a:solidFill>
                <a:ea typeface="Verdana" charset="0"/>
                <a:cs typeface="Verdana" charset="0"/>
              </a:rPr>
              <a:t>P. </a:t>
            </a:r>
            <a:r>
              <a:rPr lang="en-GB" sz="1200" dirty="0" err="1">
                <a:solidFill>
                  <a:srgbClr val="FF0000"/>
                </a:solidFill>
                <a:ea typeface="Verdana" charset="0"/>
                <a:cs typeface="Verdana" charset="0"/>
              </a:rPr>
              <a:t>Lambin</a:t>
            </a:r>
            <a:r>
              <a:rPr lang="en-GB" sz="1200" dirty="0">
                <a:solidFill>
                  <a:srgbClr val="FF0000"/>
                </a:solidFill>
                <a:ea typeface="Verdana" charset="0"/>
                <a:cs typeface="Verdana" charset="0"/>
              </a:rPr>
              <a:t> (Maastricht University, NL)</a:t>
            </a:r>
          </a:p>
          <a:p>
            <a:r>
              <a:rPr lang="en-GB" sz="1200" dirty="0" smtClean="0">
                <a:solidFill>
                  <a:srgbClr val="FF0000"/>
                </a:solidFill>
                <a:ea typeface="Verdana" charset="0"/>
                <a:cs typeface="Verdana" charset="0"/>
              </a:rPr>
              <a:t>K</a:t>
            </a:r>
            <a:r>
              <a:rPr lang="en-GB" sz="1200" dirty="0" smtClean="0">
                <a:solidFill>
                  <a:srgbClr val="FF0000"/>
                </a:solidFill>
                <a:ea typeface="Verdana" charset="0"/>
                <a:cs typeface="Verdana" charset="0"/>
              </a:rPr>
              <a:t>. Noda (NIRS, JP)</a:t>
            </a:r>
          </a:p>
          <a:p>
            <a:r>
              <a:rPr lang="en-GB" sz="1200" dirty="0" smtClean="0">
                <a:solidFill>
                  <a:srgbClr val="FF0000"/>
                </a:solidFill>
                <a:ea typeface="Verdana" charset="0"/>
                <a:cs typeface="Verdana" charset="0"/>
              </a:rPr>
              <a:t>M</a:t>
            </a:r>
            <a:r>
              <a:rPr lang="en-GB" sz="1200" dirty="0" smtClean="0">
                <a:solidFill>
                  <a:srgbClr val="FF0000"/>
                </a:solidFill>
                <a:ea typeface="Verdana" charset="0"/>
                <a:cs typeface="Verdana" charset="0"/>
              </a:rPr>
              <a:t>. Walter (HUG, CH)</a:t>
            </a:r>
          </a:p>
          <a:p>
            <a:r>
              <a:rPr lang="en-GB" sz="1200" dirty="0">
                <a:solidFill>
                  <a:srgbClr val="FF0000"/>
                </a:solidFill>
                <a:ea typeface="Verdana" charset="0"/>
                <a:cs typeface="Verdana" charset="0"/>
              </a:rPr>
              <a:t>W. Weber (Technical University of Munich, DE</a:t>
            </a:r>
            <a:r>
              <a:rPr lang="en-GB" sz="1200" dirty="0" smtClean="0">
                <a:solidFill>
                  <a:srgbClr val="FF0000"/>
                </a:solidFill>
                <a:ea typeface="Verdana" charset="0"/>
                <a:cs typeface="Verdana" charset="0"/>
              </a:rPr>
              <a:t>)</a:t>
            </a:r>
            <a:endParaRPr lang="en-GB" sz="1200" dirty="0">
              <a:solidFill>
                <a:srgbClr val="FF0000"/>
              </a:solidFill>
              <a:ea typeface="Verdana" charset="0"/>
              <a:cs typeface="Verdana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698161" y="9155207"/>
            <a:ext cx="31598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FFFF00"/>
                </a:solidFill>
              </a:rPr>
              <a:t>Contact:</a:t>
            </a:r>
          </a:p>
          <a:p>
            <a:r>
              <a:rPr lang="en-GB" sz="1100" b="1" dirty="0" err="1" smtClean="0">
                <a:solidFill>
                  <a:srgbClr val="FFFF00"/>
                </a:solidFill>
              </a:rPr>
              <a:t>Admin-MEDICIS-Promed-FinalConference@cern.ch</a:t>
            </a:r>
            <a:endParaRPr lang="en-GB" sz="1100" b="1" dirty="0" smtClean="0">
              <a:solidFill>
                <a:srgbClr val="FFFF00"/>
              </a:solidFill>
            </a:endParaRPr>
          </a:p>
          <a:p>
            <a:r>
              <a:rPr lang="en-GB" sz="1100" b="1" dirty="0" smtClean="0">
                <a:solidFill>
                  <a:srgbClr val="FFFF00"/>
                </a:solidFill>
              </a:rPr>
              <a:t>https://</a:t>
            </a:r>
            <a:r>
              <a:rPr lang="en-GB" sz="1100" b="1" dirty="0" err="1" smtClean="0">
                <a:solidFill>
                  <a:srgbClr val="FFFF00"/>
                </a:solidFill>
              </a:rPr>
              <a:t>indico.cern.ch</a:t>
            </a:r>
            <a:r>
              <a:rPr lang="en-GB" sz="1100" b="1" dirty="0" smtClean="0">
                <a:solidFill>
                  <a:srgbClr val="FFFF00"/>
                </a:solidFill>
              </a:rPr>
              <a:t>/event/782482</a:t>
            </a:r>
            <a:r>
              <a:rPr lang="en-GB" sz="1200" b="1" dirty="0" smtClean="0">
                <a:solidFill>
                  <a:srgbClr val="FFFF00"/>
                </a:solidFill>
              </a:rPr>
              <a:t>/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5024" y="6771251"/>
            <a:ext cx="2620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FF00"/>
                </a:solidFill>
              </a:rPr>
              <a:t>Scientific Program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0" y="7082059"/>
            <a:ext cx="4577482" cy="1046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GB" sz="1200" dirty="0" smtClean="0">
                <a:solidFill>
                  <a:srgbClr val="FFFF00"/>
                </a:solidFill>
              </a:rPr>
              <a:t>Preclinical research and development of new radiopharmaceuticals</a:t>
            </a:r>
          </a:p>
          <a:p>
            <a:pPr marL="171450" indent="-171450">
              <a:buFont typeface="Arial" charset="0"/>
              <a:buChar char="•"/>
            </a:pPr>
            <a:r>
              <a:rPr lang="en-GB" sz="1200" dirty="0" smtClean="0">
                <a:solidFill>
                  <a:srgbClr val="FFFF00"/>
                </a:solidFill>
              </a:rPr>
              <a:t>Methods for production of novel radioisotopes </a:t>
            </a:r>
            <a:r>
              <a:rPr lang="en-GB" sz="1200" dirty="0" err="1" smtClean="0">
                <a:solidFill>
                  <a:srgbClr val="FFFF00"/>
                </a:solidFill>
              </a:rPr>
              <a:t>theranostics</a:t>
            </a:r>
            <a:endParaRPr lang="en-GB" sz="1200" dirty="0" smtClean="0">
              <a:solidFill>
                <a:srgbClr val="FFFF00"/>
              </a:solidFill>
            </a:endParaRPr>
          </a:p>
          <a:p>
            <a:pPr marL="171450" indent="-171450">
              <a:buFont typeface="Arial" charset="0"/>
              <a:buChar char="•"/>
            </a:pPr>
            <a:r>
              <a:rPr lang="en-GB" sz="1200" dirty="0" smtClean="0">
                <a:solidFill>
                  <a:srgbClr val="FFFF00"/>
                </a:solidFill>
              </a:rPr>
              <a:t>Radioisotope beams in hadron therapy</a:t>
            </a:r>
          </a:p>
          <a:p>
            <a:pPr marL="171450" indent="-171450">
              <a:buFont typeface="Arial" charset="0"/>
              <a:buChar char="•"/>
            </a:pPr>
            <a:r>
              <a:rPr lang="en-GB" sz="1200" dirty="0" smtClean="0">
                <a:solidFill>
                  <a:srgbClr val="FFFF00"/>
                </a:solidFill>
              </a:rPr>
              <a:t>Accelerator techniques for medical isotope production</a:t>
            </a:r>
          </a:p>
          <a:p>
            <a:pPr marL="171450" indent="-171450">
              <a:buFont typeface="Arial" charset="0"/>
              <a:buChar char="•"/>
            </a:pPr>
            <a:r>
              <a:rPr lang="en-GB" sz="1200" dirty="0" smtClean="0">
                <a:solidFill>
                  <a:srgbClr val="FFFF00"/>
                </a:solidFill>
              </a:rPr>
              <a:t>Devices and engineering for radioisotope </a:t>
            </a:r>
            <a:r>
              <a:rPr lang="en-GB" sz="1200" dirty="0">
                <a:solidFill>
                  <a:srgbClr val="FFFF00"/>
                </a:solidFill>
              </a:rPr>
              <a:t>h</a:t>
            </a:r>
            <a:r>
              <a:rPr lang="en-GB" sz="1200" dirty="0" smtClean="0">
                <a:solidFill>
                  <a:srgbClr val="FFFF00"/>
                </a:solidFill>
              </a:rPr>
              <a:t>andling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0" y="4799922"/>
            <a:ext cx="226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Local Organizing Committee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0" y="5088137"/>
            <a:ext cx="200035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J. Prior, CHUV – Co-chairman</a:t>
            </a:r>
          </a:p>
          <a:p>
            <a:r>
              <a:rPr lang="fr-FR" sz="1200" dirty="0" err="1" smtClean="0">
                <a:solidFill>
                  <a:srgbClr val="FF0000"/>
                </a:solidFill>
              </a:rPr>
              <a:t>T</a:t>
            </a:r>
            <a:r>
              <a:rPr lang="fr-FR" sz="1200" dirty="0" smtClean="0">
                <a:solidFill>
                  <a:srgbClr val="FF0000"/>
                </a:solidFill>
              </a:rPr>
              <a:t>. Stora, CERN – Co-chairman</a:t>
            </a:r>
          </a:p>
          <a:p>
            <a:r>
              <a:rPr lang="fr-FR" sz="1200" dirty="0" err="1" smtClean="0">
                <a:solidFill>
                  <a:srgbClr val="FF0000"/>
                </a:solidFill>
              </a:rPr>
              <a:t>T</a:t>
            </a:r>
            <a:r>
              <a:rPr lang="fr-FR" sz="1200" dirty="0" smtClean="0">
                <a:solidFill>
                  <a:srgbClr val="FF0000"/>
                </a:solidFill>
              </a:rPr>
              <a:t>. E. </a:t>
            </a:r>
            <a:r>
              <a:rPr lang="fr-FR" sz="1200" dirty="0" err="1" smtClean="0">
                <a:solidFill>
                  <a:srgbClr val="FF0000"/>
                </a:solidFill>
              </a:rPr>
              <a:t>Cocolios</a:t>
            </a:r>
            <a:r>
              <a:rPr lang="fr-FR" sz="1200" dirty="0" smtClean="0">
                <a:solidFill>
                  <a:srgbClr val="FF0000"/>
                </a:solidFill>
              </a:rPr>
              <a:t>, KU Leuven</a:t>
            </a:r>
          </a:p>
          <a:p>
            <a:r>
              <a:rPr lang="fr-FR" sz="1200" dirty="0">
                <a:solidFill>
                  <a:srgbClr val="FF0000"/>
                </a:solidFill>
              </a:rPr>
              <a:t>C. Ferrari, CERN</a:t>
            </a:r>
          </a:p>
          <a:p>
            <a:r>
              <a:rPr lang="fr-FR" sz="1200" dirty="0">
                <a:solidFill>
                  <a:srgbClr val="FF0000"/>
                </a:solidFill>
              </a:rPr>
              <a:t>A</a:t>
            </a:r>
            <a:r>
              <a:rPr lang="fr-FR" sz="1200" dirty="0" smtClean="0">
                <a:solidFill>
                  <a:srgbClr val="FF0000"/>
                </a:solidFill>
              </a:rPr>
              <a:t>. </a:t>
            </a:r>
            <a:r>
              <a:rPr lang="fr-FR" sz="1200" dirty="0" err="1" smtClean="0">
                <a:solidFill>
                  <a:srgbClr val="FF0000"/>
                </a:solidFill>
              </a:rPr>
              <a:t>Mairani</a:t>
            </a:r>
            <a:r>
              <a:rPr lang="fr-FR" sz="1200" dirty="0" smtClean="0">
                <a:solidFill>
                  <a:srgbClr val="FF0000"/>
                </a:solidFill>
              </a:rPr>
              <a:t>, CNAO</a:t>
            </a:r>
          </a:p>
          <a:p>
            <a:r>
              <a:rPr lang="fr-FR" sz="1200" dirty="0" smtClean="0">
                <a:solidFill>
                  <a:srgbClr val="FF0000"/>
                </a:solidFill>
              </a:rPr>
              <a:t>K</a:t>
            </a:r>
            <a:r>
              <a:rPr lang="fr-FR" sz="1200" dirty="0">
                <a:solidFill>
                  <a:srgbClr val="FF0000"/>
                </a:solidFill>
              </a:rPr>
              <a:t>. Wendt, JGU Mainz</a:t>
            </a:r>
          </a:p>
          <a:p>
            <a:r>
              <a:rPr lang="fr-FR" sz="1200" dirty="0" smtClean="0">
                <a:solidFill>
                  <a:srgbClr val="FF0000"/>
                </a:solidFill>
              </a:rPr>
              <a:t>I</a:t>
            </a:r>
            <a:r>
              <a:rPr lang="fr-FR" sz="1200" dirty="0">
                <a:solidFill>
                  <a:srgbClr val="FF0000"/>
                </a:solidFill>
              </a:rPr>
              <a:t>. Zahi, AAA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4659" y="9181806"/>
            <a:ext cx="653187" cy="42518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06" y="9182672"/>
            <a:ext cx="782424" cy="402461"/>
          </a:xfrm>
          <a:prstGeom prst="rect">
            <a:avLst/>
          </a:prstGeom>
        </p:spPr>
      </p:pic>
      <p:pic>
        <p:nvPicPr>
          <p:cNvPr id="1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80" r="99820">
                        <a14:foregroundMark x1="5745" y1="33333" x2="5745" y2="33333"/>
                        <a14:foregroundMark x1="26750" y1="35266" x2="26750" y2="35266"/>
                        <a14:foregroundMark x1="14183" y1="27053" x2="14183" y2="27053"/>
                        <a14:foregroundMark x1="1077" y1="4831" x2="1077" y2="4831"/>
                        <a14:foregroundMark x1="1077" y1="3382" x2="1077" y2="3382"/>
                        <a14:foregroundMark x1="9156" y1="41546" x2="9156" y2="41546"/>
                        <a14:foregroundMark x1="24237" y1="51208" x2="24237" y2="51208"/>
                        <a14:foregroundMark x1="38600" y1="51208" x2="38600" y2="51208"/>
                        <a14:foregroundMark x1="49372" y1="38164" x2="49372" y2="38164"/>
                        <a14:foregroundMark x1="48294" y1="52657" x2="48294" y2="52657"/>
                        <a14:foregroundMark x1="57451" y1="41546" x2="57451" y2="41546"/>
                        <a14:foregroundMark x1="66786" y1="52174" x2="66786" y2="52174"/>
                        <a14:foregroundMark x1="67864" y1="37198" x2="67864" y2="37198"/>
                        <a14:foregroundMark x1="75583" y1="38164" x2="75583" y2="38164"/>
                        <a14:foregroundMark x1="76481" y1="54589" x2="76481" y2="54589"/>
                        <a14:foregroundMark x1="50987" y1="82126" x2="50987" y2="82126"/>
                        <a14:foregroundMark x1="55117" y1="77295" x2="55117" y2="77295"/>
                        <a14:foregroundMark x1="58169" y1="86473" x2="58169" y2="86473"/>
                        <a14:foregroundMark x1="61580" y1="80676" x2="61580" y2="80676"/>
                        <a14:foregroundMark x1="59964" y1="84058" x2="59964" y2="84058"/>
                        <a14:foregroundMark x1="56194" y1="82609" x2="56194" y2="82609"/>
                        <a14:foregroundMark x1="52424" y1="86473" x2="52424" y2="86473"/>
                        <a14:foregroundMark x1="51885" y1="86957" x2="51885" y2="86957"/>
                        <a14:foregroundMark x1="63555" y1="86957" x2="63555" y2="86957"/>
                        <a14:foregroundMark x1="72172" y1="83092" x2="72172" y2="83092"/>
                        <a14:foregroundMark x1="83303" y1="85990" x2="83303" y2="85990"/>
                        <a14:foregroundMark x1="89767" y1="85990" x2="89767" y2="85990"/>
                        <a14:foregroundMark x1="98384" y1="67633" x2="98384" y2="67633"/>
                        <a14:foregroundMark x1="96050" y1="91787" x2="96050" y2="91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6" y="67174"/>
            <a:ext cx="1448224" cy="53820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27" y="9124422"/>
            <a:ext cx="519827" cy="51896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5024" y="8399835"/>
            <a:ext cx="4532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Deadline for Abstract Submission: 28</a:t>
            </a:r>
            <a:r>
              <a:rPr lang="en-GB" sz="1400" b="1" baseline="30000" dirty="0" smtClean="0">
                <a:solidFill>
                  <a:srgbClr val="FFFF00"/>
                </a:solidFill>
              </a:rPr>
              <a:t>th</a:t>
            </a:r>
            <a:r>
              <a:rPr lang="en-GB" sz="1400" b="1" dirty="0" smtClean="0">
                <a:solidFill>
                  <a:srgbClr val="FFFF00"/>
                </a:solidFill>
              </a:rPr>
              <a:t> February 2019 </a:t>
            </a:r>
          </a:p>
          <a:p>
            <a:r>
              <a:rPr lang="en-GB" sz="1400" b="1" dirty="0" smtClean="0">
                <a:solidFill>
                  <a:srgbClr val="FFFF00"/>
                </a:solidFill>
              </a:rPr>
              <a:t>Deadline for Registration: 15</a:t>
            </a:r>
            <a:r>
              <a:rPr lang="en-GB" sz="1400" b="1" baseline="30000" dirty="0" smtClean="0">
                <a:solidFill>
                  <a:srgbClr val="FFFF00"/>
                </a:solidFill>
              </a:rPr>
              <a:t>th</a:t>
            </a:r>
            <a:r>
              <a:rPr lang="en-GB" sz="1400" b="1" dirty="0" smtClean="0">
                <a:solidFill>
                  <a:srgbClr val="FFFF00"/>
                </a:solidFill>
              </a:rPr>
              <a:t> April 2019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887097" y="9604135"/>
            <a:ext cx="8483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>
                <a:solidFill>
                  <a:schemeClr val="bg1"/>
                </a:solidFill>
              </a:rPr>
              <a:t>No. 642889</a:t>
            </a:r>
          </a:p>
        </p:txBody>
      </p:sp>
    </p:spTree>
    <p:extLst>
      <p:ext uri="{BB962C8B-B14F-4D97-AF65-F5344CB8AC3E}">
        <p14:creationId xmlns:p14="http://schemas.microsoft.com/office/powerpoint/2010/main" val="190791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157</Words>
  <Application>Microsoft Macintosh PowerPoint</Application>
  <PresentationFormat>Format A4 (210 x 297 mm)</PresentationFormat>
  <Paragraphs>34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25</cp:revision>
  <cp:lastPrinted>2019-01-28T14:50:16Z</cp:lastPrinted>
  <dcterms:created xsi:type="dcterms:W3CDTF">2019-01-28T13:04:26Z</dcterms:created>
  <dcterms:modified xsi:type="dcterms:W3CDTF">2019-01-31T09:02:18Z</dcterms:modified>
</cp:coreProperties>
</file>