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305" r:id="rId4"/>
    <p:sldId id="304" r:id="rId5"/>
    <p:sldId id="293" r:id="rId6"/>
    <p:sldId id="294" r:id="rId7"/>
    <p:sldId id="296" r:id="rId8"/>
    <p:sldId id="295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292" r:id="rId17"/>
  </p:sldIdLst>
  <p:sldSz cx="9144000" cy="6858000" type="screen4x3"/>
  <p:notesSz cx="6858000" cy="9144000"/>
  <p:embeddedFontLst>
    <p:embeddedFont>
      <p:font typeface="Bookman Old Style" panose="02050604050505020204" pitchFamily="18" charset="0"/>
      <p:regular r:id="rId20"/>
      <p:bold r:id="rId21"/>
      <p:italic r:id="rId22"/>
      <p:boldItalic r:id="rId23"/>
    </p:embeddedFont>
    <p:embeddedFont>
      <p:font typeface="Wingdings 3" panose="05040102010807070707" pitchFamily="18" charset="2"/>
      <p:regular r:id="rId24"/>
    </p:embeddedFont>
    <p:embeddedFont>
      <p:font typeface="Gill Sans MT" panose="020B0502020104020203" pitchFamily="34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8B0B1D6-B443-4CB6-AEA5-8E3B34ED83CB}">
          <p14:sldIdLst>
            <p14:sldId id="256"/>
            <p14:sldId id="273"/>
            <p14:sldId id="305"/>
            <p14:sldId id="304"/>
            <p14:sldId id="293"/>
            <p14:sldId id="294"/>
            <p14:sldId id="296"/>
            <p14:sldId id="295"/>
            <p14:sldId id="297"/>
            <p14:sldId id="298"/>
            <p14:sldId id="299"/>
            <p14:sldId id="300"/>
            <p14:sldId id="301"/>
            <p14:sldId id="302"/>
            <p14:sldId id="303"/>
          </p14:sldIdLst>
        </p14:section>
        <p14:section name="Untitled Section" id="{399A51F2-83F2-42FE-A834-FC0DF0D4F164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9900"/>
    <a:srgbClr val="660066"/>
    <a:srgbClr val="0000FF"/>
    <a:srgbClr val="0099FF"/>
    <a:srgbClr val="FF00FF"/>
    <a:srgbClr val="FF5050"/>
    <a:srgbClr val="FF9999"/>
    <a:srgbClr val="00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29" autoAdjust="0"/>
  </p:normalViewPr>
  <p:slideViewPr>
    <p:cSldViewPr>
      <p:cViewPr varScale="1">
        <p:scale>
          <a:sx n="130" d="100"/>
          <a:sy n="130" d="100"/>
        </p:scale>
        <p:origin x="13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26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88549-C0F5-4735-938F-35AD4EBDACCC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66814-0A24-48F2-B546-CABD1E6B1F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74399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CBD88-E4C3-4B45-8B89-87CDA855F269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231E4-4FD7-4C9F-84B1-A87E5AE04C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5563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231E4-4FD7-4C9F-84B1-A87E5AE04C1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0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1477094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1477094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4" descr="http://www.cineglobe.ch/cineglobe/wp-content/uploads/2012/02/Logo-CERN-300x296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7" y="260648"/>
            <a:ext cx="867915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96390"/>
            <a:ext cx="9144000" cy="2616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CTF3 LLRF </a:t>
            </a:r>
            <a:r>
              <a:rPr lang="fr-FR" sz="11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measurement</a:t>
            </a:r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 S. Rey / L. Timeo / B. Woolley / W. Farabolini – </a:t>
            </a:r>
            <a:r>
              <a:rPr lang="fr-FR" sz="11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October</a:t>
            </a:r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2013 – </a:t>
            </a:r>
            <a:r>
              <a:rPr lang="fr-FR" sz="11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Rev</a:t>
            </a:r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1.0		            </a:t>
            </a:r>
            <a:fld id="{9D30FEEA-AF1B-434C-89A4-4157DB702D81}" type="slidenum">
              <a:rPr lang="fr-FR" sz="1100" i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/x</a:t>
            </a:r>
          </a:p>
        </p:txBody>
      </p:sp>
      <p:pic>
        <p:nvPicPr>
          <p:cNvPr id="7" name="Picture 4" descr="http://www.cineglobe.ch/cineglobe/wp-content/uploads/2012/02/Logo-CERN-300x296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7915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0" y="6596390"/>
            <a:ext cx="9144000" cy="2616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i="1" kern="1200" dirty="0" err="1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Microblaze</a:t>
            </a:r>
            <a:r>
              <a:rPr lang="fr-FR" sz="1100" i="1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fr-FR" sz="1100" i="1" kern="1200" dirty="0" err="1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Implementation</a:t>
            </a:r>
            <a:r>
              <a:rPr lang="fr-FR" sz="1100" i="1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fr-FR" sz="1100" i="1" kern="1200" baseline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– </a:t>
            </a:r>
            <a:r>
              <a:rPr lang="fr-FR" sz="1100" i="1" kern="1200" baseline="0" dirty="0" err="1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January</a:t>
            </a:r>
            <a:r>
              <a:rPr lang="fr-FR" sz="1100" i="1" kern="1200" baseline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29</a:t>
            </a:r>
            <a:r>
              <a:rPr lang="fr-FR" sz="1100" i="1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th</a:t>
            </a:r>
            <a:r>
              <a:rPr lang="fr-FR" sz="1100" i="1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2019 </a:t>
            </a:r>
            <a:r>
              <a:rPr lang="fr-FR" sz="1100" i="1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      		  		 </a:t>
            </a:r>
            <a:fld id="{9D30FEEA-AF1B-434C-89A4-4157DB702D81}" type="slidenum">
              <a:rPr lang="fr-FR" sz="1100" i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fr-FR" sz="11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/16</a:t>
            </a:r>
            <a:endParaRPr lang="fr-FR" sz="11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://www.cineglobe.ch/cineglobe/wp-content/uploads/2012/02/Logo-CERN-300x296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7" y="260648"/>
            <a:ext cx="867915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Coaxial Cable Measurement method - Stéphane Rey - BE/RF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FB250B-35CC-4075-9B0D-78DC6625C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+mn-lt"/>
              </a:rPr>
              <a:t>MicroBlaze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32-bits Softcore CPU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implementation in Fractional Divider</a:t>
            </a: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US" sz="2200" dirty="0" smtClean="0">
                <a:solidFill>
                  <a:srgbClr val="002060"/>
                </a:solidFill>
                <a:latin typeface="+mn-lt"/>
              </a:rPr>
            </a:br>
            <a:endParaRPr lang="en-US" sz="22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57192"/>
            <a:ext cx="6858000" cy="1256878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January 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29</a:t>
            </a:r>
            <a:r>
              <a:rPr lang="en-US" sz="2200" baseline="30000" dirty="0" smtClean="0">
                <a:solidFill>
                  <a:srgbClr val="002060"/>
                </a:solidFill>
                <a:latin typeface="+mn-lt"/>
              </a:rPr>
              <a:t>th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,  2019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  <a:p>
            <a:r>
              <a:rPr lang="fr-FR" sz="1600" i="1" dirty="0" smtClean="0">
                <a:solidFill>
                  <a:srgbClr val="002060"/>
                </a:solidFill>
                <a:latin typeface="+mn-lt"/>
              </a:rPr>
              <a:t>Stéphane Rey – BE-RF-FB</a:t>
            </a:r>
          </a:p>
          <a:p>
            <a:r>
              <a:rPr lang="fr-FR" sz="1600" i="1" dirty="0" smtClean="0">
                <a:solidFill>
                  <a:srgbClr val="002060"/>
                </a:solidFill>
                <a:latin typeface="+mn-lt"/>
              </a:rPr>
              <a:t>Nathan </a:t>
            </a:r>
            <a:r>
              <a:rPr lang="fr-FR" sz="1600" i="1" dirty="0" err="1" smtClean="0">
                <a:solidFill>
                  <a:srgbClr val="002060"/>
                </a:solidFill>
                <a:latin typeface="+mn-lt"/>
              </a:rPr>
              <a:t>Pittet</a:t>
            </a:r>
            <a:r>
              <a:rPr lang="fr-FR" sz="1600" i="1" dirty="0" smtClean="0">
                <a:solidFill>
                  <a:srgbClr val="002060"/>
                </a:solidFill>
                <a:latin typeface="+mn-lt"/>
              </a:rPr>
              <a:t> – </a:t>
            </a:r>
            <a:r>
              <a:rPr lang="fr-FR" sz="1600" i="1" dirty="0" smtClean="0">
                <a:solidFill>
                  <a:srgbClr val="002060"/>
                </a:solidFill>
                <a:latin typeface="+mn-lt"/>
              </a:rPr>
              <a:t>BE-RF-FB</a:t>
            </a:r>
            <a:endParaRPr lang="fr-FR" sz="1600" i="1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98" y="1124744"/>
            <a:ext cx="7802003" cy="5400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EXAMPLE : I²C USING VISUAL ELITE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80263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59" y="1412776"/>
            <a:ext cx="8919681" cy="451065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EXAMPLE : I²C USING VISUAL ELITE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90606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533" y="987174"/>
            <a:ext cx="6913860" cy="554251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EXAMPLE : I²C USING VISUAL ELITE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1885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2" y="980728"/>
            <a:ext cx="5172075" cy="54578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EXAMPLE : I²C USING MICROBLAZE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55631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7" y="1494076"/>
            <a:ext cx="7211115" cy="4923889"/>
          </a:xfrm>
          <a:prstGeom prst="rect">
            <a:avLst/>
          </a:prstGeom>
        </p:spPr>
      </p:pic>
      <p:sp>
        <p:nvSpPr>
          <p:cNvPr id="4" name="ZoneTexte 107"/>
          <p:cNvSpPr txBox="1"/>
          <p:nvPr/>
        </p:nvSpPr>
        <p:spPr>
          <a:xfrm>
            <a:off x="899592" y="112474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Compilation and </a:t>
            </a:r>
            <a:r>
              <a:rPr lang="fr-FR" dirty="0" err="1" smtClean="0">
                <a:solidFill>
                  <a:srgbClr val="002060"/>
                </a:solidFill>
              </a:rPr>
              <a:t>access</a:t>
            </a:r>
            <a:r>
              <a:rPr lang="fr-FR" dirty="0" smtClean="0">
                <a:solidFill>
                  <a:srgbClr val="002060"/>
                </a:solidFill>
              </a:rPr>
              <a:t> to </a:t>
            </a:r>
            <a:r>
              <a:rPr lang="fr-FR" dirty="0" err="1" smtClean="0">
                <a:solidFill>
                  <a:srgbClr val="002060"/>
                </a:solidFill>
              </a:rPr>
              <a:t>debug</a:t>
            </a:r>
            <a:r>
              <a:rPr lang="fr-FR" dirty="0" smtClean="0">
                <a:solidFill>
                  <a:srgbClr val="002060"/>
                </a:solidFill>
              </a:rPr>
              <a:t> in few seconds</a:t>
            </a:r>
            <a:endParaRPr lang="fr-FR" dirty="0" smtClean="0">
              <a:solidFill>
                <a:srgbClr val="00206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DEBUG WITH MICROBLAZE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7426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07"/>
          <p:cNvSpPr txBox="1"/>
          <p:nvPr/>
        </p:nvSpPr>
        <p:spPr>
          <a:xfrm>
            <a:off x="971600" y="1916832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Front-end to </a:t>
            </a:r>
            <a:r>
              <a:rPr lang="fr-FR" dirty="0" err="1" smtClean="0">
                <a:solidFill>
                  <a:srgbClr val="002060"/>
                </a:solidFill>
              </a:rPr>
              <a:t>Microblaze</a:t>
            </a:r>
            <a:r>
              <a:rPr lang="fr-FR" dirty="0" smtClean="0">
                <a:solidFill>
                  <a:srgbClr val="002060"/>
                </a:solidFill>
              </a:rPr>
              <a:t> bridge </a:t>
            </a:r>
            <a:r>
              <a:rPr lang="fr-FR" dirty="0" err="1" smtClean="0">
                <a:solidFill>
                  <a:srgbClr val="002060"/>
                </a:solidFill>
              </a:rPr>
              <a:t>implementation</a:t>
            </a: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FPGA to </a:t>
            </a:r>
            <a:r>
              <a:rPr lang="fr-FR" dirty="0" err="1" smtClean="0">
                <a:solidFill>
                  <a:srgbClr val="002060"/>
                </a:solidFill>
              </a:rPr>
              <a:t>Microblaze</a:t>
            </a:r>
            <a:r>
              <a:rPr lang="fr-FR" dirty="0" smtClean="0">
                <a:solidFill>
                  <a:srgbClr val="002060"/>
                </a:solidFill>
              </a:rPr>
              <a:t> bridge </a:t>
            </a:r>
            <a:r>
              <a:rPr lang="fr-FR" dirty="0" err="1" smtClean="0">
                <a:solidFill>
                  <a:srgbClr val="002060"/>
                </a:solidFill>
              </a:rPr>
              <a:t>implementation</a:t>
            </a: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OS (</a:t>
            </a:r>
            <a:r>
              <a:rPr lang="fr-FR" dirty="0" err="1" smtClean="0">
                <a:solidFill>
                  <a:srgbClr val="002060"/>
                </a:solidFill>
              </a:rPr>
              <a:t>FreeRTOS</a:t>
            </a:r>
            <a:r>
              <a:rPr lang="fr-FR" dirty="0" smtClean="0">
                <a:solidFill>
                  <a:srgbClr val="002060"/>
                </a:solidFill>
              </a:rPr>
              <a:t>, RREX) </a:t>
            </a:r>
            <a:r>
              <a:rPr lang="fr-FR" dirty="0" err="1" smtClean="0">
                <a:solidFill>
                  <a:srgbClr val="002060"/>
                </a:solidFill>
              </a:rPr>
              <a:t>implementation</a:t>
            </a:r>
            <a:endParaRPr lang="fr-FR" dirty="0" smtClean="0">
              <a:solidFill>
                <a:srgbClr val="002060"/>
              </a:solidFill>
            </a:endParaRPr>
          </a:p>
          <a:p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NEXT STEPS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0507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911594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>
                <a:solidFill>
                  <a:srgbClr val="002060"/>
                </a:solidFill>
              </a:rPr>
              <a:t>Thank</a:t>
            </a:r>
            <a:r>
              <a:rPr lang="fr-FR" sz="2800" dirty="0" smtClean="0">
                <a:solidFill>
                  <a:srgbClr val="002060"/>
                </a:solidFill>
              </a:rPr>
              <a:t> </a:t>
            </a:r>
            <a:r>
              <a:rPr lang="fr-FR" sz="2800" dirty="0" err="1" smtClean="0">
                <a:solidFill>
                  <a:srgbClr val="002060"/>
                </a:solidFill>
              </a:rPr>
              <a:t>you</a:t>
            </a:r>
            <a:r>
              <a:rPr lang="fr-FR" sz="2800" dirty="0" smtClean="0">
                <a:solidFill>
                  <a:srgbClr val="002060"/>
                </a:solidFill>
              </a:rPr>
              <a:t> for </a:t>
            </a:r>
            <a:r>
              <a:rPr lang="fr-FR" sz="2800" dirty="0" err="1" smtClean="0">
                <a:solidFill>
                  <a:srgbClr val="002060"/>
                </a:solidFill>
              </a:rPr>
              <a:t>your</a:t>
            </a:r>
            <a:r>
              <a:rPr lang="fr-FR" sz="2800" dirty="0" smtClean="0">
                <a:solidFill>
                  <a:srgbClr val="002060"/>
                </a:solidFill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368523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5656" y="3212976"/>
            <a:ext cx="5688632" cy="2960596"/>
          </a:xfrm>
          <a:prstGeom prst="rect">
            <a:avLst/>
          </a:prstGeom>
          <a:solidFill>
            <a:srgbClr val="FF9999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ZoneTexte 107"/>
          <p:cNvSpPr txBox="1"/>
          <p:nvPr/>
        </p:nvSpPr>
        <p:spPr>
          <a:xfrm>
            <a:off x="899592" y="112474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32-bits RISC CPU running up to 200 </a:t>
            </a:r>
            <a:r>
              <a:rPr lang="fr-FR" dirty="0" smtClean="0">
                <a:solidFill>
                  <a:srgbClr val="002060"/>
                </a:solidFill>
              </a:rPr>
              <a:t>DMIPS (600 MHz </a:t>
            </a:r>
            <a:r>
              <a:rPr lang="fr-FR" dirty="0" err="1" smtClean="0">
                <a:solidFill>
                  <a:srgbClr val="002060"/>
                </a:solidFill>
              </a:rPr>
              <a:t>clock</a:t>
            </a:r>
            <a:r>
              <a:rPr lang="fr-FR" dirty="0" smtClean="0">
                <a:solidFill>
                  <a:srgbClr val="002060"/>
                </a:solidFill>
              </a:rPr>
              <a:t> on Spartan-6)</a:t>
            </a: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32-bits </a:t>
            </a:r>
            <a:r>
              <a:rPr lang="fr-FR" dirty="0" err="1" smtClean="0">
                <a:solidFill>
                  <a:srgbClr val="002060"/>
                </a:solidFill>
              </a:rPr>
              <a:t>Address</a:t>
            </a:r>
            <a:r>
              <a:rPr lang="fr-FR" dirty="0" smtClean="0">
                <a:solidFill>
                  <a:srgbClr val="002060"/>
                </a:solidFill>
              </a:rPr>
              <a:t> bus extensible to 64-bits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Scalable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peripherals</a:t>
            </a:r>
            <a:r>
              <a:rPr lang="fr-FR" dirty="0" smtClean="0">
                <a:solidFill>
                  <a:srgbClr val="002060"/>
                </a:solidFill>
              </a:rPr>
              <a:t> and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AXI Interface (Advanced </a:t>
            </a:r>
            <a:r>
              <a:rPr lang="fr-FR" dirty="0" err="1" smtClean="0">
                <a:solidFill>
                  <a:srgbClr val="002060"/>
                </a:solidFill>
              </a:rPr>
              <a:t>eXtensible</a:t>
            </a:r>
            <a:r>
              <a:rPr lang="fr-FR" dirty="0" smtClean="0">
                <a:solidFill>
                  <a:srgbClr val="002060"/>
                </a:solidFill>
              </a:rPr>
              <a:t> Interface) </a:t>
            </a:r>
            <a:r>
              <a:rPr lang="fr-FR" dirty="0" err="1" smtClean="0">
                <a:solidFill>
                  <a:srgbClr val="002060"/>
                </a:solidFill>
              </a:rPr>
              <a:t>with</a:t>
            </a:r>
            <a:r>
              <a:rPr lang="fr-FR" dirty="0" smtClean="0">
                <a:solidFill>
                  <a:srgbClr val="002060"/>
                </a:solidFill>
              </a:rPr>
              <a:t> FPGA </a:t>
            </a:r>
            <a:r>
              <a:rPr lang="fr-FR" dirty="0" err="1" smtClean="0">
                <a:solidFill>
                  <a:srgbClr val="002060"/>
                </a:solidFill>
              </a:rPr>
              <a:t>logic</a:t>
            </a: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I²C, QSPI, </a:t>
            </a:r>
            <a:r>
              <a:rPr lang="fr-FR" dirty="0" err="1" smtClean="0">
                <a:solidFill>
                  <a:srgbClr val="002060"/>
                </a:solidFill>
              </a:rPr>
              <a:t>ethernet</a:t>
            </a:r>
            <a:r>
              <a:rPr lang="fr-FR" dirty="0" smtClean="0">
                <a:solidFill>
                  <a:srgbClr val="002060"/>
                </a:solidFill>
              </a:rPr>
              <a:t>, UART, DMA, </a:t>
            </a:r>
            <a:r>
              <a:rPr lang="fr-FR" dirty="0" err="1" smtClean="0">
                <a:solidFill>
                  <a:srgbClr val="002060"/>
                </a:solidFill>
              </a:rPr>
              <a:t>Timers</a:t>
            </a:r>
            <a:r>
              <a:rPr lang="fr-FR" dirty="0" smtClean="0">
                <a:solidFill>
                  <a:srgbClr val="002060"/>
                </a:solidFill>
              </a:rPr>
              <a:t>, </a:t>
            </a:r>
            <a:r>
              <a:rPr lang="fr-FR" dirty="0" err="1" smtClean="0">
                <a:solidFill>
                  <a:srgbClr val="002060"/>
                </a:solidFill>
              </a:rPr>
              <a:t>Interrupts</a:t>
            </a:r>
            <a:r>
              <a:rPr lang="fr-FR" dirty="0" smtClean="0">
                <a:solidFill>
                  <a:srgbClr val="002060"/>
                </a:solidFill>
              </a:rPr>
              <a:t>, FPU,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C/C</a:t>
            </a:r>
            <a:r>
              <a:rPr lang="fr-FR" dirty="0" smtClean="0">
                <a:solidFill>
                  <a:srgbClr val="002060"/>
                </a:solidFill>
              </a:rPr>
              <a:t>++ </a:t>
            </a:r>
            <a:r>
              <a:rPr lang="fr-FR" dirty="0" err="1" smtClean="0">
                <a:solidFill>
                  <a:srgbClr val="002060"/>
                </a:solidFill>
              </a:rPr>
              <a:t>toolchain</a:t>
            </a:r>
            <a:r>
              <a:rPr lang="fr-FR" dirty="0" smtClean="0">
                <a:solidFill>
                  <a:srgbClr val="002060"/>
                </a:solidFill>
              </a:rPr>
              <a:t>, RTOS capable (</a:t>
            </a:r>
            <a:r>
              <a:rPr lang="fr-FR" dirty="0" err="1" smtClean="0">
                <a:solidFill>
                  <a:srgbClr val="002060"/>
                </a:solidFill>
              </a:rPr>
              <a:t>FreeRTOS</a:t>
            </a:r>
            <a:r>
              <a:rPr lang="fr-FR" dirty="0" smtClean="0">
                <a:solidFill>
                  <a:srgbClr val="002060"/>
                </a:solidFill>
              </a:rPr>
              <a:t>, Linux, </a:t>
            </a:r>
            <a:r>
              <a:rPr lang="fr-FR" dirty="0" smtClean="0">
                <a:solidFill>
                  <a:srgbClr val="002060"/>
                </a:solidFill>
              </a:rPr>
              <a:t>RREX…)</a:t>
            </a:r>
            <a:endParaRPr lang="fr-FR" dirty="0" smtClean="0">
              <a:solidFill>
                <a:srgbClr val="002060"/>
              </a:solidFill>
            </a:endParaRPr>
          </a:p>
        </p:txBody>
      </p:sp>
      <p:sp>
        <p:nvSpPr>
          <p:cNvPr id="109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FEATURES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19672" y="330599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MicroBlaze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63688" y="3660166"/>
            <a:ext cx="1656184" cy="10866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32-bits Processor </a:t>
            </a:r>
            <a:r>
              <a:rPr lang="fr-FR" dirty="0" err="1" smtClean="0"/>
              <a:t>Core</a:t>
            </a:r>
            <a:endParaRPr lang="en-GB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5220072" y="3673990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Timer</a:t>
            </a:r>
            <a:endParaRPr lang="en-GB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5220072" y="4242782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Interrupt</a:t>
            </a:r>
            <a:r>
              <a:rPr lang="fr-FR" dirty="0" smtClean="0"/>
              <a:t> Controller</a:t>
            </a:r>
            <a:endParaRPr lang="en-GB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5220072" y="4818846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SPI</a:t>
            </a:r>
            <a:endParaRPr lang="en-GB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5220072" y="5394910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I²C</a:t>
            </a:r>
            <a:endParaRPr lang="en-GB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3485741" y="4812612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DMA</a:t>
            </a:r>
            <a:endParaRPr lang="en-GB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3485741" y="5402182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UART</a:t>
            </a:r>
            <a:endParaRPr lang="en-GB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63688" y="4812612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Cache </a:t>
            </a:r>
            <a:endParaRPr lang="en-GB" dirty="0" smtClean="0"/>
          </a:p>
        </p:txBody>
      </p:sp>
      <p:sp>
        <p:nvSpPr>
          <p:cNvPr id="35" name="Rectangle 34"/>
          <p:cNvSpPr/>
          <p:nvPr/>
        </p:nvSpPr>
        <p:spPr>
          <a:xfrm>
            <a:off x="1763688" y="5402182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DDR </a:t>
            </a:r>
            <a:r>
              <a:rPr lang="fr-FR" dirty="0" err="1" smtClean="0"/>
              <a:t>controler</a:t>
            </a:r>
            <a:endParaRPr lang="en-GB" dirty="0" smtClean="0"/>
          </a:p>
        </p:txBody>
      </p:sp>
      <p:sp>
        <p:nvSpPr>
          <p:cNvPr id="36" name="Rectangle 35"/>
          <p:cNvSpPr/>
          <p:nvPr/>
        </p:nvSpPr>
        <p:spPr>
          <a:xfrm>
            <a:off x="3491880" y="3660484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Ethernet</a:t>
            </a:r>
            <a:endParaRPr lang="en-GB" dirty="0" smtClean="0"/>
          </a:p>
        </p:txBody>
      </p:sp>
      <p:sp>
        <p:nvSpPr>
          <p:cNvPr id="37" name="Rectangle 36"/>
          <p:cNvSpPr/>
          <p:nvPr/>
        </p:nvSpPr>
        <p:spPr>
          <a:xfrm>
            <a:off x="3491880" y="4250054"/>
            <a:ext cx="1656184" cy="4967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GPIO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836712"/>
            <a:ext cx="6208523" cy="39025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CPU ARCHITECTURE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00867"/>
            <a:ext cx="4464496" cy="248480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260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07"/>
          <p:cNvSpPr txBox="1"/>
          <p:nvPr/>
        </p:nvSpPr>
        <p:spPr>
          <a:xfrm>
            <a:off x="899592" y="14127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Easy</a:t>
            </a:r>
            <a:r>
              <a:rPr lang="fr-FR" dirty="0" smtClean="0">
                <a:solidFill>
                  <a:srgbClr val="002060"/>
                </a:solidFill>
              </a:rPr>
              <a:t> to </a:t>
            </a:r>
            <a:r>
              <a:rPr lang="fr-FR" dirty="0" err="1" smtClean="0">
                <a:solidFill>
                  <a:srgbClr val="002060"/>
                </a:solidFill>
              </a:rPr>
              <a:t>read</a:t>
            </a:r>
            <a:r>
              <a:rPr lang="fr-FR" dirty="0" smtClean="0">
                <a:solidFill>
                  <a:srgbClr val="002060"/>
                </a:solidFill>
              </a:rPr>
              <a:t> and </a:t>
            </a:r>
            <a:r>
              <a:rPr lang="fr-FR" dirty="0" err="1" smtClean="0">
                <a:solidFill>
                  <a:srgbClr val="002060"/>
                </a:solidFill>
              </a:rPr>
              <a:t>understand</a:t>
            </a:r>
            <a:r>
              <a:rPr lang="fr-FR" dirty="0" smtClean="0">
                <a:solidFill>
                  <a:srgbClr val="002060"/>
                </a:solidFill>
              </a:rPr>
              <a:t> software (C/C++ langage)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Fast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debug</a:t>
            </a: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Already</a:t>
            </a:r>
            <a:r>
              <a:rPr lang="fr-FR" dirty="0" smtClean="0">
                <a:solidFill>
                  <a:srgbClr val="002060"/>
                </a:solidFill>
              </a:rPr>
              <a:t> made </a:t>
            </a:r>
            <a:r>
              <a:rPr lang="fr-FR" dirty="0" err="1" smtClean="0">
                <a:solidFill>
                  <a:srgbClr val="002060"/>
                </a:solidFill>
              </a:rPr>
              <a:t>peripherals</a:t>
            </a:r>
            <a:r>
              <a:rPr lang="fr-FR" dirty="0" smtClean="0">
                <a:solidFill>
                  <a:srgbClr val="002060"/>
                </a:solidFill>
              </a:rPr>
              <a:t> drivers (I²C, SPI, </a:t>
            </a:r>
            <a:r>
              <a:rPr lang="fr-FR" dirty="0" err="1" smtClean="0">
                <a:solidFill>
                  <a:srgbClr val="002060"/>
                </a:solidFill>
              </a:rPr>
              <a:t>timers</a:t>
            </a:r>
            <a:r>
              <a:rPr lang="fr-FR" dirty="0" smtClean="0">
                <a:solidFill>
                  <a:srgbClr val="002060"/>
                </a:solidFill>
              </a:rPr>
              <a:t>, </a:t>
            </a:r>
            <a:r>
              <a:rPr lang="fr-FR" dirty="0" err="1" smtClean="0">
                <a:solidFill>
                  <a:srgbClr val="002060"/>
                </a:solidFill>
              </a:rPr>
              <a:t>ethernet</a:t>
            </a:r>
            <a:r>
              <a:rPr lang="fr-FR" dirty="0" smtClean="0">
                <a:solidFill>
                  <a:srgbClr val="002060"/>
                </a:solidFill>
              </a:rPr>
              <a:t>, DMA,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Especially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suitable</a:t>
            </a:r>
            <a:r>
              <a:rPr lang="fr-FR" dirty="0" smtClean="0">
                <a:solidFill>
                  <a:srgbClr val="002060"/>
                </a:solidFill>
              </a:rPr>
              <a:t> for </a:t>
            </a:r>
            <a:r>
              <a:rPr lang="fr-FR" dirty="0" err="1" smtClean="0">
                <a:solidFill>
                  <a:srgbClr val="002060"/>
                </a:solidFill>
              </a:rPr>
              <a:t>low</a:t>
            </a:r>
            <a:r>
              <a:rPr lang="fr-FR" dirty="0" smtClean="0">
                <a:solidFill>
                  <a:srgbClr val="002060"/>
                </a:solidFill>
              </a:rPr>
              <a:t>-speed </a:t>
            </a:r>
            <a:r>
              <a:rPr lang="fr-FR" dirty="0" err="1" smtClean="0">
                <a:solidFill>
                  <a:srgbClr val="002060"/>
                </a:solidFill>
              </a:rPr>
              <a:t>protocols</a:t>
            </a:r>
            <a:r>
              <a:rPr lang="fr-FR" dirty="0" smtClean="0">
                <a:solidFill>
                  <a:srgbClr val="002060"/>
                </a:solidFill>
              </a:rPr>
              <a:t> and HMI </a:t>
            </a:r>
            <a:r>
              <a:rPr lang="fr-FR" dirty="0" err="1" smtClean="0">
                <a:solidFill>
                  <a:srgbClr val="002060"/>
                </a:solidFill>
              </a:rPr>
              <a:t>peripherals</a:t>
            </a:r>
            <a:r>
              <a:rPr lang="fr-FR" dirty="0" smtClean="0">
                <a:solidFill>
                  <a:srgbClr val="002060"/>
                </a:solidFill>
              </a:rPr>
              <a:t> (Displays, I/O </a:t>
            </a:r>
            <a:r>
              <a:rPr lang="fr-FR" dirty="0" err="1" smtClean="0">
                <a:solidFill>
                  <a:srgbClr val="002060"/>
                </a:solidFill>
              </a:rPr>
              <a:t>devices</a:t>
            </a:r>
            <a:r>
              <a:rPr lang="fr-FR" dirty="0" smtClean="0">
                <a:solidFill>
                  <a:srgbClr val="002060"/>
                </a:solidFill>
              </a:rPr>
              <a:t>, …), control and state machine applications</a:t>
            </a:r>
            <a:endParaRPr lang="fr-FR" dirty="0" smtClean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BENEFITS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251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0578" y="2693182"/>
            <a:ext cx="7301450" cy="37556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741614" y="5729011"/>
            <a:ext cx="488169" cy="2913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749023" y="3197381"/>
            <a:ext cx="763364" cy="2913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INTEGRATION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26321" y="2878260"/>
            <a:ext cx="928759" cy="892647"/>
          </a:xfrm>
          <a:prstGeom prst="rect">
            <a:avLst/>
          </a:prstGeom>
          <a:solidFill>
            <a:srgbClr val="FF9999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µB</a:t>
            </a:r>
            <a:r>
              <a:rPr lang="fr-FR" b="1" dirty="0" smtClean="0"/>
              <a:t>laze</a:t>
            </a:r>
            <a:endParaRPr lang="en-GB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444123" y="3154176"/>
            <a:ext cx="5340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444123" y="3276010"/>
            <a:ext cx="5340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455081" y="3404523"/>
            <a:ext cx="523061" cy="8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455081" y="3542018"/>
            <a:ext cx="523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48975" y="2977336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rgbClr val="0000FF"/>
                </a:solidFill>
              </a:rPr>
              <a:t>GPIOs</a:t>
            </a:r>
            <a:endParaRPr lang="fr-FR" sz="14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1400" b="1" dirty="0" smtClean="0">
                <a:solidFill>
                  <a:srgbClr val="0000FF"/>
                </a:solidFill>
              </a:rPr>
              <a:t>SPI, I²C</a:t>
            </a:r>
          </a:p>
          <a:p>
            <a:pPr algn="ctr"/>
            <a:r>
              <a:rPr lang="fr-FR" sz="1400" b="1" dirty="0" smtClean="0">
                <a:solidFill>
                  <a:srgbClr val="0000FF"/>
                </a:solidFill>
              </a:rPr>
              <a:t>Ethernet</a:t>
            </a:r>
          </a:p>
          <a:p>
            <a:pPr algn="ctr"/>
            <a:r>
              <a:rPr lang="fr-FR" sz="1400" b="1" dirty="0" smtClean="0">
                <a:solidFill>
                  <a:srgbClr val="0000FF"/>
                </a:solidFill>
              </a:rPr>
              <a:t>…</a:t>
            </a:r>
          </a:p>
        </p:txBody>
      </p:sp>
      <p:sp>
        <p:nvSpPr>
          <p:cNvPr id="54" name="ZoneTexte 107"/>
          <p:cNvSpPr txBox="1"/>
          <p:nvPr/>
        </p:nvSpPr>
        <p:spPr>
          <a:xfrm>
            <a:off x="899592" y="112474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Communication </a:t>
            </a:r>
            <a:r>
              <a:rPr lang="fr-FR" dirty="0" err="1" smtClean="0">
                <a:solidFill>
                  <a:srgbClr val="002060"/>
                </a:solidFill>
              </a:rPr>
              <a:t>between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MicroBlaze</a:t>
            </a:r>
            <a:r>
              <a:rPr lang="fr-FR" dirty="0" smtClean="0">
                <a:solidFill>
                  <a:srgbClr val="002060"/>
                </a:solidFill>
              </a:rPr>
              <a:t> and VHDL </a:t>
            </a:r>
            <a:r>
              <a:rPr lang="fr-FR" dirty="0" err="1" smtClean="0">
                <a:solidFill>
                  <a:srgbClr val="002060"/>
                </a:solidFill>
              </a:rPr>
              <a:t>achieved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through</a:t>
            </a:r>
            <a:r>
              <a:rPr lang="fr-FR" dirty="0" smtClean="0">
                <a:solidFill>
                  <a:srgbClr val="002060"/>
                </a:solidFill>
              </a:rPr>
              <a:t> AXI interface</a:t>
            </a:r>
          </a:p>
        </p:txBody>
      </p:sp>
      <p:sp>
        <p:nvSpPr>
          <p:cNvPr id="31" name="Rectangle 30"/>
          <p:cNvSpPr/>
          <p:nvPr/>
        </p:nvSpPr>
        <p:spPr>
          <a:xfrm rot="16200000">
            <a:off x="4848533" y="4585534"/>
            <a:ext cx="2578278" cy="2913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745788" y="2875612"/>
            <a:ext cx="1067491" cy="892647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AXI </a:t>
            </a:r>
            <a:r>
              <a:rPr lang="fr-FR" sz="1400" b="1" dirty="0" err="1">
                <a:solidFill>
                  <a:schemeClr val="bg1"/>
                </a:solidFill>
              </a:rPr>
              <a:t>Memmap</a:t>
            </a:r>
            <a:endParaRPr lang="fr-FR" sz="1400" b="1" dirty="0">
              <a:solidFill>
                <a:schemeClr val="bg1"/>
              </a:solidFill>
            </a:endParaRP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slave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639269" y="1809887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AXI </a:t>
            </a:r>
            <a:endParaRPr lang="en-GB" dirty="0"/>
          </a:p>
        </p:txBody>
      </p:sp>
      <p:sp>
        <p:nvSpPr>
          <p:cNvPr id="51" name="Rectangle 50"/>
          <p:cNvSpPr/>
          <p:nvPr/>
        </p:nvSpPr>
        <p:spPr>
          <a:xfrm>
            <a:off x="3342314" y="2890714"/>
            <a:ext cx="1067491" cy="892647"/>
          </a:xfrm>
          <a:prstGeom prst="rect">
            <a:avLst/>
          </a:prstGeom>
          <a:solidFill>
            <a:srgbClr val="009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VME </a:t>
            </a:r>
            <a:r>
              <a:rPr lang="fr-FR" sz="1400" b="1" dirty="0" err="1" smtClean="0">
                <a:solidFill>
                  <a:schemeClr val="bg1"/>
                </a:solidFill>
              </a:rPr>
              <a:t>Submap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342314" y="3932387"/>
            <a:ext cx="1067491" cy="892647"/>
          </a:xfrm>
          <a:prstGeom prst="rect">
            <a:avLst/>
          </a:prstGeom>
          <a:solidFill>
            <a:srgbClr val="009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VME </a:t>
            </a:r>
            <a:r>
              <a:rPr lang="fr-FR" sz="1400" b="1" dirty="0" err="1" smtClean="0">
                <a:solidFill>
                  <a:schemeClr val="bg1"/>
                </a:solidFill>
              </a:rPr>
              <a:t>Submap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342314" y="5424761"/>
            <a:ext cx="1067491" cy="89264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Submap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745787" y="5425702"/>
            <a:ext cx="1067491" cy="892647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AXI </a:t>
            </a:r>
            <a:r>
              <a:rPr lang="fr-FR" sz="1400" b="1" dirty="0" err="1">
                <a:solidFill>
                  <a:schemeClr val="bg1"/>
                </a:solidFill>
              </a:rPr>
              <a:t>Memmap</a:t>
            </a:r>
            <a:endParaRPr lang="fr-FR" sz="1400" b="1" dirty="0">
              <a:solidFill>
                <a:schemeClr val="bg1"/>
              </a:solidFill>
            </a:endParaRP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slave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5775672" y="4497512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AXI 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1938841" y="5424758"/>
            <a:ext cx="1067491" cy="892647"/>
          </a:xfrm>
          <a:prstGeom prst="rect">
            <a:avLst/>
          </a:prstGeom>
          <a:solidFill>
            <a:srgbClr val="7030A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VHDL</a:t>
            </a:r>
          </a:p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processing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938841" y="2890714"/>
            <a:ext cx="1067491" cy="1956325"/>
          </a:xfrm>
          <a:prstGeom prst="rect">
            <a:avLst/>
          </a:prstGeom>
          <a:solidFill>
            <a:srgbClr val="009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MEMMAP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46588" y="3420074"/>
            <a:ext cx="1067491" cy="89264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VME Interface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6424" y="1549622"/>
            <a:ext cx="1067491" cy="892647"/>
          </a:xfrm>
          <a:prstGeom prst="rect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FEC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595883" y="6067455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FPGA</a:t>
            </a:r>
            <a:endParaRPr lang="fr-FR" sz="1400" b="1" dirty="0" smtClean="0">
              <a:solidFill>
                <a:srgbClr val="0000FF"/>
              </a:solidFill>
            </a:endParaRPr>
          </a:p>
        </p:txBody>
      </p:sp>
      <p:cxnSp>
        <p:nvCxnSpPr>
          <p:cNvPr id="26" name="Straight Arrow Connector 25"/>
          <p:cNvCxnSpPr>
            <a:stCxn id="60" idx="3"/>
            <a:endCxn id="59" idx="1"/>
          </p:cNvCxnSpPr>
          <p:nvPr/>
        </p:nvCxnSpPr>
        <p:spPr>
          <a:xfrm>
            <a:off x="1614079" y="3866398"/>
            <a:ext cx="324762" cy="2479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006332" y="3337037"/>
            <a:ext cx="335982" cy="0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006332" y="4387777"/>
            <a:ext cx="335982" cy="0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3006332" y="5871081"/>
            <a:ext cx="335982" cy="0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409805" y="5871081"/>
            <a:ext cx="335982" cy="0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409969" y="3324583"/>
            <a:ext cx="335982" cy="0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58" idx="0"/>
            <a:endCxn id="55" idx="3"/>
          </p:cNvCxnSpPr>
          <p:nvPr/>
        </p:nvCxnSpPr>
        <p:spPr>
          <a:xfrm rot="5400000" flipH="1" flipV="1">
            <a:off x="2918173" y="3933126"/>
            <a:ext cx="1046047" cy="1937218"/>
          </a:xfrm>
          <a:prstGeom prst="bentConnector4">
            <a:avLst>
              <a:gd name="adj1" fmla="val 28666"/>
              <a:gd name="adj2" fmla="val 111800"/>
            </a:avLst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61" idx="2"/>
            <a:endCxn id="60" idx="0"/>
          </p:cNvCxnSpPr>
          <p:nvPr/>
        </p:nvCxnSpPr>
        <p:spPr>
          <a:xfrm rot="16200000" flipH="1">
            <a:off x="591350" y="2931089"/>
            <a:ext cx="977805" cy="164"/>
          </a:xfrm>
          <a:prstGeom prst="bentConnector3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3275856" y="2780928"/>
            <a:ext cx="2592288" cy="108547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3275856" y="5321850"/>
            <a:ext cx="2592288" cy="108547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28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TOOLCHAIN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87924" y="1196752"/>
            <a:ext cx="1080120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31940" y="133118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Visual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Elite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09801" y="1987099"/>
            <a:ext cx="1080120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953817" y="2203123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XPS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7924" y="2779187"/>
            <a:ext cx="1080120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031940" y="299521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ISE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09801" y="3569534"/>
            <a:ext cx="1080120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953817" y="378555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SDK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87924" y="4361622"/>
            <a:ext cx="1080120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7924" y="457764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iMPACT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04915" y="1203253"/>
            <a:ext cx="1080120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248931" y="141927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Cheby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14" idx="3"/>
            <a:endCxn id="4" idx="1"/>
          </p:cNvCxnSpPr>
          <p:nvPr/>
        </p:nvCxnSpPr>
        <p:spPr>
          <a:xfrm flipV="1">
            <a:off x="2185035" y="1592796"/>
            <a:ext cx="1702889" cy="650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  <a:endCxn id="8" idx="0"/>
          </p:cNvCxnSpPr>
          <p:nvPr/>
        </p:nvCxnSpPr>
        <p:spPr>
          <a:xfrm>
            <a:off x="4427984" y="1988840"/>
            <a:ext cx="0" cy="79034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450998" y="3571275"/>
            <a:ext cx="0" cy="79034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427984" y="197451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C</a:t>
            </a:r>
            <a:r>
              <a:rPr lang="fr-FR" sz="1100" dirty="0" err="1" smtClean="0">
                <a:solidFill>
                  <a:srgbClr val="FF0000"/>
                </a:solidFill>
              </a:rPr>
              <a:t>hiptop.vhd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6146" y="3567437"/>
            <a:ext cx="1225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chiptop.bit</a:t>
            </a:r>
            <a:endParaRPr lang="fr-FR" sz="1100" dirty="0" smtClean="0">
              <a:solidFill>
                <a:srgbClr val="FF0000"/>
              </a:solidFill>
            </a:endParaRPr>
          </a:p>
          <a:p>
            <a:r>
              <a:rPr lang="fr-FR" sz="1100" dirty="0" err="1" smtClean="0">
                <a:solidFill>
                  <a:srgbClr val="FF0000"/>
                </a:solidFill>
              </a:rPr>
              <a:t>sourcecode.elf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27984" y="514972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*.bit, *.</a:t>
            </a:r>
            <a:r>
              <a:rPr lang="fr-FR" sz="1100" dirty="0" err="1" smtClean="0">
                <a:solidFill>
                  <a:srgbClr val="FF0000"/>
                </a:solidFill>
              </a:rPr>
              <a:t>mcs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88075" y="1592796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memap.vhd</a:t>
            </a:r>
            <a:endParaRPr lang="fr-FR" sz="1100" dirty="0" smtClean="0">
              <a:solidFill>
                <a:srgbClr val="FF0000"/>
              </a:solidFill>
            </a:endParaRPr>
          </a:p>
          <a:p>
            <a:r>
              <a:rPr lang="fr-FR" sz="1100" dirty="0" smtClean="0">
                <a:solidFill>
                  <a:srgbClr val="FF0000"/>
                </a:solidFill>
              </a:rPr>
              <a:t>memap.xml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37345" y="2183935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00B050"/>
                </a:solidFill>
              </a:rPr>
              <a:t>sfd</a:t>
            </a:r>
            <a:r>
              <a:rPr lang="fr-FR" sz="1100" dirty="0" smtClean="0">
                <a:solidFill>
                  <a:srgbClr val="00B050"/>
                </a:solidFill>
              </a:rPr>
              <a:t> </a:t>
            </a:r>
            <a:r>
              <a:rPr lang="fr-FR" sz="1100" dirty="0" err="1" smtClean="0">
                <a:solidFill>
                  <a:srgbClr val="00B050"/>
                </a:solidFill>
              </a:rPr>
              <a:t>make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36262" y="395167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00B050"/>
                </a:solidFill>
              </a:rPr>
              <a:t>sfd</a:t>
            </a:r>
            <a:r>
              <a:rPr lang="fr-FR" sz="1100" dirty="0" smtClean="0">
                <a:solidFill>
                  <a:srgbClr val="00B050"/>
                </a:solidFill>
              </a:rPr>
              <a:t> </a:t>
            </a:r>
            <a:r>
              <a:rPr lang="fr-FR" sz="1100" dirty="0" err="1" smtClean="0">
                <a:solidFill>
                  <a:srgbClr val="00B050"/>
                </a:solidFill>
              </a:rPr>
              <a:t>make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426147" y="5149724"/>
            <a:ext cx="0" cy="79034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350930" y="4362492"/>
            <a:ext cx="0" cy="79034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805378" y="6024608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2060"/>
                </a:solidFill>
              </a:rPr>
              <a:t>To FPGA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09801" y="5149724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rgbClr val="002060"/>
                </a:solidFill>
              </a:rPr>
              <a:t>Debug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21868" y="4363809"/>
            <a:ext cx="10091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download.bit</a:t>
            </a:r>
            <a:endParaRPr lang="fr-FR" sz="1100" dirty="0" smtClean="0">
              <a:solidFill>
                <a:srgbClr val="FF0000"/>
              </a:solidFill>
            </a:endParaRPr>
          </a:p>
          <a:p>
            <a:r>
              <a:rPr lang="fr-FR" sz="1100" dirty="0" smtClean="0">
                <a:solidFill>
                  <a:srgbClr val="FF0000"/>
                </a:solidFill>
              </a:rPr>
              <a:t>*.c</a:t>
            </a:r>
          </a:p>
          <a:p>
            <a:r>
              <a:rPr lang="fr-FR" sz="1100" dirty="0" smtClean="0">
                <a:solidFill>
                  <a:srgbClr val="FF0000"/>
                </a:solidFill>
              </a:rPr>
              <a:t>*.h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07986" y="3028400"/>
            <a:ext cx="15862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0099FF"/>
                </a:solidFill>
              </a:rPr>
              <a:t>sfd</a:t>
            </a:r>
            <a:r>
              <a:rPr lang="fr-FR" sz="1100" dirty="0" smtClean="0">
                <a:solidFill>
                  <a:srgbClr val="0099FF"/>
                </a:solidFill>
              </a:rPr>
              <a:t> </a:t>
            </a:r>
            <a:r>
              <a:rPr lang="fr-FR" sz="1100" dirty="0" err="1" smtClean="0">
                <a:solidFill>
                  <a:srgbClr val="0099FF"/>
                </a:solidFill>
              </a:rPr>
              <a:t>make</a:t>
            </a:r>
            <a:r>
              <a:rPr lang="fr-FR" sz="1100" dirty="0" smtClean="0">
                <a:solidFill>
                  <a:srgbClr val="0099FF"/>
                </a:solidFill>
              </a:rPr>
              <a:t> </a:t>
            </a:r>
            <a:r>
              <a:rPr lang="fr-FR" sz="1100" dirty="0" err="1">
                <a:solidFill>
                  <a:srgbClr val="0099FF"/>
                </a:solidFill>
              </a:rPr>
              <a:t>update_VisualWrappers</a:t>
            </a:r>
            <a:endParaRPr lang="en-GB" dirty="0">
              <a:solidFill>
                <a:srgbClr val="0099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07987" y="2819458"/>
            <a:ext cx="16278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uBlaze_wrapper.vhd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02348" y="1956516"/>
            <a:ext cx="10801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Ublaze_top.vhd</a:t>
            </a:r>
            <a:endParaRPr lang="fr-FR" sz="1100" dirty="0" smtClean="0">
              <a:solidFill>
                <a:srgbClr val="FF0000"/>
              </a:solidFill>
            </a:endParaRPr>
          </a:p>
          <a:p>
            <a:r>
              <a:rPr lang="fr-FR" sz="1100" dirty="0" err="1" smtClean="0">
                <a:solidFill>
                  <a:srgbClr val="FF0000"/>
                </a:solidFill>
              </a:rPr>
              <a:t>Ublaze.xmp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37692" y="3905507"/>
            <a:ext cx="10801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Sourcecode.elf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6" name="Elbow Connector 45"/>
          <p:cNvCxnSpPr>
            <a:endCxn id="6" idx="2"/>
          </p:cNvCxnSpPr>
          <p:nvPr/>
        </p:nvCxnSpPr>
        <p:spPr>
          <a:xfrm flipV="1">
            <a:off x="4968044" y="2779187"/>
            <a:ext cx="2381817" cy="216024"/>
          </a:xfrm>
          <a:prstGeom prst="bentConnector2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" idx="1"/>
          </p:cNvCxnSpPr>
          <p:nvPr/>
        </p:nvCxnSpPr>
        <p:spPr>
          <a:xfrm rot="10800000" flipV="1">
            <a:off x="4976093" y="2383143"/>
            <a:ext cx="1833708" cy="471774"/>
          </a:xfrm>
          <a:prstGeom prst="bentConnector3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endCxn id="10" idx="0"/>
          </p:cNvCxnSpPr>
          <p:nvPr/>
        </p:nvCxnSpPr>
        <p:spPr>
          <a:xfrm>
            <a:off x="4968044" y="3304615"/>
            <a:ext cx="2381817" cy="264919"/>
          </a:xfrm>
          <a:prstGeom prst="bentConnector2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10" idx="1"/>
          </p:cNvCxnSpPr>
          <p:nvPr/>
        </p:nvCxnSpPr>
        <p:spPr>
          <a:xfrm rot="10800000">
            <a:off x="4976093" y="3436642"/>
            <a:ext cx="1833708" cy="528937"/>
          </a:xfrm>
          <a:prstGeom prst="bentConnector3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236670" y="4058740"/>
            <a:ext cx="24529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0099FF"/>
                </a:solidFill>
              </a:rPr>
              <a:t>sfd</a:t>
            </a:r>
            <a:r>
              <a:rPr lang="fr-FR" sz="1100" dirty="0" smtClean="0">
                <a:solidFill>
                  <a:srgbClr val="0099FF"/>
                </a:solidFill>
              </a:rPr>
              <a:t> </a:t>
            </a:r>
            <a:r>
              <a:rPr lang="fr-FR" sz="1100" dirty="0" err="1" smtClean="0">
                <a:solidFill>
                  <a:srgbClr val="0099FF"/>
                </a:solidFill>
              </a:rPr>
              <a:t>make</a:t>
            </a:r>
            <a:r>
              <a:rPr lang="fr-FR" sz="1100" dirty="0">
                <a:solidFill>
                  <a:srgbClr val="0099FF"/>
                </a:solidFill>
              </a:rPr>
              <a:t> </a:t>
            </a:r>
            <a:endParaRPr lang="fr-FR" sz="1100" dirty="0" smtClean="0">
              <a:solidFill>
                <a:srgbClr val="0099FF"/>
              </a:solidFill>
            </a:endParaRPr>
          </a:p>
          <a:p>
            <a:r>
              <a:rPr lang="fr-FR" sz="1100" dirty="0" err="1" smtClean="0">
                <a:solidFill>
                  <a:srgbClr val="0099FF"/>
                </a:solidFill>
              </a:rPr>
              <a:t>update_SDKHWPlatform</a:t>
            </a:r>
            <a:endParaRPr lang="en-GB" dirty="0">
              <a:solidFill>
                <a:srgbClr val="0099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22005" y="1604249"/>
            <a:ext cx="13318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0099FF"/>
                </a:solidFill>
              </a:rPr>
              <a:t>sfd</a:t>
            </a:r>
            <a:r>
              <a:rPr lang="fr-FR" sz="1100" dirty="0" smtClean="0">
                <a:solidFill>
                  <a:srgbClr val="0099FF"/>
                </a:solidFill>
              </a:rPr>
              <a:t> </a:t>
            </a:r>
            <a:r>
              <a:rPr lang="fr-FR" sz="1100" dirty="0" err="1" smtClean="0">
                <a:solidFill>
                  <a:srgbClr val="0099FF"/>
                </a:solidFill>
              </a:rPr>
              <a:t>make</a:t>
            </a:r>
            <a:r>
              <a:rPr lang="fr-FR" sz="1100" dirty="0">
                <a:solidFill>
                  <a:srgbClr val="0099FF"/>
                </a:solidFill>
              </a:rPr>
              <a:t> </a:t>
            </a:r>
            <a:r>
              <a:rPr lang="fr-FR" sz="1100" dirty="0" err="1" smtClean="0">
                <a:solidFill>
                  <a:srgbClr val="0099FF"/>
                </a:solidFill>
              </a:rPr>
              <a:t>update_uBlaze_top</a:t>
            </a:r>
            <a:endParaRPr lang="en-GB" dirty="0">
              <a:solidFill>
                <a:srgbClr val="0099FF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401075" y="1805779"/>
            <a:ext cx="486849" cy="7315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401075" y="1798669"/>
            <a:ext cx="0" cy="1383635"/>
          </a:xfrm>
          <a:prstGeom prst="straightConnector1">
            <a:avLst/>
          </a:prstGeom>
          <a:ln w="2857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8" idx="1"/>
          </p:cNvCxnSpPr>
          <p:nvPr/>
        </p:nvCxnSpPr>
        <p:spPr>
          <a:xfrm flipH="1">
            <a:off x="3401075" y="3175231"/>
            <a:ext cx="486849" cy="0"/>
          </a:xfrm>
          <a:prstGeom prst="straightConnector1">
            <a:avLst/>
          </a:prstGeom>
          <a:ln w="2857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203830" y="1334082"/>
            <a:ext cx="17921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00B050"/>
                </a:solidFill>
              </a:rPr>
              <a:t>sfd</a:t>
            </a:r>
            <a:r>
              <a:rPr lang="fr-FR" sz="1100" dirty="0" smtClean="0">
                <a:solidFill>
                  <a:srgbClr val="00B050"/>
                </a:solidFill>
              </a:rPr>
              <a:t> </a:t>
            </a:r>
            <a:r>
              <a:rPr lang="fr-FR" sz="1100" dirty="0" err="1" smtClean="0">
                <a:solidFill>
                  <a:srgbClr val="00B050"/>
                </a:solidFill>
              </a:rPr>
              <a:t>make</a:t>
            </a:r>
            <a:r>
              <a:rPr lang="fr-FR" sz="1100" dirty="0" smtClean="0">
                <a:solidFill>
                  <a:srgbClr val="00B050"/>
                </a:solidFill>
              </a:rPr>
              <a:t> </a:t>
            </a:r>
            <a:r>
              <a:rPr lang="fr-FR" sz="1100" dirty="0" err="1" smtClean="0">
                <a:solidFill>
                  <a:srgbClr val="00B050"/>
                </a:solidFill>
              </a:rPr>
              <a:t>import_memmap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916034" y="2336507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54277" y="2394142"/>
            <a:ext cx="627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61522" y="2726924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92519" y="1046145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90110" y="2836410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57909" y="3204931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313481" y="3597492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56509" y="3727026"/>
            <a:ext cx="3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24468" y="5357562"/>
            <a:ext cx="49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908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XPS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MICROBLAZE DEFINITION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72124"/>
            <a:ext cx="8640960" cy="520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5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MICROBLAZE IN VISUAL ELITE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137" y="885825"/>
            <a:ext cx="6943725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41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031971"/>
            <a:ext cx="7680349" cy="546558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  <a:ea typeface="+mj-ea"/>
                <a:cs typeface="+mj-cs"/>
              </a:rPr>
              <a:t>SFD – MICROBLAZE SOFTWARE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29917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84027</TotalTime>
  <Words>316</Words>
  <Application>Microsoft Office PowerPoint</Application>
  <PresentationFormat>On-screen Show (4:3)</PresentationFormat>
  <Paragraphs>108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Wingdings</vt:lpstr>
      <vt:lpstr>Arial</vt:lpstr>
      <vt:lpstr>Bookman Old Style</vt:lpstr>
      <vt:lpstr>Wingdings 3</vt:lpstr>
      <vt:lpstr>Gill Sans MT</vt:lpstr>
      <vt:lpstr>Calibri</vt:lpstr>
      <vt:lpstr>Origin</vt:lpstr>
      <vt:lpstr>MicroBlaze 32-bits Softcore CPU implementation in Fractional Divider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GHz coaxial cables measurement Identification method of damaged or mis-mounted cables</dc:title>
  <dc:creator>Stéphane Rey</dc:creator>
  <cp:lastModifiedBy>Stephane Franck Rey</cp:lastModifiedBy>
  <cp:revision>551</cp:revision>
  <dcterms:created xsi:type="dcterms:W3CDTF">2011-09-20T08:57:12Z</dcterms:created>
  <dcterms:modified xsi:type="dcterms:W3CDTF">2019-01-30T10:49:12Z</dcterms:modified>
</cp:coreProperties>
</file>