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media/image22.wmf" ContentType="image/x-emf"/>
  <Override PartName="/ppt/media/image25.wmf" ContentType="image/x-emf"/>
  <Override PartName="/ppt/media/image26.wmf" ContentType="image/x-emf"/>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9"/>
  </p:notesMasterIdLst>
  <p:handoutMasterIdLst>
    <p:handoutMasterId r:id="rId40"/>
  </p:handoutMasterIdLst>
  <p:sldIdLst>
    <p:sldId id="256" r:id="rId2"/>
    <p:sldId id="309" r:id="rId3"/>
    <p:sldId id="323" r:id="rId4"/>
    <p:sldId id="311" r:id="rId5"/>
    <p:sldId id="324" r:id="rId6"/>
    <p:sldId id="310" r:id="rId7"/>
    <p:sldId id="312" r:id="rId8"/>
    <p:sldId id="260" r:id="rId9"/>
    <p:sldId id="261" r:id="rId10"/>
    <p:sldId id="262" r:id="rId11"/>
    <p:sldId id="270" r:id="rId12"/>
    <p:sldId id="271" r:id="rId13"/>
    <p:sldId id="281" r:id="rId14"/>
    <p:sldId id="288" r:id="rId15"/>
    <p:sldId id="259" r:id="rId16"/>
    <p:sldId id="313" r:id="rId17"/>
    <p:sldId id="316" r:id="rId18"/>
    <p:sldId id="330" r:id="rId19"/>
    <p:sldId id="317" r:id="rId20"/>
    <p:sldId id="318" r:id="rId21"/>
    <p:sldId id="321" r:id="rId22"/>
    <p:sldId id="322" r:id="rId23"/>
    <p:sldId id="329" r:id="rId24"/>
    <p:sldId id="314" r:id="rId25"/>
    <p:sldId id="315" r:id="rId26"/>
    <p:sldId id="297" r:id="rId27"/>
    <p:sldId id="328" r:id="rId28"/>
    <p:sldId id="298" r:id="rId29"/>
    <p:sldId id="304" r:id="rId30"/>
    <p:sldId id="331" r:id="rId31"/>
    <p:sldId id="325" r:id="rId32"/>
    <p:sldId id="326" r:id="rId33"/>
    <p:sldId id="308" r:id="rId34"/>
    <p:sldId id="327" r:id="rId35"/>
    <p:sldId id="332" r:id="rId36"/>
    <p:sldId id="333" r:id="rId37"/>
    <p:sldId id="299" r:id="rId3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1380"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Überschriftenplatzhalter 1">
            <a:extLst>
              <a:ext uri="{FF2B5EF4-FFF2-40B4-BE49-F238E27FC236}">
                <a16:creationId xmlns:a16="http://schemas.microsoft.com/office/drawing/2014/main" id="{7A4BA194-9CE3-4EB5-A696-E6684259D48A}"/>
              </a:ext>
            </a:extLst>
          </p:cNvPr>
          <p:cNvSpPr txBox="1">
            <a:spLocks noGrp="1"/>
          </p:cNvSpPr>
          <p:nvPr>
            <p:ph type="hdr" sz="quarter"/>
          </p:nvPr>
        </p:nvSpPr>
        <p:spPr>
          <a:xfrm>
            <a:off x="0" y="0"/>
            <a:ext cx="2971800" cy="457200"/>
          </a:xfrm>
          <a:prstGeom prst="rect">
            <a:avLst/>
          </a:prstGeom>
          <a:noFill/>
          <a:ln>
            <a:noFill/>
          </a:ln>
        </p:spPr>
        <p:txBody>
          <a:bodyPr vert="horz" wrap="square" lIns="91440" tIns="45720" rIns="9144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de-DE" sz="1200" b="0" i="0" u="none" strike="noStrike" kern="1200" cap="none" spc="0" baseline="0">
              <a:solidFill>
                <a:srgbClr val="000000"/>
              </a:solidFill>
              <a:uFillTx/>
              <a:latin typeface="Calibri"/>
            </a:endParaRPr>
          </a:p>
        </p:txBody>
      </p:sp>
      <p:sp>
        <p:nvSpPr>
          <p:cNvPr id="3" name="Datumsplatzhalter 2">
            <a:extLst>
              <a:ext uri="{FF2B5EF4-FFF2-40B4-BE49-F238E27FC236}">
                <a16:creationId xmlns:a16="http://schemas.microsoft.com/office/drawing/2014/main" id="{113E1CD9-10D0-4784-9384-2ADE7D893475}"/>
              </a:ext>
            </a:extLst>
          </p:cNvPr>
          <p:cNvSpPr txBox="1">
            <a:spLocks noGrp="1"/>
          </p:cNvSpPr>
          <p:nvPr>
            <p:ph type="dt" sz="quarter" idx="1"/>
          </p:nvPr>
        </p:nvSpPr>
        <p:spPr>
          <a:xfrm>
            <a:off x="3884608" y="0"/>
            <a:ext cx="2971800" cy="457200"/>
          </a:xfrm>
          <a:prstGeom prst="rect">
            <a:avLst/>
          </a:prstGeom>
          <a:noFill/>
          <a:ln>
            <a:noFill/>
          </a:ln>
        </p:spPr>
        <p:txBody>
          <a:bodyPr vert="horz" wrap="square" lIns="91440" tIns="45720" rIns="91440" bIns="45720" anchor="t"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1E51AFD2-DAED-430F-87BD-45BCBF52CFDB}" type="datetime1">
              <a:rPr lang="de-DE" sz="1200" b="0" i="0" u="none" strike="noStrike" kern="1200" cap="none" spc="0" baseline="0">
                <a:solidFill>
                  <a:srgbClr val="000000"/>
                </a:solidFill>
                <a:uFillTx/>
                <a:latin typeface="Calibri"/>
              </a:rPr>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t>15.02.2019</a:t>
            </a:fld>
            <a:endParaRPr lang="de-DE" sz="1200" b="0" i="0" u="none" strike="noStrike" kern="1200" cap="none" spc="0" baseline="0">
              <a:solidFill>
                <a:srgbClr val="000000"/>
              </a:solidFill>
              <a:uFillTx/>
              <a:latin typeface="Calibri"/>
            </a:endParaRPr>
          </a:p>
        </p:txBody>
      </p:sp>
      <p:sp>
        <p:nvSpPr>
          <p:cNvPr id="4" name="Fußzeilenplatzhalter 3">
            <a:extLst>
              <a:ext uri="{FF2B5EF4-FFF2-40B4-BE49-F238E27FC236}">
                <a16:creationId xmlns:a16="http://schemas.microsoft.com/office/drawing/2014/main" id="{D99AC01A-E7ED-4418-B041-11221FC61DFA}"/>
              </a:ext>
            </a:extLst>
          </p:cNvPr>
          <p:cNvSpPr txBox="1">
            <a:spLocks noGrp="1"/>
          </p:cNvSpPr>
          <p:nvPr>
            <p:ph type="ftr" sz="quarter" idx="2"/>
          </p:nvPr>
        </p:nvSpPr>
        <p:spPr>
          <a:xfrm>
            <a:off x="0" y="8685208"/>
            <a:ext cx="2971800" cy="457200"/>
          </a:xfrm>
          <a:prstGeom prst="rect">
            <a:avLst/>
          </a:prstGeom>
          <a:noFill/>
          <a:ln>
            <a:noFill/>
          </a:ln>
        </p:spPr>
        <p:txBody>
          <a:bodyPr vert="horz" wrap="square" lIns="91440" tIns="45720" rIns="91440" bIns="45720" anchor="b"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de-DE" sz="1200" b="0" i="0" u="none" strike="noStrike" kern="1200" cap="none" spc="0" baseline="0">
              <a:solidFill>
                <a:srgbClr val="000000"/>
              </a:solidFill>
              <a:uFillTx/>
              <a:latin typeface="Calibri"/>
            </a:endParaRPr>
          </a:p>
        </p:txBody>
      </p:sp>
      <p:sp>
        <p:nvSpPr>
          <p:cNvPr id="5" name="Foliennummernplatzhalter 4">
            <a:extLst>
              <a:ext uri="{FF2B5EF4-FFF2-40B4-BE49-F238E27FC236}">
                <a16:creationId xmlns:a16="http://schemas.microsoft.com/office/drawing/2014/main" id="{465CBDFA-2568-474F-8412-44FA415DF91D}"/>
              </a:ext>
            </a:extLst>
          </p:cNvPr>
          <p:cNvSpPr txBox="1">
            <a:spLocks noGrp="1"/>
          </p:cNvSpPr>
          <p:nvPr>
            <p:ph type="sldNum" sz="quarter" idx="3"/>
          </p:nvPr>
        </p:nvSpPr>
        <p:spPr>
          <a:xfrm>
            <a:off x="3884608" y="8685208"/>
            <a:ext cx="2971800" cy="457200"/>
          </a:xfrm>
          <a:prstGeom prst="rect">
            <a:avLst/>
          </a:prstGeom>
          <a:noFill/>
          <a:ln>
            <a:noFill/>
          </a:ln>
        </p:spPr>
        <p:txBody>
          <a:bodyPr vert="horz" wrap="square" lIns="91440" tIns="45720" rIns="91440" bIns="45720" anchor="b"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85417317-2617-4786-9B53-2C9D71768459}" type="slidenum">
              <a:t>‹Nr.›</a:t>
            </a:fld>
            <a:endParaRPr lang="de-DE" sz="1200" b="0" i="0" u="none" strike="noStrike" kern="1200" cap="none" spc="0" baseline="0">
              <a:solidFill>
                <a:srgbClr val="000000"/>
              </a:solidFill>
              <a:uFillTx/>
              <a:latin typeface="Calibri"/>
            </a:endParaRPr>
          </a:p>
        </p:txBody>
      </p:sp>
    </p:spTree>
    <p:extLst>
      <p:ext uri="{BB962C8B-B14F-4D97-AF65-F5344CB8AC3E}">
        <p14:creationId xmlns:p14="http://schemas.microsoft.com/office/powerpoint/2010/main" val="8264470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Überschriftenplatzhalter 1">
            <a:extLst>
              <a:ext uri="{FF2B5EF4-FFF2-40B4-BE49-F238E27FC236}">
                <a16:creationId xmlns:a16="http://schemas.microsoft.com/office/drawing/2014/main" id="{13C088C4-9AB8-47BE-BB0C-7FA2A7C10B42}"/>
              </a:ext>
            </a:extLst>
          </p:cNvPr>
          <p:cNvSpPr txBox="1">
            <a:spLocks noGrp="1"/>
          </p:cNvSpPr>
          <p:nvPr>
            <p:ph type="hdr" sz="quarter"/>
          </p:nvPr>
        </p:nvSpPr>
        <p:spPr>
          <a:xfrm>
            <a:off x="0" y="0"/>
            <a:ext cx="2971800" cy="457200"/>
          </a:xfrm>
          <a:prstGeom prst="rect">
            <a:avLst/>
          </a:prstGeom>
          <a:noFill/>
          <a:ln>
            <a:noFill/>
          </a:ln>
        </p:spPr>
        <p:txBody>
          <a:bodyPr vert="horz" wrap="square" lIns="91440" tIns="45720" rIns="91440" bIns="45720" anchor="t" anchorCtr="0" compatLnSpc="1">
            <a:noAutofit/>
          </a:bodyPr>
          <a:lstStyle>
            <a:lvl1pPr marL="0" marR="0" lvl="0" indent="0" algn="l" defTabSz="4572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1pPr>
          </a:lstStyle>
          <a:p>
            <a:pPr lvl="0"/>
            <a:endParaRPr lang="de-DE"/>
          </a:p>
        </p:txBody>
      </p:sp>
      <p:sp>
        <p:nvSpPr>
          <p:cNvPr id="3" name="Datumsplatzhalter 2">
            <a:extLst>
              <a:ext uri="{FF2B5EF4-FFF2-40B4-BE49-F238E27FC236}">
                <a16:creationId xmlns:a16="http://schemas.microsoft.com/office/drawing/2014/main" id="{B5D9254E-5C56-4FC6-9CC7-6FBC00C26F4F}"/>
              </a:ext>
            </a:extLst>
          </p:cNvPr>
          <p:cNvSpPr txBox="1">
            <a:spLocks noGrp="1"/>
          </p:cNvSpPr>
          <p:nvPr>
            <p:ph type="dt" idx="1"/>
          </p:nvPr>
        </p:nvSpPr>
        <p:spPr>
          <a:xfrm>
            <a:off x="3884608" y="0"/>
            <a:ext cx="2971800" cy="457200"/>
          </a:xfrm>
          <a:prstGeom prst="rect">
            <a:avLst/>
          </a:prstGeom>
          <a:noFill/>
          <a:ln>
            <a:noFill/>
          </a:ln>
        </p:spPr>
        <p:txBody>
          <a:bodyPr vert="horz" wrap="square" lIns="91440" tIns="45720" rIns="91440" bIns="45720" anchor="t" anchorCtr="0" compatLnSpc="1">
            <a:noAutofit/>
          </a:bodyPr>
          <a:lstStyle>
            <a:lvl1pPr marL="0" marR="0" lvl="0" indent="0" algn="r" defTabSz="4572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1pPr>
          </a:lstStyle>
          <a:p>
            <a:pPr lvl="0"/>
            <a:fld id="{1E18851A-8495-46D8-A64C-883AEB06BABC}" type="datetime1">
              <a:rPr lang="de-DE"/>
              <a:pPr lvl="0"/>
              <a:t>15.02.2019</a:t>
            </a:fld>
            <a:endParaRPr lang="de-DE"/>
          </a:p>
        </p:txBody>
      </p:sp>
      <p:sp>
        <p:nvSpPr>
          <p:cNvPr id="4" name="Folienbildplatzhalter 3">
            <a:extLst>
              <a:ext uri="{FF2B5EF4-FFF2-40B4-BE49-F238E27FC236}">
                <a16:creationId xmlns:a16="http://schemas.microsoft.com/office/drawing/2014/main" id="{682460B0-B5E0-48B1-8EE1-BACC5AB31390}"/>
              </a:ext>
            </a:extLst>
          </p:cNvPr>
          <p:cNvSpPr>
            <a:spLocks noGrp="1" noRot="1" noChangeAspect="1"/>
          </p:cNvSpPr>
          <p:nvPr>
            <p:ph type="sldImg" idx="2"/>
          </p:nvPr>
        </p:nvSpPr>
        <p:spPr>
          <a:xfrm>
            <a:off x="1143000" y="685800"/>
            <a:ext cx="4572000" cy="3429000"/>
          </a:xfrm>
          <a:prstGeom prst="rect">
            <a:avLst/>
          </a:prstGeom>
          <a:noFill/>
          <a:ln w="12701">
            <a:solidFill>
              <a:srgbClr val="000000"/>
            </a:solidFill>
            <a:prstDash val="solid"/>
          </a:ln>
        </p:spPr>
      </p:sp>
      <p:sp>
        <p:nvSpPr>
          <p:cNvPr id="5" name="Notizenplatzhalter 4">
            <a:extLst>
              <a:ext uri="{FF2B5EF4-FFF2-40B4-BE49-F238E27FC236}">
                <a16:creationId xmlns:a16="http://schemas.microsoft.com/office/drawing/2014/main" id="{DE7B8ADC-2F55-409F-B7DD-DFA6B88086E5}"/>
              </a:ext>
            </a:extLst>
          </p:cNvPr>
          <p:cNvSpPr txBox="1">
            <a:spLocks noGrp="1"/>
          </p:cNvSpPr>
          <p:nvPr>
            <p:ph type="body" sz="quarter" idx="3"/>
          </p:nvPr>
        </p:nvSpPr>
        <p:spPr>
          <a:xfrm>
            <a:off x="685800" y="4343400"/>
            <a:ext cx="5486400" cy="4114800"/>
          </a:xfrm>
          <a:prstGeom prst="rect">
            <a:avLst/>
          </a:prstGeom>
          <a:noFill/>
          <a:ln>
            <a:noFill/>
          </a:ln>
        </p:spPr>
        <p:txBody>
          <a:bodyPr vert="horz" wrap="square" lIns="91440" tIns="45720" rIns="91440" bIns="45720" anchor="t" anchorCtr="0" compatLnSpc="1">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a:extLst>
              <a:ext uri="{FF2B5EF4-FFF2-40B4-BE49-F238E27FC236}">
                <a16:creationId xmlns:a16="http://schemas.microsoft.com/office/drawing/2014/main" id="{F65757DA-8D5E-4DC5-A5BF-397851D5537A}"/>
              </a:ext>
            </a:extLst>
          </p:cNvPr>
          <p:cNvSpPr txBox="1">
            <a:spLocks noGrp="1"/>
          </p:cNvSpPr>
          <p:nvPr>
            <p:ph type="ftr" sz="quarter" idx="4"/>
          </p:nvPr>
        </p:nvSpPr>
        <p:spPr>
          <a:xfrm>
            <a:off x="0" y="8685208"/>
            <a:ext cx="2971800" cy="457200"/>
          </a:xfrm>
          <a:prstGeom prst="rect">
            <a:avLst/>
          </a:prstGeom>
          <a:noFill/>
          <a:ln>
            <a:noFill/>
          </a:ln>
        </p:spPr>
        <p:txBody>
          <a:bodyPr vert="horz" wrap="square" lIns="91440" tIns="45720" rIns="91440" bIns="45720" anchor="b" anchorCtr="0" compatLnSpc="1">
            <a:noAutofit/>
          </a:bodyPr>
          <a:lstStyle>
            <a:lvl1pPr marL="0" marR="0" lvl="0" indent="0" algn="l" defTabSz="4572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1pPr>
          </a:lstStyle>
          <a:p>
            <a:pPr lvl="0"/>
            <a:endParaRPr lang="de-DE"/>
          </a:p>
        </p:txBody>
      </p:sp>
      <p:sp>
        <p:nvSpPr>
          <p:cNvPr id="7" name="Foliennummernplatzhalter 6">
            <a:extLst>
              <a:ext uri="{FF2B5EF4-FFF2-40B4-BE49-F238E27FC236}">
                <a16:creationId xmlns:a16="http://schemas.microsoft.com/office/drawing/2014/main" id="{9C076692-E959-42ED-AE17-4613DB948FEE}"/>
              </a:ext>
            </a:extLst>
          </p:cNvPr>
          <p:cNvSpPr txBox="1">
            <a:spLocks noGrp="1"/>
          </p:cNvSpPr>
          <p:nvPr>
            <p:ph type="sldNum" sz="quarter" idx="5"/>
          </p:nvPr>
        </p:nvSpPr>
        <p:spPr>
          <a:xfrm>
            <a:off x="3884608" y="8685208"/>
            <a:ext cx="2971800" cy="457200"/>
          </a:xfrm>
          <a:prstGeom prst="rect">
            <a:avLst/>
          </a:prstGeom>
          <a:noFill/>
          <a:ln>
            <a:noFill/>
          </a:ln>
        </p:spPr>
        <p:txBody>
          <a:bodyPr vert="horz" wrap="square" lIns="91440" tIns="45720" rIns="91440" bIns="45720" anchor="b" anchorCtr="0" compatLnSpc="1">
            <a:noAutofit/>
          </a:bodyPr>
          <a:lstStyle>
            <a:lvl1pPr marL="0" marR="0" lvl="0" indent="0" algn="r" defTabSz="4572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1pPr>
          </a:lstStyle>
          <a:p>
            <a:pPr lvl="0"/>
            <a:fld id="{5B742EBF-659F-4B3D-9697-96472BD5F713}" type="slidenum">
              <a:t>‹Nr.›</a:t>
            </a:fld>
            <a:endParaRPr lang="de-DE"/>
          </a:p>
        </p:txBody>
      </p:sp>
    </p:spTree>
    <p:extLst>
      <p:ext uri="{BB962C8B-B14F-4D97-AF65-F5344CB8AC3E}">
        <p14:creationId xmlns:p14="http://schemas.microsoft.com/office/powerpoint/2010/main" val="2412877351"/>
      </p:ext>
    </p:extLst>
  </p:cSld>
  <p:clrMap bg1="lt1" tx1="dk1" bg2="lt2" tx2="dk2" accent1="accent1" accent2="accent2" accent3="accent3" accent4="accent4" accent5="accent5" accent6="accent6" hlink="hlink" folHlink="folHlink"/>
  <p:notesStyle>
    <a:lvl1pPr marL="0" marR="0" lvl="0" indent="0" algn="l" defTabSz="4572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1pPr>
    <a:lvl2pPr marL="457200" marR="0" lvl="1" indent="0" algn="l" defTabSz="4572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2pPr>
    <a:lvl3pPr marL="914400" marR="0" lvl="2" indent="0" algn="l" defTabSz="4572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3pPr>
    <a:lvl4pPr marL="1371600" marR="0" lvl="3" indent="0" algn="l" defTabSz="4572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4pPr>
    <a:lvl5pPr marL="1828800" marR="0" lvl="4" indent="0" algn="l" defTabSz="4572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2" name="Grafik 5">
            <a:extLst>
              <a:ext uri="{FF2B5EF4-FFF2-40B4-BE49-F238E27FC236}">
                <a16:creationId xmlns:a16="http://schemas.microsoft.com/office/drawing/2014/main" id="{2E644ED5-2C3D-4963-9E04-D43F316F965A}"/>
              </a:ext>
            </a:extLst>
          </p:cNvPr>
          <p:cNvPicPr>
            <a:picLocks noChangeAspect="1"/>
          </p:cNvPicPr>
          <p:nvPr/>
        </p:nvPicPr>
        <p:blipFill>
          <a:blip r:embed="rId2"/>
          <a:srcRect/>
          <a:stretch>
            <a:fillRect/>
          </a:stretch>
        </p:blipFill>
        <p:spPr>
          <a:xfrm>
            <a:off x="546756" y="1212686"/>
            <a:ext cx="8427668" cy="5357789"/>
          </a:xfrm>
          <a:prstGeom prst="rect">
            <a:avLst/>
          </a:prstGeom>
          <a:noFill/>
          <a:ln>
            <a:noFill/>
          </a:ln>
        </p:spPr>
      </p:pic>
      <p:sp>
        <p:nvSpPr>
          <p:cNvPr id="3" name="Titel 1">
            <a:extLst>
              <a:ext uri="{FF2B5EF4-FFF2-40B4-BE49-F238E27FC236}">
                <a16:creationId xmlns:a16="http://schemas.microsoft.com/office/drawing/2014/main" id="{50861A90-A578-49AE-8716-4CD3FF4E4B36}"/>
              </a:ext>
            </a:extLst>
          </p:cNvPr>
          <p:cNvSpPr txBox="1">
            <a:spLocks noGrp="1"/>
          </p:cNvSpPr>
          <p:nvPr>
            <p:ph type="ctrTitle"/>
          </p:nvPr>
        </p:nvSpPr>
        <p:spPr>
          <a:xfrm>
            <a:off x="1251566" y="3650760"/>
            <a:ext cx="6607518" cy="779864"/>
          </a:xfrm>
        </p:spPr>
        <p:txBody>
          <a:bodyPr anchorCtr="1">
            <a:noAutofit/>
          </a:bodyPr>
          <a:lstStyle>
            <a:lvl1pPr algn="ctr">
              <a:defRPr sz="3600">
                <a:solidFill>
                  <a:srgbClr val="666666"/>
                </a:solidFill>
              </a:defRPr>
            </a:lvl1pPr>
          </a:lstStyle>
          <a:p>
            <a:pPr lvl="0"/>
            <a:r>
              <a:rPr lang="de-DE"/>
              <a:t>Mastertitelformat bearbeiten</a:t>
            </a:r>
          </a:p>
        </p:txBody>
      </p:sp>
      <p:sp>
        <p:nvSpPr>
          <p:cNvPr id="4" name="Untertitel 2">
            <a:extLst>
              <a:ext uri="{FF2B5EF4-FFF2-40B4-BE49-F238E27FC236}">
                <a16:creationId xmlns:a16="http://schemas.microsoft.com/office/drawing/2014/main" id="{E0D0D2F4-D543-4054-AE3D-327AF454A622}"/>
              </a:ext>
            </a:extLst>
          </p:cNvPr>
          <p:cNvSpPr txBox="1">
            <a:spLocks noGrp="1"/>
          </p:cNvSpPr>
          <p:nvPr>
            <p:ph type="subTitle" idx="1"/>
          </p:nvPr>
        </p:nvSpPr>
        <p:spPr>
          <a:xfrm>
            <a:off x="1371600" y="4430633"/>
            <a:ext cx="6400800" cy="584658"/>
          </a:xfrm>
        </p:spPr>
        <p:txBody>
          <a:bodyPr anchorCtr="1"/>
          <a:lstStyle>
            <a:lvl1pPr marL="0" indent="0" algn="ctr">
              <a:spcBef>
                <a:spcPts val="500"/>
              </a:spcBef>
              <a:buNone/>
              <a:defRPr sz="2000">
                <a:solidFill>
                  <a:srgbClr val="A6A6A6"/>
                </a:solidFill>
              </a:defRPr>
            </a:lvl1pPr>
          </a:lstStyle>
          <a:p>
            <a:pPr lvl="0"/>
            <a:r>
              <a:rPr lang="de-DE"/>
              <a:t>Master-Untertitelformat bearbeiten</a:t>
            </a:r>
          </a:p>
        </p:txBody>
      </p:sp>
      <p:sp>
        <p:nvSpPr>
          <p:cNvPr id="5" name="Rechteck 12">
            <a:extLst>
              <a:ext uri="{FF2B5EF4-FFF2-40B4-BE49-F238E27FC236}">
                <a16:creationId xmlns:a16="http://schemas.microsoft.com/office/drawing/2014/main" id="{7A30078C-C150-44F3-87AD-3C68FCAA7842}"/>
              </a:ext>
            </a:extLst>
          </p:cNvPr>
          <p:cNvSpPr/>
          <p:nvPr/>
        </p:nvSpPr>
        <p:spPr>
          <a:xfrm>
            <a:off x="404091" y="6650184"/>
            <a:ext cx="3371273" cy="207815"/>
          </a:xfrm>
          <a:prstGeom prst="rect">
            <a:avLst/>
          </a:prstGeom>
          <a:solidFill>
            <a:srgbClr val="EAEAEA"/>
          </a:solidFill>
          <a:ln>
            <a:no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de-DE" sz="1800" b="0" i="0" u="none" strike="noStrike" kern="1200" cap="none" spc="0" baseline="0">
              <a:solidFill>
                <a:srgbClr val="FFFFFF"/>
              </a:solidFill>
              <a:uFillTx/>
              <a:latin typeface="Arial"/>
            </a:endParaRPr>
          </a:p>
        </p:txBody>
      </p:sp>
      <p:pic>
        <p:nvPicPr>
          <p:cNvPr id="6" name="Grafik 6">
            <a:extLst>
              <a:ext uri="{FF2B5EF4-FFF2-40B4-BE49-F238E27FC236}">
                <a16:creationId xmlns:a16="http://schemas.microsoft.com/office/drawing/2014/main" id="{BFDA4FF9-655F-4730-A82D-8F688F0524D7}"/>
              </a:ext>
            </a:extLst>
          </p:cNvPr>
          <p:cNvPicPr>
            <a:picLocks noChangeAspect="1"/>
          </p:cNvPicPr>
          <p:nvPr/>
        </p:nvPicPr>
        <p:blipFill>
          <a:blip r:embed="rId3"/>
          <a:stretch>
            <a:fillRect/>
          </a:stretch>
        </p:blipFill>
        <p:spPr>
          <a:xfrm>
            <a:off x="3853894" y="2762256"/>
            <a:ext cx="718105" cy="667329"/>
          </a:xfrm>
          <a:prstGeom prst="rect">
            <a:avLst/>
          </a:prstGeom>
          <a:noFill/>
          <a:ln>
            <a:noFill/>
          </a:ln>
        </p:spPr>
      </p:pic>
    </p:spTree>
    <p:extLst>
      <p:ext uri="{BB962C8B-B14F-4D97-AF65-F5344CB8AC3E}">
        <p14:creationId xmlns:p14="http://schemas.microsoft.com/office/powerpoint/2010/main" val="827575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846EA1-B1DA-4CE8-A158-5A40657A7B9A}"/>
              </a:ext>
            </a:extLst>
          </p:cNvPr>
          <p:cNvSpPr txBox="1">
            <a:spLocks noGrp="1"/>
          </p:cNvSpPr>
          <p:nvPr>
            <p:ph type="title"/>
          </p:nvPr>
        </p:nvSpPr>
        <p:spPr>
          <a:xfrm>
            <a:off x="422562" y="271339"/>
            <a:ext cx="5584533" cy="787554"/>
          </a:xfrm>
        </p:spPr>
        <p:txBody>
          <a:bodyPr/>
          <a:lstStyle>
            <a:lvl1pPr>
              <a:defRPr/>
            </a:lvl1pPr>
          </a:lstStyle>
          <a:p>
            <a:pPr lvl="0"/>
            <a:r>
              <a:rPr lang="de-DE"/>
              <a:t>Mastertitelformat bearbeiten</a:t>
            </a:r>
          </a:p>
        </p:txBody>
      </p:sp>
      <p:sp>
        <p:nvSpPr>
          <p:cNvPr id="3" name="Inhaltsplatzhalter 2">
            <a:extLst>
              <a:ext uri="{FF2B5EF4-FFF2-40B4-BE49-F238E27FC236}">
                <a16:creationId xmlns:a16="http://schemas.microsoft.com/office/drawing/2014/main" id="{0918719D-DE94-4B85-AEDB-369E893B7A00}"/>
              </a:ext>
            </a:extLst>
          </p:cNvPr>
          <p:cNvSpPr txBox="1">
            <a:spLocks noGrp="1"/>
          </p:cNvSpPr>
          <p:nvPr>
            <p:ph idx="1"/>
          </p:nvPr>
        </p:nvSpPr>
        <p:spPr/>
        <p:txBody>
          <a:bodyPr/>
          <a:lstStyle>
            <a:lvl1pPr>
              <a:defRPr/>
            </a:lvl1pPr>
          </a:lstStyle>
          <a:p>
            <a:pPr lvl="0"/>
            <a:r>
              <a:rPr lang="de-DE"/>
              <a:t>Mastertextformat bearbeiten Zweite Ebene Dritte Ebene Vierte Ebene Fünfte Ebene</a:t>
            </a:r>
          </a:p>
        </p:txBody>
      </p:sp>
      <p:sp>
        <p:nvSpPr>
          <p:cNvPr id="4" name="Foliennummernplatzhalter 5">
            <a:extLst>
              <a:ext uri="{FF2B5EF4-FFF2-40B4-BE49-F238E27FC236}">
                <a16:creationId xmlns:a16="http://schemas.microsoft.com/office/drawing/2014/main" id="{D08D8A6B-2203-4218-9042-E6C438ABC8C8}"/>
              </a:ext>
            </a:extLst>
          </p:cNvPr>
          <p:cNvSpPr txBox="1">
            <a:spLocks noGrp="1"/>
          </p:cNvSpPr>
          <p:nvPr>
            <p:ph type="sldNum" sz="quarter" idx="8"/>
          </p:nvPr>
        </p:nvSpPr>
        <p:spPr/>
        <p:txBody>
          <a:bodyPr/>
          <a:lstStyle>
            <a:lvl1pPr>
              <a:defRPr/>
            </a:lvl1pPr>
          </a:lstStyle>
          <a:p>
            <a:pPr lvl="0"/>
            <a:fld id="{B14BBBFD-9867-4CB0-B588-769218BF96F2}" type="slidenum">
              <a:t>‹Nr.›</a:t>
            </a:fld>
            <a:endParaRPr lang="de-DE"/>
          </a:p>
        </p:txBody>
      </p:sp>
      <p:sp>
        <p:nvSpPr>
          <p:cNvPr id="5" name="Datumsplatzhalter 4">
            <a:extLst>
              <a:ext uri="{FF2B5EF4-FFF2-40B4-BE49-F238E27FC236}">
                <a16:creationId xmlns:a16="http://schemas.microsoft.com/office/drawing/2014/main" id="{E557970B-F68E-4A62-A9C0-941D94A9BEF6}"/>
              </a:ext>
            </a:extLst>
          </p:cNvPr>
          <p:cNvSpPr txBox="1">
            <a:spLocks noGrp="1"/>
          </p:cNvSpPr>
          <p:nvPr>
            <p:ph type="dt" sz="half" idx="7"/>
          </p:nvPr>
        </p:nvSpPr>
        <p:spPr>
          <a:xfrm>
            <a:off x="7123541" y="6552645"/>
            <a:ext cx="825282" cy="365129"/>
          </a:xfrm>
        </p:spPr>
        <p:txBody>
          <a:bodyPr/>
          <a:lstStyle>
            <a:lvl1pPr>
              <a:defRPr>
                <a:solidFill>
                  <a:srgbClr val="000000"/>
                </a:solidFill>
              </a:defRPr>
            </a:lvl1pPr>
          </a:lstStyle>
          <a:p>
            <a:pPr lvl="0"/>
            <a:r>
              <a:rPr lang="de-DE"/>
              <a:t>31.03.14</a:t>
            </a:r>
          </a:p>
        </p:txBody>
      </p:sp>
      <p:sp>
        <p:nvSpPr>
          <p:cNvPr id="6" name="Fußzeilenplatzhalter 7">
            <a:extLst>
              <a:ext uri="{FF2B5EF4-FFF2-40B4-BE49-F238E27FC236}">
                <a16:creationId xmlns:a16="http://schemas.microsoft.com/office/drawing/2014/main" id="{528629D3-2A1E-4408-B3D4-B3DC24F423C5}"/>
              </a:ext>
            </a:extLst>
          </p:cNvPr>
          <p:cNvSpPr txBox="1">
            <a:spLocks noGrp="1"/>
          </p:cNvSpPr>
          <p:nvPr>
            <p:ph type="ftr" sz="quarter" idx="9"/>
          </p:nvPr>
        </p:nvSpPr>
        <p:spPr/>
        <p:txBody>
          <a:bodyPr/>
          <a:lstStyle>
            <a:lvl1pPr>
              <a:defRPr/>
            </a:lvl1pPr>
          </a:lstStyle>
          <a:p>
            <a:pPr lvl="0"/>
            <a:r>
              <a:rPr lang="de-DE"/>
              <a:t>Name/Vortragstitel</a:t>
            </a:r>
          </a:p>
        </p:txBody>
      </p:sp>
    </p:spTree>
    <p:extLst>
      <p:ext uri="{BB962C8B-B14F-4D97-AF65-F5344CB8AC3E}">
        <p14:creationId xmlns:p14="http://schemas.microsoft.com/office/powerpoint/2010/main" val="3582855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E519DE-35E3-4489-90CD-9C3539B4BF95}"/>
              </a:ext>
            </a:extLst>
          </p:cNvPr>
          <p:cNvSpPr txBox="1">
            <a:spLocks noGrp="1"/>
          </p:cNvSpPr>
          <p:nvPr>
            <p:ph type="title"/>
          </p:nvPr>
        </p:nvSpPr>
        <p:spPr/>
        <p:txBody>
          <a:bodyPr/>
          <a:lstStyle>
            <a:lvl1pPr>
              <a:defRPr/>
            </a:lvl1pPr>
          </a:lstStyle>
          <a:p>
            <a:pPr lvl="0"/>
            <a:r>
              <a:rPr lang="de-DE"/>
              <a:t>Mastertitelformat bearbeiten</a:t>
            </a:r>
          </a:p>
        </p:txBody>
      </p:sp>
      <p:sp>
        <p:nvSpPr>
          <p:cNvPr id="3" name="Inhaltsplatzhalter 2">
            <a:extLst>
              <a:ext uri="{FF2B5EF4-FFF2-40B4-BE49-F238E27FC236}">
                <a16:creationId xmlns:a16="http://schemas.microsoft.com/office/drawing/2014/main" id="{5F3E937D-600B-4F85-89C7-E208936A59F4}"/>
              </a:ext>
            </a:extLst>
          </p:cNvPr>
          <p:cNvSpPr txBox="1">
            <a:spLocks noGrp="1"/>
          </p:cNvSpPr>
          <p:nvPr>
            <p:ph idx="1"/>
          </p:nvPr>
        </p:nvSpPr>
        <p:spPr>
          <a:xfrm>
            <a:off x="457200" y="1600200"/>
            <a:ext cx="4038603" cy="4525959"/>
          </a:xfrm>
        </p:spPr>
        <p:txBody>
          <a:bodyPr/>
          <a:lstStyle>
            <a:lvl1pPr>
              <a:defRPr/>
            </a:lvl1pPr>
          </a:lstStyle>
          <a:p>
            <a:pPr lvl="0"/>
            <a:r>
              <a:rPr lang="de-DE"/>
              <a:t>Mastertextformat bearbeiten Zweite Ebene Dritte Ebene Vierte Ebene Fünfte Ebene</a:t>
            </a:r>
          </a:p>
        </p:txBody>
      </p:sp>
      <p:sp>
        <p:nvSpPr>
          <p:cNvPr id="4" name="Inhaltsplatzhalter 3">
            <a:extLst>
              <a:ext uri="{FF2B5EF4-FFF2-40B4-BE49-F238E27FC236}">
                <a16:creationId xmlns:a16="http://schemas.microsoft.com/office/drawing/2014/main" id="{53038D60-5BD9-42AB-8097-F0A24AA6FDDA}"/>
              </a:ext>
            </a:extLst>
          </p:cNvPr>
          <p:cNvSpPr txBox="1">
            <a:spLocks noGrp="1"/>
          </p:cNvSpPr>
          <p:nvPr>
            <p:ph idx="2"/>
          </p:nvPr>
        </p:nvSpPr>
        <p:spPr>
          <a:xfrm>
            <a:off x="4648196" y="1600200"/>
            <a:ext cx="4038603" cy="4525959"/>
          </a:xfrm>
        </p:spPr>
        <p:txBody>
          <a:bodyPr/>
          <a:lstStyle>
            <a:lvl1pPr>
              <a:defRPr/>
            </a:lvl1pPr>
          </a:lstStyle>
          <a:p>
            <a:pPr lvl="0"/>
            <a:r>
              <a:rPr lang="de-DE"/>
              <a:t>Mastertextformat bearbeiten Zweite Ebene Dritte Ebene Vierte Ebene Fünfte Ebene</a:t>
            </a:r>
          </a:p>
        </p:txBody>
      </p:sp>
      <p:sp>
        <p:nvSpPr>
          <p:cNvPr id="5" name="Foliennummernplatzhalter 6">
            <a:extLst>
              <a:ext uri="{FF2B5EF4-FFF2-40B4-BE49-F238E27FC236}">
                <a16:creationId xmlns:a16="http://schemas.microsoft.com/office/drawing/2014/main" id="{0CE51AAE-2048-4B05-9A7C-32F13ACDEBD3}"/>
              </a:ext>
            </a:extLst>
          </p:cNvPr>
          <p:cNvSpPr txBox="1">
            <a:spLocks noGrp="1"/>
          </p:cNvSpPr>
          <p:nvPr>
            <p:ph type="sldNum" sz="quarter" idx="8"/>
          </p:nvPr>
        </p:nvSpPr>
        <p:spPr/>
        <p:txBody>
          <a:bodyPr/>
          <a:lstStyle>
            <a:lvl1pPr>
              <a:defRPr/>
            </a:lvl1pPr>
          </a:lstStyle>
          <a:p>
            <a:pPr lvl="0"/>
            <a:fld id="{8A4FDC66-1359-4B09-B508-4CCC3BF90D67}" type="slidenum">
              <a:t>‹Nr.›</a:t>
            </a:fld>
            <a:endParaRPr lang="de-DE"/>
          </a:p>
        </p:txBody>
      </p:sp>
      <p:sp>
        <p:nvSpPr>
          <p:cNvPr id="6" name="Datumsplatzhalter 4">
            <a:extLst>
              <a:ext uri="{FF2B5EF4-FFF2-40B4-BE49-F238E27FC236}">
                <a16:creationId xmlns:a16="http://schemas.microsoft.com/office/drawing/2014/main" id="{1DFB71FA-CB86-4FD1-B8ED-068DA8BD2155}"/>
              </a:ext>
            </a:extLst>
          </p:cNvPr>
          <p:cNvSpPr txBox="1">
            <a:spLocks noGrp="1"/>
          </p:cNvSpPr>
          <p:nvPr>
            <p:ph type="dt" sz="half" idx="7"/>
          </p:nvPr>
        </p:nvSpPr>
        <p:spPr>
          <a:xfrm>
            <a:off x="7098999" y="6552645"/>
            <a:ext cx="849834" cy="365129"/>
          </a:xfrm>
        </p:spPr>
        <p:txBody>
          <a:bodyPr/>
          <a:lstStyle>
            <a:lvl1pPr>
              <a:defRPr>
                <a:solidFill>
                  <a:srgbClr val="000000"/>
                </a:solidFill>
              </a:defRPr>
            </a:lvl1pPr>
          </a:lstStyle>
          <a:p>
            <a:pPr lvl="0"/>
            <a:r>
              <a:rPr lang="de-DE"/>
              <a:t>31.03.14</a:t>
            </a:r>
          </a:p>
        </p:txBody>
      </p:sp>
      <p:sp>
        <p:nvSpPr>
          <p:cNvPr id="7" name="Fußzeilenplatzhalter 7">
            <a:extLst>
              <a:ext uri="{FF2B5EF4-FFF2-40B4-BE49-F238E27FC236}">
                <a16:creationId xmlns:a16="http://schemas.microsoft.com/office/drawing/2014/main" id="{3D896838-2AF1-41AC-AAAE-B214B9939872}"/>
              </a:ext>
            </a:extLst>
          </p:cNvPr>
          <p:cNvSpPr txBox="1">
            <a:spLocks noGrp="1"/>
          </p:cNvSpPr>
          <p:nvPr>
            <p:ph type="ftr" sz="quarter" idx="9"/>
          </p:nvPr>
        </p:nvSpPr>
        <p:spPr/>
        <p:txBody>
          <a:bodyPr/>
          <a:lstStyle>
            <a:lvl1pPr>
              <a:defRPr/>
            </a:lvl1pPr>
          </a:lstStyle>
          <a:p>
            <a:pPr lvl="0"/>
            <a:r>
              <a:rPr lang="de-DE"/>
              <a:t>Name/Vortragstitel</a:t>
            </a:r>
          </a:p>
        </p:txBody>
      </p:sp>
    </p:spTree>
    <p:extLst>
      <p:ext uri="{BB962C8B-B14F-4D97-AF65-F5344CB8AC3E}">
        <p14:creationId xmlns:p14="http://schemas.microsoft.com/office/powerpoint/2010/main" val="496885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BDEEA5-9F59-4F74-80EB-37F5CB16B671}"/>
              </a:ext>
            </a:extLst>
          </p:cNvPr>
          <p:cNvSpPr txBox="1">
            <a:spLocks noGrp="1"/>
          </p:cNvSpPr>
          <p:nvPr>
            <p:ph type="title"/>
          </p:nvPr>
        </p:nvSpPr>
        <p:spPr/>
        <p:txBody>
          <a:bodyPr/>
          <a:lstStyle>
            <a:lvl1pPr>
              <a:defRPr/>
            </a:lvl1pPr>
          </a:lstStyle>
          <a:p>
            <a:pPr lvl="0"/>
            <a:r>
              <a:rPr lang="de-DE"/>
              <a:t>Mastertitelformat bearbeiten</a:t>
            </a:r>
          </a:p>
        </p:txBody>
      </p:sp>
      <p:sp>
        <p:nvSpPr>
          <p:cNvPr id="3" name="Foliennummernplatzhalter 4">
            <a:extLst>
              <a:ext uri="{FF2B5EF4-FFF2-40B4-BE49-F238E27FC236}">
                <a16:creationId xmlns:a16="http://schemas.microsoft.com/office/drawing/2014/main" id="{65579DDF-4F1B-4E50-8A6A-981718FEABD8}"/>
              </a:ext>
            </a:extLst>
          </p:cNvPr>
          <p:cNvSpPr txBox="1">
            <a:spLocks noGrp="1"/>
          </p:cNvSpPr>
          <p:nvPr>
            <p:ph type="sldNum" sz="quarter" idx="8"/>
          </p:nvPr>
        </p:nvSpPr>
        <p:spPr/>
        <p:txBody>
          <a:bodyPr/>
          <a:lstStyle>
            <a:lvl1pPr>
              <a:defRPr/>
            </a:lvl1pPr>
          </a:lstStyle>
          <a:p>
            <a:pPr lvl="0"/>
            <a:fld id="{CA3865A4-7BC6-4E95-9D84-21E2F3AB1093}" type="slidenum">
              <a:t>‹Nr.›</a:t>
            </a:fld>
            <a:endParaRPr lang="de-DE"/>
          </a:p>
        </p:txBody>
      </p:sp>
      <p:sp>
        <p:nvSpPr>
          <p:cNvPr id="4" name="Datumsplatzhalter 4">
            <a:extLst>
              <a:ext uri="{FF2B5EF4-FFF2-40B4-BE49-F238E27FC236}">
                <a16:creationId xmlns:a16="http://schemas.microsoft.com/office/drawing/2014/main" id="{9338CBBB-B617-4343-851A-6378798AE0C9}"/>
              </a:ext>
            </a:extLst>
          </p:cNvPr>
          <p:cNvSpPr txBox="1">
            <a:spLocks noGrp="1"/>
          </p:cNvSpPr>
          <p:nvPr>
            <p:ph type="dt" sz="half" idx="7"/>
          </p:nvPr>
        </p:nvSpPr>
        <p:spPr>
          <a:xfrm>
            <a:off x="7098999" y="6552645"/>
            <a:ext cx="849834" cy="365129"/>
          </a:xfrm>
        </p:spPr>
        <p:txBody>
          <a:bodyPr/>
          <a:lstStyle>
            <a:lvl1pPr>
              <a:defRPr>
                <a:solidFill>
                  <a:srgbClr val="000000"/>
                </a:solidFill>
              </a:defRPr>
            </a:lvl1pPr>
          </a:lstStyle>
          <a:p>
            <a:pPr lvl="0"/>
            <a:r>
              <a:rPr lang="de-DE"/>
              <a:t>31.03.14</a:t>
            </a:r>
          </a:p>
        </p:txBody>
      </p:sp>
      <p:sp>
        <p:nvSpPr>
          <p:cNvPr id="5" name="Fußzeilenplatzhalter 7">
            <a:extLst>
              <a:ext uri="{FF2B5EF4-FFF2-40B4-BE49-F238E27FC236}">
                <a16:creationId xmlns:a16="http://schemas.microsoft.com/office/drawing/2014/main" id="{6EBC3640-0352-4AE1-A2A3-7E16B2037D4D}"/>
              </a:ext>
            </a:extLst>
          </p:cNvPr>
          <p:cNvSpPr txBox="1">
            <a:spLocks noGrp="1"/>
          </p:cNvSpPr>
          <p:nvPr>
            <p:ph type="ftr" sz="quarter" idx="9"/>
          </p:nvPr>
        </p:nvSpPr>
        <p:spPr/>
        <p:txBody>
          <a:bodyPr/>
          <a:lstStyle>
            <a:lvl1pPr>
              <a:defRPr/>
            </a:lvl1pPr>
          </a:lstStyle>
          <a:p>
            <a:pPr lvl="0"/>
            <a:r>
              <a:rPr lang="de-DE"/>
              <a:t>Name/Vortragstitel</a:t>
            </a:r>
          </a:p>
        </p:txBody>
      </p:sp>
    </p:spTree>
    <p:extLst>
      <p:ext uri="{BB962C8B-B14F-4D97-AF65-F5344CB8AC3E}">
        <p14:creationId xmlns:p14="http://schemas.microsoft.com/office/powerpoint/2010/main" val="3390542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4632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hteck 9">
            <a:extLst>
              <a:ext uri="{FF2B5EF4-FFF2-40B4-BE49-F238E27FC236}">
                <a16:creationId xmlns:a16="http://schemas.microsoft.com/office/drawing/2014/main" id="{A415C0E1-D14E-41EC-8FEE-7BE674350890}"/>
              </a:ext>
            </a:extLst>
          </p:cNvPr>
          <p:cNvSpPr/>
          <p:nvPr/>
        </p:nvSpPr>
        <p:spPr>
          <a:xfrm>
            <a:off x="0" y="6612410"/>
            <a:ext cx="9144000" cy="255602"/>
          </a:xfrm>
          <a:prstGeom prst="rect">
            <a:avLst/>
          </a:prstGeom>
          <a:solidFill>
            <a:srgbClr val="EAEAEA"/>
          </a:solidFill>
          <a:ln>
            <a:no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de-DE" sz="1800" b="0" i="0" u="none" strike="noStrike" kern="1200" cap="none" spc="0" baseline="0">
              <a:solidFill>
                <a:srgbClr val="FFFFFF"/>
              </a:solidFill>
              <a:uFillTx/>
              <a:latin typeface="Arial"/>
            </a:endParaRPr>
          </a:p>
        </p:txBody>
      </p:sp>
      <p:sp>
        <p:nvSpPr>
          <p:cNvPr id="3" name="Textplatzhalter 2">
            <a:extLst>
              <a:ext uri="{FF2B5EF4-FFF2-40B4-BE49-F238E27FC236}">
                <a16:creationId xmlns:a16="http://schemas.microsoft.com/office/drawing/2014/main" id="{42129BC5-C633-46F9-A785-F03A9E4EC701}"/>
              </a:ext>
            </a:extLst>
          </p:cNvPr>
          <p:cNvSpPr txBox="1">
            <a:spLocks noGrp="1"/>
          </p:cNvSpPr>
          <p:nvPr>
            <p:ph type="body" idx="1"/>
          </p:nvPr>
        </p:nvSpPr>
        <p:spPr>
          <a:xfrm>
            <a:off x="422562" y="1450686"/>
            <a:ext cx="8211833" cy="4903588"/>
          </a:xfrm>
          <a:prstGeom prst="rect">
            <a:avLst/>
          </a:prstGeom>
          <a:noFill/>
          <a:ln>
            <a:noFill/>
          </a:ln>
        </p:spPr>
        <p:txBody>
          <a:bodyPr vert="horz" wrap="square" lIns="91440" tIns="45720" rIns="91440" bIns="45720" anchor="t" anchorCtr="0" compatLnSpc="1">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Foliennummernplatzhalter 5">
            <a:extLst>
              <a:ext uri="{FF2B5EF4-FFF2-40B4-BE49-F238E27FC236}">
                <a16:creationId xmlns:a16="http://schemas.microsoft.com/office/drawing/2014/main" id="{FBEFFD08-116E-4EC9-8D0A-A9D2E2ABB510}"/>
              </a:ext>
            </a:extLst>
          </p:cNvPr>
          <p:cNvSpPr txBox="1">
            <a:spLocks noGrp="1"/>
          </p:cNvSpPr>
          <p:nvPr>
            <p:ph type="sldNum" sz="quarter" idx="4"/>
          </p:nvPr>
        </p:nvSpPr>
        <p:spPr>
          <a:xfrm>
            <a:off x="7964990" y="6552645"/>
            <a:ext cx="744897" cy="365129"/>
          </a:xfrm>
          <a:prstGeom prst="rect">
            <a:avLst/>
          </a:prstGeom>
          <a:noFill/>
          <a:ln>
            <a:noFill/>
          </a:ln>
        </p:spPr>
        <p:txBody>
          <a:bodyPr vert="horz" wrap="square" lIns="91440" tIns="45720" rIns="91440" bIns="45720" anchor="ctr" anchorCtr="0" compatLnSpc="1">
            <a:noAutofit/>
          </a:bodyPr>
          <a:lstStyle>
            <a:lvl1pPr marL="0" marR="0" lvl="0" indent="0" algn="r" defTabSz="457200" rtl="0" fontAlgn="auto" hangingPunct="1">
              <a:lnSpc>
                <a:spcPct val="100000"/>
              </a:lnSpc>
              <a:spcBef>
                <a:spcPts val="0"/>
              </a:spcBef>
              <a:spcAft>
                <a:spcPts val="0"/>
              </a:spcAft>
              <a:buNone/>
              <a:tabLst/>
              <a:defRPr lang="de-DE" sz="1000" b="0" i="0" u="none" strike="noStrike" kern="1200" cap="none" spc="0" baseline="0">
                <a:solidFill>
                  <a:srgbClr val="333333"/>
                </a:solidFill>
                <a:uFillTx/>
                <a:latin typeface="Arial"/>
                <a:cs typeface="Arial"/>
              </a:defRPr>
            </a:lvl1pPr>
          </a:lstStyle>
          <a:p>
            <a:pPr lvl="0"/>
            <a:fld id="{5DC60593-33BB-4961-8D3B-5A8E6DD1E2C1}" type="slidenum">
              <a:t>‹Nr.›</a:t>
            </a:fld>
            <a:endParaRPr lang="de-DE"/>
          </a:p>
        </p:txBody>
      </p:sp>
      <p:pic>
        <p:nvPicPr>
          <p:cNvPr id="5" name="Bild 6" descr="GSI_Logo_rgb.png">
            <a:extLst>
              <a:ext uri="{FF2B5EF4-FFF2-40B4-BE49-F238E27FC236}">
                <a16:creationId xmlns:a16="http://schemas.microsoft.com/office/drawing/2014/main" id="{5BF1F9FC-238D-4ED7-891A-A08E8349C097}"/>
              </a:ext>
            </a:extLst>
          </p:cNvPr>
          <p:cNvPicPr>
            <a:picLocks noChangeAspect="1"/>
          </p:cNvPicPr>
          <p:nvPr/>
        </p:nvPicPr>
        <p:blipFill>
          <a:blip r:embed="rId7"/>
          <a:stretch>
            <a:fillRect/>
          </a:stretch>
        </p:blipFill>
        <p:spPr>
          <a:xfrm>
            <a:off x="7518397" y="583588"/>
            <a:ext cx="1129082" cy="376357"/>
          </a:xfrm>
          <a:prstGeom prst="rect">
            <a:avLst/>
          </a:prstGeom>
          <a:noFill/>
          <a:ln>
            <a:noFill/>
          </a:ln>
        </p:spPr>
      </p:pic>
      <p:cxnSp>
        <p:nvCxnSpPr>
          <p:cNvPr id="6" name="Gerade Verbindung 8">
            <a:extLst>
              <a:ext uri="{FF2B5EF4-FFF2-40B4-BE49-F238E27FC236}">
                <a16:creationId xmlns:a16="http://schemas.microsoft.com/office/drawing/2014/main" id="{F85CC492-5A33-4792-9035-77574C73AACD}"/>
              </a:ext>
            </a:extLst>
          </p:cNvPr>
          <p:cNvCxnSpPr/>
          <p:nvPr/>
        </p:nvCxnSpPr>
        <p:spPr>
          <a:xfrm>
            <a:off x="0" y="1068275"/>
            <a:ext cx="9144000" cy="0"/>
          </a:xfrm>
          <a:prstGeom prst="straightConnector1">
            <a:avLst/>
          </a:prstGeom>
          <a:noFill/>
          <a:ln w="254002" cap="flat">
            <a:solidFill>
              <a:srgbClr val="EAEAEA"/>
            </a:solidFill>
            <a:prstDash val="solid"/>
          </a:ln>
        </p:spPr>
      </p:cxnSp>
      <p:sp>
        <p:nvSpPr>
          <p:cNvPr id="7" name="Textfeld 10">
            <a:extLst>
              <a:ext uri="{FF2B5EF4-FFF2-40B4-BE49-F238E27FC236}">
                <a16:creationId xmlns:a16="http://schemas.microsoft.com/office/drawing/2014/main" id="{2CF19666-8199-49BE-B3DD-EF42404CAB56}"/>
              </a:ext>
            </a:extLst>
          </p:cNvPr>
          <p:cNvSpPr txBox="1"/>
          <p:nvPr/>
        </p:nvSpPr>
        <p:spPr>
          <a:xfrm>
            <a:off x="435263" y="6616077"/>
            <a:ext cx="3527133" cy="246220"/>
          </a:xfrm>
          <a:prstGeom prst="rect">
            <a:avLst/>
          </a:prstGeom>
          <a:noFill/>
          <a:ln>
            <a:noFill/>
          </a:ln>
        </p:spPr>
        <p:txBody>
          <a:bodyPr vert="horz" wrap="square" lIns="91440" tIns="45720" rIns="91440" bIns="45720" anchor="ctr"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a:solidFill>
                  <a:srgbClr val="333333"/>
                </a:solidFill>
                <a:uFillTx/>
                <a:latin typeface="Arial"/>
                <a:cs typeface="Arial"/>
              </a:rPr>
              <a:t>GSI Helmholtzzentrum für Schwerionenforschung GmbH</a:t>
            </a:r>
          </a:p>
        </p:txBody>
      </p:sp>
      <p:sp>
        <p:nvSpPr>
          <p:cNvPr id="8" name="Titelplatzhalter 1">
            <a:extLst>
              <a:ext uri="{FF2B5EF4-FFF2-40B4-BE49-F238E27FC236}">
                <a16:creationId xmlns:a16="http://schemas.microsoft.com/office/drawing/2014/main" id="{8451A7E9-5A4F-4B53-8C64-CF3E814993D3}"/>
              </a:ext>
            </a:extLst>
          </p:cNvPr>
          <p:cNvSpPr txBox="1">
            <a:spLocks noGrp="1"/>
          </p:cNvSpPr>
          <p:nvPr>
            <p:ph type="title"/>
          </p:nvPr>
        </p:nvSpPr>
        <p:spPr>
          <a:xfrm>
            <a:off x="422562" y="270004"/>
            <a:ext cx="5584533" cy="787554"/>
          </a:xfrm>
          <a:prstGeom prst="rect">
            <a:avLst/>
          </a:prstGeom>
          <a:noFill/>
          <a:ln>
            <a:noFill/>
          </a:ln>
        </p:spPr>
        <p:txBody>
          <a:bodyPr vert="horz" wrap="square" lIns="91440" tIns="45720" rIns="91440" bIns="45720" anchor="b" anchorCtr="0" compatLnSpc="1">
            <a:normAutofit/>
          </a:bodyPr>
          <a:lstStyle/>
          <a:p>
            <a:pPr lvl="0"/>
            <a:r>
              <a:rPr lang="de-DE"/>
              <a:t>Mastertitelformat bearbeiten</a:t>
            </a:r>
          </a:p>
        </p:txBody>
      </p:sp>
      <p:sp>
        <p:nvSpPr>
          <p:cNvPr id="9" name="Rechteck 3">
            <a:extLst>
              <a:ext uri="{FF2B5EF4-FFF2-40B4-BE49-F238E27FC236}">
                <a16:creationId xmlns:a16="http://schemas.microsoft.com/office/drawing/2014/main" id="{9F16F090-BA05-4430-9513-3312979D1B92}"/>
              </a:ext>
            </a:extLst>
          </p:cNvPr>
          <p:cNvSpPr/>
          <p:nvPr/>
        </p:nvSpPr>
        <p:spPr>
          <a:xfrm>
            <a:off x="0" y="939481"/>
            <a:ext cx="255602" cy="255602"/>
          </a:xfrm>
          <a:prstGeom prst="rect">
            <a:avLst/>
          </a:prstGeom>
          <a:solidFill>
            <a:srgbClr val="FDBB63"/>
          </a:solidFill>
          <a:ln>
            <a:no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de-DE" sz="1800" b="0" i="0" u="none" strike="noStrike" kern="1200" cap="none" spc="0" baseline="0">
              <a:solidFill>
                <a:srgbClr val="FFFFFF"/>
              </a:solidFill>
              <a:uFillTx/>
              <a:latin typeface="Arial"/>
            </a:endParaRPr>
          </a:p>
        </p:txBody>
      </p:sp>
      <p:sp>
        <p:nvSpPr>
          <p:cNvPr id="10" name="Rechteck 11">
            <a:extLst>
              <a:ext uri="{FF2B5EF4-FFF2-40B4-BE49-F238E27FC236}">
                <a16:creationId xmlns:a16="http://schemas.microsoft.com/office/drawing/2014/main" id="{9E129702-EF82-46A9-A0FB-4BA3E50EB5BE}"/>
              </a:ext>
            </a:extLst>
          </p:cNvPr>
          <p:cNvSpPr/>
          <p:nvPr/>
        </p:nvSpPr>
        <p:spPr>
          <a:xfrm>
            <a:off x="0" y="6609868"/>
            <a:ext cx="255602" cy="255602"/>
          </a:xfrm>
          <a:prstGeom prst="rect">
            <a:avLst/>
          </a:prstGeom>
          <a:solidFill>
            <a:srgbClr val="FDBB63"/>
          </a:solidFill>
          <a:ln>
            <a:no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de-DE" sz="1800" b="0" i="0" u="none" strike="noStrike" kern="1200" cap="none" spc="0" baseline="0">
              <a:solidFill>
                <a:srgbClr val="FFFFFF"/>
              </a:solidFill>
              <a:uFillTx/>
              <a:latin typeface="Arial"/>
            </a:endParaRPr>
          </a:p>
        </p:txBody>
      </p:sp>
      <p:sp>
        <p:nvSpPr>
          <p:cNvPr id="11" name="Datumsplatzhalter 4">
            <a:extLst>
              <a:ext uri="{FF2B5EF4-FFF2-40B4-BE49-F238E27FC236}">
                <a16:creationId xmlns:a16="http://schemas.microsoft.com/office/drawing/2014/main" id="{DA9268F7-BEEE-41E7-A627-1BE5A0EE7180}"/>
              </a:ext>
            </a:extLst>
          </p:cNvPr>
          <p:cNvSpPr txBox="1">
            <a:spLocks noGrp="1"/>
          </p:cNvSpPr>
          <p:nvPr>
            <p:ph type="dt" sz="half" idx="2"/>
          </p:nvPr>
        </p:nvSpPr>
        <p:spPr>
          <a:xfrm>
            <a:off x="7100453" y="6552645"/>
            <a:ext cx="848371" cy="365129"/>
          </a:xfrm>
          <a:prstGeom prst="rect">
            <a:avLst/>
          </a:prstGeom>
          <a:noFill/>
          <a:ln>
            <a:noFill/>
          </a:ln>
        </p:spPr>
        <p:txBody>
          <a:bodyPr vert="horz" wrap="square" lIns="91440" tIns="45720" rIns="91440" bIns="45720" anchor="ctr" anchorCtr="0" compatLnSpc="1">
            <a:noAutofit/>
          </a:bodyPr>
          <a:lstStyle>
            <a:lvl1pPr marL="0" marR="0" lvl="0" indent="0" algn="r" defTabSz="457200" rtl="0" fontAlgn="auto" hangingPunct="1">
              <a:lnSpc>
                <a:spcPct val="100000"/>
              </a:lnSpc>
              <a:spcBef>
                <a:spcPts val="0"/>
              </a:spcBef>
              <a:spcAft>
                <a:spcPts val="0"/>
              </a:spcAft>
              <a:buNone/>
              <a:tabLst/>
              <a:defRPr lang="de-DE" sz="1000" b="0" i="0" u="none" strike="noStrike" kern="1200" cap="none" spc="0" baseline="0">
                <a:solidFill>
                  <a:srgbClr val="333333"/>
                </a:solidFill>
                <a:uFillTx/>
                <a:latin typeface="Arial"/>
              </a:defRPr>
            </a:lvl1pPr>
          </a:lstStyle>
          <a:p>
            <a:pPr lvl="0"/>
            <a:r>
              <a:rPr lang="de-DE"/>
              <a:t>31.03.14</a:t>
            </a:r>
          </a:p>
        </p:txBody>
      </p:sp>
      <p:sp>
        <p:nvSpPr>
          <p:cNvPr id="12" name="Fußzeilenplatzhalter 7">
            <a:extLst>
              <a:ext uri="{FF2B5EF4-FFF2-40B4-BE49-F238E27FC236}">
                <a16:creationId xmlns:a16="http://schemas.microsoft.com/office/drawing/2014/main" id="{74E56974-FEB7-41E6-95C8-88482A5A70C7}"/>
              </a:ext>
            </a:extLst>
          </p:cNvPr>
          <p:cNvSpPr txBox="1">
            <a:spLocks noGrp="1"/>
          </p:cNvSpPr>
          <p:nvPr>
            <p:ph type="ftr" sz="quarter" idx="3"/>
          </p:nvPr>
        </p:nvSpPr>
        <p:spPr>
          <a:xfrm>
            <a:off x="3962396" y="6560609"/>
            <a:ext cx="3136602" cy="357155"/>
          </a:xfrm>
          <a:prstGeom prst="rect">
            <a:avLst/>
          </a:prstGeom>
          <a:noFill/>
          <a:ln>
            <a:noFill/>
          </a:ln>
        </p:spPr>
        <p:txBody>
          <a:bodyPr vert="horz" wrap="square" lIns="91440" tIns="45720" rIns="91440" bIns="45720" anchor="ctr" anchorCtr="0" compatLnSpc="1">
            <a:noAutofit/>
          </a:bodyPr>
          <a:lstStyle>
            <a:lvl1pPr marL="0" marR="0" lvl="0" indent="0" algn="l" defTabSz="457200" rtl="0" fontAlgn="auto" hangingPunct="1">
              <a:lnSpc>
                <a:spcPct val="100000"/>
              </a:lnSpc>
              <a:spcBef>
                <a:spcPts val="0"/>
              </a:spcBef>
              <a:spcAft>
                <a:spcPts val="0"/>
              </a:spcAft>
              <a:buNone/>
              <a:tabLst/>
              <a:defRPr lang="de-DE" sz="1000" b="0" i="0" u="none" strike="noStrike" kern="1200" cap="none" spc="0" baseline="0">
                <a:solidFill>
                  <a:srgbClr val="333333"/>
                </a:solidFill>
                <a:uFillTx/>
                <a:latin typeface="Arial"/>
              </a:defRPr>
            </a:lvl1pPr>
          </a:lstStyle>
          <a:p>
            <a:pPr lvl="0"/>
            <a:r>
              <a:rPr lang="de-DE"/>
              <a:t>Name/Vortragstitel</a:t>
            </a:r>
          </a:p>
        </p:txBody>
      </p:sp>
      <p:pic>
        <p:nvPicPr>
          <p:cNvPr id="13" name="Grafik 12">
            <a:extLst>
              <a:ext uri="{FF2B5EF4-FFF2-40B4-BE49-F238E27FC236}">
                <a16:creationId xmlns:a16="http://schemas.microsoft.com/office/drawing/2014/main" id="{83E174B6-D271-49E6-9059-0070C3EFD5CE}"/>
              </a:ext>
            </a:extLst>
          </p:cNvPr>
          <p:cNvPicPr>
            <a:picLocks noChangeAspect="1"/>
          </p:cNvPicPr>
          <p:nvPr/>
        </p:nvPicPr>
        <p:blipFill>
          <a:blip r:embed="rId8"/>
          <a:stretch>
            <a:fillRect/>
          </a:stretch>
        </p:blipFill>
        <p:spPr>
          <a:xfrm>
            <a:off x="7959568" y="5715000"/>
            <a:ext cx="687912" cy="639266"/>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ftr="0" dt="0"/>
  <p:txStyles>
    <p:titleStyle>
      <a:lvl1pPr marL="0" marR="0" lvl="0" indent="0" algn="l" defTabSz="457200" rtl="0" fontAlgn="auto" hangingPunct="1">
        <a:lnSpc>
          <a:spcPct val="100000"/>
        </a:lnSpc>
        <a:spcBef>
          <a:spcPts val="0"/>
        </a:spcBef>
        <a:spcAft>
          <a:spcPts val="0"/>
        </a:spcAft>
        <a:buNone/>
        <a:tabLst/>
        <a:defRPr lang="de-DE" sz="2400" b="1" i="0" u="none" strike="noStrike" kern="1200" cap="none" spc="0" baseline="0">
          <a:solidFill>
            <a:srgbClr val="333333"/>
          </a:solidFill>
          <a:uFillTx/>
          <a:latin typeface="Arial"/>
          <a:cs typeface="Arial"/>
        </a:defRPr>
      </a:lvl1pPr>
    </p:titleStyle>
    <p:bodyStyle>
      <a:lvl1pPr marL="342900" marR="0" lvl="0" indent="-342900" algn="l" defTabSz="457200" rtl="0" fontAlgn="auto" hangingPunct="1">
        <a:lnSpc>
          <a:spcPct val="100000"/>
        </a:lnSpc>
        <a:spcBef>
          <a:spcPts val="600"/>
        </a:spcBef>
        <a:spcAft>
          <a:spcPts val="0"/>
        </a:spcAft>
        <a:buClr>
          <a:srgbClr val="FDBB63"/>
        </a:buClr>
        <a:buSzPct val="100000"/>
        <a:buFont typeface="Wingdings"/>
        <a:buChar char="§"/>
        <a:tabLst/>
        <a:defRPr lang="de-DE" sz="2400" b="0" i="0" u="none" strike="noStrike" kern="1200" cap="none" spc="0" baseline="0">
          <a:solidFill>
            <a:srgbClr val="333333"/>
          </a:solidFill>
          <a:uFillTx/>
          <a:latin typeface="Arial"/>
          <a:cs typeface="Arial"/>
        </a:defRPr>
      </a:lvl1pPr>
      <a:lvl2pPr marL="742950" marR="0" lvl="1" indent="-285750" algn="l" defTabSz="457200" rtl="0" fontAlgn="auto" hangingPunct="1">
        <a:lnSpc>
          <a:spcPct val="100000"/>
        </a:lnSpc>
        <a:spcBef>
          <a:spcPts val="500"/>
        </a:spcBef>
        <a:spcAft>
          <a:spcPts val="0"/>
        </a:spcAft>
        <a:buClr>
          <a:srgbClr val="FDBB63"/>
        </a:buClr>
        <a:buSzPct val="100000"/>
        <a:buFont typeface="Wingdings"/>
        <a:buChar char="§"/>
        <a:tabLst/>
        <a:defRPr lang="de-DE" sz="2000" b="0" i="0" u="none" strike="noStrike" kern="1200" cap="none" spc="0" baseline="0">
          <a:solidFill>
            <a:srgbClr val="333333"/>
          </a:solidFill>
          <a:uFillTx/>
          <a:latin typeface="Arial"/>
          <a:cs typeface="Arial"/>
        </a:defRPr>
      </a:lvl2pPr>
      <a:lvl3pPr marL="1143000" marR="0" lvl="2" indent="-228600" algn="l" defTabSz="457200" rtl="0" fontAlgn="auto" hangingPunct="1">
        <a:lnSpc>
          <a:spcPct val="100000"/>
        </a:lnSpc>
        <a:spcBef>
          <a:spcPts val="400"/>
        </a:spcBef>
        <a:spcAft>
          <a:spcPts val="0"/>
        </a:spcAft>
        <a:buClr>
          <a:srgbClr val="FDBB63"/>
        </a:buClr>
        <a:buSzPct val="100000"/>
        <a:buFont typeface="Wingdings"/>
        <a:buChar char="§"/>
        <a:tabLst/>
        <a:defRPr lang="de-DE" sz="1800" b="0" i="0" u="none" strike="noStrike" kern="1200" cap="none" spc="0" baseline="0">
          <a:solidFill>
            <a:srgbClr val="333333"/>
          </a:solidFill>
          <a:uFillTx/>
          <a:latin typeface="Arial"/>
          <a:cs typeface="Arial"/>
        </a:defRPr>
      </a:lvl3pPr>
      <a:lvl4pPr marL="1600200" marR="0" lvl="3" indent="-228600" algn="l" defTabSz="457200" rtl="0" fontAlgn="auto" hangingPunct="1">
        <a:lnSpc>
          <a:spcPct val="100000"/>
        </a:lnSpc>
        <a:spcBef>
          <a:spcPts val="400"/>
        </a:spcBef>
        <a:spcAft>
          <a:spcPts val="0"/>
        </a:spcAft>
        <a:buClr>
          <a:srgbClr val="FDBB63"/>
        </a:buClr>
        <a:buSzPct val="100000"/>
        <a:buFont typeface="Wingdings"/>
        <a:buChar char="§"/>
        <a:tabLst/>
        <a:defRPr lang="de-DE" sz="1600" b="0" i="0" u="none" strike="noStrike" kern="1200" cap="none" spc="0" baseline="0">
          <a:solidFill>
            <a:srgbClr val="333333"/>
          </a:solidFill>
          <a:uFillTx/>
          <a:latin typeface="Arial"/>
          <a:cs typeface="Arial"/>
        </a:defRPr>
      </a:lvl4pPr>
      <a:lvl5pPr marL="2057400" marR="0" lvl="4" indent="-228600" algn="l" defTabSz="457200" rtl="0" fontAlgn="auto" hangingPunct="1">
        <a:lnSpc>
          <a:spcPct val="100000"/>
        </a:lnSpc>
        <a:spcBef>
          <a:spcPts val="300"/>
        </a:spcBef>
        <a:spcAft>
          <a:spcPts val="0"/>
        </a:spcAft>
        <a:buClr>
          <a:srgbClr val="FDBB63"/>
        </a:buClr>
        <a:buSzPct val="100000"/>
        <a:buFont typeface="Wingdings"/>
        <a:buChar char="§"/>
        <a:tabLst/>
        <a:defRPr lang="de-DE" sz="1400" b="0" i="0" u="none" strike="noStrike" kern="1200" cap="none" spc="0" baseline="0">
          <a:solidFill>
            <a:srgbClr val="333333"/>
          </a:solidFill>
          <a:uFillTx/>
          <a:latin typeface="Arial"/>
          <a:cs typeface="Arial"/>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png"/><Relationship Id="rId1" Type="http://schemas.openxmlformats.org/officeDocument/2006/relationships/slideLayout" Target="../slideLayouts/slideLayout5.xml"/><Relationship Id="rId4" Type="http://schemas.openxmlformats.org/officeDocument/2006/relationships/image" Target="../media/image23.jpg"/></Relationships>
</file>

<file path=ppt/slides/_rels/slide12.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jpeg"/><Relationship Id="rId1" Type="http://schemas.openxmlformats.org/officeDocument/2006/relationships/slideLayout" Target="../slideLayouts/slideLayout5.xml"/><Relationship Id="rId5" Type="http://schemas.openxmlformats.org/officeDocument/2006/relationships/image" Target="../media/image27.jpeg"/><Relationship Id="rId4" Type="http://schemas.openxmlformats.org/officeDocument/2006/relationships/image" Target="../media/image26.wmf"/></Relationships>
</file>

<file path=ppt/slides/_rels/slide1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emf"/><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2.xml"/><Relationship Id="rId4" Type="http://schemas.openxmlformats.org/officeDocument/2006/relationships/image" Target="../media/image44.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wmf"/><Relationship Id="rId1" Type="http://schemas.openxmlformats.org/officeDocument/2006/relationships/slideLayout" Target="../slideLayouts/slideLayout5.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992A7F-CE5E-4B4D-BB51-EB21B2F56770}"/>
              </a:ext>
            </a:extLst>
          </p:cNvPr>
          <p:cNvSpPr txBox="1">
            <a:spLocks noGrp="1"/>
          </p:cNvSpPr>
          <p:nvPr>
            <p:ph type="ctrTitle"/>
          </p:nvPr>
        </p:nvSpPr>
        <p:spPr>
          <a:xfrm>
            <a:off x="1164882" y="3631459"/>
            <a:ext cx="6607518" cy="1312712"/>
          </a:xfrm>
        </p:spPr>
        <p:txBody>
          <a:bodyPr/>
          <a:lstStyle/>
          <a:p>
            <a:r>
              <a:rPr lang="en-GB" sz="2800" b="0" dirty="0">
                <a:solidFill>
                  <a:schemeClr val="tx1"/>
                </a:solidFill>
              </a:rPr>
              <a:t>A hydrogen-filled TPC as an active target for a proton-radius measurement at CERN</a:t>
            </a:r>
            <a:endParaRPr lang="de-DE" sz="2800" b="0" dirty="0">
              <a:solidFill>
                <a:schemeClr val="tx1"/>
              </a:solidFill>
            </a:endParaRPr>
          </a:p>
        </p:txBody>
      </p:sp>
      <p:sp>
        <p:nvSpPr>
          <p:cNvPr id="3" name="Untertitel 2">
            <a:extLst>
              <a:ext uri="{FF2B5EF4-FFF2-40B4-BE49-F238E27FC236}">
                <a16:creationId xmlns:a16="http://schemas.microsoft.com/office/drawing/2014/main" id="{43A9D516-B8DB-45EE-8053-E48F036F9F1F}"/>
              </a:ext>
            </a:extLst>
          </p:cNvPr>
          <p:cNvSpPr txBox="1">
            <a:spLocks noGrp="1"/>
          </p:cNvSpPr>
          <p:nvPr>
            <p:ph type="subTitle" idx="1"/>
          </p:nvPr>
        </p:nvSpPr>
        <p:spPr>
          <a:xfrm>
            <a:off x="1371600" y="5015291"/>
            <a:ext cx="6400800" cy="584658"/>
          </a:xfrm>
        </p:spPr>
        <p:txBody>
          <a:bodyPr/>
          <a:lstStyle/>
          <a:p>
            <a:pPr lvl="0">
              <a:lnSpc>
                <a:spcPct val="80000"/>
              </a:lnSpc>
              <a:spcBef>
                <a:spcPts val="400"/>
              </a:spcBef>
            </a:pPr>
            <a:r>
              <a:rPr lang="de-DE" sz="1700">
                <a:solidFill>
                  <a:srgbClr val="000000"/>
                </a:solidFill>
              </a:rPr>
              <a:t>Oleg Kiselev</a:t>
            </a:r>
          </a:p>
          <a:p>
            <a:pPr lvl="0">
              <a:lnSpc>
                <a:spcPct val="80000"/>
              </a:lnSpc>
              <a:spcBef>
                <a:spcPts val="400"/>
              </a:spcBef>
            </a:pPr>
            <a:r>
              <a:rPr lang="de-DE" sz="1700">
                <a:solidFill>
                  <a:srgbClr val="000000"/>
                </a:solidFill>
              </a:rPr>
              <a:t>GSI Darmstadt</a:t>
            </a:r>
          </a:p>
        </p:txBody>
      </p:sp>
      <p:pic>
        <p:nvPicPr>
          <p:cNvPr id="4" name="Grafik 3">
            <a:extLst>
              <a:ext uri="{FF2B5EF4-FFF2-40B4-BE49-F238E27FC236}">
                <a16:creationId xmlns:a16="http://schemas.microsoft.com/office/drawing/2014/main" id="{69419354-0EB0-44EA-8414-8D25676DE10C}"/>
              </a:ext>
            </a:extLst>
          </p:cNvPr>
          <p:cNvPicPr>
            <a:picLocks noChangeAspect="1"/>
          </p:cNvPicPr>
          <p:nvPr/>
        </p:nvPicPr>
        <p:blipFill>
          <a:blip r:embed="rId2"/>
          <a:stretch>
            <a:fillRect/>
          </a:stretch>
        </p:blipFill>
        <p:spPr>
          <a:xfrm>
            <a:off x="-15361" y="1258051"/>
            <a:ext cx="1410800" cy="1312712"/>
          </a:xfrm>
          <a:prstGeom prst="rect">
            <a:avLst/>
          </a:prstGeom>
        </p:spPr>
      </p:pic>
      <p:pic>
        <p:nvPicPr>
          <p:cNvPr id="5" name="Grafik 4">
            <a:extLst>
              <a:ext uri="{FF2B5EF4-FFF2-40B4-BE49-F238E27FC236}">
                <a16:creationId xmlns:a16="http://schemas.microsoft.com/office/drawing/2014/main" id="{E4295B02-70C6-4093-A70F-9382790DD21D}"/>
              </a:ext>
            </a:extLst>
          </p:cNvPr>
          <p:cNvPicPr>
            <a:picLocks noChangeAspect="1"/>
          </p:cNvPicPr>
          <p:nvPr/>
        </p:nvPicPr>
        <p:blipFill>
          <a:blip r:embed="rId3"/>
          <a:stretch>
            <a:fillRect/>
          </a:stretch>
        </p:blipFill>
        <p:spPr>
          <a:xfrm>
            <a:off x="7772400" y="5393600"/>
            <a:ext cx="1247399" cy="1222533"/>
          </a:xfrm>
          <a:prstGeom prst="rect">
            <a:avLst/>
          </a:prstGeom>
        </p:spPr>
      </p:pic>
      <p:pic>
        <p:nvPicPr>
          <p:cNvPr id="6" name="Grafik 5">
            <a:extLst>
              <a:ext uri="{FF2B5EF4-FFF2-40B4-BE49-F238E27FC236}">
                <a16:creationId xmlns:a16="http://schemas.microsoft.com/office/drawing/2014/main" id="{AD794252-0F03-44E0-BF6F-FAB43DBAFA5C}"/>
              </a:ext>
            </a:extLst>
          </p:cNvPr>
          <p:cNvPicPr>
            <a:picLocks noChangeAspect="1"/>
          </p:cNvPicPr>
          <p:nvPr/>
        </p:nvPicPr>
        <p:blipFill>
          <a:blip r:embed="rId4">
            <a:lum/>
            <a:alphaModFix/>
          </a:blip>
          <a:srcRect/>
          <a:stretch>
            <a:fillRect/>
          </a:stretch>
        </p:blipFill>
        <p:spPr>
          <a:xfrm>
            <a:off x="232488" y="5599948"/>
            <a:ext cx="578160" cy="587520"/>
          </a:xfrm>
          <a:prstGeom prst="rect">
            <a:avLst/>
          </a:prstGeom>
          <a:noFill/>
          <a:ln>
            <a:noFill/>
          </a:ln>
        </p:spPr>
      </p:pic>
      <p:sp>
        <p:nvSpPr>
          <p:cNvPr id="7" name="Textfeld 6">
            <a:extLst>
              <a:ext uri="{FF2B5EF4-FFF2-40B4-BE49-F238E27FC236}">
                <a16:creationId xmlns:a16="http://schemas.microsoft.com/office/drawing/2014/main" id="{0B7AFDEA-B59A-420E-BEA8-FC0E3B27AD9A}"/>
              </a:ext>
            </a:extLst>
          </p:cNvPr>
          <p:cNvSpPr txBox="1"/>
          <p:nvPr/>
        </p:nvSpPr>
        <p:spPr>
          <a:xfrm>
            <a:off x="690039" y="6187468"/>
            <a:ext cx="6536398" cy="369332"/>
          </a:xfrm>
          <a:prstGeom prst="rect">
            <a:avLst/>
          </a:prstGeom>
          <a:noFill/>
        </p:spPr>
        <p:txBody>
          <a:bodyPr wrap="square" rtlCol="0">
            <a:spAutoFit/>
          </a:bodyPr>
          <a:lstStyle/>
          <a:p>
            <a:r>
              <a:rPr lang="de-CH" dirty="0"/>
              <a:t>EP </a:t>
            </a:r>
            <a:r>
              <a:rPr lang="de-CH" dirty="0" err="1"/>
              <a:t>seminar</a:t>
            </a:r>
            <a:r>
              <a:rPr lang="de-CH" dirty="0"/>
              <a:t>, CERN, 15.02.2019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7">
    <p:spTree>
      <p:nvGrpSpPr>
        <p:cNvPr id="1" name=""/>
        <p:cNvGrpSpPr/>
        <p:nvPr/>
      </p:nvGrpSpPr>
      <p:grpSpPr>
        <a:xfrm>
          <a:off x="0" y="0"/>
          <a:ext cx="0" cy="0"/>
          <a:chOff x="0" y="0"/>
          <a:chExt cx="0" cy="0"/>
        </a:xfrm>
      </p:grpSpPr>
      <p:pic>
        <p:nvPicPr>
          <p:cNvPr id="2" name="Inhaltsplatzhalter 6">
            <a:extLst>
              <a:ext uri="{FF2B5EF4-FFF2-40B4-BE49-F238E27FC236}">
                <a16:creationId xmlns:a16="http://schemas.microsoft.com/office/drawing/2014/main" id="{29638921-702E-4DE2-B8BE-8BF068559A71}"/>
              </a:ext>
            </a:extLst>
          </p:cNvPr>
          <p:cNvPicPr>
            <a:picLocks noChangeAspect="1"/>
          </p:cNvPicPr>
          <p:nvPr/>
        </p:nvPicPr>
        <p:blipFill>
          <a:blip r:embed="rId2"/>
          <a:stretch>
            <a:fillRect/>
          </a:stretch>
        </p:blipFill>
        <p:spPr>
          <a:xfrm>
            <a:off x="1306202" y="1208269"/>
            <a:ext cx="6407264" cy="5127507"/>
          </a:xfrm>
          <a:prstGeom prst="rect">
            <a:avLst/>
          </a:prstGeom>
          <a:noFill/>
          <a:ln>
            <a:noFill/>
          </a:ln>
        </p:spPr>
      </p:pic>
      <p:sp>
        <p:nvSpPr>
          <p:cNvPr id="3" name="CustomShape 1">
            <a:extLst>
              <a:ext uri="{FF2B5EF4-FFF2-40B4-BE49-F238E27FC236}">
                <a16:creationId xmlns:a16="http://schemas.microsoft.com/office/drawing/2014/main" id="{D64881EF-7F64-447E-8967-1B71368E24D8}"/>
              </a:ext>
            </a:extLst>
          </p:cNvPr>
          <p:cNvSpPr/>
          <p:nvPr/>
        </p:nvSpPr>
        <p:spPr>
          <a:xfrm>
            <a:off x="76416" y="6636861"/>
            <a:ext cx="2132380" cy="363775"/>
          </a:xfrm>
          <a:prstGeom prst="rect">
            <a:avLst/>
          </a:prstGeom>
          <a:noFill/>
          <a:ln>
            <a:noFill/>
            <a:prstDash val="solid"/>
          </a:ln>
        </p:spPr>
        <p:txBody>
          <a:bodyPr lIns="0" tIns="0" rIns="0" bIns="0"/>
          <a:lstStyle/>
          <a:p>
            <a:endParaRPr lang="de-CH"/>
          </a:p>
        </p:txBody>
      </p:sp>
      <p:sp>
        <p:nvSpPr>
          <p:cNvPr id="4" name="CustomShape 2">
            <a:extLst>
              <a:ext uri="{FF2B5EF4-FFF2-40B4-BE49-F238E27FC236}">
                <a16:creationId xmlns:a16="http://schemas.microsoft.com/office/drawing/2014/main" id="{70351CDF-EA55-4010-94D9-1C2818E108E0}"/>
              </a:ext>
            </a:extLst>
          </p:cNvPr>
          <p:cNvSpPr/>
          <p:nvPr/>
        </p:nvSpPr>
        <p:spPr>
          <a:xfrm>
            <a:off x="2677719" y="293604"/>
            <a:ext cx="4309823" cy="638406"/>
          </a:xfrm>
          <a:prstGeom prst="rect">
            <a:avLst/>
          </a:prstGeom>
          <a:noFill/>
          <a:ln>
            <a:noFill/>
            <a:prstDash val="solid"/>
          </a:ln>
        </p:spPr>
        <p:txBody>
          <a:bodyPr vert="horz" wrap="square" lIns="91430" tIns="45720" rIns="9143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000000"/>
                </a:solidFill>
                <a:uFillTx/>
                <a:latin typeface="Arial" pitchFamily="34"/>
                <a:ea typeface="DejaVu Sans"/>
                <a:cs typeface="Arial" pitchFamily="34"/>
              </a:rPr>
              <a:t>IKAR in Cave C</a:t>
            </a:r>
            <a:endParaRPr lang="en-US" sz="2400" b="0" i="0" u="none" strike="noStrike" kern="1200" cap="none" spc="0" baseline="0">
              <a:solidFill>
                <a:srgbClr val="000000"/>
              </a:solidFill>
              <a:uFillTx/>
              <a:latin typeface="Arial" pitchFamily="34"/>
              <a:cs typeface="Arial" pitchFamily="34"/>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15">
    <p:spTree>
      <p:nvGrpSpPr>
        <p:cNvPr id="1" name=""/>
        <p:cNvGrpSpPr/>
        <p:nvPr/>
      </p:nvGrpSpPr>
      <p:grpSpPr>
        <a:xfrm>
          <a:off x="0" y="0"/>
          <a:ext cx="0" cy="0"/>
          <a:chOff x="0" y="0"/>
          <a:chExt cx="0" cy="0"/>
        </a:xfrm>
      </p:grpSpPr>
      <p:sp>
        <p:nvSpPr>
          <p:cNvPr id="2" name="CustomShape 1">
            <a:extLst>
              <a:ext uri="{FF2B5EF4-FFF2-40B4-BE49-F238E27FC236}">
                <a16:creationId xmlns:a16="http://schemas.microsoft.com/office/drawing/2014/main" id="{FB24F894-F8FC-4A7A-B31D-B669BE36E276}"/>
              </a:ext>
            </a:extLst>
          </p:cNvPr>
          <p:cNvSpPr/>
          <p:nvPr/>
        </p:nvSpPr>
        <p:spPr>
          <a:xfrm>
            <a:off x="213850" y="236619"/>
            <a:ext cx="8716307" cy="511707"/>
          </a:xfrm>
          <a:prstGeom prst="rect">
            <a:avLst/>
          </a:prstGeom>
          <a:noFill/>
          <a:ln>
            <a:noFill/>
            <a:prstDash val="solid"/>
          </a:ln>
        </p:spPr>
        <p:txBody>
          <a:bodyPr vert="horz" wrap="square" lIns="81637" tIns="40818" rIns="81637" bIns="40818" anchor="t" anchorCtr="0" compatLnSpc="1">
            <a:noAutofit/>
          </a:bodyPr>
          <a:lstStyle/>
          <a:p>
            <a:pPr lvl="0" defTabSz="457200">
              <a:defRPr sz="1800" b="0" i="0" u="none" strike="noStrike" kern="0" cap="none" spc="0" baseline="0">
                <a:solidFill>
                  <a:srgbClr val="000000"/>
                </a:solidFill>
                <a:uFillTx/>
              </a:defRPr>
            </a:pPr>
            <a:r>
              <a:rPr lang="pt-BR" sz="2400" b="1" i="0" u="none" strike="noStrike" kern="1200" cap="none" spc="0" baseline="0" dirty="0">
                <a:solidFill>
                  <a:srgbClr val="000000"/>
                </a:solidFill>
                <a:uFillTx/>
                <a:latin typeface="Arial"/>
                <a:ea typeface="DejaVu Sans"/>
              </a:rPr>
              <a:t>Active chamber </a:t>
            </a:r>
            <a:r>
              <a:rPr lang="pt-BR" sz="2400" b="1" dirty="0">
                <a:solidFill>
                  <a:srgbClr val="000000"/>
                </a:solidFill>
                <a:latin typeface="Arial"/>
                <a:ea typeface="DejaVu Sans"/>
              </a:rPr>
              <a:t>ACTAF2/R3B </a:t>
            </a:r>
            <a:r>
              <a:rPr lang="pt-BR" sz="2400" b="1" i="0" u="none" strike="noStrike" kern="1200" cap="none" spc="0" baseline="0" dirty="0">
                <a:solidFill>
                  <a:srgbClr val="000000"/>
                </a:solidFill>
                <a:uFillTx/>
                <a:latin typeface="Arial"/>
                <a:ea typeface="DejaVu Sans"/>
              </a:rPr>
              <a:t>inside calorimeter CALIFA </a:t>
            </a:r>
            <a:endParaRPr lang="pt-BR" sz="2400" b="0" i="0" u="none" strike="noStrike" kern="1200" cap="none" spc="0" baseline="0" dirty="0">
              <a:solidFill>
                <a:srgbClr val="000000"/>
              </a:solidFill>
              <a:uFillTx/>
              <a:latin typeface="Arial"/>
            </a:endParaRPr>
          </a:p>
        </p:txBody>
      </p:sp>
      <p:sp>
        <p:nvSpPr>
          <p:cNvPr id="3" name="CustomShape 2">
            <a:extLst>
              <a:ext uri="{FF2B5EF4-FFF2-40B4-BE49-F238E27FC236}">
                <a16:creationId xmlns:a16="http://schemas.microsoft.com/office/drawing/2014/main" id="{0740A6FE-A129-4FED-A554-743F0FCAF76E}"/>
              </a:ext>
            </a:extLst>
          </p:cNvPr>
          <p:cNvSpPr/>
          <p:nvPr/>
        </p:nvSpPr>
        <p:spPr>
          <a:xfrm>
            <a:off x="177640" y="1244516"/>
            <a:ext cx="4134788" cy="2017431"/>
          </a:xfrm>
          <a:prstGeom prst="rect">
            <a:avLst/>
          </a:prstGeom>
          <a:noFill/>
          <a:ln>
            <a:noFill/>
            <a:prstDash val="solid"/>
          </a:ln>
        </p:spPr>
        <p:txBody>
          <a:bodyPr vert="horz" wrap="squar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SzPct val="100000"/>
              <a:buFont typeface="Arial"/>
              <a:buChar char="•"/>
              <a:tabLst/>
              <a:defRPr sz="1800" b="0" i="0" u="none" strike="noStrike" kern="0" cap="none" spc="0" baseline="0">
                <a:solidFill>
                  <a:srgbClr val="000000"/>
                </a:solidFill>
                <a:uFillTx/>
              </a:defRPr>
            </a:pPr>
            <a:r>
              <a:rPr lang="en-US" sz="1814" b="0" i="0" u="none" strike="noStrike" kern="1200" cap="none" spc="0" baseline="0" dirty="0">
                <a:solidFill>
                  <a:srgbClr val="000000"/>
                </a:solidFill>
                <a:uFillTx/>
                <a:latin typeface="Gill Sans MT"/>
                <a:ea typeface="DejaVu Sans"/>
              </a:rPr>
              <a:t>Investigation of low-lying dipole strength in inelastic </a:t>
            </a:r>
            <a:r>
              <a:rPr lang="en-US" sz="1814" b="0" i="0" u="none" strike="noStrike" kern="1200" cap="none" spc="0" baseline="0" dirty="0">
                <a:solidFill>
                  <a:srgbClr val="000000"/>
                </a:solidFill>
                <a:uFillTx/>
                <a:latin typeface="Symbol"/>
                <a:ea typeface="DejaVu Sans"/>
              </a:rPr>
              <a:t>a</a:t>
            </a:r>
            <a:r>
              <a:rPr lang="en-US" sz="1814" b="0" i="0" u="none" strike="noStrike" kern="1200" cap="none" spc="0" baseline="0" dirty="0">
                <a:solidFill>
                  <a:srgbClr val="000000"/>
                </a:solidFill>
                <a:uFillTx/>
                <a:latin typeface="Gill Sans MT"/>
                <a:ea typeface="DejaVu Sans"/>
              </a:rPr>
              <a:t> scattering</a:t>
            </a:r>
            <a:endParaRPr lang="en-US" sz="1633" b="0" i="0" u="none" strike="noStrike" kern="1200" cap="none" spc="0" baseline="0" dirty="0">
              <a:solidFill>
                <a:srgbClr val="000000"/>
              </a:solidFill>
              <a:uFillTx/>
              <a:latin typeface="Arial"/>
            </a:endParaRPr>
          </a:p>
          <a:p>
            <a:pPr marL="0" marR="0" lvl="0" indent="0" algn="l" defTabSz="457200" rtl="0" fontAlgn="auto" hangingPunct="1">
              <a:lnSpc>
                <a:spcPct val="100000"/>
              </a:lnSpc>
              <a:spcBef>
                <a:spcPts val="0"/>
              </a:spcBef>
              <a:spcAft>
                <a:spcPts val="0"/>
              </a:spcAft>
              <a:buSzPct val="100000"/>
              <a:buFont typeface="Arial"/>
              <a:buChar char="•"/>
              <a:tabLst/>
              <a:defRPr sz="1800" b="0" i="0" u="none" strike="noStrike" kern="0" cap="none" spc="0" baseline="0">
                <a:solidFill>
                  <a:srgbClr val="000000"/>
                </a:solidFill>
                <a:uFillTx/>
              </a:defRPr>
            </a:pPr>
            <a:r>
              <a:rPr lang="en-US" sz="1814" b="0" i="0" u="none" strike="noStrike" kern="1200" cap="none" spc="0" baseline="0" dirty="0">
                <a:solidFill>
                  <a:srgbClr val="000000"/>
                </a:solidFill>
                <a:uFillTx/>
                <a:latin typeface="Gill Sans MT"/>
                <a:ea typeface="DejaVu Sans"/>
              </a:rPr>
              <a:t>Experiments on stable nuclei show significant difference to (</a:t>
            </a:r>
            <a:r>
              <a:rPr lang="en-US" sz="1814" b="0" i="0" u="none" strike="noStrike" kern="1200" cap="none" spc="0" baseline="0" dirty="0" err="1">
                <a:solidFill>
                  <a:srgbClr val="000000"/>
                </a:solidFill>
                <a:uFillTx/>
                <a:latin typeface="Symbol"/>
                <a:ea typeface="DejaVu Sans"/>
              </a:rPr>
              <a:t>g</a:t>
            </a:r>
            <a:r>
              <a:rPr lang="en-US" sz="1814" b="0" i="0" u="none" strike="noStrike" kern="1200" cap="none" spc="0" baseline="0" dirty="0" err="1">
                <a:solidFill>
                  <a:srgbClr val="000000"/>
                </a:solidFill>
                <a:uFillTx/>
                <a:latin typeface="Gill Sans MT"/>
                <a:ea typeface="DejaVu Sans"/>
              </a:rPr>
              <a:t>,</a:t>
            </a:r>
            <a:r>
              <a:rPr lang="en-US" sz="1814" b="0" i="0" u="none" strike="noStrike" kern="1200" cap="none" spc="0" baseline="0" dirty="0" err="1">
                <a:solidFill>
                  <a:srgbClr val="000000"/>
                </a:solidFill>
                <a:uFillTx/>
                <a:latin typeface="Symbol"/>
                <a:ea typeface="DejaVu Sans"/>
              </a:rPr>
              <a:t>g</a:t>
            </a:r>
            <a:r>
              <a:rPr lang="en-US" sz="1814" b="0" i="0" u="none" strike="noStrike" kern="1200" cap="none" spc="0" baseline="0" dirty="0">
                <a:solidFill>
                  <a:srgbClr val="000000"/>
                </a:solidFill>
                <a:uFillTx/>
                <a:latin typeface="Gill Sans MT"/>
                <a:ea typeface="DejaVu Sans"/>
              </a:rPr>
              <a:t>‘)</a:t>
            </a:r>
            <a:endParaRPr lang="en-US" sz="1633" b="0" i="0" u="none" strike="noStrike" kern="1200" cap="none" spc="0" baseline="0" dirty="0">
              <a:solidFill>
                <a:srgbClr val="000000"/>
              </a:solidFill>
              <a:uFillTx/>
              <a:latin typeface="Arial"/>
            </a:endParaRPr>
          </a:p>
          <a:p>
            <a:pPr marL="0" marR="0" lvl="0" indent="0" algn="l" defTabSz="457200" rtl="0" fontAlgn="auto" hangingPunct="1">
              <a:lnSpc>
                <a:spcPct val="100000"/>
              </a:lnSpc>
              <a:spcBef>
                <a:spcPts val="0"/>
              </a:spcBef>
              <a:spcAft>
                <a:spcPts val="0"/>
              </a:spcAft>
              <a:buSzPct val="100000"/>
              <a:buFont typeface="Arial"/>
              <a:buChar char="•"/>
              <a:tabLst/>
              <a:defRPr sz="1800" b="0" i="0" u="none" strike="noStrike" kern="0" cap="none" spc="0" baseline="0">
                <a:solidFill>
                  <a:srgbClr val="000000"/>
                </a:solidFill>
                <a:uFillTx/>
              </a:defRPr>
            </a:pPr>
            <a:r>
              <a:rPr lang="en-US" sz="1814" b="0" i="0" u="none" strike="noStrike" kern="1200" cap="none" spc="0" baseline="0" dirty="0">
                <a:solidFill>
                  <a:srgbClr val="000000"/>
                </a:solidFill>
                <a:uFillTx/>
                <a:latin typeface="Gill Sans MT"/>
                <a:ea typeface="DejaVu Sans"/>
              </a:rPr>
              <a:t>Extension to unstable </a:t>
            </a:r>
          </a:p>
          <a:p>
            <a:pPr marL="0" marR="0" lvl="0" indent="0" algn="l" defTabSz="457200" rtl="0" fontAlgn="auto" hangingPunct="1">
              <a:lnSpc>
                <a:spcPct val="100000"/>
              </a:lnSpc>
              <a:spcBef>
                <a:spcPts val="0"/>
              </a:spcBef>
              <a:spcAft>
                <a:spcPts val="0"/>
              </a:spcAft>
              <a:buSzPct val="100000"/>
              <a:tabLst/>
              <a:defRPr sz="1800" b="0" i="0" u="none" strike="noStrike" kern="0" cap="none" spc="0" baseline="0">
                <a:solidFill>
                  <a:srgbClr val="000000"/>
                </a:solidFill>
                <a:uFillTx/>
              </a:defRPr>
            </a:pPr>
            <a:r>
              <a:rPr lang="en-US" sz="1814" b="0" i="0" u="none" strike="noStrike" kern="1200" cap="none" spc="0" baseline="0" dirty="0">
                <a:solidFill>
                  <a:srgbClr val="000000"/>
                </a:solidFill>
                <a:uFillTx/>
                <a:latin typeface="Gill Sans MT"/>
                <a:ea typeface="DejaVu Sans"/>
              </a:rPr>
              <a:t>nuclei in inverse </a:t>
            </a:r>
          </a:p>
          <a:p>
            <a:pPr marL="0" marR="0" lvl="0" indent="0" algn="l" defTabSz="457200" rtl="0" fontAlgn="auto" hangingPunct="1">
              <a:lnSpc>
                <a:spcPct val="100000"/>
              </a:lnSpc>
              <a:spcBef>
                <a:spcPts val="0"/>
              </a:spcBef>
              <a:spcAft>
                <a:spcPts val="0"/>
              </a:spcAft>
              <a:buSzPct val="100000"/>
              <a:tabLst/>
              <a:defRPr sz="1800" b="0" i="0" u="none" strike="noStrike" kern="0" cap="none" spc="0" baseline="0">
                <a:solidFill>
                  <a:srgbClr val="000000"/>
                </a:solidFill>
                <a:uFillTx/>
              </a:defRPr>
            </a:pPr>
            <a:r>
              <a:rPr lang="en-US" sz="1814" b="0" i="0" u="none" strike="noStrike" kern="1200" cap="none" spc="0" baseline="0" dirty="0">
                <a:solidFill>
                  <a:srgbClr val="000000"/>
                </a:solidFill>
                <a:uFillTx/>
                <a:latin typeface="Gill Sans MT"/>
                <a:ea typeface="DejaVu Sans"/>
              </a:rPr>
              <a:t>kinematics </a:t>
            </a:r>
            <a:endParaRPr lang="en-US" sz="1633" b="0" i="0" u="none" strike="noStrike" kern="1200" cap="none" spc="0" baseline="0" dirty="0">
              <a:solidFill>
                <a:srgbClr val="000000"/>
              </a:solidFill>
              <a:uFillTx/>
              <a:latin typeface="Arial"/>
            </a:endParaRPr>
          </a:p>
        </p:txBody>
      </p:sp>
      <p:sp>
        <p:nvSpPr>
          <p:cNvPr id="4" name="CustomShape 3">
            <a:extLst>
              <a:ext uri="{FF2B5EF4-FFF2-40B4-BE49-F238E27FC236}">
                <a16:creationId xmlns:a16="http://schemas.microsoft.com/office/drawing/2014/main" id="{761C8F06-1D88-4471-BBA8-75329DD3CCE3}"/>
              </a:ext>
            </a:extLst>
          </p:cNvPr>
          <p:cNvSpPr/>
          <p:nvPr/>
        </p:nvSpPr>
        <p:spPr>
          <a:xfrm>
            <a:off x="4756873" y="4396389"/>
            <a:ext cx="4200424" cy="1740194"/>
          </a:xfrm>
          <a:prstGeom prst="rect">
            <a:avLst/>
          </a:prstGeom>
          <a:noFill/>
          <a:ln>
            <a:noFill/>
            <a:prstDash val="solid"/>
          </a:ln>
        </p:spPr>
        <p:txBody>
          <a:bodyPr vert="horz" wrap="squar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SzPct val="100000"/>
              <a:buFont typeface="Arial"/>
              <a:buChar char="•"/>
              <a:tabLst/>
              <a:defRPr sz="1800" b="0" i="0" u="none" strike="noStrike" kern="0" cap="none" spc="0" baseline="0">
                <a:solidFill>
                  <a:srgbClr val="000000"/>
                </a:solidFill>
                <a:uFillTx/>
              </a:defRPr>
            </a:pPr>
            <a:r>
              <a:rPr lang="en-US" sz="1814" b="0" i="0" u="none" strike="noStrike" kern="1200" cap="none" spc="0" baseline="0">
                <a:solidFill>
                  <a:srgbClr val="000000"/>
                </a:solidFill>
                <a:uFillTx/>
                <a:latin typeface="Gill Sans MT"/>
                <a:ea typeface="DejaVu Sans"/>
              </a:rPr>
              <a:t>Coincident determination of excitation and decay energy</a:t>
            </a:r>
            <a:endParaRPr lang="en-US" sz="1633" b="0" i="0" u="none" strike="noStrike" kern="1200" cap="none" spc="0" baseline="0">
              <a:solidFill>
                <a:srgbClr val="000000"/>
              </a:solidFill>
              <a:uFillTx/>
              <a:latin typeface="Arial"/>
            </a:endParaRPr>
          </a:p>
          <a:p>
            <a:pPr marL="0" marR="0" lvl="0" indent="0" algn="l" defTabSz="457200" rtl="0" fontAlgn="auto" hangingPunct="1">
              <a:lnSpc>
                <a:spcPct val="100000"/>
              </a:lnSpc>
              <a:spcBef>
                <a:spcPts val="0"/>
              </a:spcBef>
              <a:spcAft>
                <a:spcPts val="0"/>
              </a:spcAft>
              <a:buSzPct val="100000"/>
              <a:buFont typeface="Arial"/>
              <a:buChar char="•"/>
              <a:tabLst/>
              <a:defRPr sz="1800" b="0" i="0" u="none" strike="noStrike" kern="0" cap="none" spc="0" baseline="0">
                <a:solidFill>
                  <a:srgbClr val="000000"/>
                </a:solidFill>
                <a:uFillTx/>
              </a:defRPr>
            </a:pPr>
            <a:r>
              <a:rPr lang="en-US" sz="1814" b="0" i="0" u="none" strike="noStrike" kern="1200" cap="none" spc="0" baseline="0">
                <a:solidFill>
                  <a:srgbClr val="000000"/>
                </a:solidFill>
                <a:uFillTx/>
                <a:latin typeface="Gill Sans MT"/>
                <a:ea typeface="DejaVu Sans"/>
              </a:rPr>
              <a:t>Allows selection of decay channel</a:t>
            </a:r>
            <a:endParaRPr lang="en-US" sz="1633" b="0" i="0" u="none" strike="noStrike" kern="1200" cap="none" spc="0" baseline="0">
              <a:solidFill>
                <a:srgbClr val="000000"/>
              </a:solidFill>
              <a:uFillTx/>
              <a:latin typeface="Arial"/>
            </a:endParaRPr>
          </a:p>
          <a:p>
            <a:pPr marL="0" marR="0" lvl="0" indent="0" algn="l" defTabSz="457200" rtl="0" fontAlgn="auto" hangingPunct="1">
              <a:lnSpc>
                <a:spcPct val="100000"/>
              </a:lnSpc>
              <a:spcBef>
                <a:spcPts val="0"/>
              </a:spcBef>
              <a:spcAft>
                <a:spcPts val="0"/>
              </a:spcAft>
              <a:buSzPct val="100000"/>
              <a:buFont typeface="Arial"/>
              <a:buChar char="•"/>
              <a:tabLst/>
              <a:defRPr sz="1800" b="0" i="0" u="none" strike="noStrike" kern="0" cap="none" spc="0" baseline="0">
                <a:solidFill>
                  <a:srgbClr val="000000"/>
                </a:solidFill>
                <a:uFillTx/>
              </a:defRPr>
            </a:pPr>
            <a:r>
              <a:rPr lang="en-US" sz="1814" b="0" i="0" u="none" strike="noStrike" kern="1200" cap="none" spc="0" baseline="0">
                <a:solidFill>
                  <a:srgbClr val="000000"/>
                </a:solidFill>
                <a:uFillTx/>
                <a:latin typeface="Gill Sans MT"/>
                <a:ea typeface="DejaVu Sans"/>
              </a:rPr>
              <a:t>Clean separation of E1 excitation in (</a:t>
            </a:r>
            <a:r>
              <a:rPr lang="en-US" sz="1814" b="0" i="0" u="none" strike="noStrike" kern="1200" cap="none" spc="0" baseline="0">
                <a:solidFill>
                  <a:srgbClr val="000000"/>
                </a:solidFill>
                <a:uFillTx/>
                <a:latin typeface="Symbol"/>
                <a:ea typeface="DejaVu Sans"/>
              </a:rPr>
              <a:t>a</a:t>
            </a:r>
            <a:r>
              <a:rPr lang="en-US" sz="1814" b="0" i="0" u="none" strike="noStrike" kern="1200" cap="none" spc="0" baseline="0">
                <a:solidFill>
                  <a:srgbClr val="000000"/>
                </a:solidFill>
                <a:uFillTx/>
                <a:latin typeface="Gill Sans MT"/>
                <a:ea typeface="DejaVu Sans"/>
              </a:rPr>
              <a:t>,</a:t>
            </a:r>
            <a:r>
              <a:rPr lang="en-US" sz="1814" b="0" i="0" u="none" strike="noStrike" kern="1200" cap="none" spc="0" baseline="0">
                <a:solidFill>
                  <a:srgbClr val="000000"/>
                </a:solidFill>
                <a:uFillTx/>
                <a:latin typeface="Symbol"/>
                <a:ea typeface="DejaVu Sans"/>
              </a:rPr>
              <a:t>a</a:t>
            </a:r>
            <a:r>
              <a:rPr lang="en-US" sz="1814" b="0" i="0" u="none" strike="noStrike" kern="1200" cap="none" spc="0" baseline="0">
                <a:solidFill>
                  <a:srgbClr val="000000"/>
                </a:solidFill>
                <a:uFillTx/>
                <a:latin typeface="Gill Sans MT"/>
                <a:ea typeface="DejaVu Sans"/>
              </a:rPr>
              <a:t>‘</a:t>
            </a:r>
            <a:r>
              <a:rPr lang="en-US" sz="1814" b="0" i="0" u="none" strike="noStrike" kern="1200" cap="none" spc="0" baseline="0">
                <a:solidFill>
                  <a:srgbClr val="000000"/>
                </a:solidFill>
                <a:uFillTx/>
                <a:latin typeface="Symbol"/>
                <a:ea typeface="DejaVu Sans"/>
              </a:rPr>
              <a:t>g</a:t>
            </a:r>
            <a:r>
              <a:rPr lang="en-US" sz="1814" b="0" i="0" u="none" strike="noStrike" kern="1200" cap="none" spc="0" baseline="0">
                <a:solidFill>
                  <a:srgbClr val="000000"/>
                </a:solidFill>
                <a:uFillTx/>
                <a:latin typeface="Gill Sans MT"/>
                <a:ea typeface="DejaVu Sans"/>
              </a:rPr>
              <a:t>) experiments</a:t>
            </a:r>
            <a:endParaRPr lang="en-US" sz="1633" b="0" i="0" u="none" strike="noStrike" kern="1200" cap="none" spc="0" baseline="0">
              <a:solidFill>
                <a:srgbClr val="000000"/>
              </a:solidFill>
              <a:uFillTx/>
              <a:latin typeface="Arial"/>
            </a:endParaRPr>
          </a:p>
        </p:txBody>
      </p:sp>
      <p:sp>
        <p:nvSpPr>
          <p:cNvPr id="6" name="CustomShape 5">
            <a:extLst>
              <a:ext uri="{FF2B5EF4-FFF2-40B4-BE49-F238E27FC236}">
                <a16:creationId xmlns:a16="http://schemas.microsoft.com/office/drawing/2014/main" id="{BF6034D4-DFA7-4BB2-91EF-9F4919E9143B}"/>
              </a:ext>
            </a:extLst>
          </p:cNvPr>
          <p:cNvSpPr/>
          <p:nvPr/>
        </p:nvSpPr>
        <p:spPr>
          <a:xfrm>
            <a:off x="1145659" y="4435385"/>
            <a:ext cx="1971711" cy="253407"/>
          </a:xfrm>
          <a:custGeom>
            <a:avLst>
              <a:gd name="f0" fmla="val 300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3F80CD"/>
              </a:gs>
              <a:gs pos="100000">
                <a:srgbClr val="9BC1FF"/>
              </a:gs>
            </a:gsLst>
            <a:lin ang="16200000"/>
          </a:gradFill>
          <a:ln w="9528" cap="flat">
            <a:solidFill>
              <a:srgbClr val="4A7EBB"/>
            </a:solidFill>
            <a:prstDash val="solid"/>
            <a:round/>
          </a:ln>
          <a:effectLst>
            <a:outerShdw dist="25402" dir="5400000" algn="tl">
              <a:srgbClr val="000000">
                <a:alpha val="44000"/>
              </a:srgbClr>
            </a:outerShdw>
          </a:effectLst>
        </p:spPr>
        <p:txBody>
          <a:bodyPr lIns="0" tIns="0" rIns="0" bIns="0"/>
          <a:lstStyle/>
          <a:p>
            <a:endParaRPr lang="de-CH"/>
          </a:p>
        </p:txBody>
      </p:sp>
      <p:grpSp>
        <p:nvGrpSpPr>
          <p:cNvPr id="47" name="Gruppieren 46">
            <a:extLst>
              <a:ext uri="{FF2B5EF4-FFF2-40B4-BE49-F238E27FC236}">
                <a16:creationId xmlns:a16="http://schemas.microsoft.com/office/drawing/2014/main" id="{5C64F200-2DE0-4498-A1CA-EAE1571F7405}"/>
              </a:ext>
            </a:extLst>
          </p:cNvPr>
          <p:cNvGrpSpPr/>
          <p:nvPr/>
        </p:nvGrpSpPr>
        <p:grpSpPr>
          <a:xfrm>
            <a:off x="213850" y="4663990"/>
            <a:ext cx="2893892" cy="1495599"/>
            <a:chOff x="1050188" y="4413381"/>
            <a:chExt cx="2893892" cy="1495599"/>
          </a:xfrm>
        </p:grpSpPr>
        <p:sp>
          <p:nvSpPr>
            <p:cNvPr id="5" name="CustomShape 4">
              <a:extLst>
                <a:ext uri="{FF2B5EF4-FFF2-40B4-BE49-F238E27FC236}">
                  <a16:creationId xmlns:a16="http://schemas.microsoft.com/office/drawing/2014/main" id="{BDED2E93-B667-4967-9A0D-08DB4EA3BC8F}"/>
                </a:ext>
              </a:extLst>
            </p:cNvPr>
            <p:cNvSpPr/>
            <p:nvPr/>
          </p:nvSpPr>
          <p:spPr>
            <a:xfrm>
              <a:off x="1777419" y="4588733"/>
              <a:ext cx="1743459" cy="962341"/>
            </a:xfrm>
            <a:custGeom>
              <a:avLst>
                <a:gd name="f0" fmla="val 300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D7E4BD"/>
            </a:solidFill>
            <a:ln w="9528" cap="flat">
              <a:solidFill>
                <a:srgbClr val="000000"/>
              </a:solidFill>
              <a:prstDash val="solid"/>
              <a:round/>
            </a:ln>
            <a:effectLst>
              <a:outerShdw dist="25402" dir="5400000" algn="tl">
                <a:srgbClr val="000000">
                  <a:alpha val="44000"/>
                </a:srgbClr>
              </a:outerShdw>
            </a:effectLst>
          </p:spPr>
          <p:txBody>
            <a:bodyPr lIns="0" tIns="0" rIns="0" bIns="0"/>
            <a:lstStyle/>
            <a:p>
              <a:endParaRPr lang="de-CH"/>
            </a:p>
          </p:txBody>
        </p:sp>
        <p:sp>
          <p:nvSpPr>
            <p:cNvPr id="7" name="CustomShape 6">
              <a:extLst>
                <a:ext uri="{FF2B5EF4-FFF2-40B4-BE49-F238E27FC236}">
                  <a16:creationId xmlns:a16="http://schemas.microsoft.com/office/drawing/2014/main" id="{4E0E2DE4-1023-4AE9-B974-1E080624275E}"/>
                </a:ext>
              </a:extLst>
            </p:cNvPr>
            <p:cNvSpPr/>
            <p:nvPr/>
          </p:nvSpPr>
          <p:spPr>
            <a:xfrm>
              <a:off x="1972369" y="5655573"/>
              <a:ext cx="1971711" cy="253407"/>
            </a:xfrm>
            <a:custGeom>
              <a:avLst>
                <a:gd name="f0" fmla="val 300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3F80CD"/>
                </a:gs>
                <a:gs pos="100000">
                  <a:srgbClr val="9BC1FF"/>
                </a:gs>
              </a:gsLst>
              <a:lin ang="16200000"/>
            </a:gradFill>
            <a:ln w="9528" cap="flat">
              <a:solidFill>
                <a:srgbClr val="4A7EBB"/>
              </a:solidFill>
              <a:prstDash val="solid"/>
              <a:round/>
            </a:ln>
            <a:effectLst>
              <a:outerShdw dist="25402" dir="5400000" algn="tl">
                <a:srgbClr val="000000">
                  <a:alpha val="44000"/>
                </a:srgbClr>
              </a:outerShdw>
            </a:effectLst>
          </p:spPr>
          <p:txBody>
            <a:bodyPr vert="horz" wrap="square" lIns="81637" tIns="40818" rIns="81637" bIns="40818"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0" i="0" u="none" strike="noStrike" kern="1200" cap="none" spc="0" baseline="0">
                  <a:solidFill>
                    <a:srgbClr val="FFFFFF"/>
                  </a:solidFill>
                  <a:uFillTx/>
                  <a:latin typeface="Gill Sans MT"/>
                  <a:ea typeface="DejaVu Sans"/>
                </a:rPr>
                <a:t>CALIFA</a:t>
              </a:r>
              <a:endParaRPr lang="en-US" sz="1633" b="0" i="0" u="none" strike="noStrike" kern="1200" cap="none" spc="0" baseline="0">
                <a:solidFill>
                  <a:srgbClr val="000000"/>
                </a:solidFill>
                <a:uFillTx/>
                <a:latin typeface="Arial"/>
              </a:endParaRPr>
            </a:p>
          </p:txBody>
        </p:sp>
        <p:sp>
          <p:nvSpPr>
            <p:cNvPr id="8" name="CustomShape 7">
              <a:extLst>
                <a:ext uri="{FF2B5EF4-FFF2-40B4-BE49-F238E27FC236}">
                  <a16:creationId xmlns:a16="http://schemas.microsoft.com/office/drawing/2014/main" id="{E6341115-A1F0-4331-BDA6-6E6E6852B263}"/>
                </a:ext>
              </a:extLst>
            </p:cNvPr>
            <p:cNvSpPr/>
            <p:nvPr/>
          </p:nvSpPr>
          <p:spPr>
            <a:xfrm rot="16200004">
              <a:off x="3601863" y="4576970"/>
              <a:ext cx="430718" cy="253407"/>
            </a:xfrm>
            <a:custGeom>
              <a:avLst>
                <a:gd name="f0" fmla="val 300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3F80CD"/>
                </a:gs>
                <a:gs pos="100000">
                  <a:srgbClr val="9BC1FF"/>
                </a:gs>
              </a:gsLst>
              <a:lin ang="16200000"/>
            </a:gradFill>
            <a:ln w="9528" cap="flat">
              <a:solidFill>
                <a:srgbClr val="4A7EBB"/>
              </a:solidFill>
              <a:prstDash val="solid"/>
              <a:round/>
            </a:ln>
            <a:effectLst>
              <a:outerShdw dist="25402" dir="5400000" algn="tl">
                <a:srgbClr val="000000">
                  <a:alpha val="44000"/>
                </a:srgbClr>
              </a:outerShdw>
            </a:effectLst>
          </p:spPr>
          <p:txBody>
            <a:bodyPr lIns="0" tIns="0" rIns="0" bIns="0"/>
            <a:lstStyle/>
            <a:p>
              <a:endParaRPr lang="de-CH"/>
            </a:p>
          </p:txBody>
        </p:sp>
        <p:sp>
          <p:nvSpPr>
            <p:cNvPr id="9" name="CustomShape 8">
              <a:extLst>
                <a:ext uri="{FF2B5EF4-FFF2-40B4-BE49-F238E27FC236}">
                  <a16:creationId xmlns:a16="http://schemas.microsoft.com/office/drawing/2014/main" id="{B0933E4C-515E-4BE9-9109-635F3CB41DA9}"/>
                </a:ext>
              </a:extLst>
            </p:cNvPr>
            <p:cNvSpPr/>
            <p:nvPr/>
          </p:nvSpPr>
          <p:spPr>
            <a:xfrm rot="16200004">
              <a:off x="3601863" y="5313675"/>
              <a:ext cx="430718" cy="253407"/>
            </a:xfrm>
            <a:custGeom>
              <a:avLst>
                <a:gd name="f0" fmla="val 300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3F80CD"/>
                </a:gs>
                <a:gs pos="100000">
                  <a:srgbClr val="9BC1FF"/>
                </a:gs>
              </a:gsLst>
              <a:lin ang="16200000"/>
            </a:gradFill>
            <a:ln w="9528" cap="flat">
              <a:solidFill>
                <a:srgbClr val="4A7EBB"/>
              </a:solidFill>
              <a:prstDash val="solid"/>
              <a:round/>
            </a:ln>
            <a:effectLst>
              <a:outerShdw dist="25402" dir="5400000" algn="tl">
                <a:srgbClr val="000000">
                  <a:alpha val="44000"/>
                </a:srgbClr>
              </a:outerShdw>
            </a:effectLst>
          </p:spPr>
          <p:txBody>
            <a:bodyPr lIns="0" tIns="0" rIns="0" bIns="0"/>
            <a:lstStyle/>
            <a:p>
              <a:endParaRPr lang="de-CH"/>
            </a:p>
          </p:txBody>
        </p:sp>
        <p:pic>
          <p:nvPicPr>
            <p:cNvPr id="10" name="Grafik 94">
              <a:extLst>
                <a:ext uri="{FF2B5EF4-FFF2-40B4-BE49-F238E27FC236}">
                  <a16:creationId xmlns:a16="http://schemas.microsoft.com/office/drawing/2014/main" id="{0ECCF2A9-21D0-41EF-A12D-70A5155C0526}"/>
                </a:ext>
              </a:extLst>
            </p:cNvPr>
            <p:cNvPicPr>
              <a:picLocks noChangeAspect="1"/>
            </p:cNvPicPr>
            <p:nvPr/>
          </p:nvPicPr>
          <p:blipFill>
            <a:blip r:embed="rId2"/>
            <a:stretch>
              <a:fillRect/>
            </a:stretch>
          </p:blipFill>
          <p:spPr>
            <a:xfrm rot="18568199">
              <a:off x="2678055" y="4650458"/>
              <a:ext cx="617503" cy="144008"/>
            </a:xfrm>
            <a:prstGeom prst="rect">
              <a:avLst/>
            </a:prstGeom>
            <a:noFill/>
            <a:ln>
              <a:noFill/>
            </a:ln>
          </p:spPr>
        </p:pic>
        <p:sp>
          <p:nvSpPr>
            <p:cNvPr id="11" name="Line 9">
              <a:extLst>
                <a:ext uri="{FF2B5EF4-FFF2-40B4-BE49-F238E27FC236}">
                  <a16:creationId xmlns:a16="http://schemas.microsoft.com/office/drawing/2014/main" id="{95B3A65D-BBD7-4EA7-8D18-FE581275D19B}"/>
                </a:ext>
              </a:extLst>
            </p:cNvPr>
            <p:cNvSpPr/>
            <p:nvPr/>
          </p:nvSpPr>
          <p:spPr>
            <a:xfrm flipV="1">
              <a:off x="2755114" y="4483906"/>
              <a:ext cx="429411" cy="490484"/>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600" cap="rnd">
              <a:solidFill>
                <a:srgbClr val="000000"/>
              </a:solidFill>
              <a:custDash>
                <a:ds d="400008" sp="400008"/>
              </a:custDash>
              <a:round/>
              <a:tailEnd type="arrow"/>
            </a:ln>
          </p:spPr>
          <p:txBody>
            <a:bodyPr lIns="0" tIns="0" rIns="0" bIns="0"/>
            <a:lstStyle/>
            <a:p>
              <a:endParaRPr lang="de-CH"/>
            </a:p>
          </p:txBody>
        </p:sp>
        <p:sp>
          <p:nvSpPr>
            <p:cNvPr id="12" name="CustomShape 10">
              <a:extLst>
                <a:ext uri="{FF2B5EF4-FFF2-40B4-BE49-F238E27FC236}">
                  <a16:creationId xmlns:a16="http://schemas.microsoft.com/office/drawing/2014/main" id="{8A271B2A-1BCB-47AB-A835-1A28C5E218A6}"/>
                </a:ext>
              </a:extLst>
            </p:cNvPr>
            <p:cNvSpPr/>
            <p:nvPr/>
          </p:nvSpPr>
          <p:spPr>
            <a:xfrm>
              <a:off x="1185053" y="5047533"/>
              <a:ext cx="521500" cy="5221"/>
            </a:xfrm>
            <a:custGeom>
              <a:avLst/>
              <a:gdLst>
                <a:gd name="f0" fmla="val w"/>
                <a:gd name="f1" fmla="val h"/>
                <a:gd name="f2" fmla="val ss"/>
                <a:gd name="f3" fmla="val 0"/>
                <a:gd name="f4" fmla="abs f0"/>
                <a:gd name="f5" fmla="abs f1"/>
                <a:gd name="f6" fmla="abs f2"/>
                <a:gd name="f7" fmla="val f3"/>
                <a:gd name="f8" fmla="?: f4 f0 1"/>
                <a:gd name="f9" fmla="?: f5 f1 1"/>
                <a:gd name="f10" fmla="?: f6 f2 1"/>
                <a:gd name="f11" fmla="*/ f8 1 21600"/>
                <a:gd name="f12" fmla="*/ f9 1 21600"/>
                <a:gd name="f13" fmla="*/ 21600 f8 1"/>
                <a:gd name="f14" fmla="*/ 21600 f9 1"/>
                <a:gd name="f15" fmla="min f12 f11"/>
                <a:gd name="f16" fmla="*/ f13 1 f10"/>
                <a:gd name="f17" fmla="*/ f14 1 f10"/>
                <a:gd name="f18" fmla="val f16"/>
                <a:gd name="f19" fmla="val f17"/>
                <a:gd name="f20" fmla="*/ f7 f15 1"/>
                <a:gd name="f21" fmla="*/ f18 f15 1"/>
                <a:gd name="f22" fmla="*/ f19 f15 1"/>
              </a:gdLst>
              <a:ahLst/>
              <a:cxnLst>
                <a:cxn ang="3cd4">
                  <a:pos x="hc" y="t"/>
                </a:cxn>
                <a:cxn ang="0">
                  <a:pos x="r" y="vc"/>
                </a:cxn>
                <a:cxn ang="cd4">
                  <a:pos x="hc" y="b"/>
                </a:cxn>
                <a:cxn ang="cd2">
                  <a:pos x="l" y="vc"/>
                </a:cxn>
              </a:cxnLst>
              <a:rect l="f20" t="f20" r="f21" b="f22"/>
              <a:pathLst>
                <a:path fill="none">
                  <a:moveTo>
                    <a:pt x="f20" y="f20"/>
                  </a:moveTo>
                  <a:lnTo>
                    <a:pt x="f21" y="f22"/>
                  </a:lnTo>
                </a:path>
              </a:pathLst>
            </a:custGeom>
            <a:noFill/>
            <a:ln w="25402" cap="flat">
              <a:solidFill>
                <a:srgbClr val="000000"/>
              </a:solidFill>
              <a:prstDash val="solid"/>
              <a:round/>
              <a:tailEnd type="arrow"/>
            </a:ln>
            <a:effectLst>
              <a:outerShdw dist="25402" dir="5400000" algn="tl">
                <a:srgbClr val="000000">
                  <a:alpha val="44000"/>
                </a:srgbClr>
              </a:outerShdw>
            </a:effectLst>
          </p:spPr>
          <p:txBody>
            <a:bodyPr lIns="0" tIns="0" rIns="0" bIns="0"/>
            <a:lstStyle/>
            <a:p>
              <a:endParaRPr lang="de-CH"/>
            </a:p>
          </p:txBody>
        </p:sp>
        <p:sp>
          <p:nvSpPr>
            <p:cNvPr id="13" name="CustomShape 11">
              <a:extLst>
                <a:ext uri="{FF2B5EF4-FFF2-40B4-BE49-F238E27FC236}">
                  <a16:creationId xmlns:a16="http://schemas.microsoft.com/office/drawing/2014/main" id="{189143F2-A529-4DAD-8B7D-743B57D2FACE}"/>
                </a:ext>
              </a:extLst>
            </p:cNvPr>
            <p:cNvSpPr/>
            <p:nvPr/>
          </p:nvSpPr>
          <p:spPr>
            <a:xfrm>
              <a:off x="1165786" y="4946300"/>
              <a:ext cx="93067"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0000"/>
            </a:solidFill>
            <a:ln w="9363">
              <a:solidFill>
                <a:srgbClr val="000000"/>
              </a:solidFill>
              <a:prstDash val="solid"/>
              <a:round/>
            </a:ln>
          </p:spPr>
          <p:txBody>
            <a:bodyPr lIns="0" tIns="0" rIns="0" bIns="0"/>
            <a:lstStyle/>
            <a:p>
              <a:endParaRPr lang="de-CH"/>
            </a:p>
          </p:txBody>
        </p:sp>
        <p:sp>
          <p:nvSpPr>
            <p:cNvPr id="14" name="CustomShape 12">
              <a:extLst>
                <a:ext uri="{FF2B5EF4-FFF2-40B4-BE49-F238E27FC236}">
                  <a16:creationId xmlns:a16="http://schemas.microsoft.com/office/drawing/2014/main" id="{FA48544C-72CC-46BA-BFC8-F07AD9FF99E4}"/>
                </a:ext>
              </a:extLst>
            </p:cNvPr>
            <p:cNvSpPr/>
            <p:nvPr/>
          </p:nvSpPr>
          <p:spPr>
            <a:xfrm>
              <a:off x="1221958" y="5001813"/>
              <a:ext cx="93067"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0000"/>
            </a:solidFill>
            <a:ln w="9363">
              <a:solidFill>
                <a:srgbClr val="000000"/>
              </a:solidFill>
              <a:prstDash val="solid"/>
              <a:round/>
            </a:ln>
          </p:spPr>
          <p:txBody>
            <a:bodyPr lIns="0" tIns="0" rIns="0" bIns="0"/>
            <a:lstStyle/>
            <a:p>
              <a:endParaRPr lang="de-CH"/>
            </a:p>
          </p:txBody>
        </p:sp>
        <p:sp>
          <p:nvSpPr>
            <p:cNvPr id="15" name="CustomShape 13">
              <a:extLst>
                <a:ext uri="{FF2B5EF4-FFF2-40B4-BE49-F238E27FC236}">
                  <a16:creationId xmlns:a16="http://schemas.microsoft.com/office/drawing/2014/main" id="{1EB2DF0D-3CA8-418E-B310-A161650D659E}"/>
                </a:ext>
              </a:extLst>
            </p:cNvPr>
            <p:cNvSpPr/>
            <p:nvPr/>
          </p:nvSpPr>
          <p:spPr>
            <a:xfrm>
              <a:off x="1168731" y="4988106"/>
              <a:ext cx="93396"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w="9363">
              <a:solidFill>
                <a:srgbClr val="000000"/>
              </a:solidFill>
              <a:prstDash val="solid"/>
              <a:round/>
            </a:ln>
          </p:spPr>
          <p:txBody>
            <a:bodyPr lIns="0" tIns="0" rIns="0" bIns="0"/>
            <a:lstStyle/>
            <a:p>
              <a:endParaRPr lang="de-CH"/>
            </a:p>
          </p:txBody>
        </p:sp>
        <p:sp>
          <p:nvSpPr>
            <p:cNvPr id="16" name="CustomShape 14">
              <a:extLst>
                <a:ext uri="{FF2B5EF4-FFF2-40B4-BE49-F238E27FC236}">
                  <a16:creationId xmlns:a16="http://schemas.microsoft.com/office/drawing/2014/main" id="{85D56F89-E9FE-48D0-9CEE-4C3341FD0433}"/>
                </a:ext>
              </a:extLst>
            </p:cNvPr>
            <p:cNvSpPr/>
            <p:nvPr/>
          </p:nvSpPr>
          <p:spPr>
            <a:xfrm>
              <a:off x="1097215" y="5051127"/>
              <a:ext cx="93396"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w="9363">
              <a:solidFill>
                <a:srgbClr val="000000"/>
              </a:solidFill>
              <a:prstDash val="solid"/>
              <a:round/>
            </a:ln>
          </p:spPr>
          <p:txBody>
            <a:bodyPr lIns="0" tIns="0" rIns="0" bIns="0"/>
            <a:lstStyle/>
            <a:p>
              <a:endParaRPr lang="de-CH"/>
            </a:p>
          </p:txBody>
        </p:sp>
        <p:sp>
          <p:nvSpPr>
            <p:cNvPr id="17" name="CustomShape 15">
              <a:extLst>
                <a:ext uri="{FF2B5EF4-FFF2-40B4-BE49-F238E27FC236}">
                  <a16:creationId xmlns:a16="http://schemas.microsoft.com/office/drawing/2014/main" id="{D867F117-DDE6-4C8F-BEED-128BFB156CD7}"/>
                </a:ext>
              </a:extLst>
            </p:cNvPr>
            <p:cNvSpPr/>
            <p:nvPr/>
          </p:nvSpPr>
          <p:spPr>
            <a:xfrm>
              <a:off x="1094929" y="4946300"/>
              <a:ext cx="93396"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w="9363">
              <a:solidFill>
                <a:srgbClr val="000000"/>
              </a:solidFill>
              <a:prstDash val="solid"/>
              <a:round/>
            </a:ln>
          </p:spPr>
          <p:txBody>
            <a:bodyPr lIns="0" tIns="0" rIns="0" bIns="0"/>
            <a:lstStyle/>
            <a:p>
              <a:endParaRPr lang="de-CH"/>
            </a:p>
          </p:txBody>
        </p:sp>
        <p:sp>
          <p:nvSpPr>
            <p:cNvPr id="18" name="CustomShape 16">
              <a:extLst>
                <a:ext uri="{FF2B5EF4-FFF2-40B4-BE49-F238E27FC236}">
                  <a16:creationId xmlns:a16="http://schemas.microsoft.com/office/drawing/2014/main" id="{66ECD32F-7E50-4B08-86EA-D6F8B204F46F}"/>
                </a:ext>
              </a:extLst>
            </p:cNvPr>
            <p:cNvSpPr/>
            <p:nvPr/>
          </p:nvSpPr>
          <p:spPr>
            <a:xfrm>
              <a:off x="1123989" y="5018474"/>
              <a:ext cx="93067"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0000"/>
            </a:solidFill>
            <a:ln w="9363">
              <a:solidFill>
                <a:srgbClr val="000000"/>
              </a:solidFill>
              <a:prstDash val="solid"/>
              <a:round/>
            </a:ln>
          </p:spPr>
          <p:txBody>
            <a:bodyPr lIns="0" tIns="0" rIns="0" bIns="0"/>
            <a:lstStyle/>
            <a:p>
              <a:endParaRPr lang="de-CH"/>
            </a:p>
          </p:txBody>
        </p:sp>
        <p:sp>
          <p:nvSpPr>
            <p:cNvPr id="19" name="CustomShape 17">
              <a:extLst>
                <a:ext uri="{FF2B5EF4-FFF2-40B4-BE49-F238E27FC236}">
                  <a16:creationId xmlns:a16="http://schemas.microsoft.com/office/drawing/2014/main" id="{6D09EB1D-FEAD-426D-807A-FDF3392D107E}"/>
                </a:ext>
              </a:extLst>
            </p:cNvPr>
            <p:cNvSpPr/>
            <p:nvPr/>
          </p:nvSpPr>
          <p:spPr>
            <a:xfrm>
              <a:off x="1067827" y="4971126"/>
              <a:ext cx="93067"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0000"/>
            </a:solidFill>
            <a:ln w="9363">
              <a:solidFill>
                <a:srgbClr val="000000"/>
              </a:solidFill>
              <a:prstDash val="solid"/>
              <a:round/>
            </a:ln>
          </p:spPr>
          <p:txBody>
            <a:bodyPr lIns="0" tIns="0" rIns="0" bIns="0"/>
            <a:lstStyle/>
            <a:p>
              <a:endParaRPr lang="de-CH"/>
            </a:p>
          </p:txBody>
        </p:sp>
        <p:sp>
          <p:nvSpPr>
            <p:cNvPr id="20" name="CustomShape 18">
              <a:extLst>
                <a:ext uri="{FF2B5EF4-FFF2-40B4-BE49-F238E27FC236}">
                  <a16:creationId xmlns:a16="http://schemas.microsoft.com/office/drawing/2014/main" id="{1E7833AD-6886-4F36-B8ED-24F8C20C9C33}"/>
                </a:ext>
              </a:extLst>
            </p:cNvPr>
            <p:cNvSpPr/>
            <p:nvPr/>
          </p:nvSpPr>
          <p:spPr>
            <a:xfrm>
              <a:off x="1189296" y="5049490"/>
              <a:ext cx="93396" cy="9306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w="9363">
              <a:solidFill>
                <a:srgbClr val="000000"/>
              </a:solidFill>
              <a:prstDash val="solid"/>
              <a:round/>
            </a:ln>
          </p:spPr>
          <p:txBody>
            <a:bodyPr lIns="0" tIns="0" rIns="0" bIns="0"/>
            <a:lstStyle/>
            <a:p>
              <a:endParaRPr lang="de-CH"/>
            </a:p>
          </p:txBody>
        </p:sp>
        <p:sp>
          <p:nvSpPr>
            <p:cNvPr id="21" name="CustomShape 19">
              <a:extLst>
                <a:ext uri="{FF2B5EF4-FFF2-40B4-BE49-F238E27FC236}">
                  <a16:creationId xmlns:a16="http://schemas.microsoft.com/office/drawing/2014/main" id="{83167702-7707-4048-93F8-EE421C08C824}"/>
                </a:ext>
              </a:extLst>
            </p:cNvPr>
            <p:cNvSpPr/>
            <p:nvPr/>
          </p:nvSpPr>
          <p:spPr>
            <a:xfrm>
              <a:off x="1050188" y="5018474"/>
              <a:ext cx="93067"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w="9363">
              <a:solidFill>
                <a:srgbClr val="000000"/>
              </a:solidFill>
              <a:prstDash val="solid"/>
              <a:round/>
            </a:ln>
          </p:spPr>
          <p:txBody>
            <a:bodyPr lIns="0" tIns="0" rIns="0" bIns="0"/>
            <a:lstStyle/>
            <a:p>
              <a:endParaRPr lang="de-CH"/>
            </a:p>
          </p:txBody>
        </p:sp>
        <p:sp>
          <p:nvSpPr>
            <p:cNvPr id="22" name="CustomShape 20">
              <a:extLst>
                <a:ext uri="{FF2B5EF4-FFF2-40B4-BE49-F238E27FC236}">
                  <a16:creationId xmlns:a16="http://schemas.microsoft.com/office/drawing/2014/main" id="{6545DC30-6FD9-4A50-9456-2B8310CB2D91}"/>
                </a:ext>
              </a:extLst>
            </p:cNvPr>
            <p:cNvSpPr/>
            <p:nvPr/>
          </p:nvSpPr>
          <p:spPr>
            <a:xfrm>
              <a:off x="1144234" y="5061908"/>
              <a:ext cx="93396"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0000"/>
            </a:solidFill>
            <a:ln w="9363">
              <a:solidFill>
                <a:srgbClr val="000000"/>
              </a:solidFill>
              <a:prstDash val="solid"/>
              <a:round/>
            </a:ln>
          </p:spPr>
          <p:txBody>
            <a:bodyPr lIns="0" tIns="0" rIns="0" bIns="0"/>
            <a:lstStyle/>
            <a:p>
              <a:endParaRPr lang="de-CH"/>
            </a:p>
          </p:txBody>
        </p:sp>
        <p:sp>
          <p:nvSpPr>
            <p:cNvPr id="23" name="CustomShape 21">
              <a:extLst>
                <a:ext uri="{FF2B5EF4-FFF2-40B4-BE49-F238E27FC236}">
                  <a16:creationId xmlns:a16="http://schemas.microsoft.com/office/drawing/2014/main" id="{A3E9D917-62F5-45F7-B167-CDDBB1D41724}"/>
                </a:ext>
              </a:extLst>
            </p:cNvPr>
            <p:cNvSpPr/>
            <p:nvPr/>
          </p:nvSpPr>
          <p:spPr>
            <a:xfrm>
              <a:off x="1697739" y="4552157"/>
              <a:ext cx="1046923" cy="246869"/>
            </a:xfrm>
            <a:prstGeom prst="rect">
              <a:avLst/>
            </a:prstGeom>
            <a:noFill/>
            <a:ln>
              <a:noFill/>
              <a:prstDash val="solid"/>
            </a:ln>
          </p:spPr>
          <p:txBody>
            <a:bodyPr vert="horz" wrap="non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089" b="0" i="0" u="none" strike="noStrike" kern="1200" cap="none" spc="0" baseline="0">
                  <a:solidFill>
                    <a:srgbClr val="000000"/>
                  </a:solidFill>
                  <a:uFillTx/>
                  <a:latin typeface="Gill Sans MT"/>
                  <a:ea typeface="DejaVu Sans"/>
                </a:rPr>
                <a:t>active target</a:t>
              </a:r>
              <a:endParaRPr lang="en-US" sz="1633" b="0" i="0" u="none" strike="noStrike" kern="1200" cap="none" spc="0" baseline="0">
                <a:solidFill>
                  <a:srgbClr val="000000"/>
                </a:solidFill>
                <a:uFillTx/>
                <a:latin typeface="Arial"/>
              </a:endParaRPr>
            </a:p>
          </p:txBody>
        </p:sp>
        <p:pic>
          <p:nvPicPr>
            <p:cNvPr id="24" name="Grafik 94">
              <a:extLst>
                <a:ext uri="{FF2B5EF4-FFF2-40B4-BE49-F238E27FC236}">
                  <a16:creationId xmlns:a16="http://schemas.microsoft.com/office/drawing/2014/main" id="{243305EE-0D1C-42D0-A647-A22CF6761341}"/>
                </a:ext>
              </a:extLst>
            </p:cNvPr>
            <p:cNvPicPr>
              <a:picLocks noChangeAspect="1"/>
            </p:cNvPicPr>
            <p:nvPr/>
          </p:nvPicPr>
          <p:blipFill>
            <a:blip r:embed="rId2"/>
            <a:stretch>
              <a:fillRect/>
            </a:stretch>
          </p:blipFill>
          <p:spPr>
            <a:xfrm rot="18568199">
              <a:off x="2676089" y="4650129"/>
              <a:ext cx="617503" cy="144008"/>
            </a:xfrm>
            <a:prstGeom prst="rect">
              <a:avLst/>
            </a:prstGeom>
            <a:noFill/>
            <a:ln>
              <a:noFill/>
            </a:ln>
          </p:spPr>
        </p:pic>
        <p:sp>
          <p:nvSpPr>
            <p:cNvPr id="25" name="Line 22">
              <a:extLst>
                <a:ext uri="{FF2B5EF4-FFF2-40B4-BE49-F238E27FC236}">
                  <a16:creationId xmlns:a16="http://schemas.microsoft.com/office/drawing/2014/main" id="{EBCF5CD7-E138-4895-8575-C0C7D96EACB6}"/>
                </a:ext>
              </a:extLst>
            </p:cNvPr>
            <p:cNvSpPr/>
            <p:nvPr/>
          </p:nvSpPr>
          <p:spPr>
            <a:xfrm flipV="1">
              <a:off x="2753148" y="4483577"/>
              <a:ext cx="429411" cy="490484"/>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600" cap="rnd">
              <a:solidFill>
                <a:srgbClr val="000000"/>
              </a:solidFill>
              <a:custDash>
                <a:ds d="400008" sp="400008"/>
              </a:custDash>
              <a:round/>
              <a:tailEnd type="arrow"/>
            </a:ln>
          </p:spPr>
          <p:txBody>
            <a:bodyPr lIns="0" tIns="0" rIns="0" bIns="0"/>
            <a:lstStyle/>
            <a:p>
              <a:endParaRPr lang="de-CH"/>
            </a:p>
          </p:txBody>
        </p:sp>
        <p:sp>
          <p:nvSpPr>
            <p:cNvPr id="26" name="CustomShape 23">
              <a:extLst>
                <a:ext uri="{FF2B5EF4-FFF2-40B4-BE49-F238E27FC236}">
                  <a16:creationId xmlns:a16="http://schemas.microsoft.com/office/drawing/2014/main" id="{3828915D-251E-48A7-BD98-D7EA46564AC6}"/>
                </a:ext>
              </a:extLst>
            </p:cNvPr>
            <p:cNvSpPr/>
            <p:nvPr/>
          </p:nvSpPr>
          <p:spPr>
            <a:xfrm rot="16199987" flipH="1">
              <a:off x="2776667" y="5248043"/>
              <a:ext cx="223031" cy="217160"/>
            </a:xfrm>
            <a:custGeom>
              <a:avLst/>
              <a:gdLst>
                <a:gd name="f0" fmla="val w"/>
                <a:gd name="f1" fmla="val h"/>
                <a:gd name="f2" fmla="val ss"/>
                <a:gd name="f3" fmla="val 0"/>
                <a:gd name="f4" fmla="abs f0"/>
                <a:gd name="f5" fmla="abs f1"/>
                <a:gd name="f6" fmla="abs f2"/>
                <a:gd name="f7" fmla="val f3"/>
                <a:gd name="f8" fmla="?: f4 f0 1"/>
                <a:gd name="f9" fmla="?: f5 f1 1"/>
                <a:gd name="f10" fmla="?: f6 f2 1"/>
                <a:gd name="f11" fmla="*/ f8 1 21600"/>
                <a:gd name="f12" fmla="*/ f9 1 21600"/>
                <a:gd name="f13" fmla="*/ 21600 f8 1"/>
                <a:gd name="f14" fmla="*/ 21600 f9 1"/>
                <a:gd name="f15" fmla="min f12 f11"/>
                <a:gd name="f16" fmla="*/ f13 1 f10"/>
                <a:gd name="f17" fmla="*/ f14 1 f10"/>
                <a:gd name="f18" fmla="val f16"/>
                <a:gd name="f19" fmla="val f17"/>
                <a:gd name="f20" fmla="*/ f7 f15 1"/>
                <a:gd name="f21" fmla="*/ f18 f15 1"/>
                <a:gd name="f22" fmla="*/ f19 f15 1"/>
              </a:gdLst>
              <a:ahLst/>
              <a:cxnLst>
                <a:cxn ang="3cd4">
                  <a:pos x="hc" y="t"/>
                </a:cxn>
                <a:cxn ang="0">
                  <a:pos x="r" y="vc"/>
                </a:cxn>
                <a:cxn ang="cd4">
                  <a:pos x="hc" y="b"/>
                </a:cxn>
                <a:cxn ang="cd2">
                  <a:pos x="l" y="vc"/>
                </a:cxn>
              </a:cxnLst>
              <a:rect l="f20" t="f20" r="f21" b="f22"/>
              <a:pathLst>
                <a:path fill="none">
                  <a:moveTo>
                    <a:pt x="f20" y="f20"/>
                  </a:moveTo>
                  <a:lnTo>
                    <a:pt x="f21" y="f22"/>
                  </a:lnTo>
                </a:path>
              </a:pathLst>
            </a:custGeom>
            <a:noFill/>
            <a:ln w="25402" cap="flat">
              <a:solidFill>
                <a:srgbClr val="000000"/>
              </a:solidFill>
              <a:prstDash val="solid"/>
              <a:round/>
              <a:tailEnd type="arrow"/>
            </a:ln>
            <a:effectLst>
              <a:outerShdw dist="25402" dir="5400000" algn="tl">
                <a:srgbClr val="000000">
                  <a:alpha val="44000"/>
                </a:srgbClr>
              </a:outerShdw>
            </a:effectLst>
          </p:spPr>
          <p:txBody>
            <a:bodyPr lIns="0" tIns="0" rIns="0" bIns="0"/>
            <a:lstStyle/>
            <a:p>
              <a:endParaRPr lang="de-CH"/>
            </a:p>
          </p:txBody>
        </p:sp>
        <p:sp>
          <p:nvSpPr>
            <p:cNvPr id="27" name="CustomShape 24">
              <a:extLst>
                <a:ext uri="{FF2B5EF4-FFF2-40B4-BE49-F238E27FC236}">
                  <a16:creationId xmlns:a16="http://schemas.microsoft.com/office/drawing/2014/main" id="{6C05AE3C-546A-4696-8FDA-36E6D853B4E8}"/>
                </a:ext>
              </a:extLst>
            </p:cNvPr>
            <p:cNvSpPr/>
            <p:nvPr/>
          </p:nvSpPr>
          <p:spPr>
            <a:xfrm>
              <a:off x="2780580" y="5215380"/>
              <a:ext cx="70207" cy="72493"/>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0000"/>
            </a:solidFill>
            <a:ln w="9363">
              <a:solidFill>
                <a:srgbClr val="000000"/>
              </a:solidFill>
              <a:prstDash val="solid"/>
              <a:round/>
            </a:ln>
          </p:spPr>
          <p:txBody>
            <a:bodyPr lIns="0" tIns="0" rIns="0" bIns="0"/>
            <a:lstStyle/>
            <a:p>
              <a:endParaRPr lang="de-CH"/>
            </a:p>
          </p:txBody>
        </p:sp>
        <p:sp>
          <p:nvSpPr>
            <p:cNvPr id="28" name="CustomShape 25">
              <a:extLst>
                <a:ext uri="{FF2B5EF4-FFF2-40B4-BE49-F238E27FC236}">
                  <a16:creationId xmlns:a16="http://schemas.microsoft.com/office/drawing/2014/main" id="{73EA937F-4DFA-4FE5-9005-6B9430E098E1}"/>
                </a:ext>
              </a:extLst>
            </p:cNvPr>
            <p:cNvSpPr/>
            <p:nvPr/>
          </p:nvSpPr>
          <p:spPr>
            <a:xfrm>
              <a:off x="2752828" y="5244120"/>
              <a:ext cx="70536" cy="72493"/>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w="9363">
              <a:solidFill>
                <a:srgbClr val="000000"/>
              </a:solidFill>
              <a:prstDash val="solid"/>
              <a:round/>
            </a:ln>
          </p:spPr>
          <p:txBody>
            <a:bodyPr lIns="0" tIns="0" rIns="0" bIns="0"/>
            <a:lstStyle/>
            <a:p>
              <a:endParaRPr lang="de-CH"/>
            </a:p>
          </p:txBody>
        </p:sp>
        <p:sp>
          <p:nvSpPr>
            <p:cNvPr id="29" name="CustomShape 26">
              <a:extLst>
                <a:ext uri="{FF2B5EF4-FFF2-40B4-BE49-F238E27FC236}">
                  <a16:creationId xmlns:a16="http://schemas.microsoft.com/office/drawing/2014/main" id="{FADFDA4D-B339-45B7-A1E4-CEFA58DD79CB}"/>
                </a:ext>
              </a:extLst>
            </p:cNvPr>
            <p:cNvSpPr/>
            <p:nvPr/>
          </p:nvSpPr>
          <p:spPr>
            <a:xfrm>
              <a:off x="2726045" y="5220931"/>
              <a:ext cx="70207" cy="72493"/>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0000"/>
            </a:solidFill>
            <a:ln w="9363">
              <a:solidFill>
                <a:srgbClr val="000000"/>
              </a:solidFill>
              <a:prstDash val="solid"/>
              <a:round/>
            </a:ln>
          </p:spPr>
          <p:txBody>
            <a:bodyPr lIns="0" tIns="0" rIns="0" bIns="0"/>
            <a:lstStyle/>
            <a:p>
              <a:endParaRPr lang="de-CH"/>
            </a:p>
          </p:txBody>
        </p:sp>
        <p:sp>
          <p:nvSpPr>
            <p:cNvPr id="30" name="CustomShape 27">
              <a:extLst>
                <a:ext uri="{FF2B5EF4-FFF2-40B4-BE49-F238E27FC236}">
                  <a16:creationId xmlns:a16="http://schemas.microsoft.com/office/drawing/2014/main" id="{8ED2F8A3-FD1F-4B0C-A2A4-07A275209C40}"/>
                </a:ext>
              </a:extLst>
            </p:cNvPr>
            <p:cNvSpPr/>
            <p:nvPr/>
          </p:nvSpPr>
          <p:spPr>
            <a:xfrm>
              <a:off x="2750213" y="5185662"/>
              <a:ext cx="70207" cy="72493"/>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w="9363">
              <a:solidFill>
                <a:srgbClr val="000000"/>
              </a:solidFill>
              <a:prstDash val="solid"/>
              <a:round/>
            </a:ln>
          </p:spPr>
          <p:txBody>
            <a:bodyPr lIns="0" tIns="0" rIns="0" bIns="0"/>
            <a:lstStyle/>
            <a:p>
              <a:endParaRPr lang="de-CH"/>
            </a:p>
          </p:txBody>
        </p:sp>
        <p:sp>
          <p:nvSpPr>
            <p:cNvPr id="31" name="CustomShape 28">
              <a:extLst>
                <a:ext uri="{FF2B5EF4-FFF2-40B4-BE49-F238E27FC236}">
                  <a16:creationId xmlns:a16="http://schemas.microsoft.com/office/drawing/2014/main" id="{CC3941B2-39F0-41EF-838B-06B83A47C06D}"/>
                </a:ext>
              </a:extLst>
            </p:cNvPr>
            <p:cNvSpPr/>
            <p:nvPr/>
          </p:nvSpPr>
          <p:spPr>
            <a:xfrm>
              <a:off x="2679676" y="5047204"/>
              <a:ext cx="521500" cy="5221"/>
            </a:xfrm>
            <a:custGeom>
              <a:avLst/>
              <a:gdLst>
                <a:gd name="f0" fmla="val w"/>
                <a:gd name="f1" fmla="val h"/>
                <a:gd name="f2" fmla="val ss"/>
                <a:gd name="f3" fmla="val 0"/>
                <a:gd name="f4" fmla="abs f0"/>
                <a:gd name="f5" fmla="abs f1"/>
                <a:gd name="f6" fmla="abs f2"/>
                <a:gd name="f7" fmla="val f3"/>
                <a:gd name="f8" fmla="?: f4 f0 1"/>
                <a:gd name="f9" fmla="?: f5 f1 1"/>
                <a:gd name="f10" fmla="?: f6 f2 1"/>
                <a:gd name="f11" fmla="*/ f8 1 21600"/>
                <a:gd name="f12" fmla="*/ f9 1 21600"/>
                <a:gd name="f13" fmla="*/ 21600 f8 1"/>
                <a:gd name="f14" fmla="*/ 21600 f9 1"/>
                <a:gd name="f15" fmla="min f12 f11"/>
                <a:gd name="f16" fmla="*/ f13 1 f10"/>
                <a:gd name="f17" fmla="*/ f14 1 f10"/>
                <a:gd name="f18" fmla="val f16"/>
                <a:gd name="f19" fmla="val f17"/>
                <a:gd name="f20" fmla="*/ f7 f15 1"/>
                <a:gd name="f21" fmla="*/ f18 f15 1"/>
                <a:gd name="f22" fmla="*/ f19 f15 1"/>
              </a:gdLst>
              <a:ahLst/>
              <a:cxnLst>
                <a:cxn ang="3cd4">
                  <a:pos x="hc" y="t"/>
                </a:cxn>
                <a:cxn ang="0">
                  <a:pos x="r" y="vc"/>
                </a:cxn>
                <a:cxn ang="cd4">
                  <a:pos x="hc" y="b"/>
                </a:cxn>
                <a:cxn ang="cd2">
                  <a:pos x="l" y="vc"/>
                </a:cxn>
              </a:cxnLst>
              <a:rect l="f20" t="f20" r="f21" b="f22"/>
              <a:pathLst>
                <a:path fill="none">
                  <a:moveTo>
                    <a:pt x="f20" y="f20"/>
                  </a:moveTo>
                  <a:lnTo>
                    <a:pt x="f21" y="f22"/>
                  </a:lnTo>
                </a:path>
              </a:pathLst>
            </a:custGeom>
            <a:noFill/>
            <a:ln w="25402" cap="flat">
              <a:solidFill>
                <a:srgbClr val="000000"/>
              </a:solidFill>
              <a:prstDash val="solid"/>
              <a:round/>
              <a:tailEnd type="arrow"/>
            </a:ln>
            <a:effectLst>
              <a:outerShdw dist="25402" dir="5400000" algn="tl">
                <a:srgbClr val="000000">
                  <a:alpha val="44000"/>
                </a:srgbClr>
              </a:outerShdw>
            </a:effectLst>
          </p:spPr>
          <p:txBody>
            <a:bodyPr lIns="0" tIns="0" rIns="0" bIns="0"/>
            <a:lstStyle/>
            <a:p>
              <a:endParaRPr lang="de-CH"/>
            </a:p>
          </p:txBody>
        </p:sp>
        <p:sp>
          <p:nvSpPr>
            <p:cNvPr id="32" name="CustomShape 29">
              <a:extLst>
                <a:ext uri="{FF2B5EF4-FFF2-40B4-BE49-F238E27FC236}">
                  <a16:creationId xmlns:a16="http://schemas.microsoft.com/office/drawing/2014/main" id="{9DCDD3DA-00FF-4D48-860F-C74655874B1D}"/>
                </a:ext>
              </a:extLst>
            </p:cNvPr>
            <p:cNvSpPr/>
            <p:nvPr/>
          </p:nvSpPr>
          <p:spPr>
            <a:xfrm>
              <a:off x="2655518" y="4945980"/>
              <a:ext cx="93067"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0000"/>
            </a:solidFill>
            <a:ln w="9363">
              <a:solidFill>
                <a:srgbClr val="000000"/>
              </a:solidFill>
              <a:prstDash val="solid"/>
              <a:round/>
            </a:ln>
          </p:spPr>
          <p:txBody>
            <a:bodyPr lIns="0" tIns="0" rIns="0" bIns="0"/>
            <a:lstStyle/>
            <a:p>
              <a:endParaRPr lang="de-CH"/>
            </a:p>
          </p:txBody>
        </p:sp>
        <p:sp>
          <p:nvSpPr>
            <p:cNvPr id="33" name="CustomShape 30">
              <a:extLst>
                <a:ext uri="{FF2B5EF4-FFF2-40B4-BE49-F238E27FC236}">
                  <a16:creationId xmlns:a16="http://schemas.microsoft.com/office/drawing/2014/main" id="{A75A1389-BC03-482C-8D90-8B74D6F88917}"/>
                </a:ext>
              </a:extLst>
            </p:cNvPr>
            <p:cNvSpPr/>
            <p:nvPr/>
          </p:nvSpPr>
          <p:spPr>
            <a:xfrm>
              <a:off x="2712009" y="5001493"/>
              <a:ext cx="93067"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0000"/>
            </a:solidFill>
            <a:ln w="9363">
              <a:solidFill>
                <a:srgbClr val="000000"/>
              </a:solidFill>
              <a:prstDash val="solid"/>
              <a:round/>
            </a:ln>
          </p:spPr>
          <p:txBody>
            <a:bodyPr lIns="0" tIns="0" rIns="0" bIns="0"/>
            <a:lstStyle/>
            <a:p>
              <a:endParaRPr lang="de-CH"/>
            </a:p>
          </p:txBody>
        </p:sp>
        <p:sp>
          <p:nvSpPr>
            <p:cNvPr id="34" name="CustomShape 31">
              <a:extLst>
                <a:ext uri="{FF2B5EF4-FFF2-40B4-BE49-F238E27FC236}">
                  <a16:creationId xmlns:a16="http://schemas.microsoft.com/office/drawing/2014/main" id="{54EC55B4-73FB-43FC-9392-B5D676A3BBB4}"/>
                </a:ext>
              </a:extLst>
            </p:cNvPr>
            <p:cNvSpPr/>
            <p:nvPr/>
          </p:nvSpPr>
          <p:spPr>
            <a:xfrm>
              <a:off x="2658453" y="4987777"/>
              <a:ext cx="93396"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w="9363">
              <a:solidFill>
                <a:srgbClr val="000000"/>
              </a:solidFill>
              <a:prstDash val="solid"/>
              <a:round/>
            </a:ln>
          </p:spPr>
          <p:txBody>
            <a:bodyPr lIns="0" tIns="0" rIns="0" bIns="0"/>
            <a:lstStyle/>
            <a:p>
              <a:endParaRPr lang="de-CH"/>
            </a:p>
          </p:txBody>
        </p:sp>
        <p:sp>
          <p:nvSpPr>
            <p:cNvPr id="35" name="CustomShape 32">
              <a:extLst>
                <a:ext uri="{FF2B5EF4-FFF2-40B4-BE49-F238E27FC236}">
                  <a16:creationId xmlns:a16="http://schemas.microsoft.com/office/drawing/2014/main" id="{125A85A9-703D-42F9-945A-D27C87FBA7A5}"/>
                </a:ext>
              </a:extLst>
            </p:cNvPr>
            <p:cNvSpPr/>
            <p:nvPr/>
          </p:nvSpPr>
          <p:spPr>
            <a:xfrm>
              <a:off x="2586938" y="5050798"/>
              <a:ext cx="93396"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w="9363">
              <a:solidFill>
                <a:srgbClr val="000000"/>
              </a:solidFill>
              <a:prstDash val="solid"/>
              <a:round/>
            </a:ln>
          </p:spPr>
          <p:txBody>
            <a:bodyPr lIns="0" tIns="0" rIns="0" bIns="0"/>
            <a:lstStyle/>
            <a:p>
              <a:endParaRPr lang="de-CH"/>
            </a:p>
          </p:txBody>
        </p:sp>
        <p:sp>
          <p:nvSpPr>
            <p:cNvPr id="36" name="CustomShape 33">
              <a:extLst>
                <a:ext uri="{FF2B5EF4-FFF2-40B4-BE49-F238E27FC236}">
                  <a16:creationId xmlns:a16="http://schemas.microsoft.com/office/drawing/2014/main" id="{A44DBD11-81B8-4B85-A180-EAE970713C96}"/>
                </a:ext>
              </a:extLst>
            </p:cNvPr>
            <p:cNvSpPr/>
            <p:nvPr/>
          </p:nvSpPr>
          <p:spPr>
            <a:xfrm>
              <a:off x="2585310" y="4945980"/>
              <a:ext cx="93067"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w="9363">
              <a:solidFill>
                <a:srgbClr val="000000"/>
              </a:solidFill>
              <a:prstDash val="solid"/>
              <a:round/>
            </a:ln>
          </p:spPr>
          <p:txBody>
            <a:bodyPr lIns="0" tIns="0" rIns="0" bIns="0"/>
            <a:lstStyle/>
            <a:p>
              <a:endParaRPr lang="de-CH"/>
            </a:p>
          </p:txBody>
        </p:sp>
        <p:sp>
          <p:nvSpPr>
            <p:cNvPr id="37" name="CustomShape 34">
              <a:extLst>
                <a:ext uri="{FF2B5EF4-FFF2-40B4-BE49-F238E27FC236}">
                  <a16:creationId xmlns:a16="http://schemas.microsoft.com/office/drawing/2014/main" id="{433D6355-E2B7-4775-B211-EAED4060308D}"/>
                </a:ext>
              </a:extLst>
            </p:cNvPr>
            <p:cNvSpPr/>
            <p:nvPr/>
          </p:nvSpPr>
          <p:spPr>
            <a:xfrm>
              <a:off x="2614040" y="5018144"/>
              <a:ext cx="93067"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0000"/>
            </a:solidFill>
            <a:ln w="9363">
              <a:solidFill>
                <a:srgbClr val="000000"/>
              </a:solidFill>
              <a:prstDash val="solid"/>
              <a:round/>
            </a:ln>
          </p:spPr>
          <p:txBody>
            <a:bodyPr lIns="0" tIns="0" rIns="0" bIns="0"/>
            <a:lstStyle/>
            <a:p>
              <a:endParaRPr lang="de-CH"/>
            </a:p>
          </p:txBody>
        </p:sp>
        <p:sp>
          <p:nvSpPr>
            <p:cNvPr id="38" name="CustomShape 35">
              <a:extLst>
                <a:ext uri="{FF2B5EF4-FFF2-40B4-BE49-F238E27FC236}">
                  <a16:creationId xmlns:a16="http://schemas.microsoft.com/office/drawing/2014/main" id="{82FEEE82-B2BF-4CB2-AAA1-BA23DDA2471A}"/>
                </a:ext>
              </a:extLst>
            </p:cNvPr>
            <p:cNvSpPr/>
            <p:nvPr/>
          </p:nvSpPr>
          <p:spPr>
            <a:xfrm>
              <a:off x="2557549" y="4970797"/>
              <a:ext cx="93067"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0000"/>
            </a:solidFill>
            <a:ln w="9363">
              <a:solidFill>
                <a:srgbClr val="000000"/>
              </a:solidFill>
              <a:prstDash val="solid"/>
              <a:round/>
            </a:ln>
          </p:spPr>
          <p:txBody>
            <a:bodyPr lIns="0" tIns="0" rIns="0" bIns="0"/>
            <a:lstStyle/>
            <a:p>
              <a:endParaRPr lang="de-CH"/>
            </a:p>
          </p:txBody>
        </p:sp>
        <p:sp>
          <p:nvSpPr>
            <p:cNvPr id="39" name="CustomShape 36">
              <a:extLst>
                <a:ext uri="{FF2B5EF4-FFF2-40B4-BE49-F238E27FC236}">
                  <a16:creationId xmlns:a16="http://schemas.microsoft.com/office/drawing/2014/main" id="{7DA582F4-50F8-442C-9E8B-09A4C2E0AE46}"/>
                </a:ext>
              </a:extLst>
            </p:cNvPr>
            <p:cNvSpPr/>
            <p:nvPr/>
          </p:nvSpPr>
          <p:spPr>
            <a:xfrm>
              <a:off x="2679356" y="5049170"/>
              <a:ext cx="93396" cy="9306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w="9363">
              <a:solidFill>
                <a:srgbClr val="000000"/>
              </a:solidFill>
              <a:prstDash val="solid"/>
              <a:round/>
            </a:ln>
          </p:spPr>
          <p:txBody>
            <a:bodyPr lIns="0" tIns="0" rIns="0" bIns="0"/>
            <a:lstStyle/>
            <a:p>
              <a:endParaRPr lang="de-CH"/>
            </a:p>
          </p:txBody>
        </p:sp>
        <p:sp>
          <p:nvSpPr>
            <p:cNvPr id="40" name="CustomShape 37">
              <a:extLst>
                <a:ext uri="{FF2B5EF4-FFF2-40B4-BE49-F238E27FC236}">
                  <a16:creationId xmlns:a16="http://schemas.microsoft.com/office/drawing/2014/main" id="{1684D712-4274-46D9-A140-80E1CA73481B}"/>
                </a:ext>
              </a:extLst>
            </p:cNvPr>
            <p:cNvSpPr/>
            <p:nvPr/>
          </p:nvSpPr>
          <p:spPr>
            <a:xfrm>
              <a:off x="2539919" y="5018144"/>
              <a:ext cx="93067"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w="9363">
              <a:solidFill>
                <a:srgbClr val="000000"/>
              </a:solidFill>
              <a:prstDash val="solid"/>
              <a:round/>
            </a:ln>
          </p:spPr>
          <p:txBody>
            <a:bodyPr lIns="0" tIns="0" rIns="0" bIns="0"/>
            <a:lstStyle/>
            <a:p>
              <a:endParaRPr lang="de-CH"/>
            </a:p>
          </p:txBody>
        </p:sp>
        <p:sp>
          <p:nvSpPr>
            <p:cNvPr id="41" name="CustomShape 38">
              <a:extLst>
                <a:ext uri="{FF2B5EF4-FFF2-40B4-BE49-F238E27FC236}">
                  <a16:creationId xmlns:a16="http://schemas.microsoft.com/office/drawing/2014/main" id="{EA21F3C2-8141-4191-9B47-1B8EFEDEDE66}"/>
                </a:ext>
              </a:extLst>
            </p:cNvPr>
            <p:cNvSpPr/>
            <p:nvPr/>
          </p:nvSpPr>
          <p:spPr>
            <a:xfrm>
              <a:off x="2633965" y="5061578"/>
              <a:ext cx="93396" cy="9339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0000"/>
            </a:solidFill>
            <a:ln w="9363">
              <a:solidFill>
                <a:srgbClr val="000000"/>
              </a:solidFill>
              <a:prstDash val="solid"/>
              <a:round/>
            </a:ln>
          </p:spPr>
          <p:txBody>
            <a:bodyPr lIns="0" tIns="0" rIns="0" bIns="0"/>
            <a:lstStyle/>
            <a:p>
              <a:endParaRPr lang="de-CH"/>
            </a:p>
          </p:txBody>
        </p:sp>
        <p:sp>
          <p:nvSpPr>
            <p:cNvPr id="42" name="CustomShape 39">
              <a:extLst>
                <a:ext uri="{FF2B5EF4-FFF2-40B4-BE49-F238E27FC236}">
                  <a16:creationId xmlns:a16="http://schemas.microsoft.com/office/drawing/2014/main" id="{6311EA28-3F02-4214-BCB0-0D3017CE905C}"/>
                </a:ext>
              </a:extLst>
            </p:cNvPr>
            <p:cNvSpPr/>
            <p:nvPr/>
          </p:nvSpPr>
          <p:spPr>
            <a:xfrm>
              <a:off x="2736177" y="4475421"/>
              <a:ext cx="249155" cy="330144"/>
            </a:xfrm>
            <a:prstGeom prst="rect">
              <a:avLst/>
            </a:prstGeom>
            <a:noFill/>
            <a:ln>
              <a:noFill/>
              <a:prstDash val="solid"/>
            </a:ln>
          </p:spPr>
          <p:txBody>
            <a:bodyPr vert="horz" wrap="non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0" i="0" u="none" strike="noStrike" kern="1200" cap="none" spc="0" baseline="0">
                  <a:solidFill>
                    <a:srgbClr val="000000"/>
                  </a:solidFill>
                  <a:uFillTx/>
                  <a:latin typeface="Symbol"/>
                  <a:ea typeface="DejaVu Sans"/>
                </a:rPr>
                <a:t>g</a:t>
              </a:r>
              <a:endParaRPr lang="en-US" sz="1633" b="0" i="0" u="none" strike="noStrike" kern="1200" cap="none" spc="0" baseline="0">
                <a:solidFill>
                  <a:srgbClr val="000000"/>
                </a:solidFill>
                <a:uFillTx/>
                <a:latin typeface="Arial"/>
              </a:endParaRPr>
            </a:p>
          </p:txBody>
        </p:sp>
        <p:sp>
          <p:nvSpPr>
            <p:cNvPr id="43" name="CustomShape 40">
              <a:extLst>
                <a:ext uri="{FF2B5EF4-FFF2-40B4-BE49-F238E27FC236}">
                  <a16:creationId xmlns:a16="http://schemas.microsoft.com/office/drawing/2014/main" id="{DE1A4497-2DC5-4671-8BD9-27780E8ABC69}"/>
                </a:ext>
              </a:extLst>
            </p:cNvPr>
            <p:cNvSpPr/>
            <p:nvPr/>
          </p:nvSpPr>
          <p:spPr>
            <a:xfrm>
              <a:off x="2590202" y="5193179"/>
              <a:ext cx="294875" cy="330144"/>
            </a:xfrm>
            <a:prstGeom prst="rect">
              <a:avLst/>
            </a:prstGeom>
            <a:noFill/>
            <a:ln>
              <a:noFill/>
              <a:prstDash val="solid"/>
            </a:ln>
          </p:spPr>
          <p:txBody>
            <a:bodyPr vert="horz" wrap="non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0" i="0" u="none" strike="noStrike" kern="1200" cap="none" spc="0" baseline="0">
                  <a:solidFill>
                    <a:srgbClr val="000000"/>
                  </a:solidFill>
                  <a:uFillTx/>
                  <a:latin typeface="Symbol"/>
                  <a:ea typeface="DejaVu Sans"/>
                </a:rPr>
                <a:t>a</a:t>
              </a:r>
              <a:endParaRPr lang="en-US" sz="1633" b="0" i="0" u="none" strike="noStrike" kern="1200" cap="none" spc="0" baseline="0">
                <a:solidFill>
                  <a:srgbClr val="000000"/>
                </a:solidFill>
                <a:uFillTx/>
                <a:latin typeface="Arial"/>
              </a:endParaRPr>
            </a:p>
          </p:txBody>
        </p:sp>
      </p:grpSp>
      <p:pic>
        <p:nvPicPr>
          <p:cNvPr id="44" name="Grafik 258">
            <a:extLst>
              <a:ext uri="{FF2B5EF4-FFF2-40B4-BE49-F238E27FC236}">
                <a16:creationId xmlns:a16="http://schemas.microsoft.com/office/drawing/2014/main" id="{4993D568-BADC-43A7-AB9D-34FCDF485F57}"/>
              </a:ext>
            </a:extLst>
          </p:cNvPr>
          <p:cNvPicPr>
            <a:picLocks noChangeAspect="1"/>
          </p:cNvPicPr>
          <p:nvPr/>
        </p:nvPicPr>
        <p:blipFill>
          <a:blip r:embed="rId3"/>
          <a:stretch>
            <a:fillRect/>
          </a:stretch>
        </p:blipFill>
        <p:spPr>
          <a:xfrm>
            <a:off x="5063481" y="1383101"/>
            <a:ext cx="3893816" cy="2676773"/>
          </a:xfrm>
          <a:prstGeom prst="rect">
            <a:avLst/>
          </a:prstGeom>
          <a:noFill/>
          <a:ln>
            <a:noFill/>
          </a:ln>
        </p:spPr>
      </p:pic>
      <p:pic>
        <p:nvPicPr>
          <p:cNvPr id="46" name="Grafik 45">
            <a:extLst>
              <a:ext uri="{FF2B5EF4-FFF2-40B4-BE49-F238E27FC236}">
                <a16:creationId xmlns:a16="http://schemas.microsoft.com/office/drawing/2014/main" id="{0F5A7009-8D3D-49E7-B7AF-D6969B661E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84540" y="2494469"/>
            <a:ext cx="2314322" cy="188544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16">
    <p:spTree>
      <p:nvGrpSpPr>
        <p:cNvPr id="1" name=""/>
        <p:cNvGrpSpPr/>
        <p:nvPr/>
      </p:nvGrpSpPr>
      <p:grpSpPr>
        <a:xfrm>
          <a:off x="0" y="0"/>
          <a:ext cx="0" cy="0"/>
          <a:chOff x="0" y="0"/>
          <a:chExt cx="0" cy="0"/>
        </a:xfrm>
      </p:grpSpPr>
      <p:sp>
        <p:nvSpPr>
          <p:cNvPr id="2" name="CustomShape 1">
            <a:extLst>
              <a:ext uri="{FF2B5EF4-FFF2-40B4-BE49-F238E27FC236}">
                <a16:creationId xmlns:a16="http://schemas.microsoft.com/office/drawing/2014/main" id="{B1E00527-6B46-4D98-A177-BF03E0A202A1}"/>
              </a:ext>
            </a:extLst>
          </p:cNvPr>
          <p:cNvSpPr/>
          <p:nvPr/>
        </p:nvSpPr>
        <p:spPr>
          <a:xfrm>
            <a:off x="923763" y="332302"/>
            <a:ext cx="8045238" cy="941777"/>
          </a:xfrm>
          <a:prstGeom prst="rect">
            <a:avLst/>
          </a:prstGeom>
          <a:noFill/>
          <a:ln>
            <a:noFill/>
            <a:prstDash val="solid"/>
          </a:ln>
        </p:spPr>
        <p:txBody>
          <a:bodyPr vert="horz" wrap="squar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33000">
                <a:solidFill>
                  <a:srgbClr val="000000"/>
                </a:solidFill>
                <a:uFillTx/>
                <a:latin typeface="Arial"/>
              </a:rPr>
              <a:t>124</a:t>
            </a:r>
            <a:r>
              <a:rPr lang="en-US" sz="2400" b="1" i="0" u="none" strike="noStrike" kern="1200" cap="none" spc="0" baseline="0">
                <a:solidFill>
                  <a:srgbClr val="000000"/>
                </a:solidFill>
                <a:uFillTx/>
                <a:latin typeface="Arial"/>
              </a:rPr>
              <a:t>Xe(</a:t>
            </a:r>
            <a:r>
              <a:rPr lang="en-US" sz="2400" b="1" i="0" u="none" strike="noStrike" kern="1200" cap="none" spc="0" baseline="0">
                <a:solidFill>
                  <a:srgbClr val="000000"/>
                </a:solidFill>
                <a:uFillTx/>
                <a:latin typeface="Arial"/>
                <a:ea typeface="DejaVu Sans"/>
              </a:rPr>
              <a:t>α,α') measurement with ACTAF2</a:t>
            </a:r>
            <a:endParaRPr lang="en-US" sz="2400" b="0" i="0" u="none" strike="noStrike" kern="1200" cap="none" spc="0" baseline="0">
              <a:solidFill>
                <a:srgbClr val="000000"/>
              </a:solidFill>
              <a:uFillTx/>
              <a:latin typeface="Arial"/>
            </a:endParaRPr>
          </a:p>
        </p:txBody>
      </p:sp>
      <p:pic>
        <p:nvPicPr>
          <p:cNvPr id="3" name="Picture 1">
            <a:extLst>
              <a:ext uri="{FF2B5EF4-FFF2-40B4-BE49-F238E27FC236}">
                <a16:creationId xmlns:a16="http://schemas.microsoft.com/office/drawing/2014/main" id="{BA4B21A8-7E27-448C-A88D-8627CADFDE5B}"/>
              </a:ext>
            </a:extLst>
          </p:cNvPr>
          <p:cNvPicPr>
            <a:picLocks noChangeAspect="1"/>
          </p:cNvPicPr>
          <p:nvPr/>
        </p:nvPicPr>
        <p:blipFill>
          <a:blip r:embed="rId2"/>
          <a:stretch>
            <a:fillRect/>
          </a:stretch>
        </p:blipFill>
        <p:spPr>
          <a:xfrm>
            <a:off x="658002" y="1357179"/>
            <a:ext cx="2742377" cy="1971711"/>
          </a:xfrm>
          <a:prstGeom prst="rect">
            <a:avLst/>
          </a:prstGeom>
          <a:noFill/>
          <a:ln>
            <a:noFill/>
          </a:ln>
        </p:spPr>
      </p:pic>
      <p:pic>
        <p:nvPicPr>
          <p:cNvPr id="4" name="Picture 2">
            <a:extLst>
              <a:ext uri="{FF2B5EF4-FFF2-40B4-BE49-F238E27FC236}">
                <a16:creationId xmlns:a16="http://schemas.microsoft.com/office/drawing/2014/main" id="{620F097A-8FD0-4C21-94D1-C220ADEEC2D2}"/>
              </a:ext>
            </a:extLst>
          </p:cNvPr>
          <p:cNvPicPr>
            <a:picLocks noChangeAspect="1"/>
          </p:cNvPicPr>
          <p:nvPr/>
        </p:nvPicPr>
        <p:blipFill>
          <a:blip r:embed="rId3"/>
          <a:stretch>
            <a:fillRect/>
          </a:stretch>
        </p:blipFill>
        <p:spPr>
          <a:xfrm>
            <a:off x="3981315" y="1554745"/>
            <a:ext cx="1760110" cy="1763045"/>
          </a:xfrm>
          <a:prstGeom prst="rect">
            <a:avLst/>
          </a:prstGeom>
          <a:noFill/>
          <a:ln>
            <a:noFill/>
          </a:ln>
        </p:spPr>
      </p:pic>
      <p:pic>
        <p:nvPicPr>
          <p:cNvPr id="5" name="Picture 4">
            <a:extLst>
              <a:ext uri="{FF2B5EF4-FFF2-40B4-BE49-F238E27FC236}">
                <a16:creationId xmlns:a16="http://schemas.microsoft.com/office/drawing/2014/main" id="{A00BD29F-77E6-4A7B-BACE-5F5EA5D80419}"/>
              </a:ext>
            </a:extLst>
          </p:cNvPr>
          <p:cNvPicPr>
            <a:picLocks noChangeAspect="1"/>
          </p:cNvPicPr>
          <p:nvPr/>
        </p:nvPicPr>
        <p:blipFill>
          <a:blip r:embed="rId4"/>
          <a:stretch>
            <a:fillRect/>
          </a:stretch>
        </p:blipFill>
        <p:spPr>
          <a:xfrm>
            <a:off x="663552" y="3484010"/>
            <a:ext cx="5671538" cy="2784503"/>
          </a:xfrm>
          <a:prstGeom prst="rect">
            <a:avLst/>
          </a:prstGeom>
          <a:noFill/>
          <a:ln>
            <a:noFill/>
          </a:ln>
        </p:spPr>
      </p:pic>
      <p:sp>
        <p:nvSpPr>
          <p:cNvPr id="6" name="CustomShape 2">
            <a:extLst>
              <a:ext uri="{FF2B5EF4-FFF2-40B4-BE49-F238E27FC236}">
                <a16:creationId xmlns:a16="http://schemas.microsoft.com/office/drawing/2014/main" id="{5BA6904D-3E2C-417B-BE9C-A69E6B439987}"/>
              </a:ext>
            </a:extLst>
          </p:cNvPr>
          <p:cNvSpPr/>
          <p:nvPr/>
        </p:nvSpPr>
        <p:spPr>
          <a:xfrm>
            <a:off x="1658877" y="6167609"/>
            <a:ext cx="1712104" cy="302062"/>
          </a:xfrm>
          <a:prstGeom prst="rect">
            <a:avLst/>
          </a:prstGeom>
          <a:noFill/>
          <a:ln>
            <a:noFill/>
            <a:prstDash val="solid"/>
          </a:ln>
        </p:spPr>
        <p:txBody>
          <a:bodyPr vert="horz" wrap="non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451" b="0" i="0" u="none" strike="noStrike" kern="1200" cap="none" spc="0" baseline="0">
                <a:solidFill>
                  <a:srgbClr val="FF0000"/>
                </a:solidFill>
                <a:uFillTx/>
                <a:latin typeface="Gill Sans MT"/>
                <a:ea typeface="DejaVu Sans"/>
              </a:rPr>
              <a:t>Beam electrodes</a:t>
            </a:r>
            <a:endParaRPr lang="en-US" sz="1633" b="0" i="0" u="none" strike="noStrike" kern="1200" cap="none" spc="0" baseline="0">
              <a:solidFill>
                <a:srgbClr val="000000"/>
              </a:solidFill>
              <a:uFillTx/>
              <a:latin typeface="Arial"/>
            </a:endParaRPr>
          </a:p>
        </p:txBody>
      </p:sp>
      <p:sp>
        <p:nvSpPr>
          <p:cNvPr id="7" name="CustomShape 3">
            <a:extLst>
              <a:ext uri="{FF2B5EF4-FFF2-40B4-BE49-F238E27FC236}">
                <a16:creationId xmlns:a16="http://schemas.microsoft.com/office/drawing/2014/main" id="{2201B4F5-A34F-4529-9B8A-CF3B8ED954A2}"/>
              </a:ext>
            </a:extLst>
          </p:cNvPr>
          <p:cNvSpPr/>
          <p:nvPr/>
        </p:nvSpPr>
        <p:spPr>
          <a:xfrm flipH="1" flipV="1">
            <a:off x="1797664" y="5774436"/>
            <a:ext cx="456194" cy="456194"/>
          </a:xfrm>
          <a:custGeom>
            <a:avLst/>
            <a:gdLst>
              <a:gd name="f0" fmla="val w"/>
              <a:gd name="f1" fmla="val h"/>
              <a:gd name="f2" fmla="val ss"/>
              <a:gd name="f3" fmla="val 0"/>
              <a:gd name="f4" fmla="abs f0"/>
              <a:gd name="f5" fmla="abs f1"/>
              <a:gd name="f6" fmla="abs f2"/>
              <a:gd name="f7" fmla="val f3"/>
              <a:gd name="f8" fmla="?: f4 f0 1"/>
              <a:gd name="f9" fmla="?: f5 f1 1"/>
              <a:gd name="f10" fmla="?: f6 f2 1"/>
              <a:gd name="f11" fmla="*/ f8 1 21600"/>
              <a:gd name="f12" fmla="*/ f9 1 21600"/>
              <a:gd name="f13" fmla="*/ 21600 f8 1"/>
              <a:gd name="f14" fmla="*/ 21600 f9 1"/>
              <a:gd name="f15" fmla="min f12 f11"/>
              <a:gd name="f16" fmla="*/ f13 1 f10"/>
              <a:gd name="f17" fmla="*/ f14 1 f10"/>
              <a:gd name="f18" fmla="val f16"/>
              <a:gd name="f19" fmla="val f17"/>
              <a:gd name="f20" fmla="*/ f7 f15 1"/>
              <a:gd name="f21" fmla="*/ f18 f15 1"/>
              <a:gd name="f22" fmla="*/ f19 f15 1"/>
            </a:gdLst>
            <a:ahLst/>
            <a:cxnLst>
              <a:cxn ang="3cd4">
                <a:pos x="hc" y="t"/>
              </a:cxn>
              <a:cxn ang="0">
                <a:pos x="r" y="vc"/>
              </a:cxn>
              <a:cxn ang="cd4">
                <a:pos x="hc" y="b"/>
              </a:cxn>
              <a:cxn ang="cd2">
                <a:pos x="l" y="vc"/>
              </a:cxn>
            </a:cxnLst>
            <a:rect l="f20" t="f20" r="f21" b="f22"/>
            <a:pathLst>
              <a:path fill="none">
                <a:moveTo>
                  <a:pt x="f20" y="f20"/>
                </a:moveTo>
                <a:lnTo>
                  <a:pt x="f21" y="f22"/>
                </a:lnTo>
              </a:path>
            </a:pathLst>
          </a:custGeom>
          <a:noFill/>
          <a:ln w="12600" cap="flat">
            <a:solidFill>
              <a:srgbClr val="FF0000"/>
            </a:solidFill>
            <a:prstDash val="solid"/>
            <a:round/>
            <a:tailEnd type="arrow"/>
          </a:ln>
        </p:spPr>
        <p:txBody>
          <a:bodyPr lIns="0" tIns="0" rIns="0" bIns="0"/>
          <a:lstStyle/>
          <a:p>
            <a:endParaRPr lang="de-CH"/>
          </a:p>
        </p:txBody>
      </p:sp>
      <p:sp>
        <p:nvSpPr>
          <p:cNvPr id="8" name="CustomShape 4">
            <a:extLst>
              <a:ext uri="{FF2B5EF4-FFF2-40B4-BE49-F238E27FC236}">
                <a16:creationId xmlns:a16="http://schemas.microsoft.com/office/drawing/2014/main" id="{C510C564-B6F2-469F-995D-1FB7EFC3B73B}"/>
              </a:ext>
            </a:extLst>
          </p:cNvPr>
          <p:cNvSpPr/>
          <p:nvPr/>
        </p:nvSpPr>
        <p:spPr>
          <a:xfrm flipV="1">
            <a:off x="2713317" y="5970364"/>
            <a:ext cx="521500" cy="260256"/>
          </a:xfrm>
          <a:custGeom>
            <a:avLst/>
            <a:gdLst>
              <a:gd name="f0" fmla="val w"/>
              <a:gd name="f1" fmla="val h"/>
              <a:gd name="f2" fmla="val ss"/>
              <a:gd name="f3" fmla="val 0"/>
              <a:gd name="f4" fmla="abs f0"/>
              <a:gd name="f5" fmla="abs f1"/>
              <a:gd name="f6" fmla="abs f2"/>
              <a:gd name="f7" fmla="val f3"/>
              <a:gd name="f8" fmla="?: f4 f0 1"/>
              <a:gd name="f9" fmla="?: f5 f1 1"/>
              <a:gd name="f10" fmla="?: f6 f2 1"/>
              <a:gd name="f11" fmla="*/ f8 1 21600"/>
              <a:gd name="f12" fmla="*/ f9 1 21600"/>
              <a:gd name="f13" fmla="*/ 21600 f8 1"/>
              <a:gd name="f14" fmla="*/ 21600 f9 1"/>
              <a:gd name="f15" fmla="min f12 f11"/>
              <a:gd name="f16" fmla="*/ f13 1 f10"/>
              <a:gd name="f17" fmla="*/ f14 1 f10"/>
              <a:gd name="f18" fmla="val f16"/>
              <a:gd name="f19" fmla="val f17"/>
              <a:gd name="f20" fmla="*/ f7 f15 1"/>
              <a:gd name="f21" fmla="*/ f18 f15 1"/>
              <a:gd name="f22" fmla="*/ f19 f15 1"/>
            </a:gdLst>
            <a:ahLst/>
            <a:cxnLst>
              <a:cxn ang="3cd4">
                <a:pos x="hc" y="t"/>
              </a:cxn>
              <a:cxn ang="0">
                <a:pos x="r" y="vc"/>
              </a:cxn>
              <a:cxn ang="cd4">
                <a:pos x="hc" y="b"/>
              </a:cxn>
              <a:cxn ang="cd2">
                <a:pos x="l" y="vc"/>
              </a:cxn>
            </a:cxnLst>
            <a:rect l="f20" t="f20" r="f21" b="f22"/>
            <a:pathLst>
              <a:path fill="none">
                <a:moveTo>
                  <a:pt x="f20" y="f20"/>
                </a:moveTo>
                <a:lnTo>
                  <a:pt x="f21" y="f22"/>
                </a:lnTo>
              </a:path>
            </a:pathLst>
          </a:custGeom>
          <a:noFill/>
          <a:ln w="12600" cap="flat">
            <a:solidFill>
              <a:srgbClr val="FF0000"/>
            </a:solidFill>
            <a:prstDash val="solid"/>
            <a:round/>
            <a:tailEnd type="arrow"/>
          </a:ln>
        </p:spPr>
        <p:txBody>
          <a:bodyPr lIns="0" tIns="0" rIns="0" bIns="0"/>
          <a:lstStyle/>
          <a:p>
            <a:endParaRPr lang="de-CH"/>
          </a:p>
        </p:txBody>
      </p:sp>
      <p:pic>
        <p:nvPicPr>
          <p:cNvPr id="9" name="Grafik 266">
            <a:extLst>
              <a:ext uri="{FF2B5EF4-FFF2-40B4-BE49-F238E27FC236}">
                <a16:creationId xmlns:a16="http://schemas.microsoft.com/office/drawing/2014/main" id="{6BE8C9EC-319C-4167-A13B-57797B961EBB}"/>
              </a:ext>
            </a:extLst>
          </p:cNvPr>
          <p:cNvPicPr>
            <a:picLocks noChangeAspect="1"/>
          </p:cNvPicPr>
          <p:nvPr/>
        </p:nvPicPr>
        <p:blipFill>
          <a:blip r:embed="rId5"/>
          <a:stretch>
            <a:fillRect/>
          </a:stretch>
        </p:blipFill>
        <p:spPr>
          <a:xfrm>
            <a:off x="6220800" y="1977627"/>
            <a:ext cx="2851446" cy="366260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26">
    <p:spTree>
      <p:nvGrpSpPr>
        <p:cNvPr id="1" name=""/>
        <p:cNvGrpSpPr/>
        <p:nvPr/>
      </p:nvGrpSpPr>
      <p:grpSpPr>
        <a:xfrm>
          <a:off x="0" y="0"/>
          <a:ext cx="0" cy="0"/>
          <a:chOff x="0" y="0"/>
          <a:chExt cx="0" cy="0"/>
        </a:xfrm>
      </p:grpSpPr>
      <p:sp>
        <p:nvSpPr>
          <p:cNvPr id="2" name="CustomShape 1">
            <a:extLst>
              <a:ext uri="{FF2B5EF4-FFF2-40B4-BE49-F238E27FC236}">
                <a16:creationId xmlns:a16="http://schemas.microsoft.com/office/drawing/2014/main" id="{FF8E4A00-E528-43B0-AF16-05A55DD345DC}"/>
              </a:ext>
            </a:extLst>
          </p:cNvPr>
          <p:cNvSpPr/>
          <p:nvPr/>
        </p:nvSpPr>
        <p:spPr>
          <a:xfrm>
            <a:off x="6830875" y="6641467"/>
            <a:ext cx="2129116" cy="471866"/>
          </a:xfrm>
          <a:prstGeom prst="rect">
            <a:avLst/>
          </a:prstGeom>
          <a:noFill/>
          <a:ln>
            <a:noFill/>
            <a:prstDash val="solid"/>
          </a:ln>
        </p:spPr>
        <p:txBody>
          <a:bodyPr vert="horz" wrap="square" lIns="0" tIns="0" rIns="0" bIns="0" anchor="t"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D28A7B6A-7944-4932-9FCB-BDE913ED055D}" type="slidenum">
              <a:rPr sz="1400"/>
              <a:t>13</a:t>
            </a:fld>
            <a:endParaRPr lang="en-US" sz="1400" b="0" i="0" u="none" strike="noStrike" kern="1200" cap="none" spc="0" baseline="0" dirty="0">
              <a:solidFill>
                <a:srgbClr val="000000"/>
              </a:solidFill>
              <a:uFillTx/>
              <a:latin typeface="Arial"/>
            </a:endParaRPr>
          </a:p>
        </p:txBody>
      </p:sp>
      <p:pic>
        <p:nvPicPr>
          <p:cNvPr id="3" name="Grafik 1">
            <a:extLst>
              <a:ext uri="{FF2B5EF4-FFF2-40B4-BE49-F238E27FC236}">
                <a16:creationId xmlns:a16="http://schemas.microsoft.com/office/drawing/2014/main" id="{31A565FA-DAB0-4BEA-9F36-A258CC5674BC}"/>
              </a:ext>
            </a:extLst>
          </p:cNvPr>
          <p:cNvPicPr>
            <a:picLocks noChangeAspect="1"/>
          </p:cNvPicPr>
          <p:nvPr/>
        </p:nvPicPr>
        <p:blipFill>
          <a:blip r:embed="rId2"/>
          <a:stretch>
            <a:fillRect/>
          </a:stretch>
        </p:blipFill>
        <p:spPr>
          <a:xfrm rot="5400013">
            <a:off x="1978244" y="-439501"/>
            <a:ext cx="3272692" cy="6856271"/>
          </a:xfrm>
          <a:prstGeom prst="rect">
            <a:avLst/>
          </a:prstGeom>
          <a:noFill/>
          <a:ln>
            <a:noFill/>
          </a:ln>
        </p:spPr>
      </p:pic>
      <p:sp>
        <p:nvSpPr>
          <p:cNvPr id="4" name="Line 2">
            <a:extLst>
              <a:ext uri="{FF2B5EF4-FFF2-40B4-BE49-F238E27FC236}">
                <a16:creationId xmlns:a16="http://schemas.microsoft.com/office/drawing/2014/main" id="{4DD414B6-A857-4EAC-94C3-83270D23FE8A}"/>
              </a:ext>
            </a:extLst>
          </p:cNvPr>
          <p:cNvSpPr/>
          <p:nvPr/>
        </p:nvSpPr>
        <p:spPr>
          <a:xfrm flipH="1">
            <a:off x="248835" y="5391723"/>
            <a:ext cx="8294403"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36722">
            <a:solidFill>
              <a:srgbClr val="FF3333"/>
            </a:solidFill>
            <a:prstDash val="solid"/>
            <a:round/>
            <a:tailEnd type="arrow"/>
          </a:ln>
        </p:spPr>
        <p:txBody>
          <a:bodyPr lIns="0" tIns="0" rIns="0" bIns="0"/>
          <a:lstStyle/>
          <a:p>
            <a:endParaRPr lang="de-CH"/>
          </a:p>
        </p:txBody>
      </p:sp>
      <p:sp>
        <p:nvSpPr>
          <p:cNvPr id="5" name="CustomShape 3">
            <a:extLst>
              <a:ext uri="{FF2B5EF4-FFF2-40B4-BE49-F238E27FC236}">
                <a16:creationId xmlns:a16="http://schemas.microsoft.com/office/drawing/2014/main" id="{174DF46B-9726-4924-ABC8-409E1B55FF19}"/>
              </a:ext>
            </a:extLst>
          </p:cNvPr>
          <p:cNvSpPr/>
          <p:nvPr/>
        </p:nvSpPr>
        <p:spPr>
          <a:xfrm>
            <a:off x="197894" y="5545195"/>
            <a:ext cx="266136" cy="329485"/>
          </a:xfrm>
          <a:prstGeom prst="rect">
            <a:avLst/>
          </a:prstGeom>
          <a:noFill/>
          <a:ln>
            <a:noFill/>
            <a:prstDash val="solid"/>
          </a:ln>
        </p:spPr>
        <p:txBody>
          <a:bodyPr vert="horz" wrap="non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1" i="1" u="none" strike="noStrike" kern="1200" cap="none" spc="0" baseline="0">
                <a:solidFill>
                  <a:srgbClr val="FF0000"/>
                </a:solidFill>
                <a:uFillTx/>
                <a:latin typeface="Arial"/>
                <a:ea typeface="Noto Sans CJK SC Regular"/>
              </a:rPr>
              <a:t>z</a:t>
            </a:r>
            <a:endParaRPr lang="en-US" sz="1633" b="0" i="0" u="none" strike="noStrike" kern="1200" cap="none" spc="0" baseline="0">
              <a:solidFill>
                <a:srgbClr val="000000"/>
              </a:solidFill>
              <a:uFillTx/>
              <a:latin typeface="Arial"/>
            </a:endParaRPr>
          </a:p>
        </p:txBody>
      </p:sp>
      <p:sp>
        <p:nvSpPr>
          <p:cNvPr id="6" name="Line 4">
            <a:extLst>
              <a:ext uri="{FF2B5EF4-FFF2-40B4-BE49-F238E27FC236}">
                <a16:creationId xmlns:a16="http://schemas.microsoft.com/office/drawing/2014/main" id="{F42A8012-090F-48FD-A4D1-943703451284}"/>
              </a:ext>
            </a:extLst>
          </p:cNvPr>
          <p:cNvSpPr/>
          <p:nvPr/>
        </p:nvSpPr>
        <p:spPr>
          <a:xfrm flipH="1">
            <a:off x="8256519" y="2852781"/>
            <a:ext cx="746497"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8361">
            <a:solidFill>
              <a:srgbClr val="0000FF"/>
            </a:solidFill>
            <a:prstDash val="solid"/>
            <a:round/>
            <a:tailEnd type="arrow"/>
          </a:ln>
        </p:spPr>
        <p:txBody>
          <a:bodyPr lIns="0" tIns="0" rIns="0" bIns="0"/>
          <a:lstStyle/>
          <a:p>
            <a:endParaRPr lang="de-CH"/>
          </a:p>
        </p:txBody>
      </p:sp>
      <p:sp>
        <p:nvSpPr>
          <p:cNvPr id="7" name="CustomShape 5">
            <a:extLst>
              <a:ext uri="{FF2B5EF4-FFF2-40B4-BE49-F238E27FC236}">
                <a16:creationId xmlns:a16="http://schemas.microsoft.com/office/drawing/2014/main" id="{8C2382F6-D2F6-4CBB-80C4-103E592D78F1}"/>
              </a:ext>
            </a:extLst>
          </p:cNvPr>
          <p:cNvSpPr/>
          <p:nvPr/>
        </p:nvSpPr>
        <p:spPr>
          <a:xfrm>
            <a:off x="7508714" y="2322795"/>
            <a:ext cx="1609572" cy="329485"/>
          </a:xfrm>
          <a:prstGeom prst="rect">
            <a:avLst/>
          </a:prstGeom>
          <a:noFill/>
          <a:ln>
            <a:noFill/>
            <a:prstDash val="solid"/>
          </a:ln>
        </p:spPr>
        <p:txBody>
          <a:bodyPr vert="horz" wrap="non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1" i="0" u="none" strike="noStrike" kern="1200" cap="none" spc="0" baseline="0">
                <a:solidFill>
                  <a:srgbClr val="0000FF"/>
                </a:solidFill>
                <a:uFillTx/>
                <a:latin typeface="Arial"/>
                <a:ea typeface="Noto Sans CJK SC Regular"/>
              </a:rPr>
              <a:t>T(e) = 720 MeV</a:t>
            </a:r>
            <a:endParaRPr lang="en-US" sz="1633" b="0" i="0" u="none" strike="noStrike" kern="1200" cap="none" spc="0" baseline="0">
              <a:solidFill>
                <a:srgbClr val="000000"/>
              </a:solidFill>
              <a:uFillTx/>
              <a:latin typeface="Arial"/>
            </a:endParaRPr>
          </a:p>
        </p:txBody>
      </p:sp>
      <p:sp>
        <p:nvSpPr>
          <p:cNvPr id="8" name="Line 6">
            <a:extLst>
              <a:ext uri="{FF2B5EF4-FFF2-40B4-BE49-F238E27FC236}">
                <a16:creationId xmlns:a16="http://schemas.microsoft.com/office/drawing/2014/main" id="{683A86E0-856A-45F9-AA46-0BDB716278D0}"/>
              </a:ext>
            </a:extLst>
          </p:cNvPr>
          <p:cNvSpPr/>
          <p:nvPr/>
        </p:nvSpPr>
        <p:spPr>
          <a:xfrm>
            <a:off x="940469" y="2654238"/>
            <a:ext cx="0" cy="415046"/>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36722">
            <a:solidFill>
              <a:srgbClr val="FF00CC"/>
            </a:solidFill>
            <a:prstDash val="solid"/>
            <a:round/>
          </a:ln>
        </p:spPr>
        <p:txBody>
          <a:bodyPr lIns="0" tIns="0" rIns="0" bIns="0"/>
          <a:lstStyle/>
          <a:p>
            <a:endParaRPr lang="de-CH"/>
          </a:p>
        </p:txBody>
      </p:sp>
      <p:sp>
        <p:nvSpPr>
          <p:cNvPr id="9" name="CustomShape 7">
            <a:extLst>
              <a:ext uri="{FF2B5EF4-FFF2-40B4-BE49-F238E27FC236}">
                <a16:creationId xmlns:a16="http://schemas.microsoft.com/office/drawing/2014/main" id="{5BA792E5-1B3A-4EFD-81E4-CC5287A6C0F7}"/>
              </a:ext>
            </a:extLst>
          </p:cNvPr>
          <p:cNvSpPr/>
          <p:nvPr/>
        </p:nvSpPr>
        <p:spPr>
          <a:xfrm>
            <a:off x="1637004" y="1063611"/>
            <a:ext cx="3402665" cy="330144"/>
          </a:xfrm>
          <a:prstGeom prst="rect">
            <a:avLst/>
          </a:prstGeom>
          <a:noFill/>
          <a:ln>
            <a:noFill/>
            <a:prstDash val="solid"/>
          </a:ln>
        </p:spPr>
        <p:txBody>
          <a:bodyPr vert="horz" wrap="non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1" i="0" u="none" strike="noStrike" kern="1200" cap="none" spc="0" baseline="0">
                <a:solidFill>
                  <a:srgbClr val="FF00CC"/>
                </a:solidFill>
                <a:uFillTx/>
                <a:latin typeface="Arial"/>
                <a:ea typeface="Noto Sans CJK SC Regular"/>
              </a:rPr>
              <a:t>Be windows of 0.5 mm thickness</a:t>
            </a:r>
            <a:endParaRPr lang="en-US" sz="1633" b="0" i="0" u="none" strike="noStrike" kern="1200" cap="none" spc="0" baseline="0">
              <a:solidFill>
                <a:srgbClr val="000000"/>
              </a:solidFill>
              <a:uFillTx/>
              <a:latin typeface="Arial"/>
            </a:endParaRPr>
          </a:p>
        </p:txBody>
      </p:sp>
      <p:sp>
        <p:nvSpPr>
          <p:cNvPr id="10" name="Line 8">
            <a:extLst>
              <a:ext uri="{FF2B5EF4-FFF2-40B4-BE49-F238E27FC236}">
                <a16:creationId xmlns:a16="http://schemas.microsoft.com/office/drawing/2014/main" id="{59E53039-13AE-46BC-9506-1B1C1DB1184F}"/>
              </a:ext>
            </a:extLst>
          </p:cNvPr>
          <p:cNvSpPr/>
          <p:nvPr/>
        </p:nvSpPr>
        <p:spPr>
          <a:xfrm>
            <a:off x="4893695" y="1395383"/>
            <a:ext cx="829443" cy="1176238"/>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9528">
            <a:solidFill>
              <a:srgbClr val="FF00CC"/>
            </a:solidFill>
            <a:prstDash val="solid"/>
            <a:tailEnd type="arrow"/>
          </a:ln>
        </p:spPr>
        <p:txBody>
          <a:bodyPr lIns="0" tIns="0" rIns="0" bIns="0"/>
          <a:lstStyle/>
          <a:p>
            <a:endParaRPr lang="de-CH"/>
          </a:p>
        </p:txBody>
      </p:sp>
      <p:sp>
        <p:nvSpPr>
          <p:cNvPr id="11" name="Line 9">
            <a:extLst>
              <a:ext uri="{FF2B5EF4-FFF2-40B4-BE49-F238E27FC236}">
                <a16:creationId xmlns:a16="http://schemas.microsoft.com/office/drawing/2014/main" id="{1DD83C02-E5BE-4DF5-9F4E-429DBFC2D64B}"/>
              </a:ext>
            </a:extLst>
          </p:cNvPr>
          <p:cNvSpPr/>
          <p:nvPr/>
        </p:nvSpPr>
        <p:spPr>
          <a:xfrm flipH="1">
            <a:off x="995324" y="1478328"/>
            <a:ext cx="497662" cy="1093293"/>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9528">
            <a:solidFill>
              <a:srgbClr val="FF00CC"/>
            </a:solidFill>
            <a:prstDash val="solid"/>
            <a:tailEnd type="arrow"/>
          </a:ln>
        </p:spPr>
        <p:txBody>
          <a:bodyPr lIns="0" tIns="0" rIns="0" bIns="0"/>
          <a:lstStyle/>
          <a:p>
            <a:endParaRPr lang="de-CH"/>
          </a:p>
        </p:txBody>
      </p:sp>
      <p:sp>
        <p:nvSpPr>
          <p:cNvPr id="12" name="Line 10">
            <a:extLst>
              <a:ext uri="{FF2B5EF4-FFF2-40B4-BE49-F238E27FC236}">
                <a16:creationId xmlns:a16="http://schemas.microsoft.com/office/drawing/2014/main" id="{449E5EE7-A38F-46D0-8475-4FCC6491C4FA}"/>
              </a:ext>
            </a:extLst>
          </p:cNvPr>
          <p:cNvSpPr/>
          <p:nvPr/>
        </p:nvSpPr>
        <p:spPr>
          <a:xfrm>
            <a:off x="940469" y="3689411"/>
            <a:ext cx="2874955"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36722">
            <a:solidFill>
              <a:srgbClr val="3333FF"/>
            </a:solidFill>
            <a:prstDash val="solid"/>
            <a:round/>
          </a:ln>
        </p:spPr>
        <p:txBody>
          <a:bodyPr lIns="0" tIns="0" rIns="0" bIns="0"/>
          <a:lstStyle/>
          <a:p>
            <a:endParaRPr lang="de-CH"/>
          </a:p>
        </p:txBody>
      </p:sp>
      <p:sp>
        <p:nvSpPr>
          <p:cNvPr id="13" name="Line 11">
            <a:extLst>
              <a:ext uri="{FF2B5EF4-FFF2-40B4-BE49-F238E27FC236}">
                <a16:creationId xmlns:a16="http://schemas.microsoft.com/office/drawing/2014/main" id="{FCECA097-B46C-4C90-B410-8D49AB3CE79E}"/>
              </a:ext>
            </a:extLst>
          </p:cNvPr>
          <p:cNvSpPr/>
          <p:nvPr/>
        </p:nvSpPr>
        <p:spPr>
          <a:xfrm>
            <a:off x="940469" y="2056979"/>
            <a:ext cx="2874955"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36722">
            <a:solidFill>
              <a:srgbClr val="3333FF"/>
            </a:solidFill>
            <a:prstDash val="solid"/>
            <a:round/>
          </a:ln>
        </p:spPr>
        <p:txBody>
          <a:bodyPr lIns="0" tIns="0" rIns="0" bIns="0"/>
          <a:lstStyle/>
          <a:p>
            <a:endParaRPr lang="de-CH"/>
          </a:p>
        </p:txBody>
      </p:sp>
      <p:sp>
        <p:nvSpPr>
          <p:cNvPr id="14" name="CustomShape 12">
            <a:extLst>
              <a:ext uri="{FF2B5EF4-FFF2-40B4-BE49-F238E27FC236}">
                <a16:creationId xmlns:a16="http://schemas.microsoft.com/office/drawing/2014/main" id="{F865BF19-C376-43BC-A1CC-EA14E57677A8}"/>
              </a:ext>
            </a:extLst>
          </p:cNvPr>
          <p:cNvSpPr/>
          <p:nvPr/>
        </p:nvSpPr>
        <p:spPr>
          <a:xfrm>
            <a:off x="2426598" y="1742837"/>
            <a:ext cx="370962" cy="329485"/>
          </a:xfrm>
          <a:prstGeom prst="rect">
            <a:avLst/>
          </a:prstGeom>
          <a:noFill/>
          <a:ln>
            <a:noFill/>
            <a:prstDash val="solid"/>
          </a:ln>
        </p:spPr>
        <p:txBody>
          <a:bodyPr vert="horz" wrap="non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1" i="0" u="none" strike="noStrike" kern="1200" cap="none" spc="0" baseline="0">
                <a:solidFill>
                  <a:srgbClr val="3333FF"/>
                </a:solidFill>
                <a:uFillTx/>
                <a:latin typeface="Arial"/>
                <a:ea typeface="Noto Sans CJK SC Regular"/>
              </a:rPr>
              <a:t>Al</a:t>
            </a:r>
            <a:endParaRPr lang="en-US" sz="1633" b="0" i="0" u="none" strike="noStrike" kern="1200" cap="none" spc="0" baseline="0">
              <a:solidFill>
                <a:srgbClr val="000000"/>
              </a:solidFill>
              <a:uFillTx/>
              <a:latin typeface="Arial"/>
            </a:endParaRPr>
          </a:p>
        </p:txBody>
      </p:sp>
      <p:sp>
        <p:nvSpPr>
          <p:cNvPr id="15" name="Line 13">
            <a:extLst>
              <a:ext uri="{FF2B5EF4-FFF2-40B4-BE49-F238E27FC236}">
                <a16:creationId xmlns:a16="http://schemas.microsoft.com/office/drawing/2014/main" id="{144EAF7D-ECCD-433E-BE8D-E4D1065BA69E}"/>
              </a:ext>
            </a:extLst>
          </p:cNvPr>
          <p:cNvSpPr/>
          <p:nvPr/>
        </p:nvSpPr>
        <p:spPr>
          <a:xfrm>
            <a:off x="3815425" y="3069284"/>
            <a:ext cx="0" cy="620118"/>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46157">
            <a:solidFill>
              <a:srgbClr val="000000"/>
            </a:solidFill>
            <a:prstDash val="solid"/>
            <a:round/>
          </a:ln>
        </p:spPr>
        <p:txBody>
          <a:bodyPr lIns="0" tIns="0" rIns="0" bIns="0"/>
          <a:lstStyle/>
          <a:p>
            <a:endParaRPr lang="de-CH"/>
          </a:p>
        </p:txBody>
      </p:sp>
      <p:sp>
        <p:nvSpPr>
          <p:cNvPr id="16" name="Line 14">
            <a:extLst>
              <a:ext uri="{FF2B5EF4-FFF2-40B4-BE49-F238E27FC236}">
                <a16:creationId xmlns:a16="http://schemas.microsoft.com/office/drawing/2014/main" id="{856716AD-8062-4473-BD6D-E6B2F816FD43}"/>
              </a:ext>
            </a:extLst>
          </p:cNvPr>
          <p:cNvSpPr/>
          <p:nvPr/>
        </p:nvSpPr>
        <p:spPr>
          <a:xfrm>
            <a:off x="3815425" y="2056979"/>
            <a:ext cx="0" cy="620118"/>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46157">
            <a:solidFill>
              <a:srgbClr val="000000"/>
            </a:solidFill>
            <a:prstDash val="solid"/>
            <a:round/>
          </a:ln>
        </p:spPr>
        <p:txBody>
          <a:bodyPr lIns="0" tIns="0" rIns="0" bIns="0"/>
          <a:lstStyle/>
          <a:p>
            <a:endParaRPr lang="de-CH"/>
          </a:p>
        </p:txBody>
      </p:sp>
      <p:sp>
        <p:nvSpPr>
          <p:cNvPr id="17" name="Line 15">
            <a:extLst>
              <a:ext uri="{FF2B5EF4-FFF2-40B4-BE49-F238E27FC236}">
                <a16:creationId xmlns:a16="http://schemas.microsoft.com/office/drawing/2014/main" id="{34D63467-6E05-460F-8F9D-221905DBCEF8}"/>
              </a:ext>
            </a:extLst>
          </p:cNvPr>
          <p:cNvSpPr/>
          <p:nvPr/>
        </p:nvSpPr>
        <p:spPr>
          <a:xfrm>
            <a:off x="941777" y="2056979"/>
            <a:ext cx="0" cy="620118"/>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46157">
            <a:solidFill>
              <a:srgbClr val="000000"/>
            </a:solidFill>
            <a:prstDash val="solid"/>
            <a:round/>
          </a:ln>
        </p:spPr>
        <p:txBody>
          <a:bodyPr lIns="0" tIns="0" rIns="0" bIns="0"/>
          <a:lstStyle/>
          <a:p>
            <a:endParaRPr lang="de-CH"/>
          </a:p>
        </p:txBody>
      </p:sp>
      <p:sp>
        <p:nvSpPr>
          <p:cNvPr id="18" name="Line 16">
            <a:extLst>
              <a:ext uri="{FF2B5EF4-FFF2-40B4-BE49-F238E27FC236}">
                <a16:creationId xmlns:a16="http://schemas.microsoft.com/office/drawing/2014/main" id="{31CD1628-CC42-41BD-A243-CAE00C2B820E}"/>
              </a:ext>
            </a:extLst>
          </p:cNvPr>
          <p:cNvSpPr/>
          <p:nvPr/>
        </p:nvSpPr>
        <p:spPr>
          <a:xfrm>
            <a:off x="941777" y="3069284"/>
            <a:ext cx="0" cy="620118"/>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46157">
            <a:solidFill>
              <a:srgbClr val="000000"/>
            </a:solidFill>
            <a:prstDash val="solid"/>
            <a:round/>
          </a:ln>
        </p:spPr>
        <p:txBody>
          <a:bodyPr lIns="0" tIns="0" rIns="0" bIns="0"/>
          <a:lstStyle/>
          <a:p>
            <a:endParaRPr lang="de-CH"/>
          </a:p>
        </p:txBody>
      </p:sp>
      <p:sp>
        <p:nvSpPr>
          <p:cNvPr id="19" name="Line 17">
            <a:extLst>
              <a:ext uri="{FF2B5EF4-FFF2-40B4-BE49-F238E27FC236}">
                <a16:creationId xmlns:a16="http://schemas.microsoft.com/office/drawing/2014/main" id="{9159874C-6986-4F15-9668-57D38F2FB319}"/>
              </a:ext>
            </a:extLst>
          </p:cNvPr>
          <p:cNvSpPr/>
          <p:nvPr/>
        </p:nvSpPr>
        <p:spPr>
          <a:xfrm>
            <a:off x="3815425" y="3069284"/>
            <a:ext cx="2023311"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36722">
            <a:solidFill>
              <a:srgbClr val="000000"/>
            </a:solidFill>
            <a:prstDash val="solid"/>
            <a:round/>
          </a:ln>
        </p:spPr>
        <p:txBody>
          <a:bodyPr lIns="0" tIns="0" rIns="0" bIns="0"/>
          <a:lstStyle/>
          <a:p>
            <a:endParaRPr lang="de-CH"/>
          </a:p>
        </p:txBody>
      </p:sp>
      <p:sp>
        <p:nvSpPr>
          <p:cNvPr id="20" name="Line 18">
            <a:extLst>
              <a:ext uri="{FF2B5EF4-FFF2-40B4-BE49-F238E27FC236}">
                <a16:creationId xmlns:a16="http://schemas.microsoft.com/office/drawing/2014/main" id="{40738EA3-0277-40C5-8EA8-BE10B423766B}"/>
              </a:ext>
            </a:extLst>
          </p:cNvPr>
          <p:cNvSpPr/>
          <p:nvPr/>
        </p:nvSpPr>
        <p:spPr>
          <a:xfrm>
            <a:off x="3815425" y="2677098"/>
            <a:ext cx="2023311"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36722">
            <a:solidFill>
              <a:srgbClr val="000000"/>
            </a:solidFill>
            <a:prstDash val="solid"/>
            <a:round/>
          </a:ln>
        </p:spPr>
        <p:txBody>
          <a:bodyPr lIns="0" tIns="0" rIns="0" bIns="0"/>
          <a:lstStyle/>
          <a:p>
            <a:endParaRPr lang="de-CH"/>
          </a:p>
        </p:txBody>
      </p:sp>
      <p:sp>
        <p:nvSpPr>
          <p:cNvPr id="21" name="CustomShape 19">
            <a:extLst>
              <a:ext uri="{FF2B5EF4-FFF2-40B4-BE49-F238E27FC236}">
                <a16:creationId xmlns:a16="http://schemas.microsoft.com/office/drawing/2014/main" id="{D700FA9B-9161-488C-88A7-884FF185A83C}"/>
              </a:ext>
            </a:extLst>
          </p:cNvPr>
          <p:cNvSpPr/>
          <p:nvPr/>
        </p:nvSpPr>
        <p:spPr>
          <a:xfrm>
            <a:off x="3904250" y="3196312"/>
            <a:ext cx="1579205" cy="329485"/>
          </a:xfrm>
          <a:prstGeom prst="rect">
            <a:avLst/>
          </a:prstGeom>
          <a:noFill/>
          <a:ln>
            <a:noFill/>
            <a:prstDash val="solid"/>
          </a:ln>
        </p:spPr>
        <p:txBody>
          <a:bodyPr vert="horz" wrap="non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1" i="0" u="none" strike="noStrike" kern="1200" cap="none" spc="0" baseline="0">
                <a:solidFill>
                  <a:srgbClr val="000000"/>
                </a:solidFill>
                <a:uFillTx/>
                <a:latin typeface="Arial"/>
                <a:ea typeface="Noto Sans CJK SC Regular"/>
              </a:rPr>
              <a:t>stainless steel</a:t>
            </a:r>
            <a:endParaRPr lang="en-US" sz="1633" b="0" i="0" u="none" strike="noStrike" kern="1200" cap="none" spc="0" baseline="0">
              <a:solidFill>
                <a:srgbClr val="000000"/>
              </a:solidFill>
              <a:uFillTx/>
              <a:latin typeface="Arial"/>
            </a:endParaRPr>
          </a:p>
        </p:txBody>
      </p:sp>
      <p:sp>
        <p:nvSpPr>
          <p:cNvPr id="22" name="CustomShape 20">
            <a:extLst>
              <a:ext uri="{FF2B5EF4-FFF2-40B4-BE49-F238E27FC236}">
                <a16:creationId xmlns:a16="http://schemas.microsoft.com/office/drawing/2014/main" id="{EB23431B-F936-467F-A771-390FE803965C}"/>
              </a:ext>
            </a:extLst>
          </p:cNvPr>
          <p:cNvSpPr/>
          <p:nvPr/>
        </p:nvSpPr>
        <p:spPr>
          <a:xfrm>
            <a:off x="417661" y="4206340"/>
            <a:ext cx="4165814" cy="827157"/>
          </a:xfrm>
          <a:prstGeom prst="rect">
            <a:avLst/>
          </a:prstGeom>
          <a:noFill/>
          <a:ln>
            <a:noFill/>
            <a:prstDash val="solid"/>
          </a:ln>
        </p:spPr>
        <p:txBody>
          <a:bodyPr vert="horz" wrap="non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1" i="0" u="none" strike="noStrike" kern="1200" cap="none" spc="0" baseline="0">
                <a:solidFill>
                  <a:srgbClr val="FF6600"/>
                </a:solidFill>
                <a:uFillTx/>
                <a:latin typeface="Arial"/>
                <a:ea typeface="Noto Sans CJK SC Regular"/>
              </a:rPr>
              <a:t>Anode: 1.5 mm of G-10 &amp; </a:t>
            </a:r>
            <a:r>
              <a:rPr lang="en-US" sz="1633" b="1" i="0" u="none" strike="noStrike" kern="1200" cap="none" spc="0" baseline="0">
                <a:solidFill>
                  <a:srgbClr val="666666"/>
                </a:solidFill>
                <a:uFillTx/>
                <a:latin typeface="Arial"/>
                <a:ea typeface="Noto Sans CJK SC Regular"/>
              </a:rPr>
              <a:t>0.02 mm of Cu</a:t>
            </a:r>
            <a:endParaRPr lang="en-US" sz="1633" b="0" i="0" u="none" strike="noStrike" kern="1200" cap="none" spc="0" baseline="0">
              <a:solidFill>
                <a:srgbClr val="000000"/>
              </a:solidFill>
              <a:uFillTx/>
              <a:latin typeface="Arial"/>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633" b="0" i="0" u="none" strike="noStrike" kern="1200" cap="none" spc="0" baseline="0">
              <a:solidFill>
                <a:srgbClr val="000000"/>
              </a:solidFill>
              <a:uFillTx/>
              <a:latin typeface="Arial"/>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1" i="0" u="none" strike="noStrike" kern="1200" cap="none" spc="0" baseline="0">
                <a:solidFill>
                  <a:srgbClr val="000000"/>
                </a:solidFill>
                <a:uFillTx/>
                <a:latin typeface="Arial"/>
                <a:ea typeface="Noto Sans CJK SC Regular"/>
              </a:rPr>
              <a:t>Cathode: 1 mm of steel </a:t>
            </a:r>
            <a:r>
              <a:rPr lang="en-US" sz="1633" b="1" i="0" u="none" strike="noStrike" kern="1200" cap="none" spc="0" baseline="0">
                <a:solidFill>
                  <a:srgbClr val="FF6600"/>
                </a:solidFill>
                <a:uFillTx/>
                <a:latin typeface="Arial"/>
                <a:ea typeface="Noto Sans CJK SC Regular"/>
              </a:rPr>
              <a:t>&amp; </a:t>
            </a:r>
            <a:r>
              <a:rPr lang="en-US" sz="1633" b="1" i="0" u="none" strike="noStrike" kern="1200" cap="none" spc="0" baseline="0">
                <a:solidFill>
                  <a:srgbClr val="0000FF"/>
                </a:solidFill>
                <a:uFillTx/>
                <a:latin typeface="Arial"/>
                <a:ea typeface="Noto Sans CJK SC Regular"/>
              </a:rPr>
              <a:t>0.02 mm of Al</a:t>
            </a:r>
            <a:r>
              <a:rPr lang="en-US" sz="1633" b="1" i="0" u="none" strike="noStrike" kern="1200" cap="none" spc="0" baseline="0">
                <a:solidFill>
                  <a:srgbClr val="666666"/>
                </a:solidFill>
                <a:uFillTx/>
                <a:latin typeface="Arial"/>
                <a:ea typeface="Noto Sans CJK SC Regular"/>
              </a:rPr>
              <a:t>  </a:t>
            </a:r>
            <a:endParaRPr lang="en-US" sz="1633" b="0" i="0" u="none" strike="noStrike" kern="1200" cap="none" spc="0" baseline="0">
              <a:solidFill>
                <a:srgbClr val="000000"/>
              </a:solidFill>
              <a:uFillTx/>
              <a:latin typeface="Arial"/>
            </a:endParaRPr>
          </a:p>
        </p:txBody>
      </p:sp>
      <p:sp>
        <p:nvSpPr>
          <p:cNvPr id="23" name="Line 21">
            <a:extLst>
              <a:ext uri="{FF2B5EF4-FFF2-40B4-BE49-F238E27FC236}">
                <a16:creationId xmlns:a16="http://schemas.microsoft.com/office/drawing/2014/main" id="{14798E84-C08B-4886-988E-B8054C6B2A5F}"/>
              </a:ext>
            </a:extLst>
          </p:cNvPr>
          <p:cNvSpPr/>
          <p:nvPr/>
        </p:nvSpPr>
        <p:spPr>
          <a:xfrm>
            <a:off x="1367924" y="2986018"/>
            <a:ext cx="0" cy="703393"/>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8361">
            <a:solidFill>
              <a:srgbClr val="000000"/>
            </a:solidFill>
            <a:prstDash val="solid"/>
            <a:round/>
          </a:ln>
        </p:spPr>
        <p:txBody>
          <a:bodyPr lIns="0" tIns="0" rIns="0" bIns="0"/>
          <a:lstStyle/>
          <a:p>
            <a:endParaRPr lang="de-CH"/>
          </a:p>
        </p:txBody>
      </p:sp>
      <p:sp>
        <p:nvSpPr>
          <p:cNvPr id="24" name="Line 22">
            <a:extLst>
              <a:ext uri="{FF2B5EF4-FFF2-40B4-BE49-F238E27FC236}">
                <a16:creationId xmlns:a16="http://schemas.microsoft.com/office/drawing/2014/main" id="{E9D41FDB-EA59-4370-823F-B3817A9E7DDD}"/>
              </a:ext>
            </a:extLst>
          </p:cNvPr>
          <p:cNvSpPr/>
          <p:nvPr/>
        </p:nvSpPr>
        <p:spPr>
          <a:xfrm>
            <a:off x="1367924" y="2039349"/>
            <a:ext cx="0" cy="703393"/>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8361">
            <a:solidFill>
              <a:srgbClr val="000000"/>
            </a:solidFill>
            <a:prstDash val="solid"/>
            <a:round/>
          </a:ln>
        </p:spPr>
        <p:txBody>
          <a:bodyPr lIns="0" tIns="0" rIns="0" bIns="0"/>
          <a:lstStyle/>
          <a:p>
            <a:endParaRPr lang="de-CH"/>
          </a:p>
        </p:txBody>
      </p:sp>
      <p:sp>
        <p:nvSpPr>
          <p:cNvPr id="25" name="Line 23">
            <a:extLst>
              <a:ext uri="{FF2B5EF4-FFF2-40B4-BE49-F238E27FC236}">
                <a16:creationId xmlns:a16="http://schemas.microsoft.com/office/drawing/2014/main" id="{9DB8B7C3-A293-4550-9D8E-3FCEEC7D7741}"/>
              </a:ext>
            </a:extLst>
          </p:cNvPr>
          <p:cNvSpPr/>
          <p:nvPr/>
        </p:nvSpPr>
        <p:spPr>
          <a:xfrm>
            <a:off x="2903037" y="2986018"/>
            <a:ext cx="0" cy="703393"/>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36722">
            <a:solidFill>
              <a:srgbClr val="FF6600"/>
            </a:solidFill>
            <a:prstDash val="solid"/>
            <a:round/>
          </a:ln>
        </p:spPr>
        <p:txBody>
          <a:bodyPr lIns="0" tIns="0" rIns="0" bIns="0"/>
          <a:lstStyle/>
          <a:p>
            <a:endParaRPr lang="de-CH"/>
          </a:p>
        </p:txBody>
      </p:sp>
      <p:sp>
        <p:nvSpPr>
          <p:cNvPr id="26" name="Line 24">
            <a:extLst>
              <a:ext uri="{FF2B5EF4-FFF2-40B4-BE49-F238E27FC236}">
                <a16:creationId xmlns:a16="http://schemas.microsoft.com/office/drawing/2014/main" id="{5122B823-B17F-438D-99F3-EC9590F0DF8A}"/>
              </a:ext>
            </a:extLst>
          </p:cNvPr>
          <p:cNvSpPr/>
          <p:nvPr/>
        </p:nvSpPr>
        <p:spPr>
          <a:xfrm>
            <a:off x="2903037" y="2039349"/>
            <a:ext cx="0" cy="703393"/>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36722">
            <a:solidFill>
              <a:srgbClr val="FF6600"/>
            </a:solidFill>
            <a:prstDash val="solid"/>
            <a:round/>
          </a:ln>
        </p:spPr>
        <p:txBody>
          <a:bodyPr lIns="0" tIns="0" rIns="0" bIns="0"/>
          <a:lstStyle/>
          <a:p>
            <a:endParaRPr lang="de-CH"/>
          </a:p>
        </p:txBody>
      </p:sp>
      <p:sp>
        <p:nvSpPr>
          <p:cNvPr id="27" name="Line 25">
            <a:extLst>
              <a:ext uri="{FF2B5EF4-FFF2-40B4-BE49-F238E27FC236}">
                <a16:creationId xmlns:a16="http://schemas.microsoft.com/office/drawing/2014/main" id="{E313AD9C-C5C0-42FA-ABD0-05CB5B33C86C}"/>
              </a:ext>
            </a:extLst>
          </p:cNvPr>
          <p:cNvSpPr/>
          <p:nvPr/>
        </p:nvSpPr>
        <p:spPr>
          <a:xfrm>
            <a:off x="1362373" y="2753843"/>
            <a:ext cx="0" cy="248506"/>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9528">
            <a:solidFill>
              <a:srgbClr val="0000FF"/>
            </a:solidFill>
            <a:prstDash val="solid"/>
          </a:ln>
        </p:spPr>
        <p:txBody>
          <a:bodyPr lIns="0" tIns="0" rIns="0" bIns="0"/>
          <a:lstStyle/>
          <a:p>
            <a:endParaRPr lang="de-CH"/>
          </a:p>
        </p:txBody>
      </p:sp>
      <p:sp>
        <p:nvSpPr>
          <p:cNvPr id="28" name="CustomShape 26">
            <a:extLst>
              <a:ext uri="{FF2B5EF4-FFF2-40B4-BE49-F238E27FC236}">
                <a16:creationId xmlns:a16="http://schemas.microsoft.com/office/drawing/2014/main" id="{993DF142-07DE-4E5F-AC70-7E01FA8CC7A3}"/>
              </a:ext>
            </a:extLst>
          </p:cNvPr>
          <p:cNvSpPr/>
          <p:nvPr/>
        </p:nvSpPr>
        <p:spPr>
          <a:xfrm>
            <a:off x="1368253" y="2056979"/>
            <a:ext cx="1533814" cy="1631774"/>
          </a:xfrm>
          <a:custGeom>
            <a:avLst/>
            <a:gdLst>
              <a:gd name="f0" fmla="val w"/>
              <a:gd name="f1" fmla="val h"/>
              <a:gd name="f2" fmla="val 0"/>
              <a:gd name="f3" fmla="val 2"/>
              <a:gd name="f4" fmla="val 1"/>
              <a:gd name="f5" fmla="*/ f0 1 2"/>
              <a:gd name="f6" fmla="*/ f1 1 2"/>
              <a:gd name="f7" fmla="val f2"/>
              <a:gd name="f8" fmla="val f3"/>
              <a:gd name="f9" fmla="+- f8 0 f7"/>
              <a:gd name="f10" fmla="*/ f9 1 2"/>
              <a:gd name="f11" fmla="*/ 0 1 f10"/>
              <a:gd name="f12" fmla="*/ f8 1 f10"/>
              <a:gd name="f13" fmla="*/ f11 f5 1"/>
              <a:gd name="f14" fmla="*/ f12 f5 1"/>
              <a:gd name="f15" fmla="*/ f12 f6 1"/>
              <a:gd name="f16" fmla="*/ f11 f6 1"/>
            </a:gdLst>
            <a:ahLst/>
            <a:cxnLst>
              <a:cxn ang="3cd4">
                <a:pos x="hc" y="t"/>
              </a:cxn>
              <a:cxn ang="0">
                <a:pos x="r" y="vc"/>
              </a:cxn>
              <a:cxn ang="cd4">
                <a:pos x="hc" y="b"/>
              </a:cxn>
              <a:cxn ang="cd2">
                <a:pos x="l" y="vc"/>
              </a:cxn>
            </a:cxnLst>
            <a:rect l="f13" t="f16" r="f14" b="f15"/>
            <a:pathLst>
              <a:path w="2" h="2">
                <a:moveTo>
                  <a:pt x="f2" y="f2"/>
                </a:moveTo>
                <a:lnTo>
                  <a:pt x="f4" y="f2"/>
                </a:lnTo>
                <a:lnTo>
                  <a:pt x="f4" y="f4"/>
                </a:lnTo>
                <a:lnTo>
                  <a:pt x="f2" y="f4"/>
                </a:lnTo>
                <a:lnTo>
                  <a:pt x="f2" y="f2"/>
                </a:lnTo>
              </a:path>
            </a:pathLst>
          </a:custGeom>
          <a:noFill/>
          <a:ln w="9528">
            <a:solidFill>
              <a:srgbClr val="3465A4"/>
            </a:solidFill>
            <a:prstDash val="solid"/>
          </a:ln>
        </p:spPr>
        <p:txBody>
          <a:bodyPr lIns="0" tIns="0" rIns="0" bIns="0"/>
          <a:lstStyle/>
          <a:p>
            <a:endParaRPr lang="de-CH"/>
          </a:p>
        </p:txBody>
      </p:sp>
      <p:sp>
        <p:nvSpPr>
          <p:cNvPr id="29" name="CustomShape 27">
            <a:extLst>
              <a:ext uri="{FF2B5EF4-FFF2-40B4-BE49-F238E27FC236}">
                <a16:creationId xmlns:a16="http://schemas.microsoft.com/office/drawing/2014/main" id="{857D26AE-1F4A-4A19-A2AB-1D8872CE7E27}"/>
              </a:ext>
            </a:extLst>
          </p:cNvPr>
          <p:cNvSpPr/>
          <p:nvPr/>
        </p:nvSpPr>
        <p:spPr>
          <a:xfrm>
            <a:off x="953527" y="2056979"/>
            <a:ext cx="407858" cy="1631774"/>
          </a:xfrm>
          <a:custGeom>
            <a:avLst/>
            <a:gdLst>
              <a:gd name="f0" fmla="val w"/>
              <a:gd name="f1" fmla="val h"/>
              <a:gd name="f2" fmla="val 0"/>
              <a:gd name="f3" fmla="val 2"/>
              <a:gd name="f4" fmla="val 1"/>
              <a:gd name="f5" fmla="*/ f0 1 2"/>
              <a:gd name="f6" fmla="*/ f1 1 2"/>
              <a:gd name="f7" fmla="val f2"/>
              <a:gd name="f8" fmla="val f3"/>
              <a:gd name="f9" fmla="+- f8 0 f7"/>
              <a:gd name="f10" fmla="*/ f9 1 2"/>
              <a:gd name="f11" fmla="*/ 0 1 f10"/>
              <a:gd name="f12" fmla="*/ f8 1 f10"/>
              <a:gd name="f13" fmla="*/ f11 f5 1"/>
              <a:gd name="f14" fmla="*/ f12 f5 1"/>
              <a:gd name="f15" fmla="*/ f12 f6 1"/>
              <a:gd name="f16" fmla="*/ f11 f6 1"/>
            </a:gdLst>
            <a:ahLst/>
            <a:cxnLst>
              <a:cxn ang="3cd4">
                <a:pos x="hc" y="t"/>
              </a:cxn>
              <a:cxn ang="0">
                <a:pos x="r" y="vc"/>
              </a:cxn>
              <a:cxn ang="cd4">
                <a:pos x="hc" y="b"/>
              </a:cxn>
              <a:cxn ang="cd2">
                <a:pos x="l" y="vc"/>
              </a:cxn>
            </a:cxnLst>
            <a:rect l="f13" t="f16" r="f14" b="f15"/>
            <a:pathLst>
              <a:path w="2" h="2">
                <a:moveTo>
                  <a:pt x="f2" y="f2"/>
                </a:moveTo>
                <a:lnTo>
                  <a:pt x="f4" y="f2"/>
                </a:lnTo>
                <a:lnTo>
                  <a:pt x="f4" y="f4"/>
                </a:lnTo>
                <a:lnTo>
                  <a:pt x="f2" y="f4"/>
                </a:lnTo>
                <a:lnTo>
                  <a:pt x="f2" y="f2"/>
                </a:lnTo>
              </a:path>
            </a:pathLst>
          </a:custGeom>
          <a:noFill/>
          <a:ln w="9528">
            <a:solidFill>
              <a:srgbClr val="3465A4"/>
            </a:solidFill>
            <a:prstDash val="solid"/>
          </a:ln>
        </p:spPr>
        <p:txBody>
          <a:bodyPr lIns="0" tIns="0" rIns="0" bIns="0"/>
          <a:lstStyle/>
          <a:p>
            <a:endParaRPr lang="de-CH"/>
          </a:p>
        </p:txBody>
      </p:sp>
      <p:sp>
        <p:nvSpPr>
          <p:cNvPr id="30" name="CustomShape 28">
            <a:extLst>
              <a:ext uri="{FF2B5EF4-FFF2-40B4-BE49-F238E27FC236}">
                <a16:creationId xmlns:a16="http://schemas.microsoft.com/office/drawing/2014/main" id="{BBAAD4BF-E5B6-4C23-8E61-59EC8436C919}"/>
              </a:ext>
            </a:extLst>
          </p:cNvPr>
          <p:cNvSpPr/>
          <p:nvPr/>
        </p:nvSpPr>
        <p:spPr>
          <a:xfrm flipH="1">
            <a:off x="2901729" y="2056979"/>
            <a:ext cx="911400" cy="1631774"/>
          </a:xfrm>
          <a:custGeom>
            <a:avLst/>
            <a:gdLst>
              <a:gd name="f0" fmla="val w"/>
              <a:gd name="f1" fmla="val h"/>
              <a:gd name="f2" fmla="val 0"/>
              <a:gd name="f3" fmla="val 2"/>
              <a:gd name="f4" fmla="val 1"/>
              <a:gd name="f5" fmla="*/ f0 1 2"/>
              <a:gd name="f6" fmla="*/ f1 1 2"/>
              <a:gd name="f7" fmla="val f2"/>
              <a:gd name="f8" fmla="val f3"/>
              <a:gd name="f9" fmla="+- f8 0 f7"/>
              <a:gd name="f10" fmla="*/ f9 1 2"/>
              <a:gd name="f11" fmla="*/ 0 1 f10"/>
              <a:gd name="f12" fmla="*/ f8 1 f10"/>
              <a:gd name="f13" fmla="*/ f11 f5 1"/>
              <a:gd name="f14" fmla="*/ f12 f5 1"/>
              <a:gd name="f15" fmla="*/ f12 f6 1"/>
              <a:gd name="f16" fmla="*/ f11 f6 1"/>
            </a:gdLst>
            <a:ahLst/>
            <a:cxnLst>
              <a:cxn ang="3cd4">
                <a:pos x="hc" y="t"/>
              </a:cxn>
              <a:cxn ang="0">
                <a:pos x="r" y="vc"/>
              </a:cxn>
              <a:cxn ang="cd4">
                <a:pos x="hc" y="b"/>
              </a:cxn>
              <a:cxn ang="cd2">
                <a:pos x="l" y="vc"/>
              </a:cxn>
            </a:cxnLst>
            <a:rect l="f13" t="f16" r="f14" b="f15"/>
            <a:pathLst>
              <a:path w="2" h="2">
                <a:moveTo>
                  <a:pt x="f2" y="f2"/>
                </a:moveTo>
                <a:lnTo>
                  <a:pt x="f4" y="f2"/>
                </a:lnTo>
                <a:lnTo>
                  <a:pt x="f4" y="f4"/>
                </a:lnTo>
                <a:lnTo>
                  <a:pt x="f2" y="f4"/>
                </a:lnTo>
                <a:lnTo>
                  <a:pt x="f2" y="f2"/>
                </a:lnTo>
              </a:path>
            </a:pathLst>
          </a:custGeom>
          <a:noFill/>
          <a:ln w="9528">
            <a:solidFill>
              <a:srgbClr val="3465A4"/>
            </a:solidFill>
            <a:prstDash val="solid"/>
          </a:ln>
        </p:spPr>
        <p:txBody>
          <a:bodyPr lIns="0" tIns="0" rIns="0" bIns="0"/>
          <a:lstStyle/>
          <a:p>
            <a:endParaRPr lang="de-CH"/>
          </a:p>
        </p:txBody>
      </p:sp>
      <p:sp>
        <p:nvSpPr>
          <p:cNvPr id="31" name="CustomShape 29">
            <a:extLst>
              <a:ext uri="{FF2B5EF4-FFF2-40B4-BE49-F238E27FC236}">
                <a16:creationId xmlns:a16="http://schemas.microsoft.com/office/drawing/2014/main" id="{B15ED6F8-B09B-43B3-9312-BEEF770515A9}"/>
              </a:ext>
            </a:extLst>
          </p:cNvPr>
          <p:cNvSpPr/>
          <p:nvPr/>
        </p:nvSpPr>
        <p:spPr>
          <a:xfrm>
            <a:off x="3815425" y="2680691"/>
            <a:ext cx="1989679" cy="387614"/>
          </a:xfrm>
          <a:custGeom>
            <a:avLst/>
            <a:gdLst>
              <a:gd name="f0" fmla="val w"/>
              <a:gd name="f1" fmla="val h"/>
              <a:gd name="f2" fmla="val 0"/>
              <a:gd name="f3" fmla="val 2"/>
              <a:gd name="f4" fmla="val 1"/>
              <a:gd name="f5" fmla="*/ f0 1 2"/>
              <a:gd name="f6" fmla="*/ f1 1 2"/>
              <a:gd name="f7" fmla="val f2"/>
              <a:gd name="f8" fmla="val f3"/>
              <a:gd name="f9" fmla="+- f8 0 f7"/>
              <a:gd name="f10" fmla="*/ f9 1 2"/>
              <a:gd name="f11" fmla="*/ 0 1 f10"/>
              <a:gd name="f12" fmla="*/ f8 1 f10"/>
              <a:gd name="f13" fmla="*/ f11 f5 1"/>
              <a:gd name="f14" fmla="*/ f12 f5 1"/>
              <a:gd name="f15" fmla="*/ f12 f6 1"/>
              <a:gd name="f16" fmla="*/ f11 f6 1"/>
            </a:gdLst>
            <a:ahLst/>
            <a:cxnLst>
              <a:cxn ang="3cd4">
                <a:pos x="hc" y="t"/>
              </a:cxn>
              <a:cxn ang="0">
                <a:pos x="r" y="vc"/>
              </a:cxn>
              <a:cxn ang="cd4">
                <a:pos x="hc" y="b"/>
              </a:cxn>
              <a:cxn ang="cd2">
                <a:pos x="l" y="vc"/>
              </a:cxn>
            </a:cxnLst>
            <a:rect l="f13" t="f16" r="f14" b="f15"/>
            <a:pathLst>
              <a:path w="2" h="2">
                <a:moveTo>
                  <a:pt x="f2" y="f2"/>
                </a:moveTo>
                <a:lnTo>
                  <a:pt x="f4" y="f2"/>
                </a:lnTo>
                <a:lnTo>
                  <a:pt x="f4" y="f4"/>
                </a:lnTo>
                <a:lnTo>
                  <a:pt x="f2" y="f4"/>
                </a:lnTo>
                <a:lnTo>
                  <a:pt x="f2" y="f2"/>
                </a:lnTo>
              </a:path>
            </a:pathLst>
          </a:custGeom>
          <a:noFill/>
          <a:ln w="9528">
            <a:solidFill>
              <a:srgbClr val="3465A4"/>
            </a:solidFill>
            <a:prstDash val="solid"/>
          </a:ln>
        </p:spPr>
        <p:txBody>
          <a:bodyPr lIns="0" tIns="0" rIns="0" bIns="0"/>
          <a:lstStyle/>
          <a:p>
            <a:endParaRPr lang="de-CH"/>
          </a:p>
        </p:txBody>
      </p:sp>
      <p:sp>
        <p:nvSpPr>
          <p:cNvPr id="32" name="CustomShape 30">
            <a:extLst>
              <a:ext uri="{FF2B5EF4-FFF2-40B4-BE49-F238E27FC236}">
                <a16:creationId xmlns:a16="http://schemas.microsoft.com/office/drawing/2014/main" id="{33FA2080-68EF-44C6-B65A-D6AC3E5AED34}"/>
              </a:ext>
            </a:extLst>
          </p:cNvPr>
          <p:cNvSpPr/>
          <p:nvPr/>
        </p:nvSpPr>
        <p:spPr>
          <a:xfrm>
            <a:off x="2193773" y="2318872"/>
            <a:ext cx="1420502" cy="494397"/>
          </a:xfrm>
          <a:prstGeom prst="rect">
            <a:avLst/>
          </a:prstGeom>
          <a:noFill/>
          <a:ln>
            <a:noFill/>
            <a:prstDash val="solid"/>
          </a:ln>
        </p:spPr>
        <p:txBody>
          <a:bodyPr vert="horz" wrap="non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270" b="1" i="0" u="none" strike="noStrike" kern="1200" cap="none" spc="0" baseline="0">
                <a:solidFill>
                  <a:srgbClr val="FF0066"/>
                </a:solidFill>
                <a:uFillTx/>
                <a:latin typeface="Arial"/>
                <a:ea typeface="Noto Sans CJK SC Regular"/>
              </a:rPr>
              <a:t>96% He + 4% N</a:t>
            </a:r>
            <a:r>
              <a:rPr lang="en-US" sz="1270" b="1" i="0" u="none" strike="noStrike" kern="1200" cap="none" spc="0" baseline="-25000">
                <a:solidFill>
                  <a:srgbClr val="FF0066"/>
                </a:solidFill>
                <a:uFillTx/>
                <a:latin typeface="Arial"/>
                <a:ea typeface="Noto Sans CJK SC Regular"/>
              </a:rPr>
              <a:t>2</a:t>
            </a:r>
            <a:r>
              <a:rPr lang="en-US" sz="1270" b="1" i="0" u="none" strike="noStrike" kern="1200" cap="none" spc="0" baseline="0">
                <a:solidFill>
                  <a:srgbClr val="FF0066"/>
                </a:solidFill>
                <a:uFillTx/>
                <a:latin typeface="Arial"/>
                <a:ea typeface="Noto Sans CJK SC Regular"/>
              </a:rPr>
              <a:t>,</a:t>
            </a:r>
            <a:endParaRPr lang="en-US" sz="1633" b="0" i="0" u="none" strike="noStrike" kern="1200" cap="none" spc="0" baseline="0">
              <a:solidFill>
                <a:srgbClr val="000000"/>
              </a:solidFill>
              <a:uFillTx/>
              <a:latin typeface="Arial"/>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270" b="1" i="0" u="none" strike="noStrike" kern="1200" cap="none" spc="0" baseline="0">
                <a:solidFill>
                  <a:srgbClr val="FF0066"/>
                </a:solidFill>
                <a:uFillTx/>
                <a:latin typeface="Arial"/>
                <a:ea typeface="Noto Sans CJK SC Regular"/>
              </a:rPr>
              <a:t>10 atm</a:t>
            </a:r>
            <a:endParaRPr lang="en-US" sz="1633" b="0" i="0" u="none" strike="noStrike" kern="1200" cap="none" spc="0" baseline="0">
              <a:solidFill>
                <a:srgbClr val="000000"/>
              </a:solidFill>
              <a:uFillTx/>
              <a:latin typeface="Arial"/>
            </a:endParaRPr>
          </a:p>
        </p:txBody>
      </p:sp>
      <p:sp>
        <p:nvSpPr>
          <p:cNvPr id="33" name="Line 31">
            <a:extLst>
              <a:ext uri="{FF2B5EF4-FFF2-40B4-BE49-F238E27FC236}">
                <a16:creationId xmlns:a16="http://schemas.microsoft.com/office/drawing/2014/main" id="{D36681BB-7E7E-4195-8D92-30F9F467BFF8}"/>
              </a:ext>
            </a:extLst>
          </p:cNvPr>
          <p:cNvSpPr/>
          <p:nvPr/>
        </p:nvSpPr>
        <p:spPr>
          <a:xfrm>
            <a:off x="5838736" y="2654238"/>
            <a:ext cx="0" cy="415046"/>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36722">
            <a:solidFill>
              <a:srgbClr val="FF00CC"/>
            </a:solidFill>
            <a:prstDash val="solid"/>
            <a:round/>
          </a:ln>
        </p:spPr>
        <p:txBody>
          <a:bodyPr lIns="0" tIns="0" rIns="0" bIns="0"/>
          <a:lstStyle/>
          <a:p>
            <a:endParaRPr lang="de-CH"/>
          </a:p>
        </p:txBody>
      </p:sp>
      <p:sp>
        <p:nvSpPr>
          <p:cNvPr id="34" name="Line 32">
            <a:extLst>
              <a:ext uri="{FF2B5EF4-FFF2-40B4-BE49-F238E27FC236}">
                <a16:creationId xmlns:a16="http://schemas.microsoft.com/office/drawing/2014/main" id="{401C33E4-1546-449B-9B56-CE019A181C56}"/>
              </a:ext>
            </a:extLst>
          </p:cNvPr>
          <p:cNvSpPr/>
          <p:nvPr/>
        </p:nvSpPr>
        <p:spPr>
          <a:xfrm>
            <a:off x="6002011" y="2654238"/>
            <a:ext cx="0" cy="415046"/>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73078">
            <a:solidFill>
              <a:srgbClr val="006600"/>
            </a:solidFill>
            <a:prstDash val="solid"/>
            <a:round/>
          </a:ln>
        </p:spPr>
        <p:txBody>
          <a:bodyPr lIns="0" tIns="0" rIns="0" bIns="0"/>
          <a:lstStyle/>
          <a:p>
            <a:endParaRPr lang="de-CH"/>
          </a:p>
        </p:txBody>
      </p:sp>
      <p:sp>
        <p:nvSpPr>
          <p:cNvPr id="35" name="Line 33">
            <a:extLst>
              <a:ext uri="{FF2B5EF4-FFF2-40B4-BE49-F238E27FC236}">
                <a16:creationId xmlns:a16="http://schemas.microsoft.com/office/drawing/2014/main" id="{1E0D42CB-2F51-420F-8C30-281174B5CC4B}"/>
              </a:ext>
            </a:extLst>
          </p:cNvPr>
          <p:cNvSpPr/>
          <p:nvPr/>
        </p:nvSpPr>
        <p:spPr>
          <a:xfrm>
            <a:off x="875153" y="2654238"/>
            <a:ext cx="0" cy="415046"/>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73078">
            <a:solidFill>
              <a:srgbClr val="006600"/>
            </a:solidFill>
            <a:prstDash val="solid"/>
            <a:round/>
          </a:ln>
        </p:spPr>
        <p:txBody>
          <a:bodyPr lIns="0" tIns="0" rIns="0" bIns="0"/>
          <a:lstStyle/>
          <a:p>
            <a:endParaRPr lang="de-CH"/>
          </a:p>
        </p:txBody>
      </p:sp>
      <p:sp>
        <p:nvSpPr>
          <p:cNvPr id="36" name="CustomShape 34">
            <a:extLst>
              <a:ext uri="{FF2B5EF4-FFF2-40B4-BE49-F238E27FC236}">
                <a16:creationId xmlns:a16="http://schemas.microsoft.com/office/drawing/2014/main" id="{20530A79-298A-4FEA-9608-DED149679616}"/>
              </a:ext>
            </a:extLst>
          </p:cNvPr>
          <p:cNvSpPr/>
          <p:nvPr/>
        </p:nvSpPr>
        <p:spPr>
          <a:xfrm>
            <a:off x="2132380" y="5806440"/>
            <a:ext cx="2701558" cy="364104"/>
          </a:xfrm>
          <a:prstGeom prst="rect">
            <a:avLst/>
          </a:prstGeom>
          <a:noFill/>
          <a:ln>
            <a:noFill/>
            <a:prstDash val="solid"/>
          </a:ln>
        </p:spPr>
        <p:txBody>
          <a:bodyPr vert="horz" wrap="non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1" i="0" u="none" strike="noStrike" kern="1200" cap="none" spc="0" baseline="0" dirty="0">
                <a:solidFill>
                  <a:srgbClr val="006600"/>
                </a:solidFill>
                <a:uFillTx/>
                <a:latin typeface="Arial"/>
                <a:ea typeface="Noto Sans CJK SC Regular"/>
              </a:rPr>
              <a:t>Scintillators, 2 mm</a:t>
            </a:r>
            <a:endParaRPr lang="en-US" sz="1633" b="0" i="0" u="none" strike="noStrike" kern="1200" cap="none" spc="0" baseline="0" dirty="0">
              <a:solidFill>
                <a:srgbClr val="000000"/>
              </a:solidFill>
              <a:uFillTx/>
              <a:latin typeface="Arial"/>
            </a:endParaRPr>
          </a:p>
        </p:txBody>
      </p:sp>
      <p:sp>
        <p:nvSpPr>
          <p:cNvPr id="37" name="Line 35">
            <a:extLst>
              <a:ext uri="{FF2B5EF4-FFF2-40B4-BE49-F238E27FC236}">
                <a16:creationId xmlns:a16="http://schemas.microsoft.com/office/drawing/2014/main" id="{96E2CCFE-05CF-42F2-9F85-C4F68D279FE6}"/>
              </a:ext>
            </a:extLst>
          </p:cNvPr>
          <p:cNvSpPr/>
          <p:nvPr/>
        </p:nvSpPr>
        <p:spPr>
          <a:xfrm flipV="1">
            <a:off x="4644539" y="3069293"/>
            <a:ext cx="1327105" cy="2736826"/>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9528">
            <a:solidFill>
              <a:srgbClr val="006600"/>
            </a:solidFill>
            <a:prstDash val="solid"/>
            <a:tailEnd type="arrow"/>
          </a:ln>
        </p:spPr>
        <p:txBody>
          <a:bodyPr lIns="0" tIns="0" rIns="0" bIns="0"/>
          <a:lstStyle/>
          <a:p>
            <a:endParaRPr lang="de-CH"/>
          </a:p>
        </p:txBody>
      </p:sp>
      <p:sp>
        <p:nvSpPr>
          <p:cNvPr id="38" name="Line 36">
            <a:extLst>
              <a:ext uri="{FF2B5EF4-FFF2-40B4-BE49-F238E27FC236}">
                <a16:creationId xmlns:a16="http://schemas.microsoft.com/office/drawing/2014/main" id="{00A3A2D9-4346-4970-973C-72863ED65C9C}"/>
              </a:ext>
            </a:extLst>
          </p:cNvPr>
          <p:cNvSpPr/>
          <p:nvPr/>
        </p:nvSpPr>
        <p:spPr>
          <a:xfrm flipH="1" flipV="1">
            <a:off x="953527" y="3235174"/>
            <a:ext cx="871240" cy="2570936"/>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9528">
            <a:solidFill>
              <a:srgbClr val="006600"/>
            </a:solidFill>
            <a:prstDash val="solid"/>
            <a:tailEnd type="arrow"/>
          </a:ln>
        </p:spPr>
        <p:txBody>
          <a:bodyPr lIns="0" tIns="0" rIns="0" bIns="0"/>
          <a:lstStyle/>
          <a:p>
            <a:endParaRPr lang="de-CH"/>
          </a:p>
        </p:txBody>
      </p:sp>
      <p:sp>
        <p:nvSpPr>
          <p:cNvPr id="39" name="Line 37">
            <a:extLst>
              <a:ext uri="{FF2B5EF4-FFF2-40B4-BE49-F238E27FC236}">
                <a16:creationId xmlns:a16="http://schemas.microsoft.com/office/drawing/2014/main" id="{5FB64AF8-E797-4C45-8673-48CC4FE21032}"/>
              </a:ext>
            </a:extLst>
          </p:cNvPr>
          <p:cNvSpPr/>
          <p:nvPr/>
        </p:nvSpPr>
        <p:spPr>
          <a:xfrm>
            <a:off x="6165287" y="2654238"/>
            <a:ext cx="0" cy="415046"/>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36722">
            <a:solidFill>
              <a:srgbClr val="330066"/>
            </a:solidFill>
            <a:prstDash val="solid"/>
            <a:round/>
          </a:ln>
        </p:spPr>
        <p:txBody>
          <a:bodyPr lIns="0" tIns="0" rIns="0" bIns="0"/>
          <a:lstStyle/>
          <a:p>
            <a:endParaRPr lang="de-CH"/>
          </a:p>
        </p:txBody>
      </p:sp>
      <p:sp>
        <p:nvSpPr>
          <p:cNvPr id="40" name="Line 38">
            <a:extLst>
              <a:ext uri="{FF2B5EF4-FFF2-40B4-BE49-F238E27FC236}">
                <a16:creationId xmlns:a16="http://schemas.microsoft.com/office/drawing/2014/main" id="{B33344FF-9999-433A-81EF-56A1118DC4F9}"/>
              </a:ext>
            </a:extLst>
          </p:cNvPr>
          <p:cNvSpPr/>
          <p:nvPr/>
        </p:nvSpPr>
        <p:spPr>
          <a:xfrm>
            <a:off x="6328562" y="2654238"/>
            <a:ext cx="0" cy="415046"/>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36722">
            <a:solidFill>
              <a:srgbClr val="330066"/>
            </a:solidFill>
            <a:prstDash val="solid"/>
            <a:round/>
          </a:ln>
        </p:spPr>
        <p:txBody>
          <a:bodyPr lIns="0" tIns="0" rIns="0" bIns="0"/>
          <a:lstStyle/>
          <a:p>
            <a:endParaRPr lang="de-CH"/>
          </a:p>
        </p:txBody>
      </p:sp>
      <p:sp>
        <p:nvSpPr>
          <p:cNvPr id="41" name="Line 39">
            <a:extLst>
              <a:ext uri="{FF2B5EF4-FFF2-40B4-BE49-F238E27FC236}">
                <a16:creationId xmlns:a16="http://schemas.microsoft.com/office/drawing/2014/main" id="{309E1503-B0F5-425F-ADA9-121FF8CC4290}"/>
              </a:ext>
            </a:extLst>
          </p:cNvPr>
          <p:cNvSpPr/>
          <p:nvPr/>
        </p:nvSpPr>
        <p:spPr>
          <a:xfrm>
            <a:off x="6491837" y="2654238"/>
            <a:ext cx="0" cy="415046"/>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36722">
            <a:solidFill>
              <a:srgbClr val="330066"/>
            </a:solidFill>
            <a:prstDash val="solid"/>
            <a:round/>
          </a:ln>
        </p:spPr>
        <p:txBody>
          <a:bodyPr lIns="0" tIns="0" rIns="0" bIns="0"/>
          <a:lstStyle/>
          <a:p>
            <a:endParaRPr lang="de-CH"/>
          </a:p>
        </p:txBody>
      </p:sp>
      <p:sp>
        <p:nvSpPr>
          <p:cNvPr id="42" name="Line 40">
            <a:extLst>
              <a:ext uri="{FF2B5EF4-FFF2-40B4-BE49-F238E27FC236}">
                <a16:creationId xmlns:a16="http://schemas.microsoft.com/office/drawing/2014/main" id="{C9CC1941-4D33-43A5-8B4C-436EB925C5F7}"/>
              </a:ext>
            </a:extLst>
          </p:cNvPr>
          <p:cNvSpPr/>
          <p:nvPr/>
        </p:nvSpPr>
        <p:spPr>
          <a:xfrm>
            <a:off x="6655112" y="2654238"/>
            <a:ext cx="0" cy="415046"/>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36722">
            <a:solidFill>
              <a:srgbClr val="330066"/>
            </a:solidFill>
            <a:prstDash val="solid"/>
            <a:round/>
          </a:ln>
        </p:spPr>
        <p:txBody>
          <a:bodyPr lIns="0" tIns="0" rIns="0" bIns="0"/>
          <a:lstStyle/>
          <a:p>
            <a:endParaRPr lang="de-CH"/>
          </a:p>
        </p:txBody>
      </p:sp>
      <p:sp>
        <p:nvSpPr>
          <p:cNvPr id="43" name="CustomShape 41">
            <a:extLst>
              <a:ext uri="{FF2B5EF4-FFF2-40B4-BE49-F238E27FC236}">
                <a16:creationId xmlns:a16="http://schemas.microsoft.com/office/drawing/2014/main" id="{35EF0FC0-071A-4F68-8BBB-107EC4DE6402}"/>
              </a:ext>
            </a:extLst>
          </p:cNvPr>
          <p:cNvSpPr/>
          <p:nvPr/>
        </p:nvSpPr>
        <p:spPr>
          <a:xfrm>
            <a:off x="6548987" y="3254441"/>
            <a:ext cx="2430850" cy="578321"/>
          </a:xfrm>
          <a:prstGeom prst="rect">
            <a:avLst/>
          </a:prstGeom>
          <a:noFill/>
          <a:ln>
            <a:noFill/>
            <a:prstDash val="solid"/>
          </a:ln>
        </p:spPr>
        <p:txBody>
          <a:bodyPr vert="horz" wrap="non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1" i="0" u="none" strike="noStrike" kern="1200" cap="none" spc="0" baseline="0">
                <a:solidFill>
                  <a:srgbClr val="330066"/>
                </a:solidFill>
                <a:uFillTx/>
                <a:latin typeface="Arial"/>
                <a:ea typeface="Noto Sans CJK SC Regular"/>
              </a:rPr>
              <a:t>4 Si Detectors 0.05 mm</a:t>
            </a:r>
            <a:endParaRPr lang="en-US" sz="1633" b="0" i="0" u="none" strike="noStrike" kern="1200" cap="none" spc="0" baseline="0">
              <a:solidFill>
                <a:srgbClr val="000000"/>
              </a:solidFill>
              <a:uFillTx/>
              <a:latin typeface="Arial"/>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1" i="0" u="none" strike="noStrike" kern="1200" cap="none" spc="0" baseline="0">
                <a:solidFill>
                  <a:srgbClr val="330066"/>
                </a:solidFill>
                <a:uFillTx/>
                <a:latin typeface="Arial"/>
                <a:ea typeface="Noto Sans CJK SC Regular"/>
              </a:rPr>
              <a:t>(gaps of 50 mm)</a:t>
            </a:r>
            <a:endParaRPr lang="en-US" sz="1633" b="0" i="0" u="none" strike="noStrike" kern="1200" cap="none" spc="0" baseline="0">
              <a:solidFill>
                <a:srgbClr val="000000"/>
              </a:solidFill>
              <a:uFillTx/>
              <a:latin typeface="Arial"/>
            </a:endParaRPr>
          </a:p>
        </p:txBody>
      </p:sp>
      <p:sp>
        <p:nvSpPr>
          <p:cNvPr id="44" name="CustomShape 42">
            <a:extLst>
              <a:ext uri="{FF2B5EF4-FFF2-40B4-BE49-F238E27FC236}">
                <a16:creationId xmlns:a16="http://schemas.microsoft.com/office/drawing/2014/main" id="{E7F4C1E5-AFDD-44FF-8B99-391AD5799803}"/>
              </a:ext>
            </a:extLst>
          </p:cNvPr>
          <p:cNvSpPr/>
          <p:nvPr/>
        </p:nvSpPr>
        <p:spPr>
          <a:xfrm>
            <a:off x="-2432" y="126059"/>
            <a:ext cx="8227780" cy="640043"/>
          </a:xfrm>
          <a:prstGeom prst="rect">
            <a:avLst/>
          </a:prstGeom>
          <a:noFill/>
          <a:ln>
            <a:noFill/>
            <a:prstDash val="solid"/>
          </a:ln>
        </p:spPr>
        <p:txBody>
          <a:bodyPr vert="horz" wrap="square" lIns="0" tIns="0" rIns="0" bIns="0" anchor="ctr" anchorCtr="1" compatLnSpc="1">
            <a:noAutofit/>
          </a:bodyPr>
          <a:lstStyle/>
          <a:p>
            <a:pPr lvl="0" algn="ctr" defTabSz="457200">
              <a:defRPr sz="1800" b="0" i="0" u="none" strike="noStrike" kern="0" cap="none" spc="0" baseline="0">
                <a:solidFill>
                  <a:srgbClr val="000000"/>
                </a:solidFill>
                <a:uFillTx/>
              </a:defRPr>
            </a:pPr>
            <a:r>
              <a:rPr lang="en-US" sz="2400" dirty="0">
                <a:solidFill>
                  <a:srgbClr val="000000"/>
                </a:solidFill>
                <a:latin typeface="Arial"/>
                <a:ea typeface="Microsoft YaHei"/>
              </a:rPr>
              <a:t>ACTAF2/R3B prototype </a:t>
            </a:r>
            <a:r>
              <a:rPr lang="en-US" sz="2400" b="0" i="0" u="none" strike="noStrike" kern="1200" cap="none" spc="0" baseline="0" dirty="0">
                <a:solidFill>
                  <a:srgbClr val="000000"/>
                </a:solidFill>
                <a:uFillTx/>
                <a:latin typeface="Arial"/>
                <a:ea typeface="Microsoft YaHei"/>
              </a:rPr>
              <a:t>– beam test at MAMI, 2017</a:t>
            </a:r>
            <a:endParaRPr lang="en-US" sz="2400" b="0" i="0" u="none" strike="noStrike" kern="1200" cap="none" spc="0" baseline="0" dirty="0">
              <a:solidFill>
                <a:srgbClr val="000000"/>
              </a:solidFill>
              <a:uFillTx/>
              <a:latin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33">
    <p:spTree>
      <p:nvGrpSpPr>
        <p:cNvPr id="1" name=""/>
        <p:cNvGrpSpPr/>
        <p:nvPr/>
      </p:nvGrpSpPr>
      <p:grpSpPr>
        <a:xfrm>
          <a:off x="0" y="0"/>
          <a:ext cx="0" cy="0"/>
          <a:chOff x="0" y="0"/>
          <a:chExt cx="0" cy="0"/>
        </a:xfrm>
      </p:grpSpPr>
      <p:sp>
        <p:nvSpPr>
          <p:cNvPr id="2" name="CustomShape 1">
            <a:extLst>
              <a:ext uri="{FF2B5EF4-FFF2-40B4-BE49-F238E27FC236}">
                <a16:creationId xmlns:a16="http://schemas.microsoft.com/office/drawing/2014/main" id="{2042F08F-0A51-430C-85B7-792B83509194}"/>
              </a:ext>
            </a:extLst>
          </p:cNvPr>
          <p:cNvSpPr/>
          <p:nvPr/>
        </p:nvSpPr>
        <p:spPr>
          <a:xfrm>
            <a:off x="6830165" y="6622067"/>
            <a:ext cx="2129116" cy="471866"/>
          </a:xfrm>
          <a:prstGeom prst="rect">
            <a:avLst/>
          </a:prstGeom>
          <a:noFill/>
          <a:ln>
            <a:noFill/>
            <a:prstDash val="solid"/>
          </a:ln>
        </p:spPr>
        <p:txBody>
          <a:bodyPr vert="horz" wrap="square" lIns="0" tIns="0" rIns="0" bIns="0" anchor="t" anchorCtr="0" compatLnSpc="1">
            <a:noAutofit/>
          </a:bodyPr>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769F7B4F-711C-4240-B8C7-F096BF1D1E97}" type="slidenum">
              <a:rPr sz="1400"/>
              <a:t>14</a:t>
            </a:fld>
            <a:endParaRPr lang="en-US" sz="1400" b="0" i="0" u="none" strike="noStrike" kern="1200" cap="none" spc="0" baseline="0" dirty="0">
              <a:solidFill>
                <a:srgbClr val="000000"/>
              </a:solidFill>
              <a:uFillTx/>
              <a:latin typeface="Arial"/>
            </a:endParaRPr>
          </a:p>
        </p:txBody>
      </p:sp>
      <p:sp>
        <p:nvSpPr>
          <p:cNvPr id="3" name="CustomShape 2">
            <a:extLst>
              <a:ext uri="{FF2B5EF4-FFF2-40B4-BE49-F238E27FC236}">
                <a16:creationId xmlns:a16="http://schemas.microsoft.com/office/drawing/2014/main" id="{8DF1B208-7E7F-41CC-9DF4-AF2C375104C8}"/>
              </a:ext>
            </a:extLst>
          </p:cNvPr>
          <p:cNvSpPr/>
          <p:nvPr/>
        </p:nvSpPr>
        <p:spPr>
          <a:xfrm>
            <a:off x="457821" y="143716"/>
            <a:ext cx="8227780" cy="640043"/>
          </a:xfrm>
          <a:prstGeom prst="rect">
            <a:avLst/>
          </a:prstGeom>
          <a:noFill/>
          <a:ln>
            <a:noFill/>
            <a:prstDash val="solid"/>
          </a:ln>
        </p:spPr>
        <p:txBody>
          <a:bodyPr vert="horz" wrap="square" lIns="0" tIns="0" rIns="0" bIns="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800" b="0" i="0" u="none" strike="noStrike" kern="1200" cap="none" spc="0" baseline="0">
                <a:solidFill>
                  <a:srgbClr val="000000"/>
                </a:solidFill>
                <a:uFillTx/>
                <a:latin typeface="Arial"/>
                <a:ea typeface="Microsoft YaHei"/>
              </a:rPr>
              <a:t>E-p scattering, energy correlations</a:t>
            </a:r>
            <a:endParaRPr lang="en-US" sz="2800" b="0" i="0" u="none" strike="noStrike" kern="1200" cap="none" spc="0" baseline="0">
              <a:solidFill>
                <a:srgbClr val="000000"/>
              </a:solidFill>
              <a:uFillTx/>
              <a:latin typeface="Arial"/>
            </a:endParaRPr>
          </a:p>
        </p:txBody>
      </p:sp>
      <p:pic>
        <p:nvPicPr>
          <p:cNvPr id="4" name="Grafik 34">
            <a:extLst>
              <a:ext uri="{FF2B5EF4-FFF2-40B4-BE49-F238E27FC236}">
                <a16:creationId xmlns:a16="http://schemas.microsoft.com/office/drawing/2014/main" id="{6DDF1846-5EF5-4B2A-BAB3-FC55ECDBEA9F}"/>
              </a:ext>
            </a:extLst>
          </p:cNvPr>
          <p:cNvPicPr>
            <a:picLocks noChangeAspect="1"/>
          </p:cNvPicPr>
          <p:nvPr/>
        </p:nvPicPr>
        <p:blipFill>
          <a:blip r:embed="rId2"/>
          <a:stretch>
            <a:fillRect/>
          </a:stretch>
        </p:blipFill>
        <p:spPr>
          <a:xfrm>
            <a:off x="3638104" y="1404207"/>
            <a:ext cx="5504669" cy="4110301"/>
          </a:xfrm>
          <a:prstGeom prst="rect">
            <a:avLst/>
          </a:prstGeom>
          <a:noFill/>
          <a:ln>
            <a:noFill/>
          </a:ln>
        </p:spPr>
      </p:pic>
      <p:pic>
        <p:nvPicPr>
          <p:cNvPr id="5" name="Grafik 35">
            <a:extLst>
              <a:ext uri="{FF2B5EF4-FFF2-40B4-BE49-F238E27FC236}">
                <a16:creationId xmlns:a16="http://schemas.microsoft.com/office/drawing/2014/main" id="{BF20AB7B-F43C-4F80-8DEF-BC9518D5CAF3}"/>
              </a:ext>
            </a:extLst>
          </p:cNvPr>
          <p:cNvPicPr>
            <a:picLocks noChangeAspect="1"/>
          </p:cNvPicPr>
          <p:nvPr/>
        </p:nvPicPr>
        <p:blipFill>
          <a:blip r:embed="rId3"/>
          <a:stretch>
            <a:fillRect/>
          </a:stretch>
        </p:blipFill>
        <p:spPr>
          <a:xfrm>
            <a:off x="195608" y="2187930"/>
            <a:ext cx="3084929" cy="3084929"/>
          </a:xfrm>
          <a:prstGeom prst="rect">
            <a:avLst/>
          </a:prstGeom>
          <a:noFill/>
          <a:ln>
            <a:noFill/>
          </a:ln>
        </p:spPr>
      </p:pic>
      <p:sp>
        <p:nvSpPr>
          <p:cNvPr id="6" name="CustomShape 3">
            <a:extLst>
              <a:ext uri="{FF2B5EF4-FFF2-40B4-BE49-F238E27FC236}">
                <a16:creationId xmlns:a16="http://schemas.microsoft.com/office/drawing/2014/main" id="{00F12612-FE85-4D56-A5FA-4451A5362EDB}"/>
              </a:ext>
            </a:extLst>
          </p:cNvPr>
          <p:cNvSpPr/>
          <p:nvPr/>
        </p:nvSpPr>
        <p:spPr>
          <a:xfrm>
            <a:off x="7519824" y="5584387"/>
            <a:ext cx="1327434" cy="330144"/>
          </a:xfrm>
          <a:prstGeom prst="rect">
            <a:avLst/>
          </a:prstGeom>
          <a:noFill/>
          <a:ln>
            <a:noFill/>
            <a:prstDash val="solid"/>
          </a:ln>
        </p:spPr>
        <p:txBody>
          <a:bodyPr vert="horz" wrap="non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0" i="0" u="none" strike="noStrike" kern="1200" cap="none" spc="0" baseline="0">
                <a:solidFill>
                  <a:srgbClr val="000000"/>
                </a:solidFill>
                <a:uFillTx/>
                <a:latin typeface="Calibri"/>
                <a:ea typeface="DejaVu Sans"/>
              </a:rPr>
              <a:t>1 AU = 22 keV</a:t>
            </a:r>
            <a:endParaRPr lang="en-US" sz="1633" b="0" i="0" u="none" strike="noStrike" kern="1200" cap="none" spc="0" baseline="0">
              <a:solidFill>
                <a:srgbClr val="000000"/>
              </a:solidFill>
              <a:uFillTx/>
              <a:latin typeface="Arial"/>
            </a:endParaRPr>
          </a:p>
        </p:txBody>
      </p:sp>
      <p:sp>
        <p:nvSpPr>
          <p:cNvPr id="7" name="CustomShape 4">
            <a:extLst>
              <a:ext uri="{FF2B5EF4-FFF2-40B4-BE49-F238E27FC236}">
                <a16:creationId xmlns:a16="http://schemas.microsoft.com/office/drawing/2014/main" id="{F243DA40-3330-476F-87C1-5AAAF5891071}"/>
              </a:ext>
            </a:extLst>
          </p:cNvPr>
          <p:cNvSpPr/>
          <p:nvPr/>
        </p:nvSpPr>
        <p:spPr>
          <a:xfrm>
            <a:off x="1967669" y="5698028"/>
            <a:ext cx="4719968" cy="357896"/>
          </a:xfrm>
          <a:prstGeom prst="rect">
            <a:avLst/>
          </a:prstGeom>
          <a:noFill/>
          <a:ln>
            <a:noFill/>
            <a:prstDash val="solid"/>
          </a:ln>
        </p:spPr>
        <p:txBody>
          <a:bodyPr vert="horz" wrap="none" lIns="81637" tIns="40818" rIns="81637" bIns="40818"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000" b="0" i="0" u="none" strike="noStrike" kern="1200" cap="none" spc="0" baseline="0">
                <a:solidFill>
                  <a:srgbClr val="000000"/>
                </a:solidFill>
                <a:uFillTx/>
                <a:latin typeface="Calibri"/>
                <a:ea typeface="DejaVu Sans"/>
              </a:rPr>
              <a:t>Energies correspond to those calculated by SRIM</a:t>
            </a:r>
            <a:endParaRPr lang="en-US" sz="2000" b="0" i="0" u="none" strike="noStrike" kern="1200" cap="none" spc="0" baseline="0">
              <a:solidFill>
                <a:srgbClr val="000000"/>
              </a:solidFill>
              <a:uFillTx/>
              <a:latin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4">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1A8F14-CB26-41E6-A1B8-0405AC761E0F}"/>
              </a:ext>
            </a:extLst>
          </p:cNvPr>
          <p:cNvSpPr txBox="1">
            <a:spLocks noGrp="1"/>
          </p:cNvSpPr>
          <p:nvPr>
            <p:ph type="title"/>
          </p:nvPr>
        </p:nvSpPr>
        <p:spPr>
          <a:xfrm>
            <a:off x="839818" y="50289"/>
            <a:ext cx="7024612" cy="787554"/>
          </a:xfrm>
        </p:spPr>
        <p:txBody>
          <a:bodyPr>
            <a:normAutofit/>
          </a:bodyPr>
          <a:lstStyle/>
          <a:p>
            <a:pPr lvl="0"/>
            <a:r>
              <a:rPr lang="de-CH" dirty="0"/>
              <a:t>Test </a:t>
            </a:r>
            <a:r>
              <a:rPr lang="de-CH" dirty="0" err="1"/>
              <a:t>run</a:t>
            </a:r>
            <a:r>
              <a:rPr lang="de-CH" dirty="0"/>
              <a:t> </a:t>
            </a:r>
            <a:r>
              <a:rPr lang="de-CH" dirty="0" err="1"/>
              <a:t>with</a:t>
            </a:r>
            <a:r>
              <a:rPr lang="de-CH" dirty="0"/>
              <a:t> COMPASS, </a:t>
            </a:r>
            <a:r>
              <a:rPr lang="de-CH" dirty="0">
                <a:latin typeface="Symbol" pitchFamily="18"/>
              </a:rPr>
              <a:t></a:t>
            </a:r>
            <a:r>
              <a:rPr lang="de-CH" dirty="0"/>
              <a:t>-p </a:t>
            </a:r>
            <a:r>
              <a:rPr lang="de-CH" dirty="0" err="1"/>
              <a:t>scattering</a:t>
            </a:r>
            <a:r>
              <a:rPr lang="de-CH" dirty="0"/>
              <a:t> </a:t>
            </a:r>
          </a:p>
        </p:txBody>
      </p:sp>
      <p:sp>
        <p:nvSpPr>
          <p:cNvPr id="3" name="Inhaltsplatzhalter 2">
            <a:extLst>
              <a:ext uri="{FF2B5EF4-FFF2-40B4-BE49-F238E27FC236}">
                <a16:creationId xmlns:a16="http://schemas.microsoft.com/office/drawing/2014/main" id="{AE20EFE5-AEBA-4011-AC17-529D6F452F5D}"/>
              </a:ext>
            </a:extLst>
          </p:cNvPr>
          <p:cNvSpPr txBox="1">
            <a:spLocks noGrp="1"/>
          </p:cNvSpPr>
          <p:nvPr>
            <p:ph idx="1"/>
          </p:nvPr>
        </p:nvSpPr>
        <p:spPr>
          <a:xfrm>
            <a:off x="422562" y="4883691"/>
            <a:ext cx="8211833" cy="1470574"/>
          </a:xfrm>
        </p:spPr>
        <p:txBody>
          <a:bodyPr/>
          <a:lstStyle/>
          <a:p>
            <a:pPr marL="0" lvl="0" indent="0">
              <a:spcBef>
                <a:spcPts val="400"/>
              </a:spcBef>
              <a:buNone/>
            </a:pPr>
            <a:r>
              <a:rPr lang="de-CH" sz="1800" dirty="0"/>
              <a:t>TPC </a:t>
            </a:r>
            <a:r>
              <a:rPr lang="de-CH" sz="1800" dirty="0" err="1"/>
              <a:t>between</a:t>
            </a:r>
            <a:r>
              <a:rPr lang="de-CH" sz="1800" dirty="0"/>
              <a:t> 4 </a:t>
            </a:r>
            <a:r>
              <a:rPr lang="de-CH" sz="1800" dirty="0" err="1"/>
              <a:t>tracking</a:t>
            </a:r>
            <a:r>
              <a:rPr lang="de-CH" sz="1800" dirty="0"/>
              <a:t> </a:t>
            </a:r>
            <a:r>
              <a:rPr lang="de-CH" sz="1800" dirty="0" err="1"/>
              <a:t>stations</a:t>
            </a:r>
            <a:endParaRPr lang="de-CH" sz="1800" dirty="0"/>
          </a:p>
          <a:p>
            <a:pPr marL="0" lvl="0" indent="0">
              <a:spcBef>
                <a:spcPts val="400"/>
              </a:spcBef>
              <a:buNone/>
            </a:pPr>
            <a:r>
              <a:rPr lang="de-CH" sz="1800" dirty="0"/>
              <a:t>Tracking via Si </a:t>
            </a:r>
            <a:r>
              <a:rPr lang="de-CH" sz="1800" dirty="0" err="1"/>
              <a:t>microstrip</a:t>
            </a:r>
            <a:r>
              <a:rPr lang="de-CH" sz="1800" dirty="0"/>
              <a:t> </a:t>
            </a:r>
            <a:r>
              <a:rPr lang="de-CH" sz="1800" dirty="0" err="1"/>
              <a:t>detectors</a:t>
            </a:r>
            <a:r>
              <a:rPr lang="de-CH" sz="1800" dirty="0"/>
              <a:t> </a:t>
            </a:r>
          </a:p>
          <a:p>
            <a:pPr marL="0" lvl="0" indent="0">
              <a:spcBef>
                <a:spcPts val="400"/>
              </a:spcBef>
              <a:buNone/>
            </a:pPr>
            <a:r>
              <a:rPr lang="de-CH" sz="1800" dirty="0" err="1"/>
              <a:t>Muon</a:t>
            </a:r>
            <a:r>
              <a:rPr lang="de-CH" sz="1800" dirty="0"/>
              <a:t> rate – </a:t>
            </a:r>
            <a:r>
              <a:rPr lang="de-CH" sz="1800" dirty="0" err="1"/>
              <a:t>up</a:t>
            </a:r>
            <a:r>
              <a:rPr lang="de-CH" sz="1800" dirty="0"/>
              <a:t> </a:t>
            </a:r>
            <a:r>
              <a:rPr lang="de-CH" sz="1800" dirty="0" err="1"/>
              <a:t>to</a:t>
            </a:r>
            <a:r>
              <a:rPr lang="de-CH" sz="1800" dirty="0"/>
              <a:t> 2 MHz</a:t>
            </a:r>
          </a:p>
        </p:txBody>
      </p:sp>
      <p:sp>
        <p:nvSpPr>
          <p:cNvPr id="6" name="Textfeld 5">
            <a:extLst>
              <a:ext uri="{FF2B5EF4-FFF2-40B4-BE49-F238E27FC236}">
                <a16:creationId xmlns:a16="http://schemas.microsoft.com/office/drawing/2014/main" id="{4F0696DE-6DC8-42EF-9EC5-DACC869284B9}"/>
              </a:ext>
            </a:extLst>
          </p:cNvPr>
          <p:cNvSpPr txBox="1"/>
          <p:nvPr/>
        </p:nvSpPr>
        <p:spPr>
          <a:xfrm>
            <a:off x="4687863" y="4883691"/>
            <a:ext cx="3253954" cy="887245"/>
          </a:xfrm>
          <a:prstGeom prst="rect">
            <a:avLst/>
          </a:prstGeom>
          <a:noFill/>
          <a:ln>
            <a:noFill/>
          </a:ln>
        </p:spPr>
        <p:txBody>
          <a:bodyPr vert="horz" wrap="none" lIns="90004" tIns="44997" rIns="90004" bIns="44997" anchor="t" anchorCtr="0" compatLnSpc="0">
            <a:spAutoFit/>
          </a:bodyPr>
          <a:lstStyle/>
          <a:p>
            <a:pPr marL="0" marR="0" lvl="0" indent="0" algn="l" defTabSz="4572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ru-RU" sz="1800" b="0" i="0" u="none" strike="noStrike" kern="1200" cap="none" spc="0" baseline="0" dirty="0">
                <a:solidFill>
                  <a:srgbClr val="000000"/>
                </a:solidFill>
                <a:uFillTx/>
                <a:latin typeface="Roboto" pitchFamily="2"/>
                <a:ea typeface="Tahoma" pitchFamily="2"/>
                <a:cs typeface="FreeSans" pitchFamily="2"/>
              </a:rPr>
              <a:t>E</a:t>
            </a:r>
            <a:r>
              <a:rPr lang="ru-RU" sz="1800" b="0" i="0" u="none" strike="noStrike" kern="1200" cap="none" spc="0" baseline="-33000" dirty="0">
                <a:solidFill>
                  <a:srgbClr val="000000"/>
                </a:solidFill>
                <a:uFillTx/>
                <a:latin typeface="Roboto" pitchFamily="2"/>
                <a:ea typeface="Roboto" pitchFamily="2"/>
                <a:cs typeface="Roboto" pitchFamily="2"/>
              </a:rPr>
              <a:t>μ</a:t>
            </a:r>
            <a:r>
              <a:rPr lang="ru-RU" sz="1800" b="0" i="0" u="none" strike="noStrike" kern="1200" cap="none" spc="0" baseline="0" dirty="0">
                <a:solidFill>
                  <a:srgbClr val="000000"/>
                </a:solidFill>
                <a:uFillTx/>
                <a:latin typeface="Roboto" pitchFamily="2"/>
                <a:ea typeface="Roboto" pitchFamily="2"/>
                <a:cs typeface="Roboto" pitchFamily="2"/>
              </a:rPr>
              <a:t> = 190 </a:t>
            </a:r>
            <a:r>
              <a:rPr lang="de-CH" sz="1800" b="0" i="0" u="none" strike="noStrike" kern="1200" cap="none" spc="0" baseline="0" dirty="0" err="1">
                <a:solidFill>
                  <a:srgbClr val="000000"/>
                </a:solidFill>
                <a:uFillTx/>
                <a:latin typeface="Roboto" pitchFamily="2"/>
                <a:ea typeface="Roboto" pitchFamily="2"/>
                <a:cs typeface="Roboto" pitchFamily="2"/>
              </a:rPr>
              <a:t>GeV</a:t>
            </a:r>
            <a:endParaRPr lang="ru-RU" sz="1800" b="0" i="0" u="none" strike="noStrike" kern="1200" cap="none" spc="0" baseline="0" dirty="0">
              <a:solidFill>
                <a:srgbClr val="000000"/>
              </a:solidFill>
              <a:uFillTx/>
              <a:latin typeface="Roboto" pitchFamily="2"/>
              <a:ea typeface="Roboto" pitchFamily="2"/>
              <a:cs typeface="Roboto" pitchFamily="2"/>
            </a:endParaRPr>
          </a:p>
          <a:p>
            <a:pPr marL="0" marR="0" lvl="0" indent="0" algn="l" defTabSz="4572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de-CH" sz="1800" b="0" i="0" u="none" strike="noStrike" kern="1200" cap="none" spc="0" baseline="0" dirty="0">
                <a:solidFill>
                  <a:srgbClr val="000000"/>
                </a:solidFill>
                <a:uFillTx/>
                <a:latin typeface="Roboto" pitchFamily="2"/>
                <a:ea typeface="Tahoma" pitchFamily="2"/>
                <a:cs typeface="FreeSans" pitchFamily="2"/>
              </a:rPr>
              <a:t>Wide beam</a:t>
            </a:r>
            <a:r>
              <a:rPr lang="ru-RU" sz="1800" b="0" i="0" u="none" strike="noStrike" kern="1200" cap="none" spc="0" baseline="0" dirty="0">
                <a:solidFill>
                  <a:srgbClr val="000000"/>
                </a:solidFill>
                <a:uFillTx/>
                <a:latin typeface="Roboto" pitchFamily="2"/>
                <a:ea typeface="Tahoma" pitchFamily="2"/>
                <a:cs typeface="FreeSans" pitchFamily="2"/>
              </a:rPr>
              <a:t> (RMS ≈ 20 </a:t>
            </a:r>
            <a:r>
              <a:rPr lang="de-CH" sz="1800" b="0" i="0" u="none" strike="noStrike" kern="1200" cap="none" spc="0" baseline="0" dirty="0">
                <a:solidFill>
                  <a:srgbClr val="000000"/>
                </a:solidFill>
                <a:uFillTx/>
                <a:latin typeface="Roboto" pitchFamily="2"/>
                <a:ea typeface="Tahoma" pitchFamily="2"/>
                <a:cs typeface="FreeSans" pitchFamily="2"/>
              </a:rPr>
              <a:t>cm</a:t>
            </a:r>
            <a:r>
              <a:rPr lang="ru-RU" sz="1800" b="0" i="0" u="none" strike="noStrike" kern="1200" cap="none" spc="0" baseline="0" dirty="0">
                <a:solidFill>
                  <a:srgbClr val="000000"/>
                </a:solidFill>
                <a:uFillTx/>
                <a:latin typeface="Roboto" pitchFamily="2"/>
                <a:ea typeface="Tahoma" pitchFamily="2"/>
                <a:cs typeface="FreeSans" pitchFamily="2"/>
              </a:rPr>
              <a:t>)</a:t>
            </a:r>
          </a:p>
          <a:p>
            <a:pPr marL="0" marR="0" lvl="0" indent="0" algn="l" defTabSz="4572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ru-RU" sz="1800" b="0" i="0" u="none" strike="noStrike" kern="1200" cap="none" spc="0" baseline="0" dirty="0">
                <a:solidFill>
                  <a:srgbClr val="000000"/>
                </a:solidFill>
                <a:uFillTx/>
                <a:latin typeface="Roboto" pitchFamily="2"/>
                <a:ea typeface="Tahoma" pitchFamily="2"/>
                <a:cs typeface="FreeSans" pitchFamily="2"/>
              </a:rPr>
              <a:t>Duty cycle: ~20% (spill — 5 </a:t>
            </a:r>
            <a:r>
              <a:rPr lang="de-CH" sz="1800" b="0" i="0" u="none" strike="noStrike" kern="1200" cap="none" spc="0" baseline="0" dirty="0">
                <a:solidFill>
                  <a:srgbClr val="000000"/>
                </a:solidFill>
                <a:uFillTx/>
                <a:latin typeface="Roboto" pitchFamily="2"/>
                <a:ea typeface="Tahoma" pitchFamily="2"/>
                <a:cs typeface="FreeSans" pitchFamily="2"/>
              </a:rPr>
              <a:t>s</a:t>
            </a:r>
            <a:r>
              <a:rPr lang="ru-RU" sz="1800" b="0" i="0" u="none" strike="noStrike" kern="1200" cap="none" spc="0" baseline="0" dirty="0">
                <a:solidFill>
                  <a:srgbClr val="000000"/>
                </a:solidFill>
                <a:uFillTx/>
                <a:latin typeface="Roboto" pitchFamily="2"/>
                <a:ea typeface="Tahoma" pitchFamily="2"/>
                <a:cs typeface="FreeSans" pitchFamily="2"/>
              </a:rPr>
              <a:t>)</a:t>
            </a:r>
          </a:p>
        </p:txBody>
      </p:sp>
      <p:pic>
        <p:nvPicPr>
          <p:cNvPr id="7" name="Bildplatzhalter 2">
            <a:extLst>
              <a:ext uri="{FF2B5EF4-FFF2-40B4-BE49-F238E27FC236}">
                <a16:creationId xmlns:a16="http://schemas.microsoft.com/office/drawing/2014/main" id="{5DC9D07F-71E6-47CD-BAE3-C8444B2EA268}"/>
              </a:ext>
            </a:extLst>
          </p:cNvPr>
          <p:cNvPicPr>
            <a:picLocks noChangeAspect="1"/>
          </p:cNvPicPr>
          <p:nvPr/>
        </p:nvPicPr>
        <p:blipFill>
          <a:blip r:embed="rId2">
            <a:lum/>
            <a:alphaModFix/>
          </a:blip>
          <a:srcRect/>
          <a:stretch>
            <a:fillRect/>
          </a:stretch>
        </p:blipFill>
        <p:spPr>
          <a:xfrm>
            <a:off x="1245991" y="1288486"/>
            <a:ext cx="6212266" cy="3481472"/>
          </a:xfrm>
          <a:prstGeom prst="rect">
            <a:avLst/>
          </a:prstGeom>
          <a:noFill/>
          <a:ln>
            <a:noFill/>
          </a:ln>
        </p:spPr>
      </p:pic>
      <p:sp>
        <p:nvSpPr>
          <p:cNvPr id="4" name="Foliennummernplatzhalter 3">
            <a:extLst>
              <a:ext uri="{FF2B5EF4-FFF2-40B4-BE49-F238E27FC236}">
                <a16:creationId xmlns:a16="http://schemas.microsoft.com/office/drawing/2014/main" id="{EE24646C-9272-40CE-8267-61D17DF10157}"/>
              </a:ext>
            </a:extLst>
          </p:cNvPr>
          <p:cNvSpPr>
            <a:spLocks noGrp="1"/>
          </p:cNvSpPr>
          <p:nvPr>
            <p:ph type="sldNum" sz="quarter" idx="8"/>
          </p:nvPr>
        </p:nvSpPr>
        <p:spPr/>
        <p:txBody>
          <a:bodyPr/>
          <a:lstStyle/>
          <a:p>
            <a:pPr lvl="0"/>
            <a:fld id="{B14BBBFD-9867-4CB0-B588-769218BF96F2}" type="slidenum">
              <a:rPr lang="de-CH" smtClean="0"/>
              <a:t>15</a:t>
            </a:fld>
            <a:endParaRPr lang="de-CH"/>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99A79D-7488-4563-AE9C-81E2BF94BB23}"/>
              </a:ext>
            </a:extLst>
          </p:cNvPr>
          <p:cNvSpPr>
            <a:spLocks noGrp="1"/>
          </p:cNvSpPr>
          <p:nvPr>
            <p:ph type="title"/>
          </p:nvPr>
        </p:nvSpPr>
        <p:spPr>
          <a:xfrm>
            <a:off x="849282" y="109949"/>
            <a:ext cx="6496398" cy="787554"/>
          </a:xfrm>
        </p:spPr>
        <p:txBody>
          <a:bodyPr>
            <a:normAutofit/>
          </a:bodyPr>
          <a:lstStyle/>
          <a:p>
            <a:r>
              <a:rPr lang="de-CH" dirty="0" err="1"/>
              <a:t>Scheme</a:t>
            </a:r>
            <a:r>
              <a:rPr lang="de-CH" dirty="0"/>
              <a:t> </a:t>
            </a:r>
            <a:r>
              <a:rPr lang="de-CH" dirty="0" err="1"/>
              <a:t>of</a:t>
            </a:r>
            <a:r>
              <a:rPr lang="de-CH" dirty="0"/>
              <a:t> </a:t>
            </a:r>
            <a:r>
              <a:rPr lang="de-CH" dirty="0" err="1"/>
              <a:t>feasibility</a:t>
            </a:r>
            <a:r>
              <a:rPr lang="de-CH" dirty="0"/>
              <a:t> </a:t>
            </a:r>
            <a:r>
              <a:rPr lang="de-CH" dirty="0" err="1"/>
              <a:t>test</a:t>
            </a:r>
            <a:r>
              <a:rPr lang="de-CH" dirty="0"/>
              <a:t> </a:t>
            </a:r>
            <a:r>
              <a:rPr lang="de-CH" dirty="0" err="1"/>
              <a:t>run</a:t>
            </a:r>
            <a:r>
              <a:rPr lang="de-CH" dirty="0"/>
              <a:t>, CERN, 2018</a:t>
            </a:r>
          </a:p>
        </p:txBody>
      </p:sp>
      <p:sp>
        <p:nvSpPr>
          <p:cNvPr id="3" name="Inhaltsplatzhalter 2">
            <a:extLst>
              <a:ext uri="{FF2B5EF4-FFF2-40B4-BE49-F238E27FC236}">
                <a16:creationId xmlns:a16="http://schemas.microsoft.com/office/drawing/2014/main" id="{03B313BC-571D-4A19-B66A-F59CEE708BD7}"/>
              </a:ext>
            </a:extLst>
          </p:cNvPr>
          <p:cNvSpPr>
            <a:spLocks noGrp="1"/>
          </p:cNvSpPr>
          <p:nvPr>
            <p:ph idx="1"/>
          </p:nvPr>
        </p:nvSpPr>
        <p:spPr>
          <a:xfrm>
            <a:off x="182619" y="4599978"/>
            <a:ext cx="8211833" cy="1558754"/>
          </a:xfrm>
        </p:spPr>
        <p:txBody>
          <a:bodyPr>
            <a:normAutofit fontScale="70000" lnSpcReduction="20000"/>
          </a:bodyPr>
          <a:lstStyle/>
          <a:p>
            <a:r>
              <a:rPr lang="de-CH" dirty="0"/>
              <a:t>Beam rate </a:t>
            </a:r>
            <a:r>
              <a:rPr lang="de-CH" dirty="0" err="1"/>
              <a:t>studies</a:t>
            </a:r>
            <a:r>
              <a:rPr lang="de-CH" dirty="0"/>
              <a:t>, </a:t>
            </a:r>
            <a:r>
              <a:rPr lang="de-CH" dirty="0" err="1"/>
              <a:t>background</a:t>
            </a:r>
            <a:endParaRPr lang="de-CH" dirty="0"/>
          </a:p>
          <a:p>
            <a:r>
              <a:rPr lang="de-CH" dirty="0"/>
              <a:t>TPC </a:t>
            </a:r>
            <a:r>
              <a:rPr lang="de-CH" dirty="0" err="1"/>
              <a:t>as</a:t>
            </a:r>
            <a:r>
              <a:rPr lang="de-CH" dirty="0"/>
              <a:t> </a:t>
            </a:r>
            <a:r>
              <a:rPr lang="de-CH" dirty="0" err="1"/>
              <a:t>active</a:t>
            </a:r>
            <a:r>
              <a:rPr lang="de-CH" dirty="0"/>
              <a:t> </a:t>
            </a:r>
            <a:r>
              <a:rPr lang="de-CH" dirty="0" err="1"/>
              <a:t>target</a:t>
            </a:r>
            <a:r>
              <a:rPr lang="de-CH" dirty="0"/>
              <a:t> </a:t>
            </a:r>
            <a:r>
              <a:rPr lang="ru-RU" dirty="0"/>
              <a:t>D = 200 </a:t>
            </a:r>
            <a:r>
              <a:rPr lang="de-CH" dirty="0"/>
              <a:t>mm</a:t>
            </a:r>
            <a:r>
              <a:rPr lang="ru-RU" dirty="0"/>
              <a:t> </a:t>
            </a:r>
          </a:p>
          <a:p>
            <a:r>
              <a:rPr lang="de-CH" dirty="0" err="1"/>
              <a:t>Scintillators</a:t>
            </a:r>
            <a:r>
              <a:rPr lang="ru-RU" dirty="0"/>
              <a:t> (BT) 64x48 </a:t>
            </a:r>
            <a:r>
              <a:rPr lang="de-CH" dirty="0"/>
              <a:t>mm</a:t>
            </a:r>
            <a:r>
              <a:rPr lang="ru-RU" dirty="0"/>
              <a:t> ×3</a:t>
            </a:r>
          </a:p>
          <a:p>
            <a:r>
              <a:rPr lang="de-CH" dirty="0"/>
              <a:t>Si </a:t>
            </a:r>
            <a:r>
              <a:rPr lang="de-CH" dirty="0" err="1"/>
              <a:t>microstrip</a:t>
            </a:r>
            <a:r>
              <a:rPr lang="de-CH" dirty="0"/>
              <a:t> </a:t>
            </a:r>
            <a:r>
              <a:rPr lang="de-CH" dirty="0" err="1"/>
              <a:t>detectors</a:t>
            </a:r>
            <a:r>
              <a:rPr lang="ru-RU" dirty="0"/>
              <a:t> (SI) 70x40 </a:t>
            </a:r>
            <a:r>
              <a:rPr lang="de-CH" dirty="0"/>
              <a:t>mm</a:t>
            </a:r>
            <a:r>
              <a:rPr lang="ru-RU" dirty="0"/>
              <a:t> ×4</a:t>
            </a:r>
            <a:r>
              <a:rPr lang="de-CH" dirty="0"/>
              <a:t>, </a:t>
            </a:r>
            <a:r>
              <a:rPr lang="de-CH" dirty="0" err="1"/>
              <a:t>short</a:t>
            </a:r>
            <a:r>
              <a:rPr lang="de-CH" dirty="0"/>
              <a:t> </a:t>
            </a:r>
            <a:r>
              <a:rPr lang="de-CH" dirty="0" err="1"/>
              <a:t>baseline</a:t>
            </a:r>
            <a:r>
              <a:rPr lang="de-CH" dirty="0"/>
              <a:t> </a:t>
            </a:r>
            <a:r>
              <a:rPr lang="de-CH" dirty="0" err="1"/>
              <a:t>limits</a:t>
            </a:r>
            <a:r>
              <a:rPr lang="de-CH" dirty="0"/>
              <a:t> Q</a:t>
            </a:r>
            <a:r>
              <a:rPr lang="de-CH" baseline="30000" dirty="0"/>
              <a:t>2</a:t>
            </a:r>
            <a:r>
              <a:rPr lang="de-CH" dirty="0"/>
              <a:t> </a:t>
            </a:r>
            <a:r>
              <a:rPr lang="de-CH" dirty="0">
                <a:sym typeface="Symbol" panose="05050102010706020507" pitchFamily="18" charset="2"/>
              </a:rPr>
              <a:t> </a:t>
            </a:r>
            <a:r>
              <a:rPr lang="de-CH" dirty="0"/>
              <a:t>3x10</a:t>
            </a:r>
            <a:r>
              <a:rPr lang="de-CH" baseline="30000" dirty="0"/>
              <a:t>-3</a:t>
            </a:r>
            <a:r>
              <a:rPr lang="de-CH" dirty="0"/>
              <a:t> GeV</a:t>
            </a:r>
            <a:r>
              <a:rPr lang="de-CH" baseline="30000" dirty="0"/>
              <a:t>2</a:t>
            </a:r>
          </a:p>
          <a:p>
            <a:r>
              <a:rPr lang="de-CH" dirty="0"/>
              <a:t>TPC and </a:t>
            </a:r>
            <a:r>
              <a:rPr lang="de-CH" dirty="0" err="1"/>
              <a:t>the</a:t>
            </a:r>
            <a:r>
              <a:rPr lang="de-CH" dirty="0"/>
              <a:t> </a:t>
            </a:r>
            <a:r>
              <a:rPr lang="de-CH" dirty="0" err="1"/>
              <a:t>rest</a:t>
            </a:r>
            <a:r>
              <a:rPr lang="de-CH" dirty="0"/>
              <a:t> </a:t>
            </a:r>
            <a:r>
              <a:rPr lang="de-CH" dirty="0" err="1"/>
              <a:t>of</a:t>
            </a:r>
            <a:r>
              <a:rPr lang="de-CH" dirty="0"/>
              <a:t> </a:t>
            </a:r>
            <a:r>
              <a:rPr lang="de-CH" dirty="0" err="1"/>
              <a:t>the</a:t>
            </a:r>
            <a:r>
              <a:rPr lang="de-CH" dirty="0"/>
              <a:t> </a:t>
            </a:r>
            <a:r>
              <a:rPr lang="de-CH" dirty="0" err="1"/>
              <a:t>detectors</a:t>
            </a:r>
            <a:r>
              <a:rPr lang="de-CH" dirty="0"/>
              <a:t> </a:t>
            </a:r>
            <a:r>
              <a:rPr lang="de-CH" dirty="0" err="1"/>
              <a:t>use</a:t>
            </a:r>
            <a:r>
              <a:rPr lang="de-CH" dirty="0"/>
              <a:t> different DAQ, </a:t>
            </a:r>
            <a:r>
              <a:rPr lang="de-CH" dirty="0" err="1"/>
              <a:t>timestamped</a:t>
            </a:r>
            <a:endParaRPr lang="ru-RU" dirty="0"/>
          </a:p>
          <a:p>
            <a:endParaRPr lang="de-CH" dirty="0"/>
          </a:p>
        </p:txBody>
      </p:sp>
      <p:pic>
        <p:nvPicPr>
          <p:cNvPr id="4" name="Grafik 3">
            <a:extLst>
              <a:ext uri="{FF2B5EF4-FFF2-40B4-BE49-F238E27FC236}">
                <a16:creationId xmlns:a16="http://schemas.microsoft.com/office/drawing/2014/main" id="{E9652458-6ED2-48DB-8255-A6DB7ADBA69C}"/>
              </a:ext>
            </a:extLst>
          </p:cNvPr>
          <p:cNvPicPr>
            <a:picLocks noChangeAspect="1"/>
          </p:cNvPicPr>
          <p:nvPr/>
        </p:nvPicPr>
        <p:blipFill>
          <a:blip r:embed="rId2"/>
          <a:stretch>
            <a:fillRect/>
          </a:stretch>
        </p:blipFill>
        <p:spPr>
          <a:xfrm>
            <a:off x="86022" y="1607782"/>
            <a:ext cx="9057978" cy="2992196"/>
          </a:xfrm>
          <a:prstGeom prst="rect">
            <a:avLst/>
          </a:prstGeom>
        </p:spPr>
      </p:pic>
      <p:sp>
        <p:nvSpPr>
          <p:cNvPr id="5" name="Foliennummernplatzhalter 4">
            <a:extLst>
              <a:ext uri="{FF2B5EF4-FFF2-40B4-BE49-F238E27FC236}">
                <a16:creationId xmlns:a16="http://schemas.microsoft.com/office/drawing/2014/main" id="{868D62AF-E0AE-4596-8EAC-58A3C0F09DC1}"/>
              </a:ext>
            </a:extLst>
          </p:cNvPr>
          <p:cNvSpPr>
            <a:spLocks noGrp="1"/>
          </p:cNvSpPr>
          <p:nvPr>
            <p:ph type="sldNum" sz="quarter" idx="8"/>
          </p:nvPr>
        </p:nvSpPr>
        <p:spPr/>
        <p:txBody>
          <a:bodyPr/>
          <a:lstStyle/>
          <a:p>
            <a:pPr lvl="0"/>
            <a:fld id="{B14BBBFD-9867-4CB0-B588-769218BF96F2}" type="slidenum">
              <a:rPr lang="de-CH" smtClean="0"/>
              <a:t>16</a:t>
            </a:fld>
            <a:endParaRPr lang="de-CH"/>
          </a:p>
        </p:txBody>
      </p:sp>
    </p:spTree>
    <p:extLst>
      <p:ext uri="{BB962C8B-B14F-4D97-AF65-F5344CB8AC3E}">
        <p14:creationId xmlns:p14="http://schemas.microsoft.com/office/powerpoint/2010/main" val="5612978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1C8591-6698-40BD-98B3-8B38A0B1D1D8}"/>
              </a:ext>
            </a:extLst>
          </p:cNvPr>
          <p:cNvSpPr>
            <a:spLocks noGrp="1"/>
          </p:cNvSpPr>
          <p:nvPr>
            <p:ph type="title"/>
          </p:nvPr>
        </p:nvSpPr>
        <p:spPr>
          <a:xfrm>
            <a:off x="2017682" y="109949"/>
            <a:ext cx="5584533" cy="787554"/>
          </a:xfrm>
        </p:spPr>
        <p:txBody>
          <a:bodyPr/>
          <a:lstStyle/>
          <a:p>
            <a:r>
              <a:rPr lang="de-CH" dirty="0"/>
              <a:t>Test TPC </a:t>
            </a:r>
            <a:r>
              <a:rPr lang="de-CH" dirty="0" err="1"/>
              <a:t>structure</a:t>
            </a:r>
            <a:endParaRPr lang="de-CH" dirty="0"/>
          </a:p>
        </p:txBody>
      </p:sp>
      <p:sp>
        <p:nvSpPr>
          <p:cNvPr id="3" name="Inhaltsplatzhalter 2">
            <a:extLst>
              <a:ext uri="{FF2B5EF4-FFF2-40B4-BE49-F238E27FC236}">
                <a16:creationId xmlns:a16="http://schemas.microsoft.com/office/drawing/2014/main" id="{D5945B4C-93D8-4C71-BD9A-A40C738FC0B7}"/>
              </a:ext>
            </a:extLst>
          </p:cNvPr>
          <p:cNvSpPr>
            <a:spLocks noGrp="1"/>
          </p:cNvSpPr>
          <p:nvPr>
            <p:ph idx="1"/>
          </p:nvPr>
        </p:nvSpPr>
        <p:spPr>
          <a:xfrm>
            <a:off x="1821213" y="4371656"/>
            <a:ext cx="3835337" cy="2171383"/>
          </a:xfrm>
        </p:spPr>
        <p:txBody>
          <a:bodyPr>
            <a:normAutofit fontScale="92500" lnSpcReduction="20000"/>
          </a:bodyPr>
          <a:lstStyle/>
          <a:p>
            <a:r>
              <a:rPr lang="de-CH" dirty="0"/>
              <a:t>Gas</a:t>
            </a:r>
            <a:r>
              <a:rPr lang="ru-RU" dirty="0"/>
              <a:t>:  </a:t>
            </a:r>
            <a:r>
              <a:rPr lang="de-CH" dirty="0"/>
              <a:t>H₂ (</a:t>
            </a:r>
            <a:r>
              <a:rPr lang="de-CH" dirty="0" err="1"/>
              <a:t>purity</a:t>
            </a:r>
            <a:r>
              <a:rPr lang="de-CH" dirty="0"/>
              <a:t> 6.0)</a:t>
            </a:r>
          </a:p>
          <a:p>
            <a:r>
              <a:rPr lang="de-CH" dirty="0"/>
              <a:t>p = 1, 4, 8 bar</a:t>
            </a:r>
            <a:endParaRPr lang="ru-RU" dirty="0"/>
          </a:p>
          <a:p>
            <a:r>
              <a:rPr lang="de-CH" dirty="0"/>
              <a:t>L</a:t>
            </a:r>
            <a:r>
              <a:rPr lang="de-CH" baseline="-25000" dirty="0"/>
              <a:t>CG</a:t>
            </a:r>
            <a:r>
              <a:rPr lang="de-CH" dirty="0"/>
              <a:t> = 220 mm</a:t>
            </a:r>
            <a:endParaRPr lang="ru-RU" dirty="0"/>
          </a:p>
          <a:p>
            <a:r>
              <a:rPr lang="de-CH" dirty="0"/>
              <a:t>V</a:t>
            </a:r>
            <a:r>
              <a:rPr lang="de-CH" baseline="-25000" dirty="0"/>
              <a:t>C</a:t>
            </a:r>
            <a:r>
              <a:rPr lang="de-CH" dirty="0"/>
              <a:t> = 18 kV</a:t>
            </a:r>
            <a:endParaRPr lang="ru-RU" dirty="0"/>
          </a:p>
          <a:p>
            <a:r>
              <a:rPr lang="de-CH" dirty="0"/>
              <a:t>V</a:t>
            </a:r>
            <a:r>
              <a:rPr lang="de-CH" baseline="-25000" dirty="0"/>
              <a:t>G</a:t>
            </a:r>
            <a:r>
              <a:rPr lang="de-CH" dirty="0"/>
              <a:t> = 1 kV</a:t>
            </a:r>
            <a:endParaRPr lang="ru-RU" dirty="0"/>
          </a:p>
          <a:p>
            <a:r>
              <a:rPr lang="de-CH" dirty="0" err="1"/>
              <a:t>t</a:t>
            </a:r>
            <a:r>
              <a:rPr lang="de-CH" baseline="-25000" dirty="0" err="1"/>
              <a:t>CG</a:t>
            </a:r>
            <a:r>
              <a:rPr lang="de-CH" dirty="0"/>
              <a:t>  ≈ 60 </a:t>
            </a:r>
            <a:r>
              <a:rPr lang="de-CH" dirty="0">
                <a:sym typeface="Symbol" panose="05050102010706020507" pitchFamily="18" charset="2"/>
              </a:rPr>
              <a:t></a:t>
            </a:r>
            <a:r>
              <a:rPr lang="de-CH" dirty="0"/>
              <a:t>s</a:t>
            </a:r>
            <a:endParaRPr lang="ru-RU" dirty="0"/>
          </a:p>
          <a:p>
            <a:endParaRPr lang="de-CH" dirty="0"/>
          </a:p>
        </p:txBody>
      </p:sp>
      <p:pic>
        <p:nvPicPr>
          <p:cNvPr id="4" name="Grafik 3">
            <a:extLst>
              <a:ext uri="{FF2B5EF4-FFF2-40B4-BE49-F238E27FC236}">
                <a16:creationId xmlns:a16="http://schemas.microsoft.com/office/drawing/2014/main" id="{14B94079-14A6-43B2-87F6-A3E14C4EB05C}"/>
              </a:ext>
            </a:extLst>
          </p:cNvPr>
          <p:cNvPicPr>
            <a:picLocks noChangeAspect="1"/>
          </p:cNvPicPr>
          <p:nvPr/>
        </p:nvPicPr>
        <p:blipFill>
          <a:blip r:embed="rId2"/>
          <a:stretch>
            <a:fillRect/>
          </a:stretch>
        </p:blipFill>
        <p:spPr>
          <a:xfrm>
            <a:off x="5405119" y="1650999"/>
            <a:ext cx="3350615" cy="3350615"/>
          </a:xfrm>
          <a:prstGeom prst="rect">
            <a:avLst/>
          </a:prstGeom>
        </p:spPr>
      </p:pic>
      <p:pic>
        <p:nvPicPr>
          <p:cNvPr id="5" name="Grafik 4">
            <a:extLst>
              <a:ext uri="{FF2B5EF4-FFF2-40B4-BE49-F238E27FC236}">
                <a16:creationId xmlns:a16="http://schemas.microsoft.com/office/drawing/2014/main" id="{05001011-6876-4AEB-8E2F-6849FBFEA4B4}"/>
              </a:ext>
            </a:extLst>
          </p:cNvPr>
          <p:cNvPicPr>
            <a:picLocks noChangeAspect="1"/>
          </p:cNvPicPr>
          <p:nvPr/>
        </p:nvPicPr>
        <p:blipFill>
          <a:blip r:embed="rId3"/>
          <a:stretch>
            <a:fillRect/>
          </a:stretch>
        </p:blipFill>
        <p:spPr>
          <a:xfrm>
            <a:off x="71120" y="1503679"/>
            <a:ext cx="4354899" cy="2680499"/>
          </a:xfrm>
          <a:prstGeom prst="rect">
            <a:avLst/>
          </a:prstGeom>
        </p:spPr>
      </p:pic>
      <p:sp>
        <p:nvSpPr>
          <p:cNvPr id="6" name="Foliennummernplatzhalter 5">
            <a:extLst>
              <a:ext uri="{FF2B5EF4-FFF2-40B4-BE49-F238E27FC236}">
                <a16:creationId xmlns:a16="http://schemas.microsoft.com/office/drawing/2014/main" id="{66E17D59-E2C7-4F88-AB90-57C68DC033B7}"/>
              </a:ext>
            </a:extLst>
          </p:cNvPr>
          <p:cNvSpPr>
            <a:spLocks noGrp="1"/>
          </p:cNvSpPr>
          <p:nvPr>
            <p:ph type="sldNum" sz="quarter" idx="8"/>
          </p:nvPr>
        </p:nvSpPr>
        <p:spPr/>
        <p:txBody>
          <a:bodyPr/>
          <a:lstStyle/>
          <a:p>
            <a:pPr lvl="0"/>
            <a:fld id="{B14BBBFD-9867-4CB0-B588-769218BF96F2}" type="slidenum">
              <a:rPr lang="de-CH" smtClean="0"/>
              <a:t>17</a:t>
            </a:fld>
            <a:endParaRPr lang="de-CH"/>
          </a:p>
        </p:txBody>
      </p:sp>
    </p:spTree>
    <p:extLst>
      <p:ext uri="{BB962C8B-B14F-4D97-AF65-F5344CB8AC3E}">
        <p14:creationId xmlns:p14="http://schemas.microsoft.com/office/powerpoint/2010/main" val="15389904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9FEC10-E66B-42D9-9C0A-1915EA9E3A30}"/>
              </a:ext>
            </a:extLst>
          </p:cNvPr>
          <p:cNvSpPr>
            <a:spLocks noGrp="1"/>
          </p:cNvSpPr>
          <p:nvPr>
            <p:ph type="title"/>
          </p:nvPr>
        </p:nvSpPr>
        <p:spPr>
          <a:xfrm>
            <a:off x="1779733" y="109949"/>
            <a:ext cx="5584533" cy="787554"/>
          </a:xfrm>
        </p:spPr>
        <p:txBody>
          <a:bodyPr/>
          <a:lstStyle/>
          <a:p>
            <a:r>
              <a:rPr lang="de-CH" dirty="0" err="1"/>
              <a:t>Preamplifier</a:t>
            </a:r>
            <a:r>
              <a:rPr lang="de-CH" dirty="0"/>
              <a:t> - </a:t>
            </a:r>
            <a:r>
              <a:rPr lang="de-CH" dirty="0" err="1"/>
              <a:t>shaper</a:t>
            </a:r>
            <a:endParaRPr lang="de-CH" dirty="0"/>
          </a:p>
        </p:txBody>
      </p:sp>
      <p:sp>
        <p:nvSpPr>
          <p:cNvPr id="3" name="Inhaltsplatzhalter 2">
            <a:extLst>
              <a:ext uri="{FF2B5EF4-FFF2-40B4-BE49-F238E27FC236}">
                <a16:creationId xmlns:a16="http://schemas.microsoft.com/office/drawing/2014/main" id="{A6646603-E3F3-42B0-9298-416B0EDF45BF}"/>
              </a:ext>
            </a:extLst>
          </p:cNvPr>
          <p:cNvSpPr>
            <a:spLocks noGrp="1"/>
          </p:cNvSpPr>
          <p:nvPr>
            <p:ph idx="1"/>
          </p:nvPr>
        </p:nvSpPr>
        <p:spPr>
          <a:xfrm>
            <a:off x="369399" y="4468370"/>
            <a:ext cx="8211833" cy="1411436"/>
          </a:xfrm>
        </p:spPr>
        <p:txBody>
          <a:bodyPr>
            <a:normAutofit fontScale="85000" lnSpcReduction="20000"/>
          </a:bodyPr>
          <a:lstStyle/>
          <a:p>
            <a:r>
              <a:rPr lang="de-CH" dirty="0"/>
              <a:t>Low </a:t>
            </a:r>
            <a:r>
              <a:rPr lang="de-CH" dirty="0" err="1"/>
              <a:t>noise</a:t>
            </a:r>
            <a:r>
              <a:rPr lang="de-CH" dirty="0"/>
              <a:t> </a:t>
            </a:r>
            <a:r>
              <a:rPr lang="de-CH" dirty="0" err="1"/>
              <a:t>preamplifier</a:t>
            </a:r>
            <a:endParaRPr lang="de-CH" dirty="0"/>
          </a:p>
          <a:p>
            <a:r>
              <a:rPr lang="de-CH" dirty="0"/>
              <a:t>Best (</a:t>
            </a:r>
            <a:r>
              <a:rPr lang="de-CH" dirty="0" err="1"/>
              <a:t>up</a:t>
            </a:r>
            <a:r>
              <a:rPr lang="de-CH" dirty="0"/>
              <a:t> </a:t>
            </a:r>
            <a:r>
              <a:rPr lang="de-CH" dirty="0" err="1"/>
              <a:t>to</a:t>
            </a:r>
            <a:r>
              <a:rPr lang="de-CH" dirty="0"/>
              <a:t> </a:t>
            </a:r>
            <a:r>
              <a:rPr lang="de-CH" dirty="0" err="1"/>
              <a:t>now</a:t>
            </a:r>
            <a:r>
              <a:rPr lang="de-CH" dirty="0"/>
              <a:t>) </a:t>
            </a:r>
            <a:r>
              <a:rPr lang="de-CH" dirty="0" err="1"/>
              <a:t>available</a:t>
            </a:r>
            <a:r>
              <a:rPr lang="de-CH" dirty="0"/>
              <a:t> OA (AD891) </a:t>
            </a:r>
            <a:r>
              <a:rPr lang="de-CH" dirty="0" err="1"/>
              <a:t>for</a:t>
            </a:r>
            <a:r>
              <a:rPr lang="de-CH" dirty="0"/>
              <a:t> </a:t>
            </a:r>
            <a:r>
              <a:rPr lang="de-CH" dirty="0" err="1"/>
              <a:t>this</a:t>
            </a:r>
            <a:r>
              <a:rPr lang="de-CH" dirty="0"/>
              <a:t> </a:t>
            </a:r>
            <a:r>
              <a:rPr lang="de-CH" dirty="0" err="1"/>
              <a:t>setup</a:t>
            </a:r>
            <a:endParaRPr lang="de-CH" dirty="0"/>
          </a:p>
          <a:p>
            <a:r>
              <a:rPr lang="de-CH" dirty="0"/>
              <a:t>Signal </a:t>
            </a:r>
            <a:r>
              <a:rPr lang="de-CH" dirty="0" err="1"/>
              <a:t>shaping</a:t>
            </a:r>
            <a:r>
              <a:rPr lang="de-CH" dirty="0"/>
              <a:t> </a:t>
            </a:r>
            <a:r>
              <a:rPr lang="de-CH" dirty="0" err="1"/>
              <a:t>for</a:t>
            </a:r>
            <a:r>
              <a:rPr lang="de-CH" dirty="0"/>
              <a:t> </a:t>
            </a:r>
            <a:r>
              <a:rPr lang="de-CH" dirty="0" err="1"/>
              <a:t>better</a:t>
            </a:r>
            <a:r>
              <a:rPr lang="de-CH" dirty="0"/>
              <a:t> </a:t>
            </a:r>
            <a:r>
              <a:rPr lang="de-CH" dirty="0" err="1"/>
              <a:t>signal</a:t>
            </a:r>
            <a:r>
              <a:rPr lang="de-CH" dirty="0"/>
              <a:t>/</a:t>
            </a:r>
            <a:r>
              <a:rPr lang="de-CH" dirty="0" err="1"/>
              <a:t>noise</a:t>
            </a:r>
            <a:endParaRPr lang="de-CH" dirty="0"/>
          </a:p>
          <a:p>
            <a:r>
              <a:rPr lang="de-CH" dirty="0"/>
              <a:t>16-ch </a:t>
            </a:r>
            <a:r>
              <a:rPr lang="de-CH" dirty="0" err="1"/>
              <a:t>boards</a:t>
            </a:r>
            <a:endParaRPr lang="de-CH" dirty="0"/>
          </a:p>
        </p:txBody>
      </p:sp>
      <p:pic>
        <p:nvPicPr>
          <p:cNvPr id="4" name="Grafik 3">
            <a:extLst>
              <a:ext uri="{FF2B5EF4-FFF2-40B4-BE49-F238E27FC236}">
                <a16:creationId xmlns:a16="http://schemas.microsoft.com/office/drawing/2014/main" id="{740232CD-F474-4262-93FC-796C3120E19D}"/>
              </a:ext>
            </a:extLst>
          </p:cNvPr>
          <p:cNvPicPr>
            <a:picLocks noChangeAspect="1"/>
          </p:cNvPicPr>
          <p:nvPr/>
        </p:nvPicPr>
        <p:blipFill>
          <a:blip r:embed="rId2"/>
          <a:stretch>
            <a:fillRect/>
          </a:stretch>
        </p:blipFill>
        <p:spPr>
          <a:xfrm>
            <a:off x="127589" y="1583885"/>
            <a:ext cx="8888819" cy="2748404"/>
          </a:xfrm>
          <a:prstGeom prst="rect">
            <a:avLst/>
          </a:prstGeom>
        </p:spPr>
      </p:pic>
      <p:sp>
        <p:nvSpPr>
          <p:cNvPr id="5" name="Textfeld 4">
            <a:extLst>
              <a:ext uri="{FF2B5EF4-FFF2-40B4-BE49-F238E27FC236}">
                <a16:creationId xmlns:a16="http://schemas.microsoft.com/office/drawing/2014/main" id="{FDCA5262-6FB2-4B33-8A76-807983B6C834}"/>
              </a:ext>
            </a:extLst>
          </p:cNvPr>
          <p:cNvSpPr txBox="1"/>
          <p:nvPr/>
        </p:nvSpPr>
        <p:spPr>
          <a:xfrm>
            <a:off x="1870906" y="5879805"/>
            <a:ext cx="5402184" cy="461665"/>
          </a:xfrm>
          <a:prstGeom prst="rect">
            <a:avLst/>
          </a:prstGeom>
          <a:noFill/>
        </p:spPr>
        <p:txBody>
          <a:bodyPr wrap="none" rtlCol="0">
            <a:spAutoFit/>
          </a:bodyPr>
          <a:lstStyle/>
          <a:p>
            <a:r>
              <a:rPr lang="de-CH" sz="2400" b="1" i="1" dirty="0" err="1">
                <a:solidFill>
                  <a:srgbClr val="FF0000"/>
                </a:solidFill>
              </a:rPr>
              <a:t>No</a:t>
            </a:r>
            <a:r>
              <a:rPr lang="de-CH" sz="2400" b="1" i="1" dirty="0">
                <a:solidFill>
                  <a:srgbClr val="FF0000"/>
                </a:solidFill>
              </a:rPr>
              <a:t> gas </a:t>
            </a:r>
            <a:r>
              <a:rPr lang="de-CH" sz="2400" b="1" i="1" dirty="0" err="1">
                <a:solidFill>
                  <a:srgbClr val="FF0000"/>
                </a:solidFill>
              </a:rPr>
              <a:t>amplification</a:t>
            </a:r>
            <a:r>
              <a:rPr lang="de-CH" sz="2400" b="1" i="1" dirty="0">
                <a:solidFill>
                  <a:srgbClr val="FF0000"/>
                </a:solidFill>
              </a:rPr>
              <a:t> -&gt; </a:t>
            </a:r>
            <a:r>
              <a:rPr lang="de-CH" sz="2400" b="1" i="1" dirty="0" err="1">
                <a:solidFill>
                  <a:srgbClr val="FF0000"/>
                </a:solidFill>
              </a:rPr>
              <a:t>very</a:t>
            </a:r>
            <a:r>
              <a:rPr lang="de-CH" sz="2400" b="1" i="1" dirty="0">
                <a:solidFill>
                  <a:srgbClr val="FF0000"/>
                </a:solidFill>
              </a:rPr>
              <a:t> </a:t>
            </a:r>
            <a:r>
              <a:rPr lang="de-CH" sz="2400" b="1" i="1" dirty="0" err="1">
                <a:solidFill>
                  <a:srgbClr val="FF0000"/>
                </a:solidFill>
              </a:rPr>
              <a:t>small</a:t>
            </a:r>
            <a:r>
              <a:rPr lang="de-CH" sz="2400" b="1" i="1" dirty="0">
                <a:solidFill>
                  <a:srgbClr val="FF0000"/>
                </a:solidFill>
              </a:rPr>
              <a:t> </a:t>
            </a:r>
            <a:r>
              <a:rPr lang="de-CH" sz="2400" b="1" i="1" dirty="0" err="1">
                <a:solidFill>
                  <a:srgbClr val="FF0000"/>
                </a:solidFill>
              </a:rPr>
              <a:t>signals</a:t>
            </a:r>
            <a:endParaRPr lang="de-CH" sz="2400" b="1" i="1" dirty="0">
              <a:solidFill>
                <a:srgbClr val="FF0000"/>
              </a:solidFill>
            </a:endParaRPr>
          </a:p>
        </p:txBody>
      </p:sp>
      <p:sp>
        <p:nvSpPr>
          <p:cNvPr id="6" name="Textfeld 5">
            <a:extLst>
              <a:ext uri="{FF2B5EF4-FFF2-40B4-BE49-F238E27FC236}">
                <a16:creationId xmlns:a16="http://schemas.microsoft.com/office/drawing/2014/main" id="{FABD9E30-A8E6-4D5B-A676-369093BFC0A2}"/>
              </a:ext>
            </a:extLst>
          </p:cNvPr>
          <p:cNvSpPr txBox="1"/>
          <p:nvPr/>
        </p:nvSpPr>
        <p:spPr>
          <a:xfrm>
            <a:off x="7187610" y="4468369"/>
            <a:ext cx="1729256" cy="400110"/>
          </a:xfrm>
          <a:prstGeom prst="rect">
            <a:avLst/>
          </a:prstGeom>
          <a:noFill/>
        </p:spPr>
        <p:txBody>
          <a:bodyPr wrap="none" rtlCol="0">
            <a:spAutoFit/>
          </a:bodyPr>
          <a:lstStyle/>
          <a:p>
            <a:r>
              <a:rPr lang="de-CH" sz="2000" i="1" dirty="0"/>
              <a:t>PNPI, </a:t>
            </a:r>
            <a:r>
              <a:rPr lang="de-CH" sz="2000" i="1" dirty="0" err="1"/>
              <a:t>Gatchina</a:t>
            </a:r>
            <a:endParaRPr lang="de-CH" sz="2000" i="1" dirty="0"/>
          </a:p>
        </p:txBody>
      </p:sp>
      <p:sp>
        <p:nvSpPr>
          <p:cNvPr id="7" name="Foliennummernplatzhalter 6">
            <a:extLst>
              <a:ext uri="{FF2B5EF4-FFF2-40B4-BE49-F238E27FC236}">
                <a16:creationId xmlns:a16="http://schemas.microsoft.com/office/drawing/2014/main" id="{CBC4A30A-B79A-4E33-969D-D53384B1ADB8}"/>
              </a:ext>
            </a:extLst>
          </p:cNvPr>
          <p:cNvSpPr>
            <a:spLocks noGrp="1"/>
          </p:cNvSpPr>
          <p:nvPr>
            <p:ph type="sldNum" sz="quarter" idx="8"/>
          </p:nvPr>
        </p:nvSpPr>
        <p:spPr/>
        <p:txBody>
          <a:bodyPr/>
          <a:lstStyle/>
          <a:p>
            <a:pPr lvl="0"/>
            <a:fld id="{B14BBBFD-9867-4CB0-B588-769218BF96F2}" type="slidenum">
              <a:rPr lang="de-CH" smtClean="0"/>
              <a:t>18</a:t>
            </a:fld>
            <a:endParaRPr lang="de-CH"/>
          </a:p>
        </p:txBody>
      </p:sp>
    </p:spTree>
    <p:extLst>
      <p:ext uri="{BB962C8B-B14F-4D97-AF65-F5344CB8AC3E}">
        <p14:creationId xmlns:p14="http://schemas.microsoft.com/office/powerpoint/2010/main" val="28917185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79E8B2-3B82-4FED-9BCB-6A3B80F5753A}"/>
              </a:ext>
            </a:extLst>
          </p:cNvPr>
          <p:cNvSpPr>
            <a:spLocks noGrp="1"/>
          </p:cNvSpPr>
          <p:nvPr>
            <p:ph type="title"/>
          </p:nvPr>
        </p:nvSpPr>
        <p:spPr>
          <a:xfrm>
            <a:off x="1631602" y="190059"/>
            <a:ext cx="5584533" cy="787554"/>
          </a:xfrm>
        </p:spPr>
        <p:txBody>
          <a:bodyPr/>
          <a:lstStyle/>
          <a:p>
            <a:r>
              <a:rPr lang="de-CH" dirty="0"/>
              <a:t>FADC</a:t>
            </a:r>
          </a:p>
        </p:txBody>
      </p:sp>
      <p:sp>
        <p:nvSpPr>
          <p:cNvPr id="3" name="Inhaltsplatzhalter 2">
            <a:extLst>
              <a:ext uri="{FF2B5EF4-FFF2-40B4-BE49-F238E27FC236}">
                <a16:creationId xmlns:a16="http://schemas.microsoft.com/office/drawing/2014/main" id="{AF29D213-8A6B-4B09-A4E9-9414E4D101B3}"/>
              </a:ext>
            </a:extLst>
          </p:cNvPr>
          <p:cNvSpPr>
            <a:spLocks noGrp="1"/>
          </p:cNvSpPr>
          <p:nvPr>
            <p:ph idx="1"/>
          </p:nvPr>
        </p:nvSpPr>
        <p:spPr>
          <a:xfrm>
            <a:off x="2551813" y="1519361"/>
            <a:ext cx="5995703" cy="5051559"/>
          </a:xfrm>
        </p:spPr>
        <p:txBody>
          <a:bodyPr>
            <a:normAutofit fontScale="92500" lnSpcReduction="10000"/>
          </a:bodyPr>
          <a:lstStyle/>
          <a:p>
            <a:r>
              <a:rPr lang="de-CH" dirty="0"/>
              <a:t>Struck SIS3316 VME FADC</a:t>
            </a:r>
          </a:p>
          <a:p>
            <a:r>
              <a:rPr lang="ru-RU" dirty="0"/>
              <a:t>14</a:t>
            </a:r>
            <a:r>
              <a:rPr lang="de-CH" dirty="0"/>
              <a:t> </a:t>
            </a:r>
            <a:r>
              <a:rPr lang="de-CH" dirty="0" err="1"/>
              <a:t>bit</a:t>
            </a:r>
            <a:r>
              <a:rPr lang="ru-RU" dirty="0"/>
              <a:t> @25</a:t>
            </a:r>
            <a:r>
              <a:rPr lang="de-CH" dirty="0"/>
              <a:t>0</a:t>
            </a:r>
            <a:r>
              <a:rPr lang="ru-RU" dirty="0"/>
              <a:t> </a:t>
            </a:r>
            <a:r>
              <a:rPr lang="de-CH" dirty="0"/>
              <a:t>MHz (</a:t>
            </a:r>
            <a:r>
              <a:rPr lang="de-CH" dirty="0" err="1"/>
              <a:t>we</a:t>
            </a:r>
            <a:r>
              <a:rPr lang="de-CH" dirty="0"/>
              <a:t> </a:t>
            </a:r>
            <a:r>
              <a:rPr lang="de-CH" dirty="0" err="1"/>
              <a:t>use</a:t>
            </a:r>
            <a:r>
              <a:rPr lang="de-CH" dirty="0"/>
              <a:t> at 25 MHz)</a:t>
            </a:r>
          </a:p>
          <a:p>
            <a:r>
              <a:rPr lang="ru-RU" dirty="0"/>
              <a:t> 5×16 </a:t>
            </a:r>
            <a:r>
              <a:rPr lang="de-CH" dirty="0" err="1"/>
              <a:t>channels</a:t>
            </a:r>
            <a:endParaRPr lang="ru-RU" dirty="0"/>
          </a:p>
          <a:p>
            <a:r>
              <a:rPr lang="de-CH" dirty="0"/>
              <a:t>Range</a:t>
            </a:r>
            <a:r>
              <a:rPr lang="ru-RU" dirty="0"/>
              <a:t>: -2,5</a:t>
            </a:r>
            <a:r>
              <a:rPr lang="de-CH" dirty="0"/>
              <a:t> </a:t>
            </a:r>
            <a:r>
              <a:rPr lang="ru-RU" dirty="0"/>
              <a:t>–</a:t>
            </a:r>
            <a:r>
              <a:rPr lang="de-CH" dirty="0"/>
              <a:t> +</a:t>
            </a:r>
            <a:r>
              <a:rPr lang="ru-RU" dirty="0"/>
              <a:t>2,5 </a:t>
            </a:r>
            <a:r>
              <a:rPr lang="de-CH" dirty="0"/>
              <a:t>V</a:t>
            </a:r>
            <a:endParaRPr lang="ru-RU" dirty="0"/>
          </a:p>
          <a:p>
            <a:r>
              <a:rPr lang="de-CH" dirty="0"/>
              <a:t>Modes</a:t>
            </a:r>
            <a:r>
              <a:rPr lang="ru-RU" dirty="0"/>
              <a:t>: </a:t>
            </a:r>
            <a:r>
              <a:rPr lang="de-CH" dirty="0" err="1"/>
              <a:t>triggering</a:t>
            </a:r>
            <a:r>
              <a:rPr lang="de-CH" dirty="0"/>
              <a:t> </a:t>
            </a:r>
            <a:r>
              <a:rPr lang="de-CH" dirty="0" err="1"/>
              <a:t>or</a:t>
            </a:r>
            <a:r>
              <a:rPr lang="de-CH" dirty="0"/>
              <a:t> </a:t>
            </a:r>
            <a:r>
              <a:rPr lang="de-CH" dirty="0" err="1"/>
              <a:t>self-triggering</a:t>
            </a:r>
            <a:endParaRPr lang="de-CH" dirty="0"/>
          </a:p>
          <a:p>
            <a:r>
              <a:rPr lang="de-CH" dirty="0"/>
              <a:t>Clock PLL lock</a:t>
            </a:r>
          </a:p>
          <a:p>
            <a:r>
              <a:rPr lang="de-CH" dirty="0"/>
              <a:t>Reading </a:t>
            </a:r>
            <a:r>
              <a:rPr lang="de-CH" dirty="0" err="1"/>
              <a:t>of</a:t>
            </a:r>
            <a:r>
              <a:rPr lang="de-CH" dirty="0"/>
              <a:t> </a:t>
            </a:r>
            <a:r>
              <a:rPr lang="de-CH" dirty="0" err="1"/>
              <a:t>raw</a:t>
            </a:r>
            <a:r>
              <a:rPr lang="de-CH" dirty="0"/>
              <a:t> ADC </a:t>
            </a:r>
            <a:r>
              <a:rPr lang="de-CH" dirty="0" err="1"/>
              <a:t>values</a:t>
            </a:r>
            <a:r>
              <a:rPr lang="de-CH" dirty="0"/>
              <a:t> </a:t>
            </a:r>
            <a:r>
              <a:rPr lang="de-CH" dirty="0" err="1"/>
              <a:t>or</a:t>
            </a:r>
            <a:r>
              <a:rPr lang="de-CH" dirty="0"/>
              <a:t> 2/4/8 </a:t>
            </a:r>
            <a:r>
              <a:rPr lang="de-CH" dirty="0" err="1"/>
              <a:t>points</a:t>
            </a:r>
            <a:r>
              <a:rPr lang="de-CH" dirty="0"/>
              <a:t> </a:t>
            </a:r>
            <a:r>
              <a:rPr lang="de-CH" dirty="0" err="1"/>
              <a:t>averaging</a:t>
            </a:r>
            <a:endParaRPr lang="ru-RU" dirty="0"/>
          </a:p>
          <a:p>
            <a:r>
              <a:rPr lang="de-CH" dirty="0"/>
              <a:t>Energy </a:t>
            </a:r>
            <a:r>
              <a:rPr lang="de-CH" dirty="0" err="1"/>
              <a:t>threshold</a:t>
            </a:r>
            <a:r>
              <a:rPr lang="de-CH" dirty="0"/>
              <a:t> via Moving Average </a:t>
            </a:r>
            <a:r>
              <a:rPr lang="de-CH" dirty="0" err="1"/>
              <a:t>Window</a:t>
            </a:r>
            <a:r>
              <a:rPr lang="de-CH" dirty="0"/>
              <a:t> (MAW)</a:t>
            </a:r>
            <a:endParaRPr lang="ru-RU" dirty="0"/>
          </a:p>
          <a:p>
            <a:r>
              <a:rPr lang="de-CH" dirty="0" err="1"/>
              <a:t>Readout</a:t>
            </a:r>
            <a:r>
              <a:rPr lang="de-CH" dirty="0"/>
              <a:t> via VME </a:t>
            </a:r>
            <a:r>
              <a:rPr lang="de-CH" dirty="0" err="1"/>
              <a:t>bus</a:t>
            </a:r>
            <a:r>
              <a:rPr lang="de-CH" dirty="0"/>
              <a:t> </a:t>
            </a:r>
            <a:r>
              <a:rPr lang="de-CH" dirty="0" err="1"/>
              <a:t>or</a:t>
            </a:r>
            <a:r>
              <a:rPr lang="de-CH" dirty="0"/>
              <a:t> </a:t>
            </a:r>
            <a:r>
              <a:rPr lang="de-CH" dirty="0" err="1"/>
              <a:t>optics</a:t>
            </a:r>
            <a:endParaRPr lang="de-CH" dirty="0"/>
          </a:p>
          <a:p>
            <a:r>
              <a:rPr lang="de-CH" dirty="0"/>
              <a:t>Raw </a:t>
            </a:r>
            <a:r>
              <a:rPr lang="de-CH" dirty="0" err="1"/>
              <a:t>data</a:t>
            </a:r>
            <a:r>
              <a:rPr lang="de-CH" dirty="0"/>
              <a:t> </a:t>
            </a:r>
            <a:r>
              <a:rPr lang="de-CH" dirty="0" err="1"/>
              <a:t>readout</a:t>
            </a:r>
            <a:r>
              <a:rPr lang="de-CH" dirty="0"/>
              <a:t> </a:t>
            </a:r>
            <a:r>
              <a:rPr lang="de-CH" dirty="0" err="1"/>
              <a:t>or</a:t>
            </a:r>
            <a:r>
              <a:rPr lang="de-CH" dirty="0"/>
              <a:t> </a:t>
            </a:r>
            <a:r>
              <a:rPr lang="de-CH" dirty="0" err="1"/>
              <a:t>signal</a:t>
            </a:r>
            <a:r>
              <a:rPr lang="de-CH" dirty="0"/>
              <a:t> </a:t>
            </a:r>
            <a:r>
              <a:rPr lang="de-CH" dirty="0" err="1"/>
              <a:t>processing</a:t>
            </a:r>
            <a:r>
              <a:rPr lang="de-CH" dirty="0"/>
              <a:t> </a:t>
            </a:r>
            <a:r>
              <a:rPr lang="de-CH" dirty="0" err="1"/>
              <a:t>with</a:t>
            </a:r>
            <a:r>
              <a:rPr lang="de-CH" dirty="0"/>
              <a:t> </a:t>
            </a:r>
            <a:r>
              <a:rPr lang="de-CH" dirty="0" err="1"/>
              <a:t>imbedded</a:t>
            </a:r>
            <a:r>
              <a:rPr lang="de-CH" dirty="0"/>
              <a:t> FPGA</a:t>
            </a:r>
            <a:endParaRPr lang="ru-RU" dirty="0"/>
          </a:p>
          <a:p>
            <a:endParaRPr lang="de-CH" dirty="0"/>
          </a:p>
        </p:txBody>
      </p:sp>
      <p:pic>
        <p:nvPicPr>
          <p:cNvPr id="4" name="Grafik 3">
            <a:extLst>
              <a:ext uri="{FF2B5EF4-FFF2-40B4-BE49-F238E27FC236}">
                <a16:creationId xmlns:a16="http://schemas.microsoft.com/office/drawing/2014/main" id="{B39808AA-767B-4C35-9449-C0DC4E4BED28}"/>
              </a:ext>
            </a:extLst>
          </p:cNvPr>
          <p:cNvPicPr>
            <a:picLocks noChangeAspect="1"/>
          </p:cNvPicPr>
          <p:nvPr/>
        </p:nvPicPr>
        <p:blipFill>
          <a:blip r:embed="rId2"/>
          <a:stretch>
            <a:fillRect/>
          </a:stretch>
        </p:blipFill>
        <p:spPr>
          <a:xfrm>
            <a:off x="352644" y="1519362"/>
            <a:ext cx="1911174" cy="4292158"/>
          </a:xfrm>
          <a:prstGeom prst="rect">
            <a:avLst/>
          </a:prstGeom>
        </p:spPr>
      </p:pic>
      <p:sp>
        <p:nvSpPr>
          <p:cNvPr id="5" name="Foliennummernplatzhalter 4">
            <a:extLst>
              <a:ext uri="{FF2B5EF4-FFF2-40B4-BE49-F238E27FC236}">
                <a16:creationId xmlns:a16="http://schemas.microsoft.com/office/drawing/2014/main" id="{BAF813B1-AD0C-4360-8C38-009BAD035980}"/>
              </a:ext>
            </a:extLst>
          </p:cNvPr>
          <p:cNvSpPr>
            <a:spLocks noGrp="1"/>
          </p:cNvSpPr>
          <p:nvPr>
            <p:ph type="sldNum" sz="quarter" idx="8"/>
          </p:nvPr>
        </p:nvSpPr>
        <p:spPr/>
        <p:txBody>
          <a:bodyPr/>
          <a:lstStyle/>
          <a:p>
            <a:pPr lvl="0"/>
            <a:fld id="{B14BBBFD-9867-4CB0-B588-769218BF96F2}" type="slidenum">
              <a:rPr lang="de-CH" smtClean="0"/>
              <a:t>19</a:t>
            </a:fld>
            <a:endParaRPr lang="de-CH"/>
          </a:p>
        </p:txBody>
      </p:sp>
    </p:spTree>
    <p:extLst>
      <p:ext uri="{BB962C8B-B14F-4D97-AF65-F5344CB8AC3E}">
        <p14:creationId xmlns:p14="http://schemas.microsoft.com/office/powerpoint/2010/main" val="34051066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C00C11-9D15-4B99-9195-365BC3E42E06}"/>
              </a:ext>
            </a:extLst>
          </p:cNvPr>
          <p:cNvSpPr>
            <a:spLocks noGrp="1"/>
          </p:cNvSpPr>
          <p:nvPr>
            <p:ph type="title"/>
          </p:nvPr>
        </p:nvSpPr>
        <p:spPr>
          <a:xfrm>
            <a:off x="635922" y="174086"/>
            <a:ext cx="5584533" cy="787554"/>
          </a:xfrm>
        </p:spPr>
        <p:txBody>
          <a:bodyPr/>
          <a:lstStyle/>
          <a:p>
            <a:r>
              <a:rPr lang="en-GB" dirty="0"/>
              <a:t>Proton radius puzzle</a:t>
            </a:r>
          </a:p>
        </p:txBody>
      </p:sp>
      <p:sp>
        <p:nvSpPr>
          <p:cNvPr id="3" name="Inhaltsplatzhalter 2">
            <a:extLst>
              <a:ext uri="{FF2B5EF4-FFF2-40B4-BE49-F238E27FC236}">
                <a16:creationId xmlns:a16="http://schemas.microsoft.com/office/drawing/2014/main" id="{C1F11F19-D536-4982-A1D2-035BC12D0912}"/>
              </a:ext>
            </a:extLst>
          </p:cNvPr>
          <p:cNvSpPr>
            <a:spLocks noGrp="1"/>
          </p:cNvSpPr>
          <p:nvPr>
            <p:ph idx="1"/>
          </p:nvPr>
        </p:nvSpPr>
        <p:spPr>
          <a:xfrm>
            <a:off x="138082" y="4799882"/>
            <a:ext cx="8211833" cy="1457154"/>
          </a:xfrm>
        </p:spPr>
        <p:txBody>
          <a:bodyPr>
            <a:normAutofit lnSpcReduction="10000"/>
          </a:bodyPr>
          <a:lstStyle/>
          <a:p>
            <a:r>
              <a:rPr lang="ru-RU" sz="2200" dirty="0">
                <a:latin typeface="Roboto" pitchFamily="2"/>
                <a:ea typeface="Tahoma" pitchFamily="2"/>
                <a:cs typeface="FreeSans" pitchFamily="2"/>
              </a:rPr>
              <a:t>CODATA: ep-</a:t>
            </a:r>
            <a:r>
              <a:rPr lang="de-CH" sz="2200" dirty="0" err="1">
                <a:latin typeface="Roboto" pitchFamily="2"/>
                <a:ea typeface="Tahoma" pitchFamily="2"/>
                <a:cs typeface="FreeSans" pitchFamily="2"/>
              </a:rPr>
              <a:t>scattering</a:t>
            </a:r>
            <a:r>
              <a:rPr lang="ru-RU" sz="2200" dirty="0">
                <a:latin typeface="Roboto" pitchFamily="2"/>
                <a:ea typeface="Tahoma" pitchFamily="2"/>
                <a:cs typeface="FreeSans" pitchFamily="2"/>
              </a:rPr>
              <a:t>, H- </a:t>
            </a:r>
            <a:r>
              <a:rPr lang="de-CH" sz="2200" dirty="0">
                <a:latin typeface="Roboto" pitchFamily="2"/>
                <a:ea typeface="Tahoma" pitchFamily="2"/>
                <a:cs typeface="FreeSans" pitchFamily="2"/>
              </a:rPr>
              <a:t>and</a:t>
            </a:r>
            <a:r>
              <a:rPr lang="ru-RU" sz="2200" dirty="0">
                <a:latin typeface="Roboto" pitchFamily="2"/>
                <a:ea typeface="Tahoma" pitchFamily="2"/>
                <a:cs typeface="FreeSans" pitchFamily="2"/>
              </a:rPr>
              <a:t> D-</a:t>
            </a:r>
            <a:r>
              <a:rPr lang="de-CH" sz="2200" dirty="0" err="1">
                <a:latin typeface="Roboto" pitchFamily="2"/>
                <a:ea typeface="Tahoma" pitchFamily="2"/>
                <a:cs typeface="FreeSans" pitchFamily="2"/>
              </a:rPr>
              <a:t>spectroscopy</a:t>
            </a:r>
            <a:endParaRPr lang="de-CH" sz="2200" dirty="0">
              <a:latin typeface="Roboto" pitchFamily="2"/>
              <a:ea typeface="Tahoma" pitchFamily="2"/>
              <a:cs typeface="FreeSans" pitchFamily="2"/>
            </a:endParaRPr>
          </a:p>
          <a:p>
            <a:r>
              <a:rPr lang="de-CH" sz="2200" dirty="0" err="1">
                <a:latin typeface="Roboto" pitchFamily="2"/>
                <a:ea typeface="Tahoma" pitchFamily="2"/>
                <a:cs typeface="FreeSans" pitchFamily="2"/>
              </a:rPr>
              <a:t>Too</a:t>
            </a:r>
            <a:r>
              <a:rPr lang="de-CH" sz="2200" dirty="0">
                <a:latin typeface="Roboto" pitchFamily="2"/>
                <a:ea typeface="Tahoma" pitchFamily="2"/>
                <a:cs typeface="FreeSans" pitchFamily="2"/>
              </a:rPr>
              <a:t> large </a:t>
            </a:r>
            <a:r>
              <a:rPr lang="de-CH" sz="2200" dirty="0" err="1">
                <a:latin typeface="Roboto" pitchFamily="2"/>
                <a:ea typeface="Tahoma" pitchFamily="2"/>
                <a:cs typeface="FreeSans" pitchFamily="2"/>
              </a:rPr>
              <a:t>discrepancy</a:t>
            </a:r>
            <a:r>
              <a:rPr lang="de-CH" sz="2200" dirty="0">
                <a:latin typeface="Roboto" pitchFamily="2"/>
                <a:ea typeface="Tahoma" pitchFamily="2"/>
                <a:cs typeface="FreeSans" pitchFamily="2"/>
              </a:rPr>
              <a:t> </a:t>
            </a:r>
            <a:r>
              <a:rPr lang="de-CH" sz="2200" dirty="0" err="1">
                <a:latin typeface="Roboto" pitchFamily="2"/>
                <a:ea typeface="Tahoma" pitchFamily="2"/>
                <a:cs typeface="FreeSans" pitchFamily="2"/>
              </a:rPr>
              <a:t>with</a:t>
            </a:r>
            <a:r>
              <a:rPr lang="de-CH" sz="2200" dirty="0">
                <a:latin typeface="Roboto" pitchFamily="2"/>
                <a:ea typeface="Tahoma" pitchFamily="2"/>
                <a:cs typeface="FreeSans" pitchFamily="2"/>
              </a:rPr>
              <a:t> </a:t>
            </a:r>
            <a:r>
              <a:rPr lang="de-CH" sz="2200" dirty="0" err="1">
                <a:latin typeface="Roboto" pitchFamily="2"/>
                <a:ea typeface="Tahoma" pitchFamily="2"/>
                <a:cs typeface="FreeSans" pitchFamily="2"/>
              </a:rPr>
              <a:t>muonic</a:t>
            </a:r>
            <a:r>
              <a:rPr lang="de-CH" sz="2200" dirty="0">
                <a:latin typeface="Roboto" pitchFamily="2"/>
                <a:ea typeface="Tahoma" pitchFamily="2"/>
                <a:cs typeface="FreeSans" pitchFamily="2"/>
              </a:rPr>
              <a:t> hydrogen </a:t>
            </a:r>
            <a:r>
              <a:rPr lang="de-CH" sz="2200" dirty="0" err="1">
                <a:latin typeface="Roboto" pitchFamily="2"/>
                <a:ea typeface="Tahoma" pitchFamily="2"/>
                <a:cs typeface="FreeSans" pitchFamily="2"/>
              </a:rPr>
              <a:t>experiment</a:t>
            </a:r>
            <a:r>
              <a:rPr lang="de-CH" sz="2200" dirty="0">
                <a:latin typeface="Roboto" pitchFamily="2"/>
                <a:ea typeface="Tahoma" pitchFamily="2"/>
                <a:cs typeface="FreeSans" pitchFamily="2"/>
              </a:rPr>
              <a:t> </a:t>
            </a:r>
          </a:p>
          <a:p>
            <a:r>
              <a:rPr lang="de-CH" sz="2200" dirty="0">
                <a:latin typeface="Roboto" pitchFamily="2"/>
                <a:ea typeface="Tahoma" pitchFamily="2"/>
                <a:cs typeface="FreeSans" pitchFamily="2"/>
              </a:rPr>
              <a:t>Proton </a:t>
            </a:r>
            <a:r>
              <a:rPr lang="de-CH" sz="2200" dirty="0" err="1">
                <a:latin typeface="Roboto" pitchFamily="2"/>
                <a:ea typeface="Tahoma" pitchFamily="2"/>
                <a:cs typeface="FreeSans" pitchFamily="2"/>
              </a:rPr>
              <a:t>radius</a:t>
            </a:r>
            <a:r>
              <a:rPr lang="de-CH" sz="2200" dirty="0">
                <a:latin typeface="Roboto" pitchFamily="2"/>
                <a:ea typeface="Tahoma" pitchFamily="2"/>
                <a:cs typeface="FreeSans" pitchFamily="2"/>
              </a:rPr>
              <a:t> </a:t>
            </a:r>
            <a:r>
              <a:rPr lang="de-CH" sz="2200" dirty="0" err="1">
                <a:latin typeface="Roboto" pitchFamily="2"/>
                <a:ea typeface="Tahoma" pitchFamily="2"/>
                <a:cs typeface="FreeSans" pitchFamily="2"/>
              </a:rPr>
              <a:t>is</a:t>
            </a:r>
            <a:r>
              <a:rPr lang="de-CH" sz="2200" dirty="0">
                <a:latin typeface="Roboto" pitchFamily="2"/>
                <a:ea typeface="Tahoma" pitchFamily="2"/>
                <a:cs typeface="FreeSans" pitchFamily="2"/>
              </a:rPr>
              <a:t> an </a:t>
            </a:r>
            <a:r>
              <a:rPr lang="de-CH" sz="2200" dirty="0" err="1">
                <a:latin typeface="Roboto" pitchFamily="2"/>
                <a:ea typeface="Tahoma" pitchFamily="2"/>
                <a:cs typeface="FreeSans" pitchFamily="2"/>
              </a:rPr>
              <a:t>important</a:t>
            </a:r>
            <a:r>
              <a:rPr lang="de-CH" sz="2200" dirty="0">
                <a:latin typeface="Roboto" pitchFamily="2"/>
                <a:ea typeface="Tahoma" pitchFamily="2"/>
                <a:cs typeface="FreeSans" pitchFamily="2"/>
              </a:rPr>
              <a:t> </a:t>
            </a:r>
            <a:r>
              <a:rPr lang="de-CH" sz="2200" dirty="0" err="1">
                <a:latin typeface="Roboto" pitchFamily="2"/>
                <a:ea typeface="Tahoma" pitchFamily="2"/>
                <a:cs typeface="FreeSans" pitchFamily="2"/>
              </a:rPr>
              <a:t>value</a:t>
            </a:r>
            <a:r>
              <a:rPr lang="de-CH" sz="2200" dirty="0">
                <a:latin typeface="Roboto" pitchFamily="2"/>
                <a:ea typeface="Tahoma" pitchFamily="2"/>
                <a:cs typeface="FreeSans" pitchFamily="2"/>
              </a:rPr>
              <a:t> </a:t>
            </a:r>
            <a:r>
              <a:rPr lang="de-CH" sz="2200" dirty="0" err="1">
                <a:latin typeface="Roboto" pitchFamily="2"/>
                <a:ea typeface="Tahoma" pitchFamily="2"/>
                <a:cs typeface="FreeSans" pitchFamily="2"/>
              </a:rPr>
              <a:t>for</a:t>
            </a:r>
            <a:r>
              <a:rPr lang="de-CH" sz="2200" dirty="0">
                <a:latin typeface="Roboto" pitchFamily="2"/>
                <a:ea typeface="Tahoma" pitchFamily="2"/>
                <a:cs typeface="FreeSans" pitchFamily="2"/>
              </a:rPr>
              <a:t> </a:t>
            </a:r>
            <a:r>
              <a:rPr lang="de-CH" sz="2200" dirty="0" err="1">
                <a:latin typeface="Roboto" pitchFamily="2"/>
                <a:ea typeface="Tahoma" pitchFamily="2"/>
                <a:cs typeface="FreeSans" pitchFamily="2"/>
              </a:rPr>
              <a:t>nuclear</a:t>
            </a:r>
            <a:r>
              <a:rPr lang="de-CH" sz="2200" dirty="0">
                <a:latin typeface="Roboto" pitchFamily="2"/>
                <a:ea typeface="Tahoma" pitchFamily="2"/>
                <a:cs typeface="FreeSans" pitchFamily="2"/>
              </a:rPr>
              <a:t> and </a:t>
            </a:r>
            <a:r>
              <a:rPr lang="de-CH" sz="2200" dirty="0" err="1">
                <a:latin typeface="Roboto" pitchFamily="2"/>
                <a:ea typeface="Tahoma" pitchFamily="2"/>
                <a:cs typeface="FreeSans" pitchFamily="2"/>
              </a:rPr>
              <a:t>particle</a:t>
            </a:r>
            <a:r>
              <a:rPr lang="de-CH" sz="2200" dirty="0">
                <a:latin typeface="Roboto" pitchFamily="2"/>
                <a:ea typeface="Tahoma" pitchFamily="2"/>
                <a:cs typeface="FreeSans" pitchFamily="2"/>
              </a:rPr>
              <a:t> </a:t>
            </a:r>
            <a:r>
              <a:rPr lang="de-CH" sz="2200" dirty="0" err="1">
                <a:latin typeface="Roboto" pitchFamily="2"/>
                <a:ea typeface="Tahoma" pitchFamily="2"/>
                <a:cs typeface="FreeSans" pitchFamily="2"/>
              </a:rPr>
              <a:t>physics</a:t>
            </a:r>
            <a:r>
              <a:rPr lang="de-CH" sz="2200" dirty="0">
                <a:latin typeface="Roboto" pitchFamily="2"/>
                <a:ea typeface="Tahoma" pitchFamily="2"/>
                <a:cs typeface="FreeSans" pitchFamily="2"/>
              </a:rPr>
              <a:t> </a:t>
            </a:r>
            <a:endParaRPr lang="ru-RU" sz="2200" dirty="0">
              <a:latin typeface="Roboto" pitchFamily="2"/>
              <a:ea typeface="Tahoma" pitchFamily="2"/>
              <a:cs typeface="FreeSans" pitchFamily="2"/>
            </a:endParaRPr>
          </a:p>
          <a:p>
            <a:endParaRPr lang="de-CH" dirty="0"/>
          </a:p>
        </p:txBody>
      </p:sp>
      <p:pic>
        <p:nvPicPr>
          <p:cNvPr id="4" name="Grafik 3">
            <a:extLst>
              <a:ext uri="{FF2B5EF4-FFF2-40B4-BE49-F238E27FC236}">
                <a16:creationId xmlns:a16="http://schemas.microsoft.com/office/drawing/2014/main" id="{F7644988-9F42-4D69-A05C-ABC17C183F6A}"/>
              </a:ext>
            </a:extLst>
          </p:cNvPr>
          <p:cNvPicPr>
            <a:picLocks noChangeAspect="1"/>
          </p:cNvPicPr>
          <p:nvPr/>
        </p:nvPicPr>
        <p:blipFill>
          <a:blip r:embed="rId2">
            <a:lum/>
            <a:alphaModFix/>
          </a:blip>
          <a:srcRect/>
          <a:stretch>
            <a:fillRect/>
          </a:stretch>
        </p:blipFill>
        <p:spPr>
          <a:xfrm>
            <a:off x="422562" y="1547160"/>
            <a:ext cx="8411760" cy="2764440"/>
          </a:xfrm>
          <a:prstGeom prst="rect">
            <a:avLst/>
          </a:prstGeom>
          <a:noFill/>
          <a:ln>
            <a:noFill/>
          </a:ln>
        </p:spPr>
      </p:pic>
      <p:sp>
        <p:nvSpPr>
          <p:cNvPr id="5" name="Textfeld 4">
            <a:extLst>
              <a:ext uri="{FF2B5EF4-FFF2-40B4-BE49-F238E27FC236}">
                <a16:creationId xmlns:a16="http://schemas.microsoft.com/office/drawing/2014/main" id="{2A48AF8F-F9D9-4A57-8528-733E1C4897D6}"/>
              </a:ext>
            </a:extLst>
          </p:cNvPr>
          <p:cNvSpPr txBox="1"/>
          <p:nvPr/>
        </p:nvSpPr>
        <p:spPr>
          <a:xfrm>
            <a:off x="5998640" y="4640800"/>
            <a:ext cx="2558160" cy="256320"/>
          </a:xfrm>
          <a:prstGeom prst="rect">
            <a:avLst/>
          </a:prstGeom>
          <a:noFill/>
          <a:ln>
            <a:noFill/>
          </a:ln>
        </p:spPr>
        <p:txBody>
          <a:bodyPr wrap="none" lIns="90000" tIns="45000" rIns="90000" bIns="45000" anchorCtr="0" compatLnSpc="0">
            <a:spAutoFit/>
          </a:bodyPr>
          <a:lstStyle/>
          <a:p>
            <a:pPr marL="0" marR="0" lvl="0" indent="0" hangingPunct="0">
              <a:lnSpc>
                <a:spcPct val="100000"/>
              </a:lnSpc>
              <a:spcBef>
                <a:spcPts val="0"/>
              </a:spcBef>
              <a:spcAft>
                <a:spcPts val="0"/>
              </a:spcAft>
              <a:buNone/>
              <a:tabLst/>
            </a:pPr>
            <a:r>
              <a:rPr lang="ru-RU" sz="1000" b="0" i="0" u="none" strike="noStrike" kern="1200" cap="none" dirty="0">
                <a:ln>
                  <a:noFill/>
                </a:ln>
                <a:latin typeface="Roboto" pitchFamily="2"/>
                <a:ea typeface="Tahoma" pitchFamily="2"/>
                <a:cs typeface="FreeSans" pitchFamily="2"/>
              </a:rPr>
              <a:t>J. J. Krauth et al., 2017 [arXiv:1706.00696]</a:t>
            </a:r>
          </a:p>
        </p:txBody>
      </p:sp>
      <p:sp>
        <p:nvSpPr>
          <p:cNvPr id="6" name="Foliennummernplatzhalter 5">
            <a:extLst>
              <a:ext uri="{FF2B5EF4-FFF2-40B4-BE49-F238E27FC236}">
                <a16:creationId xmlns:a16="http://schemas.microsoft.com/office/drawing/2014/main" id="{491E779F-87A2-48A2-B010-21DC2726A986}"/>
              </a:ext>
            </a:extLst>
          </p:cNvPr>
          <p:cNvSpPr>
            <a:spLocks noGrp="1"/>
          </p:cNvSpPr>
          <p:nvPr>
            <p:ph type="sldNum" sz="quarter" idx="8"/>
          </p:nvPr>
        </p:nvSpPr>
        <p:spPr/>
        <p:txBody>
          <a:bodyPr/>
          <a:lstStyle/>
          <a:p>
            <a:pPr lvl="0"/>
            <a:fld id="{B14BBBFD-9867-4CB0-B588-769218BF96F2}" type="slidenum">
              <a:rPr lang="de-CH" smtClean="0"/>
              <a:t>2</a:t>
            </a:fld>
            <a:endParaRPr lang="de-CH"/>
          </a:p>
        </p:txBody>
      </p:sp>
    </p:spTree>
    <p:extLst>
      <p:ext uri="{BB962C8B-B14F-4D97-AF65-F5344CB8AC3E}">
        <p14:creationId xmlns:p14="http://schemas.microsoft.com/office/powerpoint/2010/main" val="3312670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BB34F6-D1F4-45DA-B718-3FFB3926F4E3}"/>
              </a:ext>
            </a:extLst>
          </p:cNvPr>
          <p:cNvSpPr>
            <a:spLocks noGrp="1"/>
          </p:cNvSpPr>
          <p:nvPr>
            <p:ph type="title"/>
          </p:nvPr>
        </p:nvSpPr>
        <p:spPr>
          <a:xfrm>
            <a:off x="2425666" y="109950"/>
            <a:ext cx="5584533" cy="787554"/>
          </a:xfrm>
        </p:spPr>
        <p:txBody>
          <a:bodyPr/>
          <a:lstStyle/>
          <a:p>
            <a:r>
              <a:rPr lang="de-CH" dirty="0" err="1"/>
              <a:t>Waveforms</a:t>
            </a:r>
            <a:r>
              <a:rPr lang="de-CH" dirty="0"/>
              <a:t> </a:t>
            </a:r>
          </a:p>
        </p:txBody>
      </p:sp>
      <p:sp>
        <p:nvSpPr>
          <p:cNvPr id="3" name="Inhaltsplatzhalter 2">
            <a:extLst>
              <a:ext uri="{FF2B5EF4-FFF2-40B4-BE49-F238E27FC236}">
                <a16:creationId xmlns:a16="http://schemas.microsoft.com/office/drawing/2014/main" id="{D48B244D-6468-4F76-9A6C-A06109704928}"/>
              </a:ext>
            </a:extLst>
          </p:cNvPr>
          <p:cNvSpPr>
            <a:spLocks noGrp="1"/>
          </p:cNvSpPr>
          <p:nvPr>
            <p:ph idx="1"/>
          </p:nvPr>
        </p:nvSpPr>
        <p:spPr>
          <a:xfrm>
            <a:off x="197456" y="5392427"/>
            <a:ext cx="8211833" cy="787554"/>
          </a:xfrm>
        </p:spPr>
        <p:txBody>
          <a:bodyPr>
            <a:normAutofit fontScale="92500" lnSpcReduction="10000"/>
          </a:bodyPr>
          <a:lstStyle/>
          <a:p>
            <a:r>
              <a:rPr lang="de-CH" dirty="0" err="1"/>
              <a:t>Waveforms</a:t>
            </a:r>
            <a:r>
              <a:rPr lang="de-CH" dirty="0"/>
              <a:t> </a:t>
            </a:r>
            <a:r>
              <a:rPr lang="de-CH" dirty="0" err="1"/>
              <a:t>have</a:t>
            </a:r>
            <a:r>
              <a:rPr lang="de-CH" dirty="0"/>
              <a:t> all </a:t>
            </a:r>
            <a:r>
              <a:rPr lang="de-CH" dirty="0" err="1"/>
              <a:t>information</a:t>
            </a:r>
            <a:r>
              <a:rPr lang="de-CH" dirty="0"/>
              <a:t> </a:t>
            </a:r>
            <a:r>
              <a:rPr lang="de-CH" dirty="0" err="1"/>
              <a:t>about</a:t>
            </a:r>
            <a:r>
              <a:rPr lang="de-CH" dirty="0"/>
              <a:t> </a:t>
            </a:r>
            <a:r>
              <a:rPr lang="de-CH" dirty="0" err="1"/>
              <a:t>the</a:t>
            </a:r>
            <a:r>
              <a:rPr lang="de-CH" dirty="0"/>
              <a:t> </a:t>
            </a:r>
            <a:r>
              <a:rPr lang="de-CH" dirty="0" err="1"/>
              <a:t>noise</a:t>
            </a:r>
            <a:r>
              <a:rPr lang="de-CH" dirty="0"/>
              <a:t> and </a:t>
            </a:r>
            <a:r>
              <a:rPr lang="de-CH" dirty="0" err="1"/>
              <a:t>signal</a:t>
            </a:r>
            <a:endParaRPr lang="de-CH" dirty="0"/>
          </a:p>
          <a:p>
            <a:r>
              <a:rPr lang="de-CH" dirty="0"/>
              <a:t>Energy/integral, time </a:t>
            </a:r>
            <a:r>
              <a:rPr lang="de-CH" dirty="0" err="1"/>
              <a:t>of</a:t>
            </a:r>
            <a:r>
              <a:rPr lang="de-CH" dirty="0"/>
              <a:t> </a:t>
            </a:r>
            <a:r>
              <a:rPr lang="de-CH" dirty="0" err="1"/>
              <a:t>signal</a:t>
            </a:r>
            <a:r>
              <a:rPr lang="de-CH" dirty="0"/>
              <a:t>, pile-</a:t>
            </a:r>
            <a:r>
              <a:rPr lang="de-CH" dirty="0" err="1"/>
              <a:t>up</a:t>
            </a:r>
            <a:r>
              <a:rPr lang="de-CH" dirty="0"/>
              <a:t> </a:t>
            </a:r>
            <a:r>
              <a:rPr lang="de-CH" dirty="0" err="1"/>
              <a:t>can</a:t>
            </a:r>
            <a:r>
              <a:rPr lang="de-CH" dirty="0"/>
              <a:t> </a:t>
            </a:r>
            <a:r>
              <a:rPr lang="de-CH" dirty="0" err="1"/>
              <a:t>be</a:t>
            </a:r>
            <a:r>
              <a:rPr lang="de-CH" dirty="0"/>
              <a:t> </a:t>
            </a:r>
            <a:r>
              <a:rPr lang="de-CH" dirty="0" err="1"/>
              <a:t>extracted</a:t>
            </a:r>
            <a:endParaRPr lang="de-CH" dirty="0"/>
          </a:p>
        </p:txBody>
      </p:sp>
      <p:pic>
        <p:nvPicPr>
          <p:cNvPr id="4" name="Grafik 3">
            <a:extLst>
              <a:ext uri="{FF2B5EF4-FFF2-40B4-BE49-F238E27FC236}">
                <a16:creationId xmlns:a16="http://schemas.microsoft.com/office/drawing/2014/main" id="{08E6F4E7-3257-4AF3-BFEF-A73F7F1DCFA4}"/>
              </a:ext>
            </a:extLst>
          </p:cNvPr>
          <p:cNvPicPr>
            <a:picLocks noChangeAspect="1"/>
          </p:cNvPicPr>
          <p:nvPr/>
        </p:nvPicPr>
        <p:blipFill>
          <a:blip r:embed="rId2"/>
          <a:stretch>
            <a:fillRect/>
          </a:stretch>
        </p:blipFill>
        <p:spPr>
          <a:xfrm>
            <a:off x="647666" y="1181789"/>
            <a:ext cx="7761623" cy="4320130"/>
          </a:xfrm>
          <a:prstGeom prst="rect">
            <a:avLst/>
          </a:prstGeom>
        </p:spPr>
      </p:pic>
      <p:sp>
        <p:nvSpPr>
          <p:cNvPr id="5" name="Foliennummernplatzhalter 4">
            <a:extLst>
              <a:ext uri="{FF2B5EF4-FFF2-40B4-BE49-F238E27FC236}">
                <a16:creationId xmlns:a16="http://schemas.microsoft.com/office/drawing/2014/main" id="{C3324979-6430-49BF-81BC-BEB9784F99A4}"/>
              </a:ext>
            </a:extLst>
          </p:cNvPr>
          <p:cNvSpPr>
            <a:spLocks noGrp="1"/>
          </p:cNvSpPr>
          <p:nvPr>
            <p:ph type="sldNum" sz="quarter" idx="8"/>
          </p:nvPr>
        </p:nvSpPr>
        <p:spPr/>
        <p:txBody>
          <a:bodyPr/>
          <a:lstStyle/>
          <a:p>
            <a:pPr lvl="0"/>
            <a:fld id="{B14BBBFD-9867-4CB0-B588-769218BF96F2}" type="slidenum">
              <a:rPr lang="de-CH" smtClean="0"/>
              <a:t>20</a:t>
            </a:fld>
            <a:endParaRPr lang="de-CH"/>
          </a:p>
        </p:txBody>
      </p:sp>
    </p:spTree>
    <p:extLst>
      <p:ext uri="{BB962C8B-B14F-4D97-AF65-F5344CB8AC3E}">
        <p14:creationId xmlns:p14="http://schemas.microsoft.com/office/powerpoint/2010/main" val="11185685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0F7B65C0-B444-46E4-BBF0-B945F3881B9B}"/>
              </a:ext>
            </a:extLst>
          </p:cNvPr>
          <p:cNvPicPr>
            <a:picLocks noChangeAspect="1"/>
          </p:cNvPicPr>
          <p:nvPr/>
        </p:nvPicPr>
        <p:blipFill>
          <a:blip r:embed="rId2"/>
          <a:stretch>
            <a:fillRect/>
          </a:stretch>
        </p:blipFill>
        <p:spPr>
          <a:xfrm>
            <a:off x="5118995" y="1413933"/>
            <a:ext cx="3920836" cy="4127331"/>
          </a:xfrm>
          <a:prstGeom prst="rect">
            <a:avLst/>
          </a:prstGeom>
        </p:spPr>
      </p:pic>
      <p:sp>
        <p:nvSpPr>
          <p:cNvPr id="2" name="Titel 1">
            <a:extLst>
              <a:ext uri="{FF2B5EF4-FFF2-40B4-BE49-F238E27FC236}">
                <a16:creationId xmlns:a16="http://schemas.microsoft.com/office/drawing/2014/main" id="{87EC8AF7-CBCE-47F0-B89D-663F7DA548CF}"/>
              </a:ext>
            </a:extLst>
          </p:cNvPr>
          <p:cNvSpPr>
            <a:spLocks noGrp="1"/>
          </p:cNvSpPr>
          <p:nvPr>
            <p:ph type="title"/>
          </p:nvPr>
        </p:nvSpPr>
        <p:spPr>
          <a:xfrm>
            <a:off x="1052482" y="121290"/>
            <a:ext cx="5584533" cy="787554"/>
          </a:xfrm>
        </p:spPr>
        <p:txBody>
          <a:bodyPr/>
          <a:lstStyle/>
          <a:p>
            <a:r>
              <a:rPr lang="de-CH" dirty="0" err="1"/>
              <a:t>Timestamp</a:t>
            </a:r>
            <a:r>
              <a:rPr lang="de-CH" dirty="0"/>
              <a:t>/</a:t>
            </a:r>
            <a:r>
              <a:rPr lang="de-CH" dirty="0" err="1"/>
              <a:t>event</a:t>
            </a:r>
            <a:r>
              <a:rPr lang="de-CH" dirty="0"/>
              <a:t> </a:t>
            </a:r>
            <a:r>
              <a:rPr lang="de-CH" dirty="0" err="1"/>
              <a:t>syncronisation</a:t>
            </a:r>
            <a:endParaRPr lang="de-CH" dirty="0"/>
          </a:p>
        </p:txBody>
      </p:sp>
      <p:sp>
        <p:nvSpPr>
          <p:cNvPr id="3" name="Inhaltsplatzhalter 2">
            <a:extLst>
              <a:ext uri="{FF2B5EF4-FFF2-40B4-BE49-F238E27FC236}">
                <a16:creationId xmlns:a16="http://schemas.microsoft.com/office/drawing/2014/main" id="{DCA53157-0C31-4F4B-8D5B-0D72D01352D2}"/>
              </a:ext>
            </a:extLst>
          </p:cNvPr>
          <p:cNvSpPr>
            <a:spLocks noGrp="1"/>
          </p:cNvSpPr>
          <p:nvPr>
            <p:ph idx="1"/>
          </p:nvPr>
        </p:nvSpPr>
        <p:spPr>
          <a:xfrm>
            <a:off x="1619619" y="2854529"/>
            <a:ext cx="3555525" cy="2585720"/>
          </a:xfrm>
        </p:spPr>
        <p:txBody>
          <a:bodyPr>
            <a:normAutofit fontScale="85000" lnSpcReduction="10000"/>
          </a:bodyPr>
          <a:lstStyle/>
          <a:p>
            <a:r>
              <a:rPr lang="ru-RU" sz="2100" dirty="0"/>
              <a:t>32</a:t>
            </a:r>
            <a:r>
              <a:rPr lang="de-CH" sz="2100" dirty="0"/>
              <a:t> </a:t>
            </a:r>
            <a:r>
              <a:rPr lang="de-CH" sz="2100" dirty="0" err="1"/>
              <a:t>bit</a:t>
            </a:r>
            <a:r>
              <a:rPr lang="ru-RU" sz="2100" dirty="0"/>
              <a:t> «</a:t>
            </a:r>
            <a:r>
              <a:rPr lang="de-CH" sz="2100" dirty="0" err="1"/>
              <a:t>watch</a:t>
            </a:r>
            <a:r>
              <a:rPr lang="de-CH" sz="2100" dirty="0"/>
              <a:t>/</a:t>
            </a:r>
            <a:r>
              <a:rPr lang="de-CH" sz="2100" dirty="0" err="1"/>
              <a:t>clock</a:t>
            </a:r>
            <a:r>
              <a:rPr lang="ru-RU" sz="2100" dirty="0"/>
              <a:t>» </a:t>
            </a:r>
            <a:r>
              <a:rPr lang="de-CH" sz="2100" dirty="0"/>
              <a:t>     </a:t>
            </a:r>
            <a:r>
              <a:rPr lang="ru-RU" sz="2100" dirty="0"/>
              <a:t>@100 </a:t>
            </a:r>
            <a:r>
              <a:rPr lang="de-CH" sz="2100" dirty="0"/>
              <a:t>MHz</a:t>
            </a:r>
            <a:endParaRPr lang="ru-RU" sz="2100" dirty="0"/>
          </a:p>
          <a:p>
            <a:r>
              <a:rPr lang="de-CH" sz="2100" dirty="0" err="1"/>
              <a:t>Sending</a:t>
            </a:r>
            <a:r>
              <a:rPr lang="de-CH" sz="2100" dirty="0"/>
              <a:t> </a:t>
            </a:r>
            <a:r>
              <a:rPr lang="de-CH" sz="2100" dirty="0" err="1"/>
              <a:t>to</a:t>
            </a:r>
            <a:r>
              <a:rPr lang="de-CH" sz="2100" dirty="0"/>
              <a:t> </a:t>
            </a:r>
            <a:r>
              <a:rPr lang="de-CH" sz="2100" dirty="0" err="1"/>
              <a:t>any</a:t>
            </a:r>
            <a:r>
              <a:rPr lang="de-CH" sz="2100" dirty="0"/>
              <a:t> </a:t>
            </a:r>
            <a:r>
              <a:rPr lang="de-CH" sz="2100" dirty="0" err="1"/>
              <a:t>device</a:t>
            </a:r>
            <a:r>
              <a:rPr lang="de-CH" sz="2100" dirty="0"/>
              <a:t>, </a:t>
            </a:r>
            <a:r>
              <a:rPr lang="de-CH" sz="2100" dirty="0" err="1"/>
              <a:t>saving</a:t>
            </a:r>
            <a:r>
              <a:rPr lang="de-CH" sz="2100" dirty="0"/>
              <a:t> </a:t>
            </a:r>
            <a:r>
              <a:rPr lang="de-CH" sz="2100" dirty="0" err="1"/>
              <a:t>the</a:t>
            </a:r>
            <a:r>
              <a:rPr lang="de-CH" sz="2100" dirty="0"/>
              <a:t> </a:t>
            </a:r>
            <a:r>
              <a:rPr lang="ru-RU" sz="2100" dirty="0"/>
              <a:t>timestamps</a:t>
            </a:r>
          </a:p>
          <a:p>
            <a:r>
              <a:rPr lang="ru-RU" sz="2100" dirty="0"/>
              <a:t>Si</a:t>
            </a:r>
            <a:r>
              <a:rPr lang="de-CH" sz="2100" dirty="0"/>
              <a:t> DAQ –</a:t>
            </a:r>
            <a:r>
              <a:rPr lang="ru-RU" sz="2100" dirty="0"/>
              <a:t> </a:t>
            </a:r>
            <a:r>
              <a:rPr lang="de-CH" sz="2100" dirty="0"/>
              <a:t>linear </a:t>
            </a:r>
            <a:r>
              <a:rPr lang="de-CH" sz="2100" dirty="0" err="1"/>
              <a:t>interpolation</a:t>
            </a:r>
            <a:r>
              <a:rPr lang="de-CH" sz="2100" dirty="0"/>
              <a:t> </a:t>
            </a:r>
            <a:r>
              <a:rPr lang="de-CH" sz="2100" dirty="0" err="1"/>
              <a:t>between</a:t>
            </a:r>
            <a:r>
              <a:rPr lang="de-CH" sz="2100" dirty="0"/>
              <a:t> </a:t>
            </a:r>
            <a:r>
              <a:rPr lang="de-CH" sz="2100" dirty="0" err="1"/>
              <a:t>the</a:t>
            </a:r>
            <a:r>
              <a:rPr lang="de-CH" sz="2100" dirty="0"/>
              <a:t> </a:t>
            </a:r>
            <a:r>
              <a:rPr lang="de-CH" sz="2100" dirty="0" err="1"/>
              <a:t>timestamps</a:t>
            </a:r>
            <a:endParaRPr lang="ru-RU" sz="2100" dirty="0"/>
          </a:p>
          <a:p>
            <a:r>
              <a:rPr lang="de-CH" sz="2100" dirty="0"/>
              <a:t>Offline time </a:t>
            </a:r>
            <a:r>
              <a:rPr lang="de-CH" sz="2100" dirty="0" err="1"/>
              <a:t>stamps</a:t>
            </a:r>
            <a:r>
              <a:rPr lang="de-CH" sz="2100" dirty="0"/>
              <a:t> </a:t>
            </a:r>
            <a:r>
              <a:rPr lang="de-CH" sz="2100" dirty="0" err="1"/>
              <a:t>matching</a:t>
            </a:r>
            <a:r>
              <a:rPr lang="de-CH" sz="2100" dirty="0"/>
              <a:t> </a:t>
            </a:r>
            <a:r>
              <a:rPr lang="de-CH" sz="2100" dirty="0" err="1"/>
              <a:t>between</a:t>
            </a:r>
            <a:r>
              <a:rPr lang="de-CH" sz="2100" dirty="0"/>
              <a:t> </a:t>
            </a:r>
            <a:r>
              <a:rPr lang="ru-RU" sz="2100" dirty="0"/>
              <a:t>Si </a:t>
            </a:r>
            <a:r>
              <a:rPr lang="de-CH" sz="2100" dirty="0"/>
              <a:t>and</a:t>
            </a:r>
            <a:r>
              <a:rPr lang="ru-RU" sz="2100" dirty="0"/>
              <a:t> TPC</a:t>
            </a:r>
            <a:r>
              <a:rPr lang="de-CH" sz="2100" dirty="0"/>
              <a:t> </a:t>
            </a:r>
            <a:r>
              <a:rPr lang="de-CH" sz="2100" dirty="0" err="1"/>
              <a:t>events</a:t>
            </a:r>
            <a:endParaRPr lang="ru-RU" sz="2100" dirty="0"/>
          </a:p>
          <a:p>
            <a:endParaRPr lang="de-CH" dirty="0"/>
          </a:p>
        </p:txBody>
      </p:sp>
      <p:pic>
        <p:nvPicPr>
          <p:cNvPr id="4" name="Grafik 3">
            <a:extLst>
              <a:ext uri="{FF2B5EF4-FFF2-40B4-BE49-F238E27FC236}">
                <a16:creationId xmlns:a16="http://schemas.microsoft.com/office/drawing/2014/main" id="{889CFB00-8C90-447F-AEEF-36584306F5C1}"/>
              </a:ext>
            </a:extLst>
          </p:cNvPr>
          <p:cNvPicPr>
            <a:picLocks noChangeAspect="1"/>
          </p:cNvPicPr>
          <p:nvPr/>
        </p:nvPicPr>
        <p:blipFill>
          <a:blip r:embed="rId3"/>
          <a:stretch>
            <a:fillRect/>
          </a:stretch>
        </p:blipFill>
        <p:spPr>
          <a:xfrm>
            <a:off x="104169" y="3022338"/>
            <a:ext cx="1374438" cy="2147050"/>
          </a:xfrm>
          <a:prstGeom prst="rect">
            <a:avLst/>
          </a:prstGeom>
        </p:spPr>
      </p:pic>
      <p:pic>
        <p:nvPicPr>
          <p:cNvPr id="5" name="Grafik 4">
            <a:extLst>
              <a:ext uri="{FF2B5EF4-FFF2-40B4-BE49-F238E27FC236}">
                <a16:creationId xmlns:a16="http://schemas.microsoft.com/office/drawing/2014/main" id="{FDF81E35-B2EB-43A6-82BF-1276415E839A}"/>
              </a:ext>
            </a:extLst>
          </p:cNvPr>
          <p:cNvPicPr>
            <a:picLocks noChangeAspect="1"/>
          </p:cNvPicPr>
          <p:nvPr/>
        </p:nvPicPr>
        <p:blipFill>
          <a:blip r:embed="rId4"/>
          <a:stretch>
            <a:fillRect/>
          </a:stretch>
        </p:blipFill>
        <p:spPr>
          <a:xfrm>
            <a:off x="163228" y="1502514"/>
            <a:ext cx="4391406" cy="926154"/>
          </a:xfrm>
          <a:prstGeom prst="rect">
            <a:avLst/>
          </a:prstGeom>
        </p:spPr>
      </p:pic>
      <p:sp>
        <p:nvSpPr>
          <p:cNvPr id="6" name="Textfeld 5">
            <a:extLst>
              <a:ext uri="{FF2B5EF4-FFF2-40B4-BE49-F238E27FC236}">
                <a16:creationId xmlns:a16="http://schemas.microsoft.com/office/drawing/2014/main" id="{E816DC3A-42A9-4DD1-8A0D-1FA622155C8B}"/>
              </a:ext>
            </a:extLst>
          </p:cNvPr>
          <p:cNvSpPr txBox="1"/>
          <p:nvPr/>
        </p:nvSpPr>
        <p:spPr>
          <a:xfrm>
            <a:off x="1619619" y="2072250"/>
            <a:ext cx="1715719" cy="400110"/>
          </a:xfrm>
          <a:prstGeom prst="rect">
            <a:avLst/>
          </a:prstGeom>
          <a:noFill/>
        </p:spPr>
        <p:txBody>
          <a:bodyPr wrap="square" rtlCol="0">
            <a:spAutoFit/>
          </a:bodyPr>
          <a:lstStyle/>
          <a:p>
            <a:r>
              <a:rPr lang="de-CH" sz="2000" dirty="0"/>
              <a:t>TS @ 1.5 Hz </a:t>
            </a:r>
          </a:p>
        </p:txBody>
      </p:sp>
      <p:sp>
        <p:nvSpPr>
          <p:cNvPr id="7" name="Textfeld 6">
            <a:extLst>
              <a:ext uri="{FF2B5EF4-FFF2-40B4-BE49-F238E27FC236}">
                <a16:creationId xmlns:a16="http://schemas.microsoft.com/office/drawing/2014/main" id="{4F4087F5-2A26-4B24-9AA6-7669C71016B1}"/>
              </a:ext>
            </a:extLst>
          </p:cNvPr>
          <p:cNvSpPr txBox="1"/>
          <p:nvPr/>
        </p:nvSpPr>
        <p:spPr>
          <a:xfrm>
            <a:off x="0" y="5440249"/>
            <a:ext cx="3555525" cy="369332"/>
          </a:xfrm>
          <a:prstGeom prst="rect">
            <a:avLst/>
          </a:prstGeom>
          <a:noFill/>
        </p:spPr>
        <p:txBody>
          <a:bodyPr wrap="none" rtlCol="0">
            <a:spAutoFit/>
          </a:bodyPr>
          <a:lstStyle/>
          <a:p>
            <a:r>
              <a:rPr lang="de-CH" dirty="0"/>
              <a:t>VULOM4B - </a:t>
            </a:r>
            <a:r>
              <a:rPr lang="de-CH" dirty="0" err="1"/>
              <a:t>logic</a:t>
            </a:r>
            <a:r>
              <a:rPr lang="de-CH" dirty="0"/>
              <a:t> </a:t>
            </a:r>
            <a:r>
              <a:rPr lang="de-CH" dirty="0" err="1"/>
              <a:t>module</a:t>
            </a:r>
            <a:r>
              <a:rPr lang="de-CH" dirty="0"/>
              <a:t> </a:t>
            </a:r>
            <a:r>
              <a:rPr lang="de-CH" dirty="0" err="1"/>
              <a:t>with</a:t>
            </a:r>
            <a:r>
              <a:rPr lang="de-CH" dirty="0"/>
              <a:t> FPGA</a:t>
            </a:r>
          </a:p>
        </p:txBody>
      </p:sp>
      <p:sp useBgFill="1">
        <p:nvSpPr>
          <p:cNvPr id="9" name="Rechteck 8">
            <a:extLst>
              <a:ext uri="{FF2B5EF4-FFF2-40B4-BE49-F238E27FC236}">
                <a16:creationId xmlns:a16="http://schemas.microsoft.com/office/drawing/2014/main" id="{9987B149-150D-4416-B7E3-975550D804B8}"/>
              </a:ext>
            </a:extLst>
          </p:cNvPr>
          <p:cNvSpPr/>
          <p:nvPr/>
        </p:nvSpPr>
        <p:spPr>
          <a:xfrm>
            <a:off x="4977983" y="4974336"/>
            <a:ext cx="508417" cy="76809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Textfeld 9">
            <a:extLst>
              <a:ext uri="{FF2B5EF4-FFF2-40B4-BE49-F238E27FC236}">
                <a16:creationId xmlns:a16="http://schemas.microsoft.com/office/drawing/2014/main" id="{249AEB3B-67E1-4799-BF47-1291A3A39F6C}"/>
              </a:ext>
            </a:extLst>
          </p:cNvPr>
          <p:cNvSpPr txBox="1"/>
          <p:nvPr/>
        </p:nvSpPr>
        <p:spPr>
          <a:xfrm>
            <a:off x="6637015" y="3895808"/>
            <a:ext cx="2242730" cy="400110"/>
          </a:xfrm>
          <a:prstGeom prst="rect">
            <a:avLst/>
          </a:prstGeom>
          <a:noFill/>
        </p:spPr>
        <p:txBody>
          <a:bodyPr wrap="none" rtlCol="0">
            <a:spAutoFit/>
          </a:bodyPr>
          <a:lstStyle/>
          <a:p>
            <a:r>
              <a:rPr lang="de-CH" sz="2000" i="1" dirty="0" err="1"/>
              <a:t>Ch</a:t>
            </a:r>
            <a:r>
              <a:rPr lang="de-CH" sz="2000" i="1" dirty="0"/>
              <a:t>. Dreisbach, TUM</a:t>
            </a:r>
          </a:p>
        </p:txBody>
      </p:sp>
      <p:sp>
        <p:nvSpPr>
          <p:cNvPr id="11" name="Foliennummernplatzhalter 10">
            <a:extLst>
              <a:ext uri="{FF2B5EF4-FFF2-40B4-BE49-F238E27FC236}">
                <a16:creationId xmlns:a16="http://schemas.microsoft.com/office/drawing/2014/main" id="{69EE90B5-0DEC-4BAF-B042-F476A6C3DE4E}"/>
              </a:ext>
            </a:extLst>
          </p:cNvPr>
          <p:cNvSpPr>
            <a:spLocks noGrp="1"/>
          </p:cNvSpPr>
          <p:nvPr>
            <p:ph type="sldNum" sz="quarter" idx="8"/>
          </p:nvPr>
        </p:nvSpPr>
        <p:spPr/>
        <p:txBody>
          <a:bodyPr/>
          <a:lstStyle/>
          <a:p>
            <a:pPr lvl="0"/>
            <a:fld id="{B14BBBFD-9867-4CB0-B588-769218BF96F2}" type="slidenum">
              <a:rPr lang="de-CH" smtClean="0"/>
              <a:t>21</a:t>
            </a:fld>
            <a:endParaRPr lang="de-CH"/>
          </a:p>
        </p:txBody>
      </p:sp>
    </p:spTree>
    <p:extLst>
      <p:ext uri="{BB962C8B-B14F-4D97-AF65-F5344CB8AC3E}">
        <p14:creationId xmlns:p14="http://schemas.microsoft.com/office/powerpoint/2010/main" val="2699736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689CC0-51E7-4B10-9654-87920E5FCB2F}"/>
              </a:ext>
            </a:extLst>
          </p:cNvPr>
          <p:cNvSpPr>
            <a:spLocks noGrp="1"/>
          </p:cNvSpPr>
          <p:nvPr>
            <p:ph type="title"/>
          </p:nvPr>
        </p:nvSpPr>
        <p:spPr/>
        <p:txBody>
          <a:bodyPr/>
          <a:lstStyle/>
          <a:p>
            <a:r>
              <a:rPr lang="de-CH" dirty="0"/>
              <a:t>Events </a:t>
            </a:r>
            <a:r>
              <a:rPr lang="de-CH" dirty="0" err="1"/>
              <a:t>syncronyzed</a:t>
            </a:r>
            <a:endParaRPr lang="de-CH" dirty="0"/>
          </a:p>
        </p:txBody>
      </p:sp>
      <p:sp>
        <p:nvSpPr>
          <p:cNvPr id="3" name="Inhaltsplatzhalter 2">
            <a:extLst>
              <a:ext uri="{FF2B5EF4-FFF2-40B4-BE49-F238E27FC236}">
                <a16:creationId xmlns:a16="http://schemas.microsoft.com/office/drawing/2014/main" id="{1DDC7CB9-36A1-465F-8017-A853C1DE1BD9}"/>
              </a:ext>
            </a:extLst>
          </p:cNvPr>
          <p:cNvSpPr>
            <a:spLocks noGrp="1"/>
          </p:cNvSpPr>
          <p:nvPr>
            <p:ph idx="1"/>
          </p:nvPr>
        </p:nvSpPr>
        <p:spPr>
          <a:xfrm>
            <a:off x="173475" y="2140906"/>
            <a:ext cx="4206949" cy="3427790"/>
          </a:xfrm>
        </p:spPr>
        <p:txBody>
          <a:bodyPr>
            <a:normAutofit fontScale="92500" lnSpcReduction="10000"/>
          </a:bodyPr>
          <a:lstStyle/>
          <a:p>
            <a:r>
              <a:rPr lang="de-CH" dirty="0" err="1"/>
              <a:t>Timestamp</a:t>
            </a:r>
            <a:r>
              <a:rPr lang="de-CH" dirty="0"/>
              <a:t> </a:t>
            </a:r>
            <a:r>
              <a:rPr lang="de-CH" dirty="0" err="1"/>
              <a:t>sync</a:t>
            </a:r>
            <a:r>
              <a:rPr lang="de-CH" dirty="0"/>
              <a:t> – TPC DAQ and Si/</a:t>
            </a:r>
            <a:r>
              <a:rPr lang="de-CH" dirty="0" err="1"/>
              <a:t>trigger</a:t>
            </a:r>
            <a:r>
              <a:rPr lang="de-CH" dirty="0"/>
              <a:t> DAQ</a:t>
            </a:r>
          </a:p>
          <a:p>
            <a:r>
              <a:rPr lang="de-CH" dirty="0"/>
              <a:t>Files </a:t>
            </a:r>
            <a:r>
              <a:rPr lang="de-CH" dirty="0" err="1"/>
              <a:t>recorded</a:t>
            </a:r>
            <a:r>
              <a:rPr lang="de-CH" dirty="0"/>
              <a:t> </a:t>
            </a:r>
            <a:r>
              <a:rPr lang="de-CH" dirty="0" err="1"/>
              <a:t>independently</a:t>
            </a:r>
            <a:r>
              <a:rPr lang="de-CH" dirty="0"/>
              <a:t>, </a:t>
            </a:r>
            <a:r>
              <a:rPr lang="de-CH" dirty="0" err="1"/>
              <a:t>processed</a:t>
            </a:r>
            <a:r>
              <a:rPr lang="de-CH" dirty="0"/>
              <a:t> and </a:t>
            </a:r>
            <a:r>
              <a:rPr lang="de-CH" dirty="0" err="1"/>
              <a:t>sync</a:t>
            </a:r>
            <a:r>
              <a:rPr lang="de-CH" dirty="0"/>
              <a:t> offline</a:t>
            </a:r>
          </a:p>
          <a:p>
            <a:r>
              <a:rPr lang="de-CH" dirty="0"/>
              <a:t>Width </a:t>
            </a:r>
            <a:r>
              <a:rPr lang="de-CH" dirty="0" err="1"/>
              <a:t>of</a:t>
            </a:r>
            <a:r>
              <a:rPr lang="de-CH" dirty="0"/>
              <a:t> </a:t>
            </a:r>
            <a:r>
              <a:rPr lang="de-CH" dirty="0" err="1"/>
              <a:t>the</a:t>
            </a:r>
            <a:r>
              <a:rPr lang="de-CH" dirty="0"/>
              <a:t> </a:t>
            </a:r>
            <a:r>
              <a:rPr lang="de-CH" dirty="0" err="1"/>
              <a:t>coincidence</a:t>
            </a:r>
            <a:r>
              <a:rPr lang="de-CH" dirty="0"/>
              <a:t> </a:t>
            </a:r>
            <a:r>
              <a:rPr lang="de-CH" dirty="0" err="1"/>
              <a:t>peak</a:t>
            </a:r>
            <a:r>
              <a:rPr lang="de-CH" dirty="0"/>
              <a:t> - </a:t>
            </a:r>
            <a:r>
              <a:rPr lang="de-CH" dirty="0" err="1"/>
              <a:t>drift</a:t>
            </a:r>
            <a:r>
              <a:rPr lang="de-CH" dirty="0"/>
              <a:t> time </a:t>
            </a:r>
            <a:r>
              <a:rPr lang="de-CH" dirty="0" err="1"/>
              <a:t>of</a:t>
            </a:r>
            <a:r>
              <a:rPr lang="de-CH" dirty="0"/>
              <a:t> </a:t>
            </a:r>
            <a:r>
              <a:rPr lang="de-CH" dirty="0" err="1"/>
              <a:t>the</a:t>
            </a:r>
            <a:r>
              <a:rPr lang="de-CH" dirty="0"/>
              <a:t> TPC (60 µs)</a:t>
            </a:r>
          </a:p>
          <a:p>
            <a:r>
              <a:rPr lang="de-CH" dirty="0"/>
              <a:t>Primary </a:t>
            </a:r>
            <a:r>
              <a:rPr lang="de-CH" dirty="0" err="1"/>
              <a:t>vertex</a:t>
            </a:r>
            <a:r>
              <a:rPr lang="de-CH" dirty="0"/>
              <a:t>–Z </a:t>
            </a:r>
            <a:r>
              <a:rPr lang="de-CH" dirty="0" err="1"/>
              <a:t>correlation</a:t>
            </a:r>
            <a:r>
              <a:rPr lang="de-CH" dirty="0"/>
              <a:t> </a:t>
            </a:r>
            <a:r>
              <a:rPr lang="de-CH" dirty="0" err="1"/>
              <a:t>with</a:t>
            </a:r>
            <a:r>
              <a:rPr lang="de-CH" dirty="0"/>
              <a:t> </a:t>
            </a:r>
            <a:r>
              <a:rPr lang="de-CH" dirty="0" err="1"/>
              <a:t>the</a:t>
            </a:r>
            <a:r>
              <a:rPr lang="de-CH" dirty="0"/>
              <a:t> </a:t>
            </a:r>
            <a:r>
              <a:rPr lang="de-CH" dirty="0" err="1"/>
              <a:t>active</a:t>
            </a:r>
            <a:r>
              <a:rPr lang="de-CH" dirty="0"/>
              <a:t> </a:t>
            </a:r>
            <a:r>
              <a:rPr lang="de-CH" dirty="0" err="1"/>
              <a:t>volume</a:t>
            </a:r>
            <a:r>
              <a:rPr lang="de-CH" dirty="0"/>
              <a:t> </a:t>
            </a:r>
            <a:r>
              <a:rPr lang="de-CH" dirty="0" err="1"/>
              <a:t>of</a:t>
            </a:r>
            <a:r>
              <a:rPr lang="de-CH" dirty="0"/>
              <a:t> </a:t>
            </a:r>
            <a:r>
              <a:rPr lang="de-CH" dirty="0" err="1"/>
              <a:t>the</a:t>
            </a:r>
            <a:r>
              <a:rPr lang="de-CH" dirty="0"/>
              <a:t> TPC </a:t>
            </a:r>
          </a:p>
          <a:p>
            <a:endParaRPr lang="de-CH" dirty="0"/>
          </a:p>
        </p:txBody>
      </p:sp>
      <p:pic>
        <p:nvPicPr>
          <p:cNvPr id="7" name="Grafik 6">
            <a:extLst>
              <a:ext uri="{FF2B5EF4-FFF2-40B4-BE49-F238E27FC236}">
                <a16:creationId xmlns:a16="http://schemas.microsoft.com/office/drawing/2014/main" id="{919E2590-96A0-4F86-90B3-303E7542A00C}"/>
              </a:ext>
            </a:extLst>
          </p:cNvPr>
          <p:cNvPicPr>
            <a:picLocks noChangeAspect="1"/>
          </p:cNvPicPr>
          <p:nvPr/>
        </p:nvPicPr>
        <p:blipFill>
          <a:blip r:embed="rId2"/>
          <a:stretch>
            <a:fillRect/>
          </a:stretch>
        </p:blipFill>
        <p:spPr>
          <a:xfrm>
            <a:off x="4380424" y="1408176"/>
            <a:ext cx="4365482" cy="4440051"/>
          </a:xfrm>
          <a:prstGeom prst="rect">
            <a:avLst/>
          </a:prstGeom>
        </p:spPr>
      </p:pic>
      <p:sp>
        <p:nvSpPr>
          <p:cNvPr id="4" name="Foliennummernplatzhalter 3">
            <a:extLst>
              <a:ext uri="{FF2B5EF4-FFF2-40B4-BE49-F238E27FC236}">
                <a16:creationId xmlns:a16="http://schemas.microsoft.com/office/drawing/2014/main" id="{F0825BA8-E6DF-4286-8318-D00832EF99D8}"/>
              </a:ext>
            </a:extLst>
          </p:cNvPr>
          <p:cNvSpPr>
            <a:spLocks noGrp="1"/>
          </p:cNvSpPr>
          <p:nvPr>
            <p:ph type="sldNum" sz="quarter" idx="8"/>
          </p:nvPr>
        </p:nvSpPr>
        <p:spPr/>
        <p:txBody>
          <a:bodyPr/>
          <a:lstStyle/>
          <a:p>
            <a:pPr lvl="0"/>
            <a:fld id="{B14BBBFD-9867-4CB0-B588-769218BF96F2}" type="slidenum">
              <a:rPr lang="de-CH" smtClean="0"/>
              <a:t>22</a:t>
            </a:fld>
            <a:endParaRPr lang="de-CH"/>
          </a:p>
        </p:txBody>
      </p:sp>
    </p:spTree>
    <p:extLst>
      <p:ext uri="{BB962C8B-B14F-4D97-AF65-F5344CB8AC3E}">
        <p14:creationId xmlns:p14="http://schemas.microsoft.com/office/powerpoint/2010/main" val="37883738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4372E9-8DDC-460D-976F-F711CC30B27F}"/>
              </a:ext>
            </a:extLst>
          </p:cNvPr>
          <p:cNvSpPr>
            <a:spLocks noGrp="1"/>
          </p:cNvSpPr>
          <p:nvPr>
            <p:ph type="title"/>
          </p:nvPr>
        </p:nvSpPr>
        <p:spPr>
          <a:xfrm>
            <a:off x="337501" y="233915"/>
            <a:ext cx="7105290" cy="708019"/>
          </a:xfrm>
        </p:spPr>
        <p:txBody>
          <a:bodyPr>
            <a:normAutofit/>
          </a:bodyPr>
          <a:lstStyle/>
          <a:p>
            <a:r>
              <a:rPr lang="de-CH" dirty="0"/>
              <a:t>Matched </a:t>
            </a:r>
            <a:r>
              <a:rPr lang="de-CH" dirty="0" err="1"/>
              <a:t>events</a:t>
            </a:r>
            <a:r>
              <a:rPr lang="de-CH" dirty="0"/>
              <a:t> – </a:t>
            </a:r>
            <a:r>
              <a:rPr lang="de-CH" dirty="0" err="1"/>
              <a:t>energy</a:t>
            </a:r>
            <a:r>
              <a:rPr lang="de-CH" dirty="0"/>
              <a:t> </a:t>
            </a:r>
            <a:r>
              <a:rPr lang="de-CH" dirty="0" err="1"/>
              <a:t>correlations</a:t>
            </a:r>
            <a:endParaRPr lang="de-CH" dirty="0"/>
          </a:p>
        </p:txBody>
      </p:sp>
      <p:pic>
        <p:nvPicPr>
          <p:cNvPr id="4" name="Grafik 3">
            <a:extLst>
              <a:ext uri="{FF2B5EF4-FFF2-40B4-BE49-F238E27FC236}">
                <a16:creationId xmlns:a16="http://schemas.microsoft.com/office/drawing/2014/main" id="{E2A3C042-30B3-41EE-88BB-361DADE31DF8}"/>
              </a:ext>
            </a:extLst>
          </p:cNvPr>
          <p:cNvPicPr>
            <a:picLocks noChangeAspect="1"/>
          </p:cNvPicPr>
          <p:nvPr/>
        </p:nvPicPr>
        <p:blipFill>
          <a:blip r:embed="rId2"/>
          <a:stretch>
            <a:fillRect/>
          </a:stretch>
        </p:blipFill>
        <p:spPr>
          <a:xfrm>
            <a:off x="923142" y="1241438"/>
            <a:ext cx="7479792" cy="3399232"/>
          </a:xfrm>
          <a:prstGeom prst="rect">
            <a:avLst/>
          </a:prstGeom>
        </p:spPr>
      </p:pic>
      <p:pic>
        <p:nvPicPr>
          <p:cNvPr id="6" name="Grafik 5">
            <a:extLst>
              <a:ext uri="{FF2B5EF4-FFF2-40B4-BE49-F238E27FC236}">
                <a16:creationId xmlns:a16="http://schemas.microsoft.com/office/drawing/2014/main" id="{9EA4DA64-F25A-4C5D-9C5A-D7FA014F0407}"/>
              </a:ext>
            </a:extLst>
          </p:cNvPr>
          <p:cNvPicPr>
            <a:picLocks noChangeAspect="1"/>
          </p:cNvPicPr>
          <p:nvPr/>
        </p:nvPicPr>
        <p:blipFill>
          <a:blip r:embed="rId3"/>
          <a:stretch>
            <a:fillRect/>
          </a:stretch>
        </p:blipFill>
        <p:spPr>
          <a:xfrm>
            <a:off x="84780" y="4336657"/>
            <a:ext cx="4709987" cy="2214275"/>
          </a:xfrm>
          <a:prstGeom prst="rect">
            <a:avLst/>
          </a:prstGeom>
        </p:spPr>
      </p:pic>
      <p:pic>
        <p:nvPicPr>
          <p:cNvPr id="7" name="Grafik 6">
            <a:extLst>
              <a:ext uri="{FF2B5EF4-FFF2-40B4-BE49-F238E27FC236}">
                <a16:creationId xmlns:a16="http://schemas.microsoft.com/office/drawing/2014/main" id="{ED5400A7-A0E9-4C86-93AC-526C2EB14F53}"/>
              </a:ext>
            </a:extLst>
          </p:cNvPr>
          <p:cNvPicPr>
            <a:picLocks noChangeAspect="1"/>
          </p:cNvPicPr>
          <p:nvPr/>
        </p:nvPicPr>
        <p:blipFill>
          <a:blip r:embed="rId4"/>
          <a:stretch>
            <a:fillRect/>
          </a:stretch>
        </p:blipFill>
        <p:spPr>
          <a:xfrm>
            <a:off x="4919472" y="4640670"/>
            <a:ext cx="4139748" cy="1071252"/>
          </a:xfrm>
          <a:prstGeom prst="rect">
            <a:avLst/>
          </a:prstGeom>
        </p:spPr>
      </p:pic>
      <p:sp>
        <p:nvSpPr>
          <p:cNvPr id="8" name="Textfeld 7">
            <a:extLst>
              <a:ext uri="{FF2B5EF4-FFF2-40B4-BE49-F238E27FC236}">
                <a16:creationId xmlns:a16="http://schemas.microsoft.com/office/drawing/2014/main" id="{CB436183-79D7-463D-A8B9-8EAC356BC5D7}"/>
              </a:ext>
            </a:extLst>
          </p:cNvPr>
          <p:cNvSpPr txBox="1"/>
          <p:nvPr/>
        </p:nvSpPr>
        <p:spPr>
          <a:xfrm>
            <a:off x="5303520" y="6016752"/>
            <a:ext cx="2242730" cy="400110"/>
          </a:xfrm>
          <a:prstGeom prst="rect">
            <a:avLst/>
          </a:prstGeom>
          <a:noFill/>
        </p:spPr>
        <p:txBody>
          <a:bodyPr wrap="none" rtlCol="0">
            <a:spAutoFit/>
          </a:bodyPr>
          <a:lstStyle/>
          <a:p>
            <a:r>
              <a:rPr lang="de-CH" sz="2000" i="1" dirty="0" err="1"/>
              <a:t>Ch</a:t>
            </a:r>
            <a:r>
              <a:rPr lang="de-CH" sz="2000" i="1" dirty="0"/>
              <a:t>. Dreisbach, TUM</a:t>
            </a:r>
          </a:p>
        </p:txBody>
      </p:sp>
      <p:sp>
        <p:nvSpPr>
          <p:cNvPr id="3" name="Foliennummernplatzhalter 2">
            <a:extLst>
              <a:ext uri="{FF2B5EF4-FFF2-40B4-BE49-F238E27FC236}">
                <a16:creationId xmlns:a16="http://schemas.microsoft.com/office/drawing/2014/main" id="{2465A8A2-6B32-48D0-85AD-625A3E528ED8}"/>
              </a:ext>
            </a:extLst>
          </p:cNvPr>
          <p:cNvSpPr>
            <a:spLocks noGrp="1"/>
          </p:cNvSpPr>
          <p:nvPr>
            <p:ph type="sldNum" sz="quarter" idx="8"/>
          </p:nvPr>
        </p:nvSpPr>
        <p:spPr/>
        <p:txBody>
          <a:bodyPr/>
          <a:lstStyle/>
          <a:p>
            <a:pPr lvl="0"/>
            <a:fld id="{B14BBBFD-9867-4CB0-B588-769218BF96F2}" type="slidenum">
              <a:rPr lang="de-CH" smtClean="0"/>
              <a:t>23</a:t>
            </a:fld>
            <a:endParaRPr lang="de-CH"/>
          </a:p>
        </p:txBody>
      </p:sp>
    </p:spTree>
    <p:extLst>
      <p:ext uri="{BB962C8B-B14F-4D97-AF65-F5344CB8AC3E}">
        <p14:creationId xmlns:p14="http://schemas.microsoft.com/office/powerpoint/2010/main" val="8296439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79F361-0233-4927-BEC8-A0084B04AFBD}"/>
              </a:ext>
            </a:extLst>
          </p:cNvPr>
          <p:cNvSpPr>
            <a:spLocks noGrp="1"/>
          </p:cNvSpPr>
          <p:nvPr>
            <p:ph type="title"/>
          </p:nvPr>
        </p:nvSpPr>
        <p:spPr>
          <a:xfrm>
            <a:off x="2322482" y="109949"/>
            <a:ext cx="5584533" cy="787554"/>
          </a:xfrm>
        </p:spPr>
        <p:txBody>
          <a:bodyPr/>
          <a:lstStyle/>
          <a:p>
            <a:r>
              <a:rPr lang="de-CH" dirty="0"/>
              <a:t>Count </a:t>
            </a:r>
            <a:r>
              <a:rPr lang="de-CH" dirty="0" err="1"/>
              <a:t>rates</a:t>
            </a:r>
            <a:r>
              <a:rPr lang="de-CH" dirty="0"/>
              <a:t> </a:t>
            </a:r>
            <a:r>
              <a:rPr lang="de-CH" dirty="0" err="1"/>
              <a:t>during</a:t>
            </a:r>
            <a:r>
              <a:rPr lang="de-CH" dirty="0"/>
              <a:t> </a:t>
            </a:r>
            <a:r>
              <a:rPr lang="de-CH" dirty="0" err="1"/>
              <a:t>the</a:t>
            </a:r>
            <a:r>
              <a:rPr lang="de-CH" dirty="0"/>
              <a:t> </a:t>
            </a:r>
            <a:r>
              <a:rPr lang="de-CH" dirty="0" err="1"/>
              <a:t>test</a:t>
            </a:r>
            <a:r>
              <a:rPr lang="de-CH" dirty="0"/>
              <a:t> </a:t>
            </a:r>
            <a:r>
              <a:rPr lang="de-CH" dirty="0" err="1"/>
              <a:t>run</a:t>
            </a:r>
            <a:endParaRPr lang="de-CH" dirty="0"/>
          </a:p>
        </p:txBody>
      </p:sp>
      <p:sp>
        <p:nvSpPr>
          <p:cNvPr id="3" name="Inhaltsplatzhalter 2">
            <a:extLst>
              <a:ext uri="{FF2B5EF4-FFF2-40B4-BE49-F238E27FC236}">
                <a16:creationId xmlns:a16="http://schemas.microsoft.com/office/drawing/2014/main" id="{C33AD6EA-9329-45F9-AA2E-6595D47C3C34}"/>
              </a:ext>
            </a:extLst>
          </p:cNvPr>
          <p:cNvSpPr>
            <a:spLocks noGrp="1"/>
          </p:cNvSpPr>
          <p:nvPr>
            <p:ph idx="1"/>
          </p:nvPr>
        </p:nvSpPr>
        <p:spPr>
          <a:xfrm>
            <a:off x="932167" y="5140960"/>
            <a:ext cx="6748793" cy="1278128"/>
          </a:xfrm>
        </p:spPr>
        <p:txBody>
          <a:bodyPr>
            <a:normAutofit lnSpcReduction="10000"/>
          </a:bodyPr>
          <a:lstStyle/>
          <a:p>
            <a:r>
              <a:rPr lang="ru-RU" dirty="0"/>
              <a:t>* </a:t>
            </a:r>
            <a:r>
              <a:rPr lang="de-CH" dirty="0" err="1"/>
              <a:t>area</a:t>
            </a:r>
            <a:r>
              <a:rPr lang="ru-RU" dirty="0"/>
              <a:t> </a:t>
            </a:r>
            <a:r>
              <a:rPr lang="de-CH" dirty="0"/>
              <a:t>-</a:t>
            </a:r>
            <a:r>
              <a:rPr lang="ru-RU" dirty="0"/>
              <a:t> 10% </a:t>
            </a:r>
            <a:r>
              <a:rPr lang="de-CH" dirty="0" err="1"/>
              <a:t>of</a:t>
            </a:r>
            <a:r>
              <a:rPr lang="de-CH" dirty="0"/>
              <a:t> </a:t>
            </a:r>
            <a:r>
              <a:rPr lang="de-CH" dirty="0" err="1"/>
              <a:t>full</a:t>
            </a:r>
            <a:r>
              <a:rPr lang="de-CH" dirty="0"/>
              <a:t> </a:t>
            </a:r>
            <a:r>
              <a:rPr lang="de-CH" dirty="0" err="1"/>
              <a:t>anode</a:t>
            </a:r>
            <a:r>
              <a:rPr lang="de-CH" dirty="0"/>
              <a:t> </a:t>
            </a:r>
            <a:r>
              <a:rPr lang="de-CH" dirty="0" err="1"/>
              <a:t>area</a:t>
            </a:r>
            <a:r>
              <a:rPr lang="de-CH" dirty="0"/>
              <a:t> </a:t>
            </a:r>
            <a:r>
              <a:rPr lang="de-CH" dirty="0" err="1"/>
              <a:t>of</a:t>
            </a:r>
            <a:r>
              <a:rPr lang="ru-RU" dirty="0"/>
              <a:t> TPC</a:t>
            </a:r>
            <a:endParaRPr lang="de-CH" dirty="0"/>
          </a:p>
          <a:p>
            <a:r>
              <a:rPr lang="de-CH" dirty="0"/>
              <a:t>TPC </a:t>
            </a:r>
            <a:r>
              <a:rPr lang="de-CH" dirty="0" err="1"/>
              <a:t>has</a:t>
            </a:r>
            <a:r>
              <a:rPr lang="de-CH" dirty="0"/>
              <a:t> a </a:t>
            </a:r>
            <a:r>
              <a:rPr lang="de-CH" dirty="0" err="1"/>
              <a:t>self-triggering</a:t>
            </a:r>
            <a:r>
              <a:rPr lang="de-CH" dirty="0"/>
              <a:t>, </a:t>
            </a:r>
            <a:r>
              <a:rPr lang="de-CH" dirty="0" err="1"/>
              <a:t>independent</a:t>
            </a:r>
            <a:r>
              <a:rPr lang="de-CH" dirty="0"/>
              <a:t> DAQ</a:t>
            </a:r>
          </a:p>
          <a:p>
            <a:r>
              <a:rPr lang="de-CH" dirty="0"/>
              <a:t>Raw </a:t>
            </a:r>
            <a:r>
              <a:rPr lang="de-CH" dirty="0" err="1"/>
              <a:t>waveforms</a:t>
            </a:r>
            <a:r>
              <a:rPr lang="de-CH" dirty="0"/>
              <a:t> possible </a:t>
            </a:r>
            <a:r>
              <a:rPr lang="de-CH" dirty="0" err="1"/>
              <a:t>to</a:t>
            </a:r>
            <a:r>
              <a:rPr lang="de-CH" dirty="0"/>
              <a:t> </a:t>
            </a:r>
            <a:r>
              <a:rPr lang="de-CH" dirty="0" err="1"/>
              <a:t>store</a:t>
            </a:r>
            <a:endParaRPr lang="ru-RU" dirty="0"/>
          </a:p>
          <a:p>
            <a:endParaRPr lang="de-CH" dirty="0"/>
          </a:p>
        </p:txBody>
      </p:sp>
      <p:sp>
        <p:nvSpPr>
          <p:cNvPr id="4" name="Rechteck 3">
            <a:extLst>
              <a:ext uri="{FF2B5EF4-FFF2-40B4-BE49-F238E27FC236}">
                <a16:creationId xmlns:a16="http://schemas.microsoft.com/office/drawing/2014/main" id="{A635534D-1D69-496F-9133-04913843499A}"/>
              </a:ext>
            </a:extLst>
          </p:cNvPr>
          <p:cNvSpPr/>
          <p:nvPr/>
        </p:nvSpPr>
        <p:spPr>
          <a:xfrm>
            <a:off x="660399" y="1625600"/>
            <a:ext cx="8211833" cy="1200329"/>
          </a:xfrm>
          <a:prstGeom prst="rect">
            <a:avLst/>
          </a:prstGeom>
        </p:spPr>
        <p:txBody>
          <a:bodyPr wrap="square">
            <a:spAutoFit/>
          </a:bodyPr>
          <a:lstStyle/>
          <a:p>
            <a:r>
              <a:rPr lang="pt-BR" sz="2400" i="1" dirty="0"/>
              <a:t>Detector	</a:t>
            </a:r>
            <a:r>
              <a:rPr lang="pt-BR" sz="2400" dirty="0"/>
              <a:t>TPC	S*		S</a:t>
            </a:r>
            <a:r>
              <a:rPr lang="pt-BR" sz="2400" baseline="-25000" dirty="0"/>
              <a:t>e</a:t>
            </a:r>
            <a:r>
              <a:rPr lang="pt-BR" sz="2400" dirty="0"/>
              <a:t>		Si*	</a:t>
            </a:r>
          </a:p>
          <a:p>
            <a:r>
              <a:rPr lang="de-CH" sz="2400" dirty="0"/>
              <a:t>Mean		</a:t>
            </a:r>
            <a:r>
              <a:rPr lang="ru-RU" sz="2400" dirty="0"/>
              <a:t>16 </a:t>
            </a:r>
            <a:r>
              <a:rPr lang="de-CH" sz="2400" dirty="0"/>
              <a:t>Hz</a:t>
            </a:r>
            <a:r>
              <a:rPr lang="ru-RU" sz="2400" dirty="0"/>
              <a:t>	64 </a:t>
            </a:r>
            <a:r>
              <a:rPr lang="de-CH" sz="2400" dirty="0"/>
              <a:t>kHz</a:t>
            </a:r>
            <a:r>
              <a:rPr lang="ru-RU" sz="2400" dirty="0"/>
              <a:t>	</a:t>
            </a:r>
            <a:r>
              <a:rPr lang="de-CH" sz="2400" dirty="0"/>
              <a:t>	</a:t>
            </a:r>
            <a:r>
              <a:rPr lang="ru-RU" sz="2400" dirty="0"/>
              <a:t>640 </a:t>
            </a:r>
            <a:r>
              <a:rPr lang="de-CH" sz="2400" dirty="0"/>
              <a:t>kHz</a:t>
            </a:r>
            <a:r>
              <a:rPr lang="ru-RU" sz="2400" dirty="0"/>
              <a:t>	22 </a:t>
            </a:r>
            <a:r>
              <a:rPr lang="de-CH" sz="2400" dirty="0"/>
              <a:t>kHz</a:t>
            </a:r>
            <a:r>
              <a:rPr lang="ru-RU" sz="2400" dirty="0"/>
              <a:t>	</a:t>
            </a:r>
          </a:p>
          <a:p>
            <a:r>
              <a:rPr lang="de-CH" sz="2400" dirty="0"/>
              <a:t>Max</a:t>
            </a:r>
            <a:r>
              <a:rPr lang="ru-RU" sz="2400" dirty="0"/>
              <a:t>	</a:t>
            </a:r>
            <a:r>
              <a:rPr lang="de-CH" sz="2400" dirty="0"/>
              <a:t>	</a:t>
            </a:r>
            <a:r>
              <a:rPr lang="ru-RU" sz="2400" dirty="0"/>
              <a:t>46 </a:t>
            </a:r>
            <a:r>
              <a:rPr lang="de-CH" sz="2400" dirty="0"/>
              <a:t>Hz</a:t>
            </a:r>
            <a:r>
              <a:rPr lang="ru-RU" sz="2400" dirty="0"/>
              <a:t>	370 </a:t>
            </a:r>
            <a:r>
              <a:rPr lang="de-CH" sz="2400" dirty="0"/>
              <a:t>kHz</a:t>
            </a:r>
            <a:r>
              <a:rPr lang="ru-RU" sz="2400" dirty="0"/>
              <a:t>	3.7 </a:t>
            </a:r>
            <a:r>
              <a:rPr lang="de-CH" sz="2400" dirty="0"/>
              <a:t>MHz</a:t>
            </a:r>
            <a:r>
              <a:rPr lang="ru-RU" sz="2400" dirty="0"/>
              <a:t>	43 </a:t>
            </a:r>
            <a:r>
              <a:rPr lang="de-CH" sz="2400" dirty="0"/>
              <a:t>kHz</a:t>
            </a:r>
            <a:r>
              <a:rPr lang="ru-RU" sz="2400" dirty="0"/>
              <a:t>	</a:t>
            </a:r>
          </a:p>
        </p:txBody>
      </p:sp>
      <p:sp>
        <p:nvSpPr>
          <p:cNvPr id="5" name="Rechteck 4">
            <a:extLst>
              <a:ext uri="{FF2B5EF4-FFF2-40B4-BE49-F238E27FC236}">
                <a16:creationId xmlns:a16="http://schemas.microsoft.com/office/drawing/2014/main" id="{1EFB7DA7-80BD-470F-8AC9-1CA28446D741}"/>
              </a:ext>
            </a:extLst>
          </p:cNvPr>
          <p:cNvSpPr/>
          <p:nvPr/>
        </p:nvSpPr>
        <p:spPr>
          <a:xfrm>
            <a:off x="660399" y="3478371"/>
            <a:ext cx="7973996" cy="1200329"/>
          </a:xfrm>
          <a:prstGeom prst="rect">
            <a:avLst/>
          </a:prstGeom>
        </p:spPr>
        <p:txBody>
          <a:bodyPr wrap="square">
            <a:spAutoFit/>
          </a:bodyPr>
          <a:lstStyle/>
          <a:p>
            <a:r>
              <a:rPr lang="de-CH" sz="2400" dirty="0"/>
              <a:t>Events total</a:t>
            </a:r>
            <a:r>
              <a:rPr lang="ru-RU" sz="2400" dirty="0"/>
              <a:t>: </a:t>
            </a:r>
            <a:r>
              <a:rPr lang="de-CH" sz="2400" dirty="0"/>
              <a:t>	</a:t>
            </a:r>
            <a:r>
              <a:rPr lang="ru-RU" sz="2400" dirty="0"/>
              <a:t>4 600 000			</a:t>
            </a:r>
          </a:p>
          <a:p>
            <a:r>
              <a:rPr lang="de-CH" sz="2400" dirty="0" err="1"/>
              <a:t>With</a:t>
            </a:r>
            <a:r>
              <a:rPr lang="de-CH" sz="2400" dirty="0"/>
              <a:t> </a:t>
            </a:r>
            <a:r>
              <a:rPr lang="de-CH" sz="2400" dirty="0" err="1"/>
              <a:t>thr</a:t>
            </a:r>
            <a:r>
              <a:rPr lang="de-CH" sz="2400" dirty="0"/>
              <a:t>. </a:t>
            </a:r>
            <a:r>
              <a:rPr lang="ru-RU" sz="2400" dirty="0"/>
              <a:t>300 </a:t>
            </a:r>
            <a:r>
              <a:rPr lang="de-CH" sz="2400" dirty="0" err="1"/>
              <a:t>keV</a:t>
            </a:r>
            <a:r>
              <a:rPr lang="ru-RU" sz="2400" dirty="0"/>
              <a:t>: 1 100 000	</a:t>
            </a:r>
            <a:r>
              <a:rPr lang="de-CH" sz="2400" dirty="0" err="1"/>
              <a:t>With</a:t>
            </a:r>
            <a:r>
              <a:rPr lang="de-CH" sz="2400" dirty="0"/>
              <a:t> </a:t>
            </a:r>
            <a:r>
              <a:rPr lang="de-CH" sz="2400" dirty="0" err="1"/>
              <a:t>thr</a:t>
            </a:r>
            <a:r>
              <a:rPr lang="de-CH" sz="2400" dirty="0"/>
              <a:t>.</a:t>
            </a:r>
            <a:r>
              <a:rPr lang="ru-RU" sz="2400" dirty="0"/>
              <a:t> 200 </a:t>
            </a:r>
            <a:r>
              <a:rPr lang="de-CH" sz="2400" dirty="0" err="1"/>
              <a:t>keV</a:t>
            </a:r>
            <a:r>
              <a:rPr lang="ru-RU" sz="2400" dirty="0"/>
              <a:t>: 3 500 000	</a:t>
            </a:r>
          </a:p>
          <a:p>
            <a:r>
              <a:rPr lang="ru-RU" sz="2400" dirty="0"/>
              <a:t>8 </a:t>
            </a:r>
            <a:r>
              <a:rPr lang="de-CH" sz="2400" dirty="0"/>
              <a:t>bar</a:t>
            </a:r>
            <a:r>
              <a:rPr lang="ru-RU" sz="2400" dirty="0"/>
              <a:t>: 4 290 000		4 </a:t>
            </a:r>
            <a:r>
              <a:rPr lang="de-CH" sz="2400" dirty="0"/>
              <a:t>bar</a:t>
            </a:r>
            <a:r>
              <a:rPr lang="ru-RU" sz="2400" dirty="0"/>
              <a:t>: 310 000	</a:t>
            </a:r>
          </a:p>
        </p:txBody>
      </p:sp>
      <p:sp>
        <p:nvSpPr>
          <p:cNvPr id="6" name="Foliennummernplatzhalter 5">
            <a:extLst>
              <a:ext uri="{FF2B5EF4-FFF2-40B4-BE49-F238E27FC236}">
                <a16:creationId xmlns:a16="http://schemas.microsoft.com/office/drawing/2014/main" id="{3BDA7410-F1E0-48C1-B3C3-45DD43F95DC0}"/>
              </a:ext>
            </a:extLst>
          </p:cNvPr>
          <p:cNvSpPr>
            <a:spLocks noGrp="1"/>
          </p:cNvSpPr>
          <p:nvPr>
            <p:ph type="sldNum" sz="quarter" idx="8"/>
          </p:nvPr>
        </p:nvSpPr>
        <p:spPr/>
        <p:txBody>
          <a:bodyPr/>
          <a:lstStyle/>
          <a:p>
            <a:pPr lvl="0"/>
            <a:fld id="{B14BBBFD-9867-4CB0-B588-769218BF96F2}" type="slidenum">
              <a:rPr lang="de-CH" smtClean="0"/>
              <a:t>24</a:t>
            </a:fld>
            <a:endParaRPr lang="de-CH"/>
          </a:p>
        </p:txBody>
      </p:sp>
    </p:spTree>
    <p:extLst>
      <p:ext uri="{BB962C8B-B14F-4D97-AF65-F5344CB8AC3E}">
        <p14:creationId xmlns:p14="http://schemas.microsoft.com/office/powerpoint/2010/main" val="26196509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BD56D5-BEA4-4EDA-938D-39044E30CA21}"/>
              </a:ext>
            </a:extLst>
          </p:cNvPr>
          <p:cNvSpPr>
            <a:spLocks noGrp="1"/>
          </p:cNvSpPr>
          <p:nvPr>
            <p:ph type="title"/>
          </p:nvPr>
        </p:nvSpPr>
        <p:spPr>
          <a:xfrm>
            <a:off x="1519842" y="109949"/>
            <a:ext cx="5584533" cy="787554"/>
          </a:xfrm>
        </p:spPr>
        <p:txBody>
          <a:bodyPr/>
          <a:lstStyle/>
          <a:p>
            <a:r>
              <a:rPr lang="de-CH" dirty="0"/>
              <a:t>TPC </a:t>
            </a:r>
            <a:r>
              <a:rPr lang="de-CH" dirty="0" err="1"/>
              <a:t>energy</a:t>
            </a:r>
            <a:r>
              <a:rPr lang="de-CH" dirty="0"/>
              <a:t> </a:t>
            </a:r>
            <a:r>
              <a:rPr lang="de-CH" dirty="0" err="1"/>
              <a:t>resolution</a:t>
            </a:r>
            <a:r>
              <a:rPr lang="de-CH" dirty="0"/>
              <a:t> </a:t>
            </a:r>
            <a:r>
              <a:rPr lang="de-CH" dirty="0" err="1"/>
              <a:t>vs</a:t>
            </a:r>
            <a:r>
              <a:rPr lang="de-CH" dirty="0"/>
              <a:t> beam rate</a:t>
            </a:r>
          </a:p>
        </p:txBody>
      </p:sp>
      <p:sp>
        <p:nvSpPr>
          <p:cNvPr id="3" name="Inhaltsplatzhalter 2">
            <a:extLst>
              <a:ext uri="{FF2B5EF4-FFF2-40B4-BE49-F238E27FC236}">
                <a16:creationId xmlns:a16="http://schemas.microsoft.com/office/drawing/2014/main" id="{B3026BA7-A562-4641-A1EB-226A9D7507F5}"/>
              </a:ext>
            </a:extLst>
          </p:cNvPr>
          <p:cNvSpPr>
            <a:spLocks noGrp="1"/>
          </p:cNvSpPr>
          <p:nvPr>
            <p:ph idx="1"/>
          </p:nvPr>
        </p:nvSpPr>
        <p:spPr>
          <a:xfrm>
            <a:off x="740403" y="5304536"/>
            <a:ext cx="6748533" cy="949154"/>
          </a:xfrm>
        </p:spPr>
        <p:txBody>
          <a:bodyPr>
            <a:normAutofit fontScale="77500" lnSpcReduction="20000"/>
          </a:bodyPr>
          <a:lstStyle/>
          <a:p>
            <a:r>
              <a:rPr lang="de-CH" dirty="0"/>
              <a:t>Test </a:t>
            </a:r>
            <a:r>
              <a:rPr lang="de-CH" dirty="0" err="1"/>
              <a:t>pulses</a:t>
            </a:r>
            <a:r>
              <a:rPr lang="de-CH" dirty="0"/>
              <a:t> </a:t>
            </a:r>
            <a:r>
              <a:rPr lang="de-CH" dirty="0" err="1"/>
              <a:t>injected</a:t>
            </a:r>
            <a:r>
              <a:rPr lang="de-CH" dirty="0"/>
              <a:t> </a:t>
            </a:r>
            <a:r>
              <a:rPr lang="de-CH" dirty="0" err="1"/>
              <a:t>to</a:t>
            </a:r>
            <a:r>
              <a:rPr lang="de-CH" dirty="0"/>
              <a:t> all </a:t>
            </a:r>
            <a:r>
              <a:rPr lang="de-CH" dirty="0" err="1"/>
              <a:t>anodes</a:t>
            </a:r>
            <a:r>
              <a:rPr lang="de-CH" dirty="0"/>
              <a:t> at </a:t>
            </a:r>
            <a:r>
              <a:rPr lang="de-CH" dirty="0" err="1"/>
              <a:t>the</a:t>
            </a:r>
            <a:r>
              <a:rPr lang="de-CH" dirty="0"/>
              <a:t> same time</a:t>
            </a:r>
          </a:p>
          <a:p>
            <a:r>
              <a:rPr lang="de-CH" dirty="0" err="1"/>
              <a:t>Measured</a:t>
            </a:r>
            <a:r>
              <a:rPr lang="de-CH" dirty="0"/>
              <a:t> </a:t>
            </a:r>
            <a:r>
              <a:rPr lang="de-CH" dirty="0" err="1"/>
              <a:t>vs</a:t>
            </a:r>
            <a:r>
              <a:rPr lang="de-CH" dirty="0"/>
              <a:t> beam </a:t>
            </a:r>
            <a:r>
              <a:rPr lang="de-CH" dirty="0" err="1"/>
              <a:t>intensity</a:t>
            </a:r>
            <a:endParaRPr lang="de-CH" dirty="0"/>
          </a:p>
          <a:p>
            <a:r>
              <a:rPr lang="de-CH" dirty="0"/>
              <a:t>At 300 kHz beam rate </a:t>
            </a:r>
            <a:r>
              <a:rPr lang="de-CH" dirty="0" err="1"/>
              <a:t>energy</a:t>
            </a:r>
            <a:r>
              <a:rPr lang="de-CH" dirty="0"/>
              <a:t> </a:t>
            </a:r>
            <a:r>
              <a:rPr lang="de-CH" dirty="0" err="1"/>
              <a:t>resolution</a:t>
            </a:r>
            <a:r>
              <a:rPr lang="de-CH" dirty="0"/>
              <a:t> </a:t>
            </a:r>
            <a:r>
              <a:rPr lang="de-CH" dirty="0">
                <a:sym typeface="Symbol" panose="05050102010706020507" pitchFamily="18" charset="2"/>
              </a:rPr>
              <a:t>40 </a:t>
            </a:r>
            <a:r>
              <a:rPr lang="de-CH" dirty="0" err="1">
                <a:sym typeface="Symbol" panose="05050102010706020507" pitchFamily="18" charset="2"/>
              </a:rPr>
              <a:t>keV</a:t>
            </a:r>
            <a:endParaRPr lang="de-CH" dirty="0">
              <a:sym typeface="Symbol" panose="05050102010706020507" pitchFamily="18" charset="2"/>
            </a:endParaRPr>
          </a:p>
          <a:p>
            <a:pPr marL="0" indent="0">
              <a:buNone/>
            </a:pPr>
            <a:endParaRPr lang="de-CH" dirty="0"/>
          </a:p>
        </p:txBody>
      </p:sp>
      <p:pic>
        <p:nvPicPr>
          <p:cNvPr id="4" name="Grafik 3">
            <a:extLst>
              <a:ext uri="{FF2B5EF4-FFF2-40B4-BE49-F238E27FC236}">
                <a16:creationId xmlns:a16="http://schemas.microsoft.com/office/drawing/2014/main" id="{B05B2A06-26C9-4557-9197-93F1302D708D}"/>
              </a:ext>
            </a:extLst>
          </p:cNvPr>
          <p:cNvPicPr>
            <a:picLocks noChangeAspect="1"/>
          </p:cNvPicPr>
          <p:nvPr/>
        </p:nvPicPr>
        <p:blipFill>
          <a:blip r:embed="rId2"/>
          <a:stretch>
            <a:fillRect/>
          </a:stretch>
        </p:blipFill>
        <p:spPr>
          <a:xfrm>
            <a:off x="877586" y="1679176"/>
            <a:ext cx="4320508" cy="3499647"/>
          </a:xfrm>
          <a:prstGeom prst="rect">
            <a:avLst/>
          </a:prstGeom>
        </p:spPr>
      </p:pic>
      <p:sp>
        <p:nvSpPr>
          <p:cNvPr id="6" name="Textfeld 5">
            <a:extLst>
              <a:ext uri="{FF2B5EF4-FFF2-40B4-BE49-F238E27FC236}">
                <a16:creationId xmlns:a16="http://schemas.microsoft.com/office/drawing/2014/main" id="{96DA986A-1372-4AD5-B460-EC418CC520ED}"/>
              </a:ext>
            </a:extLst>
          </p:cNvPr>
          <p:cNvSpPr txBox="1"/>
          <p:nvPr/>
        </p:nvSpPr>
        <p:spPr>
          <a:xfrm>
            <a:off x="5562414" y="3013500"/>
            <a:ext cx="3083921" cy="830997"/>
          </a:xfrm>
          <a:prstGeom prst="rect">
            <a:avLst/>
          </a:prstGeom>
          <a:noFill/>
        </p:spPr>
        <p:txBody>
          <a:bodyPr wrap="none" rtlCol="0">
            <a:spAutoFit/>
          </a:bodyPr>
          <a:lstStyle/>
          <a:p>
            <a:r>
              <a:rPr lang="de-CH" sz="2400" i="1" dirty="0"/>
              <a:t>Threshold 200 </a:t>
            </a:r>
            <a:r>
              <a:rPr lang="de-CH" sz="2400" i="1" dirty="0" err="1"/>
              <a:t>keV</a:t>
            </a:r>
            <a:r>
              <a:rPr lang="de-CH" sz="2400" i="1" dirty="0"/>
              <a:t> and </a:t>
            </a:r>
          </a:p>
          <a:p>
            <a:r>
              <a:rPr lang="de-CH" sz="2400" i="1" dirty="0" err="1"/>
              <a:t>lower</a:t>
            </a:r>
            <a:r>
              <a:rPr lang="de-CH" sz="2400" i="1" dirty="0"/>
              <a:t> possible</a:t>
            </a:r>
          </a:p>
        </p:txBody>
      </p:sp>
      <p:sp>
        <p:nvSpPr>
          <p:cNvPr id="5" name="Foliennummernplatzhalter 4">
            <a:extLst>
              <a:ext uri="{FF2B5EF4-FFF2-40B4-BE49-F238E27FC236}">
                <a16:creationId xmlns:a16="http://schemas.microsoft.com/office/drawing/2014/main" id="{643B2B61-11C1-4B2E-9BB2-F8D4590A7D1B}"/>
              </a:ext>
            </a:extLst>
          </p:cNvPr>
          <p:cNvSpPr>
            <a:spLocks noGrp="1"/>
          </p:cNvSpPr>
          <p:nvPr>
            <p:ph type="sldNum" sz="quarter" idx="8"/>
          </p:nvPr>
        </p:nvSpPr>
        <p:spPr/>
        <p:txBody>
          <a:bodyPr/>
          <a:lstStyle/>
          <a:p>
            <a:pPr lvl="0"/>
            <a:fld id="{B14BBBFD-9867-4CB0-B588-769218BF96F2}" type="slidenum">
              <a:rPr lang="de-CH" smtClean="0"/>
              <a:t>25</a:t>
            </a:fld>
            <a:endParaRPr lang="de-CH"/>
          </a:p>
        </p:txBody>
      </p:sp>
    </p:spTree>
    <p:extLst>
      <p:ext uri="{BB962C8B-B14F-4D97-AF65-F5344CB8AC3E}">
        <p14:creationId xmlns:p14="http://schemas.microsoft.com/office/powerpoint/2010/main" val="35885270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Slide4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F2513D-7BB9-4D44-B2E8-5A572E47F00F}"/>
              </a:ext>
            </a:extLst>
          </p:cNvPr>
          <p:cNvSpPr txBox="1">
            <a:spLocks noGrp="1"/>
          </p:cNvSpPr>
          <p:nvPr>
            <p:ph type="title"/>
          </p:nvPr>
        </p:nvSpPr>
        <p:spPr>
          <a:xfrm>
            <a:off x="914400" y="109947"/>
            <a:ext cx="6101077" cy="787554"/>
          </a:xfrm>
        </p:spPr>
        <p:txBody>
          <a:bodyPr>
            <a:noAutofit/>
          </a:bodyPr>
          <a:lstStyle/>
          <a:p>
            <a:pPr lvl="0"/>
            <a:r>
              <a:rPr lang="de-CH" b="0"/>
              <a:t>Gas quality check during each experiment</a:t>
            </a:r>
          </a:p>
        </p:txBody>
      </p:sp>
      <p:sp>
        <p:nvSpPr>
          <p:cNvPr id="3" name="Inhaltsplatzhalter 2">
            <a:extLst>
              <a:ext uri="{FF2B5EF4-FFF2-40B4-BE49-F238E27FC236}">
                <a16:creationId xmlns:a16="http://schemas.microsoft.com/office/drawing/2014/main" id="{5AD10C27-DCC1-456C-BA8D-500D51490386}"/>
              </a:ext>
            </a:extLst>
          </p:cNvPr>
          <p:cNvSpPr txBox="1">
            <a:spLocks noGrp="1"/>
          </p:cNvSpPr>
          <p:nvPr>
            <p:ph idx="1"/>
          </p:nvPr>
        </p:nvSpPr>
        <p:spPr>
          <a:xfrm>
            <a:off x="422562" y="4930216"/>
            <a:ext cx="8211833" cy="1424049"/>
          </a:xfrm>
        </p:spPr>
        <p:txBody>
          <a:bodyPr/>
          <a:lstStyle/>
          <a:p>
            <a:pPr lvl="0">
              <a:spcBef>
                <a:spcPts val="500"/>
              </a:spcBef>
            </a:pPr>
            <a:r>
              <a:rPr lang="el-GR" sz="2000"/>
              <a:t>α-</a:t>
            </a:r>
            <a:r>
              <a:rPr lang="de-CH" sz="2000"/>
              <a:t>spectrum measured several times per day</a:t>
            </a:r>
            <a:endParaRPr lang="ru-RU" sz="2000"/>
          </a:p>
          <a:p>
            <a:pPr lvl="0">
              <a:spcBef>
                <a:spcPts val="500"/>
              </a:spcBef>
            </a:pPr>
            <a:r>
              <a:rPr lang="de-CH" sz="2000"/>
              <a:t>Shift of the maximum </a:t>
            </a:r>
            <a:r>
              <a:rPr lang="ru-RU" sz="2000"/>
              <a:t>~1%/</a:t>
            </a:r>
            <a:r>
              <a:rPr lang="de-CH" sz="2000"/>
              <a:t>day </a:t>
            </a:r>
            <a:r>
              <a:rPr lang="ru-RU" sz="2000"/>
              <a:t>(~1 </a:t>
            </a:r>
            <a:r>
              <a:rPr lang="de-CH" sz="2000"/>
              <a:t>ppm O₂)</a:t>
            </a:r>
          </a:p>
          <a:p>
            <a:pPr lvl="0">
              <a:spcBef>
                <a:spcPts val="500"/>
              </a:spcBef>
            </a:pPr>
            <a:r>
              <a:rPr lang="de-CH" sz="2000"/>
              <a:t>Refilling – once per week</a:t>
            </a:r>
            <a:endParaRPr lang="ru-RU" sz="2000"/>
          </a:p>
          <a:p>
            <a:pPr lvl="0"/>
            <a:endParaRPr lang="de-CH"/>
          </a:p>
        </p:txBody>
      </p:sp>
      <p:pic>
        <p:nvPicPr>
          <p:cNvPr id="5" name="Grafik 4">
            <a:extLst>
              <a:ext uri="{FF2B5EF4-FFF2-40B4-BE49-F238E27FC236}">
                <a16:creationId xmlns:a16="http://schemas.microsoft.com/office/drawing/2014/main" id="{495F7DA4-0B42-4BDC-ACF3-ACBB0202E5A6}"/>
              </a:ext>
            </a:extLst>
          </p:cNvPr>
          <p:cNvPicPr>
            <a:picLocks noChangeAspect="1"/>
          </p:cNvPicPr>
          <p:nvPr/>
        </p:nvPicPr>
        <p:blipFill>
          <a:blip r:embed="rId2"/>
          <a:stretch>
            <a:fillRect/>
          </a:stretch>
        </p:blipFill>
        <p:spPr>
          <a:xfrm>
            <a:off x="-25403" y="1649504"/>
            <a:ext cx="4729916" cy="2915582"/>
          </a:xfrm>
          <a:prstGeom prst="rect">
            <a:avLst/>
          </a:prstGeom>
          <a:noFill/>
          <a:ln>
            <a:noFill/>
          </a:ln>
        </p:spPr>
      </p:pic>
      <p:pic>
        <p:nvPicPr>
          <p:cNvPr id="6" name="Grafik 5">
            <a:extLst>
              <a:ext uri="{FF2B5EF4-FFF2-40B4-BE49-F238E27FC236}">
                <a16:creationId xmlns:a16="http://schemas.microsoft.com/office/drawing/2014/main" id="{3F04DF3F-1EB5-4611-BBFF-2EB3BBC0C651}"/>
              </a:ext>
            </a:extLst>
          </p:cNvPr>
          <p:cNvPicPr>
            <a:picLocks noChangeAspect="1"/>
          </p:cNvPicPr>
          <p:nvPr/>
        </p:nvPicPr>
        <p:blipFill>
          <a:blip r:embed="rId3"/>
          <a:stretch>
            <a:fillRect/>
          </a:stretch>
        </p:blipFill>
        <p:spPr>
          <a:xfrm>
            <a:off x="4919472" y="1828800"/>
            <a:ext cx="4224528" cy="2762577"/>
          </a:xfrm>
          <a:prstGeom prst="rect">
            <a:avLst/>
          </a:prstGeom>
          <a:noFill/>
          <a:ln>
            <a:noFill/>
          </a:ln>
        </p:spPr>
      </p:pic>
      <p:sp>
        <p:nvSpPr>
          <p:cNvPr id="4" name="Foliennummernplatzhalter 3">
            <a:extLst>
              <a:ext uri="{FF2B5EF4-FFF2-40B4-BE49-F238E27FC236}">
                <a16:creationId xmlns:a16="http://schemas.microsoft.com/office/drawing/2014/main" id="{27F57112-BEE4-4EE7-AECF-3316D7598CA7}"/>
              </a:ext>
            </a:extLst>
          </p:cNvPr>
          <p:cNvSpPr>
            <a:spLocks noGrp="1"/>
          </p:cNvSpPr>
          <p:nvPr>
            <p:ph type="sldNum" sz="quarter" idx="8"/>
          </p:nvPr>
        </p:nvSpPr>
        <p:spPr/>
        <p:txBody>
          <a:bodyPr/>
          <a:lstStyle/>
          <a:p>
            <a:pPr lvl="0"/>
            <a:fld id="{B14BBBFD-9867-4CB0-B588-769218BF96F2}" type="slidenum">
              <a:rPr lang="de-CH" smtClean="0"/>
              <a:t>26</a:t>
            </a:fld>
            <a:endParaRPr lang="de-CH"/>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BF111A-87AF-481F-B3A2-7CB6B26963B4}"/>
              </a:ext>
            </a:extLst>
          </p:cNvPr>
          <p:cNvSpPr>
            <a:spLocks noGrp="1"/>
          </p:cNvSpPr>
          <p:nvPr>
            <p:ph type="title"/>
          </p:nvPr>
        </p:nvSpPr>
        <p:spPr>
          <a:xfrm>
            <a:off x="1868590" y="213724"/>
            <a:ext cx="5584533" cy="787554"/>
          </a:xfrm>
        </p:spPr>
        <p:txBody>
          <a:bodyPr/>
          <a:lstStyle/>
          <a:p>
            <a:r>
              <a:rPr lang="de-CH" dirty="0" err="1"/>
              <a:t>Vertexes</a:t>
            </a:r>
            <a:r>
              <a:rPr lang="de-CH" dirty="0"/>
              <a:t> </a:t>
            </a:r>
            <a:r>
              <a:rPr lang="de-CH" dirty="0" err="1"/>
              <a:t>from</a:t>
            </a:r>
            <a:r>
              <a:rPr lang="de-CH" dirty="0"/>
              <a:t> </a:t>
            </a:r>
            <a:r>
              <a:rPr lang="de-CH" dirty="0" err="1"/>
              <a:t>the</a:t>
            </a:r>
            <a:r>
              <a:rPr lang="de-CH" dirty="0"/>
              <a:t> Si </a:t>
            </a:r>
            <a:r>
              <a:rPr lang="de-CH" dirty="0" err="1"/>
              <a:t>tracker</a:t>
            </a:r>
            <a:endParaRPr lang="de-CH" dirty="0"/>
          </a:p>
        </p:txBody>
      </p:sp>
      <p:pic>
        <p:nvPicPr>
          <p:cNvPr id="4" name="Grafik 3">
            <a:extLst>
              <a:ext uri="{FF2B5EF4-FFF2-40B4-BE49-F238E27FC236}">
                <a16:creationId xmlns:a16="http://schemas.microsoft.com/office/drawing/2014/main" id="{D2A31011-B801-4A38-ADB7-59BC25280B99}"/>
              </a:ext>
            </a:extLst>
          </p:cNvPr>
          <p:cNvPicPr>
            <a:picLocks noChangeAspect="1"/>
          </p:cNvPicPr>
          <p:nvPr/>
        </p:nvPicPr>
        <p:blipFill>
          <a:blip r:embed="rId2"/>
          <a:stretch>
            <a:fillRect/>
          </a:stretch>
        </p:blipFill>
        <p:spPr>
          <a:xfrm>
            <a:off x="55645" y="1456574"/>
            <a:ext cx="4888494" cy="4255498"/>
          </a:xfrm>
          <a:prstGeom prst="rect">
            <a:avLst/>
          </a:prstGeom>
        </p:spPr>
      </p:pic>
      <p:pic>
        <p:nvPicPr>
          <p:cNvPr id="7" name="Grafik 6">
            <a:extLst>
              <a:ext uri="{FF2B5EF4-FFF2-40B4-BE49-F238E27FC236}">
                <a16:creationId xmlns:a16="http://schemas.microsoft.com/office/drawing/2014/main" id="{A09CFDA6-7417-4FA6-BC4A-8A43D50AE3C7}"/>
              </a:ext>
            </a:extLst>
          </p:cNvPr>
          <p:cNvPicPr>
            <a:picLocks noChangeAspect="1"/>
          </p:cNvPicPr>
          <p:nvPr/>
        </p:nvPicPr>
        <p:blipFill>
          <a:blip r:embed="rId3"/>
          <a:stretch>
            <a:fillRect/>
          </a:stretch>
        </p:blipFill>
        <p:spPr>
          <a:xfrm>
            <a:off x="4763387" y="1415561"/>
            <a:ext cx="4324968" cy="4296511"/>
          </a:xfrm>
          <a:prstGeom prst="rect">
            <a:avLst/>
          </a:prstGeom>
        </p:spPr>
      </p:pic>
      <p:sp>
        <p:nvSpPr>
          <p:cNvPr id="8" name="Textfeld 7">
            <a:extLst>
              <a:ext uri="{FF2B5EF4-FFF2-40B4-BE49-F238E27FC236}">
                <a16:creationId xmlns:a16="http://schemas.microsoft.com/office/drawing/2014/main" id="{1A16784B-7175-49EE-898D-59499AD04968}"/>
              </a:ext>
            </a:extLst>
          </p:cNvPr>
          <p:cNvSpPr txBox="1"/>
          <p:nvPr/>
        </p:nvSpPr>
        <p:spPr>
          <a:xfrm>
            <a:off x="5407734" y="6126355"/>
            <a:ext cx="2242730" cy="400110"/>
          </a:xfrm>
          <a:prstGeom prst="rect">
            <a:avLst/>
          </a:prstGeom>
          <a:noFill/>
        </p:spPr>
        <p:txBody>
          <a:bodyPr wrap="none" rtlCol="0">
            <a:spAutoFit/>
          </a:bodyPr>
          <a:lstStyle/>
          <a:p>
            <a:r>
              <a:rPr lang="de-CH" sz="2000" i="1" dirty="0" err="1"/>
              <a:t>Ch</a:t>
            </a:r>
            <a:r>
              <a:rPr lang="de-CH" sz="2000" i="1" dirty="0"/>
              <a:t>. Dreisbach, TUM</a:t>
            </a:r>
          </a:p>
        </p:txBody>
      </p:sp>
      <p:sp>
        <p:nvSpPr>
          <p:cNvPr id="3" name="Textfeld 2">
            <a:extLst>
              <a:ext uri="{FF2B5EF4-FFF2-40B4-BE49-F238E27FC236}">
                <a16:creationId xmlns:a16="http://schemas.microsoft.com/office/drawing/2014/main" id="{17306314-99CA-46DD-9F4A-43ED2AB73726}"/>
              </a:ext>
            </a:extLst>
          </p:cNvPr>
          <p:cNvSpPr txBox="1"/>
          <p:nvPr/>
        </p:nvSpPr>
        <p:spPr>
          <a:xfrm>
            <a:off x="1018815" y="5568419"/>
            <a:ext cx="7106369" cy="369332"/>
          </a:xfrm>
          <a:prstGeom prst="rect">
            <a:avLst/>
          </a:prstGeom>
          <a:noFill/>
        </p:spPr>
        <p:txBody>
          <a:bodyPr wrap="none" rtlCol="0">
            <a:spAutoFit/>
          </a:bodyPr>
          <a:lstStyle/>
          <a:p>
            <a:r>
              <a:rPr lang="de-CH" dirty="0"/>
              <a:t>All </a:t>
            </a:r>
            <a:r>
              <a:rPr lang="de-CH" dirty="0" err="1"/>
              <a:t>cuts</a:t>
            </a:r>
            <a:r>
              <a:rPr lang="de-CH" dirty="0"/>
              <a:t> </a:t>
            </a:r>
            <a:r>
              <a:rPr lang="de-CH" dirty="0" err="1"/>
              <a:t>applied</a:t>
            </a:r>
            <a:r>
              <a:rPr lang="de-CH" dirty="0"/>
              <a:t>  				All </a:t>
            </a:r>
            <a:r>
              <a:rPr lang="de-CH" dirty="0" err="1"/>
              <a:t>cuts</a:t>
            </a:r>
            <a:r>
              <a:rPr lang="de-CH" dirty="0"/>
              <a:t> </a:t>
            </a:r>
            <a:r>
              <a:rPr lang="de-CH" dirty="0" err="1"/>
              <a:t>except</a:t>
            </a:r>
            <a:r>
              <a:rPr lang="de-CH" dirty="0"/>
              <a:t> z </a:t>
            </a:r>
            <a:r>
              <a:rPr lang="de-CH" dirty="0" err="1"/>
              <a:t>position</a:t>
            </a:r>
            <a:endParaRPr lang="de-CH" dirty="0"/>
          </a:p>
        </p:txBody>
      </p:sp>
      <p:sp>
        <p:nvSpPr>
          <p:cNvPr id="5" name="Foliennummernplatzhalter 4">
            <a:extLst>
              <a:ext uri="{FF2B5EF4-FFF2-40B4-BE49-F238E27FC236}">
                <a16:creationId xmlns:a16="http://schemas.microsoft.com/office/drawing/2014/main" id="{E4B1134C-8D0D-4B08-A76D-E1FD6D8C7947}"/>
              </a:ext>
            </a:extLst>
          </p:cNvPr>
          <p:cNvSpPr>
            <a:spLocks noGrp="1"/>
          </p:cNvSpPr>
          <p:nvPr>
            <p:ph type="sldNum" sz="quarter" idx="8"/>
          </p:nvPr>
        </p:nvSpPr>
        <p:spPr/>
        <p:txBody>
          <a:bodyPr/>
          <a:lstStyle/>
          <a:p>
            <a:pPr lvl="0"/>
            <a:fld id="{B14BBBFD-9867-4CB0-B588-769218BF96F2}" type="slidenum">
              <a:rPr lang="de-CH" smtClean="0"/>
              <a:t>27</a:t>
            </a:fld>
            <a:endParaRPr lang="de-CH"/>
          </a:p>
        </p:txBody>
      </p:sp>
    </p:spTree>
    <p:extLst>
      <p:ext uri="{BB962C8B-B14F-4D97-AF65-F5344CB8AC3E}">
        <p14:creationId xmlns:p14="http://schemas.microsoft.com/office/powerpoint/2010/main" val="3373564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43">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4E9101-BA3B-4AF0-8644-07D1F8913A33}"/>
              </a:ext>
            </a:extLst>
          </p:cNvPr>
          <p:cNvSpPr txBox="1">
            <a:spLocks noGrp="1"/>
          </p:cNvSpPr>
          <p:nvPr>
            <p:ph type="title"/>
          </p:nvPr>
        </p:nvSpPr>
        <p:spPr>
          <a:xfrm>
            <a:off x="1779733" y="109947"/>
            <a:ext cx="5584533" cy="787554"/>
          </a:xfrm>
        </p:spPr>
        <p:txBody>
          <a:bodyPr/>
          <a:lstStyle/>
          <a:p>
            <a:pPr lvl="0"/>
            <a:r>
              <a:rPr lang="de-CH"/>
              <a:t>Main experiment at CERN</a:t>
            </a:r>
          </a:p>
        </p:txBody>
      </p:sp>
      <p:sp>
        <p:nvSpPr>
          <p:cNvPr id="3" name="Inhaltsplatzhalter 2">
            <a:extLst>
              <a:ext uri="{FF2B5EF4-FFF2-40B4-BE49-F238E27FC236}">
                <a16:creationId xmlns:a16="http://schemas.microsoft.com/office/drawing/2014/main" id="{B66459E9-FDD8-41AD-AE67-7682F1CCE9A0}"/>
              </a:ext>
            </a:extLst>
          </p:cNvPr>
          <p:cNvSpPr txBox="1">
            <a:spLocks noGrp="1"/>
          </p:cNvSpPr>
          <p:nvPr>
            <p:ph idx="1"/>
          </p:nvPr>
        </p:nvSpPr>
        <p:spPr>
          <a:xfrm>
            <a:off x="252722" y="3244748"/>
            <a:ext cx="8211833" cy="3289956"/>
          </a:xfrm>
        </p:spPr>
        <p:txBody>
          <a:bodyPr/>
          <a:lstStyle/>
          <a:p>
            <a:pPr lvl="0">
              <a:lnSpc>
                <a:spcPct val="80000"/>
              </a:lnSpc>
              <a:spcBef>
                <a:spcPts val="500"/>
              </a:spcBef>
            </a:pPr>
            <a:r>
              <a:rPr lang="de-CH" sz="1900" dirty="0"/>
              <a:t>Beam </a:t>
            </a:r>
            <a:r>
              <a:rPr lang="de-CH" sz="1900" dirty="0" err="1"/>
              <a:t>size</a:t>
            </a:r>
            <a:r>
              <a:rPr lang="ru-RU" sz="1900" dirty="0"/>
              <a:t>: σ ≈ 8 </a:t>
            </a:r>
            <a:r>
              <a:rPr lang="de-CH" sz="1900" dirty="0"/>
              <a:t>mm</a:t>
            </a:r>
            <a:endParaRPr lang="ru-RU" sz="1900" dirty="0"/>
          </a:p>
          <a:p>
            <a:pPr lvl="0">
              <a:lnSpc>
                <a:spcPct val="80000"/>
              </a:lnSpc>
              <a:spcBef>
                <a:spcPts val="500"/>
              </a:spcBef>
            </a:pPr>
            <a:r>
              <a:rPr lang="de-CH" sz="1900" dirty="0"/>
              <a:t>Energy</a:t>
            </a:r>
            <a:r>
              <a:rPr lang="ru-RU" sz="1900" dirty="0"/>
              <a:t>: 100 </a:t>
            </a:r>
            <a:r>
              <a:rPr lang="de-CH" sz="1900" dirty="0" err="1"/>
              <a:t>GeV</a:t>
            </a:r>
            <a:endParaRPr lang="ru-RU" sz="1900" dirty="0"/>
          </a:p>
          <a:p>
            <a:pPr lvl="0">
              <a:lnSpc>
                <a:spcPct val="80000"/>
              </a:lnSpc>
              <a:spcBef>
                <a:spcPts val="500"/>
              </a:spcBef>
            </a:pPr>
            <a:r>
              <a:rPr lang="de-CH" sz="1900" dirty="0" err="1"/>
              <a:t>Scattering</a:t>
            </a:r>
            <a:r>
              <a:rPr lang="de-CH" sz="1900" dirty="0"/>
              <a:t> </a:t>
            </a:r>
            <a:r>
              <a:rPr lang="de-CH" sz="1900" dirty="0" err="1"/>
              <a:t>angles</a:t>
            </a:r>
            <a:r>
              <a:rPr lang="de-CH" sz="1900" dirty="0"/>
              <a:t>: </a:t>
            </a:r>
            <a:r>
              <a:rPr lang="ru-RU" sz="1900" dirty="0"/>
              <a:t>0.3</a:t>
            </a:r>
            <a:r>
              <a:rPr lang="de-CH" sz="1900" dirty="0"/>
              <a:t> </a:t>
            </a:r>
            <a:r>
              <a:rPr lang="ru-RU" sz="1900" dirty="0"/>
              <a:t>–</a:t>
            </a:r>
            <a:r>
              <a:rPr lang="de-CH" sz="1900" dirty="0"/>
              <a:t> </a:t>
            </a:r>
            <a:r>
              <a:rPr lang="ru-RU" sz="1900" dirty="0"/>
              <a:t>2 </a:t>
            </a:r>
            <a:r>
              <a:rPr lang="de-CH" sz="1900" dirty="0" err="1"/>
              <a:t>mrad</a:t>
            </a:r>
            <a:r>
              <a:rPr lang="ru-RU" sz="1900" dirty="0"/>
              <a:t> (Q² = 0.001–0.04 </a:t>
            </a:r>
            <a:r>
              <a:rPr lang="de-CH" sz="1900" dirty="0" err="1"/>
              <a:t>GeV</a:t>
            </a:r>
            <a:r>
              <a:rPr lang="ru-RU" sz="1900" dirty="0"/>
              <a:t>²/c²)</a:t>
            </a:r>
          </a:p>
          <a:p>
            <a:pPr lvl="0">
              <a:lnSpc>
                <a:spcPct val="80000"/>
              </a:lnSpc>
              <a:spcBef>
                <a:spcPts val="500"/>
              </a:spcBef>
            </a:pPr>
            <a:r>
              <a:rPr lang="de-CH" sz="1900" dirty="0"/>
              <a:t>Base</a:t>
            </a:r>
            <a:r>
              <a:rPr lang="ru-RU" sz="1900" dirty="0"/>
              <a:t>: 5 м — </a:t>
            </a:r>
            <a:r>
              <a:rPr lang="de-CH" sz="1900" dirty="0" err="1"/>
              <a:t>scattering</a:t>
            </a:r>
            <a:r>
              <a:rPr lang="ru-RU" sz="1900" dirty="0"/>
              <a:t> 1.5</a:t>
            </a:r>
            <a:r>
              <a:rPr lang="de-CH" sz="1900" dirty="0"/>
              <a:t> </a:t>
            </a:r>
            <a:r>
              <a:rPr lang="ru-RU" sz="1900" dirty="0"/>
              <a:t>–</a:t>
            </a:r>
            <a:r>
              <a:rPr lang="de-CH" sz="1900" dirty="0"/>
              <a:t> </a:t>
            </a:r>
            <a:r>
              <a:rPr lang="ru-RU" sz="1900" dirty="0"/>
              <a:t>10 </a:t>
            </a:r>
            <a:r>
              <a:rPr lang="de-CH" sz="1900" dirty="0"/>
              <a:t>mm</a:t>
            </a:r>
            <a:endParaRPr lang="ru-RU" sz="1900" dirty="0"/>
          </a:p>
          <a:p>
            <a:pPr lvl="0">
              <a:lnSpc>
                <a:spcPct val="80000"/>
              </a:lnSpc>
              <a:spcBef>
                <a:spcPts val="500"/>
              </a:spcBef>
            </a:pPr>
            <a:r>
              <a:rPr lang="de-CH" sz="1900" dirty="0"/>
              <a:t>Si </a:t>
            </a:r>
            <a:r>
              <a:rPr lang="de-CH" sz="1900" dirty="0" err="1"/>
              <a:t>detectors</a:t>
            </a:r>
            <a:r>
              <a:rPr lang="ru-RU" sz="1900" dirty="0"/>
              <a:t> Δx &lt; 10 µ</a:t>
            </a:r>
            <a:r>
              <a:rPr lang="de-CH" sz="1900" dirty="0"/>
              <a:t>m</a:t>
            </a:r>
            <a:r>
              <a:rPr lang="ru-RU" sz="1900" dirty="0"/>
              <a:t> (Δθ &lt; 2 </a:t>
            </a:r>
            <a:r>
              <a:rPr lang="ru-RU" sz="1900" dirty="0">
                <a:sym typeface="Symbol" panose="05050102010706020507" pitchFamily="18" charset="2"/>
              </a:rPr>
              <a:t></a:t>
            </a:r>
            <a:r>
              <a:rPr lang="de-CH" sz="1900" dirty="0" err="1"/>
              <a:t>rad</a:t>
            </a:r>
            <a:r>
              <a:rPr lang="ru-RU" sz="1900" dirty="0"/>
              <a:t> </a:t>
            </a:r>
            <a:r>
              <a:rPr lang="de-CH" sz="1900" dirty="0"/>
              <a:t>at </a:t>
            </a:r>
            <a:r>
              <a:rPr lang="ru-RU" sz="1900" dirty="0"/>
              <a:t>5 </a:t>
            </a:r>
            <a:r>
              <a:rPr lang="de-CH" sz="1900" dirty="0"/>
              <a:t>m</a:t>
            </a:r>
            <a:r>
              <a:rPr lang="ru-RU" sz="1900" dirty="0"/>
              <a:t>)</a:t>
            </a:r>
          </a:p>
          <a:p>
            <a:pPr lvl="0">
              <a:lnSpc>
                <a:spcPct val="80000"/>
              </a:lnSpc>
              <a:spcBef>
                <a:spcPts val="500"/>
              </a:spcBef>
            </a:pPr>
            <a:endParaRPr lang="de-CH" sz="1900" dirty="0"/>
          </a:p>
          <a:p>
            <a:pPr lvl="0">
              <a:lnSpc>
                <a:spcPct val="80000"/>
              </a:lnSpc>
              <a:spcBef>
                <a:spcPts val="500"/>
              </a:spcBef>
            </a:pPr>
            <a:r>
              <a:rPr lang="de-CH" sz="1900" dirty="0"/>
              <a:t>New fast </a:t>
            </a:r>
            <a:r>
              <a:rPr lang="de-CH" sz="1900" dirty="0" err="1"/>
              <a:t>electronics</a:t>
            </a:r>
            <a:r>
              <a:rPr lang="de-CH" sz="1900" dirty="0"/>
              <a:t> </a:t>
            </a:r>
            <a:r>
              <a:rPr lang="de-CH" sz="1900" dirty="0" err="1"/>
              <a:t>fro</a:t>
            </a:r>
            <a:r>
              <a:rPr lang="de-CH" sz="1900" dirty="0"/>
              <a:t> </a:t>
            </a:r>
            <a:r>
              <a:rPr lang="de-CH" sz="1900" dirty="0" err="1"/>
              <a:t>the</a:t>
            </a:r>
            <a:r>
              <a:rPr lang="de-CH" sz="1900" dirty="0"/>
              <a:t> Si </a:t>
            </a:r>
            <a:r>
              <a:rPr lang="de-CH" sz="1900" dirty="0" err="1"/>
              <a:t>detectors</a:t>
            </a:r>
            <a:endParaRPr lang="ru-RU" sz="1900" dirty="0"/>
          </a:p>
          <a:p>
            <a:pPr lvl="0">
              <a:lnSpc>
                <a:spcPct val="80000"/>
              </a:lnSpc>
              <a:spcBef>
                <a:spcPts val="500"/>
              </a:spcBef>
            </a:pPr>
            <a:r>
              <a:rPr lang="de-CH" sz="1900" dirty="0" err="1"/>
              <a:t>Scattering</a:t>
            </a:r>
            <a:r>
              <a:rPr lang="de-CH" sz="1900" dirty="0"/>
              <a:t> </a:t>
            </a:r>
            <a:r>
              <a:rPr lang="de-CH" sz="1900" dirty="0" err="1"/>
              <a:t>trigger</a:t>
            </a:r>
            <a:r>
              <a:rPr lang="de-CH" sz="1900" dirty="0"/>
              <a:t> </a:t>
            </a:r>
            <a:r>
              <a:rPr lang="ru-RU" sz="1900" dirty="0"/>
              <a:t>(«kink trigger» — SciFi</a:t>
            </a:r>
            <a:r>
              <a:rPr lang="de-CH" sz="1900" dirty="0"/>
              <a:t> </a:t>
            </a:r>
            <a:r>
              <a:rPr lang="de-CH" sz="1900" dirty="0" err="1"/>
              <a:t>detector</a:t>
            </a:r>
            <a:r>
              <a:rPr lang="ru-RU" sz="1900" dirty="0"/>
              <a:t>)</a:t>
            </a:r>
          </a:p>
          <a:p>
            <a:pPr lvl="0">
              <a:lnSpc>
                <a:spcPct val="80000"/>
              </a:lnSpc>
              <a:spcBef>
                <a:spcPts val="500"/>
              </a:spcBef>
            </a:pPr>
            <a:endParaRPr lang="de-CH" sz="1900" dirty="0"/>
          </a:p>
          <a:p>
            <a:pPr lvl="0">
              <a:lnSpc>
                <a:spcPct val="80000"/>
              </a:lnSpc>
              <a:spcBef>
                <a:spcPts val="500"/>
              </a:spcBef>
            </a:pPr>
            <a:r>
              <a:rPr lang="de-CH" sz="1900" b="1" dirty="0"/>
              <a:t>New </a:t>
            </a:r>
            <a:r>
              <a:rPr lang="de-CH" sz="1900" b="1" dirty="0" err="1"/>
              <a:t>active</a:t>
            </a:r>
            <a:r>
              <a:rPr lang="de-CH" sz="1900" b="1" dirty="0"/>
              <a:t> </a:t>
            </a:r>
            <a:r>
              <a:rPr lang="de-CH" sz="1900" b="1" dirty="0" err="1"/>
              <a:t>target</a:t>
            </a:r>
            <a:r>
              <a:rPr lang="ru-RU" sz="1900" b="1" dirty="0"/>
              <a:t>: </a:t>
            </a:r>
            <a:r>
              <a:rPr lang="de-CH" sz="1900" b="1" dirty="0" err="1"/>
              <a:t>diameter</a:t>
            </a:r>
            <a:r>
              <a:rPr lang="ru-RU" sz="1900" b="1" dirty="0"/>
              <a:t> — 800 мм, 20 </a:t>
            </a:r>
            <a:r>
              <a:rPr lang="de-CH" sz="1900" b="1" dirty="0"/>
              <a:t>bar </a:t>
            </a:r>
            <a:r>
              <a:rPr lang="ru-RU" sz="1900" b="1" dirty="0"/>
              <a:t>H₂</a:t>
            </a:r>
            <a:endParaRPr lang="ru-RU" sz="1900" dirty="0"/>
          </a:p>
          <a:p>
            <a:pPr lvl="0">
              <a:lnSpc>
                <a:spcPct val="80000"/>
              </a:lnSpc>
              <a:spcBef>
                <a:spcPts val="500"/>
              </a:spcBef>
            </a:pPr>
            <a:endParaRPr lang="de-CH" sz="1900" dirty="0"/>
          </a:p>
        </p:txBody>
      </p:sp>
      <p:pic>
        <p:nvPicPr>
          <p:cNvPr id="4" name="Grafik 3">
            <a:extLst>
              <a:ext uri="{FF2B5EF4-FFF2-40B4-BE49-F238E27FC236}">
                <a16:creationId xmlns:a16="http://schemas.microsoft.com/office/drawing/2014/main" id="{8B55126B-FB6F-400A-B153-FDF3BD175DD7}"/>
              </a:ext>
            </a:extLst>
          </p:cNvPr>
          <p:cNvPicPr>
            <a:picLocks noChangeAspect="1"/>
          </p:cNvPicPr>
          <p:nvPr/>
        </p:nvPicPr>
        <p:blipFill>
          <a:blip r:embed="rId2"/>
          <a:stretch>
            <a:fillRect/>
          </a:stretch>
        </p:blipFill>
        <p:spPr>
          <a:xfrm>
            <a:off x="71524" y="1657953"/>
            <a:ext cx="9072475" cy="1600181"/>
          </a:xfrm>
          <a:prstGeom prst="rect">
            <a:avLst/>
          </a:prstGeom>
          <a:noFill/>
          <a:ln>
            <a:noFill/>
          </a:ln>
        </p:spPr>
      </p:pic>
      <p:sp>
        <p:nvSpPr>
          <p:cNvPr id="5" name="Textfeld 4">
            <a:extLst>
              <a:ext uri="{FF2B5EF4-FFF2-40B4-BE49-F238E27FC236}">
                <a16:creationId xmlns:a16="http://schemas.microsoft.com/office/drawing/2014/main" id="{933CD147-953E-44E6-853D-48FFE98451B6}"/>
              </a:ext>
            </a:extLst>
          </p:cNvPr>
          <p:cNvSpPr txBox="1"/>
          <p:nvPr/>
        </p:nvSpPr>
        <p:spPr>
          <a:xfrm>
            <a:off x="5950002" y="4369050"/>
            <a:ext cx="3049361" cy="830997"/>
          </a:xfrm>
          <a:prstGeom prst="rect">
            <a:avLst/>
          </a:prstGeom>
          <a:noFill/>
        </p:spPr>
        <p:txBody>
          <a:bodyPr wrap="none" rtlCol="0">
            <a:spAutoFit/>
          </a:bodyPr>
          <a:lstStyle/>
          <a:p>
            <a:r>
              <a:rPr lang="de-CH" sz="2400" b="1" i="1" dirty="0">
                <a:solidFill>
                  <a:srgbClr val="00B050"/>
                </a:solidFill>
              </a:rPr>
              <a:t>EU ATTRACT </a:t>
            </a:r>
            <a:r>
              <a:rPr lang="de-CH" sz="2400" b="1" i="1" dirty="0" err="1">
                <a:solidFill>
                  <a:srgbClr val="00B050"/>
                </a:solidFill>
              </a:rPr>
              <a:t>grant</a:t>
            </a:r>
            <a:r>
              <a:rPr lang="de-CH" sz="2400" b="1" i="1" dirty="0">
                <a:solidFill>
                  <a:srgbClr val="00B050"/>
                </a:solidFill>
              </a:rPr>
              <a:t> </a:t>
            </a:r>
            <a:r>
              <a:rPr lang="de-CH" sz="2400" b="1" i="1" dirty="0" err="1">
                <a:solidFill>
                  <a:srgbClr val="00B050"/>
                </a:solidFill>
              </a:rPr>
              <a:t>is</a:t>
            </a:r>
            <a:r>
              <a:rPr lang="de-CH" sz="2400" b="1" i="1" dirty="0">
                <a:solidFill>
                  <a:srgbClr val="00B050"/>
                </a:solidFill>
              </a:rPr>
              <a:t> </a:t>
            </a:r>
          </a:p>
          <a:p>
            <a:r>
              <a:rPr lang="de-CH" sz="2400" b="1" i="1" dirty="0" err="1">
                <a:solidFill>
                  <a:srgbClr val="00B050"/>
                </a:solidFill>
              </a:rPr>
              <a:t>requested</a:t>
            </a:r>
            <a:r>
              <a:rPr lang="de-CH" sz="2400" b="1" i="1" dirty="0">
                <a:solidFill>
                  <a:srgbClr val="00B050"/>
                </a:solidFill>
              </a:rPr>
              <a:t> (GSI – TUM)</a:t>
            </a:r>
          </a:p>
        </p:txBody>
      </p:sp>
      <p:sp>
        <p:nvSpPr>
          <p:cNvPr id="6" name="Foliennummernplatzhalter 5">
            <a:extLst>
              <a:ext uri="{FF2B5EF4-FFF2-40B4-BE49-F238E27FC236}">
                <a16:creationId xmlns:a16="http://schemas.microsoft.com/office/drawing/2014/main" id="{B20B3AA3-3FC4-4BE9-BDBC-ADBC7B528210}"/>
              </a:ext>
            </a:extLst>
          </p:cNvPr>
          <p:cNvSpPr>
            <a:spLocks noGrp="1"/>
          </p:cNvSpPr>
          <p:nvPr>
            <p:ph type="sldNum" sz="quarter" idx="8"/>
          </p:nvPr>
        </p:nvSpPr>
        <p:spPr/>
        <p:txBody>
          <a:bodyPr/>
          <a:lstStyle/>
          <a:p>
            <a:pPr lvl="0"/>
            <a:fld id="{B14BBBFD-9867-4CB0-B588-769218BF96F2}" type="slidenum">
              <a:rPr lang="de-CH" smtClean="0"/>
              <a:t>28</a:t>
            </a:fld>
            <a:endParaRPr lang="de-CH"/>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name="Slide49">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1FF42D-2551-44CD-B99C-F3A3F0C9D395}"/>
              </a:ext>
            </a:extLst>
          </p:cNvPr>
          <p:cNvSpPr txBox="1">
            <a:spLocks noGrp="1"/>
          </p:cNvSpPr>
          <p:nvPr>
            <p:ph type="title"/>
          </p:nvPr>
        </p:nvSpPr>
        <p:spPr>
          <a:xfrm>
            <a:off x="1595861" y="69765"/>
            <a:ext cx="5584533" cy="787554"/>
          </a:xfrm>
        </p:spPr>
        <p:txBody>
          <a:bodyPr/>
          <a:lstStyle/>
          <a:p>
            <a:pPr lvl="0"/>
            <a:r>
              <a:rPr lang="de-CH" dirty="0"/>
              <a:t>Large TPC </a:t>
            </a:r>
            <a:r>
              <a:rPr lang="de-CH" dirty="0" err="1"/>
              <a:t>as</a:t>
            </a:r>
            <a:r>
              <a:rPr lang="de-CH" dirty="0"/>
              <a:t> </a:t>
            </a:r>
            <a:r>
              <a:rPr lang="de-CH" dirty="0" err="1"/>
              <a:t>active</a:t>
            </a:r>
            <a:r>
              <a:rPr lang="de-CH" dirty="0"/>
              <a:t> </a:t>
            </a:r>
            <a:r>
              <a:rPr lang="de-CH" dirty="0" err="1"/>
              <a:t>target</a:t>
            </a:r>
            <a:r>
              <a:rPr lang="de-CH" dirty="0"/>
              <a:t> </a:t>
            </a:r>
          </a:p>
        </p:txBody>
      </p:sp>
      <p:pic>
        <p:nvPicPr>
          <p:cNvPr id="4" name="Bild 22">
            <a:extLst>
              <a:ext uri="{FF2B5EF4-FFF2-40B4-BE49-F238E27FC236}">
                <a16:creationId xmlns:a16="http://schemas.microsoft.com/office/drawing/2014/main" id="{98D47D4E-9942-41C8-BBE7-5744A52F973C}"/>
              </a:ext>
            </a:extLst>
          </p:cNvPr>
          <p:cNvPicPr>
            <a:picLocks noChangeAspect="1"/>
          </p:cNvPicPr>
          <p:nvPr/>
        </p:nvPicPr>
        <p:blipFill>
          <a:blip r:embed="rId2"/>
          <a:srcRect/>
          <a:stretch>
            <a:fillRect/>
          </a:stretch>
        </p:blipFill>
        <p:spPr>
          <a:xfrm>
            <a:off x="193553" y="1172110"/>
            <a:ext cx="3511295" cy="3218640"/>
          </a:xfrm>
          <a:prstGeom prst="rect">
            <a:avLst/>
          </a:prstGeom>
          <a:solidFill>
            <a:srgbClr val="FFFFFF"/>
          </a:solidFill>
          <a:ln>
            <a:noFill/>
          </a:ln>
        </p:spPr>
      </p:pic>
      <p:sp>
        <p:nvSpPr>
          <p:cNvPr id="5" name="Textfeld 4">
            <a:extLst>
              <a:ext uri="{FF2B5EF4-FFF2-40B4-BE49-F238E27FC236}">
                <a16:creationId xmlns:a16="http://schemas.microsoft.com/office/drawing/2014/main" id="{2B7B7AC1-A787-433A-A323-09E55DE59C9E}"/>
              </a:ext>
            </a:extLst>
          </p:cNvPr>
          <p:cNvSpPr txBox="1"/>
          <p:nvPr/>
        </p:nvSpPr>
        <p:spPr>
          <a:xfrm>
            <a:off x="3838368" y="1350269"/>
            <a:ext cx="4515608" cy="3139321"/>
          </a:xfrm>
          <a:prstGeom prst="rect">
            <a:avLst/>
          </a:prstGeom>
          <a:noFill/>
          <a:ln>
            <a:noFill/>
          </a:ln>
        </p:spPr>
        <p:txBody>
          <a:bodyPr vert="horz" wrap="square" lIns="91440" tIns="45720" rIns="91440" bIns="45720" anchor="t" anchorCtr="0" compatLnSpc="1">
            <a:spAutoFit/>
          </a:bodyPr>
          <a:lstStyle/>
          <a:p>
            <a:pPr marL="285750" marR="0" lvl="0" indent="-285750" algn="l" defTabSz="457200" rtl="0" fontAlgn="auto" hangingPunct="1">
              <a:lnSpc>
                <a:spcPct val="100000"/>
              </a:lnSpc>
              <a:spcBef>
                <a:spcPts val="0"/>
              </a:spcBef>
              <a:spcAft>
                <a:spcPts val="0"/>
              </a:spcAft>
              <a:buSzPct val="100000"/>
              <a:buFont typeface="Wingdings" pitchFamily="2"/>
              <a:buChar char="Ø"/>
              <a:tabLst/>
              <a:defRPr sz="1800" b="0" i="0" u="none" strike="noStrike" kern="0" cap="none" spc="0" baseline="0">
                <a:solidFill>
                  <a:srgbClr val="000000"/>
                </a:solidFill>
                <a:uFillTx/>
              </a:defRPr>
            </a:pPr>
            <a:r>
              <a:rPr lang="en-US" sz="1800" b="0" i="0" u="none" strike="noStrike" kern="1200" cap="none" spc="0" baseline="0" dirty="0">
                <a:solidFill>
                  <a:srgbClr val="000000"/>
                </a:solidFill>
                <a:uFillTx/>
                <a:latin typeface="Arial"/>
              </a:rPr>
              <a:t>820 mm long, inner diameter 1000 mm</a:t>
            </a:r>
          </a:p>
          <a:p>
            <a:pPr marL="285750" marR="0" lvl="0" indent="-285750" algn="l" defTabSz="457200" rtl="0" fontAlgn="auto" hangingPunct="1">
              <a:lnSpc>
                <a:spcPct val="100000"/>
              </a:lnSpc>
              <a:spcBef>
                <a:spcPts val="0"/>
              </a:spcBef>
              <a:spcAft>
                <a:spcPts val="0"/>
              </a:spcAft>
              <a:buSzPct val="100000"/>
              <a:buFont typeface="Wingdings" pitchFamily="2"/>
              <a:buChar char="Ø"/>
              <a:tabLst/>
              <a:defRPr sz="1800" b="0" i="0" u="none" strike="noStrike" kern="0" cap="none" spc="0" baseline="0">
                <a:solidFill>
                  <a:srgbClr val="000000"/>
                </a:solidFill>
                <a:uFillTx/>
              </a:defRPr>
            </a:pPr>
            <a:r>
              <a:rPr lang="en-US" sz="1800" b="0" i="0" u="none" strike="noStrike" kern="1200" cap="none" spc="0" baseline="0" dirty="0">
                <a:solidFill>
                  <a:srgbClr val="000000"/>
                </a:solidFill>
                <a:uFillTx/>
                <a:latin typeface="Arial"/>
              </a:rPr>
              <a:t>Total volume 600 liters</a:t>
            </a:r>
          </a:p>
          <a:p>
            <a:pPr marL="285750" marR="0" lvl="0" indent="-285750" algn="l" defTabSz="457200" rtl="0" fontAlgn="auto" hangingPunct="1">
              <a:lnSpc>
                <a:spcPct val="100000"/>
              </a:lnSpc>
              <a:spcBef>
                <a:spcPts val="0"/>
              </a:spcBef>
              <a:spcAft>
                <a:spcPts val="0"/>
              </a:spcAft>
              <a:buSzPct val="100000"/>
              <a:buFont typeface="Wingdings" pitchFamily="2"/>
              <a:buChar char="Ø"/>
              <a:tabLst/>
              <a:defRPr sz="1800" b="0" i="0" u="none" strike="noStrike" kern="0" cap="none" spc="0" baseline="0">
                <a:solidFill>
                  <a:srgbClr val="000000"/>
                </a:solidFill>
                <a:uFillTx/>
              </a:defRPr>
            </a:pPr>
            <a:r>
              <a:rPr lang="en-US" sz="1800" b="0" i="0" u="none" strike="noStrike" kern="1200" cap="none" spc="0" baseline="0" dirty="0">
                <a:solidFill>
                  <a:srgbClr val="000000"/>
                </a:solidFill>
                <a:uFillTx/>
                <a:latin typeface="Arial"/>
              </a:rPr>
              <a:t>Internal surfaces electrically polished</a:t>
            </a:r>
          </a:p>
          <a:p>
            <a:pPr marL="285750" marR="0" lvl="0" indent="-285750" algn="l" defTabSz="457200" rtl="0" fontAlgn="auto" hangingPunct="1">
              <a:lnSpc>
                <a:spcPct val="100000"/>
              </a:lnSpc>
              <a:spcBef>
                <a:spcPts val="0"/>
              </a:spcBef>
              <a:spcAft>
                <a:spcPts val="0"/>
              </a:spcAft>
              <a:buSzPct val="100000"/>
              <a:buFont typeface="Wingdings" pitchFamily="2"/>
              <a:buChar char="Ø"/>
              <a:tabLst/>
              <a:defRPr sz="1800" b="0" i="0" u="none" strike="noStrike" kern="0" cap="none" spc="0" baseline="0">
                <a:solidFill>
                  <a:srgbClr val="000000"/>
                </a:solidFill>
                <a:uFillTx/>
              </a:defRPr>
            </a:pPr>
            <a:r>
              <a:rPr lang="en-US" sz="1800" b="0" i="0" u="none" strike="noStrike" kern="1200" cap="none" spc="0" baseline="0" dirty="0">
                <a:solidFill>
                  <a:srgbClr val="000000"/>
                </a:solidFill>
                <a:uFillTx/>
                <a:latin typeface="Arial"/>
              </a:rPr>
              <a:t>Gas pressure up to 20 bar</a:t>
            </a:r>
          </a:p>
          <a:p>
            <a:pPr marL="285750" marR="0" lvl="0" indent="-285750" algn="l" defTabSz="457200" rtl="0" fontAlgn="auto" hangingPunct="1">
              <a:lnSpc>
                <a:spcPct val="100000"/>
              </a:lnSpc>
              <a:spcBef>
                <a:spcPts val="0"/>
              </a:spcBef>
              <a:spcAft>
                <a:spcPts val="0"/>
              </a:spcAft>
              <a:buSzPct val="100000"/>
              <a:buFont typeface="Wingdings" pitchFamily="2"/>
              <a:buChar char="Ø"/>
              <a:tabLst/>
              <a:defRPr sz="1800" b="0" i="0" u="none" strike="noStrike" kern="0" cap="none" spc="0" baseline="0">
                <a:solidFill>
                  <a:srgbClr val="000000"/>
                </a:solidFill>
                <a:uFillTx/>
              </a:defRPr>
            </a:pPr>
            <a:r>
              <a:rPr lang="en-US" sz="1800" b="0" i="0" u="none" strike="noStrike" kern="1200" cap="none" spc="0" baseline="0" dirty="0">
                <a:solidFill>
                  <a:srgbClr val="000000"/>
                </a:solidFill>
                <a:uFillTx/>
                <a:latin typeface="Arial"/>
              </a:rPr>
              <a:t>Spherical Be beam windows</a:t>
            </a:r>
          </a:p>
          <a:p>
            <a:pPr marL="285750" marR="0" lvl="0" indent="-285750" algn="l" defTabSz="457200" rtl="0" fontAlgn="auto" hangingPunct="1">
              <a:lnSpc>
                <a:spcPct val="100000"/>
              </a:lnSpc>
              <a:spcBef>
                <a:spcPts val="0"/>
              </a:spcBef>
              <a:spcAft>
                <a:spcPts val="0"/>
              </a:spcAft>
              <a:buSzPct val="100000"/>
              <a:buFont typeface="Wingdings" pitchFamily="2"/>
              <a:buChar char="Ø"/>
              <a:tabLst/>
              <a:defRPr sz="1800" b="0" i="0" u="none" strike="noStrike" kern="0" cap="none" spc="0" baseline="0">
                <a:solidFill>
                  <a:srgbClr val="000000"/>
                </a:solidFill>
                <a:uFillTx/>
              </a:defRPr>
            </a:pPr>
            <a:r>
              <a:rPr lang="en-US" sz="1800" b="0" i="0" u="none" strike="noStrike" kern="1200" cap="none" spc="0" baseline="0" dirty="0">
                <a:solidFill>
                  <a:srgbClr val="000000"/>
                </a:solidFill>
                <a:uFillTx/>
                <a:latin typeface="Arial"/>
              </a:rPr>
              <a:t>HV up to 80 kV</a:t>
            </a:r>
          </a:p>
          <a:p>
            <a:pPr marL="285750" marR="0" lvl="0" indent="-285750" algn="l" defTabSz="457200" rtl="0" fontAlgn="auto" hangingPunct="1">
              <a:lnSpc>
                <a:spcPct val="100000"/>
              </a:lnSpc>
              <a:spcBef>
                <a:spcPts val="0"/>
              </a:spcBef>
              <a:spcAft>
                <a:spcPts val="0"/>
              </a:spcAft>
              <a:buSzPct val="100000"/>
              <a:buFont typeface="Wingdings" pitchFamily="2"/>
              <a:buChar char="Ø"/>
              <a:tabLst/>
              <a:defRPr sz="1800" b="0" i="0" u="none" strike="noStrike" kern="0" cap="none" spc="0" baseline="0">
                <a:solidFill>
                  <a:srgbClr val="000000"/>
                </a:solidFill>
                <a:uFillTx/>
              </a:defRPr>
            </a:pPr>
            <a:r>
              <a:rPr lang="en-US" dirty="0">
                <a:solidFill>
                  <a:srgbClr val="000000"/>
                </a:solidFill>
                <a:latin typeface="Arial"/>
              </a:rPr>
              <a:t>E</a:t>
            </a:r>
            <a:r>
              <a:rPr lang="en-US" baseline="-25000" dirty="0">
                <a:solidFill>
                  <a:srgbClr val="000000"/>
                </a:solidFill>
                <a:latin typeface="Arial"/>
              </a:rPr>
              <a:t>p</a:t>
            </a:r>
            <a:r>
              <a:rPr lang="en-US" dirty="0">
                <a:solidFill>
                  <a:srgbClr val="000000"/>
                </a:solidFill>
                <a:latin typeface="Arial"/>
              </a:rPr>
              <a:t> = 0.5 – 20 MeV</a:t>
            </a:r>
          </a:p>
          <a:p>
            <a:pPr marL="285750" marR="0" lvl="0" indent="-285750" algn="l" defTabSz="457200" rtl="0" fontAlgn="auto" hangingPunct="1">
              <a:lnSpc>
                <a:spcPct val="100000"/>
              </a:lnSpc>
              <a:spcBef>
                <a:spcPts val="0"/>
              </a:spcBef>
              <a:spcAft>
                <a:spcPts val="0"/>
              </a:spcAft>
              <a:buSzPct val="100000"/>
              <a:buFont typeface="Wingdings" pitchFamily="2"/>
              <a:buChar char="Ø"/>
              <a:tabLst/>
              <a:defRPr sz="1800" b="0" i="0" u="none" strike="noStrike" kern="0" cap="none" spc="0" baseline="0">
                <a:solidFill>
                  <a:srgbClr val="000000"/>
                </a:solidFill>
                <a:uFillTx/>
              </a:defRPr>
            </a:pPr>
            <a:r>
              <a:rPr lang="en-US" sz="1800" b="0" i="0" u="none" strike="noStrike" kern="1200" cap="none" spc="0" baseline="0" dirty="0">
                <a:solidFill>
                  <a:srgbClr val="000000"/>
                </a:solidFill>
                <a:uFillTx/>
                <a:latin typeface="Arial"/>
              </a:rPr>
              <a:t>H</a:t>
            </a:r>
            <a:r>
              <a:rPr lang="en-US" dirty="0">
                <a:solidFill>
                  <a:srgbClr val="000000"/>
                </a:solidFill>
                <a:latin typeface="Arial"/>
              </a:rPr>
              <a:t>V, pressure, temperature measurements with precision 0.01% </a:t>
            </a:r>
            <a:r>
              <a:rPr lang="en-US" dirty="0">
                <a:solidFill>
                  <a:srgbClr val="000000"/>
                </a:solidFill>
                <a:latin typeface="Arial"/>
                <a:sym typeface="Symbol" panose="05050102010706020507" pitchFamily="18" charset="2"/>
              </a:rPr>
              <a:t> target density precision and drift velocity with precision 0.02%</a:t>
            </a:r>
            <a:endParaRPr lang="de-CH" sz="1800" b="0" i="0" u="none" strike="noStrike" kern="1200" cap="none" spc="0" baseline="30000" dirty="0">
              <a:solidFill>
                <a:srgbClr val="000000"/>
              </a:solidFill>
              <a:uFillTx/>
              <a:latin typeface="Arial"/>
            </a:endParaRPr>
          </a:p>
        </p:txBody>
      </p:sp>
      <p:pic>
        <p:nvPicPr>
          <p:cNvPr id="8" name="Grafik 7">
            <a:extLst>
              <a:ext uri="{FF2B5EF4-FFF2-40B4-BE49-F238E27FC236}">
                <a16:creationId xmlns:a16="http://schemas.microsoft.com/office/drawing/2014/main" id="{E5690E73-6EB6-475B-88DB-5C6EC201294E}"/>
              </a:ext>
            </a:extLst>
          </p:cNvPr>
          <p:cNvPicPr>
            <a:picLocks noChangeAspect="1"/>
          </p:cNvPicPr>
          <p:nvPr/>
        </p:nvPicPr>
        <p:blipFill>
          <a:blip r:embed="rId3"/>
          <a:stretch>
            <a:fillRect/>
          </a:stretch>
        </p:blipFill>
        <p:spPr>
          <a:xfrm>
            <a:off x="0" y="4576763"/>
            <a:ext cx="6821806" cy="1832918"/>
          </a:xfrm>
          <a:prstGeom prst="rect">
            <a:avLst/>
          </a:prstGeom>
        </p:spPr>
      </p:pic>
      <p:sp>
        <p:nvSpPr>
          <p:cNvPr id="3" name="Textfeld 2">
            <a:extLst>
              <a:ext uri="{FF2B5EF4-FFF2-40B4-BE49-F238E27FC236}">
                <a16:creationId xmlns:a16="http://schemas.microsoft.com/office/drawing/2014/main" id="{021AB539-1024-4170-A119-AD1A0C6B97FB}"/>
              </a:ext>
            </a:extLst>
          </p:cNvPr>
          <p:cNvSpPr txBox="1"/>
          <p:nvPr/>
        </p:nvSpPr>
        <p:spPr>
          <a:xfrm>
            <a:off x="6821806" y="4489590"/>
            <a:ext cx="2294346" cy="707886"/>
          </a:xfrm>
          <a:prstGeom prst="rect">
            <a:avLst/>
          </a:prstGeom>
          <a:noFill/>
        </p:spPr>
        <p:txBody>
          <a:bodyPr wrap="none" rtlCol="0">
            <a:spAutoFit/>
          </a:bodyPr>
          <a:lstStyle/>
          <a:p>
            <a:r>
              <a:rPr lang="de-CH" sz="2000" dirty="0"/>
              <a:t>Laser </a:t>
            </a:r>
            <a:r>
              <a:rPr lang="de-CH" sz="2000" dirty="0" err="1"/>
              <a:t>system</a:t>
            </a:r>
            <a:r>
              <a:rPr lang="de-CH" sz="2000" dirty="0"/>
              <a:t> </a:t>
            </a:r>
            <a:r>
              <a:rPr lang="de-CH" sz="2000" dirty="0" err="1"/>
              <a:t>for</a:t>
            </a:r>
            <a:r>
              <a:rPr lang="de-CH" sz="2000" dirty="0"/>
              <a:t> </a:t>
            </a:r>
          </a:p>
          <a:p>
            <a:r>
              <a:rPr lang="en-US" sz="2000" dirty="0">
                <a:solidFill>
                  <a:srgbClr val="000000"/>
                </a:solidFill>
                <a:sym typeface="Symbol" panose="05050102010706020507" pitchFamily="18" charset="2"/>
              </a:rPr>
              <a:t>drift velocity control</a:t>
            </a:r>
            <a:endParaRPr lang="de-CH" sz="2000" dirty="0"/>
          </a:p>
        </p:txBody>
      </p:sp>
      <p:sp>
        <p:nvSpPr>
          <p:cNvPr id="6" name="Foliennummernplatzhalter 5">
            <a:extLst>
              <a:ext uri="{FF2B5EF4-FFF2-40B4-BE49-F238E27FC236}">
                <a16:creationId xmlns:a16="http://schemas.microsoft.com/office/drawing/2014/main" id="{5C51BD15-E68E-4C05-959E-39559BC2776F}"/>
              </a:ext>
            </a:extLst>
          </p:cNvPr>
          <p:cNvSpPr>
            <a:spLocks noGrp="1"/>
          </p:cNvSpPr>
          <p:nvPr>
            <p:ph type="sldNum" sz="quarter" idx="8"/>
          </p:nvPr>
        </p:nvSpPr>
        <p:spPr/>
        <p:txBody>
          <a:bodyPr/>
          <a:lstStyle/>
          <a:p>
            <a:pPr lvl="0"/>
            <a:fld id="{B14BBBFD-9867-4CB0-B588-769218BF96F2}" type="slidenum">
              <a:rPr lang="de-CH" smtClean="0"/>
              <a:t>29</a:t>
            </a:fld>
            <a:endParaRPr lang="de-CH"/>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8C291C-F969-4452-BA65-B2F3652E86AE}"/>
              </a:ext>
            </a:extLst>
          </p:cNvPr>
          <p:cNvSpPr>
            <a:spLocks noGrp="1"/>
          </p:cNvSpPr>
          <p:nvPr>
            <p:ph type="title"/>
          </p:nvPr>
        </p:nvSpPr>
        <p:spPr/>
        <p:txBody>
          <a:bodyPr/>
          <a:lstStyle/>
          <a:p>
            <a:r>
              <a:rPr lang="de-CH" dirty="0"/>
              <a:t>COMPASS </a:t>
            </a:r>
            <a:r>
              <a:rPr lang="de-CH" dirty="0" err="1"/>
              <a:t>apparatus</a:t>
            </a:r>
            <a:endParaRPr lang="de-CH" dirty="0"/>
          </a:p>
        </p:txBody>
      </p:sp>
      <p:pic>
        <p:nvPicPr>
          <p:cNvPr id="5" name="Grafik 4">
            <a:extLst>
              <a:ext uri="{FF2B5EF4-FFF2-40B4-BE49-F238E27FC236}">
                <a16:creationId xmlns:a16="http://schemas.microsoft.com/office/drawing/2014/main" id="{6AFCC160-11A8-46A7-A055-DB6E5F29CA57}"/>
              </a:ext>
            </a:extLst>
          </p:cNvPr>
          <p:cNvPicPr>
            <a:picLocks noChangeAspect="1"/>
          </p:cNvPicPr>
          <p:nvPr/>
        </p:nvPicPr>
        <p:blipFill>
          <a:blip r:embed="rId2">
            <a:lum/>
            <a:alphaModFix/>
          </a:blip>
          <a:srcRect/>
          <a:stretch>
            <a:fillRect/>
          </a:stretch>
        </p:blipFill>
        <p:spPr>
          <a:xfrm>
            <a:off x="307872" y="1519848"/>
            <a:ext cx="3008880" cy="4176000"/>
          </a:xfrm>
          <a:prstGeom prst="rect">
            <a:avLst/>
          </a:prstGeom>
          <a:noFill/>
          <a:ln>
            <a:noFill/>
          </a:ln>
        </p:spPr>
      </p:pic>
      <p:sp>
        <p:nvSpPr>
          <p:cNvPr id="6" name="Rechteck 5">
            <a:extLst>
              <a:ext uri="{FF2B5EF4-FFF2-40B4-BE49-F238E27FC236}">
                <a16:creationId xmlns:a16="http://schemas.microsoft.com/office/drawing/2014/main" id="{F6CC6D6B-D31C-4EF2-A58E-E00469DF98F8}"/>
              </a:ext>
            </a:extLst>
          </p:cNvPr>
          <p:cNvSpPr/>
          <p:nvPr/>
        </p:nvSpPr>
        <p:spPr>
          <a:xfrm>
            <a:off x="3316752" y="3607848"/>
            <a:ext cx="4572000" cy="2862322"/>
          </a:xfrm>
          <a:prstGeom prst="rect">
            <a:avLst/>
          </a:prstGeom>
        </p:spPr>
        <p:txBody>
          <a:bodyPr>
            <a:spAutoFit/>
          </a:bodyPr>
          <a:lstStyle/>
          <a:p>
            <a:r>
              <a:rPr lang="de-CH" dirty="0">
                <a:latin typeface="ArialMT"/>
              </a:rPr>
              <a:t>Versatile </a:t>
            </a:r>
            <a:r>
              <a:rPr lang="de-CH" dirty="0" err="1">
                <a:latin typeface="ArialMT"/>
              </a:rPr>
              <a:t>apparatus</a:t>
            </a:r>
            <a:r>
              <a:rPr lang="de-CH" dirty="0">
                <a:latin typeface="ArialMT"/>
              </a:rPr>
              <a:t> </a:t>
            </a:r>
            <a:r>
              <a:rPr lang="de-CH" dirty="0" err="1">
                <a:latin typeface="ArialMT"/>
              </a:rPr>
              <a:t>to</a:t>
            </a:r>
            <a:r>
              <a:rPr lang="de-CH" dirty="0">
                <a:latin typeface="ArialMT"/>
              </a:rPr>
              <a:t> </a:t>
            </a:r>
            <a:r>
              <a:rPr lang="de-CH" dirty="0" err="1">
                <a:latin typeface="ArialMT"/>
              </a:rPr>
              <a:t>investigate</a:t>
            </a:r>
            <a:r>
              <a:rPr lang="de-CH" dirty="0">
                <a:latin typeface="ArialMT"/>
              </a:rPr>
              <a:t> QCD:</a:t>
            </a:r>
          </a:p>
          <a:p>
            <a:r>
              <a:rPr lang="de-CH" dirty="0" err="1">
                <a:latin typeface="ArialMT"/>
              </a:rPr>
              <a:t>Two</a:t>
            </a:r>
            <a:r>
              <a:rPr lang="de-CH" dirty="0">
                <a:latin typeface="ArialMT"/>
              </a:rPr>
              <a:t>-stage COMPASS </a:t>
            </a:r>
            <a:r>
              <a:rPr lang="de-CH" dirty="0" err="1">
                <a:latin typeface="ArialMT"/>
              </a:rPr>
              <a:t>spectrometer</a:t>
            </a:r>
            <a:endParaRPr lang="de-CH" dirty="0">
              <a:latin typeface="ArialMT"/>
            </a:endParaRPr>
          </a:p>
          <a:p>
            <a:r>
              <a:rPr lang="en-US" dirty="0">
                <a:latin typeface="ArialMT"/>
              </a:rPr>
              <a:t>1. Muon, electron and hadron beams with</a:t>
            </a:r>
          </a:p>
          <a:p>
            <a:r>
              <a:rPr lang="en-US" dirty="0">
                <a:latin typeface="ArialMT"/>
              </a:rPr>
              <a:t>momenta 20-250 GeV and intensities</a:t>
            </a:r>
          </a:p>
          <a:p>
            <a:r>
              <a:rPr lang="en-US" dirty="0">
                <a:latin typeface="ArialMT"/>
              </a:rPr>
              <a:t>up to 10</a:t>
            </a:r>
            <a:r>
              <a:rPr lang="en-US" baseline="30000" dirty="0">
                <a:latin typeface="ArialMT"/>
              </a:rPr>
              <a:t>8</a:t>
            </a:r>
            <a:r>
              <a:rPr lang="en-US" dirty="0">
                <a:latin typeface="ArialMT"/>
              </a:rPr>
              <a:t> particles per second</a:t>
            </a:r>
          </a:p>
          <a:p>
            <a:r>
              <a:rPr lang="en-US" dirty="0">
                <a:latin typeface="ArialMT"/>
              </a:rPr>
              <a:t>2. Solid-state </a:t>
            </a:r>
            <a:r>
              <a:rPr lang="en-US" dirty="0" err="1">
                <a:latin typeface="ArialMT"/>
              </a:rPr>
              <a:t>polarised</a:t>
            </a:r>
            <a:r>
              <a:rPr lang="en-US" dirty="0">
                <a:latin typeface="ArialMT"/>
              </a:rPr>
              <a:t> (NH3 or 6LiD), liquid hydrogen </a:t>
            </a:r>
            <a:r>
              <a:rPr lang="de-CH" dirty="0">
                <a:latin typeface="ArialMT"/>
              </a:rPr>
              <a:t>and </a:t>
            </a:r>
            <a:r>
              <a:rPr lang="de-CH" dirty="0" err="1">
                <a:latin typeface="ArialMT"/>
              </a:rPr>
              <a:t>nuclear</a:t>
            </a:r>
            <a:r>
              <a:rPr lang="de-CH" dirty="0">
                <a:latin typeface="ArialMT"/>
              </a:rPr>
              <a:t> </a:t>
            </a:r>
            <a:r>
              <a:rPr lang="de-CH" dirty="0" err="1">
                <a:latin typeface="ArialMT"/>
              </a:rPr>
              <a:t>targets</a:t>
            </a:r>
            <a:endParaRPr lang="de-CH" dirty="0">
              <a:latin typeface="ArialMT"/>
            </a:endParaRPr>
          </a:p>
          <a:p>
            <a:r>
              <a:rPr lang="en-US" dirty="0">
                <a:latin typeface="ArialMT"/>
              </a:rPr>
              <a:t>3. Powerful tracking (350 planes) and PID systems</a:t>
            </a:r>
          </a:p>
          <a:p>
            <a:r>
              <a:rPr lang="de-CH" dirty="0">
                <a:latin typeface="ArialMT"/>
              </a:rPr>
              <a:t>(</a:t>
            </a:r>
            <a:r>
              <a:rPr lang="de-CH" dirty="0" err="1">
                <a:latin typeface="ArialMT"/>
              </a:rPr>
              <a:t>Muon</a:t>
            </a:r>
            <a:r>
              <a:rPr lang="de-CH" dirty="0">
                <a:latin typeface="ArialMT"/>
              </a:rPr>
              <a:t> Walls, </a:t>
            </a:r>
            <a:r>
              <a:rPr lang="de-CH" dirty="0" err="1">
                <a:latin typeface="ArialMT"/>
              </a:rPr>
              <a:t>Calorimeters</a:t>
            </a:r>
            <a:r>
              <a:rPr lang="de-CH" dirty="0">
                <a:latin typeface="ArialMT"/>
              </a:rPr>
              <a:t>, RICH)</a:t>
            </a:r>
            <a:endParaRPr lang="de-CH" dirty="0"/>
          </a:p>
        </p:txBody>
      </p:sp>
      <p:pic>
        <p:nvPicPr>
          <p:cNvPr id="7" name="Grafik 6">
            <a:extLst>
              <a:ext uri="{FF2B5EF4-FFF2-40B4-BE49-F238E27FC236}">
                <a16:creationId xmlns:a16="http://schemas.microsoft.com/office/drawing/2014/main" id="{8037CA42-62F4-4CC7-9DF4-A0CA458EE665}"/>
              </a:ext>
            </a:extLst>
          </p:cNvPr>
          <p:cNvPicPr>
            <a:picLocks noChangeAspect="1"/>
          </p:cNvPicPr>
          <p:nvPr/>
        </p:nvPicPr>
        <p:blipFill>
          <a:blip r:embed="rId3"/>
          <a:stretch>
            <a:fillRect/>
          </a:stretch>
        </p:blipFill>
        <p:spPr>
          <a:xfrm>
            <a:off x="3114369" y="1188504"/>
            <a:ext cx="5785451" cy="2320632"/>
          </a:xfrm>
          <a:prstGeom prst="rect">
            <a:avLst/>
          </a:prstGeom>
        </p:spPr>
      </p:pic>
      <p:sp>
        <p:nvSpPr>
          <p:cNvPr id="3" name="Foliennummernplatzhalter 2">
            <a:extLst>
              <a:ext uri="{FF2B5EF4-FFF2-40B4-BE49-F238E27FC236}">
                <a16:creationId xmlns:a16="http://schemas.microsoft.com/office/drawing/2014/main" id="{61CC67AD-80C1-4A4B-8698-03306B3ACF52}"/>
              </a:ext>
            </a:extLst>
          </p:cNvPr>
          <p:cNvSpPr>
            <a:spLocks noGrp="1"/>
          </p:cNvSpPr>
          <p:nvPr>
            <p:ph type="sldNum" sz="quarter" idx="8"/>
          </p:nvPr>
        </p:nvSpPr>
        <p:spPr/>
        <p:txBody>
          <a:bodyPr/>
          <a:lstStyle/>
          <a:p>
            <a:pPr lvl="0"/>
            <a:fld id="{B14BBBFD-9867-4CB0-B588-769218BF96F2}" type="slidenum">
              <a:rPr lang="de-CH" smtClean="0"/>
              <a:t>3</a:t>
            </a:fld>
            <a:endParaRPr lang="de-CH"/>
          </a:p>
        </p:txBody>
      </p:sp>
    </p:spTree>
    <p:extLst>
      <p:ext uri="{BB962C8B-B14F-4D97-AF65-F5344CB8AC3E}">
        <p14:creationId xmlns:p14="http://schemas.microsoft.com/office/powerpoint/2010/main" val="23534316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3322FB-4A09-4CA2-9AAE-A15C88A6B307}"/>
              </a:ext>
            </a:extLst>
          </p:cNvPr>
          <p:cNvSpPr>
            <a:spLocks noGrp="1"/>
          </p:cNvSpPr>
          <p:nvPr>
            <p:ph type="title"/>
          </p:nvPr>
        </p:nvSpPr>
        <p:spPr>
          <a:xfrm>
            <a:off x="925482" y="161611"/>
            <a:ext cx="5584533" cy="787554"/>
          </a:xfrm>
        </p:spPr>
        <p:txBody>
          <a:bodyPr/>
          <a:lstStyle/>
          <a:p>
            <a:r>
              <a:rPr lang="de-CH" dirty="0"/>
              <a:t>Momentum </a:t>
            </a:r>
            <a:r>
              <a:rPr lang="de-CH" dirty="0" err="1"/>
              <a:t>transfer</a:t>
            </a:r>
            <a:r>
              <a:rPr lang="de-CH" dirty="0"/>
              <a:t> </a:t>
            </a:r>
            <a:r>
              <a:rPr lang="de-CH" dirty="0" err="1"/>
              <a:t>requirements</a:t>
            </a:r>
            <a:endParaRPr lang="de-CH" dirty="0"/>
          </a:p>
        </p:txBody>
      </p:sp>
      <p:pic>
        <p:nvPicPr>
          <p:cNvPr id="4" name="Grafik 3">
            <a:extLst>
              <a:ext uri="{FF2B5EF4-FFF2-40B4-BE49-F238E27FC236}">
                <a16:creationId xmlns:a16="http://schemas.microsoft.com/office/drawing/2014/main" id="{2C4272E1-6293-4DAD-9452-96BD844D3857}"/>
              </a:ext>
            </a:extLst>
          </p:cNvPr>
          <p:cNvPicPr>
            <a:picLocks noChangeAspect="1"/>
          </p:cNvPicPr>
          <p:nvPr/>
        </p:nvPicPr>
        <p:blipFill>
          <a:blip r:embed="rId2"/>
          <a:stretch>
            <a:fillRect/>
          </a:stretch>
        </p:blipFill>
        <p:spPr>
          <a:xfrm>
            <a:off x="0" y="1362456"/>
            <a:ext cx="9119221" cy="4663440"/>
          </a:xfrm>
          <a:prstGeom prst="rect">
            <a:avLst/>
          </a:prstGeom>
        </p:spPr>
      </p:pic>
      <p:sp>
        <p:nvSpPr>
          <p:cNvPr id="5" name="Textfeld 4">
            <a:extLst>
              <a:ext uri="{FF2B5EF4-FFF2-40B4-BE49-F238E27FC236}">
                <a16:creationId xmlns:a16="http://schemas.microsoft.com/office/drawing/2014/main" id="{DA607F63-9247-49D6-86FD-B4031C5B7FDC}"/>
              </a:ext>
            </a:extLst>
          </p:cNvPr>
          <p:cNvSpPr txBox="1"/>
          <p:nvPr/>
        </p:nvSpPr>
        <p:spPr>
          <a:xfrm>
            <a:off x="6213422" y="1176683"/>
            <a:ext cx="2242730" cy="400110"/>
          </a:xfrm>
          <a:prstGeom prst="rect">
            <a:avLst/>
          </a:prstGeom>
          <a:noFill/>
        </p:spPr>
        <p:txBody>
          <a:bodyPr wrap="none" rtlCol="0">
            <a:spAutoFit/>
          </a:bodyPr>
          <a:lstStyle/>
          <a:p>
            <a:r>
              <a:rPr lang="de-CH" sz="2000" i="1" dirty="0" err="1"/>
              <a:t>Ch</a:t>
            </a:r>
            <a:r>
              <a:rPr lang="de-CH" sz="2000" i="1" dirty="0"/>
              <a:t>. Dreisbach, TUM</a:t>
            </a:r>
          </a:p>
        </p:txBody>
      </p:sp>
      <p:sp>
        <p:nvSpPr>
          <p:cNvPr id="3" name="Textfeld 2">
            <a:extLst>
              <a:ext uri="{FF2B5EF4-FFF2-40B4-BE49-F238E27FC236}">
                <a16:creationId xmlns:a16="http://schemas.microsoft.com/office/drawing/2014/main" id="{3459A58A-A97B-446B-BA36-57B4BDFA86E9}"/>
              </a:ext>
            </a:extLst>
          </p:cNvPr>
          <p:cNvSpPr txBox="1"/>
          <p:nvPr/>
        </p:nvSpPr>
        <p:spPr>
          <a:xfrm>
            <a:off x="925482" y="6116021"/>
            <a:ext cx="6209136" cy="646331"/>
          </a:xfrm>
          <a:prstGeom prst="rect">
            <a:avLst/>
          </a:prstGeom>
          <a:noFill/>
        </p:spPr>
        <p:txBody>
          <a:bodyPr wrap="none" rtlCol="0">
            <a:spAutoFit/>
          </a:bodyPr>
          <a:lstStyle/>
          <a:p>
            <a:r>
              <a:rPr lang="de-CH" dirty="0"/>
              <a:t>TPC </a:t>
            </a:r>
            <a:r>
              <a:rPr lang="de-CH" dirty="0" err="1"/>
              <a:t>minimum</a:t>
            </a:r>
            <a:r>
              <a:rPr lang="de-CH" dirty="0"/>
              <a:t> - </a:t>
            </a:r>
            <a:r>
              <a:rPr lang="ru-RU" dirty="0"/>
              <a:t>Q² = 1</a:t>
            </a:r>
            <a:r>
              <a:rPr lang="de-CH" dirty="0"/>
              <a:t>0</a:t>
            </a:r>
            <a:r>
              <a:rPr lang="de-CH" baseline="30000" dirty="0"/>
              <a:t>-4</a:t>
            </a:r>
            <a:r>
              <a:rPr lang="de-CH" dirty="0"/>
              <a:t> </a:t>
            </a:r>
            <a:r>
              <a:rPr lang="ru-RU" dirty="0"/>
              <a:t>–</a:t>
            </a:r>
            <a:r>
              <a:rPr lang="de-CH" dirty="0"/>
              <a:t> 1</a:t>
            </a:r>
            <a:r>
              <a:rPr lang="ru-RU" dirty="0"/>
              <a:t>0</a:t>
            </a:r>
            <a:r>
              <a:rPr lang="de-CH" baseline="30000" dirty="0"/>
              <a:t>-5</a:t>
            </a:r>
            <a:r>
              <a:rPr lang="ru-RU" dirty="0"/>
              <a:t> </a:t>
            </a:r>
            <a:r>
              <a:rPr lang="de-CH" dirty="0" err="1"/>
              <a:t>GeV</a:t>
            </a:r>
            <a:r>
              <a:rPr lang="ru-RU" dirty="0"/>
              <a:t>²/c²</a:t>
            </a:r>
            <a:r>
              <a:rPr lang="de-CH" dirty="0"/>
              <a:t>, </a:t>
            </a:r>
            <a:r>
              <a:rPr lang="de-CH" dirty="0" err="1"/>
              <a:t>depending</a:t>
            </a:r>
            <a:r>
              <a:rPr lang="de-CH" dirty="0"/>
              <a:t> on </a:t>
            </a:r>
            <a:r>
              <a:rPr lang="de-CH" dirty="0" err="1"/>
              <a:t>pressure</a:t>
            </a:r>
            <a:endParaRPr lang="ru-RU" dirty="0"/>
          </a:p>
          <a:p>
            <a:endParaRPr lang="de-CH" dirty="0"/>
          </a:p>
        </p:txBody>
      </p:sp>
      <p:sp>
        <p:nvSpPr>
          <p:cNvPr id="6" name="Foliennummernplatzhalter 5">
            <a:extLst>
              <a:ext uri="{FF2B5EF4-FFF2-40B4-BE49-F238E27FC236}">
                <a16:creationId xmlns:a16="http://schemas.microsoft.com/office/drawing/2014/main" id="{372E4766-EA6D-400E-9AB4-EA49B4952307}"/>
              </a:ext>
            </a:extLst>
          </p:cNvPr>
          <p:cNvSpPr>
            <a:spLocks noGrp="1"/>
          </p:cNvSpPr>
          <p:nvPr>
            <p:ph type="sldNum" sz="quarter" idx="8"/>
          </p:nvPr>
        </p:nvSpPr>
        <p:spPr/>
        <p:txBody>
          <a:bodyPr/>
          <a:lstStyle/>
          <a:p>
            <a:pPr lvl="0"/>
            <a:fld id="{B14BBBFD-9867-4CB0-B588-769218BF96F2}" type="slidenum">
              <a:rPr lang="de-CH" smtClean="0"/>
              <a:t>30</a:t>
            </a:fld>
            <a:endParaRPr lang="de-CH"/>
          </a:p>
        </p:txBody>
      </p:sp>
    </p:spTree>
    <p:extLst>
      <p:ext uri="{BB962C8B-B14F-4D97-AF65-F5344CB8AC3E}">
        <p14:creationId xmlns:p14="http://schemas.microsoft.com/office/powerpoint/2010/main" val="31515307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312BE674-6076-4DD9-AE74-4DF8DB144350}"/>
              </a:ext>
            </a:extLst>
          </p:cNvPr>
          <p:cNvPicPr>
            <a:picLocks noChangeAspect="1"/>
          </p:cNvPicPr>
          <p:nvPr/>
        </p:nvPicPr>
        <p:blipFill>
          <a:blip r:embed="rId2"/>
          <a:stretch>
            <a:fillRect/>
          </a:stretch>
        </p:blipFill>
        <p:spPr>
          <a:xfrm>
            <a:off x="34146" y="230912"/>
            <a:ext cx="9075707" cy="6396175"/>
          </a:xfrm>
          <a:prstGeom prst="rect">
            <a:avLst/>
          </a:prstGeom>
        </p:spPr>
      </p:pic>
      <p:sp>
        <p:nvSpPr>
          <p:cNvPr id="6" name="Textfeld 5">
            <a:extLst>
              <a:ext uri="{FF2B5EF4-FFF2-40B4-BE49-F238E27FC236}">
                <a16:creationId xmlns:a16="http://schemas.microsoft.com/office/drawing/2014/main" id="{546B1E50-94BD-468D-BA5C-73DDCBA6AD92}"/>
              </a:ext>
            </a:extLst>
          </p:cNvPr>
          <p:cNvSpPr txBox="1"/>
          <p:nvPr/>
        </p:nvSpPr>
        <p:spPr>
          <a:xfrm>
            <a:off x="5975899" y="6217920"/>
            <a:ext cx="1763175" cy="369332"/>
          </a:xfrm>
          <a:prstGeom prst="rect">
            <a:avLst/>
          </a:prstGeom>
          <a:noFill/>
        </p:spPr>
        <p:txBody>
          <a:bodyPr wrap="none" rtlCol="0">
            <a:spAutoFit/>
          </a:bodyPr>
          <a:lstStyle/>
          <a:p>
            <a:r>
              <a:rPr lang="de-CH" dirty="0"/>
              <a:t>J. Friedrich, TUM</a:t>
            </a:r>
          </a:p>
        </p:txBody>
      </p:sp>
      <p:sp>
        <p:nvSpPr>
          <p:cNvPr id="2" name="Foliennummernplatzhalter 1">
            <a:extLst>
              <a:ext uri="{FF2B5EF4-FFF2-40B4-BE49-F238E27FC236}">
                <a16:creationId xmlns:a16="http://schemas.microsoft.com/office/drawing/2014/main" id="{60019F91-1E57-426F-BC78-BF5BB94466F1}"/>
              </a:ext>
            </a:extLst>
          </p:cNvPr>
          <p:cNvSpPr>
            <a:spLocks noGrp="1"/>
          </p:cNvSpPr>
          <p:nvPr>
            <p:ph type="sldNum" sz="quarter" idx="8"/>
          </p:nvPr>
        </p:nvSpPr>
        <p:spPr/>
        <p:txBody>
          <a:bodyPr/>
          <a:lstStyle/>
          <a:p>
            <a:pPr lvl="0"/>
            <a:fld id="{B14BBBFD-9867-4CB0-B588-769218BF96F2}" type="slidenum">
              <a:rPr lang="de-CH" smtClean="0"/>
              <a:t>31</a:t>
            </a:fld>
            <a:endParaRPr lang="de-CH"/>
          </a:p>
        </p:txBody>
      </p:sp>
    </p:spTree>
    <p:extLst>
      <p:ext uri="{BB962C8B-B14F-4D97-AF65-F5344CB8AC3E}">
        <p14:creationId xmlns:p14="http://schemas.microsoft.com/office/powerpoint/2010/main" val="21324137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BCC42A-9EA3-40F8-99CE-44A9CB30BF52}"/>
              </a:ext>
            </a:extLst>
          </p:cNvPr>
          <p:cNvSpPr>
            <a:spLocks noGrp="1"/>
          </p:cNvSpPr>
          <p:nvPr>
            <p:ph type="title"/>
          </p:nvPr>
        </p:nvSpPr>
        <p:spPr>
          <a:xfrm>
            <a:off x="1422022" y="133115"/>
            <a:ext cx="5584533" cy="787554"/>
          </a:xfrm>
        </p:spPr>
        <p:txBody>
          <a:bodyPr/>
          <a:lstStyle/>
          <a:p>
            <a:r>
              <a:rPr lang="de-CH" dirty="0"/>
              <a:t>Plans and beam time </a:t>
            </a:r>
            <a:r>
              <a:rPr lang="de-CH" dirty="0" err="1"/>
              <a:t>request</a:t>
            </a:r>
            <a:endParaRPr lang="de-CH" dirty="0"/>
          </a:p>
        </p:txBody>
      </p:sp>
      <p:pic>
        <p:nvPicPr>
          <p:cNvPr id="4" name="Grafik 3">
            <a:extLst>
              <a:ext uri="{FF2B5EF4-FFF2-40B4-BE49-F238E27FC236}">
                <a16:creationId xmlns:a16="http://schemas.microsoft.com/office/drawing/2014/main" id="{17DDEA43-9EB4-4D4A-8B3A-43E0EC27CDEF}"/>
              </a:ext>
            </a:extLst>
          </p:cNvPr>
          <p:cNvPicPr>
            <a:picLocks noChangeAspect="1"/>
          </p:cNvPicPr>
          <p:nvPr/>
        </p:nvPicPr>
        <p:blipFill>
          <a:blip r:embed="rId2"/>
          <a:stretch>
            <a:fillRect/>
          </a:stretch>
        </p:blipFill>
        <p:spPr>
          <a:xfrm>
            <a:off x="1584846" y="1248208"/>
            <a:ext cx="5974308" cy="5338453"/>
          </a:xfrm>
          <a:prstGeom prst="rect">
            <a:avLst/>
          </a:prstGeom>
        </p:spPr>
      </p:pic>
      <p:sp>
        <p:nvSpPr>
          <p:cNvPr id="3" name="Foliennummernplatzhalter 2">
            <a:extLst>
              <a:ext uri="{FF2B5EF4-FFF2-40B4-BE49-F238E27FC236}">
                <a16:creationId xmlns:a16="http://schemas.microsoft.com/office/drawing/2014/main" id="{38F17CCC-38A8-41DD-9919-77E47684034C}"/>
              </a:ext>
            </a:extLst>
          </p:cNvPr>
          <p:cNvSpPr>
            <a:spLocks noGrp="1"/>
          </p:cNvSpPr>
          <p:nvPr>
            <p:ph type="sldNum" sz="quarter" idx="8"/>
          </p:nvPr>
        </p:nvSpPr>
        <p:spPr/>
        <p:txBody>
          <a:bodyPr/>
          <a:lstStyle/>
          <a:p>
            <a:pPr lvl="0"/>
            <a:fld id="{B14BBBFD-9867-4CB0-B588-769218BF96F2}" type="slidenum">
              <a:rPr lang="de-CH" smtClean="0"/>
              <a:t>32</a:t>
            </a:fld>
            <a:endParaRPr lang="de-CH"/>
          </a:p>
        </p:txBody>
      </p:sp>
    </p:spTree>
    <p:extLst>
      <p:ext uri="{BB962C8B-B14F-4D97-AF65-F5344CB8AC3E}">
        <p14:creationId xmlns:p14="http://schemas.microsoft.com/office/powerpoint/2010/main" val="42943182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53">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09B1C1-BFF4-4922-B5BD-6E41C3E2CB15}"/>
              </a:ext>
            </a:extLst>
          </p:cNvPr>
          <p:cNvSpPr txBox="1">
            <a:spLocks noGrp="1"/>
          </p:cNvSpPr>
          <p:nvPr>
            <p:ph type="title"/>
          </p:nvPr>
        </p:nvSpPr>
        <p:spPr>
          <a:xfrm>
            <a:off x="2920666" y="92226"/>
            <a:ext cx="5584533" cy="787554"/>
          </a:xfrm>
        </p:spPr>
        <p:txBody>
          <a:bodyPr/>
          <a:lstStyle/>
          <a:p>
            <a:pPr lvl="0"/>
            <a:r>
              <a:rPr lang="de-CH" sz="2800"/>
              <a:t>Summary</a:t>
            </a:r>
          </a:p>
        </p:txBody>
      </p:sp>
      <p:sp>
        <p:nvSpPr>
          <p:cNvPr id="3" name="Inhaltsplatzhalter 2">
            <a:extLst>
              <a:ext uri="{FF2B5EF4-FFF2-40B4-BE49-F238E27FC236}">
                <a16:creationId xmlns:a16="http://schemas.microsoft.com/office/drawing/2014/main" id="{AB6A8753-4A45-4757-8BAA-65116FBBBE32}"/>
              </a:ext>
            </a:extLst>
          </p:cNvPr>
          <p:cNvSpPr txBox="1">
            <a:spLocks noGrp="1"/>
          </p:cNvSpPr>
          <p:nvPr>
            <p:ph idx="1"/>
          </p:nvPr>
        </p:nvSpPr>
        <p:spPr>
          <a:xfrm>
            <a:off x="293366" y="1523428"/>
            <a:ext cx="8211833" cy="5242346"/>
          </a:xfrm>
        </p:spPr>
        <p:txBody>
          <a:bodyPr/>
          <a:lstStyle/>
          <a:p>
            <a:pPr lvl="0">
              <a:lnSpc>
                <a:spcPct val="80000"/>
              </a:lnSpc>
            </a:pPr>
            <a:r>
              <a:rPr lang="en-US" sz="2300" dirty="0">
                <a:solidFill>
                  <a:srgbClr val="000000"/>
                </a:solidFill>
                <a:ea typeface="Microsoft YaHei"/>
              </a:rPr>
              <a:t>Application of ionization chamber (without gas amplification) as an active target for the elastic proton scattering at high and intermediate energies is very powerful method to study the nuclear matter distribution</a:t>
            </a:r>
            <a:endParaRPr lang="en-US" sz="2300" dirty="0">
              <a:solidFill>
                <a:srgbClr val="000000"/>
              </a:solidFill>
            </a:endParaRPr>
          </a:p>
          <a:p>
            <a:pPr lvl="0">
              <a:lnSpc>
                <a:spcPct val="80000"/>
              </a:lnSpc>
            </a:pPr>
            <a:r>
              <a:rPr lang="en-US" sz="2300" dirty="0">
                <a:solidFill>
                  <a:srgbClr val="000000"/>
                </a:solidFill>
                <a:ea typeface="Microsoft YaHei"/>
              </a:rPr>
              <a:t>Similar technique can be used for µ-p experiments aiming the measurement of the proton radius with high precision</a:t>
            </a:r>
          </a:p>
          <a:p>
            <a:pPr lvl="0">
              <a:lnSpc>
                <a:spcPct val="80000"/>
              </a:lnSpc>
            </a:pPr>
            <a:r>
              <a:rPr lang="en-US" sz="2300" dirty="0">
                <a:solidFill>
                  <a:srgbClr val="000000"/>
                </a:solidFill>
                <a:ea typeface="Microsoft YaHei"/>
              </a:rPr>
              <a:t>Test experiment shown feasibility </a:t>
            </a:r>
            <a:endParaRPr lang="en-US" sz="2300" dirty="0">
              <a:solidFill>
                <a:srgbClr val="000000"/>
              </a:solidFill>
            </a:endParaRPr>
          </a:p>
          <a:p>
            <a:pPr lvl="0">
              <a:lnSpc>
                <a:spcPct val="80000"/>
              </a:lnSpc>
            </a:pPr>
            <a:r>
              <a:rPr lang="en-US" sz="2300" dirty="0">
                <a:solidFill>
                  <a:srgbClr val="000000"/>
                </a:solidFill>
                <a:ea typeface="Microsoft YaHei"/>
              </a:rPr>
              <a:t>Background and useful rate is measured and acceptable</a:t>
            </a:r>
          </a:p>
          <a:p>
            <a:pPr lvl="0">
              <a:lnSpc>
                <a:spcPct val="80000"/>
              </a:lnSpc>
            </a:pPr>
            <a:r>
              <a:rPr lang="en-US" sz="2300" dirty="0">
                <a:solidFill>
                  <a:srgbClr val="000000"/>
                </a:solidFill>
                <a:ea typeface="Microsoft YaHei"/>
              </a:rPr>
              <a:t>TPC can run with independent from COMPASS DAQ, timestamp technique is proved</a:t>
            </a:r>
          </a:p>
          <a:p>
            <a:pPr lvl="0">
              <a:lnSpc>
                <a:spcPct val="80000"/>
              </a:lnSpc>
            </a:pPr>
            <a:r>
              <a:rPr lang="en-US" sz="2300" dirty="0">
                <a:solidFill>
                  <a:srgbClr val="000000"/>
                </a:solidFill>
                <a:ea typeface="Microsoft YaHei"/>
              </a:rPr>
              <a:t>Large baseline for the Si tracker and using He tubes is crucial</a:t>
            </a:r>
          </a:p>
          <a:p>
            <a:pPr lvl="0">
              <a:lnSpc>
                <a:spcPct val="80000"/>
              </a:lnSpc>
            </a:pPr>
            <a:r>
              <a:rPr lang="en-US" sz="2300" dirty="0">
                <a:solidFill>
                  <a:srgbClr val="000000"/>
                </a:solidFill>
                <a:ea typeface="Microsoft YaHei"/>
              </a:rPr>
              <a:t>New </a:t>
            </a:r>
            <a:r>
              <a:rPr lang="en-US" sz="2300" dirty="0" err="1">
                <a:solidFill>
                  <a:srgbClr val="000000"/>
                </a:solidFill>
                <a:ea typeface="Microsoft YaHei"/>
              </a:rPr>
              <a:t>SciFi</a:t>
            </a:r>
            <a:r>
              <a:rPr lang="en-US" sz="2300" dirty="0">
                <a:solidFill>
                  <a:srgbClr val="000000"/>
                </a:solidFill>
                <a:ea typeface="Microsoft YaHei"/>
              </a:rPr>
              <a:t> detectors need to be developed</a:t>
            </a:r>
          </a:p>
          <a:p>
            <a:pPr lvl="0">
              <a:lnSpc>
                <a:spcPct val="80000"/>
              </a:lnSpc>
            </a:pPr>
            <a:r>
              <a:rPr lang="en-US" sz="2300" dirty="0">
                <a:solidFill>
                  <a:srgbClr val="000000"/>
                </a:solidFill>
                <a:ea typeface="Microsoft YaHei"/>
              </a:rPr>
              <a:t>New setup can be ready for the test run in 2021 and for main run in 2022 (funding dependent) </a:t>
            </a:r>
          </a:p>
          <a:p>
            <a:pPr lvl="0">
              <a:lnSpc>
                <a:spcPct val="80000"/>
              </a:lnSpc>
            </a:pPr>
            <a:endParaRPr lang="en-US" sz="2300" dirty="0">
              <a:solidFill>
                <a:srgbClr val="000000"/>
              </a:solidFill>
            </a:endParaRPr>
          </a:p>
          <a:p>
            <a:pPr lvl="0">
              <a:lnSpc>
                <a:spcPct val="80000"/>
              </a:lnSpc>
              <a:spcBef>
                <a:spcPts val="500"/>
              </a:spcBef>
            </a:pPr>
            <a:endParaRPr lang="de-CH" sz="2200" dirty="0"/>
          </a:p>
        </p:txBody>
      </p:sp>
      <p:sp>
        <p:nvSpPr>
          <p:cNvPr id="4" name="Foliennummernplatzhalter 3">
            <a:extLst>
              <a:ext uri="{FF2B5EF4-FFF2-40B4-BE49-F238E27FC236}">
                <a16:creationId xmlns:a16="http://schemas.microsoft.com/office/drawing/2014/main" id="{4F138B5A-17A9-4C31-9CD3-2A1715EAF977}"/>
              </a:ext>
            </a:extLst>
          </p:cNvPr>
          <p:cNvSpPr>
            <a:spLocks noGrp="1"/>
          </p:cNvSpPr>
          <p:nvPr>
            <p:ph type="sldNum" sz="quarter" idx="8"/>
          </p:nvPr>
        </p:nvSpPr>
        <p:spPr/>
        <p:txBody>
          <a:bodyPr/>
          <a:lstStyle/>
          <a:p>
            <a:pPr lvl="0"/>
            <a:fld id="{B14BBBFD-9867-4CB0-B588-769218BF96F2}" type="slidenum">
              <a:rPr lang="de-CH" smtClean="0"/>
              <a:t>33</a:t>
            </a:fld>
            <a:endParaRPr lang="de-CH"/>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EC2C8388-8F42-4311-AC8A-AB2891A469C8}"/>
              </a:ext>
            </a:extLst>
          </p:cNvPr>
          <p:cNvSpPr>
            <a:spLocks noGrp="1"/>
          </p:cNvSpPr>
          <p:nvPr>
            <p:ph idx="1"/>
          </p:nvPr>
        </p:nvSpPr>
        <p:spPr/>
        <p:txBody>
          <a:bodyPr/>
          <a:lstStyle/>
          <a:p>
            <a:pPr marL="0" indent="0">
              <a:buNone/>
            </a:pPr>
            <a:r>
              <a:rPr lang="de-CH" dirty="0"/>
              <a:t>Backups</a:t>
            </a:r>
          </a:p>
        </p:txBody>
      </p:sp>
      <p:sp>
        <p:nvSpPr>
          <p:cNvPr id="2" name="Foliennummernplatzhalter 1">
            <a:extLst>
              <a:ext uri="{FF2B5EF4-FFF2-40B4-BE49-F238E27FC236}">
                <a16:creationId xmlns:a16="http://schemas.microsoft.com/office/drawing/2014/main" id="{7140F0E2-2DA8-40EA-9075-C1B87D26CC6F}"/>
              </a:ext>
            </a:extLst>
          </p:cNvPr>
          <p:cNvSpPr>
            <a:spLocks noGrp="1"/>
          </p:cNvSpPr>
          <p:nvPr>
            <p:ph type="sldNum" sz="quarter" idx="8"/>
          </p:nvPr>
        </p:nvSpPr>
        <p:spPr/>
        <p:txBody>
          <a:bodyPr/>
          <a:lstStyle/>
          <a:p>
            <a:pPr lvl="0"/>
            <a:fld id="{B14BBBFD-9867-4CB0-B588-769218BF96F2}" type="slidenum">
              <a:rPr lang="de-CH" smtClean="0"/>
              <a:t>34</a:t>
            </a:fld>
            <a:endParaRPr lang="de-CH"/>
          </a:p>
        </p:txBody>
      </p:sp>
    </p:spTree>
    <p:extLst>
      <p:ext uri="{BB962C8B-B14F-4D97-AF65-F5344CB8AC3E}">
        <p14:creationId xmlns:p14="http://schemas.microsoft.com/office/powerpoint/2010/main" val="42717089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38FDB704-6CA0-4082-86A4-5FFD40011ED3}"/>
              </a:ext>
            </a:extLst>
          </p:cNvPr>
          <p:cNvPicPr>
            <a:picLocks noChangeAspect="1"/>
          </p:cNvPicPr>
          <p:nvPr/>
        </p:nvPicPr>
        <p:blipFill>
          <a:blip r:embed="rId2"/>
          <a:stretch>
            <a:fillRect/>
          </a:stretch>
        </p:blipFill>
        <p:spPr>
          <a:xfrm>
            <a:off x="0" y="409053"/>
            <a:ext cx="9144000" cy="5491253"/>
          </a:xfrm>
          <a:prstGeom prst="rect">
            <a:avLst/>
          </a:prstGeom>
        </p:spPr>
      </p:pic>
      <p:sp>
        <p:nvSpPr>
          <p:cNvPr id="2" name="Foliennummernplatzhalter 1">
            <a:extLst>
              <a:ext uri="{FF2B5EF4-FFF2-40B4-BE49-F238E27FC236}">
                <a16:creationId xmlns:a16="http://schemas.microsoft.com/office/drawing/2014/main" id="{77FBAE52-451D-4585-92BA-165093E83E39}"/>
              </a:ext>
            </a:extLst>
          </p:cNvPr>
          <p:cNvSpPr>
            <a:spLocks noGrp="1"/>
          </p:cNvSpPr>
          <p:nvPr>
            <p:ph type="sldNum" sz="quarter" idx="8"/>
          </p:nvPr>
        </p:nvSpPr>
        <p:spPr/>
        <p:txBody>
          <a:bodyPr/>
          <a:lstStyle/>
          <a:p>
            <a:pPr lvl="0"/>
            <a:fld id="{B14BBBFD-9867-4CB0-B588-769218BF96F2}" type="slidenum">
              <a:rPr lang="de-CH" smtClean="0"/>
              <a:t>35</a:t>
            </a:fld>
            <a:endParaRPr lang="de-CH"/>
          </a:p>
        </p:txBody>
      </p:sp>
    </p:spTree>
    <p:extLst>
      <p:ext uri="{BB962C8B-B14F-4D97-AF65-F5344CB8AC3E}">
        <p14:creationId xmlns:p14="http://schemas.microsoft.com/office/powerpoint/2010/main" val="2369537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C8B3C1D2-431B-4B40-B804-BF5ED27C415E}"/>
              </a:ext>
            </a:extLst>
          </p:cNvPr>
          <p:cNvPicPr>
            <a:picLocks noChangeAspect="1"/>
          </p:cNvPicPr>
          <p:nvPr/>
        </p:nvPicPr>
        <p:blipFill>
          <a:blip r:embed="rId2"/>
          <a:stretch>
            <a:fillRect/>
          </a:stretch>
        </p:blipFill>
        <p:spPr>
          <a:xfrm>
            <a:off x="0" y="248032"/>
            <a:ext cx="9144000" cy="6702178"/>
          </a:xfrm>
          <a:prstGeom prst="rect">
            <a:avLst/>
          </a:prstGeom>
        </p:spPr>
      </p:pic>
      <p:sp>
        <p:nvSpPr>
          <p:cNvPr id="2" name="Foliennummernplatzhalter 1">
            <a:extLst>
              <a:ext uri="{FF2B5EF4-FFF2-40B4-BE49-F238E27FC236}">
                <a16:creationId xmlns:a16="http://schemas.microsoft.com/office/drawing/2014/main" id="{09D02A0D-3366-4C11-A38E-6C5E828B9A96}"/>
              </a:ext>
            </a:extLst>
          </p:cNvPr>
          <p:cNvSpPr>
            <a:spLocks noGrp="1"/>
          </p:cNvSpPr>
          <p:nvPr>
            <p:ph type="sldNum" sz="quarter" idx="8"/>
          </p:nvPr>
        </p:nvSpPr>
        <p:spPr/>
        <p:txBody>
          <a:bodyPr/>
          <a:lstStyle/>
          <a:p>
            <a:pPr lvl="0"/>
            <a:fld id="{B14BBBFD-9867-4CB0-B588-769218BF96F2}" type="slidenum">
              <a:rPr lang="de-CH" smtClean="0"/>
              <a:t>36</a:t>
            </a:fld>
            <a:endParaRPr lang="de-CH"/>
          </a:p>
        </p:txBody>
      </p:sp>
    </p:spTree>
    <p:extLst>
      <p:ext uri="{BB962C8B-B14F-4D97-AF65-F5344CB8AC3E}">
        <p14:creationId xmlns:p14="http://schemas.microsoft.com/office/powerpoint/2010/main" val="32304875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name="Slide44">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89AA49-C67F-49F3-830D-73542BC9D68A}"/>
              </a:ext>
            </a:extLst>
          </p:cNvPr>
          <p:cNvSpPr txBox="1">
            <a:spLocks noGrp="1"/>
          </p:cNvSpPr>
          <p:nvPr>
            <p:ph type="title"/>
          </p:nvPr>
        </p:nvSpPr>
        <p:spPr>
          <a:xfrm>
            <a:off x="1779733" y="118939"/>
            <a:ext cx="5584533" cy="787554"/>
          </a:xfrm>
        </p:spPr>
        <p:txBody>
          <a:bodyPr/>
          <a:lstStyle/>
          <a:p>
            <a:r>
              <a:rPr lang="de-CH" dirty="0"/>
              <a:t>Proton </a:t>
            </a:r>
            <a:r>
              <a:rPr lang="de-CH" dirty="0" err="1"/>
              <a:t>range</a:t>
            </a:r>
            <a:r>
              <a:rPr lang="de-CH" dirty="0"/>
              <a:t> in hydrogen</a:t>
            </a:r>
          </a:p>
        </p:txBody>
      </p:sp>
      <p:pic>
        <p:nvPicPr>
          <p:cNvPr id="3" name="Grafik 3">
            <a:extLst>
              <a:ext uri="{FF2B5EF4-FFF2-40B4-BE49-F238E27FC236}">
                <a16:creationId xmlns:a16="http://schemas.microsoft.com/office/drawing/2014/main" id="{330CBA10-A14B-4289-B169-1AB4B1DA100C}"/>
              </a:ext>
            </a:extLst>
          </p:cNvPr>
          <p:cNvPicPr>
            <a:picLocks noChangeAspect="1"/>
          </p:cNvPicPr>
          <p:nvPr/>
        </p:nvPicPr>
        <p:blipFill>
          <a:blip r:embed="rId2"/>
          <a:stretch>
            <a:fillRect/>
          </a:stretch>
        </p:blipFill>
        <p:spPr>
          <a:xfrm>
            <a:off x="-61342" y="1178560"/>
            <a:ext cx="8997296" cy="5059680"/>
          </a:xfrm>
          <a:prstGeom prst="rect">
            <a:avLst/>
          </a:prstGeom>
          <a:noFill/>
          <a:ln>
            <a:noFill/>
          </a:ln>
        </p:spPr>
      </p:pic>
      <p:sp>
        <p:nvSpPr>
          <p:cNvPr id="4" name="Foliennummernplatzhalter 3">
            <a:extLst>
              <a:ext uri="{FF2B5EF4-FFF2-40B4-BE49-F238E27FC236}">
                <a16:creationId xmlns:a16="http://schemas.microsoft.com/office/drawing/2014/main" id="{9664F0B3-4D59-459C-9E8D-695D4C4DCE57}"/>
              </a:ext>
            </a:extLst>
          </p:cNvPr>
          <p:cNvSpPr>
            <a:spLocks noGrp="1"/>
          </p:cNvSpPr>
          <p:nvPr>
            <p:ph type="sldNum" sz="quarter" idx="8"/>
          </p:nvPr>
        </p:nvSpPr>
        <p:spPr/>
        <p:txBody>
          <a:bodyPr/>
          <a:lstStyle/>
          <a:p>
            <a:pPr lvl="0"/>
            <a:fld id="{B14BBBFD-9867-4CB0-B588-769218BF96F2}" type="slidenum">
              <a:rPr lang="de-CH" smtClean="0"/>
              <a:t>37</a:t>
            </a:fld>
            <a:endParaRPr lang="de-CH"/>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stomShape 2">
            <a:extLst>
              <a:ext uri="{FF2B5EF4-FFF2-40B4-BE49-F238E27FC236}">
                <a16:creationId xmlns:a16="http://schemas.microsoft.com/office/drawing/2014/main" id="{BE77360A-4C86-4CF4-941A-F7BBF6FC5B2A}"/>
              </a:ext>
            </a:extLst>
          </p:cNvPr>
          <p:cNvSpPr/>
          <p:nvPr/>
        </p:nvSpPr>
        <p:spPr>
          <a:xfrm>
            <a:off x="1879600" y="78648"/>
            <a:ext cx="6904636" cy="903564"/>
          </a:xfrm>
          <a:prstGeom prst="rect">
            <a:avLst/>
          </a:prstGeom>
          <a:noFill/>
          <a:ln>
            <a:noFill/>
            <a:prstDash val="solid"/>
          </a:ln>
        </p:spPr>
        <p:txBody>
          <a:bodyPr vert="horz" wrap="square" lIns="91430" tIns="45720" rIns="9143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dirty="0">
                <a:solidFill>
                  <a:srgbClr val="000000"/>
                </a:solidFill>
                <a:latin typeface="Arial"/>
                <a:ea typeface="华文新魏" pitchFamily="2"/>
              </a:rPr>
              <a:t>Slope of the form factor vs radius</a:t>
            </a:r>
            <a:r>
              <a:rPr lang="en-US" sz="2400" b="0" i="0" u="none" strike="noStrike" kern="1200" cap="none" spc="0" baseline="0" dirty="0">
                <a:solidFill>
                  <a:srgbClr val="000000"/>
                </a:solidFill>
                <a:uFillTx/>
                <a:latin typeface="Arial"/>
                <a:ea typeface="华文新魏" pitchFamily="2"/>
              </a:rPr>
              <a:t> </a:t>
            </a:r>
            <a:r>
              <a:rPr lang="en-US" sz="2400" b="0" i="0" u="none" strike="noStrike" kern="1200" cap="none" spc="0" baseline="0" dirty="0">
                <a:solidFill>
                  <a:srgbClr val="000000"/>
                </a:solidFill>
                <a:uFillTx/>
                <a:latin typeface="Arial"/>
                <a:ea typeface="DejaVu Sans"/>
              </a:rPr>
              <a:t> </a:t>
            </a:r>
            <a:endParaRPr lang="en-US" sz="2400" b="0" i="0" u="none" strike="noStrike" kern="1200" cap="none" spc="0" baseline="0" dirty="0">
              <a:solidFill>
                <a:srgbClr val="000000"/>
              </a:solidFill>
              <a:uFillTx/>
              <a:latin typeface="Arial"/>
            </a:endParaRPr>
          </a:p>
        </p:txBody>
      </p:sp>
      <p:sp>
        <p:nvSpPr>
          <p:cNvPr id="5" name="Rechteck 4">
            <a:extLst>
              <a:ext uri="{FF2B5EF4-FFF2-40B4-BE49-F238E27FC236}">
                <a16:creationId xmlns:a16="http://schemas.microsoft.com/office/drawing/2014/main" id="{25ADA467-6D0E-4DFE-8013-DADFA9A89559}"/>
              </a:ext>
            </a:extLst>
          </p:cNvPr>
          <p:cNvSpPr/>
          <p:nvPr/>
        </p:nvSpPr>
        <p:spPr>
          <a:xfrm>
            <a:off x="5550196" y="1393099"/>
            <a:ext cx="3593804" cy="4801314"/>
          </a:xfrm>
          <a:prstGeom prst="rect">
            <a:avLst/>
          </a:prstGeom>
        </p:spPr>
        <p:txBody>
          <a:bodyPr wrap="square">
            <a:spAutoFit/>
          </a:bodyPr>
          <a:lstStyle/>
          <a:p>
            <a:r>
              <a:rPr lang="en-US" dirty="0">
                <a:latin typeface="ArialMT"/>
              </a:rPr>
              <a:t>High beam energy is an advantage</a:t>
            </a:r>
          </a:p>
          <a:p>
            <a:endParaRPr lang="en-US" dirty="0">
              <a:latin typeface="ArialMT"/>
            </a:endParaRPr>
          </a:p>
          <a:p>
            <a:r>
              <a:rPr lang="en-US" dirty="0">
                <a:latin typeface="ArialMT"/>
              </a:rPr>
              <a:t>Muon is much heavier as electron </a:t>
            </a:r>
            <a:r>
              <a:rPr lang="en-US" dirty="0">
                <a:latin typeface="ArialMT"/>
                <a:sym typeface="Symbol" panose="05050102010706020507" pitchFamily="18" charset="2"/>
              </a:rPr>
              <a:t> smaller radiative corrections</a:t>
            </a:r>
          </a:p>
          <a:p>
            <a:endParaRPr lang="en-US" dirty="0">
              <a:latin typeface="ArialMT"/>
            </a:endParaRPr>
          </a:p>
          <a:p>
            <a:r>
              <a:rPr lang="en-US" dirty="0">
                <a:latin typeface="ArialMT"/>
              </a:rPr>
              <a:t>Wide Q</a:t>
            </a:r>
            <a:r>
              <a:rPr lang="en-US" baseline="30000" dirty="0">
                <a:latin typeface="ArialMT"/>
              </a:rPr>
              <a:t>2</a:t>
            </a:r>
            <a:r>
              <a:rPr lang="en-US" dirty="0">
                <a:latin typeface="ArialMT"/>
              </a:rPr>
              <a:t> -range of 10</a:t>
            </a:r>
            <a:r>
              <a:rPr lang="en-US" baseline="30000" dirty="0">
                <a:latin typeface="ArialMT"/>
              </a:rPr>
              <a:t>-4</a:t>
            </a:r>
            <a:r>
              <a:rPr lang="en-US" dirty="0">
                <a:latin typeface="ArialMT"/>
              </a:rPr>
              <a:t>–10</a:t>
            </a:r>
            <a:r>
              <a:rPr lang="en-US" baseline="30000" dirty="0">
                <a:latin typeface="ArialMT"/>
              </a:rPr>
              <a:t>-2</a:t>
            </a:r>
            <a:r>
              <a:rPr lang="en-US" dirty="0">
                <a:latin typeface="ArialMT"/>
              </a:rPr>
              <a:t> GeV</a:t>
            </a:r>
            <a:r>
              <a:rPr lang="en-US" baseline="30000" dirty="0">
                <a:latin typeface="ArialMT"/>
              </a:rPr>
              <a:t>2</a:t>
            </a:r>
            <a:r>
              <a:rPr lang="en-US" dirty="0">
                <a:latin typeface="ArialMT"/>
              </a:rPr>
              <a:t> to </a:t>
            </a:r>
            <a:r>
              <a:rPr lang="de-CH" dirty="0" err="1">
                <a:latin typeface="ArialMT"/>
              </a:rPr>
              <a:t>back-up</a:t>
            </a:r>
            <a:r>
              <a:rPr lang="de-CH" dirty="0">
                <a:latin typeface="ArialMT"/>
              </a:rPr>
              <a:t> possible </a:t>
            </a:r>
            <a:r>
              <a:rPr lang="de-CH" dirty="0" err="1">
                <a:latin typeface="ArialMT"/>
              </a:rPr>
              <a:t>models</a:t>
            </a:r>
            <a:endParaRPr lang="de-CH" dirty="0">
              <a:latin typeface="ArialMT"/>
            </a:endParaRPr>
          </a:p>
          <a:p>
            <a:endParaRPr lang="en-US" dirty="0">
              <a:latin typeface="ArialMT"/>
            </a:endParaRPr>
          </a:p>
          <a:p>
            <a:r>
              <a:rPr lang="en-US" dirty="0">
                <a:latin typeface="ArialMT"/>
              </a:rPr>
              <a:t>Experimental challenges especially for low-Q</a:t>
            </a:r>
            <a:r>
              <a:rPr lang="en-US" baseline="30000" dirty="0">
                <a:latin typeface="ArialMT"/>
              </a:rPr>
              <a:t>2</a:t>
            </a:r>
            <a:r>
              <a:rPr lang="en-US" dirty="0">
                <a:latin typeface="ArialMT"/>
              </a:rPr>
              <a:t> </a:t>
            </a:r>
          </a:p>
          <a:p>
            <a:endParaRPr lang="en-US" dirty="0">
              <a:latin typeface="ArialMT"/>
            </a:endParaRPr>
          </a:p>
          <a:p>
            <a:r>
              <a:rPr lang="en-US" dirty="0">
                <a:latin typeface="ArialMT"/>
              </a:rPr>
              <a:t>With COMPASS one can measure scattering angles down to </a:t>
            </a:r>
            <a:r>
              <a:rPr lang="en-US" dirty="0">
                <a:latin typeface="ArialMT"/>
                <a:sym typeface="Symbol" panose="05050102010706020507" pitchFamily="18" charset="2"/>
              </a:rPr>
              <a:t>0.1 </a:t>
            </a:r>
            <a:r>
              <a:rPr lang="en-US" dirty="0" err="1">
                <a:latin typeface="ArialMT"/>
                <a:sym typeface="Symbol" panose="05050102010706020507" pitchFamily="18" charset="2"/>
              </a:rPr>
              <a:t>mrad</a:t>
            </a:r>
            <a:r>
              <a:rPr lang="en-US" dirty="0">
                <a:latin typeface="ArialMT"/>
                <a:sym typeface="Symbol" panose="05050102010706020507" pitchFamily="18" charset="2"/>
              </a:rPr>
              <a:t>  </a:t>
            </a:r>
            <a:r>
              <a:rPr lang="en-US" dirty="0">
                <a:latin typeface="ArialMT"/>
              </a:rPr>
              <a:t>10</a:t>
            </a:r>
            <a:r>
              <a:rPr lang="en-US" baseline="30000" dirty="0">
                <a:latin typeface="ArialMT"/>
              </a:rPr>
              <a:t>-4 </a:t>
            </a:r>
            <a:r>
              <a:rPr lang="en-US" dirty="0">
                <a:latin typeface="ArialMT"/>
              </a:rPr>
              <a:t>GeV</a:t>
            </a:r>
            <a:r>
              <a:rPr lang="en-US" baseline="30000" dirty="0">
                <a:latin typeface="ArialMT"/>
              </a:rPr>
              <a:t>2</a:t>
            </a:r>
            <a:r>
              <a:rPr lang="en-US" dirty="0">
                <a:latin typeface="ArialMT"/>
              </a:rPr>
              <a:t> and muon momentum</a:t>
            </a:r>
            <a:endParaRPr lang="de-CH" baseline="30000" dirty="0"/>
          </a:p>
        </p:txBody>
      </p:sp>
      <p:pic>
        <p:nvPicPr>
          <p:cNvPr id="4" name="Grafik 3">
            <a:extLst>
              <a:ext uri="{FF2B5EF4-FFF2-40B4-BE49-F238E27FC236}">
                <a16:creationId xmlns:a16="http://schemas.microsoft.com/office/drawing/2014/main" id="{3C2B06D3-569C-4C2C-B61A-ED83CEDAB0C7}"/>
              </a:ext>
            </a:extLst>
          </p:cNvPr>
          <p:cNvPicPr>
            <a:picLocks noChangeAspect="1"/>
          </p:cNvPicPr>
          <p:nvPr/>
        </p:nvPicPr>
        <p:blipFill>
          <a:blip r:embed="rId2"/>
          <a:stretch>
            <a:fillRect/>
          </a:stretch>
        </p:blipFill>
        <p:spPr>
          <a:xfrm>
            <a:off x="170121" y="1567256"/>
            <a:ext cx="5204150" cy="4742103"/>
          </a:xfrm>
          <a:prstGeom prst="rect">
            <a:avLst/>
          </a:prstGeom>
        </p:spPr>
      </p:pic>
      <p:sp>
        <p:nvSpPr>
          <p:cNvPr id="6" name="Textfeld 5">
            <a:extLst>
              <a:ext uri="{FF2B5EF4-FFF2-40B4-BE49-F238E27FC236}">
                <a16:creationId xmlns:a16="http://schemas.microsoft.com/office/drawing/2014/main" id="{865D9C46-8233-4D87-A100-76B9E567828F}"/>
              </a:ext>
            </a:extLst>
          </p:cNvPr>
          <p:cNvSpPr txBox="1"/>
          <p:nvPr/>
        </p:nvSpPr>
        <p:spPr>
          <a:xfrm>
            <a:off x="111706" y="1169582"/>
            <a:ext cx="6593280" cy="338554"/>
          </a:xfrm>
          <a:prstGeom prst="rect">
            <a:avLst/>
          </a:prstGeom>
          <a:noFill/>
        </p:spPr>
        <p:txBody>
          <a:bodyPr wrap="none" rtlCol="0">
            <a:spAutoFit/>
          </a:bodyPr>
          <a:lstStyle/>
          <a:p>
            <a:r>
              <a:rPr lang="en-US" sz="1600" i="1" dirty="0"/>
              <a:t>proton form factors G</a:t>
            </a:r>
            <a:r>
              <a:rPr lang="en-US" sz="1600" i="1" baseline="-25000" dirty="0"/>
              <a:t>E</a:t>
            </a:r>
            <a:r>
              <a:rPr lang="en-US" sz="1600" i="1" dirty="0"/>
              <a:t> and G</a:t>
            </a:r>
            <a:r>
              <a:rPr lang="en-US" sz="1600" i="1" baseline="-25000" dirty="0"/>
              <a:t>M</a:t>
            </a:r>
            <a:r>
              <a:rPr lang="en-US" sz="1600" i="1" dirty="0"/>
              <a:t>, shown as ratio to the dipole form factor G</a:t>
            </a:r>
            <a:r>
              <a:rPr lang="en-US" sz="1600" i="1" baseline="-25000" dirty="0"/>
              <a:t>D</a:t>
            </a:r>
            <a:r>
              <a:rPr lang="en-US" sz="1600" i="1" dirty="0"/>
              <a:t> </a:t>
            </a:r>
            <a:endParaRPr lang="de-CH" sz="1600" i="1" dirty="0"/>
          </a:p>
        </p:txBody>
      </p:sp>
      <p:sp>
        <p:nvSpPr>
          <p:cNvPr id="7" name="Textfeld 6">
            <a:extLst>
              <a:ext uri="{FF2B5EF4-FFF2-40B4-BE49-F238E27FC236}">
                <a16:creationId xmlns:a16="http://schemas.microsoft.com/office/drawing/2014/main" id="{402F5DB4-42F6-4DC6-B07B-510647A4B3EE}"/>
              </a:ext>
            </a:extLst>
          </p:cNvPr>
          <p:cNvSpPr txBox="1"/>
          <p:nvPr/>
        </p:nvSpPr>
        <p:spPr>
          <a:xfrm>
            <a:off x="111706" y="3645919"/>
            <a:ext cx="4951805" cy="584775"/>
          </a:xfrm>
          <a:prstGeom prst="rect">
            <a:avLst/>
          </a:prstGeom>
          <a:noFill/>
        </p:spPr>
        <p:txBody>
          <a:bodyPr wrap="none" rtlCol="0">
            <a:spAutoFit/>
          </a:bodyPr>
          <a:lstStyle/>
          <a:p>
            <a:r>
              <a:rPr lang="en-US" sz="1600" i="1" dirty="0"/>
              <a:t>ratio of the cross section over the prediction for the cross </a:t>
            </a:r>
          </a:p>
          <a:p>
            <a:r>
              <a:rPr lang="en-US" sz="1600" i="1" dirty="0"/>
              <a:t>section using the standard dipole form factor.</a:t>
            </a:r>
            <a:endParaRPr lang="de-CH" sz="1600" i="1" dirty="0"/>
          </a:p>
        </p:txBody>
      </p:sp>
    </p:spTree>
    <p:extLst>
      <p:ext uri="{BB962C8B-B14F-4D97-AF65-F5344CB8AC3E}">
        <p14:creationId xmlns:p14="http://schemas.microsoft.com/office/powerpoint/2010/main" val="2123991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B2631AF3-8B95-4E07-9326-25EB0F372C91}"/>
              </a:ext>
            </a:extLst>
          </p:cNvPr>
          <p:cNvPicPr>
            <a:picLocks noChangeAspect="1"/>
          </p:cNvPicPr>
          <p:nvPr/>
        </p:nvPicPr>
        <p:blipFill>
          <a:blip r:embed="rId2"/>
          <a:stretch>
            <a:fillRect/>
          </a:stretch>
        </p:blipFill>
        <p:spPr>
          <a:xfrm>
            <a:off x="787527" y="1301971"/>
            <a:ext cx="7358634" cy="2292967"/>
          </a:xfrm>
          <a:prstGeom prst="rect">
            <a:avLst/>
          </a:prstGeom>
        </p:spPr>
      </p:pic>
      <p:sp>
        <p:nvSpPr>
          <p:cNvPr id="3" name="Titel 1">
            <a:extLst>
              <a:ext uri="{FF2B5EF4-FFF2-40B4-BE49-F238E27FC236}">
                <a16:creationId xmlns:a16="http://schemas.microsoft.com/office/drawing/2014/main" id="{ABDDBFAF-D612-4054-BA51-9CC0F78EB103}"/>
              </a:ext>
            </a:extLst>
          </p:cNvPr>
          <p:cNvSpPr txBox="1">
            <a:spLocks/>
          </p:cNvSpPr>
          <p:nvPr/>
        </p:nvSpPr>
        <p:spPr>
          <a:xfrm>
            <a:off x="1272954" y="384269"/>
            <a:ext cx="5584533" cy="787554"/>
          </a:xfrm>
          <a:prstGeom prst="rect">
            <a:avLst/>
          </a:prstGeom>
        </p:spPr>
        <p:txBody>
          <a:bodyPr/>
          <a:lstStyle>
            <a:lvl1pPr marL="0" marR="0" lvl="0" indent="0" algn="l" defTabSz="457200" rtl="0" fontAlgn="auto" hangingPunct="1">
              <a:lnSpc>
                <a:spcPct val="100000"/>
              </a:lnSpc>
              <a:spcBef>
                <a:spcPts val="0"/>
              </a:spcBef>
              <a:spcAft>
                <a:spcPts val="0"/>
              </a:spcAft>
              <a:buNone/>
              <a:tabLst/>
              <a:defRPr lang="de-DE" sz="2400" b="1" i="0" u="none" strike="noStrike" kern="1200" cap="none" spc="0" baseline="0">
                <a:solidFill>
                  <a:srgbClr val="333333"/>
                </a:solidFill>
                <a:uFillTx/>
                <a:latin typeface="Arial"/>
                <a:cs typeface="Arial"/>
              </a:defRPr>
            </a:lvl1pPr>
          </a:lstStyle>
          <a:p>
            <a:r>
              <a:rPr lang="de-CH" dirty="0"/>
              <a:t>High </a:t>
            </a:r>
            <a:r>
              <a:rPr lang="de-CH" dirty="0" err="1"/>
              <a:t>energy</a:t>
            </a:r>
            <a:r>
              <a:rPr lang="de-CH" dirty="0"/>
              <a:t> </a:t>
            </a:r>
            <a:r>
              <a:rPr lang="de-CH" dirty="0" err="1"/>
              <a:t>muons</a:t>
            </a:r>
            <a:endParaRPr lang="de-CH" dirty="0"/>
          </a:p>
        </p:txBody>
      </p:sp>
      <p:pic>
        <p:nvPicPr>
          <p:cNvPr id="5" name="Grafik 4">
            <a:extLst>
              <a:ext uri="{FF2B5EF4-FFF2-40B4-BE49-F238E27FC236}">
                <a16:creationId xmlns:a16="http://schemas.microsoft.com/office/drawing/2014/main" id="{187EBBB9-33D2-40B1-9CB9-C5F4E9F57E59}"/>
              </a:ext>
            </a:extLst>
          </p:cNvPr>
          <p:cNvPicPr>
            <a:picLocks noChangeAspect="1"/>
          </p:cNvPicPr>
          <p:nvPr/>
        </p:nvPicPr>
        <p:blipFill>
          <a:blip r:embed="rId3"/>
          <a:stretch>
            <a:fillRect/>
          </a:stretch>
        </p:blipFill>
        <p:spPr>
          <a:xfrm>
            <a:off x="722376" y="3594938"/>
            <a:ext cx="7423785" cy="2490329"/>
          </a:xfrm>
          <a:prstGeom prst="rect">
            <a:avLst/>
          </a:prstGeom>
        </p:spPr>
      </p:pic>
      <p:sp>
        <p:nvSpPr>
          <p:cNvPr id="6" name="Textfeld 5">
            <a:extLst>
              <a:ext uri="{FF2B5EF4-FFF2-40B4-BE49-F238E27FC236}">
                <a16:creationId xmlns:a16="http://schemas.microsoft.com/office/drawing/2014/main" id="{41CB7A55-324A-4D8F-AC18-B9C6E0F77B97}"/>
              </a:ext>
            </a:extLst>
          </p:cNvPr>
          <p:cNvSpPr txBox="1"/>
          <p:nvPr/>
        </p:nvSpPr>
        <p:spPr>
          <a:xfrm>
            <a:off x="5975899" y="6217920"/>
            <a:ext cx="1763175" cy="369332"/>
          </a:xfrm>
          <a:prstGeom prst="rect">
            <a:avLst/>
          </a:prstGeom>
          <a:noFill/>
        </p:spPr>
        <p:txBody>
          <a:bodyPr wrap="none" rtlCol="0">
            <a:spAutoFit/>
          </a:bodyPr>
          <a:lstStyle/>
          <a:p>
            <a:r>
              <a:rPr lang="de-CH" dirty="0"/>
              <a:t>J. Friedrich, TUM</a:t>
            </a:r>
          </a:p>
        </p:txBody>
      </p:sp>
    </p:spTree>
    <p:extLst>
      <p:ext uri="{BB962C8B-B14F-4D97-AF65-F5344CB8AC3E}">
        <p14:creationId xmlns:p14="http://schemas.microsoft.com/office/powerpoint/2010/main" val="3522414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6B94C0-780E-41B0-95C8-7EE9B0C8F314}"/>
              </a:ext>
            </a:extLst>
          </p:cNvPr>
          <p:cNvSpPr>
            <a:spLocks noGrp="1"/>
          </p:cNvSpPr>
          <p:nvPr>
            <p:ph type="title"/>
          </p:nvPr>
        </p:nvSpPr>
        <p:spPr>
          <a:xfrm>
            <a:off x="514002" y="109949"/>
            <a:ext cx="5584533" cy="787554"/>
          </a:xfrm>
        </p:spPr>
        <p:txBody>
          <a:bodyPr/>
          <a:lstStyle/>
          <a:p>
            <a:r>
              <a:rPr lang="de-CH" dirty="0"/>
              <a:t>New Letter </a:t>
            </a:r>
            <a:r>
              <a:rPr lang="de-CH" dirty="0" err="1"/>
              <a:t>of</a:t>
            </a:r>
            <a:r>
              <a:rPr lang="de-CH" dirty="0"/>
              <a:t> </a:t>
            </a:r>
            <a:r>
              <a:rPr lang="de-CH" dirty="0" err="1"/>
              <a:t>Intent</a:t>
            </a:r>
            <a:endParaRPr lang="de-CH" dirty="0"/>
          </a:p>
        </p:txBody>
      </p:sp>
      <p:sp>
        <p:nvSpPr>
          <p:cNvPr id="3" name="Inhaltsplatzhalter 2">
            <a:extLst>
              <a:ext uri="{FF2B5EF4-FFF2-40B4-BE49-F238E27FC236}">
                <a16:creationId xmlns:a16="http://schemas.microsoft.com/office/drawing/2014/main" id="{6380EAAB-486D-4628-BA96-3A534B95F099}"/>
              </a:ext>
            </a:extLst>
          </p:cNvPr>
          <p:cNvSpPr>
            <a:spLocks noGrp="1"/>
          </p:cNvSpPr>
          <p:nvPr>
            <p:ph idx="1"/>
          </p:nvPr>
        </p:nvSpPr>
        <p:spPr>
          <a:xfrm>
            <a:off x="422563" y="2660442"/>
            <a:ext cx="8211833" cy="1361440"/>
          </a:xfrm>
        </p:spPr>
        <p:txBody>
          <a:bodyPr/>
          <a:lstStyle/>
          <a:p>
            <a:pPr marL="0" indent="0">
              <a:buNone/>
            </a:pPr>
            <a:r>
              <a:rPr lang="en-US" b="1" dirty="0"/>
              <a:t>A New QCD facility at the M2 beam line of the CERN SPS: COMPASS++/AMBER</a:t>
            </a:r>
            <a:endParaRPr lang="de-CH" dirty="0"/>
          </a:p>
          <a:p>
            <a:endParaRPr lang="de-CH" dirty="0"/>
          </a:p>
        </p:txBody>
      </p:sp>
      <p:pic>
        <p:nvPicPr>
          <p:cNvPr id="4" name="Grafik 3">
            <a:extLst>
              <a:ext uri="{FF2B5EF4-FFF2-40B4-BE49-F238E27FC236}">
                <a16:creationId xmlns:a16="http://schemas.microsoft.com/office/drawing/2014/main" id="{4C224DB9-FB90-47B6-8078-78B5AD4EABCC}"/>
              </a:ext>
            </a:extLst>
          </p:cNvPr>
          <p:cNvPicPr>
            <a:picLocks noChangeAspect="1"/>
          </p:cNvPicPr>
          <p:nvPr/>
        </p:nvPicPr>
        <p:blipFill>
          <a:blip r:embed="rId2"/>
          <a:stretch>
            <a:fillRect/>
          </a:stretch>
        </p:blipFill>
        <p:spPr>
          <a:xfrm rot="5400000">
            <a:off x="5744837" y="-342028"/>
            <a:ext cx="1013368" cy="4765749"/>
          </a:xfrm>
          <a:prstGeom prst="rect">
            <a:avLst/>
          </a:prstGeom>
        </p:spPr>
      </p:pic>
      <p:pic>
        <p:nvPicPr>
          <p:cNvPr id="5" name="Grafik 4">
            <a:extLst>
              <a:ext uri="{FF2B5EF4-FFF2-40B4-BE49-F238E27FC236}">
                <a16:creationId xmlns:a16="http://schemas.microsoft.com/office/drawing/2014/main" id="{DA226A27-10EE-475E-BB30-35AFE556C87E}"/>
              </a:ext>
            </a:extLst>
          </p:cNvPr>
          <p:cNvPicPr>
            <a:picLocks noChangeAspect="1"/>
          </p:cNvPicPr>
          <p:nvPr/>
        </p:nvPicPr>
        <p:blipFill>
          <a:blip r:embed="rId3"/>
          <a:stretch>
            <a:fillRect/>
          </a:stretch>
        </p:blipFill>
        <p:spPr>
          <a:xfrm>
            <a:off x="0" y="3680550"/>
            <a:ext cx="9144000" cy="1941149"/>
          </a:xfrm>
          <a:prstGeom prst="rect">
            <a:avLst/>
          </a:prstGeom>
        </p:spPr>
      </p:pic>
      <p:sp>
        <p:nvSpPr>
          <p:cNvPr id="6" name="Foliennummernplatzhalter 5">
            <a:extLst>
              <a:ext uri="{FF2B5EF4-FFF2-40B4-BE49-F238E27FC236}">
                <a16:creationId xmlns:a16="http://schemas.microsoft.com/office/drawing/2014/main" id="{D391D738-7329-453F-9A41-C5B39ACA8D1C}"/>
              </a:ext>
            </a:extLst>
          </p:cNvPr>
          <p:cNvSpPr>
            <a:spLocks noGrp="1"/>
          </p:cNvSpPr>
          <p:nvPr>
            <p:ph type="sldNum" sz="quarter" idx="8"/>
          </p:nvPr>
        </p:nvSpPr>
        <p:spPr/>
        <p:txBody>
          <a:bodyPr/>
          <a:lstStyle/>
          <a:p>
            <a:pPr lvl="0"/>
            <a:fld id="{B14BBBFD-9867-4CB0-B588-769218BF96F2}" type="slidenum">
              <a:rPr lang="de-CH" smtClean="0"/>
              <a:t>6</a:t>
            </a:fld>
            <a:endParaRPr lang="de-CH"/>
          </a:p>
        </p:txBody>
      </p:sp>
    </p:spTree>
    <p:extLst>
      <p:ext uri="{BB962C8B-B14F-4D97-AF65-F5344CB8AC3E}">
        <p14:creationId xmlns:p14="http://schemas.microsoft.com/office/powerpoint/2010/main" val="2193480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54CC737F-7DB8-4E43-AD38-9B7FB42E7EBB}"/>
              </a:ext>
            </a:extLst>
          </p:cNvPr>
          <p:cNvPicPr>
            <a:picLocks noChangeAspect="1"/>
          </p:cNvPicPr>
          <p:nvPr/>
        </p:nvPicPr>
        <p:blipFill>
          <a:blip r:embed="rId2"/>
          <a:stretch>
            <a:fillRect/>
          </a:stretch>
        </p:blipFill>
        <p:spPr>
          <a:xfrm>
            <a:off x="223520" y="214779"/>
            <a:ext cx="8696959" cy="6428442"/>
          </a:xfrm>
          <a:prstGeom prst="rect">
            <a:avLst/>
          </a:prstGeom>
        </p:spPr>
      </p:pic>
      <p:sp useBgFill="1">
        <p:nvSpPr>
          <p:cNvPr id="3" name="Rechteck 2">
            <a:extLst>
              <a:ext uri="{FF2B5EF4-FFF2-40B4-BE49-F238E27FC236}">
                <a16:creationId xmlns:a16="http://schemas.microsoft.com/office/drawing/2014/main" id="{45549534-CAB2-4981-95BF-BC8001F61A8E}"/>
              </a:ext>
            </a:extLst>
          </p:cNvPr>
          <p:cNvSpPr/>
          <p:nvPr/>
        </p:nvSpPr>
        <p:spPr>
          <a:xfrm>
            <a:off x="566928" y="6293305"/>
            <a:ext cx="1380744" cy="23327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useBgFill="1">
        <p:nvSpPr>
          <p:cNvPr id="4" name="Rechteck 3">
            <a:extLst>
              <a:ext uri="{FF2B5EF4-FFF2-40B4-BE49-F238E27FC236}">
                <a16:creationId xmlns:a16="http://schemas.microsoft.com/office/drawing/2014/main" id="{8EB0CBAC-4A29-4FE0-BB15-54608CD00E3A}"/>
              </a:ext>
            </a:extLst>
          </p:cNvPr>
          <p:cNvSpPr/>
          <p:nvPr/>
        </p:nvSpPr>
        <p:spPr>
          <a:xfrm>
            <a:off x="7618892" y="6293305"/>
            <a:ext cx="1380744" cy="23327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3795593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5">
    <p:spTree>
      <p:nvGrpSpPr>
        <p:cNvPr id="1" name=""/>
        <p:cNvGrpSpPr/>
        <p:nvPr/>
      </p:nvGrpSpPr>
      <p:grpSpPr>
        <a:xfrm>
          <a:off x="0" y="0"/>
          <a:ext cx="0" cy="0"/>
          <a:chOff x="0" y="0"/>
          <a:chExt cx="0" cy="0"/>
        </a:xfrm>
      </p:grpSpPr>
      <p:sp>
        <p:nvSpPr>
          <p:cNvPr id="2" name="CustomShape 1">
            <a:extLst>
              <a:ext uri="{FF2B5EF4-FFF2-40B4-BE49-F238E27FC236}">
                <a16:creationId xmlns:a16="http://schemas.microsoft.com/office/drawing/2014/main" id="{52FC6991-8CDB-4F12-A20B-A71FDF425AAF}"/>
              </a:ext>
            </a:extLst>
          </p:cNvPr>
          <p:cNvSpPr/>
          <p:nvPr/>
        </p:nvSpPr>
        <p:spPr>
          <a:xfrm>
            <a:off x="105384" y="5172276"/>
            <a:ext cx="6622130" cy="1548508"/>
          </a:xfrm>
          <a:prstGeom prst="rect">
            <a:avLst/>
          </a:prstGeom>
          <a:noFill/>
          <a:ln>
            <a:noFill/>
            <a:prstDash val="solid"/>
          </a:ln>
        </p:spPr>
        <p:txBody>
          <a:bodyPr vert="horz" wrap="square" lIns="91430" tIns="45720" rIns="9143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800" b="0" i="0" u="none" strike="noStrike" kern="1200" cap="none" spc="0" baseline="0">
                <a:solidFill>
                  <a:srgbClr val="000000"/>
                </a:solidFill>
                <a:uFillTx/>
                <a:latin typeface="Arial"/>
                <a:ea typeface="DejaVu Sans"/>
              </a:rPr>
              <a:t>“Classical” ionization chamber, built at PNPI</a:t>
            </a:r>
            <a:endParaRPr lang="en-US" sz="1800" b="0" i="0" u="none" strike="noStrike" kern="1200" cap="none" spc="0" baseline="0">
              <a:solidFill>
                <a:srgbClr val="000000"/>
              </a:solidFill>
              <a:uFillTx/>
              <a:latin typeface="Arial"/>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800" b="0" i="0" u="none" strike="noStrike" kern="1200" cap="none" spc="0" baseline="0">
                <a:solidFill>
                  <a:srgbClr val="000000"/>
                </a:solidFill>
                <a:uFillTx/>
                <a:latin typeface="Arial"/>
                <a:ea typeface="DejaVu Sans"/>
              </a:rPr>
              <a:t>Pressure up to 10 bar</a:t>
            </a:r>
            <a:endParaRPr lang="en-US" sz="1800" b="0" i="0" u="none" strike="noStrike" kern="1200" cap="none" spc="0" baseline="0">
              <a:solidFill>
                <a:srgbClr val="000000"/>
              </a:solidFill>
              <a:uFillTx/>
              <a:latin typeface="Arial"/>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800" b="0" i="0" u="none" strike="noStrike" kern="1200" cap="none" spc="0" baseline="0">
                <a:solidFill>
                  <a:srgbClr val="000000"/>
                </a:solidFill>
                <a:uFillTx/>
                <a:latin typeface="Arial"/>
                <a:ea typeface="DejaVu Sans"/>
              </a:rPr>
              <a:t>Diameter of inner anodes – 20 cm, of outer – 40 cm</a:t>
            </a:r>
            <a:endParaRPr lang="en-US" sz="1800" b="0" i="0" u="none" strike="noStrike" kern="1200" cap="none" spc="0" baseline="0">
              <a:solidFill>
                <a:srgbClr val="000000"/>
              </a:solidFill>
              <a:uFillTx/>
              <a:latin typeface="Arial"/>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800" b="0" i="0" u="none" strike="noStrike" kern="1200" cap="none" spc="0" baseline="0">
                <a:solidFill>
                  <a:srgbClr val="000000"/>
                </a:solidFill>
                <a:uFillTx/>
                <a:latin typeface="Arial"/>
                <a:ea typeface="DejaVu Sans"/>
              </a:rPr>
              <a:t>Normally filled with pure H</a:t>
            </a:r>
            <a:r>
              <a:rPr lang="en-US" sz="1800" b="0" i="0" u="none" strike="noStrike" kern="1200" cap="none" spc="0" baseline="-25000">
                <a:solidFill>
                  <a:srgbClr val="000000"/>
                </a:solidFill>
                <a:uFillTx/>
                <a:latin typeface="Arial"/>
                <a:ea typeface="DejaVu Sans"/>
              </a:rPr>
              <a:t>2</a:t>
            </a:r>
            <a:r>
              <a:rPr lang="en-US" sz="1800" b="0" i="0" u="none" strike="noStrike" kern="1200" cap="none" spc="0" baseline="0">
                <a:solidFill>
                  <a:srgbClr val="000000"/>
                </a:solidFill>
                <a:uFillTx/>
                <a:latin typeface="Arial"/>
                <a:ea typeface="DejaVu Sans"/>
              </a:rPr>
              <a:t> but D</a:t>
            </a:r>
            <a:r>
              <a:rPr lang="en-US" sz="1800" b="0" i="0" u="none" strike="noStrike" kern="1200" cap="none" spc="0" baseline="-25000">
                <a:solidFill>
                  <a:srgbClr val="000000"/>
                </a:solidFill>
                <a:uFillTx/>
                <a:latin typeface="Arial"/>
                <a:ea typeface="DejaVu Sans"/>
              </a:rPr>
              <a:t>2</a:t>
            </a:r>
            <a:r>
              <a:rPr lang="en-US" sz="1800" b="0" i="0" u="none" strike="noStrike" kern="1200" cap="none" spc="0" baseline="0">
                <a:solidFill>
                  <a:srgbClr val="000000"/>
                </a:solidFill>
                <a:uFillTx/>
                <a:latin typeface="Arial"/>
                <a:ea typeface="DejaVu Sans"/>
              </a:rPr>
              <a:t>, He are also possible</a:t>
            </a:r>
            <a:endParaRPr lang="en-US" sz="1800" b="0" i="0" u="none" strike="noStrike" kern="1200" cap="none" spc="0" baseline="0">
              <a:solidFill>
                <a:srgbClr val="000000"/>
              </a:solidFill>
              <a:uFillTx/>
              <a:latin typeface="Arial"/>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800" b="0" i="0" u="none" strike="noStrike" kern="1200" cap="none" spc="0" baseline="0">
                <a:solidFill>
                  <a:srgbClr val="000000"/>
                </a:solidFill>
                <a:uFillTx/>
                <a:latin typeface="Arial"/>
                <a:ea typeface="DejaVu Sans"/>
              </a:rPr>
              <a:t>6 independent detection modules in the same gas volume</a:t>
            </a:r>
            <a:endParaRPr lang="en-US" sz="1800" b="0" i="0" u="none" strike="noStrike" kern="1200" cap="none" spc="0" baseline="0">
              <a:solidFill>
                <a:srgbClr val="000000"/>
              </a:solidFill>
              <a:uFillTx/>
              <a:latin typeface="Arial"/>
            </a:endParaRPr>
          </a:p>
        </p:txBody>
      </p:sp>
      <p:sp>
        <p:nvSpPr>
          <p:cNvPr id="3" name="CustomShape 2">
            <a:extLst>
              <a:ext uri="{FF2B5EF4-FFF2-40B4-BE49-F238E27FC236}">
                <a16:creationId xmlns:a16="http://schemas.microsoft.com/office/drawing/2014/main" id="{56C9EC45-D1B8-450B-949C-CF73759FCBF9}"/>
              </a:ext>
            </a:extLst>
          </p:cNvPr>
          <p:cNvSpPr/>
          <p:nvPr/>
        </p:nvSpPr>
        <p:spPr>
          <a:xfrm>
            <a:off x="939161" y="347810"/>
            <a:ext cx="7199802" cy="638406"/>
          </a:xfrm>
          <a:prstGeom prst="rect">
            <a:avLst/>
          </a:prstGeom>
          <a:noFill/>
          <a:ln>
            <a:noFill/>
            <a:prstDash val="solid"/>
          </a:ln>
        </p:spPr>
        <p:txBody>
          <a:bodyPr vert="horz" wrap="square" lIns="91430" tIns="45720" rIns="9143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200" b="1" i="0" u="none" strike="noStrike" kern="1200" cap="none" spc="0" baseline="0">
                <a:solidFill>
                  <a:srgbClr val="000000"/>
                </a:solidFill>
                <a:uFillTx/>
                <a:latin typeface="Arial"/>
                <a:ea typeface="DejaVu Sans"/>
              </a:rPr>
              <a:t>Setup with ionization chamber IKAR</a:t>
            </a:r>
            <a:endParaRPr lang="en-US" sz="2200" b="0" i="0" u="none" strike="noStrike" kern="1200" cap="none" spc="0" baseline="0">
              <a:solidFill>
                <a:srgbClr val="000000"/>
              </a:solidFill>
              <a:uFillTx/>
              <a:latin typeface="Arial"/>
            </a:endParaRPr>
          </a:p>
        </p:txBody>
      </p:sp>
      <p:pic>
        <p:nvPicPr>
          <p:cNvPr id="4" name="Picture 2">
            <a:extLst>
              <a:ext uri="{FF2B5EF4-FFF2-40B4-BE49-F238E27FC236}">
                <a16:creationId xmlns:a16="http://schemas.microsoft.com/office/drawing/2014/main" id="{D6CD5E39-5B09-442C-A2FA-7FE1D0A5BD55}"/>
              </a:ext>
            </a:extLst>
          </p:cNvPr>
          <p:cNvPicPr>
            <a:picLocks noChangeAspect="1"/>
          </p:cNvPicPr>
          <p:nvPr/>
        </p:nvPicPr>
        <p:blipFill>
          <a:blip r:embed="rId2"/>
          <a:stretch>
            <a:fillRect/>
          </a:stretch>
        </p:blipFill>
        <p:spPr>
          <a:xfrm>
            <a:off x="0" y="1185089"/>
            <a:ext cx="7901558" cy="4003517"/>
          </a:xfrm>
          <a:prstGeom prst="rect">
            <a:avLst/>
          </a:prstGeom>
          <a:noFill/>
          <a:ln>
            <a:noFill/>
          </a:ln>
        </p:spPr>
      </p:pic>
      <p:sp>
        <p:nvSpPr>
          <p:cNvPr id="5" name="CustomShape 3">
            <a:extLst>
              <a:ext uri="{FF2B5EF4-FFF2-40B4-BE49-F238E27FC236}">
                <a16:creationId xmlns:a16="http://schemas.microsoft.com/office/drawing/2014/main" id="{74D7915B-98B3-4CA7-BE07-AAFFA0D7ED92}"/>
              </a:ext>
            </a:extLst>
          </p:cNvPr>
          <p:cNvSpPr/>
          <p:nvPr/>
        </p:nvSpPr>
        <p:spPr>
          <a:xfrm>
            <a:off x="6303745" y="4147562"/>
            <a:ext cx="2734869" cy="1798972"/>
          </a:xfrm>
          <a:custGeom>
            <a:avLst>
              <a:gd name="f0" fmla="val 2982"/>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92D050"/>
          </a:solidFill>
          <a:ln>
            <a:noFill/>
            <a:prstDash val="solid"/>
          </a:ln>
        </p:spPr>
        <p:txBody>
          <a:bodyPr vert="horz" wrap="square" lIns="90132" tIns="45061" rIns="90132" bIns="45061"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0" i="0" u="none" strike="noStrike" kern="1200" cap="none" spc="0" baseline="0">
                <a:solidFill>
                  <a:srgbClr val="44185D"/>
                </a:solidFill>
                <a:uFillTx/>
                <a:latin typeface="Century Gothic"/>
                <a:ea typeface="DejaVu Sans"/>
              </a:rPr>
              <a:t>Successfully used at PNPI, Protvino, CERN with protons and at GSI with radioactive ions </a:t>
            </a:r>
            <a:endParaRPr lang="en-US" sz="1633" b="0" i="0" u="none" strike="noStrike" kern="1200" cap="none" spc="0" baseline="0">
              <a:solidFill>
                <a:srgbClr val="000000"/>
              </a:solidFill>
              <a:uFillTx/>
              <a:latin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6">
    <p:spTree>
      <p:nvGrpSpPr>
        <p:cNvPr id="1" name=""/>
        <p:cNvGrpSpPr/>
        <p:nvPr/>
      </p:nvGrpSpPr>
      <p:grpSpPr>
        <a:xfrm>
          <a:off x="0" y="0"/>
          <a:ext cx="0" cy="0"/>
          <a:chOff x="0" y="0"/>
          <a:chExt cx="0" cy="0"/>
        </a:xfrm>
      </p:grpSpPr>
      <p:pic>
        <p:nvPicPr>
          <p:cNvPr id="2" name="Picture 34">
            <a:extLst>
              <a:ext uri="{FF2B5EF4-FFF2-40B4-BE49-F238E27FC236}">
                <a16:creationId xmlns:a16="http://schemas.microsoft.com/office/drawing/2014/main" id="{F0102302-5FF7-407E-890C-A5EC133F69EF}"/>
              </a:ext>
            </a:extLst>
          </p:cNvPr>
          <p:cNvPicPr>
            <a:picLocks noChangeAspect="1"/>
          </p:cNvPicPr>
          <p:nvPr/>
        </p:nvPicPr>
        <p:blipFill>
          <a:blip r:embed="rId2"/>
          <a:stretch>
            <a:fillRect/>
          </a:stretch>
        </p:blipFill>
        <p:spPr>
          <a:xfrm>
            <a:off x="5666966" y="4441131"/>
            <a:ext cx="3157752" cy="2415497"/>
          </a:xfrm>
          <a:prstGeom prst="rect">
            <a:avLst/>
          </a:prstGeom>
          <a:noFill/>
          <a:ln>
            <a:noFill/>
          </a:ln>
        </p:spPr>
      </p:pic>
      <p:sp>
        <p:nvSpPr>
          <p:cNvPr id="3" name="CustomShape 1">
            <a:extLst>
              <a:ext uri="{FF2B5EF4-FFF2-40B4-BE49-F238E27FC236}">
                <a16:creationId xmlns:a16="http://schemas.microsoft.com/office/drawing/2014/main" id="{CEFE3FAD-8859-46A8-833E-9522AF10022D}"/>
              </a:ext>
            </a:extLst>
          </p:cNvPr>
          <p:cNvSpPr/>
          <p:nvPr/>
        </p:nvSpPr>
        <p:spPr>
          <a:xfrm>
            <a:off x="362148" y="3759939"/>
            <a:ext cx="5117384" cy="1677823"/>
          </a:xfrm>
          <a:prstGeom prst="rect">
            <a:avLst/>
          </a:prstGeom>
          <a:noFill/>
          <a:ln>
            <a:noFill/>
            <a:prstDash val="solid"/>
          </a:ln>
        </p:spPr>
        <p:txBody>
          <a:bodyPr vert="horz" wrap="square" lIns="91430" tIns="45720" rIns="91430" bIns="45720" anchor="t" anchorCtr="0" compatLnSpc="1">
            <a:noAutofit/>
          </a:bodyPr>
          <a:lstStyle/>
          <a:p>
            <a:pPr marL="0" marR="0" lvl="0" indent="0" algn="l" defTabSz="457200" rtl="0" fontAlgn="auto" hangingPunct="1">
              <a:lnSpc>
                <a:spcPct val="100000"/>
              </a:lnSpc>
              <a:spcBef>
                <a:spcPts val="0"/>
              </a:spcBef>
              <a:spcAft>
                <a:spcPts val="0"/>
              </a:spcAft>
              <a:buSzPct val="70000"/>
              <a:buFont typeface="Arial"/>
              <a:buChar char="•"/>
              <a:tabLst/>
              <a:defRPr sz="1800" b="0" i="0" u="none" strike="noStrike" kern="0" cap="none" spc="0" baseline="0">
                <a:solidFill>
                  <a:srgbClr val="000000"/>
                </a:solidFill>
                <a:uFillTx/>
              </a:defRPr>
            </a:pPr>
            <a:r>
              <a:rPr lang="en-US" sz="1633" b="0" i="0" u="none" strike="noStrike" kern="1200" cap="none" spc="0" baseline="0" dirty="0">
                <a:solidFill>
                  <a:srgbClr val="67258C"/>
                </a:solidFill>
                <a:uFillTx/>
                <a:latin typeface="Century Gothic"/>
                <a:ea typeface="DejaVu Sans"/>
              </a:rPr>
              <a:t>Electrodes out of Al, 140 µm</a:t>
            </a:r>
            <a:endParaRPr lang="en-US" sz="1633" b="0" i="0" u="none" strike="noStrike" kern="1200" cap="none" spc="0" baseline="0" dirty="0">
              <a:solidFill>
                <a:srgbClr val="000000"/>
              </a:solidFill>
              <a:uFillTx/>
              <a:latin typeface="Arial"/>
            </a:endParaRPr>
          </a:p>
          <a:p>
            <a:pPr marL="0" marR="0" lvl="0" indent="0" algn="l" defTabSz="457200" rtl="0" fontAlgn="auto" hangingPunct="1">
              <a:lnSpc>
                <a:spcPct val="100000"/>
              </a:lnSpc>
              <a:spcBef>
                <a:spcPts val="0"/>
              </a:spcBef>
              <a:spcAft>
                <a:spcPts val="0"/>
              </a:spcAft>
              <a:buSzPct val="70000"/>
              <a:buFont typeface="Arial"/>
              <a:buChar char="•"/>
              <a:tabLst/>
              <a:defRPr sz="1800" b="0" i="0" u="none" strike="noStrike" kern="0" cap="none" spc="0" baseline="0">
                <a:solidFill>
                  <a:srgbClr val="000000"/>
                </a:solidFill>
                <a:uFillTx/>
              </a:defRPr>
            </a:pPr>
            <a:r>
              <a:rPr lang="en-US" sz="1633" b="0" i="0" u="none" strike="noStrike" kern="1200" cap="none" spc="0" baseline="0" dirty="0">
                <a:solidFill>
                  <a:srgbClr val="67258C"/>
                </a:solidFill>
                <a:uFillTx/>
                <a:latin typeface="Century Gothic"/>
                <a:ea typeface="DejaVu Sans"/>
              </a:rPr>
              <a:t>Be windows, 0.5 mm</a:t>
            </a:r>
            <a:endParaRPr lang="en-US" sz="1633" b="0" i="0" u="none" strike="noStrike" kern="1200" cap="none" spc="0" baseline="0" dirty="0">
              <a:solidFill>
                <a:srgbClr val="000000"/>
              </a:solidFill>
              <a:uFillTx/>
              <a:latin typeface="Arial"/>
            </a:endParaRPr>
          </a:p>
          <a:p>
            <a:pPr marL="0" marR="0" lvl="0" indent="0" algn="l" defTabSz="457200" rtl="0" fontAlgn="auto" hangingPunct="1">
              <a:lnSpc>
                <a:spcPct val="100000"/>
              </a:lnSpc>
              <a:spcBef>
                <a:spcPts val="0"/>
              </a:spcBef>
              <a:spcAft>
                <a:spcPts val="0"/>
              </a:spcAft>
              <a:buSzPct val="70000"/>
              <a:buFont typeface="Arial"/>
              <a:buChar char="•"/>
              <a:tabLst/>
              <a:defRPr sz="1800" b="0" i="0" u="none" strike="noStrike" kern="0" cap="none" spc="0" baseline="0">
                <a:solidFill>
                  <a:srgbClr val="000000"/>
                </a:solidFill>
                <a:uFillTx/>
              </a:defRPr>
            </a:pPr>
            <a:r>
              <a:rPr lang="en-US" sz="1633" b="0" i="0" u="none" strike="noStrike" kern="1200" cap="none" spc="0" baseline="0" dirty="0">
                <a:solidFill>
                  <a:srgbClr val="67258C"/>
                </a:solidFill>
                <a:uFillTx/>
                <a:latin typeface="Century Gothic"/>
                <a:ea typeface="DejaVu Sans"/>
              </a:rPr>
              <a:t>Energy and time of drift measured by FADCs</a:t>
            </a:r>
            <a:endParaRPr lang="en-US" sz="1633" b="0" i="0" u="none" strike="noStrike" kern="1200" cap="none" spc="0" baseline="0" dirty="0">
              <a:solidFill>
                <a:srgbClr val="000000"/>
              </a:solidFill>
              <a:uFillTx/>
              <a:latin typeface="Arial"/>
            </a:endParaRPr>
          </a:p>
          <a:p>
            <a:pPr marL="0" marR="0" lvl="0" indent="0" algn="l" defTabSz="457200" rtl="0" fontAlgn="auto" hangingPunct="1">
              <a:lnSpc>
                <a:spcPct val="100000"/>
              </a:lnSpc>
              <a:spcBef>
                <a:spcPts val="0"/>
              </a:spcBef>
              <a:spcAft>
                <a:spcPts val="0"/>
              </a:spcAft>
              <a:buSzPct val="70000"/>
              <a:buFont typeface="Arial"/>
              <a:buChar char="•"/>
              <a:tabLst/>
              <a:defRPr sz="1800" b="0" i="0" u="none" strike="noStrike" kern="0" cap="none" spc="0" baseline="0">
                <a:solidFill>
                  <a:srgbClr val="000000"/>
                </a:solidFill>
                <a:uFillTx/>
              </a:defRPr>
            </a:pPr>
            <a:r>
              <a:rPr lang="en-US" sz="1633" b="0" i="0" u="none" strike="noStrike" kern="1200" cap="none" spc="0" baseline="0" dirty="0">
                <a:solidFill>
                  <a:srgbClr val="67258C"/>
                </a:solidFill>
                <a:uFillTx/>
                <a:latin typeface="Century Gothic"/>
                <a:ea typeface="DejaVu Sans"/>
              </a:rPr>
              <a:t>Energy resolution – 35-40 keV</a:t>
            </a:r>
            <a:endParaRPr lang="en-US" sz="1633" b="0" i="0" u="none" strike="noStrike" kern="1200" cap="none" spc="0" baseline="0" dirty="0">
              <a:solidFill>
                <a:srgbClr val="000000"/>
              </a:solidFill>
              <a:uFillTx/>
              <a:latin typeface="Arial"/>
            </a:endParaRPr>
          </a:p>
          <a:p>
            <a:pPr marL="0" marR="0" lvl="0" indent="0" algn="l" defTabSz="457200" rtl="0" fontAlgn="auto" hangingPunct="1">
              <a:lnSpc>
                <a:spcPct val="100000"/>
              </a:lnSpc>
              <a:spcBef>
                <a:spcPts val="0"/>
              </a:spcBef>
              <a:spcAft>
                <a:spcPts val="0"/>
              </a:spcAft>
              <a:buSzPct val="70000"/>
              <a:buFont typeface="Arial"/>
              <a:buChar char="•"/>
              <a:tabLst/>
              <a:defRPr sz="1800" b="0" i="0" u="none" strike="noStrike" kern="0" cap="none" spc="0" baseline="0">
                <a:solidFill>
                  <a:srgbClr val="000000"/>
                </a:solidFill>
                <a:uFillTx/>
              </a:defRPr>
            </a:pPr>
            <a:r>
              <a:rPr lang="en-US" sz="1633" b="0" i="0" u="none" strike="noStrike" kern="1200" cap="none" spc="0" baseline="0" dirty="0">
                <a:solidFill>
                  <a:srgbClr val="67258C"/>
                </a:solidFill>
                <a:uFillTx/>
                <a:latin typeface="Century Gothic"/>
                <a:ea typeface="DejaVu Sans"/>
              </a:rPr>
              <a:t>Energy threshold </a:t>
            </a:r>
            <a:r>
              <a:rPr lang="en-US" sz="1633" dirty="0">
                <a:solidFill>
                  <a:srgbClr val="67258C"/>
                </a:solidFill>
                <a:latin typeface="Century Gothic"/>
                <a:ea typeface="DejaVu Sans"/>
              </a:rPr>
              <a:t>&lt;</a:t>
            </a:r>
            <a:r>
              <a:rPr lang="en-US" sz="1633" b="0" i="0" u="none" strike="noStrike" kern="1200" cap="none" spc="0" baseline="0" dirty="0">
                <a:solidFill>
                  <a:srgbClr val="67258C"/>
                </a:solidFill>
                <a:uFillTx/>
                <a:latin typeface="Century Gothic"/>
                <a:ea typeface="DejaVu Sans"/>
              </a:rPr>
              <a:t>100 keV</a:t>
            </a:r>
            <a:endParaRPr lang="en-US" sz="1633" b="0" i="0" u="none" strike="noStrike" kern="1200" cap="none" spc="0" baseline="0" dirty="0">
              <a:solidFill>
                <a:srgbClr val="000000"/>
              </a:solidFill>
              <a:uFillTx/>
              <a:latin typeface="Arial"/>
            </a:endParaRPr>
          </a:p>
          <a:p>
            <a:pPr marL="0" marR="0" lvl="0" indent="0" algn="l" defTabSz="457200" rtl="0" fontAlgn="auto" hangingPunct="1">
              <a:lnSpc>
                <a:spcPct val="100000"/>
              </a:lnSpc>
              <a:spcBef>
                <a:spcPts val="0"/>
              </a:spcBef>
              <a:spcAft>
                <a:spcPts val="0"/>
              </a:spcAft>
              <a:buSzPct val="70000"/>
              <a:buFont typeface="Arial"/>
              <a:buChar char="•"/>
              <a:tabLst/>
              <a:defRPr sz="1800" b="0" i="0" u="none" strike="noStrike" kern="0" cap="none" spc="0" baseline="0">
                <a:solidFill>
                  <a:srgbClr val="000000"/>
                </a:solidFill>
                <a:uFillTx/>
              </a:defRPr>
            </a:pPr>
            <a:r>
              <a:rPr lang="en-US" sz="1633" b="0" i="0" u="none" strike="noStrike" kern="1200" cap="none" spc="0" baseline="0" dirty="0">
                <a:solidFill>
                  <a:srgbClr val="67258C"/>
                </a:solidFill>
                <a:uFillTx/>
                <a:latin typeface="Century Gothic"/>
                <a:ea typeface="DejaVu Sans"/>
              </a:rPr>
              <a:t>Dynamic range for protons – 5.2 MeV</a:t>
            </a:r>
            <a:endParaRPr lang="en-US" sz="1633" b="0" i="0" u="none" strike="noStrike" kern="1200" cap="none" spc="0" baseline="0" dirty="0">
              <a:solidFill>
                <a:srgbClr val="000000"/>
              </a:solidFill>
              <a:uFillTx/>
              <a:latin typeface="Arial"/>
            </a:endParaRPr>
          </a:p>
        </p:txBody>
      </p:sp>
      <p:sp>
        <p:nvSpPr>
          <p:cNvPr id="4" name="CustomShape 2">
            <a:extLst>
              <a:ext uri="{FF2B5EF4-FFF2-40B4-BE49-F238E27FC236}">
                <a16:creationId xmlns:a16="http://schemas.microsoft.com/office/drawing/2014/main" id="{CBFA0CAB-FE84-4058-833E-5237B3EE3369}"/>
              </a:ext>
            </a:extLst>
          </p:cNvPr>
          <p:cNvSpPr/>
          <p:nvPr/>
        </p:nvSpPr>
        <p:spPr>
          <a:xfrm>
            <a:off x="2612413" y="359240"/>
            <a:ext cx="4963253" cy="638406"/>
          </a:xfrm>
          <a:prstGeom prst="rect">
            <a:avLst/>
          </a:prstGeom>
          <a:noFill/>
          <a:ln>
            <a:noFill/>
            <a:prstDash val="solid"/>
          </a:ln>
        </p:spPr>
        <p:txBody>
          <a:bodyPr vert="horz" wrap="square" lIns="91430" tIns="45720" rIns="9143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200" b="1" i="0" u="none" strike="noStrike" kern="1200" cap="none" spc="0" baseline="0">
                <a:solidFill>
                  <a:srgbClr val="000000"/>
                </a:solidFill>
                <a:uFillTx/>
                <a:latin typeface="Arial"/>
                <a:ea typeface="DejaVu Sans"/>
              </a:rPr>
              <a:t>Active target IKAR</a:t>
            </a:r>
            <a:endParaRPr lang="en-US" sz="2200" b="0" i="0" u="none" strike="noStrike" kern="1200" cap="none" spc="0" baseline="0">
              <a:solidFill>
                <a:srgbClr val="000000"/>
              </a:solidFill>
              <a:uFillTx/>
              <a:latin typeface="Arial"/>
            </a:endParaRPr>
          </a:p>
        </p:txBody>
      </p:sp>
      <p:sp>
        <p:nvSpPr>
          <p:cNvPr id="5" name="CustomShape 3">
            <a:extLst>
              <a:ext uri="{FF2B5EF4-FFF2-40B4-BE49-F238E27FC236}">
                <a16:creationId xmlns:a16="http://schemas.microsoft.com/office/drawing/2014/main" id="{E71D1F45-CC85-459D-9AEA-A288A542EB3D}"/>
              </a:ext>
            </a:extLst>
          </p:cNvPr>
          <p:cNvSpPr/>
          <p:nvPr/>
        </p:nvSpPr>
        <p:spPr>
          <a:xfrm>
            <a:off x="76416" y="6636861"/>
            <a:ext cx="2132380" cy="363775"/>
          </a:xfrm>
          <a:prstGeom prst="rect">
            <a:avLst/>
          </a:prstGeom>
          <a:noFill/>
          <a:ln>
            <a:noFill/>
            <a:prstDash val="solid"/>
          </a:ln>
        </p:spPr>
        <p:txBody>
          <a:bodyPr lIns="0" tIns="0" rIns="0" bIns="0"/>
          <a:lstStyle/>
          <a:p>
            <a:endParaRPr lang="de-CH"/>
          </a:p>
        </p:txBody>
      </p:sp>
      <p:pic>
        <p:nvPicPr>
          <p:cNvPr id="6" name="Picture 2">
            <a:extLst>
              <a:ext uri="{FF2B5EF4-FFF2-40B4-BE49-F238E27FC236}">
                <a16:creationId xmlns:a16="http://schemas.microsoft.com/office/drawing/2014/main" id="{EDB2FFE3-A4DA-40DA-9E28-2D3219C1948A}"/>
              </a:ext>
            </a:extLst>
          </p:cNvPr>
          <p:cNvPicPr>
            <a:picLocks noChangeAspect="1"/>
          </p:cNvPicPr>
          <p:nvPr/>
        </p:nvPicPr>
        <p:blipFill>
          <a:blip r:embed="rId3"/>
          <a:stretch>
            <a:fillRect/>
          </a:stretch>
        </p:blipFill>
        <p:spPr>
          <a:xfrm>
            <a:off x="0" y="1268355"/>
            <a:ext cx="4175287" cy="2481462"/>
          </a:xfrm>
          <a:prstGeom prst="rect">
            <a:avLst/>
          </a:prstGeom>
          <a:noFill/>
          <a:ln>
            <a:noFill/>
          </a:ln>
        </p:spPr>
      </p:pic>
      <p:pic>
        <p:nvPicPr>
          <p:cNvPr id="7" name="Picture 3">
            <a:extLst>
              <a:ext uri="{FF2B5EF4-FFF2-40B4-BE49-F238E27FC236}">
                <a16:creationId xmlns:a16="http://schemas.microsoft.com/office/drawing/2014/main" id="{54F78700-9223-4645-9396-4DF124CA1A22}"/>
              </a:ext>
            </a:extLst>
          </p:cNvPr>
          <p:cNvPicPr>
            <a:picLocks noChangeAspect="1"/>
          </p:cNvPicPr>
          <p:nvPr/>
        </p:nvPicPr>
        <p:blipFill>
          <a:blip r:embed="rId4"/>
          <a:stretch>
            <a:fillRect/>
          </a:stretch>
        </p:blipFill>
        <p:spPr>
          <a:xfrm>
            <a:off x="5020723" y="1413351"/>
            <a:ext cx="3273680" cy="3166896"/>
          </a:xfrm>
          <a:prstGeom prst="rect">
            <a:avLst/>
          </a:prstGeom>
          <a:noFill/>
          <a:ln>
            <a:noFill/>
          </a:ln>
        </p:spPr>
      </p:pic>
      <p:sp>
        <p:nvSpPr>
          <p:cNvPr id="8" name="CustomShape 4">
            <a:extLst>
              <a:ext uri="{FF2B5EF4-FFF2-40B4-BE49-F238E27FC236}">
                <a16:creationId xmlns:a16="http://schemas.microsoft.com/office/drawing/2014/main" id="{43B20265-9EF7-439C-AFE0-1F76F5099B69}"/>
              </a:ext>
            </a:extLst>
          </p:cNvPr>
          <p:cNvSpPr/>
          <p:nvPr/>
        </p:nvSpPr>
        <p:spPr>
          <a:xfrm>
            <a:off x="362148" y="5332917"/>
            <a:ext cx="5304827" cy="1426701"/>
          </a:xfrm>
          <a:prstGeom prst="rect">
            <a:avLst/>
          </a:prstGeom>
          <a:noFill/>
          <a:ln>
            <a:noFill/>
            <a:prstDash val="solid"/>
          </a:ln>
        </p:spPr>
        <p:txBody>
          <a:bodyPr vert="horz" wrap="square" lIns="91430" tIns="45720" rIns="91430" bIns="45720" anchor="t"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0" i="0" u="sng" strike="noStrike" kern="1200" cap="none" spc="0" baseline="0" dirty="0">
                <a:solidFill>
                  <a:srgbClr val="1F497D"/>
                </a:solidFill>
                <a:uFillTx/>
                <a:latin typeface="Arial"/>
                <a:ea typeface="DejaVu Sans"/>
              </a:rPr>
              <a:t>Pulse shape analysis</a:t>
            </a:r>
            <a:endParaRPr lang="en-US" sz="1633" b="0" i="0" u="none" strike="noStrike" kern="1200" cap="none" spc="0" baseline="0" dirty="0">
              <a:solidFill>
                <a:srgbClr val="000000"/>
              </a:solidFill>
              <a:uFillTx/>
              <a:latin typeface="Arial"/>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b="0" i="0" u="none" strike="noStrike" kern="1200" cap="none" spc="0" baseline="0" dirty="0">
                <a:solidFill>
                  <a:srgbClr val="1F497D"/>
                </a:solidFill>
                <a:uFillTx/>
                <a:latin typeface="Arial"/>
                <a:ea typeface="DejaVu Sans"/>
              </a:rPr>
              <a:t>integral	</a:t>
            </a:r>
            <a:r>
              <a:rPr lang="en-US" sz="1633" dirty="0">
                <a:solidFill>
                  <a:srgbClr val="1F497D"/>
                </a:solidFill>
                <a:latin typeface="Arial"/>
                <a:ea typeface="DejaVu Sans"/>
              </a:rPr>
              <a:t>-</a:t>
            </a:r>
            <a:r>
              <a:rPr lang="en-US" sz="1633" b="0" i="0" u="none" strike="noStrike" kern="1200" cap="none" spc="0" baseline="0" dirty="0">
                <a:solidFill>
                  <a:srgbClr val="1F497D"/>
                </a:solidFill>
                <a:uFillTx/>
                <a:latin typeface="Arial"/>
                <a:ea typeface="DejaVu Sans"/>
              </a:rPr>
              <a:t>	recoil energy T</a:t>
            </a:r>
            <a:r>
              <a:rPr lang="en-US" sz="1633" b="0" i="0" u="none" strike="noStrike" kern="1200" cap="none" spc="0" baseline="-30000" dirty="0">
                <a:solidFill>
                  <a:srgbClr val="1F497D"/>
                </a:solidFill>
                <a:uFillTx/>
                <a:latin typeface="Arial"/>
                <a:ea typeface="DejaVu Sans"/>
              </a:rPr>
              <a:t>R</a:t>
            </a:r>
            <a:r>
              <a:rPr lang="en-US" sz="1633" b="0" i="0" u="none" strike="noStrike" kern="1200" cap="none" spc="0" baseline="0" dirty="0">
                <a:solidFill>
                  <a:srgbClr val="1F497D"/>
                </a:solidFill>
                <a:uFillTx/>
                <a:latin typeface="Arial"/>
                <a:ea typeface="DejaVu Sans"/>
              </a:rPr>
              <a:t>	</a:t>
            </a:r>
            <a:endParaRPr lang="en-US" sz="1633" b="0" i="0" u="none" strike="noStrike" kern="1200" cap="none" spc="0" baseline="0" dirty="0">
              <a:solidFill>
                <a:srgbClr val="000000"/>
              </a:solidFill>
              <a:uFillTx/>
              <a:latin typeface="Arial"/>
            </a:endParaRPr>
          </a:p>
          <a:p>
            <a:pPr lvl="0" defTabSz="457200">
              <a:defRPr sz="1800" b="0" i="0" u="none" strike="noStrike" kern="0" cap="none" spc="0" baseline="0">
                <a:solidFill>
                  <a:srgbClr val="000000"/>
                </a:solidFill>
                <a:uFillTx/>
              </a:defRPr>
            </a:pPr>
            <a:r>
              <a:rPr lang="en-US" sz="1633" b="0" i="0" u="none" strike="noStrike" kern="1200" cap="none" spc="0" baseline="0" dirty="0">
                <a:solidFill>
                  <a:srgbClr val="1F497D"/>
                </a:solidFill>
                <a:uFillTx/>
                <a:latin typeface="Arial"/>
                <a:ea typeface="DejaVu Sans"/>
              </a:rPr>
              <a:t>risetime	</a:t>
            </a:r>
            <a:r>
              <a:rPr lang="en-US" sz="1633" dirty="0">
                <a:solidFill>
                  <a:srgbClr val="1F497D"/>
                </a:solidFill>
                <a:latin typeface="Arial"/>
                <a:ea typeface="DejaVu Sans"/>
              </a:rPr>
              <a:t>-</a:t>
            </a:r>
            <a:r>
              <a:rPr lang="en-US" sz="1633" b="0" i="0" u="none" strike="noStrike" kern="1200" cap="none" spc="0" baseline="0" dirty="0">
                <a:solidFill>
                  <a:srgbClr val="1F497D"/>
                </a:solidFill>
                <a:uFillTx/>
                <a:latin typeface="Arial"/>
                <a:ea typeface="DejaVu Sans"/>
              </a:rPr>
              <a:t>	recoil angle </a:t>
            </a:r>
            <a:r>
              <a:rPr lang="en-US" sz="1633" dirty="0">
                <a:solidFill>
                  <a:srgbClr val="1F497D"/>
                </a:solidFill>
                <a:latin typeface="Arial"/>
                <a:ea typeface="DejaVu Sans"/>
                <a:sym typeface="Symbol" panose="05050102010706020507" pitchFamily="18" charset="2"/>
              </a:rPr>
              <a:t></a:t>
            </a:r>
            <a:r>
              <a:rPr lang="en-US" sz="1633" b="0" i="0" u="none" strike="noStrike" kern="1200" cap="none" spc="0" baseline="-30000" dirty="0">
                <a:solidFill>
                  <a:srgbClr val="1F497D"/>
                </a:solidFill>
                <a:uFillTx/>
                <a:latin typeface="Arial"/>
                <a:ea typeface="DejaVu Sans"/>
              </a:rPr>
              <a:t>R</a:t>
            </a:r>
            <a:r>
              <a:rPr lang="en-US" sz="1633" b="0" i="0" u="none" strike="noStrike" kern="1200" cap="none" spc="0" baseline="0" dirty="0">
                <a:solidFill>
                  <a:srgbClr val="1F497D"/>
                </a:solidFill>
                <a:uFillTx/>
                <a:latin typeface="Arial"/>
                <a:ea typeface="DejaVu Sans"/>
              </a:rPr>
              <a:t>	(</a:t>
            </a:r>
            <a:r>
              <a:rPr lang="en-US" sz="1633" b="0" i="0" u="none" strike="noStrike" kern="1200" cap="none" spc="0" baseline="0" dirty="0">
                <a:solidFill>
                  <a:srgbClr val="1F497D"/>
                </a:solidFill>
                <a:uFillTx/>
                <a:latin typeface="Arial"/>
                <a:ea typeface="DejaVu Sans"/>
                <a:sym typeface="Symbol" panose="05050102010706020507" pitchFamily="18" charset="2"/>
              </a:rPr>
              <a:t></a:t>
            </a:r>
            <a:r>
              <a:rPr lang="en-US" sz="1633" dirty="0">
                <a:solidFill>
                  <a:srgbClr val="1F497D"/>
                </a:solidFill>
                <a:latin typeface="Arial"/>
                <a:ea typeface="DejaVu Sans"/>
                <a:sym typeface="Symbol" panose="05050102010706020507" pitchFamily="18" charset="2"/>
              </a:rPr>
              <a:t></a:t>
            </a:r>
            <a:r>
              <a:rPr lang="en-US" sz="1633" baseline="-30000" dirty="0">
                <a:solidFill>
                  <a:srgbClr val="1F497D"/>
                </a:solidFill>
                <a:latin typeface="Arial"/>
                <a:ea typeface="DejaVu Sans"/>
              </a:rPr>
              <a:t>R FWHM</a:t>
            </a:r>
            <a:r>
              <a:rPr lang="en-US" sz="1633" b="0" i="0" u="none" strike="noStrike" kern="1200" cap="none" spc="0" baseline="0" dirty="0">
                <a:solidFill>
                  <a:srgbClr val="1F497D"/>
                </a:solidFill>
                <a:uFillTx/>
                <a:latin typeface="Arial"/>
                <a:ea typeface="DejaVu Sans"/>
              </a:rPr>
              <a:t> </a:t>
            </a:r>
            <a:r>
              <a:rPr lang="en-US" sz="1633" dirty="0">
                <a:solidFill>
                  <a:srgbClr val="1F497D"/>
                </a:solidFill>
                <a:latin typeface="Arial"/>
                <a:ea typeface="DejaVu Sans"/>
              </a:rPr>
              <a:t>&lt; </a:t>
            </a:r>
            <a:r>
              <a:rPr lang="en-US" sz="1633" b="0" i="0" u="none" strike="noStrike" kern="1200" cap="none" spc="0" baseline="0" dirty="0">
                <a:solidFill>
                  <a:srgbClr val="1F497D"/>
                </a:solidFill>
                <a:uFillTx/>
                <a:latin typeface="Arial"/>
                <a:ea typeface="DejaVu Sans"/>
              </a:rPr>
              <a:t>0.6°)</a:t>
            </a:r>
            <a:endParaRPr lang="en-US" sz="1633" b="0" i="0" u="none" strike="noStrike" kern="1200" cap="none" spc="0" baseline="0" dirty="0">
              <a:solidFill>
                <a:srgbClr val="000000"/>
              </a:solidFill>
              <a:uFillTx/>
              <a:latin typeface="Arial"/>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33" dirty="0">
                <a:solidFill>
                  <a:srgbClr val="1F497D"/>
                </a:solidFill>
                <a:latin typeface="Arial"/>
                <a:ea typeface="DejaVu Sans"/>
              </a:rPr>
              <a:t>s</a:t>
            </a:r>
            <a:r>
              <a:rPr lang="en-US" sz="1633" b="0" i="0" u="none" strike="noStrike" kern="1200" cap="none" spc="0" baseline="0" dirty="0">
                <a:solidFill>
                  <a:srgbClr val="1F497D"/>
                </a:solidFill>
                <a:uFillTx/>
                <a:latin typeface="Arial"/>
                <a:ea typeface="DejaVu Sans"/>
              </a:rPr>
              <a:t>tart	        </a:t>
            </a:r>
            <a:r>
              <a:rPr lang="en-US" sz="1633" dirty="0">
                <a:solidFill>
                  <a:srgbClr val="1F497D"/>
                </a:solidFill>
                <a:latin typeface="Arial"/>
                <a:ea typeface="DejaVu Sans"/>
              </a:rPr>
              <a:t>-</a:t>
            </a:r>
            <a:r>
              <a:rPr lang="en-US" sz="1633" b="0" i="0" u="none" strike="noStrike" kern="1200" cap="none" spc="0" baseline="0" dirty="0">
                <a:solidFill>
                  <a:srgbClr val="1F497D"/>
                </a:solidFill>
                <a:uFillTx/>
                <a:latin typeface="Arial"/>
                <a:ea typeface="DejaVu Sans"/>
              </a:rPr>
              <a:t>	vertex point Z</a:t>
            </a:r>
            <a:r>
              <a:rPr lang="en-US" sz="1633" b="0" i="0" u="none" strike="noStrike" kern="1200" cap="none" spc="0" baseline="-30000" dirty="0">
                <a:solidFill>
                  <a:srgbClr val="1F497D"/>
                </a:solidFill>
                <a:uFillTx/>
                <a:latin typeface="Arial"/>
                <a:ea typeface="DejaVu Sans"/>
              </a:rPr>
              <a:t>V</a:t>
            </a:r>
            <a:r>
              <a:rPr lang="en-US" sz="1633" b="0" i="0" u="none" strike="noStrike" kern="1200" cap="none" spc="0" baseline="0" dirty="0">
                <a:solidFill>
                  <a:srgbClr val="1F497D"/>
                </a:solidFill>
                <a:uFillTx/>
                <a:latin typeface="Arial"/>
                <a:ea typeface="DejaVu Sans"/>
              </a:rPr>
              <a:t> (</a:t>
            </a:r>
            <a:r>
              <a:rPr lang="en-US" sz="1633" dirty="0">
                <a:solidFill>
                  <a:srgbClr val="1F497D"/>
                </a:solidFill>
                <a:latin typeface="Arial"/>
                <a:ea typeface="DejaVu Sans"/>
                <a:sym typeface="Symbol" panose="05050102010706020507" pitchFamily="18" charset="2"/>
              </a:rPr>
              <a:t></a:t>
            </a:r>
            <a:r>
              <a:rPr lang="en-US" sz="1633" b="0" i="0" u="none" strike="noStrike" kern="1200" cap="none" spc="0" baseline="0" dirty="0" err="1">
                <a:solidFill>
                  <a:srgbClr val="1F497D"/>
                </a:solidFill>
                <a:uFillTx/>
                <a:latin typeface="Arial"/>
                <a:ea typeface="DejaVu Sans"/>
              </a:rPr>
              <a:t>z</a:t>
            </a:r>
            <a:r>
              <a:rPr lang="en-US" sz="1633" b="0" i="0" u="none" strike="noStrike" kern="1200" cap="none" spc="0" baseline="-30000" dirty="0" err="1">
                <a:solidFill>
                  <a:srgbClr val="1F497D"/>
                </a:solidFill>
                <a:uFillTx/>
                <a:latin typeface="Arial"/>
                <a:ea typeface="DejaVu Sans"/>
              </a:rPr>
              <a:t>FWHM</a:t>
            </a:r>
            <a:r>
              <a:rPr lang="en-US" sz="1633" b="0" i="0" u="none" strike="noStrike" kern="1200" cap="none" spc="0" baseline="0" dirty="0">
                <a:solidFill>
                  <a:srgbClr val="1F497D"/>
                </a:solidFill>
                <a:uFillTx/>
                <a:latin typeface="Arial"/>
                <a:ea typeface="DejaVu Sans"/>
              </a:rPr>
              <a:t> </a:t>
            </a:r>
            <a:r>
              <a:rPr lang="en-US" sz="1633" dirty="0">
                <a:solidFill>
                  <a:srgbClr val="1F497D"/>
                </a:solidFill>
                <a:latin typeface="Arial"/>
                <a:ea typeface="DejaVu Sans"/>
              </a:rPr>
              <a:t>&lt; </a:t>
            </a:r>
            <a:r>
              <a:rPr lang="en-US" sz="1633" b="0" i="0" u="none" strike="noStrike" kern="1200" cap="none" spc="0" baseline="0" dirty="0">
                <a:solidFill>
                  <a:srgbClr val="1F497D"/>
                </a:solidFill>
                <a:uFillTx/>
                <a:latin typeface="Arial"/>
                <a:ea typeface="DejaVu Sans"/>
              </a:rPr>
              <a:t>110 </a:t>
            </a:r>
            <a:r>
              <a:rPr lang="en-US" sz="1633" dirty="0">
                <a:solidFill>
                  <a:srgbClr val="1F497D"/>
                </a:solidFill>
                <a:latin typeface="Arial"/>
                <a:ea typeface="DejaVu Sans"/>
                <a:sym typeface="Symbol" panose="05050102010706020507" pitchFamily="18" charset="2"/>
              </a:rPr>
              <a:t></a:t>
            </a:r>
            <a:r>
              <a:rPr lang="en-US" sz="1633" b="0" i="0" u="none" strike="noStrike" kern="1200" cap="none" spc="0" baseline="0" dirty="0">
                <a:solidFill>
                  <a:srgbClr val="1F497D"/>
                </a:solidFill>
                <a:uFillTx/>
                <a:latin typeface="Arial"/>
                <a:ea typeface="DejaVu Sans"/>
              </a:rPr>
              <a:t>m) </a:t>
            </a:r>
            <a:endParaRPr lang="en-US" sz="1633" b="0" i="0" u="none" strike="noStrike" kern="1200" cap="none" spc="0" baseline="0" dirty="0">
              <a:solidFill>
                <a:srgbClr val="000000"/>
              </a:solidFill>
              <a:uFillTx/>
              <a:latin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ir gsi folienmaster_2017_onering">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1396</Words>
  <Application>Microsoft Office PowerPoint</Application>
  <PresentationFormat>Bildschirmpräsentation (4:3)</PresentationFormat>
  <Paragraphs>233</Paragraphs>
  <Slides>37</Slides>
  <Notes>0</Notes>
  <HiddenSlides>0</HiddenSlides>
  <MMClips>0</MMClips>
  <ScaleCrop>false</ScaleCrop>
  <HeadingPairs>
    <vt:vector size="6" baseType="variant">
      <vt:variant>
        <vt:lpstr>Verwendete Schriftarten</vt:lpstr>
      </vt:variant>
      <vt:variant>
        <vt:i4>14</vt:i4>
      </vt:variant>
      <vt:variant>
        <vt:lpstr>Design</vt:lpstr>
      </vt:variant>
      <vt:variant>
        <vt:i4>1</vt:i4>
      </vt:variant>
      <vt:variant>
        <vt:lpstr>Folientitel</vt:lpstr>
      </vt:variant>
      <vt:variant>
        <vt:i4>37</vt:i4>
      </vt:variant>
    </vt:vector>
  </HeadingPairs>
  <TitlesOfParts>
    <vt:vector size="52" baseType="lpstr">
      <vt:lpstr>Microsoft YaHei</vt:lpstr>
      <vt:lpstr>华文新魏</vt:lpstr>
      <vt:lpstr>Arial</vt:lpstr>
      <vt:lpstr>ArialMT</vt:lpstr>
      <vt:lpstr>Calibri</vt:lpstr>
      <vt:lpstr>Century Gothic</vt:lpstr>
      <vt:lpstr>DejaVu Sans</vt:lpstr>
      <vt:lpstr>FreeSans</vt:lpstr>
      <vt:lpstr>Gill Sans MT</vt:lpstr>
      <vt:lpstr>Noto Sans CJK SC Regular</vt:lpstr>
      <vt:lpstr>Roboto</vt:lpstr>
      <vt:lpstr>Symbol</vt:lpstr>
      <vt:lpstr>Tahoma</vt:lpstr>
      <vt:lpstr>Wingdings</vt:lpstr>
      <vt:lpstr>fair gsi folienmaster_2017_onering</vt:lpstr>
      <vt:lpstr>A hydrogen-filled TPC as an active target for a proton-radius measurement at CERN</vt:lpstr>
      <vt:lpstr>Proton radius puzzle</vt:lpstr>
      <vt:lpstr>COMPASS apparatus</vt:lpstr>
      <vt:lpstr>PowerPoint-Präsentation</vt:lpstr>
      <vt:lpstr>PowerPoint-Präsentation</vt:lpstr>
      <vt:lpstr>New Letter of Intent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Test run with COMPASS, -p scattering </vt:lpstr>
      <vt:lpstr>Scheme of feasibility test run, CERN, 2018</vt:lpstr>
      <vt:lpstr>Test TPC structure</vt:lpstr>
      <vt:lpstr>Preamplifier - shaper</vt:lpstr>
      <vt:lpstr>FADC</vt:lpstr>
      <vt:lpstr>Waveforms </vt:lpstr>
      <vt:lpstr>Timestamp/event syncronisation</vt:lpstr>
      <vt:lpstr>Events syncronyzed</vt:lpstr>
      <vt:lpstr>Matched events – energy correlations</vt:lpstr>
      <vt:lpstr>Count rates during the test run</vt:lpstr>
      <vt:lpstr>TPC energy resolution vs beam rate</vt:lpstr>
      <vt:lpstr>Gas quality check during each experiment</vt:lpstr>
      <vt:lpstr>Vertexes from the Si tracker</vt:lpstr>
      <vt:lpstr>Main experiment at CERN</vt:lpstr>
      <vt:lpstr>Large TPC as active target </vt:lpstr>
      <vt:lpstr>Momentum transfer requirements</vt:lpstr>
      <vt:lpstr>PowerPoint-Präsentation</vt:lpstr>
      <vt:lpstr>Plans and beam time request</vt:lpstr>
      <vt:lpstr>Summary</vt:lpstr>
      <vt:lpstr>PowerPoint-Präsentation</vt:lpstr>
      <vt:lpstr>PowerPoint-Präsentation</vt:lpstr>
      <vt:lpstr>PowerPoint-Präsentation</vt:lpstr>
      <vt:lpstr>Proton range in hydrogen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Carola Pomplun</dc:creator>
  <cp:lastModifiedBy>Oleg Kiselev</cp:lastModifiedBy>
  <cp:revision>120</cp:revision>
  <dcterms:created xsi:type="dcterms:W3CDTF">2019-01-10T09:43:15Z</dcterms:created>
  <dcterms:modified xsi:type="dcterms:W3CDTF">2019-02-15T06:49:52Z</dcterms:modified>
</cp:coreProperties>
</file>