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6" r:id="rId2"/>
    <p:sldMasterId id="2147483674" r:id="rId3"/>
  </p:sldMasterIdLst>
  <p:notesMasterIdLst>
    <p:notesMasterId r:id="rId22"/>
  </p:notesMasterIdLst>
  <p:sldIdLst>
    <p:sldId id="257" r:id="rId4"/>
    <p:sldId id="290" r:id="rId5"/>
    <p:sldId id="270" r:id="rId6"/>
    <p:sldId id="442" r:id="rId7"/>
    <p:sldId id="447" r:id="rId8"/>
    <p:sldId id="448" r:id="rId9"/>
    <p:sldId id="282" r:id="rId10"/>
    <p:sldId id="285" r:id="rId11"/>
    <p:sldId id="443" r:id="rId12"/>
    <p:sldId id="291" r:id="rId13"/>
    <p:sldId id="445" r:id="rId14"/>
    <p:sldId id="287" r:id="rId15"/>
    <p:sldId id="446" r:id="rId16"/>
    <p:sldId id="297" r:id="rId17"/>
    <p:sldId id="279" r:id="rId18"/>
    <p:sldId id="449" r:id="rId19"/>
    <p:sldId id="267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57"/>
    <p:restoredTop sz="94737"/>
  </p:normalViewPr>
  <p:slideViewPr>
    <p:cSldViewPr snapToGrid="0" snapToObjects="1">
      <p:cViewPr varScale="1">
        <p:scale>
          <a:sx n="72" d="100"/>
          <a:sy n="72" d="100"/>
        </p:scale>
        <p:origin x="208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D6A8B-3B4D-FE40-B72D-64DEE334D7C2}" type="datetimeFigureOut">
              <a:rPr lang="en-US" smtClean="0"/>
              <a:t>3/25/19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C7111-9B8C-F047-9C34-B63F0A6A2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58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7269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60EA63-43D2-E842-92EA-B304A8820AD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4293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91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1206978" indent="-609585">
              <a:buFont typeface="Courier New" charset="0"/>
              <a:buChar char="o"/>
              <a:defRPr/>
            </a:lvl2pPr>
            <a:lvl3pPr marL="1456908" indent="-457189">
              <a:buFont typeface="Wingdings" charset="2"/>
              <a:buChar char="§"/>
              <a:defRPr/>
            </a:lvl3pPr>
            <a:lvl4pPr marL="1847042" indent="-457189">
              <a:buFont typeface="Wingdings" charset="2"/>
              <a:buChar char="q"/>
              <a:defRPr/>
            </a:lvl4pPr>
            <a:lvl5pPr marL="2200601" indent="-457189">
              <a:buFont typeface="Wingdings" charset="2"/>
              <a:buChar char="Ø"/>
              <a:defRPr/>
            </a:lvl5pPr>
          </a:lstStyle>
          <a:p>
            <a:pPr lvl="0" eaLnBrk="1" latinLnBrk="0" hangingPunct="1"/>
            <a:r>
              <a:rPr lang="en-US" dirty="0"/>
              <a:t>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316038" y="229632"/>
            <a:ext cx="8613053" cy="1090277"/>
          </a:xfrm>
        </p:spPr>
        <p:txBody>
          <a:bodyPr>
            <a:normAutofit/>
          </a:bodyPr>
          <a:lstStyle>
            <a:lvl1pPr algn="l">
              <a:defRPr sz="4267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8440" y="283214"/>
            <a:ext cx="829128" cy="999831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227551" y="6362378"/>
            <a:ext cx="36390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PSCWG - 26/3/19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59795" y="63623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267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410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6039" y="172225"/>
            <a:ext cx="8613053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1" y="6184802"/>
            <a:ext cx="1316039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PSCWG - 26/3/19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14968" y="6184802"/>
            <a:ext cx="3358405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Frank Tecker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38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788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704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21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92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42125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609599" y="1972062"/>
            <a:ext cx="564810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50296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528507"/>
          </a:xfrm>
        </p:spPr>
        <p:txBody>
          <a:bodyPr>
            <a:normAutofit/>
          </a:bodyPr>
          <a:lstStyle>
            <a:lvl1pPr algn="ctr">
              <a:defRPr sz="2600" b="1" u="sng">
                <a:latin typeface="Calibri"/>
                <a:cs typeface="Calibri"/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900" b="0">
                <a:latin typeface="Calibri"/>
                <a:cs typeface="Calibri"/>
              </a:defRPr>
            </a:lvl1pPr>
            <a:lvl2pPr marL="633600" indent="-277200">
              <a:spcBef>
                <a:spcPts val="600"/>
              </a:spcBef>
              <a:spcAft>
                <a:spcPts val="0"/>
              </a:spcAft>
              <a:defRPr sz="1800">
                <a:latin typeface="Calibri"/>
                <a:cs typeface="Calibri"/>
              </a:defRPr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800"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Evian workshop 2016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7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/>
              <a:t>LHC Injectors Upgrade Workshop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1836660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696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71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65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0312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151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881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/>
              <a:t>Presentation title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PSCWG - 26/3/19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27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4" eaLnBrk="1" latinLnBrk="0" hangingPunct="1"/>
            <a:endParaRPr lang="en-US" dirty="0"/>
          </a:p>
          <a:p>
            <a:pPr lvl="4" eaLnBrk="1" latinLnBrk="0" hangingPunct="1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PSCWG - 26/3/19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4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3829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97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915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rmAutofit/>
          </a:bodyPr>
          <a:lstStyle>
            <a:lvl1pPr algn="l">
              <a:defRPr sz="5467" baseline="0"/>
            </a:lvl1pPr>
          </a:lstStyle>
          <a:p>
            <a:r>
              <a:rPr lang="en-GB" dirty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8"/>
            <a:ext cx="3657600" cy="559537"/>
          </a:xfrm>
        </p:spPr>
        <p:txBody>
          <a:bodyPr lIns="45720" tIns="0" rIns="45720" bIns="0" anchor="t"/>
          <a:lstStyle>
            <a:lvl1pPr marL="0" indent="0" algn="l">
              <a:buNone/>
              <a:defRPr sz="1867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4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227551" y="6362378"/>
            <a:ext cx="36390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PSCWG - 26/3/19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59795" y="63623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609600" y="2954272"/>
            <a:ext cx="10969139" cy="841673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982146"/>
            <a:ext cx="3657600" cy="559537"/>
          </a:xfrm>
        </p:spPr>
        <p:txBody>
          <a:bodyPr lIns="45720" tIns="0" rIns="45720" bIns="0" anchor="t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6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/>
              <a:t>PSCWG - 26/3/19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00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PSCWG - 26/3/19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79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Evian workshop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90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/>
              <a:t>LIU PS Commissioning Working Group:</a:t>
            </a:r>
            <a:br>
              <a:rPr lang="en-GB" sz="4000" b="1" dirty="0"/>
            </a:br>
            <a:r>
              <a:rPr lang="en-GB" sz="4000" b="1" dirty="0"/>
              <a:t>Scope of the meetings, Topics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21018" y="4502189"/>
            <a:ext cx="6138370" cy="939387"/>
          </a:xfrm>
        </p:spPr>
        <p:txBody>
          <a:bodyPr>
            <a:normAutofit/>
          </a:bodyPr>
          <a:lstStyle/>
          <a:p>
            <a:r>
              <a:rPr lang="en-GB" dirty="0"/>
              <a:t>D. </a:t>
            </a:r>
            <a:r>
              <a:rPr lang="en-GB" dirty="0" err="1"/>
              <a:t>Cotte</a:t>
            </a:r>
            <a:r>
              <a:rPr lang="en-GB" dirty="0"/>
              <a:t>, A. </a:t>
            </a:r>
            <a:r>
              <a:rPr lang="en-GB" dirty="0" err="1"/>
              <a:t>Lasheen</a:t>
            </a:r>
            <a:r>
              <a:rPr lang="en-GB" dirty="0"/>
              <a:t>, F. Tecker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5161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Deadlines for Sub-working groups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Disclaimer: LBE run line = special case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023324"/>
              </p:ext>
            </p:extLst>
          </p:nvPr>
        </p:nvGraphicFramePr>
        <p:xfrm>
          <a:off x="779868" y="1612182"/>
          <a:ext cx="10121214" cy="420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55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3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1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0360">
                <a:tc>
                  <a:txBody>
                    <a:bodyPr/>
                    <a:lstStyle/>
                    <a:p>
                      <a:r>
                        <a:rPr lang="en-US" sz="2000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End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FESA</a:t>
                      </a:r>
                      <a:r>
                        <a:rPr lang="en-US" sz="2000" baseline="0" dirty="0"/>
                        <a:t> class readiness dates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Negotiate</a:t>
                      </a:r>
                      <a:r>
                        <a:rPr lang="en-US" sz="2000" baseline="0" dirty="0"/>
                        <a:t> with groups (estimate for OP development required) per machine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August</a:t>
                      </a:r>
                      <a:r>
                        <a:rPr lang="en-US" sz="2000" baseline="0" dirty="0"/>
                        <a:t> 2019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IST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EN-ACE</a:t>
                      </a:r>
                      <a:r>
                        <a:rPr lang="en-US" sz="2000" baseline="0" dirty="0"/>
                        <a:t> + OP. Final lists and conditions (e.g. access system SPS)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September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Feedback</a:t>
                      </a:r>
                      <a:r>
                        <a:rPr lang="en-US" sz="2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LINAC4 LBE:</a:t>
                      </a:r>
                    </a:p>
                    <a:p>
                      <a:r>
                        <a:rPr lang="en-US" sz="2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HWC </a:t>
                      </a:r>
                      <a:endParaRPr lang="en-US" sz="2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Planning, new check lists. Sufficient</a:t>
                      </a:r>
                      <a:r>
                        <a:rPr lang="en-US" sz="20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preparation for beam?</a:t>
                      </a:r>
                      <a:endParaRPr lang="en-US" sz="2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October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Dry run and HWC </a:t>
                      </a:r>
                      <a:r>
                        <a:rPr lang="en-US" sz="2000" baseline="0" dirty="0"/>
                        <a:t>planning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Plus DSO tests, power</a:t>
                      </a:r>
                      <a:r>
                        <a:rPr lang="en-US" sz="2000" baseline="0" dirty="0"/>
                        <a:t> permits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December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Christmas shutdown</a:t>
                      </a:r>
                      <a:r>
                        <a:rPr lang="en-US" sz="2000" baseline="0" dirty="0"/>
                        <a:t> 2020/21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List of critical items per machine.</a:t>
                      </a:r>
                      <a:r>
                        <a:rPr lang="en-US" sz="2000" baseline="0" dirty="0"/>
                        <a:t> Piquet requirements. Which state of machine during X-mas.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December</a:t>
                      </a:r>
                      <a:r>
                        <a:rPr lang="en-US" sz="2000" baseline="0" dirty="0"/>
                        <a:t> 2019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15792-1F2A-A348-92C2-4106A08F75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CCC - 15/3/19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C0005-2D9E-444E-8374-D0C313482C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V. Kain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899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195273" cy="653767"/>
          </a:xfrm>
        </p:spPr>
        <p:txBody>
          <a:bodyPr>
            <a:noAutofit/>
          </a:bodyPr>
          <a:lstStyle/>
          <a:p>
            <a:r>
              <a:rPr lang="en-US" sz="3200" dirty="0"/>
              <a:t>PS Commissioning Working Group - Topics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427142"/>
          </a:xfrm>
        </p:spPr>
        <p:txBody>
          <a:bodyPr>
            <a:normAutofit/>
          </a:bodyPr>
          <a:lstStyle/>
          <a:p>
            <a:r>
              <a:rPr lang="en-US" dirty="0"/>
              <a:t>PS interlocks =&gt; Denis today</a:t>
            </a:r>
          </a:p>
          <a:p>
            <a:r>
              <a:rPr lang="en-US" dirty="0"/>
              <a:t>New equipment:</a:t>
            </a:r>
          </a:p>
          <a:p>
            <a:pPr lvl="1"/>
            <a:r>
              <a:rPr lang="en-US" dirty="0"/>
              <a:t>RF – HW / LLRF</a:t>
            </a:r>
          </a:p>
          <a:p>
            <a:pPr lvl="1"/>
            <a:r>
              <a:rPr lang="en-US" dirty="0"/>
              <a:t>Inj. Kicker / Septum / Bumpers (inj./</a:t>
            </a:r>
            <a:r>
              <a:rPr lang="en-US" dirty="0" err="1"/>
              <a:t>extr</a:t>
            </a:r>
            <a:r>
              <a:rPr lang="en-US" dirty="0"/>
              <a:t>.)</a:t>
            </a:r>
          </a:p>
          <a:p>
            <a:pPr lvl="1"/>
            <a:r>
              <a:rPr lang="en-US" dirty="0"/>
              <a:t>TFB</a:t>
            </a:r>
          </a:p>
          <a:p>
            <a:pPr lvl="1"/>
            <a:r>
              <a:rPr lang="en-US" dirty="0"/>
              <a:t>Wire scanners / BGI  (incl. WS bunch-by-bunch)</a:t>
            </a:r>
          </a:p>
          <a:p>
            <a:pPr lvl="1"/>
            <a:r>
              <a:rPr lang="en-US" dirty="0"/>
              <a:t>BLMs (incl. TT2)</a:t>
            </a:r>
          </a:p>
          <a:p>
            <a:pPr lvl="1"/>
            <a:r>
              <a:rPr lang="en-US" dirty="0"/>
              <a:t>SEM grids (incl. multi-turn)</a:t>
            </a:r>
          </a:p>
          <a:p>
            <a:pPr lvl="1"/>
            <a:r>
              <a:rPr lang="en-US" dirty="0"/>
              <a:t>External conditions</a:t>
            </a:r>
          </a:p>
          <a:p>
            <a:pPr lvl="1"/>
            <a:r>
              <a:rPr lang="en-US" dirty="0"/>
              <a:t>Internal dumps / </a:t>
            </a:r>
            <a:r>
              <a:rPr lang="en-US" dirty="0" err="1"/>
              <a:t>ralentisseur</a:t>
            </a:r>
            <a:endParaRPr lang="en-US" dirty="0"/>
          </a:p>
          <a:p>
            <a:pPr lvl="1"/>
            <a:r>
              <a:rPr lang="en-US" dirty="0"/>
              <a:t>Reference magnet B measurement / compensation cards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1A7188-7E4E-7346-842D-A0F5B916BE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PSCWG - 26/3/19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0446CA-D636-C143-BED0-4DB3C7D7C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Frank Tecker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4316A-3BE1-D940-BDB3-5AC23A5A5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3696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195273" cy="653767"/>
          </a:xfrm>
        </p:spPr>
        <p:txBody>
          <a:bodyPr>
            <a:noAutofit/>
          </a:bodyPr>
          <a:lstStyle/>
          <a:p>
            <a:r>
              <a:rPr lang="en-US" sz="3200" dirty="0"/>
              <a:t>PS Commissioning Working Group - Topics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427142"/>
          </a:xfrm>
        </p:spPr>
        <p:txBody>
          <a:bodyPr>
            <a:normAutofit/>
          </a:bodyPr>
          <a:lstStyle/>
          <a:p>
            <a:r>
              <a:rPr lang="en-US" dirty="0"/>
              <a:t>New equipment: things to be covered</a:t>
            </a:r>
          </a:p>
          <a:p>
            <a:pPr lvl="1"/>
            <a:r>
              <a:rPr lang="en-US" dirty="0"/>
              <a:t>Functional changes</a:t>
            </a:r>
          </a:p>
          <a:p>
            <a:pPr lvl="1"/>
            <a:r>
              <a:rPr lang="en-US" dirty="0"/>
              <a:t>FESA software changes and readiness date</a:t>
            </a:r>
          </a:p>
          <a:p>
            <a:pPr lvl="1"/>
            <a:r>
              <a:rPr lang="en-US" dirty="0"/>
              <a:t>Application software changes</a:t>
            </a:r>
          </a:p>
          <a:p>
            <a:pPr lvl="1"/>
            <a:r>
              <a:rPr lang="en-US" dirty="0"/>
              <a:t>Procedures to test (IST – HWC – Beam Commissioning)</a:t>
            </a:r>
          </a:p>
          <a:p>
            <a:pPr lvl="1"/>
            <a:r>
              <a:rPr lang="en-US" dirty="0"/>
              <a:t>Checklist changes</a:t>
            </a:r>
          </a:p>
          <a:p>
            <a:pPr lvl="1"/>
            <a:r>
              <a:rPr lang="en-US" dirty="0"/>
              <a:t>How much time needed (IST – HWC – Beam Commissioning)</a:t>
            </a:r>
          </a:p>
          <a:p>
            <a:pPr lvl="1"/>
            <a:r>
              <a:rPr lang="en-US" dirty="0"/>
              <a:t>from when and which other equipment/services/beams required</a:t>
            </a:r>
          </a:p>
          <a:p>
            <a:pPr lvl="1"/>
            <a:r>
              <a:rPr lang="en-US" dirty="0"/>
              <a:t>Critical items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1A7188-7E4E-7346-842D-A0F5B916BE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PSCWG - 26/3/19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0446CA-D636-C143-BED0-4DB3C7D7C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Frank Tecker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4316A-3BE1-D940-BDB3-5AC23A5A5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3462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195273" cy="653767"/>
          </a:xfrm>
        </p:spPr>
        <p:txBody>
          <a:bodyPr>
            <a:noAutofit/>
          </a:bodyPr>
          <a:lstStyle/>
          <a:p>
            <a:r>
              <a:rPr lang="en-US" sz="3200" dirty="0"/>
              <a:t>PS Commissioning Working Group - Topics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427142"/>
          </a:xfrm>
        </p:spPr>
        <p:txBody>
          <a:bodyPr>
            <a:normAutofit/>
          </a:bodyPr>
          <a:lstStyle/>
          <a:p>
            <a:r>
              <a:rPr lang="en-US" dirty="0"/>
              <a:t>Software / OP general infrastructure, tools</a:t>
            </a:r>
          </a:p>
          <a:p>
            <a:r>
              <a:rPr lang="en-US" dirty="0"/>
              <a:t>HW checklist</a:t>
            </a:r>
          </a:p>
          <a:p>
            <a:r>
              <a:rPr lang="en-US" dirty="0"/>
              <a:t>Short Christmas shutdown</a:t>
            </a:r>
          </a:p>
          <a:p>
            <a:r>
              <a:rPr lang="en-US" dirty="0"/>
              <a:t>Beam commissioning</a:t>
            </a:r>
          </a:p>
          <a:p>
            <a:r>
              <a:rPr lang="en-US" dirty="0"/>
              <a:t>East Area (incl. HW tests F61)</a:t>
            </a:r>
          </a:p>
          <a:p>
            <a:endParaRPr lang="en-US" dirty="0"/>
          </a:p>
          <a:p>
            <a:r>
              <a:rPr lang="en-US" dirty="0"/>
              <a:t>Any suggestions for topics are welcome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1A7188-7E4E-7346-842D-A0F5B916BE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PSCWG - 26/3/19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0446CA-D636-C143-BED0-4DB3C7D7C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Frank Tecker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4316A-3BE1-D940-BDB3-5AC23A5A5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8A99B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8A99B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642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53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LIU CCC Mandate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878958"/>
            <a:ext cx="9029700" cy="5397500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rgbClr val="0055A0"/>
                </a:solidFill>
              </a:rPr>
              <a:t>Identify required checks/commissioning activities for old and LIU equipment across the injectors</a:t>
            </a:r>
          </a:p>
          <a:p>
            <a:pPr lvl="0"/>
            <a:r>
              <a:rPr lang="en-GB" sz="1600" strike="sngStrike" dirty="0"/>
              <a:t>Review past beam commissioning experience and define the overall methodology on the basis of lessons learnt;</a:t>
            </a:r>
          </a:p>
          <a:p>
            <a:pPr lvl="0"/>
            <a:r>
              <a:rPr lang="en-GB" sz="1600" dirty="0"/>
              <a:t>Review the tools/applications/simulations/monitoring/pre-HW checks/CO required for the commissioning phase, identify outstanding/missing items and fix delivery deadlines, and follow-up progress</a:t>
            </a:r>
          </a:p>
          <a:p>
            <a:r>
              <a:rPr lang="en-GB" sz="1600" b="1" dirty="0">
                <a:solidFill>
                  <a:srgbClr val="0055A0"/>
                </a:solidFill>
              </a:rPr>
              <a:t>Establish the detailed commissioning time line for LHC and FT beams</a:t>
            </a:r>
            <a:endParaRPr lang="en-GB" sz="1600" dirty="0">
              <a:solidFill>
                <a:srgbClr val="0055A0"/>
              </a:solidFill>
            </a:endParaRPr>
          </a:p>
          <a:p>
            <a:pPr lvl="1"/>
            <a:r>
              <a:rPr lang="en-GB" sz="1500" dirty="0"/>
              <a:t>Define the LHC beam parameters to be reached throughout the injectors chain as a function of time for:</a:t>
            </a:r>
          </a:p>
          <a:p>
            <a:pPr lvl="2"/>
            <a:r>
              <a:rPr lang="en-GB" sz="1600" dirty="0"/>
              <a:t>LHC INDIV, LHC run2, each LIU commissioning step, LIU</a:t>
            </a:r>
          </a:p>
          <a:p>
            <a:pPr lvl="0"/>
            <a:r>
              <a:rPr lang="en-GB" sz="1600" b="1" dirty="0">
                <a:solidFill>
                  <a:srgbClr val="FF0000"/>
                </a:solidFill>
              </a:rPr>
              <a:t>Ensure definition of</a:t>
            </a:r>
            <a:r>
              <a:rPr lang="en-GB" sz="1600" dirty="0"/>
              <a:t> necessary LS2 dry runs and HWC, including planning of tests with EN/ACE </a:t>
            </a:r>
          </a:p>
          <a:p>
            <a:pPr lvl="0"/>
            <a:r>
              <a:rPr lang="en-GB" sz="1600" dirty="0">
                <a:solidFill>
                  <a:srgbClr val="0055A0"/>
                </a:solidFill>
              </a:rPr>
              <a:t>Establish a draft time line for the the beam commissioning to the final LIU beam performance</a:t>
            </a:r>
          </a:p>
          <a:p>
            <a:pPr lvl="0"/>
            <a:r>
              <a:rPr lang="en-GB" sz="1600" strike="sngStrike" dirty="0"/>
              <a:t>Report progress and problems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61450" y="233493"/>
            <a:ext cx="164660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rial"/>
              </a:rPr>
              <a:t>January 2019</a:t>
            </a:r>
          </a:p>
        </p:txBody>
      </p:sp>
    </p:spTree>
    <p:extLst>
      <p:ext uri="{BB962C8B-B14F-4D97-AF65-F5344CB8AC3E}">
        <p14:creationId xmlns:p14="http://schemas.microsoft.com/office/powerpoint/2010/main" val="2958306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aspects to cover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Hardware: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address </a:t>
            </a:r>
            <a:r>
              <a:rPr lang="en-US" b="1" dirty="0">
                <a:solidFill>
                  <a:srgbClr val="0070C0"/>
                </a:solidFill>
              </a:rPr>
              <a:t>existing and new </a:t>
            </a:r>
            <a:r>
              <a:rPr lang="en-US" dirty="0">
                <a:solidFill>
                  <a:srgbClr val="0070C0"/>
                </a:solidFill>
              </a:rPr>
              <a:t>equipment</a:t>
            </a:r>
          </a:p>
          <a:p>
            <a:pPr lvl="1"/>
            <a:r>
              <a:rPr lang="en-US" dirty="0"/>
              <a:t>RF, BI, new injection systems, transfer, EPC,</a:t>
            </a:r>
            <a:r>
              <a:rPr lang="is-IS" dirty="0"/>
              <a:t>…</a:t>
            </a:r>
            <a:endParaRPr lang="en-US" dirty="0"/>
          </a:p>
          <a:p>
            <a:pPr lvl="1"/>
            <a:r>
              <a:rPr lang="en-US" dirty="0"/>
              <a:t>How to integrate, how to prepare, how to test</a:t>
            </a:r>
          </a:p>
          <a:p>
            <a:pPr lvl="1"/>
            <a:r>
              <a:rPr lang="en-US" dirty="0"/>
              <a:t>New operational scenarios</a:t>
            </a:r>
          </a:p>
          <a:p>
            <a:r>
              <a:rPr lang="en-US" b="1" dirty="0">
                <a:solidFill>
                  <a:srgbClr val="0070C0"/>
                </a:solidFill>
              </a:rPr>
              <a:t>Tools: </a:t>
            </a:r>
            <a:r>
              <a:rPr lang="en-US" dirty="0"/>
              <a:t>next generation settings management, model based generation and correction, new timing approach</a:t>
            </a:r>
          </a:p>
          <a:p>
            <a:r>
              <a:rPr lang="en-US" b="1" dirty="0">
                <a:solidFill>
                  <a:srgbClr val="0070C0"/>
                </a:solidFill>
              </a:rPr>
              <a:t>Planning for hardware checkout </a:t>
            </a:r>
            <a:r>
              <a:rPr lang="en-US" dirty="0"/>
              <a:t>together with controls, special test of tools, new hardware, operational scenarios, DSO tests </a:t>
            </a:r>
          </a:p>
          <a:p>
            <a:pPr lvl="1"/>
            <a:r>
              <a:rPr lang="en-US" dirty="0"/>
              <a:t>Re-commissioning coordinators</a:t>
            </a:r>
            <a:r>
              <a:rPr lang="en-US" dirty="0">
                <a:solidFill>
                  <a:srgbClr val="0055A0"/>
                </a:solidFill>
              </a:rPr>
              <a:t> putting</a:t>
            </a:r>
            <a:r>
              <a:rPr lang="en-US" dirty="0"/>
              <a:t> it together </a:t>
            </a:r>
          </a:p>
          <a:p>
            <a:r>
              <a:rPr lang="en-US" dirty="0"/>
              <a:t> </a:t>
            </a:r>
            <a:r>
              <a:rPr lang="en-US" b="1" dirty="0">
                <a:solidFill>
                  <a:srgbClr val="0070C0"/>
                </a:solidFill>
              </a:rPr>
              <a:t>Beam commissioning </a:t>
            </a:r>
            <a:r>
              <a:rPr lang="en-US" b="1" dirty="0">
                <a:solidFill>
                  <a:srgbClr val="0055A0"/>
                </a:solidFill>
              </a:rPr>
              <a:t>time line</a:t>
            </a:r>
            <a:endParaRPr lang="en-US" dirty="0">
              <a:solidFill>
                <a:srgbClr val="0055A0"/>
              </a:solidFill>
            </a:endParaRPr>
          </a:p>
          <a:p>
            <a:pPr lvl="1"/>
            <a:r>
              <a:rPr lang="en-US" dirty="0"/>
              <a:t>What, how, tools, in which order</a:t>
            </a:r>
          </a:p>
          <a:p>
            <a:pPr lvl="1"/>
            <a:r>
              <a:rPr lang="en-US" dirty="0">
                <a:solidFill>
                  <a:srgbClr val="0055A0"/>
                </a:solidFill>
              </a:rPr>
              <a:t>Due dates for LHC and FT beams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524000" y="6362701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>
                <a:solidFill>
                  <a:srgbClr val="0055A0"/>
                </a:solidFill>
                <a:latin typeface="Arial"/>
              </a:rPr>
              <a:pPr/>
              <a:t>3/25/19</a:t>
            </a:fld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61450" y="233494"/>
            <a:ext cx="164660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/>
              </a:rPr>
              <a:t>October 2017</a:t>
            </a:r>
          </a:p>
          <a:p>
            <a:r>
              <a:rPr lang="en-US" b="1" dirty="0">
                <a:solidFill>
                  <a:srgbClr val="00B050"/>
                </a:solidFill>
                <a:latin typeface="Arial"/>
              </a:rPr>
              <a:t>January 2019</a:t>
            </a:r>
          </a:p>
        </p:txBody>
      </p:sp>
    </p:spTree>
    <p:extLst>
      <p:ext uri="{BB962C8B-B14F-4D97-AF65-F5344CB8AC3E}">
        <p14:creationId xmlns:p14="http://schemas.microsoft.com/office/powerpoint/2010/main" val="2022952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Deliverables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Further improved check list and planning tool: requirements were transmitted</a:t>
            </a:r>
          </a:p>
          <a:p>
            <a:r>
              <a:rPr lang="en-US" dirty="0"/>
              <a:t>Final reference measurement system </a:t>
            </a:r>
          </a:p>
          <a:p>
            <a:r>
              <a:rPr lang="en-US" dirty="0"/>
              <a:t>Discuss LINAC4 and LBE beam line commissioning plan</a:t>
            </a:r>
          </a:p>
          <a:p>
            <a:pPr lvl="1"/>
            <a:r>
              <a:rPr lang="en-US" dirty="0"/>
              <a:t>Procedures, required tools</a:t>
            </a:r>
          </a:p>
          <a:p>
            <a:pPr lvl="1"/>
            <a:r>
              <a:rPr lang="en-US" dirty="0"/>
              <a:t>Use as test bed for new frameworks/tools: FEI, machine learning,</a:t>
            </a:r>
            <a:r>
              <a:rPr lang="is-IS" dirty="0"/>
              <a:t>…</a:t>
            </a:r>
            <a:endParaRPr lang="en-US" dirty="0"/>
          </a:p>
          <a:p>
            <a:r>
              <a:rPr lang="en-US" dirty="0"/>
              <a:t>LINAC4 and LBE beam line commissioning outcome and feed-forward to next commissioning</a:t>
            </a:r>
          </a:p>
          <a:p>
            <a:r>
              <a:rPr lang="en-US" dirty="0"/>
              <a:t>Define requirements(/implementation) of beam performance tracking tool across injectors</a:t>
            </a:r>
          </a:p>
          <a:p>
            <a:r>
              <a:rPr lang="en-US" dirty="0"/>
              <a:t>What would an adequate injector timing system look like?</a:t>
            </a:r>
          </a:p>
          <a:p>
            <a:r>
              <a:rPr lang="en-US" dirty="0"/>
              <a:t>Model based generation of machine settings and higher level parameters and more: super settings, settings per beam type,</a:t>
            </a:r>
            <a:r>
              <a:rPr lang="is-IS" dirty="0"/>
              <a:t>…</a:t>
            </a:r>
          </a:p>
          <a:p>
            <a:pPr lvl="1"/>
            <a:r>
              <a:rPr lang="is-IS" dirty="0"/>
              <a:t>= Feedback from Settings management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5082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Deliverables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Need to define dates for dry runs during shutdown</a:t>
            </a:r>
          </a:p>
          <a:p>
            <a:pPr lvl="1"/>
            <a:r>
              <a:rPr lang="en-US" dirty="0"/>
              <a:t>And prepare them: infrastructure availability,</a:t>
            </a:r>
            <a:r>
              <a:rPr lang="is-IS" dirty="0"/>
              <a:t>…</a:t>
            </a:r>
            <a:endParaRPr lang="en-US" dirty="0"/>
          </a:p>
          <a:p>
            <a:r>
              <a:rPr lang="en-US" dirty="0"/>
              <a:t>Hardware commissioning</a:t>
            </a:r>
          </a:p>
          <a:p>
            <a:pPr lvl="1"/>
            <a:r>
              <a:rPr lang="en-US" dirty="0"/>
              <a:t>Deliver updated check-out check lists</a:t>
            </a:r>
          </a:p>
          <a:p>
            <a:pPr lvl="1"/>
            <a:r>
              <a:rPr lang="en-US" dirty="0"/>
              <a:t>Establish planning of hardware tests and check-out</a:t>
            </a:r>
          </a:p>
          <a:p>
            <a:pPr lvl="1"/>
            <a:r>
              <a:rPr lang="en-US" dirty="0"/>
              <a:t>IST tests</a:t>
            </a:r>
          </a:p>
          <a:p>
            <a:pPr lvl="1"/>
            <a:r>
              <a:rPr lang="en-US" dirty="0"/>
              <a:t>DSO test with preparation tests and dates</a:t>
            </a:r>
          </a:p>
          <a:p>
            <a:r>
              <a:rPr lang="en-US" dirty="0"/>
              <a:t>Beam commissioning plans per machine</a:t>
            </a:r>
          </a:p>
          <a:p>
            <a:pPr lvl="1"/>
            <a:r>
              <a:rPr lang="en-US" dirty="0"/>
              <a:t>Details for </a:t>
            </a:r>
            <a:r>
              <a:rPr lang="en-US" b="1" dirty="0"/>
              <a:t>existing and new </a:t>
            </a:r>
            <a:r>
              <a:rPr lang="en-US" dirty="0"/>
              <a:t>systems</a:t>
            </a:r>
          </a:p>
          <a:p>
            <a:pPr lvl="1"/>
            <a:r>
              <a:rPr lang="en-US" dirty="0"/>
              <a:t>Which beams when?</a:t>
            </a:r>
          </a:p>
          <a:p>
            <a:pPr lvl="1"/>
            <a:r>
              <a:rPr lang="en-US" dirty="0"/>
              <a:t>Cross-coordination between different machines. Signal exchange, energy matching,</a:t>
            </a:r>
            <a:r>
              <a:rPr lang="is-IS" dirty="0"/>
              <a:t>…</a:t>
            </a:r>
            <a:endParaRPr lang="en-US" dirty="0"/>
          </a:p>
          <a:p>
            <a:pPr lvl="1"/>
            <a:r>
              <a:rPr lang="en-US" b="1" dirty="0"/>
              <a:t>"By product": 2021 injector schedule (start dates for all facilities and more)</a:t>
            </a:r>
            <a:r>
              <a:rPr lang="en-US" dirty="0"/>
              <a:t> </a:t>
            </a:r>
          </a:p>
          <a:p>
            <a:r>
              <a:rPr lang="en-US" dirty="0"/>
              <a:t>Establish and apply strategy to </a:t>
            </a:r>
            <a:r>
              <a:rPr lang="en-US" b="1" dirty="0"/>
              <a:t>critically review </a:t>
            </a:r>
            <a:r>
              <a:rPr lang="en-US" dirty="0"/>
              <a:t>the different activities</a:t>
            </a:r>
          </a:p>
          <a:p>
            <a:pPr lvl="1"/>
            <a:r>
              <a:rPr lang="en-US" dirty="0"/>
              <a:t>enough contingency, </a:t>
            </a:r>
            <a:r>
              <a:rPr lang="is-IS" dirty="0"/>
              <a:t>alternative methods,...</a:t>
            </a:r>
            <a:endParaRPr lang="en-US" dirty="0"/>
          </a:p>
          <a:p>
            <a:pPr lvl="1"/>
            <a:r>
              <a:rPr lang="en-US" dirty="0"/>
              <a:t>Include ’external’ people such as </a:t>
            </a:r>
            <a:r>
              <a:rPr lang="en-US" dirty="0" err="1"/>
              <a:t>Jorg</a:t>
            </a:r>
            <a:r>
              <a:rPr lang="en-US" dirty="0"/>
              <a:t>, </a:t>
            </a:r>
            <a:r>
              <a:rPr lang="is-IS" dirty="0"/>
              <a:t>…</a:t>
            </a:r>
          </a:p>
          <a:p>
            <a:pPr lvl="1"/>
            <a:r>
              <a:rPr lang="en-US" dirty="0"/>
              <a:t>T</a:t>
            </a:r>
            <a:r>
              <a:rPr lang="is-IS" dirty="0"/>
              <a:t>o be further discussed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3619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LIU Commissioning -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027935" y="4685245"/>
            <a:ext cx="8226854" cy="151310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13200" indent="-277200" algn="l" rtl="0" eaLnBrk="1" latinLnBrk="0" hangingPunct="1">
              <a:spcBef>
                <a:spcPts val="1900"/>
              </a:spcBef>
              <a:buClr>
                <a:schemeClr val="tx1"/>
              </a:buClr>
              <a:buSzPct val="80000"/>
              <a:buFont typeface="Courier New"/>
              <a:buChar char="o"/>
              <a:defRPr kumimoji="0" sz="1900" b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633600" indent="-277200" algn="l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914400" indent="-252000" algn="l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85000"/>
              <a:buFont typeface="Lucida Grande"/>
              <a:buChar char="−"/>
              <a:defRPr kumimoji="0" sz="18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buNone/>
            </a:pPr>
            <a:r>
              <a:rPr lang="en-US" sz="2000" dirty="0"/>
              <a:t>Sub-working groups:</a:t>
            </a:r>
          </a:p>
          <a:p>
            <a:r>
              <a:rPr lang="en-US" sz="2000" dirty="0"/>
              <a:t>Re-commissioning coordinators, other key operators and machine coordinators  with equipment/beam dynamics experts  </a:t>
            </a:r>
          </a:p>
          <a:p>
            <a:r>
              <a:rPr lang="en-US" sz="2000" b="1" u="sng" dirty="0"/>
              <a:t>= TEAM</a:t>
            </a:r>
            <a:r>
              <a:rPr lang="en-US" sz="2000" u="sng" dirty="0"/>
              <a:t> </a:t>
            </a:r>
            <a:r>
              <a:rPr lang="en-US" sz="2000" dirty="0"/>
              <a:t>that will commission the machine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166044" y="1002484"/>
            <a:ext cx="6631857" cy="12802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u="sng" dirty="0">
                <a:solidFill>
                  <a:srgbClr val="0055A0"/>
                </a:solidFill>
              </a:rPr>
              <a:t>LIU Commissioning Coordination Committee</a:t>
            </a:r>
          </a:p>
          <a:p>
            <a:pPr algn="ctr"/>
            <a:r>
              <a:rPr lang="en-US" dirty="0">
                <a:solidFill>
                  <a:srgbClr val="0055A0"/>
                </a:solidFill>
              </a:rPr>
              <a:t>Chair team: V. </a:t>
            </a:r>
            <a:r>
              <a:rPr lang="en-US" dirty="0" err="1">
                <a:solidFill>
                  <a:srgbClr val="0055A0"/>
                </a:solidFill>
              </a:rPr>
              <a:t>Kain</a:t>
            </a:r>
            <a:r>
              <a:rPr lang="en-US" dirty="0">
                <a:solidFill>
                  <a:srgbClr val="0055A0"/>
                </a:solidFill>
              </a:rPr>
              <a:t>, G. </a:t>
            </a:r>
            <a:r>
              <a:rPr lang="en-US" dirty="0" err="1">
                <a:solidFill>
                  <a:srgbClr val="0055A0"/>
                </a:solidFill>
              </a:rPr>
              <a:t>Rumolo</a:t>
            </a:r>
            <a:r>
              <a:rPr lang="en-US" dirty="0">
                <a:solidFill>
                  <a:srgbClr val="0055A0"/>
                </a:solidFill>
              </a:rPr>
              <a:t>, A. </a:t>
            </a:r>
            <a:r>
              <a:rPr lang="en-US" dirty="0" err="1">
                <a:solidFill>
                  <a:srgbClr val="0055A0"/>
                </a:solidFill>
              </a:rPr>
              <a:t>Huschauer</a:t>
            </a:r>
            <a:endParaRPr lang="en-US" dirty="0">
              <a:solidFill>
                <a:srgbClr val="0055A0"/>
              </a:solidFill>
            </a:endParaRPr>
          </a:p>
          <a:p>
            <a:pPr algn="ctr"/>
            <a:r>
              <a:rPr lang="en-US" dirty="0">
                <a:solidFill>
                  <a:srgbClr val="0055A0"/>
                </a:solidFill>
              </a:rPr>
              <a:t>Secretary and more: S. Albright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103223" y="3390109"/>
            <a:ext cx="1691761" cy="11404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rgbClr val="0055A0"/>
                </a:solidFill>
              </a:rPr>
              <a:t>SPS C WG</a:t>
            </a:r>
          </a:p>
          <a:p>
            <a:pPr algn="ctr"/>
            <a:r>
              <a:rPr lang="en-US" sz="1600" dirty="0">
                <a:solidFill>
                  <a:srgbClr val="0055A0"/>
                </a:solidFill>
              </a:rPr>
              <a:t>Chair: K. Li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08543" y="3390109"/>
            <a:ext cx="1838308" cy="11404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rgbClr val="0055A0"/>
                </a:solidFill>
              </a:rPr>
              <a:t>PS C WG</a:t>
            </a:r>
          </a:p>
          <a:p>
            <a:pPr algn="ctr"/>
            <a:r>
              <a:rPr lang="en-US" sz="1600" dirty="0">
                <a:solidFill>
                  <a:srgbClr val="0055A0"/>
                </a:solidFill>
              </a:rPr>
              <a:t>Chair: F. Tecker and D. </a:t>
            </a:r>
            <a:r>
              <a:rPr lang="en-US" sz="1600" dirty="0" err="1">
                <a:solidFill>
                  <a:srgbClr val="0055A0"/>
                </a:solidFill>
              </a:rPr>
              <a:t>Cotte</a:t>
            </a:r>
            <a:endParaRPr lang="en-US" sz="1600" dirty="0">
              <a:solidFill>
                <a:srgbClr val="0055A0"/>
              </a:solidFill>
            </a:endParaRPr>
          </a:p>
          <a:p>
            <a:pPr algn="ctr"/>
            <a:endParaRPr lang="en-US" sz="1600" dirty="0">
              <a:solidFill>
                <a:srgbClr val="0055A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857545" y="3390109"/>
            <a:ext cx="1740939" cy="11404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rgbClr val="0055A0"/>
                </a:solidFill>
              </a:rPr>
              <a:t>PSB C WG</a:t>
            </a:r>
          </a:p>
          <a:p>
            <a:pPr algn="ctr"/>
            <a:r>
              <a:rPr lang="en-US" sz="1600" dirty="0">
                <a:solidFill>
                  <a:srgbClr val="0055A0"/>
                </a:solidFill>
              </a:rPr>
              <a:t>Chair: G.P. Di Giovanni, C. </a:t>
            </a:r>
            <a:r>
              <a:rPr lang="en-US" sz="1600" dirty="0" err="1">
                <a:solidFill>
                  <a:srgbClr val="0055A0"/>
                </a:solidFill>
              </a:rPr>
              <a:t>Bracco</a:t>
            </a:r>
            <a:endParaRPr lang="en-US" sz="1600" dirty="0">
              <a:solidFill>
                <a:srgbClr val="0055A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695059" y="3390109"/>
            <a:ext cx="1586388" cy="11404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rgbClr val="0055A0"/>
                </a:solidFill>
              </a:rPr>
              <a:t>LEIR / Linac3 </a:t>
            </a:r>
            <a:r>
              <a:rPr lang="en-US" sz="1600" dirty="0">
                <a:solidFill>
                  <a:srgbClr val="0055A0"/>
                </a:solidFill>
              </a:rPr>
              <a:t>C WG</a:t>
            </a:r>
          </a:p>
          <a:p>
            <a:pPr algn="ctr"/>
            <a:r>
              <a:rPr lang="en-US" sz="1600" dirty="0">
                <a:solidFill>
                  <a:srgbClr val="0055A0"/>
                </a:solidFill>
              </a:rPr>
              <a:t> Chair: R. </a:t>
            </a:r>
            <a:r>
              <a:rPr lang="en-US" sz="1600" dirty="0" err="1">
                <a:solidFill>
                  <a:srgbClr val="0055A0"/>
                </a:solidFill>
              </a:rPr>
              <a:t>Alemany</a:t>
            </a:r>
            <a:endParaRPr lang="en-US" sz="1600" dirty="0">
              <a:solidFill>
                <a:srgbClr val="0055A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378252" y="3390109"/>
            <a:ext cx="1883244" cy="11404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rgbClr val="0055A0"/>
                </a:solidFill>
              </a:rPr>
              <a:t>Linac4 C WG</a:t>
            </a:r>
          </a:p>
          <a:p>
            <a:pPr algn="ctr"/>
            <a:r>
              <a:rPr lang="en-US" sz="1600" dirty="0">
                <a:solidFill>
                  <a:srgbClr val="0055A0"/>
                </a:solidFill>
              </a:rPr>
              <a:t>Chair: B. </a:t>
            </a:r>
            <a:r>
              <a:rPr lang="en-US" sz="1600" dirty="0" err="1">
                <a:solidFill>
                  <a:srgbClr val="0055A0"/>
                </a:solidFill>
              </a:rPr>
              <a:t>Mikulec</a:t>
            </a:r>
            <a:r>
              <a:rPr lang="en-US" sz="1600" dirty="0">
                <a:solidFill>
                  <a:srgbClr val="0055A0"/>
                </a:solidFill>
              </a:rPr>
              <a:t>, A. Lombardi</a:t>
            </a:r>
          </a:p>
        </p:txBody>
      </p:sp>
      <p:cxnSp>
        <p:nvCxnSpPr>
          <p:cNvPr id="18" name="Straight Arrow Connector 17"/>
          <p:cNvCxnSpPr>
            <a:endCxn id="7" idx="0"/>
          </p:cNvCxnSpPr>
          <p:nvPr/>
        </p:nvCxnSpPr>
        <p:spPr>
          <a:xfrm flipH="1">
            <a:off x="2949103" y="2282752"/>
            <a:ext cx="721081" cy="1107357"/>
          </a:xfrm>
          <a:prstGeom prst="straightConnector1">
            <a:avLst/>
          </a:prstGeom>
          <a:ln w="9525">
            <a:solidFill>
              <a:schemeClr val="accent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729411" y="2260679"/>
            <a:ext cx="68909" cy="1129431"/>
          </a:xfrm>
          <a:prstGeom prst="straightConnector1">
            <a:avLst/>
          </a:prstGeom>
          <a:ln w="9525">
            <a:solidFill>
              <a:schemeClr val="accent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728013" y="2282752"/>
            <a:ext cx="0" cy="1105517"/>
          </a:xfrm>
          <a:prstGeom prst="straightConnector1">
            <a:avLst/>
          </a:prstGeom>
          <a:ln w="9525">
            <a:solidFill>
              <a:schemeClr val="accent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5" idx="0"/>
          </p:cNvCxnSpPr>
          <p:nvPr/>
        </p:nvCxnSpPr>
        <p:spPr>
          <a:xfrm>
            <a:off x="7974087" y="2282752"/>
            <a:ext cx="514166" cy="1107357"/>
          </a:xfrm>
          <a:prstGeom prst="straightConnector1">
            <a:avLst/>
          </a:prstGeom>
          <a:ln w="9525">
            <a:solidFill>
              <a:schemeClr val="accent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9457941" y="2282752"/>
            <a:ext cx="841973" cy="1105517"/>
          </a:xfrm>
          <a:prstGeom prst="straightConnector1">
            <a:avLst/>
          </a:prstGeom>
          <a:ln w="9525">
            <a:solidFill>
              <a:schemeClr val="accent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26673" y="2609578"/>
            <a:ext cx="434285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/>
              <a:t>Commissioning WGs </a:t>
            </a:r>
            <a:r>
              <a:rPr lang="en-US" sz="2000" b="1" dirty="0"/>
              <a:t>per machine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1745D2-DC8A-F94B-82C6-6B42A81FA4DA}"/>
              </a:ext>
            </a:extLst>
          </p:cNvPr>
          <p:cNvSpPr/>
          <p:nvPr/>
        </p:nvSpPr>
        <p:spPr>
          <a:xfrm>
            <a:off x="3984327" y="4145791"/>
            <a:ext cx="1757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5A0"/>
                </a:solidFill>
              </a:rPr>
              <a:t>+ A. </a:t>
            </a:r>
            <a:r>
              <a:rPr lang="en-US" sz="2000" dirty="0" err="1">
                <a:solidFill>
                  <a:srgbClr val="0055A0"/>
                </a:solidFill>
              </a:rPr>
              <a:t>Lasheen</a:t>
            </a:r>
            <a:r>
              <a:rPr lang="en-US" sz="2000" dirty="0">
                <a:solidFill>
                  <a:srgbClr val="0055A0"/>
                </a:solidFill>
              </a:rPr>
              <a:t> </a:t>
            </a:r>
            <a:endParaRPr lang="en-US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02E5F6C-6D24-594C-B7AA-43AB3A5E6E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PSCWG - 26/3/19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80F043D-1DDD-1141-99EC-528AD5F54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10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Straight Connector 90"/>
          <p:cNvCxnSpPr/>
          <p:nvPr/>
        </p:nvCxnSpPr>
        <p:spPr>
          <a:xfrm>
            <a:off x="9590993" y="919439"/>
            <a:ext cx="10651" cy="517709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70" name="Straight Connector 169"/>
          <p:cNvCxnSpPr/>
          <p:nvPr/>
        </p:nvCxnSpPr>
        <p:spPr>
          <a:xfrm flipV="1">
            <a:off x="2781071" y="226645"/>
            <a:ext cx="5444812" cy="694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0" name="Straight Connector 209"/>
          <p:cNvCxnSpPr/>
          <p:nvPr/>
        </p:nvCxnSpPr>
        <p:spPr>
          <a:xfrm flipV="1">
            <a:off x="9602852" y="6082813"/>
            <a:ext cx="327801" cy="5139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59" name="Straight Connector 158"/>
          <p:cNvCxnSpPr/>
          <p:nvPr/>
        </p:nvCxnSpPr>
        <p:spPr>
          <a:xfrm flipV="1">
            <a:off x="2794424" y="2952297"/>
            <a:ext cx="471261" cy="1228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60" name="Straight Connector 159"/>
          <p:cNvCxnSpPr/>
          <p:nvPr/>
        </p:nvCxnSpPr>
        <p:spPr>
          <a:xfrm>
            <a:off x="2808086" y="3998009"/>
            <a:ext cx="573199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61" name="Straight Connector 160"/>
          <p:cNvCxnSpPr/>
          <p:nvPr/>
        </p:nvCxnSpPr>
        <p:spPr>
          <a:xfrm>
            <a:off x="2808085" y="5040216"/>
            <a:ext cx="491592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62" name="Straight Connector 161"/>
          <p:cNvCxnSpPr/>
          <p:nvPr/>
        </p:nvCxnSpPr>
        <p:spPr>
          <a:xfrm>
            <a:off x="2787926" y="6041301"/>
            <a:ext cx="573199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3" name="Rounded Rectangle 32"/>
          <p:cNvSpPr/>
          <p:nvPr/>
        </p:nvSpPr>
        <p:spPr>
          <a:xfrm>
            <a:off x="4761" y="2444092"/>
            <a:ext cx="2117551" cy="2456939"/>
          </a:xfrm>
          <a:prstGeom prst="roundRect">
            <a:avLst/>
          </a:prstGeom>
          <a:solidFill>
            <a:srgbClr val="0055A0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Project Executive committee</a:t>
            </a:r>
          </a:p>
          <a:p>
            <a:pPr algn="ctr" defTabSz="1219170">
              <a:defRPr/>
            </a:pPr>
            <a:endParaRPr lang="en-US" sz="1400" b="1" kern="0" dirty="0">
              <a:solidFill>
                <a:prstClr val="white"/>
              </a:solidFill>
              <a:latin typeface="Calibri"/>
            </a:endParaRP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M. Meddahi G. Rumolo</a:t>
            </a:r>
          </a:p>
          <a:p>
            <a:pPr algn="ctr" defTabSz="1219170">
              <a:defRPr/>
            </a:pPr>
            <a:endParaRPr lang="en-US" sz="9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3011562" y="5571732"/>
            <a:ext cx="2216199" cy="1022163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SPS LS2 Technical Coordination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B. Goddard 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Deputy E.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Shaposhnikova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2787926" y="260013"/>
            <a:ext cx="12999" cy="5781289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43" name="Rounded Rectangle 42"/>
          <p:cNvSpPr/>
          <p:nvPr/>
        </p:nvSpPr>
        <p:spPr>
          <a:xfrm>
            <a:off x="5024357" y="266401"/>
            <a:ext cx="2040768" cy="1113387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Commissioning Coordination</a:t>
            </a:r>
          </a:p>
          <a:p>
            <a:pPr algn="ctr" defTabSz="457189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V.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Kain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, G. Rumolo, A. 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Huschauer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2754233" y="802229"/>
            <a:ext cx="2236433" cy="593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0" name="Straight Connector 49"/>
          <p:cNvCxnSpPr/>
          <p:nvPr/>
        </p:nvCxnSpPr>
        <p:spPr>
          <a:xfrm flipH="1">
            <a:off x="6204613" y="1379789"/>
            <a:ext cx="3531" cy="462928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>
            <a:off x="2204093" y="3427717"/>
            <a:ext cx="573199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59" name="Rounded Rectangle 58"/>
          <p:cNvSpPr/>
          <p:nvPr/>
        </p:nvSpPr>
        <p:spPr>
          <a:xfrm>
            <a:off x="3011562" y="4580061"/>
            <a:ext cx="2216199" cy="939139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PS LS2 Technical Coordination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K. Hanke 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Deputy H.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Damerau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3011561" y="3553715"/>
            <a:ext cx="2207511" cy="939139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PSB LS2 Technical Coordination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G.P. Di Giovanni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Deputy B.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Mikulec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3011562" y="2507653"/>
            <a:ext cx="2216199" cy="939139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LIU ions PS Injectors Technical Coordination (Ad-Hoc)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Chair R. Scrivens</a:t>
            </a: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5227761" y="2977224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sp>
        <p:nvSpPr>
          <p:cNvPr id="87" name="Rounded Rectangle 86"/>
          <p:cNvSpPr/>
          <p:nvPr/>
        </p:nvSpPr>
        <p:spPr>
          <a:xfrm>
            <a:off x="7907933" y="51449"/>
            <a:ext cx="2040768" cy="939139"/>
          </a:xfrm>
          <a:prstGeom prst="roundRect">
            <a:avLst/>
          </a:prstGeom>
          <a:solidFill>
            <a:srgbClr val="0066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Beam Dynamics Coordination 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 G. Rumolo, H.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Bartosik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9795859" y="5571731"/>
            <a:ext cx="2134787" cy="939140"/>
          </a:xfrm>
          <a:prstGeom prst="roundRect">
            <a:avLst/>
          </a:prstGeom>
          <a:solidFill>
            <a:srgbClr val="0066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SPS BD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E.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Shaposhnikova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/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H.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Bartosik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9795859" y="3553713"/>
            <a:ext cx="2091343" cy="939139"/>
          </a:xfrm>
          <a:prstGeom prst="roundRect">
            <a:avLst/>
          </a:prstGeom>
          <a:solidFill>
            <a:srgbClr val="0066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PSB BD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S. Albright/F. Antoniou/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Bracco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9800822" y="4549247"/>
            <a:ext cx="2129825" cy="939139"/>
          </a:xfrm>
          <a:prstGeom prst="roundRect">
            <a:avLst/>
          </a:prstGeom>
          <a:solidFill>
            <a:srgbClr val="0066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PS BD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A. 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Huschauer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/ H. 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Damerau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/M. Fraser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9795860" y="2504600"/>
            <a:ext cx="2091341" cy="939139"/>
          </a:xfrm>
          <a:prstGeom prst="roundRect">
            <a:avLst/>
          </a:prstGeom>
          <a:solidFill>
            <a:srgbClr val="0066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ions PS injectors BD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N.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Biancacci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3" name="Rounded Rectangle 142"/>
          <p:cNvSpPr/>
          <p:nvPr/>
        </p:nvSpPr>
        <p:spPr>
          <a:xfrm>
            <a:off x="6401154" y="5571731"/>
            <a:ext cx="2097004" cy="93914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SPS Commissioning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K. Li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6441679" y="3553713"/>
            <a:ext cx="2056479" cy="939139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PSB Commissioning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G.P. Di Giovanni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Deputy C. Bracco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6397933" y="4549248"/>
            <a:ext cx="2100227" cy="939139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PS Commissioning WG</a:t>
            </a:r>
            <a:br>
              <a:rPr lang="en-US" sz="1400" b="1" kern="0" dirty="0">
                <a:solidFill>
                  <a:prstClr val="white"/>
                </a:solidFill>
                <a:latin typeface="Calibri"/>
              </a:rPr>
            </a:b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D.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Cotte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, A. 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Lasheen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, F. Tecker</a:t>
            </a:r>
          </a:p>
        </p:txBody>
      </p:sp>
      <p:sp>
        <p:nvSpPr>
          <p:cNvPr id="146" name="Rounded Rectangle 145"/>
          <p:cNvSpPr/>
          <p:nvPr/>
        </p:nvSpPr>
        <p:spPr>
          <a:xfrm>
            <a:off x="6441679" y="2504601"/>
            <a:ext cx="2056479" cy="939139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ions PS injectors Commissioning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R.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Alemany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76" name="Straight Connector 175"/>
          <p:cNvCxnSpPr/>
          <p:nvPr/>
        </p:nvCxnSpPr>
        <p:spPr>
          <a:xfrm>
            <a:off x="7027281" y="646899"/>
            <a:ext cx="867588" cy="881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184" name="Straight Connector 183"/>
          <p:cNvCxnSpPr/>
          <p:nvPr/>
        </p:nvCxnSpPr>
        <p:spPr>
          <a:xfrm flipV="1">
            <a:off x="5227761" y="3998010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185" name="Straight Connector 184"/>
          <p:cNvCxnSpPr/>
          <p:nvPr/>
        </p:nvCxnSpPr>
        <p:spPr>
          <a:xfrm flipV="1">
            <a:off x="5227761" y="4986228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>
          <a:xfrm flipV="1">
            <a:off x="5254148" y="6014484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188" name="Straight Connector 187"/>
          <p:cNvCxnSpPr/>
          <p:nvPr/>
        </p:nvCxnSpPr>
        <p:spPr>
          <a:xfrm flipV="1">
            <a:off x="8673857" y="2977224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>
          <a:xfrm flipV="1">
            <a:off x="8673857" y="3998010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190" name="Straight Connector 189"/>
          <p:cNvCxnSpPr/>
          <p:nvPr/>
        </p:nvCxnSpPr>
        <p:spPr>
          <a:xfrm flipV="1">
            <a:off x="8673857" y="4986228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191" name="Straight Connector 190"/>
          <p:cNvCxnSpPr/>
          <p:nvPr/>
        </p:nvCxnSpPr>
        <p:spPr>
          <a:xfrm flipV="1">
            <a:off x="8660606" y="6005246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205" name="Straight Connector 204"/>
          <p:cNvCxnSpPr/>
          <p:nvPr/>
        </p:nvCxnSpPr>
        <p:spPr>
          <a:xfrm>
            <a:off x="9549215" y="2961061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07" name="Straight Connector 206"/>
          <p:cNvCxnSpPr/>
          <p:nvPr/>
        </p:nvCxnSpPr>
        <p:spPr>
          <a:xfrm>
            <a:off x="9549217" y="4011766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08" name="Straight Connector 207"/>
          <p:cNvCxnSpPr/>
          <p:nvPr/>
        </p:nvCxnSpPr>
        <p:spPr>
          <a:xfrm>
            <a:off x="9595745" y="5006920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2" name="Straight Connector 211"/>
          <p:cNvCxnSpPr/>
          <p:nvPr/>
        </p:nvCxnSpPr>
        <p:spPr>
          <a:xfrm>
            <a:off x="6195035" y="2977224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3" name="Straight Connector 212"/>
          <p:cNvCxnSpPr/>
          <p:nvPr/>
        </p:nvCxnSpPr>
        <p:spPr>
          <a:xfrm>
            <a:off x="6186473" y="4009632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4" name="Straight Connector 213"/>
          <p:cNvCxnSpPr/>
          <p:nvPr/>
        </p:nvCxnSpPr>
        <p:spPr>
          <a:xfrm>
            <a:off x="6177502" y="4989280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5" name="Straight Connector 214"/>
          <p:cNvCxnSpPr/>
          <p:nvPr/>
        </p:nvCxnSpPr>
        <p:spPr>
          <a:xfrm>
            <a:off x="6181373" y="6009073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17" name="Title 216"/>
          <p:cNvSpPr>
            <a:spLocks noGrp="1"/>
          </p:cNvSpPr>
          <p:nvPr>
            <p:ph type="title"/>
          </p:nvPr>
        </p:nvSpPr>
        <p:spPr>
          <a:xfrm>
            <a:off x="88745" y="-21210"/>
            <a:ext cx="2779171" cy="817708"/>
          </a:xfrm>
        </p:spPr>
        <p:txBody>
          <a:bodyPr/>
          <a:lstStyle/>
          <a:p>
            <a:r>
              <a:rPr lang="en-GB" dirty="0"/>
              <a:t>LIU structure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2509" y="583442"/>
            <a:ext cx="1672244" cy="636521"/>
          </a:xfrm>
          <a:prstGeom prst="roundRect">
            <a:avLst/>
          </a:prstGeom>
          <a:solidFill>
            <a:srgbClr val="CC99FF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fr-CH" sz="1333" b="1" kern="0" dirty="0">
                <a:solidFill>
                  <a:srgbClr val="4D4D4D"/>
                </a:solidFill>
                <a:latin typeface="Calibri"/>
              </a:rPr>
              <a:t>ATS management</a:t>
            </a:r>
          </a:p>
          <a:p>
            <a:pPr algn="ctr" defTabSz="1219170">
              <a:defRPr/>
            </a:pPr>
            <a:r>
              <a:rPr lang="fr-CH" sz="1333" b="1" kern="0" dirty="0">
                <a:solidFill>
                  <a:srgbClr val="4D4D4D"/>
                </a:solidFill>
                <a:latin typeface="Calibri"/>
              </a:rPr>
              <a:t>F. Bordry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1089101" y="4916722"/>
            <a:ext cx="2887" cy="177855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" name="Straight Arrow Connector 4"/>
          <p:cNvCxnSpPr/>
          <p:nvPr/>
        </p:nvCxnSpPr>
        <p:spPr>
          <a:xfrm flipV="1">
            <a:off x="693492" y="1235860"/>
            <a:ext cx="1" cy="1176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93489" y="1828531"/>
            <a:ext cx="109666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446376" y="1463134"/>
            <a:ext cx="2087459" cy="970317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Linac4 Commissioning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Chair B.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Mikulec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 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Deputy A. Lombardi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9781730" y="1465448"/>
            <a:ext cx="2109877" cy="978643"/>
          </a:xfrm>
          <a:prstGeom prst="roundRect">
            <a:avLst/>
          </a:prstGeom>
          <a:solidFill>
            <a:srgbClr val="0066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Linac4 BD WG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A. Lombardi/J.B. Lallement/G. Bellodi</a:t>
            </a:r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8689772" y="1966229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>
          <a:xfrm>
            <a:off x="9611910" y="1956645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69" name="Straight Connector 68"/>
          <p:cNvCxnSpPr/>
          <p:nvPr/>
        </p:nvCxnSpPr>
        <p:spPr>
          <a:xfrm>
            <a:off x="6209021" y="1956645"/>
            <a:ext cx="193319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70" name="Straight Connector 69"/>
          <p:cNvCxnSpPr/>
          <p:nvPr/>
        </p:nvCxnSpPr>
        <p:spPr>
          <a:xfrm>
            <a:off x="2796543" y="1967692"/>
            <a:ext cx="573199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71" name="Rounded Rectangle 70"/>
          <p:cNvSpPr/>
          <p:nvPr/>
        </p:nvSpPr>
        <p:spPr>
          <a:xfrm>
            <a:off x="3028175" y="1465448"/>
            <a:ext cx="2218267" cy="968003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en-US" sz="1400" b="1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LIU Linac4 LS2 Technical Coordination (Ad-Hoc)</a:t>
            </a:r>
          </a:p>
          <a:p>
            <a:pPr algn="ctr" defTabSz="1219170">
              <a:defRPr/>
            </a:pPr>
            <a:r>
              <a:rPr lang="en-US" sz="1400" b="1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Chair J.B. Lallement</a:t>
            </a:r>
          </a:p>
        </p:txBody>
      </p:sp>
      <p:cxnSp>
        <p:nvCxnSpPr>
          <p:cNvPr id="72" name="Straight Connector 71"/>
          <p:cNvCxnSpPr/>
          <p:nvPr/>
        </p:nvCxnSpPr>
        <p:spPr>
          <a:xfrm flipV="1">
            <a:off x="5254148" y="1966229"/>
            <a:ext cx="817937" cy="1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arrow" w="med" len="med"/>
            <a:tailEnd type="arrow" w="med" len="med"/>
          </a:ln>
          <a:effectLst/>
        </p:spPr>
      </p:cxnSp>
      <p:sp>
        <p:nvSpPr>
          <p:cNvPr id="53" name="Rounded Rectangle 52"/>
          <p:cNvSpPr/>
          <p:nvPr/>
        </p:nvSpPr>
        <p:spPr>
          <a:xfrm>
            <a:off x="1176793" y="1290695"/>
            <a:ext cx="1420619" cy="1142807"/>
          </a:xfrm>
          <a:prstGeom prst="roundRect">
            <a:avLst/>
          </a:prstGeom>
          <a:solidFill>
            <a:srgbClr val="CC99FF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algn="ctr" defTabSz="1219170">
              <a:defRPr/>
            </a:pPr>
            <a:r>
              <a:rPr lang="fr-CH" sz="1333" b="1" kern="0" dirty="0">
                <a:solidFill>
                  <a:srgbClr val="4D4D4D"/>
                </a:solidFill>
                <a:latin typeface="Calibri"/>
              </a:rPr>
              <a:t>LIU/HL-LHC EC</a:t>
            </a:r>
          </a:p>
          <a:p>
            <a:pPr algn="ctr" defTabSz="1219170">
              <a:defRPr/>
            </a:pPr>
            <a:r>
              <a:rPr lang="fr-CH" sz="1333" b="1" kern="0" dirty="0">
                <a:solidFill>
                  <a:srgbClr val="4D4D4D"/>
                </a:solidFill>
                <a:latin typeface="Calibri"/>
              </a:rPr>
              <a:t>IEFC </a:t>
            </a:r>
          </a:p>
          <a:p>
            <a:pPr algn="ctr" defTabSz="1219170">
              <a:defRPr/>
            </a:pPr>
            <a:r>
              <a:rPr lang="fr-CH" sz="1333" b="1" kern="0" dirty="0">
                <a:solidFill>
                  <a:srgbClr val="4D4D4D"/>
                </a:solidFill>
                <a:latin typeface="Calibri"/>
              </a:rPr>
              <a:t>LS2C</a:t>
            </a:r>
          </a:p>
          <a:p>
            <a:pPr algn="ctr" defTabSz="1219170">
              <a:defRPr/>
            </a:pPr>
            <a:r>
              <a:rPr lang="fr-CH" sz="1333" b="1" kern="0" dirty="0">
                <a:solidFill>
                  <a:srgbClr val="4D4D4D"/>
                </a:solidFill>
                <a:latin typeface="Calibri"/>
              </a:rPr>
              <a:t>LMC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PSCWG - 26/3/19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02" name="Rounded Rectangle 201"/>
          <p:cNvSpPr/>
          <p:nvPr/>
        </p:nvSpPr>
        <p:spPr>
          <a:xfrm>
            <a:off x="12509" y="5075324"/>
            <a:ext cx="2537185" cy="1690979"/>
          </a:xfrm>
          <a:prstGeom prst="roundRect">
            <a:avLst/>
          </a:prstGeom>
          <a:solidFill>
            <a:srgbClr val="0070C0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defTabSz="1219170">
              <a:defRPr/>
            </a:pPr>
            <a:r>
              <a:rPr lang="en-US" sz="1400" b="1" u="sng" kern="0" dirty="0">
                <a:solidFill>
                  <a:prstClr val="white"/>
                </a:solidFill>
                <a:latin typeface="Calibri"/>
              </a:rPr>
              <a:t>Project Unit</a:t>
            </a:r>
          </a:p>
          <a:p>
            <a:pPr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Safety Officer: A. Funken</a:t>
            </a:r>
          </a:p>
          <a:p>
            <a:pPr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Budget Officer: S. Prodon</a:t>
            </a:r>
          </a:p>
          <a:p>
            <a:pPr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Installation Coordination Officer: J. Coupard (Dep. F. Pedrosa)</a:t>
            </a:r>
          </a:p>
          <a:p>
            <a:pPr defTabSz="121917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Admin. Support: L. Mainoli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913836" y="6463926"/>
            <a:ext cx="668565" cy="365125"/>
          </a:xfrm>
        </p:spPr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rame 2">
            <a:extLst>
              <a:ext uri="{FF2B5EF4-FFF2-40B4-BE49-F238E27FC236}">
                <a16:creationId xmlns:a16="http://schemas.microsoft.com/office/drawing/2014/main" id="{779EDFD8-E8CD-C941-93CB-46F7F51EFAFC}"/>
              </a:ext>
            </a:extLst>
          </p:cNvPr>
          <p:cNvSpPr/>
          <p:nvPr/>
        </p:nvSpPr>
        <p:spPr>
          <a:xfrm>
            <a:off x="6220507" y="4352663"/>
            <a:ext cx="2437393" cy="1320569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29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21 January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2014647" y="1240725"/>
            <a:ext cx="4234" cy="588422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69" name="Rectangle 68"/>
          <p:cNvSpPr/>
          <p:nvPr/>
        </p:nvSpPr>
        <p:spPr>
          <a:xfrm>
            <a:off x="3429367" y="0"/>
            <a:ext cx="8762633" cy="6858000"/>
          </a:xfrm>
          <a:prstGeom prst="rect">
            <a:avLst/>
          </a:prstGeom>
          <a:solidFill>
            <a:srgbClr val="F0C5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H="1">
            <a:off x="7811740" y="4106733"/>
            <a:ext cx="0" cy="147599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71" name="Straight Connector 70"/>
          <p:cNvCxnSpPr>
            <a:stCxn id="82" idx="2"/>
            <a:endCxn id="90" idx="0"/>
          </p:cNvCxnSpPr>
          <p:nvPr/>
        </p:nvCxnSpPr>
        <p:spPr>
          <a:xfrm>
            <a:off x="1797859" y="1584741"/>
            <a:ext cx="0" cy="247490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72" name="Straight Connector 71"/>
          <p:cNvCxnSpPr>
            <a:stCxn id="90" idx="2"/>
            <a:endCxn id="87" idx="0"/>
          </p:cNvCxnSpPr>
          <p:nvPr/>
        </p:nvCxnSpPr>
        <p:spPr>
          <a:xfrm>
            <a:off x="1797858" y="4814277"/>
            <a:ext cx="0" cy="38314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73" name="Straight Connector 72"/>
          <p:cNvCxnSpPr/>
          <p:nvPr/>
        </p:nvCxnSpPr>
        <p:spPr>
          <a:xfrm flipH="1">
            <a:off x="7793219" y="1822900"/>
            <a:ext cx="4234" cy="588422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76" name="Straight Connector 75"/>
          <p:cNvCxnSpPr>
            <a:stCxn id="84" idx="2"/>
            <a:endCxn id="85" idx="0"/>
          </p:cNvCxnSpPr>
          <p:nvPr/>
        </p:nvCxnSpPr>
        <p:spPr>
          <a:xfrm>
            <a:off x="10794673" y="3048303"/>
            <a:ext cx="0" cy="30379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77" name="Straight Connector 76"/>
          <p:cNvCxnSpPr>
            <a:stCxn id="81" idx="3"/>
            <a:endCxn id="84" idx="1"/>
          </p:cNvCxnSpPr>
          <p:nvPr/>
        </p:nvCxnSpPr>
        <p:spPr>
          <a:xfrm flipV="1">
            <a:off x="9100944" y="2522526"/>
            <a:ext cx="478050" cy="1195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78" name="Title 1"/>
          <p:cNvSpPr>
            <a:spLocks noGrp="1"/>
          </p:cNvSpPr>
          <p:nvPr>
            <p:ph type="title"/>
          </p:nvPr>
        </p:nvSpPr>
        <p:spPr>
          <a:xfrm>
            <a:off x="3662728" y="0"/>
            <a:ext cx="7994386" cy="940443"/>
          </a:xfrm>
        </p:spPr>
        <p:txBody>
          <a:bodyPr/>
          <a:lstStyle/>
          <a:p>
            <a:pPr algn="ctr"/>
            <a:r>
              <a:rPr lang="en-US" dirty="0"/>
              <a:t>LIU Project: PS</a:t>
            </a:r>
          </a:p>
        </p:txBody>
      </p:sp>
      <p:cxnSp>
        <p:nvCxnSpPr>
          <p:cNvPr id="79" name="Straight Connector 78"/>
          <p:cNvCxnSpPr>
            <a:stCxn id="81" idx="2"/>
            <a:endCxn id="80" idx="0"/>
          </p:cNvCxnSpPr>
          <p:nvPr/>
        </p:nvCxnSpPr>
        <p:spPr>
          <a:xfrm>
            <a:off x="7804800" y="3050694"/>
            <a:ext cx="0" cy="30140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0" name="Rounded Rectangle 79"/>
          <p:cNvSpPr/>
          <p:nvPr/>
        </p:nvSpPr>
        <p:spPr>
          <a:xfrm>
            <a:off x="6508656" y="3352100"/>
            <a:ext cx="2592288" cy="754633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LIU PS Technical Coordination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Chair K.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Hanke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Deputy H.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Damerau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6508656" y="1996748"/>
            <a:ext cx="2592288" cy="1053946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LIU 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Executive Committee</a:t>
            </a:r>
            <a:endParaRPr kumimoji="0" lang="en-US" sz="3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427703" y="542328"/>
            <a:ext cx="2740312" cy="1042413"/>
          </a:xfrm>
          <a:prstGeom prst="roundRect">
            <a:avLst/>
          </a:prstGeom>
          <a:solidFill>
            <a:schemeClr val="accent1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IEFC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LS2C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LMC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9578994" y="1996748"/>
            <a:ext cx="2431358" cy="1051555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59" tIns="43630" rIns="87259" bIns="4363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LIU Commissioning Coordination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Kain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G. Rumolo, A. 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Huschauer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9578994" y="3352100"/>
            <a:ext cx="2431358" cy="754633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LIU PS Commissioning WG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D. 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Cotte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, A. </a:t>
            </a:r>
            <a:r>
              <a:rPr lang="en-US" sz="1400" b="1" kern="0" dirty="0" err="1">
                <a:solidFill>
                  <a:prstClr val="white"/>
                </a:solidFill>
                <a:latin typeface="Calibri"/>
              </a:rPr>
              <a:t>Lasheen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,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 Tecker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428243" y="5197424"/>
            <a:ext cx="2746661" cy="751115"/>
          </a:xfrm>
          <a:prstGeom prst="roundRect">
            <a:avLst/>
          </a:prstGeom>
          <a:solidFill>
            <a:schemeClr val="accent1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t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 projects in PS, as needed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2014648" y="1822051"/>
            <a:ext cx="5789705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9" name="Straight Connector 88"/>
          <p:cNvCxnSpPr>
            <a:endCxn id="87" idx="3"/>
          </p:cNvCxnSpPr>
          <p:nvPr/>
        </p:nvCxnSpPr>
        <p:spPr>
          <a:xfrm flipH="1">
            <a:off x="3174904" y="5567625"/>
            <a:ext cx="4622069" cy="535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0" name="Rounded Rectangle 89"/>
          <p:cNvSpPr/>
          <p:nvPr/>
        </p:nvSpPr>
        <p:spPr>
          <a:xfrm>
            <a:off x="427703" y="4059644"/>
            <a:ext cx="2740312" cy="754633"/>
          </a:xfrm>
          <a:prstGeom prst="roundRect">
            <a:avLst/>
          </a:prstGeom>
          <a:solidFill>
            <a:schemeClr val="accent1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PS Shutdown Coordination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Chair F.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Pedrosa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1" name="Straight Connector 90"/>
          <p:cNvCxnSpPr>
            <a:stCxn id="85" idx="1"/>
            <a:endCxn id="80" idx="3"/>
          </p:cNvCxnSpPr>
          <p:nvPr/>
        </p:nvCxnSpPr>
        <p:spPr>
          <a:xfrm flipH="1">
            <a:off x="9100944" y="3729417"/>
            <a:ext cx="478050" cy="0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triangle"/>
            <a:tailEnd type="triangle"/>
          </a:ln>
          <a:effectLst/>
        </p:spPr>
      </p:cxnSp>
      <p:cxnSp>
        <p:nvCxnSpPr>
          <p:cNvPr id="95" name="Straight Connector 94"/>
          <p:cNvCxnSpPr/>
          <p:nvPr/>
        </p:nvCxnSpPr>
        <p:spPr>
          <a:xfrm flipH="1">
            <a:off x="6034139" y="3763671"/>
            <a:ext cx="478050" cy="0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triangle"/>
            <a:tailEnd type="triangle"/>
          </a:ln>
          <a:effectLst/>
        </p:spPr>
      </p:cxnSp>
      <p:cxnSp>
        <p:nvCxnSpPr>
          <p:cNvPr id="96" name="Straight Connector 95"/>
          <p:cNvCxnSpPr>
            <a:endCxn id="90" idx="3"/>
          </p:cNvCxnSpPr>
          <p:nvPr/>
        </p:nvCxnSpPr>
        <p:spPr>
          <a:xfrm flipH="1" flipV="1">
            <a:off x="3168015" y="4436961"/>
            <a:ext cx="4053045" cy="0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none"/>
            <a:tailEnd type="triangle"/>
          </a:ln>
          <a:effectLst/>
        </p:spPr>
      </p:cxnSp>
      <p:cxnSp>
        <p:nvCxnSpPr>
          <p:cNvPr id="97" name="Straight Connector 96"/>
          <p:cNvCxnSpPr/>
          <p:nvPr/>
        </p:nvCxnSpPr>
        <p:spPr>
          <a:xfrm flipV="1">
            <a:off x="7206293" y="4135103"/>
            <a:ext cx="1" cy="295368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none"/>
            <a:tailEnd type="triangle"/>
          </a:ln>
          <a:effectLst/>
        </p:spPr>
      </p:cxnSp>
      <p:cxnSp>
        <p:nvCxnSpPr>
          <p:cNvPr id="98" name="Straight Connector 97"/>
          <p:cNvCxnSpPr>
            <a:stCxn id="93" idx="2"/>
            <a:endCxn id="94" idx="0"/>
          </p:cNvCxnSpPr>
          <p:nvPr/>
        </p:nvCxnSpPr>
        <p:spPr>
          <a:xfrm flipH="1">
            <a:off x="4836118" y="3053466"/>
            <a:ext cx="696" cy="30379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9" name="Straight Connector 98"/>
          <p:cNvCxnSpPr>
            <a:stCxn id="93" idx="3"/>
            <a:endCxn id="81" idx="1"/>
          </p:cNvCxnSpPr>
          <p:nvPr/>
        </p:nvCxnSpPr>
        <p:spPr>
          <a:xfrm flipV="1">
            <a:off x="6055714" y="2523721"/>
            <a:ext cx="452942" cy="396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93" name="Rounded Rectangle 92"/>
          <p:cNvSpPr/>
          <p:nvPr/>
        </p:nvSpPr>
        <p:spPr>
          <a:xfrm>
            <a:off x="3617914" y="2001911"/>
            <a:ext cx="2437800" cy="1051555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59" tIns="43630" rIns="87259" bIns="4363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LIU Beam Dynamics Coordination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H. Bartosik, G. Rumolo</a:t>
            </a:r>
          </a:p>
        </p:txBody>
      </p:sp>
      <p:sp>
        <p:nvSpPr>
          <p:cNvPr id="94" name="Rounded Rectangle 93"/>
          <p:cNvSpPr/>
          <p:nvPr/>
        </p:nvSpPr>
        <p:spPr>
          <a:xfrm>
            <a:off x="3620439" y="3357264"/>
            <a:ext cx="2431358" cy="754633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87249" tIns="43625" rIns="87249" bIns="4362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LIU PS BD WG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Chairs A.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Huschauer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H. 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Damerau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M. Fraser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M.Meddahi G.Rumolo - EATSMB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7092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121C1-6F74-B04D-9674-9DCC7801A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C WG members: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287B0A02-85BD-314B-894F-E8F0608B2C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251162"/>
              </p:ext>
            </p:extLst>
          </p:nvPr>
        </p:nvGraphicFramePr>
        <p:xfrm>
          <a:off x="6196562" y="845013"/>
          <a:ext cx="5753859" cy="5142080"/>
        </p:xfrm>
        <a:graphic>
          <a:graphicData uri="http://schemas.openxmlformats.org/drawingml/2006/table">
            <a:tbl>
              <a:tblPr/>
              <a:tblGrid>
                <a:gridCol w="5753859">
                  <a:extLst>
                    <a:ext uri="{9D8B030D-6E8A-4147-A177-3AD203B41FA5}">
                      <a16:colId xmlns:a16="http://schemas.microsoft.com/office/drawing/2014/main" val="3864617588"/>
                    </a:ext>
                  </a:extLst>
                </a:gridCol>
              </a:tblGrid>
              <a:tr h="4358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BALTASAR DOS SANTOS PEDROSA, Fernando (EN-ACE-OSS)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072323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COTTE, Denis Gerard (BE-OP-PS)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3090863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DAMERAU, Heiko (BE-RF-FB)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19914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DELRIEUX, Marc (BE-OP-PS)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972162"/>
                  </a:ext>
                </a:extLst>
              </a:tr>
              <a:tr h="298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 GIOVANNI, Gian Piero (BE-OP-PSB)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267056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EVRARD, Sebastien (EN-EA-PE)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978371"/>
                  </a:ext>
                </a:extLst>
              </a:tr>
              <a:tr h="298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FRASER, Matthew Alexander (TE-ABT-BTP)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390126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GOURBER-PACE, Marine (BE-CO)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189592"/>
                  </a:ext>
                </a:extLst>
              </a:tr>
              <a:tr h="298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GUERRERO OLLACARIZQUETA, Ana (BE-BI-SW)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284207"/>
                  </a:ext>
                </a:extLst>
              </a:tr>
              <a:tr h="161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HANKE, Klaus (BE-OP-PS)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562595"/>
                  </a:ext>
                </a:extLst>
              </a:tr>
              <a:tr h="161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HANS, Oliver (BE-OP-PS)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5122149"/>
                  </a:ext>
                </a:extLst>
              </a:tr>
              <a:tr h="298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HUSCHAUER, Alexander (BE-ABP-HSS)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645784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JACQUET, Delphine (BE-OP-LHC)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197538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LASHEEN, Alexandre (BE-RF-BR)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556821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MIKULEC, Bettina (BE-OP-PSB)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8151207"/>
                  </a:ext>
                </a:extLst>
              </a:tr>
              <a:tr h="298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MURILLO GARCIA, Raul (TE-EPC-CCS)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743443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SALVANT, Benoit (BE-ABP-HSC)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053124"/>
                  </a:ext>
                </a:extLst>
              </a:tr>
              <a:tr h="36718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SKOWRONSKI, Piotr Krzysztof (BE-ABP-HSS)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717223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TECKER, Frank (BE-OP-PS)</a:t>
                      </a:r>
                    </a:p>
                  </a:txBody>
                  <a:tcPr marL="10281" marR="10281" marT="4769" marB="190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848589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33860-B8D4-6648-A343-82D657E36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2E9CF-7FCF-214A-BCEE-189DBA5A2F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PSCWG - 26/3/19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EB337-B9FF-6B4D-90E4-8D79535A2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6DEA4D7-DE5E-AD4C-B3FD-B0CE02E3D284}"/>
              </a:ext>
            </a:extLst>
          </p:cNvPr>
          <p:cNvSpPr txBox="1">
            <a:spLocks/>
          </p:cNvSpPr>
          <p:nvPr/>
        </p:nvSpPr>
        <p:spPr>
          <a:xfrm>
            <a:off x="242888" y="1157707"/>
            <a:ext cx="5933315" cy="54271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kumimoji="0" sz="2600" b="1" kern="1200" baseline="0">
                <a:solidFill>
                  <a:srgbClr val="0055A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§"/>
              <a:tabLst/>
              <a:defRPr kumimoji="0" sz="2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.AppleSystemUIFont" charset="-120"/>
              <a:buChar char="-"/>
              <a:tabLst/>
              <a:defRPr kumimoji="0" sz="1800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Commissioning coordinators</a:t>
            </a:r>
          </a:p>
          <a:p>
            <a:r>
              <a:rPr lang="en-US" dirty="0"/>
              <a:t>EN-ACE shutdown coordination</a:t>
            </a:r>
          </a:p>
          <a:p>
            <a:r>
              <a:rPr lang="en-US" dirty="0"/>
              <a:t>Involved groups’ contacts (RF,BI,CO,ABP,ABT,TE-EPC)</a:t>
            </a:r>
          </a:p>
          <a:p>
            <a:r>
              <a:rPr lang="en-US" dirty="0"/>
              <a:t>Related PS/PSB meetings representatives</a:t>
            </a:r>
          </a:p>
          <a:p>
            <a:r>
              <a:rPr lang="en-US" dirty="0"/>
              <a:t>East Area</a:t>
            </a:r>
          </a:p>
          <a:p>
            <a:endParaRPr lang="en-US" dirty="0"/>
          </a:p>
          <a:p>
            <a:r>
              <a:rPr lang="en-US" dirty="0"/>
              <a:t>Specialists invited by topic</a:t>
            </a:r>
          </a:p>
        </p:txBody>
      </p:sp>
    </p:spTree>
    <p:extLst>
      <p:ext uri="{BB962C8B-B14F-4D97-AF65-F5344CB8AC3E}">
        <p14:creationId xmlns:p14="http://schemas.microsoft.com/office/powerpoint/2010/main" val="318792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for "sub" working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93200" indent="-457200">
              <a:buFont typeface="+mj-lt"/>
              <a:buAutoNum type="arabicPeriod"/>
            </a:pPr>
            <a:r>
              <a:rPr lang="en-US" dirty="0"/>
              <a:t>Finalize </a:t>
            </a:r>
            <a:r>
              <a:rPr lang="en-US" b="1" dirty="0"/>
              <a:t>operational scenario of existing and new equipment </a:t>
            </a:r>
            <a:r>
              <a:rPr lang="en-US" dirty="0"/>
              <a:t>+ required tools/algorithms/parameter trees</a:t>
            </a:r>
          </a:p>
          <a:p>
            <a:pPr lvl="1"/>
            <a:r>
              <a:rPr lang="en-US" dirty="0"/>
              <a:t>Track progress on software development, logging, analysis tools,</a:t>
            </a:r>
            <a:r>
              <a:rPr lang="is-IS" dirty="0"/>
              <a:t>…</a:t>
            </a:r>
          </a:p>
          <a:p>
            <a:pPr marL="493200" indent="-457200">
              <a:buFont typeface="+mj-lt"/>
              <a:buAutoNum type="arabicPeriod"/>
            </a:pPr>
            <a:r>
              <a:rPr lang="en-US" dirty="0"/>
              <a:t>Define </a:t>
            </a:r>
            <a:r>
              <a:rPr lang="en-US" b="1" dirty="0"/>
              <a:t>date for FESA class/mock interface </a:t>
            </a:r>
            <a:r>
              <a:rPr lang="en-US" dirty="0"/>
              <a:t>delivery per system</a:t>
            </a:r>
          </a:p>
          <a:p>
            <a:pPr marL="493200" indent="-457200">
              <a:buFont typeface="+mj-lt"/>
              <a:buAutoNum type="arabicPeriod"/>
            </a:pPr>
            <a:r>
              <a:rPr lang="en-US" b="1" dirty="0"/>
              <a:t>Define how to test</a:t>
            </a:r>
            <a:r>
              <a:rPr lang="en-US" dirty="0"/>
              <a:t>: what can be done with/without beam; think of staged deployment</a:t>
            </a:r>
          </a:p>
          <a:p>
            <a:pPr marL="493200" indent="-457200">
              <a:buFont typeface="+mj-lt"/>
              <a:buAutoNum type="arabicPeriod"/>
            </a:pPr>
            <a:r>
              <a:rPr lang="en-US" dirty="0"/>
              <a:t>Define </a:t>
            </a:r>
            <a:r>
              <a:rPr lang="en-US" b="1" dirty="0"/>
              <a:t>dry runs, reliability runs, hardware commissioning plans</a:t>
            </a:r>
          </a:p>
          <a:p>
            <a:pPr lvl="1"/>
            <a:r>
              <a:rPr lang="en-US" dirty="0"/>
              <a:t>Prepare check lists and online planning </a:t>
            </a:r>
          </a:p>
          <a:p>
            <a:pPr marL="493200" indent="-457200">
              <a:buFont typeface="+mj-lt"/>
              <a:buAutoNum type="arabicPeriod"/>
            </a:pPr>
            <a:r>
              <a:rPr lang="en-US" dirty="0"/>
              <a:t>Define </a:t>
            </a:r>
            <a:r>
              <a:rPr lang="en-US" b="1" dirty="0"/>
              <a:t>detailed beam commissioning plan</a:t>
            </a:r>
            <a:r>
              <a:rPr lang="en-US" dirty="0"/>
              <a:t>: which cycles are needed, which beams, which equipment (when)</a:t>
            </a:r>
          </a:p>
          <a:p>
            <a:pPr lvl="1"/>
            <a:r>
              <a:rPr lang="en-US" dirty="0"/>
              <a:t>Prepare check lists and online planning</a:t>
            </a:r>
          </a:p>
          <a:p>
            <a:pPr marL="493200" indent="-457200">
              <a:buFont typeface="+mj-lt"/>
              <a:buAutoNum type="arabicPeriod"/>
            </a:pPr>
            <a:r>
              <a:rPr lang="en-US" dirty="0"/>
              <a:t>Organize, execute beam commissioning; track progress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796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531016" cy="653767"/>
          </a:xfrm>
        </p:spPr>
        <p:txBody>
          <a:bodyPr>
            <a:normAutofit/>
          </a:bodyPr>
          <a:lstStyle/>
          <a:p>
            <a:r>
              <a:rPr lang="en-US" dirty="0"/>
              <a:t>Hardware commissioning period: IST, HWC, Check-out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Sub-working groups: collect from EN/ACE and complete IST list by July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142368"/>
              </p:ext>
            </p:extLst>
          </p:nvPr>
        </p:nvGraphicFramePr>
        <p:xfrm>
          <a:off x="565054" y="2125377"/>
          <a:ext cx="11053206" cy="33512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21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2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9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171">
                <a:tc>
                  <a:txBody>
                    <a:bodyPr/>
                    <a:lstStyle/>
                    <a:p>
                      <a:r>
                        <a:rPr lang="en-US" sz="2000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End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4056">
                <a:tc>
                  <a:txBody>
                    <a:bodyPr/>
                    <a:lstStyle/>
                    <a:p>
                      <a:r>
                        <a:rPr lang="en-US" sz="2000" dirty="0"/>
                        <a:t>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Definition</a:t>
                      </a:r>
                    </a:p>
                    <a:p>
                      <a:r>
                        <a:rPr lang="en-US" sz="2000" dirty="0"/>
                        <a:t>Conditions,</a:t>
                      </a:r>
                      <a:r>
                        <a:rPr lang="en-US" sz="2000" baseline="0" dirty="0"/>
                        <a:t> shifts/no shifts</a:t>
                      </a:r>
                    </a:p>
                    <a:p>
                      <a:r>
                        <a:rPr lang="en-US" sz="2000" b="1" dirty="0"/>
                        <a:t>Lists</a:t>
                      </a:r>
                      <a:r>
                        <a:rPr lang="en-US" sz="2000" b="1" baseline="0" dirty="0"/>
                        <a:t> per machine</a:t>
                      </a:r>
                    </a:p>
                    <a:p>
                      <a:r>
                        <a:rPr lang="en-US" sz="2000" baseline="0" dirty="0"/>
                        <a:t>Planning by EN/ACE and OP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March</a:t>
                      </a:r>
                      <a:r>
                        <a:rPr lang="en-US" sz="2000" baseline="0" dirty="0"/>
                        <a:t> 2019</a:t>
                      </a:r>
                    </a:p>
                    <a:p>
                      <a:r>
                        <a:rPr lang="en-US" sz="2000" dirty="0"/>
                        <a:t>September 2019</a:t>
                      </a:r>
                    </a:p>
                    <a:p>
                      <a:r>
                        <a:rPr lang="en-US" sz="2000" b="1" dirty="0"/>
                        <a:t>July 2019</a:t>
                      </a:r>
                    </a:p>
                    <a:p>
                      <a:r>
                        <a:rPr lang="en-US" sz="2000" dirty="0"/>
                        <a:t>September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701">
                <a:tc>
                  <a:txBody>
                    <a:bodyPr/>
                    <a:lstStyle/>
                    <a:p>
                      <a:r>
                        <a:rPr lang="en-US" sz="2000" dirty="0"/>
                        <a:t>Switch</a:t>
                      </a:r>
                      <a:r>
                        <a:rPr lang="en-US" sz="2000" baseline="0" dirty="0"/>
                        <a:t> yard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Several</a:t>
                      </a:r>
                      <a:r>
                        <a:rPr lang="en-US" sz="2000" baseline="0" dirty="0"/>
                        <a:t> options plan with all experts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End of March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701">
                <a:tc>
                  <a:txBody>
                    <a:bodyPr/>
                    <a:lstStyle/>
                    <a:p>
                      <a:r>
                        <a:rPr lang="en-US" sz="2000" dirty="0"/>
                        <a:t>Switch yard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Final plan with POPS capacitors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August</a:t>
                      </a:r>
                      <a:r>
                        <a:rPr lang="en-US" sz="2000" baseline="0" dirty="0"/>
                        <a:t> 2019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701">
                <a:tc>
                  <a:txBody>
                    <a:bodyPr/>
                    <a:lstStyle/>
                    <a:p>
                      <a:r>
                        <a:rPr lang="en-US" sz="2000" dirty="0"/>
                        <a:t>HWC</a:t>
                      </a:r>
                      <a:r>
                        <a:rPr lang="en-US" sz="2000" baseline="0" dirty="0"/>
                        <a:t> and dry runs planning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0055A1"/>
                          </a:solidFill>
                        </a:rPr>
                        <a:t>including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December</a:t>
                      </a:r>
                      <a:r>
                        <a:rPr lang="en-US" sz="2000" baseline="0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734404"/>
                  </a:ext>
                </a:extLst>
              </a:tr>
              <a:tr h="431352">
                <a:tc>
                  <a:txBody>
                    <a:bodyPr/>
                    <a:lstStyle/>
                    <a:p>
                      <a:r>
                        <a:rPr lang="en-US" sz="2000" dirty="0"/>
                        <a:t>HWC</a:t>
                      </a:r>
                      <a:r>
                        <a:rPr lang="en-US" sz="2000" baseline="0" dirty="0"/>
                        <a:t> check lists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</a:t>
                      </a:r>
                      <a:r>
                        <a:rPr lang="en-US" sz="2000" baseline="0" dirty="0"/>
                        <a:t> months before HWC start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9739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EBFCF-7605-5747-AB31-F5E067817F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CCC - 15/3/19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0E3E0-10F0-EC44-9351-570BA94FE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V. Kain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521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period – CCC 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020517"/>
              </p:ext>
            </p:extLst>
          </p:nvPr>
        </p:nvGraphicFramePr>
        <p:xfrm>
          <a:off x="549967" y="1484309"/>
          <a:ext cx="10476621" cy="41455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59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6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0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4577">
                <a:tc>
                  <a:txBody>
                    <a:bodyPr/>
                    <a:lstStyle/>
                    <a:p>
                      <a:r>
                        <a:rPr lang="en-US" sz="2000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End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010">
                <a:tc>
                  <a:txBody>
                    <a:bodyPr/>
                    <a:lstStyle/>
                    <a:p>
                      <a:r>
                        <a:rPr lang="en-US" sz="2000" dirty="0"/>
                        <a:t>Injector</a:t>
                      </a:r>
                      <a:r>
                        <a:rPr lang="en-US" sz="2000" baseline="0" dirty="0"/>
                        <a:t> schedule with FT start up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dk1"/>
                          </a:solidFill>
                        </a:rPr>
                        <a:t>First</a:t>
                      </a:r>
                      <a:r>
                        <a:rPr lang="en-US" sz="2000" baseline="0" dirty="0">
                          <a:solidFill>
                            <a:schemeClr val="dk1"/>
                          </a:solidFill>
                        </a:rPr>
                        <a:t> version 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July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474">
                <a:tc>
                  <a:txBody>
                    <a:bodyPr/>
                    <a:lstStyle/>
                    <a:p>
                      <a:r>
                        <a:rPr lang="en-US" sz="2000" dirty="0"/>
                        <a:t>Injector</a:t>
                      </a:r>
                      <a:r>
                        <a:rPr lang="en-US" sz="2000" baseline="0" dirty="0"/>
                        <a:t> schedule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Refined</a:t>
                      </a:r>
                      <a:r>
                        <a:rPr lang="en-US" sz="2000" baseline="0" dirty="0"/>
                        <a:t> version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December 2019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010">
                <a:tc>
                  <a:txBody>
                    <a:bodyPr/>
                    <a:lstStyle/>
                    <a:p>
                      <a:r>
                        <a:rPr lang="en-US" sz="2000" dirty="0"/>
                        <a:t>Christmas shutdown 2020/21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Critical items;</a:t>
                      </a:r>
                      <a:r>
                        <a:rPr lang="en-GB" sz="2000" baseline="0" dirty="0"/>
                        <a:t> </a:t>
                      </a:r>
                      <a:r>
                        <a:rPr lang="en-GB" sz="2000" dirty="0"/>
                        <a:t>strategy for rapid start-up in January 2021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December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301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Feedback LBE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Lessons learned and consequences for 2020 startup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1443">
                <a:tc>
                  <a:txBody>
                    <a:bodyPr/>
                    <a:lstStyle/>
                    <a:p>
                      <a:r>
                        <a:rPr lang="en-US" sz="2000" dirty="0"/>
                        <a:t>Beam</a:t>
                      </a:r>
                      <a:r>
                        <a:rPr lang="en-US" sz="2000" baseline="0" dirty="0"/>
                        <a:t> commissioning details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Detailed</a:t>
                      </a:r>
                      <a:r>
                        <a:rPr lang="en-US" sz="2000" baseline="0" dirty="0"/>
                        <a:t> p</a:t>
                      </a:r>
                      <a:r>
                        <a:rPr lang="en-US" sz="2000" dirty="0"/>
                        <a:t>lanning with</a:t>
                      </a:r>
                      <a:r>
                        <a:rPr lang="en-US" sz="2000" baseline="0" dirty="0"/>
                        <a:t> resources</a:t>
                      </a:r>
                    </a:p>
                    <a:p>
                      <a:r>
                        <a:rPr lang="en-US" sz="2000" baseline="0" dirty="0"/>
                        <a:t>Experts shifts and </a:t>
                      </a:r>
                      <a:r>
                        <a:rPr lang="en-US" sz="2000" baseline="0" dirty="0" err="1"/>
                        <a:t>piquets</a:t>
                      </a:r>
                      <a:r>
                        <a:rPr lang="en-US" sz="2000" baseline="0" dirty="0"/>
                        <a:t> start dates</a:t>
                      </a:r>
                    </a:p>
                    <a:p>
                      <a:r>
                        <a:rPr lang="en-US" sz="2000" baseline="0" dirty="0"/>
                        <a:t>Cross-machine interdependencies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February 2020</a:t>
                      </a:r>
                    </a:p>
                    <a:p>
                      <a:r>
                        <a:rPr lang="en-US" sz="2000" dirty="0"/>
                        <a:t>November 2019</a:t>
                      </a:r>
                    </a:p>
                    <a:p>
                      <a:r>
                        <a:rPr lang="en-US" sz="2000" dirty="0"/>
                        <a:t>March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65B21-0703-7D4E-A049-34B0BC3226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CCC - 15/3/19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EA8723-C7AF-CA49-85E0-85262560DE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V. Kain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792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Deadlines for Sub-working groups (1)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755547"/>
              </p:ext>
            </p:extLst>
          </p:nvPr>
        </p:nvGraphicFramePr>
        <p:xfrm>
          <a:off x="510923" y="1343246"/>
          <a:ext cx="10172531" cy="4815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70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62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5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189">
                <a:tc>
                  <a:txBody>
                    <a:bodyPr/>
                    <a:lstStyle/>
                    <a:p>
                      <a:r>
                        <a:rPr lang="en-US" sz="2000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End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7971">
                <a:tc>
                  <a:txBody>
                    <a:bodyPr/>
                    <a:lstStyle/>
                    <a:p>
                      <a:r>
                        <a:rPr lang="en-US" sz="2000" dirty="0"/>
                        <a:t>Discussion on integration status and topics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Prepare lists per machine: new systems, processes to be defined, algorithms to be prepared,</a:t>
                      </a:r>
                      <a:r>
                        <a:rPr kumimoji="0" lang="is-I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kumimoji="0" 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April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7971">
                <a:tc>
                  <a:txBody>
                    <a:bodyPr/>
                    <a:lstStyle/>
                    <a:p>
                      <a:r>
                        <a:rPr lang="en-US" sz="2000" dirty="0"/>
                        <a:t>List</a:t>
                      </a:r>
                      <a:r>
                        <a:rPr lang="en-US" sz="2000" baseline="0" dirty="0"/>
                        <a:t> of software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dk1"/>
                          </a:solidFill>
                        </a:rPr>
                        <a:t>Per</a:t>
                      </a:r>
                      <a:r>
                        <a:rPr lang="en-US" sz="2000" baseline="0" dirty="0">
                          <a:solidFill>
                            <a:schemeClr val="dk1"/>
                          </a:solidFill>
                        </a:rPr>
                        <a:t> machine (requires definition of integration, algorithms, processes </a:t>
                      </a:r>
                      <a:r>
                        <a:rPr lang="en-US" sz="2000" baseline="0" dirty="0">
                          <a:solidFill>
                            <a:schemeClr val="dk1"/>
                          </a:solidFill>
                          <a:sym typeface="Wingdings"/>
                        </a:rPr>
                        <a:t> might be first version</a:t>
                      </a:r>
                      <a:r>
                        <a:rPr lang="en-US" sz="2000" baseline="0" dirty="0">
                          <a:solidFill>
                            <a:schemeClr val="dk1"/>
                          </a:solidFill>
                        </a:rPr>
                        <a:t>). Man power – collaboration?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June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580">
                <a:tc>
                  <a:txBody>
                    <a:bodyPr/>
                    <a:lstStyle/>
                    <a:p>
                      <a:r>
                        <a:rPr lang="en-US" sz="2000" dirty="0"/>
                        <a:t>List</a:t>
                      </a:r>
                      <a:r>
                        <a:rPr lang="en-US" sz="2000" baseline="0" dirty="0"/>
                        <a:t> of performance tracking parameters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Per</a:t>
                      </a:r>
                      <a:r>
                        <a:rPr lang="en-GB" sz="2000" baseline="0" dirty="0"/>
                        <a:t> machine (to start with)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June</a:t>
                      </a:r>
                      <a:r>
                        <a:rPr lang="en-US" sz="2000" baseline="0" dirty="0"/>
                        <a:t> 2019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455">
                <a:tc>
                  <a:txBody>
                    <a:bodyPr/>
                    <a:lstStyle/>
                    <a:p>
                      <a:r>
                        <a:rPr lang="en-US" sz="2000" dirty="0"/>
                        <a:t>IST</a:t>
                      </a:r>
                      <a:r>
                        <a:rPr lang="en-US" sz="2000" baseline="0" dirty="0"/>
                        <a:t> lists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Per</a:t>
                      </a:r>
                      <a:r>
                        <a:rPr lang="en-US" sz="2000" baseline="0" dirty="0"/>
                        <a:t> machine; complete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July</a:t>
                      </a:r>
                      <a:r>
                        <a:rPr lang="en-US" sz="2000" baseline="0" dirty="0"/>
                        <a:t> 2019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2363">
                <a:tc>
                  <a:txBody>
                    <a:bodyPr/>
                    <a:lstStyle/>
                    <a:p>
                      <a:r>
                        <a:rPr lang="en-US" sz="2000" dirty="0"/>
                        <a:t>List</a:t>
                      </a:r>
                      <a:r>
                        <a:rPr lang="en-US" sz="2000" baseline="0" dirty="0"/>
                        <a:t> of beam readiness dates</a:t>
                      </a:r>
                    </a:p>
                    <a:p>
                      <a:r>
                        <a:rPr lang="en-US" sz="2000" baseline="0" dirty="0">
                          <a:sym typeface="Wingdings"/>
                        </a:rPr>
                        <a:t> towards injector schedule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Focus on FT community.</a:t>
                      </a:r>
                      <a:r>
                        <a:rPr lang="en-US" sz="2000" baseline="0" dirty="0"/>
                        <a:t> What is max intensity required in 2021?</a:t>
                      </a:r>
                    </a:p>
                    <a:p>
                      <a:r>
                        <a:rPr lang="en-US" sz="2000" baseline="0" dirty="0"/>
                        <a:t>Readiness dates with initial beam parameters. When max intensity?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July</a:t>
                      </a:r>
                      <a:r>
                        <a:rPr lang="en-US" sz="2000" baseline="0" dirty="0"/>
                        <a:t> 2019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826888" y="1833408"/>
            <a:ext cx="1275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define series of integration talks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0247804" y="2295073"/>
            <a:ext cx="579085" cy="0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6950795-60B6-EF48-822F-88D4F662AE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CCC - 15/3/19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CD3122A-470C-554F-B0EA-32E972650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V. Kain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37568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6">
              <a:lumMod val="50000"/>
            </a:schemeClr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>
              <a:lumMod val="50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1892</Words>
  <Application>Microsoft Macintosh PowerPoint</Application>
  <PresentationFormat>Widescreen</PresentationFormat>
  <Paragraphs>351</Paragraphs>
  <Slides>18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.AppleSystemUIFont</vt:lpstr>
      <vt:lpstr>Arial</vt:lpstr>
      <vt:lpstr>Calibri</vt:lpstr>
      <vt:lpstr>Courier New</vt:lpstr>
      <vt:lpstr>Lucida Grande</vt:lpstr>
      <vt:lpstr>Verdana</vt:lpstr>
      <vt:lpstr>Wingdings</vt:lpstr>
      <vt:lpstr>CERNCorporate4-3</vt:lpstr>
      <vt:lpstr>CERN2Corporate16-9</vt:lpstr>
      <vt:lpstr>1_CERNCorporate4-3</vt:lpstr>
      <vt:lpstr>LIU PS Commissioning Working Group: Scope of the meetings, Topics</vt:lpstr>
      <vt:lpstr>LIU Commissioning - Structure</vt:lpstr>
      <vt:lpstr>LIU structure</vt:lpstr>
      <vt:lpstr>LIU Project: PS</vt:lpstr>
      <vt:lpstr>PS C WG members:</vt:lpstr>
      <vt:lpstr>Milestones for "sub" working groups</vt:lpstr>
      <vt:lpstr>Hardware commissioning period: IST, HWC, Check-out</vt:lpstr>
      <vt:lpstr>Beam commissioning period – CCC planning</vt:lpstr>
      <vt:lpstr>Deadlines for Sub-working groups (1)</vt:lpstr>
      <vt:lpstr>Deadlines for Sub-working groups (2)</vt:lpstr>
      <vt:lpstr>PS Commissioning Working Group - Topics</vt:lpstr>
      <vt:lpstr>PS Commissioning Working Group - Topics</vt:lpstr>
      <vt:lpstr>PS Commissioning Working Group - Topics</vt:lpstr>
      <vt:lpstr>Extra slides</vt:lpstr>
      <vt:lpstr>LIU CCC Mandate</vt:lpstr>
      <vt:lpstr>4 aspects to cover</vt:lpstr>
      <vt:lpstr>2019 Deliverables (1)</vt:lpstr>
      <vt:lpstr>2019 Deliverables (2)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PS Commissioning Working Group: Scope of the meetings, Topics</dc:title>
  <dc:creator>Microsoft Office User</dc:creator>
  <cp:lastModifiedBy>Microsoft Office User</cp:lastModifiedBy>
  <cp:revision>23</cp:revision>
  <dcterms:created xsi:type="dcterms:W3CDTF">2019-03-25T09:51:55Z</dcterms:created>
  <dcterms:modified xsi:type="dcterms:W3CDTF">2019-03-26T13:28:34Z</dcterms:modified>
</cp:coreProperties>
</file>