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7" r:id="rId2"/>
    <p:sldId id="286" r:id="rId3"/>
    <p:sldId id="293" r:id="rId4"/>
    <p:sldId id="281" r:id="rId5"/>
    <p:sldId id="294" r:id="rId6"/>
    <p:sldId id="295" r:id="rId7"/>
    <p:sldId id="296" r:id="rId8"/>
    <p:sldId id="297" r:id="rId9"/>
    <p:sldId id="298" r:id="rId10"/>
    <p:sldId id="300" r:id="rId11"/>
    <p:sldId id="299" r:id="rId12"/>
    <p:sldId id="301" r:id="rId13"/>
    <p:sldId id="303" r:id="rId14"/>
    <p:sldId id="30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1"/>
    <a:srgbClr val="8A99BF"/>
    <a:srgbClr val="7FA9D0"/>
    <a:srgbClr val="80A9D0"/>
    <a:srgbClr val="0D428C"/>
    <a:srgbClr val="2A70B0"/>
    <a:srgbClr val="3A557D"/>
    <a:srgbClr val="256198"/>
    <a:srgbClr val="4177AB"/>
    <a:srgbClr val="6672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747" autoAdjust="0"/>
    <p:restoredTop sz="82242" autoAdjust="0"/>
  </p:normalViewPr>
  <p:slideViewPr>
    <p:cSldViewPr snapToGrid="0" snapToObjects="1">
      <p:cViewPr varScale="1">
        <p:scale>
          <a:sx n="76" d="100"/>
          <a:sy n="76" d="100"/>
        </p:scale>
        <p:origin x="96" y="23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6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8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256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237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285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</p:spPr>
        <p:txBody>
          <a:bodyPr>
            <a:noAutofit/>
          </a:bodyPr>
          <a:lstStyle>
            <a:lvl1pPr algn="l">
              <a:defRPr sz="5400" b="0" baseline="0"/>
            </a:lvl1pPr>
          </a:lstStyle>
          <a:p>
            <a:r>
              <a:rPr kumimoji="0" lang="en-US" dirty="0" smtClean="0"/>
              <a:t>LHC Injectors Upgrade Workshop</a:t>
            </a:r>
            <a:endParaRPr kumimoji="0" lang="en-US" dirty="0"/>
          </a:p>
        </p:txBody>
      </p:sp>
      <p:sp>
        <p:nvSpPr>
          <p:cNvPr id="22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9"/>
            <a:ext cx="3657600" cy="329788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 smtClean="0"/>
              <a:t>Presentation title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Speaker’s name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PS C WG, 26 March 2019</a:t>
            </a:r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Denis COTTE</a:t>
            </a:r>
            <a:endParaRPr lang="en-GB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87243" y="289208"/>
            <a:ext cx="9122538" cy="653767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en-US" dirty="0" smtClean="0"/>
              <a:t>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2887" y="1076897"/>
            <a:ext cx="11687175" cy="4916131"/>
          </a:xfrm>
        </p:spPr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600"/>
            </a:lvl1pPr>
            <a:lvl2pPr marL="615600" indent="-241200">
              <a:buSzPct val="80000"/>
              <a:buFont typeface="Wingdings" charset="2"/>
              <a:buChar char="§"/>
              <a:defRPr sz="2200"/>
            </a:lvl2pPr>
            <a:lvl3pPr marL="878400" indent="-198000">
              <a:buFont typeface=".AppleSystemUIFont" charset="-120"/>
              <a:buChar char="-"/>
              <a:defRPr sz="1800"/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</a:p>
          <a:p>
            <a:pPr lvl="4" eaLnBrk="1" latinLnBrk="0" hangingPunct="1"/>
            <a:endParaRPr lang="en-US" dirty="0" smtClean="0"/>
          </a:p>
          <a:p>
            <a:pPr lvl="4" eaLnBrk="1" latinLnBrk="0" hangingPunct="1"/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7830" r="29787" b="28427"/>
          <a:stretch/>
        </p:blipFill>
        <p:spPr>
          <a:xfrm>
            <a:off x="92321" y="289208"/>
            <a:ext cx="827282" cy="787689"/>
          </a:xfrm>
          <a:prstGeom prst="rect">
            <a:avLst/>
          </a:prstGeom>
        </p:spPr>
      </p:pic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PS C WG, 26 March 2019</a:t>
            </a:r>
            <a:endParaRPr lang="en-GB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Denis COTTE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D67A-D409-4417-AB4E-9BEA17BB7ED6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68A4F-DCAC-43C2-A637-9783CD33EC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695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0" descr="bande-02.eps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006" y="5943538"/>
            <a:ext cx="12238370" cy="91446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42888" y="233493"/>
            <a:ext cx="11335851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 smtClean="0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42888" y="1443038"/>
            <a:ext cx="11335852" cy="45499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  <a:p>
            <a:pPr lvl="1" eaLnBrk="1" latinLnBrk="0" hangingPunct="1"/>
            <a:r>
              <a:rPr kumimoji="0" lang="fr-CH" dirty="0" smtClean="0"/>
              <a:t>Second </a:t>
            </a:r>
            <a:r>
              <a:rPr kumimoji="0" lang="fr-CH" dirty="0" err="1" smtClean="0"/>
              <a:t>level</a:t>
            </a:r>
            <a:endParaRPr kumimoji="0" lang="fr-CH" dirty="0" smtClean="0"/>
          </a:p>
          <a:p>
            <a:pPr lvl="2" eaLnBrk="1" latinLnBrk="0" hangingPunct="1"/>
            <a:r>
              <a:rPr kumimoji="0" lang="fr-CH" dirty="0" err="1" smtClean="0"/>
              <a:t>Third</a:t>
            </a:r>
            <a:r>
              <a:rPr kumimoji="0" lang="fr-CH" dirty="0" smtClean="0"/>
              <a:t> </a:t>
            </a:r>
            <a:r>
              <a:rPr kumimoji="0" lang="fr-CH" dirty="0" err="1" smtClean="0"/>
              <a:t>level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55A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1162755" y="6184800"/>
            <a:ext cx="5678311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pPr algn="l"/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78133" y="6183112"/>
            <a:ext cx="4104718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r>
              <a:rPr lang="en-GB" dirty="0" smtClean="0"/>
              <a:t>Speaker’s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8" r:id="rId3"/>
    <p:sldLayoutId id="2147483665" r:id="rId4"/>
    <p:sldLayoutId id="2147483666" r:id="rId5"/>
    <p:sldLayoutId id="2147483669" r:id="rId6"/>
  </p:sldLayoutIdLst>
  <p:timing>
    <p:tnLst>
      <p:par>
        <p:cTn id="1" dur="indefinite" restart="never" nodeType="tmRoot"/>
      </p:par>
    </p:tnLst>
  </p:timing>
  <p:hf hdr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indent="-188913" algn="l" rtl="0" eaLnBrk="1" latinLnBrk="0" hangingPunct="1">
        <a:spcBef>
          <a:spcPct val="20000"/>
        </a:spcBef>
        <a:buClr>
          <a:srgbClr val="0055A1"/>
        </a:buClr>
        <a:buSzPct val="80000"/>
        <a:buFont typeface="Arial"/>
        <a:buChar char="•"/>
        <a:tabLst/>
        <a:defRPr kumimoji="0" sz="2800" b="1" kern="1200" baseline="0">
          <a:solidFill>
            <a:srgbClr val="0055A1"/>
          </a:solidFill>
          <a:latin typeface="+mn-lt"/>
          <a:ea typeface="+mn-ea"/>
          <a:cs typeface="+mn-cs"/>
        </a:defRPr>
      </a:lvl1pPr>
      <a:lvl2pPr marL="635000" indent="-223838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90000"/>
        <a:buFont typeface="Arial"/>
        <a:buChar char="•"/>
        <a:tabLst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944563" indent="-195263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5000"/>
        <a:buFont typeface="Arial"/>
        <a:buChar char="•"/>
        <a:tabLst/>
        <a:defRPr kumimoji="0"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PS Interlocks</a:t>
            </a:r>
            <a:br>
              <a:rPr lang="en-GB" smtClean="0"/>
            </a:br>
            <a:r>
              <a:rPr lang="en-GB" smtClean="0"/>
              <a:t>PS Commissioning Working Group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621018" y="4502188"/>
            <a:ext cx="5678181" cy="641311"/>
          </a:xfrm>
        </p:spPr>
        <p:txBody>
          <a:bodyPr>
            <a:normAutofit/>
          </a:bodyPr>
          <a:lstStyle/>
          <a:p>
            <a:r>
              <a:rPr lang="en-GB" dirty="0" err="1" smtClean="0"/>
              <a:t>D.Cotte</a:t>
            </a:r>
            <a:r>
              <a:rPr lang="en-GB" dirty="0" smtClean="0"/>
              <a:t>, </a:t>
            </a:r>
            <a:r>
              <a:rPr lang="en-GB" dirty="0" err="1" smtClean="0"/>
              <a:t>F.Tecker</a:t>
            </a:r>
            <a:r>
              <a:rPr lang="en-GB" dirty="0" smtClean="0"/>
              <a:t> </a:t>
            </a:r>
            <a:endParaRPr lang="en-GB" dirty="0" smtClean="0"/>
          </a:p>
          <a:p>
            <a:r>
              <a:rPr lang="en-GB" dirty="0" smtClean="0"/>
              <a:t>BE-OP-PS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8625" y="158749"/>
            <a:ext cx="5133975" cy="2143125"/>
          </a:xfrm>
          <a:prstGeom prst="rect">
            <a:avLst/>
          </a:prstGeom>
        </p:spPr>
      </p:pic>
      <p:sp>
        <p:nvSpPr>
          <p:cNvPr id="8" name="Date Placeholder 1"/>
          <p:cNvSpPr txBox="1">
            <a:spLocks/>
          </p:cNvSpPr>
          <p:nvPr/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kern="1200">
                <a:solidFill>
                  <a:srgbClr val="8A99B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PS C WG, 26 March 2019</a:t>
            </a:r>
            <a:endParaRPr lang="en-GB" dirty="0"/>
          </a:p>
        </p:txBody>
      </p:sp>
      <p:sp>
        <p:nvSpPr>
          <p:cNvPr id="9" name="Footer Placeholder 2"/>
          <p:cNvSpPr txBox="1">
            <a:spLocks/>
          </p:cNvSpPr>
          <p:nvPr/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kern="1200">
                <a:solidFill>
                  <a:srgbClr val="8A99B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Denis COTTE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993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Interlock System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WIC system dedicated to the protection of the auxiliary magnets in PS from overheating by switching off the power converter.</a:t>
            </a:r>
          </a:p>
          <a:p>
            <a:pPr lvl="1"/>
            <a:r>
              <a:rPr lang="en-GB" dirty="0" smtClean="0"/>
              <a:t>New system in PS during LS2 </a:t>
            </a:r>
            <a:endParaRPr lang="en-US" dirty="0" smtClean="0"/>
          </a:p>
          <a:p>
            <a:pPr lvl="1"/>
            <a:r>
              <a:rPr lang="en-US" dirty="0" smtClean="0">
                <a:sym typeface="Wingdings"/>
              </a:rPr>
              <a:t>Concerns </a:t>
            </a:r>
            <a:r>
              <a:rPr lang="en-US" b="1" dirty="0" smtClean="0">
                <a:sym typeface="Wingdings"/>
              </a:rPr>
              <a:t>all auxiliary magnets </a:t>
            </a:r>
            <a:r>
              <a:rPr lang="en-US" dirty="0" smtClean="0">
                <a:sym typeface="Wingdings"/>
              </a:rPr>
              <a:t>in PS-Ring except Low Energy Quads (EDMS1701483). </a:t>
            </a:r>
          </a:p>
          <a:p>
            <a:pPr lvl="1"/>
            <a:r>
              <a:rPr lang="en-US" dirty="0" smtClean="0">
                <a:sym typeface="Wingdings"/>
              </a:rPr>
              <a:t>Concerns </a:t>
            </a:r>
            <a:r>
              <a:rPr lang="en-US" dirty="0" smtClean="0">
                <a:sym typeface="Wingdings"/>
              </a:rPr>
              <a:t>extraction lines </a:t>
            </a:r>
            <a:r>
              <a:rPr lang="en-US" b="1" dirty="0" smtClean="0">
                <a:sym typeface="Wingdings"/>
              </a:rPr>
              <a:t>F16 &amp; FTN </a:t>
            </a:r>
            <a:r>
              <a:rPr lang="en-US" dirty="0" smtClean="0">
                <a:sym typeface="Wingdings"/>
              </a:rPr>
              <a:t>(EDMS1701477).</a:t>
            </a:r>
          </a:p>
          <a:p>
            <a:pPr lvl="2"/>
            <a:r>
              <a:rPr lang="en-US" dirty="0" smtClean="0">
                <a:sym typeface="Wingdings"/>
              </a:rPr>
              <a:t>not FTA </a:t>
            </a:r>
          </a:p>
          <a:p>
            <a:pPr lvl="1"/>
            <a:r>
              <a:rPr lang="en-US" dirty="0" smtClean="0">
                <a:sym typeface="Wingdings"/>
              </a:rPr>
              <a:t>Concerns </a:t>
            </a:r>
            <a:r>
              <a:rPr lang="en-US" dirty="0" smtClean="0">
                <a:sym typeface="Wingdings"/>
              </a:rPr>
              <a:t>all magnets in EAST AREA extraction lines </a:t>
            </a:r>
            <a:r>
              <a:rPr lang="en-US" b="1" dirty="0" smtClean="0">
                <a:sym typeface="Wingdings"/>
              </a:rPr>
              <a:t>F61, F62, F63, T8, T9, T10, T11</a:t>
            </a:r>
            <a:r>
              <a:rPr lang="en-US" dirty="0" smtClean="0">
                <a:sym typeface="Wingdings"/>
              </a:rPr>
              <a:t>(EDMS</a:t>
            </a:r>
            <a:r>
              <a:rPr lang="en-GB" dirty="0" smtClean="0"/>
              <a:t> 2037701  under approval</a:t>
            </a:r>
            <a:r>
              <a:rPr lang="en-US" dirty="0" smtClean="0">
                <a:sym typeface="Wingdings"/>
              </a:rPr>
              <a:t>) </a:t>
            </a:r>
          </a:p>
          <a:p>
            <a:pPr lvl="1"/>
            <a:r>
              <a:rPr lang="en-US" dirty="0" smtClean="0">
                <a:sym typeface="Wingdings"/>
              </a:rPr>
              <a:t>Proposed strategy for future </a:t>
            </a:r>
            <a:r>
              <a:rPr lang="en-US" dirty="0">
                <a:sym typeface="Wingdings"/>
              </a:rPr>
              <a:t>implementation (EDMS1836387</a:t>
            </a:r>
            <a:r>
              <a:rPr lang="en-US" dirty="0" smtClean="0">
                <a:sym typeface="Wingdings"/>
              </a:rPr>
              <a:t>)</a:t>
            </a:r>
          </a:p>
          <a:p>
            <a:pPr lvl="2"/>
            <a:r>
              <a:rPr lang="en-US" dirty="0">
                <a:sym typeface="Wingdings"/>
              </a:rPr>
              <a:t>Main unit </a:t>
            </a:r>
            <a:r>
              <a:rPr lang="en-US" dirty="0" smtClean="0">
                <a:sym typeface="Wingdings"/>
              </a:rPr>
              <a:t>magnet during </a:t>
            </a:r>
            <a:r>
              <a:rPr lang="en-US" dirty="0">
                <a:sym typeface="Wingdings"/>
              </a:rPr>
              <a:t>YEST22-23</a:t>
            </a:r>
          </a:p>
          <a:p>
            <a:pPr lvl="2"/>
            <a:r>
              <a:rPr lang="en-US" dirty="0">
                <a:sym typeface="Wingdings"/>
              </a:rPr>
              <a:t>LEQ will be equipped later </a:t>
            </a:r>
            <a:r>
              <a:rPr lang="en-US" dirty="0" smtClean="0">
                <a:sym typeface="Wingdings"/>
              </a:rPr>
              <a:t>during LS3</a:t>
            </a:r>
            <a:endParaRPr lang="en-US" dirty="0">
              <a:sym typeface="Wingdings"/>
            </a:endParaRPr>
          </a:p>
          <a:p>
            <a:pPr lvl="2"/>
            <a:r>
              <a:rPr lang="en-US" dirty="0">
                <a:sym typeface="Wingdings"/>
              </a:rPr>
              <a:t>PFW ? Today only B8L is equipped with thermal switch on reference magnet. </a:t>
            </a:r>
          </a:p>
          <a:p>
            <a:pPr lvl="2"/>
            <a:endParaRPr lang="en-US" dirty="0" smtClean="0">
              <a:sym typeface="Wingdings"/>
            </a:endParaRPr>
          </a:p>
          <a:p>
            <a:r>
              <a:rPr lang="en-US" dirty="0" smtClean="0"/>
              <a:t>Ready for Beam Interlock System connection. (LS3)</a:t>
            </a:r>
          </a:p>
          <a:p>
            <a:r>
              <a:rPr lang="en-US" dirty="0" smtClean="0"/>
              <a:t>Commissioning part directly linked to TE-EPC IST and HWC validation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PS C WG, 26 March 2019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Denis COTTE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848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3900" y="1475241"/>
            <a:ext cx="5064125" cy="321105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Timings for BLMs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order to cut the beam in case of beam losses in PS-Ring or TT2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/>
              <a:t>draft layout </a:t>
            </a:r>
            <a:r>
              <a:rPr lang="en-US" dirty="0" smtClean="0"/>
              <a:t>made by Jose Sanchez (BE-OP-PSB)</a:t>
            </a:r>
          </a:p>
          <a:p>
            <a:pPr lvl="1"/>
            <a:r>
              <a:rPr lang="en-US" dirty="0" smtClean="0"/>
              <a:t>Act on Linac4 </a:t>
            </a:r>
            <a:r>
              <a:rPr lang="en-US" b="1" dirty="0" smtClean="0"/>
              <a:t>Pre-Chopper timing </a:t>
            </a:r>
            <a:r>
              <a:rPr lang="en-US" dirty="0" smtClean="0"/>
              <a:t>L4X.TAILCLIPPER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Triggered by the new BE-BI FESA class for BLM</a:t>
            </a:r>
          </a:p>
          <a:p>
            <a:r>
              <a:rPr lang="en-US" dirty="0" smtClean="0"/>
              <a:t>BLMs in EAST AREA (F61,F62, F63 and T8) won’t be interlocked. 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PS C WG, 26 March 2019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Denis COTTE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7688262" y="2476500"/>
            <a:ext cx="1917700" cy="825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64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sz="3100" dirty="0" smtClean="0"/>
              <a:t>Internal Dump TDI47/48</a:t>
            </a:r>
            <a:r>
              <a:rPr lang="is-IS" sz="3100" dirty="0" smtClean="0"/>
              <a:t/>
            </a:r>
            <a:br>
              <a:rPr lang="is-IS" sz="3100" dirty="0" smtClean="0"/>
            </a:br>
            <a:endParaRPr lang="en-US" sz="31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Condition to </a:t>
            </a:r>
            <a:r>
              <a:rPr lang="en-US" dirty="0" smtClean="0"/>
              <a:t>trigger </a:t>
            </a:r>
            <a:r>
              <a:rPr lang="en-US" dirty="0" smtClean="0"/>
              <a:t>the internal dump</a:t>
            </a:r>
          </a:p>
          <a:p>
            <a:pPr lvl="1"/>
            <a:r>
              <a:rPr lang="en-US" dirty="0" smtClean="0"/>
              <a:t>Protection again possible </a:t>
            </a:r>
            <a:r>
              <a:rPr lang="en-US" b="1" dirty="0" smtClean="0"/>
              <a:t>high intensity beam 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EAST AREA again parasitic TOF bunch not extracted </a:t>
            </a:r>
          </a:p>
          <a:p>
            <a:pPr lvl="2"/>
            <a:r>
              <a:rPr lang="en-US" dirty="0" smtClean="0"/>
              <a:t>Equipment protection (ex: TIDVG issue in SPS with a maximum intensity allowed)</a:t>
            </a:r>
          </a:p>
          <a:p>
            <a:pPr lvl="1"/>
            <a:r>
              <a:rPr lang="en-US" dirty="0" smtClean="0"/>
              <a:t>Dump </a:t>
            </a:r>
            <a:r>
              <a:rPr lang="en-US" b="1" dirty="0" smtClean="0"/>
              <a:t>satellite bunches </a:t>
            </a:r>
            <a:r>
              <a:rPr lang="en-US" dirty="0" smtClean="0"/>
              <a:t>few milliseconds after extraction.(LHC type beams)</a:t>
            </a:r>
          </a:p>
          <a:p>
            <a:pPr lvl="1"/>
            <a:r>
              <a:rPr lang="en-US" dirty="0" smtClean="0"/>
              <a:t>Dump the full beam just before extraction in case of </a:t>
            </a:r>
            <a:r>
              <a:rPr lang="en-US" b="1" dirty="0" smtClean="0"/>
              <a:t>absence of TFID</a:t>
            </a:r>
            <a:r>
              <a:rPr lang="en-US" dirty="0" smtClean="0"/>
              <a:t>.  </a:t>
            </a:r>
          </a:p>
          <a:p>
            <a:pPr lvl="1"/>
            <a:r>
              <a:rPr lang="en-US" dirty="0" smtClean="0"/>
              <a:t>On purpose for </a:t>
            </a:r>
            <a:r>
              <a:rPr lang="en-US" b="1" dirty="0" smtClean="0"/>
              <a:t>Machine Development</a:t>
            </a:r>
            <a:r>
              <a:rPr lang="en-US" dirty="0" smtClean="0"/>
              <a:t>(MD) or </a:t>
            </a:r>
            <a:r>
              <a:rPr lang="en-US" b="1" dirty="0" smtClean="0"/>
              <a:t>beam Setting-up</a:t>
            </a:r>
            <a:r>
              <a:rPr lang="en-US" dirty="0" smtClean="0"/>
              <a:t>.</a:t>
            </a:r>
          </a:p>
          <a:p>
            <a:r>
              <a:rPr lang="en-US" dirty="0" smtClean="0"/>
              <a:t>We need </a:t>
            </a:r>
            <a:r>
              <a:rPr lang="en-US" dirty="0" smtClean="0"/>
              <a:t>dedicated </a:t>
            </a:r>
            <a:r>
              <a:rPr lang="en-US" dirty="0" smtClean="0"/>
              <a:t>time to validate the 2 new TDI before starting the beam commissioning. 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PS C WG, 26 March 2019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Denis COTTE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80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Conclusion</a:t>
            </a:r>
            <a:endParaRPr lang="en-US" sz="31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PS has already a large panel of different interlocks. </a:t>
            </a:r>
          </a:p>
          <a:p>
            <a:r>
              <a:rPr lang="en-US" dirty="0" smtClean="0"/>
              <a:t>During LS2, new interlock system will be deployed like WIC and 2 use </a:t>
            </a:r>
            <a:r>
              <a:rPr lang="en-US" dirty="0" smtClean="0"/>
              <a:t>cases </a:t>
            </a:r>
            <a:r>
              <a:rPr lang="en-US" dirty="0" smtClean="0"/>
              <a:t>for BIS </a:t>
            </a:r>
          </a:p>
          <a:p>
            <a:r>
              <a:rPr lang="en-US" dirty="0" smtClean="0"/>
              <a:t>Some interlock will be kept and </a:t>
            </a:r>
            <a:r>
              <a:rPr lang="en-US" dirty="0" smtClean="0"/>
              <a:t>others need to be adapted </a:t>
            </a:r>
            <a:r>
              <a:rPr lang="en-US" dirty="0" smtClean="0"/>
              <a:t>to follow upgrades (SIS, BLM)   </a:t>
            </a:r>
          </a:p>
          <a:p>
            <a:r>
              <a:rPr lang="en-US" dirty="0" smtClean="0"/>
              <a:t>There will be 2 new intercepting devices to be validated during HWC before Beam commissioning </a:t>
            </a:r>
            <a:r>
              <a:rPr lang="en-US" dirty="0" smtClean="0"/>
              <a:t>starts.</a:t>
            </a:r>
            <a:endParaRPr lang="en-US" dirty="0" smtClean="0"/>
          </a:p>
          <a:p>
            <a:r>
              <a:rPr lang="en-US" dirty="0" smtClean="0"/>
              <a:t>Very soon, we will ask for a list of ISTs, and </a:t>
            </a:r>
            <a:r>
              <a:rPr lang="en-US" dirty="0" smtClean="0"/>
              <a:t>tests </a:t>
            </a:r>
            <a:r>
              <a:rPr lang="en-US" dirty="0" smtClean="0"/>
              <a:t>to be performed during HWC and Dry-Runs for all systems</a:t>
            </a:r>
            <a:r>
              <a:rPr lang="en-US" dirty="0" smtClean="0"/>
              <a:t>.</a:t>
            </a:r>
          </a:p>
          <a:p>
            <a:r>
              <a:rPr lang="en-US" dirty="0" smtClean="0"/>
              <a:t>PI.SMH42 ? Can we really lose the beam @ 2GeV on a localized spot ?</a:t>
            </a:r>
            <a:endParaRPr lang="en-US" dirty="0" smtClean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PS C WG, 26 March 2019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Denis COTTE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5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523663" y="6184900"/>
            <a:ext cx="668337" cy="401638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6183313"/>
            <a:ext cx="3659188" cy="401637"/>
          </a:xfrm>
        </p:spPr>
        <p:txBody>
          <a:bodyPr/>
          <a:lstStyle/>
          <a:p>
            <a:r>
              <a:rPr lang="en-GB" smtClean="0"/>
              <a:t>PS C WG, 26 March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6326188" y="6183313"/>
            <a:ext cx="5865812" cy="401637"/>
          </a:xfrm>
        </p:spPr>
        <p:txBody>
          <a:bodyPr/>
          <a:lstStyle/>
          <a:p>
            <a:r>
              <a:rPr lang="en-GB" smtClean="0"/>
              <a:t>Denis COTTE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821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Different possible interlocks in PS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External Condition (EC)</a:t>
            </a:r>
          </a:p>
          <a:p>
            <a:pPr lvl="1"/>
            <a:r>
              <a:rPr lang="en-US" dirty="0" smtClean="0"/>
              <a:t>Today, PS protection is already largely ensured by external conditions.</a:t>
            </a:r>
          </a:p>
          <a:p>
            <a:r>
              <a:rPr lang="en-US" dirty="0" smtClean="0"/>
              <a:t>Software Interlock System (SIS)</a:t>
            </a:r>
          </a:p>
          <a:p>
            <a:pPr lvl="1"/>
            <a:r>
              <a:rPr lang="en-US" dirty="0" smtClean="0"/>
              <a:t>Most of the additional monitoring could be done by SIS.</a:t>
            </a:r>
          </a:p>
          <a:p>
            <a:pPr lvl="1"/>
            <a:r>
              <a:rPr lang="en-US" dirty="0" smtClean="0"/>
              <a:t>We do not need to act in the current cycle but activate the tail-clipper.</a:t>
            </a:r>
          </a:p>
          <a:p>
            <a:r>
              <a:rPr lang="en-US" dirty="0" smtClean="0">
                <a:sym typeface="Wingdings"/>
              </a:rPr>
              <a:t>Beam Interlock System (BIC)</a:t>
            </a:r>
          </a:p>
          <a:p>
            <a:pPr lvl="1"/>
            <a:r>
              <a:rPr lang="en-US" dirty="0" smtClean="0">
                <a:sym typeface="Wingdings"/>
              </a:rPr>
              <a:t>Discussion about a possible implementation for critical </a:t>
            </a:r>
            <a:r>
              <a:rPr lang="en-US" dirty="0" smtClean="0">
                <a:sym typeface="Wingdings"/>
              </a:rPr>
              <a:t>systems </a:t>
            </a:r>
            <a:r>
              <a:rPr lang="en-US" dirty="0" smtClean="0">
                <a:sym typeface="Wingdings"/>
              </a:rPr>
              <a:t>during LS3.</a:t>
            </a:r>
          </a:p>
          <a:p>
            <a:pPr lvl="1"/>
            <a:r>
              <a:rPr lang="en-US" dirty="0" smtClean="0">
                <a:sym typeface="Wingdings"/>
              </a:rPr>
              <a:t>Meanwhile, only TDI (link to extraction BIC in PSB) and BHZ377(link to SPS BIC) are concerned</a:t>
            </a:r>
          </a:p>
          <a:p>
            <a:r>
              <a:rPr lang="en-US" dirty="0" smtClean="0">
                <a:sym typeface="Wingdings"/>
              </a:rPr>
              <a:t>Warm interlock System (WIC) </a:t>
            </a:r>
          </a:p>
          <a:p>
            <a:r>
              <a:rPr lang="en-US" dirty="0" smtClean="0"/>
              <a:t>Timings</a:t>
            </a:r>
          </a:p>
          <a:p>
            <a:pPr lvl="1"/>
            <a:r>
              <a:rPr lang="en-US" dirty="0" smtClean="0"/>
              <a:t>Beam Loss Monitor (BLM) in order to cut the beam in LN4.</a:t>
            </a:r>
          </a:p>
          <a:p>
            <a:r>
              <a:rPr lang="en-US" dirty="0" smtClean="0"/>
              <a:t>Predefined conditions </a:t>
            </a:r>
            <a:r>
              <a:rPr lang="en-US" dirty="0" smtClean="0"/>
              <a:t>in order to </a:t>
            </a:r>
            <a:r>
              <a:rPr lang="en-US" dirty="0" smtClean="0"/>
              <a:t>trig the internal dumps. </a:t>
            </a:r>
          </a:p>
          <a:p>
            <a:pPr lvl="1"/>
            <a:r>
              <a:rPr lang="en-US" dirty="0" smtClean="0"/>
              <a:t>This is the only way to cut the beam already in the machine “cleanly</a:t>
            </a:r>
            <a:r>
              <a:rPr lang="en-US" dirty="0" smtClean="0"/>
              <a:t>”.</a:t>
            </a:r>
            <a:endParaRPr lang="is-IS" dirty="0" smtClean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PS C WG, 26 March 2019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Denis COTTE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393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8100" y="103411"/>
            <a:ext cx="9144000" cy="9223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Existing EC installation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151" y="1025748"/>
            <a:ext cx="8074649" cy="5380230"/>
          </a:xfrm>
          <a:prstGeom prst="rect">
            <a:avLst/>
          </a:prstGeom>
        </p:spPr>
      </p:pic>
      <p:sp>
        <p:nvSpPr>
          <p:cNvPr id="6" name="Explosion 2 5"/>
          <p:cNvSpPr/>
          <p:nvPr/>
        </p:nvSpPr>
        <p:spPr>
          <a:xfrm>
            <a:off x="8344070" y="4143375"/>
            <a:ext cx="3357562" cy="2549590"/>
          </a:xfrm>
          <a:prstGeom prst="irregularSeal2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Renovation during LS2 (BE-ICS and BE-CO)</a:t>
            </a:r>
            <a:endParaRPr lang="en-GB" dirty="0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0" y="1163058"/>
            <a:ext cx="8924925" cy="5281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622818" y="2252662"/>
            <a:ext cx="10954473" cy="4350896"/>
            <a:chOff x="622818" y="2252662"/>
            <a:chExt cx="10954473" cy="4350896"/>
          </a:xfrm>
        </p:grpSpPr>
        <p:grpSp>
          <p:nvGrpSpPr>
            <p:cNvPr id="9" name="Group 38"/>
            <p:cNvGrpSpPr>
              <a:grpSpLocks/>
            </p:cNvGrpSpPr>
            <p:nvPr/>
          </p:nvGrpSpPr>
          <p:grpSpPr bwMode="auto">
            <a:xfrm>
              <a:off x="3338166" y="2252662"/>
              <a:ext cx="8239125" cy="3203328"/>
              <a:chOff x="740757" y="1181100"/>
              <a:chExt cx="8239125" cy="3203328"/>
            </a:xfrm>
          </p:grpSpPr>
          <p:pic>
            <p:nvPicPr>
              <p:cNvPr id="12" name="Picture 1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0757" y="1181100"/>
                <a:ext cx="8239125" cy="3200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3" name="Group 34"/>
              <p:cNvGrpSpPr>
                <a:grpSpLocks/>
              </p:cNvGrpSpPr>
              <p:nvPr/>
            </p:nvGrpSpPr>
            <p:grpSpPr bwMode="auto">
              <a:xfrm>
                <a:off x="1447800" y="1869828"/>
                <a:ext cx="3607775" cy="2514600"/>
                <a:chOff x="1371600" y="2022228"/>
                <a:chExt cx="3607775" cy="2514600"/>
              </a:xfrm>
            </p:grpSpPr>
            <p:grpSp>
              <p:nvGrpSpPr>
                <p:cNvPr id="14" name="Group 29"/>
                <p:cNvGrpSpPr>
                  <a:grpSpLocks/>
                </p:cNvGrpSpPr>
                <p:nvPr/>
              </p:nvGrpSpPr>
              <p:grpSpPr bwMode="auto">
                <a:xfrm>
                  <a:off x="2438400" y="2250828"/>
                  <a:ext cx="2540975" cy="2286000"/>
                  <a:chOff x="2438400" y="2250828"/>
                  <a:chExt cx="2540975" cy="2286000"/>
                </a:xfrm>
              </p:grpSpPr>
              <p:sp>
                <p:nvSpPr>
                  <p:cNvPr id="19" name="Bent Arrow 18"/>
                  <p:cNvSpPr/>
                  <p:nvPr/>
                </p:nvSpPr>
                <p:spPr>
                  <a:xfrm>
                    <a:off x="2464775" y="2250828"/>
                    <a:ext cx="2514600" cy="2209800"/>
                  </a:xfrm>
                  <a:prstGeom prst="bentArrow">
                    <a:avLst>
                      <a:gd name="adj1" fmla="val 2769"/>
                      <a:gd name="adj2" fmla="val 3869"/>
                      <a:gd name="adj3" fmla="val 15193"/>
                      <a:gd name="adj4" fmla="val 43360"/>
                    </a:avLst>
                  </a:prstGeom>
                  <a:solidFill>
                    <a:srgbClr val="FFFF00"/>
                  </a:solidFill>
                  <a:ln>
                    <a:solidFill>
                      <a:srgbClr val="FFFF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" name="Bent Arrow 19"/>
                  <p:cNvSpPr/>
                  <p:nvPr/>
                </p:nvSpPr>
                <p:spPr>
                  <a:xfrm>
                    <a:off x="2438400" y="3165228"/>
                    <a:ext cx="1905000" cy="1371600"/>
                  </a:xfrm>
                  <a:prstGeom prst="bentArrow">
                    <a:avLst>
                      <a:gd name="adj1" fmla="val 3447"/>
                      <a:gd name="adj2" fmla="val 5410"/>
                      <a:gd name="adj3" fmla="val 16137"/>
                      <a:gd name="adj4" fmla="val 43360"/>
                    </a:avLst>
                  </a:prstGeom>
                  <a:solidFill>
                    <a:srgbClr val="FFFF00"/>
                  </a:solidFill>
                  <a:ln>
                    <a:solidFill>
                      <a:srgbClr val="FFFF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" name="Bent Arrow 20"/>
                  <p:cNvSpPr/>
                  <p:nvPr/>
                </p:nvSpPr>
                <p:spPr>
                  <a:xfrm>
                    <a:off x="2438400" y="4003428"/>
                    <a:ext cx="1295400" cy="533400"/>
                  </a:xfrm>
                  <a:prstGeom prst="bentArrow">
                    <a:avLst>
                      <a:gd name="adj1" fmla="val 7738"/>
                      <a:gd name="adj2" fmla="val 12539"/>
                      <a:gd name="adj3" fmla="val 21532"/>
                      <a:gd name="adj4" fmla="val 43360"/>
                    </a:avLst>
                  </a:prstGeom>
                  <a:solidFill>
                    <a:srgbClr val="FFFF00"/>
                  </a:solidFill>
                  <a:ln>
                    <a:solidFill>
                      <a:srgbClr val="FFFF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5" name="Group 28"/>
                <p:cNvGrpSpPr>
                  <a:grpSpLocks/>
                </p:cNvGrpSpPr>
                <p:nvPr/>
              </p:nvGrpSpPr>
              <p:grpSpPr bwMode="auto">
                <a:xfrm>
                  <a:off x="1371600" y="2022228"/>
                  <a:ext cx="3581400" cy="2438400"/>
                  <a:chOff x="1371600" y="2022228"/>
                  <a:chExt cx="3581400" cy="2438400"/>
                </a:xfrm>
              </p:grpSpPr>
              <p:sp>
                <p:nvSpPr>
                  <p:cNvPr id="16" name="Bent Arrow 15"/>
                  <p:cNvSpPr/>
                  <p:nvPr/>
                </p:nvSpPr>
                <p:spPr>
                  <a:xfrm>
                    <a:off x="1371600" y="2022228"/>
                    <a:ext cx="3581400" cy="2438400"/>
                  </a:xfrm>
                  <a:prstGeom prst="bentArrow">
                    <a:avLst>
                      <a:gd name="adj1" fmla="val 2769"/>
                      <a:gd name="adj2" fmla="val 3869"/>
                      <a:gd name="adj3" fmla="val 13078"/>
                      <a:gd name="adj4" fmla="val 43360"/>
                    </a:avLst>
                  </a:prstGeom>
                  <a:solidFill>
                    <a:srgbClr val="00FF00"/>
                  </a:solidFill>
                  <a:ln>
                    <a:solidFill>
                      <a:srgbClr val="00FF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" name="Bent Arrow 16"/>
                  <p:cNvSpPr/>
                  <p:nvPr/>
                </p:nvSpPr>
                <p:spPr>
                  <a:xfrm>
                    <a:off x="1371600" y="2860428"/>
                    <a:ext cx="2971800" cy="1600200"/>
                  </a:xfrm>
                  <a:prstGeom prst="bentArrow">
                    <a:avLst>
                      <a:gd name="adj1" fmla="val 3447"/>
                      <a:gd name="adj2" fmla="val 4695"/>
                      <a:gd name="adj3" fmla="val 14761"/>
                      <a:gd name="adj4" fmla="val 43360"/>
                    </a:avLst>
                  </a:prstGeom>
                  <a:solidFill>
                    <a:srgbClr val="00FF00"/>
                  </a:solidFill>
                  <a:ln>
                    <a:solidFill>
                      <a:srgbClr val="00FF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" name="Bent Arrow 17"/>
                  <p:cNvSpPr/>
                  <p:nvPr/>
                </p:nvSpPr>
                <p:spPr>
                  <a:xfrm>
                    <a:off x="1371600" y="3774828"/>
                    <a:ext cx="2362200" cy="685800"/>
                  </a:xfrm>
                  <a:prstGeom prst="bentArrow">
                    <a:avLst>
                      <a:gd name="adj1" fmla="val 10383"/>
                      <a:gd name="adj2" fmla="val 11191"/>
                      <a:gd name="adj3" fmla="val 25000"/>
                      <a:gd name="adj4" fmla="val 43360"/>
                    </a:avLst>
                  </a:prstGeom>
                  <a:solidFill>
                    <a:srgbClr val="00FF00"/>
                  </a:solidFill>
                  <a:ln>
                    <a:solidFill>
                      <a:srgbClr val="00FF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sp>
          <p:nvSpPr>
            <p:cNvPr id="10" name="Rectangle 3"/>
            <p:cNvSpPr txBox="1">
              <a:spLocks noChangeArrowheads="1"/>
            </p:cNvSpPr>
            <p:nvPr/>
          </p:nvSpPr>
          <p:spPr>
            <a:xfrm>
              <a:off x="1759209" y="5178776"/>
              <a:ext cx="7543800" cy="1424782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0" indent="0" algn="ctr" rtl="0" eaLnBrk="1" latinLnBrk="0" hangingPunct="1">
                <a:spcBef>
                  <a:spcPct val="20000"/>
                </a:spcBef>
                <a:buClr>
                  <a:srgbClr val="0055A1"/>
                </a:buClr>
                <a:buSzPct val="80000"/>
                <a:buFont typeface="Arial"/>
                <a:buNone/>
                <a:tabLst/>
                <a:defRPr kumimoji="0" sz="2400" b="1" kern="1200" baseline="0">
                  <a:solidFill>
                    <a:srgbClr val="0055A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rtl="0" eaLnBrk="1" latinLnBrk="0" hangingPunct="1">
                <a:spcBef>
                  <a:spcPct val="20000"/>
                </a:spcBef>
                <a:buClr>
                  <a:schemeClr val="accent6">
                    <a:lumMod val="50000"/>
                  </a:schemeClr>
                </a:buClr>
                <a:buSzPct val="90000"/>
                <a:buFont typeface="Arial"/>
                <a:buNone/>
                <a:tabLst/>
                <a:defRPr kumimoji="0" sz="2000" kern="1200">
                  <a:solidFill>
                    <a:schemeClr val="accent6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rtl="0" eaLnBrk="1" latinLnBrk="0" hangingPunct="1">
                <a:spcBef>
                  <a:spcPct val="20000"/>
                </a:spcBef>
                <a:buClr>
                  <a:schemeClr val="accent6">
                    <a:lumMod val="50000"/>
                  </a:schemeClr>
                </a:buClr>
                <a:buSzPct val="85000"/>
                <a:buFont typeface="Arial"/>
                <a:buNone/>
                <a:tabLst/>
                <a:defRPr kumimoji="0" sz="1800" kern="1200" baseline="0">
                  <a:solidFill>
                    <a:schemeClr val="accent6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None/>
                <a:defRPr kumimoji="0"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None/>
                <a:defRPr kumimoji="0"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None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None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2"/>
              <a:endParaRPr lang="fr-FR" altLang="en-US" sz="1600" dirty="0" smtClean="0"/>
            </a:p>
            <a:p>
              <a:r>
                <a:rPr lang="fr-FR" altLang="en-US" dirty="0" smtClean="0"/>
                <a:t>Normal, </a:t>
              </a:r>
              <a:r>
                <a:rPr lang="fr-FR" altLang="en-US" dirty="0" err="1" smtClean="0"/>
                <a:t>Spare</a:t>
              </a:r>
              <a:r>
                <a:rPr lang="fr-FR" altLang="en-US" dirty="0" smtClean="0"/>
                <a:t>, </a:t>
              </a:r>
              <a:r>
                <a:rPr lang="fr-FR" altLang="en-US" dirty="0" err="1" smtClean="0"/>
                <a:t>SpareDump</a:t>
              </a:r>
              <a:r>
                <a:rPr lang="fr-FR" altLang="en-US" dirty="0" smtClean="0"/>
                <a:t> 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2818" y="2509837"/>
              <a:ext cx="3200400" cy="2600325"/>
            </a:xfrm>
            <a:prstGeom prst="rect">
              <a:avLst/>
            </a:prstGeom>
          </p:spPr>
        </p:pic>
      </p:grpSp>
      <p:sp>
        <p:nvSpPr>
          <p:cNvPr id="2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PS C WG, 26 March 2019</a:t>
            </a:r>
            <a:endParaRPr lang="en-GB" dirty="0"/>
          </a:p>
        </p:txBody>
      </p:sp>
      <p:sp>
        <p:nvSpPr>
          <p:cNvPr id="2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Denis COTTE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356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external conditions in PS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0875" y="942975"/>
            <a:ext cx="11687175" cy="578110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Status of TE-EPC equipment 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72000" indent="0">
              <a:buNone/>
            </a:pP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667832"/>
              </p:ext>
            </p:extLst>
          </p:nvPr>
        </p:nvGraphicFramePr>
        <p:xfrm>
          <a:off x="495299" y="1444343"/>
          <a:ext cx="11489250" cy="473438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29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9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9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301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Equipements</a:t>
                      </a:r>
                      <a:r>
                        <a:rPr lang="en-US" baseline="0" dirty="0" smtClean="0"/>
                        <a:t> :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details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 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776">
                <a:tc>
                  <a:txBody>
                    <a:bodyPr/>
                    <a:lstStyle/>
                    <a:p>
                      <a:r>
                        <a:rPr lang="en-US" dirty="0" smtClean="0"/>
                        <a:t>P.MMON (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EIS</a:t>
                      </a:r>
                      <a:r>
                        <a:rPr lang="en-US" dirty="0" smtClean="0">
                          <a:solidFill>
                            <a:srgbClr val="0055A1"/>
                          </a:solidFill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Main power supply ON</a:t>
                      </a:r>
                    </a:p>
                    <a:p>
                      <a:r>
                        <a:rPr lang="en-US" baseline="0" dirty="0" smtClean="0"/>
                        <a:t>The only </a:t>
                      </a:r>
                      <a:r>
                        <a:rPr lang="en-US" b="0" baseline="0" dirty="0" smtClean="0"/>
                        <a:t>FGC with </a:t>
                      </a:r>
                      <a:r>
                        <a:rPr lang="en-US" b="1" baseline="0" dirty="0" smtClean="0"/>
                        <a:t>Hardware </a:t>
                      </a:r>
                      <a:r>
                        <a:rPr lang="en-US" b="1" dirty="0" smtClean="0"/>
                        <a:t>EC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POPS - FGC53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462">
                <a:tc>
                  <a:txBody>
                    <a:bodyPr/>
                    <a:lstStyle/>
                    <a:p>
                      <a:r>
                        <a:rPr lang="en-US" dirty="0" smtClean="0"/>
                        <a:t>PE.SMH16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EIS</a:t>
                      </a:r>
                      <a:r>
                        <a:rPr lang="en-US" dirty="0" smtClean="0">
                          <a:solidFill>
                            <a:srgbClr val="0055A1"/>
                          </a:solidFill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Extraction septum with </a:t>
                      </a:r>
                      <a:r>
                        <a:rPr lang="en-US" b="1" dirty="0" smtClean="0"/>
                        <a:t>HW EC</a:t>
                      </a:r>
                    </a:p>
                    <a:p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Renovation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Post-LS2</a:t>
                      </a:r>
                      <a:endParaRPr lang="en-US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POWM1553 (many problems with wrong pulse value in 2018)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1820">
                <a:tc>
                  <a:txBody>
                    <a:bodyPr/>
                    <a:lstStyle/>
                    <a:p>
                      <a:r>
                        <a:rPr lang="en-US" dirty="0" smtClean="0"/>
                        <a:t>PI.SMH42, PE.SMH57(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EIS</a:t>
                      </a:r>
                      <a:r>
                        <a:rPr lang="en-US" dirty="0" smtClean="0"/>
                        <a:t>), PE.SMH61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sng" dirty="0" smtClean="0"/>
                        <a:t>TT2:</a:t>
                      </a:r>
                      <a:r>
                        <a:rPr lang="en-US" dirty="0" smtClean="0"/>
                        <a:t> PE.BTI247(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EIS</a:t>
                      </a:r>
                      <a:r>
                        <a:rPr lang="en-US" dirty="0" smtClean="0">
                          <a:solidFill>
                            <a:srgbClr val="0055A1"/>
                          </a:solidFill>
                        </a:rPr>
                        <a:t>)</a:t>
                      </a:r>
                      <a:r>
                        <a:rPr lang="en-US" dirty="0" smtClean="0"/>
                        <a:t>, PE.BHZ377/8(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EIS</a:t>
                      </a:r>
                      <a:r>
                        <a:rPr lang="en-US" dirty="0" smtClean="0">
                          <a:solidFill>
                            <a:srgbClr val="0055A1"/>
                          </a:solidFill>
                        </a:rPr>
                        <a:t>)</a:t>
                      </a:r>
                      <a:r>
                        <a:rPr lang="en-US" dirty="0" smtClean="0"/>
                        <a:t>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FTN.BHZ403 (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EIS</a:t>
                      </a:r>
                      <a:r>
                        <a:rPr lang="en-US" dirty="0" smtClean="0">
                          <a:solidFill>
                            <a:srgbClr val="0055A1"/>
                          </a:solidFill>
                        </a:rPr>
                        <a:t>)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Renovation foreseen during LS2 with FGC control type.</a:t>
                      </a:r>
                    </a:p>
                    <a:p>
                      <a:r>
                        <a:rPr lang="en-US" b="1" dirty="0" smtClean="0">
                          <a:solidFill>
                            <a:srgbClr val="0055A1"/>
                          </a:solidFill>
                        </a:rPr>
                        <a:t>Agreement</a:t>
                      </a:r>
                      <a:r>
                        <a:rPr lang="en-US" b="1" baseline="0" dirty="0" smtClean="0">
                          <a:solidFill>
                            <a:srgbClr val="0055A1"/>
                          </a:solidFill>
                        </a:rPr>
                        <a:t> of a m</a:t>
                      </a:r>
                      <a:r>
                        <a:rPr lang="en-US" b="1" dirty="0" smtClean="0">
                          <a:solidFill>
                            <a:srgbClr val="0055A1"/>
                          </a:solidFill>
                        </a:rPr>
                        <a:t>ixed solution SOFT-EC + SIS</a:t>
                      </a:r>
                      <a:endParaRPr lang="en-US" b="1" dirty="0">
                        <a:solidFill>
                          <a:srgbClr val="0055A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EC in TT2 to be renamed with correct prefix F16</a:t>
                      </a:r>
                    </a:p>
                    <a:p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BHZ377/8 will be powered by two separate circuits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838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 new external conditions for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EAST AREA 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Agreement</a:t>
                      </a:r>
                      <a:r>
                        <a:rPr lang="en-US" baseline="0" dirty="0" smtClean="0"/>
                        <a:t> of a m</a:t>
                      </a:r>
                      <a:r>
                        <a:rPr lang="en-US" dirty="0" smtClean="0"/>
                        <a:t>ixed solution </a:t>
                      </a:r>
                      <a:r>
                        <a:rPr lang="en-US" b="1" dirty="0" smtClean="0"/>
                        <a:t>SOFT-EC + SIS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F61.MBXHD025</a:t>
                      </a:r>
                    </a:p>
                    <a:p>
                      <a:r>
                        <a:rPr lang="en-US" dirty="0" smtClean="0"/>
                        <a:t>F63.MBXHD001 (name tbc)</a:t>
                      </a:r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PS C WG, 26 March 2019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Denis COTTE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965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external conditions in PS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0875" y="942975"/>
            <a:ext cx="11687175" cy="578110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Status of EN-STI equipment 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72000" indent="0">
              <a:buNone/>
            </a:pP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505218"/>
              </p:ext>
            </p:extLst>
          </p:nvPr>
        </p:nvGraphicFramePr>
        <p:xfrm>
          <a:off x="558799" y="1368143"/>
          <a:ext cx="11379200" cy="540912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157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64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369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7594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Equipements</a:t>
                      </a:r>
                      <a:r>
                        <a:rPr lang="en-US" baseline="0" dirty="0" smtClean="0"/>
                        <a:t> :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details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 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7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PE.STP152(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EIS</a:t>
                      </a:r>
                      <a:r>
                        <a:rPr lang="en-US" dirty="0" smtClean="0">
                          <a:solidFill>
                            <a:srgbClr val="0055A1"/>
                          </a:solidFill>
                        </a:rPr>
                        <a:t>)</a:t>
                      </a:r>
                      <a:endParaRPr lang="en-US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PE.STP176(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EIS</a:t>
                      </a:r>
                      <a:r>
                        <a:rPr lang="en-US" dirty="0" smtClean="0">
                          <a:solidFill>
                            <a:srgbClr val="0055A1"/>
                          </a:solidFill>
                        </a:rPr>
                        <a:t>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Renovation during LS2,</a:t>
                      </a:r>
                      <a:r>
                        <a:rPr lang="en-US" baseline="0" dirty="0" smtClean="0"/>
                        <a:t> keep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1" baseline="0" dirty="0" smtClean="0"/>
                        <a:t>Hardware </a:t>
                      </a:r>
                      <a:r>
                        <a:rPr lang="en-US" b="1" dirty="0" smtClean="0"/>
                        <a:t>EC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Prefix to be renamed 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smtClean="0"/>
                        <a:t>F16)</a:t>
                      </a:r>
                    </a:p>
                    <a:p>
                      <a:r>
                        <a:rPr lang="en-US" baseline="0" dirty="0" smtClean="0"/>
                        <a:t>2+1 Stoppers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0789">
                <a:tc>
                  <a:txBody>
                    <a:bodyPr/>
                    <a:lstStyle/>
                    <a:p>
                      <a:r>
                        <a:rPr lang="en-US" dirty="0" smtClean="0"/>
                        <a:t>FTN.TARGET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Renovation during LS2, keep </a:t>
                      </a:r>
                      <a:r>
                        <a:rPr lang="en-US" b="1" dirty="0" smtClean="0"/>
                        <a:t>Hardware EC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07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PE.STPFTN(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EIS</a:t>
                      </a:r>
                      <a:r>
                        <a:rPr lang="en-US" dirty="0" smtClean="0">
                          <a:solidFill>
                            <a:srgbClr val="0055A1"/>
                          </a:solidFill>
                        </a:rPr>
                        <a:t>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Renovation foreseen </a:t>
                      </a:r>
                      <a:r>
                        <a:rPr lang="en-US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Post-LS2</a:t>
                      </a:r>
                      <a:r>
                        <a:rPr lang="en-US" dirty="0" smtClean="0"/>
                        <a:t>, </a:t>
                      </a:r>
                      <a:r>
                        <a:rPr lang="en-US" b="1" baseline="0" dirty="0" smtClean="0"/>
                        <a:t>Hardware </a:t>
                      </a:r>
                      <a:r>
                        <a:rPr lang="en-US" b="1" dirty="0" smtClean="0"/>
                        <a:t>EC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Prefix to be renamed 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smtClean="0"/>
                        <a:t>FTN)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07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PE.STPFTA(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EIS</a:t>
                      </a:r>
                      <a:r>
                        <a:rPr lang="en-US" dirty="0" smtClean="0">
                          <a:solidFill>
                            <a:srgbClr val="0055A1"/>
                          </a:solidFill>
                        </a:rPr>
                        <a:t>)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Renovation foreseen </a:t>
                      </a:r>
                      <a:r>
                        <a:rPr lang="en-US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Post-LS2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baseline="0" dirty="0" smtClean="0"/>
                        <a:t>Hardware </a:t>
                      </a:r>
                      <a:r>
                        <a:rPr lang="en-US" b="1" dirty="0" smtClean="0"/>
                        <a:t>EC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Prefix to be renamed 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smtClean="0"/>
                        <a:t>FTA)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78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PE.STPF61(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EIS</a:t>
                      </a:r>
                      <a:r>
                        <a:rPr lang="en-US" dirty="0" smtClean="0">
                          <a:solidFill>
                            <a:srgbClr val="0055A1"/>
                          </a:solidFill>
                        </a:rPr>
                        <a:t>)</a:t>
                      </a:r>
                      <a:endParaRPr lang="en-US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PE.STPZT8(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EIS</a:t>
                      </a:r>
                      <a:r>
                        <a:rPr lang="en-US" dirty="0" smtClean="0">
                          <a:solidFill>
                            <a:srgbClr val="0055A1"/>
                          </a:solidFill>
                        </a:rPr>
                        <a:t>)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Renovation during LS2, </a:t>
                      </a:r>
                      <a:r>
                        <a:rPr lang="en-US" baseline="0" dirty="0" smtClean="0"/>
                        <a:t>keep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1" baseline="0" dirty="0" smtClean="0"/>
                        <a:t>Hardware </a:t>
                      </a:r>
                      <a:r>
                        <a:rPr lang="en-US" b="1" dirty="0" smtClean="0"/>
                        <a:t>EC</a:t>
                      </a:r>
                    </a:p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 of 5 </a:t>
                      </a:r>
                      <a:r>
                        <a:rPr lang="en-US" dirty="0" smtClean="0"/>
                        <a:t>Stoppers in F61 (1 EC)</a:t>
                      </a:r>
                    </a:p>
                    <a:p>
                      <a:r>
                        <a:rPr lang="en-US" dirty="0" smtClean="0"/>
                        <a:t>Sum of 5 </a:t>
                      </a:r>
                      <a:r>
                        <a:rPr lang="en-US" dirty="0" smtClean="0"/>
                        <a:t>Stoppers</a:t>
                      </a:r>
                      <a:r>
                        <a:rPr lang="en-US" baseline="0" dirty="0" smtClean="0"/>
                        <a:t> in T8 (1 EC)</a:t>
                      </a:r>
                    </a:p>
                    <a:p>
                      <a:r>
                        <a:rPr lang="en-US" baseline="0" dirty="0" smtClean="0"/>
                        <a:t>1 in T9, 1 in T10, 1 in T11 (no EC)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813507"/>
                  </a:ext>
                </a:extLst>
              </a:tr>
              <a:tr h="719367">
                <a:tc>
                  <a:txBody>
                    <a:bodyPr/>
                    <a:lstStyle/>
                    <a:p>
                      <a:r>
                        <a:rPr lang="en-US" dirty="0" smtClean="0"/>
                        <a:t>PR.TDI47</a:t>
                      </a:r>
                    </a:p>
                    <a:p>
                      <a:r>
                        <a:rPr lang="en-US" dirty="0" smtClean="0"/>
                        <a:t>PR.TDI48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Renovation / </a:t>
                      </a:r>
                      <a:r>
                        <a:rPr lang="en-US" b="0" dirty="0" smtClean="0">
                          <a:solidFill>
                            <a:srgbClr val="FF0000"/>
                          </a:solidFill>
                        </a:rPr>
                        <a:t>New equipment </a:t>
                      </a:r>
                      <a:r>
                        <a:rPr lang="en-US" b="0" dirty="0" smtClean="0"/>
                        <a:t>during LS2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1(or 2) EC in parallel with BIC + SIS</a:t>
                      </a:r>
                    </a:p>
                    <a:p>
                      <a:r>
                        <a:rPr lang="en-US" dirty="0" smtClean="0">
                          <a:solidFill>
                            <a:srgbClr val="0055A1"/>
                          </a:solidFill>
                        </a:rPr>
                        <a:t>EDMS </a:t>
                      </a:r>
                      <a:r>
                        <a:rPr lang="en-GB" dirty="0" smtClean="0"/>
                        <a:t>1977845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3620144"/>
                  </a:ext>
                </a:extLst>
              </a:tr>
              <a:tr h="719367">
                <a:tc>
                  <a:txBody>
                    <a:bodyPr/>
                    <a:lstStyle/>
                    <a:p>
                      <a:r>
                        <a:rPr lang="en-US" dirty="0" smtClean="0"/>
                        <a:t>PR.RAL12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Renovation during LS2</a:t>
                      </a:r>
                    </a:p>
                    <a:p>
                      <a:r>
                        <a:rPr lang="en-US" b="0" dirty="0" smtClean="0"/>
                        <a:t>Interlock</a:t>
                      </a:r>
                      <a:r>
                        <a:rPr lang="en-US" b="0" baseline="0" dirty="0" smtClean="0"/>
                        <a:t> with </a:t>
                      </a:r>
                      <a:r>
                        <a:rPr lang="en-US" b="0" baseline="0" dirty="0" err="1" smtClean="0"/>
                        <a:t>SEMGrid</a:t>
                      </a:r>
                      <a:r>
                        <a:rPr lang="en-US" b="0" baseline="0" dirty="0" smtClean="0"/>
                        <a:t> position (</a:t>
                      </a:r>
                      <a:r>
                        <a:rPr lang="en-US" b="0" baseline="0" dirty="0" err="1" smtClean="0"/>
                        <a:t>maskable</a:t>
                      </a:r>
                      <a:r>
                        <a:rPr lang="en-US" b="0" baseline="0" dirty="0" smtClean="0"/>
                        <a:t>)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 EC for maximum threshold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for beam impacts (could be software or SIS)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to be defined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2655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299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external conditions in PS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0875" y="942975"/>
            <a:ext cx="11687175" cy="578110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Status of TE-VSC equipment 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72000" indent="0">
              <a:buNone/>
            </a:pP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904476"/>
              </p:ext>
            </p:extLst>
          </p:nvPr>
        </p:nvGraphicFramePr>
        <p:xfrm>
          <a:off x="558799" y="1838043"/>
          <a:ext cx="11379200" cy="3840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157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295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338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45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Equipements</a:t>
                      </a:r>
                      <a:r>
                        <a:rPr lang="en-US" baseline="0" dirty="0" smtClean="0"/>
                        <a:t> :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details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 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1049">
                <a:tc>
                  <a:txBody>
                    <a:bodyPr/>
                    <a:lstStyle/>
                    <a:p>
                      <a:r>
                        <a:rPr lang="en-US" dirty="0" smtClean="0"/>
                        <a:t>P.VV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Keep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1" baseline="0" dirty="0" smtClean="0"/>
                        <a:t>Hardware </a:t>
                      </a:r>
                      <a:r>
                        <a:rPr lang="en-US" b="1" dirty="0" smtClean="0"/>
                        <a:t>EC</a:t>
                      </a:r>
                    </a:p>
                    <a:p>
                      <a:r>
                        <a:rPr lang="en-US" b="0" dirty="0" smtClean="0"/>
                        <a:t>Vacuum</a:t>
                      </a:r>
                      <a:r>
                        <a:rPr lang="en-US" b="0" baseline="0" dirty="0" smtClean="0"/>
                        <a:t> valves in PS Ring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Possible</a:t>
                      </a:r>
                      <a:r>
                        <a:rPr lang="en-US" baseline="0" dirty="0" smtClean="0"/>
                        <a:t> client for future BIC(LS3) in PS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1049">
                <a:tc>
                  <a:txBody>
                    <a:bodyPr/>
                    <a:lstStyle/>
                    <a:p>
                      <a:r>
                        <a:rPr lang="en-US" dirty="0" smtClean="0"/>
                        <a:t>PE.VVD3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Keep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1" baseline="0" dirty="0" smtClean="0"/>
                        <a:t>Hardware </a:t>
                      </a:r>
                      <a:r>
                        <a:rPr lang="en-US" b="1" dirty="0" smtClean="0"/>
                        <a:t>EC</a:t>
                      </a:r>
                    </a:p>
                    <a:p>
                      <a:r>
                        <a:rPr kumimoji="0" lang="en-GB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FT16.VVS10 + FT16VVS20 + FT16VVS30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Possible</a:t>
                      </a:r>
                      <a:r>
                        <a:rPr lang="en-US" baseline="0" dirty="0" smtClean="0"/>
                        <a:t> client for future BIC(LS3) in PS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1049">
                <a:tc>
                  <a:txBody>
                    <a:bodyPr/>
                    <a:lstStyle/>
                    <a:p>
                      <a:r>
                        <a:rPr lang="en-US" dirty="0" smtClean="0"/>
                        <a:t>PE.VVFTA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Keep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1" baseline="0" dirty="0" smtClean="0"/>
                        <a:t>Hardware </a:t>
                      </a:r>
                      <a:r>
                        <a:rPr lang="en-US" b="1" dirty="0" smtClean="0"/>
                        <a:t>EC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Vacuum</a:t>
                      </a:r>
                      <a:r>
                        <a:rPr lang="en-US" b="0" baseline="0" dirty="0" smtClean="0"/>
                        <a:t> valves in FTA</a:t>
                      </a:r>
                      <a:endParaRPr lang="en-US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Possible</a:t>
                      </a:r>
                      <a:r>
                        <a:rPr lang="en-US" baseline="0" dirty="0" smtClean="0"/>
                        <a:t> client for future BIC(LS3) in PS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1049">
                <a:tc>
                  <a:txBody>
                    <a:bodyPr/>
                    <a:lstStyle/>
                    <a:p>
                      <a:r>
                        <a:rPr lang="en-US" dirty="0" smtClean="0"/>
                        <a:t>PE.VVFTN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Keep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1" baseline="0" dirty="0" smtClean="0"/>
                        <a:t>Hardware </a:t>
                      </a:r>
                      <a:r>
                        <a:rPr lang="en-US" b="1" dirty="0" smtClean="0"/>
                        <a:t>EC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Vacuum</a:t>
                      </a:r>
                      <a:r>
                        <a:rPr lang="en-US" b="0" baseline="0" dirty="0" smtClean="0"/>
                        <a:t> valves in FTN</a:t>
                      </a:r>
                      <a:endParaRPr lang="en-US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Possible</a:t>
                      </a:r>
                      <a:r>
                        <a:rPr lang="en-US" baseline="0" dirty="0" smtClean="0"/>
                        <a:t> client for future BIC(LS3) in PS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9903">
                <a:tc>
                  <a:txBody>
                    <a:bodyPr/>
                    <a:lstStyle/>
                    <a:p>
                      <a:r>
                        <a:rPr lang="en-US" dirty="0" smtClean="0"/>
                        <a:t>PE.VVSPS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Keep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1" baseline="0" dirty="0" smtClean="0"/>
                        <a:t>Hardware </a:t>
                      </a:r>
                      <a:r>
                        <a:rPr lang="en-US" b="1" dirty="0" smtClean="0"/>
                        <a:t>EC</a:t>
                      </a:r>
                    </a:p>
                    <a:p>
                      <a:r>
                        <a:rPr kumimoji="0" lang="en-GB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FTS.VVS10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Possible</a:t>
                      </a:r>
                      <a:r>
                        <a:rPr lang="en-US" baseline="0" dirty="0" smtClean="0"/>
                        <a:t> client for future BIC(LS3) in PS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or to be linked to SPS BIC</a:t>
                      </a:r>
                      <a:r>
                        <a:rPr lang="en-US" baseline="0" dirty="0" smtClean="0"/>
                        <a:t> -&gt; BHZ377/378 to 0A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813507"/>
                  </a:ext>
                </a:extLst>
              </a:tr>
            </a:tbl>
          </a:graphicData>
        </a:graphic>
      </p:graphicFrame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PS C WG, 26 March 2019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Denis COTTE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09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external conditions in PS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0875" y="942975"/>
            <a:ext cx="11687175" cy="578110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Status of TE-ABT equipment 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72000" indent="0">
              <a:buNone/>
            </a:pP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074013"/>
              </p:ext>
            </p:extLst>
          </p:nvPr>
        </p:nvGraphicFramePr>
        <p:xfrm>
          <a:off x="558799" y="1838043"/>
          <a:ext cx="11379200" cy="4754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157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64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369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45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Equipements</a:t>
                      </a:r>
                      <a:r>
                        <a:rPr lang="en-US" baseline="0" dirty="0" smtClean="0"/>
                        <a:t> :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details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 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1049">
                <a:tc>
                  <a:txBody>
                    <a:bodyPr/>
                    <a:lstStyle/>
                    <a:p>
                      <a:r>
                        <a:rPr lang="en-US" dirty="0" smtClean="0"/>
                        <a:t>PI.KFA45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Renovation during LS2</a:t>
                      </a:r>
                    </a:p>
                    <a:p>
                      <a:r>
                        <a:rPr lang="en-US" baseline="0" dirty="0" smtClean="0"/>
                        <a:t>Keep</a:t>
                      </a:r>
                      <a:r>
                        <a:rPr lang="en-US" b="0" baseline="0" dirty="0" smtClean="0"/>
                        <a:t> existing </a:t>
                      </a:r>
                      <a:r>
                        <a:rPr lang="en-US" b="1" baseline="0" dirty="0" smtClean="0"/>
                        <a:t>hardware </a:t>
                      </a:r>
                      <a:r>
                        <a:rPr lang="en-US" b="1" dirty="0" smtClean="0"/>
                        <a:t>EC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1049">
                <a:tc>
                  <a:txBody>
                    <a:bodyPr/>
                    <a:lstStyle/>
                    <a:p>
                      <a:r>
                        <a:rPr lang="en-US" dirty="0" smtClean="0"/>
                        <a:t>PE.BFA_CT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 smtClean="0"/>
                        <a:t>To be removed </a:t>
                      </a:r>
                      <a:r>
                        <a:rPr lang="en-US" baseline="0" dirty="0" smtClean="0"/>
                        <a:t>(Pedestal + Staircase)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Discussion</a:t>
                      </a:r>
                      <a:r>
                        <a:rPr lang="en-US" baseline="0" dirty="0" smtClean="0"/>
                        <a:t> about a CCR made by </a:t>
                      </a:r>
                      <a:r>
                        <a:rPr lang="en-US" baseline="0" dirty="0" err="1" smtClean="0"/>
                        <a:t>C.Boucly</a:t>
                      </a:r>
                      <a:r>
                        <a:rPr lang="en-US" baseline="0" dirty="0" smtClean="0"/>
                        <a:t> with EC part this week.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1049">
                <a:tc>
                  <a:txBody>
                    <a:bodyPr/>
                    <a:lstStyle/>
                    <a:p>
                      <a:r>
                        <a:rPr lang="en-US" dirty="0" smtClean="0"/>
                        <a:t>PE.KFA13-21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Renovation during LS2 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Keep</a:t>
                      </a:r>
                      <a:r>
                        <a:rPr lang="en-US" b="0" baseline="0" dirty="0" smtClean="0"/>
                        <a:t> existing </a:t>
                      </a:r>
                      <a:r>
                        <a:rPr lang="en-US" b="1" baseline="0" dirty="0" smtClean="0"/>
                        <a:t>Hardware </a:t>
                      </a:r>
                      <a:r>
                        <a:rPr lang="en-US" b="1" dirty="0" smtClean="0"/>
                        <a:t>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 only on MTE type beam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1049">
                <a:tc>
                  <a:txBody>
                    <a:bodyPr/>
                    <a:lstStyle/>
                    <a:p>
                      <a:r>
                        <a:rPr lang="en-US" dirty="0" smtClean="0"/>
                        <a:t>PE.KFA4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Renovation during LS2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Keep</a:t>
                      </a:r>
                      <a:r>
                        <a:rPr lang="en-US" b="0" baseline="0" dirty="0" smtClean="0"/>
                        <a:t> existing </a:t>
                      </a:r>
                      <a:r>
                        <a:rPr lang="en-US" b="1" baseline="0" dirty="0" smtClean="0"/>
                        <a:t>Hardware </a:t>
                      </a:r>
                      <a:r>
                        <a:rPr lang="en-US" b="1" dirty="0" smtClean="0"/>
                        <a:t>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Act only on MTE type beam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9903">
                <a:tc>
                  <a:txBody>
                    <a:bodyPr/>
                    <a:lstStyle/>
                    <a:p>
                      <a:r>
                        <a:rPr lang="en-US" dirty="0" smtClean="0"/>
                        <a:t>PE.BFA_MTE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Keep</a:t>
                      </a:r>
                      <a:r>
                        <a:rPr lang="en-US" b="0" baseline="0" dirty="0" smtClean="0"/>
                        <a:t> existing </a:t>
                      </a:r>
                      <a:r>
                        <a:rPr lang="en-US" b="1" baseline="0" dirty="0" smtClean="0"/>
                        <a:t>Hardware </a:t>
                      </a:r>
                      <a:r>
                        <a:rPr lang="en-US" b="1" dirty="0" smtClean="0"/>
                        <a:t>EC</a:t>
                      </a:r>
                      <a:r>
                        <a:rPr lang="en-US" b="0" baseline="0" dirty="0" smtClean="0"/>
                        <a:t> (Pedestal 9 only)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Could be remove in case we allow</a:t>
                      </a:r>
                      <a:r>
                        <a:rPr lang="en-US" baseline="0" dirty="0" smtClean="0"/>
                        <a:t> MTE beam in </a:t>
                      </a:r>
                      <a:r>
                        <a:rPr lang="en-US" dirty="0" smtClean="0"/>
                        <a:t>degraded</a:t>
                      </a:r>
                      <a:r>
                        <a:rPr lang="en-US" baseline="0" dirty="0" smtClean="0"/>
                        <a:t> mode. 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813507"/>
                  </a:ext>
                </a:extLst>
              </a:tr>
              <a:tr h="849903">
                <a:tc>
                  <a:txBody>
                    <a:bodyPr/>
                    <a:lstStyle/>
                    <a:p>
                      <a:r>
                        <a:rPr lang="en-US" dirty="0" smtClean="0"/>
                        <a:t>PE.KFA71-79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Keep</a:t>
                      </a:r>
                      <a:r>
                        <a:rPr lang="en-US" b="1" baseline="0" dirty="0" smtClean="0"/>
                        <a:t> existing EC 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Successful</a:t>
                      </a:r>
                      <a:r>
                        <a:rPr lang="en-US" baseline="0" dirty="0" smtClean="0"/>
                        <a:t> test performed in order to replace EC with a PPM interlock + SIS in 2018.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252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002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87242" y="289208"/>
            <a:ext cx="10195273" cy="653767"/>
          </a:xfrm>
        </p:spPr>
        <p:txBody>
          <a:bodyPr>
            <a:noAutofit/>
          </a:bodyPr>
          <a:lstStyle/>
          <a:p>
            <a:r>
              <a:rPr lang="en-US" sz="3200" dirty="0" smtClean="0"/>
              <a:t>Software Interlock System 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5427142"/>
          </a:xfrm>
        </p:spPr>
        <p:txBody>
          <a:bodyPr>
            <a:normAutofit/>
          </a:bodyPr>
          <a:lstStyle/>
          <a:p>
            <a:r>
              <a:rPr lang="en-US" dirty="0" smtClean="0"/>
              <a:t>Until 2018, SIS was used in PS for </a:t>
            </a:r>
            <a:r>
              <a:rPr lang="en-US" dirty="0" smtClean="0"/>
              <a:t>some checks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Monitor power converter status for </a:t>
            </a:r>
            <a:r>
              <a:rPr lang="en-US" b="1" dirty="0" smtClean="0"/>
              <a:t>critical circuits </a:t>
            </a:r>
            <a:r>
              <a:rPr lang="en-US" dirty="0" smtClean="0"/>
              <a:t>for operation (PFWs)</a:t>
            </a:r>
          </a:p>
          <a:p>
            <a:pPr lvl="1"/>
            <a:r>
              <a:rPr lang="en-US" dirty="0" smtClean="0"/>
              <a:t>Monitor power converter status of </a:t>
            </a:r>
            <a:r>
              <a:rPr lang="en-US" b="1" dirty="0" smtClean="0"/>
              <a:t>8 Low Energy Quadrupole </a:t>
            </a:r>
            <a:r>
              <a:rPr lang="en-US" dirty="0" smtClean="0"/>
              <a:t>equipped with thermal switches in order to switch OFF all power supply powering the same quadrupole family.</a:t>
            </a:r>
          </a:p>
          <a:p>
            <a:pPr lvl="1"/>
            <a:r>
              <a:rPr lang="en-US" dirty="0" smtClean="0"/>
              <a:t>Cut TOF beam production in case the </a:t>
            </a:r>
            <a:r>
              <a:rPr lang="en-US" b="1" dirty="0" smtClean="0"/>
              <a:t>maximum proton flux </a:t>
            </a:r>
            <a:r>
              <a:rPr lang="en-US" dirty="0" smtClean="0"/>
              <a:t>to </a:t>
            </a:r>
            <a:r>
              <a:rPr lang="en-US" dirty="0" err="1" smtClean="0"/>
              <a:t>nTOF</a:t>
            </a:r>
            <a:r>
              <a:rPr lang="en-US" dirty="0" smtClean="0"/>
              <a:t> target is reached.</a:t>
            </a:r>
          </a:p>
          <a:p>
            <a:pPr lvl="1"/>
            <a:r>
              <a:rPr lang="en-US" dirty="0" smtClean="0"/>
              <a:t>Dump SPS destination beam in case of </a:t>
            </a:r>
            <a:r>
              <a:rPr lang="en-US" b="1" dirty="0" smtClean="0"/>
              <a:t>absence of TFID</a:t>
            </a:r>
          </a:p>
          <a:p>
            <a:pPr lvl="1"/>
            <a:r>
              <a:rPr lang="en-US" dirty="0" smtClean="0"/>
              <a:t>Cut a predefined user in case the </a:t>
            </a:r>
            <a:r>
              <a:rPr lang="en-US" b="1" dirty="0" smtClean="0"/>
              <a:t>KFA71 PPM interlock </a:t>
            </a:r>
            <a:r>
              <a:rPr lang="en-US" dirty="0" smtClean="0"/>
              <a:t>is present.</a:t>
            </a:r>
          </a:p>
          <a:p>
            <a:pPr lvl="1"/>
            <a:r>
              <a:rPr lang="en-US" dirty="0" smtClean="0"/>
              <a:t>Protect EAST AREA from a bad setting in </a:t>
            </a:r>
            <a:r>
              <a:rPr lang="en-US" b="1" dirty="0" smtClean="0"/>
              <a:t>switching magnet of F61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Handle </a:t>
            </a:r>
            <a:r>
              <a:rPr lang="en-US" b="1" dirty="0" smtClean="0"/>
              <a:t>Beam request and Beam stopper position </a:t>
            </a:r>
            <a:r>
              <a:rPr lang="en-US" dirty="0" smtClean="0"/>
              <a:t>for EAST users.</a:t>
            </a:r>
          </a:p>
          <a:p>
            <a:r>
              <a:rPr lang="en-US" dirty="0" smtClean="0"/>
              <a:t>We suffered from side effect on different task trying to cut /put back the beam. This system will be </a:t>
            </a:r>
            <a:r>
              <a:rPr lang="en-US" dirty="0" smtClean="0"/>
              <a:t>reviewed </a:t>
            </a:r>
            <a:r>
              <a:rPr lang="en-US" dirty="0" smtClean="0"/>
              <a:t>during LS2. -&gt; Action BE-CO     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PS C WG, 26 March 2019</a:t>
            </a:r>
            <a:endParaRPr lang="en-GB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Denis COTTE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411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Beam Interlock System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will be no BIS in PS, a possible implement for LS3 is under discussion.</a:t>
            </a:r>
          </a:p>
          <a:p>
            <a:r>
              <a:rPr lang="en-US" dirty="0" smtClean="0"/>
              <a:t>There will be only 2 interactions of PS devices with BIS/BIC for the moment</a:t>
            </a:r>
          </a:p>
          <a:p>
            <a:pPr lvl="1"/>
            <a:r>
              <a:rPr lang="en-US" dirty="0" smtClean="0"/>
              <a:t>Interlocks from both </a:t>
            </a:r>
            <a:r>
              <a:rPr lang="en-US" b="1" dirty="0" smtClean="0"/>
              <a:t>PS internal dump </a:t>
            </a:r>
            <a:r>
              <a:rPr lang="en-US" dirty="0" smtClean="0"/>
              <a:t>in case of bad position of the dump core. -&gt; will act on the Booster extraction BIS + EC</a:t>
            </a:r>
          </a:p>
          <a:p>
            <a:pPr lvl="1"/>
            <a:r>
              <a:rPr lang="en-US" dirty="0" smtClean="0"/>
              <a:t>Interlock from SPS BIS in case of wrong condition in TT10 line. -&gt; will act on switching magnet </a:t>
            </a:r>
            <a:r>
              <a:rPr lang="en-US" b="1" dirty="0" smtClean="0"/>
              <a:t>F16.BHZ377/378</a:t>
            </a:r>
            <a:r>
              <a:rPr lang="en-US" dirty="0" smtClean="0"/>
              <a:t> at the end of TT2 in order to send the beam to D3.     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PS C WG, 26 March 2019</a:t>
            </a:r>
            <a:endParaRPr lang="en-GB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Denis COTTE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960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27894</TotalTime>
  <Words>1414</Words>
  <Application>Microsoft Office PowerPoint</Application>
  <PresentationFormat>Widescreen</PresentationFormat>
  <Paragraphs>225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.AppleSystemUIFont</vt:lpstr>
      <vt:lpstr>Arial</vt:lpstr>
      <vt:lpstr>Calibri</vt:lpstr>
      <vt:lpstr>Courier New</vt:lpstr>
      <vt:lpstr>Wingdings</vt:lpstr>
      <vt:lpstr>CERNCorporate4-3</vt:lpstr>
      <vt:lpstr>PS Interlocks PS Commissioning Working Group</vt:lpstr>
      <vt:lpstr>Different possible interlocks in PS </vt:lpstr>
      <vt:lpstr>Existing EC installation </vt:lpstr>
      <vt:lpstr>List of external conditions in PS </vt:lpstr>
      <vt:lpstr>List of external conditions in PS </vt:lpstr>
      <vt:lpstr>List of external conditions in PS </vt:lpstr>
      <vt:lpstr>List of external conditions in PS </vt:lpstr>
      <vt:lpstr>Software Interlock System </vt:lpstr>
      <vt:lpstr>Beam Interlock System </vt:lpstr>
      <vt:lpstr>Warm Interlock System </vt:lpstr>
      <vt:lpstr>Timings for BLMs </vt:lpstr>
      <vt:lpstr>  Internal Dump TDI47/48 </vt:lpstr>
      <vt:lpstr> 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Denis Gerard Cotte</cp:lastModifiedBy>
  <cp:revision>675</cp:revision>
  <dcterms:created xsi:type="dcterms:W3CDTF">2018-06-08T15:21:36Z</dcterms:created>
  <dcterms:modified xsi:type="dcterms:W3CDTF">2019-03-26T12:55:57Z</dcterms:modified>
</cp:coreProperties>
</file>