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notesMasterIdLst>
    <p:notesMasterId r:id="rId11"/>
  </p:notesMasterIdLst>
  <p:sldIdLst>
    <p:sldId id="256" r:id="rId2"/>
    <p:sldId id="265" r:id="rId3"/>
    <p:sldId id="257" r:id="rId4"/>
    <p:sldId id="261" r:id="rId5"/>
    <p:sldId id="262" r:id="rId6"/>
    <p:sldId id="263" r:id="rId7"/>
    <p:sldId id="259" r:id="rId8"/>
    <p:sldId id="264" r:id="rId9"/>
    <p:sldId id="266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EBFF"/>
    <a:srgbClr val="FFCCFF"/>
    <a:srgbClr val="CCFFCC"/>
    <a:srgbClr val="104282"/>
    <a:srgbClr val="0B387C"/>
    <a:srgbClr val="0055A0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6" autoAdjust="0"/>
    <p:restoredTop sz="94660"/>
  </p:normalViewPr>
  <p:slideViewPr>
    <p:cSldViewPr snapToGrid="0" snapToObjects="1">
      <p:cViewPr varScale="1">
        <p:scale>
          <a:sx n="115" d="100"/>
          <a:sy n="115" d="100"/>
        </p:scale>
        <p:origin x="1302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57DBC1-5ED5-418D-8F00-F1F4CCE43B3D}" type="datetimeFigureOut">
              <a:rPr lang="en-US" smtClean="0"/>
              <a:t>28-Jan-19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8D86B15-9145-4C24-BB4F-939F7778C7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97261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D86B15-9145-4C24-BB4F-939F7778C7B7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846911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D86B15-9145-4C24-BB4F-939F7778C7B7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184542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D86B15-9145-4C24-BB4F-939F7778C7B7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634444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D86B15-9145-4C24-BB4F-939F7778C7B7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813961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D86B15-9145-4C24-BB4F-939F7778C7B7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71901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29 January 2019</a:t>
            </a:r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TE-CRG-OP_GF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29 January 2019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TE-CRG-OP_GF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29 January 2019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TE-CRG-OP_GF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31800" y="2515818"/>
            <a:ext cx="8265984" cy="1826363"/>
          </a:xfrm>
        </p:spPr>
        <p:txBody>
          <a:bodyPr tIns="0" bIns="0" anchor="t"/>
          <a:lstStyle>
            <a:lvl1pPr algn="l">
              <a:buNone/>
              <a:defRPr kumimoji="0" lang="en-US" sz="4600" b="1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31800" y="1329869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7715739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29 January 2019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TE-CRG-OP_GF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29 January 2019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TE-CRG-OP_GF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6576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29 January 2019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TE-CRG-OP_GF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29 January 2019</a:t>
            </a:r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TE-CRG-OP_GF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29 January 2019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TE-CRG-OP_GF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0" name="Image 9" descr="bande-02.eps"/>
          <p:cNvPicPr>
            <a:picLocks noChangeAspect="1"/>
          </p:cNvPicPr>
          <p:nvPr userDrawn="1"/>
        </p:nvPicPr>
        <p:blipFill>
          <a:blip r:embed="rId1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" y="6150798"/>
            <a:ext cx="9464580" cy="70720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  <p:sldLayoutId id="2147483682" r:id="rId14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6.jpeg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57200" y="733245"/>
            <a:ext cx="8226854" cy="940443"/>
          </a:xfrm>
        </p:spPr>
        <p:txBody>
          <a:bodyPr>
            <a:normAutofit/>
          </a:bodyPr>
          <a:lstStyle/>
          <a:p>
            <a:r>
              <a:rPr lang="en-US" sz="2800" dirty="0" smtClean="0">
                <a:latin typeface="Calibri" panose="020F0502020204030204" pitchFamily="34" charset="0"/>
              </a:rPr>
              <a:t>LHC Cryogenic Systems</a:t>
            </a:r>
            <a:endParaRPr lang="en-US" sz="2800" dirty="0"/>
          </a:p>
        </p:txBody>
      </p:sp>
      <p:sp>
        <p:nvSpPr>
          <p:cNvPr id="8" name="Text Placeholder 5"/>
          <p:cNvSpPr txBox="1">
            <a:spLocks/>
          </p:cNvSpPr>
          <p:nvPr/>
        </p:nvSpPr>
        <p:spPr>
          <a:xfrm>
            <a:off x="565688" y="3175430"/>
            <a:ext cx="2743200" cy="419653"/>
          </a:xfrm>
          <a:prstGeom prst="rect">
            <a:avLst/>
          </a:prstGeom>
        </p:spPr>
        <p:txBody>
          <a:bodyPr vert="horz" lIns="45720" tIns="0" rIns="45720" bIns="0" anchor="b">
            <a:norm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None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None/>
              <a:defRPr kumimoji="0"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600" dirty="0">
              <a:latin typeface="Calibri" panose="020F0502020204030204" pitchFamily="34" charset="0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 smtClean="0"/>
              <a:t>29 January 2019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TE-CRG-OP_GF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idx="10"/>
          </p:nvPr>
        </p:nvSpPr>
        <p:spPr>
          <a:xfrm>
            <a:off x="644769" y="2749062"/>
            <a:ext cx="7433587" cy="556846"/>
          </a:xfrm>
        </p:spPr>
        <p:txBody>
          <a:bodyPr>
            <a:normAutofit/>
          </a:bodyPr>
          <a:lstStyle/>
          <a:p>
            <a:r>
              <a:rPr lang="en-GB" sz="3200" b="1" dirty="0">
                <a:latin typeface="Calibri" panose="020F0502020204030204" pitchFamily="34" charset="0"/>
                <a:cs typeface="Calibri" panose="020F0502020204030204" pitchFamily="34" charset="0"/>
              </a:rPr>
              <a:t>Recovery time of 2018 training campaign</a:t>
            </a:r>
          </a:p>
        </p:txBody>
      </p:sp>
      <p:pic>
        <p:nvPicPr>
          <p:cNvPr id="10" name="Picture 9" descr="logo-LHCCry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7841" y="6274230"/>
            <a:ext cx="564220" cy="541869"/>
          </a:xfrm>
          <a:prstGeom prst="rect">
            <a:avLst/>
          </a:prstGeom>
          <a:solidFill>
            <a:schemeClr val="bg1">
              <a:lumMod val="85000"/>
              <a:alpha val="43000"/>
            </a:schemeClr>
          </a:solidFill>
          <a:ln w="9525">
            <a:noFill/>
            <a:miter lim="800000"/>
            <a:headEnd/>
            <a:tailEnd/>
          </a:ln>
        </p:spPr>
      </p:pic>
      <p:pic>
        <p:nvPicPr>
          <p:cNvPr id="11" name="Picture 2" descr="0503019-A5-at-72-dpi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12480" y="6274230"/>
            <a:ext cx="673331" cy="552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644769" y="4849337"/>
            <a:ext cx="266887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G.Ferlin on behalf of TE-CRG-OP section</a:t>
            </a:r>
            <a:endParaRPr lang="en-GB" sz="12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565688" y="5869746"/>
            <a:ext cx="4572000" cy="26161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100" i="1" dirty="0">
                <a:latin typeface="Calibri" panose="020F0502020204030204" pitchFamily="34" charset="0"/>
                <a:cs typeface="Calibri" panose="020F0502020204030204" pitchFamily="34" charset="0"/>
              </a:rPr>
              <a:t>With contributions from Benjamin </a:t>
            </a:r>
            <a:r>
              <a:rPr lang="en-US" sz="1100" i="1" dirty="0" smtClean="0">
                <a:latin typeface="Calibri" panose="020F0502020204030204" pitchFamily="34" charset="0"/>
                <a:cs typeface="Calibri" panose="020F0502020204030204" pitchFamily="34" charset="0"/>
              </a:rPr>
              <a:t>Bradu</a:t>
            </a:r>
            <a:endParaRPr lang="en-GB" sz="110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24487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68000" y="141898"/>
            <a:ext cx="7467600" cy="387350"/>
          </a:xfrm>
        </p:spPr>
        <p:txBody>
          <a:bodyPr>
            <a:noAutofit/>
          </a:bodyPr>
          <a:lstStyle/>
          <a:p>
            <a:r>
              <a:rPr lang="en-US" sz="2800" dirty="0">
                <a:latin typeface="Calibri" panose="020F0502020204030204" pitchFamily="34" charset="0"/>
              </a:rPr>
              <a:t>A</a:t>
            </a:r>
            <a:r>
              <a:rPr lang="en-US" sz="2800" dirty="0" smtClean="0">
                <a:latin typeface="Calibri" panose="020F0502020204030204" pitchFamily="34" charset="0"/>
              </a:rPr>
              <a:t>genda</a:t>
            </a:r>
            <a:endParaRPr lang="en-US" sz="2800" dirty="0">
              <a:latin typeface="Calibri" panose="020F0502020204030204" pitchFamily="34" charset="0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2969335" y="6393579"/>
            <a:ext cx="2133600" cy="365125"/>
          </a:xfrm>
        </p:spPr>
        <p:txBody>
          <a:bodyPr/>
          <a:lstStyle/>
          <a:p>
            <a:r>
              <a:rPr lang="en-US" dirty="0" smtClean="0"/>
              <a:t>29 January 2019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182756" y="6387552"/>
            <a:ext cx="2895600" cy="365125"/>
          </a:xfrm>
        </p:spPr>
        <p:txBody>
          <a:bodyPr/>
          <a:lstStyle/>
          <a:p>
            <a:r>
              <a:rPr lang="en-US" dirty="0" smtClean="0"/>
              <a:t>TE-CRG-OP_GF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185376" y="6387552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32" name="Picture 2" descr="0503019-A5-at-72-dpi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12480" y="6305432"/>
            <a:ext cx="673331" cy="552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" name="Picture 32" descr="logo-LHCCryo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37841" y="6305432"/>
            <a:ext cx="564220" cy="541869"/>
          </a:xfrm>
          <a:prstGeom prst="rect">
            <a:avLst/>
          </a:prstGeom>
          <a:solidFill>
            <a:schemeClr val="bg1">
              <a:lumMod val="85000"/>
              <a:alpha val="43000"/>
            </a:schemeClr>
          </a:solidFill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666750" y="1352550"/>
            <a:ext cx="813435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200" dirty="0" smtClean="0">
                <a:latin typeface="Calibri" panose="020F0502020204030204" pitchFamily="34" charset="0"/>
                <a:cs typeface="Calibri" panose="020F0502020204030204" pitchFamily="34" charset="0"/>
              </a:rPr>
              <a:t>How does a training quench impact CRYO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200" dirty="0" smtClean="0">
                <a:latin typeface="Calibri" panose="020F0502020204030204" pitchFamily="34" charset="0"/>
                <a:cs typeface="Calibri" panose="020F0502020204030204" pitchFamily="34" charset="0"/>
              </a:rPr>
              <a:t>Cryo recovery time after Quench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200" dirty="0" smtClean="0">
                <a:latin typeface="Calibri" panose="020F0502020204030204" pitchFamily="34" charset="0"/>
                <a:cs typeface="Calibri" panose="020F0502020204030204" pitchFamily="34" charset="0"/>
              </a:rPr>
              <a:t>Conclusion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32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90193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68000" y="110696"/>
            <a:ext cx="7467600" cy="387350"/>
          </a:xfrm>
        </p:spPr>
        <p:txBody>
          <a:bodyPr>
            <a:noAutofit/>
          </a:bodyPr>
          <a:lstStyle/>
          <a:p>
            <a:r>
              <a:rPr lang="en-US" sz="2800" dirty="0" smtClean="0">
                <a:latin typeface="Calibri" panose="020F0502020204030204" pitchFamily="34" charset="0"/>
              </a:rPr>
              <a:t>LHC cryo training quenches 2018</a:t>
            </a:r>
            <a:endParaRPr lang="en-US" sz="2800" dirty="0">
              <a:latin typeface="Calibri" panose="020F0502020204030204" pitchFamily="34" charset="0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29 January 2019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TE-CRG-OP_GF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0192" y="1159047"/>
            <a:ext cx="7485184" cy="4931277"/>
          </a:xfrm>
          <a:prstGeom prst="rect">
            <a:avLst/>
          </a:prstGeom>
        </p:spPr>
      </p:pic>
      <p:pic>
        <p:nvPicPr>
          <p:cNvPr id="32" name="Picture 2" descr="0503019-A5-at-72-dpi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12480" y="6274230"/>
            <a:ext cx="673331" cy="552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" name="Picture 32" descr="logo-LHCCryo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37841" y="6274230"/>
            <a:ext cx="564220" cy="541869"/>
          </a:xfrm>
          <a:prstGeom prst="rect">
            <a:avLst/>
          </a:prstGeom>
          <a:solidFill>
            <a:schemeClr val="bg1">
              <a:lumMod val="85000"/>
              <a:alpha val="43000"/>
            </a:schemeClr>
          </a:solidFill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2330294" y="805864"/>
            <a:ext cx="3743012" cy="338554"/>
          </a:xfrm>
          <a:prstGeom prst="rect">
            <a:avLst/>
          </a:prstGeom>
          <a:solidFill>
            <a:schemeClr val="bg2"/>
          </a:solidFill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Typical LHC sector cell, </a:t>
            </a:r>
            <a:r>
              <a:rPr lang="en-US" sz="16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 this case 31-29L2</a:t>
            </a:r>
            <a:endParaRPr lang="en-GB" sz="1600" dirty="0">
              <a:solidFill>
                <a:schemeClr val="tx2">
                  <a:lumMod val="60000"/>
                  <a:lumOff val="4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66013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68000" y="141898"/>
            <a:ext cx="7467600" cy="387350"/>
          </a:xfrm>
        </p:spPr>
        <p:txBody>
          <a:bodyPr>
            <a:noAutofit/>
          </a:bodyPr>
          <a:lstStyle/>
          <a:p>
            <a:r>
              <a:rPr lang="en-US" sz="2800" dirty="0" smtClean="0">
                <a:latin typeface="Calibri" panose="020F0502020204030204" pitchFamily="34" charset="0"/>
              </a:rPr>
              <a:t>LHC cryo training quenches 2018</a:t>
            </a:r>
            <a:endParaRPr lang="en-US" sz="2800" dirty="0">
              <a:latin typeface="Calibri" panose="020F0502020204030204" pitchFamily="34" charset="0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2969335" y="6393579"/>
            <a:ext cx="2133600" cy="365125"/>
          </a:xfrm>
        </p:spPr>
        <p:txBody>
          <a:bodyPr/>
          <a:lstStyle/>
          <a:p>
            <a:r>
              <a:rPr lang="en-US" dirty="0" smtClean="0"/>
              <a:t>29 January 2019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182756" y="6387552"/>
            <a:ext cx="2895600" cy="365125"/>
          </a:xfrm>
        </p:spPr>
        <p:txBody>
          <a:bodyPr/>
          <a:lstStyle/>
          <a:p>
            <a:r>
              <a:rPr lang="en-US" dirty="0" smtClean="0"/>
              <a:t>TE-CRG-OP_GF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185376" y="6387552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32" name="Picture 2" descr="0503019-A5-at-72-dpi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12480" y="6305432"/>
            <a:ext cx="673331" cy="552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" name="Picture 32" descr="logo-LHCCryo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37841" y="6305432"/>
            <a:ext cx="564220" cy="541869"/>
          </a:xfrm>
          <a:prstGeom prst="rect">
            <a:avLst/>
          </a:prstGeom>
          <a:solidFill>
            <a:schemeClr val="bg1">
              <a:lumMod val="85000"/>
              <a:alpha val="43000"/>
            </a:schemeClr>
          </a:solidFill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609316" y="651248"/>
            <a:ext cx="4895827" cy="338554"/>
          </a:xfrm>
          <a:prstGeom prst="rect">
            <a:avLst/>
          </a:prstGeom>
          <a:solidFill>
            <a:schemeClr val="bg2"/>
          </a:solidFill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How does a sub-sector behave during a quench recovery</a:t>
            </a:r>
            <a:endParaRPr lang="en-GB" sz="1600" dirty="0">
              <a:solidFill>
                <a:schemeClr val="tx2">
                  <a:lumMod val="60000"/>
                  <a:lumOff val="4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4988" y="1108486"/>
            <a:ext cx="7913392" cy="5173743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00714" y="1108486"/>
            <a:ext cx="7901040" cy="51656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17220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68000" y="141898"/>
            <a:ext cx="7467600" cy="387350"/>
          </a:xfrm>
        </p:spPr>
        <p:txBody>
          <a:bodyPr>
            <a:noAutofit/>
          </a:bodyPr>
          <a:lstStyle/>
          <a:p>
            <a:r>
              <a:rPr lang="en-US" sz="2800" dirty="0" smtClean="0">
                <a:latin typeface="Calibri" panose="020F0502020204030204" pitchFamily="34" charset="0"/>
              </a:rPr>
              <a:t>LHC cryo training quenches 2018</a:t>
            </a:r>
            <a:endParaRPr lang="en-US" sz="2800" dirty="0">
              <a:latin typeface="Calibri" panose="020F0502020204030204" pitchFamily="34" charset="0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2969335" y="6393579"/>
            <a:ext cx="2133600" cy="365125"/>
          </a:xfrm>
        </p:spPr>
        <p:txBody>
          <a:bodyPr/>
          <a:lstStyle/>
          <a:p>
            <a:r>
              <a:rPr lang="en-US" dirty="0" smtClean="0"/>
              <a:t>29 January 2019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182756" y="6387552"/>
            <a:ext cx="2895600" cy="365125"/>
          </a:xfrm>
        </p:spPr>
        <p:txBody>
          <a:bodyPr/>
          <a:lstStyle/>
          <a:p>
            <a:r>
              <a:rPr lang="en-US" dirty="0" smtClean="0"/>
              <a:t>TE-CRG-OP_GF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185376" y="6387552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32" name="Picture 2" descr="0503019-A5-at-72-dpi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12480" y="6305432"/>
            <a:ext cx="673331" cy="552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" name="Picture 32" descr="logo-LHCCryo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37841" y="6305432"/>
            <a:ext cx="564220" cy="541869"/>
          </a:xfrm>
          <a:prstGeom prst="rect">
            <a:avLst/>
          </a:prstGeom>
          <a:solidFill>
            <a:schemeClr val="bg1">
              <a:lumMod val="85000"/>
              <a:alpha val="43000"/>
            </a:schemeClr>
          </a:solidFill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468001" y="1330036"/>
            <a:ext cx="8102422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Energy released during a quench is depending of the quench current and  of the quantity of secondary quenches at high current.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At high energy, during a training quench, temperature of the subsector is growing  up to 20 K and the quench relief valve open.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As a direct consequence the sub sector must be re-cooled and the sub sector must be filled again. As rough estimation, between 200 and 400 kg of helium must be liquefied in the sub-sector depending of the released energy.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Energy released drive the number of sub-sector to liquefy. After the released </a:t>
            </a: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e</a:t>
            </a:r>
            <a:r>
              <a:rPr lang="en-GB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nergy, liquefaction ratio is </a:t>
            </a: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the main parameter controlling the recovery </a:t>
            </a:r>
            <a:r>
              <a:rPr lang="en-GB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time. A sector with lower liquefaction </a:t>
            </a:r>
            <a:r>
              <a:rPr lang="en-GB" sz="2000" smtClean="0">
                <a:latin typeface="Calibri" panose="020F0502020204030204" pitchFamily="34" charset="0"/>
                <a:cs typeface="Calibri" panose="020F0502020204030204" pitchFamily="34" charset="0"/>
              </a:rPr>
              <a:t>ratio will </a:t>
            </a:r>
            <a:r>
              <a:rPr lang="en-GB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needs a longer time to refill!</a:t>
            </a:r>
            <a:endParaRPr lang="en-GB" sz="2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41342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838200" y="6324600"/>
            <a:ext cx="8077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>
                <a:solidFill>
                  <a:schemeClr val="bg1"/>
                </a:solidFill>
                <a:latin typeface="+mj-lt"/>
              </a:rPr>
              <a:t>2016-12-14_Training Quench Campaign to 7 TeV in S34 &amp; S45_L. Delprat – G. Ferlin</a:t>
            </a:r>
          </a:p>
        </p:txBody>
      </p:sp>
      <p:sp>
        <p:nvSpPr>
          <p:cNvPr id="10" name="Title 6"/>
          <p:cNvSpPr>
            <a:spLocks noGrp="1"/>
          </p:cNvSpPr>
          <p:nvPr>
            <p:ph type="title"/>
          </p:nvPr>
        </p:nvSpPr>
        <p:spPr>
          <a:xfrm>
            <a:off x="468000" y="110696"/>
            <a:ext cx="7467600" cy="387350"/>
          </a:xfrm>
        </p:spPr>
        <p:txBody>
          <a:bodyPr lIns="36000" rIns="36000">
            <a:noAutofit/>
          </a:bodyPr>
          <a:lstStyle/>
          <a:p>
            <a:r>
              <a:rPr lang="en-US" sz="2400" b="0" dirty="0" smtClean="0">
                <a:ln w="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Calibri" panose="020F0502020204030204" pitchFamily="34" charset="0"/>
              </a:rPr>
              <a:t>Training quench campaign 2016</a:t>
            </a:r>
            <a:endParaRPr lang="en-US" sz="2400" b="0" dirty="0">
              <a:ln w="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Calibri" panose="020F0502020204030204" pitchFamily="34" charset="0"/>
            </a:endParaRPr>
          </a:p>
        </p:txBody>
      </p:sp>
      <p:pic>
        <p:nvPicPr>
          <p:cNvPr id="13" name="Picture 2" descr="0503019-A5-at-72-dpi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12480" y="6274230"/>
            <a:ext cx="673331" cy="552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13" descr="logo-LHCCry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7841" y="6274230"/>
            <a:ext cx="564220" cy="541869"/>
          </a:xfrm>
          <a:prstGeom prst="rect">
            <a:avLst/>
          </a:prstGeom>
          <a:solidFill>
            <a:schemeClr val="bg1">
              <a:lumMod val="85000"/>
              <a:alpha val="43000"/>
            </a:schemeClr>
          </a:solidFill>
          <a:ln w="9525">
            <a:noFill/>
            <a:miter lim="800000"/>
            <a:headEnd/>
            <a:tailEnd/>
          </a:ln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8000" y="1274740"/>
            <a:ext cx="8228546" cy="3755480"/>
          </a:xfrm>
          <a:prstGeom prst="rect">
            <a:avLst/>
          </a:prstGeom>
        </p:spPr>
      </p:pic>
      <p:sp>
        <p:nvSpPr>
          <p:cNvPr id="16" name="ZoneTexte 5"/>
          <p:cNvSpPr txBox="1"/>
          <p:nvPr/>
        </p:nvSpPr>
        <p:spPr>
          <a:xfrm>
            <a:off x="1028700" y="1350935"/>
            <a:ext cx="2286000" cy="369332"/>
          </a:xfrm>
          <a:prstGeom prst="rect">
            <a:avLst/>
          </a:prstGeom>
          <a:solidFill>
            <a:schemeClr val="bg1"/>
          </a:solidFill>
          <a:ln w="1270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fr-FR" i="1" u="sng" dirty="0" smtClean="0"/>
              <a:t>All </a:t>
            </a:r>
            <a:r>
              <a:rPr lang="fr-FR" i="1" u="sng" dirty="0" err="1" smtClean="0"/>
              <a:t>sectors</a:t>
            </a:r>
            <a:r>
              <a:rPr lang="fr-FR" i="1" u="sng" dirty="0" smtClean="0"/>
              <a:t> plot 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035438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7897" y="471757"/>
            <a:ext cx="8428903" cy="5700443"/>
          </a:xfrm>
          <a:prstGeom prst="rect">
            <a:avLst/>
          </a:prstGeom>
        </p:spPr>
      </p:pic>
      <p:sp>
        <p:nvSpPr>
          <p:cNvPr id="2" name="ZoneTexte 1"/>
          <p:cNvSpPr txBox="1"/>
          <p:nvPr/>
        </p:nvSpPr>
        <p:spPr>
          <a:xfrm>
            <a:off x="838200" y="6324600"/>
            <a:ext cx="8077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>
                <a:solidFill>
                  <a:schemeClr val="bg1"/>
                </a:solidFill>
                <a:latin typeface="+mj-lt"/>
              </a:rPr>
              <a:t>2016-12-14_Training Quench Campaign to 7 TeV in S34 &amp; S45_L. Delprat – G. Ferlin</a:t>
            </a:r>
          </a:p>
        </p:txBody>
      </p:sp>
      <p:sp>
        <p:nvSpPr>
          <p:cNvPr id="4" name="ZoneTexte 3"/>
          <p:cNvSpPr txBox="1"/>
          <p:nvPr/>
        </p:nvSpPr>
        <p:spPr>
          <a:xfrm rot="20923466">
            <a:off x="2563139" y="4079372"/>
            <a:ext cx="5167965" cy="276999"/>
          </a:xfrm>
          <a:prstGeom prst="rect">
            <a:avLst/>
          </a:prstGeom>
          <a:solidFill>
            <a:srgbClr val="CCFFCC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1200" dirty="0">
                <a:latin typeface="Calibri" panose="020F0502020204030204" pitchFamily="34" charset="0"/>
              </a:rPr>
              <a:t>Quench </a:t>
            </a:r>
            <a:r>
              <a:rPr lang="fr-FR" sz="1200" dirty="0" err="1">
                <a:latin typeface="Calibri" panose="020F0502020204030204" pitchFamily="34" charset="0"/>
              </a:rPr>
              <a:t>recovery</a:t>
            </a:r>
            <a:r>
              <a:rPr lang="fr-FR" sz="1200" dirty="0">
                <a:latin typeface="Calibri" panose="020F0502020204030204" pitchFamily="34" charset="0"/>
              </a:rPr>
              <a:t> time versus </a:t>
            </a:r>
            <a:r>
              <a:rPr lang="fr-FR" sz="1200" dirty="0" err="1">
                <a:latin typeface="Calibri" panose="020F0502020204030204" pitchFamily="34" charset="0"/>
              </a:rPr>
              <a:t>energy</a:t>
            </a:r>
            <a:r>
              <a:rPr lang="fr-FR" sz="1200" dirty="0">
                <a:latin typeface="Calibri" panose="020F0502020204030204" pitchFamily="34" charset="0"/>
              </a:rPr>
              <a:t> </a:t>
            </a:r>
            <a:r>
              <a:rPr lang="fr-FR" sz="1200" dirty="0" err="1">
                <a:latin typeface="Calibri" panose="020F0502020204030204" pitchFamily="34" charset="0"/>
              </a:rPr>
              <a:t>deposition</a:t>
            </a:r>
            <a:r>
              <a:rPr lang="fr-FR" sz="1200" dirty="0">
                <a:latin typeface="Calibri" panose="020F0502020204030204" pitchFamily="34" charset="0"/>
              </a:rPr>
              <a:t> in sectors 34 &amp; 45</a:t>
            </a:r>
          </a:p>
        </p:txBody>
      </p:sp>
      <p:sp>
        <p:nvSpPr>
          <p:cNvPr id="6" name="ZoneTexte 5"/>
          <p:cNvSpPr txBox="1"/>
          <p:nvPr/>
        </p:nvSpPr>
        <p:spPr>
          <a:xfrm>
            <a:off x="1066800" y="685800"/>
            <a:ext cx="5867400" cy="923330"/>
          </a:xfrm>
          <a:prstGeom prst="rect">
            <a:avLst/>
          </a:prstGeom>
          <a:solidFill>
            <a:schemeClr val="bg1"/>
          </a:solidFill>
          <a:ln w="1270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fr-FR" i="1" u="sng" dirty="0" err="1"/>
              <a:t>Average</a:t>
            </a:r>
            <a:r>
              <a:rPr lang="fr-FR" i="1" u="sng" dirty="0"/>
              <a:t> values (</a:t>
            </a:r>
            <a:r>
              <a:rPr lang="fr-FR" i="1" u="sng" dirty="0" err="1"/>
              <a:t>taking</a:t>
            </a:r>
            <a:r>
              <a:rPr lang="fr-FR" i="1" u="sng" dirty="0"/>
              <a:t> out ≈ 40MJ &amp; 105MJ </a:t>
            </a:r>
            <a:r>
              <a:rPr lang="fr-FR" i="1" u="sng" dirty="0" err="1"/>
              <a:t>quenches</a:t>
            </a:r>
            <a:r>
              <a:rPr lang="fr-FR" i="1" u="sng" dirty="0"/>
              <a:t>)</a:t>
            </a:r>
            <a:r>
              <a:rPr lang="fr-FR" dirty="0"/>
              <a:t>:</a:t>
            </a:r>
          </a:p>
          <a:p>
            <a:endParaRPr lang="fr-FR" dirty="0"/>
          </a:p>
          <a:p>
            <a:r>
              <a:rPr lang="fr-FR" dirty="0"/>
              <a:t>13 MJ of </a:t>
            </a:r>
            <a:r>
              <a:rPr lang="fr-FR" dirty="0" err="1"/>
              <a:t>energy</a:t>
            </a:r>
            <a:r>
              <a:rPr lang="fr-FR" dirty="0"/>
              <a:t> </a:t>
            </a:r>
            <a:r>
              <a:rPr lang="fr-FR" dirty="0" err="1"/>
              <a:t>deposition</a:t>
            </a:r>
            <a:r>
              <a:rPr lang="fr-FR" dirty="0"/>
              <a:t> for 8 </a:t>
            </a:r>
            <a:r>
              <a:rPr lang="fr-FR" dirty="0" err="1"/>
              <a:t>hours</a:t>
            </a:r>
            <a:r>
              <a:rPr lang="fr-FR" dirty="0"/>
              <a:t> of </a:t>
            </a:r>
            <a:r>
              <a:rPr lang="fr-FR" dirty="0" err="1"/>
              <a:t>recovery</a:t>
            </a:r>
            <a:endParaRPr lang="fr-FR" dirty="0"/>
          </a:p>
        </p:txBody>
      </p:sp>
      <p:sp>
        <p:nvSpPr>
          <p:cNvPr id="8" name="Ellipse 7"/>
          <p:cNvSpPr/>
          <p:nvPr/>
        </p:nvSpPr>
        <p:spPr>
          <a:xfrm>
            <a:off x="3429000" y="3200400"/>
            <a:ext cx="609600" cy="533400"/>
          </a:xfrm>
          <a:prstGeom prst="ellipse">
            <a:avLst/>
          </a:prstGeom>
          <a:noFill/>
          <a:ln w="25400">
            <a:solidFill>
              <a:srgbClr val="0070C0"/>
            </a:solidFill>
            <a:prstDash val="sysDash"/>
          </a:ln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Ellipse 8"/>
          <p:cNvSpPr/>
          <p:nvPr/>
        </p:nvSpPr>
        <p:spPr>
          <a:xfrm>
            <a:off x="8001000" y="1371600"/>
            <a:ext cx="304800" cy="304800"/>
          </a:xfrm>
          <a:prstGeom prst="ellipse">
            <a:avLst/>
          </a:prstGeom>
          <a:noFill/>
          <a:ln w="25400">
            <a:solidFill>
              <a:srgbClr val="0070C0"/>
            </a:solidFill>
            <a:prstDash val="sysDash"/>
          </a:ln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1" name="Connecteur droit avec flèche 10"/>
          <p:cNvCxnSpPr/>
          <p:nvPr/>
        </p:nvCxnSpPr>
        <p:spPr>
          <a:xfrm flipH="1">
            <a:off x="3886200" y="990600"/>
            <a:ext cx="457200" cy="220980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2" name="Connecteur droit avec flèche 11"/>
          <p:cNvCxnSpPr/>
          <p:nvPr/>
        </p:nvCxnSpPr>
        <p:spPr>
          <a:xfrm>
            <a:off x="5070196" y="990600"/>
            <a:ext cx="3007004" cy="53340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0" name="Title 6"/>
          <p:cNvSpPr>
            <a:spLocks noGrp="1"/>
          </p:cNvSpPr>
          <p:nvPr>
            <p:ph type="title"/>
          </p:nvPr>
        </p:nvSpPr>
        <p:spPr>
          <a:xfrm>
            <a:off x="468000" y="110696"/>
            <a:ext cx="7467600" cy="387350"/>
          </a:xfrm>
        </p:spPr>
        <p:txBody>
          <a:bodyPr lIns="36000" rIns="36000">
            <a:noAutofit/>
          </a:bodyPr>
          <a:lstStyle/>
          <a:p>
            <a:r>
              <a:rPr lang="en-US" sz="2400" b="0" dirty="0" smtClean="0">
                <a:ln w="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Calibri" panose="020F0502020204030204" pitchFamily="34" charset="0"/>
              </a:rPr>
              <a:t>Training quench campaign 2016</a:t>
            </a:r>
            <a:endParaRPr lang="en-US" sz="2400" b="0" dirty="0">
              <a:ln w="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Calibri" panose="020F0502020204030204" pitchFamily="34" charset="0"/>
            </a:endParaRPr>
          </a:p>
        </p:txBody>
      </p:sp>
      <p:pic>
        <p:nvPicPr>
          <p:cNvPr id="13" name="Picture 2" descr="0503019-A5-at-72-dpi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12480" y="6274230"/>
            <a:ext cx="673331" cy="552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13" descr="logo-LHCCryo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37841" y="6274230"/>
            <a:ext cx="564220" cy="541869"/>
          </a:xfrm>
          <a:prstGeom prst="rect">
            <a:avLst/>
          </a:prstGeom>
          <a:solidFill>
            <a:schemeClr val="bg1">
              <a:lumMod val="85000"/>
              <a:alpha val="43000"/>
            </a:schemeClr>
          </a:solidFill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7812079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  <p:bldP spid="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838200" y="6324600"/>
            <a:ext cx="8077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>
                <a:solidFill>
                  <a:schemeClr val="bg1"/>
                </a:solidFill>
                <a:latin typeface="+mj-lt"/>
              </a:rPr>
              <a:t>2016-12-14_Training Quench Campaign to 7 TeV in S34 &amp; S45_L. Delprat – G. Ferlin</a:t>
            </a:r>
          </a:p>
        </p:txBody>
      </p:sp>
      <p:sp>
        <p:nvSpPr>
          <p:cNvPr id="10" name="Title 6"/>
          <p:cNvSpPr>
            <a:spLocks noGrp="1"/>
          </p:cNvSpPr>
          <p:nvPr>
            <p:ph type="title"/>
          </p:nvPr>
        </p:nvSpPr>
        <p:spPr>
          <a:xfrm>
            <a:off x="468000" y="110696"/>
            <a:ext cx="7467600" cy="387350"/>
          </a:xfrm>
        </p:spPr>
        <p:txBody>
          <a:bodyPr lIns="36000" rIns="36000">
            <a:noAutofit/>
          </a:bodyPr>
          <a:lstStyle/>
          <a:p>
            <a:r>
              <a:rPr lang="en-US" sz="2400" b="0" dirty="0" smtClean="0">
                <a:ln w="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Calibri" panose="020F0502020204030204" pitchFamily="34" charset="0"/>
              </a:rPr>
              <a:t>Training quench campaign 2018</a:t>
            </a:r>
            <a:endParaRPr lang="en-US" sz="2400" b="0" dirty="0">
              <a:ln w="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Calibri" panose="020F0502020204030204" pitchFamily="34" charset="0"/>
            </a:endParaRPr>
          </a:p>
        </p:txBody>
      </p:sp>
      <p:pic>
        <p:nvPicPr>
          <p:cNvPr id="13" name="Picture 2" descr="0503019-A5-at-72-dpi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12480" y="6274230"/>
            <a:ext cx="673331" cy="552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13" descr="logo-LHCCry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7841" y="6274230"/>
            <a:ext cx="564220" cy="541869"/>
          </a:xfrm>
          <a:prstGeom prst="rect">
            <a:avLst/>
          </a:prstGeom>
          <a:solidFill>
            <a:schemeClr val="bg1">
              <a:lumMod val="85000"/>
              <a:alpha val="43000"/>
            </a:schemeClr>
          </a:solidFill>
          <a:ln w="9525">
            <a:noFill/>
            <a:miter lim="800000"/>
            <a:headEnd/>
            <a:tailEnd/>
          </a:ln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8000" y="780594"/>
            <a:ext cx="8085450" cy="5160719"/>
          </a:xfrm>
          <a:prstGeom prst="rect">
            <a:avLst/>
          </a:prstGeom>
        </p:spPr>
      </p:pic>
      <p:sp>
        <p:nvSpPr>
          <p:cNvPr id="4" name="ZoneTexte 3"/>
          <p:cNvSpPr txBox="1"/>
          <p:nvPr/>
        </p:nvSpPr>
        <p:spPr>
          <a:xfrm rot="20923466">
            <a:off x="1569933" y="2039870"/>
            <a:ext cx="6181892" cy="276999"/>
          </a:xfrm>
          <a:prstGeom prst="rect">
            <a:avLst/>
          </a:prstGeom>
          <a:solidFill>
            <a:srgbClr val="CCFFCC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1200" dirty="0">
                <a:latin typeface="Calibri" panose="020F0502020204030204" pitchFamily="34" charset="0"/>
              </a:rPr>
              <a:t>Quench </a:t>
            </a:r>
            <a:r>
              <a:rPr lang="fr-FR" sz="1200" dirty="0" err="1">
                <a:latin typeface="Calibri" panose="020F0502020204030204" pitchFamily="34" charset="0"/>
              </a:rPr>
              <a:t>recovery</a:t>
            </a:r>
            <a:r>
              <a:rPr lang="fr-FR" sz="1200" dirty="0">
                <a:latin typeface="Calibri" panose="020F0502020204030204" pitchFamily="34" charset="0"/>
              </a:rPr>
              <a:t> time </a:t>
            </a:r>
            <a:r>
              <a:rPr lang="fr-FR" sz="1200" dirty="0" smtClean="0">
                <a:latin typeface="Calibri" panose="020F0502020204030204" pitchFamily="34" charset="0"/>
              </a:rPr>
              <a:t>for </a:t>
            </a:r>
            <a:r>
              <a:rPr lang="fr-FR" sz="1200" dirty="0" err="1" smtClean="0">
                <a:latin typeface="Calibri" panose="020F0502020204030204" pitchFamily="34" charset="0"/>
              </a:rPr>
              <a:t>sector</a:t>
            </a:r>
            <a:r>
              <a:rPr lang="fr-FR" sz="1200" dirty="0" smtClean="0">
                <a:latin typeface="Calibri" panose="020F0502020204030204" pitchFamily="34" charset="0"/>
              </a:rPr>
              <a:t> S12 (2018 Training </a:t>
            </a:r>
            <a:r>
              <a:rPr lang="fr-FR" sz="1200" dirty="0" err="1" smtClean="0">
                <a:latin typeface="Calibri" panose="020F0502020204030204" pitchFamily="34" charset="0"/>
              </a:rPr>
              <a:t>quench</a:t>
            </a:r>
            <a:r>
              <a:rPr lang="fr-FR" sz="1200" dirty="0" smtClean="0">
                <a:latin typeface="Calibri" panose="020F0502020204030204" pitchFamily="34" charset="0"/>
              </a:rPr>
              <a:t>)  </a:t>
            </a:r>
            <a:r>
              <a:rPr lang="fr-FR" sz="1200" dirty="0" err="1" smtClean="0">
                <a:latin typeface="Calibri" panose="020F0502020204030204" pitchFamily="34" charset="0"/>
              </a:rPr>
              <a:t>is</a:t>
            </a:r>
            <a:r>
              <a:rPr lang="fr-FR" sz="1200" dirty="0" smtClean="0">
                <a:latin typeface="Calibri" panose="020F0502020204030204" pitchFamily="34" charset="0"/>
              </a:rPr>
              <a:t> </a:t>
            </a:r>
            <a:r>
              <a:rPr lang="en-GB" sz="1200" dirty="0" smtClean="0">
                <a:latin typeface="Calibri" panose="020F0502020204030204" pitchFamily="34" charset="0"/>
              </a:rPr>
              <a:t>similar</a:t>
            </a:r>
            <a:r>
              <a:rPr lang="fr-FR" sz="1200" dirty="0" smtClean="0">
                <a:latin typeface="Calibri" panose="020F0502020204030204" pitchFamily="34" charset="0"/>
              </a:rPr>
              <a:t> to the </a:t>
            </a:r>
            <a:r>
              <a:rPr lang="fr-FR" sz="1200" dirty="0" err="1" smtClean="0">
                <a:latin typeface="Calibri" panose="020F0502020204030204" pitchFamily="34" charset="0"/>
              </a:rPr>
              <a:t>previous</a:t>
            </a:r>
            <a:r>
              <a:rPr lang="fr-FR" sz="1200" dirty="0" smtClean="0">
                <a:latin typeface="Calibri" panose="020F0502020204030204" pitchFamily="34" charset="0"/>
              </a:rPr>
              <a:t> one</a:t>
            </a:r>
            <a:endParaRPr lang="fr-FR" sz="1200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253140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68000" y="141898"/>
            <a:ext cx="7467600" cy="387350"/>
          </a:xfrm>
        </p:spPr>
        <p:txBody>
          <a:bodyPr>
            <a:noAutofit/>
          </a:bodyPr>
          <a:lstStyle/>
          <a:p>
            <a:r>
              <a:rPr lang="en-US" sz="2800" dirty="0" smtClean="0">
                <a:latin typeface="Calibri" panose="020F0502020204030204" pitchFamily="34" charset="0"/>
              </a:rPr>
              <a:t>Conclusion</a:t>
            </a:r>
            <a:endParaRPr lang="en-US" sz="2800" dirty="0">
              <a:latin typeface="Calibri" panose="020F0502020204030204" pitchFamily="34" charset="0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2969335" y="6393579"/>
            <a:ext cx="2133600" cy="365125"/>
          </a:xfrm>
        </p:spPr>
        <p:txBody>
          <a:bodyPr/>
          <a:lstStyle/>
          <a:p>
            <a:r>
              <a:rPr lang="en-US" dirty="0" smtClean="0"/>
              <a:t>29 January 2019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182756" y="6387552"/>
            <a:ext cx="2895600" cy="365125"/>
          </a:xfrm>
        </p:spPr>
        <p:txBody>
          <a:bodyPr/>
          <a:lstStyle/>
          <a:p>
            <a:r>
              <a:rPr lang="en-US" dirty="0" smtClean="0"/>
              <a:t>TE-CRG-OP_GF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185376" y="6387552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32" name="Picture 2" descr="0503019-A5-at-72-dpi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12480" y="6305432"/>
            <a:ext cx="673331" cy="552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" name="Picture 32" descr="logo-LHCCryo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37841" y="6305432"/>
            <a:ext cx="564220" cy="541869"/>
          </a:xfrm>
          <a:prstGeom prst="rect">
            <a:avLst/>
          </a:prstGeom>
          <a:solidFill>
            <a:schemeClr val="bg1">
              <a:lumMod val="85000"/>
              <a:alpha val="43000"/>
            </a:schemeClr>
          </a:solidFill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468001" y="1330036"/>
            <a:ext cx="8102422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Recovery time of the 2018 training quench campaign (sector S12) do not show evidence of a shorter recovery time than the 2015/2016 campaign.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At high energy, the expected recovery delay is in the range 8 to 10 hours for a quench with 10 MJ released.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This value must be increased up to 10/12 hours for a quench in the range 20 MJ.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468001" y="3766661"/>
            <a:ext cx="8102421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To prepare the </a:t>
            </a:r>
            <a:r>
              <a:rPr lang="en-GB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Run3 </a:t>
            </a: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reconfiguration tests, taking into account the Run2 </a:t>
            </a:r>
            <a:r>
              <a:rPr lang="en-GB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experience, </a:t>
            </a: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TE-CRG recommends keeping the frequency of 2 quenches by 24 hours to estimates foreseeable duration of the </a:t>
            </a:r>
            <a:r>
              <a:rPr lang="en-GB" sz="2000">
                <a:latin typeface="Calibri" panose="020F0502020204030204" pitchFamily="34" charset="0"/>
                <a:cs typeface="Calibri" panose="020F0502020204030204" pitchFamily="34" charset="0"/>
              </a:rPr>
              <a:t>test </a:t>
            </a:r>
            <a:r>
              <a:rPr lang="en-GB" sz="2000" smtClean="0">
                <a:latin typeface="Calibri" panose="020F0502020204030204" pitchFamily="34" charset="0"/>
                <a:cs typeface="Calibri" panose="020F0502020204030204" pitchFamily="34" charset="0"/>
              </a:rPr>
              <a:t>campaign.</a:t>
            </a:r>
            <a:endParaRPr lang="en-GB" sz="2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707451" y="5575816"/>
            <a:ext cx="12618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Thank you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148927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</p:bldLst>
  </p:timing>
</p:sld>
</file>

<file path=ppt/theme/theme1.xml><?xml version="1.0" encoding="utf-8"?>
<a:theme xmlns:a="http://schemas.openxmlformats.org/drawingml/2006/main" name="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CERNCobranding4-3</Template>
  <TotalTime>664</TotalTime>
  <Words>449</Words>
  <Application>Microsoft Office PowerPoint</Application>
  <PresentationFormat>On-screen Show (4:3)</PresentationFormat>
  <Paragraphs>58</Paragraphs>
  <Slides>9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2" baseType="lpstr">
      <vt:lpstr>Arial</vt:lpstr>
      <vt:lpstr>Calibri</vt:lpstr>
      <vt:lpstr>CERNCorporate4-3</vt:lpstr>
      <vt:lpstr>LHC Cryogenic Systems</vt:lpstr>
      <vt:lpstr>Agenda</vt:lpstr>
      <vt:lpstr>LHC cryo training quenches 2018</vt:lpstr>
      <vt:lpstr>LHC cryo training quenches 2018</vt:lpstr>
      <vt:lpstr>LHC cryo training quenches 2018</vt:lpstr>
      <vt:lpstr>Training quench campaign 2016</vt:lpstr>
      <vt:lpstr>Training quench campaign 2016</vt:lpstr>
      <vt:lpstr>Training quench campaign 2018</vt:lpstr>
      <vt:lpstr>Conclusion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Cryogenic Systems Status</dc:title>
  <dc:creator>Gerard Ferlin</dc:creator>
  <cp:lastModifiedBy>Gerard Ferlin</cp:lastModifiedBy>
  <cp:revision>50</cp:revision>
  <dcterms:created xsi:type="dcterms:W3CDTF">2017-01-10T15:28:13Z</dcterms:created>
  <dcterms:modified xsi:type="dcterms:W3CDTF">2019-01-28T21:04:20Z</dcterms:modified>
</cp:coreProperties>
</file>