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900" r:id="rId1"/>
  </p:sldMasterIdLst>
  <p:notesMasterIdLst>
    <p:notesMasterId r:id="rId27"/>
  </p:notesMasterIdLst>
  <p:handoutMasterIdLst>
    <p:handoutMasterId r:id="rId28"/>
  </p:handoutMasterIdLst>
  <p:sldIdLst>
    <p:sldId id="1307" r:id="rId2"/>
    <p:sldId id="1283" r:id="rId3"/>
    <p:sldId id="1310" r:id="rId4"/>
    <p:sldId id="1312" r:id="rId5"/>
    <p:sldId id="1311" r:id="rId6"/>
    <p:sldId id="1329" r:id="rId7"/>
    <p:sldId id="1304" r:id="rId8"/>
    <p:sldId id="1317" r:id="rId9"/>
    <p:sldId id="1313" r:id="rId10"/>
    <p:sldId id="1327" r:id="rId11"/>
    <p:sldId id="1316" r:id="rId12"/>
    <p:sldId id="1315" r:id="rId13"/>
    <p:sldId id="1314" r:id="rId14"/>
    <p:sldId id="1330" r:id="rId15"/>
    <p:sldId id="1319" r:id="rId16"/>
    <p:sldId id="1321" r:id="rId17"/>
    <p:sldId id="1322" r:id="rId18"/>
    <p:sldId id="1320" r:id="rId19"/>
    <p:sldId id="1323" r:id="rId20"/>
    <p:sldId id="1324" r:id="rId21"/>
    <p:sldId id="1325" r:id="rId22"/>
    <p:sldId id="1331" r:id="rId23"/>
    <p:sldId id="1326" r:id="rId24"/>
    <p:sldId id="1328" r:id="rId25"/>
    <p:sldId id="1332" r:id="rId26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7" orient="horz" pos="2976" userDrawn="1">
          <p15:clr>
            <a:srgbClr val="A4A3A4"/>
          </p15:clr>
        </p15:guide>
        <p15:guide id="10" pos="33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1" clrIdx="0">
    <p:extLst>
      <p:ext uri="{19B8F6BF-5375-455C-9EA6-DF929625EA0E}">
        <p15:presenceInfo xmlns:p15="http://schemas.microsoft.com/office/powerpoint/2012/main" userId="S-1-5-21-1526224874-1540688658-1361462980-870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C0504D"/>
    <a:srgbClr val="1F497D"/>
    <a:srgbClr val="D0D8E8"/>
    <a:srgbClr val="EAEFF7"/>
    <a:srgbClr val="D2DEEF"/>
    <a:srgbClr val="0000FF"/>
    <a:srgbClr val="4F81BD"/>
    <a:srgbClr val="16165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65" autoAdjust="0"/>
    <p:restoredTop sz="95948" autoAdjust="0"/>
  </p:normalViewPr>
  <p:slideViewPr>
    <p:cSldViewPr>
      <p:cViewPr varScale="1">
        <p:scale>
          <a:sx n="107" d="100"/>
          <a:sy n="107" d="100"/>
        </p:scale>
        <p:origin x="264" y="114"/>
      </p:cViewPr>
      <p:guideLst>
        <p:guide orient="horz"/>
        <p:guide orient="horz" pos="3936"/>
        <p:guide orient="horz" pos="2976"/>
        <p:guide pos="336"/>
        <p:guide pos="590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37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332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8992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233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060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147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490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75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888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E11AB-0296-3E4F-BC81-E4B843AB54FF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124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65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0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680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49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86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82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2746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8" name="Picture 7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04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3/21/2014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Damien Perrelet BE-RF-FB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88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78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01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7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42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34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378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9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06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2/4/2019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2" name="Picture 11" descr="liu_ppt-03.jp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22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7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schwarz\cernbox\BLonD_files\Simulations\flatBottom_instability\data_analysis\48bunches_future\Q20\rms12.2ns_mu2.5ns\bunchLength.png" TargetMode="External"/><Relationship Id="rId7" Type="http://schemas.openxmlformats.org/officeDocument/2006/relationships/image" Target="file:///C:\Users\schwarz\cernbox\BLonD_files\Simulations\flatBottom_instability\data_analysis\48bunches_future\Q20\rms10.0ns_mu2.5ns\bunchLength.png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file:///C:\Users\schwarz\cernbox\BLonD_files\Simulations\flatBottom_instability\data_analysis\48bunches_future\Q20\rms11.0ns_mu2.5ns\bunchLength.png" TargetMode="Externa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schwarz\cernbox\BLonD_files\Simulations\flatBottom_instability\data_analysis\48bunches_future\Q20\threshold_filIntFilBL.png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8836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15400" y="6019800"/>
            <a:ext cx="914400" cy="762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0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86800" y="5885965"/>
            <a:ext cx="1219200" cy="972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28680"/>
              </p:ext>
            </p:extLst>
          </p:nvPr>
        </p:nvGraphicFramePr>
        <p:xfrm>
          <a:off x="190500" y="152400"/>
          <a:ext cx="9525000" cy="425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874">
                  <a:extLst>
                    <a:ext uri="{9D8B030D-6E8A-4147-A177-3AD203B41FA5}">
                      <a16:colId xmlns:a16="http://schemas.microsoft.com/office/drawing/2014/main" val="4038010601"/>
                    </a:ext>
                  </a:extLst>
                </a:gridCol>
                <a:gridCol w="1491218">
                  <a:extLst>
                    <a:ext uri="{9D8B030D-6E8A-4147-A177-3AD203B41FA5}">
                      <a16:colId xmlns:a16="http://schemas.microsoft.com/office/drawing/2014/main" val="3758859279"/>
                    </a:ext>
                  </a:extLst>
                </a:gridCol>
                <a:gridCol w="1542593">
                  <a:extLst>
                    <a:ext uri="{9D8B030D-6E8A-4147-A177-3AD203B41FA5}">
                      <a16:colId xmlns:a16="http://schemas.microsoft.com/office/drawing/2014/main" val="887178517"/>
                    </a:ext>
                  </a:extLst>
                </a:gridCol>
                <a:gridCol w="1444959">
                  <a:extLst>
                    <a:ext uri="{9D8B030D-6E8A-4147-A177-3AD203B41FA5}">
                      <a16:colId xmlns:a16="http://schemas.microsoft.com/office/drawing/2014/main" val="1656986325"/>
                    </a:ext>
                  </a:extLst>
                </a:gridCol>
                <a:gridCol w="1547461">
                  <a:extLst>
                    <a:ext uri="{9D8B030D-6E8A-4147-A177-3AD203B41FA5}">
                      <a16:colId xmlns:a16="http://schemas.microsoft.com/office/drawing/2014/main" val="2803507257"/>
                    </a:ext>
                  </a:extLst>
                </a:gridCol>
                <a:gridCol w="2730895">
                  <a:extLst>
                    <a:ext uri="{9D8B030D-6E8A-4147-A177-3AD203B41FA5}">
                      <a16:colId xmlns:a16="http://schemas.microsoft.com/office/drawing/2014/main" val="2957035914"/>
                    </a:ext>
                  </a:extLst>
                </a:gridCol>
              </a:tblGrid>
              <a:tr h="538480">
                <a:tc rowSpan="2" gridSpan="2">
                  <a:txBody>
                    <a:bodyPr/>
                    <a:lstStyle/>
                    <a:p>
                      <a:pPr algn="ctr"/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Garnet</a:t>
                      </a:r>
                      <a:r>
                        <a:rPr lang="en-GB" sz="1600" b="1" baseline="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-based option</a:t>
                      </a:r>
                      <a:endParaRPr lang="en-GB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 gap option based on 20 MHz design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Finemet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038063"/>
                  </a:ext>
                </a:extLst>
              </a:tr>
              <a:tr h="116704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Mushroom-like structure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Without 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additional capacitive </a:t>
                      </a: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loading</a:t>
                      </a:r>
                    </a:p>
                    <a:p>
                      <a:pPr algn="ctr"/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978423"/>
                  </a:ext>
                </a:extLst>
              </a:tr>
              <a:tr h="30770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(MHz)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~40.05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140648"/>
                  </a:ext>
                </a:extLst>
              </a:tr>
              <a:tr h="30770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unloaded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31.8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526677"/>
                  </a:ext>
                </a:extLst>
              </a:tr>
              <a:tr h="30770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(k</a:t>
                      </a:r>
                      <a:r>
                        <a:rPr lang="el-G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b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(each </a:t>
                      </a:r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 </a:t>
                      </a:r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(each gap)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892932"/>
                  </a:ext>
                </a:extLst>
              </a:tr>
              <a:tr h="538480">
                <a:tc rowSpan="2">
                  <a:txBody>
                    <a:bodyPr/>
                    <a:lstStyle/>
                    <a:p>
                      <a:pPr algn="ctr"/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GB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</a:t>
                      </a:r>
                      <a:r>
                        <a:rPr lang="en-GB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(phase offset=0)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r>
                        <a:rPr lang="en-GB" sz="16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kW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kW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397628"/>
                  </a:ext>
                </a:extLst>
              </a:tr>
              <a:tr h="53848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offset=30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kW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944699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752600" y="4536000"/>
            <a:ext cx="4728754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</a:t>
            </a:r>
            <a:r>
              <a:rPr lang="en-GB" sz="16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arrow-band impedance tuned with biasing</a:t>
            </a:r>
          </a:p>
          <a:p>
            <a:pPr marL="0" lvl="1" algn="l">
              <a:spcBef>
                <a:spcPct val="20000"/>
              </a:spcBef>
              <a:defRPr/>
            </a:pPr>
            <a:r>
              <a:rPr lang="en-GB" sz="16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   garnet/ferrite</a:t>
            </a:r>
          </a:p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Complexity: garnet biasing and tube amplifier in </a:t>
            </a:r>
            <a:r>
              <a:rPr lang="en-US" sz="16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tunnel</a:t>
            </a:r>
            <a:endParaRPr lang="en-GB" sz="1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Parameters defined by length of </a:t>
            </a:r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garnet/ferrite 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section</a:t>
            </a:r>
          </a:p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Impedance reduction with direct </a:t>
            </a: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feedback</a:t>
            </a:r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29401" y="4536000"/>
            <a:ext cx="327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tuning is needed</a:t>
            </a:r>
          </a:p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Simplicity</a:t>
            </a:r>
          </a:p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Parameter defined by core characteristics </a:t>
            </a:r>
          </a:p>
          <a:p>
            <a:pPr marL="0" lvl="1" algn="l">
              <a:spcBef>
                <a:spcPct val="20000"/>
              </a:spcBef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   and coupling ratio</a:t>
            </a: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Direct RF feedback </a:t>
            </a:r>
            <a:r>
              <a:rPr lang="en-US" sz="16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excluded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268288" lvl="1" indent="-2682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Impedance </a:t>
            </a: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covers </a:t>
            </a:r>
            <a:r>
              <a:rPr lang="en-US" sz="16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several </a:t>
            </a:r>
            <a:r>
              <a:rPr lang="en-US" sz="16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US" sz="16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rev</a:t>
            </a: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6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harmonics</a:t>
            </a:r>
            <a:endParaRPr lang="en-US" sz="16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29" name="Left Brace 28"/>
          <p:cNvSpPr/>
          <p:nvPr/>
        </p:nvSpPr>
        <p:spPr>
          <a:xfrm rot="16200000">
            <a:off x="4557133" y="2232101"/>
            <a:ext cx="156117" cy="4598020"/>
          </a:xfrm>
          <a:prstGeom prst="leftBrace">
            <a:avLst>
              <a:gd name="adj1" fmla="val 32452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 Brace 29"/>
          <p:cNvSpPr/>
          <p:nvPr/>
        </p:nvSpPr>
        <p:spPr>
          <a:xfrm rot="16200000">
            <a:off x="8284893" y="3178460"/>
            <a:ext cx="156117" cy="2705100"/>
          </a:xfrm>
          <a:prstGeom prst="leftBrace">
            <a:avLst>
              <a:gd name="adj1" fmla="val 32452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2398" y="6248400"/>
            <a:ext cx="170751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GB" dirty="0" err="1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Esfahani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737519"/>
              </p:ext>
            </p:extLst>
          </p:nvPr>
        </p:nvGraphicFramePr>
        <p:xfrm>
          <a:off x="78659" y="1051560"/>
          <a:ext cx="9751141" cy="4754880"/>
        </p:xfrm>
        <a:graphic>
          <a:graphicData uri="http://schemas.openxmlformats.org/drawingml/2006/table">
            <a:tbl>
              <a:tblPr firstRow="1" bandRow="1"/>
              <a:tblGrid>
                <a:gridCol w="2588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4362">
                  <a:extLst>
                    <a:ext uri="{9D8B030D-6E8A-4147-A177-3AD203B41FA5}">
                      <a16:colId xmlns:a16="http://schemas.microsoft.com/office/drawing/2014/main" val="4078250079"/>
                    </a:ext>
                  </a:extLst>
                </a:gridCol>
                <a:gridCol w="2010438">
                  <a:extLst>
                    <a:ext uri="{9D8B030D-6E8A-4147-A177-3AD203B41FA5}">
                      <a16:colId xmlns:a16="http://schemas.microsoft.com/office/drawing/2014/main" val="1742875499"/>
                    </a:ext>
                  </a:extLst>
                </a:gridCol>
              </a:tblGrid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(Parameters</a:t>
                      </a:r>
                      <a:r>
                        <a:rPr lang="en-US" sz="11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 cavity unit)</a:t>
                      </a:r>
                      <a:endParaRPr lang="en-US" sz="11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Garnet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tuned (mushroom-like loading)</a:t>
                      </a:r>
                      <a:endParaRPr lang="en-US" sz="14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Garnet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tuned</a:t>
                      </a:r>
                      <a:b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 additional capacitive loading)</a:t>
                      </a:r>
                      <a:endParaRPr lang="en-US" sz="12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Ferrite tuned</a:t>
                      </a:r>
                      <a:endParaRPr lang="en-US" sz="14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Wideband </a:t>
                      </a:r>
                      <a:r>
                        <a:rPr lang="en-GB" sz="1400" b="1" i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Finemet</a:t>
                      </a: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cav.</a:t>
                      </a:r>
                      <a:endParaRPr lang="en-US" sz="14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Configuration</a:t>
                      </a:r>
                      <a:endParaRPr lang="en-US" sz="1400" b="1" i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Single-gap, </a:t>
                      </a:r>
                    </a:p>
                    <a:p>
                      <a:pPr algn="ctr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kV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Single-gap, </a:t>
                      </a:r>
                    </a:p>
                    <a:p>
                      <a:pPr algn="ctr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kV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Double-gap/Central-gap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 1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kV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 gap,</a:t>
                      </a:r>
                    </a:p>
                    <a:p>
                      <a:pPr algn="ctr"/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 1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kV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Quality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factor, </a:t>
                      </a:r>
                      <a:r>
                        <a:rPr lang="en-GB" sz="14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GB" sz="1400" b="1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b="1" baseline="-25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8800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Shunt impedance, </a:t>
                      </a:r>
                      <a:r>
                        <a:rPr lang="en-GB" sz="1400" b="1" i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GB" sz="14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b="1" i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kW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kW/gap  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5.75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kW 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/gap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(3.8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Loaded 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shunt impedance, </a:t>
                      </a:r>
                      <a:r>
                        <a:rPr lang="en-GB" sz="1400" b="1" i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GB" sz="14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endParaRPr lang="en-US" sz="1400" b="1" i="1" baseline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9.8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kW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/gap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(1.9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045900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US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 current, </a:t>
                      </a:r>
                      <a:r>
                        <a:rPr lang="en-US" sz="1400" b="1" i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4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 </a:t>
                      </a:r>
                      <a:r>
                        <a:rPr lang="en-US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0°</a:t>
                      </a:r>
                      <a:endParaRPr lang="en-US" sz="1400" b="1" i="0" baseline="-25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 A (I</a:t>
                      </a:r>
                      <a:r>
                        <a:rPr lang="en-US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=3.4 A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A (I</a:t>
                      </a:r>
                      <a:r>
                        <a:rPr lang="en-US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=4 A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x 5 A (10 x I</a:t>
                      </a:r>
                      <a:r>
                        <a:rPr lang="en-US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=14 A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432990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30°</a:t>
                      </a:r>
                      <a:endParaRPr lang="en-US" sz="1400" b="1" i="1" baseline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A (I</a:t>
                      </a:r>
                      <a:r>
                        <a:rPr lang="en-US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=6.4 A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 A (I</a:t>
                      </a:r>
                      <a:r>
                        <a:rPr lang="en-US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=7 A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A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x 6.6 A (10 x I</a:t>
                      </a:r>
                      <a:r>
                        <a:rPr lang="en-US" sz="1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A)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86579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 RF power, </a:t>
                      </a:r>
                      <a:r>
                        <a:rPr lang="en-GB" sz="1400" b="1" i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at 0°</a:t>
                      </a:r>
                      <a:endParaRPr lang="en-US" sz="1400" b="1" i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at 30°</a:t>
                      </a:r>
                      <a:endParaRPr lang="en-US" sz="1400" b="1" i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kW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9266892"/>
                  </a:ext>
                </a:extLst>
              </a:tr>
              <a:tr h="259028">
                <a:tc>
                  <a:txBody>
                    <a:bodyPr/>
                    <a:lstStyle/>
                    <a:p>
                      <a:r>
                        <a:rPr lang="en-GB" sz="14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amplifier</a:t>
                      </a:r>
                      <a:endParaRPr lang="en-US" sz="1400" b="1" i="1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Tube</a:t>
                      </a:r>
                    </a:p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(RS1084CJ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Tube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(RS1084CJ)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Tube</a:t>
                      </a:r>
                    </a:p>
                    <a:p>
                      <a:pPr algn="ctr"/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(RS1084CJ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Solid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state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(outside ring)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0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impedance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1.5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feedback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1.5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feedback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1.5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feedback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GB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 x 0.95 k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/gap)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Amplifier </a:t>
            </a:r>
            <a:r>
              <a:rPr lang="en-GB" sz="3200" b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feedback design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0" y="541530"/>
            <a:ext cx="129715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Favia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13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cavity options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6446" y="4291435"/>
            <a:ext cx="9652813" cy="6588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6445" y="2898962"/>
            <a:ext cx="9652814" cy="445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559" y="486933"/>
            <a:ext cx="883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design for an amplifier driving the three Landau system options has been developed, based on a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design of the cavity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9826" y="1814337"/>
            <a:ext cx="2535733" cy="595460"/>
          </a:xfrm>
          <a:prstGeom prst="roundRect">
            <a:avLst>
              <a:gd name="adj" fmla="val 14375"/>
            </a:avLst>
          </a:prstGeom>
          <a:solidFill>
            <a:schemeClr val="bg1">
              <a:lumMod val="85000"/>
              <a:alpha val="12000"/>
            </a:schemeClr>
          </a:solidFill>
          <a:ln w="28575">
            <a:solidFill>
              <a:srgbClr val="96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Garnet cavity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629680" y="1814337"/>
            <a:ext cx="2534400" cy="595460"/>
          </a:xfrm>
          <a:prstGeom prst="roundRect">
            <a:avLst>
              <a:gd name="adj" fmla="val 14375"/>
            </a:avLst>
          </a:prstGeom>
          <a:solidFill>
            <a:schemeClr val="bg1">
              <a:lumMod val="85000"/>
              <a:alpha val="12000"/>
            </a:schemeClr>
          </a:solidFill>
          <a:ln w="28575">
            <a:solidFill>
              <a:srgbClr val="96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Ferrite cavity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20788" y="1814337"/>
            <a:ext cx="2534400" cy="595460"/>
          </a:xfrm>
          <a:prstGeom prst="roundRect">
            <a:avLst>
              <a:gd name="adj" fmla="val 14375"/>
            </a:avLst>
          </a:prstGeom>
          <a:solidFill>
            <a:schemeClr val="bg1">
              <a:lumMod val="85000"/>
              <a:alpha val="12000"/>
            </a:schemeClr>
          </a:solidFill>
          <a:ln w="28575">
            <a:solidFill>
              <a:srgbClr val="96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</a:pPr>
            <a:r>
              <a:rPr lang="en-US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2975" y="2062737"/>
            <a:ext cx="4462075" cy="290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Consolidated SSA option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coupling - Long feeder line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amplification chain  </a:t>
            </a: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far from cavity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Impedance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b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possible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424241" y="2062737"/>
            <a:ext cx="3804128" cy="26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RF tube complexity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Coupling amplifier-cavity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RF tube close to cavity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Pre-amplification stage far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Impedance reduction possible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85965" y="2062737"/>
            <a:ext cx="3804128" cy="26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RF tube complexity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 coupling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RF tube close to cavity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Pre-amplification stage far</a:t>
            </a:r>
          </a:p>
          <a:p>
            <a:pPr lvl="1" algn="ctr">
              <a:spcBef>
                <a:spcPts val="4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4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Impedance reduction possible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2000" y="541530"/>
            <a:ext cx="129715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Favia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6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for cavity and amplifier options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579569" y="9906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direct show stoppers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garnet-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lang="en-GB" sz="2100" b="1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-based options,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tuning is difficult for ferrite cavity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Simulations </a:t>
            </a: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benchmarked with measurements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on an existing prototype 20 MHz cavity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Operation frequency of </a:t>
            </a:r>
            <a:r>
              <a:rPr lang="en-GB" sz="2100" b="1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is extended to an unprecedented value of 40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MHz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Extrapolating from existing amplifiers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technical </a:t>
            </a: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design seems feasible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for all three cavity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</a:t>
            </a:r>
          </a:p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Requirements </a:t>
            </a: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on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direct </a:t>
            </a: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feedback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of garnet and ferrite cavity options are </a:t>
            </a:r>
            <a:r>
              <a:rPr lang="en-GB" sz="21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not particularly tight</a:t>
            </a:r>
            <a:endParaRPr lang="en-GB" sz="21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More </a:t>
            </a:r>
            <a:r>
              <a:rPr lang="en-GB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detailed technical designs are required for </a:t>
            </a:r>
            <a:r>
              <a:rPr lang="en-GB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decision</a:t>
            </a:r>
            <a:endParaRPr lang="en-US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9035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52600" y="2590800"/>
            <a:ext cx="640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  <a:b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2018 studies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65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178170"/>
            <a:ext cx="8686800" cy="5275385"/>
          </a:xfrm>
        </p:spPr>
        <p:txBody>
          <a:bodyPr>
            <a:normAutofit lnSpcReduction="10000"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193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benefit of on longitudinal stability during acceleration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662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Disable coupled-bunch feedback ~225 </a:t>
            </a:r>
            <a:r>
              <a:rPr lang="en-US" sz="1662" b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662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 transition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endParaRPr lang="en-US" sz="1939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939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1939" b="1" dirty="0">
                <a:latin typeface="Arial" panose="020B0604020202020204" pitchFamily="34" charset="0"/>
                <a:cs typeface="Arial" panose="020B0604020202020204" pitchFamily="34" charset="0"/>
              </a:rPr>
              <a:t>stabilization due to higher-harmonic RF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939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margin beyond LIU baseline</a:t>
            </a:r>
          </a:p>
          <a:p>
            <a:pPr marL="501174" lvl="1" indent="-328254">
              <a:buFont typeface="Symbol" panose="05050102010706020507" pitchFamily="18" charset="2"/>
              <a:buChar char="®"/>
            </a:pPr>
            <a:r>
              <a:rPr lang="en-US" sz="1939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optimization: relative phase and voltage ratio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12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939" dirty="0"/>
          </a:p>
          <a:p>
            <a:pPr lvl="1">
              <a:buFont typeface="Arial" panose="020B0604020202020204" pitchFamily="34" charset="0"/>
              <a:buChar char="•"/>
            </a:pPr>
            <a:endParaRPr lang="en-GB" sz="1939" dirty="0"/>
          </a:p>
          <a:p>
            <a:pPr marL="172804" lvl="1" indent="0">
              <a:buNone/>
            </a:pP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4076" lvl="2" indent="-422041">
              <a:buFont typeface="+mj-lt"/>
              <a:buAutoNum type="arabicPeriod"/>
            </a:pPr>
            <a:endParaRPr lang="en-GB" sz="221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4076" lvl="2" indent="-422041">
              <a:buFont typeface="+mj-lt"/>
              <a:buAutoNum type="arabicPeriod"/>
            </a:pPr>
            <a:endParaRPr lang="en-GB" sz="221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7968" lvl="2" indent="-235933">
              <a:buFont typeface="Arial" panose="020B0604020202020204" pitchFamily="34" charset="0"/>
              <a:buChar char="•"/>
            </a:pPr>
            <a:endParaRPr lang="en-GB" sz="221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1328" y="1974335"/>
            <a:ext cx="255980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10 MHz only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055" y="2092569"/>
            <a:ext cx="2918514" cy="30984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091463"/>
            <a:ext cx="2915730" cy="30955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50877" y="1974335"/>
            <a:ext cx="274320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10 and 40 MHz (</a:t>
            </a:r>
            <a:r>
              <a:rPr lang="en-US" sz="1477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phase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644294" y="4237892"/>
            <a:ext cx="2559803" cy="0"/>
          </a:xfrm>
          <a:prstGeom prst="line">
            <a:avLst/>
          </a:prstGeom>
          <a:ln w="317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14183" y="4237892"/>
            <a:ext cx="2559803" cy="0"/>
          </a:xfrm>
          <a:prstGeom prst="line">
            <a:avLst/>
          </a:prstGeom>
          <a:ln w="317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own Arrow 4"/>
          <p:cNvSpPr/>
          <p:nvPr/>
        </p:nvSpPr>
        <p:spPr>
          <a:xfrm rot="16200000">
            <a:off x="4558086" y="2720175"/>
            <a:ext cx="492369" cy="1065959"/>
          </a:xfrm>
          <a:prstGeom prst="downArrow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2" name="TextBox 11"/>
          <p:cNvSpPr txBox="1"/>
          <p:nvPr/>
        </p:nvSpPr>
        <p:spPr>
          <a:xfrm>
            <a:off x="1610708" y="3988939"/>
            <a:ext cx="145274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>
                <a:latin typeface="Arial" panose="020B0604020202020204" pitchFamily="34" charset="0"/>
                <a:cs typeface="Arial" panose="020B0604020202020204" pitchFamily="34" charset="0"/>
              </a:rPr>
              <a:t>Feedback off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75924" y="3987586"/>
            <a:ext cx="145274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92" b="1" dirty="0">
                <a:latin typeface="Arial" panose="020B0604020202020204" pitchFamily="34" charset="0"/>
                <a:cs typeface="Arial" panose="020B0604020202020204" pitchFamily="34" charset="0"/>
              </a:rPr>
              <a:t>Feedback off</a:t>
            </a:r>
          </a:p>
        </p:txBody>
      </p:sp>
      <p:sp>
        <p:nvSpPr>
          <p:cNvPr id="15" name="Down Arrow 14"/>
          <p:cNvSpPr/>
          <p:nvPr/>
        </p:nvSpPr>
        <p:spPr>
          <a:xfrm rot="10800000">
            <a:off x="3276579" y="3951098"/>
            <a:ext cx="238131" cy="286794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6" name="Down Arrow 15"/>
          <p:cNvSpPr/>
          <p:nvPr/>
        </p:nvSpPr>
        <p:spPr>
          <a:xfrm rot="10800000">
            <a:off x="7247055" y="3951098"/>
            <a:ext cx="238131" cy="286794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7041384" y="3451335"/>
            <a:ext cx="263436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7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477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h84</a:t>
            </a:r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77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477" b="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h21</a:t>
            </a:r>
            <a:r>
              <a:rPr lang="en-US" sz="1477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</a:t>
            </a:r>
            <a:r>
              <a:rPr lang="en-US" sz="1477" b="1" dirty="0">
                <a:latin typeface="Arial" panose="020B0604020202020204" pitchFamily="34" charset="0"/>
                <a:cs typeface="Arial" panose="020B0604020202020204" pitchFamily="34" charset="0"/>
              </a:rPr>
              <a:t>0.1, 0.2 at flat-top</a:t>
            </a:r>
          </a:p>
        </p:txBody>
      </p:sp>
      <p:sp>
        <p:nvSpPr>
          <p:cNvPr id="2" name="Oval 1"/>
          <p:cNvSpPr/>
          <p:nvPr/>
        </p:nvSpPr>
        <p:spPr>
          <a:xfrm>
            <a:off x="2533650" y="2908061"/>
            <a:ext cx="609600" cy="979298"/>
          </a:xfrm>
          <a:prstGeom prst="ellipse">
            <a:avLst/>
          </a:prstGeom>
          <a:noFill/>
          <a:ln w="317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512873" y="2908800"/>
            <a:ext cx="609600" cy="979298"/>
          </a:xfrm>
          <a:prstGeom prst="ellipse">
            <a:avLst/>
          </a:prstGeom>
          <a:noFill/>
          <a:ln w="317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533400" y="0"/>
            <a:ext cx="9372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40 </a:t>
            </a: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MHz cavity as Landau RF system</a:t>
            </a:r>
          </a:p>
        </p:txBody>
      </p:sp>
    </p:spTree>
    <p:extLst>
      <p:ext uri="{BB962C8B-B14F-4D97-AF65-F5344CB8AC3E}">
        <p14:creationId xmlns:p14="http://schemas.microsoft.com/office/powerpoint/2010/main" val="396347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53650"/>
            <a:ext cx="4834528" cy="3610788"/>
          </a:xfrm>
          <a:prstGeom prst="rect">
            <a:avLst/>
          </a:prstGeom>
        </p:spPr>
      </p:pic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for single-harmonic case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533400" y="4343400"/>
            <a:ext cx="883919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Stability versus longitudinal emittance and bunch intensity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Simulations slightly too optimistic 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676" y="770986"/>
            <a:ext cx="4244325" cy="3183244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7239000" y="3124200"/>
            <a:ext cx="1066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8001000" y="3356247"/>
            <a:ext cx="1066800" cy="226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6172200" y="3200076"/>
            <a:ext cx="1638299" cy="226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940425" y="2991185"/>
            <a:ext cx="228600" cy="226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6135687" y="3173581"/>
            <a:ext cx="59531" cy="80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3224929" y="3313253"/>
            <a:ext cx="939179" cy="461665"/>
            <a:chOff x="4923739" y="3367041"/>
            <a:chExt cx="939179" cy="461665"/>
          </a:xfrm>
        </p:grpSpPr>
        <p:sp>
          <p:nvSpPr>
            <p:cNvPr id="45" name="Rectangle 44"/>
            <p:cNvSpPr/>
            <p:nvPr/>
          </p:nvSpPr>
          <p:spPr>
            <a:xfrm>
              <a:off x="4984376" y="3410035"/>
              <a:ext cx="878542" cy="3715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4923739" y="3367041"/>
              <a:ext cx="906848" cy="461665"/>
              <a:chOff x="4950633" y="3511541"/>
              <a:chExt cx="906848" cy="461665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4950633" y="3511541"/>
                <a:ext cx="7152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1200" i="1" dirty="0"/>
                  <a:t>Nominal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200" i="1" dirty="0"/>
                  <a:t>No BUP</a:t>
                </a: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V="1">
                <a:off x="5603915" y="3646531"/>
                <a:ext cx="251615" cy="1"/>
              </a:xfrm>
              <a:prstGeom prst="line">
                <a:avLst/>
              </a:prstGeom>
              <a:ln w="28575">
                <a:solidFill>
                  <a:srgbClr val="D100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605866" y="3835272"/>
                <a:ext cx="251615" cy="1"/>
              </a:xfrm>
              <a:prstGeom prst="line">
                <a:avLst/>
              </a:prstGeom>
              <a:ln w="28575">
                <a:solidFill>
                  <a:srgbClr val="00CD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TextBox 49"/>
          <p:cNvSpPr txBox="1"/>
          <p:nvPr/>
        </p:nvSpPr>
        <p:spPr>
          <a:xfrm>
            <a:off x="7916293" y="541530"/>
            <a:ext cx="167385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Lasheen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52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27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0" y="655200"/>
            <a:ext cx="4834544" cy="3610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676" y="770986"/>
            <a:ext cx="4244325" cy="318324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224929" y="3313253"/>
            <a:ext cx="939179" cy="461665"/>
            <a:chOff x="4923739" y="3367041"/>
            <a:chExt cx="939179" cy="461665"/>
          </a:xfrm>
        </p:grpSpPr>
        <p:sp>
          <p:nvSpPr>
            <p:cNvPr id="18" name="Rectangle 17"/>
            <p:cNvSpPr/>
            <p:nvPr/>
          </p:nvSpPr>
          <p:spPr>
            <a:xfrm>
              <a:off x="4984376" y="3410035"/>
              <a:ext cx="878542" cy="3715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923739" y="3367041"/>
              <a:ext cx="906848" cy="461665"/>
              <a:chOff x="4950633" y="3511541"/>
              <a:chExt cx="906848" cy="461665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950633" y="3511541"/>
                <a:ext cx="7152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1200" i="1" dirty="0"/>
                  <a:t>Nominal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200" i="1" dirty="0"/>
                  <a:t>No BUP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V="1">
                <a:off x="5603915" y="3646531"/>
                <a:ext cx="251615" cy="1"/>
              </a:xfrm>
              <a:prstGeom prst="line">
                <a:avLst/>
              </a:prstGeom>
              <a:ln w="28575">
                <a:solidFill>
                  <a:srgbClr val="D100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605866" y="3835272"/>
                <a:ext cx="251615" cy="1"/>
              </a:xfrm>
              <a:prstGeom prst="line">
                <a:avLst/>
              </a:prstGeom>
              <a:ln w="28575">
                <a:solidFill>
                  <a:srgbClr val="00CD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with Landau cavity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533400" y="4343400"/>
            <a:ext cx="883919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Stability versus longitudinal emittance and bunch intensity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Simulations slightly too optimistic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Example: RF system at 4</a:t>
            </a:r>
            <a:r>
              <a:rPr lang="en-GB" sz="2000" b="1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harmonic of main RF and at 15% voltage</a:t>
            </a:r>
          </a:p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Doubles stability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margin</a:t>
            </a:r>
          </a:p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Little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influence of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impedance due to additional Landau RF system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16293" y="541530"/>
            <a:ext cx="167385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Lasheen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5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112802" y="4975095"/>
            <a:ext cx="4383123" cy="242316"/>
            <a:chOff x="944879" y="4229100"/>
            <a:chExt cx="4404361" cy="242316"/>
          </a:xfrm>
        </p:grpSpPr>
        <p:sp>
          <p:nvSpPr>
            <p:cNvPr id="16" name="Rectangle 15"/>
            <p:cNvSpPr/>
            <p:nvPr/>
          </p:nvSpPr>
          <p:spPr>
            <a:xfrm>
              <a:off x="944879" y="4229100"/>
              <a:ext cx="4404361" cy="121158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0800000">
              <a:off x="944879" y="4350258"/>
              <a:ext cx="4404361" cy="121158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41600"/>
            <a:ext cx="5050800" cy="3238826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990600"/>
            <a:ext cx="883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Explored minimum longitudinal emittance, </a:t>
            </a:r>
            <a:r>
              <a:rPr lang="en-US" sz="2100" b="1" dirty="0" smtClean="0">
                <a:latin typeface="Symbol" panose="05050102010706020507" pitchFamily="18" charset="2"/>
              </a:rPr>
              <a:t>e</a:t>
            </a:r>
            <a:r>
              <a:rPr lang="en-US" sz="2100" b="1" baseline="-25000" dirty="0" smtClean="0">
                <a:latin typeface="+mn-lt"/>
              </a:rPr>
              <a:t>l</a:t>
            </a:r>
            <a:r>
              <a:rPr lang="en-US" sz="2100" b="1" dirty="0" smtClean="0">
                <a:latin typeface="+mn-lt"/>
              </a:rPr>
              <a:t> with all upgrades together</a:t>
            </a: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US" sz="1800" b="1" dirty="0" smtClean="0">
                <a:latin typeface="+mn-lt"/>
              </a:rPr>
              <a:t>1-turn delay feedbacks	 	(all 10 MHz cavities)</a:t>
            </a: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US" sz="1800" b="1" dirty="0" smtClean="0">
                <a:latin typeface="+mn-lt"/>
              </a:rPr>
              <a:t>Multi-harmonic feedbacks		(1 </a:t>
            </a:r>
            <a:r>
              <a:rPr lang="en-US" sz="1800" b="1" dirty="0" smtClean="0">
                <a:latin typeface="+mn-lt"/>
                <a:sym typeface="Symbol" panose="05050102010706020507" pitchFamily="18" charset="2"/>
              </a:rPr>
              <a:t> 40 MHz and both 80 MHz cavities)</a:t>
            </a:r>
            <a:endParaRPr lang="en-US" sz="1800" b="1" dirty="0" smtClean="0"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GB" sz="1800" b="1" dirty="0">
                <a:latin typeface="+mn-lt"/>
              </a:rPr>
              <a:t>Coupled-bunch feedbacks	</a:t>
            </a:r>
            <a:r>
              <a:rPr lang="en-GB" sz="1800" b="1" dirty="0" smtClean="0">
                <a:latin typeface="+mn-lt"/>
              </a:rPr>
              <a:t>	(</a:t>
            </a:r>
            <a:r>
              <a:rPr lang="en-GB" sz="1800" b="1" dirty="0" err="1">
                <a:latin typeface="+mn-lt"/>
              </a:rPr>
              <a:t>Finemet</a:t>
            </a:r>
            <a:r>
              <a:rPr lang="en-GB" sz="1800" b="1" dirty="0">
                <a:latin typeface="+mn-lt"/>
              </a:rPr>
              <a:t> damper and C10-86/C10-96</a:t>
            </a:r>
            <a:r>
              <a:rPr lang="en-GB" sz="1800" b="1" dirty="0" smtClean="0">
                <a:latin typeface="+mn-lt"/>
              </a:rPr>
              <a:t>)</a:t>
            </a: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  <a:tabLst>
                <a:tab pos="3771900" algn="l"/>
              </a:tabLst>
            </a:pPr>
            <a:r>
              <a:rPr lang="en-GB" sz="1800" b="1" dirty="0" smtClean="0">
                <a:solidFill>
                  <a:srgbClr val="C0504D"/>
                </a:solidFill>
                <a:latin typeface="+mn-lt"/>
              </a:rPr>
              <a:t>40 MHz Landau RF system		(C40-78 only, acceleration and flat-top)</a:t>
            </a:r>
            <a:endParaRPr lang="en-GB" sz="1800" b="1" dirty="0">
              <a:solidFill>
                <a:srgbClr val="C0504D"/>
              </a:solidFill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771900" algn="l"/>
              </a:tabLst>
            </a:pPr>
            <a:endParaRPr lang="en-US" sz="2100" b="1" dirty="0">
              <a:latin typeface="+mn-lt"/>
            </a:endParaRPr>
          </a:p>
          <a:p>
            <a:pPr marL="800100" lvl="1" indent="-342900" algn="l" defTabSz="84455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771900" algn="l"/>
              </a:tabLst>
            </a:pPr>
            <a:endParaRPr lang="en-US" sz="2100" b="1" dirty="0" smtClean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546779" y="4477954"/>
            <a:ext cx="546892" cy="557720"/>
          </a:xfrm>
          <a:prstGeom prst="straightConnector1">
            <a:avLst/>
          </a:prstGeom>
          <a:ln w="38100">
            <a:solidFill>
              <a:srgbClr val="1F497D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1" y="2869845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16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(90%)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start of flat-top,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 bunch at ejection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versus controller blow-up after transition, 2.6 ∙10</a:t>
            </a:r>
            <a:r>
              <a:rPr kumimoji="0" lang="en-GB" sz="16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p/b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5498817" y="4967514"/>
            <a:ext cx="3721383" cy="1061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GB" sz="2100" dirty="0" smtClean="0">
                <a:solidFill>
                  <a:srgbClr val="1F497D"/>
                </a:solidFill>
                <a:latin typeface="+mn-lt"/>
              </a:rPr>
              <a:t>Margin to deliver 10…15% smaller emittance</a:t>
            </a:r>
          </a:p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GB" sz="2100" dirty="0" smtClean="0">
                <a:solidFill>
                  <a:srgbClr val="C0504D"/>
                </a:solidFill>
                <a:latin typeface="+mn-lt"/>
              </a:rPr>
              <a:t>Limitations due to beam-loading (RF current) beyond</a:t>
            </a:r>
            <a:endParaRPr lang="en-GB" sz="2100" dirty="0">
              <a:solidFill>
                <a:srgbClr val="C0504D"/>
              </a:solidFill>
            </a:endParaRPr>
          </a:p>
          <a:p>
            <a:pPr marL="369888" marR="0" lvl="0" indent="-376238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1" y="3411205"/>
            <a:ext cx="2438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00FF"/>
                </a:solidFill>
                <a:latin typeface="+mn-lt"/>
              </a:rPr>
              <a:t>Blow-up 4 with 4</a:t>
            </a:r>
            <a:r>
              <a:rPr lang="en-GB" sz="160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4.5kV</a:t>
            </a:r>
            <a:endParaRPr lang="en-GB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201" y="4039718"/>
            <a:ext cx="10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3</a:t>
            </a:r>
            <a:r>
              <a:rPr lang="en-GB" sz="1600" dirty="0" smtClean="0">
                <a:latin typeface="+mn-lt"/>
                <a:sym typeface="Symbol" panose="05050102010706020507" pitchFamily="18" charset="2"/>
              </a:rPr>
              <a:t>4.5kV</a:t>
            </a:r>
            <a:endParaRPr lang="en-GB" sz="1600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9201" y="4617828"/>
            <a:ext cx="10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2</a:t>
            </a:r>
            <a:r>
              <a:rPr lang="en-GB" sz="1600" dirty="0" smtClean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4.5kV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5229" y="4987555"/>
            <a:ext cx="10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14.5kV</a:t>
            </a:r>
            <a:endParaRPr lang="en-GB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19400" y="5719043"/>
            <a:ext cx="2438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  <a:sym typeface="Symbol" panose="05050102010706020507" pitchFamily="18" charset="2"/>
              </a:rPr>
              <a:t>No blow-up after transition</a:t>
            </a:r>
            <a:endParaRPr lang="en-GB" sz="1600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10500" y="3524318"/>
            <a:ext cx="16902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100" b="1" noProof="0" dirty="0" smtClean="0">
                <a:solidFill>
                  <a:srgbClr val="1F497D"/>
                </a:solidFill>
                <a:latin typeface="+mn-lt"/>
              </a:rPr>
              <a:t>Corresponds to nominal</a:t>
            </a:r>
            <a:r>
              <a: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Symbol" panose="05050102010706020507" pitchFamily="18" charset="2"/>
              </a:rPr>
              <a:t>e</a:t>
            </a:r>
            <a:r>
              <a:rPr kumimoji="0" lang="en-GB" sz="21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</a:rPr>
              <a:t>l</a:t>
            </a:r>
            <a:r>
              <a:rPr kumimoji="0" lang="en-GB" sz="21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lt"/>
              </a:rPr>
              <a:t> at extraction</a:t>
            </a:r>
            <a:endParaRPr kumimoji="0" lang="en-US" sz="2100" b="1" i="0" u="none" strike="noStrike" kern="1200" cap="none" spc="0" normalizeH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tability </a:t>
            </a: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 (25 ns, 72 bunches)</a:t>
            </a:r>
          </a:p>
        </p:txBody>
      </p:sp>
    </p:spTree>
    <p:extLst>
      <p:ext uri="{BB962C8B-B14F-4D97-AF65-F5344CB8AC3E}">
        <p14:creationId xmlns:p14="http://schemas.microsoft.com/office/powerpoint/2010/main" val="359395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3401" y="10668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Longitudinal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LIU baseline parameters reached at PS extraction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Anode power converter upgrade and multi-harmonic feedbacks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0.2 - 0.3 ∙ 10</a:t>
            </a:r>
            <a:r>
              <a:rPr lang="en-GB" sz="18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p/b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 from 2017 to 2018 not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understood</a:t>
            </a:r>
            <a:endParaRPr lang="en-GB" sz="18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Existing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40 MHz cavities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with new anode power converters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usable above ~13 GeV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Beneficial effect on beam stability observed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Limitations with existing cavities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Maximum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RF voltage limited to &lt;28 kV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(sum of both cavities)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Higher-harmonic operation at lower energies excluded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maller longitudinal emittance</a:t>
            </a:r>
            <a:endParaRPr lang="en-GB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9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</a:t>
            </a:r>
            <a:r>
              <a:rPr lang="en-GB" sz="19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table at start of flat-top down to minimum emittance compatible with LIU baseline</a:t>
            </a:r>
          </a:p>
          <a:p>
            <a:pPr marL="814388" lvl="1" indent="-357188" algn="l" defTabSz="86677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Potential issues with beam-loading: 	</a:t>
            </a:r>
            <a:r>
              <a:rPr lang="en-GB" sz="1900" b="1" i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</a:t>
            </a:r>
            <a:r>
              <a:rPr lang="en-GB" sz="1900" b="1" baseline="-250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RF</a:t>
            </a:r>
            <a:r>
              <a:rPr lang="en-GB" sz="19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(</a:t>
            </a:r>
            <a:r>
              <a:rPr lang="en-GB" sz="1900" b="1" i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</a:t>
            </a:r>
            <a:r>
              <a:rPr lang="en-GB" sz="19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=84) in 40 MHz cavities</a:t>
            </a:r>
          </a:p>
          <a:p>
            <a:pPr marL="814388" lvl="1" indent="-357188" algn="l" defTabSz="866775"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19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						</a:t>
            </a:r>
            <a:r>
              <a:rPr lang="en-GB" sz="19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Splitting smaller </a:t>
            </a:r>
            <a:r>
              <a:rPr lang="en-GB" sz="1900" b="1" dirty="0" smtClean="0">
                <a:solidFill>
                  <a:srgbClr val="C0504D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itchFamily="2" charset="2"/>
              </a:rPr>
              <a:t>e</a:t>
            </a:r>
            <a:r>
              <a:rPr lang="en-GB" sz="1900" b="1" baseline="-250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</a:t>
            </a:r>
            <a:r>
              <a:rPr lang="en-GB" sz="19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at flat-top</a:t>
            </a:r>
          </a:p>
          <a:p>
            <a:pPr marL="1271588" lvl="2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tability </a:t>
            </a: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 (25 ns, 72 bunches)</a:t>
            </a:r>
          </a:p>
        </p:txBody>
      </p:sp>
    </p:spTree>
    <p:extLst>
      <p:ext uri="{BB962C8B-B14F-4D97-AF65-F5344CB8AC3E}">
        <p14:creationId xmlns:p14="http://schemas.microsoft.com/office/powerpoint/2010/main" val="109454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PS </a:t>
            </a:r>
            <a:r>
              <a:rPr lang="en-GB" sz="4000" dirty="0"/>
              <a:t>Landau RF </a:t>
            </a:r>
            <a:r>
              <a:rPr lang="en-GB" sz="4000" dirty="0" smtClean="0"/>
              <a:t>system</a:t>
            </a:r>
            <a:br>
              <a:rPr lang="en-GB" sz="4000" dirty="0" smtClean="0"/>
            </a:br>
            <a:r>
              <a:rPr lang="en-GB" sz="4000" dirty="0" smtClean="0"/>
              <a:t>checkpoint meeting summary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 Damerau for the Landau RF System Study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LIU beam dynamics coordination meeting</a:t>
            </a:r>
          </a:p>
          <a:p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5 February 2019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598493"/>
            <a:ext cx="93726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sz="800" b="1" dirty="0" smtClean="0">
              <a:latin typeface="Constantia" pitchFamily="18" charset="0"/>
            </a:endParaRPr>
          </a:p>
          <a:p>
            <a:pPr lvl="0"/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contributions from F. Bertin, R. Calaga, L. De Mallac, N. </a:t>
            </a:r>
            <a:r>
              <a:rPr lang="en-US" sz="1800" b="1" dirty="0" err="1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Esfahani</a:t>
            </a: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G. Favia,</a:t>
            </a:r>
            <a:b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 Lasheen, M. Morvillo, M. Paoluzzi, C. Rossi, E</a:t>
            </a:r>
            <a:r>
              <a:rPr lang="en-US" sz="1800" b="1" dirty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b="1" dirty="0" err="1" smtClean="0">
                <a:solidFill>
                  <a:srgbClr val="385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Shaposhnikova</a:t>
            </a:r>
            <a:endParaRPr lang="en-US" sz="1800" b="1" dirty="0" smtClean="0">
              <a:solidFill>
                <a:srgbClr val="385D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56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495300" y="699777"/>
            <a:ext cx="8912425" cy="600856"/>
          </a:xfrm>
          <a:prstGeom prst="rect">
            <a:avLst/>
          </a:prstGeom>
        </p:spPr>
        <p:txBody>
          <a:bodyPr vert="horz" lIns="49530" rIns="4953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90570" fontAlgn="auto">
              <a:spcAft>
                <a:spcPts val="0"/>
              </a:spcAft>
            </a:pPr>
            <a:endParaRPr lang="en-US" sz="3467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80680"/>
            <a:ext cx="3240847" cy="24306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677" y="1704970"/>
            <a:ext cx="3179056" cy="238429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83" y="1704970"/>
            <a:ext cx="3305823" cy="247936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00714" y="1480626"/>
            <a:ext cx="2258952" cy="3924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defTabSz="9905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950" dirty="0">
                <a:solidFill>
                  <a:srgbClr val="0055A0"/>
                </a:solidFill>
                <a:latin typeface="Arial"/>
              </a:rPr>
              <a:t>Nominal emittance</a:t>
            </a:r>
            <a:endParaRPr lang="en-GB" sz="195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99735" y="1481368"/>
            <a:ext cx="2961067" cy="3924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defTabSz="9905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950" dirty="0">
                <a:solidFill>
                  <a:srgbClr val="0055A0"/>
                </a:solidFill>
                <a:latin typeface="Arial"/>
              </a:rPr>
              <a:t>~15% reduced emittance</a:t>
            </a:r>
            <a:endParaRPr lang="en-GB" sz="195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18850" y="1480626"/>
            <a:ext cx="2961067" cy="3924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defTabSz="9905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950" dirty="0">
                <a:solidFill>
                  <a:srgbClr val="0055A0"/>
                </a:solidFill>
                <a:latin typeface="Arial"/>
              </a:rPr>
              <a:t>~30% reduced emittance</a:t>
            </a:r>
            <a:endParaRPr lang="en-GB" sz="195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92" y="4345726"/>
            <a:ext cx="8907534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o </a:t>
            </a:r>
            <a:r>
              <a:rPr lang="en-US" sz="1950" dirty="0">
                <a:solidFill>
                  <a:srgbClr val="0055A0"/>
                </a:solidFill>
                <a:latin typeface="Arial"/>
              </a:rPr>
              <a:t>strong </a:t>
            </a: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instability</a:t>
            </a:r>
            <a:r>
              <a:rPr lang="en-US" sz="1950" dirty="0">
                <a:latin typeface="Arial"/>
              </a:rPr>
              <a:t> </a:t>
            </a:r>
            <a:r>
              <a:rPr lang="en-US" sz="1950" dirty="0" smtClean="0">
                <a:latin typeface="Arial"/>
              </a:rPr>
              <a:t>on flat-bottom </a:t>
            </a:r>
            <a:r>
              <a:rPr lang="en-US" sz="1950" dirty="0" smtClean="0">
                <a:latin typeface="Arial"/>
              </a:rPr>
              <a:t>(no </a:t>
            </a:r>
            <a:r>
              <a:rPr lang="en-US" sz="1950" dirty="0">
                <a:latin typeface="Arial"/>
              </a:rPr>
              <a:t>increase in mean bunch length)</a:t>
            </a:r>
          </a:p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rgbClr val="C0504D"/>
                </a:solidFill>
                <a:latin typeface="Arial"/>
              </a:rPr>
              <a:t>Individual bunches become unstable </a:t>
            </a:r>
            <a:r>
              <a:rPr lang="en-US" sz="1950" dirty="0">
                <a:latin typeface="Arial"/>
              </a:rPr>
              <a:t>(increase in maximum bunch length);</a:t>
            </a:r>
            <a:br>
              <a:rPr lang="en-US" sz="1950" dirty="0">
                <a:latin typeface="Arial"/>
              </a:rPr>
            </a:br>
            <a:r>
              <a:rPr lang="en-US" sz="1950" dirty="0">
                <a:latin typeface="Arial"/>
              </a:rPr>
              <a:t>especially for very low emittance</a:t>
            </a:r>
          </a:p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latin typeface="Arial"/>
              </a:rPr>
              <a:t>Final </a:t>
            </a:r>
            <a:r>
              <a:rPr lang="en-US" sz="1950" dirty="0">
                <a:solidFill>
                  <a:srgbClr val="0055A0"/>
                </a:solidFill>
                <a:latin typeface="Arial"/>
              </a:rPr>
              <a:t>mean bunch length is </a:t>
            </a: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3 ns </a:t>
            </a:r>
            <a:r>
              <a:rPr lang="en-US" sz="1950" dirty="0">
                <a:solidFill>
                  <a:srgbClr val="0055A0"/>
                </a:solidFill>
                <a:latin typeface="Arial"/>
              </a:rPr>
              <a:t>in all cases</a:t>
            </a:r>
          </a:p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latin typeface="Arial"/>
              </a:rPr>
              <a:t>Minimum bunch length smaller for smaller emittances (</a:t>
            </a:r>
            <a:r>
              <a:rPr lang="en-US" sz="1950" dirty="0" err="1">
                <a:latin typeface="Arial"/>
              </a:rPr>
              <a:t>filamentation</a:t>
            </a:r>
            <a:r>
              <a:rPr lang="en-US" sz="1950" dirty="0">
                <a:latin typeface="Arial"/>
              </a:rPr>
              <a:t>?)</a:t>
            </a:r>
            <a:endParaRPr lang="en-GB" sz="1950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7679" y="3285403"/>
            <a:ext cx="1994649" cy="4924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defTabSz="9905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0055A0"/>
                </a:solidFill>
                <a:latin typeface="Arial"/>
              </a:rPr>
              <a:t>shaded region indicate</a:t>
            </a:r>
            <a:br>
              <a:rPr lang="en-US" sz="1300" dirty="0">
                <a:solidFill>
                  <a:srgbClr val="0055A0"/>
                </a:solidFill>
                <a:latin typeface="Arial"/>
              </a:rPr>
            </a:br>
            <a:r>
              <a:rPr lang="en-US" sz="1300" dirty="0">
                <a:solidFill>
                  <a:srgbClr val="0055A0"/>
                </a:solidFill>
                <a:latin typeface="Arial"/>
              </a:rPr>
              <a:t>range for different seeds</a:t>
            </a:r>
            <a:endParaRPr lang="en-GB" sz="13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 bunch lengths in post-LS2 SPS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30051" y="541530"/>
            <a:ext cx="172354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Schwarz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1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33401" y="4946303"/>
            <a:ext cx="8907534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rgbClr val="0055A0"/>
                </a:solidFill>
                <a:latin typeface="Arial"/>
              </a:rPr>
              <a:t>No strong instability </a:t>
            </a: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up </a:t>
            </a:r>
            <a:r>
              <a:rPr lang="en-US" sz="1950" dirty="0">
                <a:solidFill>
                  <a:srgbClr val="0055A0"/>
                </a:solidFill>
                <a:latin typeface="Arial"/>
              </a:rPr>
              <a:t>to </a:t>
            </a: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3.0 ∙ 10</a:t>
            </a:r>
            <a:r>
              <a:rPr lang="en-US" sz="1950" baseline="30000" dirty="0" smtClean="0">
                <a:solidFill>
                  <a:srgbClr val="0055A0"/>
                </a:solidFill>
                <a:latin typeface="Arial"/>
              </a:rPr>
              <a:t>11</a:t>
            </a:r>
            <a:r>
              <a:rPr lang="en-US" sz="1950" dirty="0" smtClean="0">
                <a:solidFill>
                  <a:srgbClr val="0055A0"/>
                </a:solidFill>
                <a:latin typeface="Arial"/>
              </a:rPr>
              <a:t> p/b</a:t>
            </a:r>
            <a:r>
              <a:rPr lang="en-US" sz="1950" dirty="0">
                <a:latin typeface="Arial"/>
              </a:rPr>
              <a:t>, even for very low emittance bunch</a:t>
            </a:r>
            <a:r>
              <a:rPr lang="en-US" sz="1950" dirty="0" smtClean="0">
                <a:latin typeface="Arial"/>
              </a:rPr>
              <a:t>!</a:t>
            </a:r>
          </a:p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50" dirty="0" smtClean="0">
                <a:latin typeface="Arial"/>
              </a:rPr>
              <a:t>Losses </a:t>
            </a:r>
            <a:r>
              <a:rPr lang="en-GB" sz="1950" dirty="0">
                <a:latin typeface="Arial"/>
              </a:rPr>
              <a:t>below 1% (limitation by momentum aperture was not included) </a:t>
            </a:r>
          </a:p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950" dirty="0">
                <a:latin typeface="Arial"/>
              </a:rPr>
              <a:t>Reducing the emittance by 15% </a:t>
            </a:r>
            <a:r>
              <a:rPr lang="en-GB" sz="1950" dirty="0">
                <a:solidFill>
                  <a:srgbClr val="0055A0"/>
                </a:solidFill>
                <a:latin typeface="Arial"/>
              </a:rPr>
              <a:t>reduces capture losses by two third</a:t>
            </a:r>
            <a:r>
              <a:rPr lang="en-GB" sz="1950" dirty="0">
                <a:latin typeface="Arial"/>
              </a:rPr>
              <a:t> (</a:t>
            </a:r>
            <a:r>
              <a:rPr lang="en-GB" sz="1950" dirty="0">
                <a:solidFill>
                  <a:srgbClr val="C0504D"/>
                </a:solidFill>
                <a:latin typeface="Arial"/>
              </a:rPr>
              <a:t>critically depend on amount of halo particles</a:t>
            </a:r>
            <a:r>
              <a:rPr lang="en-GB" sz="1950" dirty="0">
                <a:latin typeface="Arial"/>
              </a:rPr>
              <a:t>)</a:t>
            </a:r>
          </a:p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95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873080"/>
            <a:ext cx="636712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09553" indent="-309553" algn="l" defTabSz="9905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rgbClr val="0055A0"/>
                </a:solidFill>
                <a:latin typeface="Arial"/>
              </a:rPr>
              <a:t>48 bunches, 25ns spacing, Q20, vary bunch intensity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532" y="1258444"/>
            <a:ext cx="4915269" cy="367109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32675" y="2537523"/>
            <a:ext cx="936690" cy="18489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905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 instability threshold </a:t>
            </a: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post-LS2 </a:t>
            </a: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30051" y="541530"/>
            <a:ext cx="172354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Schwarz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52600" y="2590800"/>
            <a:ext cx="640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Findings, comments and suggestions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9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obvious show-stoppers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cavity and amplifier design of dedicated Landau RF system for PS</a:t>
            </a: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LIU-PS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baseline intensity of 2.6 ∙ 10</a:t>
            </a:r>
            <a:r>
              <a:rPr lang="en-GB" sz="2100" b="1" baseline="30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p/b reached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 2018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New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anode power converters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feedbacks</a:t>
            </a:r>
          </a:p>
          <a:p>
            <a:pPr marL="814388" lvl="1" indent="-357188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Improvement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of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0.2 - 0.3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∙ 10</a:t>
            </a:r>
            <a:r>
              <a:rPr lang="en-GB" sz="1800" b="1" baseline="30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p/b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since 2017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not identified 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Operation of existing 40 MHz cavities during final part of </a:t>
            </a:r>
            <a:r>
              <a:rPr lang="en-GB" sz="21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accel-eration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improves stability, resulting in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~15% emittance margin</a:t>
            </a:r>
          </a:p>
          <a:p>
            <a:pPr marL="357188" indent="-357188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Existing 40 MHz cavities can only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 operated as Landau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RF system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above ~13 GeV leaving a gap of 180 after transition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Longitudinal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emittance and halo crucial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at PS-SPS transfer</a:t>
            </a:r>
          </a:p>
          <a:p>
            <a:pPr marL="814388" lvl="1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Requires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longitudinal emittance below baseline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7758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5300" y="0"/>
            <a:ext cx="941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 and suggestions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569" y="990600"/>
            <a:ext cx="8793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Keep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dedicated RF system for Landau damping as back-up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option, </a:t>
            </a:r>
            <a:r>
              <a:rPr lang="en-GB" sz="21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no strong argument for immediate implementation</a:t>
            </a: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Finish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conceptual RF system design</a:t>
            </a:r>
            <a:endParaRPr lang="en-US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Complete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evaluation of 4-core shroud for </a:t>
            </a:r>
            <a:r>
              <a:rPr lang="en-GB" sz="18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Finemet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tests with improved material at KEK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Characterize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garnet material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; build and measure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radially scaled model</a:t>
            </a:r>
            <a:endParaRPr lang="en-GB" sz="18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Document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results of cavity and amplifier design study</a:t>
            </a:r>
            <a:endParaRPr lang="en-GB" sz="18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Consolidate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present 40 MHz RF system for operational use as Landau RF system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above 13 GeV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Evaluate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limitations of power amplifier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feedback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chain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Study implementation of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LLRF controls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impact on</a:t>
            </a:r>
            <a:b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strategy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Propose and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implement improvements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Continue </a:t>
            </a:r>
            <a:r>
              <a:rPr lang="en-GB" sz="21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dynamics study effort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in view of improved</a:t>
            </a:r>
            <a:b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</a:b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PS-SPS transfer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Smaller longitudinal emittance? How to reduce halo?</a:t>
            </a:r>
          </a:p>
        </p:txBody>
      </p:sp>
    </p:spTree>
    <p:extLst>
      <p:ext uri="{BB962C8B-B14F-4D97-AF65-F5344CB8AC3E}">
        <p14:creationId xmlns:p14="http://schemas.microsoft.com/office/powerpoint/2010/main" val="278859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8915400" y="5685692"/>
            <a:ext cx="914400" cy="1125415"/>
          </a:xfrm>
          <a:prstGeom prst="rect">
            <a:avLst/>
          </a:prstGeom>
          <a:solidFill>
            <a:srgbClr val="0055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751278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76906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79569" y="990600"/>
            <a:ext cx="80310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End of 2017: Maximum intensity </a:t>
            </a: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stuck at </a:t>
            </a:r>
            <a:r>
              <a:rPr lang="en-GB" sz="20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</a:t>
            </a:r>
            <a:r>
              <a:rPr lang="en-GB" sz="20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</a:t>
            </a: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~ 2.1 · 10</a:t>
            </a:r>
            <a:r>
              <a:rPr lang="en-GB" sz="2000" b="1" baseline="30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p/b</a:t>
            </a:r>
            <a:endParaRPr lang="en-US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Coupled-bunch instabilities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Significant uncontrolled emittance growth of the tail bunches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Recommendation from CMAC in Chamonix 2018, underlined again after March 2018 Cost-and-Schedule Review</a:t>
            </a:r>
            <a:endParaRPr lang="en-US" sz="20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‘Add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Landau cavity to the baseline for reaching the PS LIU intensity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requirement.’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Landau cavity study working group launched in March 2018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Study design of a dedicated RF system for Landau 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damping</a:t>
            </a: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974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79569" y="9906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End of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2018: </a:t>
            </a:r>
            <a:r>
              <a:rPr lang="en-GB" sz="2000" b="1" i="1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</a:t>
            </a:r>
            <a:r>
              <a:rPr lang="en-GB" sz="2000" b="1" baseline="-25000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2.6 </a:t>
            </a: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· 10</a:t>
            </a:r>
            <a:r>
              <a:rPr lang="en-GB" sz="2000" b="1" baseline="30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p/b within </a:t>
            </a:r>
            <a:r>
              <a:rPr lang="en-GB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itchFamily="2" charset="2"/>
              </a:rPr>
              <a:t>e</a:t>
            </a:r>
            <a:r>
              <a:rPr lang="en-GB" sz="2000" b="1" baseline="-25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0.35 eVs reached</a:t>
            </a:r>
            <a:endParaRPr lang="en-US" sz="2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New anode power converters for 40 MHz and 80 MHz RF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feedbacks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Checkpoint meeting in two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parts (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  <a:hlinkClick r:id="rId3"/>
              </a:rPr>
              <a:t>https://indico.cern.ch/event/778836/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):</a:t>
            </a: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Assume that </a:t>
            </a: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dedicated system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needed for Landau damping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Technical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design of Landau RF system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the </a:t>
            </a: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PS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Options for cavity and amplifier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+mj-lt"/>
              <a:buAutoNum type="arabicPeriod"/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414141"/>
              </a:clrFrom>
              <a:clrTo>
                <a:srgbClr val="4141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227" y="4191000"/>
            <a:ext cx="6057173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3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79569" y="990600"/>
            <a:ext cx="87168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End of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2018: </a:t>
            </a:r>
            <a:r>
              <a:rPr lang="en-GB" sz="2000" b="1" i="1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</a:t>
            </a:r>
            <a:r>
              <a:rPr lang="en-GB" sz="2000" b="1" baseline="-25000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2.6 </a:t>
            </a: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· 10</a:t>
            </a:r>
            <a:r>
              <a:rPr lang="en-GB" sz="2000" b="1" baseline="30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11</a:t>
            </a:r>
            <a:r>
              <a:rPr lang="en-GB" sz="20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p/b within </a:t>
            </a:r>
            <a:r>
              <a:rPr lang="en-GB" sz="2000" b="1" dirty="0" smtClean="0">
                <a:solidFill>
                  <a:srgbClr val="1F497D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itchFamily="2" charset="2"/>
              </a:rPr>
              <a:t>e</a:t>
            </a:r>
            <a:r>
              <a:rPr lang="en-GB" sz="2000" b="1" baseline="-25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</a:t>
            </a:r>
            <a:r>
              <a:rPr lang="en-GB" sz="20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0.35 eVs reached</a:t>
            </a:r>
            <a:endParaRPr lang="en-US" sz="2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New anode power converters for 40 MHz and 80 MHz RF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Multi-harmonic feedbacks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Checkpoint meeting in two parts:</a:t>
            </a:r>
          </a:p>
          <a:p>
            <a:pPr algn="l">
              <a:spcBef>
                <a:spcPct val="20000"/>
              </a:spcBef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GB" sz="6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</a:pPr>
            <a:r>
              <a:rPr lang="en-GB" sz="1800" b="1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Impact of improved performance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with beam in 2018</a:t>
            </a: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measurements and simulation studies</a:t>
            </a:r>
          </a:p>
          <a:p>
            <a:pPr marL="814388" lvl="1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Potential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benefits for SPS</a:t>
            </a:r>
            <a:endParaRPr lang="en-GB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endParaRPr lang="en-GB" sz="2000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 startAt="2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800100" lvl="1" indent="-342900" algn="l">
              <a:spcBef>
                <a:spcPct val="20000"/>
              </a:spcBef>
              <a:buFont typeface="+mj-lt"/>
              <a:buAutoNum type="arabicPeriod"/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57188" indent="-357188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lvl="1" algn="l">
              <a:spcBef>
                <a:spcPct val="20000"/>
              </a:spcBef>
            </a:pPr>
            <a:endParaRPr lang="en-US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414141"/>
              </a:clrFrom>
              <a:clrTo>
                <a:srgbClr val="4141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00" y="2984400"/>
            <a:ext cx="6057173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835202">
            <a:off x="2281082" y="3941990"/>
            <a:ext cx="5083443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thanks to all speakers!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56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52600" y="2590800"/>
            <a:ext cx="640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Landau RF system design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708" y="736800"/>
            <a:ext cx="8682672" cy="5664000"/>
          </a:xfrm>
        </p:spPr>
        <p:txBody>
          <a:bodyPr>
            <a:normAutofit/>
          </a:bodyPr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Benefits of Landau RF system at </a:t>
            </a:r>
            <a:r>
              <a:rPr lang="en-US" sz="23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3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3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3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 shown with beam </a:t>
            </a:r>
          </a:p>
          <a:p>
            <a:pPr marL="542925" lvl="1" indent="-3556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possibility for proof-of-principle </a:t>
            </a:r>
            <a:r>
              <a:rPr lang="en-GB" sz="21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test at </a:t>
            </a:r>
            <a:r>
              <a:rPr lang="en-US" sz="2000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</a:t>
            </a:r>
          </a:p>
          <a:p>
            <a:pPr marL="542925" lvl="1" indent="-35560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Little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need for instability damping of </a:t>
            </a:r>
            <a:r>
              <a:rPr lang="en-US" sz="2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target beams</a:t>
            </a:r>
            <a:endParaRPr lang="en-GB" sz="2100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Reduced </a:t>
            </a:r>
            <a:r>
              <a:rPr lang="en-US" sz="2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 requirement confirmed by simulations 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BLonD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42925" lvl="1" indent="-355600">
              <a:buFont typeface="Symbol" panose="05050102010706020507" pitchFamily="18" charset="2"/>
              <a:buChar char="®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Optimum ratio: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0.15 (30 kV) for </a:t>
            </a:r>
            <a:r>
              <a:rPr lang="en-GB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1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100" b="1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100" b="1" baseline="-250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1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Final RF system design parameters:</a:t>
            </a:r>
            <a:endParaRPr lang="en-GB" sz="2100" b="1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GB" sz="2100" dirty="0" smtClean="0"/>
          </a:p>
          <a:p>
            <a:pPr marL="187200" lvl="1" indent="0">
              <a:buNone/>
            </a:pP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57725" lvl="2" indent="-457200">
              <a:buFont typeface="+mj-lt"/>
              <a:buAutoNum type="arabicPeriod"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113" lvl="2" indent="-255588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046986"/>
              </p:ext>
            </p:extLst>
          </p:nvPr>
        </p:nvGraphicFramePr>
        <p:xfrm>
          <a:off x="1107440" y="3540370"/>
          <a:ext cx="7731760" cy="2860430"/>
        </p:xfrm>
        <a:graphic>
          <a:graphicData uri="http://schemas.openxmlformats.org/drawingml/2006/table">
            <a:tbl>
              <a:tblPr firstRow="1" bandRow="1"/>
              <a:tblGrid>
                <a:gridCol w="1330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3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29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i="0" dirty="0" err="1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600" b="1" i="1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3,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63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4,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84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-25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5, </a:t>
                      </a:r>
                      <a:r>
                        <a:rPr lang="en-US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105</a:t>
                      </a:r>
                      <a:endParaRPr lang="en-US" sz="1600" b="1" i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GeV to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26 GeV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28.49…30.04 MHz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37.98…40.05 MHz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26 GeV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29.65…30.04 MHz</a:t>
                      </a:r>
                    </a:p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39.53…40.05 MHz</a:t>
                      </a:r>
                    </a:p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70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target option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0504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  <a:endParaRPr lang="en-US" sz="1600" b="1" dirty="0">
                        <a:solidFill>
                          <a:srgbClr val="C0504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28.49…30.51 MHz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600" b="1" i="1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63</a:t>
                      </a:r>
                      <a:r>
                        <a:rPr lang="en-US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64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voltage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kV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≈ 0.3)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kV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i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≈ 0.2)</a:t>
                      </a: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 bwMode="auto">
          <a:xfrm>
            <a:off x="5004846" y="3540371"/>
            <a:ext cx="1900781" cy="112541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/>
            <a:endParaRPr lang="en-US" sz="2123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004140" y="5832232"/>
            <a:ext cx="1900800" cy="56270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/>
            <a:endParaRPr lang="en-US" sz="2123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 </a:t>
            </a: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 for Landau RF system</a:t>
            </a:r>
          </a:p>
        </p:txBody>
      </p:sp>
    </p:spTree>
    <p:extLst>
      <p:ext uri="{BB962C8B-B14F-4D97-AF65-F5344CB8AC3E}">
        <p14:creationId xmlns:p14="http://schemas.microsoft.com/office/powerpoint/2010/main" val="9590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 txBox="1">
            <a:spLocks/>
          </p:cNvSpPr>
          <p:nvPr/>
        </p:nvSpPr>
        <p:spPr>
          <a:xfrm>
            <a:off x="533400" y="914400"/>
            <a:ext cx="88392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8163" indent="-361950" fontAlgn="auto">
              <a:buClrTx/>
              <a:buFont typeface="Symbol" panose="05050102010706020507" pitchFamily="18" charset="2"/>
              <a:buChar char="®"/>
            </a:pPr>
            <a:r>
              <a:rPr lang="en-US" sz="24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RF system design choices</a:t>
            </a:r>
          </a:p>
          <a:p>
            <a:pPr marL="663563" lvl="1" indent="-285750" fontAlgn="auto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Default harmonic ratio, </a:t>
            </a:r>
            <a:r>
              <a:rPr lang="en-US" sz="1800" b="1" i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00" b="1" baseline="-25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b="1" i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800" b="1" baseline="-25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</a:t>
            </a:r>
          </a:p>
          <a:p>
            <a:pPr marL="663563" lvl="1" indent="-285750" fontAlgn="auto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requency range </a:t>
            </a: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37.98 to 40.05 MHz</a:t>
            </a:r>
          </a:p>
          <a:p>
            <a:pPr marL="663563" lvl="1" indent="-285750" fontAlgn="auto"/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Distribute total voltage of ~40 kV over </a:t>
            </a:r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cavities, i.e. ~20 kV per cavity</a:t>
            </a:r>
          </a:p>
          <a:p>
            <a:pPr marL="663563" lvl="1" indent="-285750" fontAlgn="auto"/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8163" indent="-361950" fontAlgn="auto">
              <a:buClrTx/>
              <a:buFont typeface="Symbol" panose="05050102010706020507" pitchFamily="18" charset="2"/>
              <a:buChar char="®"/>
            </a:pPr>
            <a:r>
              <a:rPr lang="en-US" sz="2400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two RF stations?</a:t>
            </a:r>
            <a:endParaRPr lang="en-US" sz="2400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3563" lvl="1" indent="-285750" fontAlgn="auto"/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Improved </a:t>
            </a: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  <a:p>
            <a:pPr marL="976763" lvl="2" indent="-285750" fontAlgn="auto"/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Conservative requirements per cavity</a:t>
            </a:r>
          </a:p>
          <a:p>
            <a:pPr marL="976763" lvl="2" indent="-285750" fontAlgn="auto"/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Degraded operation mode for Landau damping with single cavity</a:t>
            </a: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3563" lvl="1" indent="-285750" fontAlgn="auto"/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Moderate voltage per cavity allows ceramic gap</a:t>
            </a:r>
          </a:p>
          <a:p>
            <a:pPr marL="976763" lvl="2" indent="-285750" fontAlgn="auto"/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beam pipe in vacuum</a:t>
            </a:r>
          </a:p>
          <a:p>
            <a:pPr marL="976763" lvl="2" indent="-285750" fontAlgn="auto"/>
            <a:r>
              <a:rPr lang="en-US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simplification of cavity design</a:t>
            </a:r>
          </a:p>
          <a:p>
            <a:pPr marL="663563" lvl="1" indent="-285750" fontAlgn="auto"/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3563" lvl="1" indent="-285750" fontAlgn="auto"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approach for Landau RF system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6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cavity options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77800" y="1287737"/>
            <a:ext cx="3142800" cy="2824316"/>
          </a:xfrm>
          <a:prstGeom prst="roundRect">
            <a:avLst/>
          </a:prstGeom>
          <a:noFill/>
          <a:ln w="476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6549371" y="1300801"/>
            <a:ext cx="3144357" cy="2824316"/>
          </a:xfrm>
          <a:prstGeom prst="roundRect">
            <a:avLst/>
          </a:prstGeom>
          <a:noFill/>
          <a:ln w="476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3543300" y="1292092"/>
            <a:ext cx="2760617" cy="2824316"/>
          </a:xfrm>
          <a:prstGeom prst="roundRect">
            <a:avLst/>
          </a:prstGeom>
          <a:noFill/>
          <a:ln w="476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152" y="1455869"/>
            <a:ext cx="1479399" cy="1109549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6819901" y="2601047"/>
            <a:ext cx="2470815" cy="1252042"/>
            <a:chOff x="8804367" y="4994366"/>
            <a:chExt cx="2470815" cy="125204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3"/>
            <a:srcRect l="22283" r="49768"/>
            <a:stretch/>
          </p:blipFill>
          <p:spPr>
            <a:xfrm>
              <a:off x="9039495" y="4998721"/>
              <a:ext cx="984069" cy="1247687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3"/>
            <a:srcRect l="64452" r="1"/>
            <a:stretch/>
          </p:blipFill>
          <p:spPr>
            <a:xfrm>
              <a:off x="10023566" y="4994366"/>
              <a:ext cx="1251616" cy="1247687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3"/>
            <a:srcRect l="1384" r="91196"/>
            <a:stretch/>
          </p:blipFill>
          <p:spPr>
            <a:xfrm>
              <a:off x="8804367" y="4994368"/>
              <a:ext cx="261256" cy="1247687"/>
            </a:xfrm>
            <a:prstGeom prst="rect">
              <a:avLst/>
            </a:prstGeom>
          </p:spPr>
        </p:pic>
      </p:grp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4"/>
          <a:srcRect l="16014" t="20089" r="31710" b="15727"/>
          <a:stretch/>
        </p:blipFill>
        <p:spPr>
          <a:xfrm>
            <a:off x="3888522" y="2804550"/>
            <a:ext cx="2110595" cy="107886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0" t="6561" r="10317" b="9841"/>
          <a:stretch/>
        </p:blipFill>
        <p:spPr>
          <a:xfrm>
            <a:off x="4029019" y="1377492"/>
            <a:ext cx="1721359" cy="131262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19510" y="4226450"/>
            <a:ext cx="32010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Garnet-based option: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18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oaxial</a:t>
            </a:r>
            <a:r>
              <a:rPr lang="de-DE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resonator</a:t>
            </a:r>
            <a:r>
              <a:rPr lang="de-DE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the </a:t>
            </a:r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tuning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range through biasing garnet perpendicularly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Small losses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97831" y="4226400"/>
            <a:ext cx="3308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-based option: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Wideband (low </a:t>
            </a: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option </a:t>
            </a:r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tuning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43300" y="4226400"/>
            <a:ext cx="2760617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Ferrite-based option:</a:t>
            </a:r>
          </a:p>
          <a:p>
            <a:pPr marL="285750" indent="-285750" algn="l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20 MHz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Possibility to </a:t>
            </a:r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the accuracy of simulation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 measurements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64528" y="1789383"/>
            <a:ext cx="2748339" cy="1928538"/>
            <a:chOff x="470654" y="4513239"/>
            <a:chExt cx="3377208" cy="2369822"/>
          </a:xfrm>
        </p:grpSpPr>
        <p:grpSp>
          <p:nvGrpSpPr>
            <p:cNvPr id="55" name="Group 54"/>
            <p:cNvGrpSpPr/>
            <p:nvPr/>
          </p:nvGrpSpPr>
          <p:grpSpPr>
            <a:xfrm>
              <a:off x="784860" y="4665639"/>
              <a:ext cx="2735580" cy="1912620"/>
              <a:chOff x="1470660" y="4597059"/>
              <a:chExt cx="2735580" cy="1912620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122" t="4051" r="25832" b="9629"/>
              <a:stretch/>
            </p:blipFill>
            <p:spPr>
              <a:xfrm>
                <a:off x="1654398" y="4597059"/>
                <a:ext cx="2155602" cy="1912620"/>
              </a:xfrm>
              <a:prstGeom prst="rect">
                <a:avLst/>
              </a:prstGeom>
              <a:ln w="12700">
                <a:noFill/>
              </a:ln>
            </p:spPr>
          </p:pic>
          <p:sp>
            <p:nvSpPr>
              <p:cNvPr id="61" name="Right Arrow 60"/>
              <p:cNvSpPr/>
              <p:nvPr/>
            </p:nvSpPr>
            <p:spPr>
              <a:xfrm>
                <a:off x="3550920" y="4955199"/>
                <a:ext cx="655320" cy="205740"/>
              </a:xfrm>
              <a:prstGeom prst="rightArrow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62" name="Right Arrow 61"/>
              <p:cNvSpPr/>
              <p:nvPr/>
            </p:nvSpPr>
            <p:spPr>
              <a:xfrm rot="10800000">
                <a:off x="1470660" y="4705644"/>
                <a:ext cx="661035" cy="205740"/>
              </a:xfrm>
              <a:prstGeom prst="rightArrow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56" name="TextBox 24"/>
            <p:cNvSpPr txBox="1"/>
            <p:nvPr/>
          </p:nvSpPr>
          <p:spPr>
            <a:xfrm rot="21373983">
              <a:off x="1615440" y="5504503"/>
              <a:ext cx="1066800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1912620" y="5623560"/>
              <a:ext cx="7620" cy="144780"/>
            </a:xfrm>
            <a:prstGeom prst="straightConnector1">
              <a:avLst/>
            </a:prstGeom>
            <a:ln w="12700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33"/>
            <p:cNvSpPr txBox="1"/>
            <p:nvPr/>
          </p:nvSpPr>
          <p:spPr>
            <a:xfrm rot="5400000">
              <a:off x="2478285" y="5513484"/>
              <a:ext cx="2369822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capacitive loading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34"/>
            <p:cNvSpPr txBox="1"/>
            <p:nvPr/>
          </p:nvSpPr>
          <p:spPr>
            <a:xfrm rot="5400000">
              <a:off x="121920" y="4895261"/>
              <a:ext cx="1066800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garnet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986209" y="541530"/>
            <a:ext cx="170751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GB" dirty="0" err="1" smtClean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Esfahani</a:t>
            </a:r>
            <a:endParaRPr lang="en-GB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62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73983</TotalTime>
  <Words>1527</Words>
  <Application>Microsoft Office PowerPoint</Application>
  <PresentationFormat>A4 Paper (210x297 mm)</PresentationFormat>
  <Paragraphs>414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Constantia</vt:lpstr>
      <vt:lpstr>Lucida Grande</vt:lpstr>
      <vt:lpstr>Symbol</vt:lpstr>
      <vt:lpstr>Times New Roman</vt:lpstr>
      <vt:lpstr>Wingdings</vt:lpstr>
      <vt:lpstr>Office Theme</vt:lpstr>
      <vt:lpstr>PowerPoint Presentation</vt:lpstr>
      <vt:lpstr> PS Landau RF system checkpoint meeting summary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2351</cp:revision>
  <cp:lastPrinted>2018-03-01T08:29:03Z</cp:lastPrinted>
  <dcterms:created xsi:type="dcterms:W3CDTF">2004-02-08T17:46:25Z</dcterms:created>
  <dcterms:modified xsi:type="dcterms:W3CDTF">2019-02-04T15:53:38Z</dcterms:modified>
</cp:coreProperties>
</file>