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1" r:id="rId1"/>
  </p:sldMasterIdLst>
  <p:notesMasterIdLst>
    <p:notesMasterId r:id="rId45"/>
  </p:notesMasterIdLst>
  <p:handoutMasterIdLst>
    <p:handoutMasterId r:id="rId46"/>
  </p:handoutMasterIdLst>
  <p:sldIdLst>
    <p:sldId id="355" r:id="rId2"/>
    <p:sldId id="256" r:id="rId3"/>
    <p:sldId id="385" r:id="rId4"/>
    <p:sldId id="356" r:id="rId5"/>
    <p:sldId id="357" r:id="rId6"/>
    <p:sldId id="358" r:id="rId7"/>
    <p:sldId id="359" r:id="rId8"/>
    <p:sldId id="388" r:id="rId9"/>
    <p:sldId id="390" r:id="rId10"/>
    <p:sldId id="391" r:id="rId11"/>
    <p:sldId id="392" r:id="rId12"/>
    <p:sldId id="393" r:id="rId13"/>
    <p:sldId id="394" r:id="rId14"/>
    <p:sldId id="396" r:id="rId15"/>
    <p:sldId id="397" r:id="rId16"/>
    <p:sldId id="360" r:id="rId17"/>
    <p:sldId id="386" r:id="rId18"/>
    <p:sldId id="361" r:id="rId19"/>
    <p:sldId id="389" r:id="rId20"/>
    <p:sldId id="362" r:id="rId21"/>
    <p:sldId id="363" r:id="rId22"/>
    <p:sldId id="387" r:id="rId23"/>
    <p:sldId id="364" r:id="rId24"/>
    <p:sldId id="365" r:id="rId25"/>
    <p:sldId id="366" r:id="rId26"/>
    <p:sldId id="367" r:id="rId27"/>
    <p:sldId id="368" r:id="rId28"/>
    <p:sldId id="369" r:id="rId29"/>
    <p:sldId id="370" r:id="rId30"/>
    <p:sldId id="371" r:id="rId31"/>
    <p:sldId id="372" r:id="rId32"/>
    <p:sldId id="373" r:id="rId33"/>
    <p:sldId id="374" r:id="rId34"/>
    <p:sldId id="375" r:id="rId35"/>
    <p:sldId id="376" r:id="rId36"/>
    <p:sldId id="377" r:id="rId37"/>
    <p:sldId id="378" r:id="rId38"/>
    <p:sldId id="379" r:id="rId39"/>
    <p:sldId id="380" r:id="rId40"/>
    <p:sldId id="381" r:id="rId41"/>
    <p:sldId id="382" r:id="rId42"/>
    <p:sldId id="383" r:id="rId43"/>
    <p:sldId id="384" r:id="rId44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6464"/>
    <a:srgbClr val="E7A1A1"/>
    <a:srgbClr val="FF3300"/>
    <a:srgbClr val="00E600"/>
    <a:srgbClr val="E4E4E4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531" autoAdjust="0"/>
    <p:restoredTop sz="96420" autoAdjust="0"/>
  </p:normalViewPr>
  <p:slideViewPr>
    <p:cSldViewPr snapToGrid="0">
      <p:cViewPr>
        <p:scale>
          <a:sx n="100" d="100"/>
          <a:sy n="100" d="100"/>
        </p:scale>
        <p:origin x="-2016" y="-1026"/>
      </p:cViewPr>
      <p:guideLst>
        <p:guide orient="horz" pos="2160"/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22A638-6AB9-47B7-A0C3-161AB669BA9F}" type="datetimeFigureOut">
              <a:rPr lang="fr-FR" smtClean="0"/>
              <a:t>10/04/2019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535178-4854-4A40-A154-149AA5A0D28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78604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827FD8-1D72-42ED-B852-088F42811179}" type="datetimeFigureOut">
              <a:rPr lang="fr-FR" smtClean="0"/>
              <a:t>10/04/2019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DB2CB9-18D5-4CA3-A1A7-5EE11FD0161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53415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3062" y="0"/>
            <a:ext cx="9147062" cy="2098953"/>
          </a:xfrm>
          <a:prstGeom prst="rect">
            <a:avLst/>
          </a:prstGeom>
          <a:solidFill>
            <a:srgbClr val="002060">
              <a:alpha val="52000"/>
            </a:srgbClr>
          </a:solidFill>
          <a:ln>
            <a:noFill/>
          </a:ln>
          <a:effectLst>
            <a:outerShdw blurRad="50800" dir="5400000" sx="103000" sy="103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492738" y="220750"/>
            <a:ext cx="5958017" cy="599865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300" b="0" baseline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1pPr>
          </a:lstStyle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710774" y="1056996"/>
            <a:ext cx="3385226" cy="763499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ctr">
              <a:buNone/>
              <a:defRPr sz="1575" baseline="0">
                <a:solidFill>
                  <a:srgbClr val="FFC000"/>
                </a:solidFill>
                <a:latin typeface="Garamond" pitchFamily="18" charset="0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Boris Quintana</a:t>
            </a:r>
          </a:p>
        </p:txBody>
      </p:sp>
    </p:spTree>
    <p:extLst>
      <p:ext uri="{BB962C8B-B14F-4D97-AF65-F5344CB8AC3E}">
        <p14:creationId xmlns:p14="http://schemas.microsoft.com/office/powerpoint/2010/main" val="17164507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B99BA0-CA38-4F26-88BF-922CA19E58F5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4" name="Titre 1"/>
          <p:cNvSpPr>
            <a:spLocks noGrp="1"/>
          </p:cNvSpPr>
          <p:nvPr>
            <p:ph type="title" hasCustomPrompt="1"/>
          </p:nvPr>
        </p:nvSpPr>
        <p:spPr>
          <a:xfrm>
            <a:off x="455009" y="-72415"/>
            <a:ext cx="7786783" cy="279679"/>
          </a:xfrm>
          <a:prstGeom prst="rect">
            <a:avLst/>
          </a:prstGeom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txBody>
          <a:bodyPr>
            <a:scene3d>
              <a:camera prst="orthographicFront"/>
              <a:lightRig rig="brightRoom" dir="t"/>
            </a:scene3d>
            <a:sp3d extrusionH="63500" prstMaterial="metal">
              <a:bevelT w="6350" h="95250"/>
              <a:bevelB h="101600"/>
            </a:sp3d>
          </a:bodyPr>
          <a:lstStyle>
            <a:lvl1pPr algn="ctr">
              <a:defRPr sz="2000" b="0" cap="none" baseline="0">
                <a:ln w="3175" cap="sq" cmpd="dbl">
                  <a:noFill/>
                  <a:miter lim="800000"/>
                </a:ln>
                <a:solidFill>
                  <a:schemeClr val="tx1"/>
                </a:solidFill>
                <a:effectLst>
                  <a:outerShdw blurRad="12700" dist="38100" dir="16200000" rotWithShape="0">
                    <a:prstClr val="black">
                      <a:alpha val="76000"/>
                    </a:prstClr>
                  </a:outerShdw>
                </a:effectLst>
                <a:latin typeface="+mn-lt"/>
              </a:defRPr>
            </a:lvl1pPr>
          </a:lstStyle>
          <a:p>
            <a:r>
              <a:rPr lang="fr-FR" dirty="0" err="1" smtClean="0"/>
              <a:t>Title</a:t>
            </a:r>
            <a:r>
              <a:rPr lang="fr-FR" dirty="0" smtClean="0"/>
              <a:t/>
            </a:r>
            <a:br>
              <a:rPr lang="fr-FR" dirty="0" smtClean="0"/>
            </a:br>
            <a:endParaRPr lang="fr-FR" dirty="0"/>
          </a:p>
        </p:txBody>
      </p:sp>
      <p:sp>
        <p:nvSpPr>
          <p:cNvPr id="5" name="ZoneTexte 7"/>
          <p:cNvSpPr txBox="1"/>
          <p:nvPr userDrawn="1"/>
        </p:nvSpPr>
        <p:spPr>
          <a:xfrm>
            <a:off x="109728" y="231648"/>
            <a:ext cx="8918448" cy="4718304"/>
          </a:xfrm>
          <a:prstGeom prst="rect">
            <a:avLst/>
          </a:prstGeom>
          <a:solidFill>
            <a:srgbClr val="E4E4E4"/>
          </a:solidFill>
          <a:ln w="3175">
            <a:solidFill>
              <a:schemeClr val="bg1"/>
            </a:solidFill>
          </a:ln>
          <a:effectLst>
            <a:glow rad="139700">
              <a:schemeClr val="bg1">
                <a:alpha val="31000"/>
              </a:schemeClr>
            </a:glow>
          </a:effectLst>
        </p:spPr>
        <p:txBody>
          <a:bodyPr wrap="square" rtlCol="0">
            <a:spAutoFit/>
          </a:bodyPr>
          <a:lstStyle/>
          <a:p>
            <a:endParaRPr lang="fr-FR" sz="135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1"/>
          </p:nvPr>
        </p:nvSpPr>
        <p:spPr>
          <a:xfrm>
            <a:off x="192088" y="300038"/>
            <a:ext cx="8783637" cy="4597400"/>
          </a:xfrm>
          <a:prstGeom prst="rect">
            <a:avLst/>
          </a:prstGeom>
        </p:spPr>
        <p:txBody>
          <a:bodyPr/>
          <a:lstStyle>
            <a:lvl1pPr marL="214313" indent="-214313">
              <a:buClr>
                <a:schemeClr val="accent1"/>
              </a:buClr>
              <a:buFont typeface="Arial" panose="020B0604020202020204" pitchFamily="34" charset="0"/>
              <a:buChar char="•"/>
              <a:defRPr/>
            </a:lvl1pPr>
            <a:lvl2pPr marL="557213" indent="-214313">
              <a:buClr>
                <a:schemeClr val="accent1"/>
              </a:buClr>
              <a:buFont typeface="Arial" panose="020B0604020202020204" pitchFamily="34" charset="0"/>
              <a:buChar char="•"/>
              <a:defRPr/>
            </a:lvl2pPr>
            <a:lvl3pPr marL="900113" indent="-214313">
              <a:buClr>
                <a:schemeClr val="accent1"/>
              </a:buClr>
              <a:buFont typeface="Arial" panose="020B0604020202020204" pitchFamily="34" charset="0"/>
              <a:buChar char="•"/>
              <a:defRPr/>
            </a:lvl3pPr>
            <a:lvl4pPr marL="1157288" indent="-128588">
              <a:buClr>
                <a:schemeClr val="accent1"/>
              </a:buClr>
              <a:buFont typeface="Arial" panose="020B0604020202020204" pitchFamily="34" charset="0"/>
              <a:buChar char="•"/>
              <a:defRPr/>
            </a:lvl4pPr>
            <a:lvl5pPr marL="1500188" indent="-128588">
              <a:buClr>
                <a:schemeClr val="accent1"/>
              </a:buClr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47914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774351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74773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6302" y="6096"/>
            <a:ext cx="9144000" cy="5143500"/>
          </a:xfrm>
          <a:prstGeom prst="rect">
            <a:avLst/>
          </a:prstGeom>
          <a:gradFill>
            <a:gsLst>
              <a:gs pos="0">
                <a:schemeClr val="tx1">
                  <a:lumMod val="57000"/>
                  <a:alpha val="0"/>
                </a:schemeClr>
              </a:gs>
              <a:gs pos="91000">
                <a:srgbClr val="180E66">
                  <a:lumMod val="46000"/>
                </a:srgbClr>
              </a:gs>
            </a:gsLst>
            <a:lin ang="5400000" scaled="1"/>
          </a:gra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sp>
        <p:nvSpPr>
          <p:cNvPr id="24" name="Bande"/>
          <p:cNvSpPr/>
          <p:nvPr/>
        </p:nvSpPr>
        <p:spPr>
          <a:xfrm rot="10800000">
            <a:off x="-141673" y="-542925"/>
            <a:ext cx="9608967" cy="406154"/>
          </a:xfrm>
          <a:custGeom>
            <a:avLst/>
            <a:gdLst>
              <a:gd name="connsiteX0" fmla="*/ 11791024 w 11995211"/>
              <a:gd name="connsiteY0" fmla="*/ 408374 h 408374"/>
              <a:gd name="connsiteX1" fmla="*/ 11586839 w 11995211"/>
              <a:gd name="connsiteY1" fmla="*/ 408374 h 408374"/>
              <a:gd name="connsiteX2" fmla="*/ 10858869 w 11995211"/>
              <a:gd name="connsiteY2" fmla="*/ 408374 h 408374"/>
              <a:gd name="connsiteX3" fmla="*/ 5976151 w 11995211"/>
              <a:gd name="connsiteY3" fmla="*/ 408374 h 408374"/>
              <a:gd name="connsiteX4" fmla="*/ 5976151 w 11995211"/>
              <a:gd name="connsiteY4" fmla="*/ 408373 h 408374"/>
              <a:gd name="connsiteX5" fmla="*/ 1136351 w 11995211"/>
              <a:gd name="connsiteY5" fmla="*/ 408373 h 408374"/>
              <a:gd name="connsiteX6" fmla="*/ 1136341 w 11995211"/>
              <a:gd name="connsiteY6" fmla="*/ 408374 h 408374"/>
              <a:gd name="connsiteX7" fmla="*/ 204187 w 11995211"/>
              <a:gd name="connsiteY7" fmla="*/ 408373 h 408374"/>
              <a:gd name="connsiteX8" fmla="*/ 16046 w 11995211"/>
              <a:gd name="connsiteY8" fmla="*/ 283665 h 408374"/>
              <a:gd name="connsiteX9" fmla="*/ 0 w 11995211"/>
              <a:gd name="connsiteY9" fmla="*/ 204187 h 408374"/>
              <a:gd name="connsiteX10" fmla="*/ 16046 w 11995211"/>
              <a:gd name="connsiteY10" fmla="*/ 124708 h 408374"/>
              <a:gd name="connsiteX11" fmla="*/ 204187 w 11995211"/>
              <a:gd name="connsiteY11" fmla="*/ 0 h 408374"/>
              <a:gd name="connsiteX12" fmla="*/ 408372 w 11995211"/>
              <a:gd name="connsiteY12" fmla="*/ 0 h 408374"/>
              <a:gd name="connsiteX13" fmla="*/ 1136342 w 11995211"/>
              <a:gd name="connsiteY13" fmla="*/ 0 h 408374"/>
              <a:gd name="connsiteX14" fmla="*/ 6019060 w 11995211"/>
              <a:gd name="connsiteY14" fmla="*/ 0 h 408374"/>
              <a:gd name="connsiteX15" fmla="*/ 6019060 w 11995211"/>
              <a:gd name="connsiteY15" fmla="*/ 1 h 408374"/>
              <a:gd name="connsiteX16" fmla="*/ 10858860 w 11995211"/>
              <a:gd name="connsiteY16" fmla="*/ 1 h 408374"/>
              <a:gd name="connsiteX17" fmla="*/ 10858870 w 11995211"/>
              <a:gd name="connsiteY17" fmla="*/ 0 h 408374"/>
              <a:gd name="connsiteX18" fmla="*/ 11791024 w 11995211"/>
              <a:gd name="connsiteY18" fmla="*/ 1 h 408374"/>
              <a:gd name="connsiteX19" fmla="*/ 11979165 w 11995211"/>
              <a:gd name="connsiteY19" fmla="*/ 124709 h 408374"/>
              <a:gd name="connsiteX20" fmla="*/ 11995211 w 11995211"/>
              <a:gd name="connsiteY20" fmla="*/ 204187 h 408374"/>
              <a:gd name="connsiteX21" fmla="*/ 11979165 w 11995211"/>
              <a:gd name="connsiteY21" fmla="*/ 283666 h 408374"/>
              <a:gd name="connsiteX22" fmla="*/ 11791024 w 11995211"/>
              <a:gd name="connsiteY22" fmla="*/ 408374 h 408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1995211" h="408374">
                <a:moveTo>
                  <a:pt x="11791024" y="408374"/>
                </a:moveTo>
                <a:lnTo>
                  <a:pt x="11586839" y="408374"/>
                </a:lnTo>
                <a:lnTo>
                  <a:pt x="10858869" y="408374"/>
                </a:lnTo>
                <a:lnTo>
                  <a:pt x="5976151" y="408374"/>
                </a:lnTo>
                <a:lnTo>
                  <a:pt x="5976151" y="408373"/>
                </a:lnTo>
                <a:lnTo>
                  <a:pt x="1136351" y="408373"/>
                </a:lnTo>
                <a:lnTo>
                  <a:pt x="1136341" y="408374"/>
                </a:lnTo>
                <a:lnTo>
                  <a:pt x="204187" y="408373"/>
                </a:lnTo>
                <a:cubicBezTo>
                  <a:pt x="119611" y="408373"/>
                  <a:pt x="47044" y="356950"/>
                  <a:pt x="16046" y="283665"/>
                </a:cubicBezTo>
                <a:lnTo>
                  <a:pt x="0" y="204187"/>
                </a:lnTo>
                <a:lnTo>
                  <a:pt x="16046" y="124708"/>
                </a:lnTo>
                <a:cubicBezTo>
                  <a:pt x="47044" y="51423"/>
                  <a:pt x="119611" y="0"/>
                  <a:pt x="204187" y="0"/>
                </a:cubicBezTo>
                <a:lnTo>
                  <a:pt x="408372" y="0"/>
                </a:lnTo>
                <a:lnTo>
                  <a:pt x="1136342" y="0"/>
                </a:lnTo>
                <a:lnTo>
                  <a:pt x="6019060" y="0"/>
                </a:lnTo>
                <a:lnTo>
                  <a:pt x="6019060" y="1"/>
                </a:lnTo>
                <a:lnTo>
                  <a:pt x="10858860" y="1"/>
                </a:lnTo>
                <a:lnTo>
                  <a:pt x="10858870" y="0"/>
                </a:lnTo>
                <a:lnTo>
                  <a:pt x="11791024" y="1"/>
                </a:lnTo>
                <a:cubicBezTo>
                  <a:pt x="11875600" y="1"/>
                  <a:pt x="11948167" y="51424"/>
                  <a:pt x="11979165" y="124709"/>
                </a:cubicBezTo>
                <a:lnTo>
                  <a:pt x="11995211" y="204187"/>
                </a:lnTo>
                <a:lnTo>
                  <a:pt x="11979165" y="283666"/>
                </a:lnTo>
                <a:cubicBezTo>
                  <a:pt x="11948167" y="356951"/>
                  <a:pt x="11875600" y="408374"/>
                  <a:pt x="11791024" y="408374"/>
                </a:cubicBezTo>
                <a:close/>
              </a:path>
            </a:pathLst>
          </a:custGeom>
          <a:solidFill>
            <a:schemeClr val="bg1">
              <a:alpha val="29000"/>
            </a:schemeClr>
          </a:solidFill>
          <a:ln w="3175">
            <a:solidFill>
              <a:schemeClr val="tx1">
                <a:lumMod val="65000"/>
              </a:schemeClr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 dirty="0"/>
          </a:p>
        </p:txBody>
      </p:sp>
      <p:cxnSp>
        <p:nvCxnSpPr>
          <p:cNvPr id="15" name="Connecteur droit 14"/>
          <p:cNvCxnSpPr/>
          <p:nvPr/>
        </p:nvCxnSpPr>
        <p:spPr>
          <a:xfrm>
            <a:off x="1" y="5059950"/>
            <a:ext cx="9144005" cy="0"/>
          </a:xfrm>
          <a:prstGeom prst="line">
            <a:avLst/>
          </a:prstGeom>
          <a:ln w="9525">
            <a:gradFill flip="none" rotWithShape="1">
              <a:gsLst>
                <a:gs pos="100000">
                  <a:schemeClr val="accent1">
                    <a:alpha val="0"/>
                    <a:lumMod val="48000"/>
                    <a:lumOff val="52000"/>
                  </a:schemeClr>
                </a:gs>
                <a:gs pos="0">
                  <a:srgbClr val="FFC000">
                    <a:lumMod val="84000"/>
                    <a:lumOff val="16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52387" y="5062380"/>
            <a:ext cx="9091613" cy="81120"/>
          </a:xfrm>
          <a:prstGeom prst="rect">
            <a:avLst/>
          </a:prstGeom>
          <a:gradFill flip="none" rotWithShape="1">
            <a:gsLst>
              <a:gs pos="100000">
                <a:srgbClr val="110C36">
                  <a:alpha val="94000"/>
                </a:srgbClr>
              </a:gs>
              <a:gs pos="7900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51530" y="4885087"/>
            <a:ext cx="341760" cy="246221"/>
          </a:xfrm>
          <a:prstGeom prst="rect">
            <a:avLst/>
          </a:prstGeom>
          <a:noFill/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 vert="horz" wrap="none" lIns="91440" tIns="45720" rIns="91440" bIns="45720" rtlCol="0" anchor="ctr" anchorCtr="0">
            <a:spAutoFit/>
          </a:bodyPr>
          <a:lstStyle>
            <a:lvl1pPr algn="ctr">
              <a:defRPr sz="1000" b="0" i="0">
                <a:ln w="0">
                  <a:noFill/>
                </a:ln>
                <a:solidFill>
                  <a:srgbClr val="FFFF00"/>
                </a:solidFill>
                <a:effectLst>
                  <a:reflection endPos="47000" dist="25400" dir="5400000" sy="-100000" algn="bl" rotWithShape="0"/>
                </a:effectLst>
                <a:latin typeface="+mn-lt"/>
              </a:defRPr>
            </a:lvl1pPr>
          </a:lstStyle>
          <a:p>
            <a:fld id="{FEB99BA0-CA38-4F26-88BF-922CA19E58F5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4690151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62" r:id="rId1"/>
    <p:sldLayoutId id="2147483871" r:id="rId2"/>
    <p:sldLayoutId id="2147483868" r:id="rId3"/>
    <p:sldLayoutId id="2147483870" r:id="rId4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342900" rtl="0" eaLnBrk="1" latinLnBrk="0" hangingPunct="1">
        <a:spcBef>
          <a:spcPct val="0"/>
        </a:spcBef>
        <a:buNone/>
        <a:defRPr sz="27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14313" indent="-214313" algn="l" defTabSz="342900" rtl="0" eaLnBrk="1" latinLnBrk="0" hangingPunct="1">
        <a:spcBef>
          <a:spcPct val="20000"/>
        </a:spcBef>
        <a:spcAft>
          <a:spcPts val="45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5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spcAft>
          <a:spcPts val="45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35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900113" indent="-214313" algn="l" defTabSz="342900" rtl="0" eaLnBrk="1" latinLnBrk="0" hangingPunct="1">
        <a:spcBef>
          <a:spcPct val="20000"/>
        </a:spcBef>
        <a:spcAft>
          <a:spcPts val="45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2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157288" indent="-128588" algn="l" defTabSz="342900" rtl="0" eaLnBrk="1" latinLnBrk="0" hangingPunct="1">
        <a:spcBef>
          <a:spcPct val="20000"/>
        </a:spcBef>
        <a:spcAft>
          <a:spcPts val="45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05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1500188" indent="-128588" algn="l" defTabSz="342900" rtl="0" eaLnBrk="1" latinLnBrk="0" hangingPunct="1">
        <a:spcBef>
          <a:spcPct val="20000"/>
        </a:spcBef>
        <a:spcAft>
          <a:spcPts val="45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05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05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05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05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05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6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hyperlink" Target="http://arxiv.org/abs/arXiv:1802.09433" TargetMode="Externa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53247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B99BA0-CA38-4F26-88BF-922CA19E58F5}" type="slidenum">
              <a:rPr lang="fr-FR" smtClean="0"/>
              <a:pPr/>
              <a:t>10</a:t>
            </a:fld>
            <a:endParaRPr lang="fr-F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74059" y="-81940"/>
            <a:ext cx="7786783" cy="279679"/>
          </a:xfrm>
        </p:spPr>
        <p:txBody>
          <a:bodyPr/>
          <a:lstStyle/>
          <a:p>
            <a:r>
              <a:rPr lang="fr-FR" dirty="0" smtClean="0"/>
              <a:t>Control </a:t>
            </a:r>
            <a:r>
              <a:rPr lang="fr-FR" dirty="0" err="1" smtClean="0"/>
              <a:t>channel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sz="1600" u="sng" dirty="0"/>
              <a:t>(</a:t>
            </a:r>
            <a:r>
              <a:rPr lang="fr-FR" sz="1600" u="sng" dirty="0" err="1"/>
              <a:t>K</a:t>
            </a:r>
            <a:r>
              <a:rPr lang="fr-FR" sz="1600" u="sng" baseline="-25000" dirty="0" err="1"/>
              <a:t>s</a:t>
            </a:r>
            <a:r>
              <a:rPr lang="fr-FR" sz="1600" u="sng" dirty="0"/>
              <a:t>)</a:t>
            </a:r>
            <a:r>
              <a:rPr lang="fr-FR" sz="1600" u="sng" dirty="0" err="1"/>
              <a:t>h+h</a:t>
            </a:r>
            <a:r>
              <a:rPr lang="fr-FR" sz="1600" u="sng" dirty="0"/>
              <a:t>-</a:t>
            </a:r>
            <a:r>
              <a:rPr lang="el-GR" sz="1600" u="sng" dirty="0" smtClean="0"/>
              <a:t>γ</a:t>
            </a:r>
            <a:r>
              <a:rPr lang="fr-FR" sz="1600" u="sng" dirty="0" smtClean="0"/>
              <a:t> reconstructions and PID </a:t>
            </a:r>
            <a:r>
              <a:rPr lang="fr-FR" sz="1600" u="sng" dirty="0" err="1" smtClean="0"/>
              <a:t>selection</a:t>
            </a:r>
            <a:r>
              <a:rPr lang="fr-FR" sz="1600" u="sng" dirty="0" smtClean="0"/>
              <a:t> :</a:t>
            </a:r>
            <a:endParaRPr lang="fr-FR" sz="1600" u="sng" dirty="0"/>
          </a:p>
          <a:p>
            <a:r>
              <a:rPr lang="en-US" dirty="0"/>
              <a:t>Classify h</a:t>
            </a:r>
            <a:r>
              <a:rPr lang="en-US" baseline="30000" dirty="0"/>
              <a:t>+</a:t>
            </a:r>
            <a:r>
              <a:rPr lang="en-US" dirty="0"/>
              <a:t> h</a:t>
            </a:r>
            <a:r>
              <a:rPr lang="en-US" baseline="30000" dirty="0"/>
              <a:t>-</a:t>
            </a:r>
            <a:r>
              <a:rPr lang="en-US" dirty="0"/>
              <a:t> γ candidates according to </a:t>
            </a:r>
            <a:r>
              <a:rPr lang="en-US" dirty="0" smtClean="0"/>
              <a:t>PID information (RICH) 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Use Monte Carlo and calibration data to estimate </a:t>
            </a:r>
            <a:r>
              <a:rPr lang="en-US" dirty="0" err="1" smtClean="0"/>
              <a:t>mis</a:t>
            </a:r>
            <a:r>
              <a:rPr lang="en-US" dirty="0" smtClean="0"/>
              <a:t>-ID rate (cross-feeds)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5D48EF25-247D-4E50-A54A-CB3EDC72C9B5}"/>
              </a:ext>
            </a:extLst>
          </p:cNvPr>
          <p:cNvSpPr/>
          <p:nvPr/>
        </p:nvSpPr>
        <p:spPr>
          <a:xfrm>
            <a:off x="844182" y="1325245"/>
            <a:ext cx="1133040" cy="1312171"/>
          </a:xfrm>
          <a:prstGeom prst="rect">
            <a:avLst/>
          </a:prstGeom>
          <a:solidFill>
            <a:schemeClr val="accent1">
              <a:alpha val="4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Arial"/>
            </a:endParaRPr>
          </a:p>
        </p:txBody>
      </p:sp>
      <p:sp>
        <p:nvSpPr>
          <p:cNvPr id="8" name="ZoneTexte 5">
            <a:extLst>
              <a:ext uri="{FF2B5EF4-FFF2-40B4-BE49-F238E27FC236}">
                <a16:creationId xmlns="" xmlns:a16="http://schemas.microsoft.com/office/drawing/2014/main" id="{5167FEF1-8FA7-498C-951D-8E0B8942E6E2}"/>
              </a:ext>
            </a:extLst>
          </p:cNvPr>
          <p:cNvSpPr txBox="1"/>
          <p:nvPr/>
        </p:nvSpPr>
        <p:spPr>
          <a:xfrm>
            <a:off x="915295" y="2379108"/>
            <a:ext cx="13889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+ BKG</a:t>
            </a:r>
          </a:p>
        </p:txBody>
      </p:sp>
      <p:sp>
        <p:nvSpPr>
          <p:cNvPr id="9" name="ZoneTexte 7">
            <a:extLst>
              <a:ext uri="{FF2B5EF4-FFF2-40B4-BE49-F238E27FC236}">
                <a16:creationId xmlns="" xmlns:a16="http://schemas.microsoft.com/office/drawing/2014/main" id="{03328157-FE1F-4B43-B469-6544958FBA08}"/>
              </a:ext>
            </a:extLst>
          </p:cNvPr>
          <p:cNvSpPr txBox="1"/>
          <p:nvPr/>
        </p:nvSpPr>
        <p:spPr>
          <a:xfrm>
            <a:off x="5971301" y="1003277"/>
            <a:ext cx="13249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itchFamily="18" charset="0"/>
                <a:cs typeface="Arial"/>
                <a:sym typeface="Arial"/>
              </a:rPr>
              <a:t>PID </a:t>
            </a:r>
            <a:r>
              <a:rPr kumimoji="0" lang="fr-FR" sz="1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itchFamily="18" charset="0"/>
                <a:cs typeface="Arial"/>
                <a:sym typeface="Arial"/>
              </a:rPr>
              <a:t>selection</a:t>
            </a:r>
            <a:endParaRPr kumimoji="0" lang="fr-FR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pitchFamily="18" charset="0"/>
              <a:cs typeface="Arial"/>
              <a:sym typeface="Arial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8DCAD836-E7DD-445A-8837-AD84C2EDE413}"/>
              </a:ext>
            </a:extLst>
          </p:cNvPr>
          <p:cNvSpPr/>
          <p:nvPr/>
        </p:nvSpPr>
        <p:spPr>
          <a:xfrm>
            <a:off x="2402518" y="1325246"/>
            <a:ext cx="1212194" cy="1312171"/>
          </a:xfrm>
          <a:prstGeom prst="rect">
            <a:avLst/>
          </a:prstGeom>
          <a:solidFill>
            <a:schemeClr val="accent1">
              <a:alpha val="2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Arial"/>
            </a:endParaRPr>
          </a:p>
        </p:txBody>
      </p:sp>
      <p:sp>
        <p:nvSpPr>
          <p:cNvPr id="11" name="ZoneTexte 9">
            <a:extLst>
              <a:ext uri="{FF2B5EF4-FFF2-40B4-BE49-F238E27FC236}">
                <a16:creationId xmlns="" xmlns:a16="http://schemas.microsoft.com/office/drawing/2014/main" id="{23B97842-9537-405C-B9D6-3D1C13244D9A}"/>
              </a:ext>
            </a:extLst>
          </p:cNvPr>
          <p:cNvSpPr txBox="1"/>
          <p:nvPr/>
        </p:nvSpPr>
        <p:spPr>
          <a:xfrm>
            <a:off x="2488255" y="1325246"/>
            <a:ext cx="10919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itchFamily="18" charset="0"/>
                <a:cs typeface="Arial"/>
                <a:sym typeface="Arial"/>
              </a:rPr>
              <a:t>h</a:t>
            </a:r>
            <a:r>
              <a:rPr kumimoji="0" lang="fr-FR" sz="1400" b="0" i="0" u="none" strike="noStrike" kern="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itchFamily="18" charset="0"/>
                <a:cs typeface="Arial"/>
                <a:sym typeface="Arial"/>
              </a:rPr>
              <a:t>1</a:t>
            </a: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itchFamily="18" charset="0"/>
                <a:cs typeface="Arial"/>
                <a:sym typeface="Arial"/>
              </a:rPr>
              <a:t> h</a:t>
            </a:r>
            <a:r>
              <a:rPr kumimoji="0" lang="fr-FR" sz="1400" b="0" i="0" u="none" strike="noStrike" kern="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itchFamily="18" charset="0"/>
                <a:cs typeface="Arial"/>
                <a:sym typeface="Arial"/>
              </a:rPr>
              <a:t>2 </a:t>
            </a: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itchFamily="18" charset="0"/>
                <a:cs typeface="Times New Roman" panose="02020603050405020304" pitchFamily="18" charset="0"/>
                <a:sym typeface="Arial"/>
              </a:rPr>
              <a:t>→ K</a:t>
            </a:r>
            <a:r>
              <a:rPr kumimoji="0" lang="el-GR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itchFamily="18" charset="0"/>
                <a:cs typeface="Times New Roman" panose="02020603050405020304" pitchFamily="18" charset="0"/>
                <a:sym typeface="Arial"/>
              </a:rPr>
              <a:t>π</a:t>
            </a:r>
            <a:endParaRPr kumimoji="0" lang="fr-FR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pitchFamily="18" charset="0"/>
              <a:cs typeface="Arial"/>
              <a:sym typeface="Arial"/>
            </a:endParaRPr>
          </a:p>
        </p:txBody>
      </p:sp>
      <p:sp>
        <p:nvSpPr>
          <p:cNvPr id="12" name="ZoneTexte 10">
            <a:extLst>
              <a:ext uri="{FF2B5EF4-FFF2-40B4-BE49-F238E27FC236}">
                <a16:creationId xmlns="" xmlns:a16="http://schemas.microsoft.com/office/drawing/2014/main" id="{07AE8FCF-DF3A-4A03-B58B-55A254A49D1B}"/>
              </a:ext>
            </a:extLst>
          </p:cNvPr>
          <p:cNvSpPr txBox="1"/>
          <p:nvPr/>
        </p:nvSpPr>
        <p:spPr>
          <a:xfrm>
            <a:off x="2488255" y="1574492"/>
            <a:ext cx="10919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itchFamily="18" charset="0"/>
                <a:cs typeface="Arial"/>
                <a:sym typeface="Arial"/>
              </a:rPr>
              <a:t>h</a:t>
            </a:r>
            <a:r>
              <a:rPr kumimoji="0" lang="fr-FR" sz="1400" b="0" i="0" u="none" strike="noStrike" kern="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itchFamily="18" charset="0"/>
                <a:cs typeface="Arial"/>
                <a:sym typeface="Arial"/>
              </a:rPr>
              <a:t>1</a:t>
            </a: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itchFamily="18" charset="0"/>
                <a:cs typeface="Arial"/>
                <a:sym typeface="Arial"/>
              </a:rPr>
              <a:t> h</a:t>
            </a:r>
            <a:r>
              <a:rPr kumimoji="0" lang="fr-FR" sz="1400" b="0" i="0" u="none" strike="noStrike" kern="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itchFamily="18" charset="0"/>
                <a:cs typeface="Arial"/>
                <a:sym typeface="Arial"/>
              </a:rPr>
              <a:t>2 </a:t>
            </a: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itchFamily="18" charset="0"/>
                <a:cs typeface="Times New Roman" panose="02020603050405020304" pitchFamily="18" charset="0"/>
                <a:sym typeface="Arial"/>
              </a:rPr>
              <a:t>→ </a:t>
            </a:r>
            <a:r>
              <a:rPr kumimoji="0" lang="el-GR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itchFamily="18" charset="0"/>
                <a:cs typeface="Times New Roman" panose="02020603050405020304" pitchFamily="18" charset="0"/>
                <a:sym typeface="Arial"/>
              </a:rPr>
              <a:t>π</a:t>
            </a: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itchFamily="18" charset="0"/>
                <a:cs typeface="Times New Roman" panose="02020603050405020304" pitchFamily="18" charset="0"/>
                <a:sym typeface="Arial"/>
              </a:rPr>
              <a:t>K</a:t>
            </a:r>
            <a:endParaRPr kumimoji="0" lang="fr-FR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pitchFamily="18" charset="0"/>
              <a:cs typeface="Arial"/>
              <a:sym typeface="Arial"/>
            </a:endParaRPr>
          </a:p>
        </p:txBody>
      </p:sp>
      <p:sp>
        <p:nvSpPr>
          <p:cNvPr id="13" name="ZoneTexte 11">
            <a:extLst>
              <a:ext uri="{FF2B5EF4-FFF2-40B4-BE49-F238E27FC236}">
                <a16:creationId xmlns="" xmlns:a16="http://schemas.microsoft.com/office/drawing/2014/main" id="{8A26AB49-63E7-447A-BFBF-3178081E302F}"/>
              </a:ext>
            </a:extLst>
          </p:cNvPr>
          <p:cNvSpPr txBox="1"/>
          <p:nvPr/>
        </p:nvSpPr>
        <p:spPr>
          <a:xfrm>
            <a:off x="2488255" y="1823738"/>
            <a:ext cx="11304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itchFamily="18" charset="0"/>
                <a:cs typeface="Arial"/>
                <a:sym typeface="Arial"/>
              </a:rPr>
              <a:t>h</a:t>
            </a:r>
            <a:r>
              <a:rPr kumimoji="0" lang="fr-FR" sz="1400" b="0" i="0" u="none" strike="noStrike" kern="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itchFamily="18" charset="0"/>
                <a:cs typeface="Arial"/>
                <a:sym typeface="Arial"/>
              </a:rPr>
              <a:t>1</a:t>
            </a: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itchFamily="18" charset="0"/>
                <a:cs typeface="Arial"/>
                <a:sym typeface="Arial"/>
              </a:rPr>
              <a:t> h</a:t>
            </a:r>
            <a:r>
              <a:rPr kumimoji="0" lang="fr-FR" sz="1400" b="0" i="0" u="none" strike="noStrike" kern="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itchFamily="18" charset="0"/>
                <a:cs typeface="Arial"/>
                <a:sym typeface="Arial"/>
              </a:rPr>
              <a:t>2 </a:t>
            </a: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itchFamily="18" charset="0"/>
                <a:cs typeface="Times New Roman" panose="02020603050405020304" pitchFamily="18" charset="0"/>
                <a:sym typeface="Arial"/>
              </a:rPr>
              <a:t>→ K K</a:t>
            </a:r>
            <a:endParaRPr kumimoji="0" lang="fr-FR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pitchFamily="18" charset="0"/>
              <a:cs typeface="Arial"/>
              <a:sym typeface="Arial"/>
            </a:endParaRPr>
          </a:p>
        </p:txBody>
      </p:sp>
      <p:sp>
        <p:nvSpPr>
          <p:cNvPr id="14" name="ZoneTexte 12">
            <a:extLst>
              <a:ext uri="{FF2B5EF4-FFF2-40B4-BE49-F238E27FC236}">
                <a16:creationId xmlns="" xmlns:a16="http://schemas.microsoft.com/office/drawing/2014/main" id="{71B9481A-BC34-4F84-97A2-10B8329764C9}"/>
              </a:ext>
            </a:extLst>
          </p:cNvPr>
          <p:cNvSpPr txBox="1"/>
          <p:nvPr/>
        </p:nvSpPr>
        <p:spPr>
          <a:xfrm>
            <a:off x="2488256" y="2053418"/>
            <a:ext cx="10999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itchFamily="18" charset="0"/>
                <a:cs typeface="Arial"/>
                <a:sym typeface="Arial"/>
              </a:rPr>
              <a:t>h</a:t>
            </a:r>
            <a:r>
              <a:rPr kumimoji="0" lang="fr-FR" sz="1400" b="0" i="0" u="none" strike="noStrike" kern="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itchFamily="18" charset="0"/>
                <a:cs typeface="Arial"/>
                <a:sym typeface="Arial"/>
              </a:rPr>
              <a:t>1</a:t>
            </a: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itchFamily="18" charset="0"/>
                <a:cs typeface="Arial"/>
                <a:sym typeface="Arial"/>
              </a:rPr>
              <a:t> h</a:t>
            </a:r>
            <a:r>
              <a:rPr kumimoji="0" lang="fr-FR" sz="1400" b="0" i="0" u="none" strike="noStrike" kern="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itchFamily="18" charset="0"/>
                <a:cs typeface="Arial"/>
                <a:sym typeface="Arial"/>
              </a:rPr>
              <a:t>2 </a:t>
            </a: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itchFamily="18" charset="0"/>
                <a:cs typeface="Times New Roman" panose="02020603050405020304" pitchFamily="18" charset="0"/>
                <a:sym typeface="Arial"/>
              </a:rPr>
              <a:t>→ p K</a:t>
            </a:r>
            <a:endParaRPr kumimoji="0" lang="fr-FR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pitchFamily="18" charset="0"/>
              <a:cs typeface="Arial"/>
              <a:sym typeface="Arial"/>
            </a:endParaRPr>
          </a:p>
        </p:txBody>
      </p:sp>
      <p:sp>
        <p:nvSpPr>
          <p:cNvPr id="15" name="ZoneTexte 13">
            <a:extLst>
              <a:ext uri="{FF2B5EF4-FFF2-40B4-BE49-F238E27FC236}">
                <a16:creationId xmlns="" xmlns:a16="http://schemas.microsoft.com/office/drawing/2014/main" id="{BB6363EE-5B68-4FD7-9BEC-A60AAF29A1D3}"/>
              </a:ext>
            </a:extLst>
          </p:cNvPr>
          <p:cNvSpPr txBox="1"/>
          <p:nvPr/>
        </p:nvSpPr>
        <p:spPr>
          <a:xfrm>
            <a:off x="2488256" y="2283097"/>
            <a:ext cx="10999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itchFamily="18" charset="0"/>
                <a:cs typeface="Arial"/>
                <a:sym typeface="Arial"/>
              </a:rPr>
              <a:t>h</a:t>
            </a:r>
            <a:r>
              <a:rPr kumimoji="0" lang="fr-FR" sz="1400" b="0" i="0" u="none" strike="noStrike" kern="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itchFamily="18" charset="0"/>
                <a:cs typeface="Arial"/>
                <a:sym typeface="Arial"/>
              </a:rPr>
              <a:t>1</a:t>
            </a: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itchFamily="18" charset="0"/>
                <a:cs typeface="Arial"/>
                <a:sym typeface="Arial"/>
              </a:rPr>
              <a:t> h</a:t>
            </a:r>
            <a:r>
              <a:rPr kumimoji="0" lang="fr-FR" sz="1400" b="0" i="0" u="none" strike="noStrike" kern="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itchFamily="18" charset="0"/>
                <a:cs typeface="Arial"/>
                <a:sym typeface="Arial"/>
              </a:rPr>
              <a:t>2 </a:t>
            </a: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itchFamily="18" charset="0"/>
                <a:cs typeface="Times New Roman" panose="02020603050405020304" pitchFamily="18" charset="0"/>
                <a:sym typeface="Arial"/>
              </a:rPr>
              <a:t>→ K p</a:t>
            </a:r>
            <a:endParaRPr kumimoji="0" lang="fr-FR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pitchFamily="18" charset="0"/>
              <a:cs typeface="Arial"/>
              <a:sym typeface="Arial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ZoneTexte 14">
                <a:extLst>
                  <a:ext uri="{FF2B5EF4-FFF2-40B4-BE49-F238E27FC236}">
                    <a16:creationId xmlns="" xmlns:a16="http://schemas.microsoft.com/office/drawing/2014/main" id="{4D2911D5-0913-4397-90C6-A2869E626960}"/>
                  </a:ext>
                </a:extLst>
              </p:cNvPr>
              <p:cNvSpPr txBox="1"/>
              <p:nvPr/>
            </p:nvSpPr>
            <p:spPr>
              <a:xfrm>
                <a:off x="770321" y="1350047"/>
                <a:ext cx="138893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highlight>
                            <a:srgbClr val="00FF00"/>
                          </a:highlight>
                          <a:uLnTx/>
                          <a:uFillTx/>
                          <a:latin typeface="Cambria" pitchFamily="18" charset="0"/>
                          <a:cs typeface="Times New Roman" panose="02020603050405020304" pitchFamily="18" charset="0"/>
                          <a:sym typeface="Arial"/>
                        </a:rPr>
                        <m:t>B</m:t>
                      </m:r>
                      <m:r>
                        <m:rPr>
                          <m:nor/>
                        </m:rPr>
                        <a:rPr kumimoji="0" lang="fr-FR" sz="1400" b="0" i="0" u="none" strike="noStrike" kern="0" cap="none" spc="0" normalizeH="0" baseline="-2500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highlight>
                            <a:srgbClr val="00FF00"/>
                          </a:highlight>
                          <a:uLnTx/>
                          <a:uFillTx/>
                          <a:latin typeface="Cambria" pitchFamily="18" charset="0"/>
                          <a:cs typeface="Times New Roman" panose="02020603050405020304" pitchFamily="18" charset="0"/>
                          <a:sym typeface="Arial"/>
                        </a:rPr>
                        <m:t>d</m:t>
                      </m:r>
                      <m:r>
                        <m:rPr>
                          <m:nor/>
                        </m:rP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highlight>
                            <a:srgbClr val="00FF00"/>
                          </a:highlight>
                          <a:uLnTx/>
                          <a:uFillTx/>
                          <a:latin typeface="Cambria" pitchFamily="18" charset="0"/>
                          <a:cs typeface="Times New Roman" panose="02020603050405020304" pitchFamily="18" charset="0"/>
                          <a:sym typeface="Arial"/>
                        </a:rPr>
                        <m:t> →</m:t>
                      </m:r>
                      <m:r>
                        <m:rPr>
                          <m:nor/>
                        </m:rPr>
                        <a:rPr kumimoji="0" lang="fr-FR" sz="14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highlight>
                            <a:srgbClr val="00FF00"/>
                          </a:highlight>
                          <a:uLnTx/>
                          <a:uFillTx/>
                          <a:latin typeface="Cambria" pitchFamily="18" charset="0"/>
                          <a:cs typeface="Times New Roman" panose="02020603050405020304" pitchFamily="18" charset="0"/>
                          <a:sym typeface="Arial"/>
                        </a:rPr>
                        <m:t>(</m:t>
                      </m:r>
                      <m:r>
                        <m:rPr>
                          <m:nor/>
                        </m:rP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highlight>
                            <a:srgbClr val="00FF00"/>
                          </a:highlight>
                          <a:uLnTx/>
                          <a:uFillTx/>
                          <a:latin typeface="Cambria" pitchFamily="18" charset="0"/>
                          <a:cs typeface="Times New Roman" panose="02020603050405020304" pitchFamily="18" charset="0"/>
                          <a:sym typeface="Arial"/>
                        </a:rPr>
                        <m:t>K</m:t>
                      </m:r>
                      <m:r>
                        <m:rPr>
                          <m:nor/>
                        </m:rP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highlight>
                            <a:srgbClr val="00FF00"/>
                          </a:highlight>
                          <a:uLnTx/>
                          <a:uFillTx/>
                          <a:latin typeface="Cambria" pitchFamily="18" charset="0"/>
                          <a:cs typeface="Times New Roman" panose="02020603050405020304" pitchFamily="18" charset="0"/>
                          <a:sym typeface="Arial"/>
                        </a:rPr>
                        <m:t> </m:t>
                      </m:r>
                      <m:r>
                        <m:rPr>
                          <m:nor/>
                        </m:rPr>
                        <a:rPr kumimoji="0" lang="el-G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highlight>
                            <a:srgbClr val="00FF00"/>
                          </a:highlight>
                          <a:uLnTx/>
                          <a:uFillTx/>
                          <a:latin typeface="Cambria" pitchFamily="18" charset="0"/>
                          <a:cs typeface="Times New Roman" panose="02020603050405020304" pitchFamily="18" charset="0"/>
                          <a:sym typeface="Arial"/>
                        </a:rPr>
                        <m:t>π</m:t>
                      </m:r>
                      <m:r>
                        <m:rPr>
                          <m:nor/>
                        </m:rPr>
                        <a:rPr kumimoji="0" lang="fr-FR" sz="14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highlight>
                            <a:srgbClr val="00FF00"/>
                          </a:highlight>
                          <a:uLnTx/>
                          <a:uFillTx/>
                          <a:latin typeface="Cambria" pitchFamily="18" charset="0"/>
                          <a:cs typeface="Times New Roman" panose="02020603050405020304" pitchFamily="18" charset="0"/>
                          <a:sym typeface="Arial"/>
                        </a:rPr>
                        <m:t>) </m:t>
                      </m:r>
                      <m:r>
                        <m:rPr>
                          <m:nor/>
                        </m:rPr>
                        <a:rPr kumimoji="0" lang="el-G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highlight>
                            <a:srgbClr val="00FF00"/>
                          </a:highlight>
                          <a:uLnTx/>
                          <a:uFillTx/>
                          <a:latin typeface="Cambria" pitchFamily="18" charset="0"/>
                          <a:cs typeface="Times New Roman" panose="02020603050405020304" pitchFamily="18" charset="0"/>
                          <a:sym typeface="Arial"/>
                        </a:rPr>
                        <m:t>γ</m:t>
                      </m:r>
                    </m:oMath>
                  </m:oMathPara>
                </a14:m>
                <a:endParaRPr kumimoji="0" lang="fr-FR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highlight>
                    <a:srgbClr val="00FF00"/>
                  </a:highlight>
                  <a:uLnTx/>
                  <a:uFillTx/>
                  <a:latin typeface="Cambria" pitchFamily="18" charset="0"/>
                  <a:cs typeface="Arial"/>
                  <a:sym typeface="Arial"/>
                </a:endParaRPr>
              </a:p>
            </p:txBody>
          </p:sp>
        </mc:Choice>
        <mc:Fallback xmlns="">
          <p:sp>
            <p:nvSpPr>
              <p:cNvPr id="16" name="ZoneTexte 14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4D2911D5-0913-4397-90C6-A2869E6269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0321" y="1350047"/>
                <a:ext cx="1388933" cy="307777"/>
              </a:xfrm>
              <a:prstGeom prst="rect">
                <a:avLst/>
              </a:prstGeom>
              <a:blipFill rotWithShape="1">
                <a:blip r:embed="rId2"/>
                <a:stretch>
                  <a:fillRect b="-784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ZoneTexte 15">
                <a:extLst>
                  <a:ext uri="{FF2B5EF4-FFF2-40B4-BE49-F238E27FC236}">
                    <a16:creationId xmlns="" xmlns:a16="http://schemas.microsoft.com/office/drawing/2014/main" id="{463BF7BD-5C7D-4093-8F76-8381204F42D2}"/>
                  </a:ext>
                </a:extLst>
              </p:cNvPr>
              <p:cNvSpPr txBox="1"/>
              <p:nvPr/>
            </p:nvSpPr>
            <p:spPr>
              <a:xfrm>
                <a:off x="785499" y="1761503"/>
                <a:ext cx="138893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highlight>
                            <a:srgbClr val="00FFFF"/>
                          </a:highlight>
                          <a:uLnTx/>
                          <a:uFillTx/>
                          <a:latin typeface="Cambria" pitchFamily="18" charset="0"/>
                          <a:cs typeface="Times New Roman" panose="02020603050405020304" pitchFamily="18" charset="0"/>
                          <a:sym typeface="Arial"/>
                        </a:rPr>
                        <m:t>B</m:t>
                      </m:r>
                      <m:r>
                        <m:rPr>
                          <m:nor/>
                        </m:rPr>
                        <a:rPr kumimoji="0" lang="fr-FR" sz="1400" b="0" i="0" u="none" strike="noStrike" kern="0" cap="none" spc="0" normalizeH="0" baseline="-2500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highlight>
                            <a:srgbClr val="00FFFF"/>
                          </a:highlight>
                          <a:uLnTx/>
                          <a:uFillTx/>
                          <a:latin typeface="Cambria" pitchFamily="18" charset="0"/>
                          <a:cs typeface="Times New Roman" panose="02020603050405020304" pitchFamily="18" charset="0"/>
                          <a:sym typeface="Arial"/>
                        </a:rPr>
                        <m:t>s</m:t>
                      </m:r>
                      <m:r>
                        <m:rPr>
                          <m:nor/>
                        </m:rP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highlight>
                            <a:srgbClr val="00FFFF"/>
                          </a:highlight>
                          <a:uLnTx/>
                          <a:uFillTx/>
                          <a:latin typeface="Cambria" pitchFamily="18" charset="0"/>
                          <a:cs typeface="Times New Roman" panose="02020603050405020304" pitchFamily="18" charset="0"/>
                          <a:sym typeface="Arial"/>
                        </a:rPr>
                        <m:t> →</m:t>
                      </m:r>
                      <m:r>
                        <m:rPr>
                          <m:nor/>
                        </m:rPr>
                        <a:rPr kumimoji="0" lang="fr-FR" sz="14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highlight>
                            <a:srgbClr val="00FFFF"/>
                          </a:highlight>
                          <a:uLnTx/>
                          <a:uFillTx/>
                          <a:latin typeface="Cambria" pitchFamily="18" charset="0"/>
                          <a:cs typeface="Times New Roman" panose="02020603050405020304" pitchFamily="18" charset="0"/>
                          <a:sym typeface="Arial"/>
                        </a:rPr>
                        <m:t>(</m:t>
                      </m:r>
                      <m:r>
                        <m:rPr>
                          <m:nor/>
                        </m:rP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highlight>
                            <a:srgbClr val="00FFFF"/>
                          </a:highlight>
                          <a:uLnTx/>
                          <a:uFillTx/>
                          <a:latin typeface="Cambria" pitchFamily="18" charset="0"/>
                          <a:cs typeface="Times New Roman" panose="02020603050405020304" pitchFamily="18" charset="0"/>
                          <a:sym typeface="Arial"/>
                        </a:rPr>
                        <m:t>K</m:t>
                      </m:r>
                      <m:r>
                        <m:rPr>
                          <m:nor/>
                        </m:rP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highlight>
                            <a:srgbClr val="00FFFF"/>
                          </a:highlight>
                          <a:uLnTx/>
                          <a:uFillTx/>
                          <a:latin typeface="Cambria" pitchFamily="18" charset="0"/>
                          <a:cs typeface="Times New Roman" panose="02020603050405020304" pitchFamily="18" charset="0"/>
                          <a:sym typeface="Arial"/>
                        </a:rPr>
                        <m:t> </m:t>
                      </m:r>
                      <m:r>
                        <m:rPr>
                          <m:nor/>
                        </m:rPr>
                        <a:rPr kumimoji="0" lang="fr-FR" sz="14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highlight>
                            <a:srgbClr val="00FFFF"/>
                          </a:highlight>
                          <a:uLnTx/>
                          <a:uFillTx/>
                          <a:latin typeface="Cambria" pitchFamily="18" charset="0"/>
                          <a:cs typeface="Times New Roman" panose="02020603050405020304" pitchFamily="18" charset="0"/>
                          <a:sym typeface="Arial"/>
                        </a:rPr>
                        <m:t>K</m:t>
                      </m:r>
                      <m:r>
                        <m:rPr>
                          <m:nor/>
                        </m:rPr>
                        <a:rPr kumimoji="0" lang="fr-FR" sz="14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highlight>
                            <a:srgbClr val="00FFFF"/>
                          </a:highlight>
                          <a:uLnTx/>
                          <a:uFillTx/>
                          <a:latin typeface="Cambria" pitchFamily="18" charset="0"/>
                          <a:cs typeface="Times New Roman" panose="02020603050405020304" pitchFamily="18" charset="0"/>
                          <a:sym typeface="Arial"/>
                        </a:rPr>
                        <m:t>) </m:t>
                      </m:r>
                      <m:r>
                        <m:rPr>
                          <m:nor/>
                        </m:rPr>
                        <a:rPr kumimoji="0" lang="el-G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highlight>
                            <a:srgbClr val="00FFFF"/>
                          </a:highlight>
                          <a:uLnTx/>
                          <a:uFillTx/>
                          <a:latin typeface="Cambria" pitchFamily="18" charset="0"/>
                          <a:cs typeface="Times New Roman" panose="02020603050405020304" pitchFamily="18" charset="0"/>
                          <a:sym typeface="Arial"/>
                        </a:rPr>
                        <m:t>γ</m:t>
                      </m:r>
                    </m:oMath>
                  </m:oMathPara>
                </a14:m>
                <a:endParaRPr kumimoji="0" lang="fr-FR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highlight>
                    <a:srgbClr val="00FFFF"/>
                  </a:highlight>
                  <a:uLnTx/>
                  <a:uFillTx/>
                  <a:latin typeface="Cambria" pitchFamily="18" charset="0"/>
                  <a:cs typeface="Arial"/>
                  <a:sym typeface="Arial"/>
                </a:endParaRPr>
              </a:p>
            </p:txBody>
          </p:sp>
        </mc:Choice>
        <mc:Fallback xmlns="">
          <p:sp>
            <p:nvSpPr>
              <p:cNvPr id="17" name="ZoneTexte 15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463BF7BD-5C7D-4093-8F76-8381204F42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5499" y="1761503"/>
                <a:ext cx="1388933" cy="307777"/>
              </a:xfrm>
              <a:prstGeom prst="rect">
                <a:avLst/>
              </a:prstGeom>
              <a:blipFill rotWithShape="1">
                <a:blip r:embed="rId3"/>
                <a:stretch>
                  <a:fillRect b="-100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ZoneTexte 16">
                <a:extLst>
                  <a:ext uri="{FF2B5EF4-FFF2-40B4-BE49-F238E27FC236}">
                    <a16:creationId xmlns="" xmlns:a16="http://schemas.microsoft.com/office/drawing/2014/main" id="{73CD1C86-DFB0-4282-BCB6-AE9AA554A3BE}"/>
                  </a:ext>
                </a:extLst>
              </p:cNvPr>
              <p:cNvSpPr txBox="1"/>
              <p:nvPr/>
            </p:nvSpPr>
            <p:spPr>
              <a:xfrm>
                <a:off x="928343" y="2134535"/>
                <a:ext cx="138893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l-GR" sz="1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highlight>
                      <a:srgbClr val="FF0000"/>
                    </a:highlight>
                    <a:uLnTx/>
                    <a:uFillTx/>
                    <a:latin typeface="Cambria" pitchFamily="18" charset="0"/>
                    <a:cs typeface="Times New Roman" panose="02020603050405020304" pitchFamily="18" charset="0"/>
                    <a:sym typeface="Arial"/>
                  </a:rPr>
                  <a:t>Λ</a:t>
                </a:r>
                <a:r>
                  <a:rPr kumimoji="0" lang="fr-FR" sz="1400" b="0" i="0" u="none" strike="noStrike" kern="0" cap="none" spc="0" normalizeH="0" baseline="-2500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highlight>
                      <a:srgbClr val="FF0000"/>
                    </a:highlight>
                    <a:uLnTx/>
                    <a:uFillTx/>
                    <a:latin typeface="Cambria" pitchFamily="18" charset="0"/>
                    <a:cs typeface="Times New Roman" panose="02020603050405020304" pitchFamily="18" charset="0"/>
                    <a:sym typeface="Arial"/>
                  </a:rPr>
                  <a:t>b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kumimoji="0" lang="fr-FR" sz="14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uLnTx/>
                        <a:uFillTx/>
                        <a:latin typeface="Cambria" pitchFamily="18" charset="0"/>
                        <a:cs typeface="Times New Roman" panose="02020603050405020304" pitchFamily="18" charset="0"/>
                        <a:sym typeface="Arial"/>
                      </a:rPr>
                      <m:t>→</m:t>
                    </m:r>
                    <m:r>
                      <m:rPr>
                        <m:nor/>
                      </m:rPr>
                      <a:rPr kumimoji="0" lang="fr-FR" sz="14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uLnTx/>
                        <a:uFillTx/>
                        <a:latin typeface="Cambria" pitchFamily="18" charset="0"/>
                        <a:cs typeface="Times New Roman" panose="02020603050405020304" pitchFamily="18" charset="0"/>
                        <a:sym typeface="Arial"/>
                      </a:rPr>
                      <m:t> (</m:t>
                    </m:r>
                    <m:r>
                      <m:rPr>
                        <m:nor/>
                      </m:rPr>
                      <a:rPr kumimoji="0" lang="fr-FR" sz="14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uLnTx/>
                        <a:uFillTx/>
                        <a:latin typeface="Cambria" pitchFamily="18" charset="0"/>
                        <a:cs typeface="Times New Roman" panose="02020603050405020304" pitchFamily="18" charset="0"/>
                        <a:sym typeface="Arial"/>
                      </a:rPr>
                      <m:t>p</m:t>
                    </m:r>
                    <m:r>
                      <m:rPr>
                        <m:nor/>
                      </m:rPr>
                      <a:rPr kumimoji="0" lang="fr-FR" sz="14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uLnTx/>
                        <a:uFillTx/>
                        <a:latin typeface="Cambria" pitchFamily="18" charset="0"/>
                        <a:cs typeface="Times New Roman" panose="02020603050405020304" pitchFamily="18" charset="0"/>
                        <a:sym typeface="Arial"/>
                      </a:rPr>
                      <m:t> </m:t>
                    </m:r>
                    <m:r>
                      <m:rPr>
                        <m:nor/>
                      </m:rPr>
                      <a:rPr kumimoji="0" lang="fr-FR" sz="14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uLnTx/>
                        <a:uFillTx/>
                        <a:latin typeface="Cambria" pitchFamily="18" charset="0"/>
                        <a:cs typeface="Times New Roman" panose="02020603050405020304" pitchFamily="18" charset="0"/>
                        <a:sym typeface="Arial"/>
                      </a:rPr>
                      <m:t>K</m:t>
                    </m:r>
                    <m:r>
                      <m:rPr>
                        <m:nor/>
                      </m:rPr>
                      <a:rPr kumimoji="0" lang="fr-FR" sz="14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uLnTx/>
                        <a:uFillTx/>
                        <a:latin typeface="Cambria" pitchFamily="18" charset="0"/>
                        <a:cs typeface="Times New Roman" panose="02020603050405020304" pitchFamily="18" charset="0"/>
                        <a:sym typeface="Arial"/>
                      </a:rPr>
                      <m:t>) </m:t>
                    </m:r>
                    <m:r>
                      <m:rPr>
                        <m:nor/>
                      </m:rPr>
                      <a:rPr kumimoji="0" lang="el-GR" sz="14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uLnTx/>
                        <a:uFillTx/>
                        <a:latin typeface="Cambria" pitchFamily="18" charset="0"/>
                        <a:cs typeface="Times New Roman" panose="02020603050405020304" pitchFamily="18" charset="0"/>
                        <a:sym typeface="Arial"/>
                      </a:rPr>
                      <m:t>γ</m:t>
                    </m:r>
                  </m:oMath>
                </a14:m>
                <a:endParaRPr kumimoji="0" lang="fr-FR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highlight>
                    <a:srgbClr val="FF0000"/>
                  </a:highlight>
                  <a:uLnTx/>
                  <a:uFillTx/>
                  <a:latin typeface="Cambria" pitchFamily="18" charset="0"/>
                  <a:cs typeface="Arial"/>
                  <a:sym typeface="Arial"/>
                </a:endParaRPr>
              </a:p>
            </p:txBody>
          </p:sp>
        </mc:Choice>
        <mc:Fallback xmlns="">
          <p:sp>
            <p:nvSpPr>
              <p:cNvPr id="18" name="ZoneTexte 16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73CD1C86-DFB0-4282-BCB6-AE9AA554A3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8343" y="2134535"/>
                <a:ext cx="1388933" cy="307777"/>
              </a:xfrm>
              <a:prstGeom prst="rect">
                <a:avLst/>
              </a:prstGeom>
              <a:blipFill rotWithShape="1">
                <a:blip r:embed="rId4"/>
                <a:stretch>
                  <a:fillRect l="-877" t="-3922" b="-1568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9" name="Connecteur droit avec flèche 17">
            <a:extLst>
              <a:ext uri="{FF2B5EF4-FFF2-40B4-BE49-F238E27FC236}">
                <a16:creationId xmlns="" xmlns:a16="http://schemas.microsoft.com/office/drawing/2014/main" id="{3547F5AE-BB8C-4CB7-9C39-545C50DE0A01}"/>
              </a:ext>
            </a:extLst>
          </p:cNvPr>
          <p:cNvCxnSpPr/>
          <p:nvPr/>
        </p:nvCxnSpPr>
        <p:spPr>
          <a:xfrm>
            <a:off x="1982850" y="1440662"/>
            <a:ext cx="419669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avec flèche 18">
            <a:extLst>
              <a:ext uri="{FF2B5EF4-FFF2-40B4-BE49-F238E27FC236}">
                <a16:creationId xmlns="" xmlns:a16="http://schemas.microsoft.com/office/drawing/2014/main" id="{15B65CAB-A8CE-413D-8C6D-893FEFAB18EB}"/>
              </a:ext>
            </a:extLst>
          </p:cNvPr>
          <p:cNvCxnSpPr>
            <a:cxnSpLocks/>
          </p:cNvCxnSpPr>
          <p:nvPr/>
        </p:nvCxnSpPr>
        <p:spPr>
          <a:xfrm>
            <a:off x="1978869" y="1448786"/>
            <a:ext cx="419669" cy="233188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avec flèche 19">
            <a:extLst>
              <a:ext uri="{FF2B5EF4-FFF2-40B4-BE49-F238E27FC236}">
                <a16:creationId xmlns="" xmlns:a16="http://schemas.microsoft.com/office/drawing/2014/main" id="{51B16AF2-F3E4-4AD5-AAE7-973E22AA5768}"/>
              </a:ext>
            </a:extLst>
          </p:cNvPr>
          <p:cNvCxnSpPr>
            <a:cxnSpLocks/>
          </p:cNvCxnSpPr>
          <p:nvPr/>
        </p:nvCxnSpPr>
        <p:spPr>
          <a:xfrm>
            <a:off x="1978869" y="1462722"/>
            <a:ext cx="389159" cy="476432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avec flèche 20">
            <a:extLst>
              <a:ext uri="{FF2B5EF4-FFF2-40B4-BE49-F238E27FC236}">
                <a16:creationId xmlns="" xmlns:a16="http://schemas.microsoft.com/office/drawing/2014/main" id="{63AF4186-7796-407A-8C41-55A833E358B2}"/>
              </a:ext>
            </a:extLst>
          </p:cNvPr>
          <p:cNvCxnSpPr>
            <a:cxnSpLocks/>
          </p:cNvCxnSpPr>
          <p:nvPr/>
        </p:nvCxnSpPr>
        <p:spPr>
          <a:xfrm>
            <a:off x="1965229" y="1439485"/>
            <a:ext cx="433308" cy="716877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avec flèche 21">
            <a:extLst>
              <a:ext uri="{FF2B5EF4-FFF2-40B4-BE49-F238E27FC236}">
                <a16:creationId xmlns="" xmlns:a16="http://schemas.microsoft.com/office/drawing/2014/main" id="{29CBAC88-72FA-49B2-8266-F238B02F5445}"/>
              </a:ext>
            </a:extLst>
          </p:cNvPr>
          <p:cNvCxnSpPr>
            <a:cxnSpLocks/>
          </p:cNvCxnSpPr>
          <p:nvPr/>
        </p:nvCxnSpPr>
        <p:spPr>
          <a:xfrm>
            <a:off x="1978869" y="1448786"/>
            <a:ext cx="419669" cy="948448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avec flèche 22">
            <a:extLst>
              <a:ext uri="{FF2B5EF4-FFF2-40B4-BE49-F238E27FC236}">
                <a16:creationId xmlns="" xmlns:a16="http://schemas.microsoft.com/office/drawing/2014/main" id="{C40AB599-32C6-4111-AB89-82F0BE552D24}"/>
              </a:ext>
            </a:extLst>
          </p:cNvPr>
          <p:cNvCxnSpPr>
            <a:cxnSpLocks/>
          </p:cNvCxnSpPr>
          <p:nvPr/>
        </p:nvCxnSpPr>
        <p:spPr>
          <a:xfrm>
            <a:off x="1954308" y="1867643"/>
            <a:ext cx="419669" cy="0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avec flèche 23">
            <a:extLst>
              <a:ext uri="{FF2B5EF4-FFF2-40B4-BE49-F238E27FC236}">
                <a16:creationId xmlns="" xmlns:a16="http://schemas.microsoft.com/office/drawing/2014/main" id="{EDFD4702-8488-4C23-9705-498617B8E7BD}"/>
              </a:ext>
            </a:extLst>
          </p:cNvPr>
          <p:cNvCxnSpPr>
            <a:cxnSpLocks/>
          </p:cNvCxnSpPr>
          <p:nvPr/>
        </p:nvCxnSpPr>
        <p:spPr>
          <a:xfrm>
            <a:off x="1950327" y="1875767"/>
            <a:ext cx="419669" cy="233188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avec flèche 24">
            <a:extLst>
              <a:ext uri="{FF2B5EF4-FFF2-40B4-BE49-F238E27FC236}">
                <a16:creationId xmlns="" xmlns:a16="http://schemas.microsoft.com/office/drawing/2014/main" id="{1781ACA9-E6D1-426F-B765-5BCA5BA66573}"/>
              </a:ext>
            </a:extLst>
          </p:cNvPr>
          <p:cNvCxnSpPr>
            <a:cxnSpLocks/>
          </p:cNvCxnSpPr>
          <p:nvPr/>
        </p:nvCxnSpPr>
        <p:spPr>
          <a:xfrm>
            <a:off x="1950327" y="1889703"/>
            <a:ext cx="389159" cy="476432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avec flèche 25">
            <a:extLst>
              <a:ext uri="{FF2B5EF4-FFF2-40B4-BE49-F238E27FC236}">
                <a16:creationId xmlns="" xmlns:a16="http://schemas.microsoft.com/office/drawing/2014/main" id="{AA4B8397-082F-4539-AA58-47409E45D596}"/>
              </a:ext>
            </a:extLst>
          </p:cNvPr>
          <p:cNvCxnSpPr>
            <a:cxnSpLocks/>
          </p:cNvCxnSpPr>
          <p:nvPr/>
        </p:nvCxnSpPr>
        <p:spPr>
          <a:xfrm flipV="1">
            <a:off x="1936687" y="1690095"/>
            <a:ext cx="461850" cy="176372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avec flèche 26">
            <a:extLst>
              <a:ext uri="{FF2B5EF4-FFF2-40B4-BE49-F238E27FC236}">
                <a16:creationId xmlns="" xmlns:a16="http://schemas.microsoft.com/office/drawing/2014/main" id="{79195CBB-F158-491E-8BF1-8F39B008BFEA}"/>
              </a:ext>
            </a:extLst>
          </p:cNvPr>
          <p:cNvCxnSpPr>
            <a:cxnSpLocks/>
          </p:cNvCxnSpPr>
          <p:nvPr/>
        </p:nvCxnSpPr>
        <p:spPr>
          <a:xfrm flipV="1">
            <a:off x="1950327" y="1469803"/>
            <a:ext cx="448211" cy="405963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avec flèche 27">
            <a:extLst>
              <a:ext uri="{FF2B5EF4-FFF2-40B4-BE49-F238E27FC236}">
                <a16:creationId xmlns="" xmlns:a16="http://schemas.microsoft.com/office/drawing/2014/main" id="{A6F08C07-65B8-42CF-A959-C8DF465EF7E1}"/>
              </a:ext>
            </a:extLst>
          </p:cNvPr>
          <p:cNvCxnSpPr>
            <a:cxnSpLocks/>
          </p:cNvCxnSpPr>
          <p:nvPr/>
        </p:nvCxnSpPr>
        <p:spPr>
          <a:xfrm>
            <a:off x="1985287" y="2256458"/>
            <a:ext cx="413251" cy="14785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avec flèche 28">
            <a:extLst>
              <a:ext uri="{FF2B5EF4-FFF2-40B4-BE49-F238E27FC236}">
                <a16:creationId xmlns="" xmlns:a16="http://schemas.microsoft.com/office/drawing/2014/main" id="{886FA505-5876-44AF-B46D-C2F8730F509C}"/>
              </a:ext>
            </a:extLst>
          </p:cNvPr>
          <p:cNvCxnSpPr>
            <a:cxnSpLocks/>
          </p:cNvCxnSpPr>
          <p:nvPr/>
        </p:nvCxnSpPr>
        <p:spPr>
          <a:xfrm flipV="1">
            <a:off x="1981306" y="2196918"/>
            <a:ext cx="441535" cy="6766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avec flèche 29">
            <a:extLst>
              <a:ext uri="{FF2B5EF4-FFF2-40B4-BE49-F238E27FC236}">
                <a16:creationId xmlns="" xmlns:a16="http://schemas.microsoft.com/office/drawing/2014/main" id="{341BA962-E0C6-4766-84D1-11765F0DFC9E}"/>
              </a:ext>
            </a:extLst>
          </p:cNvPr>
          <p:cNvCxnSpPr>
            <a:cxnSpLocks/>
          </p:cNvCxnSpPr>
          <p:nvPr/>
        </p:nvCxnSpPr>
        <p:spPr>
          <a:xfrm flipV="1">
            <a:off x="1981306" y="1968295"/>
            <a:ext cx="441535" cy="28544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avec flèche 30">
            <a:extLst>
              <a:ext uri="{FF2B5EF4-FFF2-40B4-BE49-F238E27FC236}">
                <a16:creationId xmlns="" xmlns:a16="http://schemas.microsoft.com/office/drawing/2014/main" id="{64D5472B-353F-4B06-9663-E24ACFDABE13}"/>
              </a:ext>
            </a:extLst>
          </p:cNvPr>
          <p:cNvCxnSpPr>
            <a:cxnSpLocks/>
          </p:cNvCxnSpPr>
          <p:nvPr/>
        </p:nvCxnSpPr>
        <p:spPr>
          <a:xfrm flipV="1">
            <a:off x="1967666" y="1741186"/>
            <a:ext cx="445774" cy="51409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avec flèche 31">
            <a:extLst>
              <a:ext uri="{FF2B5EF4-FFF2-40B4-BE49-F238E27FC236}">
                <a16:creationId xmlns="" xmlns:a16="http://schemas.microsoft.com/office/drawing/2014/main" id="{B3E7E1F4-7E58-4F4F-8828-93910F90D354}"/>
              </a:ext>
            </a:extLst>
          </p:cNvPr>
          <p:cNvCxnSpPr>
            <a:cxnSpLocks/>
          </p:cNvCxnSpPr>
          <p:nvPr/>
        </p:nvCxnSpPr>
        <p:spPr>
          <a:xfrm flipV="1">
            <a:off x="1981305" y="1505341"/>
            <a:ext cx="417232" cy="75924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droit avec flèche 32">
            <a:extLst>
              <a:ext uri="{FF2B5EF4-FFF2-40B4-BE49-F238E27FC236}">
                <a16:creationId xmlns="" xmlns:a16="http://schemas.microsoft.com/office/drawing/2014/main" id="{1F7352C0-77A3-4C87-8442-8B022522AAE6}"/>
              </a:ext>
            </a:extLst>
          </p:cNvPr>
          <p:cNvCxnSpPr>
            <a:cxnSpLocks/>
            <a:endCxn id="39" idx="1"/>
          </p:cNvCxnSpPr>
          <p:nvPr/>
        </p:nvCxnSpPr>
        <p:spPr>
          <a:xfrm flipV="1">
            <a:off x="3614715" y="1496481"/>
            <a:ext cx="259263" cy="140846"/>
          </a:xfrm>
          <a:prstGeom prst="straightConnector1">
            <a:avLst/>
          </a:prstGeom>
          <a:ln w="22225" cmpd="sng">
            <a:gradFill>
              <a:gsLst>
                <a:gs pos="23000">
                  <a:srgbClr val="00B050"/>
                </a:gs>
                <a:gs pos="50000">
                  <a:srgbClr val="FF0000"/>
                </a:gs>
                <a:gs pos="100000">
                  <a:schemeClr val="accent1">
                    <a:lumMod val="45000"/>
                    <a:lumOff val="55000"/>
                  </a:schemeClr>
                </a:gs>
                <a:gs pos="76000">
                  <a:srgbClr val="00B0F0"/>
                </a:gs>
              </a:gsLst>
              <a:lin ang="0" scaled="0"/>
            </a:gra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cteur droit avec flèche 33">
            <a:extLst>
              <a:ext uri="{FF2B5EF4-FFF2-40B4-BE49-F238E27FC236}">
                <a16:creationId xmlns="" xmlns:a16="http://schemas.microsoft.com/office/drawing/2014/main" id="{EF07E5B8-3B28-4243-8FA0-83F75151BBB7}"/>
              </a:ext>
            </a:extLst>
          </p:cNvPr>
          <p:cNvCxnSpPr>
            <a:cxnSpLocks/>
            <a:endCxn id="39" idx="1"/>
          </p:cNvCxnSpPr>
          <p:nvPr/>
        </p:nvCxnSpPr>
        <p:spPr>
          <a:xfrm>
            <a:off x="3593447" y="1418815"/>
            <a:ext cx="280530" cy="77666"/>
          </a:xfrm>
          <a:prstGeom prst="straightConnector1">
            <a:avLst/>
          </a:prstGeom>
          <a:ln w="22225" cmpd="sng">
            <a:gradFill>
              <a:gsLst>
                <a:gs pos="23000">
                  <a:srgbClr val="00B050"/>
                </a:gs>
                <a:gs pos="50000">
                  <a:srgbClr val="FF0000"/>
                </a:gs>
                <a:gs pos="76000">
                  <a:srgbClr val="00B0F0"/>
                </a:gs>
              </a:gsLst>
              <a:lin ang="0" scaled="0"/>
            </a:gra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eur droit avec flèche 34">
            <a:extLst>
              <a:ext uri="{FF2B5EF4-FFF2-40B4-BE49-F238E27FC236}">
                <a16:creationId xmlns="" xmlns:a16="http://schemas.microsoft.com/office/drawing/2014/main" id="{77274FAE-B96F-46C1-9F77-17B05C308FB3}"/>
              </a:ext>
            </a:extLst>
          </p:cNvPr>
          <p:cNvCxnSpPr>
            <a:cxnSpLocks/>
            <a:stCxn id="13" idx="3"/>
            <a:endCxn id="44" idx="1"/>
          </p:cNvCxnSpPr>
          <p:nvPr/>
        </p:nvCxnSpPr>
        <p:spPr>
          <a:xfrm flipV="1">
            <a:off x="3618693" y="1934175"/>
            <a:ext cx="260604" cy="43452"/>
          </a:xfrm>
          <a:prstGeom prst="straightConnector1">
            <a:avLst/>
          </a:prstGeom>
          <a:ln w="22225" cmpd="sng">
            <a:gradFill>
              <a:gsLst>
                <a:gs pos="23000">
                  <a:srgbClr val="00B050"/>
                </a:gs>
                <a:gs pos="50000">
                  <a:srgbClr val="FF0000"/>
                </a:gs>
                <a:gs pos="76000">
                  <a:srgbClr val="00B0F0"/>
                </a:gs>
              </a:gsLst>
              <a:lin ang="0" scaled="0"/>
            </a:gra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droit avec flèche 35">
            <a:extLst>
              <a:ext uri="{FF2B5EF4-FFF2-40B4-BE49-F238E27FC236}">
                <a16:creationId xmlns="" xmlns:a16="http://schemas.microsoft.com/office/drawing/2014/main" id="{C230802B-4E3C-4FC7-9FD3-1BEA92706405}"/>
              </a:ext>
            </a:extLst>
          </p:cNvPr>
          <p:cNvCxnSpPr>
            <a:cxnSpLocks/>
          </p:cNvCxnSpPr>
          <p:nvPr/>
        </p:nvCxnSpPr>
        <p:spPr>
          <a:xfrm>
            <a:off x="3614711" y="2200334"/>
            <a:ext cx="259266" cy="140785"/>
          </a:xfrm>
          <a:prstGeom prst="straightConnector1">
            <a:avLst/>
          </a:prstGeom>
          <a:ln w="22225" cmpd="sng">
            <a:gradFill>
              <a:gsLst>
                <a:gs pos="23000">
                  <a:srgbClr val="00B050"/>
                </a:gs>
                <a:gs pos="50000">
                  <a:srgbClr val="FF0000"/>
                </a:gs>
                <a:gs pos="64000">
                  <a:srgbClr val="00B0F0"/>
                </a:gs>
              </a:gsLst>
              <a:lin ang="0" scaled="0"/>
            </a:gra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droit avec flèche 36">
            <a:extLst>
              <a:ext uri="{FF2B5EF4-FFF2-40B4-BE49-F238E27FC236}">
                <a16:creationId xmlns="" xmlns:a16="http://schemas.microsoft.com/office/drawing/2014/main" id="{C19A21AC-9089-413F-B341-BCEC602DAB1D}"/>
              </a:ext>
            </a:extLst>
          </p:cNvPr>
          <p:cNvCxnSpPr>
            <a:cxnSpLocks/>
          </p:cNvCxnSpPr>
          <p:nvPr/>
        </p:nvCxnSpPr>
        <p:spPr>
          <a:xfrm flipV="1">
            <a:off x="3603625" y="2341118"/>
            <a:ext cx="270352" cy="105464"/>
          </a:xfrm>
          <a:prstGeom prst="straightConnector1">
            <a:avLst/>
          </a:prstGeom>
          <a:ln w="22225" cmpd="sng">
            <a:gradFill>
              <a:gsLst>
                <a:gs pos="18000">
                  <a:srgbClr val="00B050"/>
                </a:gs>
                <a:gs pos="64000">
                  <a:srgbClr val="00B0F0"/>
                </a:gs>
                <a:gs pos="35000">
                  <a:srgbClr val="FF0000"/>
                </a:gs>
              </a:gsLst>
              <a:lin ang="0" scaled="0"/>
            </a:gra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>
            <a:extLst>
              <a:ext uri="{FF2B5EF4-FFF2-40B4-BE49-F238E27FC236}">
                <a16:creationId xmlns="" xmlns:a16="http://schemas.microsoft.com/office/drawing/2014/main" id="{FBF291EC-7839-4B64-8956-F620C8419601}"/>
              </a:ext>
            </a:extLst>
          </p:cNvPr>
          <p:cNvSpPr/>
          <p:nvPr/>
        </p:nvSpPr>
        <p:spPr>
          <a:xfrm>
            <a:off x="3873977" y="1436882"/>
            <a:ext cx="386850" cy="119197"/>
          </a:xfrm>
          <a:prstGeom prst="rect">
            <a:avLst/>
          </a:prstGeom>
          <a:solidFill>
            <a:srgbClr val="00F22E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Arial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="" xmlns:a16="http://schemas.microsoft.com/office/drawing/2014/main" id="{132161E1-9544-4955-BF76-378CBC037A78}"/>
              </a:ext>
            </a:extLst>
          </p:cNvPr>
          <p:cNvSpPr/>
          <p:nvPr/>
        </p:nvSpPr>
        <p:spPr>
          <a:xfrm>
            <a:off x="4260827" y="1436882"/>
            <a:ext cx="386850" cy="119197"/>
          </a:xfrm>
          <a:prstGeom prst="rect">
            <a:avLst/>
          </a:prstGeom>
          <a:solidFill>
            <a:srgbClr val="00F22E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Arial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="" xmlns:a16="http://schemas.microsoft.com/office/drawing/2014/main" id="{405E1D37-12B6-4034-939B-4C77ABCDE062}"/>
              </a:ext>
            </a:extLst>
          </p:cNvPr>
          <p:cNvSpPr/>
          <p:nvPr/>
        </p:nvSpPr>
        <p:spPr>
          <a:xfrm>
            <a:off x="5430895" y="1436309"/>
            <a:ext cx="386850" cy="119197"/>
          </a:xfrm>
          <a:prstGeom prst="rect">
            <a:avLst/>
          </a:prstGeom>
          <a:solidFill>
            <a:srgbClr val="FF0000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Arial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="" xmlns:a16="http://schemas.microsoft.com/office/drawing/2014/main" id="{EEFAFAC8-043D-4068-92AD-86E59E099197}"/>
              </a:ext>
            </a:extLst>
          </p:cNvPr>
          <p:cNvSpPr/>
          <p:nvPr/>
        </p:nvSpPr>
        <p:spPr>
          <a:xfrm>
            <a:off x="5817745" y="1436309"/>
            <a:ext cx="386850" cy="119197"/>
          </a:xfrm>
          <a:prstGeom prst="rect">
            <a:avLst/>
          </a:prstGeom>
          <a:solidFill>
            <a:srgbClr val="FF0000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Arial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="" xmlns:a16="http://schemas.microsoft.com/office/drawing/2014/main" id="{DCB7FA0D-FF7D-4651-BBFB-B12F41B704B3}"/>
              </a:ext>
            </a:extLst>
          </p:cNvPr>
          <p:cNvSpPr/>
          <p:nvPr/>
        </p:nvSpPr>
        <p:spPr>
          <a:xfrm>
            <a:off x="4647677" y="1436882"/>
            <a:ext cx="386850" cy="119197"/>
          </a:xfrm>
          <a:prstGeom prst="rect">
            <a:avLst/>
          </a:prstGeom>
          <a:solidFill>
            <a:srgbClr val="6DE7FF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Arial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="" xmlns:a16="http://schemas.microsoft.com/office/drawing/2014/main" id="{37E6D431-D98B-48EF-87D2-1ED6B87F3679}"/>
              </a:ext>
            </a:extLst>
          </p:cNvPr>
          <p:cNvSpPr/>
          <p:nvPr/>
        </p:nvSpPr>
        <p:spPr>
          <a:xfrm>
            <a:off x="3879297" y="1871859"/>
            <a:ext cx="386850" cy="124632"/>
          </a:xfrm>
          <a:prstGeom prst="rect">
            <a:avLst/>
          </a:prstGeom>
          <a:solidFill>
            <a:srgbClr val="6DE7FF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Arial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="" xmlns:a16="http://schemas.microsoft.com/office/drawing/2014/main" id="{962AB9A1-FE90-4BA7-8C20-99AF067CC62F}"/>
              </a:ext>
            </a:extLst>
          </p:cNvPr>
          <p:cNvSpPr/>
          <p:nvPr/>
        </p:nvSpPr>
        <p:spPr>
          <a:xfrm>
            <a:off x="4266147" y="1871859"/>
            <a:ext cx="386850" cy="124632"/>
          </a:xfrm>
          <a:prstGeom prst="rect">
            <a:avLst/>
          </a:prstGeom>
          <a:solidFill>
            <a:srgbClr val="00F22E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Arial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="" xmlns:a16="http://schemas.microsoft.com/office/drawing/2014/main" id="{2B43D2CA-E3C4-49D0-98E1-CBA7A3B5B5BB}"/>
              </a:ext>
            </a:extLst>
          </p:cNvPr>
          <p:cNvSpPr/>
          <p:nvPr/>
        </p:nvSpPr>
        <p:spPr>
          <a:xfrm>
            <a:off x="4647678" y="1871858"/>
            <a:ext cx="386850" cy="124632"/>
          </a:xfrm>
          <a:prstGeom prst="rect">
            <a:avLst/>
          </a:prstGeom>
          <a:solidFill>
            <a:srgbClr val="FF0000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Arial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="" xmlns:a16="http://schemas.microsoft.com/office/drawing/2014/main" id="{5FF0612E-58C6-447B-9824-109B6EDEA4B9}"/>
              </a:ext>
            </a:extLst>
          </p:cNvPr>
          <p:cNvSpPr/>
          <p:nvPr/>
        </p:nvSpPr>
        <p:spPr>
          <a:xfrm rot="10800000">
            <a:off x="5806334" y="2248726"/>
            <a:ext cx="386850" cy="119197"/>
          </a:xfrm>
          <a:prstGeom prst="rect">
            <a:avLst/>
          </a:prstGeom>
          <a:solidFill>
            <a:srgbClr val="00F22E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Arial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="" xmlns:a16="http://schemas.microsoft.com/office/drawing/2014/main" id="{7E432657-CE84-4BC4-B229-FAF34B712DED}"/>
              </a:ext>
            </a:extLst>
          </p:cNvPr>
          <p:cNvSpPr/>
          <p:nvPr/>
        </p:nvSpPr>
        <p:spPr>
          <a:xfrm rot="10800000">
            <a:off x="5428275" y="2248726"/>
            <a:ext cx="386850" cy="119197"/>
          </a:xfrm>
          <a:prstGeom prst="rect">
            <a:avLst/>
          </a:prstGeom>
          <a:solidFill>
            <a:srgbClr val="00F22E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Arial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="" xmlns:a16="http://schemas.microsoft.com/office/drawing/2014/main" id="{C33785FD-7B22-4141-BBD9-77F50C3B55C5}"/>
              </a:ext>
            </a:extLst>
          </p:cNvPr>
          <p:cNvSpPr/>
          <p:nvPr/>
        </p:nvSpPr>
        <p:spPr>
          <a:xfrm rot="10800000">
            <a:off x="4272718" y="2248008"/>
            <a:ext cx="386850" cy="119197"/>
          </a:xfrm>
          <a:prstGeom prst="rect">
            <a:avLst/>
          </a:prstGeom>
          <a:solidFill>
            <a:srgbClr val="FF0000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Arial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="" xmlns:a16="http://schemas.microsoft.com/office/drawing/2014/main" id="{CB981CED-D0E7-45DD-ABEB-18B5E65248B2}"/>
              </a:ext>
            </a:extLst>
          </p:cNvPr>
          <p:cNvSpPr/>
          <p:nvPr/>
        </p:nvSpPr>
        <p:spPr>
          <a:xfrm rot="10800000">
            <a:off x="3885868" y="2248008"/>
            <a:ext cx="386850" cy="119197"/>
          </a:xfrm>
          <a:prstGeom prst="rect">
            <a:avLst/>
          </a:prstGeom>
          <a:solidFill>
            <a:srgbClr val="FF0000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Arial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="" xmlns:a16="http://schemas.microsoft.com/office/drawing/2014/main" id="{41FCEF15-B4A1-4041-A90D-EA905E81D8B6}"/>
              </a:ext>
            </a:extLst>
          </p:cNvPr>
          <p:cNvSpPr/>
          <p:nvPr/>
        </p:nvSpPr>
        <p:spPr>
          <a:xfrm rot="10800000">
            <a:off x="4659568" y="2248007"/>
            <a:ext cx="386850" cy="119197"/>
          </a:xfrm>
          <a:prstGeom prst="rect">
            <a:avLst/>
          </a:prstGeom>
          <a:solidFill>
            <a:srgbClr val="6DE7FF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Arial"/>
            </a:endParaRPr>
          </a:p>
        </p:txBody>
      </p:sp>
      <p:sp>
        <p:nvSpPr>
          <p:cNvPr id="52" name="Accolade fermante 53">
            <a:extLst>
              <a:ext uri="{FF2B5EF4-FFF2-40B4-BE49-F238E27FC236}">
                <a16:creationId xmlns="" xmlns:a16="http://schemas.microsoft.com/office/drawing/2014/main" id="{994876E7-862D-4850-A3B1-55FCCCA3F0EC}"/>
              </a:ext>
            </a:extLst>
          </p:cNvPr>
          <p:cNvSpPr/>
          <p:nvPr/>
        </p:nvSpPr>
        <p:spPr>
          <a:xfrm rot="5400000">
            <a:off x="5189985" y="647496"/>
            <a:ext cx="109063" cy="1943600"/>
          </a:xfrm>
          <a:prstGeom prst="rightBrace">
            <a:avLst>
              <a:gd name="adj1" fmla="val 108603"/>
              <a:gd name="adj2" fmla="val 50000"/>
            </a:avLst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Arial"/>
            </a:endParaRPr>
          </a:p>
        </p:txBody>
      </p:sp>
      <p:sp>
        <p:nvSpPr>
          <p:cNvPr id="53" name="Accolade fermante 54">
            <a:extLst>
              <a:ext uri="{FF2B5EF4-FFF2-40B4-BE49-F238E27FC236}">
                <a16:creationId xmlns="" xmlns:a16="http://schemas.microsoft.com/office/drawing/2014/main" id="{8628D3B0-9C98-40B7-849A-0B9449CFCBFA}"/>
              </a:ext>
            </a:extLst>
          </p:cNvPr>
          <p:cNvSpPr/>
          <p:nvPr/>
        </p:nvSpPr>
        <p:spPr>
          <a:xfrm rot="5400000">
            <a:off x="4643343" y="1680661"/>
            <a:ext cx="67207" cy="715163"/>
          </a:xfrm>
          <a:prstGeom prst="rightBrace">
            <a:avLst>
              <a:gd name="adj1" fmla="val 108603"/>
              <a:gd name="adj2" fmla="val 48779"/>
            </a:avLst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Arial"/>
            </a:endParaRPr>
          </a:p>
        </p:txBody>
      </p:sp>
      <p:sp>
        <p:nvSpPr>
          <p:cNvPr id="54" name="Accolade fermante 55">
            <a:extLst>
              <a:ext uri="{FF2B5EF4-FFF2-40B4-BE49-F238E27FC236}">
                <a16:creationId xmlns="" xmlns:a16="http://schemas.microsoft.com/office/drawing/2014/main" id="{75344C53-8356-4567-ABDF-3B8B3A29A187}"/>
              </a:ext>
            </a:extLst>
          </p:cNvPr>
          <p:cNvSpPr/>
          <p:nvPr/>
        </p:nvSpPr>
        <p:spPr>
          <a:xfrm rot="5400000">
            <a:off x="5174014" y="1454019"/>
            <a:ext cx="103346" cy="1929720"/>
          </a:xfrm>
          <a:prstGeom prst="rightBrace">
            <a:avLst>
              <a:gd name="adj1" fmla="val 108603"/>
              <a:gd name="adj2" fmla="val 50000"/>
            </a:avLst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Arial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="" xmlns:a16="http://schemas.microsoft.com/office/drawing/2014/main" id="{4F8BD1DF-C4BD-4264-9B64-41787544F3CD}"/>
              </a:ext>
            </a:extLst>
          </p:cNvPr>
          <p:cNvSpPr/>
          <p:nvPr/>
        </p:nvSpPr>
        <p:spPr>
          <a:xfrm>
            <a:off x="4791331" y="1689503"/>
            <a:ext cx="1023794" cy="115418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itchFamily="18" charset="0"/>
                <a:sym typeface="Arial"/>
              </a:rPr>
              <a:t>Cross </a:t>
            </a:r>
            <a:r>
              <a:rPr kumimoji="0" lang="fr-FR" sz="9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itchFamily="18" charset="0"/>
                <a:sym typeface="Arial"/>
              </a:rPr>
              <a:t>feeds</a:t>
            </a:r>
            <a:r>
              <a:rPr kumimoji="0" lang="fr-FR" sz="9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itchFamily="18" charset="0"/>
                <a:sym typeface="Arial"/>
              </a:rPr>
              <a:t> K </a:t>
            </a:r>
            <a:r>
              <a:rPr kumimoji="0" lang="el-GR" sz="9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itchFamily="18" charset="0"/>
                <a:cs typeface="Times New Roman" panose="02020603050405020304" pitchFamily="18" charset="0"/>
                <a:sym typeface="Arial"/>
              </a:rPr>
              <a:t>π</a:t>
            </a:r>
            <a:r>
              <a:rPr kumimoji="0" lang="fr-FR" sz="9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itchFamily="18" charset="0"/>
                <a:sym typeface="Arial"/>
              </a:rPr>
              <a:t>  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="" xmlns:a16="http://schemas.microsoft.com/office/drawing/2014/main" id="{E9C836A0-DD3C-4C6C-8664-BBEE32116361}"/>
              </a:ext>
            </a:extLst>
          </p:cNvPr>
          <p:cNvSpPr/>
          <p:nvPr/>
        </p:nvSpPr>
        <p:spPr>
          <a:xfrm>
            <a:off x="4136664" y="2093474"/>
            <a:ext cx="1066726" cy="115512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itchFamily="18" charset="0"/>
                <a:sym typeface="Arial"/>
              </a:rPr>
              <a:t>Cross </a:t>
            </a:r>
            <a:r>
              <a:rPr kumimoji="0" lang="fr-FR" sz="9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itchFamily="18" charset="0"/>
                <a:sym typeface="Arial"/>
              </a:rPr>
              <a:t>feeds</a:t>
            </a:r>
            <a:r>
              <a:rPr kumimoji="0" lang="fr-FR" sz="9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itchFamily="18" charset="0"/>
                <a:sym typeface="Arial"/>
              </a:rPr>
              <a:t> KK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="" xmlns:a16="http://schemas.microsoft.com/office/drawing/2014/main" id="{82A416EF-4FE2-4139-8AB9-D97AA1396A9A}"/>
              </a:ext>
            </a:extLst>
          </p:cNvPr>
          <p:cNvSpPr/>
          <p:nvPr/>
        </p:nvSpPr>
        <p:spPr>
          <a:xfrm>
            <a:off x="4498427" y="2493966"/>
            <a:ext cx="1329896" cy="136669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itchFamily="18" charset="0"/>
                <a:sym typeface="Arial"/>
              </a:rPr>
              <a:t>Cross </a:t>
            </a:r>
            <a:r>
              <a:rPr kumimoji="0" lang="fr-FR" sz="9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itchFamily="18" charset="0"/>
                <a:sym typeface="Arial"/>
              </a:rPr>
              <a:t>feeds</a:t>
            </a:r>
            <a:r>
              <a:rPr kumimoji="0" lang="fr-FR" sz="9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itchFamily="18" charset="0"/>
                <a:sym typeface="Arial"/>
              </a:rPr>
              <a:t> PK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="" xmlns:a16="http://schemas.microsoft.com/office/drawing/2014/main" id="{DFAFB9DA-E29D-487F-B2FE-511A95CDAA2A}"/>
              </a:ext>
            </a:extLst>
          </p:cNvPr>
          <p:cNvSpPr/>
          <p:nvPr/>
        </p:nvSpPr>
        <p:spPr>
          <a:xfrm rot="5400000">
            <a:off x="5959299" y="1829087"/>
            <a:ext cx="1326113" cy="292134"/>
          </a:xfrm>
          <a:prstGeom prst="rect">
            <a:avLst/>
          </a:prstGeom>
          <a:solidFill>
            <a:schemeClr val="accent1">
              <a:alpha val="3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 dirty="0">
              <a:ln>
                <a:noFill/>
              </a:ln>
              <a:solidFill>
                <a:srgbClr val="CCCCCC">
                  <a:lumMod val="1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Arial"/>
            </a:endParaRPr>
          </a:p>
        </p:txBody>
      </p:sp>
      <p:cxnSp>
        <p:nvCxnSpPr>
          <p:cNvPr id="59" name="Connecteur droit avec flèche 60">
            <a:extLst>
              <a:ext uri="{FF2B5EF4-FFF2-40B4-BE49-F238E27FC236}">
                <a16:creationId xmlns="" xmlns:a16="http://schemas.microsoft.com/office/drawing/2014/main" id="{A16F6730-67AD-4D58-A082-4BBDBB66E903}"/>
              </a:ext>
            </a:extLst>
          </p:cNvPr>
          <p:cNvCxnSpPr>
            <a:cxnSpLocks/>
          </p:cNvCxnSpPr>
          <p:nvPr/>
        </p:nvCxnSpPr>
        <p:spPr>
          <a:xfrm>
            <a:off x="6216316" y="1496295"/>
            <a:ext cx="222806" cy="28954"/>
          </a:xfrm>
          <a:prstGeom prst="straightConnector1">
            <a:avLst/>
          </a:prstGeom>
          <a:ln w="22225" cmpd="sng">
            <a:gradFill>
              <a:gsLst>
                <a:gs pos="23000">
                  <a:srgbClr val="00B050"/>
                </a:gs>
                <a:gs pos="50000">
                  <a:srgbClr val="FF0000"/>
                </a:gs>
                <a:gs pos="76000">
                  <a:srgbClr val="00B0F0"/>
                </a:gs>
              </a:gsLst>
              <a:lin ang="0" scaled="0"/>
            </a:gra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onnecteur droit avec flèche 61">
            <a:extLst>
              <a:ext uri="{FF2B5EF4-FFF2-40B4-BE49-F238E27FC236}">
                <a16:creationId xmlns="" xmlns:a16="http://schemas.microsoft.com/office/drawing/2014/main" id="{4EDBC46F-FA4C-4801-90A4-2A578C4E8B6F}"/>
              </a:ext>
            </a:extLst>
          </p:cNvPr>
          <p:cNvCxnSpPr>
            <a:cxnSpLocks/>
            <a:stCxn id="46" idx="3"/>
            <a:endCxn id="58" idx="2"/>
          </p:cNvCxnSpPr>
          <p:nvPr/>
        </p:nvCxnSpPr>
        <p:spPr>
          <a:xfrm>
            <a:off x="5034528" y="1934174"/>
            <a:ext cx="1441761" cy="40980"/>
          </a:xfrm>
          <a:prstGeom prst="straightConnector1">
            <a:avLst/>
          </a:prstGeom>
          <a:ln w="22225" cmpd="sng">
            <a:gradFill>
              <a:gsLst>
                <a:gs pos="23000">
                  <a:srgbClr val="00B050"/>
                </a:gs>
                <a:gs pos="50000">
                  <a:srgbClr val="FF0000"/>
                </a:gs>
                <a:gs pos="76000">
                  <a:srgbClr val="00B0F0"/>
                </a:gs>
              </a:gsLst>
              <a:lin ang="0" scaled="0"/>
            </a:gra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Connecteur droit avec flèche 62">
            <a:extLst>
              <a:ext uri="{FF2B5EF4-FFF2-40B4-BE49-F238E27FC236}">
                <a16:creationId xmlns="" xmlns:a16="http://schemas.microsoft.com/office/drawing/2014/main" id="{2FF15FC2-97B1-415C-BCF3-D4D29F602A0D}"/>
              </a:ext>
            </a:extLst>
          </p:cNvPr>
          <p:cNvCxnSpPr>
            <a:cxnSpLocks/>
            <a:stCxn id="47" idx="1"/>
          </p:cNvCxnSpPr>
          <p:nvPr/>
        </p:nvCxnSpPr>
        <p:spPr>
          <a:xfrm>
            <a:off x="6193184" y="2308323"/>
            <a:ext cx="297630" cy="32795"/>
          </a:xfrm>
          <a:prstGeom prst="straightConnector1">
            <a:avLst/>
          </a:prstGeom>
          <a:ln w="22225" cmpd="sng">
            <a:gradFill>
              <a:gsLst>
                <a:gs pos="23000">
                  <a:srgbClr val="00B050"/>
                </a:gs>
                <a:gs pos="50000">
                  <a:srgbClr val="FF0000"/>
                </a:gs>
                <a:gs pos="76000">
                  <a:srgbClr val="00B0F0"/>
                </a:gs>
              </a:gsLst>
              <a:lin ang="0" scaled="0"/>
            </a:gra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angle 61">
            <a:extLst>
              <a:ext uri="{FF2B5EF4-FFF2-40B4-BE49-F238E27FC236}">
                <a16:creationId xmlns="" xmlns:a16="http://schemas.microsoft.com/office/drawing/2014/main" id="{49354728-BB4F-42B5-98DA-37CF815446EB}"/>
              </a:ext>
            </a:extLst>
          </p:cNvPr>
          <p:cNvSpPr/>
          <p:nvPr/>
        </p:nvSpPr>
        <p:spPr>
          <a:xfrm>
            <a:off x="7565581" y="1468979"/>
            <a:ext cx="386850" cy="119197"/>
          </a:xfrm>
          <a:prstGeom prst="rect">
            <a:avLst/>
          </a:prstGeom>
          <a:solidFill>
            <a:srgbClr val="00F22E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Arial"/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="" xmlns:a16="http://schemas.microsoft.com/office/drawing/2014/main" id="{6AB9159A-9CE4-4445-88EE-B3DE2DB114F9}"/>
              </a:ext>
            </a:extLst>
          </p:cNvPr>
          <p:cNvSpPr/>
          <p:nvPr/>
        </p:nvSpPr>
        <p:spPr>
          <a:xfrm>
            <a:off x="7952432" y="1468979"/>
            <a:ext cx="66180" cy="119195"/>
          </a:xfrm>
          <a:prstGeom prst="rect">
            <a:avLst/>
          </a:prstGeom>
          <a:solidFill>
            <a:srgbClr val="00F22E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Arial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="" xmlns:a16="http://schemas.microsoft.com/office/drawing/2014/main" id="{E77C057B-2287-48FB-AF3F-2E489509F0F3}"/>
              </a:ext>
            </a:extLst>
          </p:cNvPr>
          <p:cNvSpPr/>
          <p:nvPr/>
        </p:nvSpPr>
        <p:spPr>
          <a:xfrm>
            <a:off x="8084792" y="1468978"/>
            <a:ext cx="66180" cy="119195"/>
          </a:xfrm>
          <a:prstGeom prst="rect">
            <a:avLst/>
          </a:prstGeom>
          <a:solidFill>
            <a:srgbClr val="FF0000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Arial"/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="" xmlns:a16="http://schemas.microsoft.com/office/drawing/2014/main" id="{AAB03573-9FFB-4BB4-92D7-4CA474F419E3}"/>
              </a:ext>
            </a:extLst>
          </p:cNvPr>
          <p:cNvSpPr/>
          <p:nvPr/>
        </p:nvSpPr>
        <p:spPr>
          <a:xfrm>
            <a:off x="8150971" y="1468978"/>
            <a:ext cx="66180" cy="119195"/>
          </a:xfrm>
          <a:prstGeom prst="rect">
            <a:avLst/>
          </a:prstGeom>
          <a:solidFill>
            <a:srgbClr val="FF0000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Arial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="" xmlns:a16="http://schemas.microsoft.com/office/drawing/2014/main" id="{1FA934AC-3BB3-45F8-B45B-754AB5D6AF13}"/>
              </a:ext>
            </a:extLst>
          </p:cNvPr>
          <p:cNvSpPr/>
          <p:nvPr/>
        </p:nvSpPr>
        <p:spPr>
          <a:xfrm>
            <a:off x="8018612" y="1468979"/>
            <a:ext cx="66180" cy="119195"/>
          </a:xfrm>
          <a:prstGeom prst="rect">
            <a:avLst/>
          </a:prstGeom>
          <a:solidFill>
            <a:srgbClr val="6DE7FF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Arial"/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="" xmlns:a16="http://schemas.microsoft.com/office/drawing/2014/main" id="{3A48C446-4E9A-4EA5-9E13-BB11B1877487}"/>
              </a:ext>
            </a:extLst>
          </p:cNvPr>
          <p:cNvSpPr/>
          <p:nvPr/>
        </p:nvSpPr>
        <p:spPr>
          <a:xfrm>
            <a:off x="7570900" y="1915861"/>
            <a:ext cx="386850" cy="124632"/>
          </a:xfrm>
          <a:prstGeom prst="rect">
            <a:avLst/>
          </a:prstGeom>
          <a:solidFill>
            <a:srgbClr val="6DE7FF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Arial"/>
            </a:endParaRPr>
          </a:p>
        </p:txBody>
      </p:sp>
      <p:sp>
        <p:nvSpPr>
          <p:cNvPr id="68" name="Rectangle 67">
            <a:extLst>
              <a:ext uri="{FF2B5EF4-FFF2-40B4-BE49-F238E27FC236}">
                <a16:creationId xmlns="" xmlns:a16="http://schemas.microsoft.com/office/drawing/2014/main" id="{0FD83901-532C-4515-B07E-DBAE74393FBA}"/>
              </a:ext>
            </a:extLst>
          </p:cNvPr>
          <p:cNvSpPr/>
          <p:nvPr/>
        </p:nvSpPr>
        <p:spPr>
          <a:xfrm>
            <a:off x="7957751" y="1915862"/>
            <a:ext cx="67484" cy="120875"/>
          </a:xfrm>
          <a:prstGeom prst="rect">
            <a:avLst/>
          </a:prstGeom>
          <a:solidFill>
            <a:srgbClr val="00F22E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Arial"/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="" xmlns:a16="http://schemas.microsoft.com/office/drawing/2014/main" id="{2B83AAD3-2413-47FE-B0FB-4BD22D97B72D}"/>
              </a:ext>
            </a:extLst>
          </p:cNvPr>
          <p:cNvSpPr/>
          <p:nvPr/>
        </p:nvSpPr>
        <p:spPr>
          <a:xfrm>
            <a:off x="8024307" y="1915861"/>
            <a:ext cx="67484" cy="120875"/>
          </a:xfrm>
          <a:prstGeom prst="rect">
            <a:avLst/>
          </a:prstGeom>
          <a:solidFill>
            <a:srgbClr val="FF0000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Arial"/>
            </a:endParaRPr>
          </a:p>
        </p:txBody>
      </p:sp>
      <p:sp>
        <p:nvSpPr>
          <p:cNvPr id="70" name="Rectangle 69">
            <a:extLst>
              <a:ext uri="{FF2B5EF4-FFF2-40B4-BE49-F238E27FC236}">
                <a16:creationId xmlns="" xmlns:a16="http://schemas.microsoft.com/office/drawing/2014/main" id="{F2195B18-379E-413E-8EC2-A997F54047E5}"/>
              </a:ext>
            </a:extLst>
          </p:cNvPr>
          <p:cNvSpPr/>
          <p:nvPr/>
        </p:nvSpPr>
        <p:spPr>
          <a:xfrm rot="10800000">
            <a:off x="7577472" y="2292010"/>
            <a:ext cx="386850" cy="119197"/>
          </a:xfrm>
          <a:prstGeom prst="rect">
            <a:avLst/>
          </a:prstGeom>
          <a:solidFill>
            <a:srgbClr val="FF0000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Arial"/>
            </a:endParaRPr>
          </a:p>
        </p:txBody>
      </p:sp>
      <p:sp>
        <p:nvSpPr>
          <p:cNvPr id="71" name="Rectangle 70">
            <a:extLst>
              <a:ext uri="{FF2B5EF4-FFF2-40B4-BE49-F238E27FC236}">
                <a16:creationId xmlns="" xmlns:a16="http://schemas.microsoft.com/office/drawing/2014/main" id="{3113CAEB-FCB0-4D85-A1B0-CC334FB1ED8D}"/>
              </a:ext>
            </a:extLst>
          </p:cNvPr>
          <p:cNvSpPr/>
          <p:nvPr/>
        </p:nvSpPr>
        <p:spPr>
          <a:xfrm rot="10800000">
            <a:off x="8160416" y="2292009"/>
            <a:ext cx="68625" cy="119197"/>
          </a:xfrm>
          <a:prstGeom prst="rect">
            <a:avLst/>
          </a:prstGeom>
          <a:solidFill>
            <a:srgbClr val="00F22E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Arial"/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="" xmlns:a16="http://schemas.microsoft.com/office/drawing/2014/main" id="{1A19B471-0037-49A9-8F43-4AB47D3D0B12}"/>
              </a:ext>
            </a:extLst>
          </p:cNvPr>
          <p:cNvSpPr/>
          <p:nvPr/>
        </p:nvSpPr>
        <p:spPr>
          <a:xfrm rot="10800000">
            <a:off x="8091791" y="2292009"/>
            <a:ext cx="68625" cy="119197"/>
          </a:xfrm>
          <a:prstGeom prst="rect">
            <a:avLst/>
          </a:prstGeom>
          <a:solidFill>
            <a:srgbClr val="00F22E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Arial"/>
            </a:endParaRPr>
          </a:p>
        </p:txBody>
      </p:sp>
      <p:sp>
        <p:nvSpPr>
          <p:cNvPr id="73" name="Rectangle 72">
            <a:extLst>
              <a:ext uri="{FF2B5EF4-FFF2-40B4-BE49-F238E27FC236}">
                <a16:creationId xmlns="" xmlns:a16="http://schemas.microsoft.com/office/drawing/2014/main" id="{30EC3E6B-7924-4DCD-8B63-3EA4F2F79933}"/>
              </a:ext>
            </a:extLst>
          </p:cNvPr>
          <p:cNvSpPr/>
          <p:nvPr/>
        </p:nvSpPr>
        <p:spPr>
          <a:xfrm rot="10800000">
            <a:off x="7954542" y="2292010"/>
            <a:ext cx="68625" cy="119197"/>
          </a:xfrm>
          <a:prstGeom prst="rect">
            <a:avLst/>
          </a:prstGeom>
          <a:solidFill>
            <a:srgbClr val="FF0000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Arial"/>
            </a:endParaRPr>
          </a:p>
        </p:txBody>
      </p:sp>
      <p:sp>
        <p:nvSpPr>
          <p:cNvPr id="74" name="Rectangle 73">
            <a:extLst>
              <a:ext uri="{FF2B5EF4-FFF2-40B4-BE49-F238E27FC236}">
                <a16:creationId xmlns="" xmlns:a16="http://schemas.microsoft.com/office/drawing/2014/main" id="{CF6FEAB1-A690-4682-A4A8-812BFD69F3C9}"/>
              </a:ext>
            </a:extLst>
          </p:cNvPr>
          <p:cNvSpPr/>
          <p:nvPr/>
        </p:nvSpPr>
        <p:spPr>
          <a:xfrm rot="10800000">
            <a:off x="8023167" y="2292010"/>
            <a:ext cx="68625" cy="119197"/>
          </a:xfrm>
          <a:prstGeom prst="rect">
            <a:avLst/>
          </a:prstGeom>
          <a:solidFill>
            <a:srgbClr val="6DE7FF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Arial"/>
            </a:endParaRPr>
          </a:p>
        </p:txBody>
      </p:sp>
      <p:cxnSp>
        <p:nvCxnSpPr>
          <p:cNvPr id="75" name="Connecteur droit avec flèche 81">
            <a:extLst>
              <a:ext uri="{FF2B5EF4-FFF2-40B4-BE49-F238E27FC236}">
                <a16:creationId xmlns="" xmlns:a16="http://schemas.microsoft.com/office/drawing/2014/main" id="{75B48D5F-C3F7-4CAF-AC66-A30BEBA3D816}"/>
              </a:ext>
            </a:extLst>
          </p:cNvPr>
          <p:cNvCxnSpPr>
            <a:cxnSpLocks/>
            <a:endCxn id="62" idx="1"/>
          </p:cNvCxnSpPr>
          <p:nvPr/>
        </p:nvCxnSpPr>
        <p:spPr>
          <a:xfrm>
            <a:off x="6768423" y="1488573"/>
            <a:ext cx="797159" cy="40005"/>
          </a:xfrm>
          <a:prstGeom prst="straightConnector1">
            <a:avLst/>
          </a:prstGeom>
          <a:ln w="22225" cmpd="sng">
            <a:gradFill>
              <a:gsLst>
                <a:gs pos="99000">
                  <a:srgbClr val="00B050"/>
                </a:gs>
                <a:gs pos="100000">
                  <a:srgbClr val="00B0F0"/>
                </a:gs>
              </a:gsLst>
              <a:lin ang="0" scaled="0"/>
            </a:gra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Connecteur droit avec flèche 82">
            <a:extLst>
              <a:ext uri="{FF2B5EF4-FFF2-40B4-BE49-F238E27FC236}">
                <a16:creationId xmlns="" xmlns:a16="http://schemas.microsoft.com/office/drawing/2014/main" id="{A7A567A9-0C45-47B5-B56F-6E25CAD67DCB}"/>
              </a:ext>
            </a:extLst>
          </p:cNvPr>
          <p:cNvCxnSpPr>
            <a:cxnSpLocks/>
            <a:endCxn id="67" idx="1"/>
          </p:cNvCxnSpPr>
          <p:nvPr/>
        </p:nvCxnSpPr>
        <p:spPr>
          <a:xfrm flipV="1">
            <a:off x="6768422" y="1978177"/>
            <a:ext cx="802478" cy="26462"/>
          </a:xfrm>
          <a:prstGeom prst="straightConnector1">
            <a:avLst/>
          </a:prstGeom>
          <a:ln w="22225" cmpd="sng">
            <a:gradFill>
              <a:gsLst>
                <a:gs pos="0">
                  <a:srgbClr val="FF0000"/>
                </a:gs>
                <a:gs pos="0">
                  <a:srgbClr val="00B0F0"/>
                </a:gs>
              </a:gsLst>
              <a:lin ang="0" scaled="0"/>
            </a:gra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Connecteur droit avec flèche 83">
            <a:extLst>
              <a:ext uri="{FF2B5EF4-FFF2-40B4-BE49-F238E27FC236}">
                <a16:creationId xmlns="" xmlns:a16="http://schemas.microsoft.com/office/drawing/2014/main" id="{2C89490F-1819-4331-992A-06A9D0A7FCE5}"/>
              </a:ext>
            </a:extLst>
          </p:cNvPr>
          <p:cNvCxnSpPr>
            <a:cxnSpLocks/>
            <a:endCxn id="70" idx="3"/>
          </p:cNvCxnSpPr>
          <p:nvPr/>
        </p:nvCxnSpPr>
        <p:spPr>
          <a:xfrm flipV="1">
            <a:off x="6768422" y="2351607"/>
            <a:ext cx="809050" cy="45626"/>
          </a:xfrm>
          <a:prstGeom prst="straightConnector1">
            <a:avLst/>
          </a:prstGeom>
          <a:ln w="22225" cmpd="sng">
            <a:gradFill>
              <a:gsLst>
                <a:gs pos="88000">
                  <a:srgbClr val="FF0000"/>
                </a:gs>
                <a:gs pos="100000">
                  <a:srgbClr val="00B0F0"/>
                </a:gs>
              </a:gsLst>
              <a:lin ang="0" scaled="0"/>
            </a:gra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ZoneTexte 84">
            <a:extLst>
              <a:ext uri="{FF2B5EF4-FFF2-40B4-BE49-F238E27FC236}">
                <a16:creationId xmlns="" xmlns:a16="http://schemas.microsoft.com/office/drawing/2014/main" id="{6B70364B-CD81-4184-92A1-280F1FEB8792}"/>
              </a:ext>
            </a:extLst>
          </p:cNvPr>
          <p:cNvSpPr txBox="1"/>
          <p:nvPr/>
        </p:nvSpPr>
        <p:spPr>
          <a:xfrm>
            <a:off x="4278631" y="1042270"/>
            <a:ext cx="13789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itchFamily="18" charset="0"/>
                <a:cs typeface="Arial"/>
                <a:sym typeface="Arial"/>
              </a:rPr>
              <a:t>Data </a:t>
            </a:r>
            <a:r>
              <a:rPr kumimoji="0" lang="fr-FR" sz="1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itchFamily="18" charset="0"/>
                <a:cs typeface="Arial"/>
                <a:sym typeface="Arial"/>
              </a:rPr>
              <a:t>samples</a:t>
            </a:r>
            <a:endParaRPr kumimoji="0" lang="fr-FR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pitchFamily="18" charset="0"/>
              <a:cs typeface="Arial"/>
              <a:sym typeface="Arial"/>
            </a:endParaRPr>
          </a:p>
        </p:txBody>
      </p:sp>
      <p:sp>
        <p:nvSpPr>
          <p:cNvPr id="79" name="ZoneTexte 85">
            <a:extLst>
              <a:ext uri="{FF2B5EF4-FFF2-40B4-BE49-F238E27FC236}">
                <a16:creationId xmlns="" xmlns:a16="http://schemas.microsoft.com/office/drawing/2014/main" id="{B681C661-910B-4231-B7D3-B45920877438}"/>
              </a:ext>
            </a:extLst>
          </p:cNvPr>
          <p:cNvSpPr txBox="1"/>
          <p:nvPr/>
        </p:nvSpPr>
        <p:spPr>
          <a:xfrm>
            <a:off x="989123" y="996502"/>
            <a:ext cx="13789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kumimoji="0" lang="fr-FR" sz="1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itchFamily="18" charset="0"/>
                <a:cs typeface="Arial"/>
                <a:sym typeface="Arial"/>
              </a:rPr>
              <a:t>hh</a:t>
            </a:r>
            <a:r>
              <a:rPr kumimoji="0" lang="el-GR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itchFamily="18" charset="0"/>
                <a:cs typeface="Arial"/>
                <a:sym typeface="Arial"/>
              </a:rPr>
              <a:t>γ</a:t>
            </a:r>
            <a:endParaRPr kumimoji="0" lang="fr-FR" sz="1400" b="0" i="0" u="none" strike="noStrike" kern="0" cap="none" spc="0" normalizeH="0" baseline="0" noProof="0" dirty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uLnTx/>
              <a:uFillTx/>
              <a:latin typeface="Cambria" pitchFamily="18" charset="0"/>
              <a:cs typeface="Arial"/>
              <a:sym typeface="Arial"/>
            </a:endParaRPr>
          </a:p>
        </p:txBody>
      </p:sp>
      <p:sp>
        <p:nvSpPr>
          <p:cNvPr id="80" name="ZoneTexte 86">
            <a:extLst>
              <a:ext uri="{FF2B5EF4-FFF2-40B4-BE49-F238E27FC236}">
                <a16:creationId xmlns="" xmlns:a16="http://schemas.microsoft.com/office/drawing/2014/main" id="{75B241A8-E1E0-41C2-8F48-6EA689D00361}"/>
              </a:ext>
            </a:extLst>
          </p:cNvPr>
          <p:cNvSpPr txBox="1"/>
          <p:nvPr/>
        </p:nvSpPr>
        <p:spPr>
          <a:xfrm>
            <a:off x="2326054" y="1003278"/>
            <a:ext cx="13789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itchFamily="18" charset="0"/>
                <a:cs typeface="Arial"/>
                <a:sym typeface="Arial"/>
              </a:rPr>
              <a:t>Reconstruction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="" xmlns:a16="http://schemas.microsoft.com/office/drawing/2014/main" id="{0675AECD-4C21-4030-AEF3-87BB7277B477}"/>
              </a:ext>
            </a:extLst>
          </p:cNvPr>
          <p:cNvSpPr/>
          <p:nvPr/>
        </p:nvSpPr>
        <p:spPr>
          <a:xfrm rot="10800000">
            <a:off x="5041424" y="2247840"/>
            <a:ext cx="386850" cy="117527"/>
          </a:xfrm>
          <a:prstGeom prst="rect">
            <a:avLst/>
          </a:prstGeom>
          <a:solidFill>
            <a:srgbClr val="6DE7FF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Arial"/>
            </a:endParaRPr>
          </a:p>
        </p:txBody>
      </p:sp>
      <p:sp>
        <p:nvSpPr>
          <p:cNvPr id="82" name="ZoneTexte 97">
            <a:extLst>
              <a:ext uri="{FF2B5EF4-FFF2-40B4-BE49-F238E27FC236}">
                <a16:creationId xmlns="" xmlns:a16="http://schemas.microsoft.com/office/drawing/2014/main" id="{4096D2B2-3F7F-479D-B23E-B0CF57679577}"/>
              </a:ext>
            </a:extLst>
          </p:cNvPr>
          <p:cNvSpPr txBox="1"/>
          <p:nvPr/>
        </p:nvSpPr>
        <p:spPr>
          <a:xfrm>
            <a:off x="7307555" y="923749"/>
            <a:ext cx="10617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itchFamily="18" charset="0"/>
                <a:cs typeface="Arial"/>
                <a:sym typeface="Arial"/>
              </a:rPr>
              <a:t>Exclusive </a:t>
            </a:r>
            <a:r>
              <a:rPr kumimoji="0" lang="fr-FR" sz="1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itchFamily="18" charset="0"/>
                <a:cs typeface="Arial"/>
                <a:sym typeface="Arial"/>
              </a:rPr>
              <a:t>samples</a:t>
            </a:r>
            <a:endParaRPr kumimoji="0" lang="fr-FR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pitchFamily="18" charset="0"/>
              <a:cs typeface="Arial"/>
              <a:sym typeface="Arial"/>
            </a:endParaRPr>
          </a:p>
        </p:txBody>
      </p:sp>
      <p:sp>
        <p:nvSpPr>
          <p:cNvPr id="83" name="Rectangle 82">
            <a:extLst>
              <a:ext uri="{FF2B5EF4-FFF2-40B4-BE49-F238E27FC236}">
                <a16:creationId xmlns="" xmlns:a16="http://schemas.microsoft.com/office/drawing/2014/main" id="{511A71AD-CC76-4B23-8EA3-29571852B4DD}"/>
              </a:ext>
            </a:extLst>
          </p:cNvPr>
          <p:cNvSpPr/>
          <p:nvPr/>
        </p:nvSpPr>
        <p:spPr>
          <a:xfrm>
            <a:off x="5032197" y="1437185"/>
            <a:ext cx="386850" cy="119197"/>
          </a:xfrm>
          <a:prstGeom prst="rect">
            <a:avLst/>
          </a:prstGeom>
          <a:solidFill>
            <a:srgbClr val="6DE7FF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Arial"/>
            </a:endParaRPr>
          </a:p>
        </p:txBody>
      </p:sp>
      <p:pic>
        <p:nvPicPr>
          <p:cNvPr id="84" name="Picture 8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941" y="2945027"/>
            <a:ext cx="4590517" cy="1993451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1054" y="2996749"/>
            <a:ext cx="2789056" cy="1890005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Right Arrow 5"/>
          <p:cNvSpPr/>
          <p:nvPr/>
        </p:nvSpPr>
        <p:spPr>
          <a:xfrm>
            <a:off x="5032197" y="3941751"/>
            <a:ext cx="939104" cy="211149"/>
          </a:xfrm>
          <a:prstGeom prst="rightArrow">
            <a:avLst/>
          </a:prstGeom>
          <a:solidFill>
            <a:schemeClr val="bg1">
              <a:alpha val="57000"/>
            </a:schemeClr>
          </a:solidFill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30888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B99BA0-CA38-4F26-88BF-922CA19E58F5}" type="slidenum">
              <a:rPr lang="fr-FR" smtClean="0"/>
              <a:pPr/>
              <a:t>11</a:t>
            </a:fld>
            <a:endParaRPr lang="fr-F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Control </a:t>
            </a:r>
            <a:r>
              <a:rPr lang="fr-FR" dirty="0" err="1" smtClean="0"/>
              <a:t>channel</a:t>
            </a:r>
            <a:endParaRPr lang="fr-F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sz="1400" u="sng" dirty="0" err="1" smtClean="0"/>
              <a:t>Pre</a:t>
            </a:r>
            <a:r>
              <a:rPr lang="fr-FR" sz="1400" u="sng" dirty="0" smtClean="0"/>
              <a:t> </a:t>
            </a:r>
            <a:r>
              <a:rPr lang="fr-FR" sz="1400" u="sng" dirty="0" err="1" smtClean="0"/>
              <a:t>selection</a:t>
            </a:r>
            <a:r>
              <a:rPr lang="fr-FR" sz="1400" u="sng" dirty="0" smtClean="0"/>
              <a:t> </a:t>
            </a:r>
            <a:r>
              <a:rPr lang="fr-FR" sz="1400" u="sng" dirty="0" err="1" smtClean="0"/>
              <a:t>cuts</a:t>
            </a:r>
            <a:r>
              <a:rPr lang="fr-FR" sz="1400" u="sng" dirty="0" smtClean="0"/>
              <a:t> </a:t>
            </a:r>
            <a:r>
              <a:rPr lang="fr-FR" sz="1400" u="sng" dirty="0" smtClean="0"/>
              <a:t>:</a:t>
            </a:r>
          </a:p>
          <a:p>
            <a:pPr marL="0" indent="0">
              <a:buNone/>
            </a:pPr>
            <a:r>
              <a:rPr lang="fr-FR" sz="1400" dirty="0" err="1" smtClean="0"/>
              <a:t>Momenta</a:t>
            </a:r>
            <a:r>
              <a:rPr lang="fr-FR" sz="1400" dirty="0" smtClean="0"/>
              <a:t> </a:t>
            </a:r>
            <a:r>
              <a:rPr lang="fr-FR" sz="1400" dirty="0" smtClean="0"/>
              <a:t>and IP of the B and </a:t>
            </a:r>
            <a:r>
              <a:rPr lang="fr-FR" sz="1400" dirty="0" err="1" smtClean="0"/>
              <a:t>tracks</a:t>
            </a:r>
            <a:endParaRPr lang="fr-FR" sz="1400" dirty="0" smtClean="0"/>
          </a:p>
          <a:p>
            <a:pPr marL="0" indent="0">
              <a:buNone/>
            </a:pPr>
            <a:r>
              <a:rPr lang="fr-FR" sz="1400" dirty="0" err="1" smtClean="0"/>
              <a:t>Vertices</a:t>
            </a:r>
            <a:r>
              <a:rPr lang="fr-FR" sz="1400" dirty="0" smtClean="0"/>
              <a:t> </a:t>
            </a:r>
            <a:r>
              <a:rPr lang="fr-FR" sz="1400" dirty="0" smtClean="0">
                <a:latin typeface="+mj-lt"/>
              </a:rPr>
              <a:t>c</a:t>
            </a:r>
            <a:r>
              <a:rPr lang="fr-FR" sz="1400" baseline="30000" dirty="0" smtClean="0"/>
              <a:t>2</a:t>
            </a:r>
          </a:p>
          <a:p>
            <a:pPr marL="0" indent="0">
              <a:buNone/>
            </a:pPr>
            <a:r>
              <a:rPr lang="fr-FR" sz="1400" dirty="0" err="1" smtClean="0"/>
              <a:t>High_P</a:t>
            </a:r>
            <a:r>
              <a:rPr lang="fr-FR" sz="1400" baseline="-25000" dirty="0" err="1" smtClean="0"/>
              <a:t>T</a:t>
            </a:r>
            <a:r>
              <a:rPr lang="fr-FR" sz="1400" dirty="0" smtClean="0"/>
              <a:t> photon</a:t>
            </a:r>
          </a:p>
          <a:p>
            <a:pPr marL="0" lvl="1" indent="0">
              <a:buNone/>
            </a:pPr>
            <a:r>
              <a:rPr lang="en-US" sz="1400" dirty="0"/>
              <a:t>Neutral identification and </a:t>
            </a:r>
            <a:r>
              <a:rPr lang="el-GR" sz="1400" dirty="0"/>
              <a:t>π</a:t>
            </a:r>
            <a:r>
              <a:rPr lang="el-GR" sz="1400" baseline="30000" dirty="0"/>
              <a:t>0</a:t>
            </a:r>
            <a:r>
              <a:rPr lang="el-GR" sz="1400" dirty="0"/>
              <a:t>/γ </a:t>
            </a:r>
            <a:r>
              <a:rPr lang="en-US" sz="1400" dirty="0"/>
              <a:t>separation on </a:t>
            </a:r>
            <a:r>
              <a:rPr lang="en-US" sz="1400" dirty="0" smtClean="0"/>
              <a:t>the </a:t>
            </a:r>
            <a:r>
              <a:rPr lang="en-US" sz="1400" dirty="0"/>
              <a:t>photon </a:t>
            </a:r>
          </a:p>
          <a:p>
            <a:pPr marL="0" indent="0">
              <a:buNone/>
            </a:pPr>
            <a:endParaRPr lang="fr-FR" sz="1400" dirty="0" smtClean="0"/>
          </a:p>
          <a:p>
            <a:pPr>
              <a:buFont typeface="Arial"/>
              <a:buChar char="•"/>
            </a:pPr>
            <a:r>
              <a:rPr lang="en-US" sz="1400" u="sng" dirty="0"/>
              <a:t>Charmed background rejection : </a:t>
            </a:r>
            <a:endParaRPr lang="en-US" sz="1400" u="sng" dirty="0" smtClean="0"/>
          </a:p>
          <a:p>
            <a:pPr marL="0" indent="0">
              <a:buNone/>
            </a:pPr>
            <a:r>
              <a:rPr lang="en-US" sz="1400" dirty="0" smtClean="0"/>
              <a:t>M(h</a:t>
            </a:r>
            <a:r>
              <a:rPr lang="en-US" sz="1400" baseline="30000" dirty="0" smtClean="0"/>
              <a:t>+</a:t>
            </a:r>
            <a:r>
              <a:rPr lang="en-US" sz="1400" dirty="0" smtClean="0"/>
              <a:t>h</a:t>
            </a:r>
            <a:r>
              <a:rPr lang="en-US" sz="1400" baseline="30000" dirty="0" smtClean="0"/>
              <a:t>-</a:t>
            </a:r>
            <a:r>
              <a:rPr lang="en-US" sz="1400" dirty="0" smtClean="0"/>
              <a:t>h</a:t>
            </a:r>
            <a:r>
              <a:rPr lang="en-US" sz="1400" baseline="30000" dirty="0" smtClean="0"/>
              <a:t>0</a:t>
            </a:r>
            <a:r>
              <a:rPr lang="en-US" sz="1400" dirty="0"/>
              <a:t>) &lt; 1.85 </a:t>
            </a:r>
            <a:r>
              <a:rPr lang="en-US" sz="1400" dirty="0" err="1" smtClean="0"/>
              <a:t>GeV</a:t>
            </a:r>
            <a:r>
              <a:rPr lang="en-US" sz="1400" dirty="0" smtClean="0"/>
              <a:t>/c</a:t>
            </a:r>
            <a:r>
              <a:rPr lang="en-US" sz="1400" baseline="30000" dirty="0" smtClean="0"/>
              <a:t>2</a:t>
            </a:r>
          </a:p>
          <a:p>
            <a:pPr marL="0" indent="0">
              <a:buNone/>
            </a:pPr>
            <a:r>
              <a:rPr lang="en-US" sz="1400" dirty="0" smtClean="0"/>
              <a:t>Require </a:t>
            </a:r>
            <a:r>
              <a:rPr lang="en-US" sz="1400" dirty="0"/>
              <a:t>all other 2-body (</a:t>
            </a:r>
            <a:r>
              <a:rPr lang="en-US" sz="1400" dirty="0" err="1"/>
              <a:t>hγ</a:t>
            </a:r>
            <a:r>
              <a:rPr lang="en-US" sz="1400" dirty="0"/>
              <a:t>) and 3-body (</a:t>
            </a:r>
            <a:r>
              <a:rPr lang="en-US" sz="1400" dirty="0" err="1"/>
              <a:t>hhγ</a:t>
            </a:r>
            <a:r>
              <a:rPr lang="en-US" sz="1400" dirty="0"/>
              <a:t>)  combinations to exceed  2 </a:t>
            </a:r>
            <a:r>
              <a:rPr lang="en-US" sz="1400" dirty="0" err="1"/>
              <a:t>GeV</a:t>
            </a:r>
            <a:r>
              <a:rPr lang="en-US" sz="1400" dirty="0"/>
              <a:t>/c  (assuming </a:t>
            </a:r>
            <a:r>
              <a:rPr lang="el-GR" sz="1400" dirty="0"/>
              <a:t>π</a:t>
            </a:r>
            <a:r>
              <a:rPr lang="el-GR" sz="1400" baseline="30000" dirty="0"/>
              <a:t>0</a:t>
            </a:r>
            <a:r>
              <a:rPr lang="fr-FR" sz="1400" baseline="30000" dirty="0"/>
              <a:t> </a:t>
            </a:r>
            <a:r>
              <a:rPr lang="en-US" sz="1400" dirty="0"/>
              <a:t>mass for the photon) </a:t>
            </a:r>
            <a:endParaRPr lang="en-US" sz="1400" dirty="0" smtClean="0"/>
          </a:p>
          <a:p>
            <a:pPr marL="0" indent="0">
              <a:buNone/>
            </a:pPr>
            <a:r>
              <a:rPr lang="en-US" sz="1400" dirty="0" smtClean="0"/>
              <a:t>Also </a:t>
            </a:r>
            <a:r>
              <a:rPr lang="en-US" sz="1400" dirty="0"/>
              <a:t>reject charmless B </a:t>
            </a:r>
            <a:r>
              <a:rPr lang="en-US" sz="1400" dirty="0" err="1"/>
              <a:t>bkg</a:t>
            </a:r>
            <a:r>
              <a:rPr lang="en-US" sz="1400" dirty="0"/>
              <a:t>, e.g. B→K*</a:t>
            </a:r>
            <a:r>
              <a:rPr lang="en-US" sz="1400" baseline="30000" dirty="0"/>
              <a:t>+</a:t>
            </a:r>
            <a:r>
              <a:rPr lang="en-US" sz="1400" dirty="0"/>
              <a:t>ρ</a:t>
            </a:r>
            <a:r>
              <a:rPr lang="en-US" sz="1400" baseline="30000" dirty="0"/>
              <a:t>-</a:t>
            </a:r>
            <a:r>
              <a:rPr lang="en-US" sz="1400" dirty="0"/>
              <a:t>→K</a:t>
            </a:r>
            <a:r>
              <a:rPr lang="en-US" sz="1400" baseline="-25000" dirty="0"/>
              <a:t>s</a:t>
            </a:r>
            <a:r>
              <a:rPr lang="en-US" sz="1400" dirty="0"/>
              <a:t>π</a:t>
            </a:r>
            <a:r>
              <a:rPr lang="en-US" sz="1400" baseline="30000" dirty="0"/>
              <a:t>+</a:t>
            </a:r>
            <a:r>
              <a:rPr lang="en-US" sz="1400" dirty="0"/>
              <a:t>π</a:t>
            </a:r>
            <a:r>
              <a:rPr lang="en-US" sz="1400" baseline="30000" dirty="0"/>
              <a:t>-</a:t>
            </a:r>
            <a:r>
              <a:rPr lang="en-US" sz="1400" dirty="0"/>
              <a:t>π</a:t>
            </a:r>
            <a:r>
              <a:rPr lang="en-US" sz="1400" baseline="30000" dirty="0"/>
              <a:t>0      </a:t>
            </a:r>
            <a:r>
              <a:rPr lang="en-US" sz="1400" dirty="0"/>
              <a:t>(with π</a:t>
            </a:r>
            <a:r>
              <a:rPr lang="en-US" sz="1400" baseline="30000" dirty="0"/>
              <a:t>0</a:t>
            </a:r>
            <a:r>
              <a:rPr lang="en-US" sz="1400" dirty="0"/>
              <a:t> </a:t>
            </a:r>
            <a:r>
              <a:rPr lang="en-US" sz="1400" dirty="0" err="1"/>
              <a:t>mis</a:t>
            </a:r>
            <a:r>
              <a:rPr lang="en-US" sz="1400" dirty="0"/>
              <a:t>-identified as γ</a:t>
            </a:r>
            <a:r>
              <a:rPr lang="fr-FR" sz="1400" dirty="0"/>
              <a:t>)</a:t>
            </a:r>
            <a:endParaRPr lang="en-US" sz="1400" dirty="0"/>
          </a:p>
          <a:p>
            <a:pPr marL="0" indent="0">
              <a:buNone/>
            </a:pPr>
            <a:endParaRPr lang="fr-FR" sz="1400" dirty="0" smtClean="0"/>
          </a:p>
          <a:p>
            <a:pPr marL="0" indent="0">
              <a:buNone/>
            </a:pPr>
            <a:endParaRPr lang="fr-FR" sz="1400" dirty="0" smtClean="0"/>
          </a:p>
          <a:p>
            <a:pPr marL="0" indent="0">
              <a:buNone/>
            </a:pPr>
            <a:endParaRPr lang="fr-FR" sz="1400" dirty="0"/>
          </a:p>
          <a:p>
            <a:pPr marL="0" indent="0">
              <a:buNone/>
            </a:pP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1099171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B99BA0-CA38-4F26-88BF-922CA19E58F5}" type="slidenum">
              <a:rPr lang="fr-FR" smtClean="0"/>
              <a:pPr/>
              <a:t>12</a:t>
            </a:fld>
            <a:endParaRPr lang="fr-F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Multivariate</a:t>
            </a:r>
            <a:r>
              <a:rPr lang="fr-FR" dirty="0" smtClean="0"/>
              <a:t> </a:t>
            </a:r>
            <a:r>
              <a:rPr lang="fr-FR" dirty="0" err="1" smtClean="0"/>
              <a:t>analysis</a:t>
            </a:r>
            <a:endParaRPr lang="fr-F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u="sng" dirty="0" err="1" smtClean="0"/>
              <a:t>At</a:t>
            </a:r>
            <a:r>
              <a:rPr lang="fr-FR" u="sng" dirty="0" smtClean="0"/>
              <a:t> </a:t>
            </a:r>
            <a:r>
              <a:rPr lang="fr-FR" u="sng" dirty="0" err="1" smtClean="0"/>
              <a:t>this</a:t>
            </a:r>
            <a:r>
              <a:rPr lang="fr-FR" u="sng" dirty="0" smtClean="0"/>
              <a:t> stage : high </a:t>
            </a:r>
            <a:r>
              <a:rPr lang="fr-FR" u="sng" dirty="0" err="1" smtClean="0"/>
              <a:t>amount</a:t>
            </a:r>
            <a:r>
              <a:rPr lang="fr-FR" u="sng" dirty="0" smtClean="0"/>
              <a:t> of </a:t>
            </a:r>
            <a:r>
              <a:rPr lang="fr-FR" u="sng" dirty="0" err="1" smtClean="0"/>
              <a:t>combinatorials</a:t>
            </a:r>
            <a:endParaRPr lang="fr-FR" u="sng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988" y="974725"/>
            <a:ext cx="2871787" cy="3498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ight Arrow 5"/>
          <p:cNvSpPr/>
          <p:nvPr/>
        </p:nvSpPr>
        <p:spPr>
          <a:xfrm>
            <a:off x="3969577" y="1283476"/>
            <a:ext cx="939104" cy="211149"/>
          </a:xfrm>
          <a:prstGeom prst="rightArrow">
            <a:avLst/>
          </a:prstGeom>
          <a:solidFill>
            <a:schemeClr val="bg1">
              <a:alpha val="57000"/>
            </a:schemeClr>
          </a:solidFill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TextBox 4"/>
          <p:cNvSpPr txBox="1"/>
          <p:nvPr/>
        </p:nvSpPr>
        <p:spPr>
          <a:xfrm>
            <a:off x="3162300" y="790059"/>
            <a:ext cx="26212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solidFill>
                  <a:schemeClr val="accent1"/>
                </a:solidFill>
              </a:rPr>
              <a:t>Train BDT </a:t>
            </a:r>
            <a:r>
              <a:rPr lang="fr-FR" sz="1400" dirty="0" err="1" smtClean="0">
                <a:solidFill>
                  <a:schemeClr val="accent1"/>
                </a:solidFill>
              </a:rPr>
              <a:t>with</a:t>
            </a:r>
            <a:r>
              <a:rPr lang="fr-FR" sz="1400" dirty="0" smtClean="0">
                <a:solidFill>
                  <a:schemeClr val="accent1"/>
                </a:solidFill>
              </a:rPr>
              <a:t> </a:t>
            </a:r>
            <a:r>
              <a:rPr lang="fr-FR" sz="1400" dirty="0" smtClean="0">
                <a:solidFill>
                  <a:srgbClr val="FF0000"/>
                </a:solidFill>
              </a:rPr>
              <a:t>RHSB</a:t>
            </a:r>
            <a:r>
              <a:rPr lang="fr-FR" sz="1400" dirty="0" smtClean="0">
                <a:solidFill>
                  <a:schemeClr val="accent1"/>
                </a:solidFill>
              </a:rPr>
              <a:t> and </a:t>
            </a:r>
            <a:r>
              <a:rPr lang="fr-FR" sz="1400" dirty="0" smtClean="0">
                <a:solidFill>
                  <a:srgbClr val="0070C0"/>
                </a:solidFill>
              </a:rPr>
              <a:t>MC</a:t>
            </a:r>
            <a:endParaRPr lang="fr-FR" sz="1400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71825" y="1653659"/>
            <a:ext cx="1922193" cy="24622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solidFill>
                  <a:schemeClr val="accent1"/>
                </a:solidFill>
              </a:rPr>
              <a:t>Variables </a:t>
            </a:r>
            <a:r>
              <a:rPr lang="fr-FR" sz="1400" dirty="0" err="1" smtClean="0">
                <a:solidFill>
                  <a:schemeClr val="accent1"/>
                </a:solidFill>
              </a:rPr>
              <a:t>used</a:t>
            </a:r>
            <a:r>
              <a:rPr lang="fr-FR" sz="1400" dirty="0" smtClean="0">
                <a:solidFill>
                  <a:schemeClr val="accent1"/>
                </a:solidFill>
              </a:rPr>
              <a:t> :</a:t>
            </a:r>
          </a:p>
          <a:p>
            <a:endParaRPr lang="fr-FR" sz="1400" dirty="0" smtClean="0">
              <a:solidFill>
                <a:schemeClr val="accent1"/>
              </a:solidFill>
            </a:endParaRPr>
          </a:p>
          <a:p>
            <a:pPr marL="285750" indent="-285750">
              <a:buFontTx/>
              <a:buChar char="-"/>
            </a:pPr>
            <a:r>
              <a:rPr lang="fr-FR" sz="1400" dirty="0" smtClean="0">
                <a:solidFill>
                  <a:schemeClr val="accent1"/>
                </a:solidFill>
              </a:rPr>
              <a:t>B P and </a:t>
            </a:r>
            <a:r>
              <a:rPr lang="el-GR" sz="1400" dirty="0" smtClean="0">
                <a:solidFill>
                  <a:schemeClr val="accent1"/>
                </a:solidFill>
              </a:rPr>
              <a:t>η</a:t>
            </a:r>
            <a:endParaRPr lang="fr-FR" sz="1400" dirty="0">
              <a:solidFill>
                <a:schemeClr val="accent1"/>
              </a:solidFill>
            </a:endParaRPr>
          </a:p>
          <a:p>
            <a:pPr marL="285750" indent="-285750">
              <a:buFontTx/>
              <a:buChar char="-"/>
            </a:pPr>
            <a:r>
              <a:rPr lang="fr-FR" sz="1400" dirty="0" smtClean="0">
                <a:solidFill>
                  <a:schemeClr val="accent1"/>
                </a:solidFill>
              </a:rPr>
              <a:t>B direction angle</a:t>
            </a:r>
          </a:p>
          <a:p>
            <a:pPr marL="285750" indent="-285750">
              <a:buFontTx/>
              <a:buChar char="-"/>
            </a:pPr>
            <a:r>
              <a:rPr lang="fr-FR" sz="1400" dirty="0" err="1" smtClean="0">
                <a:solidFill>
                  <a:schemeClr val="accent1"/>
                </a:solidFill>
              </a:rPr>
              <a:t>Tracks</a:t>
            </a:r>
            <a:r>
              <a:rPr lang="fr-FR" sz="1400" dirty="0" smtClean="0">
                <a:solidFill>
                  <a:schemeClr val="accent1"/>
                </a:solidFill>
              </a:rPr>
              <a:t> P</a:t>
            </a:r>
            <a:r>
              <a:rPr lang="fr-FR" sz="1400" baseline="-25000" dirty="0" smtClean="0">
                <a:solidFill>
                  <a:schemeClr val="accent1"/>
                </a:solidFill>
              </a:rPr>
              <a:t>T</a:t>
            </a:r>
          </a:p>
          <a:p>
            <a:pPr marL="285750" indent="-285750">
              <a:buFontTx/>
              <a:buChar char="-"/>
            </a:pPr>
            <a:r>
              <a:rPr lang="fr-FR" sz="1400" dirty="0" err="1" smtClean="0">
                <a:solidFill>
                  <a:schemeClr val="accent1"/>
                </a:solidFill>
              </a:rPr>
              <a:t>Tracks</a:t>
            </a:r>
            <a:r>
              <a:rPr lang="fr-FR" sz="1400" dirty="0" smtClean="0">
                <a:solidFill>
                  <a:schemeClr val="accent1"/>
                </a:solidFill>
              </a:rPr>
              <a:t> IP</a:t>
            </a:r>
          </a:p>
          <a:p>
            <a:pPr marL="285750" indent="-285750">
              <a:buFontTx/>
              <a:buChar char="-"/>
            </a:pPr>
            <a:r>
              <a:rPr lang="fr-FR" sz="1400" dirty="0" smtClean="0">
                <a:solidFill>
                  <a:schemeClr val="accent1"/>
                </a:solidFill>
              </a:rPr>
              <a:t>B vertex </a:t>
            </a:r>
            <a:r>
              <a:rPr lang="fr-FR" sz="1400" dirty="0" smtClean="0">
                <a:solidFill>
                  <a:schemeClr val="accent1"/>
                </a:solidFill>
                <a:latin typeface="+mj-lt"/>
              </a:rPr>
              <a:t>c</a:t>
            </a:r>
            <a:r>
              <a:rPr lang="fr-FR" sz="1400" baseline="30000" dirty="0" smtClean="0">
                <a:solidFill>
                  <a:schemeClr val="accent1"/>
                </a:solidFill>
              </a:rPr>
              <a:t>2</a:t>
            </a:r>
          </a:p>
          <a:p>
            <a:pPr marL="285750" indent="-285750">
              <a:buFontTx/>
              <a:buChar char="-"/>
            </a:pPr>
            <a:r>
              <a:rPr lang="fr-FR" sz="1400" dirty="0" smtClean="0">
                <a:solidFill>
                  <a:schemeClr val="accent1"/>
                </a:solidFill>
              </a:rPr>
              <a:t>B flight distance</a:t>
            </a:r>
          </a:p>
          <a:p>
            <a:pPr marL="285750" indent="-285750">
              <a:buFontTx/>
              <a:buChar char="-"/>
            </a:pPr>
            <a:r>
              <a:rPr lang="fr-FR" sz="1400" dirty="0" smtClean="0">
                <a:solidFill>
                  <a:schemeClr val="accent1"/>
                </a:solidFill>
              </a:rPr>
              <a:t>Isolation variables</a:t>
            </a:r>
            <a:endParaRPr lang="fr-FR" sz="1400" dirty="0">
              <a:solidFill>
                <a:schemeClr val="accent1"/>
              </a:solidFill>
            </a:endParaRPr>
          </a:p>
          <a:p>
            <a:pPr marL="285750" indent="-285750">
              <a:buFontTx/>
              <a:buChar char="-"/>
            </a:pPr>
            <a:endParaRPr lang="fr-FR" sz="1400" dirty="0" smtClean="0">
              <a:solidFill>
                <a:schemeClr val="accent1"/>
              </a:solidFill>
            </a:endParaRPr>
          </a:p>
          <a:p>
            <a:pPr marL="285750" indent="-285750">
              <a:buFontTx/>
              <a:buChar char="-"/>
            </a:pPr>
            <a:endParaRPr lang="fr-FR" sz="1400" dirty="0">
              <a:solidFill>
                <a:schemeClr val="accent1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9255" y="321469"/>
            <a:ext cx="3054630" cy="22526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3520" y="2647950"/>
            <a:ext cx="3086099" cy="22526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053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B99BA0-CA38-4F26-88BF-922CA19E58F5}" type="slidenum">
              <a:rPr lang="fr-FR" smtClean="0"/>
              <a:pPr/>
              <a:t>13</a:t>
            </a:fld>
            <a:endParaRPr lang="fr-F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Multivariate</a:t>
            </a:r>
            <a:r>
              <a:rPr lang="fr-FR" dirty="0" smtClean="0"/>
              <a:t> </a:t>
            </a:r>
            <a:r>
              <a:rPr lang="fr-FR" dirty="0" err="1" smtClean="0"/>
              <a:t>analysis</a:t>
            </a:r>
            <a:endParaRPr lang="fr-F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u="sng" dirty="0" err="1" smtClean="0"/>
              <a:t>At</a:t>
            </a:r>
            <a:r>
              <a:rPr lang="fr-FR" u="sng" dirty="0" smtClean="0"/>
              <a:t> </a:t>
            </a:r>
            <a:r>
              <a:rPr lang="fr-FR" u="sng" dirty="0" err="1" smtClean="0"/>
              <a:t>this</a:t>
            </a:r>
            <a:r>
              <a:rPr lang="fr-FR" u="sng" dirty="0" smtClean="0"/>
              <a:t> stage : high </a:t>
            </a:r>
            <a:r>
              <a:rPr lang="fr-FR" u="sng" dirty="0" err="1" smtClean="0"/>
              <a:t>amount</a:t>
            </a:r>
            <a:r>
              <a:rPr lang="fr-FR" u="sng" dirty="0" smtClean="0"/>
              <a:t> of </a:t>
            </a:r>
            <a:r>
              <a:rPr lang="fr-FR" u="sng" dirty="0" err="1" smtClean="0"/>
              <a:t>combinatorials</a:t>
            </a:r>
            <a:endParaRPr lang="fr-FR" u="sng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988" y="974725"/>
            <a:ext cx="2871787" cy="3498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ight Arrow 5"/>
          <p:cNvSpPr/>
          <p:nvPr/>
        </p:nvSpPr>
        <p:spPr>
          <a:xfrm>
            <a:off x="3898722" y="2293926"/>
            <a:ext cx="939104" cy="211149"/>
          </a:xfrm>
          <a:prstGeom prst="rightArrow">
            <a:avLst/>
          </a:prstGeom>
          <a:solidFill>
            <a:schemeClr val="bg1">
              <a:alpha val="57000"/>
            </a:schemeClr>
          </a:solidFill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3050" y="2637625"/>
            <a:ext cx="3191282" cy="2162574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5900" y="423062"/>
            <a:ext cx="3168431" cy="2147089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073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B99BA0-CA38-4F26-88BF-922CA19E58F5}" type="slidenum">
              <a:rPr lang="fr-FR" smtClean="0"/>
              <a:pPr/>
              <a:t>14</a:t>
            </a:fld>
            <a:endParaRPr lang="fr-F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Mass fit model</a:t>
            </a:r>
            <a:endParaRPr lang="fr-FR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 Placeholder 3"/>
              <p:cNvSpPr>
                <a:spLocks noGrp="1"/>
              </p:cNvSpPr>
              <p:nvPr>
                <p:ph type="body" sz="quarter" idx="1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fr-FR" u="sng" dirty="0"/>
                  <a:t>Signal </a:t>
                </a:r>
                <a:r>
                  <a:rPr lang="fr-FR" u="sng" dirty="0" smtClean="0"/>
                  <a:t>&amp; </a:t>
                </a:r>
                <a:r>
                  <a:rPr lang="fr-FR" u="sng" dirty="0" err="1" smtClean="0"/>
                  <a:t>peaking</a:t>
                </a:r>
                <a:r>
                  <a:rPr lang="fr-FR" u="sng" dirty="0" smtClean="0"/>
                  <a:t> backgrounds:</a:t>
                </a:r>
                <a:r>
                  <a:rPr lang="fr-FR" dirty="0" smtClean="0"/>
                  <a:t> </a:t>
                </a:r>
                <a:endParaRPr lang="fr-FR" dirty="0"/>
              </a:p>
              <a:p>
                <a:r>
                  <a:rPr lang="fr-FR" dirty="0" err="1"/>
                  <a:t>Asymetric</a:t>
                </a:r>
                <a:r>
                  <a:rPr lang="fr-FR" dirty="0"/>
                  <a:t> </a:t>
                </a:r>
                <a:r>
                  <a:rPr lang="fr-FR" dirty="0" err="1"/>
                  <a:t>B</a:t>
                </a:r>
                <a:r>
                  <a:rPr lang="fr-FR" dirty="0" err="1" smtClean="0"/>
                  <a:t>ifurcated</a:t>
                </a:r>
                <a:r>
                  <a:rPr lang="fr-FR" dirty="0" smtClean="0"/>
                  <a:t> </a:t>
                </a:r>
                <a:r>
                  <a:rPr lang="fr-FR" dirty="0"/>
                  <a:t>CB (µ, </a:t>
                </a:r>
                <a:r>
                  <a:rPr lang="el-GR" dirty="0"/>
                  <a:t>σ</a:t>
                </a:r>
                <a:r>
                  <a:rPr lang="fr-FR" baseline="-25000" dirty="0" err="1"/>
                  <a:t>Left</a:t>
                </a:r>
                <a:r>
                  <a:rPr lang="fr-FR" dirty="0"/>
                  <a:t>,</a:t>
                </a:r>
                <a:r>
                  <a:rPr lang="el-GR" dirty="0"/>
                  <a:t> </a:t>
                </a:r>
                <a:r>
                  <a:rPr lang="fr-FR" dirty="0"/>
                  <a:t>N     </a:t>
                </a:r>
                <a:r>
                  <a:rPr lang="fr-FR" dirty="0" smtClean="0"/>
                  <a:t> </a:t>
                </a:r>
                <a:r>
                  <a:rPr lang="fr-FR" dirty="0"/>
                  <a:t>;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l-GR" i="1" dirty="0">
                            <a:latin typeface="Cambria Math"/>
                          </a:rPr>
                        </m:ctrlPr>
                      </m:fPr>
                      <m:num>
                        <m:r>
                          <a:rPr lang="el-GR" i="1" dirty="0">
                            <a:latin typeface="Cambria Math"/>
                          </a:rPr>
                          <m:t>𝜎</m:t>
                        </m:r>
                        <m:r>
                          <a:rPr lang="fr-FR" i="1" baseline="-25000" dirty="0" err="1">
                            <a:latin typeface="Cambria Math"/>
                          </a:rPr>
                          <m:t>𝐿𝑒𝑓𝑡</m:t>
                        </m:r>
                      </m:num>
                      <m:den>
                        <m:r>
                          <m:rPr>
                            <m:nor/>
                          </m:rPr>
                          <a:rPr lang="el-GR" dirty="0"/>
                          <m:t>σ</m:t>
                        </m:r>
                        <m:r>
                          <m:rPr>
                            <m:nor/>
                          </m:rPr>
                          <a:rPr lang="fr-FR" baseline="-25000" dirty="0"/>
                          <m:t>Right</m:t>
                        </m:r>
                      </m:den>
                    </m:f>
                  </m:oMath>
                </a14:m>
                <a:r>
                  <a:rPr lang="fr-FR" dirty="0"/>
                  <a:t> , </a:t>
                </a:r>
                <a:r>
                  <a:rPr lang="el-GR" dirty="0"/>
                  <a:t>α</a:t>
                </a:r>
                <a:r>
                  <a:rPr lang="fr-FR" baseline="-25000" dirty="0" err="1"/>
                  <a:t>Left</a:t>
                </a:r>
                <a:r>
                  <a:rPr lang="fr-FR" baseline="-25000" dirty="0"/>
                  <a:t>  </a:t>
                </a:r>
                <a:r>
                  <a:rPr lang="fr-FR" dirty="0"/>
                  <a:t>, </a:t>
                </a:r>
                <a:r>
                  <a:rPr lang="fr-FR" dirty="0" err="1"/>
                  <a:t>n</a:t>
                </a:r>
                <a:r>
                  <a:rPr lang="fr-FR" baseline="-25000" dirty="0" err="1"/>
                  <a:t>Left</a:t>
                </a:r>
                <a:r>
                  <a:rPr lang="fr-FR" baseline="-25000" dirty="0"/>
                  <a:t> </a:t>
                </a:r>
                <a:r>
                  <a:rPr lang="fr-FR" dirty="0"/>
                  <a:t>,</a:t>
                </a:r>
                <a:r>
                  <a:rPr lang="el-GR" dirty="0"/>
                  <a:t> α</a:t>
                </a:r>
                <a:r>
                  <a:rPr lang="fr-FR" baseline="-25000" dirty="0"/>
                  <a:t>Right </a:t>
                </a:r>
                <a:r>
                  <a:rPr lang="fr-FR" dirty="0"/>
                  <a:t>,</a:t>
                </a:r>
                <a:r>
                  <a:rPr lang="el-GR" dirty="0"/>
                  <a:t> </a:t>
                </a:r>
                <a:r>
                  <a:rPr lang="fr-FR" dirty="0" err="1"/>
                  <a:t>n</a:t>
                </a:r>
                <a:r>
                  <a:rPr lang="fr-FR" baseline="-25000" dirty="0" err="1"/>
                  <a:t>Right</a:t>
                </a:r>
                <a:r>
                  <a:rPr lang="fr-FR" dirty="0"/>
                  <a:t>)</a:t>
                </a:r>
              </a:p>
              <a:p>
                <a:endParaRPr lang="fr-FR" dirty="0" smtClean="0"/>
              </a:p>
              <a:p>
                <a:endParaRPr lang="fr-FR" dirty="0" smtClean="0"/>
              </a:p>
              <a:p>
                <a:endParaRPr lang="fr-FR" dirty="0"/>
              </a:p>
              <a:p>
                <a:endParaRPr lang="fr-FR" dirty="0" smtClean="0"/>
              </a:p>
              <a:p>
                <a:endParaRPr lang="fr-FR" dirty="0"/>
              </a:p>
              <a:p>
                <a:endParaRPr lang="fr-FR" dirty="0" smtClean="0"/>
              </a:p>
              <a:p>
                <a:endParaRPr lang="fr-FR" dirty="0"/>
              </a:p>
              <a:p>
                <a:endParaRPr lang="fr-FR" dirty="0" smtClean="0"/>
              </a:p>
              <a:p>
                <a:pPr marL="0" indent="0">
                  <a:buNone/>
                </a:pPr>
                <a:r>
                  <a:rPr lang="fr-FR" u="sng" dirty="0" err="1" smtClean="0"/>
                  <a:t>Combinatorial</a:t>
                </a:r>
                <a:r>
                  <a:rPr lang="fr-FR" u="sng" dirty="0" smtClean="0"/>
                  <a:t> </a:t>
                </a:r>
                <a:r>
                  <a:rPr lang="fr-FR" u="sng" dirty="0"/>
                  <a:t>BKG</a:t>
                </a:r>
                <a:r>
                  <a:rPr lang="fr-FR" dirty="0"/>
                  <a:t>: </a:t>
                </a:r>
                <a:r>
                  <a:rPr lang="fr-FR" dirty="0" err="1"/>
                  <a:t>Exponential</a:t>
                </a:r>
                <a:r>
                  <a:rPr lang="fr-FR" dirty="0"/>
                  <a:t> (</a:t>
                </a:r>
                <a:r>
                  <a:rPr lang="fr-FR" dirty="0" err="1"/>
                  <a:t>shape</a:t>
                </a:r>
                <a:r>
                  <a:rPr lang="fr-FR" dirty="0"/>
                  <a:t> and N free)</a:t>
                </a:r>
              </a:p>
              <a:p>
                <a:pPr marL="0" indent="0">
                  <a:buNone/>
                </a:pPr>
                <a:r>
                  <a:rPr lang="fr-FR" u="sng" dirty="0"/>
                  <a:t>Inclusive </a:t>
                </a:r>
                <a:r>
                  <a:rPr lang="fr-FR" u="sng" dirty="0" err="1"/>
                  <a:t>partially</a:t>
                </a:r>
                <a:r>
                  <a:rPr lang="fr-FR" u="sng" dirty="0"/>
                  <a:t> </a:t>
                </a:r>
                <a:r>
                  <a:rPr lang="fr-FR" u="sng" dirty="0" err="1"/>
                  <a:t>reconstruced</a:t>
                </a:r>
                <a:r>
                  <a:rPr lang="fr-FR" u="sng" dirty="0"/>
                  <a:t> : </a:t>
                </a:r>
                <a:r>
                  <a:rPr lang="fr-FR" dirty="0"/>
                  <a:t>B -&gt; </a:t>
                </a:r>
                <a:r>
                  <a:rPr lang="fr-FR" dirty="0" err="1"/>
                  <a:t>hh</a:t>
                </a:r>
                <a:r>
                  <a:rPr lang="el-GR" dirty="0"/>
                  <a:t> π</a:t>
                </a:r>
                <a:r>
                  <a:rPr lang="fr-FR" baseline="30000" dirty="0"/>
                  <a:t>0</a:t>
                </a:r>
                <a:r>
                  <a:rPr lang="fr-FR" dirty="0"/>
                  <a:t>/</a:t>
                </a:r>
                <a:r>
                  <a:rPr lang="fr-FR" dirty="0">
                    <a:sym typeface="Symbol" panose="05050102010706020507" pitchFamily="18" charset="2"/>
                  </a:rPr>
                  <a:t> + X ( X &gt; 2)</a:t>
                </a:r>
              </a:p>
              <a:p>
                <a:pPr marL="0" indent="0">
                  <a:buNone/>
                </a:pPr>
                <a:r>
                  <a:rPr lang="fr-FR" dirty="0"/>
                  <a:t>Argus (free, µ = </a:t>
                </a:r>
                <a:r>
                  <a:rPr lang="fr-FR" dirty="0" err="1"/>
                  <a:t>m</a:t>
                </a:r>
                <a:r>
                  <a:rPr lang="fr-FR" baseline="-25000" dirty="0" err="1"/>
                  <a:t>B</a:t>
                </a:r>
                <a:r>
                  <a:rPr lang="fr-FR" dirty="0"/>
                  <a:t> – 2 m</a:t>
                </a:r>
                <a:r>
                  <a:rPr lang="el-GR" baseline="-25000" dirty="0"/>
                  <a:t>π</a:t>
                </a:r>
                <a:r>
                  <a:rPr lang="fr-FR" dirty="0"/>
                  <a:t> ) </a:t>
                </a:r>
                <a:r>
                  <a:rPr lang="fr-FR" dirty="0" err="1"/>
                  <a:t>convoluted</a:t>
                </a:r>
                <a:r>
                  <a:rPr lang="fr-FR" dirty="0"/>
                  <a:t> </a:t>
                </a:r>
                <a:r>
                  <a:rPr lang="fr-FR" dirty="0" err="1"/>
                  <a:t>with</a:t>
                </a:r>
                <a:r>
                  <a:rPr lang="fr-FR" dirty="0"/>
                  <a:t> </a:t>
                </a:r>
                <a:r>
                  <a:rPr lang="fr-FR" dirty="0" err="1"/>
                  <a:t>Asym</a:t>
                </a:r>
                <a:r>
                  <a:rPr lang="fr-FR" dirty="0"/>
                  <a:t>. </a:t>
                </a:r>
                <a:r>
                  <a:rPr lang="fr-FR" dirty="0" err="1"/>
                  <a:t>Gaussian</a:t>
                </a:r>
                <a:r>
                  <a:rPr lang="fr-FR" dirty="0"/>
                  <a:t>(µ=0, </a:t>
                </a:r>
                <a:r>
                  <a:rPr lang="el-GR" dirty="0"/>
                  <a:t>σ</a:t>
                </a:r>
                <a:r>
                  <a:rPr lang="fr-FR" dirty="0"/>
                  <a:t>= </a:t>
                </a:r>
                <a:r>
                  <a:rPr lang="el-GR" dirty="0"/>
                  <a:t>σ</a:t>
                </a:r>
                <a:r>
                  <a:rPr lang="fr-FR" baseline="-25000" dirty="0" err="1"/>
                  <a:t>sig</a:t>
                </a:r>
                <a:r>
                  <a:rPr lang="fr-FR" dirty="0" smtClean="0"/>
                  <a:t>) </a:t>
                </a:r>
                <a:r>
                  <a:rPr lang="fr-FR" dirty="0" smtClean="0">
                    <a:solidFill>
                      <a:srgbClr val="FF0000"/>
                    </a:solidFill>
                  </a:rPr>
                  <a:t> </a:t>
                </a:r>
                <a:endParaRPr lang="fr-FR" sz="1500" dirty="0">
                  <a:solidFill>
                    <a:srgbClr val="FF0000"/>
                  </a:solidFill>
                </a:endParaRPr>
              </a:p>
              <a:p>
                <a:pPr lvl="1" indent="0">
                  <a:buFont typeface="Wingdings 3" panose="05040102010807070707" pitchFamily="18" charset="2"/>
                  <a:buNone/>
                </a:pPr>
                <a:endParaRPr lang="fr-FR" sz="1500" dirty="0"/>
              </a:p>
              <a:p>
                <a:pPr lvl="1" indent="0">
                  <a:buFont typeface="Wingdings 3" panose="05040102010807070707" pitchFamily="18" charset="2"/>
                  <a:buNone/>
                </a:pPr>
                <a:endParaRPr lang="fr-FR" sz="1500" dirty="0"/>
              </a:p>
              <a:p>
                <a:endParaRPr lang="fr-FR" dirty="0"/>
              </a:p>
              <a:p>
                <a:endParaRPr lang="fr-FR" dirty="0">
                  <a:solidFill>
                    <a:srgbClr val="FF0000"/>
                  </a:solidFill>
                </a:endParaRPr>
              </a:p>
              <a:p>
                <a:endParaRPr lang="fr-FR" dirty="0"/>
              </a:p>
              <a:p>
                <a:pPr lvl="1" indent="0">
                  <a:buFont typeface="Wingdings 3" panose="05040102010807070707" pitchFamily="18" charset="2"/>
                  <a:buNone/>
                </a:pPr>
                <a:endParaRPr lang="fr-FR" sz="1500" dirty="0"/>
              </a:p>
              <a:p>
                <a:pPr lvl="1" indent="0">
                  <a:buFont typeface="Wingdings 3" panose="05040102010807070707" pitchFamily="18" charset="2"/>
                  <a:buNone/>
                </a:pPr>
                <a:endParaRPr lang="fr-FR" sz="1500" dirty="0"/>
              </a:p>
              <a:p>
                <a:pPr lvl="1" indent="0">
                  <a:buFont typeface="Wingdings 3" panose="05040102010807070707" pitchFamily="18" charset="2"/>
                  <a:buNone/>
                </a:pPr>
                <a:endParaRPr lang="fr-FR" sz="1500" dirty="0"/>
              </a:p>
              <a:p>
                <a:endParaRPr lang="fr-FR" dirty="0"/>
              </a:p>
              <a:p>
                <a:endParaRPr lang="fr-FR" dirty="0"/>
              </a:p>
            </p:txBody>
          </p:sp>
        </mc:Choice>
        <mc:Fallback>
          <p:sp>
            <p:nvSpPr>
              <p:cNvPr id="4" name="Tex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1"/>
              </p:nvPr>
            </p:nvSpPr>
            <p:spPr>
              <a:blipFill rotWithShape="1">
                <a:blip r:embed="rId2"/>
                <a:stretch>
                  <a:fillRect l="-278" t="-26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Espace réservé du texte 3">
            <a:extLst>
              <a:ext uri="{FF2B5EF4-FFF2-40B4-BE49-F238E27FC236}">
                <a16:creationId xmlns:mc="http://schemas.openxmlformats.org/markup-compatibility/2006" xmlns:a14="http://schemas.microsoft.com/office/drawing/2010/main" xmlns="" xmlns:a16="http://schemas.microsoft.com/office/drawing/2014/main" id="{5B88F252-16CC-402F-9B6A-B892FD9D420E}"/>
              </a:ext>
            </a:extLst>
          </p:cNvPr>
          <p:cNvSpPr txBox="1">
            <a:spLocks/>
          </p:cNvSpPr>
          <p:nvPr/>
        </p:nvSpPr>
        <p:spPr>
          <a:xfrm>
            <a:off x="216294" y="604157"/>
            <a:ext cx="8927705" cy="5868159"/>
          </a:xfrm>
          <a:prstGeom prst="rect">
            <a:avLst/>
          </a:prstGeom>
        </p:spPr>
        <p:txBody>
          <a:bodyPr>
            <a:normAutofit/>
          </a:bodyPr>
          <a:lstStyle>
            <a:lvl1pPr marL="214313" indent="-214313" algn="l" defTabSz="342900" rtl="0" eaLnBrk="1" latinLnBrk="0" hangingPunct="1">
              <a:spcBef>
                <a:spcPct val="20000"/>
              </a:spcBef>
              <a:spcAft>
                <a:spcPts val="45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5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557213" indent="-214313" algn="l" defTabSz="342900" rtl="0" eaLnBrk="1" latinLnBrk="0" hangingPunct="1">
              <a:spcBef>
                <a:spcPct val="20000"/>
              </a:spcBef>
              <a:spcAft>
                <a:spcPts val="45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35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00113" indent="-214313" algn="l" defTabSz="342900" rtl="0" eaLnBrk="1" latinLnBrk="0" hangingPunct="1">
              <a:spcBef>
                <a:spcPct val="20000"/>
              </a:spcBef>
              <a:spcAft>
                <a:spcPts val="45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2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157288" indent="-128588" algn="l" defTabSz="342900" rtl="0" eaLnBrk="1" latinLnBrk="0" hangingPunct="1">
              <a:spcBef>
                <a:spcPct val="20000"/>
              </a:spcBef>
              <a:spcAft>
                <a:spcPts val="45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05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500188" indent="-128588" algn="l" defTabSz="342900" rtl="0" eaLnBrk="1" latinLnBrk="0" hangingPunct="1">
              <a:spcBef>
                <a:spcPct val="20000"/>
              </a:spcBef>
              <a:spcAft>
                <a:spcPts val="45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05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spcAft>
                <a:spcPts val="45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05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spcAft>
                <a:spcPts val="45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05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spcAft>
                <a:spcPts val="45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05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spcAft>
                <a:spcPts val="45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05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endParaRPr lang="fr-FR" sz="1800" dirty="0"/>
          </a:p>
        </p:txBody>
      </p:sp>
      <p:sp>
        <p:nvSpPr>
          <p:cNvPr id="6" name="Accolade ouvrante 4">
            <a:extLst>
              <a:ext uri="{FF2B5EF4-FFF2-40B4-BE49-F238E27FC236}">
                <a16:creationId xmlns="" xmlns:a16="http://schemas.microsoft.com/office/drawing/2014/main" id="{7BB313F9-8B1A-4433-8B85-992BB20B0692}"/>
              </a:ext>
            </a:extLst>
          </p:cNvPr>
          <p:cNvSpPr/>
          <p:nvPr/>
        </p:nvSpPr>
        <p:spPr>
          <a:xfrm rot="16200000">
            <a:off x="5009910" y="-277443"/>
            <a:ext cx="329514" cy="2832063"/>
          </a:xfrm>
          <a:prstGeom prst="leftBrace">
            <a:avLst>
              <a:gd name="adj1" fmla="val 78193"/>
              <a:gd name="adj2" fmla="val 50799"/>
            </a:avLst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Accolade ouvrante 5">
            <a:extLst>
              <a:ext uri="{FF2B5EF4-FFF2-40B4-BE49-F238E27FC236}">
                <a16:creationId xmlns="" xmlns:a16="http://schemas.microsoft.com/office/drawing/2014/main" id="{EE4020A2-7276-4110-8E35-7ACCC6FF8E25}"/>
              </a:ext>
            </a:extLst>
          </p:cNvPr>
          <p:cNvSpPr/>
          <p:nvPr/>
        </p:nvSpPr>
        <p:spPr>
          <a:xfrm rot="16200000">
            <a:off x="2982062" y="626745"/>
            <a:ext cx="329514" cy="1064982"/>
          </a:xfrm>
          <a:prstGeom prst="leftBrace">
            <a:avLst>
              <a:gd name="adj1" fmla="val 78193"/>
              <a:gd name="adj2" fmla="val 50799"/>
            </a:avLst>
          </a:prstGeom>
          <a:ln>
            <a:solidFill>
              <a:srgbClr val="00E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6">
            <a:extLst>
              <a:ext uri="{FF2B5EF4-FFF2-40B4-BE49-F238E27FC236}">
                <a16:creationId xmlns="" xmlns:a16="http://schemas.microsoft.com/office/drawing/2014/main" id="{A1B1B18F-B39E-44A6-8FAC-5EAAB38B908E}"/>
              </a:ext>
            </a:extLst>
          </p:cNvPr>
          <p:cNvSpPr txBox="1"/>
          <p:nvPr/>
        </p:nvSpPr>
        <p:spPr>
          <a:xfrm>
            <a:off x="4698172" y="1218360"/>
            <a:ext cx="1362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>
                <a:solidFill>
                  <a:srgbClr val="FF0000"/>
                </a:solidFill>
              </a:rPr>
              <a:t>Fixed</a:t>
            </a:r>
            <a:r>
              <a:rPr lang="fr-FR" dirty="0">
                <a:solidFill>
                  <a:srgbClr val="FF0000"/>
                </a:solidFill>
              </a:rPr>
              <a:t> on MC</a:t>
            </a:r>
          </a:p>
        </p:txBody>
      </p:sp>
      <p:sp>
        <p:nvSpPr>
          <p:cNvPr id="9" name="ZoneTexte 7">
            <a:extLst>
              <a:ext uri="{FF2B5EF4-FFF2-40B4-BE49-F238E27FC236}">
                <a16:creationId xmlns="" xmlns:a16="http://schemas.microsoft.com/office/drawing/2014/main" id="{FDE133A0-9E56-425D-A3FF-ABE37B7CEA4A}"/>
              </a:ext>
            </a:extLst>
          </p:cNvPr>
          <p:cNvSpPr txBox="1"/>
          <p:nvPr/>
        </p:nvSpPr>
        <p:spPr>
          <a:xfrm>
            <a:off x="1925301" y="1171690"/>
            <a:ext cx="17540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00E600"/>
                </a:solidFill>
              </a:rPr>
              <a:t>Free </a:t>
            </a:r>
            <a:r>
              <a:rPr lang="fr-FR" dirty="0" err="1">
                <a:solidFill>
                  <a:srgbClr val="00E600"/>
                </a:solidFill>
              </a:rPr>
              <a:t>parameters</a:t>
            </a:r>
            <a:endParaRPr lang="fr-FR" dirty="0">
              <a:solidFill>
                <a:srgbClr val="00E600"/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244" y="1954963"/>
            <a:ext cx="2571908" cy="1748654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474953" y="1587692"/>
            <a:ext cx="1475177" cy="338554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chemeClr val="accent1"/>
                </a:solidFill>
              </a:rPr>
              <a:t>K*</a:t>
            </a:r>
            <a:r>
              <a:rPr lang="el-GR" sz="1600" dirty="0">
                <a:solidFill>
                  <a:schemeClr val="accent1"/>
                </a:solidFill>
              </a:rPr>
              <a:t> γ</a:t>
            </a:r>
            <a:r>
              <a:rPr lang="fr-FR" sz="1600" dirty="0">
                <a:solidFill>
                  <a:schemeClr val="accent1"/>
                </a:solidFill>
              </a:rPr>
              <a:t> MC Fit</a:t>
            </a: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4314" y="2846425"/>
            <a:ext cx="2459242" cy="1680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4314" y="1171690"/>
            <a:ext cx="2459242" cy="1674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15263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B99BA0-CA38-4F26-88BF-922CA19E58F5}" type="slidenum">
              <a:rPr lang="fr-FR" smtClean="0"/>
              <a:pPr/>
              <a:t>15</a:t>
            </a:fld>
            <a:endParaRPr lang="fr-F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Partially</a:t>
            </a:r>
            <a:r>
              <a:rPr lang="fr-FR" dirty="0" smtClean="0"/>
              <a:t> </a:t>
            </a:r>
            <a:r>
              <a:rPr lang="fr-FR" dirty="0" err="1" smtClean="0"/>
              <a:t>reconstructed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342900" indent="-342900"/>
            <a:r>
              <a:rPr lang="fr-FR" u="sng" dirty="0" err="1"/>
              <a:t>Partially</a:t>
            </a:r>
            <a:r>
              <a:rPr lang="fr-FR" u="sng" dirty="0"/>
              <a:t> </a:t>
            </a:r>
            <a:r>
              <a:rPr lang="fr-FR" u="sng" dirty="0" err="1"/>
              <a:t>reconstruced</a:t>
            </a:r>
            <a:r>
              <a:rPr lang="fr-FR" u="sng" dirty="0"/>
              <a:t> : </a:t>
            </a:r>
            <a:r>
              <a:rPr lang="fr-FR" dirty="0"/>
              <a:t>B -&gt; (</a:t>
            </a:r>
            <a:r>
              <a:rPr lang="fr-FR" dirty="0" err="1"/>
              <a:t>hh</a:t>
            </a:r>
            <a:r>
              <a:rPr lang="el-GR" dirty="0"/>
              <a:t>π</a:t>
            </a:r>
            <a:r>
              <a:rPr lang="fr-FR" dirty="0"/>
              <a:t>)</a:t>
            </a:r>
            <a:r>
              <a:rPr lang="fr-FR" baseline="-25000" dirty="0" err="1"/>
              <a:t>res</a:t>
            </a:r>
            <a:r>
              <a:rPr lang="fr-FR" dirty="0"/>
              <a:t>  </a:t>
            </a:r>
            <a:r>
              <a:rPr lang="fr-FR" dirty="0">
                <a:sym typeface="Symbol" panose="05050102010706020507" pitchFamily="18" charset="2"/>
              </a:rPr>
              <a:t></a:t>
            </a:r>
          </a:p>
          <a:p>
            <a:r>
              <a:rPr lang="fr-FR" dirty="0"/>
              <a:t> Shape : Argus (</a:t>
            </a:r>
            <a:r>
              <a:rPr lang="fr-FR" dirty="0">
                <a:solidFill>
                  <a:srgbClr val="FF0000"/>
                </a:solidFill>
              </a:rPr>
              <a:t>µ = </a:t>
            </a:r>
            <a:r>
              <a:rPr lang="fr-FR" dirty="0" err="1">
                <a:solidFill>
                  <a:srgbClr val="FF0000"/>
                </a:solidFill>
              </a:rPr>
              <a:t>m</a:t>
            </a:r>
            <a:r>
              <a:rPr lang="fr-FR" baseline="-25000" dirty="0" err="1">
                <a:solidFill>
                  <a:srgbClr val="FF0000"/>
                </a:solidFill>
              </a:rPr>
              <a:t>B</a:t>
            </a:r>
            <a:r>
              <a:rPr lang="fr-FR" dirty="0">
                <a:solidFill>
                  <a:srgbClr val="FF0000"/>
                </a:solidFill>
              </a:rPr>
              <a:t> - m</a:t>
            </a:r>
            <a:r>
              <a:rPr lang="el-GR" baseline="-25000" dirty="0">
                <a:solidFill>
                  <a:srgbClr val="FF0000"/>
                </a:solidFill>
              </a:rPr>
              <a:t>π</a:t>
            </a:r>
            <a:r>
              <a:rPr lang="fr-FR" dirty="0">
                <a:solidFill>
                  <a:srgbClr val="FF0000"/>
                </a:solidFill>
              </a:rPr>
              <a:t> , </a:t>
            </a:r>
            <a:r>
              <a:rPr lang="fr-FR" dirty="0" err="1">
                <a:solidFill>
                  <a:srgbClr val="FF0000"/>
                </a:solidFill>
              </a:rPr>
              <a:t>fixed</a:t>
            </a:r>
            <a:r>
              <a:rPr lang="fr-FR" dirty="0">
                <a:solidFill>
                  <a:srgbClr val="FF0000"/>
                </a:solidFill>
              </a:rPr>
              <a:t> on MC</a:t>
            </a:r>
            <a:r>
              <a:rPr lang="fr-FR" dirty="0"/>
              <a:t>, </a:t>
            </a:r>
            <a:r>
              <a:rPr lang="fr-FR" dirty="0">
                <a:solidFill>
                  <a:srgbClr val="00B050"/>
                </a:solidFill>
              </a:rPr>
              <a:t>free </a:t>
            </a:r>
            <a:r>
              <a:rPr lang="fr-FR" dirty="0" err="1">
                <a:solidFill>
                  <a:srgbClr val="00B050"/>
                </a:solidFill>
              </a:rPr>
              <a:t>yield</a:t>
            </a:r>
            <a:r>
              <a:rPr lang="fr-FR" dirty="0"/>
              <a:t>) </a:t>
            </a:r>
            <a:r>
              <a:rPr lang="fr-FR" dirty="0" err="1"/>
              <a:t>convoluted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an </a:t>
            </a:r>
            <a:r>
              <a:rPr lang="fr-FR" dirty="0" smtClean="0"/>
              <a:t> </a:t>
            </a:r>
            <a:r>
              <a:rPr lang="fr-FR" dirty="0" err="1"/>
              <a:t>Asymetric</a:t>
            </a:r>
            <a:r>
              <a:rPr lang="fr-FR" dirty="0"/>
              <a:t> </a:t>
            </a:r>
            <a:r>
              <a:rPr lang="fr-FR" dirty="0" err="1"/>
              <a:t>Gaussian</a:t>
            </a:r>
            <a:r>
              <a:rPr lang="fr-FR" dirty="0"/>
              <a:t>(µ=0, </a:t>
            </a:r>
            <a:r>
              <a:rPr lang="el-GR" dirty="0"/>
              <a:t>σ</a:t>
            </a:r>
            <a:r>
              <a:rPr lang="fr-FR" dirty="0"/>
              <a:t>= </a:t>
            </a:r>
            <a:r>
              <a:rPr lang="el-GR" dirty="0"/>
              <a:t>σ</a:t>
            </a:r>
            <a:r>
              <a:rPr lang="fr-FR" baseline="-25000" dirty="0" err="1"/>
              <a:t>sig</a:t>
            </a:r>
            <a:r>
              <a:rPr lang="fr-FR" dirty="0"/>
              <a:t>)</a:t>
            </a:r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endParaRPr lang="fr-FR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For every shape we perform an extended maximum likelihood </a:t>
            </a:r>
            <a:r>
              <a:rPr lang="en-US" dirty="0" err="1"/>
              <a:t>unbinned</a:t>
            </a:r>
            <a:r>
              <a:rPr lang="en-US" dirty="0"/>
              <a:t> fit.</a:t>
            </a:r>
          </a:p>
          <a:p>
            <a:endParaRPr lang="fr-FR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6461" y="1900535"/>
            <a:ext cx="2916772" cy="203785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717082" y="1521645"/>
            <a:ext cx="1775499" cy="36933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accent1"/>
                </a:solidFill>
              </a:rPr>
              <a:t>B</a:t>
            </a:r>
            <a:r>
              <a:rPr lang="fr-FR" baseline="-25000" dirty="0">
                <a:solidFill>
                  <a:schemeClr val="accent1"/>
                </a:solidFill>
              </a:rPr>
              <a:t>u</a:t>
            </a:r>
            <a:r>
              <a:rPr lang="fr-FR" dirty="0">
                <a:solidFill>
                  <a:schemeClr val="accent1"/>
                </a:solidFill>
              </a:rPr>
              <a:t>-&gt; (k</a:t>
            </a:r>
            <a:r>
              <a:rPr lang="el-GR" dirty="0">
                <a:solidFill>
                  <a:schemeClr val="accent1"/>
                </a:solidFill>
              </a:rPr>
              <a:t>ππ</a:t>
            </a:r>
            <a:r>
              <a:rPr lang="fr-FR" dirty="0">
                <a:solidFill>
                  <a:schemeClr val="accent1"/>
                </a:solidFill>
              </a:rPr>
              <a:t>)</a:t>
            </a:r>
            <a:r>
              <a:rPr lang="el-GR" dirty="0">
                <a:solidFill>
                  <a:schemeClr val="accent1"/>
                </a:solidFill>
              </a:rPr>
              <a:t>γ</a:t>
            </a:r>
            <a:endParaRPr lang="fr-FR" dirty="0">
              <a:solidFill>
                <a:schemeClr val="accent1"/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4239" y="2737902"/>
            <a:ext cx="2459242" cy="1680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4239" y="1063167"/>
            <a:ext cx="2459242" cy="1674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46159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B99BA0-CA38-4F26-88BF-922CA19E58F5}" type="slidenum">
              <a:rPr lang="fr-FR" smtClean="0"/>
              <a:pPr/>
              <a:t>16</a:t>
            </a:fld>
            <a:endParaRPr lang="fr-F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5009" y="-85115"/>
            <a:ext cx="7786783" cy="279679"/>
          </a:xfrm>
        </p:spPr>
        <p:txBody>
          <a:bodyPr/>
          <a:lstStyle/>
          <a:p>
            <a:r>
              <a:rPr lang="fr-FR" dirty="0" err="1" smtClean="0"/>
              <a:t>Preliminary</a:t>
            </a:r>
            <a:r>
              <a:rPr lang="fr-FR" dirty="0" smtClean="0"/>
              <a:t> </a:t>
            </a:r>
            <a:r>
              <a:rPr lang="fr-FR" dirty="0" err="1" smtClean="0"/>
              <a:t>study</a:t>
            </a:r>
            <a:endParaRPr lang="fr-F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 smtClean="0"/>
              <a:t>A first look </a:t>
            </a:r>
            <a:r>
              <a:rPr lang="fr-FR" dirty="0" err="1" smtClean="0"/>
              <a:t>at</a:t>
            </a:r>
            <a:r>
              <a:rPr lang="fr-FR" dirty="0" smtClean="0"/>
              <a:t> the data </a:t>
            </a:r>
            <a:r>
              <a:rPr lang="fr-FR" dirty="0" err="1" smtClean="0"/>
              <a:t>available</a:t>
            </a:r>
            <a:r>
              <a:rPr lang="fr-FR" dirty="0" smtClean="0"/>
              <a:t>, </a:t>
            </a:r>
            <a:r>
              <a:rPr lang="fr-FR" dirty="0" err="1" smtClean="0"/>
              <a:t>applying</a:t>
            </a:r>
            <a:r>
              <a:rPr lang="fr-FR" dirty="0" smtClean="0"/>
              <a:t> :</a:t>
            </a:r>
          </a:p>
          <a:p>
            <a:pPr marL="0" indent="0">
              <a:buNone/>
            </a:pPr>
            <a:endParaRPr lang="fr-FR" dirty="0" smtClean="0"/>
          </a:p>
          <a:p>
            <a:r>
              <a:rPr lang="en-US" u="sng" dirty="0"/>
              <a:t>Rough cut-based selection inherited from previous </a:t>
            </a:r>
            <a:r>
              <a:rPr lang="en-US" u="sng" dirty="0" err="1"/>
              <a:t>radiative</a:t>
            </a:r>
            <a:r>
              <a:rPr lang="en-US" u="sng" dirty="0"/>
              <a:t> analysis </a:t>
            </a:r>
            <a:r>
              <a:rPr lang="en-US" u="sng" dirty="0" smtClean="0"/>
              <a:t>:</a:t>
            </a:r>
          </a:p>
          <a:p>
            <a:pPr lvl="1">
              <a:buFontTx/>
              <a:buChar char="-"/>
            </a:pPr>
            <a:r>
              <a:rPr lang="en-US" dirty="0" smtClean="0"/>
              <a:t>tighten </a:t>
            </a:r>
            <a:r>
              <a:rPr lang="en-US" dirty="0"/>
              <a:t>Kinematical and Topological criteria </a:t>
            </a:r>
            <a:endParaRPr lang="en-US" dirty="0" smtClean="0"/>
          </a:p>
          <a:p>
            <a:pPr lvl="1">
              <a:buFontTx/>
              <a:buChar char="-"/>
            </a:pPr>
            <a:r>
              <a:rPr lang="en-US" dirty="0" smtClean="0"/>
              <a:t>Vertex </a:t>
            </a:r>
            <a:r>
              <a:rPr lang="en-US" dirty="0"/>
              <a:t>isolation to reduce partially </a:t>
            </a:r>
            <a:r>
              <a:rPr lang="en-US" dirty="0" smtClean="0"/>
              <a:t>reconstructed </a:t>
            </a:r>
            <a:r>
              <a:rPr lang="en-US" dirty="0"/>
              <a:t>backgrounds </a:t>
            </a:r>
            <a:endParaRPr lang="en-US" dirty="0" smtClean="0"/>
          </a:p>
          <a:p>
            <a:pPr lvl="1">
              <a:buFontTx/>
              <a:buChar char="-"/>
            </a:pPr>
            <a:r>
              <a:rPr lang="en-US" dirty="0" smtClean="0"/>
              <a:t>Rich-based </a:t>
            </a:r>
            <a:r>
              <a:rPr lang="en-US" dirty="0"/>
              <a:t>charged particle identification : h</a:t>
            </a:r>
            <a:r>
              <a:rPr lang="en-US" baseline="30000" dirty="0"/>
              <a:t>±</a:t>
            </a:r>
            <a:r>
              <a:rPr lang="en-US" dirty="0"/>
              <a:t> =&gt; K</a:t>
            </a:r>
            <a:r>
              <a:rPr lang="en-US" baseline="30000" dirty="0"/>
              <a:t>±</a:t>
            </a:r>
            <a:r>
              <a:rPr lang="en-US" dirty="0"/>
              <a:t>, </a:t>
            </a:r>
            <a:r>
              <a:rPr lang="el-GR" dirty="0"/>
              <a:t>π</a:t>
            </a:r>
            <a:r>
              <a:rPr lang="el-GR" baseline="30000" dirty="0" smtClean="0"/>
              <a:t>±</a:t>
            </a:r>
            <a:endParaRPr lang="fr-FR" baseline="30000" dirty="0" smtClean="0"/>
          </a:p>
          <a:p>
            <a:pPr lvl="1">
              <a:buFontTx/>
              <a:buChar char="-"/>
            </a:pPr>
            <a:r>
              <a:rPr lang="en-US" dirty="0" smtClean="0"/>
              <a:t>Neutral </a:t>
            </a:r>
            <a:r>
              <a:rPr lang="en-US" dirty="0"/>
              <a:t>identification and </a:t>
            </a:r>
            <a:r>
              <a:rPr lang="el-GR" dirty="0"/>
              <a:t>π</a:t>
            </a:r>
            <a:r>
              <a:rPr lang="el-GR" baseline="30000" dirty="0"/>
              <a:t>0</a:t>
            </a:r>
            <a:r>
              <a:rPr lang="el-GR" dirty="0"/>
              <a:t>/γ </a:t>
            </a:r>
            <a:r>
              <a:rPr lang="en-US" dirty="0"/>
              <a:t>separation on radiated photon </a:t>
            </a:r>
            <a:endParaRPr lang="en-US" dirty="0" smtClean="0"/>
          </a:p>
          <a:p>
            <a:pPr lvl="1">
              <a:buFontTx/>
              <a:buChar char="-"/>
            </a:pPr>
            <a:r>
              <a:rPr lang="en-US" dirty="0" smtClean="0"/>
              <a:t>No </a:t>
            </a:r>
            <a:r>
              <a:rPr lang="en-US" dirty="0"/>
              <a:t>dedicated tuning for DD and LL  categories of </a:t>
            </a:r>
            <a:r>
              <a:rPr lang="en-US" dirty="0" smtClean="0"/>
              <a:t>K</a:t>
            </a:r>
            <a:r>
              <a:rPr lang="en-US" baseline="-25000" dirty="0" smtClean="0"/>
              <a:t>s</a:t>
            </a:r>
            <a:r>
              <a:rPr lang="en-US" baseline="30000" dirty="0" smtClean="0"/>
              <a:t>0</a:t>
            </a:r>
          </a:p>
          <a:p>
            <a:pPr>
              <a:buFont typeface="Arial"/>
              <a:buChar char="•"/>
            </a:pPr>
            <a:r>
              <a:rPr lang="en-US" dirty="0"/>
              <a:t> </a:t>
            </a:r>
            <a:r>
              <a:rPr lang="en-US" u="sng" dirty="0"/>
              <a:t>Charmed background rejection : </a:t>
            </a:r>
            <a:endParaRPr lang="en-US" u="sng" dirty="0" smtClean="0"/>
          </a:p>
          <a:p>
            <a:pPr lvl="1">
              <a:buFontTx/>
              <a:buChar char="-"/>
            </a:pPr>
            <a:r>
              <a:rPr lang="en-US" dirty="0" smtClean="0"/>
              <a:t>M(h</a:t>
            </a:r>
            <a:r>
              <a:rPr lang="en-US" baseline="30000" dirty="0" smtClean="0"/>
              <a:t>+</a:t>
            </a:r>
            <a:r>
              <a:rPr lang="en-US" dirty="0" smtClean="0"/>
              <a:t>h</a:t>
            </a:r>
            <a:r>
              <a:rPr lang="en-US" baseline="30000" dirty="0" smtClean="0"/>
              <a:t>-</a:t>
            </a:r>
            <a:r>
              <a:rPr lang="en-US" dirty="0" smtClean="0"/>
              <a:t>h</a:t>
            </a:r>
            <a:r>
              <a:rPr lang="en-US" baseline="30000" dirty="0" smtClean="0"/>
              <a:t>0</a:t>
            </a:r>
            <a:r>
              <a:rPr lang="en-US" dirty="0"/>
              <a:t>) &lt; 1.85 </a:t>
            </a:r>
            <a:r>
              <a:rPr lang="en-US" dirty="0" err="1" smtClean="0"/>
              <a:t>GeV</a:t>
            </a:r>
            <a:r>
              <a:rPr lang="en-US" dirty="0" smtClean="0"/>
              <a:t>/c</a:t>
            </a:r>
            <a:r>
              <a:rPr lang="en-US" baseline="30000" dirty="0" smtClean="0"/>
              <a:t>2</a:t>
            </a:r>
          </a:p>
          <a:p>
            <a:pPr lvl="1">
              <a:buFontTx/>
              <a:buChar char="-"/>
            </a:pPr>
            <a:r>
              <a:rPr lang="en-US" dirty="0" smtClean="0"/>
              <a:t>Require </a:t>
            </a:r>
            <a:r>
              <a:rPr lang="en-US" dirty="0"/>
              <a:t>all other 2-body (</a:t>
            </a:r>
            <a:r>
              <a:rPr lang="en-US" dirty="0" err="1"/>
              <a:t>hγ</a:t>
            </a:r>
            <a:r>
              <a:rPr lang="en-US" dirty="0"/>
              <a:t>) and 3-body (</a:t>
            </a:r>
            <a:r>
              <a:rPr lang="en-US" dirty="0" err="1"/>
              <a:t>hhγ</a:t>
            </a:r>
            <a:r>
              <a:rPr lang="en-US" dirty="0"/>
              <a:t>)  combinations to exceed  </a:t>
            </a:r>
            <a:r>
              <a:rPr lang="en-US" dirty="0" smtClean="0"/>
              <a:t>2 </a:t>
            </a:r>
            <a:r>
              <a:rPr lang="en-US" dirty="0" err="1" smtClean="0"/>
              <a:t>GeV</a:t>
            </a:r>
            <a:r>
              <a:rPr lang="en-US" dirty="0" smtClean="0"/>
              <a:t>/c  </a:t>
            </a:r>
            <a:r>
              <a:rPr lang="en-US" dirty="0"/>
              <a:t>(assuming </a:t>
            </a:r>
            <a:r>
              <a:rPr lang="el-GR" dirty="0" smtClean="0"/>
              <a:t>π</a:t>
            </a:r>
            <a:r>
              <a:rPr lang="el-GR" baseline="30000" dirty="0" smtClean="0"/>
              <a:t>0</a:t>
            </a:r>
            <a:r>
              <a:rPr lang="fr-FR" baseline="30000" dirty="0" smtClean="0"/>
              <a:t> </a:t>
            </a:r>
            <a:r>
              <a:rPr lang="en-US" dirty="0" smtClean="0"/>
              <a:t>mass </a:t>
            </a:r>
            <a:r>
              <a:rPr lang="en-US" dirty="0"/>
              <a:t>for the photon) </a:t>
            </a:r>
            <a:endParaRPr lang="en-US" dirty="0" smtClean="0"/>
          </a:p>
          <a:p>
            <a:pPr lvl="1">
              <a:buFontTx/>
              <a:buChar char="-"/>
            </a:pPr>
            <a:r>
              <a:rPr lang="en-US" dirty="0" smtClean="0"/>
              <a:t>Also </a:t>
            </a:r>
            <a:r>
              <a:rPr lang="en-US" dirty="0"/>
              <a:t>reject charmless B </a:t>
            </a:r>
            <a:r>
              <a:rPr lang="en-US" dirty="0" err="1"/>
              <a:t>bkg</a:t>
            </a:r>
            <a:r>
              <a:rPr lang="en-US" dirty="0"/>
              <a:t>, e.g. B→K*</a:t>
            </a:r>
            <a:r>
              <a:rPr lang="en-US" baseline="30000" dirty="0"/>
              <a:t>+</a:t>
            </a:r>
            <a:r>
              <a:rPr lang="en-US" dirty="0"/>
              <a:t>ρ</a:t>
            </a:r>
            <a:r>
              <a:rPr lang="en-US" baseline="30000" dirty="0"/>
              <a:t>-</a:t>
            </a:r>
            <a:r>
              <a:rPr lang="en-US" dirty="0"/>
              <a:t>→</a:t>
            </a:r>
            <a:r>
              <a:rPr lang="en-US" dirty="0" smtClean="0"/>
              <a:t>K</a:t>
            </a:r>
            <a:r>
              <a:rPr lang="en-US" baseline="-25000" dirty="0" smtClean="0"/>
              <a:t>s</a:t>
            </a:r>
            <a:r>
              <a:rPr lang="en-US" dirty="0" smtClean="0"/>
              <a:t>π</a:t>
            </a:r>
            <a:r>
              <a:rPr lang="en-US" baseline="30000" dirty="0" smtClean="0"/>
              <a:t>+</a:t>
            </a:r>
            <a:r>
              <a:rPr lang="en-US" dirty="0" smtClean="0"/>
              <a:t>π</a:t>
            </a:r>
            <a:r>
              <a:rPr lang="en-US" baseline="30000" dirty="0" smtClean="0"/>
              <a:t>-</a:t>
            </a:r>
            <a:r>
              <a:rPr lang="en-US" dirty="0" smtClean="0"/>
              <a:t>π</a:t>
            </a:r>
            <a:r>
              <a:rPr lang="en-US" baseline="30000" dirty="0" smtClean="0"/>
              <a:t>0      </a:t>
            </a:r>
            <a:r>
              <a:rPr lang="en-US" dirty="0" smtClean="0"/>
              <a:t>(with π</a:t>
            </a:r>
            <a:r>
              <a:rPr lang="en-US" baseline="30000" dirty="0" smtClean="0"/>
              <a:t>0</a:t>
            </a:r>
            <a:r>
              <a:rPr lang="en-US" dirty="0" smtClean="0"/>
              <a:t> </a:t>
            </a:r>
            <a:r>
              <a:rPr lang="en-US" dirty="0" err="1"/>
              <a:t>mis</a:t>
            </a:r>
            <a:r>
              <a:rPr lang="en-US" dirty="0"/>
              <a:t>-identified as </a:t>
            </a:r>
            <a:r>
              <a:rPr lang="en-US" dirty="0" smtClean="0"/>
              <a:t>γ</a:t>
            </a:r>
            <a:r>
              <a:rPr lang="fr-FR" dirty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779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B99BA0-CA38-4F26-88BF-922CA19E58F5}" type="slidenum">
              <a:rPr lang="fr-FR" smtClean="0"/>
              <a:pPr/>
              <a:t>17</a:t>
            </a:fld>
            <a:endParaRPr lang="fr-F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5009" y="-110515"/>
            <a:ext cx="7786783" cy="279679"/>
          </a:xfrm>
        </p:spPr>
        <p:txBody>
          <a:bodyPr/>
          <a:lstStyle/>
          <a:p>
            <a:r>
              <a:rPr lang="fr-FR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Garamond" pitchFamily="18" charset="0"/>
                <a:ea typeface="Cambria Math" pitchFamily="18" charset="0"/>
              </a:rPr>
              <a:t>B</a:t>
            </a:r>
            <a:r>
              <a:rPr lang="fr-FR" baseline="-250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Garamond" pitchFamily="18" charset="0"/>
                <a:ea typeface="Cambria Math" pitchFamily="18" charset="0"/>
              </a:rPr>
              <a:t>s </a:t>
            </a:r>
            <a:r>
              <a:rPr lang="fr-FR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Garamond" pitchFamily="18" charset="0"/>
                <a:ea typeface="Cambria Math" pitchFamily="18" charset="0"/>
              </a:rPr>
              <a:t>→ </a:t>
            </a:r>
            <a:r>
              <a:rPr lang="fr-FR" dirty="0" err="1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Garamond" pitchFamily="18" charset="0"/>
                <a:ea typeface="Cambria Math" pitchFamily="18" charset="0"/>
              </a:rPr>
              <a:t>K</a:t>
            </a:r>
            <a:r>
              <a:rPr lang="fr-FR" baseline="-25000" dirty="0" err="1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Garamond" pitchFamily="18" charset="0"/>
                <a:ea typeface="Cambria Math" pitchFamily="18" charset="0"/>
              </a:rPr>
              <a:t>s</a:t>
            </a:r>
            <a:r>
              <a:rPr lang="fr-FR" dirty="0" err="1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Garamond" pitchFamily="18" charset="0"/>
                <a:ea typeface="Cambria Math" pitchFamily="18" charset="0"/>
              </a:rPr>
              <a:t>K</a:t>
            </a:r>
            <a:r>
              <a:rPr lang="el-GR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Garamond" pitchFamily="18" charset="0"/>
                <a:ea typeface="Cambria Math" pitchFamily="18" charset="0"/>
              </a:rPr>
              <a:t>π</a:t>
            </a:r>
            <a:r>
              <a:rPr lang="fr-FR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Garamond" pitchFamily="18" charset="0"/>
                <a:ea typeface="Cambria Math" pitchFamily="18" charset="0"/>
              </a:rPr>
              <a:t> </a:t>
            </a:r>
            <a:r>
              <a:rPr lang="el-GR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Garamond" pitchFamily="18" charset="0"/>
                <a:ea typeface="Cambria Math" pitchFamily="18" charset="0"/>
              </a:rPr>
              <a:t>γ</a:t>
            </a:r>
            <a:endParaRPr lang="fr-F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err="1"/>
              <a:t>Unbinned</a:t>
            </a:r>
            <a:r>
              <a:rPr lang="en-US" dirty="0"/>
              <a:t> likelihood fit of the </a:t>
            </a:r>
            <a:r>
              <a:rPr lang="en-US" dirty="0" smtClean="0"/>
              <a:t>K</a:t>
            </a:r>
            <a:r>
              <a:rPr lang="en-US" baseline="-25000" dirty="0" smtClean="0"/>
              <a:t>s</a:t>
            </a:r>
            <a:r>
              <a:rPr lang="fr-FR" dirty="0" smtClean="0"/>
              <a:t>K</a:t>
            </a:r>
            <a:r>
              <a:rPr lang="el-GR" baseline="30000" dirty="0" smtClean="0"/>
              <a:t>+</a:t>
            </a:r>
            <a:r>
              <a:rPr lang="fr-FR" dirty="0" smtClean="0"/>
              <a:t>π</a:t>
            </a:r>
            <a:r>
              <a:rPr lang="el-GR" baseline="30000" dirty="0" smtClean="0"/>
              <a:t>-</a:t>
            </a:r>
            <a:r>
              <a:rPr lang="el-GR" dirty="0" smtClean="0"/>
              <a:t>γ</a:t>
            </a:r>
            <a:r>
              <a:rPr lang="fr-FR" dirty="0" smtClean="0"/>
              <a:t> invariant mass in </a:t>
            </a:r>
            <a:r>
              <a:rPr lang="fr-FR" dirty="0" err="1" smtClean="0"/>
              <a:t>Run</a:t>
            </a:r>
            <a:r>
              <a:rPr lang="fr-FR" dirty="0" smtClean="0"/>
              <a:t> I + </a:t>
            </a:r>
            <a:r>
              <a:rPr lang="fr-FR" dirty="0" err="1" smtClean="0"/>
              <a:t>Run</a:t>
            </a:r>
            <a:r>
              <a:rPr lang="fr-FR" dirty="0" smtClean="0"/>
              <a:t> II </a:t>
            </a:r>
          </a:p>
          <a:p>
            <a:pPr marL="0" indent="0">
              <a:buNone/>
            </a:pPr>
            <a:r>
              <a:rPr lang="fr-FR" dirty="0" smtClean="0"/>
              <a:t>(</a:t>
            </a:r>
            <a:r>
              <a:rPr lang="fr-FR" dirty="0" err="1" smtClean="0"/>
              <a:t>generic</a:t>
            </a:r>
            <a:r>
              <a:rPr lang="fr-FR" dirty="0" smtClean="0"/>
              <a:t> model, </a:t>
            </a:r>
            <a:r>
              <a:rPr lang="fr-FR" dirty="0" err="1" smtClean="0"/>
              <a:t>just</a:t>
            </a:r>
            <a:r>
              <a:rPr lang="fr-FR" dirty="0" smtClean="0"/>
              <a:t> to have estimation of </a:t>
            </a:r>
            <a:r>
              <a:rPr lang="fr-FR" dirty="0" err="1" smtClean="0"/>
              <a:t>yields</a:t>
            </a:r>
            <a:r>
              <a:rPr lang="fr-FR" dirty="0" smtClean="0"/>
              <a:t>) :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smtClean="0"/>
              <a:t>Background contribution in </a:t>
            </a:r>
            <a:r>
              <a:rPr lang="fr-FR" dirty="0"/>
              <a:t>the </a:t>
            </a:r>
            <a:r>
              <a:rPr lang="fr-FR" dirty="0" smtClean="0"/>
              <a:t>B</a:t>
            </a:r>
            <a:r>
              <a:rPr lang="fr-FR" baseline="30000" dirty="0" smtClean="0"/>
              <a:t>0</a:t>
            </a:r>
            <a:r>
              <a:rPr lang="fr-FR" dirty="0" smtClean="0"/>
              <a:t> </a:t>
            </a:r>
            <a:r>
              <a:rPr lang="fr-FR" dirty="0"/>
              <a:t>→ </a:t>
            </a:r>
            <a:r>
              <a:rPr lang="fr-FR" dirty="0" err="1" smtClean="0"/>
              <a:t>K</a:t>
            </a:r>
            <a:r>
              <a:rPr lang="fr-FR" baseline="-25000" dirty="0" err="1" smtClean="0"/>
              <a:t>s</a:t>
            </a:r>
            <a:r>
              <a:rPr lang="el-GR" dirty="0" smtClean="0"/>
              <a:t>ππγ</a:t>
            </a:r>
            <a:r>
              <a:rPr lang="fr-FR" dirty="0" smtClean="0"/>
              <a:t> mass fit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 smtClean="0"/>
              <a:t>Measure</a:t>
            </a:r>
            <a:r>
              <a:rPr lang="fr-FR" dirty="0"/>
              <a:t> B</a:t>
            </a:r>
            <a:r>
              <a:rPr lang="fr-FR" baseline="-25000" dirty="0"/>
              <a:t>s</a:t>
            </a:r>
            <a:r>
              <a:rPr lang="fr-FR" dirty="0"/>
              <a:t> → </a:t>
            </a:r>
            <a:r>
              <a:rPr lang="fr-FR" dirty="0" err="1"/>
              <a:t>K</a:t>
            </a:r>
            <a:r>
              <a:rPr lang="fr-FR" baseline="-25000" dirty="0" err="1"/>
              <a:t>s</a:t>
            </a:r>
            <a:r>
              <a:rPr lang="fr-FR" dirty="0" err="1"/>
              <a:t>K</a:t>
            </a:r>
            <a:r>
              <a:rPr lang="el-GR" dirty="0"/>
              <a:t>π </a:t>
            </a:r>
            <a:r>
              <a:rPr lang="el-GR" dirty="0" smtClean="0"/>
              <a:t>γ</a:t>
            </a:r>
            <a:r>
              <a:rPr lang="fr-FR" dirty="0" smtClean="0"/>
              <a:t> as </a:t>
            </a:r>
            <a:r>
              <a:rPr lang="fr-FR" dirty="0" err="1" smtClean="0"/>
              <a:t>well</a:t>
            </a:r>
            <a:r>
              <a:rPr lang="fr-FR" dirty="0" smtClean="0"/>
              <a:t> </a:t>
            </a:r>
            <a:r>
              <a:rPr lang="fr-FR" dirty="0" err="1" smtClean="0"/>
              <a:t>eventually</a:t>
            </a:r>
            <a:endParaRPr lang="fr-FR" dirty="0" smtClean="0"/>
          </a:p>
          <a:p>
            <a:pPr marL="0" indent="0">
              <a:buNone/>
            </a:pPr>
            <a:r>
              <a:rPr lang="fr-FR" dirty="0" smtClean="0"/>
              <a:t>(1</a:t>
            </a:r>
            <a:r>
              <a:rPr lang="fr-FR" baseline="30000" dirty="0" smtClean="0"/>
              <a:t>st</a:t>
            </a:r>
            <a:r>
              <a:rPr lang="fr-FR" dirty="0" smtClean="0"/>
              <a:t> </a:t>
            </a:r>
            <a:r>
              <a:rPr lang="fr-FR" dirty="0" err="1" smtClean="0"/>
              <a:t>obervation</a:t>
            </a:r>
            <a:r>
              <a:rPr lang="fr-FR" dirty="0" smtClean="0"/>
              <a:t> !)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175" y="2957659"/>
            <a:ext cx="4044335" cy="178341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2460" y="1808454"/>
            <a:ext cx="4467225" cy="3027217"/>
          </a:xfrm>
          <a:prstGeom prst="rect">
            <a:avLst/>
          </a:prstGeom>
          <a:ln>
            <a:solidFill>
              <a:srgbClr val="0070C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5067141" y="2184042"/>
            <a:ext cx="11705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err="1" smtClean="0">
                <a:solidFill>
                  <a:schemeClr val="bg1"/>
                </a:solidFill>
              </a:rPr>
              <a:t>LHCb</a:t>
            </a:r>
            <a:r>
              <a:rPr lang="fr-FR" sz="1000" dirty="0" smtClean="0">
                <a:solidFill>
                  <a:schemeClr val="bg1"/>
                </a:solidFill>
              </a:rPr>
              <a:t> </a:t>
            </a:r>
            <a:r>
              <a:rPr lang="fr-FR" sz="1000" dirty="0" err="1" smtClean="0">
                <a:solidFill>
                  <a:schemeClr val="bg1"/>
                </a:solidFill>
              </a:rPr>
              <a:t>Unofficial</a:t>
            </a:r>
            <a:endParaRPr lang="fr-FR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6181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B99BA0-CA38-4F26-88BF-922CA19E58F5}" type="slidenum">
              <a:rPr lang="fr-FR" smtClean="0"/>
              <a:pPr/>
              <a:t>18</a:t>
            </a:fld>
            <a:endParaRPr lang="fr-F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5009" y="-97815"/>
            <a:ext cx="7786783" cy="279679"/>
          </a:xfrm>
        </p:spPr>
        <p:txBody>
          <a:bodyPr/>
          <a:lstStyle/>
          <a:p>
            <a:r>
              <a:rPr lang="fr-FR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Garamond" pitchFamily="18" charset="0"/>
                <a:ea typeface="Cambria Math" pitchFamily="18" charset="0"/>
              </a:rPr>
              <a:t>B</a:t>
            </a:r>
            <a:r>
              <a:rPr lang="fr-FR" baseline="-250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Garamond" pitchFamily="18" charset="0"/>
                <a:ea typeface="Cambria Math" pitchFamily="18" charset="0"/>
              </a:rPr>
              <a:t> </a:t>
            </a:r>
            <a:r>
              <a:rPr lang="fr-FR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Garamond" pitchFamily="18" charset="0"/>
                <a:ea typeface="Cambria Math" pitchFamily="18" charset="0"/>
              </a:rPr>
              <a:t>→ </a:t>
            </a:r>
            <a:r>
              <a:rPr lang="fr-FR" dirty="0" err="1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Garamond" pitchFamily="18" charset="0"/>
                <a:ea typeface="Cambria Math" pitchFamily="18" charset="0"/>
              </a:rPr>
              <a:t>K</a:t>
            </a:r>
            <a:r>
              <a:rPr lang="fr-FR" baseline="-25000" dirty="0" err="1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Garamond" pitchFamily="18" charset="0"/>
                <a:ea typeface="Cambria Math" pitchFamily="18" charset="0"/>
              </a:rPr>
              <a:t>s</a:t>
            </a:r>
            <a:r>
              <a:rPr lang="fr-FR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Garamond" pitchFamily="18" charset="0"/>
                <a:ea typeface="Cambria Math" pitchFamily="18" charset="0"/>
              </a:rPr>
              <a:t>π</a:t>
            </a:r>
            <a:r>
              <a:rPr lang="fr-FR" baseline="300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Garamond" pitchFamily="18" charset="0"/>
                <a:ea typeface="Cambria Math" pitchFamily="18" charset="0"/>
              </a:rPr>
              <a:t>+</a:t>
            </a:r>
            <a:r>
              <a:rPr lang="el-GR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Garamond" pitchFamily="18" charset="0"/>
                <a:ea typeface="Cambria Math" pitchFamily="18" charset="0"/>
              </a:rPr>
              <a:t>π</a:t>
            </a:r>
            <a:r>
              <a:rPr lang="fr-FR" baseline="300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Garamond" pitchFamily="18" charset="0"/>
                <a:ea typeface="Cambria Math" pitchFamily="18" charset="0"/>
              </a:rPr>
              <a:t>-</a:t>
            </a:r>
            <a:r>
              <a:rPr lang="el-GR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Garamond" pitchFamily="18" charset="0"/>
                <a:ea typeface="Cambria Math" pitchFamily="18" charset="0"/>
              </a:rPr>
              <a:t>γ</a:t>
            </a:r>
            <a:endParaRPr lang="fr-F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err="1"/>
              <a:t>Unbinned</a:t>
            </a:r>
            <a:r>
              <a:rPr lang="en-US" dirty="0"/>
              <a:t> likelihood fit of the </a:t>
            </a:r>
            <a:r>
              <a:rPr lang="en-US" dirty="0" smtClean="0"/>
              <a:t>K</a:t>
            </a:r>
            <a:r>
              <a:rPr lang="en-US" baseline="-25000" dirty="0" smtClean="0"/>
              <a:t>s</a:t>
            </a:r>
            <a:r>
              <a:rPr lang="en-US" dirty="0" smtClean="0"/>
              <a:t>(</a:t>
            </a:r>
            <a:r>
              <a:rPr lang="el-GR" dirty="0"/>
              <a:t>π+π-)</a:t>
            </a:r>
            <a:r>
              <a:rPr lang="el-GR" dirty="0" smtClean="0"/>
              <a:t>γ</a:t>
            </a:r>
            <a:r>
              <a:rPr lang="fr-FR" dirty="0" smtClean="0"/>
              <a:t> invariant mass in </a:t>
            </a:r>
            <a:r>
              <a:rPr lang="fr-FR" dirty="0" err="1" smtClean="0"/>
              <a:t>Run</a:t>
            </a:r>
            <a:r>
              <a:rPr lang="fr-FR" dirty="0" smtClean="0"/>
              <a:t> I + </a:t>
            </a:r>
            <a:r>
              <a:rPr lang="fr-FR" dirty="0" err="1" smtClean="0"/>
              <a:t>Run</a:t>
            </a:r>
            <a:r>
              <a:rPr lang="fr-FR" dirty="0" smtClean="0"/>
              <a:t> II </a:t>
            </a:r>
          </a:p>
          <a:p>
            <a:pPr marL="0" indent="0">
              <a:buNone/>
            </a:pPr>
            <a:r>
              <a:rPr lang="fr-FR" dirty="0" smtClean="0"/>
              <a:t>(</a:t>
            </a:r>
            <a:r>
              <a:rPr lang="fr-FR" dirty="0" err="1" smtClean="0"/>
              <a:t>generic</a:t>
            </a:r>
            <a:r>
              <a:rPr lang="fr-FR" dirty="0" smtClean="0"/>
              <a:t> model, </a:t>
            </a:r>
            <a:r>
              <a:rPr lang="fr-FR" dirty="0" err="1" smtClean="0"/>
              <a:t>just</a:t>
            </a:r>
            <a:r>
              <a:rPr lang="fr-FR" dirty="0" smtClean="0"/>
              <a:t> to have estimation of </a:t>
            </a:r>
            <a:r>
              <a:rPr lang="fr-FR" dirty="0" err="1" smtClean="0"/>
              <a:t>yields</a:t>
            </a:r>
            <a:r>
              <a:rPr lang="fr-FR" dirty="0" smtClean="0"/>
              <a:t>) :</a:t>
            </a:r>
            <a:endParaRPr lang="fr-FR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8908" y="774655"/>
            <a:ext cx="6801741" cy="131159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251" y="2081799"/>
            <a:ext cx="4124325" cy="2794851"/>
          </a:xfrm>
          <a:prstGeom prst="rect">
            <a:avLst/>
          </a:prstGeom>
          <a:ln>
            <a:solidFill>
              <a:srgbClr val="0070C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6451" y="2060098"/>
            <a:ext cx="4356100" cy="2816552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762091" y="2898417"/>
            <a:ext cx="11705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err="1" smtClean="0">
                <a:solidFill>
                  <a:schemeClr val="bg1"/>
                </a:solidFill>
              </a:rPr>
              <a:t>LHCb</a:t>
            </a:r>
            <a:r>
              <a:rPr lang="fr-FR" sz="1000" dirty="0" smtClean="0">
                <a:solidFill>
                  <a:schemeClr val="bg1"/>
                </a:solidFill>
              </a:rPr>
              <a:t> </a:t>
            </a:r>
            <a:r>
              <a:rPr lang="fr-FR" sz="1000" dirty="0" err="1" smtClean="0">
                <a:solidFill>
                  <a:schemeClr val="bg1"/>
                </a:solidFill>
              </a:rPr>
              <a:t>Unofficial</a:t>
            </a:r>
            <a:endParaRPr lang="fr-FR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779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B99BA0-CA38-4F26-88BF-922CA19E58F5}" type="slidenum">
              <a:rPr lang="fr-FR" smtClean="0"/>
              <a:pPr/>
              <a:t>19</a:t>
            </a:fld>
            <a:endParaRPr lang="fr-F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BONUS  MODES</a:t>
            </a:r>
            <a:endParaRPr lang="fr-FR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 Placeholder 3"/>
              <p:cNvSpPr>
                <a:spLocks noGrp="1"/>
              </p:cNvSpPr>
              <p:nvPr>
                <p:ph type="body" sz="quarter" idx="11"/>
              </p:nvPr>
            </p:nvSpPr>
            <p:spPr/>
            <p:txBody>
              <a:bodyPr/>
              <a:lstStyle/>
              <a:p>
                <a:pPr lvl="0"/>
                <a:r>
                  <a:rPr lang="fr-FR" sz="1400" dirty="0">
                    <a:latin typeface="Bookman Old Style" charset="0"/>
                    <a:ea typeface="Bookman Old Style" charset="0"/>
                    <a:cs typeface="Bookman Old Style" charset="0"/>
                  </a:rPr>
                  <a:t>Exploratory </a:t>
                </a:r>
                <a:r>
                  <a:rPr lang="fr-FR" sz="1400" dirty="0" err="1">
                    <a:latin typeface="Bookman Old Style" charset="0"/>
                    <a:ea typeface="Bookman Old Style" charset="0"/>
                    <a:cs typeface="Bookman Old Style" charset="0"/>
                  </a:rPr>
                  <a:t>work</a:t>
                </a:r>
                <a:r>
                  <a:rPr lang="fr-FR" sz="1400" dirty="0">
                    <a:latin typeface="Bookman Old Style" charset="0"/>
                    <a:ea typeface="Bookman Old Style" charset="0"/>
                    <a:cs typeface="Bookman Old Style" charset="0"/>
                  </a:rPr>
                  <a:t> </a:t>
                </a:r>
                <a:r>
                  <a:rPr lang="fr-FR" sz="1400" dirty="0" smtClean="0">
                    <a:latin typeface="Bookman Old Style" charset="0"/>
                    <a:ea typeface="Bookman Old Style" charset="0"/>
                    <a:cs typeface="Bookman Old Style" charset="0"/>
                  </a:rPr>
                  <a:t>: </a:t>
                </a:r>
                <a:r>
                  <a:rPr lang="fr-FR" sz="1400" b="1" dirty="0" smtClean="0">
                    <a:solidFill>
                      <a:srgbClr val="0070C0"/>
                    </a:solidFill>
                    <a:latin typeface="Comic Neue"/>
                    <a:cs typeface="Comic Neue"/>
                  </a:rPr>
                  <a:t>B</a:t>
                </a:r>
                <a:r>
                  <a:rPr lang="fr-FR" sz="1400" b="1" baseline="30000" dirty="0" smtClean="0">
                    <a:solidFill>
                      <a:srgbClr val="0070C0"/>
                    </a:solidFill>
                    <a:latin typeface="Comic Neue"/>
                    <a:cs typeface="Comic Neue"/>
                  </a:rPr>
                  <a:t>0</a:t>
                </a:r>
                <a14:m>
                  <m:oMath xmlns:m="http://schemas.openxmlformats.org/officeDocument/2006/math">
                    <m:r>
                      <a:rPr lang="is-IS" sz="1400">
                        <a:solidFill>
                          <a:srgbClr val="0070C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→</m:t>
                    </m:r>
                  </m:oMath>
                </a14:m>
                <a:r>
                  <a:rPr lang="fr-FR" sz="1400" b="1" dirty="0">
                    <a:solidFill>
                      <a:srgbClr val="0070C0"/>
                    </a:solidFill>
                    <a:latin typeface="Comic Neue"/>
                    <a:cs typeface="Comic Neue"/>
                  </a:rPr>
                  <a:t>(</a:t>
                </a:r>
                <a:r>
                  <a:rPr lang="fr-FR" sz="1400" b="1" dirty="0" smtClean="0">
                    <a:solidFill>
                      <a:srgbClr val="0070C0"/>
                    </a:solidFill>
                    <a:latin typeface="Comic Neue"/>
                    <a:cs typeface="Comic Neue"/>
                  </a:rPr>
                  <a:t>K</a:t>
                </a:r>
                <a:r>
                  <a:rPr lang="fr-FR" sz="1400" b="1" baseline="30000" dirty="0" smtClean="0">
                    <a:solidFill>
                      <a:srgbClr val="0070C0"/>
                    </a:solidFill>
                    <a:latin typeface="Comic Neue"/>
                    <a:cs typeface="Comic Neue"/>
                  </a:rPr>
                  <a:t>+</a:t>
                </a:r>
                <a:r>
                  <a:rPr lang="fr-FR" sz="1400" b="1" dirty="0" smtClean="0">
                    <a:solidFill>
                      <a:srgbClr val="0070C0"/>
                    </a:solidFill>
                    <a:latin typeface="Symbol" charset="2"/>
                    <a:ea typeface="Symbol" charset="2"/>
                    <a:cs typeface="Symbol" charset="2"/>
                  </a:rPr>
                  <a:t>p</a:t>
                </a:r>
                <a:r>
                  <a:rPr lang="fr-FR" sz="1400" b="1" baseline="30000" dirty="0" smtClean="0">
                    <a:solidFill>
                      <a:srgbClr val="0070C0"/>
                    </a:solidFill>
                    <a:latin typeface="Comic Neue"/>
                    <a:cs typeface="Comic Neue"/>
                  </a:rPr>
                  <a:t>-</a:t>
                </a:r>
                <a:r>
                  <a:rPr lang="fr-FR" sz="1400" b="1" dirty="0" smtClean="0">
                    <a:solidFill>
                      <a:srgbClr val="0070C0"/>
                    </a:solidFill>
                    <a:latin typeface="Symbol" charset="2"/>
                    <a:ea typeface="Symbol" charset="2"/>
                    <a:cs typeface="Symbol" charset="2"/>
                  </a:rPr>
                  <a:t>p</a:t>
                </a:r>
                <a:r>
                  <a:rPr lang="fr-FR" sz="1400" b="1" baseline="30000" dirty="0" smtClean="0">
                    <a:solidFill>
                      <a:srgbClr val="0070C0"/>
                    </a:solidFill>
                    <a:latin typeface="Comic Neue"/>
                    <a:cs typeface="Comic Neue"/>
                  </a:rPr>
                  <a:t>0</a:t>
                </a:r>
                <a:r>
                  <a:rPr lang="fr-FR" sz="1400" b="1" dirty="0" smtClean="0">
                    <a:solidFill>
                      <a:srgbClr val="0070C0"/>
                    </a:solidFill>
                    <a:latin typeface="Comic Neue"/>
                    <a:cs typeface="Comic Neue"/>
                  </a:rPr>
                  <a:t>)</a:t>
                </a:r>
                <a:r>
                  <a:rPr lang="fr-FR" sz="1400" b="1" dirty="0" smtClean="0">
                    <a:solidFill>
                      <a:srgbClr val="0070C0"/>
                    </a:solidFill>
                    <a:latin typeface="Symbol" charset="2"/>
                    <a:ea typeface="Symbol" charset="2"/>
                    <a:cs typeface="Symbol" charset="2"/>
                  </a:rPr>
                  <a:t>g</a:t>
                </a:r>
              </a:p>
              <a:p>
                <a:r>
                  <a:rPr lang="en-US" sz="1600" dirty="0" smtClean="0">
                    <a:solidFill>
                      <a:srgbClr val="002060"/>
                    </a:solidFill>
                    <a:cs typeface="Apple Chancery"/>
                  </a:rPr>
                  <a:t>BR</a:t>
                </a:r>
                <a:r>
                  <a:rPr lang="en-US" sz="1600" dirty="0">
                    <a:solidFill>
                      <a:srgbClr val="002060"/>
                    </a:solidFill>
                    <a:cs typeface="Comic Neue Angular"/>
                  </a:rPr>
                  <a:t>(B</a:t>
                </a:r>
                <a:r>
                  <a:rPr lang="en-US" sz="1600" baseline="30000" dirty="0">
                    <a:solidFill>
                      <a:srgbClr val="002060"/>
                    </a:solidFill>
                    <a:cs typeface="Comic Neue Angular"/>
                  </a:rPr>
                  <a:t>0</a:t>
                </a:r>
                <a:r>
                  <a:rPr lang="is-IS" sz="1600" dirty="0">
                    <a:solidFill>
                      <a:srgbClr val="002060"/>
                    </a:solidFill>
                    <a:ea typeface="Cambria Math" charset="0"/>
                    <a:cs typeface="Cambria Math" charset="0"/>
                  </a:rPr>
                  <a:t> </a:t>
                </a:r>
                <a14:m>
                  <m:oMath xmlns:m="http://schemas.openxmlformats.org/officeDocument/2006/math">
                    <m:r>
                      <a:rPr lang="is-IS" sz="1600">
                        <a:solidFill>
                          <a:srgbClr val="002060"/>
                        </a:solidFill>
                        <a:latin typeface="Cambria Math"/>
                        <a:ea typeface="Cambria Math" charset="0"/>
                        <a:cs typeface="Cambria Math" charset="0"/>
                      </a:rPr>
                      <m:t>→</m:t>
                    </m:r>
                  </m:oMath>
                </a14:m>
                <a:r>
                  <a:rPr lang="fr-FR" sz="1600" dirty="0">
                    <a:solidFill>
                      <a:srgbClr val="002060"/>
                    </a:solidFill>
                    <a:cs typeface="Comic Neue Angular"/>
                  </a:rPr>
                  <a:t> </a:t>
                </a:r>
                <a:r>
                  <a:rPr lang="fr-FR" sz="1600" dirty="0" smtClean="0">
                    <a:solidFill>
                      <a:srgbClr val="002060"/>
                    </a:solidFill>
                    <a:cs typeface="Comic Neue Angular"/>
                  </a:rPr>
                  <a:t>K</a:t>
                </a:r>
                <a:r>
                  <a:rPr lang="fr-FR" sz="1600" baseline="30000" dirty="0" smtClean="0">
                    <a:solidFill>
                      <a:srgbClr val="002060"/>
                    </a:solidFill>
                    <a:cs typeface="Comic Neue Angular"/>
                  </a:rPr>
                  <a:t>+</a:t>
                </a:r>
                <a:r>
                  <a:rPr lang="fr-FR" sz="1600" dirty="0" smtClean="0">
                    <a:solidFill>
                      <a:srgbClr val="002060"/>
                    </a:solidFill>
                    <a:latin typeface="+mj-lt"/>
                    <a:cs typeface="Symbol" charset="2"/>
                  </a:rPr>
                  <a:t>p</a:t>
                </a:r>
                <a:r>
                  <a:rPr lang="fr-FR" sz="1600" baseline="30000" dirty="0" smtClean="0">
                    <a:solidFill>
                      <a:srgbClr val="002060"/>
                    </a:solidFill>
                    <a:cs typeface="Comic Neue Angular"/>
                  </a:rPr>
                  <a:t>-</a:t>
                </a:r>
                <a:r>
                  <a:rPr lang="fr-FR" sz="1600" dirty="0" smtClean="0">
                    <a:solidFill>
                      <a:srgbClr val="002060"/>
                    </a:solidFill>
                    <a:latin typeface="+mj-lt"/>
                    <a:cs typeface="Symbol" charset="2"/>
                  </a:rPr>
                  <a:t>p</a:t>
                </a:r>
                <a:r>
                  <a:rPr lang="fr-FR" sz="1600" baseline="30000" dirty="0" smtClean="0">
                    <a:solidFill>
                      <a:srgbClr val="002060"/>
                    </a:solidFill>
                    <a:cs typeface="Comic Neue Angular"/>
                  </a:rPr>
                  <a:t>0</a:t>
                </a:r>
                <a:r>
                  <a:rPr lang="fr-FR" sz="1600" dirty="0" smtClean="0">
                    <a:solidFill>
                      <a:srgbClr val="002060"/>
                    </a:solidFill>
                    <a:latin typeface="+mj-lt"/>
                    <a:cs typeface="Symbol" charset="2"/>
                  </a:rPr>
                  <a:t>g</a:t>
                </a:r>
                <a:r>
                  <a:rPr lang="fr-FR" sz="1600" dirty="0">
                    <a:solidFill>
                      <a:srgbClr val="002060"/>
                    </a:solidFill>
                    <a:cs typeface="Symbol" charset="2"/>
                  </a:rPr>
                  <a:t>)</a:t>
                </a:r>
                <a:r>
                  <a:rPr lang="fr-FR" sz="1600" dirty="0">
                    <a:solidFill>
                      <a:srgbClr val="002060"/>
                    </a:solidFill>
                    <a:cs typeface="Comic Neue Angular"/>
                  </a:rPr>
                  <a:t>= (</a:t>
                </a:r>
                <a:r>
                  <a:rPr lang="fr-FR" sz="1600" dirty="0" smtClean="0">
                    <a:solidFill>
                      <a:srgbClr val="002060"/>
                    </a:solidFill>
                    <a:cs typeface="Comic Neue Angular"/>
                  </a:rPr>
                  <a:t>41±4)x10</a:t>
                </a:r>
                <a:r>
                  <a:rPr lang="fr-FR" sz="1600" baseline="30000" dirty="0" smtClean="0">
                    <a:solidFill>
                      <a:srgbClr val="002060"/>
                    </a:solidFill>
                    <a:cs typeface="Comic Neue Angular"/>
                  </a:rPr>
                  <a:t>-6</a:t>
                </a:r>
              </a:p>
              <a:p>
                <a:endParaRPr lang="fr-FR" sz="1600" baseline="30000" dirty="0">
                  <a:solidFill>
                    <a:srgbClr val="002060"/>
                  </a:solidFill>
                  <a:cs typeface="Comic Neue Angular"/>
                </a:endParaRPr>
              </a:p>
              <a:p>
                <a:endParaRPr lang="fr-FR" sz="1600" baseline="30000" dirty="0" smtClean="0">
                  <a:solidFill>
                    <a:srgbClr val="002060"/>
                  </a:solidFill>
                  <a:cs typeface="Comic Neue Angular"/>
                </a:endParaRPr>
              </a:p>
              <a:p>
                <a:r>
                  <a:rPr lang="fr-FR" sz="1600" dirty="0" smtClean="0">
                    <a:solidFill>
                      <a:srgbClr val="002060"/>
                    </a:solidFill>
                    <a:cs typeface="Comic Neue Angular"/>
                  </a:rPr>
                  <a:t>1</a:t>
                </a:r>
                <a:r>
                  <a:rPr lang="fr-FR" sz="1600" baseline="30000" dirty="0" smtClean="0">
                    <a:solidFill>
                      <a:srgbClr val="002060"/>
                    </a:solidFill>
                    <a:cs typeface="Comic Neue Angular"/>
                  </a:rPr>
                  <a:t>st</a:t>
                </a:r>
                <a:r>
                  <a:rPr lang="fr-FR" sz="1600" dirty="0" smtClean="0">
                    <a:solidFill>
                      <a:srgbClr val="002060"/>
                    </a:solidFill>
                    <a:cs typeface="Comic Neue Angular"/>
                  </a:rPr>
                  <a:t>  look </a:t>
                </a:r>
                <a:r>
                  <a:rPr lang="fr-FR" sz="1600" dirty="0" err="1" smtClean="0">
                    <a:solidFill>
                      <a:srgbClr val="002060"/>
                    </a:solidFill>
                    <a:cs typeface="Comic Neue Angular"/>
                  </a:rPr>
                  <a:t>at</a:t>
                </a:r>
                <a:r>
                  <a:rPr lang="fr-FR" sz="1600" dirty="0" smtClean="0">
                    <a:solidFill>
                      <a:srgbClr val="002060"/>
                    </a:solidFill>
                    <a:cs typeface="Comic Neue Angular"/>
                  </a:rPr>
                  <a:t> the </a:t>
                </a:r>
                <a:r>
                  <a:rPr lang="fr-FR" sz="1600" dirty="0" err="1" smtClean="0">
                    <a:solidFill>
                      <a:srgbClr val="002060"/>
                    </a:solidFill>
                    <a:cs typeface="Comic Neue Angular"/>
                  </a:rPr>
                  <a:t>filtered</a:t>
                </a:r>
                <a:r>
                  <a:rPr lang="fr-FR" sz="1600" dirty="0" smtClean="0">
                    <a:solidFill>
                      <a:srgbClr val="002060"/>
                    </a:solidFill>
                    <a:cs typeface="Comic Neue Angular"/>
                  </a:rPr>
                  <a:t> data </a:t>
                </a:r>
                <a:r>
                  <a:rPr lang="fr-FR" sz="1600" dirty="0" err="1" smtClean="0">
                    <a:solidFill>
                      <a:srgbClr val="002060"/>
                    </a:solidFill>
                    <a:cs typeface="Comic Neue Angular"/>
                  </a:rPr>
                  <a:t>using</a:t>
                </a:r>
                <a:r>
                  <a:rPr lang="fr-FR" sz="1600" dirty="0" smtClean="0">
                    <a:solidFill>
                      <a:srgbClr val="002060"/>
                    </a:solidFill>
                    <a:cs typeface="Comic Neue Angular"/>
                  </a:rPr>
                  <a:t> an </a:t>
                </a:r>
                <a:r>
                  <a:rPr lang="fr-FR" sz="1600" dirty="0" err="1" smtClean="0">
                    <a:solidFill>
                      <a:srgbClr val="002060"/>
                    </a:solidFill>
                    <a:cs typeface="Comic Neue Angular"/>
                  </a:rPr>
                  <a:t>equivalent</a:t>
                </a:r>
                <a:r>
                  <a:rPr lang="fr-FR" sz="1600" dirty="0" smtClean="0">
                    <a:solidFill>
                      <a:srgbClr val="002060"/>
                    </a:solidFill>
                    <a:cs typeface="Comic Neue Angular"/>
                  </a:rPr>
                  <a:t> </a:t>
                </a:r>
                <a:r>
                  <a:rPr lang="fr-FR" sz="1600" dirty="0" err="1" smtClean="0">
                    <a:solidFill>
                      <a:srgbClr val="002060"/>
                    </a:solidFill>
                    <a:cs typeface="Comic Neue Angular"/>
                  </a:rPr>
                  <a:t>selection</a:t>
                </a:r>
                <a:r>
                  <a:rPr lang="fr-FR" sz="1600" dirty="0" smtClean="0">
                    <a:solidFill>
                      <a:srgbClr val="002060"/>
                    </a:solidFill>
                    <a:cs typeface="Comic Neue Angular"/>
                  </a:rPr>
                  <a:t> </a:t>
                </a:r>
                <a:r>
                  <a:rPr lang="fr-FR" sz="1600" dirty="0" err="1" smtClean="0">
                    <a:solidFill>
                      <a:srgbClr val="002060"/>
                    </a:solidFill>
                    <a:cs typeface="Comic Neue Angular"/>
                  </a:rPr>
                  <a:t>procedure</a:t>
                </a:r>
                <a:r>
                  <a:rPr lang="fr-FR" sz="1600" dirty="0" smtClean="0">
                    <a:solidFill>
                      <a:srgbClr val="002060"/>
                    </a:solidFill>
                    <a:cs typeface="Comic Neue Angular"/>
                  </a:rPr>
                  <a:t> : </a:t>
                </a:r>
              </a:p>
              <a:p>
                <a:endParaRPr lang="fr-FR" sz="1400" dirty="0">
                  <a:solidFill>
                    <a:srgbClr val="002060"/>
                  </a:solidFill>
                  <a:cs typeface="Comic Neue Angular"/>
                </a:endParaRPr>
              </a:p>
              <a:p>
                <a:pPr defTabSz="914400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defRPr/>
                </a:pPr>
                <a:r>
                  <a:rPr lang="fr-FR" sz="1400" dirty="0" err="1">
                    <a:solidFill>
                      <a:srgbClr val="C42110"/>
                    </a:solidFill>
                    <a:cs typeface="Comic Neue"/>
                  </a:rPr>
                  <a:t>Huge</a:t>
                </a:r>
                <a:r>
                  <a:rPr lang="fr-FR" sz="1400" dirty="0">
                    <a:solidFill>
                      <a:srgbClr val="C42110"/>
                    </a:solidFill>
                    <a:cs typeface="Comic Neue"/>
                  </a:rPr>
                  <a:t> </a:t>
                </a:r>
                <a:r>
                  <a:rPr lang="fr-FR" sz="1400" dirty="0" err="1">
                    <a:solidFill>
                      <a:srgbClr val="C42110"/>
                    </a:solidFill>
                    <a:cs typeface="Comic Neue"/>
                  </a:rPr>
                  <a:t>combinatorial</a:t>
                </a:r>
                <a:r>
                  <a:rPr lang="fr-FR" sz="1400" dirty="0">
                    <a:solidFill>
                      <a:srgbClr val="C42110"/>
                    </a:solidFill>
                    <a:cs typeface="Comic Neue"/>
                  </a:rPr>
                  <a:t> </a:t>
                </a:r>
              </a:p>
              <a:p>
                <a:pPr defTabSz="914400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defRPr/>
                </a:pPr>
                <a:r>
                  <a:rPr lang="fr-FR" sz="1400" dirty="0">
                    <a:solidFill>
                      <a:srgbClr val="C42110"/>
                    </a:solidFill>
                    <a:cs typeface="Comic Neue"/>
                  </a:rPr>
                  <a:t>B mass </a:t>
                </a:r>
                <a:r>
                  <a:rPr lang="fr-FR" sz="1400" dirty="0" err="1">
                    <a:solidFill>
                      <a:srgbClr val="C42110"/>
                    </a:solidFill>
                    <a:cs typeface="Comic Neue"/>
                  </a:rPr>
                  <a:t>resolution</a:t>
                </a:r>
                <a:r>
                  <a:rPr lang="fr-FR" sz="1400" dirty="0">
                    <a:solidFill>
                      <a:srgbClr val="C42110"/>
                    </a:solidFill>
                    <a:cs typeface="Comic Neue"/>
                  </a:rPr>
                  <a:t> ~120 </a:t>
                </a:r>
                <a:r>
                  <a:rPr lang="fr-FR" sz="1400" dirty="0" smtClean="0">
                    <a:solidFill>
                      <a:srgbClr val="C42110"/>
                    </a:solidFill>
                    <a:cs typeface="Comic Neue"/>
                  </a:rPr>
                  <a:t>MeV/c</a:t>
                </a:r>
                <a:r>
                  <a:rPr lang="fr-FR" sz="1400" baseline="30000" dirty="0" smtClean="0">
                    <a:solidFill>
                      <a:srgbClr val="C42110"/>
                    </a:solidFill>
                    <a:cs typeface="Comic Neue"/>
                  </a:rPr>
                  <a:t>2</a:t>
                </a:r>
              </a:p>
              <a:p>
                <a:pPr defTabSz="914400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defRPr/>
                </a:pPr>
                <a:endParaRPr lang="fr-FR" sz="1400" baseline="30000" dirty="0">
                  <a:solidFill>
                    <a:srgbClr val="C42110"/>
                  </a:solidFill>
                  <a:cs typeface="Comic Neue"/>
                </a:endParaRPr>
              </a:p>
              <a:p>
                <a:pPr defTabSz="914400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defRPr/>
                </a:pPr>
                <a:endParaRPr lang="fr-FR" sz="1400" baseline="30000" dirty="0" smtClean="0">
                  <a:solidFill>
                    <a:srgbClr val="C42110"/>
                  </a:solidFill>
                  <a:cs typeface="Comic Neue"/>
                </a:endParaRPr>
              </a:p>
              <a:p>
                <a:pPr defTabSz="914400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defRPr/>
                </a:pPr>
                <a:endParaRPr lang="fr-FR" sz="1400" baseline="30000" dirty="0">
                  <a:solidFill>
                    <a:srgbClr val="C42110"/>
                  </a:solidFill>
                  <a:cs typeface="Comic Neue"/>
                </a:endParaRPr>
              </a:p>
              <a:p>
                <a:pPr defTabSz="914400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defRPr/>
                </a:pPr>
                <a:endParaRPr lang="fr-FR" sz="1400" baseline="30000" dirty="0" smtClean="0">
                  <a:solidFill>
                    <a:srgbClr val="C42110"/>
                  </a:solidFill>
                  <a:cs typeface="Comic Neue"/>
                </a:endParaRPr>
              </a:p>
              <a:p>
                <a:pPr defTabSz="914400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defRPr/>
                </a:pPr>
                <a:endParaRPr lang="fr-FR" sz="1400" dirty="0">
                  <a:solidFill>
                    <a:srgbClr val="C42110"/>
                  </a:solidFill>
                  <a:cs typeface="Comic Neue"/>
                </a:endParaRPr>
              </a:p>
              <a:p>
                <a:endParaRPr lang="fr-FR" sz="1400" baseline="30000" dirty="0" smtClean="0">
                  <a:solidFill>
                    <a:srgbClr val="002060"/>
                  </a:solidFill>
                  <a:cs typeface="Comic Neue Angular"/>
                </a:endParaRPr>
              </a:p>
              <a:p>
                <a:r>
                  <a:rPr lang="fr-FR" sz="1400" dirty="0" err="1" smtClean="0">
                    <a:solidFill>
                      <a:srgbClr val="002060"/>
                    </a:solidFill>
                    <a:cs typeface="Comic Neue Angular"/>
                  </a:rPr>
                  <a:t>Other</a:t>
                </a:r>
                <a:r>
                  <a:rPr lang="fr-FR" sz="1400" dirty="0" smtClean="0">
                    <a:solidFill>
                      <a:srgbClr val="002060"/>
                    </a:solidFill>
                    <a:cs typeface="Comic Neue Angular"/>
                  </a:rPr>
                  <a:t> possible </a:t>
                </a:r>
                <a:r>
                  <a:rPr lang="fr-FR" sz="1400" dirty="0" smtClean="0">
                    <a:solidFill>
                      <a:srgbClr val="002060"/>
                    </a:solidFill>
                    <a:cs typeface="Comic Neue Angular"/>
                  </a:rPr>
                  <a:t>modes </a:t>
                </a:r>
                <a:r>
                  <a:rPr lang="fr-FR" sz="1400" dirty="0" smtClean="0">
                    <a:solidFill>
                      <a:srgbClr val="002060"/>
                    </a:solidFill>
                    <a:cs typeface="Comic Neue Angular"/>
                  </a:rPr>
                  <a:t>to look </a:t>
                </a:r>
                <a:r>
                  <a:rPr lang="fr-FR" sz="1400" dirty="0" err="1" smtClean="0">
                    <a:solidFill>
                      <a:srgbClr val="002060"/>
                    </a:solidFill>
                    <a:cs typeface="Comic Neue Angular"/>
                  </a:rPr>
                  <a:t>at</a:t>
                </a:r>
                <a:r>
                  <a:rPr lang="fr-FR" sz="1400" dirty="0" smtClean="0">
                    <a:solidFill>
                      <a:srgbClr val="002060"/>
                    </a:solidFill>
                    <a:cs typeface="Comic Neue Angular"/>
                  </a:rPr>
                  <a:t> :</a:t>
                </a:r>
              </a:p>
              <a:p>
                <a:pPr marL="0" indent="0">
                  <a:buNone/>
                </a:pPr>
                <a:r>
                  <a:rPr lang="fr-FR" sz="1400" b="1" dirty="0">
                    <a:solidFill>
                      <a:srgbClr val="0070C0"/>
                    </a:solidFill>
                    <a:latin typeface="Comic Neue"/>
                    <a:cs typeface="Comic Neue"/>
                  </a:rPr>
                  <a:t>B</a:t>
                </a:r>
                <a:r>
                  <a:rPr lang="fr-FR" sz="1400" b="1" baseline="30000" dirty="0">
                    <a:solidFill>
                      <a:srgbClr val="0070C0"/>
                    </a:solidFill>
                    <a:latin typeface="Comic Neue"/>
                    <a:cs typeface="Comic Neue"/>
                  </a:rPr>
                  <a:t>0</a:t>
                </a:r>
                <a14:m>
                  <m:oMath xmlns:m="http://schemas.openxmlformats.org/officeDocument/2006/math">
                    <m:r>
                      <a:rPr lang="is-IS" sz="1400">
                        <a:solidFill>
                          <a:srgbClr val="0070C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→</m:t>
                    </m:r>
                    <m:r>
                      <m:rPr>
                        <m:nor/>
                      </m:rPr>
                      <a:rPr lang="fr-FR" sz="1400" b="1">
                        <a:solidFill>
                          <a:srgbClr val="0070C0"/>
                        </a:solidFill>
                        <a:latin typeface="Symbol" charset="2"/>
                        <a:ea typeface="Symbol" charset="2"/>
                        <a:cs typeface="Symbol" charset="2"/>
                      </a:rPr>
                      <m:t>w</m:t>
                    </m:r>
                  </m:oMath>
                </a14:m>
                <a:r>
                  <a:rPr lang="fr-FR" sz="1400" b="1" dirty="0">
                    <a:solidFill>
                      <a:srgbClr val="0070C0"/>
                    </a:solidFill>
                    <a:latin typeface="Comic Neue"/>
                    <a:cs typeface="Comic Neue"/>
                  </a:rPr>
                  <a:t>(</a:t>
                </a:r>
                <a:r>
                  <a:rPr lang="fr-FR" sz="1400" b="1" dirty="0">
                    <a:solidFill>
                      <a:srgbClr val="0070C0"/>
                    </a:solidFill>
                    <a:latin typeface="Symbol" charset="2"/>
                    <a:ea typeface="Symbol" charset="2"/>
                    <a:cs typeface="Symbol" charset="2"/>
                  </a:rPr>
                  <a:t>p</a:t>
                </a:r>
                <a:r>
                  <a:rPr lang="fr-FR" sz="1400" b="1" baseline="30000" dirty="0">
                    <a:solidFill>
                      <a:srgbClr val="0070C0"/>
                    </a:solidFill>
                    <a:latin typeface="Comic Neue"/>
                    <a:cs typeface="Comic Neue"/>
                  </a:rPr>
                  <a:t>+</a:t>
                </a:r>
                <a:r>
                  <a:rPr lang="fr-FR" sz="1400" b="1" dirty="0">
                    <a:solidFill>
                      <a:srgbClr val="0070C0"/>
                    </a:solidFill>
                    <a:latin typeface="Symbol" charset="2"/>
                    <a:ea typeface="Symbol" charset="2"/>
                    <a:cs typeface="Symbol" charset="2"/>
                  </a:rPr>
                  <a:t>p</a:t>
                </a:r>
                <a:r>
                  <a:rPr lang="fr-FR" sz="1400" b="1" baseline="30000" dirty="0">
                    <a:solidFill>
                      <a:srgbClr val="0070C0"/>
                    </a:solidFill>
                    <a:latin typeface="Comic Neue"/>
                    <a:cs typeface="Comic Neue"/>
                  </a:rPr>
                  <a:t>-</a:t>
                </a:r>
                <a:r>
                  <a:rPr lang="fr-FR" sz="1400" b="1" dirty="0">
                    <a:solidFill>
                      <a:srgbClr val="0070C0"/>
                    </a:solidFill>
                    <a:latin typeface="Symbol" charset="2"/>
                    <a:ea typeface="Symbol" charset="2"/>
                    <a:cs typeface="Symbol" charset="2"/>
                  </a:rPr>
                  <a:t>p</a:t>
                </a:r>
                <a:r>
                  <a:rPr lang="fr-FR" sz="1400" b="1" baseline="30000" dirty="0">
                    <a:solidFill>
                      <a:srgbClr val="0070C0"/>
                    </a:solidFill>
                    <a:latin typeface="Comic Neue"/>
                    <a:cs typeface="Comic Neue"/>
                  </a:rPr>
                  <a:t>0</a:t>
                </a:r>
                <a:r>
                  <a:rPr lang="fr-FR" sz="1400" b="1" dirty="0">
                    <a:solidFill>
                      <a:srgbClr val="0070C0"/>
                    </a:solidFill>
                    <a:latin typeface="Comic Neue"/>
                    <a:cs typeface="Comic Neue"/>
                  </a:rPr>
                  <a:t>)</a:t>
                </a:r>
                <a:r>
                  <a:rPr lang="fr-FR" sz="1400" b="1" dirty="0">
                    <a:solidFill>
                      <a:srgbClr val="0070C0"/>
                    </a:solidFill>
                    <a:latin typeface="Symbol" charset="2"/>
                    <a:ea typeface="Symbol" charset="2"/>
                    <a:cs typeface="Symbol" charset="2"/>
                  </a:rPr>
                  <a:t>g, </a:t>
                </a:r>
                <a:r>
                  <a:rPr lang="fr-FR" sz="1400" b="1" dirty="0">
                    <a:solidFill>
                      <a:srgbClr val="0070C0"/>
                    </a:solidFill>
                    <a:latin typeface="Comic Neue"/>
                    <a:cs typeface="Comic Neue"/>
                  </a:rPr>
                  <a:t>B</a:t>
                </a:r>
                <a:r>
                  <a:rPr lang="fr-FR" sz="1400" b="1" baseline="30000" dirty="0">
                    <a:solidFill>
                      <a:srgbClr val="0070C0"/>
                    </a:solidFill>
                    <a:latin typeface="Comic Neue"/>
                    <a:cs typeface="Comic Neue"/>
                  </a:rPr>
                  <a:t>0</a:t>
                </a:r>
                <a14:m>
                  <m:oMath xmlns:m="http://schemas.openxmlformats.org/officeDocument/2006/math">
                    <m:r>
                      <a:rPr lang="is-IS" sz="1400">
                        <a:solidFill>
                          <a:srgbClr val="0070C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→</m:t>
                    </m:r>
                    <m:r>
                      <m:rPr>
                        <m:nor/>
                      </m:rPr>
                      <a:rPr lang="fr-FR" sz="1400" b="1">
                        <a:solidFill>
                          <a:srgbClr val="0070C0"/>
                        </a:solidFill>
                        <a:latin typeface="Symbol" charset="2"/>
                        <a:ea typeface="Symbol" charset="2"/>
                        <a:cs typeface="Symbol" charset="2"/>
                      </a:rPr>
                      <m:t>f</m:t>
                    </m:r>
                  </m:oMath>
                </a14:m>
                <a:r>
                  <a:rPr lang="fr-FR" sz="1400" b="1" dirty="0">
                    <a:solidFill>
                      <a:srgbClr val="0070C0"/>
                    </a:solidFill>
                    <a:latin typeface="Comic Neue"/>
                    <a:cs typeface="Comic Neue"/>
                  </a:rPr>
                  <a:t>(</a:t>
                </a:r>
                <a:r>
                  <a:rPr lang="fr-FR" sz="1400" b="1" dirty="0">
                    <a:solidFill>
                      <a:srgbClr val="0070C0"/>
                    </a:solidFill>
                    <a:latin typeface="Symbol" charset="2"/>
                    <a:ea typeface="Symbol" charset="2"/>
                    <a:cs typeface="Symbol" charset="2"/>
                  </a:rPr>
                  <a:t>p</a:t>
                </a:r>
                <a:r>
                  <a:rPr lang="fr-FR" sz="1400" b="1" baseline="30000" dirty="0">
                    <a:solidFill>
                      <a:srgbClr val="0070C0"/>
                    </a:solidFill>
                    <a:latin typeface="Comic Neue"/>
                    <a:cs typeface="Comic Neue"/>
                  </a:rPr>
                  <a:t>+</a:t>
                </a:r>
                <a:r>
                  <a:rPr lang="fr-FR" sz="1400" b="1" dirty="0">
                    <a:solidFill>
                      <a:srgbClr val="0070C0"/>
                    </a:solidFill>
                    <a:latin typeface="Symbol" charset="2"/>
                    <a:ea typeface="Symbol" charset="2"/>
                    <a:cs typeface="Symbol" charset="2"/>
                  </a:rPr>
                  <a:t>p</a:t>
                </a:r>
                <a:r>
                  <a:rPr lang="fr-FR" sz="1400" b="1" baseline="30000" dirty="0">
                    <a:solidFill>
                      <a:srgbClr val="0070C0"/>
                    </a:solidFill>
                    <a:latin typeface="Comic Neue"/>
                    <a:cs typeface="Comic Neue"/>
                  </a:rPr>
                  <a:t>-</a:t>
                </a:r>
                <a:r>
                  <a:rPr lang="fr-FR" sz="1400" b="1" dirty="0">
                    <a:solidFill>
                      <a:srgbClr val="0070C0"/>
                    </a:solidFill>
                    <a:latin typeface="Symbol" charset="2"/>
                    <a:ea typeface="Symbol" charset="2"/>
                    <a:cs typeface="Symbol" charset="2"/>
                  </a:rPr>
                  <a:t>p</a:t>
                </a:r>
                <a:r>
                  <a:rPr lang="fr-FR" sz="1400" b="1" baseline="30000" dirty="0">
                    <a:solidFill>
                      <a:srgbClr val="0070C0"/>
                    </a:solidFill>
                    <a:latin typeface="Comic Neue"/>
                    <a:cs typeface="Comic Neue"/>
                  </a:rPr>
                  <a:t>0</a:t>
                </a:r>
                <a:r>
                  <a:rPr lang="fr-FR" sz="1400" b="1" dirty="0">
                    <a:solidFill>
                      <a:srgbClr val="0070C0"/>
                    </a:solidFill>
                    <a:latin typeface="Comic Neue"/>
                    <a:cs typeface="Comic Neue"/>
                  </a:rPr>
                  <a:t>)</a:t>
                </a:r>
                <a:r>
                  <a:rPr lang="fr-FR" sz="1400" b="1" dirty="0">
                    <a:solidFill>
                      <a:srgbClr val="0070C0"/>
                    </a:solidFill>
                    <a:latin typeface="Symbol" charset="2"/>
                    <a:ea typeface="Symbol" charset="2"/>
                    <a:cs typeface="Symbol" charset="2"/>
                  </a:rPr>
                  <a:t>g,  </a:t>
                </a:r>
                <a:r>
                  <a:rPr lang="fr-FR" sz="1400" b="1" dirty="0">
                    <a:solidFill>
                      <a:srgbClr val="0070C0"/>
                    </a:solidFill>
                    <a:latin typeface="Comic Neue"/>
                    <a:cs typeface="Comic Neue"/>
                  </a:rPr>
                  <a:t>B</a:t>
                </a:r>
                <a:r>
                  <a:rPr lang="fr-FR" sz="1400" b="1" baseline="-25000" dirty="0">
                    <a:solidFill>
                      <a:srgbClr val="0070C0"/>
                    </a:solidFill>
                    <a:latin typeface="Comic Neue"/>
                    <a:cs typeface="Comic Neue"/>
                  </a:rPr>
                  <a:t>s</a:t>
                </a:r>
                <a14:m>
                  <m:oMath xmlns:m="http://schemas.openxmlformats.org/officeDocument/2006/math">
                    <m:r>
                      <a:rPr lang="is-IS" sz="1400">
                        <a:solidFill>
                          <a:srgbClr val="0070C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→</m:t>
                    </m:r>
                    <m:r>
                      <m:rPr>
                        <m:nor/>
                      </m:rPr>
                      <a:rPr lang="fr-FR" sz="1400" b="1">
                        <a:solidFill>
                          <a:srgbClr val="0070C0"/>
                        </a:solidFill>
                        <a:latin typeface="Symbol" charset="2"/>
                        <a:ea typeface="Symbol" charset="2"/>
                        <a:cs typeface="Symbol" charset="2"/>
                      </a:rPr>
                      <m:t>f</m:t>
                    </m:r>
                  </m:oMath>
                </a14:m>
                <a:r>
                  <a:rPr lang="fr-FR" sz="1400" b="1" dirty="0">
                    <a:solidFill>
                      <a:srgbClr val="0070C0"/>
                    </a:solidFill>
                    <a:latin typeface="Comic Neue"/>
                    <a:cs typeface="Comic Neue"/>
                  </a:rPr>
                  <a:t>(</a:t>
                </a:r>
                <a:r>
                  <a:rPr lang="fr-FR" sz="1400" b="1" dirty="0">
                    <a:solidFill>
                      <a:srgbClr val="0070C0"/>
                    </a:solidFill>
                    <a:latin typeface="Symbol" charset="2"/>
                    <a:ea typeface="Symbol" charset="2"/>
                    <a:cs typeface="Symbol" charset="2"/>
                  </a:rPr>
                  <a:t>K</a:t>
                </a:r>
                <a:r>
                  <a:rPr lang="fr-FR" sz="1400" b="1" baseline="30000" dirty="0">
                    <a:solidFill>
                      <a:srgbClr val="0070C0"/>
                    </a:solidFill>
                    <a:latin typeface="Comic Neue"/>
                    <a:cs typeface="Comic Neue"/>
                  </a:rPr>
                  <a:t>+</a:t>
                </a:r>
                <a:r>
                  <a:rPr lang="fr-FR" sz="1400" b="1" dirty="0">
                    <a:solidFill>
                      <a:srgbClr val="0070C0"/>
                    </a:solidFill>
                    <a:latin typeface="Symbol" charset="2"/>
                    <a:ea typeface="Symbol" charset="2"/>
                    <a:cs typeface="Symbol" charset="2"/>
                  </a:rPr>
                  <a:t>K</a:t>
                </a:r>
                <a:r>
                  <a:rPr lang="fr-FR" sz="1400" b="1" baseline="30000" dirty="0">
                    <a:solidFill>
                      <a:srgbClr val="0070C0"/>
                    </a:solidFill>
                    <a:latin typeface="Comic Neue"/>
                    <a:cs typeface="Comic Neue"/>
                  </a:rPr>
                  <a:t>-</a:t>
                </a:r>
                <a:r>
                  <a:rPr lang="fr-FR" sz="1400" b="1" dirty="0">
                    <a:solidFill>
                      <a:srgbClr val="0070C0"/>
                    </a:solidFill>
                    <a:latin typeface="Symbol" charset="2"/>
                    <a:ea typeface="Symbol" charset="2"/>
                    <a:cs typeface="Symbol" charset="2"/>
                  </a:rPr>
                  <a:t>p</a:t>
                </a:r>
                <a:r>
                  <a:rPr lang="fr-FR" sz="1400" b="1" baseline="30000" dirty="0">
                    <a:solidFill>
                      <a:srgbClr val="0070C0"/>
                    </a:solidFill>
                    <a:latin typeface="Comic Neue"/>
                    <a:cs typeface="Comic Neue"/>
                  </a:rPr>
                  <a:t>0</a:t>
                </a:r>
                <a:r>
                  <a:rPr lang="fr-FR" sz="1400" b="1" dirty="0">
                    <a:solidFill>
                      <a:srgbClr val="0070C0"/>
                    </a:solidFill>
                    <a:latin typeface="Comic Neue"/>
                    <a:cs typeface="Comic Neue"/>
                  </a:rPr>
                  <a:t>)</a:t>
                </a:r>
                <a:r>
                  <a:rPr lang="fr-FR" sz="1400" b="1" dirty="0">
                    <a:solidFill>
                      <a:srgbClr val="0070C0"/>
                    </a:solidFill>
                    <a:latin typeface="Symbol" charset="2"/>
                    <a:ea typeface="Symbol" charset="2"/>
                    <a:cs typeface="Symbol" charset="2"/>
                  </a:rPr>
                  <a:t>g</a:t>
                </a:r>
                <a:endParaRPr lang="fr-FR" sz="1400" dirty="0" smtClean="0">
                  <a:solidFill>
                    <a:srgbClr val="002060"/>
                  </a:solidFill>
                  <a:cs typeface="Comic Neue Angular"/>
                </a:endParaRPr>
              </a:p>
              <a:p>
                <a:pPr marL="0" indent="0">
                  <a:buNone/>
                </a:pPr>
                <a:endParaRPr lang="fr-FR" sz="1400" dirty="0">
                  <a:solidFill>
                    <a:srgbClr val="002060"/>
                  </a:solidFill>
                  <a:cs typeface="Comic Neue Angular"/>
                </a:endParaRPr>
              </a:p>
              <a:p>
                <a:pPr lvl="0"/>
                <a:endParaRPr lang="fr-FR" sz="1400" b="1" dirty="0" smtClean="0">
                  <a:solidFill>
                    <a:srgbClr val="0070C0"/>
                  </a:solidFill>
                  <a:latin typeface="Symbol" charset="2"/>
                  <a:ea typeface="Symbol" charset="2"/>
                  <a:cs typeface="Symbol" charset="2"/>
                </a:endParaRPr>
              </a:p>
              <a:p>
                <a:endParaRPr lang="fr-FR" dirty="0"/>
              </a:p>
            </p:txBody>
          </p:sp>
        </mc:Choice>
        <mc:Fallback>
          <p:sp>
            <p:nvSpPr>
              <p:cNvPr id="4" name="Tex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1"/>
              </p:nvPr>
            </p:nvSpPr>
            <p:spPr>
              <a:blipFill rotWithShape="1">
                <a:blip r:embed="rId2"/>
                <a:stretch>
                  <a:fillRect l="-208" t="-26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Image 5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38650" y="1958053"/>
            <a:ext cx="4140933" cy="2803389"/>
          </a:xfrm>
          <a:prstGeom prst="rect">
            <a:avLst/>
          </a:prstGeom>
          <a:solidFill>
            <a:schemeClr val="tx1"/>
          </a:solidFill>
          <a:ln>
            <a:solidFill>
              <a:srgbClr val="0070C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5086191" y="2088792"/>
            <a:ext cx="11705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err="1" smtClean="0">
                <a:solidFill>
                  <a:schemeClr val="bg1"/>
                </a:solidFill>
              </a:rPr>
              <a:t>LHCb</a:t>
            </a:r>
            <a:r>
              <a:rPr lang="fr-FR" sz="1000" dirty="0" smtClean="0">
                <a:solidFill>
                  <a:schemeClr val="bg1"/>
                </a:solidFill>
              </a:rPr>
              <a:t> </a:t>
            </a:r>
            <a:r>
              <a:rPr lang="fr-FR" sz="1000" dirty="0" err="1" smtClean="0">
                <a:solidFill>
                  <a:schemeClr val="bg1"/>
                </a:solidFill>
              </a:rPr>
              <a:t>Unofficial</a:t>
            </a:r>
            <a:endParaRPr lang="fr-FR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2566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="" xmlns:a16="http://schemas.microsoft.com/office/drawing/2014/main" id="{FB0CD7D3-6912-4EBE-B633-9B0AB50B9D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73193" y="1273299"/>
            <a:ext cx="5762563" cy="1023398"/>
          </a:xfrm>
        </p:spPr>
        <p:txBody>
          <a:bodyPr/>
          <a:lstStyle/>
          <a:p>
            <a:r>
              <a:rPr lang="fr-FR" u="sng" dirty="0"/>
              <a:t>Boris </a:t>
            </a:r>
            <a:r>
              <a:rPr lang="fr-FR" u="sng" dirty="0" smtClean="0"/>
              <a:t>Quintana</a:t>
            </a:r>
            <a:r>
              <a:rPr lang="fr-FR" dirty="0" smtClean="0"/>
              <a:t>, Olivier Deschamps, </a:t>
            </a:r>
            <a:r>
              <a:rPr lang="fr-FR" dirty="0" err="1" smtClean="0"/>
              <a:t>Biplab</a:t>
            </a:r>
            <a:r>
              <a:rPr lang="fr-FR" dirty="0" smtClean="0"/>
              <a:t> Dey, </a:t>
            </a:r>
            <a:r>
              <a:rPr lang="fr-FR" dirty="0" err="1" smtClean="0"/>
              <a:t>Yuehong</a:t>
            </a:r>
            <a:r>
              <a:rPr lang="fr-FR" dirty="0" smtClean="0"/>
              <a:t> </a:t>
            </a:r>
            <a:r>
              <a:rPr lang="fr-FR" dirty="0" err="1" smtClean="0"/>
              <a:t>Xie</a:t>
            </a:r>
            <a:endParaRPr lang="fr-FR" u="sng" dirty="0"/>
          </a:p>
          <a:p>
            <a:r>
              <a:rPr lang="fr-FR" dirty="0"/>
              <a:t>LPC </a:t>
            </a:r>
            <a:r>
              <a:rPr lang="fr-FR" dirty="0" smtClean="0"/>
              <a:t>Clermont-Ferrand, </a:t>
            </a:r>
            <a:r>
              <a:rPr lang="fr-FR" dirty="0" smtClean="0"/>
              <a:t>CCNU</a:t>
            </a:r>
            <a:endParaRPr lang="fr-FR" dirty="0"/>
          </a:p>
        </p:txBody>
      </p:sp>
      <p:sp>
        <p:nvSpPr>
          <p:cNvPr id="6" name="TextBox 5"/>
          <p:cNvSpPr txBox="1"/>
          <p:nvPr/>
        </p:nvSpPr>
        <p:spPr>
          <a:xfrm>
            <a:off x="2371834" y="558459"/>
            <a:ext cx="3889206" cy="584775"/>
          </a:xfrm>
          <a:prstGeom prst="rect">
            <a:avLst/>
          </a:prstGeom>
          <a:noFill/>
          <a:effectLst>
            <a:glow rad="241300">
              <a:schemeClr val="accent1">
                <a:satMod val="175000"/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fr-FR" sz="32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Garamond" pitchFamily="18" charset="0"/>
                <a:ea typeface="Cambria Math" pitchFamily="18" charset="0"/>
              </a:rPr>
              <a:t>B</a:t>
            </a:r>
            <a:r>
              <a:rPr lang="fr-FR" sz="3200" baseline="30000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Garamond" pitchFamily="18" charset="0"/>
                <a:ea typeface="Cambria Math" pitchFamily="18" charset="0"/>
              </a:rPr>
              <a:t>0</a:t>
            </a:r>
            <a:r>
              <a:rPr lang="fr-FR" sz="3200" baseline="-250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Garamond" pitchFamily="18" charset="0"/>
                <a:ea typeface="Cambria Math" pitchFamily="18" charset="0"/>
              </a:rPr>
              <a:t> </a:t>
            </a:r>
            <a:r>
              <a:rPr lang="fr-FR" sz="32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Garamond" pitchFamily="18" charset="0"/>
                <a:ea typeface="Cambria Math" pitchFamily="18" charset="0"/>
              </a:rPr>
              <a:t>→ </a:t>
            </a:r>
            <a:r>
              <a:rPr lang="fr-FR" sz="3200" dirty="0" err="1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Garamond" pitchFamily="18" charset="0"/>
                <a:ea typeface="Cambria Math" pitchFamily="18" charset="0"/>
              </a:rPr>
              <a:t>K</a:t>
            </a:r>
            <a:r>
              <a:rPr lang="fr-FR" sz="3200" baseline="-25000" dirty="0" err="1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Garamond" pitchFamily="18" charset="0"/>
                <a:ea typeface="Cambria Math" pitchFamily="18" charset="0"/>
              </a:rPr>
              <a:t>s</a:t>
            </a:r>
            <a:r>
              <a:rPr lang="fr-FR" sz="32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Garamond" pitchFamily="18" charset="0"/>
                <a:ea typeface="Cambria Math" pitchFamily="18" charset="0"/>
              </a:rPr>
              <a:t>π</a:t>
            </a:r>
            <a:r>
              <a:rPr lang="fr-FR" sz="3200" baseline="30000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Garamond" pitchFamily="18" charset="0"/>
                <a:ea typeface="Cambria Math" pitchFamily="18" charset="0"/>
              </a:rPr>
              <a:t>+</a:t>
            </a:r>
            <a:r>
              <a:rPr lang="el-GR" sz="32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Garamond" pitchFamily="18" charset="0"/>
                <a:ea typeface="Cambria Math" pitchFamily="18" charset="0"/>
              </a:rPr>
              <a:t>π</a:t>
            </a:r>
            <a:r>
              <a:rPr lang="fr-FR" sz="3200" baseline="300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Garamond" pitchFamily="18" charset="0"/>
                <a:ea typeface="Cambria Math" pitchFamily="18" charset="0"/>
              </a:rPr>
              <a:t>-</a:t>
            </a:r>
            <a:r>
              <a:rPr lang="el-GR" sz="32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Garamond" pitchFamily="18" charset="0"/>
                <a:ea typeface="Cambria Math" pitchFamily="18" charset="0"/>
              </a:rPr>
              <a:t>γ</a:t>
            </a:r>
            <a:r>
              <a:rPr lang="fr-FR" sz="32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Garamond" pitchFamily="18" charset="0"/>
                <a:ea typeface="Cambria Math" pitchFamily="18" charset="0"/>
              </a:rPr>
              <a:t> </a:t>
            </a:r>
            <a:r>
              <a:rPr lang="fr-FR" sz="3200" dirty="0" err="1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Garamond" pitchFamily="18" charset="0"/>
                <a:ea typeface="Cambria Math" pitchFamily="18" charset="0"/>
              </a:rPr>
              <a:t>at</a:t>
            </a:r>
            <a:r>
              <a:rPr lang="fr-FR" sz="32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Garamond" pitchFamily="18" charset="0"/>
                <a:ea typeface="Cambria Math" pitchFamily="18" charset="0"/>
              </a:rPr>
              <a:t> </a:t>
            </a:r>
            <a:r>
              <a:rPr lang="fr-FR" sz="3200" dirty="0" err="1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Garamond" pitchFamily="18" charset="0"/>
                <a:ea typeface="Cambria Math" pitchFamily="18" charset="0"/>
              </a:rPr>
              <a:t>LHCb</a:t>
            </a:r>
            <a:endParaRPr lang="fr-FR" sz="3200" dirty="0"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Garamond" pitchFamily="18" charset="0"/>
              <a:ea typeface="Cambria Math" pitchFamily="18" charset="0"/>
            </a:endParaRPr>
          </a:p>
        </p:txBody>
      </p:sp>
      <p:pic>
        <p:nvPicPr>
          <p:cNvPr id="7" name="Image 5">
            <a:extLst>
              <a:ext uri="{FF2B5EF4-FFF2-40B4-BE49-F238E27FC236}">
                <a16:creationId xmlns:a16="http://schemas.microsoft.com/office/drawing/2014/main" xmlns="" id="{A5147F76-FFC9-494F-B557-B827C1186C3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1383" y="-283448"/>
            <a:ext cx="1865612" cy="95649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5290" y="29123"/>
            <a:ext cx="565511" cy="547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4071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B99BA0-CA38-4F26-88BF-922CA19E58F5}" type="slidenum">
              <a:rPr lang="fr-FR" smtClean="0"/>
              <a:pPr/>
              <a:t>20</a:t>
            </a:fld>
            <a:endParaRPr lang="fr-F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Conclusion</a:t>
            </a:r>
            <a:endParaRPr lang="fr-F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1400" dirty="0" smtClean="0"/>
              <a:t>B</a:t>
            </a:r>
            <a:r>
              <a:rPr lang="fr-FR" sz="1400" dirty="0" smtClean="0"/>
              <a:t> </a:t>
            </a:r>
            <a:r>
              <a:rPr lang="fr-FR" sz="1400" dirty="0"/>
              <a:t>→ </a:t>
            </a:r>
            <a:r>
              <a:rPr lang="fr-FR" sz="1400" dirty="0" err="1" smtClean="0"/>
              <a:t>K</a:t>
            </a:r>
            <a:r>
              <a:rPr lang="fr-FR" sz="1400" baseline="-25000" dirty="0" err="1" smtClean="0"/>
              <a:t>s</a:t>
            </a:r>
            <a:r>
              <a:rPr lang="fr-FR" sz="1400" dirty="0" err="1" smtClean="0"/>
              <a:t>h</a:t>
            </a:r>
            <a:r>
              <a:rPr lang="fr-FR" sz="1400" baseline="30000" dirty="0" err="1" smtClean="0"/>
              <a:t>+</a:t>
            </a:r>
            <a:r>
              <a:rPr lang="fr-FR" sz="1400" dirty="0" err="1" smtClean="0"/>
              <a:t>h</a:t>
            </a:r>
            <a:r>
              <a:rPr lang="fr-FR" sz="1400" baseline="30000" dirty="0" smtClean="0"/>
              <a:t>-</a:t>
            </a:r>
            <a:r>
              <a:rPr lang="el-GR" sz="1400" dirty="0" smtClean="0"/>
              <a:t>γ</a:t>
            </a:r>
            <a:r>
              <a:rPr lang="fr-FR" sz="1400" dirty="0" smtClean="0"/>
              <a:t> </a:t>
            </a:r>
            <a:r>
              <a:rPr lang="en-US" sz="1400" dirty="0" smtClean="0"/>
              <a:t> </a:t>
            </a:r>
            <a:r>
              <a:rPr lang="en-US" sz="1400" dirty="0" smtClean="0"/>
              <a:t>is </a:t>
            </a:r>
            <a:r>
              <a:rPr lang="en-US" sz="1400" dirty="0"/>
              <a:t>feasible at </a:t>
            </a:r>
            <a:r>
              <a:rPr lang="en-US" sz="1400" dirty="0" err="1"/>
              <a:t>LHCb</a:t>
            </a:r>
            <a:r>
              <a:rPr lang="en-US" sz="1400" dirty="0"/>
              <a:t> </a:t>
            </a:r>
            <a:r>
              <a:rPr lang="en-US" sz="1400" dirty="0" smtClean="0"/>
              <a:t> (</a:t>
            </a:r>
            <a:r>
              <a:rPr lang="en-US" sz="1400" dirty="0"/>
              <a:t>also B</a:t>
            </a:r>
            <a:r>
              <a:rPr lang="fr-FR" sz="1400" dirty="0"/>
              <a:t> → </a:t>
            </a:r>
            <a:r>
              <a:rPr lang="fr-FR" sz="1400" dirty="0" err="1" smtClean="0"/>
              <a:t>h</a:t>
            </a:r>
            <a:r>
              <a:rPr lang="fr-FR" sz="1400" baseline="30000" dirty="0" err="1" smtClean="0"/>
              <a:t>+</a:t>
            </a:r>
            <a:r>
              <a:rPr lang="fr-FR" sz="1400" dirty="0" err="1" smtClean="0"/>
              <a:t>h</a:t>
            </a:r>
            <a:r>
              <a:rPr lang="fr-FR" sz="1400" baseline="30000" dirty="0" smtClean="0"/>
              <a:t>-</a:t>
            </a:r>
            <a:r>
              <a:rPr lang="el-GR" sz="1400" dirty="0" smtClean="0"/>
              <a:t>π</a:t>
            </a:r>
            <a:r>
              <a:rPr lang="fr-FR" sz="1400" baseline="30000" dirty="0" smtClean="0"/>
              <a:t>0</a:t>
            </a:r>
            <a:r>
              <a:rPr lang="el-GR" sz="1400" dirty="0" smtClean="0"/>
              <a:t>γ</a:t>
            </a:r>
            <a:r>
              <a:rPr lang="fr-FR" sz="1400" dirty="0" smtClean="0"/>
              <a:t> )</a:t>
            </a:r>
            <a:endParaRPr lang="en-US" sz="1400" dirty="0" smtClean="0"/>
          </a:p>
          <a:p>
            <a:r>
              <a:rPr lang="en-US" sz="1400" dirty="0"/>
              <a:t>Preliminary signal </a:t>
            </a:r>
            <a:r>
              <a:rPr lang="en-US" sz="1400" dirty="0" smtClean="0"/>
              <a:t>yields with </a:t>
            </a:r>
            <a:r>
              <a:rPr lang="en-US" sz="1400" dirty="0" err="1" smtClean="0"/>
              <a:t>LHCb</a:t>
            </a:r>
            <a:r>
              <a:rPr lang="en-US" sz="1400" dirty="0" smtClean="0"/>
              <a:t> data </a:t>
            </a:r>
            <a:r>
              <a:rPr lang="en-US" sz="1400" dirty="0" err="1" smtClean="0"/>
              <a:t>RunI+Run</a:t>
            </a:r>
            <a:r>
              <a:rPr lang="en-US" sz="1400" dirty="0" smtClean="0"/>
              <a:t> II</a:t>
            </a:r>
          </a:p>
          <a:p>
            <a:endParaRPr lang="en-US" sz="1400" dirty="0" smtClean="0"/>
          </a:p>
          <a:p>
            <a:pPr lvl="2"/>
            <a:r>
              <a:rPr lang="fr-FR" sz="1400" dirty="0" smtClean="0"/>
              <a:t>B</a:t>
            </a:r>
            <a:r>
              <a:rPr lang="fr-FR" sz="1400" baseline="30000" dirty="0" smtClean="0"/>
              <a:t>0</a:t>
            </a:r>
            <a:r>
              <a:rPr lang="fr-FR" sz="1400" dirty="0" smtClean="0"/>
              <a:t> </a:t>
            </a:r>
            <a:r>
              <a:rPr lang="fr-FR" sz="1400" dirty="0"/>
              <a:t>→ </a:t>
            </a:r>
            <a:r>
              <a:rPr lang="fr-FR" sz="1400" dirty="0" err="1"/>
              <a:t>K</a:t>
            </a:r>
            <a:r>
              <a:rPr lang="fr-FR" sz="1400" baseline="-25000" dirty="0" err="1"/>
              <a:t>s</a:t>
            </a:r>
            <a:r>
              <a:rPr lang="el-GR" sz="1400" dirty="0"/>
              <a:t>ππγ</a:t>
            </a:r>
            <a:r>
              <a:rPr lang="fr-FR" sz="1400" dirty="0"/>
              <a:t> </a:t>
            </a:r>
            <a:r>
              <a:rPr lang="fr-FR" sz="1400" dirty="0" smtClean="0"/>
              <a:t>: ~ 3500 </a:t>
            </a:r>
            <a:r>
              <a:rPr lang="fr-FR" sz="1400" dirty="0" err="1" smtClean="0"/>
              <a:t>events</a:t>
            </a:r>
            <a:r>
              <a:rPr lang="fr-FR" sz="1400" dirty="0" smtClean="0"/>
              <a:t>  (LL + DD)</a:t>
            </a:r>
            <a:endParaRPr lang="en-US" sz="1400" dirty="0" smtClean="0"/>
          </a:p>
          <a:p>
            <a:pPr lvl="2"/>
            <a:r>
              <a:rPr lang="fr-FR" sz="1400" dirty="0" smtClean="0"/>
              <a:t>B</a:t>
            </a:r>
            <a:r>
              <a:rPr lang="fr-FR" sz="1400" baseline="-25000" dirty="0" smtClean="0"/>
              <a:t>s</a:t>
            </a:r>
            <a:r>
              <a:rPr lang="fr-FR" sz="1400" dirty="0" smtClean="0"/>
              <a:t> </a:t>
            </a:r>
            <a:r>
              <a:rPr lang="fr-FR" sz="1400" dirty="0"/>
              <a:t>→ </a:t>
            </a:r>
            <a:r>
              <a:rPr lang="fr-FR" sz="1400" dirty="0" err="1"/>
              <a:t>K</a:t>
            </a:r>
            <a:r>
              <a:rPr lang="fr-FR" sz="1400" baseline="-25000" dirty="0" err="1"/>
              <a:t>s</a:t>
            </a:r>
            <a:r>
              <a:rPr lang="fr-FR" sz="1400" dirty="0" err="1"/>
              <a:t>K</a:t>
            </a:r>
            <a:r>
              <a:rPr lang="el-GR" sz="1400" dirty="0"/>
              <a:t>π γ</a:t>
            </a:r>
            <a:r>
              <a:rPr lang="fr-FR" sz="1400" dirty="0"/>
              <a:t> </a:t>
            </a:r>
            <a:r>
              <a:rPr lang="fr-FR" sz="1400" dirty="0" smtClean="0"/>
              <a:t>: ~ 1500 </a:t>
            </a:r>
            <a:r>
              <a:rPr lang="fr-FR" sz="1400" dirty="0" err="1" smtClean="0"/>
              <a:t>events</a:t>
            </a:r>
            <a:r>
              <a:rPr lang="fr-FR" sz="1400" dirty="0" smtClean="0"/>
              <a:t> (LL + DD)</a:t>
            </a:r>
            <a:endParaRPr lang="en-US" sz="1400" dirty="0" smtClean="0"/>
          </a:p>
          <a:p>
            <a:pPr marL="0" indent="0">
              <a:buNone/>
            </a:pPr>
            <a:endParaRPr lang="en-US" sz="1400" dirty="0"/>
          </a:p>
          <a:p>
            <a:r>
              <a:rPr lang="en-US" sz="1400" dirty="0"/>
              <a:t>One order of magnitude below the charged mode B</a:t>
            </a:r>
            <a:r>
              <a:rPr lang="en-US" sz="1400" baseline="30000" dirty="0"/>
              <a:t>+</a:t>
            </a:r>
            <a:r>
              <a:rPr lang="en-US" sz="1400" dirty="0"/>
              <a:t>→(K</a:t>
            </a:r>
            <a:r>
              <a:rPr lang="en-US" sz="1400" baseline="30000" dirty="0"/>
              <a:t>+</a:t>
            </a:r>
            <a:r>
              <a:rPr lang="en-US" sz="1400" dirty="0"/>
              <a:t>π</a:t>
            </a:r>
            <a:r>
              <a:rPr lang="en-US" sz="1400" baseline="30000" dirty="0"/>
              <a:t>-</a:t>
            </a:r>
            <a:r>
              <a:rPr lang="en-US" sz="1400" dirty="0"/>
              <a:t>π</a:t>
            </a:r>
            <a:r>
              <a:rPr lang="en-US" sz="1400" baseline="30000" dirty="0"/>
              <a:t>+</a:t>
            </a:r>
            <a:r>
              <a:rPr lang="en-US" sz="1400" dirty="0"/>
              <a:t>)</a:t>
            </a:r>
            <a:r>
              <a:rPr lang="en-US" sz="1400" dirty="0" smtClean="0"/>
              <a:t>γ</a:t>
            </a:r>
          </a:p>
          <a:p>
            <a:pPr marL="0" indent="0">
              <a:buNone/>
            </a:pPr>
            <a:r>
              <a:rPr lang="en-US" sz="1400" dirty="0" smtClean="0"/>
              <a:t>=&gt;  </a:t>
            </a:r>
            <a:r>
              <a:rPr lang="en-US" sz="1400" dirty="0"/>
              <a:t>But rich interference pattern between flavor-specific (K*π)</a:t>
            </a:r>
            <a:r>
              <a:rPr lang="en-US" sz="1400" baseline="30000" dirty="0"/>
              <a:t>0</a:t>
            </a:r>
            <a:r>
              <a:rPr lang="en-US" sz="1400" dirty="0"/>
              <a:t>and CP-</a:t>
            </a:r>
            <a:r>
              <a:rPr lang="en-US" sz="1400" dirty="0" err="1"/>
              <a:t>eigenstates</a:t>
            </a:r>
            <a:r>
              <a:rPr lang="en-US" sz="1400" dirty="0"/>
              <a:t> (K</a:t>
            </a:r>
            <a:r>
              <a:rPr lang="en-US" sz="1400" baseline="-25000" dirty="0"/>
              <a:t>s</a:t>
            </a:r>
            <a:r>
              <a:rPr lang="en-US" sz="1400" dirty="0"/>
              <a:t>ρ</a:t>
            </a:r>
            <a:r>
              <a:rPr lang="en-US" sz="1400" baseline="30000" dirty="0"/>
              <a:t>0</a:t>
            </a:r>
            <a:r>
              <a:rPr lang="en-US" sz="1400" dirty="0"/>
              <a:t>) intermediate states to be exploited in the </a:t>
            </a:r>
            <a:r>
              <a:rPr lang="en-US" sz="1400" dirty="0" err="1"/>
              <a:t>Dalitz</a:t>
            </a:r>
            <a:r>
              <a:rPr lang="en-US" sz="1400" dirty="0"/>
              <a:t> </a:t>
            </a:r>
            <a:r>
              <a:rPr lang="en-US" sz="1400" dirty="0" smtClean="0"/>
              <a:t>plan for the TD CPV analysis.</a:t>
            </a:r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r>
              <a:rPr lang="en-US" sz="1400" dirty="0" smtClean="0"/>
              <a:t>Multivariate analysis to reduce the high combinatorial contribution is being developed…</a:t>
            </a:r>
          </a:p>
          <a:p>
            <a:pPr marL="0" indent="0">
              <a:buNone/>
            </a:pPr>
            <a:r>
              <a:rPr lang="en-US" sz="1400" dirty="0" smtClean="0"/>
              <a:t>Aim for BR measurements before the end of the year.</a:t>
            </a:r>
            <a:endParaRPr lang="en-US" sz="1400" dirty="0"/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r>
              <a:rPr lang="en-US" sz="1400" dirty="0" smtClean="0"/>
              <a:t>                                                                                                                                                                 Thank you</a:t>
            </a:r>
          </a:p>
        </p:txBody>
      </p:sp>
    </p:spTree>
    <p:extLst>
      <p:ext uri="{BB962C8B-B14F-4D97-AF65-F5344CB8AC3E}">
        <p14:creationId xmlns:p14="http://schemas.microsoft.com/office/powerpoint/2010/main" val="259779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B99BA0-CA38-4F26-88BF-922CA19E58F5}" type="slidenum">
              <a:rPr lang="fr-FR" smtClean="0"/>
              <a:pPr/>
              <a:t>21</a:t>
            </a:fld>
            <a:endParaRPr lang="fr-F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BACK UP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9779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B99BA0-CA38-4F26-88BF-922CA19E58F5}" type="slidenum">
              <a:rPr lang="fr-FR" smtClean="0"/>
              <a:pPr/>
              <a:t>22</a:t>
            </a:fld>
            <a:endParaRPr lang="fr-F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Garamond" pitchFamily="18" charset="0"/>
                <a:ea typeface="Cambria Math" pitchFamily="18" charset="0"/>
              </a:rPr>
              <a:t>B</a:t>
            </a:r>
            <a:r>
              <a:rPr lang="fr-FR" baseline="-25000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Garamond" pitchFamily="18" charset="0"/>
                <a:ea typeface="Cambria Math" pitchFamily="18" charset="0"/>
              </a:rPr>
              <a:t>(s) </a:t>
            </a:r>
            <a:r>
              <a:rPr lang="fr-FR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Garamond" pitchFamily="18" charset="0"/>
                <a:ea typeface="Cambria Math" pitchFamily="18" charset="0"/>
              </a:rPr>
              <a:t>→ </a:t>
            </a:r>
            <a:r>
              <a:rPr lang="fr-FR" dirty="0" err="1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Garamond" pitchFamily="18" charset="0"/>
                <a:ea typeface="Cambria Math" pitchFamily="18" charset="0"/>
              </a:rPr>
              <a:t>K</a:t>
            </a:r>
            <a:r>
              <a:rPr lang="fr-FR" baseline="-25000" dirty="0" err="1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Garamond" pitchFamily="18" charset="0"/>
                <a:ea typeface="Cambria Math" pitchFamily="18" charset="0"/>
              </a:rPr>
              <a:t>s</a:t>
            </a:r>
            <a:r>
              <a:rPr lang="fr-FR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Garamond" pitchFamily="18" charset="0"/>
                <a:ea typeface="Cambria Math" pitchFamily="18" charset="0"/>
              </a:rPr>
              <a:t>(K</a:t>
            </a:r>
            <a:r>
              <a:rPr lang="fr-FR" baseline="300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Garamond" pitchFamily="18" charset="0"/>
                <a:ea typeface="Cambria Math" pitchFamily="18" charset="0"/>
              </a:rPr>
              <a:t>+</a:t>
            </a:r>
            <a:r>
              <a:rPr lang="fr-FR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Garamond" pitchFamily="18" charset="0"/>
                <a:ea typeface="Cambria Math" pitchFamily="18" charset="0"/>
              </a:rPr>
              <a:t>K</a:t>
            </a:r>
            <a:r>
              <a:rPr lang="fr-FR" baseline="300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Garamond" pitchFamily="18" charset="0"/>
                <a:ea typeface="Cambria Math" pitchFamily="18" charset="0"/>
              </a:rPr>
              <a:t>-</a:t>
            </a:r>
            <a:r>
              <a:rPr lang="fr-FR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Garamond" pitchFamily="18" charset="0"/>
                <a:ea typeface="Cambria Math" pitchFamily="18" charset="0"/>
              </a:rPr>
              <a:t>)</a:t>
            </a:r>
            <a:r>
              <a:rPr lang="el-GR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Garamond" pitchFamily="18" charset="0"/>
                <a:ea typeface="Cambria Math" pitchFamily="18" charset="0"/>
              </a:rPr>
              <a:t>γ</a:t>
            </a:r>
            <a:endParaRPr lang="fr-F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err="1"/>
              <a:t>Unbinned</a:t>
            </a:r>
            <a:r>
              <a:rPr lang="en-US" dirty="0"/>
              <a:t> likelihood fit of the </a:t>
            </a:r>
            <a:r>
              <a:rPr lang="en-US" dirty="0" smtClean="0"/>
              <a:t>K</a:t>
            </a:r>
            <a:r>
              <a:rPr lang="en-US" baseline="-25000" dirty="0" smtClean="0"/>
              <a:t>s</a:t>
            </a:r>
            <a:r>
              <a:rPr lang="en-US" dirty="0" smtClean="0"/>
              <a:t>(</a:t>
            </a:r>
            <a:r>
              <a:rPr lang="fr-FR" dirty="0"/>
              <a:t>K</a:t>
            </a:r>
            <a:r>
              <a:rPr lang="el-GR" dirty="0" smtClean="0"/>
              <a:t>+</a:t>
            </a:r>
            <a:r>
              <a:rPr lang="fr-FR" dirty="0"/>
              <a:t>K</a:t>
            </a:r>
            <a:r>
              <a:rPr lang="el-GR" dirty="0" smtClean="0"/>
              <a:t>-)γ</a:t>
            </a:r>
            <a:r>
              <a:rPr lang="fr-FR" dirty="0" smtClean="0"/>
              <a:t> invariant mass in </a:t>
            </a:r>
            <a:r>
              <a:rPr lang="fr-FR" dirty="0" err="1" smtClean="0"/>
              <a:t>Run</a:t>
            </a:r>
            <a:r>
              <a:rPr lang="fr-FR" dirty="0" smtClean="0"/>
              <a:t> I + </a:t>
            </a:r>
            <a:r>
              <a:rPr lang="fr-FR" dirty="0" err="1" smtClean="0"/>
              <a:t>Run</a:t>
            </a:r>
            <a:r>
              <a:rPr lang="fr-FR" dirty="0" smtClean="0"/>
              <a:t> II </a:t>
            </a:r>
          </a:p>
          <a:p>
            <a:pPr marL="0" indent="0">
              <a:buNone/>
            </a:pPr>
            <a:r>
              <a:rPr lang="fr-FR" dirty="0" smtClean="0"/>
              <a:t>(</a:t>
            </a:r>
            <a:r>
              <a:rPr lang="fr-FR" dirty="0" err="1" smtClean="0"/>
              <a:t>generic</a:t>
            </a:r>
            <a:r>
              <a:rPr lang="fr-FR" dirty="0" smtClean="0"/>
              <a:t> model, </a:t>
            </a:r>
            <a:r>
              <a:rPr lang="fr-FR" dirty="0" err="1" smtClean="0"/>
              <a:t>just</a:t>
            </a:r>
            <a:r>
              <a:rPr lang="fr-FR" dirty="0" smtClean="0"/>
              <a:t> to have estimation of </a:t>
            </a:r>
            <a:r>
              <a:rPr lang="fr-FR" dirty="0" err="1" smtClean="0"/>
              <a:t>yields</a:t>
            </a:r>
            <a:r>
              <a:rPr lang="fr-FR" dirty="0" smtClean="0"/>
              <a:t>) :</a:t>
            </a:r>
            <a:endParaRPr lang="fr-FR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8750" y="1836717"/>
            <a:ext cx="4361363" cy="295548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804" y="988043"/>
            <a:ext cx="7085309" cy="1382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2074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B99BA0-CA38-4F26-88BF-922CA19E58F5}" type="slidenum">
              <a:rPr lang="fr-FR" smtClean="0"/>
              <a:pPr/>
              <a:t>23</a:t>
            </a:fld>
            <a:endParaRPr lang="fr-F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977909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B99BA0-CA38-4F26-88BF-922CA19E58F5}" type="slidenum">
              <a:rPr lang="fr-FR" smtClean="0"/>
              <a:pPr/>
              <a:t>24</a:t>
            </a:fld>
            <a:endParaRPr lang="fr-F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977909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B99BA0-CA38-4F26-88BF-922CA19E58F5}" type="slidenum">
              <a:rPr lang="fr-FR" smtClean="0"/>
              <a:pPr/>
              <a:t>25</a:t>
            </a:fld>
            <a:endParaRPr lang="fr-F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977909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B99BA0-CA38-4F26-88BF-922CA19E58F5}" type="slidenum">
              <a:rPr lang="fr-FR" smtClean="0"/>
              <a:pPr/>
              <a:t>26</a:t>
            </a:fld>
            <a:endParaRPr lang="fr-F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977909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B99BA0-CA38-4F26-88BF-922CA19E58F5}" type="slidenum">
              <a:rPr lang="fr-FR" smtClean="0"/>
              <a:pPr/>
              <a:t>27</a:t>
            </a:fld>
            <a:endParaRPr lang="fr-F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977909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B99BA0-CA38-4F26-88BF-922CA19E58F5}" type="slidenum">
              <a:rPr lang="fr-FR" smtClean="0"/>
              <a:pPr/>
              <a:t>28</a:t>
            </a:fld>
            <a:endParaRPr lang="fr-F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977909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B99BA0-CA38-4F26-88BF-922CA19E58F5}" type="slidenum">
              <a:rPr lang="fr-FR" smtClean="0"/>
              <a:pPr/>
              <a:t>29</a:t>
            </a:fld>
            <a:endParaRPr lang="fr-F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97790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B99BA0-CA38-4F26-88BF-922CA19E58F5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I</a:t>
            </a:r>
            <a:r>
              <a:rPr lang="fr-FR" dirty="0" err="1" smtClean="0"/>
              <a:t>ndroduction</a:t>
            </a:r>
            <a:r>
              <a:rPr lang="fr-FR" dirty="0" smtClean="0"/>
              <a:t> 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 Placeholder 3"/>
              <p:cNvSpPr>
                <a:spLocks noGrp="1"/>
              </p:cNvSpPr>
              <p:nvPr>
                <p:ph type="body" sz="quarter" idx="11"/>
              </p:nvPr>
            </p:nvSpPr>
            <p:spPr/>
            <p:txBody>
              <a:bodyPr/>
              <a:lstStyle/>
              <a:p>
                <a:r>
                  <a:rPr lang="fr-FR" dirty="0" smtClean="0"/>
                  <a:t>In the SM, b </a:t>
                </a:r>
                <a:r>
                  <a:rPr lang="fr-FR" dirty="0" smtClean="0">
                    <a:latin typeface="Cambria"/>
                    <a:sym typeface="Wingdings" pitchFamily="2" charset="2"/>
                  </a:rPr>
                  <a:t>→s </a:t>
                </a:r>
                <a:r>
                  <a:rPr lang="el-GR" dirty="0" smtClean="0">
                    <a:latin typeface="Cambria"/>
                    <a:sym typeface="Wingdings" pitchFamily="2" charset="2"/>
                  </a:rPr>
                  <a:t>γ</a:t>
                </a:r>
                <a:r>
                  <a:rPr lang="fr-FR" dirty="0" smtClean="0">
                    <a:latin typeface="Cambria"/>
                    <a:sym typeface="Wingdings" pitchFamily="2" charset="2"/>
                  </a:rPr>
                  <a:t>  FCNC transitions </a:t>
                </a:r>
                <a:r>
                  <a:rPr lang="fr-FR" dirty="0" err="1" smtClean="0">
                    <a:latin typeface="Cambria"/>
                    <a:sym typeface="Wingdings" pitchFamily="2" charset="2"/>
                  </a:rPr>
                  <a:t>occurs</a:t>
                </a:r>
                <a:r>
                  <a:rPr lang="fr-FR" dirty="0" smtClean="0">
                    <a:latin typeface="Cambria"/>
                    <a:sym typeface="Wingdings" pitchFamily="2" charset="2"/>
                  </a:rPr>
                  <a:t> </a:t>
                </a:r>
                <a:r>
                  <a:rPr lang="fr-FR" dirty="0" err="1" smtClean="0">
                    <a:latin typeface="Cambria"/>
                    <a:sym typeface="Wingdings" pitchFamily="2" charset="2"/>
                  </a:rPr>
                  <a:t>through</a:t>
                </a:r>
                <a:r>
                  <a:rPr lang="fr-FR" dirty="0" smtClean="0">
                    <a:latin typeface="Cambria"/>
                    <a:sym typeface="Wingdings" pitchFamily="2" charset="2"/>
                  </a:rPr>
                  <a:t> </a:t>
                </a:r>
              </a:p>
              <a:p>
                <a:pPr marL="0" indent="0">
                  <a:buNone/>
                </a:pPr>
                <a:r>
                  <a:rPr lang="fr-FR" dirty="0" err="1" smtClean="0">
                    <a:latin typeface="Cambria"/>
                    <a:sym typeface="Wingdings" pitchFamily="2" charset="2"/>
                  </a:rPr>
                  <a:t>loop</a:t>
                </a:r>
                <a:r>
                  <a:rPr lang="fr-FR" dirty="0" smtClean="0">
                    <a:latin typeface="Cambria"/>
                    <a:sym typeface="Wingdings" pitchFamily="2" charset="2"/>
                  </a:rPr>
                  <a:t> </a:t>
                </a:r>
                <a:r>
                  <a:rPr lang="fr-FR" dirty="0" err="1" smtClean="0">
                    <a:latin typeface="Cambria"/>
                    <a:sym typeface="Wingdings" pitchFamily="2" charset="2"/>
                  </a:rPr>
                  <a:t>diagrams</a:t>
                </a:r>
                <a:r>
                  <a:rPr lang="fr-FR" dirty="0" smtClean="0">
                    <a:latin typeface="Cambria"/>
                    <a:sym typeface="Wingdings" pitchFamily="2" charset="2"/>
                  </a:rPr>
                  <a:t>      </a:t>
                </a:r>
              </a:p>
              <a:p>
                <a:r>
                  <a:rPr lang="fr-FR" dirty="0" smtClean="0">
                    <a:latin typeface="Cambria"/>
                    <a:sym typeface="Wingdings" pitchFamily="2" charset="2"/>
                  </a:rPr>
                  <a:t>W-boson couples </a:t>
                </a:r>
                <a:r>
                  <a:rPr lang="fr-FR" dirty="0" err="1" smtClean="0">
                    <a:latin typeface="Cambria"/>
                    <a:sym typeface="Wingdings" pitchFamily="2" charset="2"/>
                  </a:rPr>
                  <a:t>only</a:t>
                </a:r>
                <a:r>
                  <a:rPr lang="fr-FR" dirty="0" smtClean="0">
                    <a:latin typeface="Cambria"/>
                    <a:sym typeface="Wingdings" pitchFamily="2" charset="2"/>
                  </a:rPr>
                  <a:t> to </a:t>
                </a:r>
                <a:r>
                  <a:rPr lang="fr-FR" dirty="0" err="1" smtClean="0">
                    <a:latin typeface="Cambria"/>
                    <a:sym typeface="Wingdings" pitchFamily="2" charset="2"/>
                  </a:rPr>
                  <a:t>left-handed</a:t>
                </a:r>
                <a:r>
                  <a:rPr lang="fr-FR" dirty="0" smtClean="0">
                    <a:latin typeface="Cambria"/>
                    <a:sym typeface="Wingdings" pitchFamily="2" charset="2"/>
                  </a:rPr>
                  <a:t> </a:t>
                </a:r>
                <a:r>
                  <a:rPr lang="fr-FR" dirty="0" err="1" smtClean="0">
                    <a:latin typeface="Cambria"/>
                    <a:sym typeface="Wingdings" pitchFamily="2" charset="2"/>
                  </a:rPr>
                  <a:t>particles</a:t>
                </a:r>
                <a:r>
                  <a:rPr lang="fr-FR" dirty="0" smtClean="0">
                    <a:latin typeface="Cambria"/>
                    <a:sym typeface="Wingdings" pitchFamily="2" charset="2"/>
                  </a:rPr>
                  <a:t> :</a:t>
                </a:r>
              </a:p>
              <a:p>
                <a:pPr marL="342900" lvl="1" indent="0">
                  <a:buNone/>
                </a:pPr>
                <a:r>
                  <a:rPr lang="fr-FR" dirty="0" smtClean="0">
                    <a:sym typeface="Wingdings" pitchFamily="2" charset="2"/>
                  </a:rPr>
                  <a:t>            </a:t>
                </a:r>
                <a:r>
                  <a:rPr lang="fr-FR" dirty="0" smtClean="0"/>
                  <a:t> </a:t>
                </a:r>
                <a:r>
                  <a:rPr lang="fr-FR" dirty="0"/>
                  <a:t>b </a:t>
                </a:r>
                <a:r>
                  <a:rPr lang="fr-FR" dirty="0" smtClean="0">
                    <a:sym typeface="Wingdings" pitchFamily="2" charset="2"/>
                  </a:rPr>
                  <a:t>→ s </a:t>
                </a:r>
                <a:r>
                  <a:rPr lang="el-GR" dirty="0" smtClean="0">
                    <a:sym typeface="Wingdings" pitchFamily="2" charset="2"/>
                  </a:rPr>
                  <a:t>γ</a:t>
                </a:r>
                <a:r>
                  <a:rPr lang="fr-FR" baseline="-25000" dirty="0" smtClean="0">
                    <a:sym typeface="Wingdings" pitchFamily="2" charset="2"/>
                  </a:rPr>
                  <a:t>L</a:t>
                </a:r>
                <a:r>
                  <a:rPr lang="fr-FR" dirty="0" smtClean="0">
                    <a:sym typeface="Wingdings" pitchFamily="2" charset="2"/>
                  </a:rPr>
                  <a:t>      ||    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fr-FR" i="1" dirty="0" smtClean="0">
                            <a:latin typeface="Cambria Math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fr-FR" i="0" dirty="0"/>
                          <m:t>b</m:t>
                        </m:r>
                      </m:e>
                    </m:acc>
                  </m:oMath>
                </a14:m>
                <a:r>
                  <a:rPr lang="fr-FR" dirty="0"/>
                  <a:t> </a:t>
                </a:r>
                <a:r>
                  <a:rPr lang="fr-FR" dirty="0">
                    <a:sym typeface="Wingdings" pitchFamily="2" charset="2"/>
                  </a:rPr>
                  <a:t>→</a:t>
                </a:r>
                <a:r>
                  <a:rPr lang="fr-FR" dirty="0" smtClean="0">
                    <a:sym typeface="Wingdings" pitchFamily="2" charset="2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fr-FR" i="1" dirty="0" smtClean="0">
                            <a:latin typeface="Cambria Math"/>
                            <a:sym typeface="Wingdings" pitchFamily="2" charset="2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fr-FR" i="0" dirty="0">
                            <a:sym typeface="Wingdings" pitchFamily="2" charset="2"/>
                          </a:rPr>
                          <m:t>s</m:t>
                        </m:r>
                      </m:e>
                    </m:acc>
                  </m:oMath>
                </a14:m>
                <a:r>
                  <a:rPr lang="fr-FR" dirty="0">
                    <a:sym typeface="Wingdings" pitchFamily="2" charset="2"/>
                  </a:rPr>
                  <a:t> </a:t>
                </a:r>
                <a:r>
                  <a:rPr lang="el-GR" dirty="0" smtClean="0">
                    <a:sym typeface="Wingdings" pitchFamily="2" charset="2"/>
                  </a:rPr>
                  <a:t>γ</a:t>
                </a:r>
                <a:r>
                  <a:rPr lang="fr-FR" baseline="-25000" dirty="0" smtClean="0">
                    <a:sym typeface="Wingdings" pitchFamily="2" charset="2"/>
                  </a:rPr>
                  <a:t>R</a:t>
                </a:r>
                <a:r>
                  <a:rPr lang="fr-FR" dirty="0" smtClean="0">
                    <a:sym typeface="Wingdings" pitchFamily="2" charset="2"/>
                  </a:rPr>
                  <a:t> </a:t>
                </a:r>
              </a:p>
              <a:p>
                <a:pPr marL="342900" lvl="1" indent="0">
                  <a:buNone/>
                </a:pPr>
                <a:endParaRPr lang="fr-FR" sz="800" dirty="0" smtClean="0">
                  <a:sym typeface="Wingdings" pitchFamily="2" charset="2"/>
                </a:endParaRPr>
              </a:p>
              <a:p>
                <a:pPr marL="0" indent="0">
                  <a:buNone/>
                </a:pPr>
                <a:r>
                  <a:rPr lang="en-US" dirty="0" smtClean="0"/>
                  <a:t>In case of new physics, a significant amount of right-handed photons could be produced</a:t>
                </a:r>
              </a:p>
              <a:p>
                <a:pPr marL="342900" lvl="1" indent="0">
                  <a:buNone/>
                </a:pPr>
                <a:endParaRPr lang="en-US" dirty="0"/>
              </a:p>
              <a:p>
                <a:pPr marL="342900" lvl="1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:r>
                  <a:rPr lang="en-US" dirty="0" smtClean="0"/>
                  <a:t>Several ways to constrain </a:t>
                </a:r>
                <a:r>
                  <a:rPr lang="fr-FR" dirty="0"/>
                  <a:t>C</a:t>
                </a:r>
                <a:r>
                  <a:rPr lang="fr-FR" baseline="-25000" dirty="0"/>
                  <a:t>7</a:t>
                </a:r>
                <a:r>
                  <a:rPr lang="fr-FR" baseline="30000" dirty="0" smtClean="0"/>
                  <a:t>(</a:t>
                </a:r>
                <a:r>
                  <a:rPr lang="fr-FR" dirty="0" smtClean="0"/>
                  <a:t>'</a:t>
                </a:r>
                <a:r>
                  <a:rPr lang="fr-FR" baseline="30000" dirty="0" smtClean="0"/>
                  <a:t>) </a:t>
                </a:r>
                <a:r>
                  <a:rPr lang="fr-FR" dirty="0" smtClean="0"/>
                  <a:t>: </a:t>
                </a:r>
              </a:p>
              <a:p>
                <a:r>
                  <a:rPr lang="en-US" i="1" dirty="0" smtClean="0">
                    <a:latin typeface="Cambria Math" pitchFamily="18" charset="0"/>
                    <a:ea typeface="Cambria Math" pitchFamily="18" charset="0"/>
                  </a:rPr>
                  <a:t>BR</a:t>
                </a:r>
                <a:r>
                  <a:rPr lang="en-US" dirty="0" smtClean="0">
                    <a:latin typeface="Cambria Math" pitchFamily="18" charset="0"/>
                    <a:ea typeface="Cambria Math" pitchFamily="18" charset="0"/>
                  </a:rPr>
                  <a:t>(B</a:t>
                </a:r>
                <a:r>
                  <a:rPr lang="en-US" dirty="0">
                    <a:latin typeface="Cambria Math" pitchFamily="18" charset="0"/>
                    <a:ea typeface="Cambria Math" pitchFamily="18" charset="0"/>
                  </a:rPr>
                  <a:t>→X</a:t>
                </a:r>
                <a:r>
                  <a:rPr lang="en-US" baseline="-25000" dirty="0">
                    <a:latin typeface="Cambria Math" pitchFamily="18" charset="0"/>
                    <a:ea typeface="Cambria Math" pitchFamily="18" charset="0"/>
                  </a:rPr>
                  <a:t>s</a:t>
                </a:r>
                <a:r>
                  <a:rPr lang="el-GR" dirty="0">
                    <a:latin typeface="Cambria Math" pitchFamily="18" charset="0"/>
                    <a:ea typeface="Cambria Math" pitchFamily="18" charset="0"/>
                  </a:rPr>
                  <a:t>γ</a:t>
                </a:r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)</a:t>
                </a:r>
                <a:r>
                  <a:rPr lang="fr-FR" dirty="0" smtClean="0">
                    <a:latin typeface="Cambria Math" pitchFamily="18" charset="0"/>
                    <a:ea typeface="Cambria Math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fr-FR" i="1" smtClean="0">
                        <a:latin typeface="Cambria Math"/>
                        <a:ea typeface="Cambria Math"/>
                      </a:rPr>
                      <m:t>∝</m:t>
                    </m:r>
                  </m:oMath>
                </a14:m>
                <a:r>
                  <a:rPr lang="fr-FR" dirty="0" smtClean="0">
                    <a:latin typeface="Cambria Math" pitchFamily="18" charset="0"/>
                    <a:ea typeface="Cambria Math" pitchFamily="18" charset="0"/>
                  </a:rPr>
                  <a:t> </a:t>
                </a:r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|</a:t>
                </a:r>
                <a:r>
                  <a:rPr lang="en-US" dirty="0" smtClean="0">
                    <a:latin typeface="Cambria Math" pitchFamily="18" charset="0"/>
                    <a:ea typeface="Cambria Math" pitchFamily="18" charset="0"/>
                  </a:rPr>
                  <a:t>C</a:t>
                </a:r>
                <a:r>
                  <a:rPr lang="en-US" baseline="-25000" dirty="0" smtClean="0">
                    <a:latin typeface="Cambria Math" pitchFamily="18" charset="0"/>
                    <a:ea typeface="Cambria Math" pitchFamily="18" charset="0"/>
                  </a:rPr>
                  <a:t>7</a:t>
                </a:r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|</a:t>
                </a:r>
                <a:r>
                  <a:rPr lang="el-GR" baseline="30000" dirty="0" smtClean="0">
                    <a:latin typeface="Cambria Math" pitchFamily="18" charset="0"/>
                    <a:ea typeface="Cambria Math" pitchFamily="18" charset="0"/>
                  </a:rPr>
                  <a:t>2</a:t>
                </a:r>
                <a:r>
                  <a:rPr lang="el-GR" dirty="0">
                    <a:latin typeface="Cambria Math" pitchFamily="18" charset="0"/>
                    <a:ea typeface="Cambria Math" pitchFamily="18" charset="0"/>
                  </a:rPr>
                  <a:t>+|</a:t>
                </a:r>
                <a:r>
                  <a:rPr lang="en-US" dirty="0" smtClean="0">
                    <a:latin typeface="Cambria Math" pitchFamily="18" charset="0"/>
                    <a:ea typeface="Cambria Math" pitchFamily="18" charset="0"/>
                  </a:rPr>
                  <a:t>C′</a:t>
                </a:r>
                <a:r>
                  <a:rPr lang="en-US" baseline="-25000" dirty="0" smtClean="0">
                    <a:latin typeface="Cambria Math" pitchFamily="18" charset="0"/>
                    <a:ea typeface="Cambria Math" pitchFamily="18" charset="0"/>
                  </a:rPr>
                  <a:t>7</a:t>
                </a:r>
                <a:r>
                  <a:rPr lang="fr-FR" dirty="0" smtClean="0">
                    <a:latin typeface="Cambria Math" pitchFamily="18" charset="0"/>
                    <a:ea typeface="Cambria Math" pitchFamily="18" charset="0"/>
                  </a:rPr>
                  <a:t>|</a:t>
                </a:r>
                <a:r>
                  <a:rPr lang="el-GR" baseline="30000" dirty="0" smtClean="0">
                    <a:latin typeface="Cambria Math" pitchFamily="18" charset="0"/>
                    <a:ea typeface="Cambria Math" pitchFamily="18" charset="0"/>
                  </a:rPr>
                  <a:t>2</a:t>
                </a:r>
                <a:endParaRPr lang="fr-FR" dirty="0" smtClean="0">
                  <a:latin typeface="Cambria Math" pitchFamily="18" charset="0"/>
                  <a:ea typeface="Cambria Math" pitchFamily="18" charset="0"/>
                </a:endParaRPr>
              </a:p>
              <a:p>
                <a:r>
                  <a:rPr lang="en-US" dirty="0" smtClean="0">
                    <a:latin typeface="Cambria Math" pitchFamily="18" charset="0"/>
                    <a:ea typeface="Cambria Math" pitchFamily="18" charset="0"/>
                  </a:rPr>
                  <a:t>A</a:t>
                </a:r>
                <a:r>
                  <a:rPr lang="en-US" baseline="-25000" dirty="0" smtClean="0">
                    <a:latin typeface="Cambria Math" pitchFamily="18" charset="0"/>
                    <a:ea typeface="Cambria Math" pitchFamily="18" charset="0"/>
                  </a:rPr>
                  <a:t>UD</a:t>
                </a:r>
                <a:r>
                  <a:rPr lang="en-US" dirty="0" smtClean="0">
                    <a:latin typeface="Cambria Math" pitchFamily="18" charset="0"/>
                    <a:ea typeface="Cambria Math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fr-FR" i="1">
                        <a:latin typeface="Cambria Math"/>
                        <a:ea typeface="Cambria Math"/>
                      </a:rPr>
                      <m:t>∝</m:t>
                    </m:r>
                  </m:oMath>
                </a14:m>
                <a:r>
                  <a:rPr lang="en-US" dirty="0" smtClean="0">
                    <a:latin typeface="Cambria Math" pitchFamily="18" charset="0"/>
                    <a:ea typeface="Cambria Math" pitchFamily="18" charset="0"/>
                  </a:rPr>
                  <a:t>  |C</a:t>
                </a:r>
                <a:r>
                  <a:rPr lang="en-US" baseline="-25000" dirty="0" smtClean="0">
                    <a:latin typeface="Cambria Math" pitchFamily="18" charset="0"/>
                    <a:ea typeface="Cambria Math" pitchFamily="18" charset="0"/>
                  </a:rPr>
                  <a:t>7</a:t>
                </a:r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|</a:t>
                </a:r>
                <a:r>
                  <a:rPr lang="el-GR" baseline="30000" dirty="0" smtClean="0">
                    <a:latin typeface="Cambria Math" pitchFamily="18" charset="0"/>
                    <a:ea typeface="Cambria Math" pitchFamily="18" charset="0"/>
                  </a:rPr>
                  <a:t>2</a:t>
                </a:r>
                <a:r>
                  <a:rPr lang="el-GR" dirty="0">
                    <a:latin typeface="Cambria Math" pitchFamily="18" charset="0"/>
                    <a:ea typeface="Cambria Math" pitchFamily="18" charset="0"/>
                  </a:rPr>
                  <a:t>−|</a:t>
                </a:r>
                <a:r>
                  <a:rPr lang="en-US" dirty="0" smtClean="0">
                    <a:latin typeface="Cambria Math" pitchFamily="18" charset="0"/>
                    <a:ea typeface="Cambria Math" pitchFamily="18" charset="0"/>
                  </a:rPr>
                  <a:t>C′</a:t>
                </a:r>
                <a:r>
                  <a:rPr lang="en-US" baseline="-25000" dirty="0" smtClean="0">
                    <a:latin typeface="Cambria Math" pitchFamily="18" charset="0"/>
                    <a:ea typeface="Cambria Math" pitchFamily="18" charset="0"/>
                  </a:rPr>
                  <a:t>7</a:t>
                </a:r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|</a:t>
                </a:r>
                <a:r>
                  <a:rPr lang="el-GR" baseline="30000" dirty="0" smtClean="0">
                    <a:latin typeface="Cambria Math" pitchFamily="18" charset="0"/>
                    <a:ea typeface="Cambria Math" pitchFamily="18" charset="0"/>
                  </a:rPr>
                  <a:t>2</a:t>
                </a:r>
                <a:r>
                  <a:rPr lang="fr-FR" baseline="30000" dirty="0" smtClean="0">
                    <a:latin typeface="Cambria Math" pitchFamily="18" charset="0"/>
                    <a:ea typeface="Cambria Math" pitchFamily="18" charset="0"/>
                  </a:rPr>
                  <a:t>                             </a:t>
                </a:r>
                <a:r>
                  <a:rPr lang="fr-FR" dirty="0" smtClean="0">
                    <a:latin typeface="Cambria Math" pitchFamily="18" charset="0"/>
                    <a:ea typeface="Cambria Math" pitchFamily="18" charset="0"/>
                  </a:rPr>
                  <a:t> </a:t>
                </a:r>
                <a:r>
                  <a:rPr lang="en-US" dirty="0" smtClean="0">
                    <a:latin typeface="Cambria Math" pitchFamily="18" charset="0"/>
                    <a:ea typeface="Cambria Math" pitchFamily="18" charset="0"/>
                  </a:rPr>
                  <a:t>in 3-body decays like :  </a:t>
                </a:r>
                <a:r>
                  <a:rPr lang="en-US" dirty="0">
                    <a:latin typeface="Cambria Math" pitchFamily="18" charset="0"/>
                    <a:ea typeface="Cambria Math" pitchFamily="18" charset="0"/>
                  </a:rPr>
                  <a:t>B</a:t>
                </a:r>
                <a:r>
                  <a:rPr lang="en-US" baseline="30000" dirty="0">
                    <a:latin typeface="Cambria Math" pitchFamily="18" charset="0"/>
                    <a:ea typeface="Cambria Math" pitchFamily="18" charset="0"/>
                  </a:rPr>
                  <a:t>+</a:t>
                </a:r>
                <a:r>
                  <a:rPr lang="en-US" dirty="0">
                    <a:latin typeface="Cambria Math" pitchFamily="18" charset="0"/>
                    <a:ea typeface="Cambria Math" pitchFamily="18" charset="0"/>
                  </a:rPr>
                  <a:t>→K</a:t>
                </a:r>
                <a:r>
                  <a:rPr lang="en-US" baseline="30000" dirty="0">
                    <a:latin typeface="Cambria Math" pitchFamily="18" charset="0"/>
                    <a:ea typeface="Cambria Math" pitchFamily="18" charset="0"/>
                  </a:rPr>
                  <a:t>+</a:t>
                </a:r>
                <a:r>
                  <a:rPr lang="el-GR" dirty="0">
                    <a:latin typeface="Cambria Math" pitchFamily="18" charset="0"/>
                    <a:ea typeface="Cambria Math" pitchFamily="18" charset="0"/>
                  </a:rPr>
                  <a:t>π</a:t>
                </a:r>
                <a:r>
                  <a:rPr lang="el-GR" baseline="30000" dirty="0">
                    <a:latin typeface="Cambria Math" pitchFamily="18" charset="0"/>
                    <a:ea typeface="Cambria Math" pitchFamily="18" charset="0"/>
                  </a:rPr>
                  <a:t>+</a:t>
                </a:r>
                <a:r>
                  <a:rPr lang="el-GR" dirty="0">
                    <a:latin typeface="Cambria Math" pitchFamily="18" charset="0"/>
                    <a:ea typeface="Cambria Math" pitchFamily="18" charset="0"/>
                  </a:rPr>
                  <a:t>π</a:t>
                </a:r>
                <a:r>
                  <a:rPr lang="el-GR" baseline="30000" dirty="0">
                    <a:latin typeface="Cambria Math" pitchFamily="18" charset="0"/>
                    <a:ea typeface="Cambria Math" pitchFamily="18" charset="0"/>
                  </a:rPr>
                  <a:t>−</a:t>
                </a:r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γ</a:t>
                </a:r>
                <a:endParaRPr lang="fr-FR" baseline="30000" dirty="0" smtClean="0">
                  <a:latin typeface="Cambria Math" pitchFamily="18" charset="0"/>
                  <a:ea typeface="Cambria Math" pitchFamily="18" charset="0"/>
                </a:endParaRPr>
              </a:p>
              <a:p>
                <a:r>
                  <a:rPr lang="fr-FR" dirty="0" smtClean="0">
                    <a:latin typeface="Cambria Math" pitchFamily="18" charset="0"/>
                    <a:ea typeface="Cambria Math" pitchFamily="18" charset="0"/>
                  </a:rPr>
                  <a:t>Time-</a:t>
                </a:r>
                <a:r>
                  <a:rPr lang="fr-FR" dirty="0" err="1" smtClean="0">
                    <a:latin typeface="Cambria Math" pitchFamily="18" charset="0"/>
                    <a:ea typeface="Cambria Math" pitchFamily="18" charset="0"/>
                  </a:rPr>
                  <a:t>Dependent</a:t>
                </a:r>
                <a:r>
                  <a:rPr lang="fr-FR" dirty="0" smtClean="0">
                    <a:latin typeface="Cambria Math" pitchFamily="18" charset="0"/>
                    <a:ea typeface="Cambria Math" pitchFamily="18" charset="0"/>
                  </a:rPr>
                  <a:t> CPV </a:t>
                </a:r>
                <a:r>
                  <a:rPr lang="fr-FR" dirty="0" err="1" smtClean="0">
                    <a:latin typeface="Cambria Math" pitchFamily="18" charset="0"/>
                    <a:ea typeface="Cambria Math" pitchFamily="18" charset="0"/>
                  </a:rPr>
                  <a:t>analysis</a:t>
                </a:r>
                <a:r>
                  <a:rPr lang="fr-FR" dirty="0" smtClean="0">
                    <a:latin typeface="Cambria Math" pitchFamily="18" charset="0"/>
                    <a:ea typeface="Cambria Math" pitchFamily="18" charset="0"/>
                  </a:rPr>
                  <a:t> </a:t>
                </a:r>
                <a:r>
                  <a:rPr lang="fr-FR" dirty="0">
                    <a:latin typeface="Cambria Math" pitchFamily="18" charset="0"/>
                    <a:ea typeface="Cambria Math" pitchFamily="18" charset="0"/>
                  </a:rPr>
                  <a:t>:   </a:t>
                </a:r>
                <a:r>
                  <a:rPr lang="fr-FR" dirty="0" smtClean="0">
                    <a:latin typeface="Cambria Math" pitchFamily="18" charset="0"/>
                    <a:ea typeface="Cambria Math" pitchFamily="18" charset="0"/>
                  </a:rPr>
                  <a:t>B → </a:t>
                </a:r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Φ</a:t>
                </a:r>
                <a:r>
                  <a:rPr lang="fr-FR" baseline="-25000" dirty="0" smtClean="0">
                    <a:latin typeface="Cambria Math" pitchFamily="18" charset="0"/>
                    <a:ea typeface="Cambria Math" pitchFamily="18" charset="0"/>
                  </a:rPr>
                  <a:t>CP </a:t>
                </a:r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γ</a:t>
                </a:r>
                <a:r>
                  <a:rPr lang="fr-FR" dirty="0" smtClean="0">
                    <a:latin typeface="Cambria Math" pitchFamily="18" charset="0"/>
                    <a:ea typeface="Cambria Math" pitchFamily="18" charset="0"/>
                  </a:rPr>
                  <a:t>      (</a:t>
                </a:r>
                <a:r>
                  <a:rPr lang="en-US" dirty="0" smtClean="0">
                    <a:latin typeface="Cambria Math" pitchFamily="18" charset="0"/>
                    <a:ea typeface="Cambria Math" pitchFamily="18" charset="0"/>
                  </a:rPr>
                  <a:t>K</a:t>
                </a:r>
                <a:r>
                  <a:rPr lang="en-US" baseline="-25000" dirty="0" smtClean="0">
                    <a:latin typeface="Cambria Math" pitchFamily="18" charset="0"/>
                    <a:ea typeface="Cambria Math" pitchFamily="18" charset="0"/>
                  </a:rPr>
                  <a:t> S</a:t>
                </a:r>
                <a:r>
                  <a:rPr lang="en-US" baseline="30000" dirty="0" smtClean="0">
                    <a:latin typeface="Cambria Math" pitchFamily="18" charset="0"/>
                    <a:ea typeface="Cambria Math" pitchFamily="18" charset="0"/>
                  </a:rPr>
                  <a:t>0</a:t>
                </a:r>
                <a:r>
                  <a:rPr lang="en-US" dirty="0" smtClean="0">
                    <a:latin typeface="Cambria Math" pitchFamily="18" charset="0"/>
                    <a:ea typeface="Cambria Math" pitchFamily="18" charset="0"/>
                  </a:rPr>
                  <a:t> π</a:t>
                </a:r>
                <a:r>
                  <a:rPr lang="en-US" baseline="30000" dirty="0" smtClean="0">
                    <a:latin typeface="Cambria Math" pitchFamily="18" charset="0"/>
                    <a:ea typeface="Cambria Math" pitchFamily="18" charset="0"/>
                  </a:rPr>
                  <a:t>0</a:t>
                </a:r>
                <a:r>
                  <a:rPr lang="en-US" dirty="0" smtClean="0">
                    <a:latin typeface="Cambria Math" pitchFamily="18" charset="0"/>
                    <a:ea typeface="Cambria Math" pitchFamily="18" charset="0"/>
                  </a:rPr>
                  <a:t> , </a:t>
                </a:r>
                <a:r>
                  <a:rPr lang="en-US" u="sng" dirty="0" smtClean="0">
                    <a:latin typeface="Cambria Math" pitchFamily="18" charset="0"/>
                    <a:ea typeface="Cambria Math" pitchFamily="18" charset="0"/>
                  </a:rPr>
                  <a:t>K </a:t>
                </a:r>
                <a:r>
                  <a:rPr lang="en-US" baseline="-25000" dirty="0" smtClean="0">
                    <a:latin typeface="Cambria Math" pitchFamily="18" charset="0"/>
                    <a:ea typeface="Cambria Math" pitchFamily="18" charset="0"/>
                  </a:rPr>
                  <a:t>S</a:t>
                </a:r>
                <a:r>
                  <a:rPr lang="en-US" u="sng" baseline="30000" dirty="0" smtClean="0">
                    <a:latin typeface="Cambria Math" pitchFamily="18" charset="0"/>
                    <a:ea typeface="Cambria Math" pitchFamily="18" charset="0"/>
                  </a:rPr>
                  <a:t>0</a:t>
                </a:r>
                <a:r>
                  <a:rPr lang="en-US" u="sng" dirty="0" smtClean="0">
                    <a:latin typeface="Cambria Math" pitchFamily="18" charset="0"/>
                    <a:ea typeface="Cambria Math" pitchFamily="18" charset="0"/>
                  </a:rPr>
                  <a:t> ρ</a:t>
                </a:r>
                <a:r>
                  <a:rPr lang="en-US" u="sng" baseline="30000" dirty="0" smtClean="0">
                    <a:latin typeface="Cambria Math" pitchFamily="18" charset="0"/>
                    <a:ea typeface="Cambria Math" pitchFamily="18" charset="0"/>
                  </a:rPr>
                  <a:t>0 </a:t>
                </a:r>
                <a:r>
                  <a:rPr lang="en-US" dirty="0" smtClean="0">
                    <a:latin typeface="Cambria Math" pitchFamily="18" charset="0"/>
                    <a:ea typeface="Cambria Math" pitchFamily="18" charset="0"/>
                  </a:rPr>
                  <a:t>)</a:t>
                </a:r>
                <a:r>
                  <a:rPr lang="fr-FR" dirty="0" smtClean="0">
                    <a:latin typeface="Cambria Math" pitchFamily="18" charset="0"/>
                    <a:ea typeface="Cambria Math" pitchFamily="18" charset="0"/>
                  </a:rPr>
                  <a:t> </a:t>
                </a:r>
              </a:p>
              <a:p>
                <a:pPr marL="342900" lvl="1" indent="0">
                  <a:buNone/>
                </a:pPr>
                <a:endParaRPr lang="fr-FR" dirty="0"/>
              </a:p>
            </p:txBody>
          </p:sp>
        </mc:Choice>
        <mc:Fallback xmlns="">
          <p:sp>
            <p:nvSpPr>
              <p:cNvPr id="4" name="Tex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1"/>
              </p:nvPr>
            </p:nvSpPr>
            <p:spPr>
              <a:blipFill rotWithShape="1">
                <a:blip r:embed="rId2"/>
                <a:stretch>
                  <a:fillRect l="-278" t="-39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00227" y="312326"/>
            <a:ext cx="3760061" cy="1345368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6283" y="2146979"/>
            <a:ext cx="5388209" cy="839178"/>
          </a:xfrm>
          <a:prstGeom prst="rect">
            <a:avLst/>
          </a:prstGeom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1246" y="5219309"/>
            <a:ext cx="3901094" cy="674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8073" y="5217097"/>
            <a:ext cx="3684370" cy="7023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8170" y="4244634"/>
                <a:ext cx="6341864" cy="5028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140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Γ</m:t>
                      </m:r>
                      <m:d>
                        <m:dPr>
                          <m:ctrlPr>
                            <a:rPr lang="fr-FR" sz="14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fr-FR" sz="14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fr-FR" sz="14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𝐵</m:t>
                              </m:r>
                            </m:e>
                            <m:sub/>
                            <m:sup>
                              <m:r>
                                <a:rPr lang="fr-FR" sz="14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0</m:t>
                              </m:r>
                            </m:sup>
                          </m:sSubSup>
                          <m:d>
                            <m:dPr>
                              <m:ctrlPr>
                                <a:rPr lang="fr-FR" sz="14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acc>
                                <m:accPr>
                                  <m:chr m:val="̅"/>
                                  <m:ctrlPr>
                                    <a:rPr lang="fr-FR" sz="1400" b="0" i="1" smtClean="0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sSubSup>
                                    <m:sSubSupPr>
                                      <m:ctrlPr>
                                        <a:rPr lang="fr-FR" sz="1400" i="1">
                                          <a:solidFill>
                                            <a:schemeClr val="bg1"/>
                                          </a:solidFill>
                                          <a:latin typeface="Cambria Math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fr-FR" sz="1400" i="1">
                                          <a:solidFill>
                                            <a:schemeClr val="bg1"/>
                                          </a:solidFill>
                                          <a:latin typeface="Cambria Math"/>
                                        </a:rPr>
                                        <m:t>𝐵</m:t>
                                      </m:r>
                                    </m:e>
                                    <m:sub/>
                                    <m:sup>
                                      <m:r>
                                        <a:rPr lang="fr-FR" sz="14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/>
                                        </a:rPr>
                                        <m:t>0</m:t>
                                      </m:r>
                                    </m:sup>
                                  </m:sSubSup>
                                </m:e>
                              </m:acc>
                            </m:e>
                          </m:d>
                          <m:r>
                            <a:rPr lang="fr-FR" sz="14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→ </m:t>
                          </m:r>
                          <m:sSub>
                            <m:sSubPr>
                              <m:ctrlPr>
                                <a:rPr lang="fr-FR" sz="14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fr-FR" sz="1400" i="1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fr-FR" sz="1400" i="1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𝐶𝑃</m:t>
                              </m:r>
                            </m:sub>
                          </m:sSub>
                          <m:r>
                            <m:rPr>
                              <m:sty m:val="p"/>
                            </m:rPr>
                            <a:rPr lang="el-GR" sz="14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γ</m:t>
                          </m:r>
                        </m:e>
                      </m:d>
                      <m:r>
                        <a:rPr lang="fr-FR" sz="14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fr-FR" sz="14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fr-FR" sz="14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fr-FR" sz="14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m:rPr>
                              <m:sty m:val="p"/>
                            </m:rPr>
                            <a:rPr lang="el-GR" sz="1400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Γ</m:t>
                          </m:r>
                          <m:r>
                            <a:rPr lang="fr-FR" sz="14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𝑡</m:t>
                          </m:r>
                        </m:sup>
                      </m:sSup>
                      <m:d>
                        <m:dPr>
                          <m:begChr m:val="["/>
                          <m:endChr m:val="]"/>
                          <m:ctrlPr>
                            <a:rPr lang="fr-FR" sz="14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func>
                            <m:funcPr>
                              <m:ctrlPr>
                                <a:rPr lang="fr-FR" sz="14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fr-FR" sz="1400" b="0" i="0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cosh</m:t>
                              </m:r>
                            </m:fName>
                            <m:e>
                              <m:f>
                                <m:fPr>
                                  <m:ctrlPr>
                                    <a:rPr lang="fr-FR" sz="1400" b="0" i="1" smtClean="0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l-GR" sz="1400" i="1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</a:rPr>
                                    <m:t>ΔΓ</m:t>
                                  </m:r>
                                </m:num>
                                <m:den>
                                  <m:r>
                                    <a:rPr lang="fr-FR" sz="1400" b="0" i="1" smtClean="0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func>
                          <m:r>
                            <a:rPr lang="fr-FR" sz="14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− </m:t>
                          </m:r>
                          <m:sSup>
                            <m:sSupPr>
                              <m:ctrlPr>
                                <a:rPr lang="fr-FR" sz="14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fr-FR" sz="14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𝐴</m:t>
                              </m:r>
                            </m:e>
                            <m:sup>
                              <m:r>
                                <m:rPr>
                                  <m:sty m:val="p"/>
                                </m:rPr>
                                <a:rPr lang="el-GR" sz="14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Δ</m:t>
                              </m:r>
                            </m:sup>
                          </m:sSup>
                          <m:func>
                            <m:funcPr>
                              <m:ctrlPr>
                                <a:rPr lang="fr-FR" sz="14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fr-FR" sz="1400" b="0" i="0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sinh</m:t>
                              </m:r>
                            </m:fName>
                            <m:e>
                              <m:f>
                                <m:fPr>
                                  <m:ctrlPr>
                                    <a:rPr lang="fr-FR" sz="1400" b="0" i="1" smtClean="0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l-GR" sz="1400" b="0" i="1" smtClean="0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</a:rPr>
                                    <m:t>ΔΓ</m:t>
                                  </m:r>
                                </m:num>
                                <m:den>
                                  <m:r>
                                    <a:rPr lang="fr-FR" sz="1400" b="0" i="1" smtClean="0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func>
                          <m:r>
                            <a:rPr lang="fr-FR" sz="14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±</m:t>
                          </m:r>
                          <m:r>
                            <a:rPr lang="fr-FR" sz="14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𝐶</m:t>
                          </m:r>
                          <m:func>
                            <m:funcPr>
                              <m:ctrlPr>
                                <a:rPr lang="fr-FR" sz="14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fr-FR" sz="1400" b="0" i="0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cos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fr-FR" sz="1400" b="0" i="1" smtClean="0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fr-FR" sz="1400" b="0" i="1" smtClean="0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</a:rPr>
                                    <m:t>∆</m:t>
                                  </m:r>
                                  <m:r>
                                    <a:rPr lang="fr-FR" sz="1400" b="0" i="1" smtClean="0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</a:rPr>
                                    <m:t>𝑚𝑡</m:t>
                                  </m:r>
                                </m:e>
                              </m:d>
                              <m:r>
                                <a:rPr lang="fr-FR" sz="14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∓</m:t>
                              </m:r>
                              <m:r>
                                <a:rPr lang="fr-FR" sz="14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𝑆</m:t>
                              </m:r>
                              <m:func>
                                <m:funcPr>
                                  <m:ctrlPr>
                                    <a:rPr lang="fr-FR" sz="1400" b="0" i="1" smtClean="0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fr-FR" sz="1400" b="0" i="0" smtClean="0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</a:rPr>
                                    <m:t>sin</m:t>
                                  </m:r>
                                </m:fName>
                                <m:e>
                                  <m:r>
                                    <a:rPr lang="fr-FR" sz="1400" b="0" i="1" smtClean="0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</a:rPr>
                                    <m:t>(∆</m:t>
                                  </m:r>
                                  <m:r>
                                    <a:rPr lang="fr-FR" sz="1400" b="0" i="1" smtClean="0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</a:rPr>
                                    <m:t>𝑚𝑡</m:t>
                                  </m:r>
                                  <m:r>
                                    <a:rPr lang="fr-FR" sz="1400" b="0" i="1" smtClean="0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</a:rPr>
                                    <m:t>)</m:t>
                                  </m:r>
                                </m:e>
                              </m:func>
                            </m:e>
                          </m:func>
                        </m:e>
                      </m:d>
                    </m:oMath>
                  </m:oMathPara>
                </a14:m>
                <a:endParaRPr lang="fr-FR" sz="1400" dirty="0">
                  <a:solidFill>
                    <a:schemeClr val="bg1"/>
                  </a:solidFill>
                  <a:latin typeface="+mj-lt"/>
                </a:endParaRPr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70" y="4244634"/>
                <a:ext cx="6341864" cy="502830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 Placeholder 3"/>
              <p:cNvSpPr txBox="1">
                <a:spLocks/>
              </p:cNvSpPr>
              <p:nvPr/>
            </p:nvSpPr>
            <p:spPr>
              <a:xfrm>
                <a:off x="6161499" y="3889058"/>
                <a:ext cx="3084512" cy="1043281"/>
              </a:xfrm>
              <a:prstGeom prst="rect">
                <a:avLst/>
              </a:prstGeom>
            </p:spPr>
            <p:txBody>
              <a:bodyPr/>
              <a:lstStyle>
                <a:lvl1pPr marL="214313" indent="-214313" algn="l" defTabSz="342900" rtl="0" eaLnBrk="1" latinLnBrk="0" hangingPunct="1">
                  <a:spcBef>
                    <a:spcPct val="20000"/>
                  </a:spcBef>
                  <a:spcAft>
                    <a:spcPts val="450"/>
                  </a:spcAft>
                  <a:buClr>
                    <a:schemeClr val="accent1"/>
                  </a:buClr>
                  <a:buSzPct val="80000"/>
                  <a:buFont typeface="Arial" panose="020B0604020202020204" pitchFamily="34" charset="0"/>
                  <a:buChar char="•"/>
                  <a:defRPr sz="1500" kern="1200" cap="none">
                    <a:solidFill>
                      <a:schemeClr val="bg2">
                        <a:lumMod val="7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1pPr>
                <a:lvl2pPr marL="557213" indent="-214313" algn="l" defTabSz="342900" rtl="0" eaLnBrk="1" latinLnBrk="0" hangingPunct="1">
                  <a:spcBef>
                    <a:spcPct val="20000"/>
                  </a:spcBef>
                  <a:spcAft>
                    <a:spcPts val="450"/>
                  </a:spcAft>
                  <a:buClr>
                    <a:schemeClr val="accent1"/>
                  </a:buClr>
                  <a:buSzPct val="80000"/>
                  <a:buFont typeface="Arial" panose="020B0604020202020204" pitchFamily="34" charset="0"/>
                  <a:buChar char="•"/>
                  <a:defRPr sz="1350" kern="1200" cap="none">
                    <a:solidFill>
                      <a:schemeClr val="bg2">
                        <a:lumMod val="7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2pPr>
                <a:lvl3pPr marL="900113" indent="-214313" algn="l" defTabSz="342900" rtl="0" eaLnBrk="1" latinLnBrk="0" hangingPunct="1">
                  <a:spcBef>
                    <a:spcPct val="20000"/>
                  </a:spcBef>
                  <a:spcAft>
                    <a:spcPts val="450"/>
                  </a:spcAft>
                  <a:buClr>
                    <a:schemeClr val="accent1"/>
                  </a:buClr>
                  <a:buSzPct val="80000"/>
                  <a:buFont typeface="Arial" panose="020B0604020202020204" pitchFamily="34" charset="0"/>
                  <a:buChar char="•"/>
                  <a:defRPr sz="1200" kern="1200" cap="none">
                    <a:solidFill>
                      <a:schemeClr val="bg2">
                        <a:lumMod val="7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3pPr>
                <a:lvl4pPr marL="1157288" indent="-128588" algn="l" defTabSz="342900" rtl="0" eaLnBrk="1" latinLnBrk="0" hangingPunct="1">
                  <a:spcBef>
                    <a:spcPct val="20000"/>
                  </a:spcBef>
                  <a:spcAft>
                    <a:spcPts val="450"/>
                  </a:spcAft>
                  <a:buClr>
                    <a:schemeClr val="accent1"/>
                  </a:buClr>
                  <a:buSzPct val="80000"/>
                  <a:buFont typeface="Arial" panose="020B0604020202020204" pitchFamily="34" charset="0"/>
                  <a:buChar char="•"/>
                  <a:defRPr sz="1050" kern="1200" cap="none">
                    <a:solidFill>
                      <a:schemeClr val="bg2">
                        <a:lumMod val="7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4pPr>
                <a:lvl5pPr marL="1500188" indent="-128588" algn="l" defTabSz="342900" rtl="0" eaLnBrk="1" latinLnBrk="0" hangingPunct="1">
                  <a:spcBef>
                    <a:spcPct val="20000"/>
                  </a:spcBef>
                  <a:spcAft>
                    <a:spcPts val="450"/>
                  </a:spcAft>
                  <a:buClr>
                    <a:schemeClr val="accent1"/>
                  </a:buClr>
                  <a:buSzPct val="80000"/>
                  <a:buFont typeface="Arial" panose="020B0604020202020204" pitchFamily="34" charset="0"/>
                  <a:buChar char="•"/>
                  <a:defRPr sz="1050" kern="1200" cap="none">
                    <a:solidFill>
                      <a:schemeClr val="bg2">
                        <a:lumMod val="7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5pPr>
                <a:lvl6pPr marL="1885950" indent="-171450" algn="l" defTabSz="342900" rtl="0" eaLnBrk="1" latinLnBrk="0" hangingPunct="1">
                  <a:spcBef>
                    <a:spcPct val="20000"/>
                  </a:spcBef>
                  <a:spcAft>
                    <a:spcPts val="450"/>
                  </a:spcAft>
                  <a:buClr>
                    <a:schemeClr val="tx1"/>
                  </a:buClr>
                  <a:buSzPct val="80000"/>
                  <a:buFont typeface="Wingdings 3" panose="05040102010807070707" pitchFamily="18" charset="2"/>
                  <a:buChar char=""/>
                  <a:defRPr sz="1050" kern="1200" cap="none">
                    <a:solidFill>
                      <a:schemeClr val="bg2">
                        <a:lumMod val="7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342900" rtl="0" eaLnBrk="1" latinLnBrk="0" hangingPunct="1">
                  <a:spcBef>
                    <a:spcPct val="20000"/>
                  </a:spcBef>
                  <a:spcAft>
                    <a:spcPts val="450"/>
                  </a:spcAft>
                  <a:buClr>
                    <a:schemeClr val="tx1"/>
                  </a:buClr>
                  <a:buSzPct val="80000"/>
                  <a:buFont typeface="Wingdings 3" panose="05040102010807070707" pitchFamily="18" charset="2"/>
                  <a:buChar char=""/>
                  <a:defRPr sz="1050" kern="1200" cap="none">
                    <a:solidFill>
                      <a:schemeClr val="bg2">
                        <a:lumMod val="7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342900" rtl="0" eaLnBrk="1" latinLnBrk="0" hangingPunct="1">
                  <a:spcBef>
                    <a:spcPct val="20000"/>
                  </a:spcBef>
                  <a:spcAft>
                    <a:spcPts val="450"/>
                  </a:spcAft>
                  <a:buClr>
                    <a:schemeClr val="tx1"/>
                  </a:buClr>
                  <a:buSzPct val="80000"/>
                  <a:buFont typeface="Wingdings 3" panose="05040102010807070707" pitchFamily="18" charset="2"/>
                  <a:buChar char=""/>
                  <a:defRPr sz="1050" kern="1200" cap="none">
                    <a:solidFill>
                      <a:schemeClr val="bg2">
                        <a:lumMod val="7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342900" rtl="0" eaLnBrk="1" latinLnBrk="0" hangingPunct="1">
                  <a:spcBef>
                    <a:spcPct val="20000"/>
                  </a:spcBef>
                  <a:spcAft>
                    <a:spcPts val="450"/>
                  </a:spcAft>
                  <a:buClr>
                    <a:schemeClr val="tx1"/>
                  </a:buClr>
                  <a:buSzPct val="80000"/>
                  <a:buFont typeface="Wingdings 3" panose="05040102010807070707" pitchFamily="18" charset="2"/>
                  <a:buChar char=""/>
                  <a:defRPr sz="1050" kern="1200" cap="none">
                    <a:solidFill>
                      <a:schemeClr val="bg2">
                        <a:lumMod val="7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fr-FR" dirty="0" smtClean="0"/>
                  <a:t>C </a:t>
                </a:r>
                <a:r>
                  <a:rPr lang="fr-FR" dirty="0" err="1" smtClean="0"/>
                  <a:t>is</a:t>
                </a:r>
                <a:r>
                  <a:rPr lang="fr-FR" dirty="0" smtClean="0"/>
                  <a:t> direct CPV : ~ 0 in the SM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fr-FR" sz="1600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fr-FR" sz="16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𝐴</m:t>
                        </m:r>
                      </m:e>
                      <m:sup>
                        <m:r>
                          <m:rPr>
                            <m:sty m:val="p"/>
                          </m:rPr>
                          <a:rPr lang="el-GR" sz="16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Δ</m:t>
                        </m:r>
                      </m:sup>
                    </m:sSup>
                  </m:oMath>
                </a14:m>
                <a:r>
                  <a:rPr lang="fr-FR" dirty="0" smtClean="0"/>
                  <a:t> </a:t>
                </a:r>
                <a:r>
                  <a:rPr lang="fr-FR" dirty="0" smtClean="0">
                    <a:solidFill>
                      <a:schemeClr val="bg1"/>
                    </a:solidFill>
                  </a:rPr>
                  <a:t>~ 2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fr-FR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fr-FR" i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cos</m:t>
                        </m:r>
                      </m:fName>
                      <m:e>
                        <m:r>
                          <a:rPr lang="fr-FR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(−</m:t>
                        </m:r>
                        <m:sSub>
                          <m:sSubPr>
                            <m:ctrlPr>
                              <a:rPr lang="fr-FR" b="0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i="1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φ</m:t>
                            </m:r>
                          </m:e>
                          <m:sub>
                            <m:r>
                              <a:rPr lang="fr-FR" b="0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𝑀</m:t>
                            </m:r>
                          </m:sub>
                        </m:sSub>
                        <m:r>
                          <a:rPr lang="fr-FR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fr-FR" b="0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b="0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φ</m:t>
                            </m:r>
                          </m:e>
                          <m:sub>
                            <m:r>
                              <a:rPr lang="fr-FR" b="0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𝑅</m:t>
                            </m:r>
                          </m:sub>
                        </m:sSub>
                        <m:r>
                          <a:rPr lang="fr-FR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)</m:t>
                        </m:r>
                      </m:e>
                    </m:func>
                    <m:d>
                      <m:dPr>
                        <m:begChr m:val="|"/>
                        <m:endChr m:val="|"/>
                        <m:ctrlPr>
                          <a:rPr lang="fr-FR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fr-FR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fr-FR" b="0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𝐶</m:t>
                            </m:r>
                            <m:r>
                              <a:rPr lang="fr-FR" b="0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′</m:t>
                            </m:r>
                          </m:e>
                          <m:sub>
                            <m:r>
                              <a:rPr lang="fr-FR" b="0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7</m:t>
                            </m:r>
                          </m:sub>
                        </m:sSub>
                        <m:sSub>
                          <m:sSubPr>
                            <m:ctrlPr>
                              <a:rPr lang="fr-FR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fr-FR" b="0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𝐶</m:t>
                            </m:r>
                          </m:e>
                          <m:sub>
                            <m:r>
                              <a:rPr lang="fr-FR" b="0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7</m:t>
                            </m:r>
                          </m:sub>
                        </m:sSub>
                      </m:e>
                    </m:d>
                  </m:oMath>
                </a14:m>
                <a:endParaRPr lang="fr-FR" dirty="0" smtClean="0">
                  <a:solidFill>
                    <a:schemeClr val="bg1"/>
                  </a:solidFill>
                </a:endParaRP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fr-FR" sz="140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fr-FR" sz="14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𝑆</m:t>
                        </m:r>
                      </m:e>
                      <m:sup/>
                    </m:sSup>
                  </m:oMath>
                </a14:m>
                <a:r>
                  <a:rPr lang="fr-FR" dirty="0">
                    <a:solidFill>
                      <a:schemeClr val="bg1"/>
                    </a:solidFill>
                  </a:rPr>
                  <a:t> </a:t>
                </a:r>
                <a:r>
                  <a:rPr lang="fr-FR" dirty="0" smtClean="0">
                    <a:solidFill>
                      <a:schemeClr val="bg1"/>
                    </a:solidFill>
                  </a:rPr>
                  <a:t>~ </a:t>
                </a:r>
                <a:r>
                  <a:rPr lang="fr-FR" dirty="0">
                    <a:solidFill>
                      <a:schemeClr val="bg1"/>
                    </a:solidFill>
                  </a:rPr>
                  <a:t>2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fr-FR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fr-FR" i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sin</m:t>
                        </m:r>
                      </m:fName>
                      <m:e>
                        <m:r>
                          <a:rPr lang="fr-FR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(</m:t>
                        </m:r>
                        <m:r>
                          <a:rPr lang="fr-FR" i="1">
                            <a:solidFill>
                              <a:schemeClr val="bg1"/>
                            </a:solidFill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fr-FR" i="1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i="1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φ</m:t>
                            </m:r>
                          </m:e>
                          <m:sub>
                            <m:r>
                              <a:rPr lang="fr-FR" i="1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𝑀</m:t>
                            </m:r>
                          </m:sub>
                        </m:sSub>
                        <m:r>
                          <a:rPr lang="fr-FR" i="1">
                            <a:solidFill>
                              <a:schemeClr val="bg1"/>
                            </a:solidFill>
                            <a:latin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fr-FR" i="1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i="1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φ</m:t>
                            </m:r>
                          </m:e>
                          <m:sub>
                            <m:r>
                              <a:rPr lang="fr-FR" i="1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𝑅</m:t>
                            </m:r>
                          </m:sub>
                        </m:sSub>
                        <m:r>
                          <a:rPr lang="fr-FR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)</m:t>
                        </m:r>
                      </m:e>
                    </m:func>
                    <m:d>
                      <m:dPr>
                        <m:begChr m:val="|"/>
                        <m:endChr m:val="|"/>
                        <m:ctrlPr>
                          <a:rPr lang="fr-FR" i="1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fr-FR" i="1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fr-FR" i="1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𝐶</m:t>
                            </m:r>
                            <m:r>
                              <a:rPr lang="fr-FR" i="1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′</m:t>
                            </m:r>
                          </m:e>
                          <m:sub>
                            <m:r>
                              <a:rPr lang="fr-FR" i="1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7</m:t>
                            </m:r>
                          </m:sub>
                        </m:sSub>
                        <m:sSub>
                          <m:sSubPr>
                            <m:ctrlPr>
                              <a:rPr lang="fr-FR" i="1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fr-FR" i="1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𝐶</m:t>
                            </m:r>
                          </m:e>
                          <m:sub>
                            <m:r>
                              <a:rPr lang="fr-FR" i="1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7</m:t>
                            </m:r>
                          </m:sub>
                        </m:sSub>
                      </m:e>
                    </m:d>
                  </m:oMath>
                </a14:m>
                <a:endParaRPr lang="fr-FR" dirty="0">
                  <a:solidFill>
                    <a:schemeClr val="bg1"/>
                  </a:solidFill>
                </a:endParaRPr>
              </a:p>
              <a:p>
                <a:pPr marL="0" indent="0">
                  <a:buNone/>
                </a:pPr>
                <a:endParaRPr lang="fr-FR" dirty="0" smtClean="0"/>
              </a:p>
              <a:p>
                <a:endParaRPr lang="fr-FR" dirty="0" smtClean="0"/>
              </a:p>
              <a:p>
                <a:pPr marL="0" indent="0">
                  <a:buNone/>
                </a:pPr>
                <a:endParaRPr lang="fr-FR" dirty="0"/>
              </a:p>
            </p:txBody>
          </p:sp>
        </mc:Choice>
        <mc:Fallback xmlns="">
          <p:sp>
            <p:nvSpPr>
              <p:cNvPr id="10" name="Text Placeholder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61499" y="3889058"/>
                <a:ext cx="3084512" cy="1043281"/>
              </a:xfrm>
              <a:prstGeom prst="rect">
                <a:avLst/>
              </a:prstGeom>
              <a:blipFill rotWithShape="1">
                <a:blip r:embed="rId8"/>
                <a:stretch>
                  <a:fillRect l="-198" t="-1170" b="-467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07112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B99BA0-CA38-4F26-88BF-922CA19E58F5}" type="slidenum">
              <a:rPr lang="fr-FR" smtClean="0"/>
              <a:pPr/>
              <a:t>30</a:t>
            </a:fld>
            <a:endParaRPr lang="fr-F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977909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B99BA0-CA38-4F26-88BF-922CA19E58F5}" type="slidenum">
              <a:rPr lang="fr-FR" smtClean="0"/>
              <a:pPr/>
              <a:t>31</a:t>
            </a:fld>
            <a:endParaRPr lang="fr-F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977909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B99BA0-CA38-4F26-88BF-922CA19E58F5}" type="slidenum">
              <a:rPr lang="fr-FR" smtClean="0"/>
              <a:pPr/>
              <a:t>32</a:t>
            </a:fld>
            <a:endParaRPr lang="fr-F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977909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B99BA0-CA38-4F26-88BF-922CA19E58F5}" type="slidenum">
              <a:rPr lang="fr-FR" smtClean="0"/>
              <a:pPr/>
              <a:t>33</a:t>
            </a:fld>
            <a:endParaRPr lang="fr-F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977909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B99BA0-CA38-4F26-88BF-922CA19E58F5}" type="slidenum">
              <a:rPr lang="fr-FR" smtClean="0"/>
              <a:pPr/>
              <a:t>34</a:t>
            </a:fld>
            <a:endParaRPr lang="fr-F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977909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B99BA0-CA38-4F26-88BF-922CA19E58F5}" type="slidenum">
              <a:rPr lang="fr-FR" smtClean="0"/>
              <a:pPr/>
              <a:t>35</a:t>
            </a:fld>
            <a:endParaRPr lang="fr-F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977909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B99BA0-CA38-4F26-88BF-922CA19E58F5}" type="slidenum">
              <a:rPr lang="fr-FR" smtClean="0"/>
              <a:pPr/>
              <a:t>36</a:t>
            </a:fld>
            <a:endParaRPr lang="fr-F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977909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B99BA0-CA38-4F26-88BF-922CA19E58F5}" type="slidenum">
              <a:rPr lang="fr-FR" smtClean="0"/>
              <a:pPr/>
              <a:t>37</a:t>
            </a:fld>
            <a:endParaRPr lang="fr-F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977909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B99BA0-CA38-4F26-88BF-922CA19E58F5}" type="slidenum">
              <a:rPr lang="fr-FR" smtClean="0"/>
              <a:pPr/>
              <a:t>38</a:t>
            </a:fld>
            <a:endParaRPr lang="fr-F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977909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B99BA0-CA38-4F26-88BF-922CA19E58F5}" type="slidenum">
              <a:rPr lang="fr-FR" smtClean="0"/>
              <a:pPr/>
              <a:t>39</a:t>
            </a:fld>
            <a:endParaRPr lang="fr-F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97790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B99BA0-CA38-4F26-88BF-922CA19E58F5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Time </a:t>
            </a:r>
            <a:r>
              <a:rPr lang="fr-FR" dirty="0" err="1" smtClean="0"/>
              <a:t>Dependent</a:t>
            </a:r>
            <a:r>
              <a:rPr lang="fr-FR" dirty="0" smtClean="0"/>
              <a:t> CPV</a:t>
            </a:r>
            <a:endParaRPr lang="fr-F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1400" u="sng" dirty="0">
                <a:latin typeface="Cambria Math" pitchFamily="18" charset="0"/>
                <a:ea typeface="Cambria Math" pitchFamily="18" charset="0"/>
              </a:rPr>
              <a:t>K</a:t>
            </a:r>
            <a:r>
              <a:rPr lang="en-US" sz="1400" u="sng" baseline="-25000" dirty="0">
                <a:latin typeface="Cambria Math" pitchFamily="18" charset="0"/>
                <a:ea typeface="Cambria Math" pitchFamily="18" charset="0"/>
              </a:rPr>
              <a:t> S</a:t>
            </a:r>
            <a:r>
              <a:rPr lang="en-US" sz="1400" u="sng" baseline="30000" dirty="0">
                <a:latin typeface="Cambria Math" pitchFamily="18" charset="0"/>
                <a:ea typeface="Cambria Math" pitchFamily="18" charset="0"/>
              </a:rPr>
              <a:t>0</a:t>
            </a:r>
            <a:r>
              <a:rPr lang="en-US" sz="1400" u="sng" dirty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1400" u="sng" dirty="0" smtClean="0">
                <a:latin typeface="Cambria Math" pitchFamily="18" charset="0"/>
                <a:ea typeface="Cambria Math" pitchFamily="18" charset="0"/>
              </a:rPr>
              <a:t>π</a:t>
            </a:r>
            <a:r>
              <a:rPr lang="en-US" sz="1400" u="sng" baseline="30000" dirty="0" smtClean="0">
                <a:latin typeface="Cambria Math" pitchFamily="18" charset="0"/>
                <a:ea typeface="Cambria Math" pitchFamily="18" charset="0"/>
              </a:rPr>
              <a:t>0</a:t>
            </a:r>
          </a:p>
          <a:p>
            <a:pPr marL="0" indent="0">
              <a:buNone/>
            </a:pPr>
            <a:r>
              <a:rPr lang="en-US" sz="1400" dirty="0" smtClean="0">
                <a:solidFill>
                  <a:srgbClr val="EA6464"/>
                </a:solidFill>
                <a:latin typeface="Cambria Math" pitchFamily="18" charset="0"/>
                <a:ea typeface="Cambria Math" pitchFamily="18" charset="0"/>
              </a:rPr>
              <a:t>CP asymmetry in B</a:t>
            </a:r>
            <a:r>
              <a:rPr lang="en-US" sz="1400" baseline="30000" dirty="0" smtClean="0">
                <a:solidFill>
                  <a:srgbClr val="EA6464"/>
                </a:solidFill>
                <a:latin typeface="Cambria Math" pitchFamily="18" charset="0"/>
                <a:ea typeface="Cambria Math" pitchFamily="18" charset="0"/>
              </a:rPr>
              <a:t>0</a:t>
            </a:r>
            <a:r>
              <a:rPr lang="en-US" sz="1400" dirty="0">
                <a:solidFill>
                  <a:srgbClr val="EA6464"/>
                </a:solidFill>
                <a:latin typeface="Cambria Math" pitchFamily="18" charset="0"/>
                <a:ea typeface="Cambria Math" pitchFamily="18" charset="0"/>
              </a:rPr>
              <a:t>→</a:t>
            </a:r>
            <a:r>
              <a:rPr lang="el-GR" sz="1400" dirty="0">
                <a:solidFill>
                  <a:srgbClr val="EA6464"/>
                </a:solidFill>
                <a:latin typeface="Cambria Math" pitchFamily="18" charset="0"/>
                <a:ea typeface="Cambria Math" pitchFamily="18" charset="0"/>
              </a:rPr>
              <a:t>π</a:t>
            </a:r>
            <a:r>
              <a:rPr lang="el-GR" sz="1400" baseline="30000" dirty="0">
                <a:solidFill>
                  <a:srgbClr val="EA6464"/>
                </a:solidFill>
                <a:latin typeface="Cambria Math" pitchFamily="18" charset="0"/>
                <a:ea typeface="Cambria Math" pitchFamily="18" charset="0"/>
              </a:rPr>
              <a:t>0</a:t>
            </a:r>
            <a:r>
              <a:rPr lang="en-US" sz="1400" dirty="0">
                <a:solidFill>
                  <a:srgbClr val="EA6464"/>
                </a:solidFill>
                <a:latin typeface="Cambria Math" pitchFamily="18" charset="0"/>
                <a:ea typeface="Cambria Math" pitchFamily="18" charset="0"/>
              </a:rPr>
              <a:t>K</a:t>
            </a:r>
            <a:r>
              <a:rPr lang="en-US" sz="1400" baseline="30000" dirty="0">
                <a:solidFill>
                  <a:srgbClr val="EA6464"/>
                </a:solidFill>
                <a:latin typeface="Cambria Math" pitchFamily="18" charset="0"/>
                <a:ea typeface="Cambria Math" pitchFamily="18" charset="0"/>
              </a:rPr>
              <a:t>0</a:t>
            </a:r>
            <a:r>
              <a:rPr lang="en-US" sz="1400" baseline="-25000" dirty="0">
                <a:solidFill>
                  <a:srgbClr val="EA6464"/>
                </a:solidFill>
                <a:latin typeface="Cambria Math" pitchFamily="18" charset="0"/>
                <a:ea typeface="Cambria Math" pitchFamily="18" charset="0"/>
              </a:rPr>
              <a:t>S</a:t>
            </a:r>
            <a:r>
              <a:rPr lang="el-GR" sz="1400" dirty="0" smtClean="0">
                <a:solidFill>
                  <a:srgbClr val="EA6464"/>
                </a:solidFill>
                <a:latin typeface="Cambria Math" pitchFamily="18" charset="0"/>
                <a:ea typeface="Cambria Math" pitchFamily="18" charset="0"/>
              </a:rPr>
              <a:t>γ</a:t>
            </a:r>
            <a:r>
              <a:rPr lang="fr-FR" sz="1400" dirty="0" smtClean="0">
                <a:solidFill>
                  <a:srgbClr val="EA6464"/>
                </a:solidFill>
                <a:latin typeface="Cambria Math" pitchFamily="18" charset="0"/>
                <a:ea typeface="Cambria Math" pitchFamily="18" charset="0"/>
              </a:rPr>
              <a:t>  </a:t>
            </a:r>
            <a:r>
              <a:rPr lang="en-US" sz="1400" dirty="0" smtClean="0">
                <a:solidFill>
                  <a:srgbClr val="EA6464"/>
                </a:solidFill>
                <a:latin typeface="Cambria Math" pitchFamily="18" charset="0"/>
                <a:ea typeface="Cambria Math" pitchFamily="18" charset="0"/>
              </a:rPr>
              <a:t>decays,        S</a:t>
            </a:r>
            <a:r>
              <a:rPr lang="el-GR" sz="1400" baseline="-25000" dirty="0">
                <a:solidFill>
                  <a:srgbClr val="EA6464"/>
                </a:solidFill>
                <a:latin typeface="Cambria Math" pitchFamily="18" charset="0"/>
                <a:ea typeface="Cambria Math" pitchFamily="18" charset="0"/>
              </a:rPr>
              <a:t>π</a:t>
            </a:r>
            <a:r>
              <a:rPr lang="el-GR" sz="1200" baseline="-6000" dirty="0">
                <a:solidFill>
                  <a:srgbClr val="EA6464"/>
                </a:solidFill>
                <a:latin typeface="Cambria Math" pitchFamily="18" charset="0"/>
                <a:ea typeface="Cambria Math" pitchFamily="18" charset="0"/>
              </a:rPr>
              <a:t>0</a:t>
            </a:r>
            <a:r>
              <a:rPr lang="en-US" sz="1400" baseline="-25000" dirty="0">
                <a:solidFill>
                  <a:srgbClr val="EA6464"/>
                </a:solidFill>
                <a:latin typeface="Cambria Math" pitchFamily="18" charset="0"/>
                <a:ea typeface="Cambria Math" pitchFamily="18" charset="0"/>
              </a:rPr>
              <a:t>K</a:t>
            </a:r>
            <a:r>
              <a:rPr lang="en-US" sz="1200" baseline="-6000" dirty="0">
                <a:solidFill>
                  <a:srgbClr val="EA6464"/>
                </a:solidFill>
                <a:latin typeface="Cambria Math" pitchFamily="18" charset="0"/>
                <a:ea typeface="Cambria Math" pitchFamily="18" charset="0"/>
              </a:rPr>
              <a:t>0</a:t>
            </a:r>
            <a:r>
              <a:rPr lang="en-US" sz="1200" baseline="-46000" dirty="0">
                <a:solidFill>
                  <a:srgbClr val="EA6464"/>
                </a:solidFill>
                <a:latin typeface="Cambria Math" pitchFamily="18" charset="0"/>
                <a:ea typeface="Cambria Math" pitchFamily="18" charset="0"/>
              </a:rPr>
              <a:t>S</a:t>
            </a:r>
            <a:r>
              <a:rPr lang="el-GR" sz="1400" baseline="-25000" dirty="0">
                <a:solidFill>
                  <a:srgbClr val="EA6464"/>
                </a:solidFill>
                <a:latin typeface="Cambria Math" pitchFamily="18" charset="0"/>
                <a:ea typeface="Cambria Math" pitchFamily="18" charset="0"/>
              </a:rPr>
              <a:t>γ</a:t>
            </a:r>
            <a:r>
              <a:rPr lang="el-GR" sz="1400" dirty="0">
                <a:solidFill>
                  <a:srgbClr val="EA6464"/>
                </a:solidFill>
                <a:latin typeface="Cambria Math" pitchFamily="18" charset="0"/>
                <a:ea typeface="Cambria Math" pitchFamily="18" charset="0"/>
              </a:rPr>
              <a:t>=−</a:t>
            </a:r>
            <a:r>
              <a:rPr lang="el-GR" sz="1400" dirty="0" smtClean="0">
                <a:solidFill>
                  <a:srgbClr val="EA6464"/>
                </a:solidFill>
                <a:latin typeface="Cambria Math" pitchFamily="18" charset="0"/>
                <a:ea typeface="Cambria Math" pitchFamily="18" charset="0"/>
              </a:rPr>
              <a:t>0.15±0.20</a:t>
            </a:r>
            <a:r>
              <a:rPr lang="fr-FR" sz="1400" dirty="0" smtClean="0">
                <a:solidFill>
                  <a:srgbClr val="EA6464"/>
                </a:solidFill>
                <a:latin typeface="Cambria Math" pitchFamily="18" charset="0"/>
                <a:ea typeface="Cambria Math" pitchFamily="18" charset="0"/>
              </a:rPr>
              <a:t> </a:t>
            </a:r>
          </a:p>
          <a:p>
            <a:pPr marL="0" indent="0">
              <a:buNone/>
            </a:pPr>
            <a:r>
              <a:rPr lang="fr-FR" sz="1400" dirty="0" err="1" smtClean="0">
                <a:solidFill>
                  <a:srgbClr val="C00000"/>
                </a:solidFill>
                <a:latin typeface="Cambria Math" pitchFamily="18" charset="0"/>
                <a:ea typeface="Cambria Math" pitchFamily="18" charset="0"/>
              </a:rPr>
              <a:t>Expected</a:t>
            </a:r>
            <a:r>
              <a:rPr lang="fr-FR" sz="1400" dirty="0" smtClean="0">
                <a:solidFill>
                  <a:srgbClr val="C00000"/>
                </a:solidFill>
                <a:latin typeface="Cambria Math" pitchFamily="18" charset="0"/>
                <a:ea typeface="Cambria Math" pitchFamily="18" charset="0"/>
              </a:rPr>
              <a:t> </a:t>
            </a:r>
            <a:r>
              <a:rPr lang="fr-FR" sz="1400" dirty="0" err="1" smtClean="0">
                <a:solidFill>
                  <a:srgbClr val="C00000"/>
                </a:solidFill>
                <a:latin typeface="Cambria Math" pitchFamily="18" charset="0"/>
                <a:ea typeface="Cambria Math" pitchFamily="18" charset="0"/>
              </a:rPr>
              <a:t>precision</a:t>
            </a:r>
            <a:r>
              <a:rPr lang="fr-FR" sz="1400" dirty="0" smtClean="0">
                <a:solidFill>
                  <a:srgbClr val="C00000"/>
                </a:solidFill>
                <a:latin typeface="Cambria Math" pitchFamily="18" charset="0"/>
                <a:ea typeface="Cambria Math" pitchFamily="18" charset="0"/>
              </a:rPr>
              <a:t> </a:t>
            </a:r>
            <a:r>
              <a:rPr lang="fr-FR" sz="1400" dirty="0" err="1" smtClean="0">
                <a:solidFill>
                  <a:srgbClr val="C00000"/>
                </a:solidFill>
                <a:latin typeface="Cambria Math" pitchFamily="18" charset="0"/>
                <a:ea typeface="Cambria Math" pitchFamily="18" charset="0"/>
              </a:rPr>
              <a:t>at</a:t>
            </a:r>
            <a:r>
              <a:rPr lang="fr-FR" sz="1400" dirty="0" smtClean="0">
                <a:solidFill>
                  <a:srgbClr val="C00000"/>
                </a:solidFill>
                <a:latin typeface="Cambria Math" pitchFamily="18" charset="0"/>
                <a:ea typeface="Cambria Math" pitchFamily="18" charset="0"/>
              </a:rPr>
              <a:t> Belle II</a:t>
            </a:r>
          </a:p>
          <a:p>
            <a:pPr marL="0" indent="0">
              <a:buNone/>
            </a:pPr>
            <a:r>
              <a:rPr lang="en-US" sz="1400" dirty="0" smtClean="0">
                <a:solidFill>
                  <a:srgbClr val="00B050"/>
                </a:solidFill>
                <a:latin typeface="Cambria Math" pitchFamily="18" charset="0"/>
                <a:ea typeface="Cambria Math" pitchFamily="18" charset="0"/>
              </a:rPr>
              <a:t>Angular </a:t>
            </a:r>
            <a:r>
              <a:rPr lang="en-US" sz="1400" dirty="0">
                <a:solidFill>
                  <a:srgbClr val="00B050"/>
                </a:solidFill>
                <a:latin typeface="Cambria Math" pitchFamily="18" charset="0"/>
                <a:ea typeface="Cambria Math" pitchFamily="18" charset="0"/>
              </a:rPr>
              <a:t>coefficients </a:t>
            </a:r>
            <a:r>
              <a:rPr lang="en-US" sz="1400" dirty="0" smtClean="0">
                <a:solidFill>
                  <a:srgbClr val="00B050"/>
                </a:solidFill>
                <a:latin typeface="Cambria Math" pitchFamily="18" charset="0"/>
                <a:ea typeface="Cambria Math" pitchFamily="18" charset="0"/>
              </a:rPr>
              <a:t>from </a:t>
            </a:r>
            <a:r>
              <a:rPr lang="en-US" sz="1400" dirty="0" err="1" smtClean="0">
                <a:solidFill>
                  <a:srgbClr val="00B050"/>
                </a:solidFill>
                <a:latin typeface="Cambria Math" pitchFamily="18" charset="0"/>
                <a:ea typeface="Cambria Math" pitchFamily="18" charset="0"/>
              </a:rPr>
              <a:t>B</a:t>
            </a:r>
            <a:r>
              <a:rPr lang="en-US" sz="1400" dirty="0" err="1">
                <a:solidFill>
                  <a:srgbClr val="00B050"/>
                </a:solidFill>
                <a:latin typeface="Cambria Math" pitchFamily="18" charset="0"/>
                <a:ea typeface="Cambria Math" pitchFamily="18" charset="0"/>
              </a:rPr>
              <a:t>→K</a:t>
            </a:r>
            <a:r>
              <a:rPr lang="en-US" sz="1400" baseline="30000" dirty="0" err="1">
                <a:solidFill>
                  <a:srgbClr val="00B050"/>
                </a:solidFill>
                <a:latin typeface="Cambria Math" pitchFamily="18" charset="0"/>
                <a:ea typeface="Cambria Math" pitchFamily="18" charset="0"/>
              </a:rPr>
              <a:t>∗</a:t>
            </a:r>
            <a:r>
              <a:rPr lang="en-US" sz="1400" dirty="0" err="1">
                <a:solidFill>
                  <a:srgbClr val="00B050"/>
                </a:solidFill>
                <a:latin typeface="Cambria Math" pitchFamily="18" charset="0"/>
                <a:ea typeface="Cambria Math" pitchFamily="18" charset="0"/>
              </a:rPr>
              <a:t>e</a:t>
            </a:r>
            <a:r>
              <a:rPr lang="en-US" sz="1400" baseline="30000" dirty="0" err="1">
                <a:solidFill>
                  <a:srgbClr val="00B050"/>
                </a:solidFill>
                <a:latin typeface="Cambria Math" pitchFamily="18" charset="0"/>
                <a:ea typeface="Cambria Math" pitchFamily="18" charset="0"/>
              </a:rPr>
              <a:t>+</a:t>
            </a:r>
            <a:r>
              <a:rPr lang="en-US" sz="1400" dirty="0" err="1">
                <a:solidFill>
                  <a:srgbClr val="00B050"/>
                </a:solidFill>
                <a:latin typeface="Cambria Math" pitchFamily="18" charset="0"/>
                <a:ea typeface="Cambria Math" pitchFamily="18" charset="0"/>
              </a:rPr>
              <a:t>e</a:t>
            </a:r>
            <a:r>
              <a:rPr lang="en-US" sz="1400" baseline="30000" dirty="0" smtClean="0">
                <a:solidFill>
                  <a:srgbClr val="00B050"/>
                </a:solidFill>
                <a:latin typeface="Cambria Math" pitchFamily="18" charset="0"/>
                <a:ea typeface="Cambria Math" pitchFamily="18" charset="0"/>
              </a:rPr>
              <a:t>−</a:t>
            </a:r>
            <a:r>
              <a:rPr lang="en-US" sz="1400" dirty="0" smtClean="0">
                <a:solidFill>
                  <a:srgbClr val="00B050"/>
                </a:solidFill>
                <a:latin typeface="Cambria Math" pitchFamily="18" charset="0"/>
                <a:ea typeface="Cambria Math" pitchFamily="18" charset="0"/>
              </a:rPr>
              <a:t> at </a:t>
            </a:r>
            <a:r>
              <a:rPr lang="en-US" sz="1400" dirty="0" err="1" smtClean="0">
                <a:solidFill>
                  <a:srgbClr val="00B050"/>
                </a:solidFill>
                <a:latin typeface="Cambria Math" pitchFamily="18" charset="0"/>
                <a:ea typeface="Cambria Math" pitchFamily="18" charset="0"/>
              </a:rPr>
              <a:t>LHCb</a:t>
            </a:r>
            <a:r>
              <a:rPr lang="en-US" sz="1400" dirty="0" smtClean="0">
                <a:solidFill>
                  <a:srgbClr val="00B050"/>
                </a:solidFill>
                <a:latin typeface="Cambria Math" pitchFamily="18" charset="0"/>
                <a:ea typeface="Cambria Math" pitchFamily="18" charset="0"/>
              </a:rPr>
              <a:t>  : </a:t>
            </a:r>
            <a:r>
              <a:rPr lang="en-US" sz="1400" baseline="30000" dirty="0" smtClean="0">
                <a:solidFill>
                  <a:srgbClr val="00B050"/>
                </a:solidFill>
                <a:latin typeface="Cambria Math" pitchFamily="18" charset="0"/>
                <a:ea typeface="Cambria Math" pitchFamily="18" charset="0"/>
              </a:rPr>
              <a:t> </a:t>
            </a:r>
          </a:p>
          <a:p>
            <a:pPr marL="0" indent="0">
              <a:buNone/>
            </a:pPr>
            <a:r>
              <a:rPr lang="en-US" sz="1400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Current </a:t>
            </a:r>
            <a:r>
              <a:rPr lang="en-US" sz="1400" i="1" dirty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BR</a:t>
            </a:r>
            <a:r>
              <a:rPr lang="en-US" sz="1400" dirty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(B→X</a:t>
            </a:r>
            <a:r>
              <a:rPr lang="en-US" sz="1400" baseline="-25000" dirty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s</a:t>
            </a:r>
            <a:r>
              <a:rPr lang="el-GR" sz="1400" dirty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γ)</a:t>
            </a:r>
            <a:r>
              <a:rPr lang="fr-FR" sz="1400" dirty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 </a:t>
            </a:r>
            <a:endParaRPr lang="en-US" sz="1400" dirty="0" smtClean="0">
              <a:solidFill>
                <a:schemeClr val="bg1"/>
              </a:solidFill>
              <a:latin typeface="Cambria Math" pitchFamily="18" charset="0"/>
              <a:ea typeface="Cambria Math" pitchFamily="18" charset="0"/>
            </a:endParaRPr>
          </a:p>
          <a:p>
            <a:pPr marL="0" indent="0">
              <a:buNone/>
            </a:pPr>
            <a:r>
              <a:rPr lang="en-US" sz="1400" dirty="0" smtClean="0">
                <a:latin typeface="Cambria Math" pitchFamily="18" charset="0"/>
                <a:ea typeface="Cambria Math" pitchFamily="18" charset="0"/>
              </a:rPr>
              <a:t>This mode is hardly accessible at LHCB  .. </a:t>
            </a:r>
          </a:p>
          <a:p>
            <a:pPr marL="0" indent="0">
              <a:buNone/>
            </a:pPr>
            <a:endParaRPr lang="en-US" sz="1400" dirty="0" smtClean="0">
              <a:latin typeface="Cambria Math" pitchFamily="18" charset="0"/>
              <a:ea typeface="Cambria Math" pitchFamily="18" charset="0"/>
            </a:endParaRPr>
          </a:p>
          <a:p>
            <a:r>
              <a:rPr lang="en-US" sz="1400" u="sng" dirty="0">
                <a:latin typeface="Cambria Math" pitchFamily="18" charset="0"/>
                <a:ea typeface="Cambria Math" pitchFamily="18" charset="0"/>
              </a:rPr>
              <a:t>K </a:t>
            </a:r>
            <a:r>
              <a:rPr lang="en-US" sz="1400" baseline="-25000" dirty="0">
                <a:latin typeface="Cambria Math" pitchFamily="18" charset="0"/>
                <a:ea typeface="Cambria Math" pitchFamily="18" charset="0"/>
              </a:rPr>
              <a:t>S</a:t>
            </a:r>
            <a:r>
              <a:rPr lang="en-US" sz="1400" u="sng" baseline="30000" dirty="0">
                <a:latin typeface="Cambria Math" pitchFamily="18" charset="0"/>
                <a:ea typeface="Cambria Math" pitchFamily="18" charset="0"/>
              </a:rPr>
              <a:t>0</a:t>
            </a:r>
            <a:r>
              <a:rPr lang="en-US" sz="1400" u="sng" dirty="0">
                <a:latin typeface="Cambria Math" pitchFamily="18" charset="0"/>
                <a:ea typeface="Cambria Math" pitchFamily="18" charset="0"/>
              </a:rPr>
              <a:t> ρ</a:t>
            </a:r>
            <a:r>
              <a:rPr lang="en-US" sz="1400" u="sng" baseline="30000" dirty="0">
                <a:latin typeface="Cambria Math" pitchFamily="18" charset="0"/>
                <a:ea typeface="Cambria Math" pitchFamily="18" charset="0"/>
              </a:rPr>
              <a:t>0</a:t>
            </a:r>
            <a:endParaRPr lang="en-US" sz="1400" baseline="30000" dirty="0">
              <a:latin typeface="Cambria Math" pitchFamily="18" charset="0"/>
              <a:ea typeface="Cambria Math" pitchFamily="18" charset="0"/>
            </a:endParaRPr>
          </a:p>
          <a:p>
            <a:endParaRPr lang="en-US" sz="1400" baseline="30000" dirty="0" smtClean="0">
              <a:latin typeface="Cambria Math" pitchFamily="18" charset="0"/>
              <a:ea typeface="Cambria Math" pitchFamily="18" charset="0"/>
            </a:endParaRPr>
          </a:p>
          <a:p>
            <a:endParaRPr lang="en-US" sz="1400" baseline="30000" dirty="0">
              <a:latin typeface="Cambria Math" pitchFamily="18" charset="0"/>
              <a:ea typeface="Cambria Math" pitchFamily="18" charset="0"/>
            </a:endParaRPr>
          </a:p>
          <a:p>
            <a:endParaRPr lang="en-US" sz="1400" baseline="30000" dirty="0" smtClean="0">
              <a:latin typeface="Cambria Math" pitchFamily="18" charset="0"/>
              <a:ea typeface="Cambria Math" pitchFamily="18" charset="0"/>
            </a:endParaRPr>
          </a:p>
          <a:p>
            <a:endParaRPr lang="en-US" sz="1400" baseline="30000" dirty="0">
              <a:latin typeface="Cambria Math" pitchFamily="18" charset="0"/>
              <a:ea typeface="Cambria Math" pitchFamily="18" charset="0"/>
            </a:endParaRPr>
          </a:p>
          <a:p>
            <a:endParaRPr lang="en-US" sz="1400" baseline="30000" dirty="0" smtClean="0">
              <a:latin typeface="Cambria Math" pitchFamily="18" charset="0"/>
              <a:ea typeface="Cambria Math" pitchFamily="18" charset="0"/>
            </a:endParaRPr>
          </a:p>
          <a:p>
            <a:endParaRPr lang="en-US" sz="1400" baseline="30000" dirty="0">
              <a:latin typeface="Cambria Math" pitchFamily="18" charset="0"/>
              <a:ea typeface="Cambria Math" pitchFamily="18" charset="0"/>
            </a:endParaRPr>
          </a:p>
          <a:p>
            <a:endParaRPr lang="en-US" sz="1400" baseline="30000" dirty="0" smtClean="0">
              <a:latin typeface="Cambria Math" pitchFamily="18" charset="0"/>
              <a:ea typeface="Cambria Math" pitchFamily="18" charset="0"/>
            </a:endParaRPr>
          </a:p>
          <a:p>
            <a:endParaRPr lang="en-US" sz="1400" baseline="30000" dirty="0">
              <a:latin typeface="Cambria Math" pitchFamily="18" charset="0"/>
              <a:ea typeface="Cambria Math" pitchFamily="18" charset="0"/>
            </a:endParaRPr>
          </a:p>
          <a:p>
            <a:endParaRPr lang="en-GB" sz="1400" baseline="300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7635" y="300437"/>
            <a:ext cx="2288395" cy="2186484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ffectLst>
            <a:outerShdw dist="35921" dir="2700000" sx="99000" sy="99000" algn="ctr" rotWithShape="0">
              <a:schemeClr val="bg2">
                <a:alpha val="79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7635" y="2551219"/>
            <a:ext cx="2288395" cy="2194332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ffectLst>
            <a:outerShdw dist="35921" dir="2700000" sx="99000" sy="99000" algn="ctr" rotWithShape="0">
              <a:schemeClr val="bg2">
                <a:alpha val="79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290657" y="4714409"/>
            <a:ext cx="49647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dirty="0" smtClean="0">
                <a:hlinkClick r:id="rId4"/>
              </a:rPr>
              <a:t>arXiv:1802.09433</a:t>
            </a:r>
            <a:endParaRPr lang="fr-FR" sz="1200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204102" y="1332256"/>
            <a:ext cx="5140465" cy="936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-3829433" y="1326119"/>
            <a:ext cx="2204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Photon polarisation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-3405987" y="2313615"/>
            <a:ext cx="24529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Dilution factor due to </a:t>
            </a:r>
            <a:endParaRPr lang="fr-FR" dirty="0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845" y="2904840"/>
            <a:ext cx="4147040" cy="1891264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ffectLst>
            <a:outerShdw dist="35921" dir="2700000" sx="99000" sy="99000" algn="ctr" rotWithShape="0">
              <a:schemeClr val="bg2">
                <a:alpha val="79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8497" y="2919156"/>
            <a:ext cx="1279322" cy="263696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ffectLst>
            <a:outerShdw dist="35921" dir="2700000" sx="99000" sy="99000" algn="ctr" rotWithShape="0">
              <a:schemeClr val="bg2">
                <a:alpha val="79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693318" y="3417552"/>
            <a:ext cx="1509679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r-FR" sz="1200" dirty="0" smtClean="0">
                <a:solidFill>
                  <a:schemeClr val="bg1"/>
                </a:solidFill>
              </a:rPr>
              <a:t>Can </a:t>
            </a:r>
            <a:r>
              <a:rPr lang="fr-FR" sz="1200" dirty="0" err="1" smtClean="0">
                <a:solidFill>
                  <a:schemeClr val="bg1"/>
                </a:solidFill>
              </a:rPr>
              <a:t>constrain</a:t>
            </a:r>
            <a:r>
              <a:rPr lang="fr-FR" sz="1200" dirty="0" smtClean="0">
                <a:solidFill>
                  <a:schemeClr val="bg1"/>
                </a:solidFill>
              </a:rPr>
              <a:t> </a:t>
            </a:r>
            <a:r>
              <a:rPr lang="fr-FR" sz="1200" dirty="0" err="1" smtClean="0">
                <a:solidFill>
                  <a:schemeClr val="bg1"/>
                </a:solidFill>
              </a:rPr>
              <a:t>both</a:t>
            </a:r>
            <a:r>
              <a:rPr lang="fr-FR" sz="1200" dirty="0" smtClean="0">
                <a:solidFill>
                  <a:schemeClr val="bg1"/>
                </a:solidFill>
              </a:rPr>
              <a:t> </a:t>
            </a:r>
            <a:r>
              <a:rPr lang="fr-FR" sz="1200" dirty="0" err="1" smtClean="0">
                <a:solidFill>
                  <a:schemeClr val="bg1"/>
                </a:solidFill>
              </a:rPr>
              <a:t>Re</a:t>
            </a:r>
            <a:r>
              <a:rPr lang="fr-FR" sz="1200" dirty="0" smtClean="0">
                <a:solidFill>
                  <a:schemeClr val="bg1"/>
                </a:solidFill>
              </a:rPr>
              <a:t>(S) and Im(S) </a:t>
            </a:r>
            <a:endParaRPr lang="fr-FR" sz="1200" dirty="0">
              <a:solidFill>
                <a:schemeClr val="bg1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4934077" y="3209605"/>
            <a:ext cx="0" cy="207947"/>
          </a:xfrm>
          <a:prstGeom prst="straightConnector1">
            <a:avLst/>
          </a:prstGeom>
          <a:ln>
            <a:solidFill>
              <a:srgbClr val="FF0000">
                <a:alpha val="60000"/>
              </a:srgb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8" idx="3"/>
            <a:endCxn id="2052" idx="1"/>
          </p:cNvCxnSpPr>
          <p:nvPr/>
        </p:nvCxnSpPr>
        <p:spPr>
          <a:xfrm>
            <a:off x="6202997" y="3648385"/>
            <a:ext cx="474638" cy="0"/>
          </a:xfrm>
          <a:prstGeom prst="straightConnector1">
            <a:avLst/>
          </a:prstGeom>
          <a:ln>
            <a:solidFill>
              <a:srgbClr val="FF0000">
                <a:alpha val="60000"/>
              </a:srgb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7263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B99BA0-CA38-4F26-88BF-922CA19E58F5}" type="slidenum">
              <a:rPr lang="fr-FR" smtClean="0"/>
              <a:pPr/>
              <a:t>40</a:t>
            </a:fld>
            <a:endParaRPr lang="fr-F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977909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B99BA0-CA38-4F26-88BF-922CA19E58F5}" type="slidenum">
              <a:rPr lang="fr-FR" smtClean="0"/>
              <a:pPr/>
              <a:t>41</a:t>
            </a:fld>
            <a:endParaRPr lang="fr-F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977909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B99BA0-CA38-4F26-88BF-922CA19E58F5}" type="slidenum">
              <a:rPr lang="fr-FR" smtClean="0"/>
              <a:pPr/>
              <a:t>42</a:t>
            </a:fld>
            <a:endParaRPr lang="fr-F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977909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B99BA0-CA38-4F26-88BF-922CA19E58F5}" type="slidenum">
              <a:rPr lang="fr-FR" smtClean="0"/>
              <a:pPr/>
              <a:t>43</a:t>
            </a:fld>
            <a:endParaRPr lang="fr-F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97790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B99BA0-CA38-4F26-88BF-922CA19E58F5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Radiative </a:t>
            </a:r>
            <a:r>
              <a:rPr lang="fr-FR" dirty="0" err="1" smtClean="0"/>
              <a:t>Decays</a:t>
            </a:r>
            <a:r>
              <a:rPr lang="fr-FR" dirty="0" smtClean="0"/>
              <a:t> @</a:t>
            </a:r>
            <a:r>
              <a:rPr lang="fr-FR" dirty="0" err="1" smtClean="0"/>
              <a:t>LHCb</a:t>
            </a:r>
            <a:endParaRPr lang="fr-FR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 Placeholder 3"/>
              <p:cNvSpPr>
                <a:spLocks noGrp="1"/>
              </p:cNvSpPr>
              <p:nvPr>
                <p:ph type="body" sz="quarter" idx="11"/>
              </p:nvPr>
            </p:nvSpPr>
            <p:spPr/>
            <p:txBody>
              <a:bodyPr/>
              <a:lstStyle/>
              <a:p>
                <a:r>
                  <a:rPr lang="fr-FR" sz="1400" dirty="0" err="1" smtClean="0"/>
                  <a:t>Run</a:t>
                </a:r>
                <a:r>
                  <a:rPr lang="fr-FR" sz="1400" dirty="0" smtClean="0"/>
                  <a:t> I : (</a:t>
                </a:r>
                <a:r>
                  <a:rPr lang="fr-FR" sz="1400" dirty="0" smtClean="0"/>
                  <a:t>2010-2012)</a:t>
                </a:r>
                <a:endParaRPr lang="fr-FR" sz="1400" dirty="0" smtClean="0"/>
              </a:p>
              <a:p>
                <a:pPr marL="0" indent="0">
                  <a:buNone/>
                </a:pPr>
                <a:r>
                  <a:rPr lang="fr-FR" sz="1400" dirty="0" smtClean="0"/>
                  <a:t>-    </a:t>
                </a:r>
                <a:r>
                  <a:rPr lang="fr-FR" sz="1400" dirty="0" smtClean="0">
                    <a:solidFill>
                      <a:schemeClr val="bg1"/>
                    </a:solidFill>
                  </a:rPr>
                  <a:t>7-8 </a:t>
                </a:r>
                <a:r>
                  <a:rPr lang="fr-FR" sz="1400" dirty="0" err="1" smtClean="0">
                    <a:solidFill>
                      <a:schemeClr val="bg1"/>
                    </a:solidFill>
                  </a:rPr>
                  <a:t>TeV</a:t>
                </a:r>
                <a:r>
                  <a:rPr lang="fr-FR" sz="1400" dirty="0" smtClean="0">
                    <a:solidFill>
                      <a:schemeClr val="bg1"/>
                    </a:solidFill>
                  </a:rPr>
                  <a:t> pp collisions</a:t>
                </a:r>
              </a:p>
              <a:p>
                <a:pPr marL="0" indent="0">
                  <a:buNone/>
                </a:pPr>
                <a:r>
                  <a:rPr lang="fr-FR" sz="1400" dirty="0" smtClean="0">
                    <a:solidFill>
                      <a:schemeClr val="bg1"/>
                    </a:solidFill>
                  </a:rPr>
                  <a:t>-    </a:t>
                </a:r>
                <a:r>
                  <a:rPr lang="fr-FR" sz="1400" dirty="0" err="1" smtClean="0">
                    <a:solidFill>
                      <a:schemeClr val="bg1"/>
                    </a:solidFill>
                  </a:rPr>
                  <a:t>Integrated</a:t>
                </a:r>
                <a:r>
                  <a:rPr lang="fr-FR" sz="1400" dirty="0" smtClean="0">
                    <a:solidFill>
                      <a:schemeClr val="bg1"/>
                    </a:solidFill>
                  </a:rPr>
                  <a:t> </a:t>
                </a:r>
                <a:r>
                  <a:rPr lang="fr-FR" sz="1400" dirty="0" err="1" smtClean="0">
                    <a:solidFill>
                      <a:schemeClr val="bg1"/>
                    </a:solidFill>
                  </a:rPr>
                  <a:t>luminosity</a:t>
                </a:r>
                <a:r>
                  <a:rPr lang="fr-FR" sz="1400" dirty="0" smtClean="0">
                    <a:solidFill>
                      <a:schemeClr val="bg1"/>
                    </a:solidFill>
                  </a:rPr>
                  <a:t> : 3 </a:t>
                </a:r>
                <a:r>
                  <a:rPr lang="fr-FR" sz="1400" dirty="0" err="1" smtClean="0">
                    <a:solidFill>
                      <a:schemeClr val="bg1"/>
                    </a:solidFill>
                  </a:rPr>
                  <a:t>fb</a:t>
                </a:r>
                <a:r>
                  <a:rPr lang="fr-FR" sz="1400" dirty="0" smtClean="0">
                    <a:solidFill>
                      <a:schemeClr val="bg1"/>
                    </a:solidFill>
                  </a:rPr>
                  <a:t> </a:t>
                </a:r>
                <a:r>
                  <a:rPr lang="fr-FR" sz="1400" baseline="30000" dirty="0" smtClean="0">
                    <a:solidFill>
                      <a:schemeClr val="bg1"/>
                    </a:solidFill>
                  </a:rPr>
                  <a:t>-1</a:t>
                </a:r>
              </a:p>
              <a:p>
                <a:pPr>
                  <a:buFontTx/>
                  <a:buChar char="-"/>
                </a:pPr>
                <a:r>
                  <a:rPr lang="fr-FR" sz="1400" dirty="0" smtClean="0">
                    <a:solidFill>
                      <a:schemeClr val="bg1"/>
                    </a:solidFill>
                  </a:rPr>
                  <a:t>~2x10 </a:t>
                </a:r>
                <a:r>
                  <a:rPr lang="fr-FR" sz="1400" baseline="30000" dirty="0" smtClean="0">
                    <a:solidFill>
                      <a:schemeClr val="bg1"/>
                    </a:solidFill>
                  </a:rPr>
                  <a:t>11</a:t>
                </a:r>
                <a:r>
                  <a:rPr lang="fr-FR" sz="1400" dirty="0" smtClean="0">
                    <a:solidFill>
                      <a:schemeClr val="bg1"/>
                    </a:solidFill>
                  </a:rPr>
                  <a:t> b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fr-FR" sz="140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fr-FR" sz="1400" i="0" dirty="0">
                            <a:solidFill>
                              <a:schemeClr val="bg1"/>
                            </a:solidFill>
                            <a:latin typeface="Cambria Math"/>
                          </a:rPr>
                          <m:t>b</m:t>
                        </m:r>
                        <m:r>
                          <m:rPr>
                            <m:nor/>
                          </m:rPr>
                          <a:rPr lang="fr-FR" sz="1400" dirty="0">
                            <a:solidFill>
                              <a:schemeClr val="bg1"/>
                            </a:solidFill>
                          </a:rPr>
                          <m:t> </m:t>
                        </m:r>
                      </m:e>
                    </m:acc>
                  </m:oMath>
                </a14:m>
                <a:r>
                  <a:rPr lang="fr-FR" sz="1400" dirty="0" smtClean="0">
                    <a:solidFill>
                      <a:schemeClr val="bg1"/>
                    </a:solidFill>
                  </a:rPr>
                  <a:t> in the detector </a:t>
                </a:r>
                <a:r>
                  <a:rPr lang="fr-FR" sz="1400" dirty="0" err="1" smtClean="0">
                    <a:solidFill>
                      <a:schemeClr val="bg1"/>
                    </a:solidFill>
                  </a:rPr>
                  <a:t>acceptance</a:t>
                </a:r>
                <a:endParaRPr lang="fr-FR" sz="1400" dirty="0" smtClean="0">
                  <a:solidFill>
                    <a:schemeClr val="bg1"/>
                  </a:solidFill>
                </a:endParaRPr>
              </a:p>
              <a:p>
                <a:r>
                  <a:rPr lang="fr-FR" sz="1400" dirty="0" err="1" smtClean="0"/>
                  <a:t>Run</a:t>
                </a:r>
                <a:r>
                  <a:rPr lang="fr-FR" sz="1400" dirty="0" smtClean="0"/>
                  <a:t> II (2015-2018)</a:t>
                </a:r>
              </a:p>
              <a:p>
                <a:pPr>
                  <a:buFontTx/>
                  <a:buChar char="-"/>
                </a:pPr>
                <a:r>
                  <a:rPr lang="fr-FR" sz="1400" dirty="0" smtClean="0">
                    <a:solidFill>
                      <a:schemeClr val="bg1"/>
                    </a:solidFill>
                  </a:rPr>
                  <a:t>13 </a:t>
                </a:r>
                <a:r>
                  <a:rPr lang="fr-FR" sz="1400" dirty="0" err="1" smtClean="0">
                    <a:solidFill>
                      <a:schemeClr val="bg1"/>
                    </a:solidFill>
                  </a:rPr>
                  <a:t>TeV</a:t>
                </a:r>
                <a:r>
                  <a:rPr lang="fr-FR" sz="1400" dirty="0" smtClean="0">
                    <a:solidFill>
                      <a:schemeClr val="bg1"/>
                    </a:solidFill>
                  </a:rPr>
                  <a:t> pp collisions</a:t>
                </a:r>
              </a:p>
              <a:p>
                <a:pPr>
                  <a:buFontTx/>
                  <a:buChar char="-"/>
                </a:pPr>
                <a:r>
                  <a:rPr lang="fr-FR" sz="1400" dirty="0">
                    <a:solidFill>
                      <a:schemeClr val="bg1"/>
                    </a:solidFill>
                  </a:rPr>
                  <a:t> </a:t>
                </a:r>
                <a:r>
                  <a:rPr lang="fr-FR" sz="1400" dirty="0" err="1">
                    <a:solidFill>
                      <a:schemeClr val="bg1"/>
                    </a:solidFill>
                  </a:rPr>
                  <a:t>Integrated</a:t>
                </a:r>
                <a:r>
                  <a:rPr lang="fr-FR" sz="1400" dirty="0">
                    <a:solidFill>
                      <a:schemeClr val="bg1"/>
                    </a:solidFill>
                  </a:rPr>
                  <a:t> </a:t>
                </a:r>
                <a:r>
                  <a:rPr lang="fr-FR" sz="1400" dirty="0" err="1">
                    <a:solidFill>
                      <a:schemeClr val="bg1"/>
                    </a:solidFill>
                  </a:rPr>
                  <a:t>luminosity</a:t>
                </a:r>
                <a:r>
                  <a:rPr lang="fr-FR" sz="1400" dirty="0">
                    <a:solidFill>
                      <a:schemeClr val="bg1"/>
                    </a:solidFill>
                  </a:rPr>
                  <a:t> : </a:t>
                </a:r>
                <a:r>
                  <a:rPr lang="fr-FR" sz="1400" dirty="0" smtClean="0">
                    <a:solidFill>
                      <a:schemeClr val="bg1"/>
                    </a:solidFill>
                  </a:rPr>
                  <a:t>6 </a:t>
                </a:r>
                <a:r>
                  <a:rPr lang="fr-FR" sz="1400" dirty="0" err="1">
                    <a:solidFill>
                      <a:schemeClr val="bg1"/>
                    </a:solidFill>
                  </a:rPr>
                  <a:t>fb</a:t>
                </a:r>
                <a:r>
                  <a:rPr lang="fr-FR" sz="1400" dirty="0">
                    <a:solidFill>
                      <a:schemeClr val="bg1"/>
                    </a:solidFill>
                  </a:rPr>
                  <a:t> </a:t>
                </a:r>
                <a:r>
                  <a:rPr lang="fr-FR" sz="1400" baseline="30000" dirty="0">
                    <a:solidFill>
                      <a:schemeClr val="bg1"/>
                    </a:solidFill>
                  </a:rPr>
                  <a:t>-</a:t>
                </a:r>
                <a:r>
                  <a:rPr lang="fr-FR" sz="1400" baseline="30000" dirty="0" smtClean="0">
                    <a:solidFill>
                      <a:schemeClr val="bg1"/>
                    </a:solidFill>
                  </a:rPr>
                  <a:t>1</a:t>
                </a:r>
              </a:p>
              <a:p>
                <a:pPr>
                  <a:buFontTx/>
                  <a:buChar char="-"/>
                </a:pPr>
                <a:r>
                  <a:rPr lang="fr-FR" sz="1400" dirty="0" smtClean="0">
                    <a:solidFill>
                      <a:schemeClr val="bg1"/>
                    </a:solidFill>
                  </a:rPr>
                  <a:t>Production rate </a:t>
                </a:r>
                <a:r>
                  <a:rPr lang="fr-FR" sz="1400" dirty="0" err="1" smtClean="0">
                    <a:solidFill>
                      <a:schemeClr val="bg1"/>
                    </a:solidFill>
                  </a:rPr>
                  <a:t>increased</a:t>
                </a:r>
                <a:r>
                  <a:rPr lang="fr-FR" sz="1400" dirty="0" smtClean="0">
                    <a:solidFill>
                      <a:schemeClr val="bg1"/>
                    </a:solidFill>
                  </a:rPr>
                  <a:t> by ~ 2  </a:t>
                </a:r>
              </a:p>
              <a:p>
                <a:pPr>
                  <a:buFont typeface="Arial"/>
                  <a:buChar char="•"/>
                </a:pPr>
                <a:r>
                  <a:rPr lang="fr-FR" sz="1400" dirty="0" err="1" smtClean="0">
                    <a:solidFill>
                      <a:srgbClr val="002060"/>
                    </a:solidFill>
                  </a:rPr>
                  <a:t>h</a:t>
                </a:r>
                <a:r>
                  <a:rPr lang="fr-FR" sz="1400" baseline="30000" dirty="0" err="1" smtClean="0">
                    <a:solidFill>
                      <a:srgbClr val="002060"/>
                    </a:solidFill>
                  </a:rPr>
                  <a:t>+</a:t>
                </a:r>
                <a:r>
                  <a:rPr lang="fr-FR" sz="1400" dirty="0" err="1" smtClean="0">
                    <a:solidFill>
                      <a:srgbClr val="002060"/>
                    </a:solidFill>
                  </a:rPr>
                  <a:t>h</a:t>
                </a:r>
                <a:r>
                  <a:rPr lang="fr-FR" sz="1400" baseline="30000" dirty="0" smtClean="0">
                    <a:solidFill>
                      <a:srgbClr val="002060"/>
                    </a:solidFill>
                  </a:rPr>
                  <a:t>-</a:t>
                </a:r>
                <a:r>
                  <a:rPr lang="el-GR" sz="1400" dirty="0" smtClean="0">
                    <a:solidFill>
                      <a:srgbClr val="002060"/>
                    </a:solidFill>
                  </a:rPr>
                  <a:t>γ </a:t>
                </a:r>
                <a:r>
                  <a:rPr lang="fr-FR" sz="1400" dirty="0" smtClean="0">
                    <a:solidFill>
                      <a:srgbClr val="002060"/>
                    </a:solidFill>
                  </a:rPr>
                  <a:t>modes production </a:t>
                </a:r>
                <a:r>
                  <a:rPr lang="fr-FR" sz="1400" dirty="0" smtClean="0"/>
                  <a:t>:</a:t>
                </a:r>
              </a:p>
            </p:txBody>
          </p:sp>
        </mc:Choice>
        <mc:Fallback>
          <p:sp>
            <p:nvSpPr>
              <p:cNvPr id="4" name="Tex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1"/>
              </p:nvPr>
            </p:nvSpPr>
            <p:spPr>
              <a:blipFill rotWithShape="1">
                <a:blip r:embed="rId2"/>
                <a:stretch>
                  <a:fillRect l="-208" t="-13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4341" y="495862"/>
            <a:ext cx="3475835" cy="219918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>
            <a:outerShdw dist="35921" dir="2700000" sx="99000" sy="99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1707" y="3318901"/>
            <a:ext cx="2319349" cy="1554474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2448628" y="3061617"/>
            <a:ext cx="9829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>
                <a:solidFill>
                  <a:srgbClr val="FF0000"/>
                </a:solidFill>
              </a:rPr>
              <a:t>B</a:t>
            </a:r>
            <a:r>
              <a:rPr lang="fr-FR" sz="1400" baseline="30000" dirty="0">
                <a:solidFill>
                  <a:srgbClr val="FF0000"/>
                </a:solidFill>
              </a:rPr>
              <a:t>0</a:t>
            </a:r>
            <a:r>
              <a:rPr lang="fr-FR" sz="1400" dirty="0">
                <a:solidFill>
                  <a:srgbClr val="FF0000"/>
                </a:solidFill>
              </a:rPr>
              <a:t> → </a:t>
            </a:r>
            <a:r>
              <a:rPr lang="fr-FR" sz="1400" dirty="0" smtClean="0">
                <a:solidFill>
                  <a:srgbClr val="FF0000"/>
                </a:solidFill>
              </a:rPr>
              <a:t>K</a:t>
            </a:r>
            <a:r>
              <a:rPr lang="fr-FR" sz="1400" dirty="0">
                <a:solidFill>
                  <a:srgbClr val="FF0000"/>
                </a:solidFill>
              </a:rPr>
              <a:t>π</a:t>
            </a:r>
            <a:r>
              <a:rPr lang="fr-FR" sz="1400" baseline="30000" dirty="0" smtClean="0">
                <a:solidFill>
                  <a:srgbClr val="FF0000"/>
                </a:solidFill>
              </a:rPr>
              <a:t> </a:t>
            </a:r>
            <a:r>
              <a:rPr lang="el-GR" sz="1400" dirty="0">
                <a:solidFill>
                  <a:srgbClr val="FF0000"/>
                </a:solidFill>
              </a:rPr>
              <a:t>γ</a:t>
            </a:r>
            <a:endParaRPr lang="fr-FR" sz="1400" dirty="0"/>
          </a:p>
          <a:p>
            <a:endParaRPr lang="fr-FR" dirty="0"/>
          </a:p>
        </p:txBody>
      </p:sp>
      <p:sp>
        <p:nvSpPr>
          <p:cNvPr id="14" name="TextBox 13"/>
          <p:cNvSpPr txBox="1"/>
          <p:nvPr/>
        </p:nvSpPr>
        <p:spPr>
          <a:xfrm>
            <a:off x="5145305" y="3046364"/>
            <a:ext cx="9605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>
                <a:solidFill>
                  <a:srgbClr val="FF0000"/>
                </a:solidFill>
              </a:rPr>
              <a:t>B</a:t>
            </a:r>
            <a:r>
              <a:rPr lang="fr-FR" sz="1400" baseline="30000" dirty="0">
                <a:solidFill>
                  <a:srgbClr val="FF0000"/>
                </a:solidFill>
              </a:rPr>
              <a:t>0</a:t>
            </a:r>
            <a:r>
              <a:rPr lang="fr-FR" sz="1400" dirty="0">
                <a:solidFill>
                  <a:srgbClr val="FF0000"/>
                </a:solidFill>
              </a:rPr>
              <a:t> → </a:t>
            </a:r>
            <a:r>
              <a:rPr lang="fr-FR" sz="1400" dirty="0" smtClean="0">
                <a:solidFill>
                  <a:srgbClr val="FF0000"/>
                </a:solidFill>
              </a:rPr>
              <a:t>KK</a:t>
            </a:r>
            <a:r>
              <a:rPr lang="el-GR" sz="1400" dirty="0" smtClean="0">
                <a:solidFill>
                  <a:srgbClr val="FF0000"/>
                </a:solidFill>
              </a:rPr>
              <a:t>γ</a:t>
            </a:r>
            <a:endParaRPr lang="fr-FR" sz="1400" dirty="0">
              <a:solidFill>
                <a:srgbClr val="FF0000"/>
              </a:solidFill>
            </a:endParaRPr>
          </a:p>
          <a:p>
            <a:endParaRPr lang="fr-FR" dirty="0"/>
          </a:p>
        </p:txBody>
      </p:sp>
      <p:sp>
        <p:nvSpPr>
          <p:cNvPr id="15" name="TextBox 14"/>
          <p:cNvSpPr txBox="1"/>
          <p:nvPr/>
        </p:nvSpPr>
        <p:spPr>
          <a:xfrm>
            <a:off x="7785696" y="2984808"/>
            <a:ext cx="1135247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err="1">
                <a:solidFill>
                  <a:srgbClr val="FF0000"/>
                </a:solidFill>
              </a:rPr>
              <a:t>Λ</a:t>
            </a:r>
            <a:r>
              <a:rPr lang="fr-FR" sz="1600" baseline="-25000" dirty="0" err="1">
                <a:solidFill>
                  <a:srgbClr val="FF0000"/>
                </a:solidFill>
              </a:rPr>
              <a:t>b</a:t>
            </a:r>
            <a:r>
              <a:rPr lang="fr-FR" sz="1600" dirty="0">
                <a:solidFill>
                  <a:srgbClr val="FF0000"/>
                </a:solidFill>
              </a:rPr>
              <a:t> → </a:t>
            </a:r>
            <a:r>
              <a:rPr lang="fr-FR" sz="1600" dirty="0" err="1">
                <a:solidFill>
                  <a:srgbClr val="FF0000"/>
                </a:solidFill>
              </a:rPr>
              <a:t>pK</a:t>
            </a:r>
            <a:r>
              <a:rPr lang="fr-FR" sz="1600" dirty="0">
                <a:solidFill>
                  <a:srgbClr val="FF0000"/>
                </a:solidFill>
              </a:rPr>
              <a:t> </a:t>
            </a:r>
            <a:r>
              <a:rPr lang="el-GR" sz="1600" dirty="0">
                <a:solidFill>
                  <a:srgbClr val="FF0000"/>
                </a:solidFill>
              </a:rPr>
              <a:t>γ</a:t>
            </a:r>
            <a:endParaRPr lang="fr-FR" sz="1600" dirty="0"/>
          </a:p>
          <a:p>
            <a:endParaRPr lang="fr-FR" dirty="0"/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4861" y="3329702"/>
            <a:ext cx="2293007" cy="1536821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3318510"/>
            <a:ext cx="2574157" cy="157264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276316" y="3850917"/>
            <a:ext cx="11705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err="1" smtClean="0">
                <a:solidFill>
                  <a:schemeClr val="bg1"/>
                </a:solidFill>
              </a:rPr>
              <a:t>LHCb</a:t>
            </a:r>
            <a:r>
              <a:rPr lang="fr-FR" sz="1000" dirty="0" smtClean="0">
                <a:solidFill>
                  <a:schemeClr val="bg1"/>
                </a:solidFill>
              </a:rPr>
              <a:t> </a:t>
            </a:r>
            <a:r>
              <a:rPr lang="fr-FR" sz="1000" dirty="0" err="1" smtClean="0">
                <a:solidFill>
                  <a:schemeClr val="bg1"/>
                </a:solidFill>
              </a:rPr>
              <a:t>Unofficial</a:t>
            </a:r>
            <a:endParaRPr lang="fr-FR" sz="10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889591" y="3834837"/>
            <a:ext cx="11705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err="1" smtClean="0">
                <a:solidFill>
                  <a:schemeClr val="bg1"/>
                </a:solidFill>
              </a:rPr>
              <a:t>LHCb</a:t>
            </a:r>
            <a:r>
              <a:rPr lang="fr-FR" sz="1000" dirty="0" smtClean="0">
                <a:solidFill>
                  <a:schemeClr val="bg1"/>
                </a:solidFill>
              </a:rPr>
              <a:t> </a:t>
            </a:r>
            <a:r>
              <a:rPr lang="fr-FR" sz="1000" dirty="0" err="1" smtClean="0">
                <a:solidFill>
                  <a:schemeClr val="bg1"/>
                </a:solidFill>
              </a:rPr>
              <a:t>Unofficial</a:t>
            </a:r>
            <a:endParaRPr lang="fr-FR" sz="10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836194" y="3835872"/>
            <a:ext cx="11705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err="1" smtClean="0">
                <a:solidFill>
                  <a:schemeClr val="bg1"/>
                </a:solidFill>
              </a:rPr>
              <a:t>LHCb</a:t>
            </a:r>
            <a:r>
              <a:rPr lang="fr-FR" sz="1000" dirty="0" smtClean="0">
                <a:solidFill>
                  <a:schemeClr val="bg1"/>
                </a:solidFill>
              </a:rPr>
              <a:t> </a:t>
            </a:r>
            <a:r>
              <a:rPr lang="fr-FR" sz="1000" dirty="0" err="1" smtClean="0">
                <a:solidFill>
                  <a:schemeClr val="bg1"/>
                </a:solidFill>
              </a:rPr>
              <a:t>Unofficial</a:t>
            </a:r>
            <a:endParaRPr lang="fr-FR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779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B99BA0-CA38-4F26-88BF-922CA19E58F5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 </a:t>
            </a:r>
            <a:r>
              <a:rPr lang="fr-FR" dirty="0"/>
              <a:t>Radiative </a:t>
            </a:r>
            <a:r>
              <a:rPr lang="fr-FR" dirty="0" err="1"/>
              <a:t>Decays</a:t>
            </a:r>
            <a:r>
              <a:rPr lang="fr-FR" dirty="0"/>
              <a:t> @</a:t>
            </a:r>
            <a:r>
              <a:rPr lang="fr-FR" dirty="0" err="1" smtClean="0"/>
              <a:t>LHCb</a:t>
            </a:r>
            <a:r>
              <a:rPr lang="fr-FR" dirty="0" smtClean="0"/>
              <a:t> (2)</a:t>
            </a:r>
            <a:endParaRPr lang="fr-F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 sz="1400" u="sng" dirty="0" smtClean="0"/>
          </a:p>
          <a:p>
            <a:endParaRPr lang="fr-FR" sz="1400" u="sng" dirty="0"/>
          </a:p>
          <a:p>
            <a:r>
              <a:rPr lang="fr-FR" sz="1400" u="sng" dirty="0" err="1" smtClean="0"/>
              <a:t>Two</a:t>
            </a:r>
            <a:r>
              <a:rPr lang="fr-FR" sz="1400" u="sng" dirty="0" smtClean="0"/>
              <a:t> types of photons : </a:t>
            </a:r>
          </a:p>
          <a:p>
            <a:pPr>
              <a:buFontTx/>
              <a:buChar char="-"/>
            </a:pPr>
            <a:r>
              <a:rPr lang="fr-FR" sz="1400" dirty="0" err="1" smtClean="0"/>
              <a:t>Calorimetric</a:t>
            </a:r>
            <a:r>
              <a:rPr lang="fr-FR" sz="1400" dirty="0" smtClean="0"/>
              <a:t> photons : </a:t>
            </a:r>
            <a:r>
              <a:rPr lang="fr-FR" sz="1400" dirty="0" err="1" smtClean="0"/>
              <a:t>unconverted</a:t>
            </a:r>
            <a:r>
              <a:rPr lang="fr-FR" sz="1400" dirty="0" smtClean="0"/>
              <a:t> photons (or conversion </a:t>
            </a:r>
            <a:r>
              <a:rPr lang="fr-FR" sz="1400" dirty="0" err="1" smtClean="0"/>
              <a:t>after</a:t>
            </a:r>
            <a:r>
              <a:rPr lang="fr-FR" sz="1400" dirty="0" smtClean="0"/>
              <a:t> the </a:t>
            </a:r>
            <a:r>
              <a:rPr lang="fr-FR" sz="1400" dirty="0" err="1" smtClean="0"/>
              <a:t>magnet</a:t>
            </a:r>
            <a:r>
              <a:rPr lang="fr-FR" sz="1400" dirty="0" smtClean="0"/>
              <a:t>)</a:t>
            </a:r>
          </a:p>
          <a:p>
            <a:pPr>
              <a:buFontTx/>
              <a:buChar char="-"/>
            </a:pPr>
            <a:r>
              <a:rPr lang="fr-FR" sz="1400" dirty="0" err="1" smtClean="0"/>
              <a:t>Converted</a:t>
            </a:r>
            <a:r>
              <a:rPr lang="fr-FR" sz="1400" dirty="0" smtClean="0"/>
              <a:t> photon : di-</a:t>
            </a:r>
            <a:r>
              <a:rPr lang="fr-FR" sz="1400" dirty="0" err="1" smtClean="0"/>
              <a:t>electron</a:t>
            </a:r>
            <a:r>
              <a:rPr lang="fr-FR" sz="1400" dirty="0" smtClean="0"/>
              <a:t> conversion </a:t>
            </a:r>
            <a:r>
              <a:rPr lang="fr-FR" sz="1400" dirty="0" err="1" smtClean="0"/>
              <a:t>before</a:t>
            </a:r>
            <a:r>
              <a:rPr lang="fr-FR" sz="1400" dirty="0" smtClean="0"/>
              <a:t> the </a:t>
            </a:r>
            <a:r>
              <a:rPr lang="fr-FR" sz="1400" dirty="0" err="1" smtClean="0"/>
              <a:t>magnet</a:t>
            </a:r>
            <a:endParaRPr lang="fr-FR" sz="1400" dirty="0" smtClean="0"/>
          </a:p>
          <a:p>
            <a:pPr>
              <a:buFontTx/>
              <a:buChar char="-"/>
            </a:pPr>
            <a:endParaRPr lang="fr-FR" sz="1400" dirty="0"/>
          </a:p>
          <a:p>
            <a:pPr>
              <a:buFont typeface="Arial"/>
              <a:buChar char="•"/>
            </a:pPr>
            <a:r>
              <a:rPr lang="fr-FR" sz="1400" dirty="0" smtClean="0"/>
              <a:t>High </a:t>
            </a:r>
            <a:r>
              <a:rPr lang="fr-FR" sz="1400" dirty="0" err="1" smtClean="0"/>
              <a:t>calorimeter</a:t>
            </a:r>
            <a:r>
              <a:rPr lang="fr-FR" sz="1400" dirty="0" smtClean="0"/>
              <a:t> </a:t>
            </a:r>
            <a:r>
              <a:rPr lang="fr-FR" sz="1400" dirty="0" err="1" smtClean="0"/>
              <a:t>occupancy</a:t>
            </a:r>
            <a:r>
              <a:rPr lang="fr-FR" sz="1400" dirty="0" smtClean="0"/>
              <a:t> =&gt; Large </a:t>
            </a:r>
            <a:r>
              <a:rPr lang="fr-FR" sz="1400" dirty="0" err="1" smtClean="0"/>
              <a:t>combinatorial</a:t>
            </a:r>
            <a:r>
              <a:rPr lang="fr-FR" sz="1400" dirty="0" smtClean="0"/>
              <a:t> background</a:t>
            </a:r>
          </a:p>
          <a:p>
            <a:pPr>
              <a:buFont typeface="Arial"/>
              <a:buChar char="•"/>
            </a:pPr>
            <a:r>
              <a:rPr lang="fr-FR" sz="1400" dirty="0" err="1" smtClean="0"/>
              <a:t>Polluted</a:t>
            </a:r>
            <a:r>
              <a:rPr lang="fr-FR" sz="1400" dirty="0" smtClean="0"/>
              <a:t> by high P</a:t>
            </a:r>
            <a:r>
              <a:rPr lang="fr-FR" sz="1400" baseline="-25000" dirty="0" smtClean="0"/>
              <a:t>T  </a:t>
            </a:r>
            <a:r>
              <a:rPr lang="el-GR" sz="1400" dirty="0" smtClean="0"/>
              <a:t>π</a:t>
            </a:r>
            <a:r>
              <a:rPr lang="fr-FR" sz="1400" baseline="30000" dirty="0" smtClean="0"/>
              <a:t>0</a:t>
            </a:r>
            <a:r>
              <a:rPr lang="fr-FR" sz="1400" dirty="0" smtClean="0"/>
              <a:t> </a:t>
            </a:r>
            <a:r>
              <a:rPr lang="fr-FR" sz="1400" dirty="0" err="1" smtClean="0"/>
              <a:t>producing</a:t>
            </a:r>
            <a:r>
              <a:rPr lang="fr-FR" sz="1400" dirty="0" smtClean="0"/>
              <a:t> a single cluster in the </a:t>
            </a:r>
            <a:r>
              <a:rPr lang="fr-FR" sz="1400" dirty="0" err="1" smtClean="0"/>
              <a:t>Electromagnetic</a:t>
            </a:r>
            <a:r>
              <a:rPr lang="fr-FR" sz="1400" dirty="0" smtClean="0"/>
              <a:t> </a:t>
            </a:r>
            <a:r>
              <a:rPr lang="fr-FR" sz="1400" dirty="0" err="1" smtClean="0"/>
              <a:t>Calorimeter</a:t>
            </a:r>
            <a:r>
              <a:rPr lang="fr-FR" sz="1400" dirty="0" smtClean="0"/>
              <a:t> </a:t>
            </a:r>
          </a:p>
          <a:p>
            <a:pPr marL="0" indent="0">
              <a:buNone/>
            </a:pPr>
            <a:endParaRPr lang="en-US" sz="1400" dirty="0" smtClean="0"/>
          </a:p>
          <a:p>
            <a:pPr>
              <a:buFont typeface="Arial"/>
              <a:buChar char="•"/>
            </a:pPr>
            <a:endParaRPr lang="en-US" sz="1400" dirty="0"/>
          </a:p>
          <a:p>
            <a:pPr>
              <a:buFont typeface="Arial"/>
              <a:buChar char="•"/>
            </a:pPr>
            <a:r>
              <a:rPr lang="en-US" sz="1400" dirty="0" smtClean="0"/>
              <a:t>Mass </a:t>
            </a:r>
            <a:r>
              <a:rPr lang="en-US" sz="1400" dirty="0"/>
              <a:t>resolution driven by calorimeter </a:t>
            </a:r>
            <a:r>
              <a:rPr lang="en-US" sz="1400" dirty="0" smtClean="0"/>
              <a:t>resolution :</a:t>
            </a:r>
          </a:p>
          <a:p>
            <a:pPr marL="342900" lvl="1" indent="0">
              <a:buNone/>
            </a:pPr>
            <a:r>
              <a:rPr lang="el-GR" sz="1400" dirty="0" smtClean="0"/>
              <a:t>σ</a:t>
            </a:r>
            <a:r>
              <a:rPr lang="fr-FR" sz="1400" baseline="-25000" dirty="0"/>
              <a:t>M</a:t>
            </a:r>
            <a:r>
              <a:rPr lang="fr-FR" sz="1400" dirty="0"/>
              <a:t>(B→X</a:t>
            </a:r>
            <a:r>
              <a:rPr lang="el-GR" sz="1400" dirty="0"/>
              <a:t>γ) ~ 90 </a:t>
            </a:r>
            <a:r>
              <a:rPr lang="fr-FR" sz="1400" dirty="0" smtClean="0"/>
              <a:t>MeV/c</a:t>
            </a:r>
            <a:r>
              <a:rPr lang="fr-FR" sz="1400" baseline="30000" dirty="0" smtClean="0"/>
              <a:t>2 </a:t>
            </a:r>
            <a:r>
              <a:rPr lang="fr-FR" sz="1400" dirty="0" smtClean="0"/>
              <a:t> =&gt;     </a:t>
            </a:r>
            <a:r>
              <a:rPr lang="fr-FR" sz="1400" dirty="0" err="1" smtClean="0"/>
              <a:t>possibly</a:t>
            </a:r>
            <a:r>
              <a:rPr lang="fr-FR" sz="1400" dirty="0" smtClean="0"/>
              <a:t> </a:t>
            </a:r>
            <a:r>
              <a:rPr lang="fr-FR" sz="1400" dirty="0" err="1" smtClean="0"/>
              <a:t>numerous</a:t>
            </a:r>
            <a:r>
              <a:rPr lang="fr-FR" sz="1400" dirty="0" smtClean="0"/>
              <a:t> backgrounds </a:t>
            </a:r>
            <a:r>
              <a:rPr lang="fr-FR" sz="1400" dirty="0" err="1" smtClean="0"/>
              <a:t>under</a:t>
            </a:r>
            <a:r>
              <a:rPr lang="fr-FR" sz="1400" dirty="0" smtClean="0"/>
              <a:t> </a:t>
            </a:r>
            <a:r>
              <a:rPr lang="fr-FR" sz="1400" dirty="0" smtClean="0"/>
              <a:t>the </a:t>
            </a:r>
            <a:r>
              <a:rPr lang="fr-FR" sz="1400" dirty="0" smtClean="0"/>
              <a:t>signal </a:t>
            </a:r>
            <a:r>
              <a:rPr lang="fr-FR" sz="1400" dirty="0" err="1" smtClean="0"/>
              <a:t>peak</a:t>
            </a:r>
            <a:r>
              <a:rPr lang="fr-FR" sz="1400" dirty="0" smtClean="0"/>
              <a:t> !</a:t>
            </a:r>
          </a:p>
          <a:p>
            <a:pPr marL="0" indent="0">
              <a:buNone/>
            </a:pPr>
            <a:r>
              <a:rPr lang="fr-FR" sz="1400" dirty="0" smtClean="0"/>
              <a:t> </a:t>
            </a:r>
          </a:p>
          <a:p>
            <a:pPr marL="0" indent="0">
              <a:buNone/>
            </a:pPr>
            <a:endParaRPr lang="fr-FR" sz="14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7727" y="5453363"/>
            <a:ext cx="2305990" cy="2126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3717" y="5559339"/>
            <a:ext cx="3430854" cy="1914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7776" y="923925"/>
            <a:ext cx="1880024" cy="351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9779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B99BA0-CA38-4F26-88BF-922CA19E58F5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5009" y="-96963"/>
            <a:ext cx="7786783" cy="279679"/>
          </a:xfrm>
        </p:spPr>
        <p:txBody>
          <a:bodyPr/>
          <a:lstStyle/>
          <a:p>
            <a:r>
              <a:rPr lang="fr-FR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Garamond" pitchFamily="18" charset="0"/>
                <a:ea typeface="Cambria Math" pitchFamily="18" charset="0"/>
              </a:rPr>
              <a:t>B</a:t>
            </a:r>
            <a:r>
              <a:rPr lang="fr-FR" baseline="-25000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Garamond" pitchFamily="18" charset="0"/>
                <a:ea typeface="Cambria Math" pitchFamily="18" charset="0"/>
              </a:rPr>
              <a:t>(s) </a:t>
            </a:r>
            <a:r>
              <a:rPr lang="fr-FR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Garamond" pitchFamily="18" charset="0"/>
                <a:ea typeface="Cambria Math" pitchFamily="18" charset="0"/>
              </a:rPr>
              <a:t>→ </a:t>
            </a:r>
            <a:r>
              <a:rPr lang="fr-FR" dirty="0" err="1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Garamond" pitchFamily="18" charset="0"/>
                <a:ea typeface="Cambria Math" pitchFamily="18" charset="0"/>
              </a:rPr>
              <a:t>K</a:t>
            </a:r>
            <a:r>
              <a:rPr lang="fr-FR" baseline="-25000" dirty="0" err="1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Garamond" pitchFamily="18" charset="0"/>
                <a:ea typeface="Cambria Math" pitchFamily="18" charset="0"/>
              </a:rPr>
              <a:t>s</a:t>
            </a:r>
            <a:r>
              <a:rPr lang="fr-FR" dirty="0" err="1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Garamond" pitchFamily="18" charset="0"/>
                <a:ea typeface="Cambria Math" pitchFamily="18" charset="0"/>
              </a:rPr>
              <a:t>h</a:t>
            </a:r>
            <a:r>
              <a:rPr lang="fr-FR" baseline="30000" dirty="0" err="1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Garamond" pitchFamily="18" charset="0"/>
                <a:ea typeface="Cambria Math" pitchFamily="18" charset="0"/>
              </a:rPr>
              <a:t>+</a:t>
            </a:r>
            <a:r>
              <a:rPr lang="fr-FR" dirty="0" err="1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Garamond" pitchFamily="18" charset="0"/>
                <a:ea typeface="Cambria Math" pitchFamily="18" charset="0"/>
              </a:rPr>
              <a:t>h</a:t>
            </a:r>
            <a:r>
              <a:rPr lang="fr-FR" baseline="300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Garamond" pitchFamily="18" charset="0"/>
                <a:ea typeface="Cambria Math" pitchFamily="18" charset="0"/>
              </a:rPr>
              <a:t>-</a:t>
            </a:r>
            <a:r>
              <a:rPr lang="el-GR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ea typeface="Cambria Math" pitchFamily="18" charset="0"/>
              </a:rPr>
              <a:t>γ</a:t>
            </a:r>
            <a:endParaRPr lang="fr-F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sz="1400" dirty="0" smtClean="0"/>
          </a:p>
          <a:p>
            <a:r>
              <a:rPr lang="en-US" sz="1400" dirty="0" err="1" smtClean="0"/>
              <a:t>LHCb</a:t>
            </a:r>
            <a:r>
              <a:rPr lang="en-US" sz="1400" dirty="0" smtClean="0"/>
              <a:t> </a:t>
            </a:r>
            <a:r>
              <a:rPr lang="en-US" sz="1400" dirty="0"/>
              <a:t>analysis based on centralized productions of reconstructed data set pre-filtered according to selections provided by working </a:t>
            </a:r>
            <a:r>
              <a:rPr lang="en-US" sz="1400" dirty="0" smtClean="0"/>
              <a:t>groups</a:t>
            </a:r>
          </a:p>
          <a:p>
            <a:endParaRPr lang="fr-FR" sz="1400" dirty="0"/>
          </a:p>
          <a:p>
            <a:r>
              <a:rPr lang="en-US" sz="1400" dirty="0"/>
              <a:t>B</a:t>
            </a:r>
            <a:r>
              <a:rPr lang="en-US" sz="1400" baseline="-25000" dirty="0"/>
              <a:t>(s) </a:t>
            </a:r>
            <a:r>
              <a:rPr lang="en-US" sz="1400" dirty="0"/>
              <a:t>→ </a:t>
            </a:r>
            <a:r>
              <a:rPr lang="en-US" sz="1400" dirty="0" err="1" smtClean="0"/>
              <a:t>K</a:t>
            </a:r>
            <a:r>
              <a:rPr lang="en-US" sz="1400" baseline="-25000" dirty="0" err="1" smtClean="0"/>
              <a:t>s</a:t>
            </a:r>
            <a:r>
              <a:rPr lang="en-US" sz="1400" dirty="0" err="1" smtClean="0"/>
              <a:t>h</a:t>
            </a:r>
            <a:r>
              <a:rPr lang="en-US" sz="1400" baseline="30000" dirty="0" err="1" smtClean="0"/>
              <a:t>+</a:t>
            </a:r>
            <a:r>
              <a:rPr lang="en-US" sz="1400" dirty="0" err="1" smtClean="0"/>
              <a:t>h</a:t>
            </a:r>
            <a:r>
              <a:rPr lang="en-US" sz="1400" baseline="30000" dirty="0" smtClean="0"/>
              <a:t>-</a:t>
            </a:r>
            <a:r>
              <a:rPr lang="el-GR" sz="1400" dirty="0" smtClean="0"/>
              <a:t>γ </a:t>
            </a:r>
            <a:r>
              <a:rPr lang="fr-FR" sz="1400" dirty="0" smtClean="0"/>
              <a:t>modes </a:t>
            </a:r>
            <a:r>
              <a:rPr lang="fr-FR" sz="1400" dirty="0" err="1" smtClean="0"/>
              <a:t>selected</a:t>
            </a:r>
            <a:r>
              <a:rPr lang="fr-FR" sz="1400" dirty="0" smtClean="0"/>
              <a:t> </a:t>
            </a:r>
            <a:r>
              <a:rPr lang="fr-FR" sz="1400" dirty="0" err="1" smtClean="0"/>
              <a:t>using</a:t>
            </a:r>
            <a:r>
              <a:rPr lang="fr-FR" sz="1400" dirty="0" smtClean="0"/>
              <a:t> a semi-inclusive </a:t>
            </a:r>
            <a:r>
              <a:rPr lang="fr-FR" sz="1400" dirty="0" err="1" smtClean="0"/>
              <a:t>pre-filtering</a:t>
            </a:r>
            <a:r>
              <a:rPr lang="fr-FR" sz="1400" dirty="0" smtClean="0"/>
              <a:t> of </a:t>
            </a:r>
            <a:r>
              <a:rPr lang="fr-FR" sz="1400" dirty="0" err="1" smtClean="0"/>
              <a:t>these</a:t>
            </a:r>
            <a:r>
              <a:rPr lang="fr-FR" sz="1400" dirty="0" smtClean="0"/>
              <a:t> modes</a:t>
            </a:r>
          </a:p>
          <a:p>
            <a:endParaRPr lang="fr-FR" sz="1400" dirty="0"/>
          </a:p>
          <a:p>
            <a:r>
              <a:rPr lang="fr-FR" sz="1400" dirty="0" err="1" smtClean="0"/>
              <a:t>Pre-filter</a:t>
            </a:r>
            <a:r>
              <a:rPr lang="fr-FR" sz="1400" dirty="0" smtClean="0"/>
              <a:t> </a:t>
            </a:r>
            <a:r>
              <a:rPr lang="fr-FR" sz="1400" dirty="0" err="1" smtClean="0"/>
              <a:t>selection</a:t>
            </a:r>
            <a:r>
              <a:rPr lang="fr-FR" sz="1400" dirty="0" smtClean="0"/>
              <a:t> </a:t>
            </a:r>
            <a:r>
              <a:rPr lang="fr-FR" sz="1400" dirty="0" err="1" smtClean="0"/>
              <a:t>is</a:t>
            </a:r>
            <a:r>
              <a:rPr lang="fr-FR" sz="1400" dirty="0" smtClean="0"/>
              <a:t> </a:t>
            </a:r>
            <a:r>
              <a:rPr lang="fr-FR" sz="1400" dirty="0" err="1" smtClean="0"/>
              <a:t>based</a:t>
            </a:r>
            <a:r>
              <a:rPr lang="fr-FR" sz="1400" dirty="0" smtClean="0"/>
              <a:t> on </a:t>
            </a:r>
          </a:p>
          <a:p>
            <a:pPr lvl="1">
              <a:buFontTx/>
              <a:buChar char="-"/>
            </a:pPr>
            <a:r>
              <a:rPr lang="fr-FR" sz="1400" dirty="0" err="1" smtClean="0"/>
              <a:t>kinematical</a:t>
            </a:r>
            <a:r>
              <a:rPr lang="fr-FR" sz="1400" dirty="0" smtClean="0"/>
              <a:t> </a:t>
            </a:r>
            <a:r>
              <a:rPr lang="fr-FR" sz="1400" dirty="0" err="1"/>
              <a:t>criteria</a:t>
            </a:r>
            <a:r>
              <a:rPr lang="fr-FR" sz="1400" dirty="0"/>
              <a:t> :  </a:t>
            </a:r>
            <a:r>
              <a:rPr lang="fr-FR" sz="1400" dirty="0" smtClean="0"/>
              <a:t>P</a:t>
            </a:r>
            <a:r>
              <a:rPr lang="fr-FR" sz="1400" baseline="-25000" dirty="0" smtClean="0"/>
              <a:t>T</a:t>
            </a:r>
            <a:r>
              <a:rPr lang="fr-FR" sz="1400" dirty="0" smtClean="0"/>
              <a:t>, </a:t>
            </a:r>
            <a:r>
              <a:rPr lang="fr-FR" sz="1400" dirty="0"/>
              <a:t>invariant </a:t>
            </a:r>
            <a:r>
              <a:rPr lang="fr-FR" sz="1400" dirty="0" smtClean="0"/>
              <a:t>masses</a:t>
            </a:r>
          </a:p>
          <a:p>
            <a:pPr lvl="1">
              <a:buFontTx/>
              <a:buChar char="-"/>
            </a:pPr>
            <a:r>
              <a:rPr lang="fr-FR" sz="1400" dirty="0" err="1" smtClean="0"/>
              <a:t>topological</a:t>
            </a:r>
            <a:r>
              <a:rPr lang="fr-FR" sz="1400" dirty="0" smtClean="0"/>
              <a:t> </a:t>
            </a:r>
            <a:r>
              <a:rPr lang="fr-FR" sz="1400" dirty="0" err="1"/>
              <a:t>criteria</a:t>
            </a:r>
            <a:r>
              <a:rPr lang="fr-FR" sz="1400" dirty="0"/>
              <a:t>  :  IP, vertex </a:t>
            </a:r>
            <a:r>
              <a:rPr lang="fr-FR" sz="1400" dirty="0" err="1"/>
              <a:t>quality</a:t>
            </a:r>
            <a:r>
              <a:rPr lang="fr-FR" sz="1400" dirty="0"/>
              <a:t> and </a:t>
            </a:r>
            <a:r>
              <a:rPr lang="fr-FR" sz="1400" dirty="0" err="1" smtClean="0"/>
              <a:t>separation</a:t>
            </a:r>
            <a:endParaRPr lang="fr-FR" sz="1400" dirty="0" smtClean="0"/>
          </a:p>
          <a:p>
            <a:pPr lvl="1">
              <a:buFontTx/>
              <a:buChar char="-"/>
            </a:pPr>
            <a:r>
              <a:rPr lang="en-US" sz="1400" dirty="0"/>
              <a:t>relies on  high-</a:t>
            </a:r>
            <a:r>
              <a:rPr lang="en-US" sz="1400" dirty="0" err="1"/>
              <a:t>pt</a:t>
            </a:r>
            <a:r>
              <a:rPr lang="en-US" sz="1400" dirty="0"/>
              <a:t> </a:t>
            </a:r>
            <a:r>
              <a:rPr lang="en-US" sz="1400" dirty="0" smtClean="0"/>
              <a:t>γ identified </a:t>
            </a:r>
            <a:r>
              <a:rPr lang="en-US" sz="1400" dirty="0"/>
              <a:t>at L0-trigger </a:t>
            </a:r>
            <a:r>
              <a:rPr lang="en-US" sz="1400" dirty="0" smtClean="0"/>
              <a:t>level</a:t>
            </a:r>
          </a:p>
          <a:p>
            <a:pPr lvl="1">
              <a:buFontTx/>
              <a:buChar char="-"/>
            </a:pPr>
            <a:r>
              <a:rPr lang="en-US" sz="1400" dirty="0" smtClean="0"/>
              <a:t>K</a:t>
            </a:r>
            <a:r>
              <a:rPr lang="en-US" sz="1400" baseline="-25000" dirty="0" smtClean="0"/>
              <a:t>s </a:t>
            </a:r>
            <a:r>
              <a:rPr lang="en-US" sz="1400" dirty="0" smtClean="0"/>
              <a:t> can be either LL (Long tracks) of DD (Downstream tracks ) :</a:t>
            </a:r>
            <a:endParaRPr lang="en-US" sz="1400" baseline="-25000" dirty="0"/>
          </a:p>
          <a:p>
            <a:pPr marL="342900" lvl="1" indent="0">
              <a:buNone/>
            </a:pPr>
            <a:endParaRPr lang="fr-FR" sz="1400" dirty="0" smtClean="0"/>
          </a:p>
          <a:p>
            <a:pPr marL="342900" lvl="1" indent="0">
              <a:buNone/>
            </a:pPr>
            <a:endParaRPr lang="fr-FR" sz="1400" dirty="0" smtClean="0"/>
          </a:p>
          <a:p>
            <a:endParaRPr lang="fr-FR" sz="1400" dirty="0"/>
          </a:p>
          <a:p>
            <a:pPr marL="0" indent="0">
              <a:buNone/>
            </a:pPr>
            <a:endParaRPr lang="en-US" sz="1400" dirty="0" smtClean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3675" y="2635865"/>
            <a:ext cx="3123625" cy="2125016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>
            <a:outerShdw dist="35921" dir="2700000" sx="99000" sy="99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779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B99BA0-CA38-4F26-88BF-922CA19E58F5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5009" y="-91465"/>
            <a:ext cx="7786783" cy="279679"/>
          </a:xfrm>
        </p:spPr>
        <p:txBody>
          <a:bodyPr/>
          <a:lstStyle/>
          <a:p>
            <a:r>
              <a:rPr lang="fr-FR" dirty="0" err="1" smtClean="0"/>
              <a:t>Analysis</a:t>
            </a:r>
            <a:r>
              <a:rPr lang="fr-FR" dirty="0" smtClean="0"/>
              <a:t> </a:t>
            </a:r>
            <a:r>
              <a:rPr lang="fr-FR" dirty="0" err="1" smtClean="0"/>
              <a:t>strategy</a:t>
            </a:r>
            <a:endParaRPr lang="fr-F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sz="1400" dirty="0" err="1" smtClean="0"/>
              <a:t>Analysis</a:t>
            </a:r>
            <a:r>
              <a:rPr lang="fr-FR" sz="1400" dirty="0" smtClean="0"/>
              <a:t> </a:t>
            </a:r>
            <a:r>
              <a:rPr lang="fr-FR" sz="1400" dirty="0" err="1" smtClean="0"/>
              <a:t>is</a:t>
            </a:r>
            <a:r>
              <a:rPr lang="fr-FR" sz="1400" dirty="0" smtClean="0"/>
              <a:t> in a </a:t>
            </a:r>
            <a:r>
              <a:rPr lang="fr-FR" sz="1400" dirty="0" err="1" smtClean="0"/>
              <a:t>preliminary</a:t>
            </a:r>
            <a:r>
              <a:rPr lang="fr-FR" sz="1400" dirty="0" smtClean="0"/>
              <a:t> state..</a:t>
            </a:r>
          </a:p>
          <a:p>
            <a:pPr marL="0" indent="0">
              <a:buNone/>
            </a:pPr>
            <a:r>
              <a:rPr lang="fr-FR" sz="1400" dirty="0" smtClean="0"/>
              <a:t>.. but the </a:t>
            </a:r>
            <a:r>
              <a:rPr lang="fr-FR" sz="1400" dirty="0" err="1" smtClean="0"/>
              <a:t>strategy</a:t>
            </a:r>
            <a:r>
              <a:rPr lang="fr-FR" sz="1400" dirty="0" smtClean="0"/>
              <a:t> has been set and </a:t>
            </a:r>
            <a:r>
              <a:rPr lang="fr-FR" sz="1400" dirty="0" err="1" smtClean="0"/>
              <a:t>applied</a:t>
            </a:r>
            <a:r>
              <a:rPr lang="fr-FR" sz="1400" dirty="0" smtClean="0"/>
              <a:t> on the control </a:t>
            </a:r>
            <a:r>
              <a:rPr lang="fr-FR" sz="1400" dirty="0" err="1" smtClean="0"/>
              <a:t>channel</a:t>
            </a:r>
            <a:r>
              <a:rPr lang="fr-FR" sz="1400" dirty="0" smtClean="0"/>
              <a:t> </a:t>
            </a:r>
            <a:r>
              <a:rPr lang="fr-FR" sz="1400" dirty="0" smtClean="0">
                <a:solidFill>
                  <a:srgbClr val="FF0000"/>
                </a:solidFill>
              </a:rPr>
              <a:t> </a:t>
            </a:r>
            <a:r>
              <a:rPr lang="fr-FR" sz="1400" dirty="0">
                <a:solidFill>
                  <a:srgbClr val="002060"/>
                </a:solidFill>
              </a:rPr>
              <a:t>B</a:t>
            </a:r>
            <a:r>
              <a:rPr lang="fr-FR" sz="1400" baseline="30000" dirty="0">
                <a:solidFill>
                  <a:srgbClr val="002060"/>
                </a:solidFill>
              </a:rPr>
              <a:t>0</a:t>
            </a:r>
            <a:r>
              <a:rPr lang="fr-FR" sz="1400" dirty="0">
                <a:solidFill>
                  <a:srgbClr val="002060"/>
                </a:solidFill>
              </a:rPr>
              <a:t> → K*</a:t>
            </a:r>
            <a:r>
              <a:rPr lang="fr-FR" sz="1400" baseline="30000" dirty="0">
                <a:solidFill>
                  <a:srgbClr val="002060"/>
                </a:solidFill>
              </a:rPr>
              <a:t>0 </a:t>
            </a:r>
            <a:r>
              <a:rPr lang="fr-FR" sz="1400" dirty="0" smtClean="0">
                <a:solidFill>
                  <a:schemeClr val="bg2"/>
                </a:solidFill>
              </a:rPr>
              <a:t>(</a:t>
            </a:r>
            <a:r>
              <a:rPr lang="fr-FR" sz="1400" dirty="0" smtClean="0">
                <a:solidFill>
                  <a:schemeClr val="bg2"/>
                </a:solidFill>
                <a:latin typeface="Cambria"/>
              </a:rPr>
              <a:t>→</a:t>
            </a:r>
            <a:r>
              <a:rPr lang="fr-FR" sz="1400" dirty="0" smtClean="0">
                <a:solidFill>
                  <a:schemeClr val="bg2"/>
                </a:solidFill>
              </a:rPr>
              <a:t>Kπ)</a:t>
            </a:r>
            <a:r>
              <a:rPr lang="el-GR" sz="1400" dirty="0" smtClean="0">
                <a:solidFill>
                  <a:srgbClr val="002060"/>
                </a:solidFill>
              </a:rPr>
              <a:t>γ </a:t>
            </a:r>
            <a:r>
              <a:rPr lang="fr-FR" sz="1400" dirty="0" smtClean="0">
                <a:solidFill>
                  <a:srgbClr val="002060"/>
                </a:solidFill>
              </a:rPr>
              <a:t>:</a:t>
            </a:r>
            <a:endParaRPr lang="fr-FR" sz="1400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fr-FR" sz="1400" dirty="0" smtClean="0"/>
          </a:p>
          <a:p>
            <a:pPr marL="0" indent="0">
              <a:buNone/>
            </a:pPr>
            <a:endParaRPr lang="fr-FR" sz="1400" dirty="0"/>
          </a:p>
          <a:p>
            <a:r>
              <a:rPr lang="fr-FR" sz="1400" dirty="0" smtClean="0"/>
              <a:t>Data </a:t>
            </a:r>
            <a:r>
              <a:rPr lang="fr-FR" sz="1400" dirty="0" err="1" smtClean="0"/>
              <a:t>from</a:t>
            </a:r>
            <a:r>
              <a:rPr lang="fr-FR" sz="1400" dirty="0" smtClean="0"/>
              <a:t> 2011-2012 &amp; 2015-2018 </a:t>
            </a:r>
          </a:p>
          <a:p>
            <a:r>
              <a:rPr lang="fr-FR" sz="1400" dirty="0" err="1" smtClean="0"/>
              <a:t>Reconstruct</a:t>
            </a:r>
            <a:r>
              <a:rPr lang="fr-FR" sz="1400" dirty="0" smtClean="0"/>
              <a:t> all </a:t>
            </a:r>
            <a:r>
              <a:rPr lang="en-US" sz="1400" dirty="0" smtClean="0"/>
              <a:t> </a:t>
            </a:r>
            <a:r>
              <a:rPr lang="en-US" sz="1400" dirty="0" err="1"/>
              <a:t>K</a:t>
            </a:r>
            <a:r>
              <a:rPr lang="en-US" sz="1400" baseline="-25000" dirty="0" err="1"/>
              <a:t>s</a:t>
            </a:r>
            <a:r>
              <a:rPr lang="en-US" sz="1400" dirty="0" err="1"/>
              <a:t>h</a:t>
            </a:r>
            <a:r>
              <a:rPr lang="en-US" sz="1400" baseline="30000" dirty="0" err="1"/>
              <a:t>+</a:t>
            </a:r>
            <a:r>
              <a:rPr lang="en-US" sz="1400" dirty="0" err="1"/>
              <a:t>h</a:t>
            </a:r>
            <a:r>
              <a:rPr lang="en-US" sz="1400" baseline="30000" dirty="0"/>
              <a:t>-</a:t>
            </a:r>
            <a:r>
              <a:rPr lang="el-GR" sz="1400" dirty="0" smtClean="0"/>
              <a:t>γ</a:t>
            </a:r>
            <a:r>
              <a:rPr lang="fr-FR" sz="1400" dirty="0" smtClean="0"/>
              <a:t> and  </a:t>
            </a:r>
            <a:r>
              <a:rPr lang="en-US" sz="1400" dirty="0" err="1"/>
              <a:t>h</a:t>
            </a:r>
            <a:r>
              <a:rPr lang="en-US" sz="1400" baseline="30000" dirty="0" err="1"/>
              <a:t>+</a:t>
            </a:r>
            <a:r>
              <a:rPr lang="en-US" sz="1400" dirty="0" err="1"/>
              <a:t>h</a:t>
            </a:r>
            <a:r>
              <a:rPr lang="en-US" sz="1400" baseline="30000" dirty="0"/>
              <a:t>-</a:t>
            </a:r>
            <a:r>
              <a:rPr lang="el-GR" sz="1400" dirty="0"/>
              <a:t>γ</a:t>
            </a:r>
            <a:r>
              <a:rPr lang="fr-FR" sz="1400" dirty="0"/>
              <a:t> </a:t>
            </a:r>
            <a:r>
              <a:rPr lang="fr-FR" sz="1400" dirty="0" err="1" smtClean="0"/>
              <a:t>events</a:t>
            </a:r>
            <a:r>
              <a:rPr lang="fr-FR" sz="1400" dirty="0" smtClean="0"/>
              <a:t>  as the modes </a:t>
            </a:r>
            <a:r>
              <a:rPr lang="fr-FR" sz="1400" dirty="0" err="1" smtClean="0"/>
              <a:t>we</a:t>
            </a:r>
            <a:r>
              <a:rPr lang="fr-FR" sz="1400" dirty="0" smtClean="0"/>
              <a:t> are </a:t>
            </a:r>
            <a:r>
              <a:rPr lang="fr-FR" sz="1400" dirty="0" err="1" smtClean="0"/>
              <a:t>willing</a:t>
            </a:r>
            <a:r>
              <a:rPr lang="fr-FR" sz="1400" dirty="0" smtClean="0"/>
              <a:t> to use </a:t>
            </a:r>
          </a:p>
          <a:p>
            <a:pPr marL="0" indent="0">
              <a:buNone/>
            </a:pPr>
            <a:r>
              <a:rPr lang="fr-FR" sz="1400" dirty="0"/>
              <a:t> </a:t>
            </a:r>
            <a:r>
              <a:rPr lang="fr-FR" sz="1400" dirty="0" smtClean="0"/>
              <a:t>                                                          </a:t>
            </a:r>
            <a:r>
              <a:rPr lang="el-GR" sz="1400" dirty="0" smtClean="0"/>
              <a:t> </a:t>
            </a:r>
            <a:r>
              <a:rPr lang="fr-FR" sz="1400" dirty="0" smtClean="0"/>
              <a:t>(</a:t>
            </a:r>
            <a:r>
              <a:rPr lang="fr-FR" sz="1400" dirty="0" err="1" smtClean="0">
                <a:solidFill>
                  <a:srgbClr val="FF0000"/>
                </a:solidFill>
              </a:rPr>
              <a:t>K</a:t>
            </a:r>
            <a:r>
              <a:rPr lang="fr-FR" sz="1400" baseline="-25000" dirty="0" err="1" smtClean="0">
                <a:solidFill>
                  <a:srgbClr val="FF0000"/>
                </a:solidFill>
              </a:rPr>
              <a:t>s</a:t>
            </a:r>
            <a:r>
              <a:rPr lang="fr-FR" sz="1400" dirty="0" smtClean="0">
                <a:solidFill>
                  <a:srgbClr val="FF0000"/>
                </a:solidFill>
              </a:rPr>
              <a:t>π</a:t>
            </a:r>
            <a:r>
              <a:rPr lang="el-GR" sz="1400" baseline="30000" dirty="0" smtClean="0">
                <a:solidFill>
                  <a:srgbClr val="FF0000"/>
                </a:solidFill>
              </a:rPr>
              <a:t>+</a:t>
            </a:r>
            <a:r>
              <a:rPr lang="fr-FR" sz="1400" dirty="0">
                <a:solidFill>
                  <a:srgbClr val="FF0000"/>
                </a:solidFill>
              </a:rPr>
              <a:t>π</a:t>
            </a:r>
            <a:r>
              <a:rPr lang="el-GR" sz="1400" baseline="30000" dirty="0" smtClean="0">
                <a:solidFill>
                  <a:srgbClr val="FF0000"/>
                </a:solidFill>
              </a:rPr>
              <a:t>-</a:t>
            </a:r>
            <a:r>
              <a:rPr lang="el-GR" sz="1400" dirty="0" smtClean="0">
                <a:solidFill>
                  <a:srgbClr val="FF0000"/>
                </a:solidFill>
              </a:rPr>
              <a:t>γ</a:t>
            </a:r>
            <a:r>
              <a:rPr lang="fr-FR" sz="1400" dirty="0" smtClean="0">
                <a:solidFill>
                  <a:srgbClr val="002060"/>
                </a:solidFill>
              </a:rPr>
              <a:t>, </a:t>
            </a:r>
            <a:r>
              <a:rPr lang="en-US" sz="1400" dirty="0" smtClean="0"/>
              <a:t>K</a:t>
            </a:r>
            <a:r>
              <a:rPr lang="en-US" sz="1400" baseline="-25000" dirty="0" smtClean="0"/>
              <a:t>s</a:t>
            </a:r>
            <a:r>
              <a:rPr lang="fr-FR" sz="1400" dirty="0"/>
              <a:t>K</a:t>
            </a:r>
            <a:r>
              <a:rPr lang="el-GR" sz="1400" baseline="30000" dirty="0"/>
              <a:t>+</a:t>
            </a:r>
            <a:r>
              <a:rPr lang="fr-FR" sz="1400" dirty="0"/>
              <a:t>π</a:t>
            </a:r>
            <a:r>
              <a:rPr lang="el-GR" sz="1400" baseline="30000" dirty="0" smtClean="0"/>
              <a:t>-</a:t>
            </a:r>
            <a:r>
              <a:rPr lang="el-GR" sz="1400" dirty="0" smtClean="0"/>
              <a:t>γ</a:t>
            </a:r>
            <a:r>
              <a:rPr lang="fr-FR" sz="1400" dirty="0" smtClean="0"/>
              <a:t>, </a:t>
            </a:r>
            <a:r>
              <a:rPr lang="fr-FR" sz="1400" dirty="0">
                <a:solidFill>
                  <a:srgbClr val="FF0000"/>
                </a:solidFill>
              </a:rPr>
              <a:t>Kπ</a:t>
            </a:r>
            <a:r>
              <a:rPr lang="fr-FR" sz="1400" baseline="30000" dirty="0">
                <a:solidFill>
                  <a:srgbClr val="FF0000"/>
                </a:solidFill>
              </a:rPr>
              <a:t> </a:t>
            </a:r>
            <a:r>
              <a:rPr lang="el-GR" sz="1400" dirty="0" smtClean="0">
                <a:solidFill>
                  <a:srgbClr val="FF0000"/>
                </a:solidFill>
              </a:rPr>
              <a:t>γ</a:t>
            </a:r>
            <a:r>
              <a:rPr lang="fr-FR" sz="1400" dirty="0" smtClean="0">
                <a:solidFill>
                  <a:srgbClr val="002060"/>
                </a:solidFill>
              </a:rPr>
              <a:t>,</a:t>
            </a:r>
            <a:r>
              <a:rPr lang="fr-FR" sz="1400" dirty="0">
                <a:solidFill>
                  <a:srgbClr val="002060"/>
                </a:solidFill>
              </a:rPr>
              <a:t> </a:t>
            </a:r>
            <a:r>
              <a:rPr lang="fr-FR" sz="1400" dirty="0" smtClean="0">
                <a:solidFill>
                  <a:srgbClr val="002060"/>
                </a:solidFill>
              </a:rPr>
              <a:t>KK</a:t>
            </a:r>
            <a:r>
              <a:rPr lang="fr-FR" sz="1400" baseline="30000" dirty="0" smtClean="0">
                <a:solidFill>
                  <a:srgbClr val="002060"/>
                </a:solidFill>
              </a:rPr>
              <a:t> </a:t>
            </a:r>
            <a:r>
              <a:rPr lang="el-GR" sz="1400" dirty="0" smtClean="0">
                <a:solidFill>
                  <a:srgbClr val="002060"/>
                </a:solidFill>
              </a:rPr>
              <a:t>γ</a:t>
            </a:r>
            <a:r>
              <a:rPr lang="fr-FR" sz="1400" dirty="0" smtClean="0">
                <a:solidFill>
                  <a:srgbClr val="002060"/>
                </a:solidFill>
              </a:rPr>
              <a:t>,</a:t>
            </a:r>
            <a:r>
              <a:rPr lang="fr-FR" sz="1400" dirty="0" err="1" smtClean="0">
                <a:solidFill>
                  <a:srgbClr val="002060"/>
                </a:solidFill>
              </a:rPr>
              <a:t>pK</a:t>
            </a:r>
            <a:r>
              <a:rPr lang="el-GR" sz="1400" dirty="0" smtClean="0">
                <a:solidFill>
                  <a:srgbClr val="002060"/>
                </a:solidFill>
              </a:rPr>
              <a:t>γ</a:t>
            </a:r>
            <a:r>
              <a:rPr lang="fr-FR" sz="1400" dirty="0" smtClean="0">
                <a:solidFill>
                  <a:srgbClr val="002060"/>
                </a:solidFill>
              </a:rPr>
              <a:t> </a:t>
            </a:r>
            <a:r>
              <a:rPr lang="fr-FR" sz="1400" dirty="0" smtClean="0"/>
              <a:t>)</a:t>
            </a:r>
          </a:p>
          <a:p>
            <a:pPr marL="214313" lvl="1"/>
            <a:r>
              <a:rPr lang="fr-FR" sz="1400" dirty="0" err="1" smtClean="0"/>
              <a:t>Apply</a:t>
            </a:r>
            <a:r>
              <a:rPr lang="fr-FR" sz="1400" dirty="0" smtClean="0"/>
              <a:t> </a:t>
            </a:r>
            <a:r>
              <a:rPr lang="fr-FR" sz="1400" dirty="0" err="1" smtClean="0"/>
              <a:t>particle</a:t>
            </a:r>
            <a:r>
              <a:rPr lang="fr-FR" sz="1400" dirty="0" smtClean="0"/>
              <a:t> identification to the (mis-)</a:t>
            </a:r>
            <a:r>
              <a:rPr lang="fr-FR" sz="1400" dirty="0" err="1" smtClean="0"/>
              <a:t>reconstructed</a:t>
            </a:r>
            <a:r>
              <a:rPr lang="fr-FR" sz="1400" dirty="0" smtClean="0"/>
              <a:t> hardons  :      </a:t>
            </a:r>
            <a:r>
              <a:rPr lang="en-US" dirty="0" smtClean="0"/>
              <a:t>h</a:t>
            </a:r>
            <a:r>
              <a:rPr lang="en-US" baseline="30000" dirty="0"/>
              <a:t>±</a:t>
            </a:r>
            <a:r>
              <a:rPr lang="en-US" dirty="0"/>
              <a:t> =&gt; K</a:t>
            </a:r>
            <a:r>
              <a:rPr lang="en-US" baseline="30000" dirty="0"/>
              <a:t>±</a:t>
            </a:r>
            <a:r>
              <a:rPr lang="en-US" dirty="0"/>
              <a:t>, </a:t>
            </a:r>
            <a:r>
              <a:rPr lang="el-GR" dirty="0"/>
              <a:t>π</a:t>
            </a:r>
            <a:r>
              <a:rPr lang="el-GR" baseline="30000" dirty="0" smtClean="0"/>
              <a:t>±</a:t>
            </a:r>
            <a:r>
              <a:rPr lang="fr-FR" dirty="0" smtClean="0"/>
              <a:t>, p</a:t>
            </a:r>
            <a:r>
              <a:rPr lang="fr-FR" sz="1400" dirty="0" smtClean="0"/>
              <a:t>      </a:t>
            </a:r>
          </a:p>
          <a:p>
            <a:r>
              <a:rPr lang="fr-FR" sz="1400" dirty="0" err="1" smtClean="0"/>
              <a:t>Apply</a:t>
            </a:r>
            <a:r>
              <a:rPr lang="fr-FR" sz="1400" dirty="0" smtClean="0"/>
              <a:t> </a:t>
            </a:r>
            <a:r>
              <a:rPr lang="fr-FR" sz="1400" dirty="0" err="1" smtClean="0"/>
              <a:t>standart</a:t>
            </a:r>
            <a:r>
              <a:rPr lang="fr-FR" sz="1400" dirty="0" smtClean="0"/>
              <a:t> </a:t>
            </a:r>
            <a:r>
              <a:rPr lang="fr-FR" sz="1400" dirty="0" err="1" smtClean="0"/>
              <a:t>cuts</a:t>
            </a:r>
            <a:r>
              <a:rPr lang="fr-FR" sz="1400" dirty="0" smtClean="0"/>
              <a:t> </a:t>
            </a:r>
            <a:r>
              <a:rPr lang="fr-FR" sz="1400" dirty="0" err="1" smtClean="0"/>
              <a:t>from</a:t>
            </a:r>
            <a:r>
              <a:rPr lang="fr-FR" sz="1400" dirty="0" smtClean="0"/>
              <a:t> radiative </a:t>
            </a:r>
            <a:r>
              <a:rPr lang="fr-FR" sz="1400" dirty="0" err="1" smtClean="0"/>
              <a:t>decay</a:t>
            </a:r>
            <a:r>
              <a:rPr lang="fr-FR" sz="1400" dirty="0" smtClean="0"/>
              <a:t> analyses  </a:t>
            </a:r>
          </a:p>
          <a:p>
            <a:r>
              <a:rPr lang="fr-FR" sz="1400" dirty="0" smtClean="0"/>
              <a:t>Train a BDT  </a:t>
            </a:r>
            <a:r>
              <a:rPr lang="fr-FR" sz="1400" dirty="0" err="1" smtClean="0"/>
              <a:t>against</a:t>
            </a:r>
            <a:r>
              <a:rPr lang="fr-FR" sz="1400" dirty="0" smtClean="0"/>
              <a:t> </a:t>
            </a:r>
            <a:r>
              <a:rPr lang="fr-FR" sz="1400" dirty="0" err="1" smtClean="0"/>
              <a:t>combinatorial</a:t>
            </a:r>
            <a:r>
              <a:rPr lang="fr-FR" sz="1400" dirty="0" smtClean="0"/>
              <a:t> background </a:t>
            </a:r>
          </a:p>
          <a:p>
            <a:r>
              <a:rPr lang="fr-FR" sz="1400" dirty="0" smtClean="0"/>
              <a:t>Use MC </a:t>
            </a:r>
            <a:r>
              <a:rPr lang="fr-FR" sz="1400" dirty="0" err="1" smtClean="0"/>
              <a:t>studies</a:t>
            </a:r>
            <a:r>
              <a:rPr lang="fr-FR" sz="1400" dirty="0" smtClean="0"/>
              <a:t> to </a:t>
            </a:r>
            <a:r>
              <a:rPr lang="fr-FR" sz="1400" dirty="0" err="1" smtClean="0"/>
              <a:t>estimate</a:t>
            </a:r>
            <a:r>
              <a:rPr lang="fr-FR" sz="1400" dirty="0" smtClean="0"/>
              <a:t> background contaminations and </a:t>
            </a:r>
            <a:r>
              <a:rPr lang="fr-FR" sz="1400" dirty="0" err="1" smtClean="0"/>
              <a:t>shapes</a:t>
            </a:r>
            <a:endParaRPr lang="fr-FR" sz="1400" dirty="0" smtClean="0"/>
          </a:p>
          <a:p>
            <a:r>
              <a:rPr lang="fr-FR" sz="1400" dirty="0" smtClean="0"/>
              <a:t>Fit </a:t>
            </a:r>
            <a:r>
              <a:rPr lang="fr-FR" sz="1400" dirty="0" err="1" smtClean="0"/>
              <a:t>simultaneously</a:t>
            </a:r>
            <a:r>
              <a:rPr lang="fr-FR" sz="1400" dirty="0" smtClean="0"/>
              <a:t> the (</a:t>
            </a:r>
            <a:r>
              <a:rPr lang="fr-FR" sz="1400" dirty="0" err="1" smtClean="0"/>
              <a:t>K</a:t>
            </a:r>
            <a:r>
              <a:rPr lang="fr-FR" sz="1400" baseline="-25000" dirty="0" err="1" smtClean="0"/>
              <a:t>s</a:t>
            </a:r>
            <a:r>
              <a:rPr lang="fr-FR" sz="1400" dirty="0" smtClean="0"/>
              <a:t>)</a:t>
            </a:r>
            <a:r>
              <a:rPr lang="fr-FR" sz="1400" dirty="0" err="1" smtClean="0"/>
              <a:t>h+h</a:t>
            </a:r>
            <a:r>
              <a:rPr lang="fr-FR" sz="1400" dirty="0" smtClean="0"/>
              <a:t>-</a:t>
            </a:r>
            <a:r>
              <a:rPr lang="el-GR" sz="1400" dirty="0" smtClean="0"/>
              <a:t>γ</a:t>
            </a:r>
            <a:r>
              <a:rPr lang="fr-FR" sz="1400" dirty="0" smtClean="0"/>
              <a:t>  </a:t>
            </a:r>
            <a:r>
              <a:rPr lang="fr-FR" sz="1400" dirty="0" err="1" smtClean="0"/>
              <a:t>that</a:t>
            </a:r>
            <a:r>
              <a:rPr lang="fr-FR" sz="1400" dirty="0" smtClean="0"/>
              <a:t> </a:t>
            </a:r>
            <a:r>
              <a:rPr lang="fr-FR" sz="1400" dirty="0" err="1" smtClean="0"/>
              <a:t>can</a:t>
            </a:r>
            <a:r>
              <a:rPr lang="fr-FR" sz="1400" dirty="0" smtClean="0"/>
              <a:t> </a:t>
            </a:r>
            <a:r>
              <a:rPr lang="fr-FR" sz="1400" dirty="0" err="1" smtClean="0"/>
              <a:t>contribute</a:t>
            </a:r>
            <a:r>
              <a:rPr lang="fr-FR" sz="1400" dirty="0" smtClean="0"/>
              <a:t> to the signal (control) mode to </a:t>
            </a:r>
            <a:r>
              <a:rPr lang="fr-FR" sz="1400" dirty="0" smtClean="0"/>
              <a:t>control </a:t>
            </a:r>
            <a:r>
              <a:rPr lang="fr-FR" sz="1400" dirty="0" err="1" smtClean="0"/>
              <a:t>directly</a:t>
            </a:r>
            <a:r>
              <a:rPr lang="fr-FR" sz="1400" dirty="0" smtClean="0"/>
              <a:t> the contamination</a:t>
            </a:r>
            <a:endParaRPr lang="fr-FR" sz="1400" dirty="0" smtClean="0"/>
          </a:p>
          <a:p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3543118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B99BA0-CA38-4F26-88BF-922CA19E58F5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74059" y="-81940"/>
            <a:ext cx="7786783" cy="279679"/>
          </a:xfrm>
        </p:spPr>
        <p:txBody>
          <a:bodyPr/>
          <a:lstStyle/>
          <a:p>
            <a:r>
              <a:rPr lang="fr-FR" dirty="0" smtClean="0"/>
              <a:t>Control </a:t>
            </a:r>
            <a:r>
              <a:rPr lang="fr-FR" dirty="0" err="1" smtClean="0"/>
              <a:t>channel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sz="1600" u="sng" dirty="0"/>
              <a:t>(</a:t>
            </a:r>
            <a:r>
              <a:rPr lang="fr-FR" sz="1600" u="sng" dirty="0" err="1"/>
              <a:t>K</a:t>
            </a:r>
            <a:r>
              <a:rPr lang="fr-FR" sz="1600" u="sng" baseline="-25000" dirty="0" err="1"/>
              <a:t>s</a:t>
            </a:r>
            <a:r>
              <a:rPr lang="fr-FR" sz="1600" u="sng" dirty="0"/>
              <a:t>)</a:t>
            </a:r>
            <a:r>
              <a:rPr lang="fr-FR" sz="1600" u="sng" dirty="0" err="1"/>
              <a:t>h+h</a:t>
            </a:r>
            <a:r>
              <a:rPr lang="fr-FR" sz="1600" u="sng" dirty="0"/>
              <a:t>-</a:t>
            </a:r>
            <a:r>
              <a:rPr lang="el-GR" sz="1600" u="sng" dirty="0" smtClean="0"/>
              <a:t>γ</a:t>
            </a:r>
            <a:r>
              <a:rPr lang="fr-FR" sz="1600" u="sng" dirty="0" smtClean="0"/>
              <a:t> reconstructions and PID </a:t>
            </a:r>
            <a:r>
              <a:rPr lang="fr-FR" sz="1600" u="sng" dirty="0" err="1" smtClean="0"/>
              <a:t>selection</a:t>
            </a:r>
            <a:r>
              <a:rPr lang="fr-FR" sz="1600" u="sng" dirty="0" smtClean="0"/>
              <a:t> :</a:t>
            </a:r>
            <a:endParaRPr lang="fr-FR" sz="1600" u="sng" dirty="0"/>
          </a:p>
          <a:p>
            <a:r>
              <a:rPr lang="en-US" dirty="0"/>
              <a:t>Classify h</a:t>
            </a:r>
            <a:r>
              <a:rPr lang="en-US" baseline="30000" dirty="0"/>
              <a:t>+</a:t>
            </a:r>
            <a:r>
              <a:rPr lang="en-US" dirty="0"/>
              <a:t> h</a:t>
            </a:r>
            <a:r>
              <a:rPr lang="en-US" baseline="30000" dirty="0"/>
              <a:t>-</a:t>
            </a:r>
            <a:r>
              <a:rPr lang="en-US" dirty="0"/>
              <a:t> γ candidates according to </a:t>
            </a:r>
            <a:r>
              <a:rPr lang="en-US" dirty="0" smtClean="0"/>
              <a:t>PID information (RICH) 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Use Monte Carlo and Calibration data to estimate </a:t>
            </a:r>
            <a:r>
              <a:rPr lang="en-US" dirty="0" err="1" smtClean="0"/>
              <a:t>mis</a:t>
            </a:r>
            <a:r>
              <a:rPr lang="en-US" dirty="0" smtClean="0"/>
              <a:t>-ID rate (cross-feeds)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5D48EF25-247D-4E50-A54A-CB3EDC72C9B5}"/>
              </a:ext>
            </a:extLst>
          </p:cNvPr>
          <p:cNvSpPr/>
          <p:nvPr/>
        </p:nvSpPr>
        <p:spPr>
          <a:xfrm>
            <a:off x="844182" y="1325245"/>
            <a:ext cx="1133040" cy="1312171"/>
          </a:xfrm>
          <a:prstGeom prst="rect">
            <a:avLst/>
          </a:prstGeom>
          <a:solidFill>
            <a:schemeClr val="accent1">
              <a:alpha val="4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Arial"/>
            </a:endParaRPr>
          </a:p>
        </p:txBody>
      </p:sp>
      <p:sp>
        <p:nvSpPr>
          <p:cNvPr id="8" name="ZoneTexte 5">
            <a:extLst>
              <a:ext uri="{FF2B5EF4-FFF2-40B4-BE49-F238E27FC236}">
                <a16:creationId xmlns="" xmlns:a16="http://schemas.microsoft.com/office/drawing/2014/main" id="{5167FEF1-8FA7-498C-951D-8E0B8942E6E2}"/>
              </a:ext>
            </a:extLst>
          </p:cNvPr>
          <p:cNvSpPr txBox="1"/>
          <p:nvPr/>
        </p:nvSpPr>
        <p:spPr>
          <a:xfrm>
            <a:off x="915295" y="2379108"/>
            <a:ext cx="13889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+ BKG</a:t>
            </a:r>
          </a:p>
        </p:txBody>
      </p:sp>
      <p:sp>
        <p:nvSpPr>
          <p:cNvPr id="9" name="ZoneTexte 7">
            <a:extLst>
              <a:ext uri="{FF2B5EF4-FFF2-40B4-BE49-F238E27FC236}">
                <a16:creationId xmlns="" xmlns:a16="http://schemas.microsoft.com/office/drawing/2014/main" id="{03328157-FE1F-4B43-B469-6544958FBA08}"/>
              </a:ext>
            </a:extLst>
          </p:cNvPr>
          <p:cNvSpPr txBox="1"/>
          <p:nvPr/>
        </p:nvSpPr>
        <p:spPr>
          <a:xfrm>
            <a:off x="5971301" y="1003277"/>
            <a:ext cx="13249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itchFamily="18" charset="0"/>
                <a:cs typeface="Arial"/>
                <a:sym typeface="Arial"/>
              </a:rPr>
              <a:t>PID </a:t>
            </a:r>
            <a:r>
              <a:rPr kumimoji="0" lang="fr-FR" sz="1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itchFamily="18" charset="0"/>
                <a:cs typeface="Arial"/>
                <a:sym typeface="Arial"/>
              </a:rPr>
              <a:t>selection</a:t>
            </a:r>
            <a:endParaRPr kumimoji="0" lang="fr-FR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pitchFamily="18" charset="0"/>
              <a:cs typeface="Arial"/>
              <a:sym typeface="Arial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8DCAD836-E7DD-445A-8837-AD84C2EDE413}"/>
              </a:ext>
            </a:extLst>
          </p:cNvPr>
          <p:cNvSpPr/>
          <p:nvPr/>
        </p:nvSpPr>
        <p:spPr>
          <a:xfrm>
            <a:off x="2402518" y="1325246"/>
            <a:ext cx="1212194" cy="1312171"/>
          </a:xfrm>
          <a:prstGeom prst="rect">
            <a:avLst/>
          </a:prstGeom>
          <a:solidFill>
            <a:schemeClr val="accent1">
              <a:alpha val="2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Arial"/>
            </a:endParaRPr>
          </a:p>
        </p:txBody>
      </p:sp>
      <p:sp>
        <p:nvSpPr>
          <p:cNvPr id="11" name="ZoneTexte 9">
            <a:extLst>
              <a:ext uri="{FF2B5EF4-FFF2-40B4-BE49-F238E27FC236}">
                <a16:creationId xmlns="" xmlns:a16="http://schemas.microsoft.com/office/drawing/2014/main" id="{23B97842-9537-405C-B9D6-3D1C13244D9A}"/>
              </a:ext>
            </a:extLst>
          </p:cNvPr>
          <p:cNvSpPr txBox="1"/>
          <p:nvPr/>
        </p:nvSpPr>
        <p:spPr>
          <a:xfrm>
            <a:off x="2488255" y="1325246"/>
            <a:ext cx="10919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itchFamily="18" charset="0"/>
                <a:cs typeface="Arial"/>
                <a:sym typeface="Arial"/>
              </a:rPr>
              <a:t>h</a:t>
            </a:r>
            <a:r>
              <a:rPr kumimoji="0" lang="fr-FR" sz="1400" b="0" i="0" u="none" strike="noStrike" kern="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itchFamily="18" charset="0"/>
                <a:cs typeface="Arial"/>
                <a:sym typeface="Arial"/>
              </a:rPr>
              <a:t>1</a:t>
            </a: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itchFamily="18" charset="0"/>
                <a:cs typeface="Arial"/>
                <a:sym typeface="Arial"/>
              </a:rPr>
              <a:t> h</a:t>
            </a:r>
            <a:r>
              <a:rPr kumimoji="0" lang="fr-FR" sz="1400" b="0" i="0" u="none" strike="noStrike" kern="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itchFamily="18" charset="0"/>
                <a:cs typeface="Arial"/>
                <a:sym typeface="Arial"/>
              </a:rPr>
              <a:t>2 </a:t>
            </a: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itchFamily="18" charset="0"/>
                <a:cs typeface="Times New Roman" panose="02020603050405020304" pitchFamily="18" charset="0"/>
                <a:sym typeface="Arial"/>
              </a:rPr>
              <a:t>→ K</a:t>
            </a:r>
            <a:r>
              <a:rPr kumimoji="0" lang="el-GR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itchFamily="18" charset="0"/>
                <a:cs typeface="Times New Roman" panose="02020603050405020304" pitchFamily="18" charset="0"/>
                <a:sym typeface="Arial"/>
              </a:rPr>
              <a:t>π</a:t>
            </a:r>
            <a:endParaRPr kumimoji="0" lang="fr-FR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pitchFamily="18" charset="0"/>
              <a:cs typeface="Arial"/>
              <a:sym typeface="Arial"/>
            </a:endParaRPr>
          </a:p>
        </p:txBody>
      </p:sp>
      <p:sp>
        <p:nvSpPr>
          <p:cNvPr id="12" name="ZoneTexte 10">
            <a:extLst>
              <a:ext uri="{FF2B5EF4-FFF2-40B4-BE49-F238E27FC236}">
                <a16:creationId xmlns="" xmlns:a16="http://schemas.microsoft.com/office/drawing/2014/main" id="{07AE8FCF-DF3A-4A03-B58B-55A254A49D1B}"/>
              </a:ext>
            </a:extLst>
          </p:cNvPr>
          <p:cNvSpPr txBox="1"/>
          <p:nvPr/>
        </p:nvSpPr>
        <p:spPr>
          <a:xfrm>
            <a:off x="2488255" y="1574492"/>
            <a:ext cx="10919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itchFamily="18" charset="0"/>
                <a:cs typeface="Arial"/>
                <a:sym typeface="Arial"/>
              </a:rPr>
              <a:t>h</a:t>
            </a:r>
            <a:r>
              <a:rPr kumimoji="0" lang="fr-FR" sz="1400" b="0" i="0" u="none" strike="noStrike" kern="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itchFamily="18" charset="0"/>
                <a:cs typeface="Arial"/>
                <a:sym typeface="Arial"/>
              </a:rPr>
              <a:t>1</a:t>
            </a: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itchFamily="18" charset="0"/>
                <a:cs typeface="Arial"/>
                <a:sym typeface="Arial"/>
              </a:rPr>
              <a:t> h</a:t>
            </a:r>
            <a:r>
              <a:rPr kumimoji="0" lang="fr-FR" sz="1400" b="0" i="0" u="none" strike="noStrike" kern="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itchFamily="18" charset="0"/>
                <a:cs typeface="Arial"/>
                <a:sym typeface="Arial"/>
              </a:rPr>
              <a:t>2 </a:t>
            </a: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itchFamily="18" charset="0"/>
                <a:cs typeface="Times New Roman" panose="02020603050405020304" pitchFamily="18" charset="0"/>
                <a:sym typeface="Arial"/>
              </a:rPr>
              <a:t>→ </a:t>
            </a:r>
            <a:r>
              <a:rPr kumimoji="0" lang="el-GR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itchFamily="18" charset="0"/>
                <a:cs typeface="Times New Roman" panose="02020603050405020304" pitchFamily="18" charset="0"/>
                <a:sym typeface="Arial"/>
              </a:rPr>
              <a:t>π</a:t>
            </a: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itchFamily="18" charset="0"/>
                <a:cs typeface="Times New Roman" panose="02020603050405020304" pitchFamily="18" charset="0"/>
                <a:sym typeface="Arial"/>
              </a:rPr>
              <a:t>K</a:t>
            </a:r>
            <a:endParaRPr kumimoji="0" lang="fr-FR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pitchFamily="18" charset="0"/>
              <a:cs typeface="Arial"/>
              <a:sym typeface="Arial"/>
            </a:endParaRPr>
          </a:p>
        </p:txBody>
      </p:sp>
      <p:sp>
        <p:nvSpPr>
          <p:cNvPr id="13" name="ZoneTexte 11">
            <a:extLst>
              <a:ext uri="{FF2B5EF4-FFF2-40B4-BE49-F238E27FC236}">
                <a16:creationId xmlns="" xmlns:a16="http://schemas.microsoft.com/office/drawing/2014/main" id="{8A26AB49-63E7-447A-BFBF-3178081E302F}"/>
              </a:ext>
            </a:extLst>
          </p:cNvPr>
          <p:cNvSpPr txBox="1"/>
          <p:nvPr/>
        </p:nvSpPr>
        <p:spPr>
          <a:xfrm>
            <a:off x="2488255" y="1823738"/>
            <a:ext cx="11304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itchFamily="18" charset="0"/>
                <a:cs typeface="Arial"/>
                <a:sym typeface="Arial"/>
              </a:rPr>
              <a:t>h</a:t>
            </a:r>
            <a:r>
              <a:rPr kumimoji="0" lang="fr-FR" sz="1400" b="0" i="0" u="none" strike="noStrike" kern="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itchFamily="18" charset="0"/>
                <a:cs typeface="Arial"/>
                <a:sym typeface="Arial"/>
              </a:rPr>
              <a:t>1</a:t>
            </a: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itchFamily="18" charset="0"/>
                <a:cs typeface="Arial"/>
                <a:sym typeface="Arial"/>
              </a:rPr>
              <a:t> h</a:t>
            </a:r>
            <a:r>
              <a:rPr kumimoji="0" lang="fr-FR" sz="1400" b="0" i="0" u="none" strike="noStrike" kern="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itchFamily="18" charset="0"/>
                <a:cs typeface="Arial"/>
                <a:sym typeface="Arial"/>
              </a:rPr>
              <a:t>2 </a:t>
            </a: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itchFamily="18" charset="0"/>
                <a:cs typeface="Times New Roman" panose="02020603050405020304" pitchFamily="18" charset="0"/>
                <a:sym typeface="Arial"/>
              </a:rPr>
              <a:t>→ K K</a:t>
            </a:r>
            <a:endParaRPr kumimoji="0" lang="fr-FR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pitchFamily="18" charset="0"/>
              <a:cs typeface="Arial"/>
              <a:sym typeface="Arial"/>
            </a:endParaRPr>
          </a:p>
        </p:txBody>
      </p:sp>
      <p:sp>
        <p:nvSpPr>
          <p:cNvPr id="14" name="ZoneTexte 12">
            <a:extLst>
              <a:ext uri="{FF2B5EF4-FFF2-40B4-BE49-F238E27FC236}">
                <a16:creationId xmlns="" xmlns:a16="http://schemas.microsoft.com/office/drawing/2014/main" id="{71B9481A-BC34-4F84-97A2-10B8329764C9}"/>
              </a:ext>
            </a:extLst>
          </p:cNvPr>
          <p:cNvSpPr txBox="1"/>
          <p:nvPr/>
        </p:nvSpPr>
        <p:spPr>
          <a:xfrm>
            <a:off x="2488256" y="2053418"/>
            <a:ext cx="10999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itchFamily="18" charset="0"/>
                <a:cs typeface="Arial"/>
                <a:sym typeface="Arial"/>
              </a:rPr>
              <a:t>h</a:t>
            </a:r>
            <a:r>
              <a:rPr kumimoji="0" lang="fr-FR" sz="1400" b="0" i="0" u="none" strike="noStrike" kern="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itchFamily="18" charset="0"/>
                <a:cs typeface="Arial"/>
                <a:sym typeface="Arial"/>
              </a:rPr>
              <a:t>1</a:t>
            </a: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itchFamily="18" charset="0"/>
                <a:cs typeface="Arial"/>
                <a:sym typeface="Arial"/>
              </a:rPr>
              <a:t> h</a:t>
            </a:r>
            <a:r>
              <a:rPr kumimoji="0" lang="fr-FR" sz="1400" b="0" i="0" u="none" strike="noStrike" kern="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itchFamily="18" charset="0"/>
                <a:cs typeface="Arial"/>
                <a:sym typeface="Arial"/>
              </a:rPr>
              <a:t>2 </a:t>
            </a: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itchFamily="18" charset="0"/>
                <a:cs typeface="Times New Roman" panose="02020603050405020304" pitchFamily="18" charset="0"/>
                <a:sym typeface="Arial"/>
              </a:rPr>
              <a:t>→ p K</a:t>
            </a:r>
            <a:endParaRPr kumimoji="0" lang="fr-FR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pitchFamily="18" charset="0"/>
              <a:cs typeface="Arial"/>
              <a:sym typeface="Arial"/>
            </a:endParaRPr>
          </a:p>
        </p:txBody>
      </p:sp>
      <p:sp>
        <p:nvSpPr>
          <p:cNvPr id="15" name="ZoneTexte 13">
            <a:extLst>
              <a:ext uri="{FF2B5EF4-FFF2-40B4-BE49-F238E27FC236}">
                <a16:creationId xmlns="" xmlns:a16="http://schemas.microsoft.com/office/drawing/2014/main" id="{BB6363EE-5B68-4FD7-9BEC-A60AAF29A1D3}"/>
              </a:ext>
            </a:extLst>
          </p:cNvPr>
          <p:cNvSpPr txBox="1"/>
          <p:nvPr/>
        </p:nvSpPr>
        <p:spPr>
          <a:xfrm>
            <a:off x="2488256" y="2283097"/>
            <a:ext cx="10999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itchFamily="18" charset="0"/>
                <a:cs typeface="Arial"/>
                <a:sym typeface="Arial"/>
              </a:rPr>
              <a:t>h</a:t>
            </a:r>
            <a:r>
              <a:rPr kumimoji="0" lang="fr-FR" sz="1400" b="0" i="0" u="none" strike="noStrike" kern="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itchFamily="18" charset="0"/>
                <a:cs typeface="Arial"/>
                <a:sym typeface="Arial"/>
              </a:rPr>
              <a:t>1</a:t>
            </a: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itchFamily="18" charset="0"/>
                <a:cs typeface="Arial"/>
                <a:sym typeface="Arial"/>
              </a:rPr>
              <a:t> h</a:t>
            </a:r>
            <a:r>
              <a:rPr kumimoji="0" lang="fr-FR" sz="1400" b="0" i="0" u="none" strike="noStrike" kern="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itchFamily="18" charset="0"/>
                <a:cs typeface="Arial"/>
                <a:sym typeface="Arial"/>
              </a:rPr>
              <a:t>2 </a:t>
            </a: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itchFamily="18" charset="0"/>
                <a:cs typeface="Times New Roman" panose="02020603050405020304" pitchFamily="18" charset="0"/>
                <a:sym typeface="Arial"/>
              </a:rPr>
              <a:t>→ K p</a:t>
            </a:r>
            <a:endParaRPr kumimoji="0" lang="fr-FR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pitchFamily="18" charset="0"/>
              <a:cs typeface="Arial"/>
              <a:sym typeface="Arial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ZoneTexte 14">
                <a:extLst>
                  <a:ext uri="{FF2B5EF4-FFF2-40B4-BE49-F238E27FC236}">
                    <a16:creationId xmlns="" xmlns:a16="http://schemas.microsoft.com/office/drawing/2014/main" id="{4D2911D5-0913-4397-90C6-A2869E626960}"/>
                  </a:ext>
                </a:extLst>
              </p:cNvPr>
              <p:cNvSpPr txBox="1"/>
              <p:nvPr/>
            </p:nvSpPr>
            <p:spPr>
              <a:xfrm>
                <a:off x="770321" y="1350047"/>
                <a:ext cx="138893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highlight>
                            <a:srgbClr val="00FF00"/>
                          </a:highlight>
                          <a:uLnTx/>
                          <a:uFillTx/>
                          <a:latin typeface="Cambria" pitchFamily="18" charset="0"/>
                          <a:cs typeface="Times New Roman" panose="02020603050405020304" pitchFamily="18" charset="0"/>
                          <a:sym typeface="Arial"/>
                        </a:rPr>
                        <m:t>B</m:t>
                      </m:r>
                      <m:r>
                        <m:rPr>
                          <m:nor/>
                        </m:rPr>
                        <a:rPr kumimoji="0" lang="fr-FR" sz="1400" b="0" i="0" u="none" strike="noStrike" kern="0" cap="none" spc="0" normalizeH="0" baseline="-2500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highlight>
                            <a:srgbClr val="00FF00"/>
                          </a:highlight>
                          <a:uLnTx/>
                          <a:uFillTx/>
                          <a:latin typeface="Cambria" pitchFamily="18" charset="0"/>
                          <a:cs typeface="Times New Roman" panose="02020603050405020304" pitchFamily="18" charset="0"/>
                          <a:sym typeface="Arial"/>
                        </a:rPr>
                        <m:t>d</m:t>
                      </m:r>
                      <m:r>
                        <m:rPr>
                          <m:nor/>
                        </m:rP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highlight>
                            <a:srgbClr val="00FF00"/>
                          </a:highlight>
                          <a:uLnTx/>
                          <a:uFillTx/>
                          <a:latin typeface="Cambria" pitchFamily="18" charset="0"/>
                          <a:cs typeface="Times New Roman" panose="02020603050405020304" pitchFamily="18" charset="0"/>
                          <a:sym typeface="Arial"/>
                        </a:rPr>
                        <m:t> →</m:t>
                      </m:r>
                      <m:r>
                        <m:rPr>
                          <m:nor/>
                        </m:rPr>
                        <a:rPr kumimoji="0" lang="fr-FR" sz="14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highlight>
                            <a:srgbClr val="00FF00"/>
                          </a:highlight>
                          <a:uLnTx/>
                          <a:uFillTx/>
                          <a:latin typeface="Cambria" pitchFamily="18" charset="0"/>
                          <a:cs typeface="Times New Roman" panose="02020603050405020304" pitchFamily="18" charset="0"/>
                          <a:sym typeface="Arial"/>
                        </a:rPr>
                        <m:t>(</m:t>
                      </m:r>
                      <m:r>
                        <m:rPr>
                          <m:nor/>
                        </m:rP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highlight>
                            <a:srgbClr val="00FF00"/>
                          </a:highlight>
                          <a:uLnTx/>
                          <a:uFillTx/>
                          <a:latin typeface="Cambria" pitchFamily="18" charset="0"/>
                          <a:cs typeface="Times New Roman" panose="02020603050405020304" pitchFamily="18" charset="0"/>
                          <a:sym typeface="Arial"/>
                        </a:rPr>
                        <m:t>K</m:t>
                      </m:r>
                      <m:r>
                        <m:rPr>
                          <m:nor/>
                        </m:rP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highlight>
                            <a:srgbClr val="00FF00"/>
                          </a:highlight>
                          <a:uLnTx/>
                          <a:uFillTx/>
                          <a:latin typeface="Cambria" pitchFamily="18" charset="0"/>
                          <a:cs typeface="Times New Roman" panose="02020603050405020304" pitchFamily="18" charset="0"/>
                          <a:sym typeface="Arial"/>
                        </a:rPr>
                        <m:t> </m:t>
                      </m:r>
                      <m:r>
                        <m:rPr>
                          <m:nor/>
                        </m:rPr>
                        <a:rPr kumimoji="0" lang="el-G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highlight>
                            <a:srgbClr val="00FF00"/>
                          </a:highlight>
                          <a:uLnTx/>
                          <a:uFillTx/>
                          <a:latin typeface="Cambria" pitchFamily="18" charset="0"/>
                          <a:cs typeface="Times New Roman" panose="02020603050405020304" pitchFamily="18" charset="0"/>
                          <a:sym typeface="Arial"/>
                        </a:rPr>
                        <m:t>π</m:t>
                      </m:r>
                      <m:r>
                        <m:rPr>
                          <m:nor/>
                        </m:rPr>
                        <a:rPr kumimoji="0" lang="fr-FR" sz="14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highlight>
                            <a:srgbClr val="00FF00"/>
                          </a:highlight>
                          <a:uLnTx/>
                          <a:uFillTx/>
                          <a:latin typeface="Cambria" pitchFamily="18" charset="0"/>
                          <a:cs typeface="Times New Roman" panose="02020603050405020304" pitchFamily="18" charset="0"/>
                          <a:sym typeface="Arial"/>
                        </a:rPr>
                        <m:t>) </m:t>
                      </m:r>
                      <m:r>
                        <m:rPr>
                          <m:nor/>
                        </m:rPr>
                        <a:rPr kumimoji="0" lang="el-G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highlight>
                            <a:srgbClr val="00FF00"/>
                          </a:highlight>
                          <a:uLnTx/>
                          <a:uFillTx/>
                          <a:latin typeface="Cambria" pitchFamily="18" charset="0"/>
                          <a:cs typeface="Times New Roman" panose="02020603050405020304" pitchFamily="18" charset="0"/>
                          <a:sym typeface="Arial"/>
                        </a:rPr>
                        <m:t>γ</m:t>
                      </m:r>
                    </m:oMath>
                  </m:oMathPara>
                </a14:m>
                <a:endParaRPr kumimoji="0" lang="fr-FR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highlight>
                    <a:srgbClr val="00FF00"/>
                  </a:highlight>
                  <a:uLnTx/>
                  <a:uFillTx/>
                  <a:latin typeface="Cambria" pitchFamily="18" charset="0"/>
                  <a:cs typeface="Arial"/>
                  <a:sym typeface="Arial"/>
                </a:endParaRPr>
              </a:p>
            </p:txBody>
          </p:sp>
        </mc:Choice>
        <mc:Fallback xmlns="">
          <p:sp>
            <p:nvSpPr>
              <p:cNvPr id="16" name="ZoneTexte 14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4D2911D5-0913-4397-90C6-A2869E6269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0321" y="1350047"/>
                <a:ext cx="1388933" cy="307777"/>
              </a:xfrm>
              <a:prstGeom prst="rect">
                <a:avLst/>
              </a:prstGeom>
              <a:blipFill rotWithShape="1">
                <a:blip r:embed="rId2"/>
                <a:stretch>
                  <a:fillRect b="-784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ZoneTexte 15">
                <a:extLst>
                  <a:ext uri="{FF2B5EF4-FFF2-40B4-BE49-F238E27FC236}">
                    <a16:creationId xmlns="" xmlns:a16="http://schemas.microsoft.com/office/drawing/2014/main" id="{463BF7BD-5C7D-4093-8F76-8381204F42D2}"/>
                  </a:ext>
                </a:extLst>
              </p:cNvPr>
              <p:cNvSpPr txBox="1"/>
              <p:nvPr/>
            </p:nvSpPr>
            <p:spPr>
              <a:xfrm>
                <a:off x="785499" y="1761503"/>
                <a:ext cx="138893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highlight>
                            <a:srgbClr val="00FFFF"/>
                          </a:highlight>
                          <a:uLnTx/>
                          <a:uFillTx/>
                          <a:latin typeface="Cambria" pitchFamily="18" charset="0"/>
                          <a:cs typeface="Times New Roman" panose="02020603050405020304" pitchFamily="18" charset="0"/>
                          <a:sym typeface="Arial"/>
                        </a:rPr>
                        <m:t>B</m:t>
                      </m:r>
                      <m:r>
                        <m:rPr>
                          <m:nor/>
                        </m:rPr>
                        <a:rPr kumimoji="0" lang="fr-FR" sz="1400" b="0" i="0" u="none" strike="noStrike" kern="0" cap="none" spc="0" normalizeH="0" baseline="-2500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highlight>
                            <a:srgbClr val="00FFFF"/>
                          </a:highlight>
                          <a:uLnTx/>
                          <a:uFillTx/>
                          <a:latin typeface="Cambria" pitchFamily="18" charset="0"/>
                          <a:cs typeface="Times New Roman" panose="02020603050405020304" pitchFamily="18" charset="0"/>
                          <a:sym typeface="Arial"/>
                        </a:rPr>
                        <m:t>s</m:t>
                      </m:r>
                      <m:r>
                        <m:rPr>
                          <m:nor/>
                        </m:rP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highlight>
                            <a:srgbClr val="00FFFF"/>
                          </a:highlight>
                          <a:uLnTx/>
                          <a:uFillTx/>
                          <a:latin typeface="Cambria" pitchFamily="18" charset="0"/>
                          <a:cs typeface="Times New Roman" panose="02020603050405020304" pitchFamily="18" charset="0"/>
                          <a:sym typeface="Arial"/>
                        </a:rPr>
                        <m:t> →</m:t>
                      </m:r>
                      <m:r>
                        <m:rPr>
                          <m:nor/>
                        </m:rPr>
                        <a:rPr kumimoji="0" lang="fr-FR" sz="14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highlight>
                            <a:srgbClr val="00FFFF"/>
                          </a:highlight>
                          <a:uLnTx/>
                          <a:uFillTx/>
                          <a:latin typeface="Cambria" pitchFamily="18" charset="0"/>
                          <a:cs typeface="Times New Roman" panose="02020603050405020304" pitchFamily="18" charset="0"/>
                          <a:sym typeface="Arial"/>
                        </a:rPr>
                        <m:t>(</m:t>
                      </m:r>
                      <m:r>
                        <m:rPr>
                          <m:nor/>
                        </m:rP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highlight>
                            <a:srgbClr val="00FFFF"/>
                          </a:highlight>
                          <a:uLnTx/>
                          <a:uFillTx/>
                          <a:latin typeface="Cambria" pitchFamily="18" charset="0"/>
                          <a:cs typeface="Times New Roman" panose="02020603050405020304" pitchFamily="18" charset="0"/>
                          <a:sym typeface="Arial"/>
                        </a:rPr>
                        <m:t>K</m:t>
                      </m:r>
                      <m:r>
                        <m:rPr>
                          <m:nor/>
                        </m:rP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highlight>
                            <a:srgbClr val="00FFFF"/>
                          </a:highlight>
                          <a:uLnTx/>
                          <a:uFillTx/>
                          <a:latin typeface="Cambria" pitchFamily="18" charset="0"/>
                          <a:cs typeface="Times New Roman" panose="02020603050405020304" pitchFamily="18" charset="0"/>
                          <a:sym typeface="Arial"/>
                        </a:rPr>
                        <m:t> </m:t>
                      </m:r>
                      <m:r>
                        <m:rPr>
                          <m:nor/>
                        </m:rPr>
                        <a:rPr kumimoji="0" lang="fr-FR" sz="14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highlight>
                            <a:srgbClr val="00FFFF"/>
                          </a:highlight>
                          <a:uLnTx/>
                          <a:uFillTx/>
                          <a:latin typeface="Cambria" pitchFamily="18" charset="0"/>
                          <a:cs typeface="Times New Roman" panose="02020603050405020304" pitchFamily="18" charset="0"/>
                          <a:sym typeface="Arial"/>
                        </a:rPr>
                        <m:t>K</m:t>
                      </m:r>
                      <m:r>
                        <m:rPr>
                          <m:nor/>
                        </m:rPr>
                        <a:rPr kumimoji="0" lang="fr-FR" sz="14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highlight>
                            <a:srgbClr val="00FFFF"/>
                          </a:highlight>
                          <a:uLnTx/>
                          <a:uFillTx/>
                          <a:latin typeface="Cambria" pitchFamily="18" charset="0"/>
                          <a:cs typeface="Times New Roman" panose="02020603050405020304" pitchFamily="18" charset="0"/>
                          <a:sym typeface="Arial"/>
                        </a:rPr>
                        <m:t>) </m:t>
                      </m:r>
                      <m:r>
                        <m:rPr>
                          <m:nor/>
                        </m:rPr>
                        <a:rPr kumimoji="0" lang="el-G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highlight>
                            <a:srgbClr val="00FFFF"/>
                          </a:highlight>
                          <a:uLnTx/>
                          <a:uFillTx/>
                          <a:latin typeface="Cambria" pitchFamily="18" charset="0"/>
                          <a:cs typeface="Times New Roman" panose="02020603050405020304" pitchFamily="18" charset="0"/>
                          <a:sym typeface="Arial"/>
                        </a:rPr>
                        <m:t>γ</m:t>
                      </m:r>
                    </m:oMath>
                  </m:oMathPara>
                </a14:m>
                <a:endParaRPr kumimoji="0" lang="fr-FR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highlight>
                    <a:srgbClr val="00FFFF"/>
                  </a:highlight>
                  <a:uLnTx/>
                  <a:uFillTx/>
                  <a:latin typeface="Cambria" pitchFamily="18" charset="0"/>
                  <a:cs typeface="Arial"/>
                  <a:sym typeface="Arial"/>
                </a:endParaRPr>
              </a:p>
            </p:txBody>
          </p:sp>
        </mc:Choice>
        <mc:Fallback xmlns="">
          <p:sp>
            <p:nvSpPr>
              <p:cNvPr id="17" name="ZoneTexte 15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463BF7BD-5C7D-4093-8F76-8381204F42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5499" y="1761503"/>
                <a:ext cx="1388933" cy="307777"/>
              </a:xfrm>
              <a:prstGeom prst="rect">
                <a:avLst/>
              </a:prstGeom>
              <a:blipFill rotWithShape="1">
                <a:blip r:embed="rId3"/>
                <a:stretch>
                  <a:fillRect b="-100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ZoneTexte 16">
                <a:extLst>
                  <a:ext uri="{FF2B5EF4-FFF2-40B4-BE49-F238E27FC236}">
                    <a16:creationId xmlns="" xmlns:a16="http://schemas.microsoft.com/office/drawing/2014/main" id="{73CD1C86-DFB0-4282-BCB6-AE9AA554A3BE}"/>
                  </a:ext>
                </a:extLst>
              </p:cNvPr>
              <p:cNvSpPr txBox="1"/>
              <p:nvPr/>
            </p:nvSpPr>
            <p:spPr>
              <a:xfrm>
                <a:off x="928343" y="2134535"/>
                <a:ext cx="138893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l-GR" sz="1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highlight>
                      <a:srgbClr val="FF0000"/>
                    </a:highlight>
                    <a:uLnTx/>
                    <a:uFillTx/>
                    <a:latin typeface="Cambria" pitchFamily="18" charset="0"/>
                    <a:cs typeface="Times New Roman" panose="02020603050405020304" pitchFamily="18" charset="0"/>
                    <a:sym typeface="Arial"/>
                  </a:rPr>
                  <a:t>Λ</a:t>
                </a:r>
                <a:r>
                  <a:rPr kumimoji="0" lang="fr-FR" sz="1400" b="0" i="0" u="none" strike="noStrike" kern="0" cap="none" spc="0" normalizeH="0" baseline="-2500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highlight>
                      <a:srgbClr val="FF0000"/>
                    </a:highlight>
                    <a:uLnTx/>
                    <a:uFillTx/>
                    <a:latin typeface="Cambria" pitchFamily="18" charset="0"/>
                    <a:cs typeface="Times New Roman" panose="02020603050405020304" pitchFamily="18" charset="0"/>
                    <a:sym typeface="Arial"/>
                  </a:rPr>
                  <a:t>b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kumimoji="0" lang="fr-FR" sz="14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uLnTx/>
                        <a:uFillTx/>
                        <a:latin typeface="Cambria" pitchFamily="18" charset="0"/>
                        <a:cs typeface="Times New Roman" panose="02020603050405020304" pitchFamily="18" charset="0"/>
                        <a:sym typeface="Arial"/>
                      </a:rPr>
                      <m:t>→</m:t>
                    </m:r>
                    <m:r>
                      <m:rPr>
                        <m:nor/>
                      </m:rPr>
                      <a:rPr kumimoji="0" lang="fr-FR" sz="14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uLnTx/>
                        <a:uFillTx/>
                        <a:latin typeface="Cambria" pitchFamily="18" charset="0"/>
                        <a:cs typeface="Times New Roman" panose="02020603050405020304" pitchFamily="18" charset="0"/>
                        <a:sym typeface="Arial"/>
                      </a:rPr>
                      <m:t> (</m:t>
                    </m:r>
                    <m:r>
                      <m:rPr>
                        <m:nor/>
                      </m:rPr>
                      <a:rPr kumimoji="0" lang="fr-FR" sz="14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uLnTx/>
                        <a:uFillTx/>
                        <a:latin typeface="Cambria" pitchFamily="18" charset="0"/>
                        <a:cs typeface="Times New Roman" panose="02020603050405020304" pitchFamily="18" charset="0"/>
                        <a:sym typeface="Arial"/>
                      </a:rPr>
                      <m:t>p</m:t>
                    </m:r>
                    <m:r>
                      <m:rPr>
                        <m:nor/>
                      </m:rPr>
                      <a:rPr kumimoji="0" lang="fr-FR" sz="14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uLnTx/>
                        <a:uFillTx/>
                        <a:latin typeface="Cambria" pitchFamily="18" charset="0"/>
                        <a:cs typeface="Times New Roman" panose="02020603050405020304" pitchFamily="18" charset="0"/>
                        <a:sym typeface="Arial"/>
                      </a:rPr>
                      <m:t> </m:t>
                    </m:r>
                    <m:r>
                      <m:rPr>
                        <m:nor/>
                      </m:rPr>
                      <a:rPr kumimoji="0" lang="fr-FR" sz="14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uLnTx/>
                        <a:uFillTx/>
                        <a:latin typeface="Cambria" pitchFamily="18" charset="0"/>
                        <a:cs typeface="Times New Roman" panose="02020603050405020304" pitchFamily="18" charset="0"/>
                        <a:sym typeface="Arial"/>
                      </a:rPr>
                      <m:t>K</m:t>
                    </m:r>
                    <m:r>
                      <m:rPr>
                        <m:nor/>
                      </m:rPr>
                      <a:rPr kumimoji="0" lang="fr-FR" sz="14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uLnTx/>
                        <a:uFillTx/>
                        <a:latin typeface="Cambria" pitchFamily="18" charset="0"/>
                        <a:cs typeface="Times New Roman" panose="02020603050405020304" pitchFamily="18" charset="0"/>
                        <a:sym typeface="Arial"/>
                      </a:rPr>
                      <m:t>) </m:t>
                    </m:r>
                    <m:r>
                      <m:rPr>
                        <m:nor/>
                      </m:rPr>
                      <a:rPr kumimoji="0" lang="el-GR" sz="14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uLnTx/>
                        <a:uFillTx/>
                        <a:latin typeface="Cambria" pitchFamily="18" charset="0"/>
                        <a:cs typeface="Times New Roman" panose="02020603050405020304" pitchFamily="18" charset="0"/>
                        <a:sym typeface="Arial"/>
                      </a:rPr>
                      <m:t>γ</m:t>
                    </m:r>
                  </m:oMath>
                </a14:m>
                <a:endParaRPr kumimoji="0" lang="fr-FR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highlight>
                    <a:srgbClr val="FF0000"/>
                  </a:highlight>
                  <a:uLnTx/>
                  <a:uFillTx/>
                  <a:latin typeface="Cambria" pitchFamily="18" charset="0"/>
                  <a:cs typeface="Arial"/>
                  <a:sym typeface="Arial"/>
                </a:endParaRPr>
              </a:p>
            </p:txBody>
          </p:sp>
        </mc:Choice>
        <mc:Fallback xmlns="">
          <p:sp>
            <p:nvSpPr>
              <p:cNvPr id="18" name="ZoneTexte 16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73CD1C86-DFB0-4282-BCB6-AE9AA554A3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8343" y="2134535"/>
                <a:ext cx="1388933" cy="307777"/>
              </a:xfrm>
              <a:prstGeom prst="rect">
                <a:avLst/>
              </a:prstGeom>
              <a:blipFill rotWithShape="1">
                <a:blip r:embed="rId4"/>
                <a:stretch>
                  <a:fillRect l="-877" t="-3922" b="-1568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9" name="Connecteur droit avec flèche 17">
            <a:extLst>
              <a:ext uri="{FF2B5EF4-FFF2-40B4-BE49-F238E27FC236}">
                <a16:creationId xmlns="" xmlns:a16="http://schemas.microsoft.com/office/drawing/2014/main" id="{3547F5AE-BB8C-4CB7-9C39-545C50DE0A01}"/>
              </a:ext>
            </a:extLst>
          </p:cNvPr>
          <p:cNvCxnSpPr/>
          <p:nvPr/>
        </p:nvCxnSpPr>
        <p:spPr>
          <a:xfrm>
            <a:off x="1982850" y="1440662"/>
            <a:ext cx="419669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avec flèche 18">
            <a:extLst>
              <a:ext uri="{FF2B5EF4-FFF2-40B4-BE49-F238E27FC236}">
                <a16:creationId xmlns="" xmlns:a16="http://schemas.microsoft.com/office/drawing/2014/main" id="{15B65CAB-A8CE-413D-8C6D-893FEFAB18EB}"/>
              </a:ext>
            </a:extLst>
          </p:cNvPr>
          <p:cNvCxnSpPr>
            <a:cxnSpLocks/>
          </p:cNvCxnSpPr>
          <p:nvPr/>
        </p:nvCxnSpPr>
        <p:spPr>
          <a:xfrm>
            <a:off x="1978869" y="1448786"/>
            <a:ext cx="419669" cy="233188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avec flèche 19">
            <a:extLst>
              <a:ext uri="{FF2B5EF4-FFF2-40B4-BE49-F238E27FC236}">
                <a16:creationId xmlns="" xmlns:a16="http://schemas.microsoft.com/office/drawing/2014/main" id="{51B16AF2-F3E4-4AD5-AAE7-973E22AA5768}"/>
              </a:ext>
            </a:extLst>
          </p:cNvPr>
          <p:cNvCxnSpPr>
            <a:cxnSpLocks/>
          </p:cNvCxnSpPr>
          <p:nvPr/>
        </p:nvCxnSpPr>
        <p:spPr>
          <a:xfrm>
            <a:off x="1978869" y="1462722"/>
            <a:ext cx="389159" cy="476432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avec flèche 20">
            <a:extLst>
              <a:ext uri="{FF2B5EF4-FFF2-40B4-BE49-F238E27FC236}">
                <a16:creationId xmlns="" xmlns:a16="http://schemas.microsoft.com/office/drawing/2014/main" id="{63AF4186-7796-407A-8C41-55A833E358B2}"/>
              </a:ext>
            </a:extLst>
          </p:cNvPr>
          <p:cNvCxnSpPr>
            <a:cxnSpLocks/>
          </p:cNvCxnSpPr>
          <p:nvPr/>
        </p:nvCxnSpPr>
        <p:spPr>
          <a:xfrm>
            <a:off x="1965229" y="1439485"/>
            <a:ext cx="433308" cy="716877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avec flèche 21">
            <a:extLst>
              <a:ext uri="{FF2B5EF4-FFF2-40B4-BE49-F238E27FC236}">
                <a16:creationId xmlns="" xmlns:a16="http://schemas.microsoft.com/office/drawing/2014/main" id="{29CBAC88-72FA-49B2-8266-F238B02F5445}"/>
              </a:ext>
            </a:extLst>
          </p:cNvPr>
          <p:cNvCxnSpPr>
            <a:cxnSpLocks/>
          </p:cNvCxnSpPr>
          <p:nvPr/>
        </p:nvCxnSpPr>
        <p:spPr>
          <a:xfrm>
            <a:off x="1978869" y="1448786"/>
            <a:ext cx="419669" cy="948448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avec flèche 22">
            <a:extLst>
              <a:ext uri="{FF2B5EF4-FFF2-40B4-BE49-F238E27FC236}">
                <a16:creationId xmlns="" xmlns:a16="http://schemas.microsoft.com/office/drawing/2014/main" id="{C40AB599-32C6-4111-AB89-82F0BE552D24}"/>
              </a:ext>
            </a:extLst>
          </p:cNvPr>
          <p:cNvCxnSpPr>
            <a:cxnSpLocks/>
          </p:cNvCxnSpPr>
          <p:nvPr/>
        </p:nvCxnSpPr>
        <p:spPr>
          <a:xfrm>
            <a:off x="1954308" y="1867643"/>
            <a:ext cx="419669" cy="0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avec flèche 23">
            <a:extLst>
              <a:ext uri="{FF2B5EF4-FFF2-40B4-BE49-F238E27FC236}">
                <a16:creationId xmlns="" xmlns:a16="http://schemas.microsoft.com/office/drawing/2014/main" id="{EDFD4702-8488-4C23-9705-498617B8E7BD}"/>
              </a:ext>
            </a:extLst>
          </p:cNvPr>
          <p:cNvCxnSpPr>
            <a:cxnSpLocks/>
          </p:cNvCxnSpPr>
          <p:nvPr/>
        </p:nvCxnSpPr>
        <p:spPr>
          <a:xfrm>
            <a:off x="1950327" y="1875767"/>
            <a:ext cx="419669" cy="233188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avec flèche 24">
            <a:extLst>
              <a:ext uri="{FF2B5EF4-FFF2-40B4-BE49-F238E27FC236}">
                <a16:creationId xmlns="" xmlns:a16="http://schemas.microsoft.com/office/drawing/2014/main" id="{1781ACA9-E6D1-426F-B765-5BCA5BA66573}"/>
              </a:ext>
            </a:extLst>
          </p:cNvPr>
          <p:cNvCxnSpPr>
            <a:cxnSpLocks/>
          </p:cNvCxnSpPr>
          <p:nvPr/>
        </p:nvCxnSpPr>
        <p:spPr>
          <a:xfrm>
            <a:off x="1950327" y="1889703"/>
            <a:ext cx="389159" cy="476432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avec flèche 25">
            <a:extLst>
              <a:ext uri="{FF2B5EF4-FFF2-40B4-BE49-F238E27FC236}">
                <a16:creationId xmlns="" xmlns:a16="http://schemas.microsoft.com/office/drawing/2014/main" id="{AA4B8397-082F-4539-AA58-47409E45D596}"/>
              </a:ext>
            </a:extLst>
          </p:cNvPr>
          <p:cNvCxnSpPr>
            <a:cxnSpLocks/>
          </p:cNvCxnSpPr>
          <p:nvPr/>
        </p:nvCxnSpPr>
        <p:spPr>
          <a:xfrm flipV="1">
            <a:off x="1936687" y="1690095"/>
            <a:ext cx="461850" cy="176372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avec flèche 26">
            <a:extLst>
              <a:ext uri="{FF2B5EF4-FFF2-40B4-BE49-F238E27FC236}">
                <a16:creationId xmlns="" xmlns:a16="http://schemas.microsoft.com/office/drawing/2014/main" id="{79195CBB-F158-491E-8BF1-8F39B008BFEA}"/>
              </a:ext>
            </a:extLst>
          </p:cNvPr>
          <p:cNvCxnSpPr>
            <a:cxnSpLocks/>
          </p:cNvCxnSpPr>
          <p:nvPr/>
        </p:nvCxnSpPr>
        <p:spPr>
          <a:xfrm flipV="1">
            <a:off x="1950327" y="1469803"/>
            <a:ext cx="448211" cy="405963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avec flèche 27">
            <a:extLst>
              <a:ext uri="{FF2B5EF4-FFF2-40B4-BE49-F238E27FC236}">
                <a16:creationId xmlns="" xmlns:a16="http://schemas.microsoft.com/office/drawing/2014/main" id="{A6F08C07-65B8-42CF-A959-C8DF465EF7E1}"/>
              </a:ext>
            </a:extLst>
          </p:cNvPr>
          <p:cNvCxnSpPr>
            <a:cxnSpLocks/>
          </p:cNvCxnSpPr>
          <p:nvPr/>
        </p:nvCxnSpPr>
        <p:spPr>
          <a:xfrm>
            <a:off x="1985287" y="2256458"/>
            <a:ext cx="413251" cy="14785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avec flèche 28">
            <a:extLst>
              <a:ext uri="{FF2B5EF4-FFF2-40B4-BE49-F238E27FC236}">
                <a16:creationId xmlns="" xmlns:a16="http://schemas.microsoft.com/office/drawing/2014/main" id="{886FA505-5876-44AF-B46D-C2F8730F509C}"/>
              </a:ext>
            </a:extLst>
          </p:cNvPr>
          <p:cNvCxnSpPr>
            <a:cxnSpLocks/>
          </p:cNvCxnSpPr>
          <p:nvPr/>
        </p:nvCxnSpPr>
        <p:spPr>
          <a:xfrm flipV="1">
            <a:off x="1981306" y="2196918"/>
            <a:ext cx="441535" cy="6766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avec flèche 29">
            <a:extLst>
              <a:ext uri="{FF2B5EF4-FFF2-40B4-BE49-F238E27FC236}">
                <a16:creationId xmlns="" xmlns:a16="http://schemas.microsoft.com/office/drawing/2014/main" id="{341BA962-E0C6-4766-84D1-11765F0DFC9E}"/>
              </a:ext>
            </a:extLst>
          </p:cNvPr>
          <p:cNvCxnSpPr>
            <a:cxnSpLocks/>
          </p:cNvCxnSpPr>
          <p:nvPr/>
        </p:nvCxnSpPr>
        <p:spPr>
          <a:xfrm flipV="1">
            <a:off x="1981306" y="1968295"/>
            <a:ext cx="441535" cy="28544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avec flèche 30">
            <a:extLst>
              <a:ext uri="{FF2B5EF4-FFF2-40B4-BE49-F238E27FC236}">
                <a16:creationId xmlns="" xmlns:a16="http://schemas.microsoft.com/office/drawing/2014/main" id="{64D5472B-353F-4B06-9663-E24ACFDABE13}"/>
              </a:ext>
            </a:extLst>
          </p:cNvPr>
          <p:cNvCxnSpPr>
            <a:cxnSpLocks/>
          </p:cNvCxnSpPr>
          <p:nvPr/>
        </p:nvCxnSpPr>
        <p:spPr>
          <a:xfrm flipV="1">
            <a:off x="1967666" y="1741186"/>
            <a:ext cx="445774" cy="51409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avec flèche 31">
            <a:extLst>
              <a:ext uri="{FF2B5EF4-FFF2-40B4-BE49-F238E27FC236}">
                <a16:creationId xmlns="" xmlns:a16="http://schemas.microsoft.com/office/drawing/2014/main" id="{B3E7E1F4-7E58-4F4F-8828-93910F90D354}"/>
              </a:ext>
            </a:extLst>
          </p:cNvPr>
          <p:cNvCxnSpPr>
            <a:cxnSpLocks/>
          </p:cNvCxnSpPr>
          <p:nvPr/>
        </p:nvCxnSpPr>
        <p:spPr>
          <a:xfrm flipV="1">
            <a:off x="1981305" y="1505341"/>
            <a:ext cx="417232" cy="75924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droit avec flèche 32">
            <a:extLst>
              <a:ext uri="{FF2B5EF4-FFF2-40B4-BE49-F238E27FC236}">
                <a16:creationId xmlns="" xmlns:a16="http://schemas.microsoft.com/office/drawing/2014/main" id="{1F7352C0-77A3-4C87-8442-8B022522AAE6}"/>
              </a:ext>
            </a:extLst>
          </p:cNvPr>
          <p:cNvCxnSpPr>
            <a:cxnSpLocks/>
            <a:endCxn id="39" idx="1"/>
          </p:cNvCxnSpPr>
          <p:nvPr/>
        </p:nvCxnSpPr>
        <p:spPr>
          <a:xfrm flipV="1">
            <a:off x="3614715" y="1496481"/>
            <a:ext cx="259263" cy="140846"/>
          </a:xfrm>
          <a:prstGeom prst="straightConnector1">
            <a:avLst/>
          </a:prstGeom>
          <a:ln w="22225" cmpd="sng">
            <a:gradFill>
              <a:gsLst>
                <a:gs pos="23000">
                  <a:srgbClr val="00B050"/>
                </a:gs>
                <a:gs pos="50000">
                  <a:srgbClr val="FF0000"/>
                </a:gs>
                <a:gs pos="100000">
                  <a:schemeClr val="accent1">
                    <a:lumMod val="45000"/>
                    <a:lumOff val="55000"/>
                  </a:schemeClr>
                </a:gs>
                <a:gs pos="76000">
                  <a:srgbClr val="00B0F0"/>
                </a:gs>
              </a:gsLst>
              <a:lin ang="0" scaled="0"/>
            </a:gra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cteur droit avec flèche 33">
            <a:extLst>
              <a:ext uri="{FF2B5EF4-FFF2-40B4-BE49-F238E27FC236}">
                <a16:creationId xmlns="" xmlns:a16="http://schemas.microsoft.com/office/drawing/2014/main" id="{EF07E5B8-3B28-4243-8FA0-83F75151BBB7}"/>
              </a:ext>
            </a:extLst>
          </p:cNvPr>
          <p:cNvCxnSpPr>
            <a:cxnSpLocks/>
            <a:endCxn id="39" idx="1"/>
          </p:cNvCxnSpPr>
          <p:nvPr/>
        </p:nvCxnSpPr>
        <p:spPr>
          <a:xfrm>
            <a:off x="3593447" y="1418815"/>
            <a:ext cx="280530" cy="77666"/>
          </a:xfrm>
          <a:prstGeom prst="straightConnector1">
            <a:avLst/>
          </a:prstGeom>
          <a:ln w="22225" cmpd="sng">
            <a:gradFill>
              <a:gsLst>
                <a:gs pos="23000">
                  <a:srgbClr val="00B050"/>
                </a:gs>
                <a:gs pos="50000">
                  <a:srgbClr val="FF0000"/>
                </a:gs>
                <a:gs pos="76000">
                  <a:srgbClr val="00B0F0"/>
                </a:gs>
              </a:gsLst>
              <a:lin ang="0" scaled="0"/>
            </a:gra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eur droit avec flèche 34">
            <a:extLst>
              <a:ext uri="{FF2B5EF4-FFF2-40B4-BE49-F238E27FC236}">
                <a16:creationId xmlns="" xmlns:a16="http://schemas.microsoft.com/office/drawing/2014/main" id="{77274FAE-B96F-46C1-9F77-17B05C308FB3}"/>
              </a:ext>
            </a:extLst>
          </p:cNvPr>
          <p:cNvCxnSpPr>
            <a:cxnSpLocks/>
            <a:stCxn id="13" idx="3"/>
            <a:endCxn id="44" idx="1"/>
          </p:cNvCxnSpPr>
          <p:nvPr/>
        </p:nvCxnSpPr>
        <p:spPr>
          <a:xfrm flipV="1">
            <a:off x="3618693" y="1934175"/>
            <a:ext cx="260604" cy="43452"/>
          </a:xfrm>
          <a:prstGeom prst="straightConnector1">
            <a:avLst/>
          </a:prstGeom>
          <a:ln w="22225" cmpd="sng">
            <a:gradFill>
              <a:gsLst>
                <a:gs pos="23000">
                  <a:srgbClr val="00B050"/>
                </a:gs>
                <a:gs pos="50000">
                  <a:srgbClr val="FF0000"/>
                </a:gs>
                <a:gs pos="76000">
                  <a:srgbClr val="00B0F0"/>
                </a:gs>
              </a:gsLst>
              <a:lin ang="0" scaled="0"/>
            </a:gra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droit avec flèche 35">
            <a:extLst>
              <a:ext uri="{FF2B5EF4-FFF2-40B4-BE49-F238E27FC236}">
                <a16:creationId xmlns="" xmlns:a16="http://schemas.microsoft.com/office/drawing/2014/main" id="{C230802B-4E3C-4FC7-9FD3-1BEA92706405}"/>
              </a:ext>
            </a:extLst>
          </p:cNvPr>
          <p:cNvCxnSpPr>
            <a:cxnSpLocks/>
          </p:cNvCxnSpPr>
          <p:nvPr/>
        </p:nvCxnSpPr>
        <p:spPr>
          <a:xfrm>
            <a:off x="3614711" y="2200334"/>
            <a:ext cx="259266" cy="140785"/>
          </a:xfrm>
          <a:prstGeom prst="straightConnector1">
            <a:avLst/>
          </a:prstGeom>
          <a:ln w="22225" cmpd="sng">
            <a:gradFill>
              <a:gsLst>
                <a:gs pos="23000">
                  <a:srgbClr val="00B050"/>
                </a:gs>
                <a:gs pos="50000">
                  <a:srgbClr val="FF0000"/>
                </a:gs>
                <a:gs pos="64000">
                  <a:srgbClr val="00B0F0"/>
                </a:gs>
              </a:gsLst>
              <a:lin ang="0" scaled="0"/>
            </a:gra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droit avec flèche 36">
            <a:extLst>
              <a:ext uri="{FF2B5EF4-FFF2-40B4-BE49-F238E27FC236}">
                <a16:creationId xmlns="" xmlns:a16="http://schemas.microsoft.com/office/drawing/2014/main" id="{C19A21AC-9089-413F-B341-BCEC602DAB1D}"/>
              </a:ext>
            </a:extLst>
          </p:cNvPr>
          <p:cNvCxnSpPr>
            <a:cxnSpLocks/>
          </p:cNvCxnSpPr>
          <p:nvPr/>
        </p:nvCxnSpPr>
        <p:spPr>
          <a:xfrm flipV="1">
            <a:off x="3603625" y="2341118"/>
            <a:ext cx="270352" cy="105464"/>
          </a:xfrm>
          <a:prstGeom prst="straightConnector1">
            <a:avLst/>
          </a:prstGeom>
          <a:ln w="22225" cmpd="sng">
            <a:gradFill>
              <a:gsLst>
                <a:gs pos="18000">
                  <a:srgbClr val="00B050"/>
                </a:gs>
                <a:gs pos="64000">
                  <a:srgbClr val="00B0F0"/>
                </a:gs>
                <a:gs pos="35000">
                  <a:srgbClr val="FF0000"/>
                </a:gs>
              </a:gsLst>
              <a:lin ang="0" scaled="0"/>
            </a:gra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>
            <a:extLst>
              <a:ext uri="{FF2B5EF4-FFF2-40B4-BE49-F238E27FC236}">
                <a16:creationId xmlns="" xmlns:a16="http://schemas.microsoft.com/office/drawing/2014/main" id="{FBF291EC-7839-4B64-8956-F620C8419601}"/>
              </a:ext>
            </a:extLst>
          </p:cNvPr>
          <p:cNvSpPr/>
          <p:nvPr/>
        </p:nvSpPr>
        <p:spPr>
          <a:xfrm>
            <a:off x="3873977" y="1436882"/>
            <a:ext cx="386850" cy="119197"/>
          </a:xfrm>
          <a:prstGeom prst="rect">
            <a:avLst/>
          </a:prstGeom>
          <a:solidFill>
            <a:srgbClr val="00F22E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Arial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="" xmlns:a16="http://schemas.microsoft.com/office/drawing/2014/main" id="{132161E1-9544-4955-BF76-378CBC037A78}"/>
              </a:ext>
            </a:extLst>
          </p:cNvPr>
          <p:cNvSpPr/>
          <p:nvPr/>
        </p:nvSpPr>
        <p:spPr>
          <a:xfrm>
            <a:off x="4260827" y="1436882"/>
            <a:ext cx="386850" cy="119197"/>
          </a:xfrm>
          <a:prstGeom prst="rect">
            <a:avLst/>
          </a:prstGeom>
          <a:solidFill>
            <a:srgbClr val="00F22E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Arial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="" xmlns:a16="http://schemas.microsoft.com/office/drawing/2014/main" id="{405E1D37-12B6-4034-939B-4C77ABCDE062}"/>
              </a:ext>
            </a:extLst>
          </p:cNvPr>
          <p:cNvSpPr/>
          <p:nvPr/>
        </p:nvSpPr>
        <p:spPr>
          <a:xfrm>
            <a:off x="5430895" y="1436309"/>
            <a:ext cx="386850" cy="119197"/>
          </a:xfrm>
          <a:prstGeom prst="rect">
            <a:avLst/>
          </a:prstGeom>
          <a:solidFill>
            <a:srgbClr val="FF0000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Arial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="" xmlns:a16="http://schemas.microsoft.com/office/drawing/2014/main" id="{EEFAFAC8-043D-4068-92AD-86E59E099197}"/>
              </a:ext>
            </a:extLst>
          </p:cNvPr>
          <p:cNvSpPr/>
          <p:nvPr/>
        </p:nvSpPr>
        <p:spPr>
          <a:xfrm>
            <a:off x="5817745" y="1436309"/>
            <a:ext cx="386850" cy="119197"/>
          </a:xfrm>
          <a:prstGeom prst="rect">
            <a:avLst/>
          </a:prstGeom>
          <a:solidFill>
            <a:srgbClr val="FF0000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Arial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="" xmlns:a16="http://schemas.microsoft.com/office/drawing/2014/main" id="{DCB7FA0D-FF7D-4651-BBFB-B12F41B704B3}"/>
              </a:ext>
            </a:extLst>
          </p:cNvPr>
          <p:cNvSpPr/>
          <p:nvPr/>
        </p:nvSpPr>
        <p:spPr>
          <a:xfrm>
            <a:off x="4647677" y="1436882"/>
            <a:ext cx="386850" cy="119197"/>
          </a:xfrm>
          <a:prstGeom prst="rect">
            <a:avLst/>
          </a:prstGeom>
          <a:solidFill>
            <a:srgbClr val="6DE7FF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Arial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="" xmlns:a16="http://schemas.microsoft.com/office/drawing/2014/main" id="{37E6D431-D98B-48EF-87D2-1ED6B87F3679}"/>
              </a:ext>
            </a:extLst>
          </p:cNvPr>
          <p:cNvSpPr/>
          <p:nvPr/>
        </p:nvSpPr>
        <p:spPr>
          <a:xfrm>
            <a:off x="3879297" y="1871859"/>
            <a:ext cx="386850" cy="124632"/>
          </a:xfrm>
          <a:prstGeom prst="rect">
            <a:avLst/>
          </a:prstGeom>
          <a:solidFill>
            <a:srgbClr val="6DE7FF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Arial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="" xmlns:a16="http://schemas.microsoft.com/office/drawing/2014/main" id="{962AB9A1-FE90-4BA7-8C20-99AF067CC62F}"/>
              </a:ext>
            </a:extLst>
          </p:cNvPr>
          <p:cNvSpPr/>
          <p:nvPr/>
        </p:nvSpPr>
        <p:spPr>
          <a:xfrm>
            <a:off x="4266147" y="1871859"/>
            <a:ext cx="386850" cy="124632"/>
          </a:xfrm>
          <a:prstGeom prst="rect">
            <a:avLst/>
          </a:prstGeom>
          <a:solidFill>
            <a:srgbClr val="00F22E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Arial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="" xmlns:a16="http://schemas.microsoft.com/office/drawing/2014/main" id="{2B43D2CA-E3C4-49D0-98E1-CBA7A3B5B5BB}"/>
              </a:ext>
            </a:extLst>
          </p:cNvPr>
          <p:cNvSpPr/>
          <p:nvPr/>
        </p:nvSpPr>
        <p:spPr>
          <a:xfrm>
            <a:off x="4647678" y="1871858"/>
            <a:ext cx="386850" cy="124632"/>
          </a:xfrm>
          <a:prstGeom prst="rect">
            <a:avLst/>
          </a:prstGeom>
          <a:solidFill>
            <a:srgbClr val="FF0000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Arial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="" xmlns:a16="http://schemas.microsoft.com/office/drawing/2014/main" id="{5FF0612E-58C6-447B-9824-109B6EDEA4B9}"/>
              </a:ext>
            </a:extLst>
          </p:cNvPr>
          <p:cNvSpPr/>
          <p:nvPr/>
        </p:nvSpPr>
        <p:spPr>
          <a:xfrm rot="10800000">
            <a:off x="5806334" y="2248726"/>
            <a:ext cx="386850" cy="119197"/>
          </a:xfrm>
          <a:prstGeom prst="rect">
            <a:avLst/>
          </a:prstGeom>
          <a:solidFill>
            <a:srgbClr val="00F22E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Arial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="" xmlns:a16="http://schemas.microsoft.com/office/drawing/2014/main" id="{7E432657-CE84-4BC4-B229-FAF34B712DED}"/>
              </a:ext>
            </a:extLst>
          </p:cNvPr>
          <p:cNvSpPr/>
          <p:nvPr/>
        </p:nvSpPr>
        <p:spPr>
          <a:xfrm rot="10800000">
            <a:off x="5428275" y="2248726"/>
            <a:ext cx="386850" cy="119197"/>
          </a:xfrm>
          <a:prstGeom prst="rect">
            <a:avLst/>
          </a:prstGeom>
          <a:solidFill>
            <a:srgbClr val="00F22E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Arial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="" xmlns:a16="http://schemas.microsoft.com/office/drawing/2014/main" id="{C33785FD-7B22-4141-BBD9-77F50C3B55C5}"/>
              </a:ext>
            </a:extLst>
          </p:cNvPr>
          <p:cNvSpPr/>
          <p:nvPr/>
        </p:nvSpPr>
        <p:spPr>
          <a:xfrm rot="10800000">
            <a:off x="4272718" y="2248008"/>
            <a:ext cx="386850" cy="119197"/>
          </a:xfrm>
          <a:prstGeom prst="rect">
            <a:avLst/>
          </a:prstGeom>
          <a:solidFill>
            <a:srgbClr val="FF0000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Arial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="" xmlns:a16="http://schemas.microsoft.com/office/drawing/2014/main" id="{CB981CED-D0E7-45DD-ABEB-18B5E65248B2}"/>
              </a:ext>
            </a:extLst>
          </p:cNvPr>
          <p:cNvSpPr/>
          <p:nvPr/>
        </p:nvSpPr>
        <p:spPr>
          <a:xfrm rot="10800000">
            <a:off x="3885868" y="2248008"/>
            <a:ext cx="386850" cy="119197"/>
          </a:xfrm>
          <a:prstGeom prst="rect">
            <a:avLst/>
          </a:prstGeom>
          <a:solidFill>
            <a:srgbClr val="FF0000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Arial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="" xmlns:a16="http://schemas.microsoft.com/office/drawing/2014/main" id="{41FCEF15-B4A1-4041-A90D-EA905E81D8B6}"/>
              </a:ext>
            </a:extLst>
          </p:cNvPr>
          <p:cNvSpPr/>
          <p:nvPr/>
        </p:nvSpPr>
        <p:spPr>
          <a:xfrm rot="10800000">
            <a:off x="4659568" y="2248007"/>
            <a:ext cx="386850" cy="119197"/>
          </a:xfrm>
          <a:prstGeom prst="rect">
            <a:avLst/>
          </a:prstGeom>
          <a:solidFill>
            <a:srgbClr val="6DE7FF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Arial"/>
            </a:endParaRPr>
          </a:p>
        </p:txBody>
      </p:sp>
      <p:sp>
        <p:nvSpPr>
          <p:cNvPr id="52" name="Accolade fermante 53">
            <a:extLst>
              <a:ext uri="{FF2B5EF4-FFF2-40B4-BE49-F238E27FC236}">
                <a16:creationId xmlns="" xmlns:a16="http://schemas.microsoft.com/office/drawing/2014/main" id="{994876E7-862D-4850-A3B1-55FCCCA3F0EC}"/>
              </a:ext>
            </a:extLst>
          </p:cNvPr>
          <p:cNvSpPr/>
          <p:nvPr/>
        </p:nvSpPr>
        <p:spPr>
          <a:xfrm rot="5400000">
            <a:off x="5189985" y="647496"/>
            <a:ext cx="109063" cy="1943600"/>
          </a:xfrm>
          <a:prstGeom prst="rightBrace">
            <a:avLst>
              <a:gd name="adj1" fmla="val 108603"/>
              <a:gd name="adj2" fmla="val 50000"/>
            </a:avLst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Arial"/>
            </a:endParaRPr>
          </a:p>
        </p:txBody>
      </p:sp>
      <p:sp>
        <p:nvSpPr>
          <p:cNvPr id="53" name="Accolade fermante 54">
            <a:extLst>
              <a:ext uri="{FF2B5EF4-FFF2-40B4-BE49-F238E27FC236}">
                <a16:creationId xmlns="" xmlns:a16="http://schemas.microsoft.com/office/drawing/2014/main" id="{8628D3B0-9C98-40B7-849A-0B9449CFCBFA}"/>
              </a:ext>
            </a:extLst>
          </p:cNvPr>
          <p:cNvSpPr/>
          <p:nvPr/>
        </p:nvSpPr>
        <p:spPr>
          <a:xfrm rot="5400000">
            <a:off x="4643343" y="1680661"/>
            <a:ext cx="67207" cy="715163"/>
          </a:xfrm>
          <a:prstGeom prst="rightBrace">
            <a:avLst>
              <a:gd name="adj1" fmla="val 108603"/>
              <a:gd name="adj2" fmla="val 48779"/>
            </a:avLst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Arial"/>
            </a:endParaRPr>
          </a:p>
        </p:txBody>
      </p:sp>
      <p:sp>
        <p:nvSpPr>
          <p:cNvPr id="54" name="Accolade fermante 55">
            <a:extLst>
              <a:ext uri="{FF2B5EF4-FFF2-40B4-BE49-F238E27FC236}">
                <a16:creationId xmlns="" xmlns:a16="http://schemas.microsoft.com/office/drawing/2014/main" id="{75344C53-8356-4567-ABDF-3B8B3A29A187}"/>
              </a:ext>
            </a:extLst>
          </p:cNvPr>
          <p:cNvSpPr/>
          <p:nvPr/>
        </p:nvSpPr>
        <p:spPr>
          <a:xfrm rot="5400000">
            <a:off x="5174014" y="1454019"/>
            <a:ext cx="103346" cy="1929720"/>
          </a:xfrm>
          <a:prstGeom prst="rightBrace">
            <a:avLst>
              <a:gd name="adj1" fmla="val 108603"/>
              <a:gd name="adj2" fmla="val 50000"/>
            </a:avLst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Arial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="" xmlns:a16="http://schemas.microsoft.com/office/drawing/2014/main" id="{4F8BD1DF-C4BD-4264-9B64-41787544F3CD}"/>
              </a:ext>
            </a:extLst>
          </p:cNvPr>
          <p:cNvSpPr/>
          <p:nvPr/>
        </p:nvSpPr>
        <p:spPr>
          <a:xfrm>
            <a:off x="4791331" y="1689503"/>
            <a:ext cx="1023794" cy="115418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itchFamily="18" charset="0"/>
                <a:sym typeface="Arial"/>
              </a:rPr>
              <a:t>Cross </a:t>
            </a:r>
            <a:r>
              <a:rPr kumimoji="0" lang="fr-FR" sz="9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itchFamily="18" charset="0"/>
                <a:sym typeface="Arial"/>
              </a:rPr>
              <a:t>feeds</a:t>
            </a:r>
            <a:r>
              <a:rPr kumimoji="0" lang="fr-FR" sz="9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itchFamily="18" charset="0"/>
                <a:sym typeface="Arial"/>
              </a:rPr>
              <a:t> K </a:t>
            </a:r>
            <a:r>
              <a:rPr kumimoji="0" lang="el-GR" sz="9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itchFamily="18" charset="0"/>
                <a:cs typeface="Times New Roman" panose="02020603050405020304" pitchFamily="18" charset="0"/>
                <a:sym typeface="Arial"/>
              </a:rPr>
              <a:t>π</a:t>
            </a:r>
            <a:r>
              <a:rPr kumimoji="0" lang="fr-FR" sz="9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itchFamily="18" charset="0"/>
                <a:sym typeface="Arial"/>
              </a:rPr>
              <a:t>  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="" xmlns:a16="http://schemas.microsoft.com/office/drawing/2014/main" id="{E9C836A0-DD3C-4C6C-8664-BBEE32116361}"/>
              </a:ext>
            </a:extLst>
          </p:cNvPr>
          <p:cNvSpPr/>
          <p:nvPr/>
        </p:nvSpPr>
        <p:spPr>
          <a:xfrm>
            <a:off x="4136664" y="2093474"/>
            <a:ext cx="1066726" cy="115512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itchFamily="18" charset="0"/>
                <a:sym typeface="Arial"/>
              </a:rPr>
              <a:t>Cross </a:t>
            </a:r>
            <a:r>
              <a:rPr kumimoji="0" lang="fr-FR" sz="9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itchFamily="18" charset="0"/>
                <a:sym typeface="Arial"/>
              </a:rPr>
              <a:t>feeds</a:t>
            </a:r>
            <a:r>
              <a:rPr kumimoji="0" lang="fr-FR" sz="9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itchFamily="18" charset="0"/>
                <a:sym typeface="Arial"/>
              </a:rPr>
              <a:t> KK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="" xmlns:a16="http://schemas.microsoft.com/office/drawing/2014/main" id="{82A416EF-4FE2-4139-8AB9-D97AA1396A9A}"/>
              </a:ext>
            </a:extLst>
          </p:cNvPr>
          <p:cNvSpPr/>
          <p:nvPr/>
        </p:nvSpPr>
        <p:spPr>
          <a:xfrm>
            <a:off x="4498427" y="2493966"/>
            <a:ext cx="1329896" cy="136669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itchFamily="18" charset="0"/>
                <a:sym typeface="Arial"/>
              </a:rPr>
              <a:t>Cross </a:t>
            </a:r>
            <a:r>
              <a:rPr kumimoji="0" lang="fr-FR" sz="9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itchFamily="18" charset="0"/>
                <a:sym typeface="Arial"/>
              </a:rPr>
              <a:t>feeds</a:t>
            </a:r>
            <a:r>
              <a:rPr kumimoji="0" lang="fr-FR" sz="9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itchFamily="18" charset="0"/>
                <a:sym typeface="Arial"/>
              </a:rPr>
              <a:t> PK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="" xmlns:a16="http://schemas.microsoft.com/office/drawing/2014/main" id="{DFAFB9DA-E29D-487F-B2FE-511A95CDAA2A}"/>
              </a:ext>
            </a:extLst>
          </p:cNvPr>
          <p:cNvSpPr/>
          <p:nvPr/>
        </p:nvSpPr>
        <p:spPr>
          <a:xfrm rot="5400000">
            <a:off x="5959299" y="1829087"/>
            <a:ext cx="1326113" cy="292134"/>
          </a:xfrm>
          <a:prstGeom prst="rect">
            <a:avLst/>
          </a:prstGeom>
          <a:solidFill>
            <a:schemeClr val="accent1">
              <a:alpha val="3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 dirty="0">
              <a:ln>
                <a:noFill/>
              </a:ln>
              <a:solidFill>
                <a:srgbClr val="CCCCCC">
                  <a:lumMod val="1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Arial"/>
            </a:endParaRPr>
          </a:p>
        </p:txBody>
      </p:sp>
      <p:cxnSp>
        <p:nvCxnSpPr>
          <p:cNvPr id="59" name="Connecteur droit avec flèche 60">
            <a:extLst>
              <a:ext uri="{FF2B5EF4-FFF2-40B4-BE49-F238E27FC236}">
                <a16:creationId xmlns="" xmlns:a16="http://schemas.microsoft.com/office/drawing/2014/main" id="{A16F6730-67AD-4D58-A082-4BBDBB66E903}"/>
              </a:ext>
            </a:extLst>
          </p:cNvPr>
          <p:cNvCxnSpPr>
            <a:cxnSpLocks/>
          </p:cNvCxnSpPr>
          <p:nvPr/>
        </p:nvCxnSpPr>
        <p:spPr>
          <a:xfrm>
            <a:off x="6216316" y="1496295"/>
            <a:ext cx="222806" cy="28954"/>
          </a:xfrm>
          <a:prstGeom prst="straightConnector1">
            <a:avLst/>
          </a:prstGeom>
          <a:ln w="22225" cmpd="sng">
            <a:gradFill>
              <a:gsLst>
                <a:gs pos="23000">
                  <a:srgbClr val="00B050"/>
                </a:gs>
                <a:gs pos="50000">
                  <a:srgbClr val="FF0000"/>
                </a:gs>
                <a:gs pos="76000">
                  <a:srgbClr val="00B0F0"/>
                </a:gs>
              </a:gsLst>
              <a:lin ang="0" scaled="0"/>
            </a:gra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onnecteur droit avec flèche 61">
            <a:extLst>
              <a:ext uri="{FF2B5EF4-FFF2-40B4-BE49-F238E27FC236}">
                <a16:creationId xmlns="" xmlns:a16="http://schemas.microsoft.com/office/drawing/2014/main" id="{4EDBC46F-FA4C-4801-90A4-2A578C4E8B6F}"/>
              </a:ext>
            </a:extLst>
          </p:cNvPr>
          <p:cNvCxnSpPr>
            <a:cxnSpLocks/>
            <a:stCxn id="46" idx="3"/>
            <a:endCxn id="58" idx="2"/>
          </p:cNvCxnSpPr>
          <p:nvPr/>
        </p:nvCxnSpPr>
        <p:spPr>
          <a:xfrm>
            <a:off x="5034528" y="1934174"/>
            <a:ext cx="1441761" cy="40980"/>
          </a:xfrm>
          <a:prstGeom prst="straightConnector1">
            <a:avLst/>
          </a:prstGeom>
          <a:ln w="22225" cmpd="sng">
            <a:gradFill>
              <a:gsLst>
                <a:gs pos="23000">
                  <a:srgbClr val="00B050"/>
                </a:gs>
                <a:gs pos="50000">
                  <a:srgbClr val="FF0000"/>
                </a:gs>
                <a:gs pos="76000">
                  <a:srgbClr val="00B0F0"/>
                </a:gs>
              </a:gsLst>
              <a:lin ang="0" scaled="0"/>
            </a:gra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Connecteur droit avec flèche 62">
            <a:extLst>
              <a:ext uri="{FF2B5EF4-FFF2-40B4-BE49-F238E27FC236}">
                <a16:creationId xmlns="" xmlns:a16="http://schemas.microsoft.com/office/drawing/2014/main" id="{2FF15FC2-97B1-415C-BCF3-D4D29F602A0D}"/>
              </a:ext>
            </a:extLst>
          </p:cNvPr>
          <p:cNvCxnSpPr>
            <a:cxnSpLocks/>
            <a:stCxn id="47" idx="1"/>
          </p:cNvCxnSpPr>
          <p:nvPr/>
        </p:nvCxnSpPr>
        <p:spPr>
          <a:xfrm>
            <a:off x="6193184" y="2308323"/>
            <a:ext cx="297630" cy="32795"/>
          </a:xfrm>
          <a:prstGeom prst="straightConnector1">
            <a:avLst/>
          </a:prstGeom>
          <a:ln w="22225" cmpd="sng">
            <a:gradFill>
              <a:gsLst>
                <a:gs pos="23000">
                  <a:srgbClr val="00B050"/>
                </a:gs>
                <a:gs pos="50000">
                  <a:srgbClr val="FF0000"/>
                </a:gs>
                <a:gs pos="76000">
                  <a:srgbClr val="00B0F0"/>
                </a:gs>
              </a:gsLst>
              <a:lin ang="0" scaled="0"/>
            </a:gra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angle 61">
            <a:extLst>
              <a:ext uri="{FF2B5EF4-FFF2-40B4-BE49-F238E27FC236}">
                <a16:creationId xmlns="" xmlns:a16="http://schemas.microsoft.com/office/drawing/2014/main" id="{49354728-BB4F-42B5-98DA-37CF815446EB}"/>
              </a:ext>
            </a:extLst>
          </p:cNvPr>
          <p:cNvSpPr/>
          <p:nvPr/>
        </p:nvSpPr>
        <p:spPr>
          <a:xfrm>
            <a:off x="7565581" y="1468979"/>
            <a:ext cx="386850" cy="119197"/>
          </a:xfrm>
          <a:prstGeom prst="rect">
            <a:avLst/>
          </a:prstGeom>
          <a:solidFill>
            <a:srgbClr val="00F22E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Arial"/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="" xmlns:a16="http://schemas.microsoft.com/office/drawing/2014/main" id="{6AB9159A-9CE4-4445-88EE-B3DE2DB114F9}"/>
              </a:ext>
            </a:extLst>
          </p:cNvPr>
          <p:cNvSpPr/>
          <p:nvPr/>
        </p:nvSpPr>
        <p:spPr>
          <a:xfrm>
            <a:off x="7952432" y="1468979"/>
            <a:ext cx="66180" cy="119195"/>
          </a:xfrm>
          <a:prstGeom prst="rect">
            <a:avLst/>
          </a:prstGeom>
          <a:solidFill>
            <a:srgbClr val="00F22E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Arial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="" xmlns:a16="http://schemas.microsoft.com/office/drawing/2014/main" id="{E77C057B-2287-48FB-AF3F-2E489509F0F3}"/>
              </a:ext>
            </a:extLst>
          </p:cNvPr>
          <p:cNvSpPr/>
          <p:nvPr/>
        </p:nvSpPr>
        <p:spPr>
          <a:xfrm>
            <a:off x="8084792" y="1468978"/>
            <a:ext cx="66180" cy="119195"/>
          </a:xfrm>
          <a:prstGeom prst="rect">
            <a:avLst/>
          </a:prstGeom>
          <a:solidFill>
            <a:srgbClr val="FF0000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Arial"/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="" xmlns:a16="http://schemas.microsoft.com/office/drawing/2014/main" id="{AAB03573-9FFB-4BB4-92D7-4CA474F419E3}"/>
              </a:ext>
            </a:extLst>
          </p:cNvPr>
          <p:cNvSpPr/>
          <p:nvPr/>
        </p:nvSpPr>
        <p:spPr>
          <a:xfrm>
            <a:off x="8150971" y="1468978"/>
            <a:ext cx="66180" cy="119195"/>
          </a:xfrm>
          <a:prstGeom prst="rect">
            <a:avLst/>
          </a:prstGeom>
          <a:solidFill>
            <a:srgbClr val="FF0000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Arial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="" xmlns:a16="http://schemas.microsoft.com/office/drawing/2014/main" id="{1FA934AC-3BB3-45F8-B45B-754AB5D6AF13}"/>
              </a:ext>
            </a:extLst>
          </p:cNvPr>
          <p:cNvSpPr/>
          <p:nvPr/>
        </p:nvSpPr>
        <p:spPr>
          <a:xfrm>
            <a:off x="8018612" y="1468979"/>
            <a:ext cx="66180" cy="119195"/>
          </a:xfrm>
          <a:prstGeom prst="rect">
            <a:avLst/>
          </a:prstGeom>
          <a:solidFill>
            <a:srgbClr val="6DE7FF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Arial"/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="" xmlns:a16="http://schemas.microsoft.com/office/drawing/2014/main" id="{3A48C446-4E9A-4EA5-9E13-BB11B1877487}"/>
              </a:ext>
            </a:extLst>
          </p:cNvPr>
          <p:cNvSpPr/>
          <p:nvPr/>
        </p:nvSpPr>
        <p:spPr>
          <a:xfrm>
            <a:off x="7570900" y="1915861"/>
            <a:ext cx="386850" cy="124632"/>
          </a:xfrm>
          <a:prstGeom prst="rect">
            <a:avLst/>
          </a:prstGeom>
          <a:solidFill>
            <a:srgbClr val="6DE7FF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Arial"/>
            </a:endParaRPr>
          </a:p>
        </p:txBody>
      </p:sp>
      <p:sp>
        <p:nvSpPr>
          <p:cNvPr id="68" name="Rectangle 67">
            <a:extLst>
              <a:ext uri="{FF2B5EF4-FFF2-40B4-BE49-F238E27FC236}">
                <a16:creationId xmlns="" xmlns:a16="http://schemas.microsoft.com/office/drawing/2014/main" id="{0FD83901-532C-4515-B07E-DBAE74393FBA}"/>
              </a:ext>
            </a:extLst>
          </p:cNvPr>
          <p:cNvSpPr/>
          <p:nvPr/>
        </p:nvSpPr>
        <p:spPr>
          <a:xfrm>
            <a:off x="7957751" y="1915862"/>
            <a:ext cx="67484" cy="120875"/>
          </a:xfrm>
          <a:prstGeom prst="rect">
            <a:avLst/>
          </a:prstGeom>
          <a:solidFill>
            <a:srgbClr val="00F22E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Arial"/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="" xmlns:a16="http://schemas.microsoft.com/office/drawing/2014/main" id="{2B83AAD3-2413-47FE-B0FB-4BD22D97B72D}"/>
              </a:ext>
            </a:extLst>
          </p:cNvPr>
          <p:cNvSpPr/>
          <p:nvPr/>
        </p:nvSpPr>
        <p:spPr>
          <a:xfrm>
            <a:off x="8024307" y="1915861"/>
            <a:ext cx="67484" cy="120875"/>
          </a:xfrm>
          <a:prstGeom prst="rect">
            <a:avLst/>
          </a:prstGeom>
          <a:solidFill>
            <a:srgbClr val="FF0000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Arial"/>
            </a:endParaRPr>
          </a:p>
        </p:txBody>
      </p:sp>
      <p:sp>
        <p:nvSpPr>
          <p:cNvPr id="70" name="Rectangle 69">
            <a:extLst>
              <a:ext uri="{FF2B5EF4-FFF2-40B4-BE49-F238E27FC236}">
                <a16:creationId xmlns="" xmlns:a16="http://schemas.microsoft.com/office/drawing/2014/main" id="{F2195B18-379E-413E-8EC2-A997F54047E5}"/>
              </a:ext>
            </a:extLst>
          </p:cNvPr>
          <p:cNvSpPr/>
          <p:nvPr/>
        </p:nvSpPr>
        <p:spPr>
          <a:xfrm rot="10800000">
            <a:off x="7577472" y="2292010"/>
            <a:ext cx="386850" cy="119197"/>
          </a:xfrm>
          <a:prstGeom prst="rect">
            <a:avLst/>
          </a:prstGeom>
          <a:solidFill>
            <a:srgbClr val="FF0000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Arial"/>
            </a:endParaRPr>
          </a:p>
        </p:txBody>
      </p:sp>
      <p:sp>
        <p:nvSpPr>
          <p:cNvPr id="71" name="Rectangle 70">
            <a:extLst>
              <a:ext uri="{FF2B5EF4-FFF2-40B4-BE49-F238E27FC236}">
                <a16:creationId xmlns="" xmlns:a16="http://schemas.microsoft.com/office/drawing/2014/main" id="{3113CAEB-FCB0-4D85-A1B0-CC334FB1ED8D}"/>
              </a:ext>
            </a:extLst>
          </p:cNvPr>
          <p:cNvSpPr/>
          <p:nvPr/>
        </p:nvSpPr>
        <p:spPr>
          <a:xfrm rot="10800000">
            <a:off x="8160416" y="2292009"/>
            <a:ext cx="68625" cy="119197"/>
          </a:xfrm>
          <a:prstGeom prst="rect">
            <a:avLst/>
          </a:prstGeom>
          <a:solidFill>
            <a:srgbClr val="00F22E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Arial"/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="" xmlns:a16="http://schemas.microsoft.com/office/drawing/2014/main" id="{1A19B471-0037-49A9-8F43-4AB47D3D0B12}"/>
              </a:ext>
            </a:extLst>
          </p:cNvPr>
          <p:cNvSpPr/>
          <p:nvPr/>
        </p:nvSpPr>
        <p:spPr>
          <a:xfrm rot="10800000">
            <a:off x="8091791" y="2292009"/>
            <a:ext cx="68625" cy="119197"/>
          </a:xfrm>
          <a:prstGeom prst="rect">
            <a:avLst/>
          </a:prstGeom>
          <a:solidFill>
            <a:srgbClr val="00F22E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Arial"/>
            </a:endParaRPr>
          </a:p>
        </p:txBody>
      </p:sp>
      <p:sp>
        <p:nvSpPr>
          <p:cNvPr id="73" name="Rectangle 72">
            <a:extLst>
              <a:ext uri="{FF2B5EF4-FFF2-40B4-BE49-F238E27FC236}">
                <a16:creationId xmlns="" xmlns:a16="http://schemas.microsoft.com/office/drawing/2014/main" id="{30EC3E6B-7924-4DCD-8B63-3EA4F2F79933}"/>
              </a:ext>
            </a:extLst>
          </p:cNvPr>
          <p:cNvSpPr/>
          <p:nvPr/>
        </p:nvSpPr>
        <p:spPr>
          <a:xfrm rot="10800000">
            <a:off x="7954542" y="2292010"/>
            <a:ext cx="68625" cy="119197"/>
          </a:xfrm>
          <a:prstGeom prst="rect">
            <a:avLst/>
          </a:prstGeom>
          <a:solidFill>
            <a:srgbClr val="FF0000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Arial"/>
            </a:endParaRPr>
          </a:p>
        </p:txBody>
      </p:sp>
      <p:sp>
        <p:nvSpPr>
          <p:cNvPr id="74" name="Rectangle 73">
            <a:extLst>
              <a:ext uri="{FF2B5EF4-FFF2-40B4-BE49-F238E27FC236}">
                <a16:creationId xmlns="" xmlns:a16="http://schemas.microsoft.com/office/drawing/2014/main" id="{CF6FEAB1-A690-4682-A4A8-812BFD69F3C9}"/>
              </a:ext>
            </a:extLst>
          </p:cNvPr>
          <p:cNvSpPr/>
          <p:nvPr/>
        </p:nvSpPr>
        <p:spPr>
          <a:xfrm rot="10800000">
            <a:off x="8023167" y="2292010"/>
            <a:ext cx="68625" cy="119197"/>
          </a:xfrm>
          <a:prstGeom prst="rect">
            <a:avLst/>
          </a:prstGeom>
          <a:solidFill>
            <a:srgbClr val="6DE7FF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Arial"/>
            </a:endParaRPr>
          </a:p>
        </p:txBody>
      </p:sp>
      <p:cxnSp>
        <p:nvCxnSpPr>
          <p:cNvPr id="75" name="Connecteur droit avec flèche 81">
            <a:extLst>
              <a:ext uri="{FF2B5EF4-FFF2-40B4-BE49-F238E27FC236}">
                <a16:creationId xmlns="" xmlns:a16="http://schemas.microsoft.com/office/drawing/2014/main" id="{75B48D5F-C3F7-4CAF-AC66-A30BEBA3D816}"/>
              </a:ext>
            </a:extLst>
          </p:cNvPr>
          <p:cNvCxnSpPr>
            <a:cxnSpLocks/>
            <a:endCxn id="62" idx="1"/>
          </p:cNvCxnSpPr>
          <p:nvPr/>
        </p:nvCxnSpPr>
        <p:spPr>
          <a:xfrm>
            <a:off x="6768423" y="1488573"/>
            <a:ext cx="797159" cy="40005"/>
          </a:xfrm>
          <a:prstGeom prst="straightConnector1">
            <a:avLst/>
          </a:prstGeom>
          <a:ln w="22225" cmpd="sng">
            <a:gradFill>
              <a:gsLst>
                <a:gs pos="99000">
                  <a:srgbClr val="00B050"/>
                </a:gs>
                <a:gs pos="100000">
                  <a:srgbClr val="00B0F0"/>
                </a:gs>
              </a:gsLst>
              <a:lin ang="0" scaled="0"/>
            </a:gra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Connecteur droit avec flèche 82">
            <a:extLst>
              <a:ext uri="{FF2B5EF4-FFF2-40B4-BE49-F238E27FC236}">
                <a16:creationId xmlns="" xmlns:a16="http://schemas.microsoft.com/office/drawing/2014/main" id="{A7A567A9-0C45-47B5-B56F-6E25CAD67DCB}"/>
              </a:ext>
            </a:extLst>
          </p:cNvPr>
          <p:cNvCxnSpPr>
            <a:cxnSpLocks/>
            <a:endCxn id="67" idx="1"/>
          </p:cNvCxnSpPr>
          <p:nvPr/>
        </p:nvCxnSpPr>
        <p:spPr>
          <a:xfrm flipV="1">
            <a:off x="6768422" y="1978177"/>
            <a:ext cx="802478" cy="26462"/>
          </a:xfrm>
          <a:prstGeom prst="straightConnector1">
            <a:avLst/>
          </a:prstGeom>
          <a:ln w="22225" cmpd="sng">
            <a:gradFill>
              <a:gsLst>
                <a:gs pos="0">
                  <a:srgbClr val="FF0000"/>
                </a:gs>
                <a:gs pos="0">
                  <a:srgbClr val="00B0F0"/>
                </a:gs>
              </a:gsLst>
              <a:lin ang="0" scaled="0"/>
            </a:gra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Connecteur droit avec flèche 83">
            <a:extLst>
              <a:ext uri="{FF2B5EF4-FFF2-40B4-BE49-F238E27FC236}">
                <a16:creationId xmlns="" xmlns:a16="http://schemas.microsoft.com/office/drawing/2014/main" id="{2C89490F-1819-4331-992A-06A9D0A7FCE5}"/>
              </a:ext>
            </a:extLst>
          </p:cNvPr>
          <p:cNvCxnSpPr>
            <a:cxnSpLocks/>
            <a:endCxn id="70" idx="3"/>
          </p:cNvCxnSpPr>
          <p:nvPr/>
        </p:nvCxnSpPr>
        <p:spPr>
          <a:xfrm flipV="1">
            <a:off x="6768422" y="2351607"/>
            <a:ext cx="809050" cy="45626"/>
          </a:xfrm>
          <a:prstGeom prst="straightConnector1">
            <a:avLst/>
          </a:prstGeom>
          <a:ln w="22225" cmpd="sng">
            <a:gradFill>
              <a:gsLst>
                <a:gs pos="88000">
                  <a:srgbClr val="FF0000"/>
                </a:gs>
                <a:gs pos="100000">
                  <a:srgbClr val="00B0F0"/>
                </a:gs>
              </a:gsLst>
              <a:lin ang="0" scaled="0"/>
            </a:gra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ZoneTexte 84">
            <a:extLst>
              <a:ext uri="{FF2B5EF4-FFF2-40B4-BE49-F238E27FC236}">
                <a16:creationId xmlns="" xmlns:a16="http://schemas.microsoft.com/office/drawing/2014/main" id="{6B70364B-CD81-4184-92A1-280F1FEB8792}"/>
              </a:ext>
            </a:extLst>
          </p:cNvPr>
          <p:cNvSpPr txBox="1"/>
          <p:nvPr/>
        </p:nvSpPr>
        <p:spPr>
          <a:xfrm>
            <a:off x="4278631" y="1042270"/>
            <a:ext cx="13789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itchFamily="18" charset="0"/>
                <a:cs typeface="Arial"/>
                <a:sym typeface="Arial"/>
              </a:rPr>
              <a:t>Data </a:t>
            </a:r>
            <a:r>
              <a:rPr kumimoji="0" lang="fr-FR" sz="1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itchFamily="18" charset="0"/>
                <a:cs typeface="Arial"/>
                <a:sym typeface="Arial"/>
              </a:rPr>
              <a:t>samples</a:t>
            </a:r>
            <a:endParaRPr kumimoji="0" lang="fr-FR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pitchFamily="18" charset="0"/>
              <a:cs typeface="Arial"/>
              <a:sym typeface="Arial"/>
            </a:endParaRPr>
          </a:p>
        </p:txBody>
      </p:sp>
      <p:sp>
        <p:nvSpPr>
          <p:cNvPr id="79" name="ZoneTexte 85">
            <a:extLst>
              <a:ext uri="{FF2B5EF4-FFF2-40B4-BE49-F238E27FC236}">
                <a16:creationId xmlns="" xmlns:a16="http://schemas.microsoft.com/office/drawing/2014/main" id="{B681C661-910B-4231-B7D3-B45920877438}"/>
              </a:ext>
            </a:extLst>
          </p:cNvPr>
          <p:cNvSpPr txBox="1"/>
          <p:nvPr/>
        </p:nvSpPr>
        <p:spPr>
          <a:xfrm>
            <a:off x="989123" y="996502"/>
            <a:ext cx="13789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kumimoji="0" lang="fr-FR" sz="1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itchFamily="18" charset="0"/>
                <a:cs typeface="Arial"/>
                <a:sym typeface="Arial"/>
              </a:rPr>
              <a:t>hh</a:t>
            </a:r>
            <a:r>
              <a:rPr kumimoji="0" lang="el-GR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itchFamily="18" charset="0"/>
                <a:cs typeface="Arial"/>
                <a:sym typeface="Arial"/>
              </a:rPr>
              <a:t>γ</a:t>
            </a:r>
            <a:endParaRPr kumimoji="0" lang="fr-FR" sz="1400" b="0" i="0" u="none" strike="noStrike" kern="0" cap="none" spc="0" normalizeH="0" baseline="0" noProof="0" dirty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uLnTx/>
              <a:uFillTx/>
              <a:latin typeface="Cambria" pitchFamily="18" charset="0"/>
              <a:cs typeface="Arial"/>
              <a:sym typeface="Arial"/>
            </a:endParaRPr>
          </a:p>
        </p:txBody>
      </p:sp>
      <p:sp>
        <p:nvSpPr>
          <p:cNvPr id="80" name="ZoneTexte 86">
            <a:extLst>
              <a:ext uri="{FF2B5EF4-FFF2-40B4-BE49-F238E27FC236}">
                <a16:creationId xmlns="" xmlns:a16="http://schemas.microsoft.com/office/drawing/2014/main" id="{75B241A8-E1E0-41C2-8F48-6EA689D00361}"/>
              </a:ext>
            </a:extLst>
          </p:cNvPr>
          <p:cNvSpPr txBox="1"/>
          <p:nvPr/>
        </p:nvSpPr>
        <p:spPr>
          <a:xfrm>
            <a:off x="2326054" y="1003278"/>
            <a:ext cx="13789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itchFamily="18" charset="0"/>
                <a:cs typeface="Arial"/>
                <a:sym typeface="Arial"/>
              </a:rPr>
              <a:t>Reconstruction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="" xmlns:a16="http://schemas.microsoft.com/office/drawing/2014/main" id="{0675AECD-4C21-4030-AEF3-87BB7277B477}"/>
              </a:ext>
            </a:extLst>
          </p:cNvPr>
          <p:cNvSpPr/>
          <p:nvPr/>
        </p:nvSpPr>
        <p:spPr>
          <a:xfrm rot="10800000">
            <a:off x="5041424" y="2247840"/>
            <a:ext cx="386850" cy="117527"/>
          </a:xfrm>
          <a:prstGeom prst="rect">
            <a:avLst/>
          </a:prstGeom>
          <a:solidFill>
            <a:srgbClr val="6DE7FF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Arial"/>
            </a:endParaRPr>
          </a:p>
        </p:txBody>
      </p:sp>
      <p:sp>
        <p:nvSpPr>
          <p:cNvPr id="82" name="ZoneTexte 97">
            <a:extLst>
              <a:ext uri="{FF2B5EF4-FFF2-40B4-BE49-F238E27FC236}">
                <a16:creationId xmlns="" xmlns:a16="http://schemas.microsoft.com/office/drawing/2014/main" id="{4096D2B2-3F7F-479D-B23E-B0CF57679577}"/>
              </a:ext>
            </a:extLst>
          </p:cNvPr>
          <p:cNvSpPr txBox="1"/>
          <p:nvPr/>
        </p:nvSpPr>
        <p:spPr>
          <a:xfrm>
            <a:off x="7307555" y="923749"/>
            <a:ext cx="10617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itchFamily="18" charset="0"/>
                <a:cs typeface="Arial"/>
                <a:sym typeface="Arial"/>
              </a:rPr>
              <a:t>Exclusive </a:t>
            </a:r>
            <a:r>
              <a:rPr kumimoji="0" lang="fr-FR" sz="1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itchFamily="18" charset="0"/>
                <a:cs typeface="Arial"/>
                <a:sym typeface="Arial"/>
              </a:rPr>
              <a:t>samples</a:t>
            </a:r>
            <a:endParaRPr kumimoji="0" lang="fr-FR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pitchFamily="18" charset="0"/>
              <a:cs typeface="Arial"/>
              <a:sym typeface="Arial"/>
            </a:endParaRPr>
          </a:p>
        </p:txBody>
      </p:sp>
      <p:sp>
        <p:nvSpPr>
          <p:cNvPr id="83" name="Rectangle 82">
            <a:extLst>
              <a:ext uri="{FF2B5EF4-FFF2-40B4-BE49-F238E27FC236}">
                <a16:creationId xmlns="" xmlns:a16="http://schemas.microsoft.com/office/drawing/2014/main" id="{511A71AD-CC76-4B23-8EA3-29571852B4DD}"/>
              </a:ext>
            </a:extLst>
          </p:cNvPr>
          <p:cNvSpPr/>
          <p:nvPr/>
        </p:nvSpPr>
        <p:spPr>
          <a:xfrm>
            <a:off x="5032197" y="1437185"/>
            <a:ext cx="386850" cy="119197"/>
          </a:xfrm>
          <a:prstGeom prst="rect">
            <a:avLst/>
          </a:prstGeom>
          <a:solidFill>
            <a:srgbClr val="6DE7FF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Arial"/>
            </a:endParaRPr>
          </a:p>
        </p:txBody>
      </p:sp>
      <p:pic>
        <p:nvPicPr>
          <p:cNvPr id="84" name="Picture 8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941" y="2945027"/>
            <a:ext cx="4590517" cy="1993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1784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HCb2">
  <a:themeElements>
    <a:clrScheme name="Secteur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Boris">
      <a:majorFont>
        <a:latin typeface="Symbol"/>
        <a:ea typeface=""/>
        <a:cs typeface=""/>
      </a:majorFont>
      <a:minorFont>
        <a:latin typeface="Palatino Linotype"/>
        <a:ea typeface=""/>
        <a:cs typeface=""/>
      </a:minorFont>
    </a:fontScheme>
    <a:fmtScheme name="Secteur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>
    <a:spDef>
      <a:spPr>
        <a:solidFill>
          <a:schemeClr val="bg1">
            <a:alpha val="57000"/>
          </a:schemeClr>
        </a:solidFill>
        <a:ln>
          <a:noFill/>
        </a:ln>
        <a:effectLst>
          <a:glow rad="101600">
            <a:schemeClr val="accent1">
              <a:satMod val="175000"/>
              <a:alpha val="40000"/>
            </a:schemeClr>
          </a:glow>
        </a:effectLst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LHCb2" id="{9FC7BD7A-67E3-42AD-91C7-1FC8C509812D}" vid="{FA59C760-DD38-4BEF-B843-DB8C307DC67B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LHCb2</Template>
  <TotalTime>22413</TotalTime>
  <Words>1680</Words>
  <Application>Microsoft Office PowerPoint</Application>
  <PresentationFormat>On-screen Show (16:9)</PresentationFormat>
  <Paragraphs>322</Paragraphs>
  <Slides>43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4" baseType="lpstr">
      <vt:lpstr>LHCb2</vt:lpstr>
      <vt:lpstr>PowerPoint Presentation</vt:lpstr>
      <vt:lpstr>PowerPoint Presentation</vt:lpstr>
      <vt:lpstr>Indroduction </vt:lpstr>
      <vt:lpstr>Time Dependent CPV</vt:lpstr>
      <vt:lpstr>Radiative Decays @LHCb</vt:lpstr>
      <vt:lpstr> Radiative Decays @LHCb (2)</vt:lpstr>
      <vt:lpstr>B(s) → Ksh+h-γ</vt:lpstr>
      <vt:lpstr>Analysis strategy</vt:lpstr>
      <vt:lpstr>Control channel </vt:lpstr>
      <vt:lpstr>Control channel </vt:lpstr>
      <vt:lpstr>Control channel</vt:lpstr>
      <vt:lpstr>Multivariate analysis</vt:lpstr>
      <vt:lpstr>Multivariate analysis</vt:lpstr>
      <vt:lpstr>Mass fit model</vt:lpstr>
      <vt:lpstr>Partially reconstructed </vt:lpstr>
      <vt:lpstr>Preliminary study</vt:lpstr>
      <vt:lpstr>Bs → KsKπ γ</vt:lpstr>
      <vt:lpstr>B → Ksπ+π-γ</vt:lpstr>
      <vt:lpstr>BONUS  MODES</vt:lpstr>
      <vt:lpstr>Conclusion</vt:lpstr>
      <vt:lpstr>PowerPoint Presentation</vt:lpstr>
      <vt:lpstr>B(s) → Ks(K+K-)γ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B-&gt; hh gamma</dc:title>
  <dc:creator>Boris Quintana</dc:creator>
  <cp:lastModifiedBy>quintana</cp:lastModifiedBy>
  <cp:revision>745</cp:revision>
  <dcterms:created xsi:type="dcterms:W3CDTF">2017-10-15T11:59:00Z</dcterms:created>
  <dcterms:modified xsi:type="dcterms:W3CDTF">2019-04-11T06:12:13Z</dcterms:modified>
</cp:coreProperties>
</file>