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4"/>
  </p:notesMasterIdLst>
  <p:handoutMasterIdLst>
    <p:handoutMasterId r:id="rId15"/>
  </p:handoutMasterIdLst>
  <p:sldIdLst>
    <p:sldId id="333" r:id="rId5"/>
    <p:sldId id="334" r:id="rId6"/>
    <p:sldId id="338" r:id="rId7"/>
    <p:sldId id="341" r:id="rId8"/>
    <p:sldId id="342" r:id="rId9"/>
    <p:sldId id="343" r:id="rId10"/>
    <p:sldId id="345" r:id="rId11"/>
    <p:sldId id="344" r:id="rId12"/>
    <p:sldId id="337" r:id="rId13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 varScale="1">
        <p:scale>
          <a:sx n="99" d="100"/>
          <a:sy n="99" d="100"/>
        </p:scale>
        <p:origin x="1656" y="8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28/02/2019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/>
              <a:t>WP4-Task5: Integration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b="1" dirty="0"/>
              <a:t>Markus Aicheler </a:t>
            </a:r>
          </a:p>
          <a:p>
            <a:r>
              <a:rPr lang="de-CH" dirty="0"/>
              <a:t>Helsinki Institute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Physics</a:t>
            </a:r>
            <a:endParaRPr lang="de-CH" dirty="0"/>
          </a:p>
          <a:p>
            <a:r>
              <a:rPr lang="de-CH" dirty="0" smtClean="0"/>
              <a:t>28.02.2019</a:t>
            </a:r>
            <a:endParaRPr lang="en-GB" dirty="0"/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Recap: What we would like to do for </a:t>
            </a:r>
            <a:r>
              <a:rPr lang="en-US" dirty="0" smtClean="0"/>
              <a:t>XLS</a:t>
            </a:r>
          </a:p>
          <a:p>
            <a:endParaRPr lang="en-US" dirty="0"/>
          </a:p>
          <a:p>
            <a:endParaRPr lang="de-DE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8522592" cy="4351338"/>
          </a:xfrm>
          <a:prstGeom prst="rect">
            <a:avLst/>
          </a:prstGeom>
        </p:spPr>
        <p:txBody>
          <a:bodyPr/>
          <a:lstStyle>
            <a:lvl1pPr marL="341313" indent="-3413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18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sz="2000" kern="0" dirty="0" smtClean="0"/>
              <a:t>Help </a:t>
            </a:r>
            <a:r>
              <a:rPr lang="en-US" sz="2000" b="1" kern="0" dirty="0" smtClean="0"/>
              <a:t>establishing</a:t>
            </a:r>
            <a:r>
              <a:rPr lang="en-US" sz="2000" kern="0" dirty="0" smtClean="0"/>
              <a:t> </a:t>
            </a:r>
            <a:r>
              <a:rPr lang="en-US" sz="2000" b="1" kern="0" dirty="0" smtClean="0"/>
              <a:t>alignment and stability requirements </a:t>
            </a:r>
            <a:r>
              <a:rPr lang="en-US" sz="2000" kern="0" dirty="0" smtClean="0"/>
              <a:t>for each component in the </a:t>
            </a:r>
            <a:r>
              <a:rPr lang="en-US" sz="2000" kern="0" dirty="0" err="1" smtClean="0"/>
              <a:t>linac</a:t>
            </a:r>
            <a:endParaRPr lang="en-US" sz="2000" kern="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kern="0" dirty="0" smtClean="0"/>
              <a:t>Develop </a:t>
            </a:r>
            <a:r>
              <a:rPr lang="en-US" sz="2000" b="1" kern="0" dirty="0" smtClean="0"/>
              <a:t>design for support structure </a:t>
            </a:r>
            <a:r>
              <a:rPr lang="en-US" sz="2000" kern="0" dirty="0" smtClean="0"/>
              <a:t>of components for the entire length of the accelerator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kern="0" dirty="0" smtClean="0"/>
              <a:t>Use lessons learned from CLIC module for </a:t>
            </a:r>
            <a:r>
              <a:rPr lang="en-US" sz="2000" b="1" kern="0" dirty="0" smtClean="0"/>
              <a:t>high quality and affordable </a:t>
            </a:r>
            <a:r>
              <a:rPr lang="en-US" sz="2000" kern="0" dirty="0" smtClean="0"/>
              <a:t>realization of </a:t>
            </a:r>
            <a:r>
              <a:rPr lang="en-US" sz="2000" b="1" kern="0" dirty="0" smtClean="0"/>
              <a:t>support design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kern="0" dirty="0" smtClean="0"/>
              <a:t>Use </a:t>
            </a:r>
            <a:r>
              <a:rPr lang="en-US" sz="2000" b="1" kern="0" dirty="0" smtClean="0"/>
              <a:t>synergy</a:t>
            </a:r>
            <a:r>
              <a:rPr lang="en-US" sz="2000" kern="0" dirty="0" smtClean="0"/>
              <a:t> in </a:t>
            </a:r>
            <a:r>
              <a:rPr lang="en-US" sz="2000" b="1" kern="0" dirty="0" smtClean="0"/>
              <a:t>prototyping</a:t>
            </a:r>
            <a:r>
              <a:rPr lang="en-US" sz="2000" kern="0" dirty="0" smtClean="0"/>
              <a:t> for </a:t>
            </a:r>
            <a:r>
              <a:rPr lang="en-US" sz="2000" b="1" kern="0" dirty="0" smtClean="0"/>
              <a:t>CLIC module </a:t>
            </a:r>
            <a:r>
              <a:rPr lang="en-US" sz="2000" kern="0" dirty="0" smtClean="0"/>
              <a:t>to improve XLS support design if necessary</a:t>
            </a:r>
            <a:endParaRPr lang="en-US" sz="2000" kern="0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Task 5: Integration</a:t>
            </a:r>
          </a:p>
          <a:p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43324" y="1835621"/>
            <a:ext cx="8793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Description: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Providing a framework for condensing/bringing together mechanical designs and related systems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Translating stability requirements of components in concrete mechanical designs for supports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Ensuring proper interfacing with adjacent injector and </a:t>
            </a:r>
            <a:r>
              <a:rPr lang="en-US" dirty="0" err="1">
                <a:solidFill>
                  <a:schemeClr val="tx1"/>
                </a:solidFill>
              </a:rPr>
              <a:t>undulator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Establish lists of components for costing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Issue space allocations?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Auxiliary systems (magnets, vacuum, cooling, …)</a:t>
            </a:r>
          </a:p>
        </p:txBody>
      </p:sp>
    </p:spTree>
    <p:extLst>
      <p:ext uri="{BB962C8B-B14F-4D97-AF65-F5344CB8AC3E}">
        <p14:creationId xmlns:p14="http://schemas.microsoft.com/office/powerpoint/2010/main" val="201944826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Module layout of XLS?</a:t>
            </a:r>
          </a:p>
          <a:p>
            <a:endParaRPr lang="de-DE" dirty="0"/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215776" y="1115541"/>
            <a:ext cx="10369152" cy="5370912"/>
            <a:chOff x="468270" y="510604"/>
            <a:chExt cx="12104491" cy="6269767"/>
          </a:xfrm>
        </p:grpSpPr>
        <p:sp>
          <p:nvSpPr>
            <p:cNvPr id="68" name="Rectangle 67"/>
            <p:cNvSpPr/>
            <p:nvPr/>
          </p:nvSpPr>
          <p:spPr>
            <a:xfrm>
              <a:off x="1414410" y="485708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125935" y="4261265"/>
              <a:ext cx="758644" cy="147710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 flipV="1">
              <a:off x="1704556" y="380928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>
            <a:xfrm flipV="1">
              <a:off x="5701953" y="2851692"/>
              <a:ext cx="4004754" cy="2242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72" name="Oval 71"/>
            <p:cNvSpPr/>
            <p:nvPr/>
          </p:nvSpPr>
          <p:spPr>
            <a:xfrm>
              <a:off x="5143154" y="1695205"/>
              <a:ext cx="637309" cy="628073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221662" y="2638979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2813539" y="2851692"/>
              <a:ext cx="2408123" cy="3907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5461808" y="2322501"/>
              <a:ext cx="1" cy="319032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76" name="TextBox 75"/>
            <p:cNvSpPr txBox="1"/>
            <p:nvPr/>
          </p:nvSpPr>
          <p:spPr>
            <a:xfrm>
              <a:off x="4289220" y="2322824"/>
              <a:ext cx="861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Splitter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26307" y="1885096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PC</a:t>
              </a:r>
            </a:p>
          </p:txBody>
        </p:sp>
        <p:cxnSp>
          <p:nvCxnSpPr>
            <p:cNvPr id="78" name="Straight Connector 77"/>
            <p:cNvCxnSpPr/>
            <p:nvPr/>
          </p:nvCxnSpPr>
          <p:spPr>
            <a:xfrm flipV="1">
              <a:off x="5472900" y="1296024"/>
              <a:ext cx="0" cy="430184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>
            <a:xfrm>
              <a:off x="5472900" y="1296024"/>
              <a:ext cx="4016399" cy="22911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80" name="Group 79"/>
            <p:cNvGrpSpPr/>
            <p:nvPr/>
          </p:nvGrpSpPr>
          <p:grpSpPr>
            <a:xfrm>
              <a:off x="9502796" y="765021"/>
              <a:ext cx="2260689" cy="1124231"/>
              <a:chOff x="5540398" y="1442091"/>
              <a:chExt cx="2260689" cy="1124231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5540398" y="1442091"/>
                <a:ext cx="2260689" cy="1124231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5744309" y="1795494"/>
                <a:ext cx="481000" cy="41742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9615842" y="1953169"/>
              <a:ext cx="2034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Klystron/Modulator</a:t>
              </a: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1414410" y="6064710"/>
              <a:ext cx="1538837" cy="833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1748452" y="6349229"/>
              <a:ext cx="1016476" cy="431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cm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143060" y="6337889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45 cm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>
              <a:off x="6125935" y="6058990"/>
              <a:ext cx="752581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6" name="Rectangle 85"/>
            <p:cNvSpPr/>
            <p:nvPr/>
          </p:nvSpPr>
          <p:spPr>
            <a:xfrm>
              <a:off x="3533428" y="486525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V="1">
              <a:off x="3823574" y="381745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88" name="Rectangle 87"/>
            <p:cNvSpPr/>
            <p:nvPr/>
          </p:nvSpPr>
          <p:spPr>
            <a:xfrm>
              <a:off x="7950462" y="4857084"/>
              <a:ext cx="1538837" cy="32234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 flipV="1">
              <a:off x="8240608" y="3809289"/>
              <a:ext cx="5327" cy="104779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90" name="TextBox 89"/>
            <p:cNvSpPr txBox="1"/>
            <p:nvPr/>
          </p:nvSpPr>
          <p:spPr>
            <a:xfrm>
              <a:off x="10445023" y="4656733"/>
              <a:ext cx="21277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…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573393" y="3612334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9446032" y="3612334"/>
              <a:ext cx="480291" cy="41306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3" name="Straight Connector 92"/>
            <p:cNvCxnSpPr>
              <a:stCxn id="91" idx="0"/>
            </p:cNvCxnSpPr>
            <p:nvPr/>
          </p:nvCxnSpPr>
          <p:spPr>
            <a:xfrm flipH="1" flipV="1">
              <a:off x="2813538" y="2886078"/>
              <a:ext cx="1" cy="726256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94" name="Straight Connector 93"/>
            <p:cNvCxnSpPr>
              <a:stCxn id="92" idx="0"/>
            </p:cNvCxnSpPr>
            <p:nvPr/>
          </p:nvCxnSpPr>
          <p:spPr>
            <a:xfrm flipH="1" flipV="1">
              <a:off x="9686177" y="2845509"/>
              <a:ext cx="1" cy="766825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>
            <a:xfrm flipV="1">
              <a:off x="1724071" y="3807070"/>
              <a:ext cx="1045507" cy="2077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>
            <a:xfrm flipV="1">
              <a:off x="2990350" y="3796520"/>
              <a:ext cx="881641" cy="5594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>
            <a:xfrm>
              <a:off x="8226357" y="3800037"/>
              <a:ext cx="1389485" cy="7033"/>
            </a:xfrm>
            <a:prstGeom prst="line">
              <a:avLst/>
            </a:prstGeom>
            <a:noFill/>
            <a:ln w="635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98" name="Rectangle 97"/>
            <p:cNvSpPr/>
            <p:nvPr/>
          </p:nvSpPr>
          <p:spPr>
            <a:xfrm>
              <a:off x="2959686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9" name="Straight Arrow Connector 98"/>
            <p:cNvCxnSpPr>
              <a:stCxn id="98" idx="0"/>
            </p:cNvCxnSpPr>
            <p:nvPr/>
          </p:nvCxnSpPr>
          <p:spPr>
            <a:xfrm flipV="1">
              <a:off x="3248456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00" name="Rectangle 99"/>
            <p:cNvSpPr/>
            <p:nvPr/>
          </p:nvSpPr>
          <p:spPr>
            <a:xfrm>
              <a:off x="830491" y="4912260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Isosceles Triangle 100"/>
            <p:cNvSpPr/>
            <p:nvPr/>
          </p:nvSpPr>
          <p:spPr>
            <a:xfrm>
              <a:off x="1028646" y="5050660"/>
              <a:ext cx="181229" cy="200931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Isosceles Triangle 101"/>
            <p:cNvSpPr/>
            <p:nvPr/>
          </p:nvSpPr>
          <p:spPr>
            <a:xfrm flipV="1">
              <a:off x="1028645" y="4796667"/>
              <a:ext cx="181229" cy="227462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68270" y="4296433"/>
              <a:ext cx="1314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Sector valve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82135" y="6336579"/>
              <a:ext cx="1056352" cy="431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30 cm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>
              <a:off x="830491" y="6081939"/>
              <a:ext cx="64033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2871590" y="6336579"/>
              <a:ext cx="753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6 cm</a:t>
              </a: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>
              <a:off x="2953247" y="6064710"/>
              <a:ext cx="57754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08" name="TextBox 107"/>
            <p:cNvSpPr txBox="1"/>
            <p:nvPr/>
          </p:nvSpPr>
          <p:spPr>
            <a:xfrm>
              <a:off x="2833990" y="4086707"/>
              <a:ext cx="9476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Conn+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DN40PP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072265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0" name="Straight Arrow Connector 109"/>
            <p:cNvCxnSpPr>
              <a:stCxn id="109" idx="0"/>
            </p:cNvCxnSpPr>
            <p:nvPr/>
          </p:nvCxnSpPr>
          <p:spPr>
            <a:xfrm flipV="1">
              <a:off x="5361035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Rectangle 110"/>
            <p:cNvSpPr/>
            <p:nvPr/>
          </p:nvSpPr>
          <p:spPr>
            <a:xfrm>
              <a:off x="7360709" y="4902177"/>
              <a:ext cx="577540" cy="223738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2" name="Straight Arrow Connector 111"/>
            <p:cNvCxnSpPr>
              <a:stCxn id="111" idx="0"/>
            </p:cNvCxnSpPr>
            <p:nvPr/>
          </p:nvCxnSpPr>
          <p:spPr>
            <a:xfrm flipV="1">
              <a:off x="7649479" y="4656733"/>
              <a:ext cx="0" cy="24544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3" name="Rectangle 112"/>
            <p:cNvSpPr/>
            <p:nvPr/>
          </p:nvSpPr>
          <p:spPr>
            <a:xfrm>
              <a:off x="5662018" y="4655682"/>
              <a:ext cx="463917" cy="72521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581230" y="4020376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BPM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896792" y="4651440"/>
              <a:ext cx="463917" cy="725211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603597" y="3792899"/>
              <a:ext cx="1077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Corrector</a:t>
              </a:r>
            </a:p>
          </p:txBody>
        </p:sp>
        <p:cxnSp>
          <p:nvCxnSpPr>
            <p:cNvPr id="117" name="Straight Arrow Connector 116"/>
            <p:cNvCxnSpPr/>
            <p:nvPr/>
          </p:nvCxnSpPr>
          <p:spPr>
            <a:xfrm>
              <a:off x="5096609" y="6058990"/>
              <a:ext cx="102932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18" name="TextBox 117"/>
            <p:cNvSpPr txBox="1"/>
            <p:nvPr/>
          </p:nvSpPr>
          <p:spPr>
            <a:xfrm>
              <a:off x="5265283" y="6340437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25 cm</a:t>
              </a:r>
            </a:p>
          </p:txBody>
        </p:sp>
        <p:cxnSp>
          <p:nvCxnSpPr>
            <p:cNvPr id="119" name="Straight Arrow Connector 118"/>
            <p:cNvCxnSpPr/>
            <p:nvPr/>
          </p:nvCxnSpPr>
          <p:spPr>
            <a:xfrm>
              <a:off x="6857239" y="6056442"/>
              <a:ext cx="102932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20" name="TextBox 119"/>
            <p:cNvSpPr txBox="1"/>
            <p:nvPr/>
          </p:nvSpPr>
          <p:spPr>
            <a:xfrm>
              <a:off x="7025913" y="6337889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25 cm</a:t>
              </a: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flipV="1">
              <a:off x="3537949" y="6056777"/>
              <a:ext cx="1538837" cy="833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22" name="TextBox 121"/>
            <p:cNvSpPr txBox="1"/>
            <p:nvPr/>
          </p:nvSpPr>
          <p:spPr>
            <a:xfrm>
              <a:off x="3871992" y="6318994"/>
              <a:ext cx="1016476" cy="4311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cm</a:t>
              </a:r>
            </a:p>
          </p:txBody>
        </p:sp>
        <p:sp>
          <p:nvSpPr>
            <p:cNvPr id="123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74703" y="1134024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124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22107" y="1128726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H="1" flipV="1">
              <a:off x="7184107" y="1290726"/>
              <a:ext cx="1152596" cy="16754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126" name="TextBox 125"/>
            <p:cNvSpPr txBox="1"/>
            <p:nvPr/>
          </p:nvSpPr>
          <p:spPr>
            <a:xfrm>
              <a:off x="6896792" y="510604"/>
              <a:ext cx="17827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Mode converters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+ circular WG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895525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Dimension parameter list of components</a:t>
            </a:r>
            <a:endParaRPr lang="de-DE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634715"/>
              </p:ext>
            </p:extLst>
          </p:nvPr>
        </p:nvGraphicFramePr>
        <p:xfrm>
          <a:off x="613384" y="1763613"/>
          <a:ext cx="8853855" cy="39172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2000">
                  <a:extLst>
                    <a:ext uri="{9D8B030D-6E8A-4147-A177-3AD203B41FA5}">
                      <a16:colId xmlns:a16="http://schemas.microsoft.com/office/drawing/2014/main" val="675218702"/>
                    </a:ext>
                  </a:extLst>
                </a:gridCol>
                <a:gridCol w="1445606">
                  <a:extLst>
                    <a:ext uri="{9D8B030D-6E8A-4147-A177-3AD203B41FA5}">
                      <a16:colId xmlns:a16="http://schemas.microsoft.com/office/drawing/2014/main" val="1975745392"/>
                    </a:ext>
                  </a:extLst>
                </a:gridCol>
                <a:gridCol w="2006249">
                  <a:extLst>
                    <a:ext uri="{9D8B030D-6E8A-4147-A177-3AD203B41FA5}">
                      <a16:colId xmlns:a16="http://schemas.microsoft.com/office/drawing/2014/main" val="771447003"/>
                    </a:ext>
                  </a:extLst>
                </a:gridCol>
              </a:tblGrid>
              <a:tr h="67182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Element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Active </a:t>
                      </a:r>
                      <a:r>
                        <a:rPr lang="en-GB" sz="1800" u="none" strike="noStrike" dirty="0">
                          <a:effectLst/>
                        </a:rPr>
                        <a:t/>
                      </a:r>
                      <a:br>
                        <a:rPr lang="en-GB" sz="1800" u="none" strike="noStrike" dirty="0">
                          <a:effectLst/>
                        </a:rPr>
                      </a:br>
                      <a:r>
                        <a:rPr lang="en-GB" sz="1800" u="none" strike="noStrike" dirty="0">
                          <a:effectLst/>
                        </a:rPr>
                        <a:t>length in 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Mechanical length </a:t>
                      </a:r>
                      <a:r>
                        <a:rPr lang="en-GB" sz="1800" u="none" strike="noStrike" dirty="0">
                          <a:effectLst/>
                        </a:rPr>
                        <a:t>(approx.) in 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2324638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Accelerating strcuture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0.90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1.03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1916179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AS-AS-connection (inlcuding pumping port DN40)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0.06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1048734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Accelerating strcuture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0.90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1.03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6738826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AS-Quad connection (including corrector + PP-DN40)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9112482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Quad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0.23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0.45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7633642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Quad-AS connection (including BPM + PP-DN40)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25302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Vacuum sector valves ?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5801468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31056"/>
                  </a:ext>
                </a:extLst>
              </a:tr>
              <a:tr h="3359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Module length (2 times sum)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smtClean="0">
                          <a:effectLst/>
                        </a:rPr>
                        <a:t>6.44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789735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44225" y="6102543"/>
            <a:ext cx="5592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i-FI" sz="2000" b="1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This assumes only two AS between Quadrupoles!!!</a:t>
            </a:r>
            <a:endParaRPr lang="en-GB" sz="2000" b="1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7581414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Performance parameters table of components</a:t>
            </a:r>
            <a:endParaRPr lang="de-DE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205303"/>
              </p:ext>
            </p:extLst>
          </p:nvPr>
        </p:nvGraphicFramePr>
        <p:xfrm>
          <a:off x="818674" y="1619597"/>
          <a:ext cx="8443275" cy="5063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6977">
                  <a:extLst>
                    <a:ext uri="{9D8B030D-6E8A-4147-A177-3AD203B41FA5}">
                      <a16:colId xmlns:a16="http://schemas.microsoft.com/office/drawing/2014/main" val="3074199146"/>
                    </a:ext>
                  </a:extLst>
                </a:gridCol>
                <a:gridCol w="943660">
                  <a:extLst>
                    <a:ext uri="{9D8B030D-6E8A-4147-A177-3AD203B41FA5}">
                      <a16:colId xmlns:a16="http://schemas.microsoft.com/office/drawing/2014/main" val="293734406"/>
                    </a:ext>
                  </a:extLst>
                </a:gridCol>
                <a:gridCol w="1030576">
                  <a:extLst>
                    <a:ext uri="{9D8B030D-6E8A-4147-A177-3AD203B41FA5}">
                      <a16:colId xmlns:a16="http://schemas.microsoft.com/office/drawing/2014/main" val="529106936"/>
                    </a:ext>
                  </a:extLst>
                </a:gridCol>
                <a:gridCol w="943660">
                  <a:extLst>
                    <a:ext uri="{9D8B030D-6E8A-4147-A177-3AD203B41FA5}">
                      <a16:colId xmlns:a16="http://schemas.microsoft.com/office/drawing/2014/main" val="2701512913"/>
                    </a:ext>
                  </a:extLst>
                </a:gridCol>
                <a:gridCol w="1030576">
                  <a:extLst>
                    <a:ext uri="{9D8B030D-6E8A-4147-A177-3AD203B41FA5}">
                      <a16:colId xmlns:a16="http://schemas.microsoft.com/office/drawing/2014/main" val="364608366"/>
                    </a:ext>
                  </a:extLst>
                </a:gridCol>
                <a:gridCol w="1067826">
                  <a:extLst>
                    <a:ext uri="{9D8B030D-6E8A-4147-A177-3AD203B41FA5}">
                      <a16:colId xmlns:a16="http://schemas.microsoft.com/office/drawing/2014/main" val="1503357036"/>
                    </a:ext>
                  </a:extLst>
                </a:gridCol>
              </a:tblGrid>
              <a:tr h="46621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Element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Alignment tolerance</a:t>
                      </a:r>
                      <a:br>
                        <a:rPr lang="en-GB" sz="1100" u="none" strike="noStrike">
                          <a:effectLst/>
                        </a:rPr>
                      </a:br>
                      <a:r>
                        <a:rPr lang="en-GB" sz="1100" u="none" strike="noStrike">
                          <a:effectLst/>
                        </a:rPr>
                        <a:t> lateral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Alignment</a:t>
                      </a:r>
                      <a:br>
                        <a:rPr lang="en-GB" sz="1100" u="none" strike="noStrike">
                          <a:effectLst/>
                        </a:rPr>
                      </a:br>
                      <a:r>
                        <a:rPr lang="en-GB" sz="1100" u="none" strike="noStrike">
                          <a:effectLst/>
                        </a:rPr>
                        <a:t>resolution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Alignment tolerance</a:t>
                      </a:r>
                      <a:br>
                        <a:rPr lang="en-GB" sz="1100" u="none" strike="noStrike">
                          <a:effectLst/>
                        </a:rPr>
                      </a:br>
                      <a:r>
                        <a:rPr lang="en-GB" sz="1100" u="none" strike="noStrike">
                          <a:effectLst/>
                        </a:rPr>
                        <a:t>longitudinal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Alignment</a:t>
                      </a:r>
                      <a:br>
                        <a:rPr lang="en-GB" sz="1100" u="none" strike="noStrike">
                          <a:effectLst/>
                        </a:rPr>
                      </a:br>
                      <a:r>
                        <a:rPr lang="en-GB" sz="1100" u="none" strike="noStrike">
                          <a:effectLst/>
                        </a:rPr>
                        <a:t>resolution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active?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8535853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Alignment tolerances: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4388200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Accelerating structures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84479736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BPM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15810184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Quad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73010562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Correctors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466181519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44838337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Other components to be considered: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98493499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WG network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80913209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PC (SLED or BOC)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042920521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Supports (Girders)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56785964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Electronics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481646150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Other BI (e.g. BLM, etc.)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0903886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0869130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Other requirements to be considered for each component: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798680123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Vacuum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410994962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Temperature stability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04010915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Cooling water supply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692805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Mecahnical Stability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25505409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Radiation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517057202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187481284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3239039797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Other: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558832724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C&amp;V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4242252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Tunnel cross section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4192583815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other infrastructure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/>
                </a:tc>
                <a:extLst>
                  <a:ext uri="{0D108BD9-81ED-4DB2-BD59-A6C34878D82A}">
                    <a16:rowId xmlns:a16="http://schemas.microsoft.com/office/drawing/2014/main" val="2412605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928098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954750"/>
              </p:ext>
            </p:extLst>
          </p:nvPr>
        </p:nvGraphicFramePr>
        <p:xfrm>
          <a:off x="1007864" y="1979637"/>
          <a:ext cx="6624736" cy="43072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6926">
                  <a:extLst>
                    <a:ext uri="{9D8B030D-6E8A-4147-A177-3AD203B41FA5}">
                      <a16:colId xmlns:a16="http://schemas.microsoft.com/office/drawing/2014/main" val="3775743639"/>
                    </a:ext>
                  </a:extLst>
                </a:gridCol>
                <a:gridCol w="2927810">
                  <a:extLst>
                    <a:ext uri="{9D8B030D-6E8A-4147-A177-3AD203B41FA5}">
                      <a16:colId xmlns:a16="http://schemas.microsoft.com/office/drawing/2014/main" val="369043514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smtClean="0">
                          <a:effectLst/>
                        </a:rPr>
                        <a:t>In charge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68656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Accelerating structures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INFN-LNF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0915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RF distribution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INFN-LNF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7344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Pulse compressor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INFN-LNF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36874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Klystron/modulator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Uppsala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61309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Magnets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8059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Beam instrumentation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8603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Vacuum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9299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Alignment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0531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Supports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23393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Power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560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Ventilation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134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Cooling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83038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Radiation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0487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Controls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32015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Machine protection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11580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Cost&amp;Schedule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4079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531515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  <a:p>
            <a:endParaRPr lang="en-US" dirty="0"/>
          </a:p>
          <a:p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7784" y="2500160"/>
            <a:ext cx="964679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3324" y="1835621"/>
            <a:ext cx="8793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More feedback needed on system requirements/performance of main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Started work on not covered systems for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Need for closer work with beam dynamics group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426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394</Words>
  <Application>Microsoft Office PowerPoint</Application>
  <PresentationFormat>Custom</PresentationFormat>
  <Paragraphs>138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ＭＳ Ｐゴシック</vt:lpstr>
      <vt:lpstr>Arial</vt:lpstr>
      <vt:lpstr>Calibri</vt:lpstr>
      <vt:lpstr>Symbol</vt:lpstr>
      <vt:lpstr>Times New Roman</vt:lpstr>
      <vt:lpstr>Wingdings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Markus Aicheler</cp:lastModifiedBy>
  <cp:revision>291</cp:revision>
  <cp:lastPrinted>2015-12-09T13:35:49Z</cp:lastPrinted>
  <dcterms:created xsi:type="dcterms:W3CDTF">2015-12-09T11:23:36Z</dcterms:created>
  <dcterms:modified xsi:type="dcterms:W3CDTF">2019-02-28T08:55:13Z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