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69" r:id="rId3"/>
    <p:sldId id="267" r:id="rId4"/>
    <p:sldId id="268" r:id="rId5"/>
    <p:sldId id="270" r:id="rId6"/>
    <p:sldId id="27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6233A-CBA6-44A3-BBCD-5706ECF9EC89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34B89-1917-427C-9FE2-90F124140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50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34B89-1917-427C-9FE2-90F1241404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95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34B89-1917-427C-9FE2-90F1241404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39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34B89-1917-427C-9FE2-90F1241404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14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34B89-1917-427C-9FE2-90F1241404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5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34B89-1917-427C-9FE2-90F1241404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53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10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06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48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1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03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1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26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30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68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8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19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DC870-21B9-4CE7-A0CC-DBDC6C3A6DC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13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24128" y="1245315"/>
            <a:ext cx="3419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Hard </a:t>
            </a:r>
            <a:r>
              <a:rPr lang="en-US" b="1" dirty="0">
                <a:latin typeface="Century" panose="02040604050505020304" pitchFamily="18" charset="0"/>
              </a:rPr>
              <a:t>FEL</a:t>
            </a:r>
          </a:p>
          <a:p>
            <a:pPr fontAlgn="base"/>
            <a:r>
              <a:rPr lang="en-US" b="1" dirty="0" err="1">
                <a:latin typeface="Century" panose="02040604050505020304" pitchFamily="18" charset="0"/>
              </a:rPr>
              <a:t>Linac</a:t>
            </a:r>
            <a:r>
              <a:rPr lang="en-US" b="1" dirty="0">
                <a:latin typeface="Century" panose="02040604050505020304" pitchFamily="18" charset="0"/>
              </a:rPr>
              <a:t> energy gain : </a:t>
            </a:r>
            <a:r>
              <a:rPr lang="en-US" b="1" dirty="0" smtClean="0">
                <a:latin typeface="Century" panose="02040604050505020304" pitchFamily="18" charset="0"/>
              </a:rPr>
              <a:t>&gt;4.5 </a:t>
            </a:r>
            <a:r>
              <a:rPr lang="en-US" b="1" dirty="0">
                <a:latin typeface="Century" panose="02040604050505020304" pitchFamily="18" charset="0"/>
              </a:rPr>
              <a:t>GeV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Repetition rate 100 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4893" y="86585"/>
            <a:ext cx="639905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b="1" dirty="0" smtClean="0"/>
              <a:t>WP4: Task3 - </a:t>
            </a:r>
            <a:r>
              <a:rPr lang="en-US" sz="2400" b="1" dirty="0"/>
              <a:t>Modulator and Klystron </a:t>
            </a:r>
            <a:r>
              <a:rPr lang="en-US" sz="2400" b="1" dirty="0" smtClean="0"/>
              <a:t>technology</a:t>
            </a:r>
          </a:p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Status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7544" y="1245315"/>
            <a:ext cx="3312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latin typeface="Century" panose="02040604050505020304" pitchFamily="18" charset="0"/>
              </a:rPr>
              <a:t>Soft FEL</a:t>
            </a:r>
          </a:p>
          <a:p>
            <a:pPr fontAlgn="base"/>
            <a:r>
              <a:rPr lang="en-US" b="1" dirty="0" err="1">
                <a:latin typeface="Century" panose="02040604050505020304" pitchFamily="18" charset="0"/>
              </a:rPr>
              <a:t>Linac</a:t>
            </a:r>
            <a:r>
              <a:rPr lang="en-US" b="1" dirty="0">
                <a:latin typeface="Century" panose="02040604050505020304" pitchFamily="18" charset="0"/>
              </a:rPr>
              <a:t> energy gain : </a:t>
            </a:r>
            <a:r>
              <a:rPr lang="en-US" b="1" dirty="0" smtClean="0">
                <a:latin typeface="Century" panose="02040604050505020304" pitchFamily="18" charset="0"/>
              </a:rPr>
              <a:t>&gt;2 </a:t>
            </a:r>
            <a:r>
              <a:rPr lang="en-US" b="1" dirty="0">
                <a:latin typeface="Century" panose="02040604050505020304" pitchFamily="18" charset="0"/>
              </a:rPr>
              <a:t>GeV</a:t>
            </a:r>
          </a:p>
          <a:p>
            <a:pPr fontAlgn="base"/>
            <a:r>
              <a:rPr lang="en-US" b="1" dirty="0">
                <a:latin typeface="Century" panose="02040604050505020304" pitchFamily="18" charset="0"/>
              </a:rPr>
              <a:t>Repetition rate 1000 Hz</a:t>
            </a:r>
          </a:p>
        </p:txBody>
      </p:sp>
      <p:pic>
        <p:nvPicPr>
          <p:cNvPr id="10" name="Resi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420888"/>
            <a:ext cx="7207903" cy="30735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08104" y="5301208"/>
            <a:ext cx="2147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Aksoy</a:t>
            </a:r>
            <a:r>
              <a:rPr lang="en-US" dirty="0" smtClean="0"/>
              <a:t> 11Dec.2018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6453336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XLS WP4 Meeting 28/02/2019					</a:t>
            </a:r>
            <a:r>
              <a:rPr lang="en-US" sz="1600" i="1" dirty="0" err="1" smtClean="0"/>
              <a:t>M.Jacewicz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11757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052736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b="1" u="sng" dirty="0" smtClean="0">
                <a:latin typeface="Century" panose="02040604050505020304" pitchFamily="18" charset="0"/>
              </a:rPr>
              <a:t>Hard </a:t>
            </a:r>
            <a:r>
              <a:rPr lang="en-US" b="1" u="sng" dirty="0">
                <a:latin typeface="Century" panose="02040604050505020304" pitchFamily="18" charset="0"/>
              </a:rPr>
              <a:t>FEL</a:t>
            </a:r>
          </a:p>
          <a:p>
            <a:pPr fontAlgn="base"/>
            <a:r>
              <a:rPr lang="en-US" b="1" dirty="0" err="1">
                <a:latin typeface="Century" panose="02040604050505020304" pitchFamily="18" charset="0"/>
              </a:rPr>
              <a:t>Linac</a:t>
            </a:r>
            <a:r>
              <a:rPr lang="en-US" b="1" dirty="0">
                <a:latin typeface="Century" panose="02040604050505020304" pitchFamily="18" charset="0"/>
              </a:rPr>
              <a:t> energy gain : 4.5 GeV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Repetition rate 100 Hz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solidFill>
                  <a:srgbClr val="00B050"/>
                </a:solidFill>
                <a:latin typeface="Century" panose="02040604050505020304" pitchFamily="18" charset="0"/>
              </a:rPr>
              <a:t>Baseline for RF unit: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entury" panose="02040604050505020304" pitchFamily="18" charset="0"/>
              </a:rPr>
              <a:t>1 modulator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entury" panose="02040604050505020304" pitchFamily="18" charset="0"/>
              </a:rPr>
              <a:t>1 klystron -&gt; 50 MW, 1.5 us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entury" panose="02040604050505020304" pitchFamily="18" charset="0"/>
              </a:rPr>
              <a:t>1 SLED compressor -&gt; ~160 MW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entury" panose="02040604050505020304" pitchFamily="18" charset="0"/>
              </a:rPr>
              <a:t>4 ACS modules -&gt; 65 MV/m gradient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>
                <a:latin typeface="Century" panose="02040604050505020304" pitchFamily="18" charset="0"/>
              </a:rPr>
              <a:t>Power per single structure from klystron 10 MW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Total: 20 RF units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4893" y="86585"/>
            <a:ext cx="6399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b="1" dirty="0" smtClean="0"/>
              <a:t>WP4: Task3 - </a:t>
            </a:r>
            <a:r>
              <a:rPr lang="en-US" sz="2400" b="1" dirty="0"/>
              <a:t>Modulator and Klystron technology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227" y="4635976"/>
            <a:ext cx="6397564" cy="10972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5536" y="587727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/>
              <a:t>Klystron average power in this configuration is 7.5 kW with duty cycle 0.015% </a:t>
            </a:r>
          </a:p>
        </p:txBody>
      </p:sp>
    </p:spTree>
    <p:extLst>
      <p:ext uri="{BB962C8B-B14F-4D97-AF65-F5344CB8AC3E}">
        <p14:creationId xmlns:p14="http://schemas.microsoft.com/office/powerpoint/2010/main" val="312048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052736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b="1" u="sng" dirty="0" smtClean="0">
                <a:latin typeface="Century" panose="02040604050505020304" pitchFamily="18" charset="0"/>
              </a:rPr>
              <a:t>Soft </a:t>
            </a:r>
            <a:r>
              <a:rPr lang="en-US" b="1" u="sng" dirty="0">
                <a:latin typeface="Century" panose="02040604050505020304" pitchFamily="18" charset="0"/>
              </a:rPr>
              <a:t>FEL</a:t>
            </a:r>
          </a:p>
          <a:p>
            <a:pPr fontAlgn="base"/>
            <a:r>
              <a:rPr lang="en-US" b="1" dirty="0" err="1">
                <a:latin typeface="Century" panose="02040604050505020304" pitchFamily="18" charset="0"/>
              </a:rPr>
              <a:t>Linac</a:t>
            </a:r>
            <a:r>
              <a:rPr lang="en-US" b="1" dirty="0">
                <a:latin typeface="Century" panose="02040604050505020304" pitchFamily="18" charset="0"/>
              </a:rPr>
              <a:t> energy gain : 2</a:t>
            </a:r>
            <a:r>
              <a:rPr lang="en-US" b="1" dirty="0" smtClean="0">
                <a:latin typeface="Century" panose="02040604050505020304" pitchFamily="18" charset="0"/>
              </a:rPr>
              <a:t> </a:t>
            </a:r>
            <a:r>
              <a:rPr lang="en-US" b="1" dirty="0">
                <a:latin typeface="Century" panose="02040604050505020304" pitchFamily="18" charset="0"/>
              </a:rPr>
              <a:t>GeV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Repetition rate </a:t>
            </a:r>
            <a:r>
              <a:rPr lang="en-US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1000 Hz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Original design in proposal … 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… not feasible</a:t>
            </a:r>
            <a:endParaRPr lang="en-US" b="1" dirty="0">
              <a:latin typeface="Century" panose="020406040505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4893" y="86585"/>
            <a:ext cx="6399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b="1" dirty="0" smtClean="0"/>
              <a:t>WP4: Task3 - </a:t>
            </a:r>
            <a:r>
              <a:rPr lang="en-US" sz="2400" b="1" dirty="0"/>
              <a:t>Modulator and Klystron technology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214" y="3062980"/>
            <a:ext cx="6397564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0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052736"/>
            <a:ext cx="82809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b="1" u="sng" dirty="0" smtClean="0">
                <a:latin typeface="Century" panose="02040604050505020304" pitchFamily="18" charset="0"/>
              </a:rPr>
              <a:t>Soft </a:t>
            </a:r>
            <a:r>
              <a:rPr lang="en-US" b="1" u="sng" dirty="0">
                <a:latin typeface="Century" panose="02040604050505020304" pitchFamily="18" charset="0"/>
              </a:rPr>
              <a:t>FEL</a:t>
            </a:r>
          </a:p>
          <a:p>
            <a:pPr fontAlgn="base"/>
            <a:r>
              <a:rPr lang="en-US" b="1" dirty="0" err="1">
                <a:latin typeface="Century" panose="02040604050505020304" pitchFamily="18" charset="0"/>
              </a:rPr>
              <a:t>Linac</a:t>
            </a:r>
            <a:r>
              <a:rPr lang="en-US" b="1" dirty="0">
                <a:latin typeface="Century" panose="02040604050505020304" pitchFamily="18" charset="0"/>
              </a:rPr>
              <a:t> energy gain : 2</a:t>
            </a:r>
            <a:r>
              <a:rPr lang="en-US" b="1" dirty="0" smtClean="0">
                <a:latin typeface="Century" panose="02040604050505020304" pitchFamily="18" charset="0"/>
              </a:rPr>
              <a:t> </a:t>
            </a:r>
            <a:r>
              <a:rPr lang="en-US" b="1" dirty="0">
                <a:latin typeface="Century" panose="02040604050505020304" pitchFamily="18" charset="0"/>
              </a:rPr>
              <a:t>GeV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Repetition rate </a:t>
            </a:r>
            <a:r>
              <a:rPr lang="en-US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1000 Hz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Smart solution would be to still use the same 20 RF units…</a:t>
            </a: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.. but with lower gradient </a:t>
            </a:r>
            <a:r>
              <a:rPr lang="en-US" b="1" dirty="0" smtClean="0">
                <a:latin typeface="Century" panose="02040604050505020304" pitchFamily="18" charset="0"/>
                <a:sym typeface="Wingdings" panose="05000000000000000000" pitchFamily="2" charset="2"/>
              </a:rPr>
              <a:t> </a:t>
            </a:r>
            <a:r>
              <a:rPr lang="en-US" b="1" dirty="0" smtClean="0">
                <a:latin typeface="Century" panose="02040604050505020304" pitchFamily="18" charset="0"/>
              </a:rPr>
              <a:t> 30 MV/m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Run klystrons at 10 MW peak power but increase the rep rate</a:t>
            </a:r>
            <a:r>
              <a:rPr lang="en-US" b="1" dirty="0">
                <a:latin typeface="Century" panose="02040604050505020304" pitchFamily="18" charset="0"/>
              </a:rPr>
              <a:t> </a:t>
            </a:r>
            <a:r>
              <a:rPr lang="en-US" b="1" dirty="0" smtClean="0">
                <a:latin typeface="Century" panose="02040604050505020304" pitchFamily="18" charset="0"/>
              </a:rPr>
              <a:t>keeping average power same as in previous case.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What happens to the electron beam at this gradient ??</a:t>
            </a:r>
          </a:p>
          <a:p>
            <a:pPr fontAlgn="base"/>
            <a:r>
              <a:rPr lang="en-US" b="1" dirty="0">
                <a:latin typeface="Century" panose="02040604050505020304" pitchFamily="18" charset="0"/>
              </a:rPr>
              <a:t>Is it feasible from the beam dynamics perspective</a:t>
            </a:r>
            <a:r>
              <a:rPr lang="en-US" b="1" dirty="0" smtClean="0">
                <a:latin typeface="Century" panose="02040604050505020304" pitchFamily="18" charset="0"/>
              </a:rPr>
              <a:t>? </a:t>
            </a: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We still do not know …</a:t>
            </a:r>
            <a:endParaRPr lang="en-US" b="1" dirty="0">
              <a:latin typeface="Century" panose="020406040505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4893" y="86585"/>
            <a:ext cx="6399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b="1" dirty="0" smtClean="0"/>
              <a:t>WP4: Task3 - </a:t>
            </a:r>
            <a:r>
              <a:rPr lang="en-US" sz="2400" b="1" dirty="0"/>
              <a:t>Modulator and Klystron technology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211" y="2852936"/>
            <a:ext cx="6397569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45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41173" y="692696"/>
            <a:ext cx="828092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b="1" u="sng" dirty="0" smtClean="0">
                <a:latin typeface="Century" panose="02040604050505020304" pitchFamily="18" charset="0"/>
              </a:rPr>
              <a:t>Soft </a:t>
            </a:r>
            <a:r>
              <a:rPr lang="en-US" b="1" u="sng" dirty="0">
                <a:latin typeface="Century" panose="02040604050505020304" pitchFamily="18" charset="0"/>
              </a:rPr>
              <a:t>FEL</a:t>
            </a:r>
          </a:p>
          <a:p>
            <a:pPr fontAlgn="base"/>
            <a:r>
              <a:rPr lang="en-US" b="1" dirty="0" err="1">
                <a:latin typeface="Century" panose="02040604050505020304" pitchFamily="18" charset="0"/>
              </a:rPr>
              <a:t>Linac</a:t>
            </a:r>
            <a:r>
              <a:rPr lang="en-US" b="1" dirty="0">
                <a:latin typeface="Century" panose="02040604050505020304" pitchFamily="18" charset="0"/>
              </a:rPr>
              <a:t> energy gain : 2</a:t>
            </a:r>
            <a:r>
              <a:rPr lang="en-US" b="1" dirty="0" smtClean="0">
                <a:latin typeface="Century" panose="02040604050505020304" pitchFamily="18" charset="0"/>
              </a:rPr>
              <a:t> </a:t>
            </a:r>
            <a:r>
              <a:rPr lang="en-US" b="1" dirty="0">
                <a:latin typeface="Century" panose="02040604050505020304" pitchFamily="18" charset="0"/>
              </a:rPr>
              <a:t>GeV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Repetition rate </a:t>
            </a:r>
            <a:r>
              <a:rPr lang="en-US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1000 Hz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>
                <a:latin typeface="Century" panose="02040604050505020304" pitchFamily="18" charset="0"/>
              </a:rPr>
              <a:t>Plan B, </a:t>
            </a:r>
            <a:r>
              <a:rPr lang="en-US" b="1" dirty="0" smtClean="0">
                <a:latin typeface="Century" panose="02040604050505020304" pitchFamily="18" charset="0"/>
              </a:rPr>
              <a:t>modular </a:t>
            </a:r>
            <a:r>
              <a:rPr lang="en-US" b="1" dirty="0">
                <a:latin typeface="Century" panose="02040604050505020304" pitchFamily="18" charset="0"/>
              </a:rPr>
              <a:t>system à la </a:t>
            </a:r>
            <a:r>
              <a:rPr lang="en-US" b="1" dirty="0" smtClean="0">
                <a:latin typeface="Century" panose="02040604050505020304" pitchFamily="18" charset="0"/>
              </a:rPr>
              <a:t>X-Box3 switching …</a:t>
            </a:r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… full power to: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  <a:sym typeface="Wingdings" panose="05000000000000000000" pitchFamily="2" charset="2"/>
              </a:rPr>
              <a:t> </a:t>
            </a:r>
            <a:r>
              <a:rPr lang="en-US" b="1" dirty="0" smtClean="0">
                <a:latin typeface="Century" panose="02040604050505020304" pitchFamily="18" charset="0"/>
              </a:rPr>
              <a:t>4 modules at 200 Hz or</a:t>
            </a:r>
          </a:p>
          <a:p>
            <a:pPr marL="285750" indent="-285750" fontAlgn="base">
              <a:buFont typeface="Wingdings" panose="05000000000000000000" pitchFamily="2" charset="2"/>
              <a:buChar char="à"/>
            </a:pPr>
            <a:r>
              <a:rPr lang="en-US" b="1" dirty="0" smtClean="0">
                <a:latin typeface="Century" panose="02040604050505020304" pitchFamily="18" charset="0"/>
              </a:rPr>
              <a:t>1 module  at 800 Hz</a:t>
            </a:r>
          </a:p>
          <a:p>
            <a:pPr marL="285750" indent="-285750" fontAlgn="base">
              <a:buFont typeface="Wingdings" panose="05000000000000000000" pitchFamily="2" charset="2"/>
              <a:buChar char="à"/>
            </a:pPr>
            <a:r>
              <a:rPr lang="en-US" b="1" dirty="0" smtClean="0">
                <a:latin typeface="Century" panose="02040604050505020304" pitchFamily="18" charset="0"/>
              </a:rPr>
              <a:t>Dual-X-band modulator</a:t>
            </a:r>
            <a:endParaRPr lang="en-US" b="1" dirty="0" smtClean="0">
              <a:latin typeface="Century" panose="020406040505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4893" y="86585"/>
            <a:ext cx="6399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b="1" dirty="0" smtClean="0"/>
              <a:t>WP4: Task3 - </a:t>
            </a:r>
            <a:r>
              <a:rPr lang="en-US" sz="2400" b="1" dirty="0"/>
              <a:t>Modulator and Klystron technology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15816" y="2420888"/>
            <a:ext cx="2847975" cy="2650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62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5047"/>
            <a:ext cx="9144000" cy="542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entury" panose="02040604050505020304" pitchFamily="18" charset="0"/>
              </a:rPr>
              <a:t>Update on X-band klystrons from CLIC workshop</a:t>
            </a:r>
          </a:p>
          <a:p>
            <a:pPr lvl="1"/>
            <a:r>
              <a:rPr lang="en-US" sz="2000" dirty="0" smtClean="0">
                <a:solidFill>
                  <a:srgbClr val="00B050"/>
                </a:solidFill>
                <a:latin typeface="Century" panose="02040604050505020304" pitchFamily="18" charset="0"/>
              </a:rPr>
              <a:t>CPI VKX-8311</a:t>
            </a:r>
          </a:p>
          <a:p>
            <a:pPr lvl="1"/>
            <a:r>
              <a:rPr lang="en-US" sz="2000" dirty="0" smtClean="0">
                <a:solidFill>
                  <a:srgbClr val="00B050"/>
                </a:solidFill>
                <a:latin typeface="Century" panose="02040604050505020304" pitchFamily="18" charset="0"/>
              </a:rPr>
              <a:t>CANON (</a:t>
            </a:r>
            <a:r>
              <a:rPr lang="en-US" sz="2000" dirty="0">
                <a:solidFill>
                  <a:srgbClr val="00B050"/>
                </a:solidFill>
                <a:latin typeface="Century" panose="02040604050505020304" pitchFamily="18" charset="0"/>
              </a:rPr>
              <a:t>former Toshiba</a:t>
            </a:r>
            <a:r>
              <a:rPr lang="en-US" sz="2000" dirty="0" smtClean="0">
                <a:solidFill>
                  <a:srgbClr val="00B050"/>
                </a:solidFill>
                <a:latin typeface="Century" panose="02040604050505020304" pitchFamily="18" charset="0"/>
              </a:rPr>
              <a:t>) E3768I (11.424 GHz)</a:t>
            </a:r>
          </a:p>
          <a:p>
            <a:pPr lvl="1"/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BVERI, Beijing,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China (11.424 GHz, 10 Hz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)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commercial prototype 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Century" panose="02040604050505020304" pitchFamily="18" charset="0"/>
            </a:endParaRPr>
          </a:p>
          <a:p>
            <a:pPr lvl="1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</a:rPr>
              <a:t>High efficiency (~70%) HEX klystron at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</a:rPr>
              <a:t>CERN –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</a:rPr>
              <a:t>design stage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entury" panose="02040604050505020304" pitchFamily="18" charset="0"/>
            </a:endParaRPr>
          </a:p>
          <a:p>
            <a:pPr lvl="2"/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</a:rPr>
              <a:t>8 MW (400 Hz)</a:t>
            </a:r>
          </a:p>
          <a:p>
            <a:pPr lvl="2"/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</a:rPr>
              <a:t>50 MW (100 Hz?)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entury" panose="02040604050505020304" pitchFamily="18" charset="0"/>
            </a:endParaRPr>
          </a:p>
          <a:p>
            <a:pPr lvl="1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</a:rPr>
              <a:t>Strong development of design and optimization tools 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entury" panose="02040604050505020304" pitchFamily="18" charset="0"/>
            </a:endParaRPr>
          </a:p>
          <a:p>
            <a:pPr lvl="2"/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</a:rPr>
              <a:t> maybe suitable to study question of high rep rate/low power operation, find a good work point?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</a:rPr>
              <a:t> 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61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</TotalTime>
  <Words>372</Words>
  <Application>Microsoft Office PowerPoint</Application>
  <PresentationFormat>On-screen Show (4:3)</PresentationFormat>
  <Paragraphs>94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Marek</dc:creator>
  <cp:lastModifiedBy>Marek Jacewicz</cp:lastModifiedBy>
  <cp:revision>44</cp:revision>
  <dcterms:created xsi:type="dcterms:W3CDTF">2018-06-15T09:16:42Z</dcterms:created>
  <dcterms:modified xsi:type="dcterms:W3CDTF">2019-02-28T10:21:39Z</dcterms:modified>
</cp:coreProperties>
</file>