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6" r:id="rId2"/>
    <p:sldId id="256" r:id="rId3"/>
    <p:sldId id="268" r:id="rId4"/>
    <p:sldId id="267" r:id="rId5"/>
    <p:sldId id="269" r:id="rId6"/>
    <p:sldId id="270" r:id="rId7"/>
    <p:sldId id="257" r:id="rId8"/>
    <p:sldId id="263" r:id="rId9"/>
    <p:sldId id="258" r:id="rId10"/>
    <p:sldId id="259" r:id="rId11"/>
    <p:sldId id="260" r:id="rId12"/>
    <p:sldId id="261" r:id="rId13"/>
    <p:sldId id="265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3886A9-E13E-4F3E-BEBD-A6FDC64EDB1F}" type="datetimeFigureOut">
              <a:rPr lang="en-GB" smtClean="0"/>
              <a:t>26/02/2019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2E812-A04F-48EE-91E6-A88D9E3F6D6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746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2E812-A04F-48EE-91E6-A88D9E3F6D6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109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9AE2-66EE-4B25-95E3-DEF88EDA6741}" type="datetimeFigureOut">
              <a:rPr lang="en-GB" smtClean="0"/>
              <a:t>26/02/2019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364A1-CD9C-4A70-9B5A-6B4CCEBE4BF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415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9AE2-66EE-4B25-95E3-DEF88EDA6741}" type="datetimeFigureOut">
              <a:rPr lang="en-GB" smtClean="0"/>
              <a:t>26/02/2019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364A1-CD9C-4A70-9B5A-6B4CCEBE4BF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591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9AE2-66EE-4B25-95E3-DEF88EDA6741}" type="datetimeFigureOut">
              <a:rPr lang="en-GB" smtClean="0"/>
              <a:t>26/02/2019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364A1-CD9C-4A70-9B5A-6B4CCEBE4BF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774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27384"/>
            <a:ext cx="9144000" cy="8031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19" y="83790"/>
            <a:ext cx="1421141" cy="6105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812" y="116632"/>
            <a:ext cx="679856" cy="44914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805914" y="507091"/>
            <a:ext cx="1086566" cy="203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0070C0"/>
                </a:solidFill>
              </a:rPr>
              <a:t>Horizon 2020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6453336"/>
            <a:ext cx="9144000" cy="40156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-171400"/>
            <a:ext cx="5067211" cy="1143000"/>
          </a:xfrm>
        </p:spPr>
        <p:txBody>
          <a:bodyPr>
            <a:normAutofit/>
          </a:bodyPr>
          <a:lstStyle>
            <a:lvl1pPr algn="ctr">
              <a:defRPr sz="3500">
                <a:solidFill>
                  <a:srgbClr val="2D3A8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6912"/>
            <a:ext cx="8229600" cy="548505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444819" y="6473656"/>
            <a:ext cx="5574981" cy="365125"/>
          </a:xfrm>
        </p:spPr>
        <p:txBody>
          <a:bodyPr/>
          <a:lstStyle>
            <a:lvl1pPr algn="l">
              <a:defRPr>
                <a:solidFill>
                  <a:srgbClr val="2D3A84"/>
                </a:solidFill>
              </a:defRPr>
            </a:lvl1pPr>
          </a:lstStyle>
          <a:p>
            <a:r>
              <a:rPr lang="en-GB"/>
              <a:t>Insert author and occasion via slide master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6553200" y="6468571"/>
            <a:ext cx="2133600" cy="365125"/>
          </a:xfrm>
        </p:spPr>
        <p:txBody>
          <a:bodyPr/>
          <a:lstStyle>
            <a:lvl1pPr>
              <a:defRPr>
                <a:solidFill>
                  <a:srgbClr val="2D3A84"/>
                </a:solidFill>
              </a:defRPr>
            </a:lvl1pPr>
          </a:lstStyle>
          <a:p>
            <a:fld id="{7C8D6F1B-0912-4E83-AA89-4880E3586760}" type="slidenum">
              <a:rPr lang="en-GB" smtClean="0"/>
              <a:pPr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8299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9AE2-66EE-4B25-95E3-DEF88EDA6741}" type="datetimeFigureOut">
              <a:rPr lang="en-GB" smtClean="0"/>
              <a:t>26/02/2019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364A1-CD9C-4A70-9B5A-6B4CCEBE4BF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618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9AE2-66EE-4B25-95E3-DEF88EDA6741}" type="datetimeFigureOut">
              <a:rPr lang="en-GB" smtClean="0"/>
              <a:t>26/02/2019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364A1-CD9C-4A70-9B5A-6B4CCEBE4BF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834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9AE2-66EE-4B25-95E3-DEF88EDA6741}" type="datetimeFigureOut">
              <a:rPr lang="en-GB" smtClean="0"/>
              <a:t>26/02/2019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364A1-CD9C-4A70-9B5A-6B4CCEBE4BF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263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9AE2-66EE-4B25-95E3-DEF88EDA6741}" type="datetimeFigureOut">
              <a:rPr lang="en-GB" smtClean="0"/>
              <a:t>26/02/2019</a:t>
            </a:fld>
            <a:endParaRPr lang="en-GB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364A1-CD9C-4A70-9B5A-6B4CCEBE4BF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752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9AE2-66EE-4B25-95E3-DEF88EDA6741}" type="datetimeFigureOut">
              <a:rPr lang="en-GB" smtClean="0"/>
              <a:t>26/02/2019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364A1-CD9C-4A70-9B5A-6B4CCEBE4BF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888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9AE2-66EE-4B25-95E3-DEF88EDA6741}" type="datetimeFigureOut">
              <a:rPr lang="en-GB" smtClean="0"/>
              <a:t>26/02/2019</a:t>
            </a:fld>
            <a:endParaRPr lang="en-GB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364A1-CD9C-4A70-9B5A-6B4CCEBE4BF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405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9AE2-66EE-4B25-95E3-DEF88EDA6741}" type="datetimeFigureOut">
              <a:rPr lang="en-GB" smtClean="0"/>
              <a:t>26/02/2019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364A1-CD9C-4A70-9B5A-6B4CCEBE4BF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190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9AE2-66EE-4B25-95E3-DEF88EDA6741}" type="datetimeFigureOut">
              <a:rPr lang="en-GB" smtClean="0"/>
              <a:t>26/02/2019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364A1-CD9C-4A70-9B5A-6B4CCEBE4BF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133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69AE2-66EE-4B25-95E3-DEF88EDA6741}" type="datetimeFigureOut">
              <a:rPr lang="en-GB" smtClean="0"/>
              <a:t>26/02/2019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364A1-CD9C-4A70-9B5A-6B4CCEBE4BF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536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0.png"/><Relationship Id="rId4" Type="http://schemas.openxmlformats.org/officeDocument/2006/relationships/image" Target="../media/image2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0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wmf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2.wmf"/><Relationship Id="rId3" Type="http://schemas.openxmlformats.org/officeDocument/2006/relationships/image" Target="../media/image13.png"/><Relationship Id="rId7" Type="http://schemas.openxmlformats.org/officeDocument/2006/relationships/image" Target="../media/image9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1.wmf"/><Relationship Id="rId5" Type="http://schemas.openxmlformats.org/officeDocument/2006/relationships/image" Target="../media/image8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0.wmf"/><Relationship Id="rId1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1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20" Type="http://schemas.openxmlformats.org/officeDocument/2006/relationships/image" Target="../media/image16.JPG"/><Relationship Id="rId1" Type="http://schemas.openxmlformats.org/officeDocument/2006/relationships/vmlDrawing" Target="../drawings/vmlDrawing2.vml"/><Relationship Id="rId23" Type="http://schemas.openxmlformats.org/officeDocument/2006/relationships/image" Target="../media/image18.png"/><Relationship Id="rId19" Type="http://schemas.openxmlformats.org/officeDocument/2006/relationships/image" Target="../media/image43.png"/><Relationship Id="rId4" Type="http://schemas.openxmlformats.org/officeDocument/2006/relationships/image" Target="../media/image15.wmf"/><Relationship Id="rId22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21555" y="736003"/>
            <a:ext cx="7399549" cy="2554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60000"/>
              </a:lnSpc>
              <a:spcAft>
                <a:spcPts val="1200"/>
              </a:spcAft>
            </a:pPr>
            <a:r>
              <a:rPr lang="en-US" b="1" dirty="0"/>
              <a:t>WP4 progress meeting</a:t>
            </a:r>
          </a:p>
          <a:p>
            <a:pPr algn="ctr">
              <a:lnSpc>
                <a:spcPct val="160000"/>
              </a:lnSpc>
              <a:spcAft>
                <a:spcPts val="1200"/>
              </a:spcAft>
            </a:pPr>
            <a:r>
              <a:rPr lang="en-US" b="1" dirty="0"/>
              <a:t>Thursday Feb 28 </a:t>
            </a:r>
            <a:r>
              <a:rPr lang="en-US" b="1" dirty="0" smtClean="0"/>
              <a:t>2019</a:t>
            </a:r>
            <a:endParaRPr lang="en-US" b="1" dirty="0"/>
          </a:p>
        </p:txBody>
      </p:sp>
      <p:sp>
        <p:nvSpPr>
          <p:cNvPr id="9" name="Rettangolo 7">
            <a:extLst>
              <a:ext uri="{FF2B5EF4-FFF2-40B4-BE49-F238E27FC236}">
                <a16:creationId xmlns:a16="http://schemas.microsoft.com/office/drawing/2014/main" xmlns="" id="{0FB26671-0CEF-4079-91CF-A6C55B27BFA7}"/>
              </a:ext>
            </a:extLst>
          </p:cNvPr>
          <p:cNvSpPr/>
          <p:nvPr/>
        </p:nvSpPr>
        <p:spPr>
          <a:xfrm>
            <a:off x="899592" y="3583289"/>
            <a:ext cx="734481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A. Gallo</a:t>
            </a:r>
            <a:endParaRPr lang="en-US" b="1" i="1" dirty="0">
              <a:solidFill>
                <a:schemeClr val="tx1"/>
              </a:solidFill>
            </a:endParaRPr>
          </a:p>
          <a:p>
            <a:pPr algn="ctr"/>
            <a:r>
              <a:rPr lang="en-US" i="1" dirty="0"/>
              <a:t>INFN-LNF, Frascati, Italy</a:t>
            </a:r>
          </a:p>
          <a:p>
            <a:pPr algn="ctr"/>
            <a:endParaRPr lang="en-US" dirty="0"/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On behalf of the </a:t>
            </a:r>
            <a:r>
              <a:rPr lang="en-US" sz="1600" dirty="0" err="1">
                <a:solidFill>
                  <a:schemeClr val="tx1"/>
                </a:solidFill>
              </a:rPr>
              <a:t>EuPRAXIA@SPARC_LAB</a:t>
            </a:r>
            <a:r>
              <a:rPr lang="en-US" sz="1600" dirty="0">
                <a:solidFill>
                  <a:schemeClr val="tx1"/>
                </a:solidFill>
              </a:rPr>
              <a:t> RF and LINAC team (*)</a:t>
            </a:r>
          </a:p>
        </p:txBody>
      </p:sp>
      <p:sp>
        <p:nvSpPr>
          <p:cNvPr id="10" name="Rettangolo 6">
            <a:extLst>
              <a:ext uri="{FF2B5EF4-FFF2-40B4-BE49-F238E27FC236}">
                <a16:creationId xmlns:a16="http://schemas.microsoft.com/office/drawing/2014/main" xmlns="" id="{8F0AF83F-78AD-47CF-B793-5013968749B1}"/>
              </a:ext>
            </a:extLst>
          </p:cNvPr>
          <p:cNvSpPr/>
          <p:nvPr/>
        </p:nvSpPr>
        <p:spPr>
          <a:xfrm>
            <a:off x="435442" y="5658067"/>
            <a:ext cx="84037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t-IT" sz="1400" i="1" dirty="0"/>
              <a:t>(*) D. Alesini, M. </a:t>
            </a:r>
            <a:r>
              <a:rPr lang="it-IT" sz="1400" i="1" dirty="0" err="1"/>
              <a:t>Bellaveglia</a:t>
            </a:r>
            <a:r>
              <a:rPr lang="it-IT" sz="1400" i="1" dirty="0"/>
              <a:t>, S. Bini, B. </a:t>
            </a:r>
            <a:r>
              <a:rPr lang="it-IT" sz="1400" i="1" dirty="0" err="1"/>
              <a:t>Buonomo</a:t>
            </a:r>
            <a:r>
              <a:rPr lang="it-IT" sz="1400" b="1" i="1" dirty="0">
                <a:solidFill>
                  <a:srgbClr val="FF0000"/>
                </a:solidFill>
              </a:rPr>
              <a:t>, F. Cardelli</a:t>
            </a:r>
            <a:r>
              <a:rPr lang="it-IT" sz="1400" i="1" dirty="0"/>
              <a:t>, E. </a:t>
            </a:r>
            <a:r>
              <a:rPr lang="it-IT" sz="1400" i="1" dirty="0" err="1"/>
              <a:t>Chiadroni</a:t>
            </a:r>
            <a:r>
              <a:rPr lang="it-IT" sz="1400" i="1" dirty="0"/>
              <a:t>, G. Di </a:t>
            </a:r>
            <a:r>
              <a:rPr lang="it-IT" sz="1400" i="1" dirty="0" err="1"/>
              <a:t>Raddo</a:t>
            </a:r>
            <a:r>
              <a:rPr lang="it-IT" sz="1400" i="1" dirty="0"/>
              <a:t>, R. Di </a:t>
            </a:r>
            <a:r>
              <a:rPr lang="it-IT" sz="1400" i="1" dirty="0" err="1"/>
              <a:t>Raddo</a:t>
            </a:r>
            <a:r>
              <a:rPr lang="it-IT" sz="1400" i="1" dirty="0"/>
              <a:t>, </a:t>
            </a:r>
            <a:r>
              <a:rPr lang="en-US" sz="1400" i="1" dirty="0"/>
              <a:t>M. Diomede, </a:t>
            </a:r>
            <a:r>
              <a:rPr lang="it-IT" sz="1400" i="1" dirty="0"/>
              <a:t>M. Ferrario, A. Gallo, A. Ghigo</a:t>
            </a:r>
            <a:r>
              <a:rPr lang="it-IT" sz="1400" b="1" i="1" dirty="0">
                <a:solidFill>
                  <a:srgbClr val="FF0000"/>
                </a:solidFill>
              </a:rPr>
              <a:t>, A. </a:t>
            </a:r>
            <a:r>
              <a:rPr lang="it-IT" sz="1400" b="1" i="1" dirty="0" err="1">
                <a:solidFill>
                  <a:srgbClr val="FF0000"/>
                </a:solidFill>
              </a:rPr>
              <a:t>Giribono</a:t>
            </a:r>
            <a:r>
              <a:rPr lang="it-IT" sz="1400" i="1" dirty="0"/>
              <a:t>, V. Lollo, </a:t>
            </a:r>
            <a:r>
              <a:rPr lang="it-IT" sz="1400" b="1" i="1" dirty="0">
                <a:solidFill>
                  <a:srgbClr val="FF0000"/>
                </a:solidFill>
              </a:rPr>
              <a:t>L. Piersanti</a:t>
            </a:r>
            <a:r>
              <a:rPr lang="it-IT" sz="1400" i="1" dirty="0"/>
              <a:t>, B. Spataro, C. Vaccarezza,</a:t>
            </a:r>
            <a:r>
              <a:rPr lang="en-US" sz="1400" i="1" dirty="0"/>
              <a:t> </a:t>
            </a:r>
            <a:r>
              <a:rPr lang="en-US" altLang="en-US" sz="1400" i="1" dirty="0"/>
              <a:t>(INFN-LNF) </a:t>
            </a:r>
            <a:endParaRPr lang="en-US" altLang="en-US" sz="1400" i="1" dirty="0" smtClean="0"/>
          </a:p>
          <a:p>
            <a:pPr algn="just">
              <a:lnSpc>
                <a:spcPct val="120000"/>
              </a:lnSpc>
              <a:spcAft>
                <a:spcPts val="600"/>
              </a:spcAft>
            </a:pPr>
            <a:r>
              <a:rPr lang="en-US" altLang="en-US" sz="1400" i="1" dirty="0" smtClean="0"/>
              <a:t>and </a:t>
            </a:r>
            <a:r>
              <a:rPr lang="en-US" altLang="en-US" sz="1400" i="1" dirty="0"/>
              <a:t>with the contribution of </a:t>
            </a:r>
            <a:r>
              <a:rPr lang="en-US" sz="1400" i="1" dirty="0"/>
              <a:t>N. Catalan </a:t>
            </a:r>
            <a:r>
              <a:rPr lang="en-US" sz="1400" i="1" dirty="0" err="1"/>
              <a:t>Lasheras</a:t>
            </a:r>
            <a:r>
              <a:rPr lang="en-US" sz="1400" i="1" dirty="0"/>
              <a:t>, A. </a:t>
            </a:r>
            <a:r>
              <a:rPr lang="en-US" sz="1400" i="1" dirty="0" err="1"/>
              <a:t>Grudiev</a:t>
            </a:r>
            <a:r>
              <a:rPr lang="en-US" sz="1400" i="1" dirty="0"/>
              <a:t>, W. </a:t>
            </a:r>
            <a:r>
              <a:rPr lang="en-US" sz="1400" i="1" dirty="0" err="1"/>
              <a:t>Wuensch</a:t>
            </a:r>
            <a:r>
              <a:rPr lang="en-US" sz="1400" i="1" dirty="0"/>
              <a:t> (CERN)</a:t>
            </a:r>
            <a:endParaRPr lang="en-GB" sz="14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51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2108874" y="2050148"/>
            <a:ext cx="1398151" cy="329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uppo 11"/>
          <p:cNvGrpSpPr/>
          <p:nvPr/>
        </p:nvGrpSpPr>
        <p:grpSpPr>
          <a:xfrm>
            <a:off x="2207480" y="2050148"/>
            <a:ext cx="745087" cy="295384"/>
            <a:chOff x="4919133" y="2683933"/>
            <a:chExt cx="1346200" cy="313267"/>
          </a:xfrm>
        </p:grpSpPr>
        <p:sp>
          <p:nvSpPr>
            <p:cNvPr id="9" name="Rettangolo 8"/>
            <p:cNvSpPr/>
            <p:nvPr/>
          </p:nvSpPr>
          <p:spPr>
            <a:xfrm>
              <a:off x="5240867" y="2683933"/>
              <a:ext cx="762000" cy="313267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Connettore 1 10"/>
            <p:cNvCxnSpPr/>
            <p:nvPr/>
          </p:nvCxnSpPr>
          <p:spPr>
            <a:xfrm>
              <a:off x="4919133" y="2840566"/>
              <a:ext cx="1346200" cy="0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ttangolo 12"/>
          <p:cNvSpPr/>
          <p:nvPr/>
        </p:nvSpPr>
        <p:spPr>
          <a:xfrm>
            <a:off x="2705294" y="3379374"/>
            <a:ext cx="1014891" cy="329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asellaDiTesto 13"/>
          <p:cNvSpPr txBox="1"/>
          <p:nvPr/>
        </p:nvSpPr>
        <p:spPr>
          <a:xfrm>
            <a:off x="822417" y="1418303"/>
            <a:ext cx="2271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50 MW, 1.5 µs, 100 Hz</a:t>
            </a:r>
            <a:endParaRPr lang="en-GB" dirty="0"/>
          </a:p>
        </p:txBody>
      </p:sp>
      <p:sp>
        <p:nvSpPr>
          <p:cNvPr id="26" name="Rettangolo 25"/>
          <p:cNvSpPr/>
          <p:nvPr/>
        </p:nvSpPr>
        <p:spPr>
          <a:xfrm>
            <a:off x="7319947" y="2030448"/>
            <a:ext cx="1398151" cy="329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7" name="Gruppo 26"/>
          <p:cNvGrpSpPr/>
          <p:nvPr/>
        </p:nvGrpSpPr>
        <p:grpSpPr>
          <a:xfrm>
            <a:off x="7135517" y="2030448"/>
            <a:ext cx="473918" cy="295384"/>
            <a:chOff x="4919133" y="2683933"/>
            <a:chExt cx="1346200" cy="313267"/>
          </a:xfrm>
        </p:grpSpPr>
        <p:sp>
          <p:nvSpPr>
            <p:cNvPr id="28" name="Rettangolo 27"/>
            <p:cNvSpPr/>
            <p:nvPr/>
          </p:nvSpPr>
          <p:spPr>
            <a:xfrm>
              <a:off x="5492595" y="2683933"/>
              <a:ext cx="202154" cy="313267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Connettore 1 28"/>
            <p:cNvCxnSpPr/>
            <p:nvPr/>
          </p:nvCxnSpPr>
          <p:spPr>
            <a:xfrm>
              <a:off x="4919133" y="2840566"/>
              <a:ext cx="1346200" cy="0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ttangolo 29"/>
          <p:cNvSpPr/>
          <p:nvPr/>
        </p:nvSpPr>
        <p:spPr>
          <a:xfrm>
            <a:off x="7916367" y="3359674"/>
            <a:ext cx="1014891" cy="329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CasellaDiTesto 30"/>
          <p:cNvSpPr txBox="1"/>
          <p:nvPr/>
        </p:nvSpPr>
        <p:spPr>
          <a:xfrm>
            <a:off x="5750454" y="1398603"/>
            <a:ext cx="2325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50 MW, 140 ns, 220 Hz</a:t>
            </a:r>
            <a:endParaRPr lang="en-GB" dirty="0"/>
          </a:p>
        </p:txBody>
      </p:sp>
      <p:sp>
        <p:nvSpPr>
          <p:cNvPr id="32" name="Rettangolo 31"/>
          <p:cNvSpPr/>
          <p:nvPr/>
        </p:nvSpPr>
        <p:spPr>
          <a:xfrm>
            <a:off x="6600206" y="3135558"/>
            <a:ext cx="739373" cy="1789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Connettore 1 33"/>
          <p:cNvCxnSpPr/>
          <p:nvPr/>
        </p:nvCxnSpPr>
        <p:spPr>
          <a:xfrm>
            <a:off x="6813881" y="3373882"/>
            <a:ext cx="0" cy="22263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2 36"/>
          <p:cNvCxnSpPr/>
          <p:nvPr/>
        </p:nvCxnSpPr>
        <p:spPr>
          <a:xfrm>
            <a:off x="6162506" y="3434753"/>
            <a:ext cx="4891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asellaDiTesto 37"/>
          <p:cNvSpPr txBox="1"/>
          <p:nvPr/>
        </p:nvSpPr>
        <p:spPr>
          <a:xfrm>
            <a:off x="5106543" y="3309028"/>
            <a:ext cx="1257500" cy="322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7030A0"/>
                </a:solidFill>
              </a:rPr>
              <a:t>SLED removed</a:t>
            </a:r>
            <a:endParaRPr lang="en-GB" sz="1200" dirty="0">
              <a:solidFill>
                <a:srgbClr val="7030A0"/>
              </a:solidFill>
            </a:endParaRPr>
          </a:p>
        </p:txBody>
      </p:sp>
      <p:sp>
        <p:nvSpPr>
          <p:cNvPr id="39" name="Freccia a destra 38"/>
          <p:cNvSpPr/>
          <p:nvPr/>
        </p:nvSpPr>
        <p:spPr>
          <a:xfrm>
            <a:off x="3905247" y="2192621"/>
            <a:ext cx="1000125" cy="14957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CasellaDiTesto 39"/>
          <p:cNvSpPr txBox="1"/>
          <p:nvPr/>
        </p:nvSpPr>
        <p:spPr>
          <a:xfrm>
            <a:off x="622283" y="299352"/>
            <a:ext cx="64148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1</a:t>
            </a:r>
            <a:r>
              <a:rPr lang="en-GB" sz="2400" baseline="30000" dirty="0" smtClean="0"/>
              <a:t>st</a:t>
            </a:r>
            <a:r>
              <a:rPr lang="en-GB" sz="2400" dirty="0" smtClean="0"/>
              <a:t> scenario: pulse shortening</a:t>
            </a:r>
          </a:p>
          <a:p>
            <a:r>
              <a:rPr lang="en-GB" sz="2000" i="1" dirty="0" smtClean="0"/>
              <a:t>rep rate increase limited by modulator dead time (≈1.5 µs) </a:t>
            </a:r>
            <a:endParaRPr lang="en-GB" sz="2000" i="1" dirty="0"/>
          </a:p>
        </p:txBody>
      </p:sp>
      <p:sp>
        <p:nvSpPr>
          <p:cNvPr id="42" name="CasellaDiTesto 41"/>
          <p:cNvSpPr txBox="1"/>
          <p:nvPr/>
        </p:nvSpPr>
        <p:spPr>
          <a:xfrm>
            <a:off x="342900" y="5014231"/>
            <a:ext cx="84799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 smtClean="0"/>
              <a:t>Linac</a:t>
            </a:r>
            <a:r>
              <a:rPr lang="en-GB" dirty="0" smtClean="0"/>
              <a:t> energy downgraded to ≈ </a:t>
            </a:r>
            <a:r>
              <a:rPr lang="en-GB" dirty="0" smtClean="0"/>
              <a:t>45% of the max value @ </a:t>
            </a:r>
            <a:r>
              <a:rPr lang="en-GB" dirty="0" smtClean="0"/>
              <a:t>220 Hz rep rate;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Not flexible: as soon as the SLED is removed the gradient is reduced by a factor ≈</a:t>
            </a:r>
            <a:r>
              <a:rPr lang="en-GB" dirty="0" smtClean="0"/>
              <a:t>2.2;</a:t>
            </a: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Klystron operated always at its nominal working point (good!);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Max rep rate very much dependent on modulator dead time </a:t>
            </a:r>
            <a:r>
              <a:rPr lang="el-GR" i="1" dirty="0" smtClean="0"/>
              <a:t>τ</a:t>
            </a:r>
            <a:r>
              <a:rPr lang="en-GB" i="1" baseline="-25000" dirty="0" smtClean="0"/>
              <a:t>trans</a:t>
            </a:r>
            <a:endParaRPr lang="en-GB" i="1" baseline="-25000" dirty="0"/>
          </a:p>
        </p:txBody>
      </p:sp>
      <p:grpSp>
        <p:nvGrpSpPr>
          <p:cNvPr id="73" name="Group 15">
            <a:extLst>
              <a:ext uri="{FF2B5EF4-FFF2-40B4-BE49-F238E27FC236}">
                <a16:creationId xmlns:a16="http://schemas.microsoft.com/office/drawing/2014/main" xmlns="" id="{1BBC39DE-7821-438C-96D8-9033B2701FB5}"/>
              </a:ext>
            </a:extLst>
          </p:cNvPr>
          <p:cNvGrpSpPr>
            <a:grpSpLocks noChangeAspect="1"/>
          </p:cNvGrpSpPr>
          <p:nvPr/>
        </p:nvGrpSpPr>
        <p:grpSpPr>
          <a:xfrm>
            <a:off x="424991" y="1766445"/>
            <a:ext cx="3363236" cy="2435448"/>
            <a:chOff x="2431564" y="1975894"/>
            <a:chExt cx="4804623" cy="3479205"/>
          </a:xfrm>
        </p:grpSpPr>
        <p:cxnSp>
          <p:nvCxnSpPr>
            <p:cNvPr id="74" name="Connettore diritto 344">
              <a:extLst>
                <a:ext uri="{FF2B5EF4-FFF2-40B4-BE49-F238E27FC236}">
                  <a16:creationId xmlns:a16="http://schemas.microsoft.com/office/drawing/2014/main" xmlns="" id="{8D5415AA-5F87-4844-A391-BACA7C862CB1}"/>
                </a:ext>
              </a:extLst>
            </p:cNvPr>
            <p:cNvCxnSpPr/>
            <p:nvPr/>
          </p:nvCxnSpPr>
          <p:spPr bwMode="auto">
            <a:xfrm>
              <a:off x="2431564" y="3849908"/>
              <a:ext cx="4247653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Connettore 1 7">
              <a:extLst>
                <a:ext uri="{FF2B5EF4-FFF2-40B4-BE49-F238E27FC236}">
                  <a16:creationId xmlns:a16="http://schemas.microsoft.com/office/drawing/2014/main" xmlns="" id="{FDFAEE8A-BF49-4B4A-82C8-50C8039FA2F8}"/>
                </a:ext>
              </a:extLst>
            </p:cNvPr>
            <p:cNvCxnSpPr/>
            <p:nvPr/>
          </p:nvCxnSpPr>
          <p:spPr bwMode="auto">
            <a:xfrm>
              <a:off x="2795147" y="5345083"/>
              <a:ext cx="3600000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6" name="Rettangolo 114">
              <a:extLst>
                <a:ext uri="{FF2B5EF4-FFF2-40B4-BE49-F238E27FC236}">
                  <a16:creationId xmlns:a16="http://schemas.microsoft.com/office/drawing/2014/main" xmlns="" id="{0673B76E-4250-4B72-811A-40C79DDC5621}"/>
                </a:ext>
              </a:extLst>
            </p:cNvPr>
            <p:cNvSpPr/>
            <p:nvPr/>
          </p:nvSpPr>
          <p:spPr bwMode="auto">
            <a:xfrm>
              <a:off x="3828776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7" name="Rettangolo 137">
              <a:extLst>
                <a:ext uri="{FF2B5EF4-FFF2-40B4-BE49-F238E27FC236}">
                  <a16:creationId xmlns:a16="http://schemas.microsoft.com/office/drawing/2014/main" xmlns="" id="{0D4E76AE-73B1-4618-B805-C231C01DDD72}"/>
                </a:ext>
              </a:extLst>
            </p:cNvPr>
            <p:cNvSpPr/>
            <p:nvPr/>
          </p:nvSpPr>
          <p:spPr bwMode="auto">
            <a:xfrm>
              <a:off x="4655850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Rettangolo 141">
              <a:extLst>
                <a:ext uri="{FF2B5EF4-FFF2-40B4-BE49-F238E27FC236}">
                  <a16:creationId xmlns:a16="http://schemas.microsoft.com/office/drawing/2014/main" xmlns="" id="{AB9BB93D-7CF7-4528-9583-A3E2BECC5D25}"/>
                </a:ext>
              </a:extLst>
            </p:cNvPr>
            <p:cNvSpPr/>
            <p:nvPr/>
          </p:nvSpPr>
          <p:spPr bwMode="auto">
            <a:xfrm>
              <a:off x="5421315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it-IT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38285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76571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148578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531437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191429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29715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2680015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062874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79" name="Connettore 1 18">
              <a:extLst>
                <a:ext uri="{FF2B5EF4-FFF2-40B4-BE49-F238E27FC236}">
                  <a16:creationId xmlns:a16="http://schemas.microsoft.com/office/drawing/2014/main" xmlns="" id="{8B9DD9A7-1FB5-455F-A2C3-D2D9DF1A0CBE}"/>
                </a:ext>
              </a:extLst>
            </p:cNvPr>
            <p:cNvCxnSpPr/>
            <p:nvPr/>
          </p:nvCxnSpPr>
          <p:spPr bwMode="auto">
            <a:xfrm>
              <a:off x="3123323" y="4414333"/>
              <a:ext cx="0" cy="130222"/>
            </a:xfrm>
            <a:prstGeom prst="line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Connettore 1 160">
              <a:extLst>
                <a:ext uri="{FF2B5EF4-FFF2-40B4-BE49-F238E27FC236}">
                  <a16:creationId xmlns:a16="http://schemas.microsoft.com/office/drawing/2014/main" xmlns="" id="{AA33CD61-9ED9-406C-8443-C1D2BC34CB57}"/>
                </a:ext>
              </a:extLst>
            </p:cNvPr>
            <p:cNvCxnSpPr/>
            <p:nvPr/>
          </p:nvCxnSpPr>
          <p:spPr bwMode="auto">
            <a:xfrm>
              <a:off x="3407242" y="4921072"/>
              <a:ext cx="792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1" name="Connettore 1 161">
              <a:extLst>
                <a:ext uri="{FF2B5EF4-FFF2-40B4-BE49-F238E27FC236}">
                  <a16:creationId xmlns:a16="http://schemas.microsoft.com/office/drawing/2014/main" xmlns="" id="{1A14EC49-B11B-418D-AFBC-337382D031DD}"/>
                </a:ext>
              </a:extLst>
            </p:cNvPr>
            <p:cNvCxnSpPr/>
            <p:nvPr/>
          </p:nvCxnSpPr>
          <p:spPr bwMode="auto">
            <a:xfrm>
              <a:off x="5006408" y="4921072"/>
              <a:ext cx="792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Connettore 1 163">
              <a:extLst>
                <a:ext uri="{FF2B5EF4-FFF2-40B4-BE49-F238E27FC236}">
                  <a16:creationId xmlns:a16="http://schemas.microsoft.com/office/drawing/2014/main" xmlns="" id="{F74BBA07-082A-4034-B43E-3E9694E9D083}"/>
                </a:ext>
              </a:extLst>
            </p:cNvPr>
            <p:cNvCxnSpPr/>
            <p:nvPr/>
          </p:nvCxnSpPr>
          <p:spPr bwMode="auto">
            <a:xfrm>
              <a:off x="3782408" y="4619826"/>
              <a:ext cx="1656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3" name="Triangolo isoscele 21">
              <a:extLst>
                <a:ext uri="{FF2B5EF4-FFF2-40B4-BE49-F238E27FC236}">
                  <a16:creationId xmlns:a16="http://schemas.microsoft.com/office/drawing/2014/main" xmlns="" id="{E24F58BD-7C8F-47A5-B4DC-50E9F78431C2}"/>
                </a:ext>
              </a:extLst>
            </p:cNvPr>
            <p:cNvSpPr/>
            <p:nvPr/>
          </p:nvSpPr>
          <p:spPr bwMode="auto">
            <a:xfrm>
              <a:off x="4084726" y="2198441"/>
              <a:ext cx="1030243" cy="729634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10799999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84" name="Connettore 1 24">
              <a:extLst>
                <a:ext uri="{FF2B5EF4-FFF2-40B4-BE49-F238E27FC236}">
                  <a16:creationId xmlns:a16="http://schemas.microsoft.com/office/drawing/2014/main" xmlns="" id="{3A843004-2065-42D0-BC24-27F0C5917F8B}"/>
                </a:ext>
              </a:extLst>
            </p:cNvPr>
            <p:cNvCxnSpPr/>
            <p:nvPr/>
          </p:nvCxnSpPr>
          <p:spPr bwMode="auto">
            <a:xfrm>
              <a:off x="4599847" y="3350168"/>
              <a:ext cx="0" cy="540000"/>
            </a:xfrm>
            <a:prstGeom prst="line">
              <a:avLst/>
            </a:prstGeom>
            <a:noFill/>
            <a:ln w="539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5" name="Rettangolo 168">
              <a:extLst>
                <a:ext uri="{FF2B5EF4-FFF2-40B4-BE49-F238E27FC236}">
                  <a16:creationId xmlns:a16="http://schemas.microsoft.com/office/drawing/2014/main" xmlns="" id="{65AEB60D-C524-4245-BDCC-8F2D1CF24548}"/>
                </a:ext>
              </a:extLst>
            </p:cNvPr>
            <p:cNvSpPr/>
            <p:nvPr/>
          </p:nvSpPr>
          <p:spPr bwMode="auto">
            <a:xfrm>
              <a:off x="4419847" y="4316194"/>
              <a:ext cx="360000" cy="216000"/>
            </a:xfrm>
            <a:prstGeom prst="rect">
              <a:avLst/>
            </a:prstGeom>
            <a:solidFill>
              <a:srgbClr val="7030A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6" name="Ovale 19">
              <a:extLst>
                <a:ext uri="{FF2B5EF4-FFF2-40B4-BE49-F238E27FC236}">
                  <a16:creationId xmlns:a16="http://schemas.microsoft.com/office/drawing/2014/main" xmlns="" id="{D8024528-EC2A-406C-AE8B-C46364DF03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7847" y="3031865"/>
              <a:ext cx="324000" cy="32400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7" name="Ovale 138">
              <a:extLst>
                <a:ext uri="{FF2B5EF4-FFF2-40B4-BE49-F238E27FC236}">
                  <a16:creationId xmlns:a16="http://schemas.microsoft.com/office/drawing/2014/main" xmlns="" id="{7D9ADEEB-C089-441D-91B8-DEDA37525D8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6084" y="3861018"/>
              <a:ext cx="324000" cy="32400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88" name="Connettore 1 24">
              <a:extLst>
                <a:ext uri="{FF2B5EF4-FFF2-40B4-BE49-F238E27FC236}">
                  <a16:creationId xmlns:a16="http://schemas.microsoft.com/office/drawing/2014/main" xmlns="" id="{CAE336A3-2F0F-410D-8E9A-79F0C276E45E}"/>
                </a:ext>
              </a:extLst>
            </p:cNvPr>
            <p:cNvCxnSpPr/>
            <p:nvPr/>
          </p:nvCxnSpPr>
          <p:spPr bwMode="auto">
            <a:xfrm>
              <a:off x="4599847" y="2876287"/>
              <a:ext cx="0" cy="14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9" name="Connettore 1 24">
              <a:extLst>
                <a:ext uri="{FF2B5EF4-FFF2-40B4-BE49-F238E27FC236}">
                  <a16:creationId xmlns:a16="http://schemas.microsoft.com/office/drawing/2014/main" xmlns="" id="{5F5B5B79-1E31-455F-80E2-B42EDC08B2A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99847" y="4508110"/>
              <a:ext cx="0" cy="10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0" name="Connettore 1 24">
              <a:extLst>
                <a:ext uri="{FF2B5EF4-FFF2-40B4-BE49-F238E27FC236}">
                  <a16:creationId xmlns:a16="http://schemas.microsoft.com/office/drawing/2014/main" xmlns="" id="{3319F830-7ED3-4EE1-B394-90C8AA8EC405}"/>
                </a:ext>
              </a:extLst>
            </p:cNvPr>
            <p:cNvCxnSpPr/>
            <p:nvPr/>
          </p:nvCxnSpPr>
          <p:spPr bwMode="auto">
            <a:xfrm>
              <a:off x="4599847" y="4186421"/>
              <a:ext cx="0" cy="14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1" name="Rettangolo 169">
              <a:extLst>
                <a:ext uri="{FF2B5EF4-FFF2-40B4-BE49-F238E27FC236}">
                  <a16:creationId xmlns:a16="http://schemas.microsoft.com/office/drawing/2014/main" xmlns="" id="{EBD0FC34-4047-4593-8202-E0E2D983B9C5}"/>
                </a:ext>
              </a:extLst>
            </p:cNvPr>
            <p:cNvSpPr/>
            <p:nvPr/>
          </p:nvSpPr>
          <p:spPr bwMode="auto">
            <a:xfrm>
              <a:off x="3049427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92" name="Connettore 1 24">
              <a:extLst>
                <a:ext uri="{FF2B5EF4-FFF2-40B4-BE49-F238E27FC236}">
                  <a16:creationId xmlns:a16="http://schemas.microsoft.com/office/drawing/2014/main" xmlns="" id="{0B6BEE49-9A77-47BE-95D2-4F4BA0DD4328}"/>
                </a:ext>
              </a:extLst>
            </p:cNvPr>
            <p:cNvCxnSpPr/>
            <p:nvPr/>
          </p:nvCxnSpPr>
          <p:spPr bwMode="auto">
            <a:xfrm>
              <a:off x="3803242" y="4619605"/>
              <a:ext cx="0" cy="28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3" name="Connettore 1 24">
              <a:extLst>
                <a:ext uri="{FF2B5EF4-FFF2-40B4-BE49-F238E27FC236}">
                  <a16:creationId xmlns:a16="http://schemas.microsoft.com/office/drawing/2014/main" xmlns="" id="{61150A65-6CC1-4A2C-8CF7-AB6AE7AD901B}"/>
                </a:ext>
              </a:extLst>
            </p:cNvPr>
            <p:cNvCxnSpPr/>
            <p:nvPr/>
          </p:nvCxnSpPr>
          <p:spPr bwMode="auto">
            <a:xfrm>
              <a:off x="5412034" y="4619605"/>
              <a:ext cx="0" cy="28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4" name="Connettore 1 24">
              <a:extLst>
                <a:ext uri="{FF2B5EF4-FFF2-40B4-BE49-F238E27FC236}">
                  <a16:creationId xmlns:a16="http://schemas.microsoft.com/office/drawing/2014/main" xmlns="" id="{DDE33F22-E9C7-45A1-B471-DDBA61A03C5C}"/>
                </a:ext>
              </a:extLst>
            </p:cNvPr>
            <p:cNvCxnSpPr/>
            <p:nvPr/>
          </p:nvCxnSpPr>
          <p:spPr bwMode="auto">
            <a:xfrm>
              <a:off x="3432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5" name="Connettore 1 24">
              <a:extLst>
                <a:ext uri="{FF2B5EF4-FFF2-40B4-BE49-F238E27FC236}">
                  <a16:creationId xmlns:a16="http://schemas.microsoft.com/office/drawing/2014/main" xmlns="" id="{DF013E7E-0F2B-4C1D-B936-B668BA7A2CBC}"/>
                </a:ext>
              </a:extLst>
            </p:cNvPr>
            <p:cNvCxnSpPr/>
            <p:nvPr/>
          </p:nvCxnSpPr>
          <p:spPr bwMode="auto">
            <a:xfrm>
              <a:off x="4188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Connettore 1 95">
              <a:extLst>
                <a:ext uri="{FF2B5EF4-FFF2-40B4-BE49-F238E27FC236}">
                  <a16:creationId xmlns:a16="http://schemas.microsoft.com/office/drawing/2014/main" xmlns="" id="{D9C48D91-102E-417B-8E11-63E45DBF7690}"/>
                </a:ext>
              </a:extLst>
            </p:cNvPr>
            <p:cNvCxnSpPr/>
            <p:nvPr/>
          </p:nvCxnSpPr>
          <p:spPr bwMode="auto">
            <a:xfrm>
              <a:off x="5016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Connettore 1 24">
              <a:extLst>
                <a:ext uri="{FF2B5EF4-FFF2-40B4-BE49-F238E27FC236}">
                  <a16:creationId xmlns:a16="http://schemas.microsoft.com/office/drawing/2014/main" xmlns="" id="{9868CBD2-BB92-49C1-9A6B-2159C7C0418D}"/>
                </a:ext>
              </a:extLst>
            </p:cNvPr>
            <p:cNvCxnSpPr/>
            <p:nvPr/>
          </p:nvCxnSpPr>
          <p:spPr bwMode="auto">
            <a:xfrm>
              <a:off x="577827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8" name="CasellaDiTesto 25">
              <a:extLst>
                <a:ext uri="{FF2B5EF4-FFF2-40B4-BE49-F238E27FC236}">
                  <a16:creationId xmlns:a16="http://schemas.microsoft.com/office/drawing/2014/main" xmlns="" id="{D75CF7E6-605A-4558-9CA9-541FBC7ACBFB}"/>
                </a:ext>
              </a:extLst>
            </p:cNvPr>
            <p:cNvSpPr txBox="1"/>
            <p:nvPr/>
          </p:nvSpPr>
          <p:spPr>
            <a:xfrm>
              <a:off x="2800041" y="1975894"/>
              <a:ext cx="17529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solidFill>
                    <a:srgbClr val="002060"/>
                  </a:solidFill>
                </a:rPr>
                <a:t>KLYSTRON</a:t>
              </a:r>
            </a:p>
          </p:txBody>
        </p:sp>
        <p:sp>
          <p:nvSpPr>
            <p:cNvPr id="99" name="CasellaDiTesto 98">
              <a:extLst>
                <a:ext uri="{FF2B5EF4-FFF2-40B4-BE49-F238E27FC236}">
                  <a16:creationId xmlns:a16="http://schemas.microsoft.com/office/drawing/2014/main" xmlns="" id="{B4606E6F-28F2-4A26-8EA1-21F1A58AB489}"/>
                </a:ext>
              </a:extLst>
            </p:cNvPr>
            <p:cNvSpPr txBox="1"/>
            <p:nvPr/>
          </p:nvSpPr>
          <p:spPr>
            <a:xfrm>
              <a:off x="3702076" y="4152072"/>
              <a:ext cx="5405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solidFill>
                    <a:srgbClr val="7030A0"/>
                  </a:solidFill>
                </a:rPr>
                <a:t>SLED</a:t>
              </a:r>
            </a:p>
          </p:txBody>
        </p:sp>
        <p:sp>
          <p:nvSpPr>
            <p:cNvPr id="100" name="CasellaDiTesto 99">
              <a:extLst>
                <a:ext uri="{FF2B5EF4-FFF2-40B4-BE49-F238E27FC236}">
                  <a16:creationId xmlns:a16="http://schemas.microsoft.com/office/drawing/2014/main" xmlns="" id="{BEB90B94-6085-4ABC-95D2-B530D5D6CFE6}"/>
                </a:ext>
              </a:extLst>
            </p:cNvPr>
            <p:cNvSpPr txBox="1"/>
            <p:nvPr/>
          </p:nvSpPr>
          <p:spPr>
            <a:xfrm>
              <a:off x="2547581" y="2976378"/>
              <a:ext cx="1585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FF3300"/>
                  </a:solidFill>
                </a:rPr>
                <a:t>MODE </a:t>
              </a:r>
              <a:r>
                <a:rPr lang="it-IT" sz="1400" dirty="0" smtClean="0">
                  <a:solidFill>
                    <a:srgbClr val="FF3300"/>
                  </a:solidFill>
                </a:rPr>
                <a:t>CONVERTER</a:t>
              </a:r>
              <a:endParaRPr lang="it-IT" sz="1400" dirty="0">
                <a:solidFill>
                  <a:srgbClr val="FF3300"/>
                </a:solidFill>
              </a:endParaRPr>
            </a:p>
          </p:txBody>
        </p:sp>
        <p:sp>
          <p:nvSpPr>
            <p:cNvPr id="101" name="CasellaDiTesto 374">
              <a:extLst>
                <a:ext uri="{FF2B5EF4-FFF2-40B4-BE49-F238E27FC236}">
                  <a16:creationId xmlns:a16="http://schemas.microsoft.com/office/drawing/2014/main" xmlns="" id="{5DED1065-D83D-4AEE-82CA-FEA481DAF30C}"/>
                </a:ext>
              </a:extLst>
            </p:cNvPr>
            <p:cNvSpPr txBox="1"/>
            <p:nvPr/>
          </p:nvSpPr>
          <p:spPr>
            <a:xfrm>
              <a:off x="4582357" y="3804689"/>
              <a:ext cx="2544909" cy="439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FF3300"/>
                  </a:solidFill>
                </a:rPr>
                <a:t>MODE </a:t>
              </a:r>
              <a:r>
                <a:rPr lang="it-IT" sz="1400" dirty="0" smtClean="0">
                  <a:solidFill>
                    <a:srgbClr val="FF3300"/>
                  </a:solidFill>
                </a:rPr>
                <a:t> CONVERTER</a:t>
              </a:r>
              <a:endParaRPr lang="it-IT" sz="1400" dirty="0">
                <a:solidFill>
                  <a:srgbClr val="FF3300"/>
                </a:solidFill>
              </a:endParaRPr>
            </a:p>
          </p:txBody>
        </p:sp>
        <p:sp>
          <p:nvSpPr>
            <p:cNvPr id="102" name="CasellaDiTesto 29">
              <a:extLst>
                <a:ext uri="{FF2B5EF4-FFF2-40B4-BE49-F238E27FC236}">
                  <a16:creationId xmlns:a16="http://schemas.microsoft.com/office/drawing/2014/main" xmlns="" id="{9D365B4C-0EF4-4C3C-A568-B07A8257D3E0}"/>
                </a:ext>
              </a:extLst>
            </p:cNvPr>
            <p:cNvSpPr txBox="1"/>
            <p:nvPr/>
          </p:nvSpPr>
          <p:spPr>
            <a:xfrm>
              <a:off x="2431564" y="3424063"/>
              <a:ext cx="18609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00B050"/>
                  </a:solidFill>
                </a:rPr>
                <a:t>CIRCULAR WAVEGUIDE</a:t>
              </a:r>
            </a:p>
          </p:txBody>
        </p:sp>
        <p:sp>
          <p:nvSpPr>
            <p:cNvPr id="103" name="CasellaDiTesto 16">
              <a:extLst>
                <a:ext uri="{FF2B5EF4-FFF2-40B4-BE49-F238E27FC236}">
                  <a16:creationId xmlns:a16="http://schemas.microsoft.com/office/drawing/2014/main" xmlns="" id="{58825F78-5AD1-4601-9348-C8963CE03EA5}"/>
                </a:ext>
              </a:extLst>
            </p:cNvPr>
            <p:cNvSpPr txBox="1"/>
            <p:nvPr/>
          </p:nvSpPr>
          <p:spPr>
            <a:xfrm>
              <a:off x="4698051" y="2930809"/>
              <a:ext cx="2460376" cy="439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 smtClean="0"/>
                <a:t>MODULATOR HALL</a:t>
              </a:r>
              <a:endParaRPr lang="en-US" sz="1400" dirty="0"/>
            </a:p>
          </p:txBody>
        </p:sp>
        <p:sp>
          <p:nvSpPr>
            <p:cNvPr id="104" name="CasellaDiTesto 375">
              <a:extLst>
                <a:ext uri="{FF2B5EF4-FFF2-40B4-BE49-F238E27FC236}">
                  <a16:creationId xmlns:a16="http://schemas.microsoft.com/office/drawing/2014/main" xmlns="" id="{36594CA5-27EF-4362-9B10-61DDA054A73B}"/>
                </a:ext>
              </a:extLst>
            </p:cNvPr>
            <p:cNvSpPr txBox="1"/>
            <p:nvPr/>
          </p:nvSpPr>
          <p:spPr>
            <a:xfrm>
              <a:off x="5580280" y="4428391"/>
              <a:ext cx="1655907" cy="439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 smtClean="0"/>
                <a:t>LINAC HALL</a:t>
              </a:r>
              <a:endParaRPr lang="en-US" sz="1400" dirty="0"/>
            </a:p>
          </p:txBody>
        </p:sp>
        <p:cxnSp>
          <p:nvCxnSpPr>
            <p:cNvPr id="105" name="Connettore diritto 344">
              <a:extLst>
                <a:ext uri="{FF2B5EF4-FFF2-40B4-BE49-F238E27FC236}">
                  <a16:creationId xmlns:a16="http://schemas.microsoft.com/office/drawing/2014/main" xmlns="" id="{8D5415AA-5F87-4844-A391-BACA7C862CB1}"/>
                </a:ext>
              </a:extLst>
            </p:cNvPr>
            <p:cNvCxnSpPr/>
            <p:nvPr/>
          </p:nvCxnSpPr>
          <p:spPr bwMode="auto">
            <a:xfrm>
              <a:off x="2431564" y="3364328"/>
              <a:ext cx="4247653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6" name="Group 15">
            <a:extLst>
              <a:ext uri="{FF2B5EF4-FFF2-40B4-BE49-F238E27FC236}">
                <a16:creationId xmlns:a16="http://schemas.microsoft.com/office/drawing/2014/main" xmlns="" id="{1BBC39DE-7821-438C-96D8-9033B2701FB5}"/>
              </a:ext>
            </a:extLst>
          </p:cNvPr>
          <p:cNvGrpSpPr>
            <a:grpSpLocks noChangeAspect="1"/>
          </p:cNvGrpSpPr>
          <p:nvPr/>
        </p:nvGrpSpPr>
        <p:grpSpPr>
          <a:xfrm>
            <a:off x="5291029" y="1766441"/>
            <a:ext cx="3363236" cy="2435448"/>
            <a:chOff x="2431564" y="1975894"/>
            <a:chExt cx="4804623" cy="3479205"/>
          </a:xfrm>
        </p:grpSpPr>
        <p:cxnSp>
          <p:nvCxnSpPr>
            <p:cNvPr id="107" name="Connettore diritto 344">
              <a:extLst>
                <a:ext uri="{FF2B5EF4-FFF2-40B4-BE49-F238E27FC236}">
                  <a16:creationId xmlns:a16="http://schemas.microsoft.com/office/drawing/2014/main" xmlns="" id="{8D5415AA-5F87-4844-A391-BACA7C862CB1}"/>
                </a:ext>
              </a:extLst>
            </p:cNvPr>
            <p:cNvCxnSpPr/>
            <p:nvPr/>
          </p:nvCxnSpPr>
          <p:spPr bwMode="auto">
            <a:xfrm>
              <a:off x="2431564" y="3849908"/>
              <a:ext cx="4247653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8" name="Connettore 1 7">
              <a:extLst>
                <a:ext uri="{FF2B5EF4-FFF2-40B4-BE49-F238E27FC236}">
                  <a16:creationId xmlns:a16="http://schemas.microsoft.com/office/drawing/2014/main" xmlns="" id="{FDFAEE8A-BF49-4B4A-82C8-50C8039FA2F8}"/>
                </a:ext>
              </a:extLst>
            </p:cNvPr>
            <p:cNvCxnSpPr/>
            <p:nvPr/>
          </p:nvCxnSpPr>
          <p:spPr bwMode="auto">
            <a:xfrm>
              <a:off x="2795147" y="5345083"/>
              <a:ext cx="3600000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9" name="Rettangolo 114">
              <a:extLst>
                <a:ext uri="{FF2B5EF4-FFF2-40B4-BE49-F238E27FC236}">
                  <a16:creationId xmlns:a16="http://schemas.microsoft.com/office/drawing/2014/main" xmlns="" id="{0673B76E-4250-4B72-811A-40C79DDC5621}"/>
                </a:ext>
              </a:extLst>
            </p:cNvPr>
            <p:cNvSpPr/>
            <p:nvPr/>
          </p:nvSpPr>
          <p:spPr bwMode="auto">
            <a:xfrm>
              <a:off x="3828776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0" name="Rettangolo 137">
              <a:extLst>
                <a:ext uri="{FF2B5EF4-FFF2-40B4-BE49-F238E27FC236}">
                  <a16:creationId xmlns:a16="http://schemas.microsoft.com/office/drawing/2014/main" xmlns="" id="{0D4E76AE-73B1-4618-B805-C231C01DDD72}"/>
                </a:ext>
              </a:extLst>
            </p:cNvPr>
            <p:cNvSpPr/>
            <p:nvPr/>
          </p:nvSpPr>
          <p:spPr bwMode="auto">
            <a:xfrm>
              <a:off x="4655850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1" name="Rettangolo 141">
              <a:extLst>
                <a:ext uri="{FF2B5EF4-FFF2-40B4-BE49-F238E27FC236}">
                  <a16:creationId xmlns:a16="http://schemas.microsoft.com/office/drawing/2014/main" xmlns="" id="{AB9BB93D-7CF7-4528-9583-A3E2BECC5D25}"/>
                </a:ext>
              </a:extLst>
            </p:cNvPr>
            <p:cNvSpPr/>
            <p:nvPr/>
          </p:nvSpPr>
          <p:spPr bwMode="auto">
            <a:xfrm>
              <a:off x="5421315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it-IT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38285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76571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148578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531437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191429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29715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2680015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062874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12" name="Connettore 1 18">
              <a:extLst>
                <a:ext uri="{FF2B5EF4-FFF2-40B4-BE49-F238E27FC236}">
                  <a16:creationId xmlns:a16="http://schemas.microsoft.com/office/drawing/2014/main" xmlns="" id="{8B9DD9A7-1FB5-455F-A2C3-D2D9DF1A0CBE}"/>
                </a:ext>
              </a:extLst>
            </p:cNvPr>
            <p:cNvCxnSpPr/>
            <p:nvPr/>
          </p:nvCxnSpPr>
          <p:spPr bwMode="auto">
            <a:xfrm>
              <a:off x="3123323" y="4414333"/>
              <a:ext cx="0" cy="130222"/>
            </a:xfrm>
            <a:prstGeom prst="line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3" name="Connettore 1 160">
              <a:extLst>
                <a:ext uri="{FF2B5EF4-FFF2-40B4-BE49-F238E27FC236}">
                  <a16:creationId xmlns:a16="http://schemas.microsoft.com/office/drawing/2014/main" xmlns="" id="{AA33CD61-9ED9-406C-8443-C1D2BC34CB57}"/>
                </a:ext>
              </a:extLst>
            </p:cNvPr>
            <p:cNvCxnSpPr/>
            <p:nvPr/>
          </p:nvCxnSpPr>
          <p:spPr bwMode="auto">
            <a:xfrm>
              <a:off x="3407242" y="4921072"/>
              <a:ext cx="792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Connettore 1 161">
              <a:extLst>
                <a:ext uri="{FF2B5EF4-FFF2-40B4-BE49-F238E27FC236}">
                  <a16:creationId xmlns:a16="http://schemas.microsoft.com/office/drawing/2014/main" xmlns="" id="{1A14EC49-B11B-418D-AFBC-337382D031DD}"/>
                </a:ext>
              </a:extLst>
            </p:cNvPr>
            <p:cNvCxnSpPr/>
            <p:nvPr/>
          </p:nvCxnSpPr>
          <p:spPr bwMode="auto">
            <a:xfrm>
              <a:off x="5006408" y="4921072"/>
              <a:ext cx="792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5" name="Connettore 1 163">
              <a:extLst>
                <a:ext uri="{FF2B5EF4-FFF2-40B4-BE49-F238E27FC236}">
                  <a16:creationId xmlns:a16="http://schemas.microsoft.com/office/drawing/2014/main" xmlns="" id="{F74BBA07-082A-4034-B43E-3E9694E9D083}"/>
                </a:ext>
              </a:extLst>
            </p:cNvPr>
            <p:cNvCxnSpPr/>
            <p:nvPr/>
          </p:nvCxnSpPr>
          <p:spPr bwMode="auto">
            <a:xfrm>
              <a:off x="3782408" y="4619826"/>
              <a:ext cx="1656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6" name="Triangolo isoscele 21">
              <a:extLst>
                <a:ext uri="{FF2B5EF4-FFF2-40B4-BE49-F238E27FC236}">
                  <a16:creationId xmlns:a16="http://schemas.microsoft.com/office/drawing/2014/main" xmlns="" id="{E24F58BD-7C8F-47A5-B4DC-50E9F78431C2}"/>
                </a:ext>
              </a:extLst>
            </p:cNvPr>
            <p:cNvSpPr/>
            <p:nvPr/>
          </p:nvSpPr>
          <p:spPr bwMode="auto">
            <a:xfrm>
              <a:off x="4084726" y="2198441"/>
              <a:ext cx="1030243" cy="729634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10799999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17" name="Connettore 1 24">
              <a:extLst>
                <a:ext uri="{FF2B5EF4-FFF2-40B4-BE49-F238E27FC236}">
                  <a16:creationId xmlns:a16="http://schemas.microsoft.com/office/drawing/2014/main" xmlns="" id="{3A843004-2065-42D0-BC24-27F0C5917F8B}"/>
                </a:ext>
              </a:extLst>
            </p:cNvPr>
            <p:cNvCxnSpPr/>
            <p:nvPr/>
          </p:nvCxnSpPr>
          <p:spPr bwMode="auto">
            <a:xfrm>
              <a:off x="4599847" y="3350168"/>
              <a:ext cx="0" cy="540000"/>
            </a:xfrm>
            <a:prstGeom prst="line">
              <a:avLst/>
            </a:prstGeom>
            <a:noFill/>
            <a:ln w="539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9" name="Ovale 19">
              <a:extLst>
                <a:ext uri="{FF2B5EF4-FFF2-40B4-BE49-F238E27FC236}">
                  <a16:creationId xmlns:a16="http://schemas.microsoft.com/office/drawing/2014/main" xmlns="" id="{D8024528-EC2A-406C-AE8B-C46364DF03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7847" y="3031865"/>
              <a:ext cx="324000" cy="32400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0" name="Ovale 138">
              <a:extLst>
                <a:ext uri="{FF2B5EF4-FFF2-40B4-BE49-F238E27FC236}">
                  <a16:creationId xmlns:a16="http://schemas.microsoft.com/office/drawing/2014/main" xmlns="" id="{7D9ADEEB-C089-441D-91B8-DEDA37525D8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6084" y="3861018"/>
              <a:ext cx="324000" cy="32400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21" name="Connettore 1 24">
              <a:extLst>
                <a:ext uri="{FF2B5EF4-FFF2-40B4-BE49-F238E27FC236}">
                  <a16:creationId xmlns:a16="http://schemas.microsoft.com/office/drawing/2014/main" xmlns="" id="{CAE336A3-2F0F-410D-8E9A-79F0C276E45E}"/>
                </a:ext>
              </a:extLst>
            </p:cNvPr>
            <p:cNvCxnSpPr/>
            <p:nvPr/>
          </p:nvCxnSpPr>
          <p:spPr bwMode="auto">
            <a:xfrm>
              <a:off x="4599847" y="2876287"/>
              <a:ext cx="0" cy="14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2" name="Connettore 1 24">
              <a:extLst>
                <a:ext uri="{FF2B5EF4-FFF2-40B4-BE49-F238E27FC236}">
                  <a16:creationId xmlns:a16="http://schemas.microsoft.com/office/drawing/2014/main" xmlns="" id="{5F5B5B79-1E31-455F-80E2-B42EDC08B2A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99847" y="4508110"/>
              <a:ext cx="0" cy="10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3" name="Connettore 1 24">
              <a:extLst>
                <a:ext uri="{FF2B5EF4-FFF2-40B4-BE49-F238E27FC236}">
                  <a16:creationId xmlns:a16="http://schemas.microsoft.com/office/drawing/2014/main" xmlns="" id="{3319F830-7ED3-4EE1-B394-90C8AA8EC405}"/>
                </a:ext>
              </a:extLst>
            </p:cNvPr>
            <p:cNvCxnSpPr/>
            <p:nvPr/>
          </p:nvCxnSpPr>
          <p:spPr bwMode="auto">
            <a:xfrm>
              <a:off x="4599847" y="4186421"/>
              <a:ext cx="0" cy="14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4" name="Rettangolo 169">
              <a:extLst>
                <a:ext uri="{FF2B5EF4-FFF2-40B4-BE49-F238E27FC236}">
                  <a16:creationId xmlns:a16="http://schemas.microsoft.com/office/drawing/2014/main" xmlns="" id="{EBD0FC34-4047-4593-8202-E0E2D983B9C5}"/>
                </a:ext>
              </a:extLst>
            </p:cNvPr>
            <p:cNvSpPr/>
            <p:nvPr/>
          </p:nvSpPr>
          <p:spPr bwMode="auto">
            <a:xfrm>
              <a:off x="3049427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25" name="Connettore 1 24">
              <a:extLst>
                <a:ext uri="{FF2B5EF4-FFF2-40B4-BE49-F238E27FC236}">
                  <a16:creationId xmlns:a16="http://schemas.microsoft.com/office/drawing/2014/main" xmlns="" id="{0B6BEE49-9A77-47BE-95D2-4F4BA0DD4328}"/>
                </a:ext>
              </a:extLst>
            </p:cNvPr>
            <p:cNvCxnSpPr/>
            <p:nvPr/>
          </p:nvCxnSpPr>
          <p:spPr bwMode="auto">
            <a:xfrm>
              <a:off x="3803242" y="4619605"/>
              <a:ext cx="0" cy="28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6" name="Connettore 1 24">
              <a:extLst>
                <a:ext uri="{FF2B5EF4-FFF2-40B4-BE49-F238E27FC236}">
                  <a16:creationId xmlns:a16="http://schemas.microsoft.com/office/drawing/2014/main" xmlns="" id="{61150A65-6CC1-4A2C-8CF7-AB6AE7AD901B}"/>
                </a:ext>
              </a:extLst>
            </p:cNvPr>
            <p:cNvCxnSpPr/>
            <p:nvPr/>
          </p:nvCxnSpPr>
          <p:spPr bwMode="auto">
            <a:xfrm>
              <a:off x="5412034" y="4619605"/>
              <a:ext cx="0" cy="28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7" name="Connettore 1 24">
              <a:extLst>
                <a:ext uri="{FF2B5EF4-FFF2-40B4-BE49-F238E27FC236}">
                  <a16:creationId xmlns:a16="http://schemas.microsoft.com/office/drawing/2014/main" xmlns="" id="{DDE33F22-E9C7-45A1-B471-DDBA61A03C5C}"/>
                </a:ext>
              </a:extLst>
            </p:cNvPr>
            <p:cNvCxnSpPr/>
            <p:nvPr/>
          </p:nvCxnSpPr>
          <p:spPr bwMode="auto">
            <a:xfrm>
              <a:off x="3432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8" name="Connettore 1 24">
              <a:extLst>
                <a:ext uri="{FF2B5EF4-FFF2-40B4-BE49-F238E27FC236}">
                  <a16:creationId xmlns:a16="http://schemas.microsoft.com/office/drawing/2014/main" xmlns="" id="{DF013E7E-0F2B-4C1D-B936-B668BA7A2CBC}"/>
                </a:ext>
              </a:extLst>
            </p:cNvPr>
            <p:cNvCxnSpPr/>
            <p:nvPr/>
          </p:nvCxnSpPr>
          <p:spPr bwMode="auto">
            <a:xfrm>
              <a:off x="4188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9" name="Connettore 1 128">
              <a:extLst>
                <a:ext uri="{FF2B5EF4-FFF2-40B4-BE49-F238E27FC236}">
                  <a16:creationId xmlns:a16="http://schemas.microsoft.com/office/drawing/2014/main" xmlns="" id="{D9C48D91-102E-417B-8E11-63E45DBF7690}"/>
                </a:ext>
              </a:extLst>
            </p:cNvPr>
            <p:cNvCxnSpPr/>
            <p:nvPr/>
          </p:nvCxnSpPr>
          <p:spPr bwMode="auto">
            <a:xfrm>
              <a:off x="5016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0" name="Connettore 1 24">
              <a:extLst>
                <a:ext uri="{FF2B5EF4-FFF2-40B4-BE49-F238E27FC236}">
                  <a16:creationId xmlns:a16="http://schemas.microsoft.com/office/drawing/2014/main" xmlns="" id="{9868CBD2-BB92-49C1-9A6B-2159C7C0418D}"/>
                </a:ext>
              </a:extLst>
            </p:cNvPr>
            <p:cNvCxnSpPr/>
            <p:nvPr/>
          </p:nvCxnSpPr>
          <p:spPr bwMode="auto">
            <a:xfrm>
              <a:off x="577827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1" name="CasellaDiTesto 25">
              <a:extLst>
                <a:ext uri="{FF2B5EF4-FFF2-40B4-BE49-F238E27FC236}">
                  <a16:creationId xmlns:a16="http://schemas.microsoft.com/office/drawing/2014/main" xmlns="" id="{D75CF7E6-605A-4558-9CA9-541FBC7ACBFB}"/>
                </a:ext>
              </a:extLst>
            </p:cNvPr>
            <p:cNvSpPr txBox="1"/>
            <p:nvPr/>
          </p:nvSpPr>
          <p:spPr>
            <a:xfrm>
              <a:off x="2800041" y="1975894"/>
              <a:ext cx="17529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solidFill>
                    <a:srgbClr val="002060"/>
                  </a:solidFill>
                </a:rPr>
                <a:t>KLYSTRON</a:t>
              </a:r>
            </a:p>
          </p:txBody>
        </p:sp>
        <p:sp>
          <p:nvSpPr>
            <p:cNvPr id="133" name="CasellaDiTesto 132">
              <a:extLst>
                <a:ext uri="{FF2B5EF4-FFF2-40B4-BE49-F238E27FC236}">
                  <a16:creationId xmlns:a16="http://schemas.microsoft.com/office/drawing/2014/main" xmlns="" id="{BEB90B94-6085-4ABC-95D2-B530D5D6CFE6}"/>
                </a:ext>
              </a:extLst>
            </p:cNvPr>
            <p:cNvSpPr txBox="1"/>
            <p:nvPr/>
          </p:nvSpPr>
          <p:spPr>
            <a:xfrm>
              <a:off x="2547581" y="2976378"/>
              <a:ext cx="1585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FF3300"/>
                  </a:solidFill>
                </a:rPr>
                <a:t>MODE </a:t>
              </a:r>
              <a:r>
                <a:rPr lang="it-IT" sz="1400" dirty="0" smtClean="0">
                  <a:solidFill>
                    <a:srgbClr val="FF3300"/>
                  </a:solidFill>
                </a:rPr>
                <a:t>CONVERTER</a:t>
              </a:r>
              <a:endParaRPr lang="it-IT" sz="1400" dirty="0">
                <a:solidFill>
                  <a:srgbClr val="FF3300"/>
                </a:solidFill>
              </a:endParaRPr>
            </a:p>
          </p:txBody>
        </p:sp>
        <p:sp>
          <p:nvSpPr>
            <p:cNvPr id="134" name="CasellaDiTesto 374">
              <a:extLst>
                <a:ext uri="{FF2B5EF4-FFF2-40B4-BE49-F238E27FC236}">
                  <a16:creationId xmlns:a16="http://schemas.microsoft.com/office/drawing/2014/main" xmlns="" id="{5DED1065-D83D-4AEE-82CA-FEA481DAF30C}"/>
                </a:ext>
              </a:extLst>
            </p:cNvPr>
            <p:cNvSpPr txBox="1"/>
            <p:nvPr/>
          </p:nvSpPr>
          <p:spPr>
            <a:xfrm>
              <a:off x="4582357" y="3804689"/>
              <a:ext cx="2544909" cy="439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FF3300"/>
                  </a:solidFill>
                </a:rPr>
                <a:t>MODE </a:t>
              </a:r>
              <a:r>
                <a:rPr lang="it-IT" sz="1400" dirty="0" smtClean="0">
                  <a:solidFill>
                    <a:srgbClr val="FF3300"/>
                  </a:solidFill>
                </a:rPr>
                <a:t> CONVERTER</a:t>
              </a:r>
              <a:endParaRPr lang="it-IT" sz="1400" dirty="0">
                <a:solidFill>
                  <a:srgbClr val="FF3300"/>
                </a:solidFill>
              </a:endParaRPr>
            </a:p>
          </p:txBody>
        </p:sp>
        <p:sp>
          <p:nvSpPr>
            <p:cNvPr id="135" name="CasellaDiTesto 29">
              <a:extLst>
                <a:ext uri="{FF2B5EF4-FFF2-40B4-BE49-F238E27FC236}">
                  <a16:creationId xmlns:a16="http://schemas.microsoft.com/office/drawing/2014/main" xmlns="" id="{9D365B4C-0EF4-4C3C-A568-B07A8257D3E0}"/>
                </a:ext>
              </a:extLst>
            </p:cNvPr>
            <p:cNvSpPr txBox="1"/>
            <p:nvPr/>
          </p:nvSpPr>
          <p:spPr>
            <a:xfrm>
              <a:off x="2431564" y="3424063"/>
              <a:ext cx="18609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00B050"/>
                  </a:solidFill>
                </a:rPr>
                <a:t>CIRCULAR WAVEGUIDE</a:t>
              </a:r>
            </a:p>
          </p:txBody>
        </p:sp>
        <p:sp>
          <p:nvSpPr>
            <p:cNvPr id="136" name="CasellaDiTesto 16">
              <a:extLst>
                <a:ext uri="{FF2B5EF4-FFF2-40B4-BE49-F238E27FC236}">
                  <a16:creationId xmlns:a16="http://schemas.microsoft.com/office/drawing/2014/main" xmlns="" id="{58825F78-5AD1-4601-9348-C8963CE03EA5}"/>
                </a:ext>
              </a:extLst>
            </p:cNvPr>
            <p:cNvSpPr txBox="1"/>
            <p:nvPr/>
          </p:nvSpPr>
          <p:spPr>
            <a:xfrm>
              <a:off x="4698051" y="2930809"/>
              <a:ext cx="2460376" cy="439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 smtClean="0"/>
                <a:t>MODULATOR HALL</a:t>
              </a:r>
              <a:endParaRPr lang="en-US" sz="1400" dirty="0"/>
            </a:p>
          </p:txBody>
        </p:sp>
        <p:sp>
          <p:nvSpPr>
            <p:cNvPr id="137" name="CasellaDiTesto 375">
              <a:extLst>
                <a:ext uri="{FF2B5EF4-FFF2-40B4-BE49-F238E27FC236}">
                  <a16:creationId xmlns:a16="http://schemas.microsoft.com/office/drawing/2014/main" xmlns="" id="{36594CA5-27EF-4362-9B10-61DDA054A73B}"/>
                </a:ext>
              </a:extLst>
            </p:cNvPr>
            <p:cNvSpPr txBox="1"/>
            <p:nvPr/>
          </p:nvSpPr>
          <p:spPr>
            <a:xfrm>
              <a:off x="5580280" y="4428391"/>
              <a:ext cx="1655907" cy="439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 smtClean="0"/>
                <a:t>LINAC HALL</a:t>
              </a:r>
              <a:endParaRPr lang="en-US" sz="1400" dirty="0"/>
            </a:p>
          </p:txBody>
        </p:sp>
        <p:cxnSp>
          <p:nvCxnSpPr>
            <p:cNvPr id="138" name="Connettore diritto 344">
              <a:extLst>
                <a:ext uri="{FF2B5EF4-FFF2-40B4-BE49-F238E27FC236}">
                  <a16:creationId xmlns:a16="http://schemas.microsoft.com/office/drawing/2014/main" xmlns="" id="{8D5415AA-5F87-4844-A391-BACA7C862CB1}"/>
                </a:ext>
              </a:extLst>
            </p:cNvPr>
            <p:cNvCxnSpPr/>
            <p:nvPr/>
          </p:nvCxnSpPr>
          <p:spPr bwMode="auto">
            <a:xfrm>
              <a:off x="2431564" y="3364328"/>
              <a:ext cx="4247653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39" name="CasellaDiTesto 138"/>
          <p:cNvSpPr txBox="1"/>
          <p:nvPr/>
        </p:nvSpPr>
        <p:spPr>
          <a:xfrm>
            <a:off x="733074" y="4238289"/>
            <a:ext cx="2100382" cy="6093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1400" dirty="0" smtClean="0">
                <a:solidFill>
                  <a:srgbClr val="002060"/>
                </a:solidFill>
              </a:rPr>
              <a:t>1 klystron x LINAC Module</a:t>
            </a:r>
          </a:p>
          <a:p>
            <a:pPr algn="ctr">
              <a:lnSpc>
                <a:spcPct val="120000"/>
              </a:lnSpc>
            </a:pPr>
            <a:r>
              <a:rPr lang="en-GB" sz="1400" dirty="0" smtClean="0">
                <a:solidFill>
                  <a:srgbClr val="002060"/>
                </a:solidFill>
              </a:rPr>
              <a:t>&lt;</a:t>
            </a:r>
            <a:r>
              <a:rPr lang="en-GB" sz="1400" dirty="0" err="1" smtClean="0">
                <a:solidFill>
                  <a:srgbClr val="002060"/>
                </a:solidFill>
              </a:rPr>
              <a:t>E</a:t>
            </a:r>
            <a:r>
              <a:rPr lang="en-GB" sz="1400" baseline="-25000" dirty="0" err="1" smtClean="0">
                <a:solidFill>
                  <a:srgbClr val="002060"/>
                </a:solidFill>
              </a:rPr>
              <a:t>acc</a:t>
            </a:r>
            <a:r>
              <a:rPr lang="en-GB" sz="1400" dirty="0" smtClean="0">
                <a:solidFill>
                  <a:srgbClr val="002060"/>
                </a:solidFill>
              </a:rPr>
              <a:t>&gt; = 65 MV/m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140" name="CasellaDiTesto 139"/>
          <p:cNvSpPr txBox="1"/>
          <p:nvPr/>
        </p:nvSpPr>
        <p:spPr>
          <a:xfrm>
            <a:off x="5944147" y="4218589"/>
            <a:ext cx="2100383" cy="6093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1400" dirty="0" smtClean="0">
                <a:solidFill>
                  <a:srgbClr val="002060"/>
                </a:solidFill>
              </a:rPr>
              <a:t>1 klystron x LINAC Module</a:t>
            </a:r>
          </a:p>
          <a:p>
            <a:pPr algn="ctr">
              <a:lnSpc>
                <a:spcPct val="120000"/>
              </a:lnSpc>
            </a:pPr>
            <a:r>
              <a:rPr lang="en-GB" sz="1400" dirty="0">
                <a:solidFill>
                  <a:srgbClr val="002060"/>
                </a:solidFill>
              </a:rPr>
              <a:t>&lt;</a:t>
            </a:r>
            <a:r>
              <a:rPr lang="en-GB" sz="1400" dirty="0" err="1">
                <a:solidFill>
                  <a:srgbClr val="002060"/>
                </a:solidFill>
              </a:rPr>
              <a:t>E</a:t>
            </a:r>
            <a:r>
              <a:rPr lang="en-GB" sz="1400" baseline="-25000" dirty="0" err="1">
                <a:solidFill>
                  <a:srgbClr val="002060"/>
                </a:solidFill>
              </a:rPr>
              <a:t>acc</a:t>
            </a:r>
            <a:r>
              <a:rPr lang="en-GB" sz="1400" dirty="0">
                <a:solidFill>
                  <a:srgbClr val="002060"/>
                </a:solidFill>
              </a:rPr>
              <a:t>&gt; = </a:t>
            </a:r>
            <a:r>
              <a:rPr lang="en-GB" sz="1400" dirty="0" smtClean="0">
                <a:solidFill>
                  <a:srgbClr val="002060"/>
                </a:solidFill>
              </a:rPr>
              <a:t>30</a:t>
            </a:r>
            <a:r>
              <a:rPr lang="en-GB" sz="1400" dirty="0" smtClean="0">
                <a:solidFill>
                  <a:srgbClr val="002060"/>
                </a:solidFill>
              </a:rPr>
              <a:t> </a:t>
            </a:r>
            <a:r>
              <a:rPr lang="en-GB" sz="1400" dirty="0" smtClean="0">
                <a:solidFill>
                  <a:srgbClr val="002060"/>
                </a:solidFill>
              </a:rPr>
              <a:t>MV/m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118" name="Segnaposto numero diapositiva 1"/>
          <p:cNvSpPr txBox="1">
            <a:spLocks/>
          </p:cNvSpPr>
          <p:nvPr/>
        </p:nvSpPr>
        <p:spPr>
          <a:xfrm>
            <a:off x="6861557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111DFF5-15C2-4B3F-94B3-10BF93258423}" type="slidenum">
              <a:rPr lang="en-GB" sz="1200" smtClean="0"/>
              <a:pPr algn="r"/>
              <a:t>10</a:t>
            </a:fld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94670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316117" y="4419906"/>
            <a:ext cx="1411603" cy="3648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asellaDiTesto 5"/>
          <p:cNvSpPr txBox="1"/>
          <p:nvPr/>
        </p:nvSpPr>
        <p:spPr>
          <a:xfrm>
            <a:off x="863706" y="4368921"/>
            <a:ext cx="2100382" cy="6093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1400" dirty="0" smtClean="0">
                <a:solidFill>
                  <a:srgbClr val="002060"/>
                </a:solidFill>
              </a:rPr>
              <a:t>1 klystron x LINAC Module</a:t>
            </a:r>
          </a:p>
          <a:p>
            <a:pPr algn="ctr">
              <a:lnSpc>
                <a:spcPct val="120000"/>
              </a:lnSpc>
            </a:pPr>
            <a:r>
              <a:rPr lang="en-GB" sz="1400" dirty="0" smtClean="0">
                <a:solidFill>
                  <a:srgbClr val="002060"/>
                </a:solidFill>
              </a:rPr>
              <a:t>&lt;</a:t>
            </a:r>
            <a:r>
              <a:rPr lang="en-GB" sz="1400" dirty="0" err="1" smtClean="0">
                <a:solidFill>
                  <a:srgbClr val="002060"/>
                </a:solidFill>
              </a:rPr>
              <a:t>E</a:t>
            </a:r>
            <a:r>
              <a:rPr lang="en-GB" sz="1400" baseline="-25000" dirty="0" err="1" smtClean="0">
                <a:solidFill>
                  <a:srgbClr val="002060"/>
                </a:solidFill>
              </a:rPr>
              <a:t>acc</a:t>
            </a:r>
            <a:r>
              <a:rPr lang="en-GB" sz="1400" dirty="0" smtClean="0">
                <a:solidFill>
                  <a:srgbClr val="002060"/>
                </a:solidFill>
              </a:rPr>
              <a:t>&gt; = 65 MV/m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203994" y="2331712"/>
            <a:ext cx="1398151" cy="329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uppo 11"/>
          <p:cNvGrpSpPr/>
          <p:nvPr/>
        </p:nvGrpSpPr>
        <p:grpSpPr>
          <a:xfrm>
            <a:off x="2528482" y="2096534"/>
            <a:ext cx="745087" cy="567307"/>
            <a:chOff x="4953551" y="2446059"/>
            <a:chExt cx="1346200" cy="601651"/>
          </a:xfrm>
        </p:grpSpPr>
        <p:sp>
          <p:nvSpPr>
            <p:cNvPr id="9" name="Rettangolo 8"/>
            <p:cNvSpPr/>
            <p:nvPr/>
          </p:nvSpPr>
          <p:spPr>
            <a:xfrm>
              <a:off x="5240866" y="2446059"/>
              <a:ext cx="761999" cy="601651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Connettore 1 10"/>
            <p:cNvCxnSpPr/>
            <p:nvPr/>
          </p:nvCxnSpPr>
          <p:spPr>
            <a:xfrm>
              <a:off x="4953551" y="2739549"/>
              <a:ext cx="1346200" cy="0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ttangolo 12"/>
          <p:cNvSpPr/>
          <p:nvPr/>
        </p:nvSpPr>
        <p:spPr>
          <a:xfrm>
            <a:off x="2800414" y="3660940"/>
            <a:ext cx="1014891" cy="329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asellaDiTesto 13"/>
          <p:cNvSpPr txBox="1"/>
          <p:nvPr/>
        </p:nvSpPr>
        <p:spPr>
          <a:xfrm>
            <a:off x="830449" y="1395058"/>
            <a:ext cx="2271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50 MW, 1.5 µs, 100 Hz</a:t>
            </a:r>
            <a:endParaRPr lang="en-GB" dirty="0"/>
          </a:p>
        </p:txBody>
      </p:sp>
      <p:sp>
        <p:nvSpPr>
          <p:cNvPr id="23" name="Rettangolo 22"/>
          <p:cNvSpPr/>
          <p:nvPr/>
        </p:nvSpPr>
        <p:spPr>
          <a:xfrm>
            <a:off x="6298584" y="4400206"/>
            <a:ext cx="1411603" cy="3648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CasellaDiTesto 24"/>
          <p:cNvSpPr txBox="1"/>
          <p:nvPr/>
        </p:nvSpPr>
        <p:spPr>
          <a:xfrm>
            <a:off x="5688053" y="4523397"/>
            <a:ext cx="2416624" cy="867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1400" dirty="0" smtClean="0">
                <a:solidFill>
                  <a:srgbClr val="002060"/>
                </a:solidFill>
              </a:rPr>
              <a:t>1 klystron x LINAC Module</a:t>
            </a:r>
          </a:p>
          <a:p>
            <a:pPr algn="ctr">
              <a:lnSpc>
                <a:spcPct val="120000"/>
              </a:lnSpc>
            </a:pPr>
            <a:r>
              <a:rPr lang="en-GB" sz="1400" dirty="0" smtClean="0">
                <a:solidFill>
                  <a:srgbClr val="008000"/>
                </a:solidFill>
              </a:rPr>
              <a:t>&lt;</a:t>
            </a:r>
            <a:r>
              <a:rPr lang="en-GB" sz="1400" dirty="0" err="1" smtClean="0">
                <a:solidFill>
                  <a:srgbClr val="008000"/>
                </a:solidFill>
              </a:rPr>
              <a:t>E</a:t>
            </a:r>
            <a:r>
              <a:rPr lang="en-GB" sz="1400" baseline="-25000" dirty="0" err="1" smtClean="0">
                <a:solidFill>
                  <a:srgbClr val="008000"/>
                </a:solidFill>
              </a:rPr>
              <a:t>acc</a:t>
            </a:r>
            <a:r>
              <a:rPr lang="en-GB" sz="1400" dirty="0" smtClean="0">
                <a:solidFill>
                  <a:srgbClr val="008000"/>
                </a:solidFill>
              </a:rPr>
              <a:t>&gt; = 29 MV/m @ 200 Hz</a:t>
            </a:r>
          </a:p>
          <a:p>
            <a:pPr algn="ctr">
              <a:lnSpc>
                <a:spcPct val="120000"/>
              </a:lnSpc>
            </a:pPr>
            <a:r>
              <a:rPr lang="en-GB" sz="1400" dirty="0" smtClean="0">
                <a:solidFill>
                  <a:srgbClr val="FF0000"/>
                </a:solidFill>
              </a:rPr>
              <a:t>&lt;</a:t>
            </a:r>
            <a:r>
              <a:rPr lang="en-GB" sz="1400" dirty="0" err="1" smtClean="0">
                <a:solidFill>
                  <a:srgbClr val="FF0000"/>
                </a:solidFill>
              </a:rPr>
              <a:t>E</a:t>
            </a:r>
            <a:r>
              <a:rPr lang="en-GB" sz="1400" baseline="-25000" dirty="0" err="1" smtClean="0">
                <a:solidFill>
                  <a:srgbClr val="FF0000"/>
                </a:solidFill>
              </a:rPr>
              <a:t>acc</a:t>
            </a:r>
            <a:r>
              <a:rPr lang="en-GB" sz="1400" dirty="0" smtClean="0">
                <a:solidFill>
                  <a:srgbClr val="FF0000"/>
                </a:solidFill>
              </a:rPr>
              <a:t>&gt; = 20.5 MV/m @ 250 Hz</a:t>
            </a:r>
          </a:p>
        </p:txBody>
      </p:sp>
      <p:sp>
        <p:nvSpPr>
          <p:cNvPr id="26" name="Rettangolo 25"/>
          <p:cNvSpPr/>
          <p:nvPr/>
        </p:nvSpPr>
        <p:spPr>
          <a:xfrm>
            <a:off x="7447725" y="2312012"/>
            <a:ext cx="1398151" cy="329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ttangolo 29"/>
          <p:cNvSpPr/>
          <p:nvPr/>
        </p:nvSpPr>
        <p:spPr>
          <a:xfrm>
            <a:off x="7782881" y="3641240"/>
            <a:ext cx="1014891" cy="329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CasellaDiTesto 30"/>
          <p:cNvSpPr txBox="1"/>
          <p:nvPr/>
        </p:nvSpPr>
        <p:spPr>
          <a:xfrm>
            <a:off x="5528514" y="1315487"/>
            <a:ext cx="23291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000"/>
                </a:solidFill>
              </a:rPr>
              <a:t>1.5 µs, 10 MW, 200 Hz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1.5 µs, 5 MW, 250 Hz</a:t>
            </a:r>
          </a:p>
        </p:txBody>
      </p:sp>
      <p:sp>
        <p:nvSpPr>
          <p:cNvPr id="39" name="Freccia a destra 38"/>
          <p:cNvSpPr/>
          <p:nvPr/>
        </p:nvSpPr>
        <p:spPr>
          <a:xfrm>
            <a:off x="3947313" y="2379059"/>
            <a:ext cx="1000125" cy="14957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CasellaDiTesto 39"/>
          <p:cNvSpPr txBox="1"/>
          <p:nvPr/>
        </p:nvSpPr>
        <p:spPr>
          <a:xfrm>
            <a:off x="752915" y="353782"/>
            <a:ext cx="7364837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2400" dirty="0" smtClean="0"/>
              <a:t>2</a:t>
            </a:r>
            <a:r>
              <a:rPr lang="en-GB" sz="2400" baseline="30000" dirty="0" smtClean="0"/>
              <a:t>nd</a:t>
            </a:r>
            <a:r>
              <a:rPr lang="en-GB" sz="2400" dirty="0" smtClean="0"/>
              <a:t> scenario: klystron peak power reduced</a:t>
            </a:r>
            <a:endParaRPr lang="en-GB" sz="2400" dirty="0">
              <a:solidFill>
                <a:prstClr val="black"/>
              </a:solidFill>
            </a:endParaRPr>
          </a:p>
          <a:p>
            <a:pPr lvl="0"/>
            <a:r>
              <a:rPr lang="en-GB" sz="2000" i="1" dirty="0">
                <a:solidFill>
                  <a:prstClr val="black"/>
                </a:solidFill>
              </a:rPr>
              <a:t>rep rate increase limited by </a:t>
            </a:r>
            <a:r>
              <a:rPr lang="en-GB" sz="2000" i="1" dirty="0" smtClean="0">
                <a:solidFill>
                  <a:prstClr val="black"/>
                </a:solidFill>
              </a:rPr>
              <a:t>klystron inefficiency at reduced HV values</a:t>
            </a:r>
            <a:endParaRPr lang="en-GB" sz="2000" i="1" dirty="0">
              <a:solidFill>
                <a:prstClr val="black"/>
              </a:solidFill>
            </a:endParaRPr>
          </a:p>
          <a:p>
            <a:endParaRPr lang="en-GB" sz="2400" dirty="0"/>
          </a:p>
        </p:txBody>
      </p:sp>
      <p:sp>
        <p:nvSpPr>
          <p:cNvPr id="36" name="Rettangolo 35"/>
          <p:cNvSpPr/>
          <p:nvPr/>
        </p:nvSpPr>
        <p:spPr>
          <a:xfrm>
            <a:off x="7416014" y="2088275"/>
            <a:ext cx="421747" cy="290571"/>
          </a:xfrm>
          <a:prstGeom prst="rect">
            <a:avLst/>
          </a:prstGeom>
          <a:solidFill>
            <a:srgbClr val="008000"/>
          </a:solidFill>
          <a:ln w="1270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Connettore 1 41"/>
          <p:cNvCxnSpPr/>
          <p:nvPr/>
        </p:nvCxnSpPr>
        <p:spPr>
          <a:xfrm>
            <a:off x="7251133" y="2221626"/>
            <a:ext cx="745087" cy="0"/>
          </a:xfrm>
          <a:prstGeom prst="line">
            <a:avLst/>
          </a:prstGeom>
          <a:ln w="127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ttangolo 42"/>
          <p:cNvSpPr/>
          <p:nvPr/>
        </p:nvSpPr>
        <p:spPr>
          <a:xfrm>
            <a:off x="7421031" y="2470751"/>
            <a:ext cx="421747" cy="157220"/>
          </a:xfrm>
          <a:prstGeom prst="rect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Connettore 1 43"/>
          <p:cNvCxnSpPr/>
          <p:nvPr/>
        </p:nvCxnSpPr>
        <p:spPr>
          <a:xfrm flipV="1">
            <a:off x="7256150" y="2546960"/>
            <a:ext cx="740070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asellaDiTesto 44"/>
          <p:cNvSpPr txBox="1"/>
          <p:nvPr/>
        </p:nvSpPr>
        <p:spPr>
          <a:xfrm>
            <a:off x="342900" y="5495925"/>
            <a:ext cx="84799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 smtClean="0"/>
              <a:t>Linac</a:t>
            </a:r>
            <a:r>
              <a:rPr lang="en-GB" dirty="0" smtClean="0"/>
              <a:t> energy downgraded to ≈ </a:t>
            </a:r>
            <a:r>
              <a:rPr lang="en-GB" dirty="0" smtClean="0"/>
              <a:t>30% of the max value @ </a:t>
            </a:r>
            <a:r>
              <a:rPr lang="en-GB" dirty="0" smtClean="0"/>
              <a:t>250 Hz rep rate;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</a:t>
            </a:r>
            <a:r>
              <a:rPr lang="en-GB" dirty="0" smtClean="0"/>
              <a:t>lexible: different compromises between rep rate and RF peak power </a:t>
            </a:r>
            <a:r>
              <a:rPr lang="en-GB" dirty="0" err="1" smtClean="0"/>
              <a:t>explorable</a:t>
            </a:r>
            <a:r>
              <a:rPr lang="en-GB" dirty="0" smtClean="0"/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Klystron operated in a wide range of working points (realistic?)</a:t>
            </a:r>
          </a:p>
        </p:txBody>
      </p:sp>
      <p:grpSp>
        <p:nvGrpSpPr>
          <p:cNvPr id="28" name="Group 15">
            <a:extLst>
              <a:ext uri="{FF2B5EF4-FFF2-40B4-BE49-F238E27FC236}">
                <a16:creationId xmlns:a16="http://schemas.microsoft.com/office/drawing/2014/main" xmlns="" id="{1BBC39DE-7821-438C-96D8-9033B2701FB5}"/>
              </a:ext>
            </a:extLst>
          </p:cNvPr>
          <p:cNvGrpSpPr>
            <a:grpSpLocks noChangeAspect="1"/>
          </p:cNvGrpSpPr>
          <p:nvPr/>
        </p:nvGrpSpPr>
        <p:grpSpPr>
          <a:xfrm>
            <a:off x="468535" y="1951507"/>
            <a:ext cx="3363236" cy="2435448"/>
            <a:chOff x="2431564" y="1975894"/>
            <a:chExt cx="4804623" cy="3479205"/>
          </a:xfrm>
        </p:grpSpPr>
        <p:cxnSp>
          <p:nvCxnSpPr>
            <p:cNvPr id="29" name="Connettore diritto 344">
              <a:extLst>
                <a:ext uri="{FF2B5EF4-FFF2-40B4-BE49-F238E27FC236}">
                  <a16:creationId xmlns:a16="http://schemas.microsoft.com/office/drawing/2014/main" xmlns="" id="{8D5415AA-5F87-4844-A391-BACA7C862CB1}"/>
                </a:ext>
              </a:extLst>
            </p:cNvPr>
            <p:cNvCxnSpPr/>
            <p:nvPr/>
          </p:nvCxnSpPr>
          <p:spPr bwMode="auto">
            <a:xfrm>
              <a:off x="2431564" y="3849908"/>
              <a:ext cx="4247653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Connettore 1 7">
              <a:extLst>
                <a:ext uri="{FF2B5EF4-FFF2-40B4-BE49-F238E27FC236}">
                  <a16:creationId xmlns:a16="http://schemas.microsoft.com/office/drawing/2014/main" xmlns="" id="{FDFAEE8A-BF49-4B4A-82C8-50C8039FA2F8}"/>
                </a:ext>
              </a:extLst>
            </p:cNvPr>
            <p:cNvCxnSpPr/>
            <p:nvPr/>
          </p:nvCxnSpPr>
          <p:spPr bwMode="auto">
            <a:xfrm>
              <a:off x="2795147" y="5345083"/>
              <a:ext cx="3600000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3" name="Rettangolo 114">
              <a:extLst>
                <a:ext uri="{FF2B5EF4-FFF2-40B4-BE49-F238E27FC236}">
                  <a16:creationId xmlns:a16="http://schemas.microsoft.com/office/drawing/2014/main" xmlns="" id="{0673B76E-4250-4B72-811A-40C79DDC5621}"/>
                </a:ext>
              </a:extLst>
            </p:cNvPr>
            <p:cNvSpPr/>
            <p:nvPr/>
          </p:nvSpPr>
          <p:spPr bwMode="auto">
            <a:xfrm>
              <a:off x="3828776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5" name="Rettangolo 137">
              <a:extLst>
                <a:ext uri="{FF2B5EF4-FFF2-40B4-BE49-F238E27FC236}">
                  <a16:creationId xmlns:a16="http://schemas.microsoft.com/office/drawing/2014/main" xmlns="" id="{0D4E76AE-73B1-4618-B805-C231C01DDD72}"/>
                </a:ext>
              </a:extLst>
            </p:cNvPr>
            <p:cNvSpPr/>
            <p:nvPr/>
          </p:nvSpPr>
          <p:spPr bwMode="auto">
            <a:xfrm>
              <a:off x="4655850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7" name="Rettangolo 141">
              <a:extLst>
                <a:ext uri="{FF2B5EF4-FFF2-40B4-BE49-F238E27FC236}">
                  <a16:creationId xmlns:a16="http://schemas.microsoft.com/office/drawing/2014/main" xmlns="" id="{AB9BB93D-7CF7-4528-9583-A3E2BECC5D25}"/>
                </a:ext>
              </a:extLst>
            </p:cNvPr>
            <p:cNvSpPr/>
            <p:nvPr/>
          </p:nvSpPr>
          <p:spPr bwMode="auto">
            <a:xfrm>
              <a:off x="5421315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it-IT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38285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76571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148578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531437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191429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29715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2680015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062874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38" name="Connettore 1 18">
              <a:extLst>
                <a:ext uri="{FF2B5EF4-FFF2-40B4-BE49-F238E27FC236}">
                  <a16:creationId xmlns:a16="http://schemas.microsoft.com/office/drawing/2014/main" xmlns="" id="{8B9DD9A7-1FB5-455F-A2C3-D2D9DF1A0CBE}"/>
                </a:ext>
              </a:extLst>
            </p:cNvPr>
            <p:cNvCxnSpPr/>
            <p:nvPr/>
          </p:nvCxnSpPr>
          <p:spPr bwMode="auto">
            <a:xfrm>
              <a:off x="3123323" y="4414333"/>
              <a:ext cx="0" cy="130222"/>
            </a:xfrm>
            <a:prstGeom prst="line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Connettore 1 160">
              <a:extLst>
                <a:ext uri="{FF2B5EF4-FFF2-40B4-BE49-F238E27FC236}">
                  <a16:creationId xmlns:a16="http://schemas.microsoft.com/office/drawing/2014/main" xmlns="" id="{AA33CD61-9ED9-406C-8443-C1D2BC34CB57}"/>
                </a:ext>
              </a:extLst>
            </p:cNvPr>
            <p:cNvCxnSpPr/>
            <p:nvPr/>
          </p:nvCxnSpPr>
          <p:spPr bwMode="auto">
            <a:xfrm>
              <a:off x="3407242" y="4921072"/>
              <a:ext cx="792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Connettore 1 161">
              <a:extLst>
                <a:ext uri="{FF2B5EF4-FFF2-40B4-BE49-F238E27FC236}">
                  <a16:creationId xmlns:a16="http://schemas.microsoft.com/office/drawing/2014/main" xmlns="" id="{1A14EC49-B11B-418D-AFBC-337382D031DD}"/>
                </a:ext>
              </a:extLst>
            </p:cNvPr>
            <p:cNvCxnSpPr/>
            <p:nvPr/>
          </p:nvCxnSpPr>
          <p:spPr bwMode="auto">
            <a:xfrm>
              <a:off x="5006408" y="4921072"/>
              <a:ext cx="792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Connettore 1 163">
              <a:extLst>
                <a:ext uri="{FF2B5EF4-FFF2-40B4-BE49-F238E27FC236}">
                  <a16:creationId xmlns:a16="http://schemas.microsoft.com/office/drawing/2014/main" xmlns="" id="{F74BBA07-082A-4034-B43E-3E9694E9D083}"/>
                </a:ext>
              </a:extLst>
            </p:cNvPr>
            <p:cNvCxnSpPr/>
            <p:nvPr/>
          </p:nvCxnSpPr>
          <p:spPr bwMode="auto">
            <a:xfrm>
              <a:off x="3782408" y="4619826"/>
              <a:ext cx="1656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9" name="Triangolo isoscele 21">
              <a:extLst>
                <a:ext uri="{FF2B5EF4-FFF2-40B4-BE49-F238E27FC236}">
                  <a16:creationId xmlns:a16="http://schemas.microsoft.com/office/drawing/2014/main" xmlns="" id="{E24F58BD-7C8F-47A5-B4DC-50E9F78431C2}"/>
                </a:ext>
              </a:extLst>
            </p:cNvPr>
            <p:cNvSpPr/>
            <p:nvPr/>
          </p:nvSpPr>
          <p:spPr bwMode="auto">
            <a:xfrm>
              <a:off x="4084726" y="2198441"/>
              <a:ext cx="1030243" cy="729634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10799999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50" name="Connettore 1 24">
              <a:extLst>
                <a:ext uri="{FF2B5EF4-FFF2-40B4-BE49-F238E27FC236}">
                  <a16:creationId xmlns:a16="http://schemas.microsoft.com/office/drawing/2014/main" xmlns="" id="{3A843004-2065-42D0-BC24-27F0C5917F8B}"/>
                </a:ext>
              </a:extLst>
            </p:cNvPr>
            <p:cNvCxnSpPr/>
            <p:nvPr/>
          </p:nvCxnSpPr>
          <p:spPr bwMode="auto">
            <a:xfrm>
              <a:off x="4599847" y="3350168"/>
              <a:ext cx="0" cy="540000"/>
            </a:xfrm>
            <a:prstGeom prst="line">
              <a:avLst/>
            </a:prstGeom>
            <a:noFill/>
            <a:ln w="539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1" name="Rettangolo 168">
              <a:extLst>
                <a:ext uri="{FF2B5EF4-FFF2-40B4-BE49-F238E27FC236}">
                  <a16:creationId xmlns:a16="http://schemas.microsoft.com/office/drawing/2014/main" xmlns="" id="{65AEB60D-C524-4245-BDCC-8F2D1CF24548}"/>
                </a:ext>
              </a:extLst>
            </p:cNvPr>
            <p:cNvSpPr/>
            <p:nvPr/>
          </p:nvSpPr>
          <p:spPr bwMode="auto">
            <a:xfrm>
              <a:off x="4419847" y="4316194"/>
              <a:ext cx="360000" cy="216000"/>
            </a:xfrm>
            <a:prstGeom prst="rect">
              <a:avLst/>
            </a:prstGeom>
            <a:solidFill>
              <a:srgbClr val="7030A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" name="Ovale 19">
              <a:extLst>
                <a:ext uri="{FF2B5EF4-FFF2-40B4-BE49-F238E27FC236}">
                  <a16:creationId xmlns:a16="http://schemas.microsoft.com/office/drawing/2014/main" xmlns="" id="{D8024528-EC2A-406C-AE8B-C46364DF03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7847" y="3031865"/>
              <a:ext cx="324000" cy="32400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3" name="Ovale 138">
              <a:extLst>
                <a:ext uri="{FF2B5EF4-FFF2-40B4-BE49-F238E27FC236}">
                  <a16:creationId xmlns:a16="http://schemas.microsoft.com/office/drawing/2014/main" xmlns="" id="{7D9ADEEB-C089-441D-91B8-DEDA37525D8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6084" y="3861018"/>
              <a:ext cx="324000" cy="32400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54" name="Connettore 1 24">
              <a:extLst>
                <a:ext uri="{FF2B5EF4-FFF2-40B4-BE49-F238E27FC236}">
                  <a16:creationId xmlns:a16="http://schemas.microsoft.com/office/drawing/2014/main" xmlns="" id="{CAE336A3-2F0F-410D-8E9A-79F0C276E45E}"/>
                </a:ext>
              </a:extLst>
            </p:cNvPr>
            <p:cNvCxnSpPr/>
            <p:nvPr/>
          </p:nvCxnSpPr>
          <p:spPr bwMode="auto">
            <a:xfrm>
              <a:off x="4599847" y="2876287"/>
              <a:ext cx="0" cy="14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Connettore 1 24">
              <a:extLst>
                <a:ext uri="{FF2B5EF4-FFF2-40B4-BE49-F238E27FC236}">
                  <a16:creationId xmlns:a16="http://schemas.microsoft.com/office/drawing/2014/main" xmlns="" id="{5F5B5B79-1E31-455F-80E2-B42EDC08B2A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99847" y="4508110"/>
              <a:ext cx="0" cy="10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Connettore 1 24">
              <a:extLst>
                <a:ext uri="{FF2B5EF4-FFF2-40B4-BE49-F238E27FC236}">
                  <a16:creationId xmlns:a16="http://schemas.microsoft.com/office/drawing/2014/main" xmlns="" id="{3319F830-7ED3-4EE1-B394-90C8AA8EC405}"/>
                </a:ext>
              </a:extLst>
            </p:cNvPr>
            <p:cNvCxnSpPr/>
            <p:nvPr/>
          </p:nvCxnSpPr>
          <p:spPr bwMode="auto">
            <a:xfrm>
              <a:off x="4599847" y="4186421"/>
              <a:ext cx="0" cy="14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7" name="Rettangolo 169">
              <a:extLst>
                <a:ext uri="{FF2B5EF4-FFF2-40B4-BE49-F238E27FC236}">
                  <a16:creationId xmlns:a16="http://schemas.microsoft.com/office/drawing/2014/main" xmlns="" id="{EBD0FC34-4047-4593-8202-E0E2D983B9C5}"/>
                </a:ext>
              </a:extLst>
            </p:cNvPr>
            <p:cNvSpPr/>
            <p:nvPr/>
          </p:nvSpPr>
          <p:spPr bwMode="auto">
            <a:xfrm>
              <a:off x="3049427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58" name="Connettore 1 24">
              <a:extLst>
                <a:ext uri="{FF2B5EF4-FFF2-40B4-BE49-F238E27FC236}">
                  <a16:creationId xmlns:a16="http://schemas.microsoft.com/office/drawing/2014/main" xmlns="" id="{0B6BEE49-9A77-47BE-95D2-4F4BA0DD4328}"/>
                </a:ext>
              </a:extLst>
            </p:cNvPr>
            <p:cNvCxnSpPr/>
            <p:nvPr/>
          </p:nvCxnSpPr>
          <p:spPr bwMode="auto">
            <a:xfrm>
              <a:off x="3803242" y="4619605"/>
              <a:ext cx="0" cy="28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Connettore 1 24">
              <a:extLst>
                <a:ext uri="{FF2B5EF4-FFF2-40B4-BE49-F238E27FC236}">
                  <a16:creationId xmlns:a16="http://schemas.microsoft.com/office/drawing/2014/main" xmlns="" id="{61150A65-6CC1-4A2C-8CF7-AB6AE7AD901B}"/>
                </a:ext>
              </a:extLst>
            </p:cNvPr>
            <p:cNvCxnSpPr/>
            <p:nvPr/>
          </p:nvCxnSpPr>
          <p:spPr bwMode="auto">
            <a:xfrm>
              <a:off x="5412034" y="4619605"/>
              <a:ext cx="0" cy="28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Connettore 1 24">
              <a:extLst>
                <a:ext uri="{FF2B5EF4-FFF2-40B4-BE49-F238E27FC236}">
                  <a16:creationId xmlns:a16="http://schemas.microsoft.com/office/drawing/2014/main" xmlns="" id="{DDE33F22-E9C7-45A1-B471-DDBA61A03C5C}"/>
                </a:ext>
              </a:extLst>
            </p:cNvPr>
            <p:cNvCxnSpPr/>
            <p:nvPr/>
          </p:nvCxnSpPr>
          <p:spPr bwMode="auto">
            <a:xfrm>
              <a:off x="3432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Connettore 1 24">
              <a:extLst>
                <a:ext uri="{FF2B5EF4-FFF2-40B4-BE49-F238E27FC236}">
                  <a16:creationId xmlns:a16="http://schemas.microsoft.com/office/drawing/2014/main" xmlns="" id="{DF013E7E-0F2B-4C1D-B936-B668BA7A2CBC}"/>
                </a:ext>
              </a:extLst>
            </p:cNvPr>
            <p:cNvCxnSpPr/>
            <p:nvPr/>
          </p:nvCxnSpPr>
          <p:spPr bwMode="auto">
            <a:xfrm>
              <a:off x="4188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Connettore 1 61">
              <a:extLst>
                <a:ext uri="{FF2B5EF4-FFF2-40B4-BE49-F238E27FC236}">
                  <a16:creationId xmlns:a16="http://schemas.microsoft.com/office/drawing/2014/main" xmlns="" id="{D9C48D91-102E-417B-8E11-63E45DBF7690}"/>
                </a:ext>
              </a:extLst>
            </p:cNvPr>
            <p:cNvCxnSpPr/>
            <p:nvPr/>
          </p:nvCxnSpPr>
          <p:spPr bwMode="auto">
            <a:xfrm>
              <a:off x="5016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Connettore 1 24">
              <a:extLst>
                <a:ext uri="{FF2B5EF4-FFF2-40B4-BE49-F238E27FC236}">
                  <a16:creationId xmlns:a16="http://schemas.microsoft.com/office/drawing/2014/main" xmlns="" id="{9868CBD2-BB92-49C1-9A6B-2159C7C0418D}"/>
                </a:ext>
              </a:extLst>
            </p:cNvPr>
            <p:cNvCxnSpPr/>
            <p:nvPr/>
          </p:nvCxnSpPr>
          <p:spPr bwMode="auto">
            <a:xfrm>
              <a:off x="577827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4" name="CasellaDiTesto 25">
              <a:extLst>
                <a:ext uri="{FF2B5EF4-FFF2-40B4-BE49-F238E27FC236}">
                  <a16:creationId xmlns:a16="http://schemas.microsoft.com/office/drawing/2014/main" xmlns="" id="{D75CF7E6-605A-4558-9CA9-541FBC7ACBFB}"/>
                </a:ext>
              </a:extLst>
            </p:cNvPr>
            <p:cNvSpPr txBox="1"/>
            <p:nvPr/>
          </p:nvSpPr>
          <p:spPr>
            <a:xfrm>
              <a:off x="2800041" y="1975894"/>
              <a:ext cx="17529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solidFill>
                    <a:srgbClr val="002060"/>
                  </a:solidFill>
                </a:rPr>
                <a:t>KLYSTRON</a:t>
              </a:r>
            </a:p>
          </p:txBody>
        </p:sp>
        <p:sp>
          <p:nvSpPr>
            <p:cNvPr id="65" name="CasellaDiTesto 64">
              <a:extLst>
                <a:ext uri="{FF2B5EF4-FFF2-40B4-BE49-F238E27FC236}">
                  <a16:creationId xmlns:a16="http://schemas.microsoft.com/office/drawing/2014/main" xmlns="" id="{B4606E6F-28F2-4A26-8EA1-21F1A58AB489}"/>
                </a:ext>
              </a:extLst>
            </p:cNvPr>
            <p:cNvSpPr txBox="1"/>
            <p:nvPr/>
          </p:nvSpPr>
          <p:spPr>
            <a:xfrm>
              <a:off x="3702076" y="4152072"/>
              <a:ext cx="5405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solidFill>
                    <a:srgbClr val="7030A0"/>
                  </a:solidFill>
                </a:rPr>
                <a:t>SLED</a:t>
              </a:r>
            </a:p>
          </p:txBody>
        </p:sp>
        <p:sp>
          <p:nvSpPr>
            <p:cNvPr id="66" name="CasellaDiTesto 65">
              <a:extLst>
                <a:ext uri="{FF2B5EF4-FFF2-40B4-BE49-F238E27FC236}">
                  <a16:creationId xmlns:a16="http://schemas.microsoft.com/office/drawing/2014/main" xmlns="" id="{BEB90B94-6085-4ABC-95D2-B530D5D6CFE6}"/>
                </a:ext>
              </a:extLst>
            </p:cNvPr>
            <p:cNvSpPr txBox="1"/>
            <p:nvPr/>
          </p:nvSpPr>
          <p:spPr>
            <a:xfrm>
              <a:off x="2547581" y="2976378"/>
              <a:ext cx="1585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FF3300"/>
                  </a:solidFill>
                </a:rPr>
                <a:t>MODE </a:t>
              </a:r>
              <a:r>
                <a:rPr lang="it-IT" sz="1400" dirty="0" smtClean="0">
                  <a:solidFill>
                    <a:srgbClr val="FF3300"/>
                  </a:solidFill>
                </a:rPr>
                <a:t>CONVERTER</a:t>
              </a:r>
              <a:endParaRPr lang="it-IT" sz="1400" dirty="0">
                <a:solidFill>
                  <a:srgbClr val="FF3300"/>
                </a:solidFill>
              </a:endParaRPr>
            </a:p>
          </p:txBody>
        </p:sp>
        <p:sp>
          <p:nvSpPr>
            <p:cNvPr id="67" name="CasellaDiTesto 374">
              <a:extLst>
                <a:ext uri="{FF2B5EF4-FFF2-40B4-BE49-F238E27FC236}">
                  <a16:creationId xmlns:a16="http://schemas.microsoft.com/office/drawing/2014/main" xmlns="" id="{5DED1065-D83D-4AEE-82CA-FEA481DAF30C}"/>
                </a:ext>
              </a:extLst>
            </p:cNvPr>
            <p:cNvSpPr txBox="1"/>
            <p:nvPr/>
          </p:nvSpPr>
          <p:spPr>
            <a:xfrm>
              <a:off x="4582357" y="3804689"/>
              <a:ext cx="2544909" cy="439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FF3300"/>
                  </a:solidFill>
                </a:rPr>
                <a:t>MODE </a:t>
              </a:r>
              <a:r>
                <a:rPr lang="it-IT" sz="1400" dirty="0" smtClean="0">
                  <a:solidFill>
                    <a:srgbClr val="FF3300"/>
                  </a:solidFill>
                </a:rPr>
                <a:t> CONVERTER</a:t>
              </a:r>
              <a:endParaRPr lang="it-IT" sz="1400" dirty="0">
                <a:solidFill>
                  <a:srgbClr val="FF3300"/>
                </a:solidFill>
              </a:endParaRPr>
            </a:p>
          </p:txBody>
        </p:sp>
        <p:sp>
          <p:nvSpPr>
            <p:cNvPr id="68" name="CasellaDiTesto 29">
              <a:extLst>
                <a:ext uri="{FF2B5EF4-FFF2-40B4-BE49-F238E27FC236}">
                  <a16:creationId xmlns:a16="http://schemas.microsoft.com/office/drawing/2014/main" xmlns="" id="{9D365B4C-0EF4-4C3C-A568-B07A8257D3E0}"/>
                </a:ext>
              </a:extLst>
            </p:cNvPr>
            <p:cNvSpPr txBox="1"/>
            <p:nvPr/>
          </p:nvSpPr>
          <p:spPr>
            <a:xfrm>
              <a:off x="2431564" y="3424063"/>
              <a:ext cx="18609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00B050"/>
                  </a:solidFill>
                </a:rPr>
                <a:t>CIRCULAR WAVEGUIDE</a:t>
              </a:r>
            </a:p>
          </p:txBody>
        </p:sp>
        <p:sp>
          <p:nvSpPr>
            <p:cNvPr id="69" name="CasellaDiTesto 16">
              <a:extLst>
                <a:ext uri="{FF2B5EF4-FFF2-40B4-BE49-F238E27FC236}">
                  <a16:creationId xmlns:a16="http://schemas.microsoft.com/office/drawing/2014/main" xmlns="" id="{58825F78-5AD1-4601-9348-C8963CE03EA5}"/>
                </a:ext>
              </a:extLst>
            </p:cNvPr>
            <p:cNvSpPr txBox="1"/>
            <p:nvPr/>
          </p:nvSpPr>
          <p:spPr>
            <a:xfrm>
              <a:off x="4698051" y="2930809"/>
              <a:ext cx="2460376" cy="439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 smtClean="0"/>
                <a:t>MODULATOR HALL</a:t>
              </a:r>
              <a:endParaRPr lang="en-US" sz="1400" dirty="0"/>
            </a:p>
          </p:txBody>
        </p:sp>
        <p:sp>
          <p:nvSpPr>
            <p:cNvPr id="70" name="CasellaDiTesto 375">
              <a:extLst>
                <a:ext uri="{FF2B5EF4-FFF2-40B4-BE49-F238E27FC236}">
                  <a16:creationId xmlns:a16="http://schemas.microsoft.com/office/drawing/2014/main" xmlns="" id="{36594CA5-27EF-4362-9B10-61DDA054A73B}"/>
                </a:ext>
              </a:extLst>
            </p:cNvPr>
            <p:cNvSpPr txBox="1"/>
            <p:nvPr/>
          </p:nvSpPr>
          <p:spPr>
            <a:xfrm>
              <a:off x="5580280" y="4428391"/>
              <a:ext cx="1655907" cy="439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 smtClean="0"/>
                <a:t>LINAC HALL</a:t>
              </a:r>
              <a:endParaRPr lang="en-US" sz="1400" dirty="0"/>
            </a:p>
          </p:txBody>
        </p:sp>
        <p:cxnSp>
          <p:nvCxnSpPr>
            <p:cNvPr id="71" name="Connettore diritto 344">
              <a:extLst>
                <a:ext uri="{FF2B5EF4-FFF2-40B4-BE49-F238E27FC236}">
                  <a16:creationId xmlns:a16="http://schemas.microsoft.com/office/drawing/2014/main" xmlns="" id="{8D5415AA-5F87-4844-A391-BACA7C862CB1}"/>
                </a:ext>
              </a:extLst>
            </p:cNvPr>
            <p:cNvCxnSpPr/>
            <p:nvPr/>
          </p:nvCxnSpPr>
          <p:spPr bwMode="auto">
            <a:xfrm>
              <a:off x="2431564" y="3364328"/>
              <a:ext cx="4247653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6" name="Group 15">
            <a:extLst>
              <a:ext uri="{FF2B5EF4-FFF2-40B4-BE49-F238E27FC236}">
                <a16:creationId xmlns:a16="http://schemas.microsoft.com/office/drawing/2014/main" xmlns="" id="{1BBC39DE-7821-438C-96D8-9033B2701FB5}"/>
              </a:ext>
            </a:extLst>
          </p:cNvPr>
          <p:cNvGrpSpPr>
            <a:grpSpLocks noChangeAspect="1"/>
          </p:cNvGrpSpPr>
          <p:nvPr/>
        </p:nvGrpSpPr>
        <p:grpSpPr>
          <a:xfrm>
            <a:off x="5270126" y="2056477"/>
            <a:ext cx="3363236" cy="2435448"/>
            <a:chOff x="2431564" y="1975894"/>
            <a:chExt cx="4804623" cy="3479205"/>
          </a:xfrm>
        </p:grpSpPr>
        <p:cxnSp>
          <p:nvCxnSpPr>
            <p:cNvPr id="77" name="Connettore diritto 344">
              <a:extLst>
                <a:ext uri="{FF2B5EF4-FFF2-40B4-BE49-F238E27FC236}">
                  <a16:creationId xmlns:a16="http://schemas.microsoft.com/office/drawing/2014/main" xmlns="" id="{8D5415AA-5F87-4844-A391-BACA7C862CB1}"/>
                </a:ext>
              </a:extLst>
            </p:cNvPr>
            <p:cNvCxnSpPr/>
            <p:nvPr/>
          </p:nvCxnSpPr>
          <p:spPr bwMode="auto">
            <a:xfrm>
              <a:off x="2431564" y="3849908"/>
              <a:ext cx="4247653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Connettore 1 7">
              <a:extLst>
                <a:ext uri="{FF2B5EF4-FFF2-40B4-BE49-F238E27FC236}">
                  <a16:creationId xmlns:a16="http://schemas.microsoft.com/office/drawing/2014/main" xmlns="" id="{FDFAEE8A-BF49-4B4A-82C8-50C8039FA2F8}"/>
                </a:ext>
              </a:extLst>
            </p:cNvPr>
            <p:cNvCxnSpPr/>
            <p:nvPr/>
          </p:nvCxnSpPr>
          <p:spPr bwMode="auto">
            <a:xfrm>
              <a:off x="2795147" y="5345083"/>
              <a:ext cx="3600000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9" name="Rettangolo 114">
              <a:extLst>
                <a:ext uri="{FF2B5EF4-FFF2-40B4-BE49-F238E27FC236}">
                  <a16:creationId xmlns:a16="http://schemas.microsoft.com/office/drawing/2014/main" xmlns="" id="{0673B76E-4250-4B72-811A-40C79DDC5621}"/>
                </a:ext>
              </a:extLst>
            </p:cNvPr>
            <p:cNvSpPr/>
            <p:nvPr/>
          </p:nvSpPr>
          <p:spPr bwMode="auto">
            <a:xfrm>
              <a:off x="3828776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0" name="Rettangolo 137">
              <a:extLst>
                <a:ext uri="{FF2B5EF4-FFF2-40B4-BE49-F238E27FC236}">
                  <a16:creationId xmlns:a16="http://schemas.microsoft.com/office/drawing/2014/main" xmlns="" id="{0D4E76AE-73B1-4618-B805-C231C01DDD72}"/>
                </a:ext>
              </a:extLst>
            </p:cNvPr>
            <p:cNvSpPr/>
            <p:nvPr/>
          </p:nvSpPr>
          <p:spPr bwMode="auto">
            <a:xfrm>
              <a:off x="4655850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1" name="Rettangolo 141">
              <a:extLst>
                <a:ext uri="{FF2B5EF4-FFF2-40B4-BE49-F238E27FC236}">
                  <a16:creationId xmlns:a16="http://schemas.microsoft.com/office/drawing/2014/main" xmlns="" id="{AB9BB93D-7CF7-4528-9583-A3E2BECC5D25}"/>
                </a:ext>
              </a:extLst>
            </p:cNvPr>
            <p:cNvSpPr/>
            <p:nvPr/>
          </p:nvSpPr>
          <p:spPr bwMode="auto">
            <a:xfrm>
              <a:off x="5421315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it-IT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38285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76571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148578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531437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191429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29715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2680015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062874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82" name="Connettore 1 18">
              <a:extLst>
                <a:ext uri="{FF2B5EF4-FFF2-40B4-BE49-F238E27FC236}">
                  <a16:creationId xmlns:a16="http://schemas.microsoft.com/office/drawing/2014/main" xmlns="" id="{8B9DD9A7-1FB5-455F-A2C3-D2D9DF1A0CBE}"/>
                </a:ext>
              </a:extLst>
            </p:cNvPr>
            <p:cNvCxnSpPr/>
            <p:nvPr/>
          </p:nvCxnSpPr>
          <p:spPr bwMode="auto">
            <a:xfrm>
              <a:off x="3123323" y="4414333"/>
              <a:ext cx="0" cy="130222"/>
            </a:xfrm>
            <a:prstGeom prst="line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3" name="Connettore 1 160">
              <a:extLst>
                <a:ext uri="{FF2B5EF4-FFF2-40B4-BE49-F238E27FC236}">
                  <a16:creationId xmlns:a16="http://schemas.microsoft.com/office/drawing/2014/main" xmlns="" id="{AA33CD61-9ED9-406C-8443-C1D2BC34CB57}"/>
                </a:ext>
              </a:extLst>
            </p:cNvPr>
            <p:cNvCxnSpPr/>
            <p:nvPr/>
          </p:nvCxnSpPr>
          <p:spPr bwMode="auto">
            <a:xfrm>
              <a:off x="3407242" y="4921072"/>
              <a:ext cx="792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4" name="Connettore 1 161">
              <a:extLst>
                <a:ext uri="{FF2B5EF4-FFF2-40B4-BE49-F238E27FC236}">
                  <a16:creationId xmlns:a16="http://schemas.microsoft.com/office/drawing/2014/main" xmlns="" id="{1A14EC49-B11B-418D-AFBC-337382D031DD}"/>
                </a:ext>
              </a:extLst>
            </p:cNvPr>
            <p:cNvCxnSpPr/>
            <p:nvPr/>
          </p:nvCxnSpPr>
          <p:spPr bwMode="auto">
            <a:xfrm>
              <a:off x="5006408" y="4921072"/>
              <a:ext cx="792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5" name="Connettore 1 163">
              <a:extLst>
                <a:ext uri="{FF2B5EF4-FFF2-40B4-BE49-F238E27FC236}">
                  <a16:creationId xmlns:a16="http://schemas.microsoft.com/office/drawing/2014/main" xmlns="" id="{F74BBA07-082A-4034-B43E-3E9694E9D083}"/>
                </a:ext>
              </a:extLst>
            </p:cNvPr>
            <p:cNvCxnSpPr/>
            <p:nvPr/>
          </p:nvCxnSpPr>
          <p:spPr bwMode="auto">
            <a:xfrm>
              <a:off x="3782408" y="4619826"/>
              <a:ext cx="1656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6" name="Triangolo isoscele 21">
              <a:extLst>
                <a:ext uri="{FF2B5EF4-FFF2-40B4-BE49-F238E27FC236}">
                  <a16:creationId xmlns:a16="http://schemas.microsoft.com/office/drawing/2014/main" xmlns="" id="{E24F58BD-7C8F-47A5-B4DC-50E9F78431C2}"/>
                </a:ext>
              </a:extLst>
            </p:cNvPr>
            <p:cNvSpPr/>
            <p:nvPr/>
          </p:nvSpPr>
          <p:spPr bwMode="auto">
            <a:xfrm>
              <a:off x="4084726" y="2198441"/>
              <a:ext cx="1030243" cy="729634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10799999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87" name="Connettore 1 24">
              <a:extLst>
                <a:ext uri="{FF2B5EF4-FFF2-40B4-BE49-F238E27FC236}">
                  <a16:creationId xmlns:a16="http://schemas.microsoft.com/office/drawing/2014/main" xmlns="" id="{3A843004-2065-42D0-BC24-27F0C5917F8B}"/>
                </a:ext>
              </a:extLst>
            </p:cNvPr>
            <p:cNvCxnSpPr/>
            <p:nvPr/>
          </p:nvCxnSpPr>
          <p:spPr bwMode="auto">
            <a:xfrm>
              <a:off x="4599847" y="3350168"/>
              <a:ext cx="0" cy="540000"/>
            </a:xfrm>
            <a:prstGeom prst="line">
              <a:avLst/>
            </a:prstGeom>
            <a:noFill/>
            <a:ln w="539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8" name="Rettangolo 168">
              <a:extLst>
                <a:ext uri="{FF2B5EF4-FFF2-40B4-BE49-F238E27FC236}">
                  <a16:creationId xmlns:a16="http://schemas.microsoft.com/office/drawing/2014/main" xmlns="" id="{65AEB60D-C524-4245-BDCC-8F2D1CF24548}"/>
                </a:ext>
              </a:extLst>
            </p:cNvPr>
            <p:cNvSpPr/>
            <p:nvPr/>
          </p:nvSpPr>
          <p:spPr bwMode="auto">
            <a:xfrm>
              <a:off x="4419847" y="4316194"/>
              <a:ext cx="360000" cy="216000"/>
            </a:xfrm>
            <a:prstGeom prst="rect">
              <a:avLst/>
            </a:prstGeom>
            <a:solidFill>
              <a:srgbClr val="7030A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9" name="Ovale 19">
              <a:extLst>
                <a:ext uri="{FF2B5EF4-FFF2-40B4-BE49-F238E27FC236}">
                  <a16:creationId xmlns:a16="http://schemas.microsoft.com/office/drawing/2014/main" xmlns="" id="{D8024528-EC2A-406C-AE8B-C46364DF03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7847" y="3031865"/>
              <a:ext cx="324000" cy="32400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0" name="Ovale 138">
              <a:extLst>
                <a:ext uri="{FF2B5EF4-FFF2-40B4-BE49-F238E27FC236}">
                  <a16:creationId xmlns:a16="http://schemas.microsoft.com/office/drawing/2014/main" xmlns="" id="{7D9ADEEB-C089-441D-91B8-DEDA37525D8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6084" y="3861018"/>
              <a:ext cx="324000" cy="32400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91" name="Connettore 1 24">
              <a:extLst>
                <a:ext uri="{FF2B5EF4-FFF2-40B4-BE49-F238E27FC236}">
                  <a16:creationId xmlns:a16="http://schemas.microsoft.com/office/drawing/2014/main" xmlns="" id="{CAE336A3-2F0F-410D-8E9A-79F0C276E45E}"/>
                </a:ext>
              </a:extLst>
            </p:cNvPr>
            <p:cNvCxnSpPr/>
            <p:nvPr/>
          </p:nvCxnSpPr>
          <p:spPr bwMode="auto">
            <a:xfrm>
              <a:off x="4599847" y="2876287"/>
              <a:ext cx="0" cy="14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Connettore 1 24">
              <a:extLst>
                <a:ext uri="{FF2B5EF4-FFF2-40B4-BE49-F238E27FC236}">
                  <a16:creationId xmlns:a16="http://schemas.microsoft.com/office/drawing/2014/main" xmlns="" id="{5F5B5B79-1E31-455F-80E2-B42EDC08B2A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99847" y="4508110"/>
              <a:ext cx="0" cy="10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3" name="Connettore 1 24">
              <a:extLst>
                <a:ext uri="{FF2B5EF4-FFF2-40B4-BE49-F238E27FC236}">
                  <a16:creationId xmlns:a16="http://schemas.microsoft.com/office/drawing/2014/main" xmlns="" id="{3319F830-7ED3-4EE1-B394-90C8AA8EC405}"/>
                </a:ext>
              </a:extLst>
            </p:cNvPr>
            <p:cNvCxnSpPr/>
            <p:nvPr/>
          </p:nvCxnSpPr>
          <p:spPr bwMode="auto">
            <a:xfrm>
              <a:off x="4599847" y="4186421"/>
              <a:ext cx="0" cy="14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4" name="Rettangolo 169">
              <a:extLst>
                <a:ext uri="{FF2B5EF4-FFF2-40B4-BE49-F238E27FC236}">
                  <a16:creationId xmlns:a16="http://schemas.microsoft.com/office/drawing/2014/main" xmlns="" id="{EBD0FC34-4047-4593-8202-E0E2D983B9C5}"/>
                </a:ext>
              </a:extLst>
            </p:cNvPr>
            <p:cNvSpPr/>
            <p:nvPr/>
          </p:nvSpPr>
          <p:spPr bwMode="auto">
            <a:xfrm>
              <a:off x="3049427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95" name="Connettore 1 24">
              <a:extLst>
                <a:ext uri="{FF2B5EF4-FFF2-40B4-BE49-F238E27FC236}">
                  <a16:creationId xmlns:a16="http://schemas.microsoft.com/office/drawing/2014/main" xmlns="" id="{0B6BEE49-9A77-47BE-95D2-4F4BA0DD4328}"/>
                </a:ext>
              </a:extLst>
            </p:cNvPr>
            <p:cNvCxnSpPr/>
            <p:nvPr/>
          </p:nvCxnSpPr>
          <p:spPr bwMode="auto">
            <a:xfrm>
              <a:off x="3803242" y="4619605"/>
              <a:ext cx="0" cy="28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Connettore 1 24">
              <a:extLst>
                <a:ext uri="{FF2B5EF4-FFF2-40B4-BE49-F238E27FC236}">
                  <a16:creationId xmlns:a16="http://schemas.microsoft.com/office/drawing/2014/main" xmlns="" id="{61150A65-6CC1-4A2C-8CF7-AB6AE7AD901B}"/>
                </a:ext>
              </a:extLst>
            </p:cNvPr>
            <p:cNvCxnSpPr/>
            <p:nvPr/>
          </p:nvCxnSpPr>
          <p:spPr bwMode="auto">
            <a:xfrm>
              <a:off x="5412034" y="4619605"/>
              <a:ext cx="0" cy="28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Connettore 1 24">
              <a:extLst>
                <a:ext uri="{FF2B5EF4-FFF2-40B4-BE49-F238E27FC236}">
                  <a16:creationId xmlns:a16="http://schemas.microsoft.com/office/drawing/2014/main" xmlns="" id="{DDE33F22-E9C7-45A1-B471-DDBA61A03C5C}"/>
                </a:ext>
              </a:extLst>
            </p:cNvPr>
            <p:cNvCxnSpPr/>
            <p:nvPr/>
          </p:nvCxnSpPr>
          <p:spPr bwMode="auto">
            <a:xfrm>
              <a:off x="3432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8" name="Connettore 1 24">
              <a:extLst>
                <a:ext uri="{FF2B5EF4-FFF2-40B4-BE49-F238E27FC236}">
                  <a16:creationId xmlns:a16="http://schemas.microsoft.com/office/drawing/2014/main" xmlns="" id="{DF013E7E-0F2B-4C1D-B936-B668BA7A2CBC}"/>
                </a:ext>
              </a:extLst>
            </p:cNvPr>
            <p:cNvCxnSpPr/>
            <p:nvPr/>
          </p:nvCxnSpPr>
          <p:spPr bwMode="auto">
            <a:xfrm>
              <a:off x="4188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9" name="Connettore 1 98">
              <a:extLst>
                <a:ext uri="{FF2B5EF4-FFF2-40B4-BE49-F238E27FC236}">
                  <a16:creationId xmlns:a16="http://schemas.microsoft.com/office/drawing/2014/main" xmlns="" id="{D9C48D91-102E-417B-8E11-63E45DBF7690}"/>
                </a:ext>
              </a:extLst>
            </p:cNvPr>
            <p:cNvCxnSpPr/>
            <p:nvPr/>
          </p:nvCxnSpPr>
          <p:spPr bwMode="auto">
            <a:xfrm>
              <a:off x="5016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0" name="Connettore 1 24">
              <a:extLst>
                <a:ext uri="{FF2B5EF4-FFF2-40B4-BE49-F238E27FC236}">
                  <a16:creationId xmlns:a16="http://schemas.microsoft.com/office/drawing/2014/main" xmlns="" id="{9868CBD2-BB92-49C1-9A6B-2159C7C0418D}"/>
                </a:ext>
              </a:extLst>
            </p:cNvPr>
            <p:cNvCxnSpPr/>
            <p:nvPr/>
          </p:nvCxnSpPr>
          <p:spPr bwMode="auto">
            <a:xfrm>
              <a:off x="577827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1" name="CasellaDiTesto 25">
              <a:extLst>
                <a:ext uri="{FF2B5EF4-FFF2-40B4-BE49-F238E27FC236}">
                  <a16:creationId xmlns:a16="http://schemas.microsoft.com/office/drawing/2014/main" xmlns="" id="{D75CF7E6-605A-4558-9CA9-541FBC7ACBFB}"/>
                </a:ext>
              </a:extLst>
            </p:cNvPr>
            <p:cNvSpPr txBox="1"/>
            <p:nvPr/>
          </p:nvSpPr>
          <p:spPr>
            <a:xfrm>
              <a:off x="2800041" y="1975894"/>
              <a:ext cx="17529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solidFill>
                    <a:srgbClr val="002060"/>
                  </a:solidFill>
                </a:rPr>
                <a:t>KLYSTRON</a:t>
              </a:r>
            </a:p>
          </p:txBody>
        </p:sp>
        <p:sp>
          <p:nvSpPr>
            <p:cNvPr id="102" name="CasellaDiTesto 101">
              <a:extLst>
                <a:ext uri="{FF2B5EF4-FFF2-40B4-BE49-F238E27FC236}">
                  <a16:creationId xmlns:a16="http://schemas.microsoft.com/office/drawing/2014/main" xmlns="" id="{B4606E6F-28F2-4A26-8EA1-21F1A58AB489}"/>
                </a:ext>
              </a:extLst>
            </p:cNvPr>
            <p:cNvSpPr txBox="1"/>
            <p:nvPr/>
          </p:nvSpPr>
          <p:spPr>
            <a:xfrm>
              <a:off x="3702076" y="4152072"/>
              <a:ext cx="5405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solidFill>
                    <a:srgbClr val="7030A0"/>
                  </a:solidFill>
                </a:rPr>
                <a:t>SLED</a:t>
              </a:r>
            </a:p>
          </p:txBody>
        </p:sp>
        <p:sp>
          <p:nvSpPr>
            <p:cNvPr id="103" name="CasellaDiTesto 102">
              <a:extLst>
                <a:ext uri="{FF2B5EF4-FFF2-40B4-BE49-F238E27FC236}">
                  <a16:creationId xmlns:a16="http://schemas.microsoft.com/office/drawing/2014/main" xmlns="" id="{BEB90B94-6085-4ABC-95D2-B530D5D6CFE6}"/>
                </a:ext>
              </a:extLst>
            </p:cNvPr>
            <p:cNvSpPr txBox="1"/>
            <p:nvPr/>
          </p:nvSpPr>
          <p:spPr>
            <a:xfrm>
              <a:off x="2547581" y="2976378"/>
              <a:ext cx="1585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FF3300"/>
                  </a:solidFill>
                </a:rPr>
                <a:t>MODE </a:t>
              </a:r>
              <a:r>
                <a:rPr lang="it-IT" sz="1400" dirty="0" smtClean="0">
                  <a:solidFill>
                    <a:srgbClr val="FF3300"/>
                  </a:solidFill>
                </a:rPr>
                <a:t>CONVERTER</a:t>
              </a:r>
              <a:endParaRPr lang="it-IT" sz="1400" dirty="0">
                <a:solidFill>
                  <a:srgbClr val="FF3300"/>
                </a:solidFill>
              </a:endParaRPr>
            </a:p>
          </p:txBody>
        </p:sp>
        <p:sp>
          <p:nvSpPr>
            <p:cNvPr id="104" name="CasellaDiTesto 374">
              <a:extLst>
                <a:ext uri="{FF2B5EF4-FFF2-40B4-BE49-F238E27FC236}">
                  <a16:creationId xmlns:a16="http://schemas.microsoft.com/office/drawing/2014/main" xmlns="" id="{5DED1065-D83D-4AEE-82CA-FEA481DAF30C}"/>
                </a:ext>
              </a:extLst>
            </p:cNvPr>
            <p:cNvSpPr txBox="1"/>
            <p:nvPr/>
          </p:nvSpPr>
          <p:spPr>
            <a:xfrm>
              <a:off x="4582357" y="3804689"/>
              <a:ext cx="2544909" cy="439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FF3300"/>
                  </a:solidFill>
                </a:rPr>
                <a:t>MODE </a:t>
              </a:r>
              <a:r>
                <a:rPr lang="it-IT" sz="1400" dirty="0" smtClean="0">
                  <a:solidFill>
                    <a:srgbClr val="FF3300"/>
                  </a:solidFill>
                </a:rPr>
                <a:t> CONVERTER</a:t>
              </a:r>
              <a:endParaRPr lang="it-IT" sz="1400" dirty="0">
                <a:solidFill>
                  <a:srgbClr val="FF3300"/>
                </a:solidFill>
              </a:endParaRPr>
            </a:p>
          </p:txBody>
        </p:sp>
        <p:sp>
          <p:nvSpPr>
            <p:cNvPr id="105" name="CasellaDiTesto 29">
              <a:extLst>
                <a:ext uri="{FF2B5EF4-FFF2-40B4-BE49-F238E27FC236}">
                  <a16:creationId xmlns:a16="http://schemas.microsoft.com/office/drawing/2014/main" xmlns="" id="{9D365B4C-0EF4-4C3C-A568-B07A8257D3E0}"/>
                </a:ext>
              </a:extLst>
            </p:cNvPr>
            <p:cNvSpPr txBox="1"/>
            <p:nvPr/>
          </p:nvSpPr>
          <p:spPr>
            <a:xfrm>
              <a:off x="2431564" y="3424063"/>
              <a:ext cx="18609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00B050"/>
                  </a:solidFill>
                </a:rPr>
                <a:t>CIRCULAR WAVEGUIDE</a:t>
              </a:r>
            </a:p>
          </p:txBody>
        </p:sp>
        <p:sp>
          <p:nvSpPr>
            <p:cNvPr id="106" name="CasellaDiTesto 16">
              <a:extLst>
                <a:ext uri="{FF2B5EF4-FFF2-40B4-BE49-F238E27FC236}">
                  <a16:creationId xmlns:a16="http://schemas.microsoft.com/office/drawing/2014/main" xmlns="" id="{58825F78-5AD1-4601-9348-C8963CE03EA5}"/>
                </a:ext>
              </a:extLst>
            </p:cNvPr>
            <p:cNvSpPr txBox="1"/>
            <p:nvPr/>
          </p:nvSpPr>
          <p:spPr>
            <a:xfrm>
              <a:off x="4698051" y="2930809"/>
              <a:ext cx="2460376" cy="439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 smtClean="0"/>
                <a:t>MODULATOR HALL</a:t>
              </a:r>
              <a:endParaRPr lang="en-US" sz="1400" dirty="0"/>
            </a:p>
          </p:txBody>
        </p:sp>
        <p:sp>
          <p:nvSpPr>
            <p:cNvPr id="107" name="CasellaDiTesto 375">
              <a:extLst>
                <a:ext uri="{FF2B5EF4-FFF2-40B4-BE49-F238E27FC236}">
                  <a16:creationId xmlns:a16="http://schemas.microsoft.com/office/drawing/2014/main" xmlns="" id="{36594CA5-27EF-4362-9B10-61DDA054A73B}"/>
                </a:ext>
              </a:extLst>
            </p:cNvPr>
            <p:cNvSpPr txBox="1"/>
            <p:nvPr/>
          </p:nvSpPr>
          <p:spPr>
            <a:xfrm>
              <a:off x="5580280" y="4428391"/>
              <a:ext cx="1655907" cy="439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 smtClean="0"/>
                <a:t>LINAC HALL</a:t>
              </a:r>
              <a:endParaRPr lang="en-US" sz="1400" dirty="0"/>
            </a:p>
          </p:txBody>
        </p:sp>
        <p:cxnSp>
          <p:nvCxnSpPr>
            <p:cNvPr id="108" name="Connettore diritto 344">
              <a:extLst>
                <a:ext uri="{FF2B5EF4-FFF2-40B4-BE49-F238E27FC236}">
                  <a16:creationId xmlns:a16="http://schemas.microsoft.com/office/drawing/2014/main" xmlns="" id="{8D5415AA-5F87-4844-A391-BACA7C862CB1}"/>
                </a:ext>
              </a:extLst>
            </p:cNvPr>
            <p:cNvCxnSpPr/>
            <p:nvPr/>
          </p:nvCxnSpPr>
          <p:spPr bwMode="auto">
            <a:xfrm>
              <a:off x="2431564" y="3364328"/>
              <a:ext cx="4247653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09" name="Segnaposto numero diapositiva 1"/>
          <p:cNvSpPr txBox="1">
            <a:spLocks/>
          </p:cNvSpPr>
          <p:nvPr/>
        </p:nvSpPr>
        <p:spPr>
          <a:xfrm>
            <a:off x="6861557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111DFF5-15C2-4B3F-94B3-10BF93258423}" type="slidenum">
              <a:rPr lang="en-GB" sz="1200" smtClean="0"/>
              <a:pPr algn="r"/>
              <a:t>11</a:t>
            </a:fld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4890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2669782" y="3530312"/>
            <a:ext cx="1014891" cy="329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CasellaDiTesto 39"/>
          <p:cNvSpPr txBox="1"/>
          <p:nvPr/>
        </p:nvSpPr>
        <p:spPr>
          <a:xfrm>
            <a:off x="524310" y="342896"/>
            <a:ext cx="84346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 dirty="0" smtClean="0"/>
              <a:t>3</a:t>
            </a:r>
            <a:r>
              <a:rPr lang="en-GB" sz="2400" baseline="30000" dirty="0" smtClean="0"/>
              <a:t>rd</a:t>
            </a:r>
            <a:r>
              <a:rPr lang="en-GB" sz="2400" dirty="0" smtClean="0"/>
              <a:t> scenario: high rep rate – reduced peak power klystrons</a:t>
            </a:r>
            <a:endParaRPr lang="en-GB" sz="2400" dirty="0">
              <a:solidFill>
                <a:prstClr val="black"/>
              </a:solidFill>
            </a:endParaRPr>
          </a:p>
          <a:p>
            <a:pPr lvl="0"/>
            <a:r>
              <a:rPr lang="en-GB" sz="2000" i="1" dirty="0">
                <a:solidFill>
                  <a:prstClr val="black"/>
                </a:solidFill>
              </a:rPr>
              <a:t>rep rate increase </a:t>
            </a:r>
            <a:r>
              <a:rPr lang="en-GB" sz="2000" i="1" dirty="0" smtClean="0">
                <a:solidFill>
                  <a:prstClr val="black"/>
                </a:solidFill>
              </a:rPr>
              <a:t>based on dedicated tubes, in substitution of or in addition to high peak power ones </a:t>
            </a:r>
            <a:endParaRPr lang="en-GB" sz="2000" i="1" dirty="0">
              <a:solidFill>
                <a:prstClr val="black"/>
              </a:solidFill>
            </a:endParaRPr>
          </a:p>
        </p:txBody>
      </p:sp>
      <p:sp>
        <p:nvSpPr>
          <p:cNvPr id="33" name="CasellaDiTesto 32"/>
          <p:cNvSpPr txBox="1"/>
          <p:nvPr/>
        </p:nvSpPr>
        <p:spPr>
          <a:xfrm>
            <a:off x="5752501" y="4373091"/>
            <a:ext cx="2198615" cy="8679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1400" dirty="0" smtClean="0">
                <a:solidFill>
                  <a:srgbClr val="002060"/>
                </a:solidFill>
              </a:rPr>
              <a:t>2 klystrons x LINAC Module</a:t>
            </a:r>
          </a:p>
          <a:p>
            <a:pPr algn="ctr">
              <a:lnSpc>
                <a:spcPct val="120000"/>
              </a:lnSpc>
            </a:pPr>
            <a:r>
              <a:rPr lang="en-GB" sz="1400" dirty="0" smtClean="0">
                <a:solidFill>
                  <a:srgbClr val="002060"/>
                </a:solidFill>
              </a:rPr>
              <a:t>&lt;</a:t>
            </a:r>
            <a:r>
              <a:rPr lang="en-GB" sz="1400" dirty="0" err="1" smtClean="0">
                <a:solidFill>
                  <a:srgbClr val="002060"/>
                </a:solidFill>
              </a:rPr>
              <a:t>E</a:t>
            </a:r>
            <a:r>
              <a:rPr lang="en-GB" sz="1400" baseline="-25000" dirty="0" err="1" smtClean="0">
                <a:solidFill>
                  <a:srgbClr val="002060"/>
                </a:solidFill>
              </a:rPr>
              <a:t>acc</a:t>
            </a:r>
            <a:r>
              <a:rPr lang="en-GB" sz="1400" dirty="0" smtClean="0">
                <a:solidFill>
                  <a:srgbClr val="002060"/>
                </a:solidFill>
              </a:rPr>
              <a:t>&gt; = 65 MV/m @ 100 Hz</a:t>
            </a:r>
          </a:p>
          <a:p>
            <a:pPr algn="ctr">
              <a:lnSpc>
                <a:spcPct val="120000"/>
              </a:lnSpc>
            </a:pPr>
            <a:r>
              <a:rPr lang="en-GB" sz="1400" dirty="0">
                <a:solidFill>
                  <a:srgbClr val="002060"/>
                </a:solidFill>
              </a:rPr>
              <a:t>&lt;</a:t>
            </a:r>
            <a:r>
              <a:rPr lang="en-GB" sz="1400" dirty="0" err="1">
                <a:solidFill>
                  <a:srgbClr val="002060"/>
                </a:solidFill>
              </a:rPr>
              <a:t>E</a:t>
            </a:r>
            <a:r>
              <a:rPr lang="en-GB" sz="1400" baseline="-25000" dirty="0" err="1">
                <a:solidFill>
                  <a:srgbClr val="002060"/>
                </a:solidFill>
              </a:rPr>
              <a:t>acc</a:t>
            </a:r>
            <a:r>
              <a:rPr lang="en-GB" sz="1400" dirty="0">
                <a:solidFill>
                  <a:srgbClr val="002060"/>
                </a:solidFill>
              </a:rPr>
              <a:t>&gt; = </a:t>
            </a:r>
            <a:r>
              <a:rPr lang="en-GB" sz="1400" dirty="0" smtClean="0">
                <a:solidFill>
                  <a:srgbClr val="002060"/>
                </a:solidFill>
              </a:rPr>
              <a:t>23 </a:t>
            </a:r>
            <a:r>
              <a:rPr lang="en-GB" sz="1400" dirty="0">
                <a:solidFill>
                  <a:srgbClr val="002060"/>
                </a:solidFill>
              </a:rPr>
              <a:t>MV/m @ </a:t>
            </a:r>
            <a:r>
              <a:rPr lang="en-GB" sz="1400" dirty="0" smtClean="0">
                <a:solidFill>
                  <a:srgbClr val="002060"/>
                </a:solidFill>
              </a:rPr>
              <a:t>1 kHz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4330337" y="1754172"/>
            <a:ext cx="640080" cy="5551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ttangolo 34"/>
          <p:cNvSpPr/>
          <p:nvPr/>
        </p:nvSpPr>
        <p:spPr>
          <a:xfrm>
            <a:off x="4976203" y="3649900"/>
            <a:ext cx="640080" cy="5551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CasellaDiTesto 37"/>
          <p:cNvSpPr txBox="1"/>
          <p:nvPr/>
        </p:nvSpPr>
        <p:spPr>
          <a:xfrm>
            <a:off x="4529103" y="1437878"/>
            <a:ext cx="15148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 MW, 1.5 µs, </a:t>
            </a:r>
          </a:p>
          <a:p>
            <a:r>
              <a:rPr lang="en-GB" dirty="0" smtClean="0"/>
              <a:t>1 kHz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4577" y="3099136"/>
            <a:ext cx="1304922" cy="1717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51" y="2303881"/>
            <a:ext cx="2945036" cy="2521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132" y="1546738"/>
            <a:ext cx="3569906" cy="655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CasellaDiTesto 45"/>
          <p:cNvSpPr txBox="1"/>
          <p:nvPr/>
        </p:nvSpPr>
        <p:spPr>
          <a:xfrm>
            <a:off x="342900" y="5267072"/>
            <a:ext cx="86160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1 kHz rep rate capability, with </a:t>
            </a:r>
            <a:r>
              <a:rPr lang="en-GB" dirty="0" err="1" smtClean="0"/>
              <a:t>linac</a:t>
            </a:r>
            <a:r>
              <a:rPr lang="en-GB" dirty="0" smtClean="0"/>
              <a:t> </a:t>
            </a:r>
            <a:r>
              <a:rPr lang="en-GB" dirty="0"/>
              <a:t>energy </a:t>
            </a:r>
            <a:r>
              <a:rPr lang="en-GB" dirty="0" smtClean="0"/>
              <a:t>up to </a:t>
            </a:r>
            <a:r>
              <a:rPr lang="en-GB" dirty="0"/>
              <a:t>≈ </a:t>
            </a:r>
            <a:r>
              <a:rPr lang="en-GB" dirty="0" smtClean="0"/>
              <a:t>35% of the max value;</a:t>
            </a: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Switching or combining 2 sources would preserve high gradient at low rep rate;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If source combination is possible, gradients &gt; 30 MV/m available at rep rates ≤ 250 Hz;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CPI will probably announce a new tube capable of delivering 10 MW, </a:t>
            </a:r>
            <a:r>
              <a:rPr lang="en-GB" dirty="0"/>
              <a:t>1.5 </a:t>
            </a:r>
            <a:r>
              <a:rPr lang="en-GB" dirty="0" smtClean="0"/>
              <a:t>µs, 1 kHz (≈ 30 % gradient increase </a:t>
            </a:r>
            <a:r>
              <a:rPr lang="en-GB" dirty="0" err="1" smtClean="0"/>
              <a:t>wrt</a:t>
            </a:r>
            <a:r>
              <a:rPr lang="en-GB" dirty="0" smtClean="0"/>
              <a:t> E37113)</a:t>
            </a:r>
          </a:p>
        </p:txBody>
      </p:sp>
      <p:sp>
        <p:nvSpPr>
          <p:cNvPr id="2" name="Rettangolo 1"/>
          <p:cNvSpPr/>
          <p:nvPr/>
        </p:nvSpPr>
        <p:spPr>
          <a:xfrm>
            <a:off x="423272" y="4830986"/>
            <a:ext cx="37625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i="1" dirty="0">
                <a:solidFill>
                  <a:prstClr val="black"/>
                </a:solidFill>
              </a:rPr>
              <a:t>6 MW, 1.5 µs, 1 </a:t>
            </a:r>
            <a:r>
              <a:rPr lang="en-GB" sz="1400" b="1" i="1" dirty="0" smtClean="0">
                <a:solidFill>
                  <a:prstClr val="black"/>
                </a:solidFill>
              </a:rPr>
              <a:t>kHz operation probably possible</a:t>
            </a:r>
            <a:endParaRPr lang="en-GB" sz="1400" b="1" i="1" dirty="0"/>
          </a:p>
        </p:txBody>
      </p:sp>
      <p:grpSp>
        <p:nvGrpSpPr>
          <p:cNvPr id="20" name="Group 15">
            <a:extLst>
              <a:ext uri="{FF2B5EF4-FFF2-40B4-BE49-F238E27FC236}">
                <a16:creationId xmlns:a16="http://schemas.microsoft.com/office/drawing/2014/main" xmlns="" id="{1BBC39DE-7821-438C-96D8-9033B2701FB5}"/>
              </a:ext>
            </a:extLst>
          </p:cNvPr>
          <p:cNvGrpSpPr>
            <a:grpSpLocks noChangeAspect="1"/>
          </p:cNvGrpSpPr>
          <p:nvPr/>
        </p:nvGrpSpPr>
        <p:grpSpPr>
          <a:xfrm>
            <a:off x="4456246" y="1788517"/>
            <a:ext cx="4814138" cy="2540127"/>
            <a:chOff x="1268886" y="1826370"/>
            <a:chExt cx="6877332" cy="3628729"/>
          </a:xfrm>
        </p:grpSpPr>
        <p:cxnSp>
          <p:nvCxnSpPr>
            <p:cNvPr id="21" name="Connettore diritto 344">
              <a:extLst>
                <a:ext uri="{FF2B5EF4-FFF2-40B4-BE49-F238E27FC236}">
                  <a16:creationId xmlns:a16="http://schemas.microsoft.com/office/drawing/2014/main" xmlns="" id="{8D5415AA-5F87-4844-A391-BACA7C862CB1}"/>
                </a:ext>
              </a:extLst>
            </p:cNvPr>
            <p:cNvCxnSpPr/>
            <p:nvPr/>
          </p:nvCxnSpPr>
          <p:spPr bwMode="auto">
            <a:xfrm>
              <a:off x="2431564" y="3849908"/>
              <a:ext cx="4247653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Connettore 1 7">
              <a:extLst>
                <a:ext uri="{FF2B5EF4-FFF2-40B4-BE49-F238E27FC236}">
                  <a16:creationId xmlns:a16="http://schemas.microsoft.com/office/drawing/2014/main" xmlns="" id="{FDFAEE8A-BF49-4B4A-82C8-50C8039FA2F8}"/>
                </a:ext>
              </a:extLst>
            </p:cNvPr>
            <p:cNvCxnSpPr/>
            <p:nvPr/>
          </p:nvCxnSpPr>
          <p:spPr bwMode="auto">
            <a:xfrm>
              <a:off x="2795147" y="5345083"/>
              <a:ext cx="3600000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" name="Rettangolo 114">
              <a:extLst>
                <a:ext uri="{FF2B5EF4-FFF2-40B4-BE49-F238E27FC236}">
                  <a16:creationId xmlns:a16="http://schemas.microsoft.com/office/drawing/2014/main" xmlns="" id="{0673B76E-4250-4B72-811A-40C79DDC5621}"/>
                </a:ext>
              </a:extLst>
            </p:cNvPr>
            <p:cNvSpPr/>
            <p:nvPr/>
          </p:nvSpPr>
          <p:spPr bwMode="auto">
            <a:xfrm>
              <a:off x="3828776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Rettangolo 137">
              <a:extLst>
                <a:ext uri="{FF2B5EF4-FFF2-40B4-BE49-F238E27FC236}">
                  <a16:creationId xmlns:a16="http://schemas.microsoft.com/office/drawing/2014/main" xmlns="" id="{0D4E76AE-73B1-4618-B805-C231C01DDD72}"/>
                </a:ext>
              </a:extLst>
            </p:cNvPr>
            <p:cNvSpPr/>
            <p:nvPr/>
          </p:nvSpPr>
          <p:spPr bwMode="auto">
            <a:xfrm>
              <a:off x="4655850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Rettangolo 141">
              <a:extLst>
                <a:ext uri="{FF2B5EF4-FFF2-40B4-BE49-F238E27FC236}">
                  <a16:creationId xmlns:a16="http://schemas.microsoft.com/office/drawing/2014/main" xmlns="" id="{AB9BB93D-7CF7-4528-9583-A3E2BECC5D25}"/>
                </a:ext>
              </a:extLst>
            </p:cNvPr>
            <p:cNvSpPr/>
            <p:nvPr/>
          </p:nvSpPr>
          <p:spPr bwMode="auto">
            <a:xfrm>
              <a:off x="5421315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it-IT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38285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76571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148578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531437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191429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29715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2680015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062874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6" name="Connettore 1 18">
              <a:extLst>
                <a:ext uri="{FF2B5EF4-FFF2-40B4-BE49-F238E27FC236}">
                  <a16:creationId xmlns:a16="http://schemas.microsoft.com/office/drawing/2014/main" xmlns="" id="{8B9DD9A7-1FB5-455F-A2C3-D2D9DF1A0CBE}"/>
                </a:ext>
              </a:extLst>
            </p:cNvPr>
            <p:cNvCxnSpPr/>
            <p:nvPr/>
          </p:nvCxnSpPr>
          <p:spPr bwMode="auto">
            <a:xfrm>
              <a:off x="3123323" y="4414333"/>
              <a:ext cx="0" cy="130222"/>
            </a:xfrm>
            <a:prstGeom prst="line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Connettore 1 160">
              <a:extLst>
                <a:ext uri="{FF2B5EF4-FFF2-40B4-BE49-F238E27FC236}">
                  <a16:creationId xmlns:a16="http://schemas.microsoft.com/office/drawing/2014/main" xmlns="" id="{AA33CD61-9ED9-406C-8443-C1D2BC34CB57}"/>
                </a:ext>
              </a:extLst>
            </p:cNvPr>
            <p:cNvCxnSpPr/>
            <p:nvPr/>
          </p:nvCxnSpPr>
          <p:spPr bwMode="auto">
            <a:xfrm>
              <a:off x="3407242" y="4921072"/>
              <a:ext cx="792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Connettore 1 161">
              <a:extLst>
                <a:ext uri="{FF2B5EF4-FFF2-40B4-BE49-F238E27FC236}">
                  <a16:creationId xmlns:a16="http://schemas.microsoft.com/office/drawing/2014/main" xmlns="" id="{1A14EC49-B11B-418D-AFBC-337382D031DD}"/>
                </a:ext>
              </a:extLst>
            </p:cNvPr>
            <p:cNvCxnSpPr/>
            <p:nvPr/>
          </p:nvCxnSpPr>
          <p:spPr bwMode="auto">
            <a:xfrm>
              <a:off x="5006408" y="4921072"/>
              <a:ext cx="792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Connettore 1 163">
              <a:extLst>
                <a:ext uri="{FF2B5EF4-FFF2-40B4-BE49-F238E27FC236}">
                  <a16:creationId xmlns:a16="http://schemas.microsoft.com/office/drawing/2014/main" xmlns="" id="{F74BBA07-082A-4034-B43E-3E9694E9D083}"/>
                </a:ext>
              </a:extLst>
            </p:cNvPr>
            <p:cNvCxnSpPr/>
            <p:nvPr/>
          </p:nvCxnSpPr>
          <p:spPr bwMode="auto">
            <a:xfrm>
              <a:off x="3782408" y="4619826"/>
              <a:ext cx="1656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Triangolo isoscele 21">
              <a:extLst>
                <a:ext uri="{FF2B5EF4-FFF2-40B4-BE49-F238E27FC236}">
                  <a16:creationId xmlns:a16="http://schemas.microsoft.com/office/drawing/2014/main" xmlns="" id="{E24F58BD-7C8F-47A5-B4DC-50E9F78431C2}"/>
                </a:ext>
              </a:extLst>
            </p:cNvPr>
            <p:cNvSpPr/>
            <p:nvPr/>
          </p:nvSpPr>
          <p:spPr bwMode="auto">
            <a:xfrm rot="16200000">
              <a:off x="2887269" y="2027382"/>
              <a:ext cx="1030235" cy="729636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10799999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34" name="Connettore 1 24">
              <a:extLst>
                <a:ext uri="{FF2B5EF4-FFF2-40B4-BE49-F238E27FC236}">
                  <a16:creationId xmlns:a16="http://schemas.microsoft.com/office/drawing/2014/main" xmlns="" id="{3A843004-2065-42D0-BC24-27F0C5917F8B}"/>
                </a:ext>
              </a:extLst>
            </p:cNvPr>
            <p:cNvCxnSpPr/>
            <p:nvPr/>
          </p:nvCxnSpPr>
          <p:spPr bwMode="auto">
            <a:xfrm>
              <a:off x="4599847" y="3350168"/>
              <a:ext cx="0" cy="540000"/>
            </a:xfrm>
            <a:prstGeom prst="line">
              <a:avLst/>
            </a:prstGeom>
            <a:noFill/>
            <a:ln w="539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6" name="Rettangolo 168">
              <a:extLst>
                <a:ext uri="{FF2B5EF4-FFF2-40B4-BE49-F238E27FC236}">
                  <a16:creationId xmlns:a16="http://schemas.microsoft.com/office/drawing/2014/main" xmlns="" id="{65AEB60D-C524-4245-BDCC-8F2D1CF24548}"/>
                </a:ext>
              </a:extLst>
            </p:cNvPr>
            <p:cNvSpPr/>
            <p:nvPr/>
          </p:nvSpPr>
          <p:spPr bwMode="auto">
            <a:xfrm>
              <a:off x="4419847" y="4316194"/>
              <a:ext cx="360000" cy="216000"/>
            </a:xfrm>
            <a:prstGeom prst="rect">
              <a:avLst/>
            </a:prstGeom>
            <a:solidFill>
              <a:srgbClr val="7030A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" name="Ovale 19">
              <a:extLst>
                <a:ext uri="{FF2B5EF4-FFF2-40B4-BE49-F238E27FC236}">
                  <a16:creationId xmlns:a16="http://schemas.microsoft.com/office/drawing/2014/main" xmlns="" id="{D8024528-EC2A-406C-AE8B-C46364DF03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7847" y="3031865"/>
              <a:ext cx="324000" cy="32400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1" name="Ovale 138">
              <a:extLst>
                <a:ext uri="{FF2B5EF4-FFF2-40B4-BE49-F238E27FC236}">
                  <a16:creationId xmlns:a16="http://schemas.microsoft.com/office/drawing/2014/main" xmlns="" id="{7D9ADEEB-C089-441D-91B8-DEDA37525D8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6084" y="3861018"/>
              <a:ext cx="324000" cy="32400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42" name="Connettore 1 24">
              <a:extLst>
                <a:ext uri="{FF2B5EF4-FFF2-40B4-BE49-F238E27FC236}">
                  <a16:creationId xmlns:a16="http://schemas.microsoft.com/office/drawing/2014/main" xmlns="" id="{CAE336A3-2F0F-410D-8E9A-79F0C276E45E}"/>
                </a:ext>
              </a:extLst>
            </p:cNvPr>
            <p:cNvCxnSpPr/>
            <p:nvPr/>
          </p:nvCxnSpPr>
          <p:spPr bwMode="auto">
            <a:xfrm>
              <a:off x="4599847" y="2392198"/>
              <a:ext cx="0" cy="628089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Connettore 1 24">
              <a:extLst>
                <a:ext uri="{FF2B5EF4-FFF2-40B4-BE49-F238E27FC236}">
                  <a16:creationId xmlns:a16="http://schemas.microsoft.com/office/drawing/2014/main" xmlns="" id="{5F5B5B79-1E31-455F-80E2-B42EDC08B2A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99847" y="4508110"/>
              <a:ext cx="0" cy="10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Connettore 1 24">
              <a:extLst>
                <a:ext uri="{FF2B5EF4-FFF2-40B4-BE49-F238E27FC236}">
                  <a16:creationId xmlns:a16="http://schemas.microsoft.com/office/drawing/2014/main" xmlns="" id="{3319F830-7ED3-4EE1-B394-90C8AA8EC405}"/>
                </a:ext>
              </a:extLst>
            </p:cNvPr>
            <p:cNvCxnSpPr/>
            <p:nvPr/>
          </p:nvCxnSpPr>
          <p:spPr bwMode="auto">
            <a:xfrm>
              <a:off x="4599847" y="4186421"/>
              <a:ext cx="0" cy="14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5" name="Rettangolo 169">
              <a:extLst>
                <a:ext uri="{FF2B5EF4-FFF2-40B4-BE49-F238E27FC236}">
                  <a16:creationId xmlns:a16="http://schemas.microsoft.com/office/drawing/2014/main" xmlns="" id="{EBD0FC34-4047-4593-8202-E0E2D983B9C5}"/>
                </a:ext>
              </a:extLst>
            </p:cNvPr>
            <p:cNvSpPr/>
            <p:nvPr/>
          </p:nvSpPr>
          <p:spPr bwMode="auto">
            <a:xfrm>
              <a:off x="3049427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47" name="Connettore 1 24">
              <a:extLst>
                <a:ext uri="{FF2B5EF4-FFF2-40B4-BE49-F238E27FC236}">
                  <a16:creationId xmlns:a16="http://schemas.microsoft.com/office/drawing/2014/main" xmlns="" id="{0B6BEE49-9A77-47BE-95D2-4F4BA0DD4328}"/>
                </a:ext>
              </a:extLst>
            </p:cNvPr>
            <p:cNvCxnSpPr/>
            <p:nvPr/>
          </p:nvCxnSpPr>
          <p:spPr bwMode="auto">
            <a:xfrm>
              <a:off x="3803242" y="4619605"/>
              <a:ext cx="0" cy="28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Connettore 1 24">
              <a:extLst>
                <a:ext uri="{FF2B5EF4-FFF2-40B4-BE49-F238E27FC236}">
                  <a16:creationId xmlns:a16="http://schemas.microsoft.com/office/drawing/2014/main" xmlns="" id="{61150A65-6CC1-4A2C-8CF7-AB6AE7AD901B}"/>
                </a:ext>
              </a:extLst>
            </p:cNvPr>
            <p:cNvCxnSpPr/>
            <p:nvPr/>
          </p:nvCxnSpPr>
          <p:spPr bwMode="auto">
            <a:xfrm>
              <a:off x="5412034" y="4619605"/>
              <a:ext cx="0" cy="28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Connettore 1 24">
              <a:extLst>
                <a:ext uri="{FF2B5EF4-FFF2-40B4-BE49-F238E27FC236}">
                  <a16:creationId xmlns:a16="http://schemas.microsoft.com/office/drawing/2014/main" xmlns="" id="{DDE33F22-E9C7-45A1-B471-DDBA61A03C5C}"/>
                </a:ext>
              </a:extLst>
            </p:cNvPr>
            <p:cNvCxnSpPr/>
            <p:nvPr/>
          </p:nvCxnSpPr>
          <p:spPr bwMode="auto">
            <a:xfrm>
              <a:off x="3432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Connettore 1 24">
              <a:extLst>
                <a:ext uri="{FF2B5EF4-FFF2-40B4-BE49-F238E27FC236}">
                  <a16:creationId xmlns:a16="http://schemas.microsoft.com/office/drawing/2014/main" xmlns="" id="{DF013E7E-0F2B-4C1D-B936-B668BA7A2CBC}"/>
                </a:ext>
              </a:extLst>
            </p:cNvPr>
            <p:cNvCxnSpPr/>
            <p:nvPr/>
          </p:nvCxnSpPr>
          <p:spPr bwMode="auto">
            <a:xfrm>
              <a:off x="4188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Connettore 1 50">
              <a:extLst>
                <a:ext uri="{FF2B5EF4-FFF2-40B4-BE49-F238E27FC236}">
                  <a16:creationId xmlns:a16="http://schemas.microsoft.com/office/drawing/2014/main" xmlns="" id="{D9C48D91-102E-417B-8E11-63E45DBF7690}"/>
                </a:ext>
              </a:extLst>
            </p:cNvPr>
            <p:cNvCxnSpPr/>
            <p:nvPr/>
          </p:nvCxnSpPr>
          <p:spPr bwMode="auto">
            <a:xfrm>
              <a:off x="5016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Connettore 1 24">
              <a:extLst>
                <a:ext uri="{FF2B5EF4-FFF2-40B4-BE49-F238E27FC236}">
                  <a16:creationId xmlns:a16="http://schemas.microsoft.com/office/drawing/2014/main" xmlns="" id="{9868CBD2-BB92-49C1-9A6B-2159C7C0418D}"/>
                </a:ext>
              </a:extLst>
            </p:cNvPr>
            <p:cNvCxnSpPr/>
            <p:nvPr/>
          </p:nvCxnSpPr>
          <p:spPr bwMode="auto">
            <a:xfrm>
              <a:off x="577827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3" name="CasellaDiTesto 25">
              <a:extLst>
                <a:ext uri="{FF2B5EF4-FFF2-40B4-BE49-F238E27FC236}">
                  <a16:creationId xmlns:a16="http://schemas.microsoft.com/office/drawing/2014/main" xmlns="" id="{D75CF7E6-605A-4558-9CA9-541FBC7ACBFB}"/>
                </a:ext>
              </a:extLst>
            </p:cNvPr>
            <p:cNvSpPr txBox="1"/>
            <p:nvPr/>
          </p:nvSpPr>
          <p:spPr>
            <a:xfrm>
              <a:off x="1268886" y="2184861"/>
              <a:ext cx="1752978" cy="439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Canon E37113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54" name="CasellaDiTesto 53">
              <a:extLst>
                <a:ext uri="{FF2B5EF4-FFF2-40B4-BE49-F238E27FC236}">
                  <a16:creationId xmlns:a16="http://schemas.microsoft.com/office/drawing/2014/main" xmlns="" id="{B4606E6F-28F2-4A26-8EA1-21F1A58AB489}"/>
                </a:ext>
              </a:extLst>
            </p:cNvPr>
            <p:cNvSpPr txBox="1"/>
            <p:nvPr/>
          </p:nvSpPr>
          <p:spPr>
            <a:xfrm>
              <a:off x="3702076" y="4152072"/>
              <a:ext cx="5405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solidFill>
                    <a:srgbClr val="7030A0"/>
                  </a:solidFill>
                </a:rPr>
                <a:t>SLED</a:t>
              </a:r>
            </a:p>
          </p:txBody>
        </p:sp>
        <p:sp>
          <p:nvSpPr>
            <p:cNvPr id="55" name="CasellaDiTesto 54">
              <a:extLst>
                <a:ext uri="{FF2B5EF4-FFF2-40B4-BE49-F238E27FC236}">
                  <a16:creationId xmlns:a16="http://schemas.microsoft.com/office/drawing/2014/main" xmlns="" id="{BEB90B94-6085-4ABC-95D2-B530D5D6CFE6}"/>
                </a:ext>
              </a:extLst>
            </p:cNvPr>
            <p:cNvSpPr txBox="1"/>
            <p:nvPr/>
          </p:nvSpPr>
          <p:spPr>
            <a:xfrm>
              <a:off x="2547581" y="2976378"/>
              <a:ext cx="1585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FF3300"/>
                  </a:solidFill>
                </a:rPr>
                <a:t>MODE </a:t>
              </a:r>
              <a:r>
                <a:rPr lang="it-IT" sz="1400" dirty="0" smtClean="0">
                  <a:solidFill>
                    <a:srgbClr val="FF3300"/>
                  </a:solidFill>
                </a:rPr>
                <a:t>CONVERTER</a:t>
              </a:r>
              <a:endParaRPr lang="it-IT" sz="1400" dirty="0">
                <a:solidFill>
                  <a:srgbClr val="FF3300"/>
                </a:solidFill>
              </a:endParaRPr>
            </a:p>
          </p:txBody>
        </p:sp>
        <p:sp>
          <p:nvSpPr>
            <p:cNvPr id="56" name="CasellaDiTesto 374">
              <a:extLst>
                <a:ext uri="{FF2B5EF4-FFF2-40B4-BE49-F238E27FC236}">
                  <a16:creationId xmlns:a16="http://schemas.microsoft.com/office/drawing/2014/main" xmlns="" id="{5DED1065-D83D-4AEE-82CA-FEA481DAF30C}"/>
                </a:ext>
              </a:extLst>
            </p:cNvPr>
            <p:cNvSpPr txBox="1"/>
            <p:nvPr/>
          </p:nvSpPr>
          <p:spPr>
            <a:xfrm>
              <a:off x="4582357" y="3804689"/>
              <a:ext cx="2544909" cy="439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FF3300"/>
                  </a:solidFill>
                </a:rPr>
                <a:t>MODE </a:t>
              </a:r>
              <a:r>
                <a:rPr lang="it-IT" sz="1400" dirty="0" smtClean="0">
                  <a:solidFill>
                    <a:srgbClr val="FF3300"/>
                  </a:solidFill>
                </a:rPr>
                <a:t> CONVERTER</a:t>
              </a:r>
              <a:endParaRPr lang="it-IT" sz="1400" dirty="0">
                <a:solidFill>
                  <a:srgbClr val="FF3300"/>
                </a:solidFill>
              </a:endParaRPr>
            </a:p>
          </p:txBody>
        </p:sp>
        <p:sp>
          <p:nvSpPr>
            <p:cNvPr id="57" name="CasellaDiTesto 29">
              <a:extLst>
                <a:ext uri="{FF2B5EF4-FFF2-40B4-BE49-F238E27FC236}">
                  <a16:creationId xmlns:a16="http://schemas.microsoft.com/office/drawing/2014/main" xmlns="" id="{9D365B4C-0EF4-4C3C-A568-B07A8257D3E0}"/>
                </a:ext>
              </a:extLst>
            </p:cNvPr>
            <p:cNvSpPr txBox="1"/>
            <p:nvPr/>
          </p:nvSpPr>
          <p:spPr>
            <a:xfrm>
              <a:off x="2431564" y="3424063"/>
              <a:ext cx="18609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00B050"/>
                  </a:solidFill>
                </a:rPr>
                <a:t>CIRCULAR WAVEGUIDE</a:t>
              </a:r>
            </a:p>
          </p:txBody>
        </p:sp>
        <p:sp>
          <p:nvSpPr>
            <p:cNvPr id="58" name="CasellaDiTesto 16">
              <a:extLst>
                <a:ext uri="{FF2B5EF4-FFF2-40B4-BE49-F238E27FC236}">
                  <a16:creationId xmlns:a16="http://schemas.microsoft.com/office/drawing/2014/main" xmlns="" id="{58825F78-5AD1-4601-9348-C8963CE03EA5}"/>
                </a:ext>
              </a:extLst>
            </p:cNvPr>
            <p:cNvSpPr txBox="1"/>
            <p:nvPr/>
          </p:nvSpPr>
          <p:spPr>
            <a:xfrm>
              <a:off x="4698051" y="2930809"/>
              <a:ext cx="2460376" cy="439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 smtClean="0"/>
                <a:t>MODULATOR HALL</a:t>
              </a:r>
              <a:endParaRPr lang="en-US" sz="1400" dirty="0"/>
            </a:p>
          </p:txBody>
        </p:sp>
        <p:sp>
          <p:nvSpPr>
            <p:cNvPr id="59" name="CasellaDiTesto 375">
              <a:extLst>
                <a:ext uri="{FF2B5EF4-FFF2-40B4-BE49-F238E27FC236}">
                  <a16:creationId xmlns:a16="http://schemas.microsoft.com/office/drawing/2014/main" xmlns="" id="{36594CA5-27EF-4362-9B10-61DDA054A73B}"/>
                </a:ext>
              </a:extLst>
            </p:cNvPr>
            <p:cNvSpPr txBox="1"/>
            <p:nvPr/>
          </p:nvSpPr>
          <p:spPr>
            <a:xfrm>
              <a:off x="5580280" y="4428391"/>
              <a:ext cx="1655907" cy="439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 smtClean="0"/>
                <a:t>LINAC HALL</a:t>
              </a:r>
              <a:endParaRPr lang="en-US" sz="1400" dirty="0"/>
            </a:p>
          </p:txBody>
        </p:sp>
        <p:cxnSp>
          <p:nvCxnSpPr>
            <p:cNvPr id="60" name="Connettore diritto 344">
              <a:extLst>
                <a:ext uri="{FF2B5EF4-FFF2-40B4-BE49-F238E27FC236}">
                  <a16:creationId xmlns:a16="http://schemas.microsoft.com/office/drawing/2014/main" xmlns="" id="{8D5415AA-5F87-4844-A391-BACA7C862CB1}"/>
                </a:ext>
              </a:extLst>
            </p:cNvPr>
            <p:cNvCxnSpPr/>
            <p:nvPr/>
          </p:nvCxnSpPr>
          <p:spPr bwMode="auto">
            <a:xfrm>
              <a:off x="2431564" y="3364328"/>
              <a:ext cx="4247653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1" name="Triangolo isoscele 21">
              <a:extLst>
                <a:ext uri="{FF2B5EF4-FFF2-40B4-BE49-F238E27FC236}">
                  <a16:creationId xmlns:a16="http://schemas.microsoft.com/office/drawing/2014/main" xmlns="" id="{E24F58BD-7C8F-47A5-B4DC-50E9F78431C2}"/>
                </a:ext>
              </a:extLst>
            </p:cNvPr>
            <p:cNvSpPr/>
            <p:nvPr/>
          </p:nvSpPr>
          <p:spPr bwMode="auto">
            <a:xfrm rot="5400000" flipH="1">
              <a:off x="5359940" y="2027376"/>
              <a:ext cx="1030235" cy="729636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10799999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62" name="Connettore 1 24">
              <a:extLst>
                <a:ext uri="{FF2B5EF4-FFF2-40B4-BE49-F238E27FC236}">
                  <a16:creationId xmlns:a16="http://schemas.microsoft.com/office/drawing/2014/main" xmlns="" id="{CAE336A3-2F0F-410D-8E9A-79F0C276E45E}"/>
                </a:ext>
              </a:extLst>
            </p:cNvPr>
            <p:cNvCxnSpPr/>
            <p:nvPr/>
          </p:nvCxnSpPr>
          <p:spPr bwMode="auto">
            <a:xfrm flipH="1">
              <a:off x="3705001" y="2395211"/>
              <a:ext cx="1889697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4" name="CasellaDiTesto 25">
              <a:extLst>
                <a:ext uri="{FF2B5EF4-FFF2-40B4-BE49-F238E27FC236}">
                  <a16:creationId xmlns:a16="http://schemas.microsoft.com/office/drawing/2014/main" xmlns="" id="{D75CF7E6-605A-4558-9CA9-541FBC7ACBFB}"/>
                </a:ext>
              </a:extLst>
            </p:cNvPr>
            <p:cNvSpPr txBox="1"/>
            <p:nvPr/>
          </p:nvSpPr>
          <p:spPr>
            <a:xfrm>
              <a:off x="6217940" y="2169304"/>
              <a:ext cx="1928278" cy="439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CPI VKX-8311A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65" name="CasellaDiTesto 25">
              <a:extLst>
                <a:ext uri="{FF2B5EF4-FFF2-40B4-BE49-F238E27FC236}">
                  <a16:creationId xmlns:a16="http://schemas.microsoft.com/office/drawing/2014/main" xmlns="" id="{D75CF7E6-605A-4558-9CA9-541FBC7ACBFB}"/>
                </a:ext>
              </a:extLst>
            </p:cNvPr>
            <p:cNvSpPr txBox="1"/>
            <p:nvPr/>
          </p:nvSpPr>
          <p:spPr>
            <a:xfrm>
              <a:off x="3268736" y="1826370"/>
              <a:ext cx="2810374" cy="395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i="1" dirty="0" smtClean="0">
                  <a:solidFill>
                    <a:srgbClr val="008000"/>
                  </a:solidFill>
                </a:rPr>
                <a:t>RF </a:t>
              </a:r>
              <a:r>
                <a:rPr lang="it-IT" sz="1200" i="1" dirty="0" err="1" smtClean="0">
                  <a:solidFill>
                    <a:srgbClr val="008000"/>
                  </a:solidFill>
                </a:rPr>
                <a:t>smart</a:t>
              </a:r>
              <a:r>
                <a:rPr lang="it-IT" sz="1200" i="1" dirty="0" smtClean="0">
                  <a:solidFill>
                    <a:srgbClr val="008000"/>
                  </a:solidFill>
                </a:rPr>
                <a:t> </a:t>
              </a:r>
              <a:r>
                <a:rPr lang="it-IT" sz="1200" i="1" dirty="0" err="1" smtClean="0">
                  <a:solidFill>
                    <a:srgbClr val="008000"/>
                  </a:solidFill>
                </a:rPr>
                <a:t>combiner</a:t>
              </a:r>
              <a:r>
                <a:rPr lang="it-IT" sz="1200" i="1" dirty="0">
                  <a:solidFill>
                    <a:srgbClr val="008000"/>
                  </a:solidFill>
                </a:rPr>
                <a:t> </a:t>
              </a:r>
              <a:r>
                <a:rPr lang="it-IT" sz="1200" i="1" dirty="0" smtClean="0">
                  <a:solidFill>
                    <a:srgbClr val="008000"/>
                  </a:solidFill>
                </a:rPr>
                <a:t>/ </a:t>
              </a:r>
              <a:r>
                <a:rPr lang="it-IT" sz="1200" i="1" dirty="0" err="1" smtClean="0">
                  <a:solidFill>
                    <a:srgbClr val="008000"/>
                  </a:solidFill>
                </a:rPr>
                <a:t>switch</a:t>
              </a:r>
              <a:r>
                <a:rPr lang="it-IT" sz="1200" i="1" dirty="0" smtClean="0">
                  <a:solidFill>
                    <a:srgbClr val="008000"/>
                  </a:solidFill>
                </a:rPr>
                <a:t> </a:t>
              </a:r>
              <a:endParaRPr lang="it-IT" sz="1200" i="1" dirty="0">
                <a:solidFill>
                  <a:srgbClr val="008000"/>
                </a:solidFill>
              </a:endParaRPr>
            </a:p>
          </p:txBody>
        </p:sp>
      </p:grpSp>
      <p:sp>
        <p:nvSpPr>
          <p:cNvPr id="7" name="Rettangolo 6"/>
          <p:cNvSpPr/>
          <p:nvPr/>
        </p:nvSpPr>
        <p:spPr>
          <a:xfrm>
            <a:off x="6480678" y="2084160"/>
            <a:ext cx="630661" cy="20659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CasellaDiTesto 62"/>
          <p:cNvSpPr txBox="1"/>
          <p:nvPr/>
        </p:nvSpPr>
        <p:spPr>
          <a:xfrm>
            <a:off x="7375865" y="1470532"/>
            <a:ext cx="16318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 smtClean="0"/>
              <a:t>50 MW, 1.5 µs,</a:t>
            </a:r>
          </a:p>
          <a:p>
            <a:pPr algn="r"/>
            <a:r>
              <a:rPr lang="en-GB" dirty="0" smtClean="0"/>
              <a:t>100 Hz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540037" y="1492308"/>
            <a:ext cx="86113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Canon</a:t>
            </a:r>
            <a:endParaRPr lang="en-GB" sz="2000" b="1" dirty="0"/>
          </a:p>
        </p:txBody>
      </p:sp>
      <p:sp>
        <p:nvSpPr>
          <p:cNvPr id="66" name="Segnaposto numero diapositiva 1"/>
          <p:cNvSpPr txBox="1">
            <a:spLocks/>
          </p:cNvSpPr>
          <p:nvPr/>
        </p:nvSpPr>
        <p:spPr>
          <a:xfrm>
            <a:off x="6861557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111DFF5-15C2-4B3F-94B3-10BF93258423}" type="slidenum">
              <a:rPr lang="en-GB" sz="1200" smtClean="0"/>
              <a:pPr algn="r"/>
              <a:t>12</a:t>
            </a:fld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0478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2260207" y="3530312"/>
            <a:ext cx="1014891" cy="329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CasellaDiTesto 39"/>
          <p:cNvSpPr txBox="1"/>
          <p:nvPr/>
        </p:nvSpPr>
        <p:spPr>
          <a:xfrm>
            <a:off x="524310" y="342896"/>
            <a:ext cx="84346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 dirty="0" smtClean="0"/>
              <a:t>3</a:t>
            </a:r>
            <a:r>
              <a:rPr lang="en-GB" sz="2400" baseline="30000" dirty="0" smtClean="0"/>
              <a:t>rd</a:t>
            </a:r>
            <a:r>
              <a:rPr lang="en-GB" sz="2400" dirty="0" smtClean="0"/>
              <a:t> scenario: high rep rate – reduced peak power klystrons</a:t>
            </a:r>
            <a:endParaRPr lang="en-GB" sz="2400" dirty="0">
              <a:solidFill>
                <a:prstClr val="black"/>
              </a:solidFill>
            </a:endParaRPr>
          </a:p>
          <a:p>
            <a:pPr lvl="0"/>
            <a:r>
              <a:rPr lang="en-GB" sz="2000" i="1" dirty="0">
                <a:solidFill>
                  <a:prstClr val="black"/>
                </a:solidFill>
              </a:rPr>
              <a:t>rep rate increase </a:t>
            </a:r>
            <a:r>
              <a:rPr lang="en-GB" sz="2000" i="1" dirty="0" smtClean="0">
                <a:solidFill>
                  <a:prstClr val="black"/>
                </a:solidFill>
              </a:rPr>
              <a:t>based on dedicated tubes, in substitution for or in addition to high peak power ones </a:t>
            </a:r>
            <a:endParaRPr lang="en-GB" sz="2000" i="1" dirty="0">
              <a:solidFill>
                <a:prstClr val="black"/>
              </a:solidFill>
            </a:endParaRPr>
          </a:p>
        </p:txBody>
      </p:sp>
      <p:sp>
        <p:nvSpPr>
          <p:cNvPr id="33" name="CasellaDiTesto 32"/>
          <p:cNvSpPr txBox="1"/>
          <p:nvPr/>
        </p:nvSpPr>
        <p:spPr>
          <a:xfrm>
            <a:off x="5342926" y="4268316"/>
            <a:ext cx="2198615" cy="8679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1400" dirty="0" smtClean="0">
                <a:solidFill>
                  <a:srgbClr val="002060"/>
                </a:solidFill>
              </a:rPr>
              <a:t>2 klystrons x LINAC Module</a:t>
            </a:r>
          </a:p>
          <a:p>
            <a:pPr algn="ctr">
              <a:lnSpc>
                <a:spcPct val="120000"/>
              </a:lnSpc>
            </a:pPr>
            <a:r>
              <a:rPr lang="en-GB" sz="1400" dirty="0" smtClean="0">
                <a:solidFill>
                  <a:srgbClr val="002060"/>
                </a:solidFill>
              </a:rPr>
              <a:t>&lt;</a:t>
            </a:r>
            <a:r>
              <a:rPr lang="en-GB" sz="1400" dirty="0" err="1" smtClean="0">
                <a:solidFill>
                  <a:srgbClr val="002060"/>
                </a:solidFill>
              </a:rPr>
              <a:t>E</a:t>
            </a:r>
            <a:r>
              <a:rPr lang="en-GB" sz="1400" baseline="-25000" dirty="0" err="1" smtClean="0">
                <a:solidFill>
                  <a:srgbClr val="002060"/>
                </a:solidFill>
              </a:rPr>
              <a:t>acc</a:t>
            </a:r>
            <a:r>
              <a:rPr lang="en-GB" sz="1400" dirty="0" smtClean="0">
                <a:solidFill>
                  <a:srgbClr val="002060"/>
                </a:solidFill>
              </a:rPr>
              <a:t>&gt; = 65 MV/m @ 100 Hz</a:t>
            </a:r>
          </a:p>
          <a:p>
            <a:pPr algn="ctr">
              <a:lnSpc>
                <a:spcPct val="120000"/>
              </a:lnSpc>
            </a:pPr>
            <a:r>
              <a:rPr lang="en-GB" sz="1400" dirty="0">
                <a:solidFill>
                  <a:srgbClr val="002060"/>
                </a:solidFill>
              </a:rPr>
              <a:t>&lt;</a:t>
            </a:r>
            <a:r>
              <a:rPr lang="en-GB" sz="1400" dirty="0" err="1">
                <a:solidFill>
                  <a:srgbClr val="002060"/>
                </a:solidFill>
              </a:rPr>
              <a:t>E</a:t>
            </a:r>
            <a:r>
              <a:rPr lang="en-GB" sz="1400" baseline="-25000" dirty="0" err="1">
                <a:solidFill>
                  <a:srgbClr val="002060"/>
                </a:solidFill>
              </a:rPr>
              <a:t>acc</a:t>
            </a:r>
            <a:r>
              <a:rPr lang="en-GB" sz="1400" dirty="0">
                <a:solidFill>
                  <a:srgbClr val="002060"/>
                </a:solidFill>
              </a:rPr>
              <a:t>&gt; = </a:t>
            </a:r>
            <a:r>
              <a:rPr lang="en-GB" sz="1400" dirty="0" smtClean="0">
                <a:solidFill>
                  <a:srgbClr val="002060"/>
                </a:solidFill>
              </a:rPr>
              <a:t>23 </a:t>
            </a:r>
            <a:r>
              <a:rPr lang="en-GB" sz="1400" dirty="0">
                <a:solidFill>
                  <a:srgbClr val="002060"/>
                </a:solidFill>
              </a:rPr>
              <a:t>MV/m @ </a:t>
            </a:r>
            <a:r>
              <a:rPr lang="en-GB" sz="1400" dirty="0" smtClean="0">
                <a:solidFill>
                  <a:srgbClr val="002060"/>
                </a:solidFill>
              </a:rPr>
              <a:t>1 kHz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3920762" y="1649397"/>
            <a:ext cx="640080" cy="5551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ttangolo 34"/>
          <p:cNvSpPr/>
          <p:nvPr/>
        </p:nvSpPr>
        <p:spPr>
          <a:xfrm>
            <a:off x="4566628" y="3545125"/>
            <a:ext cx="640080" cy="5551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CasellaDiTesto 37"/>
          <p:cNvSpPr txBox="1"/>
          <p:nvPr/>
        </p:nvSpPr>
        <p:spPr>
          <a:xfrm>
            <a:off x="4119528" y="1342628"/>
            <a:ext cx="15148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 MW, 1.5 µs, </a:t>
            </a:r>
          </a:p>
          <a:p>
            <a:r>
              <a:rPr lang="en-GB" dirty="0" smtClean="0"/>
              <a:t>1 kHz</a:t>
            </a:r>
          </a:p>
        </p:txBody>
      </p:sp>
      <p:grpSp>
        <p:nvGrpSpPr>
          <p:cNvPr id="20" name="Group 15">
            <a:extLst>
              <a:ext uri="{FF2B5EF4-FFF2-40B4-BE49-F238E27FC236}">
                <a16:creationId xmlns:a16="http://schemas.microsoft.com/office/drawing/2014/main" xmlns="" id="{1BBC39DE-7821-438C-96D8-9033B2701FB5}"/>
              </a:ext>
            </a:extLst>
          </p:cNvPr>
          <p:cNvGrpSpPr>
            <a:grpSpLocks noChangeAspect="1"/>
          </p:cNvGrpSpPr>
          <p:nvPr/>
        </p:nvGrpSpPr>
        <p:grpSpPr>
          <a:xfrm>
            <a:off x="4132396" y="1683742"/>
            <a:ext cx="4728413" cy="2540127"/>
            <a:chOff x="1391349" y="1826370"/>
            <a:chExt cx="6754869" cy="3628729"/>
          </a:xfrm>
        </p:grpSpPr>
        <p:cxnSp>
          <p:nvCxnSpPr>
            <p:cNvPr id="21" name="Connettore diritto 344">
              <a:extLst>
                <a:ext uri="{FF2B5EF4-FFF2-40B4-BE49-F238E27FC236}">
                  <a16:creationId xmlns:a16="http://schemas.microsoft.com/office/drawing/2014/main" xmlns="" id="{8D5415AA-5F87-4844-A391-BACA7C862CB1}"/>
                </a:ext>
              </a:extLst>
            </p:cNvPr>
            <p:cNvCxnSpPr/>
            <p:nvPr/>
          </p:nvCxnSpPr>
          <p:spPr bwMode="auto">
            <a:xfrm>
              <a:off x="2431564" y="3849908"/>
              <a:ext cx="4247653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Connettore 1 7">
              <a:extLst>
                <a:ext uri="{FF2B5EF4-FFF2-40B4-BE49-F238E27FC236}">
                  <a16:creationId xmlns:a16="http://schemas.microsoft.com/office/drawing/2014/main" xmlns="" id="{FDFAEE8A-BF49-4B4A-82C8-50C8039FA2F8}"/>
                </a:ext>
              </a:extLst>
            </p:cNvPr>
            <p:cNvCxnSpPr/>
            <p:nvPr/>
          </p:nvCxnSpPr>
          <p:spPr bwMode="auto">
            <a:xfrm>
              <a:off x="2795147" y="5345083"/>
              <a:ext cx="3600000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" name="Rettangolo 114">
              <a:extLst>
                <a:ext uri="{FF2B5EF4-FFF2-40B4-BE49-F238E27FC236}">
                  <a16:creationId xmlns:a16="http://schemas.microsoft.com/office/drawing/2014/main" xmlns="" id="{0673B76E-4250-4B72-811A-40C79DDC5621}"/>
                </a:ext>
              </a:extLst>
            </p:cNvPr>
            <p:cNvSpPr/>
            <p:nvPr/>
          </p:nvSpPr>
          <p:spPr bwMode="auto">
            <a:xfrm>
              <a:off x="3828776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Rettangolo 137">
              <a:extLst>
                <a:ext uri="{FF2B5EF4-FFF2-40B4-BE49-F238E27FC236}">
                  <a16:creationId xmlns:a16="http://schemas.microsoft.com/office/drawing/2014/main" xmlns="" id="{0D4E76AE-73B1-4618-B805-C231C01DDD72}"/>
                </a:ext>
              </a:extLst>
            </p:cNvPr>
            <p:cNvSpPr/>
            <p:nvPr/>
          </p:nvSpPr>
          <p:spPr bwMode="auto">
            <a:xfrm>
              <a:off x="4655850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Rettangolo 141">
              <a:extLst>
                <a:ext uri="{FF2B5EF4-FFF2-40B4-BE49-F238E27FC236}">
                  <a16:creationId xmlns:a16="http://schemas.microsoft.com/office/drawing/2014/main" xmlns="" id="{AB9BB93D-7CF7-4528-9583-A3E2BECC5D25}"/>
                </a:ext>
              </a:extLst>
            </p:cNvPr>
            <p:cNvSpPr/>
            <p:nvPr/>
          </p:nvSpPr>
          <p:spPr bwMode="auto">
            <a:xfrm>
              <a:off x="5421315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it-IT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38285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76571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148578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531437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191429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29715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2680015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062874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6" name="Connettore 1 18">
              <a:extLst>
                <a:ext uri="{FF2B5EF4-FFF2-40B4-BE49-F238E27FC236}">
                  <a16:creationId xmlns:a16="http://schemas.microsoft.com/office/drawing/2014/main" xmlns="" id="{8B9DD9A7-1FB5-455F-A2C3-D2D9DF1A0CBE}"/>
                </a:ext>
              </a:extLst>
            </p:cNvPr>
            <p:cNvCxnSpPr/>
            <p:nvPr/>
          </p:nvCxnSpPr>
          <p:spPr bwMode="auto">
            <a:xfrm>
              <a:off x="3123323" y="4414333"/>
              <a:ext cx="0" cy="130222"/>
            </a:xfrm>
            <a:prstGeom prst="line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Connettore 1 160">
              <a:extLst>
                <a:ext uri="{FF2B5EF4-FFF2-40B4-BE49-F238E27FC236}">
                  <a16:creationId xmlns:a16="http://schemas.microsoft.com/office/drawing/2014/main" xmlns="" id="{AA33CD61-9ED9-406C-8443-C1D2BC34CB57}"/>
                </a:ext>
              </a:extLst>
            </p:cNvPr>
            <p:cNvCxnSpPr/>
            <p:nvPr/>
          </p:nvCxnSpPr>
          <p:spPr bwMode="auto">
            <a:xfrm>
              <a:off x="3407242" y="4921072"/>
              <a:ext cx="792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Connettore 1 161">
              <a:extLst>
                <a:ext uri="{FF2B5EF4-FFF2-40B4-BE49-F238E27FC236}">
                  <a16:creationId xmlns:a16="http://schemas.microsoft.com/office/drawing/2014/main" xmlns="" id="{1A14EC49-B11B-418D-AFBC-337382D031DD}"/>
                </a:ext>
              </a:extLst>
            </p:cNvPr>
            <p:cNvCxnSpPr/>
            <p:nvPr/>
          </p:nvCxnSpPr>
          <p:spPr bwMode="auto">
            <a:xfrm>
              <a:off x="5006408" y="4921072"/>
              <a:ext cx="792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Connettore 1 163">
              <a:extLst>
                <a:ext uri="{FF2B5EF4-FFF2-40B4-BE49-F238E27FC236}">
                  <a16:creationId xmlns:a16="http://schemas.microsoft.com/office/drawing/2014/main" xmlns="" id="{F74BBA07-082A-4034-B43E-3E9694E9D083}"/>
                </a:ext>
              </a:extLst>
            </p:cNvPr>
            <p:cNvCxnSpPr/>
            <p:nvPr/>
          </p:nvCxnSpPr>
          <p:spPr bwMode="auto">
            <a:xfrm>
              <a:off x="3782408" y="4619826"/>
              <a:ext cx="1656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Triangolo isoscele 21">
              <a:extLst>
                <a:ext uri="{FF2B5EF4-FFF2-40B4-BE49-F238E27FC236}">
                  <a16:creationId xmlns:a16="http://schemas.microsoft.com/office/drawing/2014/main" xmlns="" id="{E24F58BD-7C8F-47A5-B4DC-50E9F78431C2}"/>
                </a:ext>
              </a:extLst>
            </p:cNvPr>
            <p:cNvSpPr/>
            <p:nvPr/>
          </p:nvSpPr>
          <p:spPr bwMode="auto">
            <a:xfrm rot="16200000">
              <a:off x="2887269" y="2027382"/>
              <a:ext cx="1030235" cy="729636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10799999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34" name="Connettore 1 24">
              <a:extLst>
                <a:ext uri="{FF2B5EF4-FFF2-40B4-BE49-F238E27FC236}">
                  <a16:creationId xmlns:a16="http://schemas.microsoft.com/office/drawing/2014/main" xmlns="" id="{3A843004-2065-42D0-BC24-27F0C5917F8B}"/>
                </a:ext>
              </a:extLst>
            </p:cNvPr>
            <p:cNvCxnSpPr/>
            <p:nvPr/>
          </p:nvCxnSpPr>
          <p:spPr bwMode="auto">
            <a:xfrm>
              <a:off x="4599847" y="3350168"/>
              <a:ext cx="0" cy="540000"/>
            </a:xfrm>
            <a:prstGeom prst="line">
              <a:avLst/>
            </a:prstGeom>
            <a:noFill/>
            <a:ln w="539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6" name="Rettangolo 168">
              <a:extLst>
                <a:ext uri="{FF2B5EF4-FFF2-40B4-BE49-F238E27FC236}">
                  <a16:creationId xmlns:a16="http://schemas.microsoft.com/office/drawing/2014/main" xmlns="" id="{65AEB60D-C524-4245-BDCC-8F2D1CF24548}"/>
                </a:ext>
              </a:extLst>
            </p:cNvPr>
            <p:cNvSpPr/>
            <p:nvPr/>
          </p:nvSpPr>
          <p:spPr bwMode="auto">
            <a:xfrm>
              <a:off x="4419847" y="4316194"/>
              <a:ext cx="360000" cy="216000"/>
            </a:xfrm>
            <a:prstGeom prst="rect">
              <a:avLst/>
            </a:prstGeom>
            <a:solidFill>
              <a:srgbClr val="7030A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" name="Ovale 19">
              <a:extLst>
                <a:ext uri="{FF2B5EF4-FFF2-40B4-BE49-F238E27FC236}">
                  <a16:creationId xmlns:a16="http://schemas.microsoft.com/office/drawing/2014/main" xmlns="" id="{D8024528-EC2A-406C-AE8B-C46364DF03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7847" y="3031865"/>
              <a:ext cx="324000" cy="32400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1" name="Ovale 138">
              <a:extLst>
                <a:ext uri="{FF2B5EF4-FFF2-40B4-BE49-F238E27FC236}">
                  <a16:creationId xmlns:a16="http://schemas.microsoft.com/office/drawing/2014/main" xmlns="" id="{7D9ADEEB-C089-441D-91B8-DEDA37525D8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6084" y="3861018"/>
              <a:ext cx="324000" cy="32400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42" name="Connettore 1 24">
              <a:extLst>
                <a:ext uri="{FF2B5EF4-FFF2-40B4-BE49-F238E27FC236}">
                  <a16:creationId xmlns:a16="http://schemas.microsoft.com/office/drawing/2014/main" xmlns="" id="{CAE336A3-2F0F-410D-8E9A-79F0C276E45E}"/>
                </a:ext>
              </a:extLst>
            </p:cNvPr>
            <p:cNvCxnSpPr/>
            <p:nvPr/>
          </p:nvCxnSpPr>
          <p:spPr bwMode="auto">
            <a:xfrm>
              <a:off x="4599847" y="2392198"/>
              <a:ext cx="0" cy="628089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Connettore 1 24">
              <a:extLst>
                <a:ext uri="{FF2B5EF4-FFF2-40B4-BE49-F238E27FC236}">
                  <a16:creationId xmlns:a16="http://schemas.microsoft.com/office/drawing/2014/main" xmlns="" id="{5F5B5B79-1E31-455F-80E2-B42EDC08B2A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99847" y="4508110"/>
              <a:ext cx="0" cy="10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Connettore 1 24">
              <a:extLst>
                <a:ext uri="{FF2B5EF4-FFF2-40B4-BE49-F238E27FC236}">
                  <a16:creationId xmlns:a16="http://schemas.microsoft.com/office/drawing/2014/main" xmlns="" id="{3319F830-7ED3-4EE1-B394-90C8AA8EC405}"/>
                </a:ext>
              </a:extLst>
            </p:cNvPr>
            <p:cNvCxnSpPr/>
            <p:nvPr/>
          </p:nvCxnSpPr>
          <p:spPr bwMode="auto">
            <a:xfrm>
              <a:off x="4599847" y="4186421"/>
              <a:ext cx="0" cy="14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5" name="Rettangolo 169">
              <a:extLst>
                <a:ext uri="{FF2B5EF4-FFF2-40B4-BE49-F238E27FC236}">
                  <a16:creationId xmlns:a16="http://schemas.microsoft.com/office/drawing/2014/main" xmlns="" id="{EBD0FC34-4047-4593-8202-E0E2D983B9C5}"/>
                </a:ext>
              </a:extLst>
            </p:cNvPr>
            <p:cNvSpPr/>
            <p:nvPr/>
          </p:nvSpPr>
          <p:spPr bwMode="auto">
            <a:xfrm>
              <a:off x="3049427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47" name="Connettore 1 24">
              <a:extLst>
                <a:ext uri="{FF2B5EF4-FFF2-40B4-BE49-F238E27FC236}">
                  <a16:creationId xmlns:a16="http://schemas.microsoft.com/office/drawing/2014/main" xmlns="" id="{0B6BEE49-9A77-47BE-95D2-4F4BA0DD4328}"/>
                </a:ext>
              </a:extLst>
            </p:cNvPr>
            <p:cNvCxnSpPr/>
            <p:nvPr/>
          </p:nvCxnSpPr>
          <p:spPr bwMode="auto">
            <a:xfrm>
              <a:off x="3803242" y="4619605"/>
              <a:ext cx="0" cy="28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Connettore 1 24">
              <a:extLst>
                <a:ext uri="{FF2B5EF4-FFF2-40B4-BE49-F238E27FC236}">
                  <a16:creationId xmlns:a16="http://schemas.microsoft.com/office/drawing/2014/main" xmlns="" id="{61150A65-6CC1-4A2C-8CF7-AB6AE7AD901B}"/>
                </a:ext>
              </a:extLst>
            </p:cNvPr>
            <p:cNvCxnSpPr/>
            <p:nvPr/>
          </p:nvCxnSpPr>
          <p:spPr bwMode="auto">
            <a:xfrm>
              <a:off x="5412034" y="4619605"/>
              <a:ext cx="0" cy="28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Connettore 1 24">
              <a:extLst>
                <a:ext uri="{FF2B5EF4-FFF2-40B4-BE49-F238E27FC236}">
                  <a16:creationId xmlns:a16="http://schemas.microsoft.com/office/drawing/2014/main" xmlns="" id="{DDE33F22-E9C7-45A1-B471-DDBA61A03C5C}"/>
                </a:ext>
              </a:extLst>
            </p:cNvPr>
            <p:cNvCxnSpPr/>
            <p:nvPr/>
          </p:nvCxnSpPr>
          <p:spPr bwMode="auto">
            <a:xfrm>
              <a:off x="3432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Connettore 1 24">
              <a:extLst>
                <a:ext uri="{FF2B5EF4-FFF2-40B4-BE49-F238E27FC236}">
                  <a16:creationId xmlns:a16="http://schemas.microsoft.com/office/drawing/2014/main" xmlns="" id="{DF013E7E-0F2B-4C1D-B936-B668BA7A2CBC}"/>
                </a:ext>
              </a:extLst>
            </p:cNvPr>
            <p:cNvCxnSpPr/>
            <p:nvPr/>
          </p:nvCxnSpPr>
          <p:spPr bwMode="auto">
            <a:xfrm>
              <a:off x="4188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Connettore 1 50">
              <a:extLst>
                <a:ext uri="{FF2B5EF4-FFF2-40B4-BE49-F238E27FC236}">
                  <a16:creationId xmlns:a16="http://schemas.microsoft.com/office/drawing/2014/main" xmlns="" id="{D9C48D91-102E-417B-8E11-63E45DBF7690}"/>
                </a:ext>
              </a:extLst>
            </p:cNvPr>
            <p:cNvCxnSpPr/>
            <p:nvPr/>
          </p:nvCxnSpPr>
          <p:spPr bwMode="auto">
            <a:xfrm>
              <a:off x="5016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Connettore 1 24">
              <a:extLst>
                <a:ext uri="{FF2B5EF4-FFF2-40B4-BE49-F238E27FC236}">
                  <a16:creationId xmlns:a16="http://schemas.microsoft.com/office/drawing/2014/main" xmlns="" id="{9868CBD2-BB92-49C1-9A6B-2159C7C0418D}"/>
                </a:ext>
              </a:extLst>
            </p:cNvPr>
            <p:cNvCxnSpPr/>
            <p:nvPr/>
          </p:nvCxnSpPr>
          <p:spPr bwMode="auto">
            <a:xfrm>
              <a:off x="577827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3" name="CasellaDiTesto 25">
              <a:extLst>
                <a:ext uri="{FF2B5EF4-FFF2-40B4-BE49-F238E27FC236}">
                  <a16:creationId xmlns:a16="http://schemas.microsoft.com/office/drawing/2014/main" xmlns="" id="{D75CF7E6-605A-4558-9CA9-541FBC7ACBFB}"/>
                </a:ext>
              </a:extLst>
            </p:cNvPr>
            <p:cNvSpPr txBox="1"/>
            <p:nvPr/>
          </p:nvSpPr>
          <p:spPr>
            <a:xfrm>
              <a:off x="1391349" y="2184861"/>
              <a:ext cx="1752978" cy="439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Canon E37113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54" name="CasellaDiTesto 53">
              <a:extLst>
                <a:ext uri="{FF2B5EF4-FFF2-40B4-BE49-F238E27FC236}">
                  <a16:creationId xmlns:a16="http://schemas.microsoft.com/office/drawing/2014/main" xmlns="" id="{B4606E6F-28F2-4A26-8EA1-21F1A58AB489}"/>
                </a:ext>
              </a:extLst>
            </p:cNvPr>
            <p:cNvSpPr txBox="1"/>
            <p:nvPr/>
          </p:nvSpPr>
          <p:spPr>
            <a:xfrm>
              <a:off x="3702076" y="4152072"/>
              <a:ext cx="5405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solidFill>
                    <a:srgbClr val="7030A0"/>
                  </a:solidFill>
                </a:rPr>
                <a:t>SLED</a:t>
              </a:r>
            </a:p>
          </p:txBody>
        </p:sp>
        <p:sp>
          <p:nvSpPr>
            <p:cNvPr id="55" name="CasellaDiTesto 54">
              <a:extLst>
                <a:ext uri="{FF2B5EF4-FFF2-40B4-BE49-F238E27FC236}">
                  <a16:creationId xmlns:a16="http://schemas.microsoft.com/office/drawing/2014/main" xmlns="" id="{BEB90B94-6085-4ABC-95D2-B530D5D6CFE6}"/>
                </a:ext>
              </a:extLst>
            </p:cNvPr>
            <p:cNvSpPr txBox="1"/>
            <p:nvPr/>
          </p:nvSpPr>
          <p:spPr>
            <a:xfrm>
              <a:off x="2547581" y="2976378"/>
              <a:ext cx="1585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FF3300"/>
                  </a:solidFill>
                </a:rPr>
                <a:t>MODE </a:t>
              </a:r>
              <a:r>
                <a:rPr lang="it-IT" sz="1400" dirty="0" smtClean="0">
                  <a:solidFill>
                    <a:srgbClr val="FF3300"/>
                  </a:solidFill>
                </a:rPr>
                <a:t>CONVERTER</a:t>
              </a:r>
              <a:endParaRPr lang="it-IT" sz="1400" dirty="0">
                <a:solidFill>
                  <a:srgbClr val="FF3300"/>
                </a:solidFill>
              </a:endParaRPr>
            </a:p>
          </p:txBody>
        </p:sp>
        <p:sp>
          <p:nvSpPr>
            <p:cNvPr id="56" name="CasellaDiTesto 374">
              <a:extLst>
                <a:ext uri="{FF2B5EF4-FFF2-40B4-BE49-F238E27FC236}">
                  <a16:creationId xmlns:a16="http://schemas.microsoft.com/office/drawing/2014/main" xmlns="" id="{5DED1065-D83D-4AEE-82CA-FEA481DAF30C}"/>
                </a:ext>
              </a:extLst>
            </p:cNvPr>
            <p:cNvSpPr txBox="1"/>
            <p:nvPr/>
          </p:nvSpPr>
          <p:spPr>
            <a:xfrm>
              <a:off x="4582357" y="3804689"/>
              <a:ext cx="2544909" cy="439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FF3300"/>
                  </a:solidFill>
                </a:rPr>
                <a:t>MODE </a:t>
              </a:r>
              <a:r>
                <a:rPr lang="it-IT" sz="1400" dirty="0" smtClean="0">
                  <a:solidFill>
                    <a:srgbClr val="FF3300"/>
                  </a:solidFill>
                </a:rPr>
                <a:t> CONVERTER</a:t>
              </a:r>
              <a:endParaRPr lang="it-IT" sz="1400" dirty="0">
                <a:solidFill>
                  <a:srgbClr val="FF3300"/>
                </a:solidFill>
              </a:endParaRPr>
            </a:p>
          </p:txBody>
        </p:sp>
        <p:sp>
          <p:nvSpPr>
            <p:cNvPr id="57" name="CasellaDiTesto 29">
              <a:extLst>
                <a:ext uri="{FF2B5EF4-FFF2-40B4-BE49-F238E27FC236}">
                  <a16:creationId xmlns:a16="http://schemas.microsoft.com/office/drawing/2014/main" xmlns="" id="{9D365B4C-0EF4-4C3C-A568-B07A8257D3E0}"/>
                </a:ext>
              </a:extLst>
            </p:cNvPr>
            <p:cNvSpPr txBox="1"/>
            <p:nvPr/>
          </p:nvSpPr>
          <p:spPr>
            <a:xfrm>
              <a:off x="2431564" y="3424063"/>
              <a:ext cx="18609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00B050"/>
                  </a:solidFill>
                </a:rPr>
                <a:t>CIRCULAR WAVEGUIDE</a:t>
              </a:r>
            </a:p>
          </p:txBody>
        </p:sp>
        <p:sp>
          <p:nvSpPr>
            <p:cNvPr id="58" name="CasellaDiTesto 16">
              <a:extLst>
                <a:ext uri="{FF2B5EF4-FFF2-40B4-BE49-F238E27FC236}">
                  <a16:creationId xmlns:a16="http://schemas.microsoft.com/office/drawing/2014/main" xmlns="" id="{58825F78-5AD1-4601-9348-C8963CE03EA5}"/>
                </a:ext>
              </a:extLst>
            </p:cNvPr>
            <p:cNvSpPr txBox="1"/>
            <p:nvPr/>
          </p:nvSpPr>
          <p:spPr>
            <a:xfrm>
              <a:off x="4698051" y="2930809"/>
              <a:ext cx="2460376" cy="439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 smtClean="0"/>
                <a:t>MODULATOR HALL</a:t>
              </a:r>
              <a:endParaRPr lang="en-US" sz="1400" dirty="0"/>
            </a:p>
          </p:txBody>
        </p:sp>
        <p:sp>
          <p:nvSpPr>
            <p:cNvPr id="59" name="CasellaDiTesto 375">
              <a:extLst>
                <a:ext uri="{FF2B5EF4-FFF2-40B4-BE49-F238E27FC236}">
                  <a16:creationId xmlns:a16="http://schemas.microsoft.com/office/drawing/2014/main" xmlns="" id="{36594CA5-27EF-4362-9B10-61DDA054A73B}"/>
                </a:ext>
              </a:extLst>
            </p:cNvPr>
            <p:cNvSpPr txBox="1"/>
            <p:nvPr/>
          </p:nvSpPr>
          <p:spPr>
            <a:xfrm>
              <a:off x="5580280" y="4428391"/>
              <a:ext cx="1655907" cy="439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 smtClean="0"/>
                <a:t>LINAC HALL</a:t>
              </a:r>
              <a:endParaRPr lang="en-US" sz="1400" dirty="0"/>
            </a:p>
          </p:txBody>
        </p:sp>
        <p:cxnSp>
          <p:nvCxnSpPr>
            <p:cNvPr id="60" name="Connettore diritto 344">
              <a:extLst>
                <a:ext uri="{FF2B5EF4-FFF2-40B4-BE49-F238E27FC236}">
                  <a16:creationId xmlns:a16="http://schemas.microsoft.com/office/drawing/2014/main" xmlns="" id="{8D5415AA-5F87-4844-A391-BACA7C862CB1}"/>
                </a:ext>
              </a:extLst>
            </p:cNvPr>
            <p:cNvCxnSpPr/>
            <p:nvPr/>
          </p:nvCxnSpPr>
          <p:spPr bwMode="auto">
            <a:xfrm>
              <a:off x="2431564" y="3364328"/>
              <a:ext cx="4247653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1" name="Triangolo isoscele 21">
              <a:extLst>
                <a:ext uri="{FF2B5EF4-FFF2-40B4-BE49-F238E27FC236}">
                  <a16:creationId xmlns:a16="http://schemas.microsoft.com/office/drawing/2014/main" xmlns="" id="{E24F58BD-7C8F-47A5-B4DC-50E9F78431C2}"/>
                </a:ext>
              </a:extLst>
            </p:cNvPr>
            <p:cNvSpPr/>
            <p:nvPr/>
          </p:nvSpPr>
          <p:spPr bwMode="auto">
            <a:xfrm rot="5400000" flipH="1">
              <a:off x="5359940" y="2027376"/>
              <a:ext cx="1030235" cy="729636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10799999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62" name="Connettore 1 24">
              <a:extLst>
                <a:ext uri="{FF2B5EF4-FFF2-40B4-BE49-F238E27FC236}">
                  <a16:creationId xmlns:a16="http://schemas.microsoft.com/office/drawing/2014/main" xmlns="" id="{CAE336A3-2F0F-410D-8E9A-79F0C276E45E}"/>
                </a:ext>
              </a:extLst>
            </p:cNvPr>
            <p:cNvCxnSpPr/>
            <p:nvPr/>
          </p:nvCxnSpPr>
          <p:spPr bwMode="auto">
            <a:xfrm flipH="1">
              <a:off x="3705001" y="2395211"/>
              <a:ext cx="1889697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4" name="CasellaDiTesto 25">
              <a:extLst>
                <a:ext uri="{FF2B5EF4-FFF2-40B4-BE49-F238E27FC236}">
                  <a16:creationId xmlns:a16="http://schemas.microsoft.com/office/drawing/2014/main" xmlns="" id="{D75CF7E6-605A-4558-9CA9-541FBC7ACBFB}"/>
                </a:ext>
              </a:extLst>
            </p:cNvPr>
            <p:cNvSpPr txBox="1"/>
            <p:nvPr/>
          </p:nvSpPr>
          <p:spPr>
            <a:xfrm>
              <a:off x="6217940" y="2169304"/>
              <a:ext cx="1928278" cy="439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CPI VKX-8311A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65" name="CasellaDiTesto 25">
              <a:extLst>
                <a:ext uri="{FF2B5EF4-FFF2-40B4-BE49-F238E27FC236}">
                  <a16:creationId xmlns:a16="http://schemas.microsoft.com/office/drawing/2014/main" xmlns="" id="{D75CF7E6-605A-4558-9CA9-541FBC7ACBFB}"/>
                </a:ext>
              </a:extLst>
            </p:cNvPr>
            <p:cNvSpPr txBox="1"/>
            <p:nvPr/>
          </p:nvSpPr>
          <p:spPr>
            <a:xfrm>
              <a:off x="3268736" y="1826370"/>
              <a:ext cx="2810374" cy="395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i="1" dirty="0" smtClean="0">
                  <a:solidFill>
                    <a:srgbClr val="008000"/>
                  </a:solidFill>
                </a:rPr>
                <a:t>RF </a:t>
              </a:r>
              <a:r>
                <a:rPr lang="it-IT" sz="1200" i="1" dirty="0" err="1" smtClean="0">
                  <a:solidFill>
                    <a:srgbClr val="008000"/>
                  </a:solidFill>
                </a:rPr>
                <a:t>smart</a:t>
              </a:r>
              <a:r>
                <a:rPr lang="it-IT" sz="1200" i="1" dirty="0" smtClean="0">
                  <a:solidFill>
                    <a:srgbClr val="008000"/>
                  </a:solidFill>
                </a:rPr>
                <a:t> </a:t>
              </a:r>
              <a:r>
                <a:rPr lang="it-IT" sz="1200" i="1" dirty="0" err="1" smtClean="0">
                  <a:solidFill>
                    <a:srgbClr val="008000"/>
                  </a:solidFill>
                </a:rPr>
                <a:t>combiner</a:t>
              </a:r>
              <a:r>
                <a:rPr lang="it-IT" sz="1200" i="1" dirty="0">
                  <a:solidFill>
                    <a:srgbClr val="008000"/>
                  </a:solidFill>
                </a:rPr>
                <a:t> </a:t>
              </a:r>
              <a:r>
                <a:rPr lang="it-IT" sz="1200" i="1" dirty="0" smtClean="0">
                  <a:solidFill>
                    <a:srgbClr val="008000"/>
                  </a:solidFill>
                </a:rPr>
                <a:t>/ </a:t>
              </a:r>
              <a:r>
                <a:rPr lang="it-IT" sz="1200" i="1" dirty="0" err="1" smtClean="0">
                  <a:solidFill>
                    <a:srgbClr val="008000"/>
                  </a:solidFill>
                </a:rPr>
                <a:t>switch</a:t>
              </a:r>
              <a:r>
                <a:rPr lang="it-IT" sz="1200" i="1" dirty="0" smtClean="0">
                  <a:solidFill>
                    <a:srgbClr val="008000"/>
                  </a:solidFill>
                </a:rPr>
                <a:t> </a:t>
              </a:r>
              <a:endParaRPr lang="it-IT" sz="1200" i="1" dirty="0">
                <a:solidFill>
                  <a:srgbClr val="008000"/>
                </a:solidFill>
              </a:endParaRPr>
            </a:p>
          </p:txBody>
        </p:sp>
      </p:grpSp>
      <p:sp>
        <p:nvSpPr>
          <p:cNvPr id="7" name="Rettangolo 6"/>
          <p:cNvSpPr/>
          <p:nvPr/>
        </p:nvSpPr>
        <p:spPr>
          <a:xfrm>
            <a:off x="6071103" y="1979385"/>
            <a:ext cx="630661" cy="20659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CasellaDiTesto 62"/>
          <p:cNvSpPr txBox="1"/>
          <p:nvPr/>
        </p:nvSpPr>
        <p:spPr>
          <a:xfrm>
            <a:off x="6994865" y="1337182"/>
            <a:ext cx="16318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 smtClean="0"/>
              <a:t>50 MW, 1.5 µs,</a:t>
            </a:r>
          </a:p>
          <a:p>
            <a:pPr algn="r"/>
            <a:r>
              <a:rPr lang="en-GB" dirty="0" smtClean="0"/>
              <a:t>100 Hz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22" y="1735836"/>
            <a:ext cx="3610429" cy="3306897"/>
          </a:xfrm>
          <a:prstGeom prst="rect">
            <a:avLst/>
          </a:prstGeom>
        </p:spPr>
      </p:pic>
      <p:cxnSp>
        <p:nvCxnSpPr>
          <p:cNvPr id="5" name="Connettore 1 4"/>
          <p:cNvCxnSpPr/>
          <p:nvPr/>
        </p:nvCxnSpPr>
        <p:spPr>
          <a:xfrm>
            <a:off x="940255" y="3512219"/>
            <a:ext cx="2830284" cy="0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1764533" y="3207684"/>
            <a:ext cx="2073196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b="1" i="1" dirty="0" smtClean="0">
                <a:solidFill>
                  <a:srgbClr val="008000"/>
                </a:solidFill>
              </a:rPr>
              <a:t> new CPI high rep rate </a:t>
            </a:r>
            <a:r>
              <a:rPr lang="en-GB" sz="1400" b="1" i="1" dirty="0" err="1" smtClean="0">
                <a:solidFill>
                  <a:srgbClr val="008000"/>
                </a:solidFill>
              </a:rPr>
              <a:t>kly</a:t>
            </a:r>
            <a:endParaRPr lang="en-GB" sz="1400" b="1" i="1" dirty="0">
              <a:solidFill>
                <a:srgbClr val="008000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466725" y="5238750"/>
            <a:ext cx="824950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This study is very rough and need to be continued more rigorously, but we need: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more precise requests and specifications by FEL users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more technical data from klystron producer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more experimental data from existing power plants (high rep rate tests @ X boxes?)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maybe new creative ideas to better exploit the existing hardware …</a:t>
            </a:r>
            <a:endParaRPr lang="en-GB" dirty="0"/>
          </a:p>
        </p:txBody>
      </p:sp>
      <p:sp>
        <p:nvSpPr>
          <p:cNvPr id="66" name="Segnaposto numero diapositiva 1"/>
          <p:cNvSpPr txBox="1">
            <a:spLocks/>
          </p:cNvSpPr>
          <p:nvPr/>
        </p:nvSpPr>
        <p:spPr>
          <a:xfrm>
            <a:off x="6861557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111DFF5-15C2-4B3F-94B3-10BF93258423}" type="slidenum">
              <a:rPr lang="en-GB" sz="1200" smtClean="0"/>
              <a:pPr algn="r"/>
              <a:t>13</a:t>
            </a:fld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1902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17507" y="3091068"/>
            <a:ext cx="87168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3600" dirty="0" err="1" smtClean="0"/>
              <a:t>Study</a:t>
            </a:r>
            <a:r>
              <a:rPr lang="it-IT" sz="3600" dirty="0" smtClean="0"/>
              <a:t> on </a:t>
            </a:r>
            <a:r>
              <a:rPr lang="it-IT" sz="3600" dirty="0" err="1" smtClean="0"/>
              <a:t>couplers</a:t>
            </a:r>
            <a:r>
              <a:rPr lang="it-IT" sz="3600" dirty="0"/>
              <a:t> </a:t>
            </a:r>
            <a:r>
              <a:rPr lang="it-IT" sz="3600" dirty="0" smtClean="0"/>
              <a:t>for </a:t>
            </a:r>
            <a:r>
              <a:rPr lang="it-IT" sz="3600" dirty="0" err="1"/>
              <a:t>EuPRAXIA@SPARC_LAB</a:t>
            </a:r>
            <a:r>
              <a:rPr lang="it-IT" sz="3600" dirty="0"/>
              <a:t> </a:t>
            </a:r>
            <a:endParaRPr lang="it-IT" sz="3600" dirty="0" smtClean="0"/>
          </a:p>
        </p:txBody>
      </p:sp>
    </p:spTree>
    <p:extLst>
      <p:ext uri="{BB962C8B-B14F-4D97-AF65-F5344CB8AC3E}">
        <p14:creationId xmlns:p14="http://schemas.microsoft.com/office/powerpoint/2010/main" val="26817218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99846"/>
          </a:xfrm>
        </p:spPr>
        <p:txBody>
          <a:bodyPr>
            <a:normAutofit/>
          </a:bodyPr>
          <a:lstStyle/>
          <a:p>
            <a:pPr algn="ctr"/>
            <a:r>
              <a:rPr lang="en-GB" sz="3100" dirty="0" smtClean="0">
                <a:latin typeface="Calibri" panose="020F0502020204030204" pitchFamily="34" charset="0"/>
                <a:cs typeface="Calibri" panose="020F0502020204030204" pitchFamily="34" charset="0"/>
              </a:rPr>
              <a:t>Slot coupler (z-type, input, 80 MV/m)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11" t="10746" r="29104" b="22985"/>
          <a:stretch/>
        </p:blipFill>
        <p:spPr bwMode="auto">
          <a:xfrm>
            <a:off x="622340" y="906724"/>
            <a:ext cx="1261049" cy="2272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478997" y="3169563"/>
            <a:ext cx="1547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W/O racetrack</a:t>
            </a:r>
            <a:endParaRPr lang="en-GB" dirty="0"/>
          </a:p>
        </p:txBody>
      </p:sp>
      <p:pic>
        <p:nvPicPr>
          <p:cNvPr id="6758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60" t="11035" r="28449" b="22620"/>
          <a:stretch/>
        </p:blipFill>
        <p:spPr bwMode="auto">
          <a:xfrm>
            <a:off x="552450" y="3894968"/>
            <a:ext cx="1332695" cy="2274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/>
          <p:cNvSpPr txBox="1"/>
          <p:nvPr/>
        </p:nvSpPr>
        <p:spPr>
          <a:xfrm>
            <a:off x="478997" y="6160413"/>
            <a:ext cx="1395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W/ racetrack</a:t>
            </a:r>
            <a:endParaRPr lang="en-GB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551583" y="1858240"/>
            <a:ext cx="1308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Δ</a:t>
            </a:r>
            <a:r>
              <a:rPr lang="it-IT" dirty="0"/>
              <a:t>T </a:t>
            </a:r>
            <a:r>
              <a:rPr lang="it-IT" dirty="0" smtClean="0"/>
              <a:t>&lt; 19° C</a:t>
            </a:r>
            <a:endParaRPr lang="en-GB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2551583" y="4847787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Δ</a:t>
            </a:r>
            <a:r>
              <a:rPr lang="it-IT" dirty="0"/>
              <a:t>T </a:t>
            </a:r>
            <a:r>
              <a:rPr lang="it-IT" dirty="0" smtClean="0"/>
              <a:t>&lt; 25° C</a:t>
            </a:r>
            <a:endParaRPr lang="en-GB" dirty="0"/>
          </a:p>
        </p:txBody>
      </p:sp>
      <p:pic>
        <p:nvPicPr>
          <p:cNvPr id="675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899" y="443965"/>
            <a:ext cx="4265101" cy="3197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2175815" y="6345079"/>
            <a:ext cx="6640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58 MW input power, 100 ns pulse length (70 MW and 130 ns for XLS)</a:t>
            </a:r>
            <a:endParaRPr lang="en-GB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4591878" y="3871208"/>
            <a:ext cx="42248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err="1" smtClean="0"/>
              <a:t>Equivalent</a:t>
            </a:r>
            <a:r>
              <a:rPr lang="it-IT" dirty="0" smtClean="0"/>
              <a:t> </a:t>
            </a:r>
            <a:r>
              <a:rPr lang="it-IT" dirty="0" err="1" smtClean="0"/>
              <a:t>focusing</a:t>
            </a:r>
            <a:r>
              <a:rPr lang="it-IT" dirty="0" smtClean="0"/>
              <a:t>/</a:t>
            </a:r>
            <a:r>
              <a:rPr lang="it-IT" dirty="0" err="1" smtClean="0"/>
              <a:t>defocusing</a:t>
            </a:r>
            <a:r>
              <a:rPr lang="it-IT" dirty="0" smtClean="0"/>
              <a:t> quadrupole </a:t>
            </a:r>
            <a:r>
              <a:rPr lang="it-IT" dirty="0" err="1" smtClean="0"/>
              <a:t>gradient</a:t>
            </a:r>
            <a:r>
              <a:rPr lang="it-IT" dirty="0" smtClean="0"/>
              <a:t> on the x </a:t>
            </a:r>
            <a:r>
              <a:rPr lang="it-IT" dirty="0" err="1" smtClean="0"/>
              <a:t>plane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the center of the </a:t>
            </a:r>
            <a:r>
              <a:rPr lang="it-IT" dirty="0" err="1" smtClean="0"/>
              <a:t>coupler</a:t>
            </a:r>
            <a:r>
              <a:rPr lang="it-IT" dirty="0" smtClean="0"/>
              <a:t>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/>
              <p:cNvSpPr txBox="1"/>
              <p:nvPr/>
            </p:nvSpPr>
            <p:spPr>
              <a:xfrm>
                <a:off x="5496275" y="4598745"/>
                <a:ext cx="2439193" cy="6183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/>
                            </a:rPr>
                            <m:t>𝑔</m:t>
                          </m:r>
                        </m:e>
                        <m:sub>
                          <m:r>
                            <a:rPr lang="it-IT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𝑤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/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𝑜</m:t>
                          </m:r>
                        </m:sub>
                      </m:sSub>
                      <m:r>
                        <a:rPr lang="it-IT" b="0" i="1" smtClean="0">
                          <a:latin typeface="Cambria Math"/>
                        </a:rPr>
                        <m:t>=−11.593</m:t>
                      </m:r>
                      <m:d>
                        <m:dPr>
                          <m:begChr m:val="["/>
                          <m:endChr m:val="]"/>
                          <m:ctrlPr>
                            <a:rPr lang="it-IT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/>
                                </a:rPr>
                                <m:t>𝑇</m:t>
                              </m:r>
                            </m:num>
                            <m:den>
                              <m:r>
                                <a:rPr lang="it-IT" i="1">
                                  <a:latin typeface="Cambria Math"/>
                                </a:rPr>
                                <m:t>𝑚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CasellaDiTesto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6275" y="4598745"/>
                <a:ext cx="2439193" cy="61837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/>
              <p:cNvSpPr txBox="1"/>
              <p:nvPr/>
            </p:nvSpPr>
            <p:spPr>
              <a:xfrm>
                <a:off x="5611946" y="5408561"/>
                <a:ext cx="2207849" cy="6183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/>
                            </a:rPr>
                            <m:t>𝑔</m:t>
                          </m:r>
                        </m:e>
                        <m:sub>
                          <m:r>
                            <a:rPr lang="it-IT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𝑤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/</m:t>
                          </m:r>
                        </m:sub>
                      </m:sSub>
                      <m:r>
                        <a:rPr lang="it-IT" b="0" i="1" smtClean="0">
                          <a:latin typeface="Cambria Math"/>
                        </a:rPr>
                        <m:t>=−0.006</m:t>
                      </m:r>
                      <m:d>
                        <m:dPr>
                          <m:begChr m:val="["/>
                          <m:endChr m:val="]"/>
                          <m:ctrlPr>
                            <a:rPr lang="it-IT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/>
                                </a:rPr>
                                <m:t>𝑇</m:t>
                              </m:r>
                            </m:num>
                            <m:den>
                              <m:r>
                                <a:rPr lang="it-IT" i="1">
                                  <a:latin typeface="Cambria Math"/>
                                </a:rPr>
                                <m:t>𝑚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CasellaDiTes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1946" y="5408561"/>
                <a:ext cx="2207849" cy="61837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asellaDiTesto 16"/>
          <p:cNvSpPr txBox="1"/>
          <p:nvPr/>
        </p:nvSpPr>
        <p:spPr>
          <a:xfrm>
            <a:off x="6638125" y="2830093"/>
            <a:ext cx="86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r=2mm</a:t>
            </a:r>
            <a:endParaRPr lang="en-GB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551583" y="3457180"/>
            <a:ext cx="1436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</a:t>
            </a:r>
            <a:r>
              <a:rPr lang="it-IT" baseline="-25000" dirty="0" smtClean="0"/>
              <a:t>1</a:t>
            </a:r>
            <a:r>
              <a:rPr lang="it-IT" dirty="0" smtClean="0"/>
              <a:t>=3.629 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91821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99846"/>
          </a:xfrm>
        </p:spPr>
        <p:txBody>
          <a:bodyPr>
            <a:normAutofit/>
          </a:bodyPr>
          <a:lstStyle/>
          <a:p>
            <a:pPr algn="ctr"/>
            <a:r>
              <a:rPr lang="en-GB" sz="3100" dirty="0">
                <a:latin typeface="Calibri" panose="020F0502020204030204" pitchFamily="34" charset="0"/>
                <a:cs typeface="Calibri" panose="020F0502020204030204" pitchFamily="34" charset="0"/>
              </a:rPr>
              <a:t>Waveguide coupler (input</a:t>
            </a:r>
            <a:r>
              <a:rPr lang="en-GB" sz="31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3100" dirty="0">
                <a:latin typeface="Calibri" panose="020F0502020204030204" pitchFamily="34" charset="0"/>
                <a:cs typeface="Calibri" panose="020F0502020204030204" pitchFamily="34" charset="0"/>
              </a:rPr>
              <a:t>80 MV/m</a:t>
            </a:r>
            <a:r>
              <a:rPr lang="en-GB" sz="31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541397" y="2777295"/>
            <a:ext cx="1795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W/O </a:t>
            </a:r>
            <a:r>
              <a:rPr lang="it-IT" dirty="0" err="1" smtClean="0"/>
              <a:t>wg</a:t>
            </a:r>
            <a:r>
              <a:rPr lang="it-IT" dirty="0" smtClean="0"/>
              <a:t> </a:t>
            </a:r>
            <a:r>
              <a:rPr lang="it-IT" dirty="0" err="1" smtClean="0"/>
              <a:t>tapering</a:t>
            </a:r>
            <a:endParaRPr lang="en-GB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663260" y="5600700"/>
            <a:ext cx="1643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W/ </a:t>
            </a:r>
            <a:r>
              <a:rPr lang="it-IT" dirty="0" err="1" smtClean="0"/>
              <a:t>wg</a:t>
            </a:r>
            <a:r>
              <a:rPr lang="it-IT" dirty="0" smtClean="0"/>
              <a:t> </a:t>
            </a:r>
            <a:r>
              <a:rPr lang="it-IT" dirty="0" err="1" smtClean="0"/>
              <a:t>tapering</a:t>
            </a:r>
            <a:endParaRPr lang="en-GB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551583" y="1858240"/>
            <a:ext cx="1308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Δ</a:t>
            </a:r>
            <a:r>
              <a:rPr lang="it-IT" dirty="0"/>
              <a:t>T </a:t>
            </a:r>
            <a:r>
              <a:rPr lang="it-IT" dirty="0" smtClean="0"/>
              <a:t>&lt; 10° C</a:t>
            </a:r>
            <a:endParaRPr lang="en-GB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2551583" y="4847787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Δ</a:t>
            </a:r>
            <a:r>
              <a:rPr lang="it-IT" dirty="0"/>
              <a:t>T </a:t>
            </a:r>
            <a:r>
              <a:rPr lang="it-IT" dirty="0" smtClean="0"/>
              <a:t>&lt; 11° C</a:t>
            </a:r>
            <a:endParaRPr lang="en-GB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294227" y="6428754"/>
            <a:ext cx="3984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58 MW input power, 100 ns pulse length</a:t>
            </a:r>
            <a:endParaRPr lang="en-GB" dirty="0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75" t="26333" r="26563" b="30833"/>
          <a:stretch/>
        </p:blipFill>
        <p:spPr bwMode="auto">
          <a:xfrm>
            <a:off x="583689" y="1308517"/>
            <a:ext cx="1457298" cy="1468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13" t="39489" r="51146" b="45333"/>
          <a:stretch/>
        </p:blipFill>
        <p:spPr bwMode="auto">
          <a:xfrm>
            <a:off x="541397" y="3962400"/>
            <a:ext cx="1562100" cy="173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899" y="259299"/>
            <a:ext cx="4265101" cy="3197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5495488" y="1447800"/>
            <a:ext cx="1192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waveguide</a:t>
            </a:r>
            <a:endParaRPr lang="en-GB" dirty="0"/>
          </a:p>
        </p:txBody>
      </p:sp>
      <p:pic>
        <p:nvPicPr>
          <p:cNvPr id="6963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899" y="3230873"/>
            <a:ext cx="4265101" cy="3197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sellaDiTesto 6"/>
          <p:cNvSpPr txBox="1"/>
          <p:nvPr/>
        </p:nvSpPr>
        <p:spPr>
          <a:xfrm>
            <a:off x="5495488" y="4286250"/>
            <a:ext cx="1439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Matching</a:t>
            </a:r>
            <a:r>
              <a:rPr lang="it-IT" dirty="0" smtClean="0"/>
              <a:t> </a:t>
            </a:r>
            <a:r>
              <a:rPr lang="it-IT" dirty="0" err="1" smtClean="0"/>
              <a:t>cell</a:t>
            </a:r>
            <a:endParaRPr lang="en-GB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6638124" y="2580131"/>
            <a:ext cx="86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r=2mm</a:t>
            </a:r>
            <a:endParaRPr lang="en-GB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6578477" y="5600700"/>
            <a:ext cx="86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r=2mm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08168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99846"/>
          </a:xfrm>
        </p:spPr>
        <p:txBody>
          <a:bodyPr>
            <a:normAutofit/>
          </a:bodyPr>
          <a:lstStyle/>
          <a:p>
            <a:pPr algn="ctr"/>
            <a:r>
              <a:rPr lang="en-GB" sz="3100" dirty="0" smtClean="0">
                <a:latin typeface="Calibri" panose="020F0502020204030204" pitchFamily="34" charset="0"/>
                <a:cs typeface="Calibri" panose="020F0502020204030204" pitchFamily="34" charset="0"/>
              </a:rPr>
              <a:t>Waveguide coupler (input, </a:t>
            </a:r>
            <a:r>
              <a:rPr lang="en-GB" sz="3100" dirty="0">
                <a:latin typeface="Calibri" panose="020F0502020204030204" pitchFamily="34" charset="0"/>
                <a:cs typeface="Calibri" panose="020F0502020204030204" pitchFamily="34" charset="0"/>
              </a:rPr>
              <a:t>80 MV/m)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36662" y="1369944"/>
            <a:ext cx="8418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Equivalent</a:t>
            </a:r>
            <a:r>
              <a:rPr lang="it-IT" dirty="0" smtClean="0"/>
              <a:t> </a:t>
            </a:r>
            <a:r>
              <a:rPr lang="it-IT" dirty="0" err="1" smtClean="0"/>
              <a:t>focusing</a:t>
            </a:r>
            <a:r>
              <a:rPr lang="it-IT" dirty="0" smtClean="0"/>
              <a:t>/</a:t>
            </a:r>
            <a:r>
              <a:rPr lang="it-IT" dirty="0" err="1" smtClean="0"/>
              <a:t>defocusing</a:t>
            </a:r>
            <a:r>
              <a:rPr lang="it-IT" dirty="0" smtClean="0"/>
              <a:t> quadrupole </a:t>
            </a:r>
            <a:r>
              <a:rPr lang="it-IT" dirty="0" err="1" smtClean="0"/>
              <a:t>gradient</a:t>
            </a:r>
            <a:r>
              <a:rPr lang="it-IT" dirty="0" smtClean="0"/>
              <a:t> on the x </a:t>
            </a:r>
            <a:r>
              <a:rPr lang="it-IT" dirty="0" err="1" smtClean="0"/>
              <a:t>plane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the center of the: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/>
              <p:cNvSpPr txBox="1"/>
              <p:nvPr/>
            </p:nvSpPr>
            <p:spPr>
              <a:xfrm>
                <a:off x="1959335" y="2844441"/>
                <a:ext cx="2137828" cy="6183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/>
                            </a:rPr>
                            <m:t>𝑔</m:t>
                          </m:r>
                        </m:e>
                        <m:sub>
                          <m:r>
                            <a:rPr lang="it-IT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𝑤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/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𝑜</m:t>
                          </m:r>
                        </m:sub>
                      </m:sSub>
                      <m:r>
                        <a:rPr lang="it-IT" b="0" i="1" smtClean="0">
                          <a:latin typeface="Cambria Math"/>
                        </a:rPr>
                        <m:t>=2.702</m:t>
                      </m:r>
                      <m:d>
                        <m:dPr>
                          <m:begChr m:val="["/>
                          <m:endChr m:val="]"/>
                          <m:ctrlPr>
                            <a:rPr lang="it-IT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/>
                                </a:rPr>
                                <m:t>𝑇</m:t>
                              </m:r>
                            </m:num>
                            <m:den>
                              <m:r>
                                <a:rPr lang="it-IT" i="1">
                                  <a:latin typeface="Cambria Math"/>
                                </a:rPr>
                                <m:t>𝑚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CasellaDiTesto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9335" y="2844441"/>
                <a:ext cx="2137828" cy="61837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/>
              <p:cNvSpPr txBox="1"/>
              <p:nvPr/>
            </p:nvSpPr>
            <p:spPr>
              <a:xfrm>
                <a:off x="2010887" y="3628572"/>
                <a:ext cx="2034723" cy="6183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/>
                            </a:rPr>
                            <m:t>𝑔</m:t>
                          </m:r>
                        </m:e>
                        <m:sub>
                          <m:r>
                            <a:rPr lang="it-IT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𝑤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/</m:t>
                          </m:r>
                        </m:sub>
                      </m:sSub>
                      <m:r>
                        <a:rPr lang="it-IT" b="0" i="1" smtClean="0">
                          <a:latin typeface="Cambria Math"/>
                        </a:rPr>
                        <m:t>=0.015</m:t>
                      </m:r>
                      <m:d>
                        <m:dPr>
                          <m:begChr m:val="["/>
                          <m:endChr m:val="]"/>
                          <m:ctrlPr>
                            <a:rPr lang="it-IT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/>
                                </a:rPr>
                                <m:t>𝑇</m:t>
                              </m:r>
                            </m:num>
                            <m:den>
                              <m:r>
                                <a:rPr lang="it-IT" i="1">
                                  <a:latin typeface="Cambria Math"/>
                                </a:rPr>
                                <m:t>𝑚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CasellaDiTes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0887" y="3628572"/>
                <a:ext cx="2034723" cy="61837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/>
              <p:cNvSpPr txBox="1"/>
              <p:nvPr/>
            </p:nvSpPr>
            <p:spPr>
              <a:xfrm>
                <a:off x="5295628" y="2844441"/>
                <a:ext cx="2137828" cy="6183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/>
                            </a:rPr>
                            <m:t>𝑔</m:t>
                          </m:r>
                        </m:e>
                        <m:sub>
                          <m:r>
                            <a:rPr lang="it-IT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𝑤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/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𝑜</m:t>
                          </m:r>
                        </m:sub>
                      </m:sSub>
                      <m:r>
                        <a:rPr lang="it-IT" b="0" i="1" smtClean="0">
                          <a:latin typeface="Cambria Math"/>
                        </a:rPr>
                        <m:t>=</m:t>
                      </m:r>
                      <m:r>
                        <a:rPr lang="it-IT" i="1">
                          <a:latin typeface="Cambria Math"/>
                        </a:rPr>
                        <m:t>0.258</m:t>
                      </m:r>
                      <m:d>
                        <m:dPr>
                          <m:begChr m:val="["/>
                          <m:endChr m:val="]"/>
                          <m:ctrlPr>
                            <a:rPr lang="it-IT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/>
                                </a:rPr>
                                <m:t>𝑇</m:t>
                              </m:r>
                            </m:num>
                            <m:den>
                              <m:r>
                                <a:rPr lang="it-IT" i="1">
                                  <a:latin typeface="Cambria Math"/>
                                </a:rPr>
                                <m:t>𝑚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CasellaDiTesto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5628" y="2844441"/>
                <a:ext cx="2137828" cy="61837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/>
              <p:cNvSpPr txBox="1"/>
              <p:nvPr/>
            </p:nvSpPr>
            <p:spPr>
              <a:xfrm>
                <a:off x="5347180" y="3628572"/>
                <a:ext cx="2034724" cy="6183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/>
                            </a:rPr>
                            <m:t>𝑔</m:t>
                          </m:r>
                        </m:e>
                        <m:sub>
                          <m:r>
                            <a:rPr lang="it-IT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𝑤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/</m:t>
                          </m:r>
                        </m:sub>
                      </m:sSub>
                      <m:r>
                        <a:rPr lang="it-IT" b="0" i="1" smtClean="0">
                          <a:latin typeface="Cambria Math"/>
                        </a:rPr>
                        <m:t>=</m:t>
                      </m:r>
                      <m:r>
                        <a:rPr lang="it-IT" i="1">
                          <a:latin typeface="Cambria Math"/>
                        </a:rPr>
                        <m:t>0.377</m:t>
                      </m:r>
                      <m:d>
                        <m:dPr>
                          <m:begChr m:val="["/>
                          <m:endChr m:val="]"/>
                          <m:ctrlPr>
                            <a:rPr lang="it-IT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/>
                                </a:rPr>
                                <m:t>𝑇</m:t>
                              </m:r>
                            </m:num>
                            <m:den>
                              <m:r>
                                <a:rPr lang="it-IT" i="1">
                                  <a:latin typeface="Cambria Math"/>
                                </a:rPr>
                                <m:t>𝑚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CasellaDiTesto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7180" y="3628572"/>
                <a:ext cx="2034724" cy="61837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asellaDiTesto 1"/>
          <p:cNvSpPr txBox="1"/>
          <p:nvPr/>
        </p:nvSpPr>
        <p:spPr>
          <a:xfrm>
            <a:off x="2414779" y="2475109"/>
            <a:ext cx="1226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Waveguide</a:t>
            </a:r>
            <a:endParaRPr lang="en-GB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5644697" y="2475109"/>
            <a:ext cx="1439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Matching</a:t>
            </a:r>
            <a:r>
              <a:rPr lang="it-IT" dirty="0" smtClean="0"/>
              <a:t> </a:t>
            </a:r>
            <a:r>
              <a:rPr lang="it-IT" dirty="0" err="1" smtClean="0"/>
              <a:t>cell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51119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99846"/>
          </a:xfrm>
        </p:spPr>
        <p:txBody>
          <a:bodyPr>
            <a:normAutofit/>
          </a:bodyPr>
          <a:lstStyle/>
          <a:p>
            <a:pPr algn="ctr"/>
            <a:r>
              <a:rPr lang="en-GB" sz="31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Couplers comparison (slot vs waveguide)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0087378"/>
              </p:ext>
            </p:extLst>
          </p:nvPr>
        </p:nvGraphicFramePr>
        <p:xfrm>
          <a:off x="967409" y="1864595"/>
          <a:ext cx="7285038" cy="109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4570"/>
                <a:gridCol w="2032000"/>
                <a:gridCol w="3998468"/>
              </a:tblGrid>
              <a:tr h="312751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Δ</a:t>
                      </a:r>
                      <a:r>
                        <a:rPr lang="en-GB" dirty="0" smtClean="0"/>
                        <a:t>T [°C]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g_B</a:t>
                      </a:r>
                      <a:r>
                        <a:rPr lang="it-IT" dirty="0" smtClean="0"/>
                        <a:t> [T/m]</a:t>
                      </a:r>
                      <a:endParaRPr lang="en-GB" dirty="0"/>
                    </a:p>
                  </a:txBody>
                  <a:tcPr/>
                </a:tc>
              </a:tr>
              <a:tr h="312751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slot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&lt; 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-0.006</a:t>
                      </a:r>
                      <a:endParaRPr lang="en-GB" dirty="0"/>
                    </a:p>
                  </a:txBody>
                  <a:tcPr/>
                </a:tc>
              </a:tr>
              <a:tr h="331967"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waveguide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&lt; 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0.015 (waveguide), 0.377 (matching cell)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2295938" y="4303644"/>
            <a:ext cx="458888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Work in progress:</a:t>
            </a:r>
          </a:p>
          <a:p>
            <a:pPr algn="ctr"/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Calculate</a:t>
            </a:r>
            <a:r>
              <a:rPr lang="it-IT" dirty="0" smtClean="0"/>
              <a:t> </a:t>
            </a:r>
            <a:r>
              <a:rPr lang="it-IT" dirty="0" err="1" smtClean="0"/>
              <a:t>g</a:t>
            </a:r>
            <a:r>
              <a:rPr lang="it-IT" baseline="-25000" dirty="0" err="1" smtClean="0"/>
              <a:t>B</a:t>
            </a:r>
            <a:r>
              <a:rPr lang="it-IT" dirty="0" smtClean="0"/>
              <a:t> (and </a:t>
            </a:r>
            <a:r>
              <a:rPr lang="it-IT" dirty="0" err="1" smtClean="0"/>
              <a:t>g</a:t>
            </a:r>
            <a:r>
              <a:rPr lang="it-IT" baseline="-25000" dirty="0" err="1" smtClean="0"/>
              <a:t>E</a:t>
            </a:r>
            <a:r>
              <a:rPr lang="it-IT" dirty="0" smtClean="0"/>
              <a:t>) </a:t>
            </a:r>
            <a:r>
              <a:rPr lang="it-IT" dirty="0" err="1" smtClean="0"/>
              <a:t>along</a:t>
            </a:r>
            <a:r>
              <a:rPr lang="it-IT" dirty="0" smtClean="0"/>
              <a:t> 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Calculations</a:t>
            </a:r>
            <a:r>
              <a:rPr lang="it-IT" dirty="0" smtClean="0"/>
              <a:t> </a:t>
            </a:r>
            <a:r>
              <a:rPr lang="it-IT" dirty="0" err="1" smtClean="0"/>
              <a:t>considering</a:t>
            </a:r>
            <a:r>
              <a:rPr lang="it-IT" dirty="0" smtClean="0"/>
              <a:t> the </a:t>
            </a:r>
            <a:r>
              <a:rPr lang="it-IT" dirty="0" err="1" smtClean="0"/>
              <a:t>injection</a:t>
            </a:r>
            <a:r>
              <a:rPr lang="it-IT" dirty="0" smtClean="0"/>
              <a:t> </a:t>
            </a:r>
            <a:r>
              <a:rPr lang="it-IT" dirty="0" err="1" smtClean="0"/>
              <a:t>phase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Calculate</a:t>
            </a:r>
            <a:r>
              <a:rPr lang="it-IT" dirty="0" smtClean="0"/>
              <a:t> the </a:t>
            </a:r>
            <a:r>
              <a:rPr lang="it-IT" dirty="0" err="1" smtClean="0"/>
              <a:t>integrated</a:t>
            </a:r>
            <a:r>
              <a:rPr lang="it-IT" dirty="0" smtClean="0"/>
              <a:t> </a:t>
            </a:r>
            <a:r>
              <a:rPr lang="it-IT" dirty="0" err="1" smtClean="0"/>
              <a:t>gradients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297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816416" y="1589325"/>
            <a:ext cx="7859486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</a:rPr>
              <a:t>Unification of the RF modules of the </a:t>
            </a:r>
            <a:r>
              <a:rPr lang="en-US" sz="2800" dirty="0" err="1" smtClean="0">
                <a:solidFill>
                  <a:srgbClr val="002060"/>
                </a:solidFill>
              </a:rPr>
              <a:t>Eupraxia@Sparc_Lab</a:t>
            </a:r>
            <a:r>
              <a:rPr lang="en-US" sz="2800" dirty="0" smtClean="0">
                <a:solidFill>
                  <a:srgbClr val="002060"/>
                </a:solidFill>
              </a:rPr>
              <a:t> and </a:t>
            </a:r>
            <a:r>
              <a:rPr lang="en-US" sz="2800" dirty="0" err="1" smtClean="0">
                <a:solidFill>
                  <a:srgbClr val="002060"/>
                </a:solidFill>
              </a:rPr>
              <a:t>CompactLight</a:t>
            </a:r>
            <a:r>
              <a:rPr lang="en-US" sz="2800" dirty="0" smtClean="0">
                <a:solidFill>
                  <a:srgbClr val="002060"/>
                </a:solidFill>
              </a:rPr>
              <a:t> design studies;</a:t>
            </a:r>
            <a:endParaRPr lang="en-GB" sz="2800" dirty="0">
              <a:solidFill>
                <a:srgbClr val="002060"/>
              </a:solidFill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</a:rPr>
              <a:t>Very </a:t>
            </a:r>
            <a:r>
              <a:rPr lang="en-US" sz="2800" dirty="0">
                <a:solidFill>
                  <a:srgbClr val="002060"/>
                </a:solidFill>
              </a:rPr>
              <a:t>preliminary considerations on increasing the rep rate of the RF power sources </a:t>
            </a:r>
            <a:r>
              <a:rPr lang="en-US" sz="2800" dirty="0" smtClean="0">
                <a:solidFill>
                  <a:srgbClr val="002060"/>
                </a:solidFill>
              </a:rPr>
              <a:t>for both projects; </a:t>
            </a:r>
            <a:r>
              <a:rPr lang="en-US" sz="2400" i="1" dirty="0">
                <a:solidFill>
                  <a:srgbClr val="00B0F0"/>
                </a:solidFill>
              </a:rPr>
              <a:t>d</a:t>
            </a:r>
            <a:r>
              <a:rPr lang="en-US" sz="2400" i="1" dirty="0" smtClean="0">
                <a:solidFill>
                  <a:srgbClr val="00B0F0"/>
                </a:solidFill>
              </a:rPr>
              <a:t>iscussion </a:t>
            </a:r>
            <a:r>
              <a:rPr lang="en-US" sz="2400" i="1" dirty="0">
                <a:solidFill>
                  <a:srgbClr val="00B0F0"/>
                </a:solidFill>
              </a:rPr>
              <a:t>involving </a:t>
            </a:r>
            <a:r>
              <a:rPr lang="en-US" sz="2400" i="1" dirty="0" smtClean="0">
                <a:solidFill>
                  <a:srgbClr val="00B0F0"/>
                </a:solidFill>
              </a:rPr>
              <a:t>Toshiro </a:t>
            </a:r>
            <a:r>
              <a:rPr lang="en-US" sz="2400" i="1" dirty="0">
                <a:solidFill>
                  <a:srgbClr val="00B0F0"/>
                </a:solidFill>
              </a:rPr>
              <a:t>Anno (</a:t>
            </a:r>
            <a:r>
              <a:rPr lang="en-US" sz="2400" i="1" dirty="0" smtClean="0">
                <a:solidFill>
                  <a:srgbClr val="00B0F0"/>
                </a:solidFill>
              </a:rPr>
              <a:t>Canon), Claude Van </a:t>
            </a:r>
            <a:r>
              <a:rPr lang="en-US" sz="2400" i="1" dirty="0" err="1" smtClean="0">
                <a:solidFill>
                  <a:srgbClr val="00B0F0"/>
                </a:solidFill>
              </a:rPr>
              <a:t>Daele</a:t>
            </a:r>
            <a:r>
              <a:rPr lang="en-US" sz="2400" i="1" dirty="0" smtClean="0">
                <a:solidFill>
                  <a:srgbClr val="00B0F0"/>
                </a:solidFill>
              </a:rPr>
              <a:t> (CPI) and </a:t>
            </a:r>
            <a:r>
              <a:rPr lang="en-US" sz="2400" i="1" dirty="0">
                <a:solidFill>
                  <a:srgbClr val="00B0F0"/>
                </a:solidFill>
              </a:rPr>
              <a:t>Mikael </a:t>
            </a:r>
            <a:r>
              <a:rPr lang="en-US" sz="2400" i="1" dirty="0" err="1" smtClean="0">
                <a:solidFill>
                  <a:srgbClr val="00B0F0"/>
                </a:solidFill>
              </a:rPr>
              <a:t>Lindholm</a:t>
            </a:r>
            <a:r>
              <a:rPr lang="en-US" sz="2400" i="1" dirty="0" smtClean="0">
                <a:solidFill>
                  <a:srgbClr val="00B0F0"/>
                </a:solidFill>
              </a:rPr>
              <a:t> (</a:t>
            </a:r>
            <a:r>
              <a:rPr lang="en-US" sz="2400" i="1" dirty="0" err="1" smtClean="0">
                <a:solidFill>
                  <a:srgbClr val="00B0F0"/>
                </a:solidFill>
              </a:rPr>
              <a:t>Scandinova</a:t>
            </a:r>
            <a:r>
              <a:rPr lang="en-US" sz="2400" i="1" dirty="0" smtClean="0">
                <a:solidFill>
                  <a:srgbClr val="00B0F0"/>
                </a:solidFill>
              </a:rPr>
              <a:t>)</a:t>
            </a:r>
            <a:endParaRPr lang="en-US" sz="2800" dirty="0" smtClean="0">
              <a:solidFill>
                <a:srgbClr val="00B0F0"/>
              </a:solidFill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</a:rPr>
              <a:t>Progress on the accelerating section RF coupler design</a:t>
            </a:r>
            <a:endParaRPr lang="en-GB" sz="2800" dirty="0"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764972" y="489850"/>
            <a:ext cx="29849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i="1" dirty="0" smtClean="0">
                <a:solidFill>
                  <a:srgbClr val="C00000"/>
                </a:solidFill>
              </a:rPr>
              <a:t>SUMMARY</a:t>
            </a:r>
            <a:endParaRPr lang="en-GB" sz="4800" b="1" i="1" dirty="0">
              <a:solidFill>
                <a:srgbClr val="C00000"/>
              </a:solidFill>
            </a:endParaRPr>
          </a:p>
        </p:txBody>
      </p:sp>
      <p:sp>
        <p:nvSpPr>
          <p:cNvPr id="4" name="Segnaposto numero diapositiva 1"/>
          <p:cNvSpPr txBox="1">
            <a:spLocks/>
          </p:cNvSpPr>
          <p:nvPr/>
        </p:nvSpPr>
        <p:spPr>
          <a:xfrm>
            <a:off x="6861557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111DFF5-15C2-4B3F-94B3-10BF93258423}" type="slidenum">
              <a:rPr lang="en-GB" sz="1200" smtClean="0"/>
              <a:pPr algn="r"/>
              <a:t>2</a:t>
            </a:fld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02143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el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2906987"/>
              </p:ext>
            </p:extLst>
          </p:nvPr>
        </p:nvGraphicFramePr>
        <p:xfrm>
          <a:off x="4822371" y="1349622"/>
          <a:ext cx="3647607" cy="47380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0632">
                  <a:extLst>
                    <a:ext uri="{9D8B030D-6E8A-4147-A177-3AD203B41FA5}">
                      <a16:colId xmlns="" xmlns:a16="http://schemas.microsoft.com/office/drawing/2014/main" val="3445033886"/>
                    </a:ext>
                  </a:extLst>
                </a:gridCol>
                <a:gridCol w="946975">
                  <a:extLst>
                    <a:ext uri="{9D8B030D-6E8A-4147-A177-3AD203B41FA5}">
                      <a16:colId xmlns="" xmlns:a16="http://schemas.microsoft.com/office/drawing/2014/main" val="1278593275"/>
                    </a:ext>
                  </a:extLst>
                </a:gridCol>
              </a:tblGrid>
              <a:tr h="283985">
                <a:tc>
                  <a:txBody>
                    <a:bodyPr/>
                    <a:lstStyle/>
                    <a:p>
                      <a:pPr marL="0" indent="0"/>
                      <a:r>
                        <a:rPr lang="it-IT" sz="1200" b="1" dirty="0" err="1">
                          <a:solidFill>
                            <a:sysClr val="windowText" lastClr="000000"/>
                          </a:solidFill>
                        </a:rPr>
                        <a:t>Freq</a:t>
                      </a:r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. of 2</a:t>
                      </a:r>
                      <a:r>
                        <a:rPr lang="el-GR" sz="1200" b="1" dirty="0">
                          <a:solidFill>
                            <a:sysClr val="windowText" lastClr="000000"/>
                          </a:solidFill>
                        </a:rPr>
                        <a:t>π</a:t>
                      </a:r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/3 mode [GHz]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11.9942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pPr marL="0" indent="0"/>
                      <a:r>
                        <a:rPr lang="it-IT" sz="1200" b="0" dirty="0" err="1">
                          <a:solidFill>
                            <a:sysClr val="windowText" lastClr="000000"/>
                          </a:solidFill>
                        </a:rPr>
                        <a:t>Average</a:t>
                      </a:r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 iris </a:t>
                      </a:r>
                      <a:r>
                        <a:rPr lang="it-IT" sz="1200" b="0" dirty="0" err="1">
                          <a:solidFill>
                            <a:sysClr val="windowText" lastClr="000000"/>
                          </a:solidFill>
                        </a:rPr>
                        <a:t>radius</a:t>
                      </a:r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it-IT" sz="1200" b="0" baseline="0" dirty="0">
                          <a:solidFill>
                            <a:sysClr val="windowText" lastClr="000000"/>
                          </a:solidFill>
                        </a:rPr>
                        <a:t>&lt;a&gt; </a:t>
                      </a:r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[mm]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3.5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pPr marL="0" indent="0"/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Total </a:t>
                      </a:r>
                      <a:r>
                        <a:rPr lang="it-IT" sz="1200" b="0" dirty="0" err="1">
                          <a:solidFill>
                            <a:sysClr val="windowText" lastClr="000000"/>
                          </a:solidFill>
                        </a:rPr>
                        <a:t>length</a:t>
                      </a:r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 of the TW </a:t>
                      </a:r>
                      <a:r>
                        <a:rPr lang="it-IT" sz="1200" b="0" dirty="0" err="1">
                          <a:solidFill>
                            <a:sysClr val="windowText" lastClr="000000"/>
                          </a:solidFill>
                        </a:rPr>
                        <a:t>structure</a:t>
                      </a:r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it-IT" sz="1200" b="0" baseline="0" dirty="0" err="1">
                          <a:solidFill>
                            <a:sysClr val="windowText" lastClr="000000"/>
                          </a:solidFill>
                        </a:rPr>
                        <a:t>L</a:t>
                      </a:r>
                      <a:r>
                        <a:rPr lang="it-IT" sz="1200" b="0" baseline="-25000" dirty="0" err="1">
                          <a:solidFill>
                            <a:sysClr val="windowText" lastClr="000000"/>
                          </a:solidFill>
                        </a:rPr>
                        <a:t>s</a:t>
                      </a:r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 [m]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0.9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01743215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RF </a:t>
                      </a:r>
                      <a:r>
                        <a:rPr lang="it-IT" sz="1200" b="0" dirty="0" err="1">
                          <a:solidFill>
                            <a:sysClr val="windowText" lastClr="000000"/>
                          </a:solidFill>
                        </a:rPr>
                        <a:t>pulse</a:t>
                      </a:r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 [µs]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1.5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52246911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r>
                        <a:rPr lang="it-IT" sz="1200" b="1" dirty="0" err="1"/>
                        <a:t>Average</a:t>
                      </a:r>
                      <a:r>
                        <a:rPr lang="it-IT" sz="1200" b="1" dirty="0"/>
                        <a:t> </a:t>
                      </a:r>
                      <a:r>
                        <a:rPr lang="it-IT" sz="1200" b="1" dirty="0" err="1"/>
                        <a:t>gradient</a:t>
                      </a:r>
                      <a:r>
                        <a:rPr lang="it-IT" sz="1200" b="1" dirty="0"/>
                        <a:t> &lt;G&gt; [MV/m]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65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52930733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r>
                        <a:rPr lang="it-IT" sz="1200" b="1" dirty="0" err="1">
                          <a:solidFill>
                            <a:srgbClr val="FF0000"/>
                          </a:solidFill>
                        </a:rPr>
                        <a:t>Linac</a:t>
                      </a:r>
                      <a:r>
                        <a:rPr lang="it-IT" sz="1200" b="1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it-IT" sz="1200" b="1" dirty="0">
                          <a:solidFill>
                            <a:srgbClr val="FF0000"/>
                          </a:solidFill>
                        </a:rPr>
                        <a:t>Energy</a:t>
                      </a:r>
                      <a:r>
                        <a:rPr lang="it-IT" sz="1200" b="1" baseline="0" dirty="0">
                          <a:solidFill>
                            <a:srgbClr val="FF0000"/>
                          </a:solidFill>
                        </a:rPr>
                        <a:t> gain </a:t>
                      </a:r>
                      <a:r>
                        <a:rPr lang="it-IT" sz="1200" b="1" baseline="0" dirty="0" err="1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E</a:t>
                      </a:r>
                      <a:r>
                        <a:rPr lang="it-IT" sz="1200" b="1" baseline="-25000" dirty="0" err="1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gain</a:t>
                      </a:r>
                      <a:r>
                        <a:rPr lang="it-IT" sz="1200" b="1" baseline="0" dirty="0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 [</a:t>
                      </a:r>
                      <a:r>
                        <a:rPr lang="it-IT" sz="1200" b="1" baseline="0" dirty="0" err="1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GeV</a:t>
                      </a:r>
                      <a:r>
                        <a:rPr lang="it-IT" sz="1200" b="1" baseline="0" dirty="0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]</a:t>
                      </a:r>
                      <a:r>
                        <a:rPr lang="it-IT" sz="1200" b="1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it-IT" sz="1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20156080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dirty="0" err="1"/>
                        <a:t>Linac</a:t>
                      </a:r>
                      <a:r>
                        <a:rPr lang="it-IT" sz="1200" b="0" baseline="0" dirty="0"/>
                        <a:t> </a:t>
                      </a:r>
                      <a:r>
                        <a:rPr lang="it-IT" sz="1200" b="0" dirty="0" err="1"/>
                        <a:t>active</a:t>
                      </a:r>
                      <a:r>
                        <a:rPr lang="it-IT" sz="1200" b="0" baseline="0" dirty="0"/>
                        <a:t> </a:t>
                      </a:r>
                      <a:r>
                        <a:rPr lang="en-US" sz="1200" b="0" baseline="0" noProof="0" dirty="0"/>
                        <a:t>length</a:t>
                      </a:r>
                      <a:r>
                        <a:rPr lang="it-IT" sz="1200" b="0" baseline="0" dirty="0"/>
                        <a:t> </a:t>
                      </a:r>
                      <a:r>
                        <a:rPr lang="it-IT" sz="1200" b="0" baseline="0" dirty="0" err="1"/>
                        <a:t>L</a:t>
                      </a:r>
                      <a:r>
                        <a:rPr lang="it-IT" sz="1200" b="0" baseline="-25000" dirty="0" err="1"/>
                        <a:t>act</a:t>
                      </a:r>
                      <a:r>
                        <a:rPr lang="it-IT" sz="1200" b="0" baseline="0" dirty="0"/>
                        <a:t> </a:t>
                      </a:r>
                      <a:r>
                        <a:rPr lang="it-IT" sz="1200" b="0" baseline="0" dirty="0">
                          <a:sym typeface="Symbol" panose="05050102010706020507" pitchFamily="18" charset="2"/>
                        </a:rPr>
                        <a:t>[m]</a:t>
                      </a:r>
                      <a:r>
                        <a:rPr lang="it-IT" sz="1200" b="0" baseline="0" dirty="0"/>
                        <a:t> </a:t>
                      </a:r>
                      <a:endParaRPr lang="it-IT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31942285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dirty="0" err="1"/>
                        <a:t>Unloaded</a:t>
                      </a:r>
                      <a:r>
                        <a:rPr lang="it-IT" sz="1200" b="0" dirty="0"/>
                        <a:t> SLED Q-</a:t>
                      </a:r>
                      <a:r>
                        <a:rPr lang="it-IT" sz="1200" b="0" dirty="0" err="1"/>
                        <a:t>factor</a:t>
                      </a:r>
                      <a:r>
                        <a:rPr lang="it-IT" sz="1200" b="0" dirty="0"/>
                        <a:t> Q</a:t>
                      </a:r>
                      <a:r>
                        <a:rPr lang="it-IT" sz="1200" b="0" baseline="-250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180000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02261831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r>
                        <a:rPr lang="it-IT" sz="1200" b="0" dirty="0" err="1"/>
                        <a:t>External</a:t>
                      </a:r>
                      <a:r>
                        <a:rPr lang="it-IT" sz="1200" b="0" dirty="0"/>
                        <a:t> SLED Q-</a:t>
                      </a:r>
                      <a:r>
                        <a:rPr lang="it-IT" sz="1200" b="0" dirty="0" err="1"/>
                        <a:t>factor</a:t>
                      </a:r>
                      <a:r>
                        <a:rPr lang="it-IT" sz="1200" b="0" baseline="0" dirty="0"/>
                        <a:t> Q</a:t>
                      </a:r>
                      <a:r>
                        <a:rPr lang="it-IT" sz="1200" b="0" baseline="-25000" dirty="0"/>
                        <a:t>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21600</a:t>
                      </a:r>
                      <a:endParaRPr lang="it-IT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07170940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Iris</a:t>
                      </a:r>
                      <a:r>
                        <a:rPr lang="it-IT" sz="1200" b="0" baseline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it-IT" sz="1200" b="0" baseline="0" dirty="0" err="1">
                          <a:solidFill>
                            <a:sysClr val="windowText" lastClr="000000"/>
                          </a:solidFill>
                        </a:rPr>
                        <a:t>radius</a:t>
                      </a:r>
                      <a:r>
                        <a:rPr lang="it-IT" sz="1200" b="0" baseline="0" dirty="0">
                          <a:solidFill>
                            <a:sysClr val="windowText" lastClr="000000"/>
                          </a:solidFill>
                        </a:rPr>
                        <a:t> a [mm]</a:t>
                      </a:r>
                      <a:endParaRPr lang="it-IT" sz="12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4.0-3.0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30315426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Group </a:t>
                      </a:r>
                      <a:r>
                        <a:rPr lang="it-IT" sz="1200" b="0" dirty="0" err="1">
                          <a:solidFill>
                            <a:sysClr val="windowText" lastClr="000000"/>
                          </a:solidFill>
                        </a:rPr>
                        <a:t>velocity</a:t>
                      </a:r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it-IT" sz="1200" b="0" dirty="0" err="1">
                          <a:solidFill>
                            <a:sysClr val="windowText" lastClr="000000"/>
                          </a:solidFill>
                        </a:rPr>
                        <a:t>v</a:t>
                      </a:r>
                      <a:r>
                        <a:rPr lang="it-IT" sz="1200" b="0" baseline="-25000" dirty="0" err="1">
                          <a:solidFill>
                            <a:sysClr val="windowText" lastClr="000000"/>
                          </a:solidFill>
                        </a:rPr>
                        <a:t>g</a:t>
                      </a:r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 [%]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 smtClean="0">
                          <a:solidFill>
                            <a:sysClr val="windowText" lastClr="000000"/>
                          </a:solidFill>
                        </a:rPr>
                        <a:t>3.7-1.5</a:t>
                      </a:r>
                      <a:endParaRPr lang="it-IT" sz="12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5865575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r>
                        <a:rPr lang="it-IT" sz="1200" b="1" dirty="0" err="1">
                          <a:solidFill>
                            <a:sysClr val="windowText" lastClr="000000"/>
                          </a:solidFill>
                        </a:rPr>
                        <a:t>Effective</a:t>
                      </a:r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 shunt </a:t>
                      </a:r>
                      <a:r>
                        <a:rPr lang="it-IT" sz="1200" b="1" dirty="0" err="1">
                          <a:solidFill>
                            <a:sysClr val="windowText" lastClr="000000"/>
                          </a:solidFill>
                        </a:rPr>
                        <a:t>Imp</a:t>
                      </a:r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. </a:t>
                      </a:r>
                      <a:r>
                        <a:rPr lang="it-IT" sz="1200" b="1" dirty="0" err="1">
                          <a:solidFill>
                            <a:sysClr val="windowText" lastClr="000000"/>
                          </a:solidFill>
                        </a:rPr>
                        <a:t>R</a:t>
                      </a:r>
                      <a:r>
                        <a:rPr lang="it-IT" sz="1200" b="1" baseline="-25000" dirty="0" err="1">
                          <a:solidFill>
                            <a:sysClr val="windowText" lastClr="000000"/>
                          </a:solidFill>
                        </a:rPr>
                        <a:t>s</a:t>
                      </a:r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 [M</a:t>
                      </a:r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  <a:sym typeface="Symbol" panose="05050102010706020507" pitchFamily="18" charset="2"/>
                        </a:rPr>
                        <a:t>/m</a:t>
                      </a:r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389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03535238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dirty="0" err="1">
                          <a:solidFill>
                            <a:sysClr val="windowText" lastClr="000000"/>
                          </a:solidFill>
                        </a:rPr>
                        <a:t>Filling</a:t>
                      </a:r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 time </a:t>
                      </a:r>
                      <a:r>
                        <a:rPr lang="it-IT" sz="1200" b="0" dirty="0" err="1">
                          <a:solidFill>
                            <a:sysClr val="windowText" lastClr="000000"/>
                          </a:solidFill>
                        </a:rPr>
                        <a:t>t</a:t>
                      </a:r>
                      <a:r>
                        <a:rPr lang="it-IT" sz="1200" b="0" baseline="-25000" dirty="0" err="1">
                          <a:solidFill>
                            <a:sysClr val="windowText" lastClr="000000"/>
                          </a:solidFill>
                        </a:rPr>
                        <a:t>f</a:t>
                      </a:r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 [ns]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 smtClean="0">
                          <a:solidFill>
                            <a:sysClr val="windowText" lastClr="000000"/>
                          </a:solidFill>
                        </a:rPr>
                        <a:t>130</a:t>
                      </a:r>
                      <a:endParaRPr lang="it-IT" sz="12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12747615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Input </a:t>
                      </a:r>
                      <a:r>
                        <a:rPr lang="it-IT" sz="1200" b="0" dirty="0" err="1">
                          <a:solidFill>
                            <a:sysClr val="windowText" lastClr="000000"/>
                          </a:solidFill>
                        </a:rPr>
                        <a:t>power</a:t>
                      </a:r>
                      <a:r>
                        <a:rPr lang="it-IT" sz="1200" b="0" baseline="0" dirty="0">
                          <a:solidFill>
                            <a:sysClr val="windowText" lastClr="000000"/>
                          </a:solidFill>
                        </a:rPr>
                        <a:t> per </a:t>
                      </a:r>
                      <a:r>
                        <a:rPr lang="it-IT" sz="1200" b="0" baseline="0" dirty="0" err="1">
                          <a:solidFill>
                            <a:sysClr val="windowText" lastClr="000000"/>
                          </a:solidFill>
                        </a:rPr>
                        <a:t>structure</a:t>
                      </a:r>
                      <a:r>
                        <a:rPr lang="it-IT" sz="1200" b="0" baseline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it-IT" sz="1200" b="0" baseline="0" dirty="0" err="1">
                          <a:solidFill>
                            <a:sysClr val="windowText" lastClr="000000"/>
                          </a:solidFill>
                        </a:rPr>
                        <a:t>P</a:t>
                      </a:r>
                      <a:r>
                        <a:rPr lang="it-IT" sz="1200" b="0" baseline="-25000" dirty="0" err="1">
                          <a:solidFill>
                            <a:sysClr val="windowText" lastClr="000000"/>
                          </a:solidFill>
                        </a:rPr>
                        <a:t>k_s</a:t>
                      </a:r>
                      <a:r>
                        <a:rPr lang="it-IT" sz="1200" b="0" baseline="0" dirty="0">
                          <a:solidFill>
                            <a:sysClr val="windowText" lastClr="000000"/>
                          </a:solidFill>
                        </a:rPr>
                        <a:t> [MW]</a:t>
                      </a:r>
                      <a:endParaRPr lang="it-IT" sz="12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</a:rPr>
                        <a:t>9.8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89233363"/>
                  </a:ext>
                </a:extLst>
              </a:tr>
              <a:tr h="478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err="1">
                          <a:solidFill>
                            <a:sysClr val="windowText" lastClr="000000"/>
                          </a:solidFill>
                        </a:rPr>
                        <a:t>Structures</a:t>
                      </a:r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 per </a:t>
                      </a:r>
                      <a:r>
                        <a:rPr lang="it-IT" sz="1200" b="1" dirty="0" err="1">
                          <a:solidFill>
                            <a:sysClr val="windowText" lastClr="000000"/>
                          </a:solidFill>
                        </a:rPr>
                        <a:t>module</a:t>
                      </a:r>
                      <a:r>
                        <a:rPr lang="it-IT" sz="1200" b="1" baseline="0" dirty="0">
                          <a:solidFill>
                            <a:schemeClr val="dk1"/>
                          </a:solidFill>
                        </a:rPr>
                        <a:t> N</a:t>
                      </a:r>
                      <a:r>
                        <a:rPr lang="it-IT" sz="1200" b="1" baseline="-25000" dirty="0">
                          <a:solidFill>
                            <a:schemeClr val="dk1"/>
                          </a:solidFill>
                        </a:rPr>
                        <a:t>m</a:t>
                      </a:r>
                      <a:r>
                        <a:rPr lang="it-IT" sz="1200" b="1" baseline="0" dirty="0">
                          <a:solidFill>
                            <a:schemeClr val="dk1"/>
                          </a:solidFill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baseline="0" dirty="0">
                          <a:solidFill>
                            <a:schemeClr val="dk1"/>
                          </a:solidFill>
                        </a:rPr>
                        <a:t>(input </a:t>
                      </a:r>
                      <a:r>
                        <a:rPr lang="it-IT" sz="1200" b="1" baseline="0" dirty="0" err="1">
                          <a:solidFill>
                            <a:schemeClr val="dk1"/>
                          </a:solidFill>
                        </a:rPr>
                        <a:t>power</a:t>
                      </a:r>
                      <a:r>
                        <a:rPr lang="it-IT" sz="1200" b="1" baseline="0" dirty="0">
                          <a:solidFill>
                            <a:schemeClr val="dk1"/>
                          </a:solidFill>
                        </a:rPr>
                        <a:t> per </a:t>
                      </a:r>
                      <a:r>
                        <a:rPr lang="it-IT" sz="1200" b="1" baseline="0" dirty="0" err="1">
                          <a:solidFill>
                            <a:schemeClr val="dk1"/>
                          </a:solidFill>
                        </a:rPr>
                        <a:t>module</a:t>
                      </a:r>
                      <a:r>
                        <a:rPr lang="it-IT" sz="1200" b="1" baseline="0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it-IT" sz="1200" b="1" baseline="0" dirty="0" err="1">
                          <a:solidFill>
                            <a:sysClr val="windowText" lastClr="000000"/>
                          </a:solidFill>
                        </a:rPr>
                        <a:t>P</a:t>
                      </a:r>
                      <a:r>
                        <a:rPr lang="it-IT" sz="1200" b="1" baseline="-25000" dirty="0" err="1">
                          <a:solidFill>
                            <a:sysClr val="windowText" lastClr="000000"/>
                          </a:solidFill>
                        </a:rPr>
                        <a:t>k_m</a:t>
                      </a:r>
                      <a:r>
                        <a:rPr lang="it-IT" sz="1200" b="1" baseline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it-IT" sz="1200" b="1" baseline="0" dirty="0">
                          <a:solidFill>
                            <a:schemeClr val="dk1"/>
                          </a:solidFill>
                        </a:rPr>
                        <a:t>[MW])</a:t>
                      </a:r>
                      <a:endParaRPr lang="it-IT" sz="12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4 (39)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96171235"/>
                  </a:ext>
                </a:extLst>
              </a:tr>
              <a:tr h="283985">
                <a:tc>
                  <a:txBody>
                    <a:bodyPr/>
                    <a:lstStyle/>
                    <a:p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Total </a:t>
                      </a:r>
                      <a:r>
                        <a:rPr lang="it-IT" sz="1200" b="1" dirty="0" err="1">
                          <a:solidFill>
                            <a:sysClr val="windowText" lastClr="000000"/>
                          </a:solidFill>
                        </a:rPr>
                        <a:t>number</a:t>
                      </a:r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 of </a:t>
                      </a:r>
                      <a:r>
                        <a:rPr lang="it-IT" sz="1200" b="1" dirty="0" err="1">
                          <a:solidFill>
                            <a:sysClr val="windowText" lastClr="000000"/>
                          </a:solidFill>
                        </a:rPr>
                        <a:t>structures</a:t>
                      </a:r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 / klystrons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20 /</a:t>
                      </a:r>
                      <a:r>
                        <a:rPr lang="it-IT" sz="1200" b="1" baseline="0" dirty="0">
                          <a:solidFill>
                            <a:sysClr val="windowText" lastClr="000000"/>
                          </a:solidFill>
                        </a:rPr>
                        <a:t> 5</a:t>
                      </a:r>
                      <a:endParaRPr lang="it-IT" sz="12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98952391"/>
                  </a:ext>
                </a:extLst>
              </a:tr>
            </a:tbl>
          </a:graphicData>
        </a:graphic>
      </p:graphicFrame>
      <p:grpSp>
        <p:nvGrpSpPr>
          <p:cNvPr id="2" name="Gruppo 1"/>
          <p:cNvGrpSpPr/>
          <p:nvPr/>
        </p:nvGrpSpPr>
        <p:grpSpPr>
          <a:xfrm>
            <a:off x="424809" y="1336429"/>
            <a:ext cx="4201735" cy="4486035"/>
            <a:chOff x="42342" y="1637765"/>
            <a:chExt cx="4690533" cy="5007909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42" y="2116704"/>
              <a:ext cx="4690533" cy="35168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Stella a 5 punte 8"/>
            <p:cNvSpPr/>
            <p:nvPr/>
          </p:nvSpPr>
          <p:spPr>
            <a:xfrm>
              <a:off x="1676403" y="2302931"/>
              <a:ext cx="228600" cy="228600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Stella a 5 punte 14"/>
            <p:cNvSpPr/>
            <p:nvPr/>
          </p:nvSpPr>
          <p:spPr>
            <a:xfrm>
              <a:off x="550335" y="2506130"/>
              <a:ext cx="228600" cy="228600"/>
            </a:xfrm>
            <a:prstGeom prst="star5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Stella a 5 punte 15"/>
            <p:cNvSpPr/>
            <p:nvPr/>
          </p:nvSpPr>
          <p:spPr>
            <a:xfrm>
              <a:off x="3454403" y="3488265"/>
              <a:ext cx="228600" cy="228600"/>
            </a:xfrm>
            <a:prstGeom prst="star5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CasellaDiTesto 9"/>
            <p:cNvSpPr txBox="1"/>
            <p:nvPr/>
          </p:nvSpPr>
          <p:spPr>
            <a:xfrm>
              <a:off x="289183" y="1637765"/>
              <a:ext cx="3519685" cy="358050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b="1" dirty="0" err="1">
                  <a:solidFill>
                    <a:schemeClr val="bg1"/>
                  </a:solidFill>
                </a:rPr>
                <a:t>EUPRAXIA@SPARC_Lab</a:t>
              </a:r>
              <a:r>
                <a:rPr lang="en-GB" sz="1600" b="1" dirty="0">
                  <a:solidFill>
                    <a:schemeClr val="bg1"/>
                  </a:solidFill>
                </a:rPr>
                <a:t> &lt;a&gt;=3.5 mm</a:t>
              </a:r>
            </a:p>
          </p:txBody>
        </p:sp>
        <p:cxnSp>
          <p:nvCxnSpPr>
            <p:cNvPr id="18" name="Connettore 2 17"/>
            <p:cNvCxnSpPr>
              <a:stCxn id="10" idx="2"/>
            </p:cNvCxnSpPr>
            <p:nvPr/>
          </p:nvCxnSpPr>
          <p:spPr>
            <a:xfrm>
              <a:off x="2049026" y="1995815"/>
              <a:ext cx="1347759" cy="149245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2 22"/>
            <p:cNvCxnSpPr/>
            <p:nvPr/>
          </p:nvCxnSpPr>
          <p:spPr>
            <a:xfrm>
              <a:off x="3683003" y="1822431"/>
              <a:ext cx="770464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CasellaDiTesto 28"/>
            <p:cNvSpPr txBox="1"/>
            <p:nvPr/>
          </p:nvSpPr>
          <p:spPr>
            <a:xfrm>
              <a:off x="1488443" y="5640019"/>
              <a:ext cx="3077109" cy="325500"/>
            </a:xfrm>
            <a:prstGeom prst="rect">
              <a:avLst/>
            </a:prstGeom>
            <a:solidFill>
              <a:srgbClr val="0070C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err="1">
                  <a:solidFill>
                    <a:schemeClr val="bg1"/>
                  </a:solidFill>
                </a:rPr>
                <a:t>EUPRAXIA@SPARC_Lab</a:t>
              </a:r>
              <a:r>
                <a:rPr lang="en-GB" sz="1400" b="1" dirty="0">
                  <a:solidFill>
                    <a:schemeClr val="bg1"/>
                  </a:solidFill>
                </a:rPr>
                <a:t> &lt;a&gt;=3.2 mm</a:t>
              </a:r>
            </a:p>
          </p:txBody>
        </p:sp>
        <p:cxnSp>
          <p:nvCxnSpPr>
            <p:cNvPr id="30" name="Connettore 2 29"/>
            <p:cNvCxnSpPr/>
            <p:nvPr/>
          </p:nvCxnSpPr>
          <p:spPr>
            <a:xfrm flipH="1" flipV="1">
              <a:off x="1790703" y="2539998"/>
              <a:ext cx="1418164" cy="3102035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CasellaDiTesto 33"/>
            <p:cNvSpPr txBox="1"/>
            <p:nvPr/>
          </p:nvSpPr>
          <p:spPr>
            <a:xfrm>
              <a:off x="289183" y="6092324"/>
              <a:ext cx="3913718" cy="553350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b="1" dirty="0" err="1">
                  <a:solidFill>
                    <a:schemeClr val="bg1"/>
                  </a:solidFill>
                </a:rPr>
                <a:t>EUPRAXIA@SPARC_Lab</a:t>
              </a:r>
              <a:r>
                <a:rPr lang="en-GB" sz="1400" b="1" dirty="0">
                  <a:solidFill>
                    <a:schemeClr val="bg1"/>
                  </a:solidFill>
                </a:rPr>
                <a:t>  old working point</a:t>
              </a:r>
            </a:p>
            <a:p>
              <a:r>
                <a:rPr lang="en-GB" sz="1400" i="1" dirty="0">
                  <a:solidFill>
                    <a:schemeClr val="bg1"/>
                  </a:solidFill>
                </a:rPr>
                <a:t>(optimization of RF power splitting)</a:t>
              </a:r>
            </a:p>
          </p:txBody>
        </p:sp>
        <p:cxnSp>
          <p:nvCxnSpPr>
            <p:cNvPr id="35" name="Connettore 2 34"/>
            <p:cNvCxnSpPr/>
            <p:nvPr/>
          </p:nvCxnSpPr>
          <p:spPr>
            <a:xfrm flipH="1" flipV="1">
              <a:off x="719668" y="2734731"/>
              <a:ext cx="444829" cy="3357594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asellaDiTesto 2"/>
            <p:cNvSpPr txBox="1"/>
            <p:nvPr/>
          </p:nvSpPr>
          <p:spPr>
            <a:xfrm>
              <a:off x="920896" y="4620806"/>
              <a:ext cx="312681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dirty="0"/>
                <a:t>Best </a:t>
              </a:r>
              <a:r>
                <a:rPr lang="it-IT" dirty="0" err="1"/>
                <a:t>effective</a:t>
              </a:r>
              <a:r>
                <a:rPr lang="it-IT" dirty="0"/>
                <a:t> shunt </a:t>
              </a:r>
              <a:r>
                <a:rPr lang="it-IT" dirty="0" err="1"/>
                <a:t>impedance</a:t>
              </a:r>
              <a:endParaRPr lang="en-GB" dirty="0"/>
            </a:p>
          </p:txBody>
        </p:sp>
      </p:grpSp>
      <p:sp>
        <p:nvSpPr>
          <p:cNvPr id="24" name="Segnaposto numero diapositiva 1"/>
          <p:cNvSpPr txBox="1">
            <a:spLocks/>
          </p:cNvSpPr>
          <p:nvPr/>
        </p:nvSpPr>
        <p:spPr>
          <a:xfrm>
            <a:off x="6861557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111DFF5-15C2-4B3F-94B3-10BF93258423}" type="slidenum">
              <a:rPr lang="en-GB" sz="1200" smtClean="0"/>
              <a:pPr algn="r"/>
              <a:t>3</a:t>
            </a:fld>
            <a:endParaRPr lang="en-GB" sz="1200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186685" y="6138187"/>
            <a:ext cx="82832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Linac</a:t>
            </a:r>
            <a:r>
              <a:rPr lang="en-GB" sz="1400" dirty="0"/>
              <a:t> active length=18 m (was 16 m of the old working-point), but 16 structure interconnections eliminated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Linac</a:t>
            </a:r>
            <a:r>
              <a:rPr lang="en-GB" sz="1400" dirty="0"/>
              <a:t> energy on crest = 1.17 GeV with 5 </a:t>
            </a:r>
            <a:r>
              <a:rPr lang="en-GB" sz="1400" dirty="0" err="1"/>
              <a:t>klystons</a:t>
            </a:r>
            <a:r>
              <a:rPr lang="en-GB" sz="1400" dirty="0"/>
              <a:t> ( in the old WP was 1 / 1.1 GeV  with 4 / 5 klystrons)</a:t>
            </a:r>
          </a:p>
        </p:txBody>
      </p:sp>
      <p:sp>
        <p:nvSpPr>
          <p:cNvPr id="19" name="Titolo 1">
            <a:extLst>
              <a:ext uri="{FF2B5EF4-FFF2-40B4-BE49-F238E27FC236}">
                <a16:creationId xmlns="" xmlns:a16="http://schemas.microsoft.com/office/drawing/2014/main" id="{52567A3D-DBAC-F74E-A33B-6687D4FA57DB}"/>
              </a:ext>
            </a:extLst>
          </p:cNvPr>
          <p:cNvSpPr txBox="1">
            <a:spLocks/>
          </p:cNvSpPr>
          <p:nvPr/>
        </p:nvSpPr>
        <p:spPr>
          <a:xfrm>
            <a:off x="94922" y="-32658"/>
            <a:ext cx="8983757" cy="971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smtClean="0"/>
              <a:t>Using the CompactLight accelerating section for EUPRAXIA@SPARC_LAB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10301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52567A3D-DBAC-F74E-A33B-6687D4FA57D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4922" y="65316"/>
            <a:ext cx="8983757" cy="97155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Using the </a:t>
            </a:r>
            <a:r>
              <a:rPr lang="en-US" sz="2800" b="1" dirty="0" err="1" smtClean="0"/>
              <a:t>CompactLight</a:t>
            </a:r>
            <a:r>
              <a:rPr lang="en-US" sz="2800" b="1" dirty="0" smtClean="0"/>
              <a:t> accelerating section for EUPRAXIA@SPARC_LAB</a:t>
            </a:r>
            <a:endParaRPr lang="en-GB" sz="2800" dirty="0"/>
          </a:p>
        </p:txBody>
      </p:sp>
      <p:sp>
        <p:nvSpPr>
          <p:cNvPr id="63" name="CasellaDiTesto 62"/>
          <p:cNvSpPr txBox="1"/>
          <p:nvPr/>
        </p:nvSpPr>
        <p:spPr>
          <a:xfrm>
            <a:off x="323528" y="2146830"/>
            <a:ext cx="8406814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dirty="0" smtClean="0"/>
              <a:t>Potential advantages are: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Waveguide distribution network simplified (less accelerating sections per module);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err="1" smtClean="0"/>
              <a:t>Linac</a:t>
            </a:r>
            <a:r>
              <a:rPr lang="en-GB" dirty="0" smtClean="0"/>
              <a:t> filling factor improvement (active length / real length)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Wider average iris radius (3.5 mm vs. 3.2 mm, larger beam stay-clear)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Larger operational gradient (65 MV/m)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Larger final energy (1170 MeV vs. 1102 MeV) 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Fully synergic with </a:t>
            </a:r>
            <a:r>
              <a:rPr lang="en-GB" dirty="0" err="1" smtClean="0"/>
              <a:t>CompactLight</a:t>
            </a:r>
            <a:r>
              <a:rPr lang="en-GB" dirty="0" smtClean="0"/>
              <a:t> design study</a:t>
            </a:r>
            <a:endParaRPr lang="en-GB" dirty="0"/>
          </a:p>
          <a:p>
            <a:pPr>
              <a:spcAft>
                <a:spcPts val="1200"/>
              </a:spcAft>
            </a:pPr>
            <a:r>
              <a:rPr lang="en-GB" dirty="0" smtClean="0"/>
              <a:t>while potential drawbacks are: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Fabrication of longer structures;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Larger UHV residual pressure in the </a:t>
            </a:r>
            <a:r>
              <a:rPr lang="en-GB" dirty="0" err="1" smtClean="0"/>
              <a:t>center</a:t>
            </a:r>
            <a:r>
              <a:rPr lang="en-GB" dirty="0" smtClean="0"/>
              <a:t> of accelerating sections;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…..</a:t>
            </a:r>
            <a:endParaRPr lang="en-GB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323527" y="1054432"/>
            <a:ext cx="84068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GB" sz="1600" dirty="0" smtClean="0"/>
              <a:t>The X-band </a:t>
            </a:r>
            <a:r>
              <a:rPr lang="en-GB" sz="1600" dirty="0" err="1" smtClean="0"/>
              <a:t>linac</a:t>
            </a:r>
            <a:r>
              <a:rPr lang="en-GB" sz="1600" dirty="0" smtClean="0"/>
              <a:t> baseline shown in the EUPRAXIA@SPARC_LAB Conceptual Design Report is based on 4 modules hosting 8 x 50 cm long TW cavities each (16 m of active length), powered by 4 or 5 klystrons in total. We are proposing to change this baseline for a new one based on 5 RF modules of the type designed for Compact Light, hosting 4 x 90 cm long TW cavities (18 m of active length).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97951" y="6346366"/>
            <a:ext cx="8860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The proposal will be discussed in the next collaboration meeting @ LNF, on March 8</a:t>
            </a:r>
            <a:r>
              <a:rPr lang="en-GB" b="1" baseline="30000" dirty="0" smtClean="0">
                <a:solidFill>
                  <a:srgbClr val="C00000"/>
                </a:solidFill>
              </a:rPr>
              <a:t>th</a:t>
            </a:r>
            <a:r>
              <a:rPr lang="en-GB" b="1" dirty="0" smtClean="0">
                <a:solidFill>
                  <a:srgbClr val="C00000"/>
                </a:solidFill>
              </a:rPr>
              <a:t> 2019 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6" name="Segnaposto numero diapositiva 1"/>
          <p:cNvSpPr txBox="1">
            <a:spLocks/>
          </p:cNvSpPr>
          <p:nvPr/>
        </p:nvSpPr>
        <p:spPr>
          <a:xfrm>
            <a:off x="6861557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111DFF5-15C2-4B3F-94B3-10BF93258423}" type="slidenum">
              <a:rPr lang="en-GB" sz="1200" smtClean="0"/>
              <a:pPr algn="r"/>
              <a:t>4</a:t>
            </a:fld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6636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342900"/>
            <a:ext cx="8229600" cy="897786"/>
          </a:xfrm>
        </p:spPr>
        <p:txBody>
          <a:bodyPr>
            <a:normAutofit/>
          </a:bodyPr>
          <a:lstStyle/>
          <a:p>
            <a:r>
              <a:rPr lang="en-GB" sz="2800" b="1" dirty="0">
                <a:latin typeface="Calibri" panose="020F0502020204030204" pitchFamily="34" charset="0"/>
              </a:rPr>
              <a:t>REMINDER: </a:t>
            </a:r>
            <a:r>
              <a:rPr lang="en-GB" sz="2800" b="1" dirty="0" err="1">
                <a:latin typeface="Calibri" panose="020F0502020204030204" pitchFamily="34" charset="0"/>
              </a:rPr>
              <a:t>CompactLight</a:t>
            </a:r>
            <a:r>
              <a:rPr lang="en-GB" sz="2800" b="1" dirty="0">
                <a:latin typeface="Calibri" panose="020F0502020204030204" pitchFamily="34" charset="0"/>
              </a:rPr>
              <a:t> Preliminary Specification</a:t>
            </a:r>
            <a:endParaRPr lang="de-D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0050" y="5742624"/>
            <a:ext cx="8267700" cy="677225"/>
          </a:xfrm>
        </p:spPr>
        <p:txBody>
          <a:bodyPr>
            <a:noAutofit/>
          </a:bodyPr>
          <a:lstStyle/>
          <a:p>
            <a:pPr marL="0" indent="0" algn="just">
              <a:lnSpc>
                <a:spcPct val="95000"/>
              </a:lnSpc>
              <a:spcBef>
                <a:spcPts val="0"/>
              </a:spcBef>
              <a:buNone/>
            </a:pPr>
            <a:r>
              <a:rPr lang="en-GB" sz="1800" dirty="0" smtClean="0"/>
              <a:t>The </a:t>
            </a:r>
            <a:r>
              <a:rPr lang="en-GB" sz="1800" dirty="0"/>
              <a:t>table </a:t>
            </a:r>
            <a:r>
              <a:rPr lang="en-GB" sz="1800" dirty="0" smtClean="0"/>
              <a:t>separates </a:t>
            </a:r>
            <a:r>
              <a:rPr lang="en-GB" sz="1800" dirty="0"/>
              <a:t>the FEL output requirements into the two regimes of operation (soft/hard x-ray) to show which parameters are required in combination.</a:t>
            </a:r>
          </a:p>
          <a:p>
            <a:endParaRPr lang="de-DE" sz="1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917306"/>
              </p:ext>
            </p:extLst>
          </p:nvPr>
        </p:nvGraphicFramePr>
        <p:xfrm>
          <a:off x="419102" y="1186128"/>
          <a:ext cx="8220075" cy="4480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00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400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400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04160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82944" marR="82944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Soft</a:t>
                      </a:r>
                      <a:r>
                        <a:rPr lang="en-GB" sz="1500" baseline="0" dirty="0" smtClean="0"/>
                        <a:t> x-ray</a:t>
                      </a:r>
                      <a:endParaRPr lang="en-GB" sz="1500" dirty="0"/>
                    </a:p>
                  </a:txBody>
                  <a:tcPr marL="82944" marR="82944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Hard x-ray</a:t>
                      </a:r>
                      <a:endParaRPr lang="en-GB" sz="1500" dirty="0"/>
                    </a:p>
                  </a:txBody>
                  <a:tcPr marL="82944" marR="82944" marT="41476" marB="41476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25367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Photon energy [</a:t>
                      </a:r>
                      <a:r>
                        <a:rPr lang="en-GB" sz="1500" dirty="0" err="1" smtClean="0"/>
                        <a:t>keV</a:t>
                      </a:r>
                      <a:r>
                        <a:rPr lang="en-GB" sz="1500" dirty="0" smtClean="0"/>
                        <a:t>] (min-max)</a:t>
                      </a:r>
                    </a:p>
                  </a:txBody>
                  <a:tcPr marL="82944" marR="82944" marT="41476" marB="4147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i="0" u="none" strike="noStrike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0.25 - 2</a:t>
                      </a:r>
                      <a:endParaRPr lang="en-GB" sz="15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2944" marR="82944" marT="41476" marB="4147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i="0" u="none" strike="noStrike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2 - 25</a:t>
                      </a:r>
                      <a:endParaRPr lang="en-GB" sz="15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2944" marR="82944" marT="41476" marB="41476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416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Wavelength [nm] (max-min)</a:t>
                      </a:r>
                    </a:p>
                  </a:txBody>
                  <a:tcPr marL="82944" marR="82944" marT="41476" marB="4147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i="0" u="none" strike="noStrike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5 - 0.6</a:t>
                      </a:r>
                      <a:endParaRPr lang="en-GB" sz="15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2944" marR="82944" marT="41476" marB="4147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i="0" u="none" strike="noStrike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0.6 - 0.05</a:t>
                      </a:r>
                      <a:endParaRPr lang="en-GB" sz="15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2944" marR="82944" marT="41476" marB="41476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416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Repetition rate [Hz]</a:t>
                      </a:r>
                    </a:p>
                  </a:txBody>
                  <a:tcPr marL="82944" marR="82944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>
                          <a:solidFill>
                            <a:srgbClr val="FF0000"/>
                          </a:solidFill>
                        </a:rPr>
                        <a:t>1000</a:t>
                      </a:r>
                      <a:endParaRPr lang="en-GB" sz="3200" b="1" dirty="0">
                        <a:solidFill>
                          <a:srgbClr val="FF0000"/>
                        </a:solidFill>
                      </a:endParaRPr>
                    </a:p>
                  </a:txBody>
                  <a:tcPr marL="82944" marR="82944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>
                          <a:solidFill>
                            <a:srgbClr val="00B050"/>
                          </a:solidFill>
                        </a:rPr>
                        <a:t>100</a:t>
                      </a:r>
                    </a:p>
                  </a:txBody>
                  <a:tcPr marL="82944" marR="82944" marT="41476" marB="41476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25367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Maximum pulse energy [</a:t>
                      </a:r>
                      <a:r>
                        <a:rPr lang="en-GB" sz="1500" dirty="0" err="1" smtClean="0"/>
                        <a:t>mJ</a:t>
                      </a:r>
                      <a:r>
                        <a:rPr lang="en-GB" sz="1500" dirty="0" smtClean="0"/>
                        <a:t>]</a:t>
                      </a:r>
                      <a:endParaRPr lang="en-GB" sz="1500" dirty="0"/>
                    </a:p>
                  </a:txBody>
                  <a:tcPr marL="82944" marR="82944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smtClean="0">
                          <a:solidFill>
                            <a:srgbClr val="C45D08"/>
                          </a:solidFill>
                        </a:rPr>
                        <a:t>Not</a:t>
                      </a:r>
                      <a:r>
                        <a:rPr lang="en-GB" sz="1500" baseline="0" smtClean="0">
                          <a:solidFill>
                            <a:srgbClr val="C45D08"/>
                          </a:solidFill>
                        </a:rPr>
                        <a:t> specified</a:t>
                      </a:r>
                      <a:endParaRPr lang="en-GB" sz="1500" dirty="0">
                        <a:solidFill>
                          <a:srgbClr val="C45D08"/>
                        </a:solidFill>
                      </a:endParaRPr>
                    </a:p>
                  </a:txBody>
                  <a:tcPr marL="82944" marR="82944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smtClean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en-GB" sz="1500" dirty="0" smtClean="0">
                          <a:solidFill>
                            <a:schemeClr val="tx1"/>
                          </a:solidFill>
                        </a:rPr>
                        <a:t>(at </a:t>
                      </a:r>
                      <a:r>
                        <a:rPr lang="en-GB" sz="1500" smtClean="0">
                          <a:solidFill>
                            <a:schemeClr val="tx1"/>
                          </a:solidFill>
                        </a:rPr>
                        <a:t>25</a:t>
                      </a:r>
                      <a:r>
                        <a:rPr lang="en-GB" sz="1500" baseline="0" smtClean="0">
                          <a:solidFill>
                            <a:schemeClr val="tx1"/>
                          </a:solidFill>
                        </a:rPr>
                        <a:t> keV, less at other energies?)</a:t>
                      </a:r>
                      <a:endParaRPr lang="en-GB" sz="15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marL="82944" marR="82944" marT="41476" marB="41476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4160">
                <a:tc>
                  <a:txBody>
                    <a:bodyPr/>
                    <a:lstStyle/>
                    <a:p>
                      <a:r>
                        <a:rPr lang="en-GB" sz="1500" smtClean="0"/>
                        <a:t>Number of photons</a:t>
                      </a:r>
                      <a:endParaRPr lang="en-GB" sz="1500" dirty="0"/>
                    </a:p>
                  </a:txBody>
                  <a:tcPr marL="82944" marR="82944" marT="41476" marB="4147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smtClean="0">
                          <a:solidFill>
                            <a:srgbClr val="C45D08"/>
                          </a:solidFill>
                        </a:rPr>
                        <a:t>Not</a:t>
                      </a:r>
                      <a:r>
                        <a:rPr lang="en-GB" sz="1500" baseline="0" smtClean="0">
                          <a:solidFill>
                            <a:srgbClr val="C45D08"/>
                          </a:solidFill>
                        </a:rPr>
                        <a:t> specified</a:t>
                      </a:r>
                      <a:endParaRPr lang="en-GB" sz="1500" smtClean="0">
                        <a:solidFill>
                          <a:srgbClr val="C45D08"/>
                        </a:solidFill>
                      </a:endParaRPr>
                    </a:p>
                  </a:txBody>
                  <a:tcPr marL="82944" marR="82944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5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2.5 x 10</a:t>
                      </a:r>
                      <a:r>
                        <a:rPr kumimoji="0" lang="en-GB" sz="1500" b="0" i="0" u="none" strike="noStrike" kern="1200" cap="none" spc="0" normalizeH="0" baseline="3000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5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at 25 keV</a:t>
                      </a:r>
                      <a:endParaRPr lang="en-GB" sz="15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marL="82944" marR="82944" marT="41476" marB="41476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416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Pulse duration [fs]</a:t>
                      </a:r>
                      <a:endParaRPr lang="en-GB" sz="1500" dirty="0"/>
                    </a:p>
                  </a:txBody>
                  <a:tcPr marL="82944" marR="82944" marT="41476" marB="41476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rgbClr val="00863D"/>
                          </a:solidFill>
                        </a:rPr>
                        <a:t>0.</a:t>
                      </a:r>
                      <a:r>
                        <a:rPr lang="en-GB" sz="1500" baseline="0" dirty="0" smtClean="0">
                          <a:solidFill>
                            <a:srgbClr val="00863D"/>
                          </a:solidFill>
                        </a:rPr>
                        <a:t>1 – 50</a:t>
                      </a:r>
                      <a:endParaRPr lang="en-GB" sz="1500" baseline="30000" dirty="0">
                        <a:solidFill>
                          <a:srgbClr val="00863D"/>
                        </a:solidFill>
                      </a:endParaRPr>
                    </a:p>
                  </a:txBody>
                  <a:tcPr marL="82944" marR="82944" marT="41476" marB="41476"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416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Polarisation</a:t>
                      </a:r>
                      <a:endParaRPr lang="en-GB" sz="1500" dirty="0"/>
                    </a:p>
                  </a:txBody>
                  <a:tcPr marL="82944" marR="82944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tx1"/>
                          </a:solidFill>
                        </a:rPr>
                        <a:t>Variable</a:t>
                      </a:r>
                      <a:r>
                        <a:rPr lang="en-GB" sz="1500" baseline="0" dirty="0" smtClean="0">
                          <a:solidFill>
                            <a:schemeClr val="tx1"/>
                          </a:solidFill>
                        </a:rPr>
                        <a:t>, selectable</a:t>
                      </a:r>
                      <a:endParaRPr lang="en-GB" sz="1500" dirty="0">
                        <a:solidFill>
                          <a:schemeClr val="tx1"/>
                        </a:solidFill>
                      </a:endParaRPr>
                    </a:p>
                  </a:txBody>
                  <a:tcPr marL="82944" marR="82944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smtClean="0">
                          <a:solidFill>
                            <a:srgbClr val="C45D08"/>
                          </a:solidFill>
                        </a:rPr>
                        <a:t>Not</a:t>
                      </a:r>
                      <a:r>
                        <a:rPr lang="en-GB" sz="1500" baseline="0" smtClean="0">
                          <a:solidFill>
                            <a:srgbClr val="C45D08"/>
                          </a:solidFill>
                        </a:rPr>
                        <a:t> specified</a:t>
                      </a:r>
                      <a:endParaRPr lang="en-GB" sz="1500" dirty="0">
                        <a:solidFill>
                          <a:srgbClr val="C45D08"/>
                        </a:solidFill>
                      </a:endParaRPr>
                    </a:p>
                  </a:txBody>
                  <a:tcPr marL="82944" marR="82944" marT="41476" marB="41476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25367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Two-colour</a:t>
                      </a:r>
                      <a:r>
                        <a:rPr lang="en-GB" sz="1500" baseline="0" dirty="0" smtClean="0"/>
                        <a:t> pulses: time separation [fs]</a:t>
                      </a:r>
                      <a:endParaRPr lang="en-GB" sz="1500" dirty="0"/>
                    </a:p>
                  </a:txBody>
                  <a:tcPr marL="82944" marR="82944" marT="41476" marB="41476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rgbClr val="00863D"/>
                          </a:solidFill>
                        </a:rPr>
                        <a:t>-20 -&gt;</a:t>
                      </a:r>
                      <a:r>
                        <a:rPr lang="en-GB" sz="1500" baseline="0" dirty="0" smtClean="0">
                          <a:solidFill>
                            <a:srgbClr val="00863D"/>
                          </a:solidFill>
                        </a:rPr>
                        <a:t> +40</a:t>
                      </a:r>
                      <a:endParaRPr lang="en-GB" sz="1500" dirty="0">
                        <a:solidFill>
                          <a:srgbClr val="00863D"/>
                        </a:solidFill>
                      </a:endParaRPr>
                    </a:p>
                  </a:txBody>
                  <a:tcPr marL="82944" marR="82944" marT="41476" marB="41476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746574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Two-colour</a:t>
                      </a:r>
                      <a:r>
                        <a:rPr lang="en-GB" sz="1500" baseline="0" dirty="0" smtClean="0"/>
                        <a:t> pulses: photon energy variation (max. of E2/E1)</a:t>
                      </a:r>
                      <a:endParaRPr lang="en-GB" sz="1500" dirty="0"/>
                    </a:p>
                  </a:txBody>
                  <a:tcPr marL="82944" marR="82944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tx1"/>
                          </a:solidFill>
                        </a:rPr>
                        <a:t>2 (270-530eV), 1.2 for</a:t>
                      </a:r>
                      <a:r>
                        <a:rPr lang="en-GB" sz="1500" baseline="0" dirty="0" smtClean="0">
                          <a:solidFill>
                            <a:schemeClr val="tx1"/>
                          </a:solidFill>
                        </a:rPr>
                        <a:t> the rest of the range</a:t>
                      </a:r>
                      <a:endParaRPr lang="en-GB" sz="1500" dirty="0">
                        <a:solidFill>
                          <a:schemeClr val="tx1"/>
                        </a:solidFill>
                      </a:endParaRPr>
                    </a:p>
                  </a:txBody>
                  <a:tcPr marL="82944" marR="82944" marT="41476" marB="414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tx1"/>
                          </a:solidFill>
                        </a:rPr>
                        <a:t>1.1</a:t>
                      </a:r>
                      <a:endParaRPr lang="en-GB" sz="1500" dirty="0">
                        <a:solidFill>
                          <a:schemeClr val="tx1"/>
                        </a:solidFill>
                      </a:endParaRPr>
                    </a:p>
                  </a:txBody>
                  <a:tcPr marL="82944" marR="82944" marT="41476" marB="41476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7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6581775" y="6251575"/>
            <a:ext cx="2133600" cy="365125"/>
          </a:xfrm>
        </p:spPr>
        <p:txBody>
          <a:bodyPr/>
          <a:lstStyle/>
          <a:p>
            <a:fld id="{2111DFF5-15C2-4B3F-94B3-10BF93258423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073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573558" y="406704"/>
            <a:ext cx="5688419" cy="650395"/>
          </a:xfrm>
        </p:spPr>
        <p:txBody>
          <a:bodyPr>
            <a:normAutofit/>
          </a:bodyPr>
          <a:lstStyle/>
          <a:p>
            <a:r>
              <a:rPr lang="en-GB" sz="2800" b="1" dirty="0">
                <a:latin typeface="Calibri" panose="020F0502020204030204" pitchFamily="34" charset="0"/>
              </a:rPr>
              <a:t>Compact Light FEL Specification</a:t>
            </a:r>
            <a:endParaRPr lang="tr-TR" sz="2800" dirty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B158D-C3AB-4513-B6AB-4960F0026621}" type="slidenum">
              <a:rPr lang="tr-TR" smtClean="0"/>
              <a:t>6</a:t>
            </a:fld>
            <a:endParaRPr lang="tr-TR" dirty="0"/>
          </a:p>
        </p:txBody>
      </p:sp>
      <p:pic>
        <p:nvPicPr>
          <p:cNvPr id="21" name="Resim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920" y="1088952"/>
            <a:ext cx="6902524" cy="1379484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238" y="2566860"/>
            <a:ext cx="5525806" cy="3141741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1209675" y="5772150"/>
            <a:ext cx="2095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i="1" dirty="0" smtClean="0">
                <a:solidFill>
                  <a:srgbClr val="008000"/>
                </a:solidFill>
              </a:rPr>
              <a:t>Low energy, high rep rate</a:t>
            </a:r>
            <a:endParaRPr lang="en-GB" sz="2400" b="1" i="1" dirty="0">
              <a:solidFill>
                <a:srgbClr val="00800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5638800" y="5791200"/>
            <a:ext cx="2095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i="1" dirty="0" smtClean="0">
                <a:solidFill>
                  <a:srgbClr val="FF0000"/>
                </a:solidFill>
              </a:rPr>
              <a:t>High energy, low rep rate</a:t>
            </a:r>
            <a:endParaRPr lang="en-GB" sz="2400" b="1" i="1" dirty="0">
              <a:solidFill>
                <a:srgbClr val="FF0000"/>
              </a:solidFill>
            </a:endParaRPr>
          </a:p>
        </p:txBody>
      </p:sp>
      <p:cxnSp>
        <p:nvCxnSpPr>
          <p:cNvPr id="7" name="Connettore 2 6"/>
          <p:cNvCxnSpPr/>
          <p:nvPr/>
        </p:nvCxnSpPr>
        <p:spPr>
          <a:xfrm flipV="1">
            <a:off x="1905000" y="3876675"/>
            <a:ext cx="923925" cy="1895475"/>
          </a:xfrm>
          <a:prstGeom prst="straightConnector1">
            <a:avLst/>
          </a:prstGeom>
          <a:ln w="3810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/>
          <p:nvPr/>
        </p:nvCxnSpPr>
        <p:spPr>
          <a:xfrm flipH="1" flipV="1">
            <a:off x="6029325" y="5029200"/>
            <a:ext cx="333375" cy="83820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428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"/>
          <p:cNvGrpSpPr/>
          <p:nvPr/>
        </p:nvGrpSpPr>
        <p:grpSpPr>
          <a:xfrm>
            <a:off x="5770154" y="1971610"/>
            <a:ext cx="2886916" cy="3728876"/>
            <a:chOff x="5508104" y="1484784"/>
            <a:chExt cx="3520211" cy="4546869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55" r="19085" b="32321"/>
            <a:stretch/>
          </p:blipFill>
          <p:spPr bwMode="auto">
            <a:xfrm>
              <a:off x="5508104" y="1484784"/>
              <a:ext cx="3450210" cy="4546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ttangolo 1"/>
            <p:cNvSpPr/>
            <p:nvPr/>
          </p:nvSpPr>
          <p:spPr>
            <a:xfrm>
              <a:off x="8884299" y="1943151"/>
              <a:ext cx="144016" cy="40885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Rettangolo 12"/>
          <p:cNvSpPr/>
          <p:nvPr/>
        </p:nvSpPr>
        <p:spPr>
          <a:xfrm>
            <a:off x="6129024" y="1442180"/>
            <a:ext cx="21547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/>
              <a:t>CPI VKX-8311A </a:t>
            </a:r>
            <a:endParaRPr lang="en-GB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/>
              <p:cNvSpPr txBox="1"/>
              <p:nvPr/>
            </p:nvSpPr>
            <p:spPr>
              <a:xfrm>
                <a:off x="340018" y="1176772"/>
                <a:ext cx="5063256" cy="17744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spcAft>
                    <a:spcPts val="600"/>
                  </a:spcAft>
                </a:pPr>
                <a:r>
                  <a:rPr lang="en-GB" sz="1600" dirty="0" smtClean="0"/>
                  <a:t>Any klystron model is optimized by design to be operated in a </a:t>
                </a:r>
                <a:r>
                  <a:rPr lang="en-GB" sz="1600" b="1" i="1" dirty="0" smtClean="0"/>
                  <a:t>specific working point </a:t>
                </a:r>
                <a:r>
                  <a:rPr lang="en-GB" sz="1600" dirty="0" smtClean="0"/>
                  <a:t>characterized by 3 parameters:</a:t>
                </a:r>
              </a:p>
              <a:p>
                <a:pPr marL="285750" indent="-285750" algn="just">
                  <a:lnSpc>
                    <a:spcPct val="12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b="1" i="1" dirty="0" smtClean="0"/>
                  <a:t>Max RF power</a:t>
                </a:r>
                <a:r>
                  <a:rPr lang="en-GB" sz="1600" dirty="0" smtClean="0"/>
                  <a:t> in saturation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it-IT" sz="1600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it-IT" sz="16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it-IT" sz="1600" i="1">
                                <a:latin typeface="Cambria Math"/>
                                <a:ea typeface="Cambria Math"/>
                              </a:rPr>
                              <m:t>𝑅𝐹</m:t>
                            </m:r>
                          </m:e>
                          <m:sub>
                            <m:r>
                              <a:rPr lang="it-IT" sz="1600" i="1">
                                <a:latin typeface="Cambria Math"/>
                                <a:ea typeface="Cambria Math"/>
                              </a:rPr>
                              <m:t>𝑠𝑎𝑡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GB" sz="1600" dirty="0" smtClean="0"/>
                  <a:t>;</a:t>
                </a:r>
              </a:p>
              <a:p>
                <a:pPr marL="285750" indent="-285750" algn="just">
                  <a:lnSpc>
                    <a:spcPct val="12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b="1" i="1" dirty="0" smtClean="0"/>
                  <a:t>Pulse duration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60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it-IT" sz="1600" b="0" i="1" smtClean="0">
                            <a:latin typeface="Cambria Math"/>
                          </a:rPr>
                          <m:t>𝑝𝑢𝑙𝑠𝑒</m:t>
                        </m:r>
                      </m:sub>
                    </m:sSub>
                    <m:r>
                      <a:rPr lang="it-IT" sz="16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GB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it-IT" sz="1600" b="0" i="1" smtClean="0">
                            <a:latin typeface="Cambria Math"/>
                          </a:rPr>
                          <m:t>𝑡𝑟𝑎𝑛𝑠</m:t>
                        </m:r>
                      </m:sub>
                    </m:sSub>
                  </m:oMath>
                </a14:m>
                <a:r>
                  <a:rPr lang="en-GB" sz="1600" dirty="0" smtClean="0"/>
                  <a:t> (flat top + transient);</a:t>
                </a:r>
              </a:p>
              <a:p>
                <a:pPr marL="285750" indent="-285750" algn="just">
                  <a:lnSpc>
                    <a:spcPct val="12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b="1" i="1" dirty="0" smtClean="0"/>
                  <a:t>Repetition rate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it-IT" sz="1600" b="0" i="1" smtClean="0">
                            <a:latin typeface="Cambria Math"/>
                            <a:ea typeface="Cambria Math"/>
                          </a:rPr>
                          <m:t>𝑟𝑒𝑝</m:t>
                        </m:r>
                      </m:sub>
                    </m:sSub>
                  </m:oMath>
                </a14:m>
                <a:r>
                  <a:rPr lang="en-GB" sz="1600" dirty="0" smtClean="0"/>
                  <a:t>.  </a:t>
                </a:r>
                <a:endParaRPr lang="en-GB" sz="1600" dirty="0"/>
              </a:p>
            </p:txBody>
          </p:sp>
        </mc:Choice>
        <mc:Fallback xmlns="">
          <p:sp>
            <p:nvSpPr>
              <p:cNvPr id="15" name="CasellaDiTesto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018" y="1176772"/>
                <a:ext cx="5063256" cy="1774460"/>
              </a:xfrm>
              <a:prstGeom prst="rect">
                <a:avLst/>
              </a:prstGeom>
              <a:blipFill rotWithShape="1">
                <a:blip r:embed="rId3"/>
                <a:stretch>
                  <a:fillRect l="-723" t="-1031" r="-723" b="-20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/>
              <p:cNvSpPr txBox="1"/>
              <p:nvPr/>
            </p:nvSpPr>
            <p:spPr>
              <a:xfrm>
                <a:off x="340016" y="2761408"/>
                <a:ext cx="5063257" cy="3217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1600" dirty="0" smtClean="0"/>
                  <a:t>The tube efficiency is defined as :   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/>
                        <a:ea typeface="Cambria Math"/>
                      </a:rPr>
                      <m:t>𝜂</m:t>
                    </m:r>
                    <m:r>
                      <a:rPr lang="it-IT" sz="20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it-IT" sz="2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20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it-IT" sz="2000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sSub>
                              <m:sSubPr>
                                <m:ctrlPr>
                                  <a:rPr lang="it-IT" sz="20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it-IT" sz="2000" b="0" i="1" smtClean="0">
                                    <a:latin typeface="Cambria Math"/>
                                    <a:ea typeface="Cambria Math"/>
                                  </a:rPr>
                                  <m:t>𝑅𝐹</m:t>
                                </m:r>
                              </m:e>
                              <m:sub>
                                <m:r>
                                  <a:rPr lang="it-IT" sz="2000" b="0" i="1" smtClean="0">
                                    <a:latin typeface="Cambria Math"/>
                                    <a:ea typeface="Cambria Math"/>
                                  </a:rPr>
                                  <m:t>𝑠𝑎𝑡</m:t>
                                </m:r>
                              </m:sub>
                            </m:sSub>
                          </m:sub>
                        </m:sSub>
                      </m:num>
                      <m:den>
                        <m:r>
                          <a:rPr lang="it-IT" sz="2000" b="0" i="1" smtClean="0">
                            <a:latin typeface="Cambria Math"/>
                            <a:ea typeface="Cambria Math"/>
                          </a:rPr>
                          <m:t>𝑉</m:t>
                        </m:r>
                        <m:r>
                          <a:rPr lang="it-IT" sz="2000" b="0" i="1" smtClean="0"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it-IT" sz="20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it-IT" sz="2000" b="0" i="1" smtClean="0">
                                <a:latin typeface="Cambria Math"/>
                                <a:ea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/>
                                <a:ea typeface="Cambria Math"/>
                              </a:rPr>
                              <m:t>𝑘</m:t>
                            </m:r>
                          </m:sub>
                        </m:sSub>
                      </m:den>
                    </m:f>
                  </m:oMath>
                </a14:m>
                <a:endParaRPr lang="en-GB" sz="2000" dirty="0"/>
              </a:p>
              <a:p>
                <a:pPr>
                  <a:spcAft>
                    <a:spcPts val="600"/>
                  </a:spcAft>
                </a:pPr>
                <a:r>
                  <a:rPr lang="en-GB" sz="1600" dirty="0" smtClean="0"/>
                  <a:t>and it is maximum when the tube is operated at the nominal working point.</a:t>
                </a:r>
              </a:p>
              <a:p>
                <a:pPr algn="just">
                  <a:spcAft>
                    <a:spcPts val="600"/>
                  </a:spcAft>
                </a:pPr>
                <a:r>
                  <a:rPr lang="en-GB" sz="1600" dirty="0" smtClean="0"/>
                  <a:t>The klystron operational </a:t>
                </a:r>
                <a:r>
                  <a:rPr lang="en-GB" sz="1600" b="1" i="1" dirty="0" smtClean="0"/>
                  <a:t>rep rate </a:t>
                </a:r>
                <a:r>
                  <a:rPr lang="en-GB" sz="1600" dirty="0" smtClean="0"/>
                  <a:t>can be </a:t>
                </a:r>
                <a:r>
                  <a:rPr lang="en-GB" sz="1600" b="1" i="1" dirty="0" smtClean="0"/>
                  <a:t>increased</a:t>
                </a:r>
                <a:r>
                  <a:rPr lang="en-GB" sz="1600" dirty="0" smtClean="0"/>
                  <a:t> at expenses of the </a:t>
                </a:r>
                <a:r>
                  <a:rPr lang="en-GB" sz="1600" b="1" i="1" dirty="0" smtClean="0"/>
                  <a:t>saturated RF power</a:t>
                </a:r>
                <a:r>
                  <a:rPr lang="en-GB" sz="1600" dirty="0" smtClean="0"/>
                  <a:t> (by decreasing the tube HV) and/or the </a:t>
                </a:r>
                <a:r>
                  <a:rPr lang="en-GB" sz="1600" b="1" i="1" dirty="0" smtClean="0"/>
                  <a:t>pulse duration</a:t>
                </a:r>
                <a:r>
                  <a:rPr lang="en-GB" sz="1600" dirty="0" smtClean="0"/>
                  <a:t>.</a:t>
                </a:r>
              </a:p>
              <a:p>
                <a:pPr algn="just"/>
                <a:r>
                  <a:rPr lang="en-GB" sz="1600" dirty="0" smtClean="0"/>
                  <a:t>The </a:t>
                </a:r>
                <a:r>
                  <a:rPr lang="en-GB" sz="1600" dirty="0"/>
                  <a:t>main limitation for the rep rate increasing </a:t>
                </a:r>
                <a:r>
                  <a:rPr lang="en-GB" sz="1600" dirty="0" smtClean="0"/>
                  <a:t>comes </a:t>
                </a:r>
                <a:r>
                  <a:rPr lang="en-GB" sz="1600" dirty="0"/>
                  <a:t>from the </a:t>
                </a:r>
                <a:r>
                  <a:rPr lang="en-GB" sz="1600" b="1" i="1" dirty="0"/>
                  <a:t>power released </a:t>
                </a:r>
                <a:r>
                  <a:rPr lang="en-GB" sz="1600" dirty="0"/>
                  <a:t>on the </a:t>
                </a:r>
                <a:r>
                  <a:rPr lang="en-GB" sz="1600" b="1" i="1" dirty="0"/>
                  <a:t>tube collector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it-IT" sz="1600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it-IT" sz="1600" b="0" i="1" smtClean="0">
                            <a:latin typeface="Cambria Math"/>
                            <a:ea typeface="Cambria Math"/>
                          </a:rPr>
                          <m:t>𝑐𝑜𝑙𝑙</m:t>
                        </m:r>
                      </m:sub>
                    </m:sSub>
                  </m:oMath>
                </a14:m>
                <a:r>
                  <a:rPr lang="en-GB" sz="1600" dirty="0" smtClean="0"/>
                  <a:t> </a:t>
                </a:r>
                <a:r>
                  <a:rPr lang="en-GB" sz="1600" dirty="0"/>
                  <a:t>which can </a:t>
                </a:r>
                <a:r>
                  <a:rPr lang="en-GB" sz="1600" b="1" i="1" dirty="0"/>
                  <a:t>not exceed </a:t>
                </a:r>
                <a:r>
                  <a:rPr lang="en-GB" sz="1600" dirty="0" smtClean="0"/>
                  <a:t>a </a:t>
                </a:r>
                <a:r>
                  <a:rPr lang="en-GB" sz="1600" b="1" i="1" dirty="0" smtClean="0"/>
                  <a:t>limit value </a:t>
                </a:r>
                <a:r>
                  <a:rPr lang="en-GB" sz="1600" dirty="0" smtClean="0"/>
                  <a:t>corresponding to the nominal working point (with some margin).</a:t>
                </a:r>
                <a:endParaRPr lang="en-GB" sz="1600" dirty="0"/>
              </a:p>
            </p:txBody>
          </p:sp>
        </mc:Choice>
        <mc:Fallback xmlns="">
          <p:sp>
            <p:nvSpPr>
              <p:cNvPr id="17" name="CasellaDiTes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016" y="2761408"/>
                <a:ext cx="5063257" cy="3217547"/>
              </a:xfrm>
              <a:prstGeom prst="rect">
                <a:avLst/>
              </a:prstGeom>
              <a:blipFill rotWithShape="1">
                <a:blip r:embed="rId4"/>
                <a:stretch>
                  <a:fillRect l="-723" r="-723" b="-15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ttangolo 5"/>
          <p:cNvSpPr/>
          <p:nvPr/>
        </p:nvSpPr>
        <p:spPr>
          <a:xfrm>
            <a:off x="5663046" y="1267691"/>
            <a:ext cx="2990218" cy="47902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60" name="Picture 3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981700"/>
            <a:ext cx="51562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tangolo 3"/>
          <p:cNvSpPr/>
          <p:nvPr/>
        </p:nvSpPr>
        <p:spPr>
          <a:xfrm>
            <a:off x="730544" y="486460"/>
            <a:ext cx="76800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Towards higher rep </a:t>
            </a:r>
            <a:r>
              <a:rPr lang="en-US" sz="2400" b="1" dirty="0">
                <a:solidFill>
                  <a:srgbClr val="002060"/>
                </a:solidFill>
              </a:rPr>
              <a:t>rate operation </a:t>
            </a:r>
            <a:r>
              <a:rPr lang="en-US" sz="2400" b="1" dirty="0" smtClean="0">
                <a:solidFill>
                  <a:srgbClr val="002060"/>
                </a:solidFill>
              </a:rPr>
              <a:t>of </a:t>
            </a:r>
            <a:r>
              <a:rPr lang="en-US" sz="2400" b="1" dirty="0">
                <a:solidFill>
                  <a:srgbClr val="002060"/>
                </a:solidFill>
              </a:rPr>
              <a:t>the RF power sources </a:t>
            </a:r>
            <a:endParaRPr lang="en-GB" sz="2400" b="1" dirty="0"/>
          </a:p>
        </p:txBody>
      </p:sp>
      <p:sp>
        <p:nvSpPr>
          <p:cNvPr id="11" name="Segnaposto numero diapositiva 1"/>
          <p:cNvSpPr txBox="1">
            <a:spLocks/>
          </p:cNvSpPr>
          <p:nvPr/>
        </p:nvSpPr>
        <p:spPr>
          <a:xfrm>
            <a:off x="6861557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111DFF5-15C2-4B3F-94B3-10BF93258423}" type="slidenum">
              <a:rPr lang="en-GB" sz="1200" smtClean="0"/>
              <a:pPr algn="r"/>
              <a:t>7</a:t>
            </a:fld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03344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2" r="15951"/>
          <a:stretch/>
        </p:blipFill>
        <p:spPr bwMode="auto">
          <a:xfrm>
            <a:off x="3297326" y="50319"/>
            <a:ext cx="4814056" cy="3477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tangolo 4"/>
          <p:cNvSpPr/>
          <p:nvPr/>
        </p:nvSpPr>
        <p:spPr>
          <a:xfrm>
            <a:off x="5389478" y="728273"/>
            <a:ext cx="1864659" cy="2366683"/>
          </a:xfrm>
          <a:prstGeom prst="rect">
            <a:avLst/>
          </a:prstGeom>
          <a:solidFill>
            <a:srgbClr val="00B050">
              <a:alpha val="10196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ttangolo 7"/>
          <p:cNvSpPr/>
          <p:nvPr/>
        </p:nvSpPr>
        <p:spPr>
          <a:xfrm>
            <a:off x="7254137" y="734716"/>
            <a:ext cx="914395" cy="2366683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ttangolo 8"/>
          <p:cNvSpPr/>
          <p:nvPr/>
        </p:nvSpPr>
        <p:spPr>
          <a:xfrm>
            <a:off x="4475083" y="734307"/>
            <a:ext cx="914395" cy="2366683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Connettore 2 6"/>
          <p:cNvCxnSpPr/>
          <p:nvPr/>
        </p:nvCxnSpPr>
        <p:spPr>
          <a:xfrm>
            <a:off x="6896100" y="3094956"/>
            <a:ext cx="0" cy="59464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>
            <a:off x="5084793" y="3076781"/>
            <a:ext cx="0" cy="62929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/>
          <p:nvPr/>
        </p:nvCxnSpPr>
        <p:spPr>
          <a:xfrm flipH="1">
            <a:off x="5797615" y="3076781"/>
            <a:ext cx="1708085" cy="61281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Oggetto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3683021"/>
              </p:ext>
            </p:extLst>
          </p:nvPr>
        </p:nvGraphicFramePr>
        <p:xfrm>
          <a:off x="498089" y="1518007"/>
          <a:ext cx="3519487" cy="995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5" name="Equation" r:id="rId4" imgW="2425680" imgH="685800" progId="Equation.DSMT4">
                  <p:embed/>
                </p:oleObj>
              </mc:Choice>
              <mc:Fallback>
                <p:oleObj name="Equation" r:id="rId4" imgW="2425680" imgH="685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8089" y="1518007"/>
                        <a:ext cx="3519487" cy="995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ttangolo 17"/>
          <p:cNvSpPr/>
          <p:nvPr/>
        </p:nvSpPr>
        <p:spPr>
          <a:xfrm>
            <a:off x="6298855" y="3706077"/>
            <a:ext cx="1559062" cy="563654"/>
          </a:xfrm>
          <a:prstGeom prst="rect">
            <a:avLst/>
          </a:prstGeom>
          <a:solidFill>
            <a:srgbClr val="00B050">
              <a:alpha val="10196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ttangolo 18"/>
          <p:cNvSpPr/>
          <p:nvPr/>
        </p:nvSpPr>
        <p:spPr>
          <a:xfrm>
            <a:off x="4651687" y="3689596"/>
            <a:ext cx="1485900" cy="563654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Oggetto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5094596"/>
              </p:ext>
            </p:extLst>
          </p:nvPr>
        </p:nvGraphicFramePr>
        <p:xfrm>
          <a:off x="868798" y="3549645"/>
          <a:ext cx="7077075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6" name="Equation" r:id="rId6" imgW="4876560" imgH="533160" progId="Equation.DSMT4">
                  <p:embed/>
                </p:oleObj>
              </mc:Choice>
              <mc:Fallback>
                <p:oleObj name="Equation" r:id="rId6" imgW="4876560" imgH="533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68798" y="3549645"/>
                        <a:ext cx="7077075" cy="773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ggetto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897967"/>
              </p:ext>
            </p:extLst>
          </p:nvPr>
        </p:nvGraphicFramePr>
        <p:xfrm>
          <a:off x="6496566" y="4826008"/>
          <a:ext cx="1049338" cy="350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7" name="Equation" r:id="rId8" imgW="723600" imgH="241200" progId="Equation.DSMT4">
                  <p:embed/>
                </p:oleObj>
              </mc:Choice>
              <mc:Fallback>
                <p:oleObj name="Equation" r:id="rId8" imgW="7236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96566" y="4826008"/>
                        <a:ext cx="1049338" cy="350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Parentesi graffa aperta 31"/>
          <p:cNvSpPr/>
          <p:nvPr/>
        </p:nvSpPr>
        <p:spPr>
          <a:xfrm rot="16200000">
            <a:off x="6868836" y="3885556"/>
            <a:ext cx="533400" cy="128270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Parentesi graffa aperta 32"/>
          <p:cNvSpPr/>
          <p:nvPr/>
        </p:nvSpPr>
        <p:spPr>
          <a:xfrm rot="16200000">
            <a:off x="5120472" y="3882083"/>
            <a:ext cx="533400" cy="128270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4" name="Oggetto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8161506"/>
              </p:ext>
            </p:extLst>
          </p:nvPr>
        </p:nvGraphicFramePr>
        <p:xfrm>
          <a:off x="4880756" y="4825086"/>
          <a:ext cx="1012825" cy="33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8" name="Equation" r:id="rId10" imgW="698400" imgH="228600" progId="Equation.DSMT4">
                  <p:embed/>
                </p:oleObj>
              </mc:Choice>
              <mc:Fallback>
                <p:oleObj name="Equation" r:id="rId10" imgW="6984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880756" y="4825086"/>
                        <a:ext cx="1012825" cy="331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ggetto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5030920"/>
              </p:ext>
            </p:extLst>
          </p:nvPr>
        </p:nvGraphicFramePr>
        <p:xfrm>
          <a:off x="4703252" y="5253457"/>
          <a:ext cx="3527425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9" name="Equation" r:id="rId12" imgW="2806560" imgH="482400" progId="Equation.DSMT4">
                  <p:embed/>
                </p:oleObj>
              </mc:Choice>
              <mc:Fallback>
                <p:oleObj name="Equation" r:id="rId12" imgW="280656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703252" y="5253457"/>
                        <a:ext cx="3527425" cy="604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CasellaDiTesto 27"/>
          <p:cNvSpPr txBox="1"/>
          <p:nvPr/>
        </p:nvSpPr>
        <p:spPr>
          <a:xfrm>
            <a:off x="4011749" y="6317674"/>
            <a:ext cx="4251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mainly depends on the modulator characteristics</a:t>
            </a:r>
            <a:endParaRPr lang="en-GB" sz="1600" i="1" dirty="0"/>
          </a:p>
        </p:txBody>
      </p:sp>
      <p:sp>
        <p:nvSpPr>
          <p:cNvPr id="29" name="Freccia a destra 28"/>
          <p:cNvSpPr/>
          <p:nvPr/>
        </p:nvSpPr>
        <p:spPr>
          <a:xfrm rot="5400000" flipH="1">
            <a:off x="5099507" y="5588393"/>
            <a:ext cx="540470" cy="8557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117" y="4374573"/>
            <a:ext cx="2358322" cy="2379520"/>
          </a:xfrm>
          <a:prstGeom prst="rect">
            <a:avLst/>
          </a:prstGeom>
        </p:spPr>
      </p:pic>
      <p:sp>
        <p:nvSpPr>
          <p:cNvPr id="26" name="CasellaDiTesto 25"/>
          <p:cNvSpPr txBox="1"/>
          <p:nvPr/>
        </p:nvSpPr>
        <p:spPr>
          <a:xfrm>
            <a:off x="3147094" y="4568470"/>
            <a:ext cx="14361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err="1" smtClean="0"/>
              <a:t>Scandinova</a:t>
            </a:r>
            <a:r>
              <a:rPr lang="en-GB" sz="1600" i="1" dirty="0" smtClean="0"/>
              <a:t> modulator pulse for </a:t>
            </a:r>
            <a:r>
              <a:rPr lang="en-GB" sz="1600" i="1" dirty="0"/>
              <a:t>C-band </a:t>
            </a:r>
            <a:r>
              <a:rPr lang="en-GB" sz="1600" i="1" dirty="0" smtClean="0"/>
              <a:t>klystron</a:t>
            </a:r>
            <a:endParaRPr lang="en-GB" sz="1600" i="1" dirty="0"/>
          </a:p>
        </p:txBody>
      </p:sp>
      <p:sp>
        <p:nvSpPr>
          <p:cNvPr id="22" name="Segnaposto numero diapositiva 1"/>
          <p:cNvSpPr txBox="1">
            <a:spLocks/>
          </p:cNvSpPr>
          <p:nvPr/>
        </p:nvSpPr>
        <p:spPr>
          <a:xfrm>
            <a:off x="6861557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111DFF5-15C2-4B3F-94B3-10BF93258423}" type="slidenum">
              <a:rPr lang="en-GB" sz="1200" smtClean="0"/>
              <a:pPr algn="r"/>
              <a:t>8</a:t>
            </a:fld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54994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8" grpId="0" animBg="1"/>
      <p:bldP spid="19" grpId="0" animBg="1"/>
      <p:bldP spid="32" grpId="0" animBg="1"/>
      <p:bldP spid="33" grpId="0" animBg="1"/>
      <p:bldP spid="28" grpId="0"/>
      <p:bldP spid="29" grpId="0" animBg="1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Oggetto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4025703"/>
              </p:ext>
            </p:extLst>
          </p:nvPr>
        </p:nvGraphicFramePr>
        <p:xfrm>
          <a:off x="152400" y="1700213"/>
          <a:ext cx="8894763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4" name="Equation" r:id="rId3" imgW="6134040" imgH="444240" progId="Equation.DSMT4">
                  <p:embed/>
                </p:oleObj>
              </mc:Choice>
              <mc:Fallback>
                <p:oleObj name="Equation" r:id="rId3" imgW="613404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" y="1700213"/>
                        <a:ext cx="8894763" cy="642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/>
              <p:cNvSpPr txBox="1"/>
              <p:nvPr/>
            </p:nvSpPr>
            <p:spPr>
              <a:xfrm>
                <a:off x="397927" y="465876"/>
                <a:ext cx="8396816" cy="11541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spcAft>
                    <a:spcPts val="600"/>
                  </a:spcAft>
                </a:pPr>
                <a:r>
                  <a:rPr lang="en-GB" sz="1600" dirty="0" smtClean="0"/>
                  <a:t>Klystron collector power limits are conservatively specified by manufacturers assuming transient durations longer than those provided by state-of-the-art solid state modulators. Canon (formerly Toshiba) specifies tubes (E37113 - X band and E37212 – C band) assuming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60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it-IT" sz="1600" b="0" i="1" smtClean="0">
                            <a:latin typeface="Cambria Math"/>
                          </a:rPr>
                          <m:t>𝑡𝑟𝑎𝑛𝑠</m:t>
                        </m:r>
                      </m:sub>
                    </m:sSub>
                    <m:r>
                      <a:rPr lang="en-GB" sz="1600" i="1" smtClean="0">
                        <a:latin typeface="Cambria Math"/>
                        <a:ea typeface="Cambria Math"/>
                      </a:rPr>
                      <m:t>≈</m:t>
                    </m:r>
                    <m:r>
                      <a:rPr lang="it-IT" sz="1600" b="0" i="1" smtClean="0">
                        <a:latin typeface="Cambria Math"/>
                        <a:ea typeface="Cambria Math"/>
                      </a:rPr>
                      <m:t>2.5 </m:t>
                    </m:r>
                    <m:r>
                      <a:rPr lang="it-IT" sz="1600" b="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it-IT" sz="1600" b="0" i="1" smtClean="0">
                        <a:latin typeface="Cambria Math"/>
                        <a:ea typeface="Cambria Math"/>
                      </a:rPr>
                      <m:t>𝑠</m:t>
                    </m:r>
                  </m:oMath>
                </a14:m>
                <a:r>
                  <a:rPr lang="en-GB" sz="1600" dirty="0" smtClean="0"/>
                  <a:t>. </a:t>
                </a:r>
              </a:p>
              <a:p>
                <a:pPr algn="just">
                  <a:spcAft>
                    <a:spcPts val="600"/>
                  </a:spcAft>
                </a:pPr>
                <a:r>
                  <a:rPr lang="en-GB" sz="1600" dirty="0" smtClean="0"/>
                  <a:t>Assuming the same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it-IT" sz="1600" i="1">
                            <a:latin typeface="Cambria Math"/>
                          </a:rPr>
                          <m:t>𝑡𝑟𝑎𝑛𝑠</m:t>
                        </m:r>
                      </m:sub>
                    </m:sSub>
                    <m:r>
                      <a:rPr lang="it-IT" sz="1600" i="1">
                        <a:latin typeface="Cambria Math"/>
                      </a:rPr>
                      <m:t> </m:t>
                    </m:r>
                  </m:oMath>
                </a14:m>
                <a:r>
                  <a:rPr lang="en-GB" sz="1600" dirty="0" smtClean="0"/>
                  <a:t> value for the CPI VKX-8311A klystron (to be verified with CPI), we got: </a:t>
                </a:r>
                <a:endParaRPr lang="en-GB" sz="1600" dirty="0"/>
              </a:p>
            </p:txBody>
          </p:sp>
        </mc:Choice>
        <mc:Fallback xmlns="">
          <p:sp>
            <p:nvSpPr>
              <p:cNvPr id="10" name="CasellaDiTes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927" y="465876"/>
                <a:ext cx="8396816" cy="1154162"/>
              </a:xfrm>
              <a:prstGeom prst="rect">
                <a:avLst/>
              </a:prstGeom>
              <a:blipFill rotWithShape="1">
                <a:blip r:embed="rId19"/>
                <a:stretch>
                  <a:fillRect l="-363" t="-1579" r="-363" b="-57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CasellaDiTesto 20"/>
          <p:cNvSpPr txBox="1"/>
          <p:nvPr/>
        </p:nvSpPr>
        <p:spPr>
          <a:xfrm>
            <a:off x="397927" y="3175645"/>
            <a:ext cx="534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GB" sz="1600" dirty="0" smtClean="0"/>
              <a:t>The amount of rep rate increase obtainable by reducing the pulse duration depends very much on the actual value of the dead time </a:t>
            </a:r>
            <a:r>
              <a:rPr lang="en-GB" sz="1600" i="1" dirty="0" err="1" smtClean="0"/>
              <a:t>τ</a:t>
            </a:r>
            <a:r>
              <a:rPr lang="en-GB" sz="1600" i="1" baseline="-25000" dirty="0" err="1" smtClean="0"/>
              <a:t>trans</a:t>
            </a:r>
            <a:r>
              <a:rPr lang="en-GB" sz="1600" dirty="0" smtClean="0"/>
              <a:t>, which is a characteristics of the modulator.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798" y="3294792"/>
            <a:ext cx="3048570" cy="31681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ttangolo 2"/>
              <p:cNvSpPr/>
              <p:nvPr/>
            </p:nvSpPr>
            <p:spPr>
              <a:xfrm>
                <a:off x="366754" y="2479956"/>
                <a:ext cx="8396816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>
                  <a:spcAft>
                    <a:spcPts val="600"/>
                  </a:spcAft>
                </a:pPr>
                <a:r>
                  <a:rPr lang="en-GB" sz="1600" dirty="0">
                    <a:solidFill>
                      <a:prstClr val="black"/>
                    </a:solidFill>
                  </a:rPr>
                  <a:t>Since the limit imposed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it-IT" sz="1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it-IT" sz="1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𝑐𝑜𝑙𝑙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prstClr val="black"/>
                    </a:solidFill>
                  </a:rPr>
                  <a:t> can not be overcome, the rep rate can only be  increased at the expenses of the RF saturation power (HV working point) and/or RF pulse duration. </a:t>
                </a:r>
              </a:p>
            </p:txBody>
          </p:sp>
        </mc:Choice>
        <mc:Fallback xmlns="">
          <p:sp>
            <p:nvSpPr>
              <p:cNvPr id="3" name="Rettango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754" y="2479956"/>
                <a:ext cx="8396816" cy="584775"/>
              </a:xfrm>
              <a:prstGeom prst="rect">
                <a:avLst/>
              </a:prstGeom>
              <a:blipFill rotWithShape="1">
                <a:blip r:embed="rId21"/>
                <a:stretch>
                  <a:fillRect l="-363" t="-3125" r="-363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magine 3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532" y="4185734"/>
            <a:ext cx="3151189" cy="218216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ttangolo 4"/>
              <p:cNvSpPr/>
              <p:nvPr/>
            </p:nvSpPr>
            <p:spPr>
              <a:xfrm>
                <a:off x="397928" y="4319084"/>
                <a:ext cx="2107148" cy="18383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/>
                <a:r>
                  <a:rPr lang="en-GB" sz="1600" dirty="0">
                    <a:solidFill>
                      <a:prstClr val="black"/>
                    </a:solidFill>
                  </a:rPr>
                  <a:t>The amount of rep rate increase </a:t>
                </a:r>
                <a:r>
                  <a:rPr lang="en-GB" sz="1600" dirty="0" smtClean="0">
                    <a:solidFill>
                      <a:prstClr val="black"/>
                    </a:solidFill>
                  </a:rPr>
                  <a:t>obtainable </a:t>
                </a:r>
                <a:r>
                  <a:rPr lang="en-GB" sz="1600" dirty="0">
                    <a:solidFill>
                      <a:prstClr val="black"/>
                    </a:solidFill>
                  </a:rPr>
                  <a:t>by reducing the HV and the RF saturation power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it-IT" sz="1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it-IT" sz="16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it-IT" sz="16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𝑅𝐹</m:t>
                            </m:r>
                          </m:e>
                          <m:sub>
                            <m:r>
                              <a:rPr lang="it-IT" sz="16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𝑠𝑎𝑡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GB" sz="1600" dirty="0">
                    <a:solidFill>
                      <a:prstClr val="black"/>
                    </a:solidFill>
                  </a:rPr>
                  <a:t> is limited by the tube efficiency </a:t>
                </a:r>
                <a:r>
                  <a:rPr lang="en-GB" sz="1600" dirty="0" smtClean="0">
                    <a:solidFill>
                      <a:prstClr val="black"/>
                    </a:solidFill>
                  </a:rPr>
                  <a:t>decrease.</a:t>
                </a:r>
                <a:endParaRPr lang="en-GB" sz="16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5" name="Rettango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928" y="4319084"/>
                <a:ext cx="2107148" cy="1838324"/>
              </a:xfrm>
              <a:prstGeom prst="rect">
                <a:avLst/>
              </a:prstGeom>
              <a:blipFill rotWithShape="1">
                <a:blip r:embed="rId23"/>
                <a:stretch>
                  <a:fillRect l="-1445" t="-997" r="-1734" b="-36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egnaposto numero diapositiva 1"/>
          <p:cNvSpPr txBox="1">
            <a:spLocks/>
          </p:cNvSpPr>
          <p:nvPr/>
        </p:nvSpPr>
        <p:spPr>
          <a:xfrm>
            <a:off x="6861557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111DFF5-15C2-4B3F-94B3-10BF93258423}" type="slidenum">
              <a:rPr lang="en-GB" sz="1200" smtClean="0"/>
              <a:pPr algn="r"/>
              <a:t>9</a:t>
            </a:fld>
            <a:endParaRPr lang="en-GB" sz="12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809875" y="4004759"/>
            <a:ext cx="2973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Klystron efficiency vs. power derating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265434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27543</TotalTime>
  <Words>2013</Words>
  <Application>Microsoft Office PowerPoint</Application>
  <PresentationFormat>Presentazione su schermo (4:3)</PresentationFormat>
  <Paragraphs>277</Paragraphs>
  <Slides>18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18</vt:i4>
      </vt:variant>
    </vt:vector>
  </HeadingPairs>
  <TitlesOfParts>
    <vt:vector size="21" baseType="lpstr">
      <vt:lpstr>Tema di Office</vt:lpstr>
      <vt:lpstr>Equation</vt:lpstr>
      <vt:lpstr>MathType 6.0 Equation</vt:lpstr>
      <vt:lpstr>Presentazione standard di PowerPoint</vt:lpstr>
      <vt:lpstr>Presentazione standard di PowerPoint</vt:lpstr>
      <vt:lpstr>Presentazione standard di PowerPoint</vt:lpstr>
      <vt:lpstr>Using the CompactLight accelerating section for EUPRAXIA@SPARC_LAB</vt:lpstr>
      <vt:lpstr>REMINDER: CompactLight Preliminary Specification</vt:lpstr>
      <vt:lpstr>Compact Light FEL Specification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Slot coupler (z-type, input, 80 MV/m)</vt:lpstr>
      <vt:lpstr>Waveguide coupler (input, 80 MV/m)</vt:lpstr>
      <vt:lpstr>Waveguide coupler (input, 80 MV/m)</vt:lpstr>
      <vt:lpstr>Couplers comparison (slot vs waveguide)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Sandro</dc:creator>
  <cp:lastModifiedBy>Sandro</cp:lastModifiedBy>
  <cp:revision>110</cp:revision>
  <dcterms:created xsi:type="dcterms:W3CDTF">2019-01-14T14:56:53Z</dcterms:created>
  <dcterms:modified xsi:type="dcterms:W3CDTF">2019-02-28T08:57:31Z</dcterms:modified>
</cp:coreProperties>
</file>