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79" r:id="rId3"/>
    <p:sldId id="380" r:id="rId4"/>
    <p:sldId id="381" r:id="rId5"/>
    <p:sldId id="373" r:id="rId6"/>
    <p:sldId id="374" r:id="rId7"/>
    <p:sldId id="375" r:id="rId8"/>
    <p:sldId id="377" r:id="rId9"/>
    <p:sldId id="378" r:id="rId10"/>
    <p:sldId id="376" r:id="rId11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699FF"/>
    <a:srgbClr val="3366FF"/>
    <a:srgbClr val="009142"/>
    <a:srgbClr val="66FF00"/>
    <a:srgbClr val="0099CC"/>
    <a:srgbClr val="00CCFF"/>
    <a:srgbClr val="9933CC"/>
    <a:srgbClr val="66CC99"/>
    <a:srgbClr val="33CC00"/>
    <a:srgbClr val="FF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71" autoAdjust="0"/>
    <p:restoredTop sz="50000" autoAdjust="0"/>
  </p:normalViewPr>
  <p:slideViewPr>
    <p:cSldViewPr>
      <p:cViewPr varScale="1">
        <p:scale>
          <a:sx n="103" d="100"/>
          <a:sy n="103" d="100"/>
        </p:scale>
        <p:origin x="160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5FCBB9B-1C79-854D-A459-7EDBC131B9D6}" type="datetime1">
              <a:rPr lang="en-US" smtClean="0"/>
              <a:t>2/27/19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05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D52C8A4-5B35-A241-AAC1-4581720847BA}" type="datetime1">
              <a:rPr lang="en-US" smtClean="0"/>
              <a:t>2/27/19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939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1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23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10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74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630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34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52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786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97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495800"/>
            <a:ext cx="7239000" cy="533400"/>
          </a:xfrm>
          <a:prstGeom prst="rect">
            <a:avLst/>
          </a:prstGeo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5181600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/>
              <a:t>Click to add author information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rgbClr val="CC3333"/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 txBox="1">
            <a:spLocks/>
          </p:cNvSpPr>
          <p:nvPr userDrawn="1"/>
        </p:nvSpPr>
        <p:spPr>
          <a:xfrm>
            <a:off x="3048000" y="6477000"/>
            <a:ext cx="50292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000">
                <a:solidFill>
                  <a:srgbClr val="000090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baseline="0" dirty="0"/>
              <a:t>Cost Model – 28</a:t>
            </a:r>
            <a:r>
              <a:rPr lang="en-US" baseline="30000" dirty="0"/>
              <a:t>th</a:t>
            </a:r>
            <a:r>
              <a:rPr lang="en-US" baseline="0" dirty="0"/>
              <a:t> February 2019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4800" y="6218518"/>
            <a:ext cx="1219200" cy="685800"/>
            <a:chOff x="304800" y="6218518"/>
            <a:chExt cx="1219200" cy="685800"/>
          </a:xfrm>
        </p:grpSpPr>
        <p:pic>
          <p:nvPicPr>
            <p:cNvPr id="15" name="Picture 14" descr="LogoOutline-Blue-02.jp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324600"/>
              <a:ext cx="535075" cy="457200"/>
            </a:xfrm>
            <a:prstGeom prst="rect">
              <a:avLst/>
            </a:prstGeom>
          </p:spPr>
        </p:pic>
        <p:pic>
          <p:nvPicPr>
            <p:cNvPr id="1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38200" y="6218518"/>
              <a:ext cx="685800" cy="685800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63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152400" y="3886200"/>
            <a:ext cx="8839200" cy="10668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Cost Model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i="1" dirty="0">
                <a:solidFill>
                  <a:srgbClr val="FF0000"/>
                </a:solidFill>
              </a:rPr>
              <a:t>Tentative proposal for a XLS PBS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28</a:t>
            </a:r>
            <a:r>
              <a:rPr lang="en-US" sz="1600" baseline="30000" dirty="0">
                <a:solidFill>
                  <a:srgbClr val="FF0000"/>
                </a:solidFill>
              </a:rPr>
              <a:t>th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err="1">
                <a:solidFill>
                  <a:srgbClr val="FF0000"/>
                </a:solidFill>
              </a:rPr>
              <a:t>february</a:t>
            </a:r>
            <a:r>
              <a:rPr lang="en-US" sz="1600" dirty="0">
                <a:solidFill>
                  <a:srgbClr val="FF0000"/>
                </a:solidFill>
              </a:rPr>
              <a:t> 2019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52400" y="5105400"/>
            <a:ext cx="8763000" cy="457200"/>
          </a:xfrm>
        </p:spPr>
        <p:txBody>
          <a:bodyPr>
            <a:noAutofit/>
          </a:bodyPr>
          <a:lstStyle/>
          <a:p>
            <a:pPr algn="just"/>
            <a:r>
              <a:rPr lang="en-US" sz="1800" b="0" i="1" dirty="0">
                <a:solidFill>
                  <a:schemeClr val="tx1"/>
                </a:solidFill>
                <a:latin typeface="+mj-lt"/>
                <a:cs typeface="Comic Sans MS"/>
              </a:rPr>
              <a:t>C. Rossi</a:t>
            </a:r>
            <a:endParaRPr lang="en-US" sz="1800" b="0" i="1" dirty="0">
              <a:latin typeface="+mj-lt"/>
              <a:cs typeface="Comic Sans M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800" y="6218518"/>
            <a:ext cx="1219200" cy="685800"/>
            <a:chOff x="304800" y="6218518"/>
            <a:chExt cx="1219200" cy="685800"/>
          </a:xfrm>
        </p:grpSpPr>
        <p:pic>
          <p:nvPicPr>
            <p:cNvPr id="13" name="Picture 12" descr="LogoOutline-Blue-02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324600"/>
              <a:ext cx="535075" cy="457200"/>
            </a:xfrm>
            <a:prstGeom prst="rect">
              <a:avLst/>
            </a:prstGeom>
          </p:spPr>
        </p:pic>
        <p:pic>
          <p:nvPicPr>
            <p:cNvPr id="14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8200" y="6218518"/>
              <a:ext cx="685800" cy="685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10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Other ingredients …</a:t>
            </a:r>
          </a:p>
        </p:txBody>
      </p:sp>
      <p:sp>
        <p:nvSpPr>
          <p:cNvPr id="2" name="Rectangle 1"/>
          <p:cNvSpPr/>
          <p:nvPr/>
        </p:nvSpPr>
        <p:spPr>
          <a:xfrm>
            <a:off x="213154" y="914400"/>
            <a:ext cx="83974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Establish a shared strategy for cost estimates, including :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Properly document the origin of each cost estimate;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Provide estimate for cost uncertainties (quantified and discussed);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Include offers from industrial partners;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Provide indication of technical uncertainties (impact on cost uncertainty).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727F91-797A-0943-9B9C-7A8EAD875543}"/>
              </a:ext>
            </a:extLst>
          </p:cNvPr>
          <p:cNvSpPr/>
          <p:nvPr/>
        </p:nvSpPr>
        <p:spPr>
          <a:xfrm>
            <a:off x="213154" y="3581400"/>
            <a:ext cx="83974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Tight collaboration between the costing team and cost node owners (work package holders ?) is necessary.</a:t>
            </a:r>
          </a:p>
        </p:txBody>
      </p:sp>
    </p:spTree>
    <p:extLst>
      <p:ext uri="{BB962C8B-B14F-4D97-AF65-F5344CB8AC3E}">
        <p14:creationId xmlns:p14="http://schemas.microsoft.com/office/powerpoint/2010/main" val="61414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The CLIC costing exercise…</a:t>
            </a:r>
          </a:p>
        </p:txBody>
      </p:sp>
      <p:sp>
        <p:nvSpPr>
          <p:cNvPr id="2" name="Rectangle 1"/>
          <p:cNvSpPr/>
          <p:nvPr/>
        </p:nvSpPr>
        <p:spPr>
          <a:xfrm>
            <a:off x="213154" y="914400"/>
            <a:ext cx="83974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When the first CLIC costing exercise was done in 2012, a specific costing tool was created.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4763F0-0F17-AB41-947F-78B0E26104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8741"/>
            <a:ext cx="9144000" cy="306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574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3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The CLIC costing exercise…</a:t>
            </a:r>
          </a:p>
        </p:txBody>
      </p:sp>
      <p:sp>
        <p:nvSpPr>
          <p:cNvPr id="2" name="Rectangle 1"/>
          <p:cNvSpPr/>
          <p:nvPr/>
        </p:nvSpPr>
        <p:spPr>
          <a:xfrm>
            <a:off x="289354" y="762000"/>
            <a:ext cx="83974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A tree structure, called PBS, is provided to the costing tool. 6 levels for CLIC.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C93730-53EB-F147-BCA5-A3C1EBA69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0264"/>
            <a:ext cx="9144000" cy="493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38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4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The CLIC costing exercise…</a:t>
            </a:r>
          </a:p>
        </p:txBody>
      </p:sp>
      <p:sp>
        <p:nvSpPr>
          <p:cNvPr id="2" name="Rectangle 1"/>
          <p:cNvSpPr/>
          <p:nvPr/>
        </p:nvSpPr>
        <p:spPr>
          <a:xfrm>
            <a:off x="289354" y="762000"/>
            <a:ext cx="83974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A tree structure, called PBS, is provided to the costing tool. 6 levels for CLIC.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C93730-53EB-F147-BCA5-A3C1EBA69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0264"/>
            <a:ext cx="9144000" cy="493813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57C39A8-FA5E-8B47-9932-D5E68F64D3A5}"/>
              </a:ext>
            </a:extLst>
          </p:cNvPr>
          <p:cNvGrpSpPr/>
          <p:nvPr/>
        </p:nvGrpSpPr>
        <p:grpSpPr>
          <a:xfrm>
            <a:off x="1828800" y="1600200"/>
            <a:ext cx="5486400" cy="4554462"/>
            <a:chOff x="2819400" y="838200"/>
            <a:chExt cx="5486400" cy="455446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0828125-DE68-3C46-9588-5207C49D6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600" y="838200"/>
              <a:ext cx="3886200" cy="4554462"/>
            </a:xfrm>
            <a:prstGeom prst="rect">
              <a:avLst/>
            </a:prstGeom>
            <a:ln w="31750">
              <a:solidFill>
                <a:srgbClr val="FF0000"/>
              </a:solidFill>
            </a:ln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3361C0C-551E-7947-A585-1A837FC05BEE}"/>
                </a:ext>
              </a:extLst>
            </p:cNvPr>
            <p:cNvCxnSpPr/>
            <p:nvPr/>
          </p:nvCxnSpPr>
          <p:spPr>
            <a:xfrm flipH="1">
              <a:off x="2819400" y="2667000"/>
              <a:ext cx="1600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2068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5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PBS for the klystron-based accelerator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5311914"/>
            <a:ext cx="434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>
                <a:solidFill>
                  <a:srgbClr val="3366FF"/>
                </a:solidFill>
                <a:cs typeface="Comic Sans MS"/>
              </a:rPr>
              <a:t>The CLIC PBS include all costing for the project. </a:t>
            </a:r>
            <a:endParaRPr lang="en-US" sz="2000" b="1" dirty="0">
              <a:solidFill>
                <a:srgbClr val="3366FF"/>
              </a:solidFill>
              <a:cs typeface="Comic Sans M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E08A1B-F908-9943-B2C4-1405FB01DA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633" y="802212"/>
            <a:ext cx="4040437" cy="60557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B8BC32-451A-5B4B-96D2-802BC06FEB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859362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6ED09115-771F-F241-B7C8-91FE2A0E7A51}"/>
              </a:ext>
            </a:extLst>
          </p:cNvPr>
          <p:cNvGrpSpPr/>
          <p:nvPr/>
        </p:nvGrpSpPr>
        <p:grpSpPr>
          <a:xfrm>
            <a:off x="304800" y="914400"/>
            <a:ext cx="5486400" cy="4495800"/>
            <a:chOff x="304800" y="914400"/>
            <a:chExt cx="5486400" cy="44958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6B2E149-B5FA-6E46-B6C1-5F7A0D4AC49E}"/>
                </a:ext>
              </a:extLst>
            </p:cNvPr>
            <p:cNvSpPr/>
            <p:nvPr/>
          </p:nvSpPr>
          <p:spPr>
            <a:xfrm>
              <a:off x="304800" y="2133600"/>
              <a:ext cx="43434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</a:pPr>
              <a:r>
                <a:rPr lang="en-US" sz="2000" dirty="0">
                  <a:solidFill>
                    <a:srgbClr val="3366FF"/>
                  </a:solidFill>
                  <a:cs typeface="Comic Sans MS"/>
                </a:rPr>
                <a:t>Persons responsible for each node have been identified. </a:t>
              </a:r>
              <a:endParaRPr lang="en-US" sz="2000" b="1" dirty="0">
                <a:solidFill>
                  <a:srgbClr val="3366FF"/>
                </a:solidFill>
                <a:cs typeface="Comic Sans M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822DFFD-6938-1640-A400-B1972619A317}"/>
                </a:ext>
              </a:extLst>
            </p:cNvPr>
            <p:cNvSpPr/>
            <p:nvPr/>
          </p:nvSpPr>
          <p:spPr>
            <a:xfrm>
              <a:off x="5334000" y="914400"/>
              <a:ext cx="4572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B7C7876-EBC0-9143-8BDC-97E9BE840B2F}"/>
                </a:ext>
              </a:extLst>
            </p:cNvPr>
            <p:cNvSpPr/>
            <p:nvPr/>
          </p:nvSpPr>
          <p:spPr>
            <a:xfrm>
              <a:off x="5334000" y="4495800"/>
              <a:ext cx="4572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9E5983C-F742-BD46-B6C8-DCF99F0C4B05}"/>
                </a:ext>
              </a:extLst>
            </p:cNvPr>
            <p:cNvSpPr/>
            <p:nvPr/>
          </p:nvSpPr>
          <p:spPr>
            <a:xfrm>
              <a:off x="5334000" y="4953000"/>
              <a:ext cx="4572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66384F8-4B18-314A-8A7A-013244FD7A11}"/>
                </a:ext>
              </a:extLst>
            </p:cNvPr>
            <p:cNvCxnSpPr/>
            <p:nvPr/>
          </p:nvCxnSpPr>
          <p:spPr>
            <a:xfrm flipH="1">
              <a:off x="3657600" y="1219200"/>
              <a:ext cx="1676400" cy="9144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D07DF4D-183E-4A4D-AC18-8542E532D3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71800" y="2688162"/>
              <a:ext cx="2361170" cy="252049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EE129A-EF41-7E43-A7F9-94D4B9F30EA8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 flipH="1" flipV="1">
              <a:off x="2971800" y="2722038"/>
              <a:ext cx="2362200" cy="20023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152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6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PBS for the klystron-based accelerator</a:t>
            </a:r>
          </a:p>
        </p:txBody>
      </p:sp>
      <p:sp>
        <p:nvSpPr>
          <p:cNvPr id="2" name="Rectangle 1"/>
          <p:cNvSpPr/>
          <p:nvPr/>
        </p:nvSpPr>
        <p:spPr>
          <a:xfrm>
            <a:off x="213154" y="914400"/>
            <a:ext cx="8702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>
                <a:solidFill>
                  <a:srgbClr val="3366FF"/>
                </a:solidFill>
                <a:cs typeface="Comic Sans MS"/>
              </a:rPr>
              <a:t>The tool is fed with the costing information, through an Excel spreadsheet for ex.</a:t>
            </a:r>
            <a:endParaRPr lang="en-US" sz="2000" b="1" dirty="0">
              <a:solidFill>
                <a:srgbClr val="3366FF"/>
              </a:solidFill>
              <a:cs typeface="Comic Sans M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B8BC32-451A-5B4B-96D2-802BC06FEB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8593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AB9A00-E15B-744A-A410-05609755F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" y="1371600"/>
            <a:ext cx="9042400" cy="3086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213A818-5525-7940-B513-E016F7A259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4504492"/>
            <a:ext cx="7686568" cy="182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62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7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PBS for the klystron-based accelerator</a:t>
            </a:r>
          </a:p>
        </p:txBody>
      </p:sp>
      <p:sp>
        <p:nvSpPr>
          <p:cNvPr id="2" name="Rectangle 1"/>
          <p:cNvSpPr/>
          <p:nvPr/>
        </p:nvSpPr>
        <p:spPr>
          <a:xfrm>
            <a:off x="213154" y="914400"/>
            <a:ext cx="83974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>
                <a:solidFill>
                  <a:srgbClr val="3366FF"/>
                </a:solidFill>
                <a:cs typeface="Comic Sans MS"/>
              </a:rPr>
              <a:t>And provides detailed and aggregated cost figures</a:t>
            </a:r>
            <a:endParaRPr lang="en-US" sz="2000" b="1" dirty="0">
              <a:solidFill>
                <a:srgbClr val="3366FF"/>
              </a:solidFill>
              <a:cs typeface="Comic Sans M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B8BC32-451A-5B4B-96D2-802BC06FEB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8593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ECA2D6-CC63-EF45-B404-3EE7AD8D7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3570"/>
            <a:ext cx="9144000" cy="492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22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8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Proposed approach for XLS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727F91-797A-0943-9B9C-7A8EAD875543}"/>
              </a:ext>
            </a:extLst>
          </p:cNvPr>
          <p:cNvSpPr/>
          <p:nvPr/>
        </p:nvSpPr>
        <p:spPr>
          <a:xfrm>
            <a:off x="359376" y="762000"/>
            <a:ext cx="83974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Use the same kind of structure, in case with less details, and decide if to adopt the same costing tool or not.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F0706B-18B3-F44A-AA4F-788289CD6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447800"/>
            <a:ext cx="6375276" cy="534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854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9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Proposed approach for XLS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4E588C-228D-3D4A-AD57-214B324D8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600" y="762000"/>
            <a:ext cx="5511800" cy="561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34878"/>
      </p:ext>
    </p:extLst>
  </p:cSld>
  <p:clrMapOvr>
    <a:masterClrMapping/>
  </p:clrMapOvr>
</p:sld>
</file>

<file path=ppt/theme/theme1.xml><?xml version="1.0" encoding="utf-8"?>
<a:theme xmlns:a="http://schemas.openxmlformats.org/drawingml/2006/main" name="Pitch 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Pitch Book.potx</Template>
  <TotalTime>0</TotalTime>
  <Words>252</Words>
  <Application>Microsoft Macintosh PowerPoint</Application>
  <PresentationFormat>On-screen Show (4:3)</PresentationFormat>
  <Paragraphs>44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Comic Sans MS</vt:lpstr>
      <vt:lpstr>Pitch Book</vt:lpstr>
      <vt:lpstr>Cost Model Tentative proposal for a XLS PBS 28th february 2019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2010-04-19T20:44:32Z</dcterms:created>
  <dcterms:modified xsi:type="dcterms:W3CDTF">2019-02-28T08:07:44Z</dcterms:modified>
</cp:coreProperties>
</file>