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60" r:id="rId3"/>
    <p:sldId id="261" r:id="rId4"/>
    <p:sldId id="262" r:id="rId5"/>
    <p:sldId id="263" r:id="rId6"/>
    <p:sldId id="265" r:id="rId7"/>
    <p:sldId id="264" r:id="rId8"/>
    <p:sldId id="258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762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05/02/2019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1943850"/>
            <a:ext cx="8226854" cy="1369257"/>
          </a:xfrm>
        </p:spPr>
        <p:txBody>
          <a:bodyPr>
            <a:normAutofit/>
          </a:bodyPr>
          <a:lstStyle>
            <a:lvl1pPr algn="l">
              <a:defRPr sz="4100" baseline="0"/>
            </a:lvl1pPr>
          </a:lstStyle>
          <a:p>
            <a:r>
              <a:rPr lang="en-GB" dirty="0" smtClean="0"/>
              <a:t>LHC Injectors Upgrade Workshop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65764" y="3376640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05/02/2019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Beam Dynamics Coordination meeting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215703"/>
            <a:ext cx="8226854" cy="631255"/>
          </a:xfr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86609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8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905256" indent="-457200">
              <a:buFont typeface="Courier New" charset="0"/>
              <a:buChar char="o"/>
              <a:defRPr/>
            </a:lvl2pPr>
            <a:lvl3pPr marL="1092708" indent="-342900">
              <a:buFont typeface="Wingdings" charset="2"/>
              <a:buChar char="§"/>
              <a:defRPr/>
            </a:lvl3pPr>
            <a:lvl4pPr marL="1385316" indent="-342900">
              <a:buFont typeface="Wingdings" charset="2"/>
              <a:buChar char="q"/>
              <a:defRPr/>
            </a:lvl4pPr>
            <a:lvl5pPr marL="1650492" indent="-342900">
              <a:buFont typeface="Wingdings" charset="2"/>
              <a:buChar char="Ø"/>
              <a:defRPr/>
            </a:lvl5pPr>
          </a:lstStyle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30" y="212410"/>
            <a:ext cx="621846" cy="749873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920663" y="4771783"/>
            <a:ext cx="272925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05/02/2019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469846" y="477178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Beam Dynamics Coordination meeting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05/02/2019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Beam Dynamics Coordination meeting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2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0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73761"/>
            <a:ext cx="8226854" cy="631255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PSB </a:t>
            </a:r>
            <a:r>
              <a:rPr lang="fr-CH" dirty="0" err="1" smtClean="0"/>
              <a:t>Beam</a:t>
            </a:r>
            <a:r>
              <a:rPr lang="fr-CH" dirty="0" smtClean="0"/>
              <a:t> Dynamics </a:t>
            </a:r>
            <a:r>
              <a:rPr lang="fr-CH" dirty="0" err="1" smtClean="0"/>
              <a:t>milestones</a:t>
            </a:r>
            <a:r>
              <a:rPr lang="fr-CH" dirty="0" smtClean="0"/>
              <a:t> for 2019/2020</a:t>
            </a:r>
            <a:endParaRPr lang="fr-CH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3552666"/>
            <a:ext cx="8278091" cy="419653"/>
          </a:xfrm>
        </p:spPr>
        <p:txBody>
          <a:bodyPr>
            <a:normAutofit/>
          </a:bodyPr>
          <a:lstStyle/>
          <a:p>
            <a:r>
              <a:rPr lang="fr-CH" dirty="0" smtClean="0"/>
              <a:t>S. Albright, F. Antoniou, F. </a:t>
            </a:r>
            <a:r>
              <a:rPr lang="fr-CH" dirty="0" err="1" smtClean="0"/>
              <a:t>Asvesta</a:t>
            </a:r>
            <a:r>
              <a:rPr lang="fr-CH" dirty="0" smtClean="0"/>
              <a:t>, C. </a:t>
            </a:r>
            <a:r>
              <a:rPr lang="fr-CH" dirty="0" err="1" smtClean="0"/>
              <a:t>Bracco</a:t>
            </a:r>
            <a:r>
              <a:rPr lang="fr-CH" dirty="0" smtClean="0"/>
              <a:t> for the LIU PSB </a:t>
            </a:r>
            <a:r>
              <a:rPr lang="fr-CH" dirty="0" err="1" smtClean="0"/>
              <a:t>Beam</a:t>
            </a:r>
            <a:r>
              <a:rPr lang="fr-CH" smtClean="0"/>
              <a:t> Dynamics WG</a:t>
            </a:r>
            <a:endParaRPr lang="fr-CH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Dynamics Coordination meeting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400" dirty="0" smtClean="0"/>
              <a:t>Injection </a:t>
            </a:r>
            <a:r>
              <a:rPr lang="fr-CH" sz="2400" dirty="0" err="1" smtClean="0"/>
              <a:t>Studies</a:t>
            </a:r>
            <a:r>
              <a:rPr lang="fr-CH" sz="2400" dirty="0" smtClean="0"/>
              <a:t> </a:t>
            </a:r>
          </a:p>
          <a:p>
            <a:r>
              <a:rPr lang="fr-CH" sz="2400" dirty="0" smtClean="0"/>
              <a:t>Transverse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dynamics</a:t>
            </a:r>
            <a:endParaRPr lang="fr-CH" sz="2400" dirty="0" smtClean="0"/>
          </a:p>
          <a:p>
            <a:r>
              <a:rPr lang="fr-CH" sz="2400" dirty="0" smtClean="0"/>
              <a:t>Longitudinal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dynamics</a:t>
            </a:r>
            <a:endParaRPr lang="fr-CH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Outline</a:t>
            </a:r>
            <a:endParaRPr lang="fr-CH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Dynamics Coordination meeting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2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1437268"/>
          </a:xfrm>
        </p:spPr>
        <p:txBody>
          <a:bodyPr>
            <a:normAutofit fontScale="85000" lnSpcReduction="20000"/>
          </a:bodyPr>
          <a:lstStyle/>
          <a:p>
            <a:r>
              <a:rPr lang="fr-CH" sz="2000" dirty="0" err="1"/>
              <a:t>Space</a:t>
            </a:r>
            <a:r>
              <a:rPr lang="fr-CH" sz="2000" dirty="0"/>
              <a:t> charge simulations for ISOLDE </a:t>
            </a:r>
            <a:r>
              <a:rPr lang="fr-CH" sz="2000" dirty="0" err="1"/>
              <a:t>beam</a:t>
            </a:r>
            <a:r>
              <a:rPr lang="fr-CH" sz="2000" dirty="0"/>
              <a:t> w/o long. </a:t>
            </a:r>
            <a:r>
              <a:rPr lang="fr-CH" sz="2000" dirty="0" smtClean="0"/>
              <a:t>painting</a:t>
            </a:r>
          </a:p>
          <a:p>
            <a:r>
              <a:rPr lang="fr-CH" sz="2000" dirty="0" err="1" smtClean="0"/>
              <a:t>Review</a:t>
            </a:r>
            <a:r>
              <a:rPr lang="fr-CH" sz="2000" dirty="0" smtClean="0"/>
              <a:t> painting </a:t>
            </a:r>
            <a:r>
              <a:rPr lang="fr-CH" sz="2000" dirty="0" err="1" smtClean="0"/>
              <a:t>functions</a:t>
            </a:r>
            <a:r>
              <a:rPr lang="fr-CH" sz="2000" dirty="0" smtClean="0"/>
              <a:t> for all </a:t>
            </a:r>
            <a:r>
              <a:rPr lang="fr-CH" sz="2000" dirty="0" err="1" smtClean="0"/>
              <a:t>beams</a:t>
            </a:r>
            <a:r>
              <a:rPr lang="fr-CH" sz="2000" dirty="0" smtClean="0"/>
              <a:t> </a:t>
            </a:r>
          </a:p>
          <a:p>
            <a:r>
              <a:rPr lang="fr-CH" sz="2000" dirty="0" smtClean="0"/>
              <a:t>Machine </a:t>
            </a:r>
            <a:r>
              <a:rPr lang="fr-CH" sz="2000" dirty="0" err="1" smtClean="0"/>
              <a:t>learning</a:t>
            </a:r>
            <a:r>
              <a:rPr lang="fr-CH" sz="2000" dirty="0" smtClean="0"/>
              <a:t> </a:t>
            </a:r>
            <a:r>
              <a:rPr lang="fr-CH" sz="2000" dirty="0" err="1" smtClean="0"/>
              <a:t>applied</a:t>
            </a:r>
            <a:r>
              <a:rPr lang="fr-CH" sz="2000" dirty="0" smtClean="0"/>
              <a:t> to KSW painting</a:t>
            </a:r>
          </a:p>
          <a:p>
            <a:r>
              <a:rPr lang="fr-CH" sz="2000" dirty="0" smtClean="0"/>
              <a:t>Transfer line </a:t>
            </a:r>
            <a:r>
              <a:rPr lang="fr-CH" sz="2000" dirty="0" err="1" smtClean="0"/>
              <a:t>optics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Space</a:t>
            </a:r>
            <a:r>
              <a:rPr lang="fr-CH" sz="2000" dirty="0" smtClean="0"/>
              <a:t> charge</a:t>
            </a:r>
          </a:p>
          <a:p>
            <a:r>
              <a:rPr lang="fr-CH" sz="2000" dirty="0" smtClean="0"/>
              <a:t>BSW </a:t>
            </a:r>
            <a:r>
              <a:rPr lang="fr-CH" sz="2000" dirty="0" err="1" smtClean="0"/>
              <a:t>fringe</a:t>
            </a:r>
            <a:r>
              <a:rPr lang="fr-CH" sz="2000" dirty="0" smtClean="0"/>
              <a:t> </a:t>
            </a:r>
            <a:r>
              <a:rPr lang="fr-CH" sz="2000" dirty="0" err="1" smtClean="0"/>
              <a:t>field</a:t>
            </a:r>
            <a:r>
              <a:rPr lang="fr-CH" sz="2000" dirty="0" smtClean="0"/>
              <a:t> </a:t>
            </a:r>
            <a:r>
              <a:rPr lang="fr-CH" sz="2000" dirty="0" err="1" smtClean="0"/>
              <a:t>effects</a:t>
            </a:r>
            <a:r>
              <a:rPr lang="fr-CH" sz="2000" dirty="0" smtClean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Injection </a:t>
            </a:r>
            <a:r>
              <a:rPr lang="fr-CH" dirty="0" err="1" smtClean="0"/>
              <a:t>studies</a:t>
            </a:r>
            <a:endParaRPr lang="fr-CH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Dynamics Coordination meeting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5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83673"/>
            <a:ext cx="8294914" cy="3553691"/>
          </a:xfrm>
        </p:spPr>
        <p:txBody>
          <a:bodyPr>
            <a:noAutofit/>
          </a:bodyPr>
          <a:lstStyle/>
          <a:p>
            <a:r>
              <a:rPr lang="fr-CH" sz="1600" dirty="0" err="1" smtClean="0"/>
              <a:t>Optics</a:t>
            </a:r>
            <a:r>
              <a:rPr lang="fr-CH" sz="1600" dirty="0" smtClean="0"/>
              <a:t> </a:t>
            </a:r>
            <a:r>
              <a:rPr lang="fr-CH" sz="1600" dirty="0" err="1" smtClean="0"/>
              <a:t>studies</a:t>
            </a:r>
            <a:r>
              <a:rPr lang="fr-CH" sz="1600" dirty="0" smtClean="0"/>
              <a:t> </a:t>
            </a:r>
          </a:p>
          <a:p>
            <a:pPr lvl="1"/>
            <a:r>
              <a:rPr lang="fr-CH" sz="1400" dirty="0" smtClean="0"/>
              <a:t>Wrap-</a:t>
            </a:r>
            <a:r>
              <a:rPr lang="fr-CH" sz="1400" dirty="0"/>
              <a:t>u</a:t>
            </a:r>
            <a:r>
              <a:rPr lang="fr-CH" sz="1400" dirty="0" smtClean="0"/>
              <a:t>p all the </a:t>
            </a:r>
            <a:r>
              <a:rPr lang="fr-CH" sz="1400" dirty="0" err="1" smtClean="0"/>
              <a:t>measurements</a:t>
            </a:r>
            <a:r>
              <a:rPr lang="fr-CH" sz="1400" dirty="0" smtClean="0"/>
              <a:t> of 2018: </a:t>
            </a:r>
            <a:r>
              <a:rPr lang="fr-CH" sz="1400" dirty="0" err="1" smtClean="0"/>
              <a:t>What</a:t>
            </a:r>
            <a:r>
              <a:rPr lang="fr-CH" sz="1400" dirty="0" smtClean="0"/>
              <a:t> </a:t>
            </a:r>
            <a:r>
              <a:rPr lang="fr-CH" sz="1400" dirty="0" err="1" smtClean="0"/>
              <a:t>did</a:t>
            </a:r>
            <a:r>
              <a:rPr lang="fr-CH" sz="1400" dirty="0" smtClean="0"/>
              <a:t> </a:t>
            </a:r>
            <a:r>
              <a:rPr lang="fr-CH" sz="1400" dirty="0" err="1" smtClean="0"/>
              <a:t>we</a:t>
            </a:r>
            <a:r>
              <a:rPr lang="fr-CH" sz="1400" dirty="0" smtClean="0"/>
              <a:t> </a:t>
            </a:r>
            <a:r>
              <a:rPr lang="fr-CH" sz="1400" dirty="0" err="1" smtClean="0"/>
              <a:t>learn</a:t>
            </a:r>
            <a:r>
              <a:rPr lang="fr-CH" sz="1400" dirty="0" smtClean="0"/>
              <a:t>?</a:t>
            </a:r>
          </a:p>
          <a:p>
            <a:pPr lvl="1"/>
            <a:r>
              <a:rPr lang="fr-CH" sz="1400" dirty="0" err="1" smtClean="0"/>
              <a:t>Preparation</a:t>
            </a:r>
            <a:r>
              <a:rPr lang="fr-CH" sz="1400" dirty="0" smtClean="0"/>
              <a:t> for the </a:t>
            </a:r>
            <a:r>
              <a:rPr lang="fr-CH" sz="1400" dirty="0" err="1" smtClean="0"/>
              <a:t>commissioning</a:t>
            </a:r>
            <a:r>
              <a:rPr lang="fr-CH" sz="1400" dirty="0" smtClean="0"/>
              <a:t> (planning + simulations) </a:t>
            </a:r>
          </a:p>
          <a:p>
            <a:r>
              <a:rPr lang="fr-CH" sz="1600" dirty="0" err="1" smtClean="0"/>
              <a:t>Brightness</a:t>
            </a:r>
            <a:r>
              <a:rPr lang="fr-CH" sz="1600" dirty="0" smtClean="0"/>
              <a:t> </a:t>
            </a:r>
            <a:r>
              <a:rPr lang="fr-CH" sz="1600" dirty="0" err="1" smtClean="0"/>
              <a:t>studies</a:t>
            </a:r>
            <a:r>
              <a:rPr lang="fr-CH" sz="1600" dirty="0" smtClean="0"/>
              <a:t> </a:t>
            </a:r>
          </a:p>
          <a:p>
            <a:pPr lvl="1"/>
            <a:r>
              <a:rPr lang="fr-CH" sz="1400" dirty="0"/>
              <a:t>Wrap up all the </a:t>
            </a:r>
            <a:r>
              <a:rPr lang="fr-CH" sz="1400" dirty="0" err="1"/>
              <a:t>measurements</a:t>
            </a:r>
            <a:r>
              <a:rPr lang="fr-CH" sz="1400" dirty="0"/>
              <a:t> </a:t>
            </a:r>
            <a:r>
              <a:rPr lang="fr-CH" sz="1400" dirty="0" err="1"/>
              <a:t>done</a:t>
            </a:r>
            <a:r>
              <a:rPr lang="fr-CH" sz="1400" dirty="0"/>
              <a:t> in 2018 </a:t>
            </a:r>
            <a:endParaRPr lang="fr-CH" sz="1400" dirty="0" smtClean="0"/>
          </a:p>
          <a:p>
            <a:pPr lvl="1"/>
            <a:r>
              <a:rPr lang="fr-CH" sz="1400" dirty="0" err="1" smtClean="0"/>
              <a:t>Understand</a:t>
            </a:r>
            <a:r>
              <a:rPr lang="fr-CH" sz="1400" dirty="0" smtClean="0"/>
              <a:t> the impact of </a:t>
            </a:r>
            <a:r>
              <a:rPr lang="fr-CH" sz="1400" dirty="0" err="1" smtClean="0"/>
              <a:t>deconvolution</a:t>
            </a:r>
            <a:r>
              <a:rPr lang="fr-CH" sz="1400" dirty="0" smtClean="0"/>
              <a:t> </a:t>
            </a:r>
            <a:r>
              <a:rPr lang="fr-CH" sz="1400" dirty="0" err="1" smtClean="0"/>
              <a:t>algorithms</a:t>
            </a:r>
            <a:r>
              <a:rPr lang="fr-CH" sz="1400" dirty="0" smtClean="0"/>
              <a:t> and distributions’ </a:t>
            </a:r>
            <a:r>
              <a:rPr lang="fr-CH" sz="1400" dirty="0" err="1" smtClean="0"/>
              <a:t>shapes</a:t>
            </a:r>
            <a:r>
              <a:rPr lang="fr-CH" sz="1400" dirty="0" smtClean="0"/>
              <a:t> on </a:t>
            </a:r>
            <a:r>
              <a:rPr lang="fr-CH" sz="1400" dirty="0" err="1" smtClean="0"/>
              <a:t>emittance</a:t>
            </a:r>
            <a:r>
              <a:rPr lang="fr-CH" sz="1400" dirty="0" smtClean="0"/>
              <a:t> </a:t>
            </a:r>
            <a:r>
              <a:rPr lang="fr-CH" sz="1400" dirty="0" err="1" smtClean="0"/>
              <a:t>reconstraction</a:t>
            </a:r>
            <a:endParaRPr lang="fr-CH" sz="1400" dirty="0" smtClean="0"/>
          </a:p>
          <a:p>
            <a:r>
              <a:rPr lang="fr-CH" sz="1600" dirty="0" err="1" smtClean="0"/>
              <a:t>Space</a:t>
            </a:r>
            <a:r>
              <a:rPr lang="fr-CH" sz="1600" dirty="0" smtClean="0"/>
              <a:t> charge simulations </a:t>
            </a:r>
          </a:p>
          <a:p>
            <a:pPr lvl="1"/>
            <a:r>
              <a:rPr lang="fr-CH" sz="1400" dirty="0" smtClean="0"/>
              <a:t>Set up </a:t>
            </a:r>
            <a:r>
              <a:rPr lang="fr-CH" sz="1400" dirty="0" err="1" smtClean="0"/>
              <a:t>py-orbit</a:t>
            </a:r>
            <a:r>
              <a:rPr lang="fr-CH" sz="1400" dirty="0" smtClean="0"/>
              <a:t> for the PSB and </a:t>
            </a:r>
            <a:r>
              <a:rPr lang="fr-CH" sz="1400" dirty="0" err="1" smtClean="0"/>
              <a:t>establish</a:t>
            </a:r>
            <a:r>
              <a:rPr lang="fr-CH" sz="1400" dirty="0" smtClean="0"/>
              <a:t> a </a:t>
            </a:r>
            <a:r>
              <a:rPr lang="fr-CH" sz="1400" dirty="0" err="1" smtClean="0"/>
              <a:t>common</a:t>
            </a:r>
            <a:r>
              <a:rPr lang="fr-CH" sz="1400" dirty="0" smtClean="0"/>
              <a:t> model to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used</a:t>
            </a:r>
            <a:r>
              <a:rPr lang="fr-CH" sz="1400" dirty="0" smtClean="0"/>
              <a:t> (ABP/ABT)</a:t>
            </a:r>
          </a:p>
          <a:p>
            <a:pPr lvl="1"/>
            <a:r>
              <a:rPr lang="fr-CH" sz="1400" dirty="0" err="1" smtClean="0"/>
              <a:t>Space</a:t>
            </a:r>
            <a:r>
              <a:rPr lang="fr-CH" sz="1400" dirty="0" smtClean="0"/>
              <a:t> charge simulations for LHC and high </a:t>
            </a:r>
            <a:r>
              <a:rPr lang="fr-CH" sz="1400" dirty="0" err="1" smtClean="0"/>
              <a:t>intensity</a:t>
            </a:r>
            <a:r>
              <a:rPr lang="fr-CH" sz="1400" dirty="0" smtClean="0"/>
              <a:t> </a:t>
            </a:r>
            <a:r>
              <a:rPr lang="fr-CH" sz="1400" dirty="0" err="1" smtClean="0"/>
              <a:t>beams</a:t>
            </a:r>
            <a:r>
              <a:rPr lang="fr-CH" sz="1400" dirty="0" smtClean="0"/>
              <a:t> </a:t>
            </a:r>
          </a:p>
          <a:p>
            <a:pPr lvl="1"/>
            <a:r>
              <a:rPr lang="fr-CH" sz="1400" dirty="0" smtClean="0"/>
              <a:t>Simulations </a:t>
            </a:r>
            <a:r>
              <a:rPr lang="fr-CH" sz="1400" dirty="0" err="1" smtClean="0"/>
              <a:t>including</a:t>
            </a:r>
            <a:r>
              <a:rPr lang="fr-CH" sz="1400" dirty="0" smtClean="0"/>
              <a:t> </a:t>
            </a:r>
            <a:r>
              <a:rPr lang="fr-CH" sz="1400" dirty="0" err="1" smtClean="0"/>
              <a:t>errors</a:t>
            </a:r>
            <a:r>
              <a:rPr lang="fr-CH" sz="1400" dirty="0"/>
              <a:t> </a:t>
            </a:r>
            <a:r>
              <a:rPr lang="fr-CH" sz="1400" dirty="0" smtClean="0"/>
              <a:t>and chicane </a:t>
            </a:r>
            <a:r>
              <a:rPr lang="fr-CH" sz="1400" dirty="0" err="1" smtClean="0"/>
              <a:t>with</a:t>
            </a:r>
            <a:r>
              <a:rPr lang="fr-CH" sz="1400" dirty="0" smtClean="0"/>
              <a:t> imperfections</a:t>
            </a:r>
          </a:p>
          <a:p>
            <a:pPr lvl="1"/>
            <a:r>
              <a:rPr lang="fr-CH" sz="1400" dirty="0" err="1" smtClean="0"/>
              <a:t>Study</a:t>
            </a:r>
            <a:r>
              <a:rPr lang="fr-CH" sz="1400" dirty="0" smtClean="0"/>
              <a:t> in simulations the pros and cons for </a:t>
            </a:r>
            <a:r>
              <a:rPr lang="fr-CH" sz="1400" dirty="0" err="1" smtClean="0"/>
              <a:t>above</a:t>
            </a:r>
            <a:r>
              <a:rPr lang="fr-CH" sz="1400" dirty="0" smtClean="0"/>
              <a:t> </a:t>
            </a:r>
            <a:r>
              <a:rPr lang="fr-CH" sz="1400" dirty="0" smtClean="0"/>
              <a:t>the </a:t>
            </a:r>
            <a:r>
              <a:rPr lang="fr-CH" sz="1400" dirty="0" err="1" smtClean="0"/>
              <a:t>half</a:t>
            </a:r>
            <a:r>
              <a:rPr lang="fr-CH" sz="1400" dirty="0" smtClean="0"/>
              <a:t> </a:t>
            </a:r>
            <a:r>
              <a:rPr lang="fr-CH" sz="1400" dirty="0" err="1" smtClean="0"/>
              <a:t>integer</a:t>
            </a:r>
            <a:r>
              <a:rPr lang="fr-CH" sz="1400" dirty="0"/>
              <a:t> injection</a:t>
            </a:r>
            <a:endParaRPr lang="fr-CH" sz="1400" dirty="0" smtClean="0"/>
          </a:p>
          <a:p>
            <a:pPr lvl="1"/>
            <a:r>
              <a:rPr lang="fr-CH" sz="1400" dirty="0" smtClean="0"/>
              <a:t>Simulations for Q4Q3 vs Q4Q4 </a:t>
            </a:r>
            <a:r>
              <a:rPr lang="fr-CH" sz="1400" dirty="0" err="1" smtClean="0"/>
              <a:t>optics</a:t>
            </a:r>
            <a:r>
              <a:rPr lang="fr-CH" sz="1400" dirty="0" smtClean="0"/>
              <a:t> (</a:t>
            </a:r>
            <a:r>
              <a:rPr lang="fr-CH" sz="1400" dirty="0" err="1" smtClean="0"/>
              <a:t>coupling</a:t>
            </a:r>
            <a:r>
              <a:rPr lang="fr-CH" sz="1400" dirty="0" smtClean="0"/>
              <a:t>  </a:t>
            </a:r>
            <a:r>
              <a:rPr lang="fr-CH" sz="1400" dirty="0" err="1" smtClean="0"/>
              <a:t>resonance</a:t>
            </a:r>
            <a:r>
              <a:rPr lang="fr-CH" sz="1400" dirty="0" smtClean="0"/>
              <a:t> excitation by </a:t>
            </a:r>
            <a:r>
              <a:rPr lang="fr-CH" sz="1400" dirty="0" err="1" smtClean="0"/>
              <a:t>space</a:t>
            </a:r>
            <a:r>
              <a:rPr lang="fr-CH" sz="1400" dirty="0" smtClean="0"/>
              <a:t> charge) </a:t>
            </a:r>
            <a:endParaRPr lang="fr-CH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114168"/>
            <a:ext cx="6459790" cy="817708"/>
          </a:xfrm>
        </p:spPr>
        <p:txBody>
          <a:bodyPr/>
          <a:lstStyle/>
          <a:p>
            <a:r>
              <a:rPr lang="fr-CH" dirty="0" smtClean="0"/>
              <a:t>Transverse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dynamics</a:t>
            </a:r>
            <a:endParaRPr lang="fr-CH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Dynamics Coordination meeting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13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85984"/>
            <a:ext cx="7931727" cy="1632525"/>
          </a:xfrm>
        </p:spPr>
        <p:txBody>
          <a:bodyPr>
            <a:normAutofit fontScale="70000" lnSpcReduction="20000"/>
          </a:bodyPr>
          <a:lstStyle/>
          <a:p>
            <a:r>
              <a:rPr lang="fr-CH" sz="2400" dirty="0" err="1" smtClean="0"/>
              <a:t>Impedance</a:t>
            </a:r>
            <a:r>
              <a:rPr lang="fr-CH" sz="2400" dirty="0" smtClean="0"/>
              <a:t> </a:t>
            </a:r>
            <a:r>
              <a:rPr lang="fr-CH" sz="2400" dirty="0" err="1" smtClean="0"/>
              <a:t>studies</a:t>
            </a:r>
            <a:endParaRPr lang="fr-CH" sz="2400" dirty="0" smtClean="0"/>
          </a:p>
          <a:p>
            <a:pPr lvl="1"/>
            <a:r>
              <a:rPr lang="fr-CH" sz="2000" dirty="0" err="1" smtClean="0"/>
              <a:t>Follow</a:t>
            </a:r>
            <a:r>
              <a:rPr lang="fr-CH" sz="2000" dirty="0" smtClean="0"/>
              <a:t> up on the </a:t>
            </a:r>
            <a:r>
              <a:rPr lang="fr-CH" sz="2000" dirty="0" err="1" smtClean="0"/>
              <a:t>recently</a:t>
            </a:r>
            <a:r>
              <a:rPr lang="fr-CH" sz="2000" dirty="0" smtClean="0"/>
              <a:t> </a:t>
            </a:r>
            <a:r>
              <a:rPr lang="fr-CH" sz="2000" dirty="0" err="1" smtClean="0"/>
              <a:t>discovered</a:t>
            </a:r>
            <a:r>
              <a:rPr lang="fr-CH" sz="2000" dirty="0" smtClean="0"/>
              <a:t> </a:t>
            </a:r>
            <a:r>
              <a:rPr lang="fr-CH" sz="2000" dirty="0" err="1" smtClean="0"/>
              <a:t>unmatched</a:t>
            </a:r>
            <a:r>
              <a:rPr lang="fr-CH" sz="2000" dirty="0" smtClean="0"/>
              <a:t> </a:t>
            </a:r>
            <a:r>
              <a:rPr lang="fr-CH" sz="2000" dirty="0" err="1" smtClean="0"/>
              <a:t>termination</a:t>
            </a:r>
            <a:r>
              <a:rPr lang="fr-CH" sz="2000" dirty="0" smtClean="0"/>
              <a:t> of the extraction kicker </a:t>
            </a:r>
            <a:r>
              <a:rPr lang="fr-CH" sz="2000" dirty="0" err="1" smtClean="0"/>
              <a:t>being</a:t>
            </a:r>
            <a:r>
              <a:rPr lang="fr-CH" sz="2000" dirty="0" smtClean="0"/>
              <a:t> the source of the </a:t>
            </a:r>
            <a:r>
              <a:rPr lang="fr-CH" sz="2000" dirty="0" smtClean="0"/>
              <a:t>horizontal </a:t>
            </a:r>
            <a:r>
              <a:rPr lang="fr-CH" sz="2000" dirty="0" err="1" smtClean="0"/>
              <a:t>instability</a:t>
            </a:r>
            <a:r>
              <a:rPr lang="fr-CH" sz="2000" dirty="0" smtClean="0"/>
              <a:t> </a:t>
            </a:r>
            <a:r>
              <a:rPr lang="fr-CH" sz="2000" dirty="0" err="1" smtClean="0"/>
              <a:t>observed</a:t>
            </a:r>
            <a:r>
              <a:rPr lang="fr-CH" sz="2000" dirty="0" smtClean="0"/>
              <a:t> at 160 MeV  </a:t>
            </a:r>
          </a:p>
          <a:p>
            <a:pPr lvl="2"/>
            <a:r>
              <a:rPr lang="fr-CH" sz="1800" dirty="0" smtClean="0"/>
              <a:t>Show in simulations </a:t>
            </a:r>
            <a:r>
              <a:rPr lang="fr-CH" sz="1800" dirty="0" err="1"/>
              <a:t>w</a:t>
            </a:r>
            <a:r>
              <a:rPr lang="fr-CH" sz="1800" dirty="0" err="1" smtClean="0"/>
              <a:t>hat</a:t>
            </a:r>
            <a:r>
              <a:rPr lang="fr-CH" sz="1800" dirty="0" smtClean="0"/>
              <a:t> are the implications of </a:t>
            </a:r>
            <a:r>
              <a:rPr lang="fr-CH" sz="1800" dirty="0" err="1" smtClean="0"/>
              <a:t>correcting</a:t>
            </a:r>
            <a:r>
              <a:rPr lang="fr-CH" sz="1800" dirty="0" smtClean="0"/>
              <a:t> </a:t>
            </a:r>
            <a:r>
              <a:rPr lang="fr-CH" sz="1800" dirty="0" err="1" smtClean="0"/>
              <a:t>this</a:t>
            </a:r>
            <a:r>
              <a:rPr lang="fr-CH" sz="1800" dirty="0" smtClean="0"/>
              <a:t> </a:t>
            </a:r>
            <a:r>
              <a:rPr lang="fr-CH" sz="1800" dirty="0" err="1" smtClean="0"/>
              <a:t>mismatched</a:t>
            </a:r>
            <a:r>
              <a:rPr lang="fr-CH" sz="1800" dirty="0" smtClean="0"/>
              <a:t> </a:t>
            </a:r>
            <a:r>
              <a:rPr lang="fr-CH" sz="1800" dirty="0" err="1" smtClean="0"/>
              <a:t>termination</a:t>
            </a:r>
            <a:r>
              <a:rPr lang="fr-CH" sz="1800" dirty="0" smtClean="0"/>
              <a:t> </a:t>
            </a:r>
          </a:p>
          <a:p>
            <a:pPr lvl="2"/>
            <a:r>
              <a:rPr lang="fr-CH" sz="1800" dirty="0" smtClean="0"/>
              <a:t>Simulations </a:t>
            </a:r>
            <a:r>
              <a:rPr lang="fr-CH" sz="1800" dirty="0" err="1" smtClean="0"/>
              <a:t>including</a:t>
            </a:r>
            <a:r>
              <a:rPr lang="fr-CH" sz="1800" dirty="0" smtClean="0"/>
              <a:t> the transverse </a:t>
            </a:r>
            <a:r>
              <a:rPr lang="fr-CH" sz="1800" dirty="0" smtClean="0"/>
              <a:t>feedback</a:t>
            </a:r>
          </a:p>
          <a:p>
            <a:r>
              <a:rPr lang="fr-CH" sz="2400" dirty="0" err="1" smtClean="0"/>
              <a:t>Orbit</a:t>
            </a:r>
            <a:r>
              <a:rPr lang="fr-CH" sz="2400" dirty="0" smtClean="0"/>
              <a:t> and </a:t>
            </a:r>
            <a:r>
              <a:rPr lang="fr-CH" sz="2400" dirty="0" err="1" smtClean="0"/>
              <a:t>misalignment</a:t>
            </a:r>
            <a:r>
              <a:rPr lang="fr-CH" sz="2400" dirty="0" smtClean="0"/>
              <a:t> </a:t>
            </a:r>
            <a:r>
              <a:rPr lang="fr-CH" sz="2400" dirty="0" err="1" smtClean="0"/>
              <a:t>studies</a:t>
            </a:r>
            <a:r>
              <a:rPr lang="fr-CH" sz="2400" dirty="0" smtClean="0"/>
              <a:t> </a:t>
            </a:r>
          </a:p>
          <a:p>
            <a:pPr lvl="1"/>
            <a:r>
              <a:rPr lang="fr-CH" sz="2000" dirty="0" err="1" smtClean="0"/>
              <a:t>Develop</a:t>
            </a:r>
            <a:r>
              <a:rPr lang="fr-CH" sz="2000" dirty="0" smtClean="0"/>
              <a:t> the </a:t>
            </a:r>
            <a:r>
              <a:rPr lang="fr-CH" sz="2000" dirty="0" err="1" smtClean="0"/>
              <a:t>tool</a:t>
            </a:r>
            <a:r>
              <a:rPr lang="fr-CH" sz="2000" dirty="0" smtClean="0"/>
              <a:t> to </a:t>
            </a:r>
            <a:r>
              <a:rPr lang="fr-CH" sz="2000" dirty="0" err="1" smtClean="0"/>
              <a:t>find</a:t>
            </a:r>
            <a:r>
              <a:rPr lang="fr-CH" sz="2000" dirty="0" smtClean="0"/>
              <a:t> optimal </a:t>
            </a:r>
            <a:r>
              <a:rPr lang="fr-CH" sz="2000" dirty="0" err="1" smtClean="0"/>
              <a:t>misalignment</a:t>
            </a:r>
            <a:r>
              <a:rPr lang="fr-CH" sz="2000" dirty="0" smtClean="0"/>
              <a:t> </a:t>
            </a:r>
            <a:r>
              <a:rPr lang="fr-CH" sz="2000" dirty="0" err="1" smtClean="0"/>
              <a:t>proposal</a:t>
            </a:r>
            <a:r>
              <a:rPr lang="fr-CH" sz="2000" dirty="0" smtClean="0"/>
              <a:t> for all 4 rings</a:t>
            </a:r>
            <a:endParaRPr lang="fr-CH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87028" y="114168"/>
            <a:ext cx="6459790" cy="817708"/>
          </a:xfrm>
        </p:spPr>
        <p:txBody>
          <a:bodyPr/>
          <a:lstStyle/>
          <a:p>
            <a:r>
              <a:rPr lang="fr-CH" dirty="0" smtClean="0"/>
              <a:t>Transverse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dynamics</a:t>
            </a:r>
            <a:endParaRPr lang="fr-CH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Dynamics Coordination meeting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35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sz="2400" dirty="0" smtClean="0"/>
              <a:t>Injection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dynamics</a:t>
            </a:r>
            <a:r>
              <a:rPr lang="fr-CH" sz="2400" dirty="0" smtClean="0"/>
              <a:t> and longitudinal painting</a:t>
            </a:r>
          </a:p>
          <a:p>
            <a:pPr lvl="1"/>
            <a:r>
              <a:rPr lang="fr-CH" sz="2000" dirty="0" err="1" smtClean="0"/>
              <a:t>Effect</a:t>
            </a:r>
            <a:r>
              <a:rPr lang="fr-CH" sz="2000" dirty="0" smtClean="0"/>
              <a:t> of </a:t>
            </a:r>
            <a:r>
              <a:rPr lang="fr-CH" sz="2000" dirty="0" err="1" smtClean="0"/>
              <a:t>fixed</a:t>
            </a:r>
            <a:r>
              <a:rPr lang="fr-CH" sz="2000" dirty="0" smtClean="0"/>
              <a:t> </a:t>
            </a:r>
            <a:r>
              <a:rPr lang="fr-CH" sz="2000" dirty="0" err="1" smtClean="0"/>
              <a:t>frequency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dB/</a:t>
            </a:r>
            <a:r>
              <a:rPr lang="fr-CH" sz="2000" dirty="0" err="1" smtClean="0"/>
              <a:t>dt</a:t>
            </a:r>
            <a:r>
              <a:rPr lang="fr-CH" sz="2000" dirty="0" smtClean="0"/>
              <a:t> &gt; 0 </a:t>
            </a:r>
          </a:p>
          <a:p>
            <a:pPr lvl="1"/>
            <a:r>
              <a:rPr lang="fr-CH" sz="2000" dirty="0" smtClean="0"/>
              <a:t>Optimum </a:t>
            </a:r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 err="1" smtClean="0"/>
              <a:t>parameters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Linac4 for </a:t>
            </a:r>
            <a:r>
              <a:rPr lang="fr-CH" sz="2000" dirty="0" err="1" smtClean="0"/>
              <a:t>different</a:t>
            </a:r>
            <a:r>
              <a:rPr lang="fr-CH" sz="2000" dirty="0" smtClean="0"/>
              <a:t> cycles</a:t>
            </a:r>
          </a:p>
          <a:p>
            <a:pPr lvl="1"/>
            <a:r>
              <a:rPr lang="fr-CH" sz="2000" dirty="0" err="1" smtClean="0"/>
              <a:t>Chopping</a:t>
            </a:r>
            <a:r>
              <a:rPr lang="fr-CH" sz="2000" dirty="0" smtClean="0"/>
              <a:t> patterns for high </a:t>
            </a:r>
            <a:r>
              <a:rPr lang="fr-CH" sz="2000" dirty="0" err="1" smtClean="0"/>
              <a:t>intensity</a:t>
            </a:r>
            <a:r>
              <a:rPr lang="fr-CH" sz="2000" dirty="0" smtClean="0"/>
              <a:t> </a:t>
            </a:r>
            <a:r>
              <a:rPr lang="fr-CH" sz="2000" dirty="0" err="1" smtClean="0"/>
              <a:t>beams</a:t>
            </a:r>
            <a:r>
              <a:rPr lang="fr-CH" sz="2000" dirty="0" smtClean="0"/>
              <a:t> and impact of </a:t>
            </a:r>
            <a:r>
              <a:rPr lang="fr-CH" sz="2000" dirty="0" err="1" smtClean="0"/>
              <a:t>fixed</a:t>
            </a:r>
            <a:r>
              <a:rPr lang="fr-CH" sz="2000" dirty="0" smtClean="0"/>
              <a:t> </a:t>
            </a:r>
            <a:r>
              <a:rPr lang="fr-CH" sz="2000" dirty="0" err="1" smtClean="0"/>
              <a:t>dE</a:t>
            </a:r>
            <a:r>
              <a:rPr lang="fr-CH" sz="2000" dirty="0" smtClean="0"/>
              <a:t>/</a:t>
            </a:r>
            <a:r>
              <a:rPr lang="fr-CH" sz="2000" dirty="0" err="1" smtClean="0"/>
              <a:t>dt</a:t>
            </a:r>
            <a:r>
              <a:rPr lang="fr-CH" sz="2000" dirty="0" smtClean="0"/>
              <a:t> of Linac4</a:t>
            </a:r>
          </a:p>
          <a:p>
            <a:r>
              <a:rPr lang="fr-CH" sz="2400" dirty="0" err="1" smtClean="0"/>
              <a:t>Controlled</a:t>
            </a:r>
            <a:r>
              <a:rPr lang="fr-CH" sz="2400" dirty="0" smtClean="0"/>
              <a:t> Longitudinal </a:t>
            </a:r>
            <a:r>
              <a:rPr lang="fr-CH" sz="2400" dirty="0" err="1" smtClean="0"/>
              <a:t>Emittance</a:t>
            </a:r>
            <a:r>
              <a:rPr lang="fr-CH" sz="2400" dirty="0" smtClean="0"/>
              <a:t> Blow-up</a:t>
            </a:r>
          </a:p>
          <a:p>
            <a:pPr lvl="1"/>
            <a:r>
              <a:rPr lang="fr-CH" sz="2000" dirty="0" smtClean="0"/>
              <a:t>Optimum </a:t>
            </a:r>
            <a:r>
              <a:rPr lang="fr-CH" sz="2000" dirty="0" err="1" smtClean="0"/>
              <a:t>approach</a:t>
            </a:r>
            <a:r>
              <a:rPr lang="fr-CH" sz="2000" dirty="0" smtClean="0"/>
              <a:t> for </a:t>
            </a:r>
            <a:r>
              <a:rPr lang="fr-CH" sz="2000" dirty="0" err="1" smtClean="0"/>
              <a:t>blow</a:t>
            </a:r>
            <a:r>
              <a:rPr lang="fr-CH" sz="2000" dirty="0" smtClean="0"/>
              <a:t>-up and longitudinal shaving </a:t>
            </a:r>
          </a:p>
          <a:p>
            <a:r>
              <a:rPr lang="fr-CH" sz="2400" dirty="0" err="1" smtClean="0"/>
              <a:t>Tomography</a:t>
            </a:r>
            <a:endParaRPr lang="fr-CH" sz="2400" dirty="0" smtClean="0"/>
          </a:p>
          <a:p>
            <a:pPr lvl="1"/>
            <a:r>
              <a:rPr lang="fr-CH" sz="2000" dirty="0" err="1" smtClean="0"/>
              <a:t>Technical</a:t>
            </a:r>
            <a:r>
              <a:rPr lang="fr-CH" sz="2000" dirty="0" smtClean="0"/>
              <a:t> </a:t>
            </a:r>
            <a:r>
              <a:rPr lang="fr-CH" sz="2000" dirty="0" err="1" smtClean="0"/>
              <a:t>student</a:t>
            </a:r>
            <a:r>
              <a:rPr lang="fr-CH" sz="2000" dirty="0" smtClean="0"/>
              <a:t> </a:t>
            </a:r>
            <a:r>
              <a:rPr lang="fr-CH" sz="2000" dirty="0" err="1" smtClean="0"/>
              <a:t>started</a:t>
            </a:r>
            <a:r>
              <a:rPr lang="fr-CH" sz="2000" dirty="0" smtClean="0"/>
              <a:t> 1st </a:t>
            </a:r>
            <a:r>
              <a:rPr lang="fr-CH" sz="2000" dirty="0" err="1" smtClean="0"/>
              <a:t>February</a:t>
            </a:r>
            <a:r>
              <a:rPr lang="fr-CH" sz="2000" dirty="0" smtClean="0"/>
              <a:t> to </a:t>
            </a:r>
            <a:r>
              <a:rPr lang="fr-CH" sz="2000" dirty="0" err="1" smtClean="0"/>
              <a:t>work</a:t>
            </a:r>
            <a:r>
              <a:rPr lang="fr-CH" sz="2000" dirty="0" smtClean="0"/>
              <a:t> on Fortran </a:t>
            </a:r>
            <a:r>
              <a:rPr lang="fr-CH" sz="2000" dirty="0" smtClean="0">
                <a:sym typeface="Wingdings" panose="05000000000000000000" pitchFamily="2" charset="2"/>
              </a:rPr>
              <a:t> C++ translation and code extension </a:t>
            </a:r>
          </a:p>
          <a:p>
            <a:pPr lvl="1"/>
            <a:r>
              <a:rPr lang="fr-CH" sz="2000" dirty="0" err="1" smtClean="0">
                <a:sym typeface="Wingdings" panose="05000000000000000000" pitchFamily="2" charset="2"/>
              </a:rPr>
              <a:t>Summer</a:t>
            </a:r>
            <a:r>
              <a:rPr lang="fr-CH" sz="2000" dirty="0" smtClean="0"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ym typeface="Wingdings" panose="05000000000000000000" pitchFamily="2" charset="2"/>
              </a:rPr>
              <a:t>student</a:t>
            </a:r>
            <a:r>
              <a:rPr lang="fr-CH" sz="2000" dirty="0" smtClean="0"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ym typeface="Wingdings" panose="05000000000000000000" pitchFamily="2" charset="2"/>
              </a:rPr>
              <a:t>requested</a:t>
            </a:r>
            <a:r>
              <a:rPr lang="fr-CH" sz="2000" dirty="0" smtClean="0">
                <a:sym typeface="Wingdings" panose="05000000000000000000" pitchFamily="2" charset="2"/>
              </a:rPr>
              <a:t> to </a:t>
            </a:r>
            <a:r>
              <a:rPr lang="fr-CH" sz="2000" dirty="0" err="1" smtClean="0">
                <a:sym typeface="Wingdings" panose="05000000000000000000" pitchFamily="2" charset="2"/>
              </a:rPr>
              <a:t>study</a:t>
            </a:r>
            <a:r>
              <a:rPr lang="fr-CH" sz="2000" dirty="0" smtClean="0">
                <a:sym typeface="Wingdings" panose="05000000000000000000" pitchFamily="2" charset="2"/>
              </a:rPr>
              <a:t> sources and magnitude of </a:t>
            </a:r>
            <a:r>
              <a:rPr lang="fr-CH" sz="2000" dirty="0" err="1" smtClean="0">
                <a:sym typeface="Wingdings" panose="05000000000000000000" pitchFamily="2" charset="2"/>
              </a:rPr>
              <a:t>uncertainty</a:t>
            </a:r>
            <a:r>
              <a:rPr lang="fr-CH" sz="2000" dirty="0" smtClean="0">
                <a:sym typeface="Wingdings" panose="05000000000000000000" pitchFamily="2" charset="2"/>
              </a:rPr>
              <a:t> </a:t>
            </a:r>
          </a:p>
          <a:p>
            <a:r>
              <a:rPr lang="fr-CH" sz="2400" dirty="0" err="1" smtClean="0">
                <a:sym typeface="Wingdings" panose="05000000000000000000" pitchFamily="2" charset="2"/>
              </a:rPr>
              <a:t>Impedance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fr-CH" sz="2000" dirty="0" err="1" smtClean="0">
                <a:sym typeface="Wingdings" panose="05000000000000000000" pitchFamily="2" charset="2"/>
              </a:rPr>
              <a:t>Current</a:t>
            </a:r>
            <a:r>
              <a:rPr lang="fr-CH" sz="2000" dirty="0" smtClean="0"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ym typeface="Wingdings" panose="05000000000000000000" pitchFamily="2" charset="2"/>
              </a:rPr>
              <a:t>status</a:t>
            </a:r>
            <a:r>
              <a:rPr lang="fr-CH" sz="2000" dirty="0" smtClean="0">
                <a:sym typeface="Wingdings" panose="05000000000000000000" pitchFamily="2" charset="2"/>
              </a:rPr>
              <a:t> of model </a:t>
            </a:r>
          </a:p>
          <a:p>
            <a:pPr lvl="1"/>
            <a:r>
              <a:rPr lang="fr-CH" sz="2000" dirty="0" smtClean="0">
                <a:sym typeface="Wingdings" panose="05000000000000000000" pitchFamily="2" charset="2"/>
              </a:rPr>
              <a:t>Structures </a:t>
            </a:r>
            <a:r>
              <a:rPr lang="fr-CH" sz="2000" dirty="0" err="1" smtClean="0">
                <a:sym typeface="Wingdings" panose="05000000000000000000" pitchFamily="2" charset="2"/>
              </a:rPr>
              <a:t>simulated</a:t>
            </a:r>
            <a:r>
              <a:rPr lang="fr-CH" sz="2000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fr-CH" sz="2000" dirty="0" err="1" smtClean="0">
                <a:sym typeface="Wingdings" panose="05000000000000000000" pitchFamily="2" charset="2"/>
              </a:rPr>
              <a:t>Missing</a:t>
            </a:r>
            <a:r>
              <a:rPr lang="fr-CH" sz="2000" dirty="0" smtClean="0">
                <a:sym typeface="Wingdings" panose="05000000000000000000" pitchFamily="2" charset="2"/>
              </a:rPr>
              <a:t> items</a:t>
            </a:r>
            <a:endParaRPr lang="fr-CH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Longitudinal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dynamics</a:t>
            </a:r>
            <a:endParaRPr lang="fr-CH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Dynamics Coordination meeting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05/02/2019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05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03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148</TotalTime>
  <Words>365</Words>
  <Application>Microsoft Office PowerPoint</Application>
  <PresentationFormat>On-screen Show (16:9)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CERN2Corporate16-9</vt:lpstr>
      <vt:lpstr>PowerPoint Presentation</vt:lpstr>
      <vt:lpstr>PSB Beam Dynamics milestones for 2019/2020</vt:lpstr>
      <vt:lpstr>Outline</vt:lpstr>
      <vt:lpstr>Injection studies</vt:lpstr>
      <vt:lpstr>Transverse beam dynamics</vt:lpstr>
      <vt:lpstr>Transverse beam dynamics</vt:lpstr>
      <vt:lpstr>Longitudinal beam dynamics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Fanouria Antoniou</cp:lastModifiedBy>
  <cp:revision>50</cp:revision>
  <dcterms:created xsi:type="dcterms:W3CDTF">2019-01-09T14:53:20Z</dcterms:created>
  <dcterms:modified xsi:type="dcterms:W3CDTF">2019-02-05T12:38:16Z</dcterms:modified>
</cp:coreProperties>
</file>