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13"/>
  </p:notesMasterIdLst>
  <p:handoutMasterIdLst>
    <p:handoutMasterId r:id="rId14"/>
  </p:handoutMasterIdLst>
  <p:sldIdLst>
    <p:sldId id="587" r:id="rId2"/>
    <p:sldId id="588" r:id="rId3"/>
    <p:sldId id="631" r:id="rId4"/>
    <p:sldId id="628" r:id="rId5"/>
    <p:sldId id="629" r:id="rId6"/>
    <p:sldId id="630" r:id="rId7"/>
    <p:sldId id="624" r:id="rId8"/>
    <p:sldId id="632" r:id="rId9"/>
    <p:sldId id="626" r:id="rId10"/>
    <p:sldId id="627" r:id="rId11"/>
    <p:sldId id="58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95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2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D69B"/>
    <a:srgbClr val="D38482"/>
    <a:srgbClr val="FDEADA"/>
    <a:srgbClr val="C0504D"/>
    <a:srgbClr val="FB02BB"/>
    <a:srgbClr val="000000"/>
    <a:srgbClr val="179E68"/>
    <a:srgbClr val="0000FF"/>
    <a:srgbClr val="FF8181"/>
    <a:srgbClr val="C1B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981" autoAdjust="0"/>
    <p:restoredTop sz="95204" autoAdjust="0"/>
  </p:normalViewPr>
  <p:slideViewPr>
    <p:cSldViewPr snapToGrid="0" snapToObjects="1">
      <p:cViewPr varScale="1">
        <p:scale>
          <a:sx n="102" d="100"/>
          <a:sy n="102" d="100"/>
        </p:scale>
        <p:origin x="708" y="108"/>
      </p:cViewPr>
      <p:guideLst>
        <p:guide orient="horz" pos="595"/>
        <p:guide pos="2880"/>
        <p:guide orient="horz" pos="3022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2/5/2019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2/5/2019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897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540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6763"/>
            <a:ext cx="5118100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84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193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GB" sz="166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66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2706" y="1214278"/>
            <a:ext cx="8572085" cy="2515452"/>
          </a:xfrm>
          <a:prstGeom prst="rect">
            <a:avLst/>
          </a:prstGeom>
          <a:solidFill>
            <a:srgbClr val="C0504D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302707" y="3729730"/>
            <a:ext cx="8572085" cy="21945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Longitudinal studies IV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572085" cy="51462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/>
              <a:t>Tools</a:t>
            </a:r>
            <a:endParaRPr lang="en-GB" sz="1800" dirty="0"/>
          </a:p>
          <a:p>
            <a:pPr lvl="1"/>
            <a:r>
              <a:rPr lang="en-GB" sz="1600" dirty="0"/>
              <a:t>Future longitudinal beam observation system</a:t>
            </a:r>
          </a:p>
          <a:p>
            <a:pPr lvl="1"/>
            <a:r>
              <a:rPr lang="en-GB" sz="1600" dirty="0"/>
              <a:t>Machine learning to optimize longitudinal settings: development and training with simulated data</a:t>
            </a:r>
          </a:p>
          <a:p>
            <a:pPr lvl="1"/>
            <a:r>
              <a:rPr lang="en-GB" sz="1600" dirty="0"/>
              <a:t>Acquisition and analysis of MD data post-LS2 (not only PS)</a:t>
            </a:r>
          </a:p>
          <a:p>
            <a:pPr lvl="1"/>
            <a:r>
              <a:rPr lang="en-GB" sz="1600" b="1" dirty="0"/>
              <a:t>Milestones:</a:t>
            </a:r>
          </a:p>
          <a:p>
            <a:pPr lvl="2"/>
            <a:r>
              <a:rPr lang="en-GB" sz="1600" dirty="0"/>
              <a:t>Bunch splitting studied as test case for machine learning</a:t>
            </a:r>
          </a:p>
          <a:p>
            <a:pPr lvl="2"/>
            <a:r>
              <a:rPr lang="en-GB" sz="1600" dirty="0"/>
              <a:t>Proposal for MD data handling after </a:t>
            </a:r>
            <a:r>
              <a:rPr lang="en-GB" sz="1600" dirty="0" smtClean="0"/>
              <a:t>LS2</a:t>
            </a:r>
            <a:endParaRPr lang="en-GB" sz="1800" dirty="0" smtClean="0"/>
          </a:p>
          <a:p>
            <a:pPr marL="0" lvl="0" indent="0">
              <a:buNone/>
            </a:pPr>
            <a:r>
              <a:rPr lang="en-GB" sz="1800" dirty="0" smtClean="0"/>
              <a:t>Ions </a:t>
            </a:r>
            <a:r>
              <a:rPr lang="en-GB" sz="1800" dirty="0" smtClean="0"/>
              <a:t>in PS</a:t>
            </a:r>
            <a:endParaRPr lang="en-GB" sz="1600" dirty="0" smtClean="0"/>
          </a:p>
          <a:p>
            <a:pPr lvl="1"/>
            <a:r>
              <a:rPr lang="en-GB" sz="1600" dirty="0" smtClean="0"/>
              <a:t>Study source of microwave instability at transition</a:t>
            </a:r>
          </a:p>
          <a:p>
            <a:pPr lvl="1"/>
            <a:r>
              <a:rPr lang="en-GB" sz="1600" dirty="0" smtClean="0"/>
              <a:t>Emittance increase during the cycle</a:t>
            </a:r>
          </a:p>
          <a:p>
            <a:pPr lvl="1"/>
            <a:r>
              <a:rPr lang="en-GB" sz="1600" dirty="0" smtClean="0"/>
              <a:t>Parameters for acceleration of ion species other than Pb54+? Oxygen?</a:t>
            </a:r>
          </a:p>
          <a:p>
            <a:pPr lvl="1"/>
            <a:r>
              <a:rPr lang="en-GB" sz="1600" b="1" dirty="0" smtClean="0"/>
              <a:t>Milestones:</a:t>
            </a:r>
          </a:p>
          <a:p>
            <a:pPr lvl="2"/>
            <a:r>
              <a:rPr lang="en-GB" sz="1600" dirty="0" err="1" smtClean="0"/>
              <a:t>BLonD</a:t>
            </a:r>
            <a:r>
              <a:rPr lang="en-GB" sz="1600" dirty="0" smtClean="0"/>
              <a:t> simulation of transition crossing (protons and ions)</a:t>
            </a:r>
          </a:p>
          <a:p>
            <a:pPr lvl="2"/>
            <a:r>
              <a:rPr lang="en-GB" sz="1600" dirty="0" smtClean="0"/>
              <a:t>Identification of potential source impedance for microwave instability</a:t>
            </a:r>
          </a:p>
          <a:p>
            <a:pPr marL="187200" lvl="1" indent="0">
              <a:buNone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24097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GB" sz="1662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481105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800" b="1" dirty="0" smtClean="0">
                <a:solidFill>
                  <a:srgbClr val="0055A0"/>
                </a:solidFill>
                <a:latin typeface="Calibri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57469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469087"/>
            <a:ext cx="8701471" cy="1241267"/>
          </a:xfrm>
        </p:spPr>
        <p:txBody>
          <a:bodyPr>
            <a:normAutofit/>
          </a:bodyPr>
          <a:lstStyle/>
          <a:p>
            <a:r>
              <a:rPr lang="en-GB" sz="3692" b="0" dirty="0" smtClean="0">
                <a:latin typeface="Arial" panose="020B0604020202020204" pitchFamily="34" charset="0"/>
                <a:cs typeface="Arial" panose="020B0604020202020204" pitchFamily="34" charset="0"/>
              </a:rPr>
              <a:t>LIU-PS Beam Dynamics WG</a:t>
            </a:r>
            <a:br>
              <a:rPr lang="en-GB" sz="3692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692" b="0" dirty="0" smtClean="0">
                <a:latin typeface="Arial" panose="020B0604020202020204" pitchFamily="34" charset="0"/>
                <a:cs typeface="Arial" panose="020B0604020202020204" pitchFamily="34" charset="0"/>
              </a:rPr>
              <a:t>Topics and Priorities 2019</a:t>
            </a:r>
            <a:endParaRPr lang="en-US" sz="3692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747592"/>
            <a:ext cx="8701471" cy="1650885"/>
          </a:xfrm>
        </p:spPr>
        <p:txBody>
          <a:bodyPr>
            <a:normAutofit/>
          </a:bodyPr>
          <a:lstStyle/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93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LIU </a:t>
            </a:r>
            <a:r>
              <a:rPr lang="en-GB" sz="1939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</a:t>
            </a:r>
            <a:r>
              <a:rPr lang="en-GB" sz="193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939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ynamics </a:t>
            </a:r>
            <a:r>
              <a:rPr lang="en-GB" sz="193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939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oordination </a:t>
            </a:r>
            <a:r>
              <a:rPr lang="en-GB" sz="193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1939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eeting</a:t>
            </a:r>
            <a:endParaRPr lang="en-US" sz="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February </a:t>
            </a:r>
            <a:r>
              <a:rPr lang="pl-PL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  <a:r>
              <a:rPr lang="en-US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123"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2123">
              <a:latin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351693" y="3913094"/>
            <a:ext cx="8701471" cy="35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H. Damerau, </a:t>
            </a:r>
            <a:r>
              <a:rPr lang="en-US" sz="1662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M. Fraser, V. Forte, A. Huschauer, A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. Lasheen</a:t>
            </a:r>
            <a:endParaRPr lang="en-US" sz="1662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4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92369" y="1228412"/>
            <a:ext cx="8159262" cy="4943789"/>
          </a:xfrm>
        </p:spPr>
        <p:txBody>
          <a:bodyPr>
            <a:normAutofit/>
          </a:bodyPr>
          <a:lstStyle/>
          <a:p>
            <a:pPr marL="252052" indent="-257914">
              <a:buClrTx/>
              <a:buFont typeface="Arial" panose="020B0604020202020204" pitchFamily="34" charset="0"/>
              <a:buChar char="•"/>
            </a:pPr>
            <a:r>
              <a:rPr lang="en-GB" sz="2215" dirty="0" smtClean="0"/>
              <a:t>Transverse studies</a:t>
            </a:r>
          </a:p>
          <a:p>
            <a:pPr marL="584704" lvl="1" indent="-247657">
              <a:buFont typeface="Arial" panose="020B0604020202020204" pitchFamily="34" charset="0"/>
              <a:buChar char="•"/>
            </a:pPr>
            <a:r>
              <a:rPr lang="en-GB" sz="1939" dirty="0" smtClean="0"/>
              <a:t> Topics, priorities and milestones</a:t>
            </a:r>
            <a:endParaRPr lang="en-GB" sz="2215" dirty="0" smtClean="0"/>
          </a:p>
          <a:p>
            <a:pPr marL="252052" indent="-257914">
              <a:buClrTx/>
              <a:buFont typeface="Arial" panose="020B0604020202020204" pitchFamily="34" charset="0"/>
              <a:buChar char="•"/>
            </a:pPr>
            <a:r>
              <a:rPr lang="en-GB" sz="2215" dirty="0" smtClean="0"/>
              <a:t>Longitudinal studies and priorities</a:t>
            </a:r>
            <a:endParaRPr lang="en-GB" sz="2215" dirty="0"/>
          </a:p>
          <a:p>
            <a:pPr marL="584704" lvl="1" indent="-247657">
              <a:buFont typeface="Arial" panose="020B0604020202020204" pitchFamily="34" charset="0"/>
              <a:buChar char="•"/>
            </a:pPr>
            <a:r>
              <a:rPr lang="en-GB" sz="1939" dirty="0"/>
              <a:t> Topics, priorities and </a:t>
            </a:r>
            <a:r>
              <a:rPr lang="en-GB" sz="1939" dirty="0" smtClean="0"/>
              <a:t>milestones</a:t>
            </a:r>
            <a:endParaRPr lang="en-GB" sz="2031" dirty="0"/>
          </a:p>
          <a:p>
            <a:pPr marL="584704" lvl="1" indent="-247657">
              <a:buFont typeface="Arial" panose="020B0604020202020204" pitchFamily="34" charset="0"/>
              <a:buChar char="•"/>
            </a:pPr>
            <a:endParaRPr lang="en-GB" sz="2215" dirty="0"/>
          </a:p>
        </p:txBody>
      </p:sp>
      <p:sp>
        <p:nvSpPr>
          <p:cNvPr id="4" name="Rectangle 3"/>
          <p:cNvSpPr/>
          <p:nvPr/>
        </p:nvSpPr>
        <p:spPr>
          <a:xfrm>
            <a:off x="3813477" y="5467149"/>
            <a:ext cx="1612718" cy="41388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1</a:t>
            </a:r>
            <a:r>
              <a:rPr lang="en-GB" baseline="30000" dirty="0" smtClean="0">
                <a:solidFill>
                  <a:schemeClr val="tx1"/>
                </a:solidFill>
              </a:rPr>
              <a:t>st</a:t>
            </a:r>
            <a:r>
              <a:rPr lang="en-GB" dirty="0" smtClean="0">
                <a:solidFill>
                  <a:schemeClr val="tx1"/>
                </a:solidFill>
              </a:rPr>
              <a:t> half 2018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26195" y="5467148"/>
            <a:ext cx="1612718" cy="413889"/>
          </a:xfrm>
          <a:prstGeom prst="rect">
            <a:avLst/>
          </a:prstGeom>
          <a:solidFill>
            <a:srgbClr val="FDEA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2</a:t>
            </a:r>
            <a:r>
              <a:rPr lang="en-GB" baseline="30000" dirty="0" smtClean="0">
                <a:solidFill>
                  <a:schemeClr val="tx1"/>
                </a:solidFill>
              </a:rPr>
              <a:t>nd</a:t>
            </a:r>
            <a:r>
              <a:rPr lang="en-GB" dirty="0" smtClean="0">
                <a:solidFill>
                  <a:schemeClr val="tx1"/>
                </a:solidFill>
              </a:rPr>
              <a:t> half 2018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38913" y="5475168"/>
            <a:ext cx="1612718" cy="413889"/>
          </a:xfrm>
          <a:prstGeom prst="rect">
            <a:avLst/>
          </a:prstGeom>
          <a:solidFill>
            <a:srgbClr val="D38482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2018-2019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3477" y="5060258"/>
            <a:ext cx="48381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dirty="0" smtClean="0"/>
              <a:t>Colour code for timeline:</a:t>
            </a:r>
            <a:endParaRPr lang="en-GB" sz="21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18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708" y="4386021"/>
            <a:ext cx="8572085" cy="175130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2708" y="2650211"/>
            <a:ext cx="8572085" cy="1735810"/>
          </a:xfrm>
          <a:prstGeom prst="rect">
            <a:avLst/>
          </a:prstGeom>
          <a:solidFill>
            <a:srgbClr val="FDEA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02708" y="1245033"/>
            <a:ext cx="8572085" cy="140517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Transverse studies I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433329" cy="5109272"/>
          </a:xfrm>
          <a:noFill/>
        </p:spPr>
        <p:txBody>
          <a:bodyPr>
            <a:normAutofit fontScale="85000" lnSpcReduction="20000"/>
          </a:bodyPr>
          <a:lstStyle/>
          <a:p>
            <a:r>
              <a:rPr lang="en-US" dirty="0"/>
              <a:t>Analysis of new KFA45 field </a:t>
            </a:r>
            <a:r>
              <a:rPr lang="en-US" dirty="0" smtClean="0"/>
              <a:t>measurements</a:t>
            </a:r>
          </a:p>
          <a:p>
            <a:pPr lvl="1"/>
            <a:r>
              <a:rPr lang="en-US" dirty="0" smtClean="0"/>
              <a:t>double </a:t>
            </a:r>
            <a:r>
              <a:rPr lang="en-US" dirty="0"/>
              <a:t>check emittance growth estimates, in particular for the </a:t>
            </a:r>
            <a:r>
              <a:rPr lang="en-US" dirty="0" smtClean="0"/>
              <a:t>post-pulse</a:t>
            </a:r>
            <a:endParaRPr lang="en-US" dirty="0"/>
          </a:p>
          <a:p>
            <a:pPr lvl="1"/>
            <a:r>
              <a:rPr lang="en-US" dirty="0" smtClean="0"/>
              <a:t>check </a:t>
            </a:r>
            <a:r>
              <a:rPr lang="en-US" dirty="0"/>
              <a:t>damping by transverse </a:t>
            </a:r>
            <a:r>
              <a:rPr lang="en-US" dirty="0" smtClean="0"/>
              <a:t>feedback</a:t>
            </a:r>
            <a:endParaRPr lang="en-US" dirty="0"/>
          </a:p>
          <a:p>
            <a:pPr lvl="1"/>
            <a:r>
              <a:rPr lang="en-US" b="1" dirty="0"/>
              <a:t>Milestones:</a:t>
            </a:r>
            <a:endParaRPr lang="en-US" dirty="0"/>
          </a:p>
          <a:p>
            <a:pPr lvl="2"/>
            <a:r>
              <a:rPr lang="en-US" dirty="0"/>
              <a:t>Review blow-up estimates made only with </a:t>
            </a:r>
            <a:r>
              <a:rPr lang="en-US" dirty="0" err="1"/>
              <a:t>PSpice</a:t>
            </a:r>
            <a:r>
              <a:rPr lang="en-US" dirty="0"/>
              <a:t> and current measurements </a:t>
            </a:r>
          </a:p>
          <a:p>
            <a:pPr lvl="2"/>
            <a:r>
              <a:rPr lang="en-US" dirty="0"/>
              <a:t>Theoretical study of blow-up with LIU damper with field information</a:t>
            </a:r>
          </a:p>
          <a:p>
            <a:r>
              <a:rPr lang="en-US" dirty="0"/>
              <a:t>Prepare approach for PSB-to-PS transfer line matching after LS2 using turn-by-turn acquisitions:</a:t>
            </a:r>
          </a:p>
          <a:p>
            <a:pPr lvl="1"/>
            <a:r>
              <a:rPr lang="en-US" dirty="0"/>
              <a:t>Theoretical study followed by tools and scripting</a:t>
            </a:r>
          </a:p>
          <a:p>
            <a:pPr lvl="1"/>
            <a:r>
              <a:rPr lang="en-US" dirty="0"/>
              <a:t>Approach needs considering, dedicated knobs vs. brute force </a:t>
            </a:r>
            <a:r>
              <a:rPr lang="en-US" dirty="0" err="1"/>
              <a:t>optimisation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Thought needed on constraints (transmission, steering,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b="1" dirty="0"/>
              <a:t>Milestones:</a:t>
            </a:r>
            <a:endParaRPr lang="en-US" dirty="0"/>
          </a:p>
          <a:p>
            <a:pPr lvl="2"/>
            <a:r>
              <a:rPr lang="en-US" dirty="0"/>
              <a:t>Theoretical study of </a:t>
            </a:r>
            <a:r>
              <a:rPr lang="en-US" dirty="0" err="1"/>
              <a:t>optimisation</a:t>
            </a:r>
            <a:r>
              <a:rPr lang="en-US" dirty="0"/>
              <a:t> process, leading to script/OP tool</a:t>
            </a:r>
          </a:p>
          <a:p>
            <a:pPr lvl="2"/>
            <a:r>
              <a:rPr lang="en-US" dirty="0"/>
              <a:t>Follow up Run 2 data using BGI as turn-by-turn monitor for commissioning</a:t>
            </a:r>
          </a:p>
          <a:p>
            <a:r>
              <a:rPr lang="en-US" dirty="0" smtClean="0"/>
              <a:t>Emittance blow-up studies</a:t>
            </a:r>
            <a:endParaRPr lang="en-US" dirty="0"/>
          </a:p>
          <a:p>
            <a:pPr lvl="1"/>
            <a:r>
              <a:rPr lang="en-US" dirty="0" smtClean="0"/>
              <a:t>Analysis of PSB/PS brightness curve measurements </a:t>
            </a:r>
            <a:r>
              <a:rPr lang="en-US" dirty="0"/>
              <a:t>(new and old WS, </a:t>
            </a:r>
            <a:r>
              <a:rPr lang="en-US" dirty="0" smtClean="0"/>
              <a:t>TFL SEM </a:t>
            </a:r>
            <a:r>
              <a:rPr lang="en-US" dirty="0"/>
              <a:t>grids):</a:t>
            </a:r>
          </a:p>
          <a:p>
            <a:pPr lvl="2"/>
            <a:r>
              <a:rPr lang="en-US" dirty="0"/>
              <a:t>BCMS 0.9 </a:t>
            </a:r>
            <a:r>
              <a:rPr lang="en-US" dirty="0" smtClean="0"/>
              <a:t>eVs, BCMS </a:t>
            </a:r>
            <a:r>
              <a:rPr lang="en-US" dirty="0"/>
              <a:t>1.5 eVs </a:t>
            </a:r>
            <a:r>
              <a:rPr lang="en-US" dirty="0" smtClean="0"/>
              <a:t> and. matched </a:t>
            </a:r>
            <a:r>
              <a:rPr lang="en-US" dirty="0"/>
              <a:t>TL </a:t>
            </a:r>
            <a:r>
              <a:rPr lang="en-US" dirty="0" smtClean="0"/>
              <a:t>optics for both cases</a:t>
            </a:r>
            <a:endParaRPr lang="en-US" dirty="0"/>
          </a:p>
          <a:p>
            <a:pPr lvl="1"/>
            <a:r>
              <a:rPr lang="en-US" dirty="0"/>
              <a:t>Follow up </a:t>
            </a:r>
            <a:r>
              <a:rPr lang="en-US" dirty="0" smtClean="0"/>
              <a:t>of turn-by-turn PS injection SEM </a:t>
            </a:r>
            <a:r>
              <a:rPr lang="en-US" dirty="0"/>
              <a:t>grid data taken in Run 2 adding data with deconvolution to brightness </a:t>
            </a:r>
            <a:r>
              <a:rPr lang="en-US" dirty="0" smtClean="0"/>
              <a:t>curves</a:t>
            </a:r>
          </a:p>
          <a:p>
            <a:pPr lvl="1"/>
            <a:r>
              <a:rPr lang="en-US" dirty="0" smtClean="0"/>
              <a:t>Study the importance of systematic errors</a:t>
            </a:r>
          </a:p>
          <a:p>
            <a:pPr lvl="1"/>
            <a:r>
              <a:rPr lang="en-US" b="1" dirty="0" smtClean="0"/>
              <a:t>Milestones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C</a:t>
            </a:r>
            <a:r>
              <a:rPr lang="en-US" dirty="0" smtClean="0"/>
              <a:t>oherent </a:t>
            </a:r>
            <a:r>
              <a:rPr lang="en-US" dirty="0"/>
              <a:t>report of measurements and analysis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749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3329" y="1245033"/>
            <a:ext cx="8572085" cy="486129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/>
              <a:t>Transverse studies </a:t>
            </a:r>
            <a:r>
              <a:rPr lang="en-US" dirty="0" smtClean="0"/>
              <a:t>II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433329" cy="486129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Analytical </a:t>
            </a:r>
            <a:r>
              <a:rPr lang="en-US" dirty="0" smtClean="0"/>
              <a:t>and simulation studies</a:t>
            </a:r>
          </a:p>
          <a:p>
            <a:pPr lvl="1"/>
            <a:r>
              <a:rPr lang="en-US" dirty="0" smtClean="0"/>
              <a:t>systematic </a:t>
            </a:r>
            <a:r>
              <a:rPr lang="en-US" dirty="0"/>
              <a:t>effects </a:t>
            </a:r>
            <a:r>
              <a:rPr lang="en-US" dirty="0" smtClean="0"/>
              <a:t>of </a:t>
            </a:r>
            <a:r>
              <a:rPr lang="en-US" dirty="0" err="1" smtClean="0"/>
              <a:t>filamentation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mis</a:t>
            </a:r>
            <a:r>
              <a:rPr lang="en-US" dirty="0"/>
              <a:t>-steering, </a:t>
            </a:r>
            <a:r>
              <a:rPr lang="en-US" dirty="0" err="1"/>
              <a:t>betatronic</a:t>
            </a:r>
            <a:r>
              <a:rPr lang="en-US" dirty="0"/>
              <a:t> and dispersive mismatch) on emittance measurements in presence of dispersion (deconvolution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Importance of the knowledge of the underlying distribution</a:t>
            </a:r>
          </a:p>
          <a:p>
            <a:pPr lvl="2"/>
            <a:r>
              <a:rPr lang="en-US" dirty="0" smtClean="0"/>
              <a:t>Deconvolution algorithm vs. RMS quantities</a:t>
            </a:r>
            <a:endParaRPr lang="en-US" dirty="0"/>
          </a:p>
          <a:p>
            <a:pPr lvl="1"/>
            <a:r>
              <a:rPr lang="en-US" dirty="0"/>
              <a:t>A continuation of the work Eugenio started</a:t>
            </a:r>
          </a:p>
          <a:p>
            <a:pPr lvl="1"/>
            <a:r>
              <a:rPr lang="en-US" dirty="0"/>
              <a:t>Space-charge to be added in a second step</a:t>
            </a:r>
          </a:p>
          <a:p>
            <a:pPr lvl="1"/>
            <a:r>
              <a:rPr lang="en-US" b="1" dirty="0" smtClean="0"/>
              <a:t>Milestones:</a:t>
            </a:r>
          </a:p>
          <a:p>
            <a:pPr lvl="2"/>
            <a:r>
              <a:rPr lang="en-US" dirty="0" smtClean="0"/>
              <a:t>Identify </a:t>
            </a:r>
            <a:r>
              <a:rPr lang="en-US" dirty="0"/>
              <a:t>the parameter range (</a:t>
            </a:r>
            <a:r>
              <a:rPr lang="en-US" dirty="0" err="1"/>
              <a:t>betatronic</a:t>
            </a:r>
            <a:r>
              <a:rPr lang="en-US" dirty="0"/>
              <a:t> vs. dispersive emittance, acceptable level of distortion to Gaussian distribution, role of tails) in which we can be assured our present techniques are reliable</a:t>
            </a:r>
          </a:p>
          <a:p>
            <a:pPr lvl="2"/>
            <a:r>
              <a:rPr lang="en-US" dirty="0"/>
              <a:t>Propose techniques that can be applied online after LS2 to improve deconvolution and emittance </a:t>
            </a:r>
            <a:r>
              <a:rPr lang="en-US" dirty="0" smtClean="0"/>
              <a:t>measurements</a:t>
            </a:r>
          </a:p>
          <a:p>
            <a:r>
              <a:rPr lang="en-US" dirty="0"/>
              <a:t>Analysis of data probing sensitivity to WP and role of space-charge in first turns after </a:t>
            </a:r>
            <a:r>
              <a:rPr lang="en-US" dirty="0" smtClean="0"/>
              <a:t>injection</a:t>
            </a:r>
          </a:p>
          <a:p>
            <a:pPr lvl="1"/>
            <a:r>
              <a:rPr lang="en-US" dirty="0" smtClean="0"/>
              <a:t>MD data with WS and BGI available</a:t>
            </a:r>
            <a:endParaRPr lang="en-US" dirty="0"/>
          </a:p>
          <a:p>
            <a:pPr lvl="1"/>
            <a:r>
              <a:rPr lang="en-US" b="1" dirty="0"/>
              <a:t>Milestones:</a:t>
            </a:r>
          </a:p>
          <a:p>
            <a:pPr lvl="2"/>
            <a:r>
              <a:rPr lang="en-US" dirty="0" smtClean="0"/>
              <a:t>Coherent report of measurements and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55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2708" y="2712204"/>
            <a:ext cx="8572085" cy="391367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02708" y="1245034"/>
            <a:ext cx="8572085" cy="1467170"/>
          </a:xfrm>
          <a:prstGeom prst="rect">
            <a:avLst/>
          </a:prstGeom>
          <a:solidFill>
            <a:srgbClr val="FDEA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/>
              <a:t>Transverse studies </a:t>
            </a:r>
            <a:r>
              <a:rPr lang="en-US" dirty="0" smtClean="0"/>
              <a:t>III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433329" cy="5380850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Space-charge simulation studies to investigate importance at PS injection</a:t>
            </a:r>
            <a:endParaRPr lang="en-US" dirty="0"/>
          </a:p>
          <a:p>
            <a:pPr lvl="1"/>
            <a:r>
              <a:rPr lang="en-US" dirty="0" smtClean="0"/>
              <a:t>Importance of the integer resonance</a:t>
            </a:r>
          </a:p>
          <a:p>
            <a:pPr lvl="2"/>
            <a:r>
              <a:rPr lang="en-US" dirty="0" smtClean="0"/>
              <a:t>Closed orbit perturbation, optics errors, </a:t>
            </a:r>
            <a:r>
              <a:rPr lang="is-IS" dirty="0" smtClean="0"/>
              <a:t>…</a:t>
            </a:r>
            <a:endParaRPr lang="en-US" dirty="0" smtClean="0"/>
          </a:p>
          <a:p>
            <a:pPr lvl="1"/>
            <a:r>
              <a:rPr lang="en-US" dirty="0" smtClean="0"/>
              <a:t>Details </a:t>
            </a:r>
            <a:r>
              <a:rPr lang="en-US" dirty="0"/>
              <a:t>provided by Hannes and Haroon</a:t>
            </a:r>
          </a:p>
          <a:p>
            <a:pPr lvl="1"/>
            <a:r>
              <a:rPr lang="en-US" b="1" dirty="0"/>
              <a:t>Milestones:</a:t>
            </a:r>
            <a:endParaRPr lang="en-US" dirty="0"/>
          </a:p>
          <a:p>
            <a:pPr lvl="2"/>
            <a:r>
              <a:rPr lang="en-US" dirty="0"/>
              <a:t>Understand from simulation role and importance of space-charge in first few </a:t>
            </a:r>
            <a:r>
              <a:rPr lang="en-US" dirty="0" err="1"/>
              <a:t>ms</a:t>
            </a:r>
            <a:r>
              <a:rPr lang="en-US" dirty="0"/>
              <a:t> after </a:t>
            </a:r>
            <a:r>
              <a:rPr lang="en-US" dirty="0" smtClean="0"/>
              <a:t>injection</a:t>
            </a:r>
            <a:endParaRPr lang="en-US" dirty="0"/>
          </a:p>
          <a:p>
            <a:r>
              <a:rPr lang="en-US" dirty="0" smtClean="0"/>
              <a:t>Follow-up of beam size measurements with new BI instruments</a:t>
            </a:r>
          </a:p>
          <a:p>
            <a:pPr lvl="1"/>
            <a:r>
              <a:rPr lang="en-US" dirty="0" smtClean="0"/>
              <a:t>Prototype WS</a:t>
            </a:r>
          </a:p>
          <a:p>
            <a:pPr lvl="1"/>
            <a:r>
              <a:rPr lang="en-US" dirty="0" smtClean="0"/>
              <a:t>Horizontal BGI</a:t>
            </a:r>
          </a:p>
          <a:p>
            <a:pPr lvl="1"/>
            <a:r>
              <a:rPr lang="en-US" b="1" dirty="0" smtClean="0"/>
              <a:t>Milestones:</a:t>
            </a:r>
          </a:p>
          <a:p>
            <a:pPr lvl="2"/>
            <a:r>
              <a:rPr lang="en-US" dirty="0" smtClean="0"/>
              <a:t>Towards an operational use (software, analysis algorithms,</a:t>
            </a:r>
            <a:r>
              <a:rPr lang="is-IS" dirty="0" smtClean="0"/>
              <a:t>…)</a:t>
            </a:r>
            <a:endParaRPr lang="en-US" dirty="0" smtClean="0"/>
          </a:p>
          <a:p>
            <a:r>
              <a:rPr lang="en-US" dirty="0" smtClean="0"/>
              <a:t>Optics measurements</a:t>
            </a:r>
          </a:p>
          <a:p>
            <a:pPr lvl="1"/>
            <a:r>
              <a:rPr lang="en-US" dirty="0" smtClean="0"/>
              <a:t>Progress with data analysis for the different configurations measured in 2018</a:t>
            </a:r>
          </a:p>
          <a:p>
            <a:pPr lvl="1"/>
            <a:r>
              <a:rPr lang="en-US" dirty="0" smtClean="0"/>
              <a:t>Provide the necessary input for emittance reconstruction</a:t>
            </a:r>
          </a:p>
          <a:p>
            <a:pPr lvl="1"/>
            <a:r>
              <a:rPr lang="en-US" b="1" dirty="0" smtClean="0"/>
              <a:t>Milestones:</a:t>
            </a:r>
          </a:p>
          <a:p>
            <a:pPr lvl="2"/>
            <a:r>
              <a:rPr lang="en-US" dirty="0"/>
              <a:t>Coherent report of measurements and </a:t>
            </a:r>
            <a:r>
              <a:rPr lang="en-US" dirty="0" smtClean="0"/>
              <a:t>results</a:t>
            </a:r>
            <a:endParaRPr lang="en-US" b="1" dirty="0" smtClean="0"/>
          </a:p>
          <a:p>
            <a:pPr lvl="2"/>
            <a:r>
              <a:rPr lang="en-US" dirty="0" smtClean="0"/>
              <a:t>Operational tools for regular measurements after LS2</a:t>
            </a:r>
          </a:p>
          <a:p>
            <a:r>
              <a:rPr lang="en-US" dirty="0" smtClean="0"/>
              <a:t>WP optimization along the cycle</a:t>
            </a:r>
          </a:p>
          <a:p>
            <a:pPr lvl="1"/>
            <a:r>
              <a:rPr lang="en-US" dirty="0" smtClean="0"/>
              <a:t>Analysis of the matrix measurement campaign</a:t>
            </a:r>
          </a:p>
          <a:p>
            <a:pPr lvl="1"/>
            <a:r>
              <a:rPr lang="en-US" b="1" dirty="0" smtClean="0"/>
              <a:t>Milestones:</a:t>
            </a:r>
          </a:p>
          <a:p>
            <a:pPr lvl="2"/>
            <a:r>
              <a:rPr lang="en-US" dirty="0" smtClean="0"/>
              <a:t>Established improved PFW control scheme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4152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2708" y="1254459"/>
            <a:ext cx="8572085" cy="48729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Longitudinal studies I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35606"/>
            <a:ext cx="8572085" cy="5146210"/>
          </a:xfrm>
          <a:effectLst/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sz="1800" dirty="0" smtClean="0"/>
              <a:t>Understand </a:t>
            </a:r>
            <a:r>
              <a:rPr lang="en-GB" sz="1800" dirty="0"/>
              <a:t>impedances </a:t>
            </a:r>
            <a:r>
              <a:rPr lang="en-GB" sz="1800" dirty="0" smtClean="0"/>
              <a:t>sources exciting longitudinal instabilities</a:t>
            </a:r>
          </a:p>
          <a:p>
            <a:pPr lvl="1"/>
            <a:r>
              <a:rPr lang="en-GB" sz="1600" dirty="0" smtClean="0"/>
              <a:t>Source of coupled-bunch instabilities</a:t>
            </a:r>
          </a:p>
          <a:p>
            <a:pPr lvl="1"/>
            <a:r>
              <a:rPr lang="en-GB" sz="1600" dirty="0"/>
              <a:t>Tracking simulations to understand contribution of major </a:t>
            </a:r>
            <a:r>
              <a:rPr lang="en-GB" sz="1600" dirty="0" smtClean="0"/>
              <a:t>impedances</a:t>
            </a:r>
          </a:p>
          <a:p>
            <a:pPr lvl="1"/>
            <a:r>
              <a:rPr lang="en-GB" sz="1600" dirty="0" smtClean="0"/>
              <a:t>Complete analysis of 2018 data with multi-bunch LHC-type beam</a:t>
            </a:r>
            <a:endParaRPr lang="en-GB" sz="1600" dirty="0"/>
          </a:p>
          <a:p>
            <a:pPr lvl="1"/>
            <a:r>
              <a:rPr lang="en-GB" sz="1600" dirty="0" smtClean="0"/>
              <a:t>Study potential improvements (e.g. impedance measurements on cavities, etc.)</a:t>
            </a:r>
          </a:p>
          <a:p>
            <a:pPr lvl="1"/>
            <a:r>
              <a:rPr lang="en-GB" sz="1600" b="1" dirty="0" smtClean="0"/>
              <a:t>Milestones:</a:t>
            </a:r>
          </a:p>
          <a:p>
            <a:pPr lvl="2"/>
            <a:r>
              <a:rPr lang="en-GB" sz="1600" dirty="0" smtClean="0"/>
              <a:t>Reproduce coupled-bunch oscillations (mode number)</a:t>
            </a:r>
          </a:p>
          <a:p>
            <a:pPr lvl="2"/>
            <a:r>
              <a:rPr lang="en-GB" sz="1600" dirty="0" smtClean="0"/>
              <a:t>Proposals for impedance measurements and reductions on cavities or other objects</a:t>
            </a:r>
          </a:p>
          <a:p>
            <a:pPr marL="0" indent="0">
              <a:buNone/>
            </a:pPr>
            <a:r>
              <a:rPr lang="en-GB" sz="1800" dirty="0" smtClean="0"/>
              <a:t>Performance </a:t>
            </a:r>
            <a:r>
              <a:rPr lang="en-GB" sz="1800" dirty="0"/>
              <a:t>predictions for RF upgrades during LS2</a:t>
            </a:r>
          </a:p>
          <a:p>
            <a:pPr lvl="1"/>
            <a:r>
              <a:rPr lang="en-GB" sz="1600" dirty="0" smtClean="0"/>
              <a:t>Reduction of instabilities and transient beam-loading (parameter variation along batch)</a:t>
            </a:r>
            <a:endParaRPr lang="en-GB" sz="1600" dirty="0"/>
          </a:p>
          <a:p>
            <a:pPr lvl="2"/>
            <a:r>
              <a:rPr lang="en-GB" sz="1600" dirty="0" smtClean="0"/>
              <a:t>Upgraded 10 MHz amplifier</a:t>
            </a:r>
          </a:p>
          <a:p>
            <a:pPr lvl="2"/>
            <a:r>
              <a:rPr lang="en-GB" sz="1600" dirty="0" smtClean="0"/>
              <a:t>Improved feedbacks for 40 MHz and 80 MHz cavities: amplifiers, air lines, etc.</a:t>
            </a:r>
          </a:p>
          <a:p>
            <a:pPr lvl="1"/>
            <a:r>
              <a:rPr lang="en-GB" sz="1600" dirty="0" smtClean="0"/>
              <a:t>Existing 40 MHz cavities as Landau RF systems: expected performance and limitations</a:t>
            </a:r>
          </a:p>
          <a:p>
            <a:pPr lvl="1"/>
            <a:r>
              <a:rPr lang="en-GB" sz="1600" b="1" dirty="0" smtClean="0"/>
              <a:t>Milestones:</a:t>
            </a:r>
          </a:p>
          <a:p>
            <a:pPr lvl="2"/>
            <a:r>
              <a:rPr lang="en-GB" sz="1600" dirty="0" smtClean="0"/>
              <a:t>Longitudinal stability limits for the after-LS2 era</a:t>
            </a:r>
          </a:p>
          <a:p>
            <a:pPr lvl="2"/>
            <a:r>
              <a:rPr lang="en-GB" sz="1600" dirty="0" smtClean="0"/>
              <a:t>Prediction of bunch-to-bunch intensity variation</a:t>
            </a:r>
          </a:p>
        </p:txBody>
      </p:sp>
    </p:spTree>
    <p:extLst>
      <p:ext uri="{BB962C8B-B14F-4D97-AF65-F5344CB8AC3E}">
        <p14:creationId xmlns:p14="http://schemas.microsoft.com/office/powerpoint/2010/main" val="30771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2707" y="1078121"/>
            <a:ext cx="8572085" cy="50587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Longitudinal studies II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056493"/>
            <a:ext cx="8572085" cy="5146210"/>
          </a:xfrm>
          <a:effectLst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Parameter choices for post-LS2 era</a:t>
            </a:r>
          </a:p>
          <a:p>
            <a:pPr lvl="1"/>
            <a:r>
              <a:rPr lang="en-GB" sz="1600" dirty="0" smtClean="0"/>
              <a:t>Parameter tables for post-LS2 cycles derived from beam point of view: RF voltages during ramp, longitudinal emittance along the cycle</a:t>
            </a:r>
          </a:p>
          <a:p>
            <a:pPr lvl="1"/>
            <a:r>
              <a:rPr lang="en-GB" sz="1600" dirty="0" smtClean="0"/>
              <a:t>Choice intermediate plateau (&gt; 2.5 GeV) energy for RF manipulations</a:t>
            </a:r>
          </a:p>
          <a:p>
            <a:pPr lvl="1"/>
            <a:r>
              <a:rPr lang="en-GB" sz="1600" dirty="0" smtClean="0"/>
              <a:t>Improved control of longitudinal settings: constant bucket area, transition crossing, approach to splitting adjustments (high-level knobs, machine learning)</a:t>
            </a:r>
          </a:p>
          <a:p>
            <a:pPr lvl="1"/>
            <a:r>
              <a:rPr lang="en-GB" sz="1600" dirty="0"/>
              <a:t>Future of non-baseline beams: 8b4e, 80b, pure batch </a:t>
            </a:r>
            <a:r>
              <a:rPr lang="en-GB" sz="1600" dirty="0" smtClean="0"/>
              <a:t>compression</a:t>
            </a:r>
          </a:p>
          <a:p>
            <a:pPr lvl="1"/>
            <a:r>
              <a:rPr lang="en-GB" sz="1600" b="1" dirty="0" smtClean="0"/>
              <a:t>Milestones:</a:t>
            </a:r>
          </a:p>
          <a:p>
            <a:pPr lvl="2"/>
            <a:r>
              <a:rPr lang="en-GB" sz="1600" dirty="0" smtClean="0"/>
              <a:t>Post-LS2 cycles optimized for longitudinal performance</a:t>
            </a:r>
          </a:p>
          <a:p>
            <a:pPr lvl="2"/>
            <a:r>
              <a:rPr lang="en-GB" sz="1600" dirty="0" smtClean="0"/>
              <a:t>Proposal of high-level knobs for RF parameter control and setting-up procedures</a:t>
            </a:r>
          </a:p>
          <a:p>
            <a:pPr marL="0" lvl="0" indent="0">
              <a:buNone/>
            </a:pPr>
            <a:r>
              <a:rPr lang="en-US" sz="1800" dirty="0"/>
              <a:t>Review and upgrade longitudinal Tomography (not only PS)</a:t>
            </a:r>
            <a:endParaRPr lang="en-GB" sz="1600" dirty="0"/>
          </a:p>
          <a:p>
            <a:pPr lvl="1"/>
            <a:r>
              <a:rPr lang="en-GB" sz="1600" dirty="0"/>
              <a:t>Studies with simulated data to improve understanding of results from tomography, their interpretation and typical error bars</a:t>
            </a:r>
          </a:p>
          <a:p>
            <a:pPr lvl="2"/>
            <a:r>
              <a:rPr lang="en-GB" sz="1600" dirty="0"/>
              <a:t>Emittance, momentum spread, bunch length (and their definition)</a:t>
            </a:r>
          </a:p>
          <a:p>
            <a:pPr lvl="1"/>
            <a:r>
              <a:rPr lang="en-GB" sz="1600" dirty="0"/>
              <a:t>Review tomography algorithm: multi-bunch tomography, bunch parameters, etc</a:t>
            </a:r>
            <a:r>
              <a:rPr lang="en-GB" sz="1600" dirty="0" smtClean="0"/>
              <a:t>.</a:t>
            </a:r>
          </a:p>
          <a:p>
            <a:pPr lvl="1"/>
            <a:r>
              <a:rPr lang="en-GB" sz="1600" b="1" dirty="0" smtClean="0"/>
              <a:t>Milestones:</a:t>
            </a:r>
            <a:endParaRPr lang="en-GB" sz="1600" b="1" dirty="0"/>
          </a:p>
          <a:p>
            <a:pPr lvl="2"/>
            <a:r>
              <a:rPr lang="en-GB" sz="1600" dirty="0" smtClean="0"/>
              <a:t>Updated/upgraded tomography algorithm</a:t>
            </a:r>
            <a:endParaRPr lang="en-GB" sz="1600" dirty="0"/>
          </a:p>
          <a:p>
            <a:pPr lvl="1"/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243358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707" y="1177659"/>
            <a:ext cx="8572085" cy="15843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02706" y="2760267"/>
            <a:ext cx="8572085" cy="2498103"/>
          </a:xfrm>
          <a:prstGeom prst="rect">
            <a:avLst/>
          </a:prstGeom>
          <a:solidFill>
            <a:srgbClr val="C3D69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Longitudinal studies III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77658"/>
            <a:ext cx="8572085" cy="51462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/>
              <a:t>PS-SPS transfer (in collaboration with SPS)</a:t>
            </a:r>
            <a:endParaRPr lang="en-GB" sz="1800" dirty="0"/>
          </a:p>
          <a:p>
            <a:pPr lvl="1"/>
            <a:r>
              <a:rPr lang="en-GB" sz="1600" dirty="0" smtClean="0"/>
              <a:t>Review longitudinal emittance at transfer and consequences on LIU baseline</a:t>
            </a:r>
          </a:p>
          <a:p>
            <a:pPr lvl="1"/>
            <a:r>
              <a:rPr lang="en-GB" sz="1600" dirty="0" smtClean="0"/>
              <a:t>New ideas for optimization bunch rotation?</a:t>
            </a:r>
          </a:p>
          <a:p>
            <a:pPr lvl="1"/>
            <a:r>
              <a:rPr lang="en-GB" sz="1600" b="1" dirty="0"/>
              <a:t>Milestones:</a:t>
            </a:r>
          </a:p>
          <a:p>
            <a:pPr lvl="2"/>
            <a:r>
              <a:rPr lang="en-GB" sz="1600" dirty="0" smtClean="0"/>
              <a:t>Propose parameter set for post-LS2 bunch rotation</a:t>
            </a:r>
            <a:endParaRPr lang="en-GB" sz="1600" dirty="0"/>
          </a:p>
          <a:p>
            <a:pPr marL="0" indent="0">
              <a:buNone/>
            </a:pPr>
            <a:r>
              <a:rPr lang="en-GB" sz="1800" dirty="0" smtClean="0"/>
              <a:t>Longitudinal </a:t>
            </a:r>
            <a:r>
              <a:rPr lang="en-GB" sz="1800" dirty="0" smtClean="0"/>
              <a:t>impedance model</a:t>
            </a:r>
            <a:endParaRPr lang="en-GB" sz="1800" dirty="0"/>
          </a:p>
          <a:p>
            <a:pPr lvl="1"/>
            <a:r>
              <a:rPr lang="en-GB" sz="1600" dirty="0" smtClean="0"/>
              <a:t>Comparison pre- and post LS2</a:t>
            </a:r>
          </a:p>
          <a:p>
            <a:pPr lvl="1"/>
            <a:r>
              <a:rPr lang="en-GB" sz="1600" dirty="0" smtClean="0"/>
              <a:t>Missing elements and priorities for simulations, revisit beam measurement of impedance</a:t>
            </a:r>
          </a:p>
          <a:p>
            <a:pPr lvl="1"/>
            <a:r>
              <a:rPr lang="en-GB" sz="1600" dirty="0" smtClean="0"/>
              <a:t>Measurements during LS2?</a:t>
            </a:r>
          </a:p>
          <a:p>
            <a:pPr lvl="2"/>
            <a:r>
              <a:rPr lang="en-GB" sz="1600" dirty="0" smtClean="0"/>
              <a:t>Cavities: 10 MHz, 80 MHz (when turning cavity), crosscheck different measurements</a:t>
            </a:r>
          </a:p>
          <a:p>
            <a:pPr lvl="2"/>
            <a:r>
              <a:rPr lang="en-GB" sz="1600" dirty="0" smtClean="0"/>
              <a:t>New equipment before its installation</a:t>
            </a:r>
          </a:p>
          <a:p>
            <a:pPr lvl="1"/>
            <a:r>
              <a:rPr lang="en-GB" sz="1600" b="1" dirty="0" smtClean="0"/>
              <a:t>Milestones:</a:t>
            </a:r>
          </a:p>
          <a:p>
            <a:pPr lvl="2"/>
            <a:r>
              <a:rPr lang="en-GB" sz="1600" dirty="0" smtClean="0"/>
              <a:t>Complete longitudinal impedance model for the post-LS2 </a:t>
            </a:r>
            <a:r>
              <a:rPr lang="en-GB" sz="1600" dirty="0" smtClean="0"/>
              <a:t>PS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90896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55794</TotalTime>
  <Words>833</Words>
  <Application>Microsoft Office PowerPoint</Application>
  <PresentationFormat>On-screen Show (4:3)</PresentationFormat>
  <Paragraphs>138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Lucida Grande</vt:lpstr>
      <vt:lpstr>Times New Roman</vt:lpstr>
      <vt:lpstr>Wingdings</vt:lpstr>
      <vt:lpstr>LIU_PowerPoint_Template</vt:lpstr>
      <vt:lpstr>PowerPoint Presentation</vt:lpstr>
      <vt:lpstr>LIU-PS Beam Dynamics WG Topics and Priorities 2019</vt:lpstr>
      <vt:lpstr>Overview</vt:lpstr>
      <vt:lpstr>Transverse studies I</vt:lpstr>
      <vt:lpstr>Transverse studies II</vt:lpstr>
      <vt:lpstr>Transverse studies III</vt:lpstr>
      <vt:lpstr>Longitudinal studies I</vt:lpstr>
      <vt:lpstr>Longitudinal studies II</vt:lpstr>
      <vt:lpstr>Longitudinal studies III</vt:lpstr>
      <vt:lpstr>Longitudinal studies IV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Heiko Damerau</cp:lastModifiedBy>
  <cp:revision>2535</cp:revision>
  <dcterms:created xsi:type="dcterms:W3CDTF">2013-04-17T22:56:34Z</dcterms:created>
  <dcterms:modified xsi:type="dcterms:W3CDTF">2019-02-05T17:37:40Z</dcterms:modified>
  <cp:category/>
</cp:coreProperties>
</file>