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74" r:id="rId1"/>
  </p:sldMasterIdLst>
  <p:notesMasterIdLst>
    <p:notesMasterId r:id="rId11"/>
  </p:notesMasterIdLst>
  <p:handoutMasterIdLst>
    <p:handoutMasterId r:id="rId12"/>
  </p:handoutMasterIdLst>
  <p:sldIdLst>
    <p:sldId id="584" r:id="rId2"/>
    <p:sldId id="585" r:id="rId3"/>
    <p:sldId id="718" r:id="rId4"/>
    <p:sldId id="714" r:id="rId5"/>
    <p:sldId id="715" r:id="rId6"/>
    <p:sldId id="713" r:id="rId7"/>
    <p:sldId id="716" r:id="rId8"/>
    <p:sldId id="717" r:id="rId9"/>
    <p:sldId id="605" r:id="rId10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04" userDrawn="1">
          <p15:clr>
            <a:srgbClr val="A4A3A4"/>
          </p15:clr>
        </p15:guide>
        <p15:guide id="3" pos="317" userDrawn="1">
          <p15:clr>
            <a:srgbClr val="A4A3A4"/>
          </p15:clr>
        </p15:guide>
        <p15:guide id="4" pos="544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504D"/>
    <a:srgbClr val="0000FF"/>
    <a:srgbClr val="0055A0"/>
    <a:srgbClr val="1F497D"/>
    <a:srgbClr val="7F7F7F"/>
    <a:srgbClr val="4F81BD"/>
    <a:srgbClr val="000000"/>
    <a:srgbClr val="FB02BB"/>
    <a:srgbClr val="179E68"/>
    <a:srgbClr val="FF81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647" autoAdjust="0"/>
    <p:restoredTop sz="95172" autoAdjust="0"/>
  </p:normalViewPr>
  <p:slideViewPr>
    <p:cSldViewPr snapToGrid="0" snapToObjects="1">
      <p:cViewPr varScale="1">
        <p:scale>
          <a:sx n="102" d="100"/>
          <a:sy n="102" d="100"/>
        </p:scale>
        <p:origin x="270" y="108"/>
      </p:cViewPr>
      <p:guideLst>
        <p:guide orient="horz" pos="504"/>
        <p:guide pos="317"/>
        <p:guide pos="5443"/>
      </p:guideLst>
    </p:cSldViewPr>
  </p:slideViewPr>
  <p:outlineViewPr>
    <p:cViewPr>
      <p:scale>
        <a:sx n="33" d="100"/>
        <a:sy n="33" d="100"/>
      </p:scale>
      <p:origin x="0" y="880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3C69A-03FB-6E4A-B7EB-FF30DF587EB5}" type="datetime1">
              <a:rPr lang="en-US" smtClean="0"/>
              <a:pPr/>
              <a:t>2/5/2019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6EC1ED-C620-F147-804C-8EF761D1A9C8}" type="datetime1">
              <a:rPr lang="en-US" smtClean="0"/>
              <a:pPr/>
              <a:t>2/5/2019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0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9275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966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4688" y="808038"/>
            <a:ext cx="5387975" cy="40417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8438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5631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E539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rgbClr val="0E5396"/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3762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4857750"/>
          </a:xfrm>
        </p:spPr>
        <p:txBody>
          <a:bodyPr/>
          <a:lstStyle>
            <a:lvl1pPr marL="180000" indent="-187200">
              <a:spcBef>
                <a:spcPts val="1600"/>
              </a:spcBef>
              <a:spcAft>
                <a:spcPts val="400"/>
              </a:spcAft>
              <a:buFont typeface="Arial"/>
              <a:buChar char="•"/>
              <a:defRPr sz="1700" b="1">
                <a:solidFill>
                  <a:srgbClr val="0055A0"/>
                </a:solidFill>
              </a:defRPr>
            </a:lvl1pPr>
            <a:lvl2pPr marL="381600" indent="-194400"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/>
            </a:lvl2pPr>
            <a:lvl3pPr>
              <a:spcBef>
                <a:spcPts val="0"/>
              </a:spcBef>
              <a:spcAft>
                <a:spcPts val="200"/>
              </a:spcAft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010400" y="1"/>
            <a:ext cx="21336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z="1292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1292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22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4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661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88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102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32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54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76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61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sp>
        <p:nvSpPr>
          <p:cNvPr id="13" name="Slide Number Placeholder 5"/>
          <p:cNvSpPr txBox="1">
            <a:spLocks/>
          </p:cNvSpPr>
          <p:nvPr userDrawn="1"/>
        </p:nvSpPr>
        <p:spPr bwMode="auto">
          <a:xfrm>
            <a:off x="7010400" y="1"/>
            <a:ext cx="21336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z="1292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sz="1292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3567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6198"/>
            <a:ext cx="8229600" cy="4735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  <p:sldLayoutId id="2147483693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78836/contributions/3240908/attachments/1784507/2904793/PSLandau_190124_SPS_schwarz.pptx" TargetMode="External"/><Relationship Id="rId2" Type="http://schemas.openxmlformats.org/officeDocument/2006/relationships/hyperlink" Target="https://indico.cern.ch/event/778836/contributions/3240909/attachments/1783993/2904426/BeamStudies2018.pptx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indico.cern.ch/event/751857/contributions/3259375/attachments/1781867/2916323/2019_Evian_beams_from_injectors.pptx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edms.cern.ch/file/1296306/2/LIU-table-protons_v3.pdf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263769"/>
            <a:ext cx="914400" cy="11254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endParaRPr lang="en-US" sz="1662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8370277" y="263769"/>
            <a:ext cx="773723" cy="3516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endParaRPr lang="en-GB" sz="166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747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67" y="2469087"/>
            <a:ext cx="8701471" cy="1241267"/>
          </a:xfrm>
        </p:spPr>
        <p:txBody>
          <a:bodyPr>
            <a:normAutofit/>
          </a:bodyPr>
          <a:lstStyle/>
          <a:p>
            <a:r>
              <a:rPr lang="en-GB" sz="3692" b="0" dirty="0" smtClean="0">
                <a:latin typeface="Arial" panose="020B0604020202020204" pitchFamily="34" charset="0"/>
                <a:cs typeface="Arial" panose="020B0604020202020204" pitchFamily="34" charset="0"/>
              </a:rPr>
              <a:t>Smaller longitudinal emittance</a:t>
            </a:r>
            <a:br>
              <a:rPr lang="en-GB" sz="3692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692" b="0" dirty="0" smtClean="0">
                <a:latin typeface="Arial" panose="020B0604020202020204" pitchFamily="34" charset="0"/>
                <a:cs typeface="Arial" panose="020B0604020202020204" pitchFamily="34" charset="0"/>
              </a:rPr>
              <a:t>at PS-SPS transfer</a:t>
            </a:r>
            <a:endParaRPr lang="en-US" sz="3692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667" y="3747592"/>
            <a:ext cx="8701471" cy="1894672"/>
          </a:xfrm>
        </p:spPr>
        <p:txBody>
          <a:bodyPr>
            <a:normAutofit/>
          </a:bodyPr>
          <a:lstStyle/>
          <a:p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939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LIU Beam Performance meeting</a:t>
            </a:r>
            <a:endParaRPr lang="en-US" sz="1939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February 2019</a:t>
            </a:r>
            <a:endParaRPr lang="en-US" sz="2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0" y="263769"/>
            <a:ext cx="914400" cy="11254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algn="ctr" defTabSz="844083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123">
              <a:latin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8370277" y="263769"/>
            <a:ext cx="773723" cy="3516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algn="ctr" defTabSz="844083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GB" sz="2123">
              <a:latin typeface="Times New Roman" pitchFamily="18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201600" y="3913094"/>
            <a:ext cx="8701471" cy="359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>
                    <a:tint val="75000"/>
                  </a:schemeClr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5pPr>
            <a:lvl6pPr marL="22860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6pPr>
            <a:lvl7pPr marL="2743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7pPr>
            <a:lvl8pPr marL="3200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8pPr>
            <a:lvl9pPr marL="3657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9pPr>
          </a:lstStyle>
          <a:p>
            <a:r>
              <a:rPr lang="en-US" sz="1662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662" kern="0" dirty="0"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  <a:r>
              <a:rPr lang="en-US" sz="1662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Damerau</a:t>
            </a:r>
            <a:endParaRPr lang="en-US" sz="1662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5749325"/>
            <a:ext cx="867553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endParaRPr lang="en-US" sz="800" b="1" dirty="0" smtClean="0">
              <a:latin typeface="Constantia" pitchFamily="18" charset="0"/>
            </a:endParaRPr>
          </a:p>
          <a:p>
            <a:pPr lvl="0" algn="ctr"/>
            <a:r>
              <a:rPr lang="en-US" sz="18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Many thanks to A. Lasheen, M. Schwarz, E. </a:t>
            </a:r>
            <a:r>
              <a:rPr lang="en-US" sz="18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Shaposhnikova</a:t>
            </a:r>
            <a:endParaRPr lang="en-GB" sz="18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348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807576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083374"/>
            <a:ext cx="8433329" cy="5391337"/>
          </a:xfrm>
        </p:spPr>
        <p:txBody>
          <a:bodyPr>
            <a:noAutofit/>
          </a:bodyPr>
          <a:lstStyle/>
          <a:p>
            <a:pPr marL="365125" lvl="1" indent="0">
              <a:buNone/>
            </a:pPr>
            <a:r>
              <a:rPr lang="en-GB" sz="2100" b="1" dirty="0" smtClean="0">
                <a:sym typeface="Symbol" panose="05050102010706020507" pitchFamily="18" charset="2"/>
              </a:rPr>
              <a:t>Motivation for smaller </a:t>
            </a:r>
            <a:r>
              <a:rPr lang="en-GB" sz="2100" b="1" dirty="0" smtClean="0">
                <a:latin typeface="Symbol" panose="05050102010706020507" pitchFamily="18" charset="2"/>
                <a:sym typeface="Symbol" panose="05050102010706020507" pitchFamily="18" charset="2"/>
              </a:rPr>
              <a:t>e</a:t>
            </a:r>
            <a:r>
              <a:rPr lang="en-GB" sz="2100" b="1" baseline="-25000" dirty="0" smtClean="0">
                <a:sym typeface="Symbol" panose="05050102010706020507" pitchFamily="18" charset="2"/>
              </a:rPr>
              <a:t>l</a:t>
            </a:r>
            <a:r>
              <a:rPr lang="en-GB" sz="2100" b="1" dirty="0" smtClean="0">
                <a:sym typeface="Symbol" panose="05050102010706020507" pitchFamily="18" charset="2"/>
              </a:rPr>
              <a:t> at PS-SPS transfer:</a:t>
            </a:r>
          </a:p>
          <a:p>
            <a:pPr marL="708025" lvl="1" indent="-342900"/>
            <a:r>
              <a:rPr lang="en-GB" sz="2100" b="1" dirty="0" smtClean="0">
                <a:sym typeface="Symbol" panose="05050102010706020507" pitchFamily="18" charset="2"/>
              </a:rPr>
              <a:t>Measurements in PS at 2.6 ∙ 10</a:t>
            </a:r>
            <a:r>
              <a:rPr lang="en-GB" sz="2100" b="1" baseline="30000" dirty="0" smtClean="0">
                <a:sym typeface="Symbol" panose="05050102010706020507" pitchFamily="18" charset="2"/>
              </a:rPr>
              <a:t>11</a:t>
            </a:r>
            <a:r>
              <a:rPr lang="en-GB" sz="2100" b="1" dirty="0" smtClean="0">
                <a:sym typeface="Symbol" panose="05050102010706020507" pitchFamily="18" charset="2"/>
              </a:rPr>
              <a:t> p/b show (</a:t>
            </a:r>
            <a:r>
              <a:rPr lang="en-GB" sz="2100" b="1" dirty="0" smtClean="0">
                <a:sym typeface="Symbol" panose="05050102010706020507" pitchFamily="18" charset="2"/>
                <a:hlinkClick r:id="rId2"/>
              </a:rPr>
              <a:t>link</a:t>
            </a:r>
            <a:r>
              <a:rPr lang="en-GB" sz="2100" b="1" dirty="0" smtClean="0">
                <a:sym typeface="Symbol" panose="05050102010706020507" pitchFamily="18" charset="2"/>
              </a:rPr>
              <a:t>)</a:t>
            </a:r>
          </a:p>
          <a:p>
            <a:pPr marL="1021225" lvl="2" indent="-342900"/>
            <a:r>
              <a:rPr lang="en-GB" sz="2100" b="1" dirty="0">
                <a:sym typeface="Symbol" panose="05050102010706020507" pitchFamily="18" charset="2"/>
              </a:rPr>
              <a:t>S</a:t>
            </a:r>
            <a:r>
              <a:rPr lang="en-GB" sz="2100" b="1" dirty="0" smtClean="0">
                <a:sym typeface="Symbol" panose="05050102010706020507" pitchFamily="18" charset="2"/>
              </a:rPr>
              <a:t>table beam at start of flat-top with ~0.3 </a:t>
            </a:r>
            <a:r>
              <a:rPr lang="en-GB" sz="2100" b="1" dirty="0" err="1" smtClean="0">
                <a:sym typeface="Symbol" panose="05050102010706020507" pitchFamily="18" charset="2"/>
              </a:rPr>
              <a:t>eVs</a:t>
            </a:r>
            <a:r>
              <a:rPr lang="en-GB" sz="2100" b="1" baseline="-25000" dirty="0" err="1" smtClean="0">
                <a:sym typeface="Symbol" panose="05050102010706020507" pitchFamily="18" charset="2"/>
              </a:rPr>
              <a:t>FT</a:t>
            </a:r>
            <a:r>
              <a:rPr lang="en-GB" sz="2100" b="1" dirty="0" smtClean="0">
                <a:sym typeface="Symbol" panose="05050102010706020507" pitchFamily="18" charset="2"/>
              </a:rPr>
              <a:t> instead of nominally 0.35 </a:t>
            </a:r>
            <a:r>
              <a:rPr lang="en-GB" sz="2100" b="1" dirty="0" err="1" smtClean="0">
                <a:sym typeface="Symbol" panose="05050102010706020507" pitchFamily="18" charset="2"/>
              </a:rPr>
              <a:t>eVs</a:t>
            </a:r>
            <a:r>
              <a:rPr lang="en-GB" sz="2100" b="1" baseline="-25000" dirty="0" err="1" smtClean="0">
                <a:sym typeface="Symbol" panose="05050102010706020507" pitchFamily="18" charset="2"/>
              </a:rPr>
              <a:t>FT</a:t>
            </a:r>
            <a:endParaRPr lang="en-GB" sz="2100" b="1" baseline="-25000" dirty="0" smtClean="0">
              <a:sym typeface="Symbol" panose="05050102010706020507" pitchFamily="18" charset="2"/>
            </a:endParaRPr>
          </a:p>
          <a:p>
            <a:pPr marL="708025" lvl="1" indent="-342900"/>
            <a:r>
              <a:rPr lang="en-GB" sz="2100" b="1" dirty="0" smtClean="0">
                <a:sym typeface="Symbol" panose="05050102010706020507" pitchFamily="18" charset="2"/>
              </a:rPr>
              <a:t>Recent simulation (M. Schwarz, </a:t>
            </a:r>
            <a:r>
              <a:rPr lang="en-GB" sz="2100" b="1" dirty="0" smtClean="0">
                <a:sym typeface="Symbol" panose="05050102010706020507" pitchFamily="18" charset="2"/>
                <a:hlinkClick r:id="rId3"/>
              </a:rPr>
              <a:t>link</a:t>
            </a:r>
            <a:r>
              <a:rPr lang="en-GB" sz="2100" b="1" dirty="0" smtClean="0">
                <a:sym typeface="Symbol" panose="05050102010706020507" pitchFamily="18" charset="2"/>
              </a:rPr>
              <a:t>) at flat-bottom indicate</a:t>
            </a:r>
          </a:p>
          <a:p>
            <a:pPr marL="1021225" lvl="2" indent="-342900"/>
            <a:r>
              <a:rPr lang="en-GB" sz="2100" b="1" dirty="0" smtClean="0">
                <a:sym typeface="Symbol" panose="05050102010706020507" pitchFamily="18" charset="2"/>
              </a:rPr>
              <a:t>Good agreement with measurements for pre-LS2 SPS</a:t>
            </a:r>
          </a:p>
          <a:p>
            <a:pPr marL="1021225" lvl="2" indent="-342900"/>
            <a:r>
              <a:rPr lang="en-GB" sz="2100" b="1" dirty="0" smtClean="0">
                <a:sym typeface="Symbol" panose="05050102010706020507" pitchFamily="18" charset="2"/>
              </a:rPr>
              <a:t>Loss reduction at PS-SPS transfer with 15% smaller </a:t>
            </a:r>
            <a:r>
              <a:rPr lang="en-GB" sz="2100" b="1" dirty="0" smtClean="0">
                <a:latin typeface="Symbol" panose="05050102010706020507" pitchFamily="18" charset="2"/>
                <a:sym typeface="Symbol" panose="05050102010706020507" pitchFamily="18" charset="2"/>
              </a:rPr>
              <a:t>e</a:t>
            </a:r>
            <a:r>
              <a:rPr lang="en-GB" sz="2100" b="1" baseline="-25000" dirty="0" smtClean="0">
                <a:sym typeface="Symbol" panose="05050102010706020507" pitchFamily="18" charset="2"/>
              </a:rPr>
              <a:t>l</a:t>
            </a:r>
          </a:p>
          <a:p>
            <a:pPr marL="1021225" lvl="2" indent="-342900"/>
            <a:r>
              <a:rPr lang="en-GB" sz="2100" b="1" dirty="0" smtClean="0">
                <a:sym typeface="Symbol" panose="05050102010706020507" pitchFamily="18" charset="2"/>
              </a:rPr>
              <a:t>Longitudinal stability margin with post-LS2 SPS</a:t>
            </a:r>
          </a:p>
          <a:p>
            <a:pPr marL="1021225" lvl="2" indent="-342900"/>
            <a:endParaRPr lang="en-GB" sz="2100" b="1" dirty="0">
              <a:sym typeface="Symbol" panose="05050102010706020507" pitchFamily="18" charset="2"/>
            </a:endParaRPr>
          </a:p>
          <a:p>
            <a:pPr marL="708025" lvl="1" indent="-342900">
              <a:buFont typeface="Symbol" panose="05050102010706020507" pitchFamily="18" charset="2"/>
              <a:buChar char="®"/>
            </a:pPr>
            <a:r>
              <a:rPr lang="en-GB" sz="2400" b="1" dirty="0" smtClean="0">
                <a:solidFill>
                  <a:srgbClr val="C0504D"/>
                </a:solidFill>
                <a:sym typeface="Symbol" panose="05050102010706020507" pitchFamily="18" charset="2"/>
              </a:rPr>
              <a:t>How far can </a:t>
            </a:r>
            <a:r>
              <a:rPr lang="en-GB" sz="2400" b="1" dirty="0">
                <a:solidFill>
                  <a:srgbClr val="C0504D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e</a:t>
            </a:r>
            <a:r>
              <a:rPr lang="en-GB" sz="2400" b="1" baseline="-25000" dirty="0">
                <a:solidFill>
                  <a:srgbClr val="C0504D"/>
                </a:solidFill>
                <a:sym typeface="Symbol" panose="05050102010706020507" pitchFamily="18" charset="2"/>
              </a:rPr>
              <a:t>l</a:t>
            </a:r>
            <a:r>
              <a:rPr lang="en-GB" sz="2400" b="1" dirty="0">
                <a:solidFill>
                  <a:srgbClr val="C0504D"/>
                </a:solidFill>
                <a:sym typeface="Symbol" panose="05050102010706020507" pitchFamily="18" charset="2"/>
              </a:rPr>
              <a:t> </a:t>
            </a:r>
            <a:r>
              <a:rPr lang="en-GB" sz="2400" b="1" dirty="0" smtClean="0">
                <a:solidFill>
                  <a:srgbClr val="C0504D"/>
                </a:solidFill>
                <a:sym typeface="Symbol" panose="05050102010706020507" pitchFamily="18" charset="2"/>
              </a:rPr>
              <a:t>be reduced at PS-SPS transfer?</a:t>
            </a:r>
          </a:p>
          <a:p>
            <a:pPr marL="708025" lvl="1" indent="-342900">
              <a:buFont typeface="Symbol" panose="05050102010706020507" pitchFamily="18" charset="2"/>
              <a:buChar char="®"/>
            </a:pPr>
            <a:r>
              <a:rPr lang="en-GB" sz="2400" b="1" dirty="0" smtClean="0">
                <a:solidFill>
                  <a:srgbClr val="C0504D"/>
                </a:solidFill>
                <a:sym typeface="Symbol" panose="05050102010706020507" pitchFamily="18" charset="2"/>
              </a:rPr>
              <a:t>Consequences of smaller </a:t>
            </a:r>
            <a:r>
              <a:rPr lang="en-GB" sz="2400" b="1" dirty="0" smtClean="0">
                <a:solidFill>
                  <a:srgbClr val="C0504D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e</a:t>
            </a:r>
            <a:r>
              <a:rPr lang="en-GB" sz="2400" b="1" baseline="-25000" dirty="0" smtClean="0">
                <a:solidFill>
                  <a:srgbClr val="C0504D"/>
                </a:solidFill>
                <a:sym typeface="Symbol" panose="05050102010706020507" pitchFamily="18" charset="2"/>
              </a:rPr>
              <a:t>l</a:t>
            </a:r>
            <a:r>
              <a:rPr lang="en-GB" sz="2400" b="1" dirty="0" smtClean="0">
                <a:solidFill>
                  <a:srgbClr val="C0504D"/>
                </a:solidFill>
                <a:sym typeface="Symbol" panose="05050102010706020507" pitchFamily="18" charset="2"/>
              </a:rPr>
              <a:t> in PSB/PS?</a:t>
            </a:r>
          </a:p>
        </p:txBody>
      </p:sp>
    </p:spTree>
    <p:extLst>
      <p:ext uri="{BB962C8B-B14F-4D97-AF65-F5344CB8AC3E}">
        <p14:creationId xmlns:p14="http://schemas.microsoft.com/office/powerpoint/2010/main" val="3515536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31115" y="933204"/>
            <a:ext cx="8014774" cy="5667131"/>
          </a:xfrm>
        </p:spPr>
        <p:txBody>
          <a:bodyPr>
            <a:normAutofit/>
          </a:bodyPr>
          <a:lstStyle/>
          <a:p>
            <a:pPr marL="269875" indent="-276225">
              <a:buFont typeface="Arial" panose="020B0604020202020204" pitchFamily="34" charset="0"/>
              <a:buChar char="•"/>
            </a:pPr>
            <a:r>
              <a:rPr lang="en-US" sz="2123" dirty="0" smtClean="0">
                <a:latin typeface="Arial" panose="020B0604020202020204" pitchFamily="34" charset="0"/>
                <a:cs typeface="Arial" panose="020B0604020202020204" pitchFamily="34" charset="0"/>
              </a:rPr>
              <a:t>1.4 GeV, pre-LS2, operational conditions</a:t>
            </a:r>
            <a:endParaRPr lang="en-GB" sz="203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400" y="1850400"/>
            <a:ext cx="3442953" cy="3420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200" y="1850400"/>
            <a:ext cx="3442953" cy="34200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909618" y="217488"/>
            <a:ext cx="8075762" cy="7476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rgbClr val="0055A0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 smtClean="0"/>
              <a:t>Expected performance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263191" y="1560983"/>
            <a:ext cx="2978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55A0"/>
                </a:solidFill>
              </a:rPr>
              <a:t>Standard, 72b </a:t>
            </a:r>
            <a:r>
              <a:rPr lang="en-GB" b="1" dirty="0" smtClean="0">
                <a:solidFill>
                  <a:srgbClr val="0055A0"/>
                </a:solidFill>
                <a:sym typeface="Symbol" panose="05050102010706020507" pitchFamily="18" charset="2"/>
              </a:rPr>
              <a:t> </a:t>
            </a:r>
            <a:r>
              <a:rPr lang="en-GB" b="1" dirty="0" smtClean="0">
                <a:solidFill>
                  <a:srgbClr val="C0504D"/>
                </a:solidFill>
              </a:rPr>
              <a:t>2.7 </a:t>
            </a:r>
            <a:r>
              <a:rPr lang="en-GB" b="1" dirty="0" smtClean="0">
                <a:solidFill>
                  <a:srgbClr val="C0504D"/>
                </a:solidFill>
                <a:latin typeface="Symbol" panose="05050102010706020507" pitchFamily="18" charset="2"/>
              </a:rPr>
              <a:t>m</a:t>
            </a:r>
            <a:r>
              <a:rPr lang="en-GB" b="1" dirty="0" smtClean="0">
                <a:solidFill>
                  <a:srgbClr val="C0504D"/>
                </a:solidFill>
              </a:rPr>
              <a:t>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10800" y="1560983"/>
            <a:ext cx="29788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55A0"/>
                </a:solidFill>
              </a:rPr>
              <a:t>BCMS</a:t>
            </a:r>
            <a:r>
              <a:rPr lang="en-GB" b="1" dirty="0">
                <a:solidFill>
                  <a:srgbClr val="0055A0"/>
                </a:solidFill>
                <a:sym typeface="Symbol" panose="05050102010706020507" pitchFamily="18" charset="2"/>
              </a:rPr>
              <a:t> </a:t>
            </a:r>
            <a:r>
              <a:rPr lang="en-GB" b="1" dirty="0" smtClean="0">
                <a:solidFill>
                  <a:srgbClr val="C0504D"/>
                </a:solidFill>
                <a:sym typeface="Symbol" panose="05050102010706020507" pitchFamily="18" charset="2"/>
              </a:rPr>
              <a:t>1.6</a:t>
            </a:r>
            <a:r>
              <a:rPr lang="en-GB" b="1" dirty="0" smtClean="0">
                <a:solidFill>
                  <a:srgbClr val="C0504D"/>
                </a:solidFill>
              </a:rPr>
              <a:t> </a:t>
            </a:r>
            <a:r>
              <a:rPr lang="en-GB" b="1" dirty="0">
                <a:solidFill>
                  <a:srgbClr val="C0504D"/>
                </a:solidFill>
                <a:latin typeface="Symbol" panose="05050102010706020507" pitchFamily="18" charset="2"/>
              </a:rPr>
              <a:t>m</a:t>
            </a:r>
            <a:r>
              <a:rPr lang="en-GB" b="1" dirty="0">
                <a:solidFill>
                  <a:srgbClr val="C0504D"/>
                </a:solidFill>
              </a:rPr>
              <a:t>m</a:t>
            </a:r>
          </a:p>
          <a:p>
            <a:pPr algn="ctr"/>
            <a:endParaRPr lang="en-GB" b="1" dirty="0" smtClean="0">
              <a:solidFill>
                <a:srgbClr val="0055A0"/>
              </a:solidFill>
            </a:endParaRPr>
          </a:p>
        </p:txBody>
      </p:sp>
      <p:sp>
        <p:nvSpPr>
          <p:cNvPr id="11" name="Text Placeholder 2"/>
          <p:cNvSpPr txBox="1">
            <a:spLocks/>
          </p:cNvSpPr>
          <p:nvPr/>
        </p:nvSpPr>
        <p:spPr>
          <a:xfrm>
            <a:off x="302708" y="5559817"/>
            <a:ext cx="8433329" cy="9148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08025" lvl="1" indent="-342900">
              <a:buFont typeface="Symbol" panose="05050102010706020507" pitchFamily="18" charset="2"/>
              <a:buChar char="®"/>
            </a:pPr>
            <a:r>
              <a:rPr lang="en-GB" sz="2100" b="1" dirty="0" smtClean="0">
                <a:sym typeface="Symbol" panose="05050102010706020507" pitchFamily="18" charset="2"/>
              </a:rPr>
              <a:t>Operational BCMS beam closed to predicted limits;</a:t>
            </a:r>
            <a:br>
              <a:rPr lang="en-GB" sz="2100" b="1" dirty="0" smtClean="0">
                <a:sym typeface="Symbol" panose="05050102010706020507" pitchFamily="18" charset="2"/>
              </a:rPr>
            </a:br>
            <a:r>
              <a:rPr lang="en-GB" sz="2100" b="1" dirty="0" smtClean="0">
                <a:sym typeface="Symbol" panose="05050102010706020507" pitchFamily="18" charset="2"/>
              </a:rPr>
              <a:t>see H. Bartosik, Evian 2019, </a:t>
            </a:r>
            <a:r>
              <a:rPr lang="en-GB" sz="2100" b="1" dirty="0" smtClean="0">
                <a:sym typeface="Symbol" panose="05050102010706020507" pitchFamily="18" charset="2"/>
                <a:hlinkClick r:id="rId4"/>
              </a:rPr>
              <a:t>link</a:t>
            </a:r>
            <a:r>
              <a:rPr lang="en-GB" sz="2100" b="1" dirty="0" smtClean="0">
                <a:sym typeface="Symbol" panose="05050102010706020507" pitchFamily="18" charset="2"/>
              </a:rPr>
              <a:t> (slide 16)</a:t>
            </a:r>
          </a:p>
        </p:txBody>
      </p:sp>
    </p:spTree>
    <p:extLst>
      <p:ext uri="{BB962C8B-B14F-4D97-AF65-F5344CB8AC3E}">
        <p14:creationId xmlns:p14="http://schemas.microsoft.com/office/powerpoint/2010/main" val="4284653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31115" y="933204"/>
            <a:ext cx="8014774" cy="5667131"/>
          </a:xfrm>
        </p:spPr>
        <p:txBody>
          <a:bodyPr>
            <a:normAutofit/>
          </a:bodyPr>
          <a:lstStyle/>
          <a:p>
            <a:pPr marL="269875" indent="-276225">
              <a:buFont typeface="Arial" panose="020B0604020202020204" pitchFamily="34" charset="0"/>
              <a:buChar char="•"/>
            </a:pPr>
            <a:r>
              <a:rPr lang="en-US" sz="2123" dirty="0" smtClean="0">
                <a:latin typeface="Arial" panose="020B0604020202020204" pitchFamily="34" charset="0"/>
                <a:cs typeface="Arial" panose="020B0604020202020204" pitchFamily="34" charset="0"/>
              </a:rPr>
              <a:t>1.4 GeV, pre-LS2, where we should be according to RLIUP</a:t>
            </a:r>
            <a:endParaRPr lang="en-GB" sz="203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400" y="1850400"/>
            <a:ext cx="3442953" cy="342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200" y="1850400"/>
            <a:ext cx="3442953" cy="34200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909618" y="217488"/>
            <a:ext cx="8075762" cy="7476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rgbClr val="0055A0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 smtClean="0"/>
              <a:t>Expected performance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263191" y="1560983"/>
            <a:ext cx="2978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55A0"/>
                </a:solidFill>
              </a:rPr>
              <a:t>Standard, 72b </a:t>
            </a:r>
            <a:r>
              <a:rPr lang="en-GB" b="1" dirty="0">
                <a:solidFill>
                  <a:srgbClr val="0055A0"/>
                </a:solidFill>
                <a:sym typeface="Symbol" panose="05050102010706020507" pitchFamily="18" charset="2"/>
              </a:rPr>
              <a:t> </a:t>
            </a:r>
            <a:r>
              <a:rPr lang="en-GB" b="1" dirty="0" smtClean="0">
                <a:solidFill>
                  <a:srgbClr val="C0504D"/>
                </a:solidFill>
              </a:rPr>
              <a:t>2.5 </a:t>
            </a:r>
            <a:r>
              <a:rPr lang="en-GB" b="1" dirty="0" smtClean="0">
                <a:solidFill>
                  <a:srgbClr val="C0504D"/>
                </a:solidFill>
                <a:latin typeface="Symbol" panose="05050102010706020507" pitchFamily="18" charset="2"/>
              </a:rPr>
              <a:t>m</a:t>
            </a:r>
            <a:r>
              <a:rPr lang="en-GB" b="1" dirty="0" smtClean="0">
                <a:solidFill>
                  <a:srgbClr val="C0504D"/>
                </a:solidFill>
              </a:rPr>
              <a:t>m</a:t>
            </a:r>
            <a:endParaRPr lang="en-GB" b="1" dirty="0">
              <a:solidFill>
                <a:srgbClr val="C0504D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10800" y="1560983"/>
            <a:ext cx="2978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55A0"/>
                </a:solidFill>
              </a:rPr>
              <a:t>BCMS </a:t>
            </a:r>
            <a:r>
              <a:rPr lang="en-GB" b="1" dirty="0">
                <a:solidFill>
                  <a:srgbClr val="0055A0"/>
                </a:solidFill>
                <a:sym typeface="Symbol" panose="05050102010706020507" pitchFamily="18" charset="2"/>
              </a:rPr>
              <a:t> </a:t>
            </a:r>
            <a:r>
              <a:rPr lang="en-GB" b="1" dirty="0" smtClean="0">
                <a:solidFill>
                  <a:srgbClr val="C0504D"/>
                </a:solidFill>
                <a:sym typeface="Symbol" panose="05050102010706020507" pitchFamily="18" charset="2"/>
              </a:rPr>
              <a:t>1.3</a:t>
            </a:r>
            <a:r>
              <a:rPr lang="en-GB" b="1" dirty="0" smtClean="0">
                <a:solidFill>
                  <a:srgbClr val="C0504D"/>
                </a:solidFill>
              </a:rPr>
              <a:t> </a:t>
            </a:r>
            <a:r>
              <a:rPr lang="en-GB" b="1" dirty="0" smtClean="0">
                <a:solidFill>
                  <a:srgbClr val="C0504D"/>
                </a:solidFill>
                <a:latin typeface="Symbol" panose="05050102010706020507" pitchFamily="18" charset="2"/>
              </a:rPr>
              <a:t>m</a:t>
            </a:r>
            <a:r>
              <a:rPr lang="en-GB" b="1" dirty="0" smtClean="0">
                <a:solidFill>
                  <a:srgbClr val="C0504D"/>
                </a:solidFill>
              </a:rPr>
              <a:t>m</a:t>
            </a:r>
            <a:endParaRPr lang="en-GB" b="1" dirty="0">
              <a:solidFill>
                <a:srgbClr val="C0504D"/>
              </a:solidFill>
            </a:endParaRPr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302708" y="5559817"/>
            <a:ext cx="8433329" cy="9148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08025" lvl="1" indent="-342900">
              <a:buFont typeface="Symbol" panose="05050102010706020507" pitchFamily="18" charset="2"/>
              <a:buChar char="®"/>
            </a:pPr>
            <a:r>
              <a:rPr lang="en-GB" sz="2100" b="1" dirty="0" smtClean="0">
                <a:sym typeface="Symbol" panose="05050102010706020507" pitchFamily="18" charset="2"/>
              </a:rPr>
              <a:t>Important </a:t>
            </a:r>
            <a:r>
              <a:rPr lang="en-GB" sz="2100" b="1" dirty="0">
                <a:sym typeface="Symbol" panose="05050102010706020507" pitchFamily="18" charset="2"/>
              </a:rPr>
              <a:t>blow-up at PSB-PS </a:t>
            </a:r>
            <a:r>
              <a:rPr lang="en-GB" sz="2100" b="1" dirty="0" smtClean="0">
                <a:sym typeface="Symbol" panose="05050102010706020507" pitchFamily="18" charset="2"/>
              </a:rPr>
              <a:t>transfer</a:t>
            </a:r>
            <a:r>
              <a:rPr lang="en-GB" sz="2100" b="1" i="1" dirty="0" smtClean="0">
                <a:sym typeface="Symbol" panose="05050102010706020507" pitchFamily="18" charset="2"/>
              </a:rPr>
              <a:t> </a:t>
            </a:r>
            <a:r>
              <a:rPr lang="en-GB" sz="2100" b="1" dirty="0" smtClean="0">
                <a:sym typeface="Symbol" panose="05050102010706020507" pitchFamily="18" charset="2"/>
              </a:rPr>
              <a:t>with BCMS</a:t>
            </a:r>
            <a:br>
              <a:rPr lang="en-GB" sz="2100" b="1" dirty="0" smtClean="0">
                <a:sym typeface="Symbol" panose="05050102010706020507" pitchFamily="18" charset="2"/>
              </a:rPr>
            </a:br>
            <a:r>
              <a:rPr lang="en-GB" sz="2100" b="1" dirty="0" smtClean="0">
                <a:sym typeface="Symbol" panose="05050102010706020507" pitchFamily="18" charset="2"/>
              </a:rPr>
              <a:t>(</a:t>
            </a:r>
            <a:r>
              <a:rPr lang="en-GB" sz="2100" b="1" dirty="0" smtClean="0">
                <a:latin typeface="Symbol" panose="05050102010706020507" pitchFamily="18" charset="2"/>
                <a:sym typeface="Symbol" panose="05050102010706020507" pitchFamily="18" charset="2"/>
              </a:rPr>
              <a:t>e</a:t>
            </a:r>
            <a:r>
              <a:rPr lang="en-GB" sz="2100" b="1" baseline="-25000" dirty="0" smtClean="0">
                <a:sym typeface="Symbol" panose="05050102010706020507" pitchFamily="18" charset="2"/>
              </a:rPr>
              <a:t>l</a:t>
            </a:r>
            <a:r>
              <a:rPr lang="en-GB" sz="2100" b="1" dirty="0" smtClean="0">
                <a:sym typeface="Symbol" panose="05050102010706020507" pitchFamily="18" charset="2"/>
              </a:rPr>
              <a:t> = 1.5 eVs from PSB)</a:t>
            </a:r>
          </a:p>
        </p:txBody>
      </p:sp>
    </p:spTree>
    <p:extLst>
      <p:ext uri="{BB962C8B-B14F-4D97-AF65-F5344CB8AC3E}">
        <p14:creationId xmlns:p14="http://schemas.microsoft.com/office/powerpoint/2010/main" val="3746830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492369" y="1178169"/>
            <a:ext cx="8159262" cy="1125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6531" indent="-31653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939" b="1" dirty="0"/>
              <a:t>LIU baseline parameters after at injection into PS (</a:t>
            </a:r>
            <a:r>
              <a:rPr lang="en-US" sz="1939" b="1" dirty="0">
                <a:hlinkClick r:id="rId2"/>
              </a:rPr>
              <a:t>EDMS 1296306 v.2</a:t>
            </a:r>
            <a:r>
              <a:rPr lang="en-US" sz="1939" b="1" dirty="0"/>
              <a:t>)</a:t>
            </a:r>
          </a:p>
          <a:p>
            <a:pPr marL="316531" indent="-316531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939" b="1" dirty="0"/>
          </a:p>
          <a:p>
            <a:pPr marL="316531" indent="-316531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939" b="1" dirty="0"/>
          </a:p>
          <a:p>
            <a:pPr marL="316531" indent="-316531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939" b="1" dirty="0"/>
          </a:p>
          <a:p>
            <a:pPr marL="316531" indent="-316531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939" b="1" dirty="0"/>
          </a:p>
          <a:p>
            <a:pPr marL="316531" indent="-316531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939" b="1" dirty="0"/>
          </a:p>
          <a:p>
            <a:pPr marL="316531" indent="-316531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954" b="1" dirty="0"/>
          </a:p>
          <a:p>
            <a:pPr marL="316531" indent="-316531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939" b="1" dirty="0"/>
              <a:t>Bunches split in PS by 12 (standard triple splitting) or 6 (BCMS)</a:t>
            </a:r>
          </a:p>
          <a:p>
            <a:pPr marL="738572" lvl="1" indent="-316531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939" b="1" dirty="0">
                <a:solidFill>
                  <a:srgbClr val="1F497D"/>
                </a:solidFill>
              </a:rPr>
              <a:t>~0.25 </a:t>
            </a:r>
            <a:r>
              <a:rPr lang="en-US" sz="1939" b="1" dirty="0" err="1">
                <a:solidFill>
                  <a:srgbClr val="1F497D"/>
                </a:solidFill>
              </a:rPr>
              <a:t>eVs</a:t>
            </a:r>
            <a:r>
              <a:rPr lang="en-US" sz="1939" b="1" baseline="-25000" dirty="0" err="1">
                <a:solidFill>
                  <a:srgbClr val="1F497D"/>
                </a:solidFill>
              </a:rPr>
              <a:t>FT</a:t>
            </a:r>
            <a:r>
              <a:rPr lang="en-US" sz="1939" b="1" dirty="0">
                <a:solidFill>
                  <a:srgbClr val="1F497D"/>
                </a:solidFill>
              </a:rPr>
              <a:t>/bunch at extraction already at injection</a:t>
            </a:r>
          </a:p>
          <a:p>
            <a:pPr marL="316531" indent="-316531" defTabSz="619874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939" b="1" dirty="0"/>
              <a:t>Assume 	</a:t>
            </a:r>
            <a:r>
              <a:rPr lang="en-GB" sz="1939" b="1" dirty="0">
                <a:solidFill>
                  <a:srgbClr val="C0504D"/>
                </a:solidFill>
              </a:rPr>
              <a:t>~20% (un-)controlled blow-up </a:t>
            </a:r>
            <a:r>
              <a:rPr lang="en-GB" sz="1939" b="1" dirty="0"/>
              <a:t>(RF manipulations, transition),</a:t>
            </a:r>
            <a:br>
              <a:rPr lang="en-GB" sz="1939" b="1" dirty="0"/>
            </a:br>
            <a:r>
              <a:rPr lang="en-GB" sz="1939" b="1" dirty="0"/>
              <a:t>		</a:t>
            </a:r>
            <a:r>
              <a:rPr lang="en-GB" sz="1939" b="1" dirty="0">
                <a:solidFill>
                  <a:srgbClr val="C0504D"/>
                </a:solidFill>
              </a:rPr>
              <a:t>~5% at flat-top </a:t>
            </a:r>
            <a:r>
              <a:rPr lang="en-GB" sz="1939" b="1" dirty="0"/>
              <a:t>(synchronization, splitting, 80 MHz impedance)</a:t>
            </a:r>
          </a:p>
          <a:p>
            <a:pPr marL="316531" indent="-316531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939" b="1" dirty="0"/>
              <a:t>Longitudinal</a:t>
            </a:r>
            <a:r>
              <a:rPr lang="en-GB" sz="1939" b="1" dirty="0">
                <a:solidFill>
                  <a:srgbClr val="C0504D"/>
                </a:solidFill>
              </a:rPr>
              <a:t> </a:t>
            </a:r>
            <a:r>
              <a:rPr lang="en-GB" sz="1939" b="1" dirty="0"/>
              <a:t>emittance below </a:t>
            </a:r>
            <a:r>
              <a:rPr lang="en-GB" sz="1939" b="1" dirty="0">
                <a:solidFill>
                  <a:srgbClr val="C0504D"/>
                </a:solidFill>
              </a:rPr>
              <a:t>0.3 </a:t>
            </a:r>
            <a:r>
              <a:rPr lang="en-GB" sz="1939" b="1" dirty="0" err="1">
                <a:solidFill>
                  <a:srgbClr val="C0504D"/>
                </a:solidFill>
              </a:rPr>
              <a:t>eVs</a:t>
            </a:r>
            <a:r>
              <a:rPr lang="en-GB" sz="1939" b="1" baseline="-25000" dirty="0" err="1">
                <a:solidFill>
                  <a:srgbClr val="C0504D"/>
                </a:solidFill>
              </a:rPr>
              <a:t>FT</a:t>
            </a:r>
            <a:r>
              <a:rPr lang="en-GB" sz="1939" b="1" dirty="0">
                <a:solidFill>
                  <a:srgbClr val="C0504D"/>
                </a:solidFill>
              </a:rPr>
              <a:t>/bunch </a:t>
            </a:r>
            <a:r>
              <a:rPr lang="en-GB" sz="1939" b="1" dirty="0" smtClean="0">
                <a:solidFill>
                  <a:srgbClr val="C0504D"/>
                </a:solidFill>
              </a:rPr>
              <a:t>not </a:t>
            </a:r>
            <a:r>
              <a:rPr lang="en-GB" sz="1939" b="1" dirty="0">
                <a:solidFill>
                  <a:srgbClr val="C0504D"/>
                </a:solidFill>
              </a:rPr>
              <a:t>covered </a:t>
            </a:r>
            <a:r>
              <a:rPr lang="en-GB" sz="1939" b="1" dirty="0"/>
              <a:t>by present LIU baseline</a:t>
            </a:r>
          </a:p>
          <a:p>
            <a:pPr marL="316531" indent="-316531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1939" b="1" dirty="0"/>
          </a:p>
          <a:p>
            <a:pPr marL="738572" lvl="1" indent="-316531" defTabSz="779604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481841" algn="l"/>
              </a:tabLst>
            </a:pPr>
            <a:endParaRPr lang="en-US" sz="1939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849" y="1529862"/>
            <a:ext cx="7315200" cy="175221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649182" y="2677258"/>
            <a:ext cx="472588" cy="490171"/>
          </a:xfrm>
          <a:prstGeom prst="rect">
            <a:avLst/>
          </a:prstGeom>
          <a:noFill/>
          <a:ln w="44450">
            <a:solidFill>
              <a:srgbClr val="C0504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7" name="TextBox 6"/>
          <p:cNvSpPr txBox="1"/>
          <p:nvPr/>
        </p:nvSpPr>
        <p:spPr>
          <a:xfrm>
            <a:off x="5416062" y="3167429"/>
            <a:ext cx="2954215" cy="3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62" dirty="0">
                <a:latin typeface="Symbol" panose="05050102010706020507" pitchFamily="18" charset="2"/>
              </a:rPr>
              <a:t>e</a:t>
            </a:r>
            <a:r>
              <a:rPr lang="en-GB" sz="1662" baseline="-25000" dirty="0"/>
              <a:t>l</a:t>
            </a:r>
            <a:r>
              <a:rPr lang="en-GB" sz="1662" dirty="0"/>
              <a:t> in foot-tangent (FT) definition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09618" y="217488"/>
            <a:ext cx="8075762" cy="7476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rgbClr val="0055A0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 smtClean="0"/>
              <a:t>Smaller longitudinal emittance from PS?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369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31115" y="933204"/>
            <a:ext cx="8014774" cy="5667131"/>
          </a:xfrm>
        </p:spPr>
        <p:txBody>
          <a:bodyPr>
            <a:normAutofit/>
          </a:bodyPr>
          <a:lstStyle/>
          <a:p>
            <a:pPr marL="269875" indent="-276225">
              <a:buFont typeface="Arial" panose="020B0604020202020204" pitchFamily="34" charset="0"/>
              <a:buChar char="•"/>
            </a:pPr>
            <a:r>
              <a:rPr lang="en-US" sz="2123" dirty="0" smtClean="0">
                <a:latin typeface="Arial" panose="020B0604020202020204" pitchFamily="34" charset="0"/>
                <a:cs typeface="Arial" panose="020B0604020202020204" pitchFamily="34" charset="0"/>
              </a:rPr>
              <a:t>2.0 GeV, post-LS2, LIU baseline, 0.35 </a:t>
            </a:r>
            <a:r>
              <a:rPr lang="en-US" sz="2123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eVs</a:t>
            </a:r>
            <a:r>
              <a:rPr lang="en-US" sz="2123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US" sz="2123" dirty="0" smtClean="0">
                <a:latin typeface="Arial" panose="020B0604020202020204" pitchFamily="34" charset="0"/>
                <a:cs typeface="Arial" panose="020B0604020202020204" pitchFamily="34" charset="0"/>
              </a:rPr>
              <a:t> at PS ejection</a:t>
            </a:r>
            <a:endParaRPr lang="en-GB" sz="203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200" y="1850400"/>
            <a:ext cx="3442953" cy="342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400" y="1850400"/>
            <a:ext cx="3442953" cy="34200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909618" y="217488"/>
            <a:ext cx="8075762" cy="7476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rgbClr val="0055A0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 smtClean="0"/>
              <a:t>Expected performance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263191" y="1560983"/>
            <a:ext cx="2978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55A0"/>
                </a:solidFill>
              </a:rPr>
              <a:t>Standard, 72b </a:t>
            </a:r>
            <a:r>
              <a:rPr lang="en-GB" b="1" dirty="0" smtClean="0">
                <a:solidFill>
                  <a:srgbClr val="0055A0"/>
                </a:solidFill>
                <a:sym typeface="Symbol" panose="05050102010706020507" pitchFamily="18" charset="2"/>
              </a:rPr>
              <a:t> </a:t>
            </a:r>
            <a:r>
              <a:rPr lang="en-GB" b="1" dirty="0" smtClean="0">
                <a:solidFill>
                  <a:srgbClr val="C0504D"/>
                </a:solidFill>
              </a:rPr>
              <a:t>2.2 </a:t>
            </a:r>
            <a:r>
              <a:rPr lang="en-GB" b="1" dirty="0" smtClean="0">
                <a:solidFill>
                  <a:srgbClr val="C0504D"/>
                </a:solidFill>
                <a:latin typeface="Symbol" panose="05050102010706020507" pitchFamily="18" charset="2"/>
              </a:rPr>
              <a:t>m</a:t>
            </a:r>
            <a:r>
              <a:rPr lang="en-GB" b="1" dirty="0" smtClean="0">
                <a:solidFill>
                  <a:srgbClr val="C0504D"/>
                </a:solidFill>
              </a:rPr>
              <a:t>m</a:t>
            </a:r>
            <a:endParaRPr lang="en-GB" b="1" dirty="0">
              <a:solidFill>
                <a:srgbClr val="C0504D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10800" y="1560983"/>
            <a:ext cx="2978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55A0"/>
                </a:solidFill>
              </a:rPr>
              <a:t>BCMS</a:t>
            </a:r>
            <a:r>
              <a:rPr lang="en-GB" b="1" dirty="0">
                <a:solidFill>
                  <a:srgbClr val="0055A0"/>
                </a:solidFill>
                <a:sym typeface="Symbol" panose="05050102010706020507" pitchFamily="18" charset="2"/>
              </a:rPr>
              <a:t> </a:t>
            </a:r>
            <a:r>
              <a:rPr lang="en-GB" b="1" dirty="0" smtClean="0">
                <a:solidFill>
                  <a:srgbClr val="C0504D"/>
                </a:solidFill>
                <a:sym typeface="Symbol" panose="05050102010706020507" pitchFamily="18" charset="2"/>
              </a:rPr>
              <a:t>1.6</a:t>
            </a:r>
            <a:r>
              <a:rPr lang="en-GB" b="1" dirty="0" smtClean="0">
                <a:solidFill>
                  <a:srgbClr val="C0504D"/>
                </a:solidFill>
              </a:rPr>
              <a:t> </a:t>
            </a:r>
            <a:r>
              <a:rPr lang="en-GB" b="1" dirty="0" smtClean="0">
                <a:solidFill>
                  <a:srgbClr val="C0504D"/>
                </a:solidFill>
                <a:latin typeface="Symbol" panose="05050102010706020507" pitchFamily="18" charset="2"/>
              </a:rPr>
              <a:t>m</a:t>
            </a:r>
            <a:r>
              <a:rPr lang="en-GB" b="1" dirty="0" smtClean="0">
                <a:solidFill>
                  <a:srgbClr val="C0504D"/>
                </a:solidFill>
              </a:rPr>
              <a:t>m</a:t>
            </a:r>
            <a:endParaRPr lang="en-GB" b="1" dirty="0">
              <a:solidFill>
                <a:srgbClr val="C0504D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96132" y="1930315"/>
            <a:ext cx="2214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ymbol" panose="05050102010706020507" pitchFamily="18" charset="2"/>
              </a:rPr>
              <a:t>e</a:t>
            </a:r>
            <a:r>
              <a:rPr lang="en-GB" baseline="-25000" dirty="0" smtClean="0"/>
              <a:t>l</a:t>
            </a:r>
            <a:r>
              <a:rPr lang="en-GB" dirty="0" smtClean="0"/>
              <a:t> = 1.5 </a:t>
            </a:r>
            <a:r>
              <a:rPr lang="en-GB" dirty="0" err="1" smtClean="0"/>
              <a:t>eVs</a:t>
            </a:r>
            <a:r>
              <a:rPr lang="en-GB" baseline="-25000" dirty="0" err="1" smtClean="0"/>
              <a:t>FT</a:t>
            </a:r>
            <a:r>
              <a:rPr lang="en-GB" dirty="0" smtClean="0"/>
              <a:t> at PS inj.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254263" y="1928135"/>
            <a:ext cx="2214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ymbol" panose="05050102010706020507" pitchFamily="18" charset="2"/>
              </a:rPr>
              <a:t>e</a:t>
            </a:r>
            <a:r>
              <a:rPr lang="en-GB" baseline="-25000" dirty="0" smtClean="0"/>
              <a:t>l</a:t>
            </a:r>
            <a:r>
              <a:rPr lang="en-GB" dirty="0" smtClean="0"/>
              <a:t> = 3.0 </a:t>
            </a:r>
            <a:r>
              <a:rPr lang="en-GB" dirty="0" err="1" smtClean="0"/>
              <a:t>eVs</a:t>
            </a:r>
            <a:r>
              <a:rPr lang="en-GB" baseline="-25000" dirty="0" err="1" smtClean="0"/>
              <a:t>FT</a:t>
            </a:r>
            <a:r>
              <a:rPr lang="en-GB" dirty="0" smtClean="0"/>
              <a:t> at PS inj.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523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31115" y="933204"/>
            <a:ext cx="8014774" cy="5667131"/>
          </a:xfrm>
        </p:spPr>
        <p:txBody>
          <a:bodyPr>
            <a:normAutofit/>
          </a:bodyPr>
          <a:lstStyle/>
          <a:p>
            <a:pPr marL="269875" indent="-276225">
              <a:buFont typeface="Arial" panose="020B0604020202020204" pitchFamily="34" charset="0"/>
              <a:buChar char="•"/>
            </a:pPr>
            <a:r>
              <a:rPr lang="en-US" sz="2123" dirty="0" smtClean="0">
                <a:latin typeface="Arial" panose="020B0604020202020204" pitchFamily="34" charset="0"/>
                <a:cs typeface="Arial" panose="020B0604020202020204" pitchFamily="34" charset="0"/>
              </a:rPr>
              <a:t>2.0 GeV, post-LS2, 0.25 </a:t>
            </a:r>
            <a:r>
              <a:rPr lang="en-US" sz="2123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eVs</a:t>
            </a:r>
            <a:r>
              <a:rPr lang="en-US" sz="2123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US" sz="2123" dirty="0" smtClean="0">
                <a:latin typeface="Arial" panose="020B0604020202020204" pitchFamily="34" charset="0"/>
                <a:cs typeface="Arial" panose="020B0604020202020204" pitchFamily="34" charset="0"/>
              </a:rPr>
              <a:t> at PS ejection (if stable)</a:t>
            </a:r>
            <a:endParaRPr lang="en-GB" sz="203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200" y="1850400"/>
            <a:ext cx="3442953" cy="342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400" y="1850400"/>
            <a:ext cx="3442953" cy="34200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909618" y="217488"/>
            <a:ext cx="8075762" cy="74765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rgbClr val="0055A0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 smtClean="0"/>
              <a:t>Expected performance with small </a:t>
            </a:r>
            <a:r>
              <a:rPr lang="en-US" dirty="0" smtClean="0">
                <a:latin typeface="Symbol" panose="05050102010706020507" pitchFamily="18" charset="2"/>
              </a:rPr>
              <a:t>e</a:t>
            </a:r>
            <a:r>
              <a:rPr lang="en-US" baseline="-25000" dirty="0" smtClean="0"/>
              <a:t>l</a:t>
            </a:r>
            <a:endParaRPr lang="en-US" baseline="-25000" dirty="0"/>
          </a:p>
        </p:txBody>
      </p:sp>
      <p:sp>
        <p:nvSpPr>
          <p:cNvPr id="10" name="TextBox 9"/>
          <p:cNvSpPr txBox="1"/>
          <p:nvPr/>
        </p:nvSpPr>
        <p:spPr>
          <a:xfrm>
            <a:off x="1263191" y="1560983"/>
            <a:ext cx="2978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55A0"/>
                </a:solidFill>
              </a:rPr>
              <a:t>Standard, 72b </a:t>
            </a:r>
            <a:r>
              <a:rPr lang="en-GB" b="1" dirty="0">
                <a:solidFill>
                  <a:srgbClr val="0055A0"/>
                </a:solidFill>
                <a:sym typeface="Symbol" panose="05050102010706020507" pitchFamily="18" charset="2"/>
              </a:rPr>
              <a:t> </a:t>
            </a:r>
            <a:r>
              <a:rPr lang="en-GB" b="1" dirty="0" smtClean="0">
                <a:solidFill>
                  <a:srgbClr val="C0504D"/>
                </a:solidFill>
              </a:rPr>
              <a:t>2.2 </a:t>
            </a:r>
            <a:r>
              <a:rPr lang="en-GB" b="1" dirty="0" smtClean="0">
                <a:solidFill>
                  <a:srgbClr val="C0504D"/>
                </a:solidFill>
                <a:latin typeface="Symbol" panose="05050102010706020507" pitchFamily="18" charset="2"/>
              </a:rPr>
              <a:t>m</a:t>
            </a:r>
            <a:r>
              <a:rPr lang="en-GB" b="1" dirty="0" smtClean="0">
                <a:solidFill>
                  <a:srgbClr val="C0504D"/>
                </a:solidFill>
              </a:rPr>
              <a:t>m</a:t>
            </a:r>
            <a:endParaRPr lang="en-GB" b="1" dirty="0">
              <a:solidFill>
                <a:srgbClr val="C0504D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10800" y="1560983"/>
            <a:ext cx="29788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55A0"/>
                </a:solidFill>
              </a:rPr>
              <a:t>BCMS</a:t>
            </a:r>
            <a:r>
              <a:rPr lang="en-GB" b="1" dirty="0">
                <a:solidFill>
                  <a:srgbClr val="0055A0"/>
                </a:solidFill>
                <a:sym typeface="Symbol" panose="05050102010706020507" pitchFamily="18" charset="2"/>
              </a:rPr>
              <a:t> </a:t>
            </a:r>
            <a:r>
              <a:rPr lang="en-GB" b="1" dirty="0" smtClean="0">
                <a:solidFill>
                  <a:srgbClr val="C0504D"/>
                </a:solidFill>
              </a:rPr>
              <a:t>2.1 </a:t>
            </a:r>
            <a:r>
              <a:rPr lang="en-GB" b="1" dirty="0" smtClean="0">
                <a:solidFill>
                  <a:srgbClr val="C0504D"/>
                </a:solidFill>
                <a:latin typeface="Symbol" panose="05050102010706020507" pitchFamily="18" charset="2"/>
              </a:rPr>
              <a:t>m</a:t>
            </a:r>
            <a:r>
              <a:rPr lang="en-GB" b="1" dirty="0" smtClean="0">
                <a:solidFill>
                  <a:srgbClr val="C0504D"/>
                </a:solidFill>
              </a:rPr>
              <a:t>m</a:t>
            </a:r>
            <a:endParaRPr lang="en-GB" b="1" dirty="0">
              <a:solidFill>
                <a:srgbClr val="C0504D"/>
              </a:solidFill>
            </a:endParaRPr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302708" y="5559817"/>
            <a:ext cx="8433329" cy="9148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08025" lvl="1" indent="-342900">
              <a:buFont typeface="Symbol" panose="05050102010706020507" pitchFamily="18" charset="2"/>
              <a:buChar char="®"/>
            </a:pPr>
            <a:r>
              <a:rPr lang="en-GB" sz="2100" b="1" dirty="0" smtClean="0">
                <a:sym typeface="Symbol" panose="05050102010706020507" pitchFamily="18" charset="2"/>
              </a:rPr>
              <a:t>Smaller </a:t>
            </a:r>
            <a:r>
              <a:rPr lang="en-GB" sz="2100" b="1" dirty="0" smtClean="0">
                <a:latin typeface="Symbol" panose="05050102010706020507" pitchFamily="18" charset="2"/>
                <a:sym typeface="Symbol" panose="05050102010706020507" pitchFamily="18" charset="2"/>
              </a:rPr>
              <a:t>e</a:t>
            </a:r>
            <a:r>
              <a:rPr lang="en-GB" sz="2100" b="1" baseline="-25000" dirty="0" smtClean="0">
                <a:sym typeface="Symbol" panose="05050102010706020507" pitchFamily="18" charset="2"/>
              </a:rPr>
              <a:t>l</a:t>
            </a:r>
            <a:r>
              <a:rPr lang="en-GB" sz="2100" b="1" dirty="0" smtClean="0">
                <a:sym typeface="Symbol" panose="05050102010706020507" pitchFamily="18" charset="2"/>
              </a:rPr>
              <a:t> in PS as </a:t>
            </a:r>
            <a:r>
              <a:rPr lang="en-GB" sz="2100" b="1" dirty="0" smtClean="0">
                <a:sym typeface="Symbol" panose="05050102010706020507" pitchFamily="18" charset="2"/>
              </a:rPr>
              <a:t>backup </a:t>
            </a:r>
            <a:r>
              <a:rPr lang="en-GB" sz="2100" b="1" dirty="0" smtClean="0">
                <a:sym typeface="Symbol" panose="05050102010706020507" pitchFamily="18" charset="2"/>
              </a:rPr>
              <a:t>option for standard beam?</a:t>
            </a:r>
          </a:p>
          <a:p>
            <a:pPr marL="708025" lvl="1" indent="-342900">
              <a:buFont typeface="Symbol" panose="05050102010706020507" pitchFamily="18" charset="2"/>
              <a:buChar char="®"/>
            </a:pPr>
            <a:r>
              <a:rPr lang="en-GB" sz="2100" b="1" dirty="0" smtClean="0">
                <a:sym typeface="Symbol" panose="05050102010706020507" pitchFamily="18" charset="2"/>
              </a:rPr>
              <a:t>Unfavourable for BCMS due to SPS space charge limit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296132" y="1930315"/>
            <a:ext cx="2214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ymbol" panose="05050102010706020507" pitchFamily="18" charset="2"/>
              </a:rPr>
              <a:t>e</a:t>
            </a:r>
            <a:r>
              <a:rPr lang="en-GB" baseline="-25000" dirty="0" smtClean="0"/>
              <a:t>l</a:t>
            </a:r>
            <a:r>
              <a:rPr lang="en-GB" dirty="0" smtClean="0"/>
              <a:t> = 1.2 </a:t>
            </a:r>
            <a:r>
              <a:rPr lang="en-GB" dirty="0" err="1" smtClean="0"/>
              <a:t>eVs</a:t>
            </a:r>
            <a:r>
              <a:rPr lang="en-GB" baseline="-25000" dirty="0" err="1" smtClean="0"/>
              <a:t>FT</a:t>
            </a:r>
            <a:r>
              <a:rPr lang="en-GB" dirty="0" smtClean="0"/>
              <a:t> at PS inj.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254263" y="1928135"/>
            <a:ext cx="2214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ymbol" panose="05050102010706020507" pitchFamily="18" charset="2"/>
              </a:rPr>
              <a:t>e</a:t>
            </a:r>
            <a:r>
              <a:rPr lang="en-GB" baseline="-25000" dirty="0" smtClean="0"/>
              <a:t>l</a:t>
            </a:r>
            <a:r>
              <a:rPr lang="en-GB" dirty="0" smtClean="0"/>
              <a:t> = 2.4 </a:t>
            </a:r>
            <a:r>
              <a:rPr lang="en-GB" dirty="0" err="1" smtClean="0"/>
              <a:t>eVs</a:t>
            </a:r>
            <a:r>
              <a:rPr lang="en-GB" baseline="-25000" dirty="0" err="1" smtClean="0"/>
              <a:t>FT</a:t>
            </a:r>
            <a:r>
              <a:rPr lang="en-GB" dirty="0" smtClean="0"/>
              <a:t> at PS inj.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3372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lide Number Placeholder 74"/>
          <p:cNvSpPr>
            <a:spLocks noGrp="1"/>
          </p:cNvSpPr>
          <p:nvPr>
            <p:ph type="sldNum" sz="quarter" idx="4294967295"/>
          </p:nvPr>
        </p:nvSpPr>
        <p:spPr>
          <a:xfrm>
            <a:off x="7010400" y="263770"/>
            <a:ext cx="2133600" cy="240598"/>
          </a:xfrm>
          <a:prstGeom prst="rect">
            <a:avLst/>
          </a:prstGeom>
        </p:spPr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26" name="Picture 2" descr="C:\Heiko\Presentations\2012-02_PerformanceOfInjectorsChamonix\LIUThankYouBackgroun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86441" y="4704746"/>
            <a:ext cx="7971118" cy="490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22041">
              <a:defRPr/>
            </a:pPr>
            <a:r>
              <a:rPr lang="fr-CH" sz="2585" b="1" dirty="0">
                <a:solidFill>
                  <a:srgbClr val="0055A0"/>
                </a:solidFill>
                <a:latin typeface="Calibri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935715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61871</TotalTime>
  <Words>339</Words>
  <Application>Microsoft Office PowerPoint</Application>
  <PresentationFormat>On-screen Show (4:3)</PresentationFormat>
  <Paragraphs>62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Constantia</vt:lpstr>
      <vt:lpstr>Lucida Grande</vt:lpstr>
      <vt:lpstr>Symbol</vt:lpstr>
      <vt:lpstr>Times New Roman</vt:lpstr>
      <vt:lpstr>Wingdings</vt:lpstr>
      <vt:lpstr>LIU_PowerPoint_Template</vt:lpstr>
      <vt:lpstr>PowerPoint Presentation</vt:lpstr>
      <vt:lpstr>Smaller longitudinal emittance at PS-SPS transfer</vt:lpstr>
      <vt:lpstr>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Cecile Noels</dc:creator>
  <cp:keywords/>
  <dc:description/>
  <cp:lastModifiedBy>Heiko Damerau</cp:lastModifiedBy>
  <cp:revision>2691</cp:revision>
  <cp:lastPrinted>2018-06-06T13:50:54Z</cp:lastPrinted>
  <dcterms:created xsi:type="dcterms:W3CDTF">2013-04-17T22:56:34Z</dcterms:created>
  <dcterms:modified xsi:type="dcterms:W3CDTF">2019-02-05T08:53:38Z</dcterms:modified>
  <cp:category/>
</cp:coreProperties>
</file>