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513" r:id="rId2"/>
    <p:sldId id="516" r:id="rId3"/>
    <p:sldId id="2201" r:id="rId4"/>
    <p:sldId id="2235" r:id="rId5"/>
    <p:sldId id="2226" r:id="rId6"/>
    <p:sldId id="2231" r:id="rId7"/>
    <p:sldId id="2238" r:id="rId8"/>
    <p:sldId id="2212" r:id="rId9"/>
    <p:sldId id="2236" r:id="rId10"/>
    <p:sldId id="2227" r:id="rId11"/>
    <p:sldId id="2189" r:id="rId12"/>
    <p:sldId id="2200" r:id="rId13"/>
    <p:sldId id="2217" r:id="rId14"/>
    <p:sldId id="519" r:id="rId15"/>
    <p:sldId id="521" r:id="rId16"/>
    <p:sldId id="2239" r:id="rId17"/>
    <p:sldId id="2228" r:id="rId18"/>
    <p:sldId id="2138" r:id="rId19"/>
    <p:sldId id="2192" r:id="rId20"/>
    <p:sldId id="2188" r:id="rId21"/>
    <p:sldId id="2195" r:id="rId22"/>
    <p:sldId id="2207" r:id="rId23"/>
    <p:sldId id="2208" r:id="rId24"/>
    <p:sldId id="2234" r:id="rId25"/>
    <p:sldId id="2233" r:id="rId26"/>
    <p:sldId id="2213" r:id="rId27"/>
    <p:sldId id="2215" r:id="rId28"/>
    <p:sldId id="2216" r:id="rId29"/>
    <p:sldId id="2229" r:id="rId30"/>
    <p:sldId id="258" r:id="rId31"/>
    <p:sldId id="2206" r:id="rId32"/>
    <p:sldId id="219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p14="http://schemas.microsoft.com/office/powerpoint/2010/main">
        <p14:section name="Default Section" id="{B2948E7B-0782-41EB-B75E-3E9464D15E53}">
          <p14:sldIdLst>
            <p14:sldId id="513"/>
            <p14:sldId id="516"/>
            <p14:sldId id="2201"/>
            <p14:sldId id="2235"/>
            <p14:sldId id="2226"/>
            <p14:sldId id="2231"/>
            <p14:sldId id="2238"/>
            <p14:sldId id="2212"/>
            <p14:sldId id="2236"/>
            <p14:sldId id="2227"/>
            <p14:sldId id="2189"/>
            <p14:sldId id="2200"/>
            <p14:sldId id="2217"/>
            <p14:sldId id="519"/>
            <p14:sldId id="521"/>
            <p14:sldId id="2239"/>
            <p14:sldId id="2228"/>
            <p14:sldId id="2138"/>
            <p14:sldId id="2192"/>
            <p14:sldId id="2188"/>
            <p14:sldId id="2195"/>
            <p14:sldId id="2207"/>
            <p14:sldId id="2208"/>
            <p14:sldId id="2234"/>
            <p14:sldId id="2233"/>
            <p14:sldId id="2213"/>
            <p14:sldId id="2215"/>
            <p14:sldId id="2216"/>
            <p14:sldId id="2229"/>
            <p14:sldId id="258"/>
            <p14:sldId id="2206"/>
            <p14:sldId id="219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DA326"/>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1" autoAdjust="0"/>
  </p:normalViewPr>
  <p:slideViewPr>
    <p:cSldViewPr>
      <p:cViewPr>
        <p:scale>
          <a:sx n="114" d="100"/>
          <a:sy n="114" d="100"/>
        </p:scale>
        <p:origin x="1569" y="-213"/>
      </p:cViewPr>
      <p:guideLst>
        <p:guide orient="horz" pos="2160"/>
        <p:guide pos="2880"/>
      </p:guideLst>
    </p:cSldViewPr>
  </p:slideViewPr>
  <p:outlineViewPr>
    <p:cViewPr>
      <p:scale>
        <a:sx n="33" d="100"/>
        <a:sy n="33" d="100"/>
      </p:scale>
      <p:origin x="0" y="-23562"/>
    </p:cViewPr>
  </p:outlineViewPr>
  <p:notesTextViewPr>
    <p:cViewPr>
      <p:scale>
        <a:sx n="3" d="2"/>
        <a:sy n="3" d="2"/>
      </p:scale>
      <p:origin x="0" y="0"/>
    </p:cViewPr>
  </p:notesTextViewPr>
  <p:sorterViewPr>
    <p:cViewPr>
      <p:scale>
        <a:sx n="100" d="100"/>
        <a:sy n="100" d="100"/>
      </p:scale>
      <p:origin x="0" y="-9"/>
    </p:cViewPr>
  </p:sorterViewPr>
  <p:notesViewPr>
    <p:cSldViewPr>
      <p:cViewPr varScale="1">
        <p:scale>
          <a:sx n="70" d="100"/>
          <a:sy n="70" d="100"/>
        </p:scale>
        <p:origin x="-32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82D1F4-030C-47D8-8A8D-7F2EDC80A672}" type="datetimeFigureOut">
              <a:rPr lang="en-GB" smtClean="0"/>
              <a:t>26/02/2019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1B10A1-D56D-44B8-8414-28323014A80A}" type="slidenum">
              <a:rPr lang="en-GB" smtClean="0"/>
              <a:t>‹#›</a:t>
            </a:fld>
            <a:endParaRPr lang="en-GB"/>
          </a:p>
        </p:txBody>
      </p:sp>
    </p:spTree>
    <p:extLst>
      <p:ext uri="{BB962C8B-B14F-4D97-AF65-F5344CB8AC3E}">
        <p14:creationId xmlns:p14="http://schemas.microsoft.com/office/powerpoint/2010/main" val="3243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33ED0F-05B6-421B-AD93-5B776A13A92A}" type="datetimeFigureOut">
              <a:rPr lang="en-GB"/>
              <a:pPr>
                <a:defRPr/>
              </a:pPr>
              <a:t>26/02/2019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D155C58-33FC-4D62-8254-889A0B28676E}" type="slidenum">
              <a:rPr lang="en-GB"/>
              <a:pPr>
                <a:defRPr/>
              </a:pPr>
              <a:t>‹#›</a:t>
            </a:fld>
            <a:endParaRPr lang="en-GB"/>
          </a:p>
        </p:txBody>
      </p:sp>
    </p:spTree>
    <p:extLst>
      <p:ext uri="{BB962C8B-B14F-4D97-AF65-F5344CB8AC3E}">
        <p14:creationId xmlns:p14="http://schemas.microsoft.com/office/powerpoint/2010/main" val="40227950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21 days, 2.5KHz</a:t>
            </a:r>
          </a:p>
        </p:txBody>
      </p:sp>
      <p:sp>
        <p:nvSpPr>
          <p:cNvPr id="4" name="Slide Number Placeholder 3"/>
          <p:cNvSpPr>
            <a:spLocks noGrp="1"/>
          </p:cNvSpPr>
          <p:nvPr>
            <p:ph type="sldNum" sz="quarter" idx="5"/>
          </p:nvPr>
        </p:nvSpPr>
        <p:spPr/>
        <p:txBody>
          <a:bodyPr/>
          <a:lstStyle/>
          <a:p>
            <a:pPr>
              <a:defRPr/>
            </a:pPr>
            <a:fld id="{0D155C58-33FC-4D62-8254-889A0B28676E}" type="slidenum">
              <a:rPr lang="en-GB" smtClean="0"/>
              <a:pPr>
                <a:defRPr/>
              </a:pPr>
              <a:t>3</a:t>
            </a:fld>
            <a:endParaRPr lang="en-GB"/>
          </a:p>
        </p:txBody>
      </p:sp>
    </p:spTree>
    <p:extLst>
      <p:ext uri="{BB962C8B-B14F-4D97-AF65-F5344CB8AC3E}">
        <p14:creationId xmlns:p14="http://schemas.microsoft.com/office/powerpoint/2010/main" val="668125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noRot="1" noChangeAspect="1"/>
          </p:cNvSpPr>
          <p:nvPr>
            <p:ph type="sldImg"/>
          </p:nvPr>
        </p:nvSpPr>
        <p:spPr>
          <a:prstGeom prst="rect">
            <a:avLst/>
          </a:prstGeom>
        </p:spPr>
        <p:txBody>
          <a:bodyPr/>
          <a:lstStyle/>
          <a:p>
            <a:endParaRPr/>
          </a:p>
        </p:txBody>
      </p:sp>
      <p:sp>
        <p:nvSpPr>
          <p:cNvPr id="232" name="Shape 232"/>
          <p:cNvSpPr>
            <a:spLocks noGrp="1"/>
          </p:cNvSpPr>
          <p:nvPr>
            <p:ph type="body" sz="quarter" idx="1"/>
          </p:nvPr>
        </p:nvSpPr>
        <p:spPr>
          <a:prstGeom prst="rect">
            <a:avLst/>
          </a:prstGeom>
        </p:spPr>
        <p:txBody>
          <a:bodyPr/>
          <a:lstStyle>
            <a:lvl1pPr>
              <a:defRPr sz="2000"/>
            </a:lvl1pPr>
          </a:lstStyle>
          <a:p>
            <a:endParaRPr dirty="0"/>
          </a:p>
        </p:txBody>
      </p:sp>
    </p:spTree>
    <p:extLst>
      <p:ext uri="{BB962C8B-B14F-4D97-AF65-F5344CB8AC3E}">
        <p14:creationId xmlns:p14="http://schemas.microsoft.com/office/powerpoint/2010/main" val="2522249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noRot="1" noChangeAspect="1"/>
          </p:cNvSpPr>
          <p:nvPr>
            <p:ph type="sldImg"/>
          </p:nvPr>
        </p:nvSpPr>
        <p:spPr>
          <a:prstGeom prst="rect">
            <a:avLst/>
          </a:prstGeom>
        </p:spPr>
        <p:txBody>
          <a:bodyPr/>
          <a:lstStyle/>
          <a:p>
            <a:endParaRPr/>
          </a:p>
        </p:txBody>
      </p:sp>
      <p:sp>
        <p:nvSpPr>
          <p:cNvPr id="256" name="Shape 256"/>
          <p:cNvSpPr>
            <a:spLocks noGrp="1"/>
          </p:cNvSpPr>
          <p:nvPr>
            <p:ph type="body" sz="quarter" idx="1"/>
          </p:nvPr>
        </p:nvSpPr>
        <p:spPr>
          <a:prstGeom prst="rect">
            <a:avLst/>
          </a:prstGeom>
        </p:spPr>
        <p:txBody>
          <a:bodyPr/>
          <a:lstStyle/>
          <a:p>
            <a:r>
              <a:t>The decrease of about 1.15 % of the RPC active channel in 2018 with respect of 2017 is mainly due to the intervention done in YETS 17/18. We disconnected 14 gas leaking chambers (even if working fine and all located in station RB3 and RB4) in order to reduce the total leak rate. Plan is to recover them during LS2. </a:t>
            </a:r>
          </a:p>
          <a:p>
            <a:endParaRPr/>
          </a:p>
        </p:txBody>
      </p:sp>
    </p:spTree>
    <p:extLst>
      <p:ext uri="{BB962C8B-B14F-4D97-AF65-F5344CB8AC3E}">
        <p14:creationId xmlns:p14="http://schemas.microsoft.com/office/powerpoint/2010/main" val="4251234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7021A505-6B31-4EC5-B3F7-7FD361077E99}" type="datetime1">
              <a:rPr lang="en-GB" smtClean="0"/>
              <a:t>26/02/2019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13C90DC-25A3-4140-BFF7-63A78A3424FF}" type="slidenum">
              <a:rPr lang="en-GB"/>
              <a:pPr>
                <a:defRPr/>
              </a:pPr>
              <a:t>‹#›</a:t>
            </a:fld>
            <a:endParaRPr lang="en-GB"/>
          </a:p>
        </p:txBody>
      </p:sp>
    </p:spTree>
    <p:extLst>
      <p:ext uri="{BB962C8B-B14F-4D97-AF65-F5344CB8AC3E}">
        <p14:creationId xmlns:p14="http://schemas.microsoft.com/office/powerpoint/2010/main" val="1433069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C1A2E1E7-5836-43C9-B6BD-852D6B64AB17}" type="datetime1">
              <a:rPr lang="en-GB" smtClean="0"/>
              <a:t>26/02/2019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3ADAC183-CCFF-4207-9919-A82D669DFE81}" type="slidenum">
              <a:rPr lang="en-GB"/>
              <a:pPr>
                <a:defRPr/>
              </a:pPr>
              <a:t>‹#›</a:t>
            </a:fld>
            <a:endParaRPr lang="en-GB"/>
          </a:p>
        </p:txBody>
      </p:sp>
    </p:spTree>
    <p:extLst>
      <p:ext uri="{BB962C8B-B14F-4D97-AF65-F5344CB8AC3E}">
        <p14:creationId xmlns:p14="http://schemas.microsoft.com/office/powerpoint/2010/main" val="3986564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74D83A3-0E24-4938-B99B-7F00ECC64F40}" type="datetime1">
              <a:rPr lang="en-GB" smtClean="0"/>
              <a:t>26/02/2019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B882E8C7-028E-4DC6-9099-1ECACFFA88E9}" type="slidenum">
              <a:rPr lang="en-GB"/>
              <a:pPr>
                <a:defRPr/>
              </a:pPr>
              <a:t>‹#›</a:t>
            </a:fld>
            <a:endParaRPr lang="en-GB"/>
          </a:p>
        </p:txBody>
      </p:sp>
    </p:spTree>
    <p:extLst>
      <p:ext uri="{BB962C8B-B14F-4D97-AF65-F5344CB8AC3E}">
        <p14:creationId xmlns:p14="http://schemas.microsoft.com/office/powerpoint/2010/main" val="3076478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2923E93-D9DC-4843-9DD8-2D14E70C40D6}" type="datetime1">
              <a:rPr lang="en-GB" smtClean="0"/>
              <a:t>26/02/2019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667949F-46A5-43DD-91D9-D1A57DE30E18}" type="slidenum">
              <a:rPr lang="en-GB"/>
              <a:pPr>
                <a:defRPr/>
              </a:pPr>
              <a:t>‹#›</a:t>
            </a:fld>
            <a:endParaRPr lang="en-GB"/>
          </a:p>
        </p:txBody>
      </p:sp>
    </p:spTree>
    <p:extLst>
      <p:ext uri="{BB962C8B-B14F-4D97-AF65-F5344CB8AC3E}">
        <p14:creationId xmlns:p14="http://schemas.microsoft.com/office/powerpoint/2010/main" val="91646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A065AA7-38D4-4CA7-A9B2-E907230AA09F}"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4275491-AEBC-4549-B3D8-4236DCEAEE03}" type="slidenum">
              <a:rPr lang="en-GB"/>
              <a:pPr>
                <a:defRPr/>
              </a:pPr>
              <a:t>‹#›</a:t>
            </a:fld>
            <a:endParaRPr lang="en-GB"/>
          </a:p>
        </p:txBody>
      </p:sp>
    </p:spTree>
    <p:extLst>
      <p:ext uri="{BB962C8B-B14F-4D97-AF65-F5344CB8AC3E}">
        <p14:creationId xmlns:p14="http://schemas.microsoft.com/office/powerpoint/2010/main" val="1608054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6F69F9A-0200-4125-96CA-7DE317B869F3}"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7BA3D4F-FD56-40A4-9BFC-DD7ACC6CD923}" type="slidenum">
              <a:rPr lang="en-GB"/>
              <a:pPr>
                <a:defRPr/>
              </a:pPr>
              <a:t>‹#›</a:t>
            </a:fld>
            <a:endParaRPr lang="en-GB"/>
          </a:p>
        </p:txBody>
      </p:sp>
    </p:spTree>
    <p:extLst>
      <p:ext uri="{BB962C8B-B14F-4D97-AF65-F5344CB8AC3E}">
        <p14:creationId xmlns:p14="http://schemas.microsoft.com/office/powerpoint/2010/main" val="11951286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7937520-BFA0-48B1-99D0-0A90849A54BA}" type="datetime1">
              <a:rPr lang="en-GB" smtClean="0"/>
              <a:t>26/02/2019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7FD3455-9D81-49AE-882F-B538C3A2B3A6}" type="slidenum">
              <a:rPr lang="en-GB"/>
              <a:pPr>
                <a:defRPr/>
              </a:pPr>
              <a:t>‹#›</a:t>
            </a:fld>
            <a:endParaRPr lang="en-GB"/>
          </a:p>
        </p:txBody>
      </p:sp>
    </p:spTree>
    <p:extLst>
      <p:ext uri="{BB962C8B-B14F-4D97-AF65-F5344CB8AC3E}">
        <p14:creationId xmlns:p14="http://schemas.microsoft.com/office/powerpoint/2010/main" val="367380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6AB5A4B-5B8C-4724-B847-1D16E3D6F329}" type="datetime1">
              <a:rPr lang="en-GB" smtClean="0"/>
              <a:t>26/02/2019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283FB3D-F5DF-41A5-933C-E3F529C778CD}" type="slidenum">
              <a:rPr lang="en-GB"/>
              <a:pPr>
                <a:defRPr/>
              </a:pPr>
              <a:t>‹#›</a:t>
            </a:fld>
            <a:endParaRPr lang="en-GB"/>
          </a:p>
        </p:txBody>
      </p:sp>
    </p:spTree>
    <p:extLst>
      <p:ext uri="{BB962C8B-B14F-4D97-AF65-F5344CB8AC3E}">
        <p14:creationId xmlns:p14="http://schemas.microsoft.com/office/powerpoint/2010/main" val="3343636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Alt">
    <p:spTree>
      <p:nvGrpSpPr>
        <p:cNvPr id="1" name=""/>
        <p:cNvGrpSpPr/>
        <p:nvPr/>
      </p:nvGrpSpPr>
      <p:grpSpPr>
        <a:xfrm>
          <a:off x="0" y="0"/>
          <a:ext cx="0" cy="0"/>
          <a:chOff x="0" y="0"/>
          <a:chExt cx="0" cy="0"/>
        </a:xfrm>
      </p:grpSpPr>
      <p:sp>
        <p:nvSpPr>
          <p:cNvPr id="129" name="Line"/>
          <p:cNvSpPr/>
          <p:nvPr/>
        </p:nvSpPr>
        <p:spPr>
          <a:xfrm flipV="1">
            <a:off x="37239" y="865589"/>
            <a:ext cx="6429376" cy="139"/>
          </a:xfrm>
          <a:prstGeom prst="line">
            <a:avLst/>
          </a:prstGeom>
          <a:ln w="12700">
            <a:solidFill>
              <a:srgbClr val="A6AAA9"/>
            </a:solidFill>
            <a:miter lim="400000"/>
          </a:ln>
        </p:spPr>
        <p:txBody>
          <a:bodyPr lIns="26789" tIns="26789" rIns="26789" bIns="26789" anchor="ctr"/>
          <a:lstStyle/>
          <a:p>
            <a:pPr defTabSz="321457">
              <a:defRPr sz="1100">
                <a:latin typeface="Helvetica"/>
                <a:ea typeface="Helvetica"/>
                <a:cs typeface="Helvetica"/>
                <a:sym typeface="Helvetica"/>
              </a:defRPr>
            </a:pPr>
            <a:endParaRPr sz="773"/>
          </a:p>
        </p:txBody>
      </p:sp>
      <p:sp>
        <p:nvSpPr>
          <p:cNvPr id="130" name="CMS Week, 3 December 2018            Run 2 Wrap-up            Lucia Silvestris"/>
          <p:cNvSpPr/>
          <p:nvPr/>
        </p:nvSpPr>
        <p:spPr>
          <a:xfrm rot="16200000">
            <a:off x="5735716" y="3172139"/>
            <a:ext cx="6602103" cy="248898"/>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89" tIns="26789" rIns="26789" bIns="26789" anchor="ctr">
            <a:spAutoFit/>
          </a:bodyPr>
          <a:lstStyle/>
          <a:p>
            <a:pPr algn="ctr">
              <a:defRPr sz="1800">
                <a:latin typeface="Avenir Next"/>
                <a:ea typeface="Avenir Next"/>
                <a:cs typeface="Avenir Next"/>
                <a:sym typeface="Avenir Next"/>
              </a:defRPr>
            </a:pPr>
            <a:r>
              <a:rPr sz="1266" b="1" dirty="0">
                <a:solidFill>
                  <a:srgbClr val="FFFFFF"/>
                </a:solidFill>
              </a:rPr>
              <a:t> CMS Week, 3 December 2018            Run 2 Wrap-up            Lucia </a:t>
            </a:r>
            <a:r>
              <a:rPr sz="1266" b="1" dirty="0" err="1">
                <a:solidFill>
                  <a:srgbClr val="FFFFFF"/>
                </a:solidFill>
              </a:rPr>
              <a:t>Silvestris</a:t>
            </a:r>
            <a:r>
              <a:rPr sz="1266" b="1" dirty="0">
                <a:solidFill>
                  <a:srgbClr val="FFFFFF"/>
                </a:solidFill>
              </a:rPr>
              <a:t>  </a:t>
            </a:r>
            <a:r>
              <a:rPr sz="1266" dirty="0"/>
              <a:t>                                                       </a:t>
            </a:r>
          </a:p>
        </p:txBody>
      </p:sp>
      <p:sp>
        <p:nvSpPr>
          <p:cNvPr id="131" name="Slide Number"/>
          <p:cNvSpPr>
            <a:spLocks noGrp="1"/>
          </p:cNvSpPr>
          <p:nvPr>
            <p:ph type="sldNum" sz="quarter" idx="2"/>
          </p:nvPr>
        </p:nvSpPr>
        <p:spPr>
          <a:xfrm>
            <a:off x="8897821" y="6596478"/>
            <a:ext cx="277894" cy="276821"/>
          </a:xfrm>
          <a:prstGeom prst="rect">
            <a:avLst/>
          </a:prstGeom>
          <a:solidFill>
            <a:schemeClr val="accent1"/>
          </a:solidFill>
          <a:effectLst>
            <a:outerShdw blurRad="38100" dist="25400" dir="5400000" rotWithShape="0">
              <a:srgbClr val="000000">
                <a:alpha val="50000"/>
              </a:srgbClr>
            </a:outerShdw>
          </a:effectLst>
        </p:spPr>
        <p:txBody>
          <a:bodyPr wrap="square" lIns="38100" tIns="38100" rIns="38100" bIns="38100"/>
          <a:lstStyle>
            <a:lvl1pPr>
              <a:defRPr b="1">
                <a:solidFill>
                  <a:srgbClr val="FFFFFF"/>
                </a:solidFill>
                <a:latin typeface="Avenir Next"/>
                <a:ea typeface="Avenir Next"/>
                <a:cs typeface="Avenir Next"/>
                <a:sym typeface="Avenir Next"/>
              </a:defRPr>
            </a:lvl1pPr>
          </a:lstStyle>
          <a:p>
            <a:fld id="{86CB4B4D-7CA3-9044-876B-883B54F8677D}" type="slidenum">
              <a:t>‹#›</a:t>
            </a:fld>
            <a:endParaRPr/>
          </a:p>
        </p:txBody>
      </p:sp>
      <p:sp>
        <p:nvSpPr>
          <p:cNvPr id="132" name="Title Text"/>
          <p:cNvSpPr txBox="1">
            <a:spLocks noGrp="1"/>
          </p:cNvSpPr>
          <p:nvPr>
            <p:ph type="title"/>
          </p:nvPr>
        </p:nvSpPr>
        <p:spPr>
          <a:xfrm>
            <a:off x="1069671" y="151332"/>
            <a:ext cx="6693791" cy="556506"/>
          </a:xfrm>
          <a:prstGeom prst="rect">
            <a:avLst/>
          </a:prstGeom>
        </p:spPr>
        <p:txBody>
          <a:bodyPr lIns="38100" tIns="38100" rIns="38100" bIns="38100" anchor="t"/>
          <a:lstStyle>
            <a:lvl1pPr algn="l">
              <a:defRPr sz="7523">
                <a:latin typeface="Avenir Next Medium"/>
                <a:ea typeface="Avenir Next Medium"/>
                <a:cs typeface="Avenir Next Medium"/>
                <a:sym typeface="Avenir Next Medium"/>
              </a:defRPr>
            </a:lvl1pPr>
          </a:lstStyle>
          <a:p>
            <a:r>
              <a:t>Title Text</a:t>
            </a:r>
          </a:p>
        </p:txBody>
      </p:sp>
      <p:sp>
        <p:nvSpPr>
          <p:cNvPr id="133" name="Body Level One…"/>
          <p:cNvSpPr txBox="1">
            <a:spLocks noGrp="1"/>
          </p:cNvSpPr>
          <p:nvPr>
            <p:ph type="body" idx="1"/>
          </p:nvPr>
        </p:nvSpPr>
        <p:spPr>
          <a:xfrm>
            <a:off x="469259" y="1023480"/>
            <a:ext cx="8205483" cy="5180027"/>
          </a:xfrm>
          <a:prstGeom prst="rect">
            <a:avLst/>
          </a:prstGeom>
        </p:spPr>
        <p:txBody>
          <a:bodyPr lIns="38100" tIns="38100" rIns="38100" bIns="38100" anchor="t"/>
          <a:lstStyle>
            <a:lvl1pPr marL="294143" indent="-294143">
              <a:buClr>
                <a:schemeClr val="accent1">
                  <a:satOff val="-3355"/>
                  <a:lumOff val="26614"/>
                </a:schemeClr>
              </a:buClr>
              <a:buSzPct val="104999"/>
              <a:buFont typeface="Avenir Next"/>
              <a:defRPr>
                <a:solidFill>
                  <a:schemeClr val="accent1"/>
                </a:solidFill>
              </a:defRPr>
            </a:lvl1pPr>
            <a:lvl2pPr marL="606671" indent="-294143">
              <a:buClr>
                <a:schemeClr val="accent1">
                  <a:satOff val="-3355"/>
                  <a:lumOff val="26614"/>
                </a:schemeClr>
              </a:buClr>
              <a:buSzPct val="104999"/>
              <a:buFont typeface="Avenir Next"/>
              <a:defRPr>
                <a:solidFill>
                  <a:srgbClr val="000000"/>
                </a:solidFill>
              </a:defRPr>
            </a:lvl2pPr>
            <a:lvl3pPr marL="919199" indent="-294143">
              <a:buClr>
                <a:schemeClr val="accent1">
                  <a:satOff val="-3355"/>
                  <a:lumOff val="26614"/>
                </a:schemeClr>
              </a:buClr>
              <a:buSzPct val="104999"/>
              <a:buFont typeface="Avenir Next"/>
              <a:defRPr>
                <a:solidFill>
                  <a:schemeClr val="accent1"/>
                </a:solidFill>
              </a:defRPr>
            </a:lvl3pPr>
            <a:lvl4pPr marL="1231727" indent="-294143">
              <a:buClr>
                <a:schemeClr val="accent1">
                  <a:satOff val="-3355"/>
                  <a:lumOff val="26614"/>
                </a:schemeClr>
              </a:buClr>
              <a:buSzPct val="104999"/>
              <a:buFont typeface="Avenir Next"/>
              <a:defRPr>
                <a:solidFill>
                  <a:srgbClr val="000000"/>
                </a:solidFill>
              </a:defRPr>
            </a:lvl4pPr>
            <a:lvl5pPr marL="1544255" indent="-294143">
              <a:buClr>
                <a:schemeClr val="accent1">
                  <a:satOff val="-3355"/>
                  <a:lumOff val="26614"/>
                </a:schemeClr>
              </a:buClr>
              <a:buSzPct val="104999"/>
              <a:buFont typeface="Avenir Next"/>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pic>
        <p:nvPicPr>
          <p:cNvPr id="134" name="2_BARI_LOGO_NOME_ESTESO.jpg" descr="2_BARI_LOGO_NOME_ESTESO.jpg"/>
          <p:cNvPicPr>
            <a:picLocks noChangeAspect="1"/>
          </p:cNvPicPr>
          <p:nvPr/>
        </p:nvPicPr>
        <p:blipFill>
          <a:blip r:embed="rId2">
            <a:extLst/>
          </a:blip>
          <a:stretch>
            <a:fillRect/>
          </a:stretch>
        </p:blipFill>
        <p:spPr>
          <a:xfrm>
            <a:off x="50097" y="179466"/>
            <a:ext cx="860443" cy="556506"/>
          </a:xfrm>
          <a:prstGeom prst="rect">
            <a:avLst/>
          </a:prstGeom>
          <a:ln w="12700">
            <a:miter lim="400000"/>
          </a:ln>
        </p:spPr>
      </p:pic>
      <p:pic>
        <p:nvPicPr>
          <p:cNvPr id="135" name="CMSlogo_color_label_1024_May2014.png" descr="CMSlogo_color_label_1024_May2014.png"/>
          <p:cNvPicPr>
            <a:picLocks noChangeAspect="1"/>
          </p:cNvPicPr>
          <p:nvPr/>
        </p:nvPicPr>
        <p:blipFill>
          <a:blip r:embed="rId3">
            <a:extLst/>
          </a:blip>
          <a:stretch>
            <a:fillRect/>
          </a:stretch>
        </p:blipFill>
        <p:spPr>
          <a:xfrm>
            <a:off x="8092934" y="102431"/>
            <a:ext cx="710575" cy="710575"/>
          </a:xfrm>
          <a:prstGeom prst="rect">
            <a:avLst/>
          </a:prstGeom>
          <a:ln w="12700">
            <a:miter lim="400000"/>
          </a:ln>
        </p:spPr>
      </p:pic>
    </p:spTree>
    <p:extLst>
      <p:ext uri="{BB962C8B-B14F-4D97-AF65-F5344CB8AC3E}">
        <p14:creationId xmlns:p14="http://schemas.microsoft.com/office/powerpoint/2010/main" val="62345842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3" name="Content Placeholder 2"/>
          <p:cNvSpPr>
            <a:spLocks noGrp="1"/>
          </p:cNvSpPr>
          <p:nvPr>
            <p:ph idx="1"/>
          </p:nvPr>
        </p:nvSpPr>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lgn="r">
              <a:defRPr/>
            </a:pPr>
            <a:fld id="{AAF794C9-9646-45DF-94A7-CCDCB4377CCA}" type="datetime1">
              <a:rPr lang="en-GB" smtClean="0"/>
              <a:pPr algn="r">
                <a:defRPr/>
              </a:pPr>
              <a:t>26/02/2019</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a:xfrm>
            <a:off x="148763" y="6464253"/>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pic>
        <p:nvPicPr>
          <p:cNvPr id="9" name="Picture 8">
            <a:extLst>
              <a:ext uri="{FF2B5EF4-FFF2-40B4-BE49-F238E27FC236}">
                <a16:creationId xmlns:a16="http://schemas.microsoft.com/office/drawing/2014/main" id="{4F7FA30F-9BC7-445D-B912-6F83CE0866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4973" y="6282862"/>
            <a:ext cx="2434053" cy="693705"/>
          </a:xfrm>
          <a:prstGeom prst="rect">
            <a:avLst/>
          </a:prstGeom>
        </p:spPr>
      </p:pic>
    </p:spTree>
    <p:extLst>
      <p:ext uri="{BB962C8B-B14F-4D97-AF65-F5344CB8AC3E}">
        <p14:creationId xmlns:p14="http://schemas.microsoft.com/office/powerpoint/2010/main" val="173948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4" name="Picture 12" descr="RAL50thcolo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46034" y="0"/>
            <a:ext cx="697966" cy="63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defRPr/>
            </a:pPr>
            <a:fld id="{AAF794C9-9646-45DF-94A7-CCDCB4377CCA}"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179512" y="6492875"/>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sp>
        <p:nvSpPr>
          <p:cNvPr id="8" name="Picture Placeholder 10">
            <a:extLst>
              <a:ext uri="{FF2B5EF4-FFF2-40B4-BE49-F238E27FC236}">
                <a16:creationId xmlns:a16="http://schemas.microsoft.com/office/drawing/2014/main" id="{87EAD4EF-8784-4783-902A-25A39C0EEA3A}"/>
              </a:ext>
            </a:extLst>
          </p:cNvPr>
          <p:cNvSpPr>
            <a:spLocks noGrp="1"/>
          </p:cNvSpPr>
          <p:nvPr>
            <p:ph type="pic" sz="quarter" idx="14"/>
          </p:nvPr>
        </p:nvSpPr>
        <p:spPr>
          <a:xfrm>
            <a:off x="1403648" y="1412775"/>
            <a:ext cx="3024000" cy="2232275"/>
          </a:xfrm>
        </p:spPr>
        <p:txBody>
          <a:bodyPr/>
          <a:lstStyle/>
          <a:p>
            <a:endParaRPr lang="en-GB"/>
          </a:p>
        </p:txBody>
      </p:sp>
      <p:sp>
        <p:nvSpPr>
          <p:cNvPr id="9" name="Picture Placeholder 10">
            <a:extLst>
              <a:ext uri="{FF2B5EF4-FFF2-40B4-BE49-F238E27FC236}">
                <a16:creationId xmlns:a16="http://schemas.microsoft.com/office/drawing/2014/main" id="{9EEF60CE-E0B2-419B-89A7-BEE52A50276D}"/>
              </a:ext>
            </a:extLst>
          </p:cNvPr>
          <p:cNvSpPr>
            <a:spLocks noGrp="1"/>
          </p:cNvSpPr>
          <p:nvPr>
            <p:ph type="pic" sz="quarter" idx="13"/>
          </p:nvPr>
        </p:nvSpPr>
        <p:spPr>
          <a:xfrm>
            <a:off x="4919056" y="1412774"/>
            <a:ext cx="3024000" cy="2232275"/>
          </a:xfrm>
        </p:spPr>
        <p:txBody>
          <a:bodyPr/>
          <a:lstStyle/>
          <a:p>
            <a:endParaRPr lang="en-GB"/>
          </a:p>
        </p:txBody>
      </p:sp>
      <p:sp>
        <p:nvSpPr>
          <p:cNvPr id="10" name="Picture Placeholder 10">
            <a:extLst>
              <a:ext uri="{FF2B5EF4-FFF2-40B4-BE49-F238E27FC236}">
                <a16:creationId xmlns:a16="http://schemas.microsoft.com/office/drawing/2014/main" id="{AA34CF0A-A6C6-4552-BB76-1B49C24CB4DC}"/>
              </a:ext>
            </a:extLst>
          </p:cNvPr>
          <p:cNvSpPr>
            <a:spLocks noGrp="1"/>
          </p:cNvSpPr>
          <p:nvPr>
            <p:ph type="pic" sz="quarter" idx="16"/>
          </p:nvPr>
        </p:nvSpPr>
        <p:spPr>
          <a:xfrm>
            <a:off x="1409072" y="3789065"/>
            <a:ext cx="3024000" cy="2232275"/>
          </a:xfrm>
        </p:spPr>
        <p:txBody>
          <a:bodyPr/>
          <a:lstStyle/>
          <a:p>
            <a:endParaRPr lang="en-GB"/>
          </a:p>
        </p:txBody>
      </p:sp>
      <p:sp>
        <p:nvSpPr>
          <p:cNvPr id="11" name="Picture Placeholder 10">
            <a:extLst>
              <a:ext uri="{FF2B5EF4-FFF2-40B4-BE49-F238E27FC236}">
                <a16:creationId xmlns:a16="http://schemas.microsoft.com/office/drawing/2014/main" id="{1CF457E7-0DC9-473F-B1B5-A9A06A40A2FE}"/>
              </a:ext>
            </a:extLst>
          </p:cNvPr>
          <p:cNvSpPr>
            <a:spLocks noGrp="1"/>
          </p:cNvSpPr>
          <p:nvPr>
            <p:ph type="pic" sz="quarter" idx="17"/>
          </p:nvPr>
        </p:nvSpPr>
        <p:spPr>
          <a:xfrm>
            <a:off x="4919056" y="3789040"/>
            <a:ext cx="3024000" cy="2232275"/>
          </a:xfrm>
        </p:spPr>
        <p:txBody>
          <a:bodyPr/>
          <a:lstStyle/>
          <a:p>
            <a:endParaRPr lang="en-GB"/>
          </a:p>
        </p:txBody>
      </p:sp>
    </p:spTree>
    <p:extLst>
      <p:ext uri="{BB962C8B-B14F-4D97-AF65-F5344CB8AC3E}">
        <p14:creationId xmlns:p14="http://schemas.microsoft.com/office/powerpoint/2010/main" val="2797887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4" name="Picture 12" descr="RAL50thcolo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46034" y="0"/>
            <a:ext cx="697966" cy="63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defRPr/>
            </a:pPr>
            <a:fld id="{AAF794C9-9646-45DF-94A7-CCDCB4377CCA}"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179512" y="6492875"/>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sp>
        <p:nvSpPr>
          <p:cNvPr id="11" name="Picture Placeholder 10">
            <a:extLst>
              <a:ext uri="{FF2B5EF4-FFF2-40B4-BE49-F238E27FC236}">
                <a16:creationId xmlns:a16="http://schemas.microsoft.com/office/drawing/2014/main" id="{93F3843C-544C-46CD-B0B9-13C56E25346D}"/>
              </a:ext>
            </a:extLst>
          </p:cNvPr>
          <p:cNvSpPr>
            <a:spLocks noGrp="1"/>
          </p:cNvSpPr>
          <p:nvPr>
            <p:ph type="pic" sz="quarter" idx="13"/>
          </p:nvPr>
        </p:nvSpPr>
        <p:spPr>
          <a:xfrm>
            <a:off x="0" y="974882"/>
            <a:ext cx="3024000" cy="2232275"/>
          </a:xfrm>
        </p:spPr>
        <p:txBody>
          <a:bodyPr/>
          <a:lstStyle/>
          <a:p>
            <a:endParaRPr lang="en-GB" dirty="0"/>
          </a:p>
        </p:txBody>
      </p:sp>
      <p:sp>
        <p:nvSpPr>
          <p:cNvPr id="14" name="Picture Placeholder 10">
            <a:extLst>
              <a:ext uri="{FF2B5EF4-FFF2-40B4-BE49-F238E27FC236}">
                <a16:creationId xmlns:a16="http://schemas.microsoft.com/office/drawing/2014/main" id="{16DE3C07-F7E9-4DE5-BA96-9C3A25DDCC1F}"/>
              </a:ext>
            </a:extLst>
          </p:cNvPr>
          <p:cNvSpPr>
            <a:spLocks noGrp="1"/>
          </p:cNvSpPr>
          <p:nvPr>
            <p:ph type="pic" sz="quarter" idx="14"/>
          </p:nvPr>
        </p:nvSpPr>
        <p:spPr>
          <a:xfrm>
            <a:off x="3041077" y="974882"/>
            <a:ext cx="3024000" cy="2232275"/>
          </a:xfrm>
        </p:spPr>
        <p:txBody>
          <a:bodyPr/>
          <a:lstStyle/>
          <a:p>
            <a:endParaRPr lang="en-GB"/>
          </a:p>
        </p:txBody>
      </p:sp>
      <p:sp>
        <p:nvSpPr>
          <p:cNvPr id="15" name="Picture Placeholder 10">
            <a:extLst>
              <a:ext uri="{FF2B5EF4-FFF2-40B4-BE49-F238E27FC236}">
                <a16:creationId xmlns:a16="http://schemas.microsoft.com/office/drawing/2014/main" id="{5C180A9D-7F13-4083-B7AA-1F088B85C7E3}"/>
              </a:ext>
            </a:extLst>
          </p:cNvPr>
          <p:cNvSpPr>
            <a:spLocks noGrp="1"/>
          </p:cNvSpPr>
          <p:nvPr>
            <p:ph type="pic" sz="quarter" idx="15"/>
          </p:nvPr>
        </p:nvSpPr>
        <p:spPr>
          <a:xfrm>
            <a:off x="6082154" y="974883"/>
            <a:ext cx="3024000" cy="2232275"/>
          </a:xfrm>
        </p:spPr>
        <p:txBody>
          <a:bodyPr/>
          <a:lstStyle/>
          <a:p>
            <a:endParaRPr lang="en-GB"/>
          </a:p>
        </p:txBody>
      </p:sp>
      <p:sp>
        <p:nvSpPr>
          <p:cNvPr id="16" name="Picture Placeholder 10">
            <a:extLst>
              <a:ext uri="{FF2B5EF4-FFF2-40B4-BE49-F238E27FC236}">
                <a16:creationId xmlns:a16="http://schemas.microsoft.com/office/drawing/2014/main" id="{C13BBDBB-02F5-45C1-9C77-E37B8D2F2E2A}"/>
              </a:ext>
            </a:extLst>
          </p:cNvPr>
          <p:cNvSpPr>
            <a:spLocks noGrp="1"/>
          </p:cNvSpPr>
          <p:nvPr>
            <p:ph type="pic" sz="quarter" idx="16"/>
          </p:nvPr>
        </p:nvSpPr>
        <p:spPr>
          <a:xfrm>
            <a:off x="3120" y="3280718"/>
            <a:ext cx="3024000" cy="2232275"/>
          </a:xfrm>
        </p:spPr>
        <p:txBody>
          <a:bodyPr/>
          <a:lstStyle/>
          <a:p>
            <a:endParaRPr lang="en-GB"/>
          </a:p>
        </p:txBody>
      </p:sp>
      <p:sp>
        <p:nvSpPr>
          <p:cNvPr id="17" name="Picture Placeholder 10">
            <a:extLst>
              <a:ext uri="{FF2B5EF4-FFF2-40B4-BE49-F238E27FC236}">
                <a16:creationId xmlns:a16="http://schemas.microsoft.com/office/drawing/2014/main" id="{FC1B3A57-9A21-4214-A525-1878D896E440}"/>
              </a:ext>
            </a:extLst>
          </p:cNvPr>
          <p:cNvSpPr>
            <a:spLocks noGrp="1"/>
          </p:cNvSpPr>
          <p:nvPr>
            <p:ph type="pic" sz="quarter" idx="17"/>
          </p:nvPr>
        </p:nvSpPr>
        <p:spPr>
          <a:xfrm>
            <a:off x="3044351" y="3280718"/>
            <a:ext cx="3024000" cy="2232275"/>
          </a:xfrm>
        </p:spPr>
        <p:txBody>
          <a:bodyPr/>
          <a:lstStyle/>
          <a:p>
            <a:endParaRPr lang="en-GB"/>
          </a:p>
        </p:txBody>
      </p:sp>
      <p:sp>
        <p:nvSpPr>
          <p:cNvPr id="18" name="Picture Placeholder 10">
            <a:extLst>
              <a:ext uri="{FF2B5EF4-FFF2-40B4-BE49-F238E27FC236}">
                <a16:creationId xmlns:a16="http://schemas.microsoft.com/office/drawing/2014/main" id="{380405AF-79C6-4A2A-BBEA-6786F3952F3D}"/>
              </a:ext>
            </a:extLst>
          </p:cNvPr>
          <p:cNvSpPr>
            <a:spLocks noGrp="1"/>
          </p:cNvSpPr>
          <p:nvPr>
            <p:ph type="pic" sz="quarter" idx="18"/>
          </p:nvPr>
        </p:nvSpPr>
        <p:spPr>
          <a:xfrm>
            <a:off x="6085582" y="3280718"/>
            <a:ext cx="3024000" cy="2232275"/>
          </a:xfrm>
        </p:spPr>
        <p:txBody>
          <a:bodyPr/>
          <a:lstStyle/>
          <a:p>
            <a:endParaRPr lang="en-GB"/>
          </a:p>
        </p:txBody>
      </p:sp>
      <p:sp>
        <p:nvSpPr>
          <p:cNvPr id="13" name="Content Placeholder 2">
            <a:extLst>
              <a:ext uri="{FF2B5EF4-FFF2-40B4-BE49-F238E27FC236}">
                <a16:creationId xmlns:a16="http://schemas.microsoft.com/office/drawing/2014/main" id="{14E304A9-3183-4ACF-AFC8-B4A3BEB0E0C4}"/>
              </a:ext>
            </a:extLst>
          </p:cNvPr>
          <p:cNvSpPr>
            <a:spLocks noGrp="1"/>
          </p:cNvSpPr>
          <p:nvPr>
            <p:ph idx="1"/>
          </p:nvPr>
        </p:nvSpPr>
        <p:spPr>
          <a:xfrm>
            <a:off x="137904" y="5532154"/>
            <a:ext cx="8830345" cy="350963"/>
          </a:xfrm>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0838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4" name="Picture 12" descr="RAL50thcolo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46034" y="0"/>
            <a:ext cx="697966" cy="63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defRPr/>
            </a:pPr>
            <a:fld id="{AAF794C9-9646-45DF-94A7-CCDCB4377CCA}"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179512" y="6492875"/>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sp>
        <p:nvSpPr>
          <p:cNvPr id="11" name="Picture Placeholder 10">
            <a:extLst>
              <a:ext uri="{FF2B5EF4-FFF2-40B4-BE49-F238E27FC236}">
                <a16:creationId xmlns:a16="http://schemas.microsoft.com/office/drawing/2014/main" id="{93F3843C-544C-46CD-B0B9-13C56E25346D}"/>
              </a:ext>
            </a:extLst>
          </p:cNvPr>
          <p:cNvSpPr>
            <a:spLocks noGrp="1"/>
          </p:cNvSpPr>
          <p:nvPr>
            <p:ph type="pic" sz="quarter" idx="13"/>
          </p:nvPr>
        </p:nvSpPr>
        <p:spPr>
          <a:xfrm>
            <a:off x="3078923" y="1303843"/>
            <a:ext cx="3024000" cy="2232275"/>
          </a:xfrm>
        </p:spPr>
        <p:txBody>
          <a:bodyPr/>
          <a:lstStyle/>
          <a:p>
            <a:endParaRPr lang="en-GB" dirty="0"/>
          </a:p>
        </p:txBody>
      </p:sp>
      <p:sp>
        <p:nvSpPr>
          <p:cNvPr id="14" name="Picture Placeholder 10">
            <a:extLst>
              <a:ext uri="{FF2B5EF4-FFF2-40B4-BE49-F238E27FC236}">
                <a16:creationId xmlns:a16="http://schemas.microsoft.com/office/drawing/2014/main" id="{16DE3C07-F7E9-4DE5-BA96-9C3A25DDCC1F}"/>
              </a:ext>
            </a:extLst>
          </p:cNvPr>
          <p:cNvSpPr>
            <a:spLocks noGrp="1"/>
          </p:cNvSpPr>
          <p:nvPr>
            <p:ph type="pic" sz="quarter" idx="14"/>
          </p:nvPr>
        </p:nvSpPr>
        <p:spPr>
          <a:xfrm>
            <a:off x="6120000" y="1303843"/>
            <a:ext cx="3024000" cy="2232275"/>
          </a:xfrm>
        </p:spPr>
        <p:txBody>
          <a:bodyPr/>
          <a:lstStyle/>
          <a:p>
            <a:endParaRPr lang="en-GB"/>
          </a:p>
        </p:txBody>
      </p:sp>
      <p:sp>
        <p:nvSpPr>
          <p:cNvPr id="16" name="Picture Placeholder 10">
            <a:extLst>
              <a:ext uri="{FF2B5EF4-FFF2-40B4-BE49-F238E27FC236}">
                <a16:creationId xmlns:a16="http://schemas.microsoft.com/office/drawing/2014/main" id="{C13BBDBB-02F5-45C1-9C77-E37B8D2F2E2A}"/>
              </a:ext>
            </a:extLst>
          </p:cNvPr>
          <p:cNvSpPr>
            <a:spLocks noGrp="1"/>
          </p:cNvSpPr>
          <p:nvPr>
            <p:ph type="pic" sz="quarter" idx="16"/>
          </p:nvPr>
        </p:nvSpPr>
        <p:spPr>
          <a:xfrm>
            <a:off x="3082043" y="3609679"/>
            <a:ext cx="3024000" cy="2232275"/>
          </a:xfrm>
        </p:spPr>
        <p:txBody>
          <a:bodyPr/>
          <a:lstStyle/>
          <a:p>
            <a:endParaRPr lang="en-GB"/>
          </a:p>
        </p:txBody>
      </p:sp>
      <p:sp>
        <p:nvSpPr>
          <p:cNvPr id="17" name="Picture Placeholder 10">
            <a:extLst>
              <a:ext uri="{FF2B5EF4-FFF2-40B4-BE49-F238E27FC236}">
                <a16:creationId xmlns:a16="http://schemas.microsoft.com/office/drawing/2014/main" id="{FC1B3A57-9A21-4214-A525-1878D896E440}"/>
              </a:ext>
            </a:extLst>
          </p:cNvPr>
          <p:cNvSpPr>
            <a:spLocks noGrp="1"/>
          </p:cNvSpPr>
          <p:nvPr>
            <p:ph type="pic" sz="quarter" idx="17"/>
          </p:nvPr>
        </p:nvSpPr>
        <p:spPr>
          <a:xfrm>
            <a:off x="6123274" y="3609679"/>
            <a:ext cx="3024000" cy="2232275"/>
          </a:xfrm>
        </p:spPr>
        <p:txBody>
          <a:bodyPr/>
          <a:lstStyle/>
          <a:p>
            <a:endParaRPr lang="en-GB"/>
          </a:p>
        </p:txBody>
      </p:sp>
      <p:sp>
        <p:nvSpPr>
          <p:cNvPr id="13" name="Content Placeholder 2">
            <a:extLst>
              <a:ext uri="{FF2B5EF4-FFF2-40B4-BE49-F238E27FC236}">
                <a16:creationId xmlns:a16="http://schemas.microsoft.com/office/drawing/2014/main" id="{14E304A9-3183-4ACF-AFC8-B4A3BEB0E0C4}"/>
              </a:ext>
            </a:extLst>
          </p:cNvPr>
          <p:cNvSpPr>
            <a:spLocks noGrp="1"/>
          </p:cNvSpPr>
          <p:nvPr>
            <p:ph idx="1"/>
          </p:nvPr>
        </p:nvSpPr>
        <p:spPr>
          <a:xfrm>
            <a:off x="156827" y="1560644"/>
            <a:ext cx="2686981" cy="350963"/>
          </a:xfrm>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91565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4" name="Picture 12" descr="RAL50thcolo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46034" y="0"/>
            <a:ext cx="697966" cy="63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defRPr/>
            </a:pPr>
            <a:fld id="{AAF794C9-9646-45DF-94A7-CCDCB4377CCA}"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179512" y="6492875"/>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sp>
        <p:nvSpPr>
          <p:cNvPr id="11" name="Picture Placeholder 10">
            <a:extLst>
              <a:ext uri="{FF2B5EF4-FFF2-40B4-BE49-F238E27FC236}">
                <a16:creationId xmlns:a16="http://schemas.microsoft.com/office/drawing/2014/main" id="{93F3843C-544C-46CD-B0B9-13C56E25346D}"/>
              </a:ext>
            </a:extLst>
          </p:cNvPr>
          <p:cNvSpPr>
            <a:spLocks noGrp="1"/>
          </p:cNvSpPr>
          <p:nvPr>
            <p:ph type="pic" sz="quarter" idx="13"/>
          </p:nvPr>
        </p:nvSpPr>
        <p:spPr>
          <a:xfrm>
            <a:off x="47503" y="1300652"/>
            <a:ext cx="4456987" cy="3339966"/>
          </a:xfrm>
        </p:spPr>
        <p:txBody>
          <a:bodyPr/>
          <a:lstStyle/>
          <a:p>
            <a:endParaRPr lang="en-GB" dirty="0"/>
          </a:p>
        </p:txBody>
      </p:sp>
      <p:sp>
        <p:nvSpPr>
          <p:cNvPr id="13" name="Content Placeholder 2">
            <a:extLst>
              <a:ext uri="{FF2B5EF4-FFF2-40B4-BE49-F238E27FC236}">
                <a16:creationId xmlns:a16="http://schemas.microsoft.com/office/drawing/2014/main" id="{14E304A9-3183-4ACF-AFC8-B4A3BEB0E0C4}"/>
              </a:ext>
            </a:extLst>
          </p:cNvPr>
          <p:cNvSpPr>
            <a:spLocks noGrp="1"/>
          </p:cNvSpPr>
          <p:nvPr>
            <p:ph idx="1"/>
          </p:nvPr>
        </p:nvSpPr>
        <p:spPr>
          <a:xfrm>
            <a:off x="91892" y="4784086"/>
            <a:ext cx="8951677" cy="1045608"/>
          </a:xfrm>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0">
            <a:extLst>
              <a:ext uri="{FF2B5EF4-FFF2-40B4-BE49-F238E27FC236}">
                <a16:creationId xmlns:a16="http://schemas.microsoft.com/office/drawing/2014/main" id="{9054A743-20EF-4EBE-9239-E4F6A7FA0B5F}"/>
              </a:ext>
            </a:extLst>
          </p:cNvPr>
          <p:cNvSpPr>
            <a:spLocks noGrp="1"/>
          </p:cNvSpPr>
          <p:nvPr>
            <p:ph type="pic" sz="quarter" idx="14"/>
          </p:nvPr>
        </p:nvSpPr>
        <p:spPr>
          <a:xfrm>
            <a:off x="4567731" y="1300652"/>
            <a:ext cx="4456987" cy="3339966"/>
          </a:xfrm>
        </p:spPr>
        <p:txBody>
          <a:bodyPr/>
          <a:lstStyle/>
          <a:p>
            <a:endParaRPr lang="en-GB" dirty="0"/>
          </a:p>
        </p:txBody>
      </p:sp>
    </p:spTree>
    <p:extLst>
      <p:ext uri="{BB962C8B-B14F-4D97-AF65-F5344CB8AC3E}">
        <p14:creationId xmlns:p14="http://schemas.microsoft.com/office/powerpoint/2010/main" val="3142370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4" name="Picture 12" descr="RAL50thcolou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46034" y="0"/>
            <a:ext cx="697966" cy="63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0" y="28622"/>
            <a:ext cx="8229600" cy="1240138"/>
          </a:xfrm>
        </p:spPr>
        <p:txBody>
          <a:bodyPr/>
          <a:lstStyle>
            <a:lvl1pPr algn="l">
              <a:defRPr sz="4000" i="0">
                <a:solidFill>
                  <a:schemeClr val="tx2"/>
                </a:solidFill>
              </a:defRPr>
            </a:lvl1pPr>
          </a:lstStyle>
          <a:p>
            <a:r>
              <a:rPr lang="en-US" dirty="0"/>
              <a:t>Click to edit Master title style</a:t>
            </a:r>
            <a:br>
              <a:rPr lang="en-US" dirty="0"/>
            </a:br>
            <a:r>
              <a:rPr lang="en-US" dirty="0"/>
              <a:t>Test</a:t>
            </a:r>
            <a:endParaRPr lang="en-GB" dirty="0"/>
          </a:p>
        </p:txBody>
      </p:sp>
      <p:sp>
        <p:nvSpPr>
          <p:cNvPr id="5" name="Date Placeholder 3"/>
          <p:cNvSpPr>
            <a:spLocks noGrp="1"/>
          </p:cNvSpPr>
          <p:nvPr>
            <p:ph type="dt" sz="half" idx="10"/>
          </p:nvPr>
        </p:nvSpPr>
        <p:spPr>
          <a:xfrm>
            <a:off x="6876256" y="6309320"/>
            <a:ext cx="2133600" cy="365125"/>
          </a:xfrm>
        </p:spPr>
        <p:txBody>
          <a:bodyPr/>
          <a:lstStyle>
            <a:lvl1pPr>
              <a:defRPr/>
            </a:lvl1pPr>
          </a:lstStyle>
          <a:p>
            <a:pPr>
              <a:defRPr/>
            </a:pPr>
            <a:fld id="{AAF794C9-9646-45DF-94A7-CCDCB4377CCA}"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a:xfrm>
            <a:off x="179512" y="6492875"/>
            <a:ext cx="2133600" cy="365125"/>
          </a:xfrm>
        </p:spPr>
        <p:txBody>
          <a:bodyPr/>
          <a:lstStyle>
            <a:lvl1pPr algn="l">
              <a:defRPr sz="1400">
                <a:solidFill>
                  <a:schemeClr val="tx1"/>
                </a:solidFill>
              </a:defRPr>
            </a:lvl1pPr>
          </a:lstStyle>
          <a:p>
            <a:pPr>
              <a:defRPr/>
            </a:pPr>
            <a:fld id="{7560666D-F64D-4C1B-9544-C505E21D54D3}" type="slidenum">
              <a:rPr lang="en-GB" smtClean="0"/>
              <a:pPr>
                <a:defRPr/>
              </a:pPr>
              <a:t>‹#›</a:t>
            </a:fld>
            <a:r>
              <a:rPr lang="en-GB" dirty="0"/>
              <a:t> </a:t>
            </a:r>
          </a:p>
        </p:txBody>
      </p:sp>
      <p:sp>
        <p:nvSpPr>
          <p:cNvPr id="11" name="Picture Placeholder 10">
            <a:extLst>
              <a:ext uri="{FF2B5EF4-FFF2-40B4-BE49-F238E27FC236}">
                <a16:creationId xmlns:a16="http://schemas.microsoft.com/office/drawing/2014/main" id="{93F3843C-544C-46CD-B0B9-13C56E25346D}"/>
              </a:ext>
            </a:extLst>
          </p:cNvPr>
          <p:cNvSpPr>
            <a:spLocks noGrp="1"/>
          </p:cNvSpPr>
          <p:nvPr>
            <p:ph type="pic" sz="quarter" idx="13"/>
          </p:nvPr>
        </p:nvSpPr>
        <p:spPr>
          <a:xfrm>
            <a:off x="0" y="1163529"/>
            <a:ext cx="3024000" cy="2232275"/>
          </a:xfrm>
        </p:spPr>
        <p:txBody>
          <a:bodyPr/>
          <a:lstStyle/>
          <a:p>
            <a:endParaRPr lang="en-GB" dirty="0"/>
          </a:p>
        </p:txBody>
      </p:sp>
      <p:sp>
        <p:nvSpPr>
          <p:cNvPr id="14" name="Picture Placeholder 10">
            <a:extLst>
              <a:ext uri="{FF2B5EF4-FFF2-40B4-BE49-F238E27FC236}">
                <a16:creationId xmlns:a16="http://schemas.microsoft.com/office/drawing/2014/main" id="{16DE3C07-F7E9-4DE5-BA96-9C3A25DDCC1F}"/>
              </a:ext>
            </a:extLst>
          </p:cNvPr>
          <p:cNvSpPr>
            <a:spLocks noGrp="1"/>
          </p:cNvSpPr>
          <p:nvPr>
            <p:ph type="pic" sz="quarter" idx="14"/>
          </p:nvPr>
        </p:nvSpPr>
        <p:spPr>
          <a:xfrm>
            <a:off x="3041077" y="1163529"/>
            <a:ext cx="3024000" cy="2232275"/>
          </a:xfrm>
        </p:spPr>
        <p:txBody>
          <a:bodyPr/>
          <a:lstStyle/>
          <a:p>
            <a:endParaRPr lang="en-GB"/>
          </a:p>
        </p:txBody>
      </p:sp>
      <p:sp>
        <p:nvSpPr>
          <p:cNvPr id="15" name="Picture Placeholder 10">
            <a:extLst>
              <a:ext uri="{FF2B5EF4-FFF2-40B4-BE49-F238E27FC236}">
                <a16:creationId xmlns:a16="http://schemas.microsoft.com/office/drawing/2014/main" id="{5C180A9D-7F13-4083-B7AA-1F088B85C7E3}"/>
              </a:ext>
            </a:extLst>
          </p:cNvPr>
          <p:cNvSpPr>
            <a:spLocks noGrp="1"/>
          </p:cNvSpPr>
          <p:nvPr>
            <p:ph type="pic" sz="quarter" idx="15"/>
          </p:nvPr>
        </p:nvSpPr>
        <p:spPr>
          <a:xfrm>
            <a:off x="6082154" y="1163530"/>
            <a:ext cx="3024000" cy="2232275"/>
          </a:xfrm>
        </p:spPr>
        <p:txBody>
          <a:bodyPr/>
          <a:lstStyle/>
          <a:p>
            <a:endParaRPr lang="en-GB"/>
          </a:p>
        </p:txBody>
      </p:sp>
      <p:sp>
        <p:nvSpPr>
          <p:cNvPr id="13" name="Content Placeholder 2">
            <a:extLst>
              <a:ext uri="{FF2B5EF4-FFF2-40B4-BE49-F238E27FC236}">
                <a16:creationId xmlns:a16="http://schemas.microsoft.com/office/drawing/2014/main" id="{31E386FC-5268-4187-BEF1-94EB6268DA7A}"/>
              </a:ext>
            </a:extLst>
          </p:cNvPr>
          <p:cNvSpPr>
            <a:spLocks noGrp="1"/>
          </p:cNvSpPr>
          <p:nvPr>
            <p:ph idx="1"/>
          </p:nvPr>
        </p:nvSpPr>
        <p:spPr>
          <a:xfrm>
            <a:off x="0" y="3594926"/>
            <a:ext cx="9106154" cy="2531237"/>
          </a:xfrm>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2031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5AC198C-1EDA-400C-AB28-A6348EE229FA}" type="datetime1">
              <a:rPr lang="en-GB" smtClean="0"/>
              <a:t>26/02/2019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B71F4D-7840-4BD1-A9AE-B7B5D997046E}" type="slidenum">
              <a:rPr lang="en-GB"/>
              <a:pPr>
                <a:defRPr/>
              </a:pPr>
              <a:t>‹#›</a:t>
            </a:fld>
            <a:endParaRPr lang="en-GB"/>
          </a:p>
        </p:txBody>
      </p:sp>
    </p:spTree>
    <p:extLst>
      <p:ext uri="{BB962C8B-B14F-4D97-AF65-F5344CB8AC3E}">
        <p14:creationId xmlns:p14="http://schemas.microsoft.com/office/powerpoint/2010/main" val="3799689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67F640EC-2874-415D-8BB2-462C86499C07}" type="datetime1">
              <a:rPr lang="en-GB" smtClean="0"/>
              <a:t>26/02/2019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274122D-86B0-4E82-A4A8-6F3A362441E1}" type="slidenum">
              <a:rPr lang="en-GB"/>
              <a:pPr>
                <a:defRPr/>
              </a:pPr>
              <a:t>‹#›</a:t>
            </a:fld>
            <a:endParaRPr lang="en-GB"/>
          </a:p>
        </p:txBody>
      </p:sp>
    </p:spTree>
    <p:extLst>
      <p:ext uri="{BB962C8B-B14F-4D97-AF65-F5344CB8AC3E}">
        <p14:creationId xmlns:p14="http://schemas.microsoft.com/office/powerpoint/2010/main" val="878176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4E0B19E-AB3B-40D3-8FC3-2A85274E56AF}" type="datetime1">
              <a:rPr lang="en-GB" smtClean="0"/>
              <a:t>26/02/2019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9B306FD-0357-4322-AC88-FC2E2DCFDA3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71" r:id="rId2"/>
    <p:sldLayoutId id="2147483673" r:id="rId3"/>
    <p:sldLayoutId id="2147483672" r:id="rId4"/>
    <p:sldLayoutId id="2147483675" r:id="rId5"/>
    <p:sldLayoutId id="2147483676" r:id="rId6"/>
    <p:sldLayoutId id="2147483674"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7" r:id="rId17"/>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0.png"/><Relationship Id="rId1" Type="http://schemas.openxmlformats.org/officeDocument/2006/relationships/slideLayout" Target="../slideLayouts/slideLayout2.xml"/><Relationship Id="rId6" Type="http://schemas.openxmlformats.org/officeDocument/2006/relationships/image" Target="../media/image120.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9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80.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4.jpeg"/><Relationship Id="rId7"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58.pn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0.png"/><Relationship Id="rId1" Type="http://schemas.openxmlformats.org/officeDocument/2006/relationships/slideLayout" Target="../slideLayouts/slideLayout2.xml"/><Relationship Id="rId4" Type="http://schemas.openxmlformats.org/officeDocument/2006/relationships/image" Target="../media/image290.png"/></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tif"/></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1B06430-86EC-4E32-B9D7-F03EE3B4E778}"/>
              </a:ext>
            </a:extLst>
          </p:cNvPr>
          <p:cNvSpPr>
            <a:spLocks noGrp="1"/>
          </p:cNvSpPr>
          <p:nvPr>
            <p:ph type="ctrTitle"/>
          </p:nvPr>
        </p:nvSpPr>
        <p:spPr>
          <a:xfrm>
            <a:off x="467544" y="3919642"/>
            <a:ext cx="7990656" cy="1470025"/>
          </a:xfrm>
        </p:spPr>
        <p:txBody>
          <a:bodyPr/>
          <a:lstStyle/>
          <a:p>
            <a:r>
              <a:rPr lang="en-GB" sz="3600" dirty="0"/>
              <a:t>CMS Status Report</a:t>
            </a:r>
            <a:br>
              <a:rPr lang="en-GB" sz="3600" dirty="0"/>
            </a:br>
            <a:br>
              <a:rPr lang="en-GB" sz="3600" dirty="0"/>
            </a:br>
            <a:r>
              <a:rPr lang="en-GB" sz="3200" dirty="0"/>
              <a:t>Sam Harper</a:t>
            </a:r>
            <a:br>
              <a:rPr lang="en-GB" sz="3600" dirty="0"/>
            </a:br>
            <a:br>
              <a:rPr lang="en-GB" sz="3600" dirty="0"/>
            </a:br>
            <a:br>
              <a:rPr lang="en-GB" sz="3600" dirty="0"/>
            </a:br>
            <a:r>
              <a:rPr lang="en-GB" sz="3200" i="1" dirty="0"/>
              <a:t>on behalf of the CMS collaboration</a:t>
            </a:r>
            <a:br>
              <a:rPr lang="en-GB" sz="3200" dirty="0"/>
            </a:br>
            <a:br>
              <a:rPr lang="en-GB" sz="3200" dirty="0"/>
            </a:br>
            <a:r>
              <a:rPr lang="en-GB" sz="3200" dirty="0"/>
              <a:t>LHCC Open Session</a:t>
            </a:r>
            <a:br>
              <a:rPr lang="en-GB" sz="3200" dirty="0"/>
            </a:br>
            <a:r>
              <a:rPr lang="en-GB" sz="3200" dirty="0"/>
              <a:t>27 February 2019</a:t>
            </a:r>
            <a:br>
              <a:rPr lang="en-GB" sz="3200" dirty="0"/>
            </a:br>
            <a:br>
              <a:rPr lang="en-GB" sz="3600" dirty="0"/>
            </a:br>
            <a:br>
              <a:rPr lang="en-GB" sz="3600" dirty="0"/>
            </a:br>
            <a:endParaRPr lang="en-GB" sz="3600" dirty="0"/>
          </a:p>
        </p:txBody>
      </p:sp>
      <p:sp>
        <p:nvSpPr>
          <p:cNvPr id="4" name="Slide Number Placeholder 3">
            <a:extLst>
              <a:ext uri="{FF2B5EF4-FFF2-40B4-BE49-F238E27FC236}">
                <a16:creationId xmlns:a16="http://schemas.microsoft.com/office/drawing/2014/main" id="{D26C7EA6-BCD9-4F0F-864A-F1B6E951A7B4}"/>
              </a:ext>
            </a:extLst>
          </p:cNvPr>
          <p:cNvSpPr>
            <a:spLocks noGrp="1"/>
          </p:cNvSpPr>
          <p:nvPr>
            <p:ph type="sldNum" sz="quarter" idx="12"/>
          </p:nvPr>
        </p:nvSpPr>
        <p:spPr/>
        <p:txBody>
          <a:bodyPr/>
          <a:lstStyle/>
          <a:p>
            <a:pPr>
              <a:defRPr/>
            </a:pPr>
            <a:fld id="{7560666D-F64D-4C1B-9544-C505E21D54D3}" type="slidenum">
              <a:rPr lang="en-GB" smtClean="0"/>
              <a:pPr>
                <a:defRPr/>
              </a:pPr>
              <a:t>1</a:t>
            </a:fld>
            <a:r>
              <a:rPr lang="en-GB"/>
              <a:t> </a:t>
            </a:r>
            <a:endParaRPr lang="en-GB" dirty="0"/>
          </a:p>
        </p:txBody>
      </p:sp>
      <p:pic>
        <p:nvPicPr>
          <p:cNvPr id="3" name="Picture 2">
            <a:extLst>
              <a:ext uri="{FF2B5EF4-FFF2-40B4-BE49-F238E27FC236}">
                <a16:creationId xmlns:a16="http://schemas.microsoft.com/office/drawing/2014/main" id="{CD88E90D-5468-4CD2-BCA4-319F8587A0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7550" y="2848933"/>
            <a:ext cx="4070644" cy="1160134"/>
          </a:xfrm>
          <a:prstGeom prst="rect">
            <a:avLst/>
          </a:prstGeom>
        </p:spPr>
      </p:pic>
      <p:pic>
        <p:nvPicPr>
          <p:cNvPr id="1028" name="Picture 4" descr="https://cms-docdb.cern.ch/cgi-bin/PublicDocDB/RetrieveFile?docid=3045&amp;filename=CMSlogo_color_nolabel_1024_May2014.png&amp;version=3">
            <a:extLst>
              <a:ext uri="{FF2B5EF4-FFF2-40B4-BE49-F238E27FC236}">
                <a16:creationId xmlns:a16="http://schemas.microsoft.com/office/drawing/2014/main" id="{3B4DE626-04C6-4E34-AFE5-B93B041F683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124744"/>
            <a:ext cx="1588090" cy="1588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429819"/>
      </p:ext>
    </p:extLst>
  </p:cSld>
  <p:clrMapOvr>
    <a:masterClrMapping/>
  </p:clrMapOvr>
  <mc:AlternateContent xmlns:mc="http://schemas.openxmlformats.org/markup-compatibility/2006">
    <mc:Choice xmlns:p14="http://schemas.microsoft.com/office/powerpoint/2010/main" Requires="p14">
      <p:transition spd="slow" p14:dur="2000" advTm="7886"/>
    </mc:Choice>
    <mc:Fallback>
      <p:transition spd="slow" advTm="788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8CD38-9830-4A3D-AFAE-FA129B57FBD4}"/>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4A05388E-9E8A-44E3-B187-C62599CB3270}"/>
              </a:ext>
            </a:extLst>
          </p:cNvPr>
          <p:cNvSpPr>
            <a:spLocks noGrp="1"/>
          </p:cNvSpPr>
          <p:nvPr>
            <p:ph idx="1"/>
          </p:nvPr>
        </p:nvSpPr>
        <p:spPr/>
        <p:txBody>
          <a:bodyPr/>
          <a:lstStyle/>
          <a:p>
            <a:r>
              <a:rPr lang="en-GB" dirty="0">
                <a:solidFill>
                  <a:srgbClr val="002060"/>
                </a:solidFill>
              </a:rPr>
              <a:t>Summary of Heavy Ion Run</a:t>
            </a:r>
          </a:p>
          <a:p>
            <a:r>
              <a:rPr lang="en-GB" dirty="0">
                <a:solidFill>
                  <a:srgbClr val="002060"/>
                </a:solidFill>
              </a:rPr>
              <a:t>Plans &amp; Status for LS2</a:t>
            </a:r>
          </a:p>
          <a:p>
            <a:r>
              <a:rPr lang="en-GB" dirty="0">
                <a:solidFill>
                  <a:srgbClr val="00B050"/>
                </a:solidFill>
              </a:rPr>
              <a:t>Computing &amp; Subsystems Status</a:t>
            </a:r>
          </a:p>
          <a:p>
            <a:r>
              <a:rPr lang="en-GB" dirty="0"/>
              <a:t>Latest Physics Results &amp; Publications</a:t>
            </a:r>
          </a:p>
        </p:txBody>
      </p:sp>
      <p:sp>
        <p:nvSpPr>
          <p:cNvPr id="4" name="Slide Number Placeholder 3">
            <a:extLst>
              <a:ext uri="{FF2B5EF4-FFF2-40B4-BE49-F238E27FC236}">
                <a16:creationId xmlns:a16="http://schemas.microsoft.com/office/drawing/2014/main" id="{949A58B2-4B8E-4709-874E-FA1F27A3FE72}"/>
              </a:ext>
            </a:extLst>
          </p:cNvPr>
          <p:cNvSpPr>
            <a:spLocks noGrp="1"/>
          </p:cNvSpPr>
          <p:nvPr>
            <p:ph type="sldNum" sz="quarter" idx="12"/>
          </p:nvPr>
        </p:nvSpPr>
        <p:spPr/>
        <p:txBody>
          <a:bodyPr/>
          <a:lstStyle/>
          <a:p>
            <a:pPr>
              <a:defRPr/>
            </a:pPr>
            <a:fld id="{7560666D-F64D-4C1B-9544-C505E21D54D3}" type="slidenum">
              <a:rPr lang="en-GB" smtClean="0"/>
              <a:pPr>
                <a:defRPr/>
              </a:pPr>
              <a:t>10</a:t>
            </a:fld>
            <a:r>
              <a:rPr lang="en-GB"/>
              <a:t> </a:t>
            </a:r>
            <a:endParaRPr lang="en-GB" dirty="0"/>
          </a:p>
        </p:txBody>
      </p:sp>
    </p:spTree>
    <p:extLst>
      <p:ext uri="{BB962C8B-B14F-4D97-AF65-F5344CB8AC3E}">
        <p14:creationId xmlns:p14="http://schemas.microsoft.com/office/powerpoint/2010/main" val="2777257986"/>
      </p:ext>
    </p:extLst>
  </p:cSld>
  <p:clrMapOvr>
    <a:masterClrMapping/>
  </p:clrMapOvr>
  <mc:AlternateContent xmlns:mc="http://schemas.openxmlformats.org/markup-compatibility/2006">
    <mc:Choice xmlns:p14="http://schemas.microsoft.com/office/powerpoint/2010/main" Requires="p14">
      <p:transition spd="slow" p14:dur="2000" advTm="2603"/>
    </mc:Choice>
    <mc:Fallback>
      <p:transition spd="slow" advTm="260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51566-8430-4DFE-834F-437C1209E198}"/>
              </a:ext>
            </a:extLst>
          </p:cNvPr>
          <p:cNvSpPr>
            <a:spLocks noGrp="1"/>
          </p:cNvSpPr>
          <p:nvPr>
            <p:ph type="title"/>
          </p:nvPr>
        </p:nvSpPr>
        <p:spPr/>
        <p:txBody>
          <a:bodyPr/>
          <a:lstStyle/>
          <a:p>
            <a:r>
              <a:rPr lang="en-GB" dirty="0"/>
              <a:t>Computing: Production activities               since last LHCC</a:t>
            </a:r>
          </a:p>
        </p:txBody>
      </p:sp>
      <p:sp>
        <p:nvSpPr>
          <p:cNvPr id="3" name="Content Placeholder 2">
            <a:extLst>
              <a:ext uri="{FF2B5EF4-FFF2-40B4-BE49-F238E27FC236}">
                <a16:creationId xmlns:a16="http://schemas.microsoft.com/office/drawing/2014/main" id="{4FF9BDF1-C954-4478-945E-C3DFC99A77F7}"/>
              </a:ext>
            </a:extLst>
          </p:cNvPr>
          <p:cNvSpPr>
            <a:spLocks noGrp="1"/>
          </p:cNvSpPr>
          <p:nvPr>
            <p:ph idx="1"/>
          </p:nvPr>
        </p:nvSpPr>
        <p:spPr>
          <a:xfrm>
            <a:off x="-17081" y="1254474"/>
            <a:ext cx="4932040" cy="4525963"/>
          </a:xfrm>
        </p:spPr>
        <p:txBody>
          <a:bodyPr/>
          <a:lstStyle/>
          <a:p>
            <a:r>
              <a:rPr lang="en-GB" sz="2000" dirty="0"/>
              <a:t>samples for </a:t>
            </a:r>
            <a:r>
              <a:rPr lang="en-GB" sz="2000" dirty="0" err="1"/>
              <a:t>Moriond</a:t>
            </a:r>
            <a:r>
              <a:rPr lang="en-GB" sz="2000" dirty="0"/>
              <a:t> 19 finalized →            8.2B events done, at AOD/Mini/Nano level</a:t>
            </a:r>
          </a:p>
          <a:p>
            <a:pPr lvl="1"/>
            <a:r>
              <a:rPr lang="en-GB" sz="1800" dirty="0" err="1"/>
              <a:t>nanoAOD</a:t>
            </a:r>
            <a:r>
              <a:rPr lang="en-GB" sz="1800" dirty="0"/>
              <a:t>: very light weight </a:t>
            </a:r>
            <a:r>
              <a:rPr lang="en-GB" sz="1800" dirty="0" err="1"/>
              <a:t>dataformat</a:t>
            </a:r>
            <a:endParaRPr lang="en-GB" sz="1800" dirty="0"/>
          </a:p>
          <a:p>
            <a:pPr lvl="1"/>
            <a:r>
              <a:rPr lang="en-GB" sz="1800" dirty="0"/>
              <a:t>now routinely used by analysis teams</a:t>
            </a:r>
          </a:p>
          <a:p>
            <a:r>
              <a:rPr lang="en-GB" sz="2000" dirty="0"/>
              <a:t>sample @PU=200 for the MTD TDR done</a:t>
            </a:r>
          </a:p>
          <a:p>
            <a:r>
              <a:rPr lang="en-GB" sz="2000" dirty="0"/>
              <a:t>HI </a:t>
            </a:r>
            <a:r>
              <a:rPr lang="en-GB" sz="2000" dirty="0" err="1"/>
              <a:t>reco</a:t>
            </a:r>
            <a:r>
              <a:rPr lang="en-GB" sz="2000" dirty="0"/>
              <a:t> done just after winter break, using Tier-0 and HLT resources → ~4.7B events ready for analysis</a:t>
            </a:r>
          </a:p>
          <a:p>
            <a:r>
              <a:rPr lang="en-GB" sz="2000" dirty="0"/>
              <a:t>~ 300kCores available for offline               (prod + analysis) jobs during the break</a:t>
            </a:r>
          </a:p>
          <a:p>
            <a:pPr lvl="1"/>
            <a:r>
              <a:rPr lang="en-GB" sz="1800" dirty="0"/>
              <a:t>a record for CMS!</a:t>
            </a:r>
          </a:p>
          <a:p>
            <a:r>
              <a:rPr lang="en-GB" sz="2000" dirty="0"/>
              <a:t>we are well prepared for the complete reprocessing of Run2 data &amp; MC </a:t>
            </a:r>
          </a:p>
          <a:p>
            <a:pPr lvl="1"/>
            <a:r>
              <a:rPr lang="en-GB" sz="1800" dirty="0"/>
              <a:t>improved detector calibrations &amp; object </a:t>
            </a:r>
            <a:r>
              <a:rPr lang="en-GB" sz="1800" dirty="0" err="1"/>
              <a:t>reco</a:t>
            </a:r>
            <a:r>
              <a:rPr lang="en-GB" sz="1800" dirty="0"/>
              <a:t> required for precision analyses</a:t>
            </a:r>
          </a:p>
          <a:p>
            <a:pPr lvl="1"/>
            <a:r>
              <a:rPr lang="en-GB" sz="1800" dirty="0"/>
              <a:t>scheduled to start in May</a:t>
            </a:r>
          </a:p>
          <a:p>
            <a:pPr marL="0" indent="0">
              <a:buNone/>
            </a:pPr>
            <a:endParaRPr lang="en-GB" dirty="0"/>
          </a:p>
        </p:txBody>
      </p:sp>
      <p:sp>
        <p:nvSpPr>
          <p:cNvPr id="4" name="Slide Number Placeholder 3">
            <a:extLst>
              <a:ext uri="{FF2B5EF4-FFF2-40B4-BE49-F238E27FC236}">
                <a16:creationId xmlns:a16="http://schemas.microsoft.com/office/drawing/2014/main" id="{1B5F7434-F126-4840-A82A-1B7CD2EE0DD9}"/>
              </a:ext>
            </a:extLst>
          </p:cNvPr>
          <p:cNvSpPr>
            <a:spLocks noGrp="1"/>
          </p:cNvSpPr>
          <p:nvPr>
            <p:ph type="sldNum" sz="quarter" idx="12"/>
          </p:nvPr>
        </p:nvSpPr>
        <p:spPr/>
        <p:txBody>
          <a:bodyPr/>
          <a:lstStyle/>
          <a:p>
            <a:pPr>
              <a:defRPr/>
            </a:pPr>
            <a:fld id="{7560666D-F64D-4C1B-9544-C505E21D54D3}" type="slidenum">
              <a:rPr lang="en-GB" smtClean="0"/>
              <a:pPr>
                <a:defRPr/>
              </a:pPr>
              <a:t>11</a:t>
            </a:fld>
            <a:r>
              <a:rPr lang="en-GB"/>
              <a:t> </a:t>
            </a:r>
            <a:endParaRPr lang="en-GB" dirty="0"/>
          </a:p>
        </p:txBody>
      </p:sp>
      <p:pic>
        <p:nvPicPr>
          <p:cNvPr id="1029" name="Picture 5" descr="https://lh3.googleusercontent.com/OJiL0f1Q9K_OgK5bpLQ123GHZC8fOUVXvjAMEM5PyN2X_hRoaMbsD2jLN4vmftXVhAqQwDwbN_d5b5eu7z6_8GfBcFtvsB0WtUWJFg3r_8fgJssxvI_W4XYZ5L9M1cEeb2SXXjRdVSo">
            <a:extLst>
              <a:ext uri="{FF2B5EF4-FFF2-40B4-BE49-F238E27FC236}">
                <a16:creationId xmlns:a16="http://schemas.microsoft.com/office/drawing/2014/main" id="{7ECC1CE7-A4CF-473C-90B6-A7A4404489C3}"/>
              </a:ext>
            </a:extLst>
          </p:cNvPr>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5596" y="865047"/>
            <a:ext cx="4076641" cy="2400657"/>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8C6F1464-7D3D-4BCD-AD69-1B9C31838E03}"/>
              </a:ext>
            </a:extLst>
          </p:cNvPr>
          <p:cNvSpPr/>
          <p:nvPr/>
        </p:nvSpPr>
        <p:spPr>
          <a:xfrm>
            <a:off x="4873017" y="6123991"/>
            <a:ext cx="4329431" cy="923330"/>
          </a:xfrm>
          <a:prstGeom prst="rect">
            <a:avLst/>
          </a:prstGeom>
        </p:spPr>
        <p:txBody>
          <a:bodyPr wrap="square">
            <a:spAutoFit/>
          </a:bodyPr>
          <a:lstStyle/>
          <a:p>
            <a:pPr>
              <a:spcBef>
                <a:spcPts val="0"/>
              </a:spcBef>
              <a:spcAft>
                <a:spcPts val="0"/>
              </a:spcAft>
            </a:pPr>
            <a:r>
              <a:rPr lang="en-GB" dirty="0">
                <a:solidFill>
                  <a:srgbClr val="000000"/>
                </a:solidFill>
                <a:latin typeface="Arial" panose="020B0604020202020204" pitchFamily="34" charset="0"/>
              </a:rPr>
              <a:t>Dec 2nd                                      Jan 7th </a:t>
            </a:r>
            <a:endParaRPr lang="en-GB" dirty="0"/>
          </a:p>
          <a:p>
            <a:br>
              <a:rPr lang="en-GB" dirty="0"/>
            </a:br>
            <a:endParaRPr lang="en-GB" dirty="0"/>
          </a:p>
        </p:txBody>
      </p:sp>
      <p:sp>
        <p:nvSpPr>
          <p:cNvPr id="13" name="Rectangle 12">
            <a:extLst>
              <a:ext uri="{FF2B5EF4-FFF2-40B4-BE49-F238E27FC236}">
                <a16:creationId xmlns:a16="http://schemas.microsoft.com/office/drawing/2014/main" id="{5C01F622-EFE9-4FB8-B232-4685CD606DE6}"/>
              </a:ext>
            </a:extLst>
          </p:cNvPr>
          <p:cNvSpPr/>
          <p:nvPr/>
        </p:nvSpPr>
        <p:spPr>
          <a:xfrm>
            <a:off x="5271127" y="1415516"/>
            <a:ext cx="3441993" cy="369332"/>
          </a:xfrm>
          <a:prstGeom prst="rect">
            <a:avLst/>
          </a:prstGeom>
        </p:spPr>
        <p:txBody>
          <a:bodyPr wrap="square">
            <a:spAutoFit/>
          </a:bodyPr>
          <a:lstStyle/>
          <a:p>
            <a:pPr>
              <a:spcBef>
                <a:spcPts val="0"/>
              </a:spcBef>
              <a:spcAft>
                <a:spcPts val="0"/>
              </a:spcAft>
            </a:pPr>
            <a:r>
              <a:rPr lang="en-GB" dirty="0">
                <a:solidFill>
                  <a:schemeClr val="accent6">
                    <a:lumMod val="75000"/>
                  </a:schemeClr>
                </a:solidFill>
                <a:latin typeface="Roboto" panose="02000000000000000000" pitchFamily="2" charset="0"/>
              </a:rPr>
              <a:t>8.2 B events ready for analysis</a:t>
            </a:r>
            <a:endParaRPr lang="en-GB" dirty="0">
              <a:solidFill>
                <a:schemeClr val="accent6">
                  <a:lumMod val="75000"/>
                </a:schemeClr>
              </a:solidFill>
            </a:endParaRPr>
          </a:p>
        </p:txBody>
      </p:sp>
      <p:pic>
        <p:nvPicPr>
          <p:cNvPr id="5" name="Picture 4">
            <a:extLst>
              <a:ext uri="{FF2B5EF4-FFF2-40B4-BE49-F238E27FC236}">
                <a16:creationId xmlns:a16="http://schemas.microsoft.com/office/drawing/2014/main" id="{21E1ECF2-5F72-44C5-9741-0717A6BBDB20}"/>
              </a:ext>
            </a:extLst>
          </p:cNvPr>
          <p:cNvPicPr>
            <a:picLocks noChangeAspect="1"/>
          </p:cNvPicPr>
          <p:nvPr/>
        </p:nvPicPr>
        <p:blipFill rotWithShape="1">
          <a:blip r:embed="rId3"/>
          <a:srcRect t="6760"/>
          <a:stretch/>
        </p:blipFill>
        <p:spPr>
          <a:xfrm>
            <a:off x="4907642" y="4331367"/>
            <a:ext cx="4236358" cy="1844123"/>
          </a:xfrm>
          <a:prstGeom prst="rect">
            <a:avLst/>
          </a:prstGeom>
        </p:spPr>
      </p:pic>
      <p:cxnSp>
        <p:nvCxnSpPr>
          <p:cNvPr id="15" name="Straight Connector 14">
            <a:extLst>
              <a:ext uri="{FF2B5EF4-FFF2-40B4-BE49-F238E27FC236}">
                <a16:creationId xmlns:a16="http://schemas.microsoft.com/office/drawing/2014/main" id="{B928B34B-5D50-4074-9DAB-1F5913860FF5}"/>
              </a:ext>
            </a:extLst>
          </p:cNvPr>
          <p:cNvCxnSpPr>
            <a:cxnSpLocks/>
          </p:cNvCxnSpPr>
          <p:nvPr/>
        </p:nvCxnSpPr>
        <p:spPr>
          <a:xfrm>
            <a:off x="5292080" y="1784848"/>
            <a:ext cx="370431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A434020-71B9-4021-AA0F-82A39C3FB09F}"/>
              </a:ext>
            </a:extLst>
          </p:cNvPr>
          <p:cNvSpPr txBox="1"/>
          <p:nvPr/>
        </p:nvSpPr>
        <p:spPr>
          <a:xfrm>
            <a:off x="4979573" y="3230254"/>
            <a:ext cx="1366604" cy="369332"/>
          </a:xfrm>
          <a:prstGeom prst="rect">
            <a:avLst/>
          </a:prstGeom>
          <a:noFill/>
        </p:spPr>
        <p:txBody>
          <a:bodyPr wrap="square" rtlCol="0">
            <a:spAutoFit/>
          </a:bodyPr>
          <a:lstStyle/>
          <a:p>
            <a:r>
              <a:rPr lang="en-GB" dirty="0"/>
              <a:t>November</a:t>
            </a:r>
          </a:p>
        </p:txBody>
      </p:sp>
      <p:sp>
        <p:nvSpPr>
          <p:cNvPr id="20" name="TextBox 19">
            <a:extLst>
              <a:ext uri="{FF2B5EF4-FFF2-40B4-BE49-F238E27FC236}">
                <a16:creationId xmlns:a16="http://schemas.microsoft.com/office/drawing/2014/main" id="{9C93224A-0E09-4054-85C3-4662C42D6EF6}"/>
              </a:ext>
            </a:extLst>
          </p:cNvPr>
          <p:cNvSpPr txBox="1"/>
          <p:nvPr/>
        </p:nvSpPr>
        <p:spPr>
          <a:xfrm>
            <a:off x="7800892" y="3228024"/>
            <a:ext cx="1366604" cy="369332"/>
          </a:xfrm>
          <a:prstGeom prst="rect">
            <a:avLst/>
          </a:prstGeom>
          <a:noFill/>
        </p:spPr>
        <p:txBody>
          <a:bodyPr wrap="square" rtlCol="0">
            <a:spAutoFit/>
          </a:bodyPr>
          <a:lstStyle/>
          <a:p>
            <a:pPr algn="r"/>
            <a:r>
              <a:rPr lang="en-GB" dirty="0"/>
              <a:t>Now</a:t>
            </a:r>
          </a:p>
        </p:txBody>
      </p:sp>
      <p:sp>
        <p:nvSpPr>
          <p:cNvPr id="9" name="Rectangle 8">
            <a:extLst>
              <a:ext uri="{FF2B5EF4-FFF2-40B4-BE49-F238E27FC236}">
                <a16:creationId xmlns:a16="http://schemas.microsoft.com/office/drawing/2014/main" id="{8CE4AC23-0E13-4C08-9661-FDC883D8B668}"/>
              </a:ext>
            </a:extLst>
          </p:cNvPr>
          <p:cNvSpPr/>
          <p:nvPr/>
        </p:nvSpPr>
        <p:spPr>
          <a:xfrm>
            <a:off x="4855002" y="3999680"/>
            <a:ext cx="4572000" cy="923330"/>
          </a:xfrm>
          <a:prstGeom prst="rect">
            <a:avLst/>
          </a:prstGeom>
        </p:spPr>
        <p:txBody>
          <a:bodyPr>
            <a:spAutoFit/>
          </a:bodyPr>
          <a:lstStyle/>
          <a:p>
            <a:pPr>
              <a:spcBef>
                <a:spcPts val="0"/>
              </a:spcBef>
              <a:spcAft>
                <a:spcPts val="0"/>
              </a:spcAft>
            </a:pPr>
            <a:r>
              <a:rPr lang="en-GB" dirty="0">
                <a:solidFill>
                  <a:srgbClr val="000000"/>
                </a:solidFill>
                <a:latin typeface="Arial" panose="020B0604020202020204" pitchFamily="34" charset="0"/>
              </a:rPr>
              <a:t>100% Threshold</a:t>
            </a:r>
            <a:endParaRPr lang="en-GB" dirty="0"/>
          </a:p>
          <a:p>
            <a:br>
              <a:rPr lang="en-GB" dirty="0"/>
            </a:br>
            <a:endParaRPr lang="en-GB" dirty="0"/>
          </a:p>
        </p:txBody>
      </p:sp>
      <p:cxnSp>
        <p:nvCxnSpPr>
          <p:cNvPr id="21" name="Straight Connector 20">
            <a:extLst>
              <a:ext uri="{FF2B5EF4-FFF2-40B4-BE49-F238E27FC236}">
                <a16:creationId xmlns:a16="http://schemas.microsoft.com/office/drawing/2014/main" id="{A1B298A2-59C9-41AD-9947-9F205E3BE4BB}"/>
              </a:ext>
            </a:extLst>
          </p:cNvPr>
          <p:cNvCxnSpPr/>
          <p:nvPr/>
        </p:nvCxnSpPr>
        <p:spPr>
          <a:xfrm>
            <a:off x="5022282" y="4365104"/>
            <a:ext cx="4030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5207530"/>
      </p:ext>
    </p:extLst>
  </p:cSld>
  <p:clrMapOvr>
    <a:masterClrMapping/>
  </p:clrMapOvr>
  <mc:AlternateContent xmlns:mc="http://schemas.openxmlformats.org/markup-compatibility/2006">
    <mc:Choice xmlns:p14="http://schemas.microsoft.com/office/powerpoint/2010/main" Requires="p14">
      <p:transition spd="slow" p14:dur="2000" advTm="79941"/>
    </mc:Choice>
    <mc:Fallback>
      <p:transition spd="slow" advTm="7994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A8FC3-8AA1-43D0-AD5A-360EDA6A7DCF}"/>
              </a:ext>
            </a:extLst>
          </p:cNvPr>
          <p:cNvSpPr>
            <a:spLocks noGrp="1"/>
          </p:cNvSpPr>
          <p:nvPr>
            <p:ph type="title"/>
          </p:nvPr>
        </p:nvSpPr>
        <p:spPr/>
        <p:txBody>
          <a:bodyPr/>
          <a:lstStyle/>
          <a:p>
            <a:br>
              <a:rPr lang="en-GB" dirty="0"/>
            </a:br>
            <a:r>
              <a:rPr lang="en-GB" dirty="0"/>
              <a:t>Computing: Other relevant activities</a:t>
            </a:r>
            <a:br>
              <a:rPr lang="en-GB" dirty="0"/>
            </a:br>
            <a:br>
              <a:rPr lang="en-GB" dirty="0"/>
            </a:br>
            <a:endParaRPr lang="en-GB" dirty="0"/>
          </a:p>
        </p:txBody>
      </p:sp>
      <p:sp>
        <p:nvSpPr>
          <p:cNvPr id="3" name="Content Placeholder 2">
            <a:extLst>
              <a:ext uri="{FF2B5EF4-FFF2-40B4-BE49-F238E27FC236}">
                <a16:creationId xmlns:a16="http://schemas.microsoft.com/office/drawing/2014/main" id="{5A94C369-C703-4A04-ACCA-26634254D09F}"/>
              </a:ext>
            </a:extLst>
          </p:cNvPr>
          <p:cNvSpPr>
            <a:spLocks noGrp="1"/>
          </p:cNvSpPr>
          <p:nvPr>
            <p:ph idx="1"/>
          </p:nvPr>
        </p:nvSpPr>
        <p:spPr>
          <a:xfrm>
            <a:off x="58263" y="699969"/>
            <a:ext cx="9027473" cy="2664296"/>
          </a:xfrm>
        </p:spPr>
        <p:txBody>
          <a:bodyPr/>
          <a:lstStyle/>
          <a:p>
            <a:r>
              <a:rPr lang="en-GB" sz="2400" dirty="0"/>
              <a:t>about to start the full processing of the 12B event b parking dataset</a:t>
            </a:r>
          </a:p>
          <a:p>
            <a:pPr lvl="1"/>
            <a:r>
              <a:rPr lang="en-GB" sz="2000" dirty="0"/>
              <a:t>includes new optimized electron </a:t>
            </a:r>
            <a:r>
              <a:rPr lang="en-GB" sz="2000" dirty="0" err="1"/>
              <a:t>reco</a:t>
            </a:r>
            <a:r>
              <a:rPr lang="en-GB" sz="2000" dirty="0"/>
              <a:t> specifically developed for this analysis</a:t>
            </a:r>
          </a:p>
          <a:p>
            <a:pPr lvl="1"/>
            <a:r>
              <a:rPr lang="en-GB" sz="2000" dirty="0"/>
              <a:t>extends the physics reach of CMS to a new phase space! </a:t>
            </a:r>
          </a:p>
          <a:p>
            <a:r>
              <a:rPr lang="en-GB" sz="2400" dirty="0"/>
              <a:t>transition to new (Run3) software stack progressing as expected</a:t>
            </a:r>
          </a:p>
          <a:p>
            <a:pPr lvl="1"/>
            <a:r>
              <a:rPr lang="en-GB" sz="2000" dirty="0" err="1"/>
              <a:t>Rucio</a:t>
            </a:r>
            <a:r>
              <a:rPr lang="en-GB" sz="2000" dirty="0"/>
              <a:t> (Data Management), DD4HEP (Geometry Description), CRIC (Information System) </a:t>
            </a:r>
          </a:p>
          <a:p>
            <a:r>
              <a:rPr lang="en-GB" sz="2400" dirty="0"/>
              <a:t>latest CMSSW version contains the first framework code to handle heterogeneous architectures </a:t>
            </a:r>
            <a:endParaRPr lang="en-GB" sz="2200" dirty="0"/>
          </a:p>
          <a:p>
            <a:pPr lvl="1"/>
            <a:endParaRPr lang="en-GB" sz="2000" b="1" dirty="0"/>
          </a:p>
          <a:p>
            <a:endParaRPr lang="en-GB" dirty="0"/>
          </a:p>
        </p:txBody>
      </p:sp>
      <p:sp>
        <p:nvSpPr>
          <p:cNvPr id="4" name="Slide Number Placeholder 3">
            <a:extLst>
              <a:ext uri="{FF2B5EF4-FFF2-40B4-BE49-F238E27FC236}">
                <a16:creationId xmlns:a16="http://schemas.microsoft.com/office/drawing/2014/main" id="{40CF91B1-612C-4117-A9C0-286084216E35}"/>
              </a:ext>
            </a:extLst>
          </p:cNvPr>
          <p:cNvSpPr>
            <a:spLocks noGrp="1"/>
          </p:cNvSpPr>
          <p:nvPr>
            <p:ph type="sldNum" sz="quarter" idx="12"/>
          </p:nvPr>
        </p:nvSpPr>
        <p:spPr/>
        <p:txBody>
          <a:bodyPr/>
          <a:lstStyle/>
          <a:p>
            <a:pPr>
              <a:defRPr/>
            </a:pPr>
            <a:fld id="{7560666D-F64D-4C1B-9544-C505E21D54D3}" type="slidenum">
              <a:rPr lang="en-GB" smtClean="0"/>
              <a:pPr>
                <a:defRPr/>
              </a:pPr>
              <a:t>12</a:t>
            </a:fld>
            <a:r>
              <a:rPr lang="en-GB"/>
              <a:t> </a:t>
            </a:r>
            <a:endParaRPr lang="en-GB" dirty="0"/>
          </a:p>
        </p:txBody>
      </p:sp>
      <p:pic>
        <p:nvPicPr>
          <p:cNvPr id="5" name="Picture 4">
            <a:extLst>
              <a:ext uri="{FF2B5EF4-FFF2-40B4-BE49-F238E27FC236}">
                <a16:creationId xmlns:a16="http://schemas.microsoft.com/office/drawing/2014/main" id="{A46D0921-E333-4FD1-A0D2-4C00553C020B}"/>
              </a:ext>
            </a:extLst>
          </p:cNvPr>
          <p:cNvPicPr>
            <a:picLocks noChangeAspect="1"/>
          </p:cNvPicPr>
          <p:nvPr/>
        </p:nvPicPr>
        <p:blipFill>
          <a:blip r:embed="rId2"/>
          <a:stretch>
            <a:fillRect/>
          </a:stretch>
        </p:blipFill>
        <p:spPr>
          <a:xfrm>
            <a:off x="4856160" y="3576476"/>
            <a:ext cx="4287840" cy="2303858"/>
          </a:xfrm>
          <a:prstGeom prst="rect">
            <a:avLst/>
          </a:prstGeom>
        </p:spPr>
      </p:pic>
      <p:sp>
        <p:nvSpPr>
          <p:cNvPr id="6" name="Content Placeholder 2">
            <a:extLst>
              <a:ext uri="{FF2B5EF4-FFF2-40B4-BE49-F238E27FC236}">
                <a16:creationId xmlns:a16="http://schemas.microsoft.com/office/drawing/2014/main" id="{8AEE3B75-035B-411B-86B3-34C8C2D62F87}"/>
              </a:ext>
            </a:extLst>
          </p:cNvPr>
          <p:cNvSpPr txBox="1">
            <a:spLocks/>
          </p:cNvSpPr>
          <p:nvPr/>
        </p:nvSpPr>
        <p:spPr bwMode="auto">
          <a:xfrm>
            <a:off x="58263" y="3861183"/>
            <a:ext cx="4797897" cy="214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GB" sz="2000" dirty="0"/>
              <a:t>FPGA, GPU/CUDA already prototyped</a:t>
            </a:r>
          </a:p>
          <a:p>
            <a:pPr lvl="1"/>
            <a:r>
              <a:rPr lang="en-GB" sz="2000" dirty="0"/>
              <a:t>a per module, per event, per job, per… granularity</a:t>
            </a:r>
          </a:p>
          <a:p>
            <a:pPr lvl="1"/>
            <a:r>
              <a:rPr lang="en-GB" sz="2000" dirty="0"/>
              <a:t>expands our robust multithreading framework which has been critical to Run2 data taking</a:t>
            </a:r>
          </a:p>
          <a:p>
            <a:pPr lvl="1"/>
            <a:r>
              <a:rPr lang="en-GB" sz="2000" dirty="0"/>
              <a:t>to be finalized in next major version (expected late spring)</a:t>
            </a:r>
          </a:p>
          <a:p>
            <a:endParaRPr lang="en-GB" dirty="0"/>
          </a:p>
        </p:txBody>
      </p:sp>
      <p:sp>
        <p:nvSpPr>
          <p:cNvPr id="7" name="TextBox 6">
            <a:extLst>
              <a:ext uri="{FF2B5EF4-FFF2-40B4-BE49-F238E27FC236}">
                <a16:creationId xmlns:a16="http://schemas.microsoft.com/office/drawing/2014/main" id="{39877288-FB86-4D67-BB88-6D0624310AE2}"/>
              </a:ext>
            </a:extLst>
          </p:cNvPr>
          <p:cNvSpPr txBox="1"/>
          <p:nvPr/>
        </p:nvSpPr>
        <p:spPr>
          <a:xfrm>
            <a:off x="5245455" y="5892798"/>
            <a:ext cx="3891401" cy="584775"/>
          </a:xfrm>
          <a:prstGeom prst="rect">
            <a:avLst/>
          </a:prstGeom>
          <a:noFill/>
        </p:spPr>
        <p:txBody>
          <a:bodyPr wrap="square" rtlCol="0">
            <a:spAutoFit/>
          </a:bodyPr>
          <a:lstStyle/>
          <a:p>
            <a:r>
              <a:rPr lang="en-GB" sz="1600" dirty="0"/>
              <a:t>advantages of using GPUs in tracking in HLT</a:t>
            </a:r>
          </a:p>
          <a:p>
            <a:r>
              <a:rPr lang="en-GB" sz="1600" dirty="0"/>
              <a:t>throughput increases by order of magnitude</a:t>
            </a:r>
          </a:p>
        </p:txBody>
      </p:sp>
    </p:spTree>
    <p:extLst>
      <p:ext uri="{BB962C8B-B14F-4D97-AF65-F5344CB8AC3E}">
        <p14:creationId xmlns:p14="http://schemas.microsoft.com/office/powerpoint/2010/main" val="1506371793"/>
      </p:ext>
    </p:extLst>
  </p:cSld>
  <p:clrMapOvr>
    <a:masterClrMapping/>
  </p:clrMapOvr>
  <mc:AlternateContent xmlns:mc="http://schemas.openxmlformats.org/markup-compatibility/2006">
    <mc:Choice xmlns:p14="http://schemas.microsoft.com/office/powerpoint/2010/main" Requires="p14">
      <p:transition spd="slow" p14:dur="2000" advTm="123351"/>
    </mc:Choice>
    <mc:Fallback>
      <p:transition spd="slow" advTm="12335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12BE2-7860-479B-BB20-30207BA10553}"/>
              </a:ext>
            </a:extLst>
          </p:cNvPr>
          <p:cNvSpPr>
            <a:spLocks noGrp="1"/>
          </p:cNvSpPr>
          <p:nvPr>
            <p:ph type="title"/>
          </p:nvPr>
        </p:nvSpPr>
        <p:spPr>
          <a:xfrm>
            <a:off x="0" y="28622"/>
            <a:ext cx="8229600" cy="1240138"/>
          </a:xfrm>
        </p:spPr>
        <p:txBody>
          <a:bodyPr/>
          <a:lstStyle/>
          <a:p>
            <a:r>
              <a:rPr lang="en-GB" dirty="0"/>
              <a:t>L1 Trigger</a:t>
            </a:r>
            <a:br>
              <a:rPr lang="en-GB" dirty="0"/>
            </a:br>
            <a:r>
              <a:rPr lang="en-GB" dirty="0"/>
              <a:t> </a:t>
            </a:r>
          </a:p>
        </p:txBody>
      </p:sp>
      <p:sp>
        <p:nvSpPr>
          <p:cNvPr id="3" name="Content Placeholder 2">
            <a:extLst>
              <a:ext uri="{FF2B5EF4-FFF2-40B4-BE49-F238E27FC236}">
                <a16:creationId xmlns:a16="http://schemas.microsoft.com/office/drawing/2014/main" id="{D465CACC-0EF3-49EC-84BB-60CC9B1DFEFE}"/>
              </a:ext>
            </a:extLst>
          </p:cNvPr>
          <p:cNvSpPr>
            <a:spLocks noGrp="1"/>
          </p:cNvSpPr>
          <p:nvPr>
            <p:ph idx="1"/>
          </p:nvPr>
        </p:nvSpPr>
        <p:spPr>
          <a:xfrm>
            <a:off x="105327" y="742054"/>
            <a:ext cx="3853369" cy="896963"/>
          </a:xfrm>
        </p:spPr>
        <p:txBody>
          <a:bodyPr/>
          <a:lstStyle/>
          <a:p>
            <a:pPr marL="0" indent="0">
              <a:buNone/>
            </a:pPr>
            <a:r>
              <a:rPr lang="en-GB" sz="2400" dirty="0"/>
              <a:t>operations</a:t>
            </a:r>
          </a:p>
          <a:p>
            <a:r>
              <a:rPr lang="en-GB" sz="2000" dirty="0"/>
              <a:t>extremely good year for L1T</a:t>
            </a:r>
          </a:p>
          <a:p>
            <a:r>
              <a:rPr lang="en-GB" sz="2000" dirty="0"/>
              <a:t>downtime was 50% of 2017</a:t>
            </a:r>
          </a:p>
        </p:txBody>
      </p:sp>
      <p:sp>
        <p:nvSpPr>
          <p:cNvPr id="4" name="Slide Number Placeholder 3">
            <a:extLst>
              <a:ext uri="{FF2B5EF4-FFF2-40B4-BE49-F238E27FC236}">
                <a16:creationId xmlns:a16="http://schemas.microsoft.com/office/drawing/2014/main" id="{B832C04F-BA44-435F-9DB9-29F1881D92F7}"/>
              </a:ext>
            </a:extLst>
          </p:cNvPr>
          <p:cNvSpPr>
            <a:spLocks noGrp="1"/>
          </p:cNvSpPr>
          <p:nvPr>
            <p:ph type="sldNum" sz="quarter" idx="12"/>
          </p:nvPr>
        </p:nvSpPr>
        <p:spPr/>
        <p:txBody>
          <a:bodyPr/>
          <a:lstStyle/>
          <a:p>
            <a:pPr>
              <a:defRPr/>
            </a:pPr>
            <a:fld id="{7560666D-F64D-4C1B-9544-C505E21D54D3}" type="slidenum">
              <a:rPr lang="en-GB" smtClean="0"/>
              <a:pPr>
                <a:defRPr/>
              </a:pPr>
              <a:t>13</a:t>
            </a:fld>
            <a:r>
              <a:rPr lang="en-GB"/>
              <a:t> </a:t>
            </a:r>
            <a:endParaRPr lang="en-GB" dirty="0"/>
          </a:p>
        </p:txBody>
      </p:sp>
      <p:pic>
        <p:nvPicPr>
          <p:cNvPr id="6" name="Picture 5">
            <a:extLst>
              <a:ext uri="{FF2B5EF4-FFF2-40B4-BE49-F238E27FC236}">
                <a16:creationId xmlns:a16="http://schemas.microsoft.com/office/drawing/2014/main" id="{69EAB109-ED26-4ED7-A3A7-69E3B87513D2}"/>
              </a:ext>
            </a:extLst>
          </p:cNvPr>
          <p:cNvPicPr>
            <a:picLocks noChangeAspect="1"/>
          </p:cNvPicPr>
          <p:nvPr/>
        </p:nvPicPr>
        <p:blipFill>
          <a:blip r:embed="rId2"/>
          <a:stretch>
            <a:fillRect/>
          </a:stretch>
        </p:blipFill>
        <p:spPr>
          <a:xfrm>
            <a:off x="4986701" y="599312"/>
            <a:ext cx="4087409" cy="2672067"/>
          </a:xfrm>
          <a:prstGeom prst="rect">
            <a:avLst/>
          </a:prstGeom>
        </p:spPr>
      </p:pic>
      <p:pic>
        <p:nvPicPr>
          <p:cNvPr id="8" name="Picture 7">
            <a:extLst>
              <a:ext uri="{FF2B5EF4-FFF2-40B4-BE49-F238E27FC236}">
                <a16:creationId xmlns:a16="http://schemas.microsoft.com/office/drawing/2014/main" id="{2333A56C-564F-4D8F-B9B6-DD32CAEB1A3F}"/>
              </a:ext>
            </a:extLst>
          </p:cNvPr>
          <p:cNvPicPr>
            <a:picLocks noChangeAspect="1"/>
          </p:cNvPicPr>
          <p:nvPr/>
        </p:nvPicPr>
        <p:blipFill>
          <a:blip r:embed="rId3"/>
          <a:stretch>
            <a:fillRect/>
          </a:stretch>
        </p:blipFill>
        <p:spPr>
          <a:xfrm>
            <a:off x="5639709" y="3297358"/>
            <a:ext cx="3488846" cy="3157702"/>
          </a:xfrm>
          <a:prstGeom prst="rect">
            <a:avLst/>
          </a:prstGeom>
        </p:spPr>
      </p:pic>
      <p:sp>
        <p:nvSpPr>
          <p:cNvPr id="9" name="Content Placeholder 2">
            <a:extLst>
              <a:ext uri="{FF2B5EF4-FFF2-40B4-BE49-F238E27FC236}">
                <a16:creationId xmlns:a16="http://schemas.microsoft.com/office/drawing/2014/main" id="{1494A4CD-EEEF-4757-A24D-99BA0AE47EAC}"/>
              </a:ext>
            </a:extLst>
          </p:cNvPr>
          <p:cNvSpPr txBox="1">
            <a:spLocks/>
          </p:cNvSpPr>
          <p:nvPr/>
        </p:nvSpPr>
        <p:spPr bwMode="auto">
          <a:xfrm>
            <a:off x="105328" y="1905925"/>
            <a:ext cx="4881374" cy="4619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GB" sz="2400" dirty="0"/>
              <a:t>performance in 2018</a:t>
            </a:r>
          </a:p>
          <a:p>
            <a:r>
              <a:rPr lang="en-GB" sz="2000" dirty="0"/>
              <a:t>performance improved w.r.t 2017</a:t>
            </a:r>
          </a:p>
          <a:p>
            <a:pPr lvl="1"/>
            <a:r>
              <a:rPr lang="en-GB" sz="1600" dirty="0"/>
              <a:t>lowered to ~28 GeV electrons, ~22 GeV muons</a:t>
            </a:r>
          </a:p>
          <a:p>
            <a:r>
              <a:rPr lang="en-GB" sz="2200" dirty="0"/>
              <a:t>rate linear with PU</a:t>
            </a:r>
          </a:p>
          <a:p>
            <a:pPr lvl="1"/>
            <a:r>
              <a:rPr lang="en-GB" sz="1800" dirty="0"/>
              <a:t>significant work here into refining noise/PU suppression </a:t>
            </a:r>
            <a:r>
              <a:rPr lang="en-GB" sz="1800" dirty="0" err="1"/>
              <a:t>algos</a:t>
            </a:r>
            <a:endParaRPr lang="en-GB" sz="1800" dirty="0"/>
          </a:p>
          <a:p>
            <a:r>
              <a:rPr lang="en-GB" sz="2000" dirty="0"/>
              <a:t>L1 accept  rate typically 90kHz with  approx. 340 L1 seeds</a:t>
            </a:r>
          </a:p>
          <a:p>
            <a:pPr marL="0" indent="0">
              <a:buNone/>
            </a:pPr>
            <a:r>
              <a:rPr lang="en-GB" sz="2400" dirty="0"/>
              <a:t>improvements in LS2</a:t>
            </a:r>
          </a:p>
          <a:p>
            <a:r>
              <a:rPr lang="en-GB" sz="2000" dirty="0"/>
              <a:t>exploit new information in Run3 available at L1: HCAL depth, GE1/1</a:t>
            </a:r>
          </a:p>
          <a:p>
            <a:r>
              <a:rPr lang="en-GB" sz="2000" dirty="0"/>
              <a:t>Kalman-filter based muon track finding for barrel, tested in 2018</a:t>
            </a:r>
          </a:p>
          <a:p>
            <a:endParaRPr lang="en-GB" sz="2000" dirty="0"/>
          </a:p>
          <a:p>
            <a:endParaRPr lang="en-GB" sz="2400" dirty="0"/>
          </a:p>
          <a:p>
            <a:endParaRPr lang="en-GB" dirty="0"/>
          </a:p>
        </p:txBody>
      </p:sp>
    </p:spTree>
    <p:extLst>
      <p:ext uri="{BB962C8B-B14F-4D97-AF65-F5344CB8AC3E}">
        <p14:creationId xmlns:p14="http://schemas.microsoft.com/office/powerpoint/2010/main" val="489878660"/>
      </p:ext>
    </p:extLst>
  </p:cSld>
  <p:clrMapOvr>
    <a:masterClrMapping/>
  </p:clrMapOvr>
  <mc:AlternateContent xmlns:mc="http://schemas.openxmlformats.org/markup-compatibility/2006">
    <mc:Choice xmlns:p14="http://schemas.microsoft.com/office/powerpoint/2010/main" Requires="p14">
      <p:transition spd="slow" p14:dur="2000" advTm="89083"/>
    </mc:Choice>
    <mc:Fallback>
      <p:transition spd="slow" advTm="8908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wiki.cern.ch/twiki/pub/CMSPublic/EcalDPGResultsCMSDPS2018015/ResolutionPaper_2017_0_final.png">
            <a:extLst>
              <a:ext uri="{FF2B5EF4-FFF2-40B4-BE49-F238E27FC236}">
                <a16:creationId xmlns:a16="http://schemas.microsoft.com/office/drawing/2014/main" id="{BEBF5B9C-F86F-4E86-81C0-B3A7520B40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246" y="235943"/>
            <a:ext cx="3961450" cy="273528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00CDB04-7C4F-46AB-BD51-7FA10989DCC2}"/>
              </a:ext>
            </a:extLst>
          </p:cNvPr>
          <p:cNvSpPr>
            <a:spLocks noGrp="1"/>
          </p:cNvSpPr>
          <p:nvPr>
            <p:ph type="title"/>
          </p:nvPr>
        </p:nvSpPr>
        <p:spPr/>
        <p:txBody>
          <a:bodyPr/>
          <a:lstStyle/>
          <a:p>
            <a:r>
              <a:rPr lang="en-GB" dirty="0"/>
              <a:t>Calorimeters</a:t>
            </a:r>
            <a:br>
              <a:rPr lang="en-GB" dirty="0"/>
            </a:br>
            <a:r>
              <a:rPr lang="en-GB" dirty="0"/>
              <a:t> </a:t>
            </a:r>
          </a:p>
        </p:txBody>
      </p:sp>
      <p:sp>
        <p:nvSpPr>
          <p:cNvPr id="3" name="Content Placeholder 2">
            <a:extLst>
              <a:ext uri="{FF2B5EF4-FFF2-40B4-BE49-F238E27FC236}">
                <a16:creationId xmlns:a16="http://schemas.microsoft.com/office/drawing/2014/main" id="{068998A3-B9F0-4DCB-BA69-480AF09F87F3}"/>
              </a:ext>
            </a:extLst>
          </p:cNvPr>
          <p:cNvSpPr>
            <a:spLocks noGrp="1"/>
          </p:cNvSpPr>
          <p:nvPr>
            <p:ph idx="1"/>
          </p:nvPr>
        </p:nvSpPr>
        <p:spPr>
          <a:xfrm>
            <a:off x="19864" y="708249"/>
            <a:ext cx="5488240" cy="4525963"/>
          </a:xfrm>
        </p:spPr>
        <p:txBody>
          <a:bodyPr/>
          <a:lstStyle/>
          <a:p>
            <a:pPr marL="0" indent="0">
              <a:buNone/>
            </a:pPr>
            <a:r>
              <a:rPr lang="en-US" dirty="0"/>
              <a:t>ECAL: </a:t>
            </a:r>
          </a:p>
          <a:p>
            <a:pPr marL="214313" indent="-214313">
              <a:buFont typeface="Arial" panose="020B0604020202020204" pitchFamily="34" charset="0"/>
              <a:buChar char="•"/>
            </a:pPr>
            <a:r>
              <a:rPr lang="en-US" sz="2400" dirty="0"/>
              <a:t>prepared final calibrations for precision re-reconstruction of Run2 data</a:t>
            </a:r>
          </a:p>
          <a:p>
            <a:pPr marL="214313" indent="-214313">
              <a:buFont typeface="Arial" panose="020B0604020202020204" pitchFamily="34" charset="0"/>
              <a:buChar char="•"/>
            </a:pPr>
            <a:r>
              <a:rPr lang="en-US" sz="2400" dirty="0"/>
              <a:t>first test chips available for phase-2 (very) front end drivers</a:t>
            </a:r>
            <a:endParaRPr lang="en-US" dirty="0"/>
          </a:p>
          <a:p>
            <a:pPr marL="614363" lvl="1" indent="-214313">
              <a:buFont typeface="Arial" panose="020B0604020202020204" pitchFamily="34" charset="0"/>
              <a:buChar char="•"/>
            </a:pPr>
            <a:r>
              <a:rPr lang="en-GB" sz="2000" dirty="0"/>
              <a:t>ASIC works with all features functional</a:t>
            </a:r>
          </a:p>
          <a:p>
            <a:pPr marL="614363" lvl="1" indent="-214313">
              <a:buFont typeface="Arial" panose="020B0604020202020204" pitchFamily="34" charset="0"/>
              <a:buChar char="•"/>
            </a:pPr>
            <a:r>
              <a:rPr lang="en-GB" sz="2000" dirty="0"/>
              <a:t>qualitative performance in agreement with expectations</a:t>
            </a:r>
          </a:p>
          <a:p>
            <a:pPr marL="0" indent="0">
              <a:buNone/>
            </a:pPr>
            <a:r>
              <a:rPr lang="en-GB" sz="2400" dirty="0"/>
              <a:t>HCAL: </a:t>
            </a:r>
          </a:p>
          <a:p>
            <a:r>
              <a:rPr lang="en-GB" sz="2400" dirty="0"/>
              <a:t>endcap upgraded detector understood and has good data/MC agreement</a:t>
            </a:r>
          </a:p>
          <a:p>
            <a:pPr lvl="1"/>
            <a:r>
              <a:rPr lang="en-GB" sz="2000" dirty="0"/>
              <a:t>improvements will be fed into the re-</a:t>
            </a:r>
            <a:r>
              <a:rPr lang="en-GB" sz="2000" dirty="0" err="1"/>
              <a:t>reco</a:t>
            </a:r>
            <a:r>
              <a:rPr lang="en-GB" sz="2000" dirty="0"/>
              <a:t> Run2 data scheduled to start in May</a:t>
            </a:r>
          </a:p>
          <a:p>
            <a:r>
              <a:rPr lang="en-GB" sz="2400" dirty="0"/>
              <a:t>barrel upgrade in progress</a:t>
            </a:r>
          </a:p>
          <a:p>
            <a:pPr marL="614363" lvl="1" indent="-214313">
              <a:buFont typeface="Arial" panose="020B0604020202020204" pitchFamily="34" charset="0"/>
              <a:buChar char="•"/>
            </a:pPr>
            <a:endParaRPr lang="en-US" sz="2000" dirty="0"/>
          </a:p>
          <a:p>
            <a:endParaRPr lang="en-GB" dirty="0"/>
          </a:p>
        </p:txBody>
      </p:sp>
      <p:sp>
        <p:nvSpPr>
          <p:cNvPr id="4" name="Slide Number Placeholder 3">
            <a:extLst>
              <a:ext uri="{FF2B5EF4-FFF2-40B4-BE49-F238E27FC236}">
                <a16:creationId xmlns:a16="http://schemas.microsoft.com/office/drawing/2014/main" id="{CA760134-34B8-4289-9417-5823796DE852}"/>
              </a:ext>
            </a:extLst>
          </p:cNvPr>
          <p:cNvSpPr>
            <a:spLocks noGrp="1"/>
          </p:cNvSpPr>
          <p:nvPr>
            <p:ph type="sldNum" sz="quarter" idx="12"/>
          </p:nvPr>
        </p:nvSpPr>
        <p:spPr/>
        <p:txBody>
          <a:bodyPr/>
          <a:lstStyle/>
          <a:p>
            <a:pPr>
              <a:defRPr/>
            </a:pPr>
            <a:fld id="{7560666D-F64D-4C1B-9544-C505E21D54D3}" type="slidenum">
              <a:rPr lang="en-GB" smtClean="0"/>
              <a:pPr>
                <a:defRPr/>
              </a:pPr>
              <a:t>14</a:t>
            </a:fld>
            <a:r>
              <a:rPr lang="en-GB"/>
              <a:t> </a:t>
            </a:r>
            <a:endParaRPr lang="en-GB" dirty="0"/>
          </a:p>
        </p:txBody>
      </p:sp>
      <p:pic>
        <p:nvPicPr>
          <p:cNvPr id="9" name="Picture 8">
            <a:extLst>
              <a:ext uri="{FF2B5EF4-FFF2-40B4-BE49-F238E27FC236}">
                <a16:creationId xmlns:a16="http://schemas.microsoft.com/office/drawing/2014/main" id="{56912C04-EDA6-4E11-A8CB-CDBC16812680}"/>
              </a:ext>
            </a:extLst>
          </p:cNvPr>
          <p:cNvPicPr>
            <a:picLocks noChangeAspect="1"/>
          </p:cNvPicPr>
          <p:nvPr/>
        </p:nvPicPr>
        <p:blipFill>
          <a:blip r:embed="rId3"/>
          <a:stretch>
            <a:fillRect/>
          </a:stretch>
        </p:blipFill>
        <p:spPr>
          <a:xfrm>
            <a:off x="6105221" y="4049608"/>
            <a:ext cx="2751179" cy="1924322"/>
          </a:xfrm>
          <a:prstGeom prst="rect">
            <a:avLst/>
          </a:prstGeom>
        </p:spPr>
      </p:pic>
      <p:sp>
        <p:nvSpPr>
          <p:cNvPr id="10" name="TextBox 9">
            <a:extLst>
              <a:ext uri="{FF2B5EF4-FFF2-40B4-BE49-F238E27FC236}">
                <a16:creationId xmlns:a16="http://schemas.microsoft.com/office/drawing/2014/main" id="{AB73669D-6BC8-4979-BC15-203458A0E200}"/>
              </a:ext>
            </a:extLst>
          </p:cNvPr>
          <p:cNvSpPr txBox="1"/>
          <p:nvPr/>
        </p:nvSpPr>
        <p:spPr>
          <a:xfrm>
            <a:off x="6012160" y="3429000"/>
            <a:ext cx="2937299" cy="646331"/>
          </a:xfrm>
          <a:prstGeom prst="rect">
            <a:avLst/>
          </a:prstGeom>
          <a:solidFill>
            <a:srgbClr val="FFFF00"/>
          </a:solidFill>
        </p:spPr>
        <p:txBody>
          <a:bodyPr wrap="square" rtlCol="0">
            <a:spAutoFit/>
          </a:bodyPr>
          <a:lstStyle/>
          <a:p>
            <a:r>
              <a:rPr lang="en-US" dirty="0"/>
              <a:t>Analog test setup at </a:t>
            </a:r>
            <a:r>
              <a:rPr lang="en-US" dirty="0" err="1"/>
              <a:t>Saclay</a:t>
            </a:r>
            <a:r>
              <a:rPr lang="en-US" dirty="0"/>
              <a:t> for ECAL VFEDs</a:t>
            </a:r>
          </a:p>
        </p:txBody>
      </p:sp>
    </p:spTree>
    <p:extLst>
      <p:ext uri="{BB962C8B-B14F-4D97-AF65-F5344CB8AC3E}">
        <p14:creationId xmlns:p14="http://schemas.microsoft.com/office/powerpoint/2010/main" val="3974731649"/>
      </p:ext>
    </p:extLst>
  </p:cSld>
  <p:clrMapOvr>
    <a:masterClrMapping/>
  </p:clrMapOvr>
  <mc:AlternateContent xmlns:mc="http://schemas.openxmlformats.org/markup-compatibility/2006">
    <mc:Choice xmlns:p14="http://schemas.microsoft.com/office/powerpoint/2010/main" Requires="p14">
      <p:transition spd="slow" p14:dur="2000" advTm="38609"/>
    </mc:Choice>
    <mc:Fallback>
      <p:transition spd="slow" advTm="3860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30334-3E75-4B3E-97E8-F833B4233395}"/>
              </a:ext>
            </a:extLst>
          </p:cNvPr>
          <p:cNvSpPr>
            <a:spLocks noGrp="1"/>
          </p:cNvSpPr>
          <p:nvPr>
            <p:ph type="title"/>
          </p:nvPr>
        </p:nvSpPr>
        <p:spPr/>
        <p:txBody>
          <a:bodyPr/>
          <a:lstStyle/>
          <a:p>
            <a:r>
              <a:rPr lang="en-GB" dirty="0"/>
              <a:t>Muon System</a:t>
            </a:r>
            <a:br>
              <a:rPr lang="en-GB" dirty="0"/>
            </a:br>
            <a:endParaRPr lang="en-GB" dirty="0"/>
          </a:p>
        </p:txBody>
      </p:sp>
      <p:sp>
        <p:nvSpPr>
          <p:cNvPr id="3" name="Content Placeholder 2">
            <a:extLst>
              <a:ext uri="{FF2B5EF4-FFF2-40B4-BE49-F238E27FC236}">
                <a16:creationId xmlns:a16="http://schemas.microsoft.com/office/drawing/2014/main" id="{4F64B581-4E4F-40EB-9791-FA7F3014D888}"/>
              </a:ext>
            </a:extLst>
          </p:cNvPr>
          <p:cNvSpPr>
            <a:spLocks noGrp="1"/>
          </p:cNvSpPr>
          <p:nvPr>
            <p:ph idx="1"/>
          </p:nvPr>
        </p:nvSpPr>
        <p:spPr>
          <a:xfrm>
            <a:off x="101866" y="968158"/>
            <a:ext cx="5823233" cy="4525963"/>
          </a:xfrm>
        </p:spPr>
        <p:txBody>
          <a:bodyPr/>
          <a:lstStyle/>
          <a:p>
            <a:r>
              <a:rPr lang="en-GB" sz="2400" dirty="0"/>
              <a:t>analysis of the full 2018 data set confirms the excellent performance of the CMS muon systems</a:t>
            </a:r>
          </a:p>
          <a:p>
            <a:pPr lvl="1"/>
            <a:r>
              <a:rPr lang="en-GB" sz="2000" dirty="0"/>
              <a:t>already submitted physics results using it!</a:t>
            </a:r>
          </a:p>
          <a:p>
            <a:r>
              <a:rPr lang="en-GB" sz="2400" dirty="0"/>
              <a:t>2018 saw the introduction of a single slice of the new GEM upgrade</a:t>
            </a:r>
          </a:p>
          <a:p>
            <a:pPr lvl="1"/>
            <a:endParaRPr lang="en-GB" sz="2000" dirty="0"/>
          </a:p>
        </p:txBody>
      </p:sp>
      <p:sp>
        <p:nvSpPr>
          <p:cNvPr id="4" name="Slide Number Placeholder 3">
            <a:extLst>
              <a:ext uri="{FF2B5EF4-FFF2-40B4-BE49-F238E27FC236}">
                <a16:creationId xmlns:a16="http://schemas.microsoft.com/office/drawing/2014/main" id="{ECC9A000-1E1A-4DA8-AEF7-55BF9BECE213}"/>
              </a:ext>
            </a:extLst>
          </p:cNvPr>
          <p:cNvSpPr>
            <a:spLocks noGrp="1"/>
          </p:cNvSpPr>
          <p:nvPr>
            <p:ph type="sldNum" sz="quarter" idx="12"/>
          </p:nvPr>
        </p:nvSpPr>
        <p:spPr/>
        <p:txBody>
          <a:bodyPr/>
          <a:lstStyle/>
          <a:p>
            <a:pPr>
              <a:defRPr/>
            </a:pPr>
            <a:fld id="{7560666D-F64D-4C1B-9544-C505E21D54D3}" type="slidenum">
              <a:rPr lang="en-GB" smtClean="0"/>
              <a:pPr>
                <a:defRPr/>
              </a:pPr>
              <a:t>15</a:t>
            </a:fld>
            <a:r>
              <a:rPr lang="en-GB"/>
              <a:t> </a:t>
            </a:r>
            <a:endParaRPr lang="en-GB" dirty="0"/>
          </a:p>
        </p:txBody>
      </p:sp>
      <p:pic>
        <p:nvPicPr>
          <p:cNvPr id="9" name="Picture 8">
            <a:extLst>
              <a:ext uri="{FF2B5EF4-FFF2-40B4-BE49-F238E27FC236}">
                <a16:creationId xmlns:a16="http://schemas.microsoft.com/office/drawing/2014/main" id="{08BE64F4-1897-488E-AA62-12307BA473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26964" y="548680"/>
            <a:ext cx="3117036" cy="2961184"/>
          </a:xfrm>
          <a:prstGeom prst="rect">
            <a:avLst/>
          </a:prstGeom>
        </p:spPr>
      </p:pic>
      <p:pic>
        <p:nvPicPr>
          <p:cNvPr id="6" name="Picture 5">
            <a:extLst>
              <a:ext uri="{FF2B5EF4-FFF2-40B4-BE49-F238E27FC236}">
                <a16:creationId xmlns:a16="http://schemas.microsoft.com/office/drawing/2014/main" id="{DDA899A2-FB55-4919-ACA2-ADBEE3AAC419}"/>
              </a:ext>
            </a:extLst>
          </p:cNvPr>
          <p:cNvPicPr>
            <a:picLocks noChangeAspect="1"/>
          </p:cNvPicPr>
          <p:nvPr/>
        </p:nvPicPr>
        <p:blipFill>
          <a:blip r:embed="rId3"/>
          <a:stretch>
            <a:fillRect/>
          </a:stretch>
        </p:blipFill>
        <p:spPr>
          <a:xfrm>
            <a:off x="4086984" y="3573016"/>
            <a:ext cx="5076056" cy="2417053"/>
          </a:xfrm>
          <a:prstGeom prst="rect">
            <a:avLst/>
          </a:prstGeom>
        </p:spPr>
      </p:pic>
      <p:sp>
        <p:nvSpPr>
          <p:cNvPr id="12" name="TextBox 11">
            <a:extLst>
              <a:ext uri="{FF2B5EF4-FFF2-40B4-BE49-F238E27FC236}">
                <a16:creationId xmlns:a16="http://schemas.microsoft.com/office/drawing/2014/main" id="{A830B511-B00A-4167-8475-37EB63EA9214}"/>
              </a:ext>
            </a:extLst>
          </p:cNvPr>
          <p:cNvSpPr txBox="1"/>
          <p:nvPr/>
        </p:nvSpPr>
        <p:spPr>
          <a:xfrm>
            <a:off x="6516216" y="6049753"/>
            <a:ext cx="2376264" cy="369332"/>
          </a:xfrm>
          <a:prstGeom prst="rect">
            <a:avLst/>
          </a:prstGeom>
          <a:noFill/>
        </p:spPr>
        <p:txBody>
          <a:bodyPr wrap="square" rtlCol="0">
            <a:spAutoFit/>
          </a:bodyPr>
          <a:lstStyle/>
          <a:p>
            <a:r>
              <a:rPr lang="en-GB" dirty="0">
                <a:solidFill>
                  <a:srgbClr val="7030A0"/>
                </a:solidFill>
              </a:rPr>
              <a:t>purple = gem test slice</a:t>
            </a:r>
          </a:p>
        </p:txBody>
      </p:sp>
      <p:sp>
        <p:nvSpPr>
          <p:cNvPr id="13" name="Content Placeholder 2">
            <a:extLst>
              <a:ext uri="{FF2B5EF4-FFF2-40B4-BE49-F238E27FC236}">
                <a16:creationId xmlns:a16="http://schemas.microsoft.com/office/drawing/2014/main" id="{C4E5600A-58EE-4B8A-9865-206774141055}"/>
              </a:ext>
            </a:extLst>
          </p:cNvPr>
          <p:cNvSpPr txBox="1">
            <a:spLocks/>
          </p:cNvSpPr>
          <p:nvPr/>
        </p:nvSpPr>
        <p:spPr bwMode="auto">
          <a:xfrm>
            <a:off x="101866" y="3375919"/>
            <a:ext cx="3798351"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GB" sz="2000" dirty="0"/>
              <a:t>regular part of the readout system</a:t>
            </a:r>
          </a:p>
          <a:p>
            <a:pPr lvl="1"/>
            <a:r>
              <a:rPr lang="en-GB" sz="2000" dirty="0"/>
              <a:t>obtained valuable experience in operating it</a:t>
            </a:r>
          </a:p>
          <a:p>
            <a:pPr lvl="1"/>
            <a:r>
              <a:rPr lang="en-GB" sz="2000" dirty="0"/>
              <a:t>now studying the performance while the full system is being installed</a:t>
            </a:r>
          </a:p>
          <a:p>
            <a:pPr lvl="1"/>
            <a:endParaRPr lang="en-GB" sz="2000" dirty="0"/>
          </a:p>
        </p:txBody>
      </p:sp>
    </p:spTree>
    <p:extLst>
      <p:ext uri="{BB962C8B-B14F-4D97-AF65-F5344CB8AC3E}">
        <p14:creationId xmlns:p14="http://schemas.microsoft.com/office/powerpoint/2010/main" val="37152380"/>
      </p:ext>
    </p:extLst>
  </p:cSld>
  <p:clrMapOvr>
    <a:masterClrMapping/>
  </p:clrMapOvr>
  <mc:AlternateContent xmlns:mc="http://schemas.openxmlformats.org/markup-compatibility/2006">
    <mc:Choice xmlns:p14="http://schemas.microsoft.com/office/powerpoint/2010/main" Requires="p14">
      <p:transition spd="slow" p14:dur="2000" advTm="41359"/>
    </mc:Choice>
    <mc:Fallback>
      <p:transition spd="slow" advTm="41359"/>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F0571-39B1-412E-821A-58DEF622F5D6}"/>
              </a:ext>
            </a:extLst>
          </p:cNvPr>
          <p:cNvSpPr>
            <a:spLocks noGrp="1"/>
          </p:cNvSpPr>
          <p:nvPr>
            <p:ph type="title"/>
          </p:nvPr>
        </p:nvSpPr>
        <p:spPr/>
        <p:txBody>
          <a:bodyPr/>
          <a:lstStyle/>
          <a:p>
            <a:r>
              <a:rPr lang="en-GB" dirty="0"/>
              <a:t>Precision Proton Spectrometer</a:t>
            </a:r>
          </a:p>
        </p:txBody>
      </p:sp>
      <p:sp>
        <p:nvSpPr>
          <p:cNvPr id="3" name="Content Placeholder 2">
            <a:extLst>
              <a:ext uri="{FF2B5EF4-FFF2-40B4-BE49-F238E27FC236}">
                <a16:creationId xmlns:a16="http://schemas.microsoft.com/office/drawing/2014/main" id="{AA9E9D29-6D5F-4EF7-B305-FE9745A466C7}"/>
              </a:ext>
            </a:extLst>
          </p:cNvPr>
          <p:cNvSpPr>
            <a:spLocks noGrp="1"/>
          </p:cNvSpPr>
          <p:nvPr>
            <p:ph idx="1"/>
          </p:nvPr>
        </p:nvSpPr>
        <p:spPr>
          <a:xfrm>
            <a:off x="44424" y="1124744"/>
            <a:ext cx="5400600" cy="4525963"/>
          </a:xfrm>
        </p:spPr>
        <p:txBody>
          <a:bodyPr/>
          <a:lstStyle/>
          <a:p>
            <a:r>
              <a:rPr lang="en-GB" sz="2400" dirty="0"/>
              <a:t>Run2: summary</a:t>
            </a:r>
          </a:p>
          <a:p>
            <a:pPr lvl="1"/>
            <a:r>
              <a:rPr lang="en-GB" sz="2000" dirty="0"/>
              <a:t>total of &gt;100fb-1 recorded for physics with Roman Pots inserted from 2016-2018</a:t>
            </a:r>
          </a:p>
          <a:p>
            <a:r>
              <a:rPr lang="en-GB" sz="2400" dirty="0"/>
              <a:t>LS2: status</a:t>
            </a:r>
          </a:p>
          <a:p>
            <a:pPr lvl="1"/>
            <a:r>
              <a:rPr lang="en-GB" sz="2000" dirty="0"/>
              <a:t>RP tracking and timing detector packages removed from tunnel for upgrades/refurbishment for Run3</a:t>
            </a:r>
          </a:p>
          <a:p>
            <a:pPr lvl="1"/>
            <a:r>
              <a:rPr lang="en-GB" sz="2000" dirty="0"/>
              <a:t>work proceeding on schedule</a:t>
            </a:r>
          </a:p>
          <a:p>
            <a:r>
              <a:rPr lang="en-GB" sz="2400" dirty="0"/>
              <a:t>HL-LHC : motivation for continuing PPS program beyond Run3</a:t>
            </a:r>
          </a:p>
          <a:p>
            <a:pPr lvl="1"/>
            <a:r>
              <a:rPr lang="en-GB" sz="2000" dirty="0"/>
              <a:t>feasibility of machine interface, detectors, under evaluation</a:t>
            </a:r>
          </a:p>
        </p:txBody>
      </p:sp>
      <p:sp>
        <p:nvSpPr>
          <p:cNvPr id="4" name="Slide Number Placeholder 3">
            <a:extLst>
              <a:ext uri="{FF2B5EF4-FFF2-40B4-BE49-F238E27FC236}">
                <a16:creationId xmlns:a16="http://schemas.microsoft.com/office/drawing/2014/main" id="{F7DF9F9A-30D6-4D46-A3AF-1B8A09077C76}"/>
              </a:ext>
            </a:extLst>
          </p:cNvPr>
          <p:cNvSpPr>
            <a:spLocks noGrp="1"/>
          </p:cNvSpPr>
          <p:nvPr>
            <p:ph type="sldNum" sz="quarter" idx="12"/>
          </p:nvPr>
        </p:nvSpPr>
        <p:spPr/>
        <p:txBody>
          <a:bodyPr/>
          <a:lstStyle/>
          <a:p>
            <a:pPr>
              <a:defRPr/>
            </a:pPr>
            <a:fld id="{7560666D-F64D-4C1B-9544-C505E21D54D3}" type="slidenum">
              <a:rPr lang="en-GB" smtClean="0"/>
              <a:pPr>
                <a:defRPr/>
              </a:pPr>
              <a:t>16</a:t>
            </a:fld>
            <a:r>
              <a:rPr lang="en-GB"/>
              <a:t> </a:t>
            </a:r>
            <a:endParaRPr lang="en-GB" dirty="0"/>
          </a:p>
        </p:txBody>
      </p:sp>
      <p:pic>
        <p:nvPicPr>
          <p:cNvPr id="5" name="Picture 4">
            <a:extLst>
              <a:ext uri="{FF2B5EF4-FFF2-40B4-BE49-F238E27FC236}">
                <a16:creationId xmlns:a16="http://schemas.microsoft.com/office/drawing/2014/main" id="{1349DDDE-CC7E-455B-8C02-42DFA41F0B6A}"/>
              </a:ext>
            </a:extLst>
          </p:cNvPr>
          <p:cNvPicPr>
            <a:picLocks noChangeAspect="1"/>
          </p:cNvPicPr>
          <p:nvPr/>
        </p:nvPicPr>
        <p:blipFill rotWithShape="1">
          <a:blip r:embed="rId2"/>
          <a:srcRect r="62108"/>
          <a:stretch/>
        </p:blipFill>
        <p:spPr>
          <a:xfrm>
            <a:off x="6300192" y="836712"/>
            <a:ext cx="2334946" cy="3362726"/>
          </a:xfrm>
          <a:prstGeom prst="rect">
            <a:avLst/>
          </a:prstGeom>
        </p:spPr>
      </p:pic>
      <p:pic>
        <p:nvPicPr>
          <p:cNvPr id="6" name="Picture 5">
            <a:extLst>
              <a:ext uri="{FF2B5EF4-FFF2-40B4-BE49-F238E27FC236}">
                <a16:creationId xmlns:a16="http://schemas.microsoft.com/office/drawing/2014/main" id="{BCC341E9-6BD0-4B1F-A556-A2BB7BF3F257}"/>
              </a:ext>
            </a:extLst>
          </p:cNvPr>
          <p:cNvPicPr>
            <a:picLocks noChangeAspect="1"/>
          </p:cNvPicPr>
          <p:nvPr/>
        </p:nvPicPr>
        <p:blipFill rotWithShape="1">
          <a:blip r:embed="rId2"/>
          <a:srcRect l="38538" t="15037" b="21910"/>
          <a:stretch/>
        </p:blipFill>
        <p:spPr>
          <a:xfrm>
            <a:off x="5393220" y="4293096"/>
            <a:ext cx="3730020" cy="2088232"/>
          </a:xfrm>
          <a:prstGeom prst="rect">
            <a:avLst/>
          </a:prstGeom>
        </p:spPr>
      </p:pic>
    </p:spTree>
    <p:extLst>
      <p:ext uri="{BB962C8B-B14F-4D97-AF65-F5344CB8AC3E}">
        <p14:creationId xmlns:p14="http://schemas.microsoft.com/office/powerpoint/2010/main" val="4027804284"/>
      </p:ext>
    </p:extLst>
  </p:cSld>
  <p:clrMapOvr>
    <a:masterClrMapping/>
  </p:clrMapOvr>
  <mc:AlternateContent xmlns:mc="http://schemas.openxmlformats.org/markup-compatibility/2006">
    <mc:Choice xmlns:p14="http://schemas.microsoft.com/office/powerpoint/2010/main" Requires="p14">
      <p:transition spd="slow" p14:dur="2000" advTm="39394"/>
    </mc:Choice>
    <mc:Fallback>
      <p:transition spd="slow" advTm="3939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8CD38-9830-4A3D-AFAE-FA129B57FBD4}"/>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4A05388E-9E8A-44E3-B187-C62599CB3270}"/>
              </a:ext>
            </a:extLst>
          </p:cNvPr>
          <p:cNvSpPr>
            <a:spLocks noGrp="1"/>
          </p:cNvSpPr>
          <p:nvPr>
            <p:ph idx="1"/>
          </p:nvPr>
        </p:nvSpPr>
        <p:spPr/>
        <p:txBody>
          <a:bodyPr/>
          <a:lstStyle/>
          <a:p>
            <a:r>
              <a:rPr lang="en-GB" dirty="0">
                <a:solidFill>
                  <a:srgbClr val="002060"/>
                </a:solidFill>
              </a:rPr>
              <a:t>Summary of Heavy Ion Run</a:t>
            </a:r>
          </a:p>
          <a:p>
            <a:r>
              <a:rPr lang="en-GB" dirty="0"/>
              <a:t>Plans &amp; Status for LS2</a:t>
            </a:r>
          </a:p>
          <a:p>
            <a:r>
              <a:rPr lang="en-GB" dirty="0"/>
              <a:t>Computing &amp; Subsystems Status</a:t>
            </a:r>
          </a:p>
          <a:p>
            <a:r>
              <a:rPr lang="en-GB" dirty="0">
                <a:solidFill>
                  <a:srgbClr val="00B050"/>
                </a:solidFill>
              </a:rPr>
              <a:t>Latest Physics Results &amp; Publications</a:t>
            </a:r>
          </a:p>
        </p:txBody>
      </p:sp>
      <p:sp>
        <p:nvSpPr>
          <p:cNvPr id="4" name="Slide Number Placeholder 3">
            <a:extLst>
              <a:ext uri="{FF2B5EF4-FFF2-40B4-BE49-F238E27FC236}">
                <a16:creationId xmlns:a16="http://schemas.microsoft.com/office/drawing/2014/main" id="{949A58B2-4B8E-4709-874E-FA1F27A3FE72}"/>
              </a:ext>
            </a:extLst>
          </p:cNvPr>
          <p:cNvSpPr>
            <a:spLocks noGrp="1"/>
          </p:cNvSpPr>
          <p:nvPr>
            <p:ph type="sldNum" sz="quarter" idx="12"/>
          </p:nvPr>
        </p:nvSpPr>
        <p:spPr/>
        <p:txBody>
          <a:bodyPr/>
          <a:lstStyle/>
          <a:p>
            <a:pPr>
              <a:defRPr/>
            </a:pPr>
            <a:fld id="{7560666D-F64D-4C1B-9544-C505E21D54D3}" type="slidenum">
              <a:rPr lang="en-GB" smtClean="0"/>
              <a:pPr>
                <a:defRPr/>
              </a:pPr>
              <a:t>17</a:t>
            </a:fld>
            <a:r>
              <a:rPr lang="en-GB"/>
              <a:t> </a:t>
            </a:r>
            <a:endParaRPr lang="en-GB" dirty="0"/>
          </a:p>
        </p:txBody>
      </p:sp>
    </p:spTree>
    <p:extLst>
      <p:ext uri="{BB962C8B-B14F-4D97-AF65-F5344CB8AC3E}">
        <p14:creationId xmlns:p14="http://schemas.microsoft.com/office/powerpoint/2010/main" val="3970124116"/>
      </p:ext>
    </p:extLst>
  </p:cSld>
  <p:clrMapOvr>
    <a:masterClrMapping/>
  </p:clrMapOvr>
  <mc:AlternateContent xmlns:mc="http://schemas.openxmlformats.org/markup-compatibility/2006">
    <mc:Choice xmlns:p14="http://schemas.microsoft.com/office/powerpoint/2010/main" Requires="p14">
      <p:transition spd="slow" p14:dur="2000" advTm="4470"/>
    </mc:Choice>
    <mc:Fallback>
      <p:transition spd="slow" advTm="447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7FB29-8851-4BEE-8085-1756FAD91C0F}"/>
              </a:ext>
            </a:extLst>
          </p:cNvPr>
          <p:cNvSpPr>
            <a:spLocks noGrp="1"/>
          </p:cNvSpPr>
          <p:nvPr>
            <p:ph type="title"/>
          </p:nvPr>
        </p:nvSpPr>
        <p:spPr>
          <a:xfrm>
            <a:off x="0" y="11460"/>
            <a:ext cx="8229600" cy="1240138"/>
          </a:xfrm>
        </p:spPr>
        <p:txBody>
          <a:bodyPr/>
          <a:lstStyle/>
          <a:p>
            <a:r>
              <a:rPr lang="en-GB" dirty="0"/>
              <a:t>Publications Report</a:t>
            </a:r>
            <a:br>
              <a:rPr lang="en-GB" dirty="0"/>
            </a:br>
            <a:endParaRPr lang="en-GB" dirty="0"/>
          </a:p>
        </p:txBody>
      </p:sp>
      <p:sp>
        <p:nvSpPr>
          <p:cNvPr id="3" name="Content Placeholder 2">
            <a:extLst>
              <a:ext uri="{FF2B5EF4-FFF2-40B4-BE49-F238E27FC236}">
                <a16:creationId xmlns:a16="http://schemas.microsoft.com/office/drawing/2014/main" id="{30DF8D0B-30AD-4086-8A47-599A80432D1C}"/>
              </a:ext>
            </a:extLst>
          </p:cNvPr>
          <p:cNvSpPr>
            <a:spLocks noGrp="1"/>
          </p:cNvSpPr>
          <p:nvPr>
            <p:ph idx="1"/>
          </p:nvPr>
        </p:nvSpPr>
        <p:spPr>
          <a:xfrm>
            <a:off x="24409" y="1340768"/>
            <a:ext cx="4979640" cy="2869779"/>
          </a:xfrm>
        </p:spPr>
        <p:txBody>
          <a:bodyPr/>
          <a:lstStyle/>
          <a:p>
            <a:r>
              <a:rPr lang="en-GB" sz="2400" dirty="0"/>
              <a:t>CMS has now submitted </a:t>
            </a:r>
            <a:r>
              <a:rPr lang="en-GB" sz="2400" dirty="0">
                <a:solidFill>
                  <a:srgbClr val="FF0000"/>
                </a:solidFill>
              </a:rPr>
              <a:t>857</a:t>
            </a:r>
            <a:r>
              <a:rPr lang="en-GB" sz="2400" dirty="0"/>
              <a:t> collider data papers since 2010</a:t>
            </a:r>
          </a:p>
          <a:p>
            <a:pPr lvl="1"/>
            <a:r>
              <a:rPr lang="en-GB" sz="2000" dirty="0"/>
              <a:t>30 since last LHCC meeting in Nov</a:t>
            </a:r>
          </a:p>
          <a:p>
            <a:pPr lvl="1"/>
            <a:r>
              <a:rPr lang="en-GB" sz="2000" dirty="0"/>
              <a:t>full list: https://tinyurl.com/y9odauv6 </a:t>
            </a:r>
          </a:p>
          <a:p>
            <a:r>
              <a:rPr lang="en-GB" sz="2400" dirty="0"/>
              <a:t>2018 was a record year, submitted 141 papers! </a:t>
            </a:r>
          </a:p>
          <a:p>
            <a:pPr lvl="1"/>
            <a:r>
              <a:rPr lang="en-GB" sz="2000" dirty="0"/>
              <a:t>highest ever in any HEP experiment</a:t>
            </a:r>
          </a:p>
          <a:p>
            <a:pPr lvl="1"/>
            <a:r>
              <a:rPr lang="en-GB" sz="2000" dirty="0"/>
              <a:t>previous record was CMS with 132 papers in 2017</a:t>
            </a:r>
          </a:p>
        </p:txBody>
      </p:sp>
      <p:sp>
        <p:nvSpPr>
          <p:cNvPr id="4" name="Slide Number Placeholder 3">
            <a:extLst>
              <a:ext uri="{FF2B5EF4-FFF2-40B4-BE49-F238E27FC236}">
                <a16:creationId xmlns:a16="http://schemas.microsoft.com/office/drawing/2014/main" id="{EF854069-90C1-4506-958C-BC3DFF1A1CF3}"/>
              </a:ext>
            </a:extLst>
          </p:cNvPr>
          <p:cNvSpPr>
            <a:spLocks noGrp="1"/>
          </p:cNvSpPr>
          <p:nvPr>
            <p:ph type="sldNum" sz="quarter" idx="12"/>
          </p:nvPr>
        </p:nvSpPr>
        <p:spPr/>
        <p:txBody>
          <a:bodyPr/>
          <a:lstStyle/>
          <a:p>
            <a:pPr>
              <a:defRPr/>
            </a:pPr>
            <a:fld id="{7560666D-F64D-4C1B-9544-C505E21D54D3}" type="slidenum">
              <a:rPr lang="en-GB" smtClean="0"/>
              <a:pPr>
                <a:defRPr/>
              </a:pPr>
              <a:t>18</a:t>
            </a:fld>
            <a:r>
              <a:rPr lang="en-GB"/>
              <a:t> </a:t>
            </a:r>
            <a:endParaRPr lang="en-GB" dirty="0"/>
          </a:p>
        </p:txBody>
      </p:sp>
      <p:pic>
        <p:nvPicPr>
          <p:cNvPr id="6" name="Picture 5">
            <a:extLst>
              <a:ext uri="{FF2B5EF4-FFF2-40B4-BE49-F238E27FC236}">
                <a16:creationId xmlns:a16="http://schemas.microsoft.com/office/drawing/2014/main" id="{2FC3178B-D272-478D-B1F5-93708DEB6E1B}"/>
              </a:ext>
            </a:extLst>
          </p:cNvPr>
          <p:cNvPicPr>
            <a:picLocks noChangeAspect="1"/>
          </p:cNvPicPr>
          <p:nvPr/>
        </p:nvPicPr>
        <p:blipFill>
          <a:blip r:embed="rId2"/>
          <a:stretch>
            <a:fillRect/>
          </a:stretch>
        </p:blipFill>
        <p:spPr>
          <a:xfrm>
            <a:off x="4780868" y="908720"/>
            <a:ext cx="4364083" cy="3977680"/>
          </a:xfrm>
          <a:prstGeom prst="rect">
            <a:avLst/>
          </a:prstGeom>
        </p:spPr>
      </p:pic>
    </p:spTree>
    <p:extLst>
      <p:ext uri="{BB962C8B-B14F-4D97-AF65-F5344CB8AC3E}">
        <p14:creationId xmlns:p14="http://schemas.microsoft.com/office/powerpoint/2010/main" val="2740931250"/>
      </p:ext>
    </p:extLst>
  </p:cSld>
  <p:clrMapOvr>
    <a:masterClrMapping/>
  </p:clrMapOvr>
  <mc:AlternateContent xmlns:mc="http://schemas.openxmlformats.org/markup-compatibility/2006">
    <mc:Choice xmlns:p14="http://schemas.microsoft.com/office/powerpoint/2010/main" Requires="p14">
      <p:transition spd="slow" p14:dur="2000" advTm="47001"/>
    </mc:Choice>
    <mc:Fallback>
      <p:transition spd="slow" advTm="47001"/>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3C05-4F1C-4348-A40E-5F69A53CEEE1}"/>
              </a:ext>
            </a:extLst>
          </p:cNvPr>
          <p:cNvSpPr>
            <a:spLocks noGrp="1"/>
          </p:cNvSpPr>
          <p:nvPr>
            <p:ph type="title"/>
          </p:nvPr>
        </p:nvSpPr>
        <p:spPr/>
        <p:txBody>
          <a:bodyPr/>
          <a:lstStyle/>
          <a:p>
            <a:r>
              <a:rPr lang="en-GB" dirty="0"/>
              <a:t>Physics results since the last LHCC meeting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FAE9CBF-8987-4702-8B8D-115C8A1D3A8D}"/>
                  </a:ext>
                </a:extLst>
              </p:cNvPr>
              <p:cNvSpPr>
                <a:spLocks noGrp="1"/>
              </p:cNvSpPr>
              <p:nvPr>
                <p:ph idx="1"/>
              </p:nvPr>
            </p:nvSpPr>
            <p:spPr>
              <a:xfrm>
                <a:off x="0" y="1268760"/>
                <a:ext cx="9108504" cy="4525963"/>
              </a:xfrm>
            </p:spPr>
            <p:txBody>
              <a:bodyPr/>
              <a:lstStyle/>
              <a:p>
                <a:r>
                  <a:rPr lang="en-GB" sz="2400" dirty="0"/>
                  <a:t>b physics: </a:t>
                </a:r>
                <a:r>
                  <a:rPr lang="en-GB" sz="2400" dirty="0">
                    <a:solidFill>
                      <a:schemeClr val="tx1"/>
                    </a:solidFill>
                  </a:rPr>
                  <a:t>observation of new excited </a:t>
                </a:r>
                <a:r>
                  <a:rPr lang="en-GB" sz="2400" dirty="0" err="1">
                    <a:solidFill>
                      <a:schemeClr val="tx1"/>
                    </a:solidFill>
                  </a:rPr>
                  <a:t>B</a:t>
                </a:r>
                <a:r>
                  <a:rPr lang="en-GB" sz="2400" baseline="-25000" dirty="0" err="1">
                    <a:solidFill>
                      <a:schemeClr val="tx1"/>
                    </a:solidFill>
                  </a:rPr>
                  <a:t>c</a:t>
                </a:r>
                <a:r>
                  <a:rPr lang="en-GB" sz="2400" baseline="30000" dirty="0">
                    <a:solidFill>
                      <a:schemeClr val="tx1"/>
                    </a:solidFill>
                  </a:rPr>
                  <a:t>+</a:t>
                </a:r>
                <a:r>
                  <a:rPr lang="en-GB" sz="2400" dirty="0">
                    <a:solidFill>
                      <a:schemeClr val="tx1"/>
                    </a:solidFill>
                  </a:rPr>
                  <a:t> states : BPH-18-007</a:t>
                </a:r>
                <a:endParaRPr lang="en-GB" sz="2000" dirty="0">
                  <a:solidFill>
                    <a:schemeClr val="tx1"/>
                  </a:solidFill>
                </a:endParaRPr>
              </a:p>
              <a:p>
                <a:r>
                  <a:rPr lang="en-GB" sz="2400" dirty="0"/>
                  <a:t>top &amp; standard model physics</a:t>
                </a:r>
              </a:p>
              <a:p>
                <a:pPr lvl="1"/>
                <a:r>
                  <a:rPr lang="en-GB" sz="2000" dirty="0" err="1"/>
                  <a:t>tZq</a:t>
                </a:r>
                <a:r>
                  <a:rPr lang="en-GB" sz="2000" dirty="0"/>
                  <a:t>: TOP-18-008</a:t>
                </a:r>
              </a:p>
              <a:p>
                <a:pPr lvl="1"/>
                <a:r>
                  <a:rPr lang="en-GB" sz="2000" dirty="0"/>
                  <a:t>top spin correlations: TOP-18-006</a:t>
                </a:r>
              </a:p>
              <a:p>
                <a:pPr lvl="1"/>
                <a:r>
                  <a:rPr lang="en-GB" sz="2000" dirty="0"/>
                  <a:t>single top combination with ATLAS: TOP-17-006</a:t>
                </a:r>
              </a:p>
              <a:p>
                <a:pPr lvl="1"/>
                <a:r>
                  <a:rPr lang="en-GB" sz="2000" dirty="0"/>
                  <a:t>top mass at 13 </a:t>
                </a:r>
                <a:r>
                  <a:rPr lang="en-GB" sz="2000" dirty="0" err="1"/>
                  <a:t>TeV</a:t>
                </a:r>
                <a:r>
                  <a:rPr lang="en-GB" sz="2000" dirty="0"/>
                  <a:t> in all jets + comb. with l + jets: TOP-17-008</a:t>
                </a:r>
              </a:p>
              <a:p>
                <a:pPr lvl="1"/>
                <a:r>
                  <a:rPr lang="en-GB" sz="2000" dirty="0"/>
                  <a:t>search for W boson decays to three charged </a:t>
                </a:r>
                <a:r>
                  <a:rPr lang="en-GB" sz="2000" dirty="0" err="1"/>
                  <a:t>pions</a:t>
                </a:r>
                <a:r>
                  <a:rPr lang="en-GB" sz="2000" dirty="0"/>
                  <a:t>: SMP-18-009</a:t>
                </a:r>
              </a:p>
              <a:p>
                <a:r>
                  <a:rPr lang="en-GB" sz="2400" dirty="0"/>
                  <a:t>searches:</a:t>
                </a:r>
              </a:p>
              <a:p>
                <a:pPr lvl="1"/>
                <a:r>
                  <a:rPr lang="en-GB" sz="2000" dirty="0"/>
                  <a:t>exotic decay H</a:t>
                </a:r>
                <a14:m>
                  <m:oMath xmlns:m="http://schemas.openxmlformats.org/officeDocument/2006/math">
                    <m:r>
                      <a:rPr lang="en-GB" sz="2000" b="0" i="1" smtClean="0">
                        <a:latin typeface="Cambria Math" panose="02040503050406030204" pitchFamily="18" charset="0"/>
                      </a:rPr>
                      <m:t>→</m:t>
                    </m:r>
                    <m:r>
                      <a:rPr lang="en-GB" sz="2000" b="0" i="1" smtClean="0">
                        <a:latin typeface="Cambria Math" panose="02040503050406030204" pitchFamily="18" charset="0"/>
                      </a:rPr>
                      <m:t>𝜙𝜙</m:t>
                    </m:r>
                    <m:r>
                      <a:rPr lang="en-GB" sz="2000" b="0" i="1" smtClean="0">
                        <a:latin typeface="Cambria Math" panose="02040503050406030204" pitchFamily="18" charset="0"/>
                      </a:rPr>
                      <m:t>→</m:t>
                    </m:r>
                    <m:r>
                      <a:rPr lang="en-GB" sz="2000" b="0" i="1" smtClean="0">
                        <a:latin typeface="Cambria Math" panose="02040503050406030204" pitchFamily="18" charset="0"/>
                      </a:rPr>
                      <m:t>𝑋</m:t>
                    </m:r>
                    <m:r>
                      <a:rPr lang="en-GB" sz="2000" b="0" i="1" smtClean="0">
                        <a:latin typeface="Cambria Math" panose="02040503050406030204" pitchFamily="18" charset="0"/>
                      </a:rPr>
                      <m:t>+2</m:t>
                    </m:r>
                    <m:r>
                      <a:rPr lang="en-GB" sz="2000" b="0" i="1" smtClean="0">
                        <a:latin typeface="Cambria Math" panose="02040503050406030204" pitchFamily="18" charset="0"/>
                      </a:rPr>
                      <m:t>𝜇</m:t>
                    </m:r>
                    <m:r>
                      <a:rPr lang="en-GB" sz="2000" b="0" i="1" smtClean="0">
                        <a:latin typeface="Cambria Math" panose="02040503050406030204" pitchFamily="18" charset="0"/>
                      </a:rPr>
                      <m:t>+2</m:t>
                    </m:r>
                  </m:oMath>
                </a14:m>
                <a:r>
                  <a:rPr lang="en-GB" sz="2000" dirty="0"/>
                  <a:t>b-jets: HIG-18-011</a:t>
                </a:r>
              </a:p>
              <a:p>
                <a:r>
                  <a:rPr lang="en-GB" sz="2400" dirty="0"/>
                  <a:t>HL-LHC / HE-LHC yellow reports:</a:t>
                </a:r>
              </a:p>
              <a:p>
                <a:pPr lvl="1"/>
                <a:r>
                  <a:rPr lang="en-GB" sz="2000" dirty="0"/>
                  <a:t>~40 analyses for HL/HE LHC submitted (~23 since last LHCC meeting)</a:t>
                </a:r>
              </a:p>
              <a:p>
                <a:pPr lvl="2"/>
                <a:r>
                  <a:rPr lang="en-GB" sz="1600" dirty="0">
                    <a:solidFill>
                      <a:srgbClr val="0D50A3"/>
                    </a:solidFill>
                  </a:rPr>
                  <a:t>http://cms-results.web.cern.ch/cms-results/public-results/preliminary-results/FTR/index.html</a:t>
                </a:r>
                <a:endParaRPr lang="en-GB" sz="1600" dirty="0"/>
              </a:p>
              <a:p>
                <a:pPr lvl="1"/>
                <a:r>
                  <a:rPr lang="en-GB" sz="2000" dirty="0"/>
                  <a:t> main WG yellow reports submitted</a:t>
                </a:r>
              </a:p>
            </p:txBody>
          </p:sp>
        </mc:Choice>
        <mc:Fallback>
          <p:sp>
            <p:nvSpPr>
              <p:cNvPr id="3" name="Content Placeholder 2">
                <a:extLst>
                  <a:ext uri="{FF2B5EF4-FFF2-40B4-BE49-F238E27FC236}">
                    <a16:creationId xmlns:a16="http://schemas.microsoft.com/office/drawing/2014/main" id="{DFAE9CBF-8987-4702-8B8D-115C8A1D3A8D}"/>
                  </a:ext>
                </a:extLst>
              </p:cNvPr>
              <p:cNvSpPr>
                <a:spLocks noGrp="1" noRot="1" noChangeAspect="1" noMove="1" noResize="1" noEditPoints="1" noAdjustHandles="1" noChangeArrowheads="1" noChangeShapeType="1" noTextEdit="1"/>
              </p:cNvSpPr>
              <p:nvPr>
                <p:ph idx="1"/>
              </p:nvPr>
            </p:nvSpPr>
            <p:spPr>
              <a:xfrm>
                <a:off x="0" y="1268760"/>
                <a:ext cx="9108504" cy="4525963"/>
              </a:xfrm>
              <a:blipFill>
                <a:blip r:embed="rId2"/>
                <a:stretch>
                  <a:fillRect l="-870" t="-1077" b="-1265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468A5CA-8BEB-40EE-B4D4-3AF4DABD3B0A}"/>
              </a:ext>
            </a:extLst>
          </p:cNvPr>
          <p:cNvSpPr>
            <a:spLocks noGrp="1"/>
          </p:cNvSpPr>
          <p:nvPr>
            <p:ph type="sldNum" sz="quarter" idx="12"/>
          </p:nvPr>
        </p:nvSpPr>
        <p:spPr/>
        <p:txBody>
          <a:bodyPr/>
          <a:lstStyle/>
          <a:p>
            <a:pPr>
              <a:defRPr/>
            </a:pPr>
            <a:fld id="{7560666D-F64D-4C1B-9544-C505E21D54D3}" type="slidenum">
              <a:rPr lang="en-GB" smtClean="0"/>
              <a:pPr>
                <a:defRPr/>
              </a:pPr>
              <a:t>19</a:t>
            </a:fld>
            <a:r>
              <a:rPr lang="en-GB"/>
              <a:t> </a:t>
            </a:r>
            <a:endParaRPr lang="en-GB" dirty="0"/>
          </a:p>
        </p:txBody>
      </p:sp>
    </p:spTree>
    <p:extLst>
      <p:ext uri="{BB962C8B-B14F-4D97-AF65-F5344CB8AC3E}">
        <p14:creationId xmlns:p14="http://schemas.microsoft.com/office/powerpoint/2010/main" val="2811682157"/>
      </p:ext>
    </p:extLst>
  </p:cSld>
  <p:clrMapOvr>
    <a:masterClrMapping/>
  </p:clrMapOvr>
  <mc:AlternateContent xmlns:mc="http://schemas.openxmlformats.org/markup-compatibility/2006">
    <mc:Choice xmlns:p14="http://schemas.microsoft.com/office/powerpoint/2010/main" Requires="p14">
      <p:transition spd="slow" p14:dur="2000" advTm="24912"/>
    </mc:Choice>
    <mc:Fallback>
      <p:transition spd="slow" advTm="2491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8CD38-9830-4A3D-AFAE-FA129B57FBD4}"/>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4A05388E-9E8A-44E3-B187-C62599CB3270}"/>
              </a:ext>
            </a:extLst>
          </p:cNvPr>
          <p:cNvSpPr>
            <a:spLocks noGrp="1"/>
          </p:cNvSpPr>
          <p:nvPr>
            <p:ph idx="1"/>
          </p:nvPr>
        </p:nvSpPr>
        <p:spPr/>
        <p:txBody>
          <a:bodyPr/>
          <a:lstStyle/>
          <a:p>
            <a:r>
              <a:rPr lang="en-GB" dirty="0">
                <a:solidFill>
                  <a:srgbClr val="00B050"/>
                </a:solidFill>
              </a:rPr>
              <a:t>Summary of Heavy Ion Run</a:t>
            </a:r>
          </a:p>
          <a:p>
            <a:r>
              <a:rPr lang="en-GB" dirty="0"/>
              <a:t>Plans &amp; Status for LS2</a:t>
            </a:r>
          </a:p>
          <a:p>
            <a:r>
              <a:rPr lang="en-GB" dirty="0"/>
              <a:t>Computing &amp; Subsystems Status</a:t>
            </a:r>
          </a:p>
          <a:p>
            <a:r>
              <a:rPr lang="en-GB" dirty="0"/>
              <a:t>Latest Physics Results &amp; Publications</a:t>
            </a:r>
          </a:p>
        </p:txBody>
      </p:sp>
      <p:sp>
        <p:nvSpPr>
          <p:cNvPr id="4" name="Slide Number Placeholder 3">
            <a:extLst>
              <a:ext uri="{FF2B5EF4-FFF2-40B4-BE49-F238E27FC236}">
                <a16:creationId xmlns:a16="http://schemas.microsoft.com/office/drawing/2014/main" id="{949A58B2-4B8E-4709-874E-FA1F27A3FE72}"/>
              </a:ext>
            </a:extLst>
          </p:cNvPr>
          <p:cNvSpPr>
            <a:spLocks noGrp="1"/>
          </p:cNvSpPr>
          <p:nvPr>
            <p:ph type="sldNum" sz="quarter" idx="12"/>
          </p:nvPr>
        </p:nvSpPr>
        <p:spPr/>
        <p:txBody>
          <a:bodyPr/>
          <a:lstStyle/>
          <a:p>
            <a:pPr>
              <a:defRPr/>
            </a:pPr>
            <a:fld id="{7560666D-F64D-4C1B-9544-C505E21D54D3}" type="slidenum">
              <a:rPr lang="en-GB" smtClean="0"/>
              <a:pPr>
                <a:defRPr/>
              </a:pPr>
              <a:t>2</a:t>
            </a:fld>
            <a:r>
              <a:rPr lang="en-GB"/>
              <a:t> </a:t>
            </a:r>
            <a:endParaRPr lang="en-GB" dirty="0"/>
          </a:p>
        </p:txBody>
      </p:sp>
    </p:spTree>
    <p:extLst>
      <p:ext uri="{BB962C8B-B14F-4D97-AF65-F5344CB8AC3E}">
        <p14:creationId xmlns:p14="http://schemas.microsoft.com/office/powerpoint/2010/main" val="179773655"/>
      </p:ext>
    </p:extLst>
  </p:cSld>
  <p:clrMapOvr>
    <a:masterClrMapping/>
  </p:clrMapOvr>
  <mc:AlternateContent xmlns:mc="http://schemas.openxmlformats.org/markup-compatibility/2006">
    <mc:Choice xmlns:p14="http://schemas.microsoft.com/office/powerpoint/2010/main" Requires="p14">
      <p:transition spd="slow" p14:dur="2000" advTm="10771"/>
    </mc:Choice>
    <mc:Fallback>
      <p:transition spd="slow" advTm="1077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03FA-7BB3-3742-B558-1B7C36F8A121}"/>
              </a:ext>
            </a:extLst>
          </p:cNvPr>
          <p:cNvSpPr>
            <a:spLocks noGrp="1"/>
          </p:cNvSpPr>
          <p:nvPr>
            <p:ph type="title"/>
          </p:nvPr>
        </p:nvSpPr>
        <p:spPr>
          <a:xfrm>
            <a:off x="0" y="28622"/>
            <a:ext cx="9096916" cy="1240138"/>
          </a:xfrm>
        </p:spPr>
        <p:txBody>
          <a:bodyPr>
            <a:noAutofit/>
          </a:bodyPr>
          <a:lstStyle/>
          <a:p>
            <a:r>
              <a:rPr lang="en-GB" sz="3200" dirty="0">
                <a:solidFill>
                  <a:schemeClr val="tx2"/>
                </a:solidFill>
              </a:rPr>
              <a:t>First (in LHC) Run2 paper submitted!</a:t>
            </a:r>
          </a:p>
        </p:txBody>
      </p:sp>
      <p:sp>
        <p:nvSpPr>
          <p:cNvPr id="3" name="Date Placeholder 2">
            <a:extLst>
              <a:ext uri="{FF2B5EF4-FFF2-40B4-BE49-F238E27FC236}">
                <a16:creationId xmlns:a16="http://schemas.microsoft.com/office/drawing/2014/main" id="{37F2FEBD-8D10-E24E-9F9B-C21E58C1EE21}"/>
              </a:ext>
            </a:extLst>
          </p:cNvPr>
          <p:cNvSpPr>
            <a:spLocks noGrp="1"/>
          </p:cNvSpPr>
          <p:nvPr>
            <p:ph type="dt" sz="half" idx="10"/>
          </p:nvPr>
        </p:nvSpPr>
        <p:spPr/>
        <p:txBody>
          <a:bodyPr/>
          <a:lstStyle/>
          <a:p>
            <a:fld id="{C1F50D32-53E3-AF44-A3F7-8C160BE8DCE7}" type="datetime1">
              <a:rPr lang="it-IT" smtClean="0"/>
              <a:t>26/02/2019</a:t>
            </a:fld>
            <a:endParaRPr lang="en-US" dirty="0"/>
          </a:p>
        </p:txBody>
      </p:sp>
      <p:sp>
        <p:nvSpPr>
          <p:cNvPr id="5" name="Slide Number Placeholder 4">
            <a:extLst>
              <a:ext uri="{FF2B5EF4-FFF2-40B4-BE49-F238E27FC236}">
                <a16:creationId xmlns:a16="http://schemas.microsoft.com/office/drawing/2014/main" id="{B8D0F5D8-4318-DA42-AB09-C448E159BBBE}"/>
              </a:ext>
            </a:extLst>
          </p:cNvPr>
          <p:cNvSpPr>
            <a:spLocks noGrp="1"/>
          </p:cNvSpPr>
          <p:nvPr>
            <p:ph type="sldNum" sz="quarter" idx="12"/>
          </p:nvPr>
        </p:nvSpPr>
        <p:spPr/>
        <p:txBody>
          <a:bodyPr/>
          <a:lstStyle/>
          <a:p>
            <a:fld id="{D141A47F-327A-5440-82F1-5C6FBC34A9CD}" type="slidenum">
              <a:rPr lang="en-US" smtClean="0"/>
              <a:pPr/>
              <a:t>20</a:t>
            </a:fld>
            <a:endParaRPr lang="en-US" dirty="0"/>
          </a:p>
        </p:txBody>
      </p:sp>
      <p:pic>
        <p:nvPicPr>
          <p:cNvPr id="7" name="Picture 6">
            <a:extLst>
              <a:ext uri="{FF2B5EF4-FFF2-40B4-BE49-F238E27FC236}">
                <a16:creationId xmlns:a16="http://schemas.microsoft.com/office/drawing/2014/main" id="{707DAAAE-85C1-F54A-AFF0-7AF193E81A33}"/>
              </a:ext>
            </a:extLst>
          </p:cNvPr>
          <p:cNvPicPr>
            <a:picLocks noChangeAspect="1"/>
          </p:cNvPicPr>
          <p:nvPr/>
        </p:nvPicPr>
        <p:blipFill>
          <a:blip r:embed="rId2"/>
          <a:stretch>
            <a:fillRect/>
          </a:stretch>
        </p:blipFill>
        <p:spPr>
          <a:xfrm>
            <a:off x="455708" y="1143616"/>
            <a:ext cx="3783249" cy="2715871"/>
          </a:xfrm>
          <a:prstGeom prst="rect">
            <a:avLst/>
          </a:prstGeom>
        </p:spPr>
      </p:pic>
      <p:pic>
        <p:nvPicPr>
          <p:cNvPr id="12" name="Picture 11">
            <a:extLst>
              <a:ext uri="{FF2B5EF4-FFF2-40B4-BE49-F238E27FC236}">
                <a16:creationId xmlns:a16="http://schemas.microsoft.com/office/drawing/2014/main" id="{2A2BA219-5DD9-1341-9FAB-194BEE3BEE79}"/>
              </a:ext>
            </a:extLst>
          </p:cNvPr>
          <p:cNvPicPr>
            <a:picLocks noChangeAspect="1"/>
          </p:cNvPicPr>
          <p:nvPr/>
        </p:nvPicPr>
        <p:blipFill>
          <a:blip r:embed="rId3"/>
          <a:stretch>
            <a:fillRect/>
          </a:stretch>
        </p:blipFill>
        <p:spPr>
          <a:xfrm>
            <a:off x="898193" y="3892487"/>
            <a:ext cx="7518400" cy="2455333"/>
          </a:xfrm>
          <a:prstGeom prst="rect">
            <a:avLst/>
          </a:prstGeom>
        </p:spPr>
      </p:pic>
      <p:pic>
        <p:nvPicPr>
          <p:cNvPr id="14" name="Picture 13">
            <a:extLst>
              <a:ext uri="{FF2B5EF4-FFF2-40B4-BE49-F238E27FC236}">
                <a16:creationId xmlns:a16="http://schemas.microsoft.com/office/drawing/2014/main" id="{7B660AB5-E0C6-4345-836F-B2B682C355AB}"/>
              </a:ext>
            </a:extLst>
          </p:cNvPr>
          <p:cNvPicPr>
            <a:picLocks noChangeAspect="1"/>
          </p:cNvPicPr>
          <p:nvPr/>
        </p:nvPicPr>
        <p:blipFill>
          <a:blip r:embed="rId4"/>
          <a:stretch>
            <a:fillRect/>
          </a:stretch>
        </p:blipFill>
        <p:spPr>
          <a:xfrm>
            <a:off x="4274373" y="998095"/>
            <a:ext cx="4705995" cy="1202267"/>
          </a:xfrm>
          <a:prstGeom prst="rect">
            <a:avLst/>
          </a:prstGeom>
        </p:spPr>
      </p:pic>
      <p:sp>
        <p:nvSpPr>
          <p:cNvPr id="6" name="TextBox 5">
            <a:extLst>
              <a:ext uri="{FF2B5EF4-FFF2-40B4-BE49-F238E27FC236}">
                <a16:creationId xmlns:a16="http://schemas.microsoft.com/office/drawing/2014/main" id="{871D7FF6-2B5C-264F-9708-4162A7E046B0}"/>
              </a:ext>
            </a:extLst>
          </p:cNvPr>
          <p:cNvSpPr txBox="1"/>
          <p:nvPr/>
        </p:nvSpPr>
        <p:spPr>
          <a:xfrm>
            <a:off x="6429957" y="127760"/>
            <a:ext cx="2725233" cy="1015856"/>
          </a:xfrm>
          <a:prstGeom prst="rect">
            <a:avLst/>
          </a:prstGeom>
          <a:noFill/>
        </p:spPr>
        <p:txBody>
          <a:bodyPr wrap="none" rtlCol="0">
            <a:spAutoFit/>
          </a:bodyPr>
          <a:lstStyle/>
          <a:p>
            <a:pPr algn="r"/>
            <a:r>
              <a:rPr lang="en-GB" sz="1467" dirty="0"/>
              <a:t>BPH-18-007</a:t>
            </a:r>
          </a:p>
          <a:p>
            <a:pPr algn="r"/>
            <a:r>
              <a:rPr lang="en-GB" sz="1467" dirty="0"/>
              <a:t>https://arxiv.org/abs/1902.00571</a:t>
            </a:r>
          </a:p>
          <a:p>
            <a:pPr algn="r"/>
            <a:r>
              <a:rPr lang="en-GB" sz="1600" dirty="0"/>
              <a:t>submitted to Phys Rev Lett.</a:t>
            </a:r>
          </a:p>
          <a:p>
            <a:pPr algn="r"/>
            <a:endParaRPr lang="en-GB" sz="1467" dirty="0"/>
          </a:p>
        </p:txBody>
      </p:sp>
      <p:sp>
        <p:nvSpPr>
          <p:cNvPr id="9" name="TextBox 8">
            <a:extLst>
              <a:ext uri="{FF2B5EF4-FFF2-40B4-BE49-F238E27FC236}">
                <a16:creationId xmlns:a16="http://schemas.microsoft.com/office/drawing/2014/main" id="{CF819A40-6860-3C4A-8CB5-2AA4EFA99044}"/>
              </a:ext>
            </a:extLst>
          </p:cNvPr>
          <p:cNvSpPr txBox="1"/>
          <p:nvPr/>
        </p:nvSpPr>
        <p:spPr>
          <a:xfrm>
            <a:off x="4454846" y="2325710"/>
            <a:ext cx="4345047" cy="1241622"/>
          </a:xfrm>
          <a:prstGeom prst="rect">
            <a:avLst/>
          </a:prstGeom>
          <a:solidFill>
            <a:srgbClr val="92D050">
              <a:alpha val="22000"/>
            </a:srgbClr>
          </a:solidFill>
        </p:spPr>
        <p:txBody>
          <a:bodyPr wrap="square" rtlCol="0">
            <a:spAutoFit/>
          </a:bodyPr>
          <a:lstStyle/>
          <a:p>
            <a:r>
              <a:rPr lang="en-GB" sz="1867" dirty="0"/>
              <a:t>Ready with 140 fb</a:t>
            </a:r>
            <a:r>
              <a:rPr lang="en-GB" sz="1867" baseline="30000" dirty="0"/>
              <a:t>-1</a:t>
            </a:r>
            <a:r>
              <a:rPr lang="en-GB" sz="1867" dirty="0"/>
              <a:t> after just two months from the end of the run demonstrates that that the detector and computing work flows are performing extremely well!</a:t>
            </a:r>
            <a:endParaRPr lang="en-GB" sz="1867" baseline="30000" dirty="0"/>
          </a:p>
        </p:txBody>
      </p:sp>
    </p:spTree>
    <p:extLst>
      <p:ext uri="{BB962C8B-B14F-4D97-AF65-F5344CB8AC3E}">
        <p14:creationId xmlns:p14="http://schemas.microsoft.com/office/powerpoint/2010/main" val="2895228697"/>
      </p:ext>
    </p:extLst>
  </p:cSld>
  <p:clrMapOvr>
    <a:masterClrMapping/>
  </p:clrMapOvr>
  <mc:AlternateContent xmlns:mc="http://schemas.openxmlformats.org/markup-compatibility/2006">
    <mc:Choice xmlns:p14="http://schemas.microsoft.com/office/powerpoint/2010/main" Requires="p14">
      <p:transition spd="slow" p14:dur="2000" advTm="71040"/>
    </mc:Choice>
    <mc:Fallback>
      <p:transition spd="slow" advTm="7104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04CE5-C4FC-40A2-920B-A0AA38490EF2}"/>
              </a:ext>
            </a:extLst>
          </p:cNvPr>
          <p:cNvSpPr>
            <a:spLocks noGrp="1"/>
          </p:cNvSpPr>
          <p:nvPr>
            <p:ph type="title"/>
          </p:nvPr>
        </p:nvSpPr>
        <p:spPr>
          <a:xfrm>
            <a:off x="-1" y="28622"/>
            <a:ext cx="9324529" cy="1240138"/>
          </a:xfrm>
        </p:spPr>
        <p:txBody>
          <a:bodyPr/>
          <a:lstStyle/>
          <a:p>
            <a:r>
              <a:rPr lang="en-GB" dirty="0"/>
              <a:t>Single Top: ATLAS + CMS                                   Run1  Combination</a:t>
            </a:r>
          </a:p>
        </p:txBody>
      </p:sp>
      <p:sp>
        <p:nvSpPr>
          <p:cNvPr id="3" name="Content Placeholder 2">
            <a:extLst>
              <a:ext uri="{FF2B5EF4-FFF2-40B4-BE49-F238E27FC236}">
                <a16:creationId xmlns:a16="http://schemas.microsoft.com/office/drawing/2014/main" id="{AA1666B8-1929-4399-8946-2D73D4FBCDC6}"/>
              </a:ext>
            </a:extLst>
          </p:cNvPr>
          <p:cNvSpPr>
            <a:spLocks noGrp="1"/>
          </p:cNvSpPr>
          <p:nvPr>
            <p:ph idx="1"/>
          </p:nvPr>
        </p:nvSpPr>
        <p:spPr>
          <a:xfrm>
            <a:off x="0" y="1340768"/>
            <a:ext cx="5401855" cy="4433239"/>
          </a:xfrm>
        </p:spPr>
        <p:txBody>
          <a:bodyPr/>
          <a:lstStyle/>
          <a:p>
            <a:r>
              <a:rPr lang="en-GB" sz="2000" dirty="0"/>
              <a:t>sensitive test of new physics that modify </a:t>
            </a:r>
            <a:r>
              <a:rPr lang="en-GB" sz="2000" dirty="0" err="1"/>
              <a:t>tWb</a:t>
            </a:r>
            <a:r>
              <a:rPr lang="en-GB" sz="2000" dirty="0"/>
              <a:t> couplings or have new particles/interactions</a:t>
            </a:r>
          </a:p>
          <a:p>
            <a:r>
              <a:rPr lang="en-GB" sz="2000" dirty="0"/>
              <a:t>combine with ATLAS to maximise sensitivity to any SM cross-section deviations</a:t>
            </a:r>
          </a:p>
          <a:p>
            <a:pPr lvl="1"/>
            <a:r>
              <a:rPr lang="en-GB" sz="1600" dirty="0"/>
              <a:t>combination reduces the 68% confidence interval on x-sec by </a:t>
            </a:r>
            <a:r>
              <a:rPr lang="en-GB" sz="1600" dirty="0">
                <a:solidFill>
                  <a:srgbClr val="7030A0"/>
                </a:solidFill>
              </a:rPr>
              <a:t>4 to 15% depending on process</a:t>
            </a:r>
          </a:p>
          <a:p>
            <a:pPr lvl="1"/>
            <a:r>
              <a:rPr lang="en-GB" sz="1600" dirty="0"/>
              <a:t>excellent example of what can be achieved together</a:t>
            </a:r>
          </a:p>
          <a:p>
            <a:pPr lvl="1"/>
            <a:r>
              <a:rPr lang="en-GB" sz="1600" dirty="0"/>
              <a:t>ATLAS will show the extracted </a:t>
            </a:r>
            <a:r>
              <a:rPr lang="en-GB" sz="1600" dirty="0" err="1"/>
              <a:t>V</a:t>
            </a:r>
            <a:r>
              <a:rPr lang="en-GB" sz="1600" baseline="-25000" dirty="0" err="1"/>
              <a:t>tb</a:t>
            </a:r>
            <a:r>
              <a:rPr lang="en-GB" sz="1600" dirty="0"/>
              <a:t> results</a:t>
            </a:r>
          </a:p>
          <a:p>
            <a:r>
              <a:rPr lang="en-GB" sz="2000" dirty="0"/>
              <a:t>compatible with SM prediction</a:t>
            </a:r>
          </a:p>
          <a:p>
            <a:endParaRPr lang="en-GB" dirty="0"/>
          </a:p>
        </p:txBody>
      </p:sp>
      <p:sp>
        <p:nvSpPr>
          <p:cNvPr id="4" name="Slide Number Placeholder 3">
            <a:extLst>
              <a:ext uri="{FF2B5EF4-FFF2-40B4-BE49-F238E27FC236}">
                <a16:creationId xmlns:a16="http://schemas.microsoft.com/office/drawing/2014/main" id="{6E63A157-15DF-465D-BED1-2F2E8EFF3070}"/>
              </a:ext>
            </a:extLst>
          </p:cNvPr>
          <p:cNvSpPr>
            <a:spLocks noGrp="1"/>
          </p:cNvSpPr>
          <p:nvPr>
            <p:ph type="sldNum" sz="quarter" idx="12"/>
          </p:nvPr>
        </p:nvSpPr>
        <p:spPr/>
        <p:txBody>
          <a:bodyPr/>
          <a:lstStyle/>
          <a:p>
            <a:pPr>
              <a:defRPr/>
            </a:pPr>
            <a:fld id="{7560666D-F64D-4C1B-9544-C505E21D54D3}" type="slidenum">
              <a:rPr lang="en-GB" smtClean="0"/>
              <a:pPr>
                <a:defRPr/>
              </a:pPr>
              <a:t>21</a:t>
            </a:fld>
            <a:r>
              <a:rPr lang="en-GB"/>
              <a:t> </a:t>
            </a:r>
            <a:endParaRPr lang="en-GB" dirty="0"/>
          </a:p>
        </p:txBody>
      </p:sp>
      <p:pic>
        <p:nvPicPr>
          <p:cNvPr id="5" name="Picture 4">
            <a:extLst>
              <a:ext uri="{FF2B5EF4-FFF2-40B4-BE49-F238E27FC236}">
                <a16:creationId xmlns:a16="http://schemas.microsoft.com/office/drawing/2014/main" id="{C3A24AE4-CB1A-42DD-955B-84FDBAB8DF2D}"/>
              </a:ext>
            </a:extLst>
          </p:cNvPr>
          <p:cNvPicPr>
            <a:picLocks noChangeAspect="1"/>
          </p:cNvPicPr>
          <p:nvPr/>
        </p:nvPicPr>
        <p:blipFill>
          <a:blip r:embed="rId2"/>
          <a:stretch>
            <a:fillRect/>
          </a:stretch>
        </p:blipFill>
        <p:spPr>
          <a:xfrm>
            <a:off x="5431553" y="1186835"/>
            <a:ext cx="3712447" cy="2896322"/>
          </a:xfrm>
          <a:prstGeom prst="rect">
            <a:avLst/>
          </a:prstGeom>
        </p:spPr>
      </p:pic>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B52280A0-14DF-4F2E-8A44-3E2595F0DBA5}"/>
                  </a:ext>
                </a:extLst>
              </p:cNvPr>
              <p:cNvGraphicFramePr>
                <a:graphicFrameLocks noGrp="1"/>
              </p:cNvGraphicFramePr>
              <p:nvPr>
                <p:extLst>
                  <p:ext uri="{D42A27DB-BD31-4B8C-83A1-F6EECF244321}">
                    <p14:modId xmlns:p14="http://schemas.microsoft.com/office/powerpoint/2010/main" val="3546367839"/>
                  </p:ext>
                </p:extLst>
              </p:nvPr>
            </p:nvGraphicFramePr>
            <p:xfrm>
              <a:off x="1200943" y="4186457"/>
              <a:ext cx="7327066" cy="2174496"/>
            </p:xfrm>
            <a:graphic>
              <a:graphicData uri="http://schemas.openxmlformats.org/drawingml/2006/table">
                <a:tbl>
                  <a:tblPr firstRow="1" bandRow="1">
                    <a:tableStyleId>{5C22544A-7EE6-4342-B048-85BDC9FD1C3A}</a:tableStyleId>
                  </a:tblPr>
                  <a:tblGrid>
                    <a:gridCol w="640229">
                      <a:extLst>
                        <a:ext uri="{9D8B030D-6E8A-4147-A177-3AD203B41FA5}">
                          <a16:colId xmlns:a16="http://schemas.microsoft.com/office/drawing/2014/main" val="430909664"/>
                        </a:ext>
                      </a:extLst>
                    </a:gridCol>
                    <a:gridCol w="1067049">
                      <a:extLst>
                        <a:ext uri="{9D8B030D-6E8A-4147-A177-3AD203B41FA5}">
                          <a16:colId xmlns:a16="http://schemas.microsoft.com/office/drawing/2014/main" val="2848184754"/>
                        </a:ext>
                      </a:extLst>
                    </a:gridCol>
                    <a:gridCol w="1351595">
                      <a:extLst>
                        <a:ext uri="{9D8B030D-6E8A-4147-A177-3AD203B41FA5}">
                          <a16:colId xmlns:a16="http://schemas.microsoft.com/office/drawing/2014/main" val="2063754570"/>
                        </a:ext>
                      </a:extLst>
                    </a:gridCol>
                    <a:gridCol w="1422731">
                      <a:extLst>
                        <a:ext uri="{9D8B030D-6E8A-4147-A177-3AD203B41FA5}">
                          <a16:colId xmlns:a16="http://schemas.microsoft.com/office/drawing/2014/main" val="2270333354"/>
                        </a:ext>
                      </a:extLst>
                    </a:gridCol>
                    <a:gridCol w="1422731">
                      <a:extLst>
                        <a:ext uri="{9D8B030D-6E8A-4147-A177-3AD203B41FA5}">
                          <a16:colId xmlns:a16="http://schemas.microsoft.com/office/drawing/2014/main" val="3231402100"/>
                        </a:ext>
                      </a:extLst>
                    </a:gridCol>
                    <a:gridCol w="1422731">
                      <a:extLst>
                        <a:ext uri="{9D8B030D-6E8A-4147-A177-3AD203B41FA5}">
                          <a16:colId xmlns:a16="http://schemas.microsoft.com/office/drawing/2014/main" val="2625220849"/>
                        </a:ext>
                      </a:extLst>
                    </a:gridCol>
                  </a:tblGrid>
                  <a:tr h="294750">
                    <a:tc>
                      <a:txBody>
                        <a:bodyPr/>
                        <a:lstStyle/>
                        <a:p>
                          <a:pPr/>
                          <a14:m>
                            <m:oMathPara xmlns:m="http://schemas.openxmlformats.org/officeDocument/2006/math">
                              <m:oMathParaPr>
                                <m:jc m:val="centerGroup"/>
                              </m:oMathParaPr>
                              <m:oMath xmlns:m="http://schemas.openxmlformats.org/officeDocument/2006/math">
                                <m:r>
                                  <a:rPr lang="en-GB" sz="1400" b="1" i="1" smtClean="0">
                                    <a:latin typeface="Cambria Math" panose="02040503050406030204" pitchFamily="18" charset="0"/>
                                  </a:rPr>
                                  <m:t>√</m:t>
                                </m:r>
                                <m:r>
                                  <a:rPr lang="en-GB" sz="1400" b="1" i="1" smtClean="0">
                                    <a:latin typeface="Cambria Math" panose="02040503050406030204" pitchFamily="18" charset="0"/>
                                  </a:rPr>
                                  <m:t>𝒔</m:t>
                                </m:r>
                              </m:oMath>
                            </m:oMathPara>
                          </a14:m>
                          <a:endParaRPr lang="en-GB" sz="1400" dirty="0"/>
                        </a:p>
                      </a:txBody>
                      <a:tcPr/>
                    </a:tc>
                    <a:tc>
                      <a:txBody>
                        <a:bodyPr/>
                        <a:lstStyle/>
                        <a:p>
                          <a:r>
                            <a:rPr lang="en-GB" sz="1400" dirty="0"/>
                            <a:t>process</a:t>
                          </a:r>
                        </a:p>
                      </a:txBody>
                      <a:tcPr/>
                    </a:tc>
                    <a:tc>
                      <a:txBody>
                        <a:bodyPr/>
                        <a:lstStyle/>
                        <a:p>
                          <a:pPr algn="ctr"/>
                          <a:r>
                            <a:rPr lang="en-GB" sz="1400" dirty="0"/>
                            <a:t>ATLAS (pb)</a:t>
                          </a:r>
                        </a:p>
                      </a:txBody>
                      <a:tcPr/>
                    </a:tc>
                    <a:tc>
                      <a:txBody>
                        <a:bodyPr/>
                        <a:lstStyle/>
                        <a:p>
                          <a:pPr algn="ctr"/>
                          <a:r>
                            <a:rPr lang="en-GB" sz="1400" dirty="0"/>
                            <a:t>CMS (pb)</a:t>
                          </a:r>
                        </a:p>
                      </a:txBody>
                      <a:tcPr/>
                    </a:tc>
                    <a:tc>
                      <a:txBody>
                        <a:bodyPr/>
                        <a:lstStyle/>
                        <a:p>
                          <a:pPr algn="ctr"/>
                          <a:r>
                            <a:rPr lang="en-GB" sz="1400" dirty="0"/>
                            <a:t>Combined (pb)</a:t>
                          </a:r>
                        </a:p>
                      </a:txBody>
                      <a:tcPr/>
                    </a:tc>
                    <a:tc>
                      <a:txBody>
                        <a:bodyPr/>
                        <a:lstStyle/>
                        <a:p>
                          <a:pPr algn="ctr"/>
                          <a:r>
                            <a:rPr lang="en-GB" sz="1400" dirty="0"/>
                            <a:t>68% CI </a:t>
                          </a:r>
                          <a:r>
                            <a:rPr lang="en-GB" sz="1400" dirty="0" err="1"/>
                            <a:t>reduct</a:t>
                          </a:r>
                          <a:endParaRPr lang="en-GB" sz="1400" dirty="0"/>
                        </a:p>
                      </a:txBody>
                      <a:tcPr/>
                    </a:tc>
                    <a:extLst>
                      <a:ext uri="{0D108BD9-81ED-4DB2-BD59-A6C34878D82A}">
                        <a16:rowId xmlns:a16="http://schemas.microsoft.com/office/drawing/2014/main" val="1308968075"/>
                      </a:ext>
                    </a:extLst>
                  </a:tr>
                  <a:tr h="294750">
                    <a:tc rowSpan="3">
                      <a:txBody>
                        <a:bodyPr/>
                        <a:lstStyle/>
                        <a:p>
                          <a:pPr algn="ctr"/>
                          <a:endParaRPr lang="en-GB" sz="1400" dirty="0"/>
                        </a:p>
                        <a:p>
                          <a:pPr algn="ctr"/>
                          <a:r>
                            <a:rPr lang="en-GB" sz="1400" dirty="0"/>
                            <a:t>7 </a:t>
                          </a:r>
                          <a:r>
                            <a:rPr lang="en-GB" sz="1400" dirty="0" err="1"/>
                            <a:t>TeV</a:t>
                          </a:r>
                          <a:endParaRPr lang="en-GB" sz="1400" dirty="0"/>
                        </a:p>
                      </a:txBody>
                      <a:tcPr/>
                    </a:tc>
                    <a:tc>
                      <a:txBody>
                        <a:bodyPr/>
                        <a:lstStyle/>
                        <a:p>
                          <a:r>
                            <a:rPr lang="en-GB" sz="1400" dirty="0"/>
                            <a:t>t-channel</a:t>
                          </a:r>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68±8</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67.2±6.1</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67.5±5.7</m:t>
                                </m:r>
                              </m:oMath>
                            </m:oMathPara>
                          </a14:m>
                          <a:endParaRPr lang="en-GB" sz="1400" dirty="0"/>
                        </a:p>
                      </a:txBody>
                      <a:tcPr/>
                    </a:tc>
                    <a:tc>
                      <a:txBody>
                        <a:bodyPr/>
                        <a:lstStyle/>
                        <a:p>
                          <a:pPr algn="ctr"/>
                          <a:r>
                            <a:rPr lang="en-GB" sz="1400" dirty="0"/>
                            <a:t>6.5%</a:t>
                          </a:r>
                        </a:p>
                      </a:txBody>
                      <a:tcPr/>
                    </a:tc>
                    <a:extLst>
                      <a:ext uri="{0D108BD9-81ED-4DB2-BD59-A6C34878D82A}">
                        <a16:rowId xmlns:a16="http://schemas.microsoft.com/office/drawing/2014/main" val="2513289534"/>
                      </a:ext>
                    </a:extLst>
                  </a:tr>
                  <a:tr h="294750">
                    <a:tc vMerge="1">
                      <a:txBody>
                        <a:bodyPr/>
                        <a:lstStyle/>
                        <a:p>
                          <a:endParaRPr lang="en-GB"/>
                        </a:p>
                      </a:txBody>
                      <a:tcPr/>
                    </a:tc>
                    <a:tc>
                      <a:txBody>
                        <a:bodyPr/>
                        <a:lstStyle/>
                        <a:p>
                          <a:r>
                            <a:rPr lang="en-GB" sz="1400" dirty="0" err="1"/>
                            <a:t>tW</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16.8±5.7</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GB" sz="1400" b="0" i="1" smtClean="0">
                                        <a:latin typeface="Cambria Math" panose="02040503050406030204" pitchFamily="18" charset="0"/>
                                      </a:rPr>
                                    </m:ctrlPr>
                                  </m:sSubSupPr>
                                  <m:e>
                                    <m:r>
                                      <a:rPr lang="en-GB" sz="1400" b="0" i="1" smtClean="0">
                                        <a:latin typeface="Cambria Math" panose="02040503050406030204" pitchFamily="18" charset="0"/>
                                      </a:rPr>
                                      <m:t>16</m:t>
                                    </m:r>
                                  </m:e>
                                  <m:sub>
                                    <m:r>
                                      <a:rPr lang="en-GB" sz="1400" b="0" i="1" smtClean="0">
                                        <a:latin typeface="Cambria Math" panose="02040503050406030204" pitchFamily="18" charset="0"/>
                                      </a:rPr>
                                      <m:t>−4</m:t>
                                    </m:r>
                                  </m:sub>
                                  <m:sup>
                                    <m:r>
                                      <a:rPr lang="en-GB" sz="1400" b="0" i="1" smtClean="0">
                                        <a:latin typeface="Cambria Math" panose="02040503050406030204" pitchFamily="18" charset="0"/>
                                      </a:rPr>
                                      <m:t>+5</m:t>
                                    </m:r>
                                  </m:sup>
                                </m:sSubSup>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16.3±4.1</m:t>
                                </m:r>
                              </m:oMath>
                            </m:oMathPara>
                          </a14:m>
                          <a:endParaRPr lang="en-GB" sz="1400" dirty="0"/>
                        </a:p>
                      </a:txBody>
                      <a:tcPr/>
                    </a:tc>
                    <a:tc>
                      <a:txBody>
                        <a:bodyPr/>
                        <a:lstStyle/>
                        <a:p>
                          <a:pPr algn="ctr"/>
                          <a:r>
                            <a:rPr lang="en-GB" sz="1400" dirty="0"/>
                            <a:t>9%</a:t>
                          </a:r>
                        </a:p>
                      </a:txBody>
                      <a:tcPr/>
                    </a:tc>
                    <a:extLst>
                      <a:ext uri="{0D108BD9-81ED-4DB2-BD59-A6C34878D82A}">
                        <a16:rowId xmlns:a16="http://schemas.microsoft.com/office/drawing/2014/main" val="2442548989"/>
                      </a:ext>
                    </a:extLst>
                  </a:tr>
                  <a:tr h="294750">
                    <a:tc vMerge="1">
                      <a:txBody>
                        <a:bodyPr/>
                        <a:lstStyle/>
                        <a:p>
                          <a:endParaRPr lang="en-GB" dirty="0"/>
                        </a:p>
                      </a:txBody>
                      <a:tcPr/>
                    </a:tc>
                    <a:tc>
                      <a:txBody>
                        <a:bodyPr/>
                        <a:lstStyle/>
                        <a:p>
                          <a:r>
                            <a:rPr lang="en-GB" sz="1400" dirty="0"/>
                            <a:t>s-channel</a:t>
                          </a:r>
                        </a:p>
                      </a:txBody>
                      <a:tcPr/>
                    </a:tc>
                    <a:tc>
                      <a:txBody>
                        <a:bodyPr/>
                        <a:lstStyle/>
                        <a:p>
                          <a:pPr algn="ctr"/>
                          <a:r>
                            <a:rPr lang="en-GB" sz="1400" dirty="0"/>
                            <a:t>-</a:t>
                          </a:r>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7.1±8.1</m:t>
                                </m:r>
                              </m:oMath>
                            </m:oMathPara>
                          </a14:m>
                          <a:endParaRPr lang="en-GB" sz="1400" dirty="0"/>
                        </a:p>
                      </a:txBody>
                      <a:tcPr/>
                    </a:tc>
                    <a:tc>
                      <a:txBody>
                        <a:bodyPr/>
                        <a:lstStyle/>
                        <a:p>
                          <a:pPr algn="ctr"/>
                          <a:r>
                            <a:rPr lang="en-GB" sz="1400" dirty="0"/>
                            <a:t>-</a:t>
                          </a:r>
                        </a:p>
                      </a:txBody>
                      <a:tcPr/>
                    </a:tc>
                    <a:tc>
                      <a:txBody>
                        <a:bodyPr/>
                        <a:lstStyle/>
                        <a:p>
                          <a:pPr algn="ctr"/>
                          <a:r>
                            <a:rPr lang="en-GB" sz="1400" dirty="0"/>
                            <a:t>-</a:t>
                          </a:r>
                        </a:p>
                      </a:txBody>
                      <a:tcPr/>
                    </a:tc>
                    <a:extLst>
                      <a:ext uri="{0D108BD9-81ED-4DB2-BD59-A6C34878D82A}">
                        <a16:rowId xmlns:a16="http://schemas.microsoft.com/office/drawing/2014/main" val="1693706150"/>
                      </a:ext>
                    </a:extLst>
                  </a:tr>
                  <a:tr h="294750">
                    <a:tc rowSpan="3">
                      <a:txBody>
                        <a:bodyPr/>
                        <a:lstStyle/>
                        <a:p>
                          <a:pPr algn="ctr"/>
                          <a:r>
                            <a:rPr lang="en-GB" sz="1400" dirty="0"/>
                            <a:t> </a:t>
                          </a:r>
                        </a:p>
                        <a:p>
                          <a:pPr algn="ctr"/>
                          <a:r>
                            <a:rPr lang="en-GB" sz="1400" dirty="0"/>
                            <a:t>8 </a:t>
                          </a:r>
                          <a:r>
                            <a:rPr lang="en-GB" sz="1400" dirty="0" err="1"/>
                            <a:t>TeV</a:t>
                          </a:r>
                          <a:endParaRPr lang="en-GB" sz="1400" dirty="0"/>
                        </a:p>
                      </a:txBody>
                      <a:tcPr/>
                    </a:tc>
                    <a:tc>
                      <a:txBody>
                        <a:bodyPr/>
                        <a:lstStyle/>
                        <a:p>
                          <a:r>
                            <a:rPr lang="en-GB" sz="1400" dirty="0"/>
                            <a:t>t-channel</a:t>
                          </a:r>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GB" sz="1400" b="0" i="1" smtClean="0">
                                        <a:latin typeface="Cambria Math" panose="02040503050406030204" pitchFamily="18" charset="0"/>
                                      </a:rPr>
                                    </m:ctrlPr>
                                  </m:sSubSupPr>
                                  <m:e>
                                    <m:r>
                                      <a:rPr lang="en-GB" sz="1400" b="0" i="1" smtClean="0">
                                        <a:latin typeface="Cambria Math" panose="02040503050406030204" pitchFamily="18" charset="0"/>
                                      </a:rPr>
                                      <m:t>89.6</m:t>
                                    </m:r>
                                  </m:e>
                                  <m:sub>
                                    <m:r>
                                      <a:rPr lang="en-GB" sz="1400" b="0" i="1" smtClean="0">
                                        <a:latin typeface="Cambria Math" panose="02040503050406030204" pitchFamily="18" charset="0"/>
                                      </a:rPr>
                                      <m:t>−6.3</m:t>
                                    </m:r>
                                  </m:sub>
                                  <m:sup>
                                    <m:r>
                                      <a:rPr lang="en-GB" sz="1400" b="0" i="1" smtClean="0">
                                        <a:latin typeface="Cambria Math" panose="02040503050406030204" pitchFamily="18" charset="0"/>
                                      </a:rPr>
                                      <m:t>+7.1</m:t>
                                    </m:r>
                                  </m:sup>
                                </m:sSubSup>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83.6±7.8</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87.7±5.8</m:t>
                                </m:r>
                              </m:oMath>
                            </m:oMathPara>
                          </a14:m>
                          <a:endParaRPr lang="en-GB" sz="1400" dirty="0"/>
                        </a:p>
                      </a:txBody>
                      <a:tcPr/>
                    </a:tc>
                    <a:tc>
                      <a:txBody>
                        <a:bodyPr/>
                        <a:lstStyle/>
                        <a:p>
                          <a:pPr algn="ctr"/>
                          <a:r>
                            <a:rPr lang="en-GB" sz="1400" dirty="0"/>
                            <a:t>13%</a:t>
                          </a:r>
                        </a:p>
                      </a:txBody>
                      <a:tcPr/>
                    </a:tc>
                    <a:extLst>
                      <a:ext uri="{0D108BD9-81ED-4DB2-BD59-A6C34878D82A}">
                        <a16:rowId xmlns:a16="http://schemas.microsoft.com/office/drawing/2014/main" val="3722743752"/>
                      </a:ext>
                    </a:extLst>
                  </a:tr>
                  <a:tr h="294750">
                    <a:tc vMerge="1">
                      <a:txBody>
                        <a:bodyPr/>
                        <a:lstStyle/>
                        <a:p>
                          <a:endParaRPr lang="en-GB" dirty="0"/>
                        </a:p>
                      </a:txBody>
                      <a:tcPr/>
                    </a:tc>
                    <a:tc>
                      <a:txBody>
                        <a:bodyPr/>
                        <a:lstStyle/>
                        <a:p>
                          <a:r>
                            <a:rPr lang="en-GB" sz="1400" dirty="0" err="1"/>
                            <a:t>tW</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GB" sz="1400" b="0" i="1" smtClean="0">
                                        <a:latin typeface="Cambria Math" panose="02040503050406030204" pitchFamily="18" charset="0"/>
                                      </a:rPr>
                                    </m:ctrlPr>
                                  </m:sSubSupPr>
                                  <m:e>
                                    <m:r>
                                      <a:rPr lang="en-GB" sz="1400" b="0" i="1" smtClean="0">
                                        <a:latin typeface="Cambria Math" panose="02040503050406030204" pitchFamily="18" charset="0"/>
                                      </a:rPr>
                                      <m:t>23.0</m:t>
                                    </m:r>
                                  </m:e>
                                  <m:sub>
                                    <m:r>
                                      <a:rPr lang="en-GB" sz="1400" b="0" i="1" smtClean="0">
                                        <a:latin typeface="Cambria Math" panose="02040503050406030204" pitchFamily="18" charset="0"/>
                                      </a:rPr>
                                      <m:t>−3.9</m:t>
                                    </m:r>
                                  </m:sub>
                                  <m:sup>
                                    <m:r>
                                      <a:rPr lang="en-GB" sz="1400" b="0" i="1" smtClean="0">
                                        <a:latin typeface="Cambria Math" panose="02040503050406030204" pitchFamily="18" charset="0"/>
                                      </a:rPr>
                                      <m:t>+3.6</m:t>
                                    </m:r>
                                  </m:sup>
                                </m:sSubSup>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23.4±5.4</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23.1±3.6</m:t>
                                </m:r>
                              </m:oMath>
                            </m:oMathPara>
                          </a14:m>
                          <a:endParaRPr lang="en-GB" sz="1400" dirty="0"/>
                        </a:p>
                      </a:txBody>
                      <a:tcPr/>
                    </a:tc>
                    <a:tc>
                      <a:txBody>
                        <a:bodyPr/>
                        <a:lstStyle/>
                        <a:p>
                          <a:pPr algn="ctr"/>
                          <a:r>
                            <a:rPr lang="en-GB" sz="1400" dirty="0"/>
                            <a:t>4%</a:t>
                          </a:r>
                        </a:p>
                      </a:txBody>
                      <a:tcPr/>
                    </a:tc>
                    <a:extLst>
                      <a:ext uri="{0D108BD9-81ED-4DB2-BD59-A6C34878D82A}">
                        <a16:rowId xmlns:a16="http://schemas.microsoft.com/office/drawing/2014/main" val="3503655665"/>
                      </a:ext>
                    </a:extLst>
                  </a:tr>
                  <a:tr h="294750">
                    <a:tc vMerge="1">
                      <a:txBody>
                        <a:bodyPr/>
                        <a:lstStyle/>
                        <a:p>
                          <a:endParaRPr lang="en-GB" dirty="0"/>
                        </a:p>
                      </a:txBody>
                      <a:tcPr/>
                    </a:tc>
                    <a:tc>
                      <a:txBody>
                        <a:bodyPr/>
                        <a:lstStyle/>
                        <a:p>
                          <a:r>
                            <a:rPr lang="en-GB" sz="1400" dirty="0"/>
                            <a:t>s-channel</a:t>
                          </a:r>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GB" sz="1400" b="0" i="1" smtClean="0">
                                        <a:latin typeface="Cambria Math" panose="02040503050406030204" pitchFamily="18" charset="0"/>
                                      </a:rPr>
                                    </m:ctrlPr>
                                  </m:sSubSupPr>
                                  <m:e>
                                    <m:r>
                                      <a:rPr lang="en-GB" sz="1400" b="0" i="1" smtClean="0">
                                        <a:latin typeface="Cambria Math" panose="02040503050406030204" pitchFamily="18" charset="0"/>
                                      </a:rPr>
                                      <m:t>4.8</m:t>
                                    </m:r>
                                  </m:e>
                                  <m:sub>
                                    <m:r>
                                      <a:rPr lang="en-GB" sz="1400" b="0" i="1" smtClean="0">
                                        <a:latin typeface="Cambria Math" panose="02040503050406030204" pitchFamily="18" charset="0"/>
                                      </a:rPr>
                                      <m:t>−1.5</m:t>
                                    </m:r>
                                  </m:sub>
                                  <m:sup>
                                    <m:r>
                                      <a:rPr lang="en-GB" sz="1400" b="0" i="1" smtClean="0">
                                        <a:latin typeface="Cambria Math" panose="02040503050406030204" pitchFamily="18" charset="0"/>
                                      </a:rPr>
                                      <m:t>+1.8</m:t>
                                    </m:r>
                                  </m:sup>
                                </m:sSubSup>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13.4±7.3</m:t>
                                </m:r>
                              </m:oMath>
                            </m:oMathPara>
                          </a14:m>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4.9±1.4</m:t>
                                </m:r>
                              </m:oMath>
                            </m:oMathPara>
                          </a14:m>
                          <a:endParaRPr lang="en-GB" sz="1400" dirty="0"/>
                        </a:p>
                      </a:txBody>
                      <a:tcPr/>
                    </a:tc>
                    <a:tc>
                      <a:txBody>
                        <a:bodyPr/>
                        <a:lstStyle/>
                        <a:p>
                          <a:pPr algn="ctr"/>
                          <a:r>
                            <a:rPr lang="en-GB" sz="1400" dirty="0"/>
                            <a:t>15%</a:t>
                          </a:r>
                        </a:p>
                      </a:txBody>
                      <a:tcPr/>
                    </a:tc>
                    <a:extLst>
                      <a:ext uri="{0D108BD9-81ED-4DB2-BD59-A6C34878D82A}">
                        <a16:rowId xmlns:a16="http://schemas.microsoft.com/office/drawing/2014/main" val="1523331998"/>
                      </a:ext>
                    </a:extLst>
                  </a:tr>
                </a:tbl>
              </a:graphicData>
            </a:graphic>
          </p:graphicFrame>
        </mc:Choice>
        <mc:Fallback xmlns="">
          <p:graphicFrame>
            <p:nvGraphicFramePr>
              <p:cNvPr id="6" name="Table 5">
                <a:extLst>
                  <a:ext uri="{FF2B5EF4-FFF2-40B4-BE49-F238E27FC236}">
                    <a16:creationId xmlns:a16="http://schemas.microsoft.com/office/drawing/2014/main" id="{B52280A0-14DF-4F2E-8A44-3E2595F0DBA5}"/>
                  </a:ext>
                </a:extLst>
              </p:cNvPr>
              <p:cNvGraphicFramePr>
                <a:graphicFrameLocks noGrp="1"/>
              </p:cNvGraphicFramePr>
              <p:nvPr>
                <p:extLst>
                  <p:ext uri="{D42A27DB-BD31-4B8C-83A1-F6EECF244321}">
                    <p14:modId xmlns:p14="http://schemas.microsoft.com/office/powerpoint/2010/main" val="3546367839"/>
                  </p:ext>
                </p:extLst>
              </p:nvPr>
            </p:nvGraphicFramePr>
            <p:xfrm>
              <a:off x="1200943" y="4186457"/>
              <a:ext cx="7327066" cy="2174496"/>
            </p:xfrm>
            <a:graphic>
              <a:graphicData uri="http://schemas.openxmlformats.org/drawingml/2006/table">
                <a:tbl>
                  <a:tblPr firstRow="1" bandRow="1">
                    <a:tableStyleId>{5C22544A-7EE6-4342-B048-85BDC9FD1C3A}</a:tableStyleId>
                  </a:tblPr>
                  <a:tblGrid>
                    <a:gridCol w="640229">
                      <a:extLst>
                        <a:ext uri="{9D8B030D-6E8A-4147-A177-3AD203B41FA5}">
                          <a16:colId xmlns:a16="http://schemas.microsoft.com/office/drawing/2014/main" val="430909664"/>
                        </a:ext>
                      </a:extLst>
                    </a:gridCol>
                    <a:gridCol w="1067049">
                      <a:extLst>
                        <a:ext uri="{9D8B030D-6E8A-4147-A177-3AD203B41FA5}">
                          <a16:colId xmlns:a16="http://schemas.microsoft.com/office/drawing/2014/main" val="2848184754"/>
                        </a:ext>
                      </a:extLst>
                    </a:gridCol>
                    <a:gridCol w="1351595">
                      <a:extLst>
                        <a:ext uri="{9D8B030D-6E8A-4147-A177-3AD203B41FA5}">
                          <a16:colId xmlns:a16="http://schemas.microsoft.com/office/drawing/2014/main" val="2063754570"/>
                        </a:ext>
                      </a:extLst>
                    </a:gridCol>
                    <a:gridCol w="1422731">
                      <a:extLst>
                        <a:ext uri="{9D8B030D-6E8A-4147-A177-3AD203B41FA5}">
                          <a16:colId xmlns:a16="http://schemas.microsoft.com/office/drawing/2014/main" val="2270333354"/>
                        </a:ext>
                      </a:extLst>
                    </a:gridCol>
                    <a:gridCol w="1422731">
                      <a:extLst>
                        <a:ext uri="{9D8B030D-6E8A-4147-A177-3AD203B41FA5}">
                          <a16:colId xmlns:a16="http://schemas.microsoft.com/office/drawing/2014/main" val="3231402100"/>
                        </a:ext>
                      </a:extLst>
                    </a:gridCol>
                    <a:gridCol w="1422731">
                      <a:extLst>
                        <a:ext uri="{9D8B030D-6E8A-4147-A177-3AD203B41FA5}">
                          <a16:colId xmlns:a16="http://schemas.microsoft.com/office/drawing/2014/main" val="2625220849"/>
                        </a:ext>
                      </a:extLst>
                    </a:gridCol>
                  </a:tblGrid>
                  <a:tr h="320739">
                    <a:tc>
                      <a:txBody>
                        <a:bodyPr/>
                        <a:lstStyle/>
                        <a:p>
                          <a:endParaRPr lang="en-US"/>
                        </a:p>
                      </a:txBody>
                      <a:tcPr>
                        <a:blipFill>
                          <a:blip r:embed="rId4"/>
                          <a:stretch>
                            <a:fillRect l="-1905" t="-1887" r="-1049524" b="-592453"/>
                          </a:stretch>
                        </a:blipFill>
                      </a:tcPr>
                    </a:tc>
                    <a:tc>
                      <a:txBody>
                        <a:bodyPr/>
                        <a:lstStyle/>
                        <a:p>
                          <a:r>
                            <a:rPr lang="en-GB" sz="1400" dirty="0"/>
                            <a:t>process</a:t>
                          </a:r>
                        </a:p>
                      </a:txBody>
                      <a:tcPr/>
                    </a:tc>
                    <a:tc>
                      <a:txBody>
                        <a:bodyPr/>
                        <a:lstStyle/>
                        <a:p>
                          <a:pPr algn="ctr"/>
                          <a:r>
                            <a:rPr lang="en-GB" sz="1400" dirty="0"/>
                            <a:t>ATLAS (pb)</a:t>
                          </a:r>
                        </a:p>
                      </a:txBody>
                      <a:tcPr/>
                    </a:tc>
                    <a:tc>
                      <a:txBody>
                        <a:bodyPr/>
                        <a:lstStyle/>
                        <a:p>
                          <a:pPr algn="ctr"/>
                          <a:r>
                            <a:rPr lang="en-GB" sz="1400" dirty="0"/>
                            <a:t>CMS (pb)</a:t>
                          </a:r>
                        </a:p>
                      </a:txBody>
                      <a:tcPr/>
                    </a:tc>
                    <a:tc>
                      <a:txBody>
                        <a:bodyPr/>
                        <a:lstStyle/>
                        <a:p>
                          <a:pPr algn="ctr"/>
                          <a:r>
                            <a:rPr lang="en-GB" sz="1400" dirty="0"/>
                            <a:t>Combined (pb)</a:t>
                          </a:r>
                        </a:p>
                      </a:txBody>
                      <a:tcPr/>
                    </a:tc>
                    <a:tc>
                      <a:txBody>
                        <a:bodyPr/>
                        <a:lstStyle/>
                        <a:p>
                          <a:pPr algn="ctr"/>
                          <a:r>
                            <a:rPr lang="en-GB" sz="1400" dirty="0"/>
                            <a:t>68% CI </a:t>
                          </a:r>
                          <a:r>
                            <a:rPr lang="en-GB" sz="1400" dirty="0" err="1"/>
                            <a:t>reduct</a:t>
                          </a:r>
                          <a:endParaRPr lang="en-GB" sz="1400" dirty="0"/>
                        </a:p>
                      </a:txBody>
                      <a:tcPr/>
                    </a:tc>
                    <a:extLst>
                      <a:ext uri="{0D108BD9-81ED-4DB2-BD59-A6C34878D82A}">
                        <a16:rowId xmlns:a16="http://schemas.microsoft.com/office/drawing/2014/main" val="1308968075"/>
                      </a:ext>
                    </a:extLst>
                  </a:tr>
                  <a:tr h="304800">
                    <a:tc rowSpan="3">
                      <a:txBody>
                        <a:bodyPr/>
                        <a:lstStyle/>
                        <a:p>
                          <a:pPr algn="ctr"/>
                          <a:endParaRPr lang="en-GB" sz="1400" dirty="0"/>
                        </a:p>
                        <a:p>
                          <a:pPr algn="ctr"/>
                          <a:r>
                            <a:rPr lang="en-GB" sz="1400" dirty="0"/>
                            <a:t>7 </a:t>
                          </a:r>
                          <a:r>
                            <a:rPr lang="en-GB" sz="1400" dirty="0" err="1"/>
                            <a:t>TeV</a:t>
                          </a:r>
                          <a:endParaRPr lang="en-GB" sz="1400" dirty="0"/>
                        </a:p>
                      </a:txBody>
                      <a:tcPr/>
                    </a:tc>
                    <a:tc>
                      <a:txBody>
                        <a:bodyPr/>
                        <a:lstStyle/>
                        <a:p>
                          <a:r>
                            <a:rPr lang="en-GB" sz="1400" dirty="0"/>
                            <a:t>t-channel</a:t>
                          </a:r>
                        </a:p>
                      </a:txBody>
                      <a:tcPr/>
                    </a:tc>
                    <a:tc>
                      <a:txBody>
                        <a:bodyPr/>
                        <a:lstStyle/>
                        <a:p>
                          <a:endParaRPr lang="en-US"/>
                        </a:p>
                      </a:txBody>
                      <a:tcPr>
                        <a:blipFill>
                          <a:blip r:embed="rId4"/>
                          <a:stretch>
                            <a:fillRect l="-127027" t="-108000" r="-317568" b="-528000"/>
                          </a:stretch>
                        </a:blipFill>
                      </a:tcPr>
                    </a:tc>
                    <a:tc>
                      <a:txBody>
                        <a:bodyPr/>
                        <a:lstStyle/>
                        <a:p>
                          <a:endParaRPr lang="en-US"/>
                        </a:p>
                      </a:txBody>
                      <a:tcPr>
                        <a:blipFill>
                          <a:blip r:embed="rId4"/>
                          <a:stretch>
                            <a:fillRect l="-216309" t="-108000" r="-202575" b="-528000"/>
                          </a:stretch>
                        </a:blipFill>
                      </a:tcPr>
                    </a:tc>
                    <a:tc>
                      <a:txBody>
                        <a:bodyPr/>
                        <a:lstStyle/>
                        <a:p>
                          <a:endParaRPr lang="en-US"/>
                        </a:p>
                      </a:txBody>
                      <a:tcPr>
                        <a:blipFill>
                          <a:blip r:embed="rId4"/>
                          <a:stretch>
                            <a:fillRect l="-314957" t="-108000" r="-101709" b="-528000"/>
                          </a:stretch>
                        </a:blipFill>
                      </a:tcPr>
                    </a:tc>
                    <a:tc>
                      <a:txBody>
                        <a:bodyPr/>
                        <a:lstStyle/>
                        <a:p>
                          <a:pPr algn="ctr"/>
                          <a:r>
                            <a:rPr lang="en-GB" sz="1400" dirty="0"/>
                            <a:t>6.5%</a:t>
                          </a:r>
                        </a:p>
                      </a:txBody>
                      <a:tcPr/>
                    </a:tc>
                    <a:extLst>
                      <a:ext uri="{0D108BD9-81ED-4DB2-BD59-A6C34878D82A}">
                        <a16:rowId xmlns:a16="http://schemas.microsoft.com/office/drawing/2014/main" val="2513289534"/>
                      </a:ext>
                    </a:extLst>
                  </a:tr>
                  <a:tr h="311087">
                    <a:tc vMerge="1">
                      <a:txBody>
                        <a:bodyPr/>
                        <a:lstStyle/>
                        <a:p>
                          <a:endParaRPr lang="en-GB"/>
                        </a:p>
                      </a:txBody>
                      <a:tcPr/>
                    </a:tc>
                    <a:tc>
                      <a:txBody>
                        <a:bodyPr/>
                        <a:lstStyle/>
                        <a:p>
                          <a:r>
                            <a:rPr lang="en-GB" sz="1400" dirty="0" err="1"/>
                            <a:t>tW</a:t>
                          </a:r>
                          <a:endParaRPr lang="en-GB" sz="1400" dirty="0"/>
                        </a:p>
                      </a:txBody>
                      <a:tcPr/>
                    </a:tc>
                    <a:tc>
                      <a:txBody>
                        <a:bodyPr/>
                        <a:lstStyle/>
                        <a:p>
                          <a:endParaRPr lang="en-US"/>
                        </a:p>
                      </a:txBody>
                      <a:tcPr>
                        <a:blipFill>
                          <a:blip r:embed="rId4"/>
                          <a:stretch>
                            <a:fillRect l="-127027" t="-203922" r="-317568" b="-417647"/>
                          </a:stretch>
                        </a:blipFill>
                      </a:tcPr>
                    </a:tc>
                    <a:tc>
                      <a:txBody>
                        <a:bodyPr/>
                        <a:lstStyle/>
                        <a:p>
                          <a:endParaRPr lang="en-US"/>
                        </a:p>
                      </a:txBody>
                      <a:tcPr>
                        <a:blipFill>
                          <a:blip r:embed="rId4"/>
                          <a:stretch>
                            <a:fillRect l="-216309" t="-203922" r="-202575" b="-417647"/>
                          </a:stretch>
                        </a:blipFill>
                      </a:tcPr>
                    </a:tc>
                    <a:tc>
                      <a:txBody>
                        <a:bodyPr/>
                        <a:lstStyle/>
                        <a:p>
                          <a:endParaRPr lang="en-US"/>
                        </a:p>
                      </a:txBody>
                      <a:tcPr>
                        <a:blipFill>
                          <a:blip r:embed="rId4"/>
                          <a:stretch>
                            <a:fillRect l="-314957" t="-203922" r="-101709" b="-417647"/>
                          </a:stretch>
                        </a:blipFill>
                      </a:tcPr>
                    </a:tc>
                    <a:tc>
                      <a:txBody>
                        <a:bodyPr/>
                        <a:lstStyle/>
                        <a:p>
                          <a:pPr algn="ctr"/>
                          <a:r>
                            <a:rPr lang="en-GB" sz="1400" dirty="0"/>
                            <a:t>9%</a:t>
                          </a:r>
                        </a:p>
                      </a:txBody>
                      <a:tcPr/>
                    </a:tc>
                    <a:extLst>
                      <a:ext uri="{0D108BD9-81ED-4DB2-BD59-A6C34878D82A}">
                        <a16:rowId xmlns:a16="http://schemas.microsoft.com/office/drawing/2014/main" val="2442548989"/>
                      </a:ext>
                    </a:extLst>
                  </a:tr>
                  <a:tr h="304800">
                    <a:tc vMerge="1">
                      <a:txBody>
                        <a:bodyPr/>
                        <a:lstStyle/>
                        <a:p>
                          <a:endParaRPr lang="en-GB" dirty="0"/>
                        </a:p>
                      </a:txBody>
                      <a:tcPr/>
                    </a:tc>
                    <a:tc>
                      <a:txBody>
                        <a:bodyPr/>
                        <a:lstStyle/>
                        <a:p>
                          <a:r>
                            <a:rPr lang="en-GB" sz="1400" dirty="0"/>
                            <a:t>s-channel</a:t>
                          </a:r>
                        </a:p>
                      </a:txBody>
                      <a:tcPr/>
                    </a:tc>
                    <a:tc>
                      <a:txBody>
                        <a:bodyPr/>
                        <a:lstStyle/>
                        <a:p>
                          <a:pPr algn="ctr"/>
                          <a:r>
                            <a:rPr lang="en-GB" sz="1400" dirty="0"/>
                            <a:t>-</a:t>
                          </a:r>
                        </a:p>
                      </a:txBody>
                      <a:tcPr/>
                    </a:tc>
                    <a:tc>
                      <a:txBody>
                        <a:bodyPr/>
                        <a:lstStyle/>
                        <a:p>
                          <a:endParaRPr lang="en-US"/>
                        </a:p>
                      </a:txBody>
                      <a:tcPr>
                        <a:blipFill>
                          <a:blip r:embed="rId4"/>
                          <a:stretch>
                            <a:fillRect l="-216309" t="-310000" r="-202575" b="-326000"/>
                          </a:stretch>
                        </a:blipFill>
                      </a:tcPr>
                    </a:tc>
                    <a:tc>
                      <a:txBody>
                        <a:bodyPr/>
                        <a:lstStyle/>
                        <a:p>
                          <a:pPr algn="ctr"/>
                          <a:r>
                            <a:rPr lang="en-GB" sz="1400" dirty="0"/>
                            <a:t>-</a:t>
                          </a:r>
                        </a:p>
                      </a:txBody>
                      <a:tcPr/>
                    </a:tc>
                    <a:tc>
                      <a:txBody>
                        <a:bodyPr/>
                        <a:lstStyle/>
                        <a:p>
                          <a:pPr algn="ctr"/>
                          <a:r>
                            <a:rPr lang="en-GB" sz="1400" dirty="0"/>
                            <a:t>-</a:t>
                          </a:r>
                        </a:p>
                      </a:txBody>
                      <a:tcPr/>
                    </a:tc>
                    <a:extLst>
                      <a:ext uri="{0D108BD9-81ED-4DB2-BD59-A6C34878D82A}">
                        <a16:rowId xmlns:a16="http://schemas.microsoft.com/office/drawing/2014/main" val="1693706150"/>
                      </a:ext>
                    </a:extLst>
                  </a:tr>
                  <a:tr h="309563">
                    <a:tc rowSpan="3">
                      <a:txBody>
                        <a:bodyPr/>
                        <a:lstStyle/>
                        <a:p>
                          <a:pPr algn="ctr"/>
                          <a:r>
                            <a:rPr lang="en-GB" sz="1400" dirty="0"/>
                            <a:t> </a:t>
                          </a:r>
                        </a:p>
                        <a:p>
                          <a:pPr algn="ctr"/>
                          <a:r>
                            <a:rPr lang="en-GB" sz="1400" dirty="0"/>
                            <a:t>8 </a:t>
                          </a:r>
                          <a:r>
                            <a:rPr lang="en-GB" sz="1400" dirty="0" err="1"/>
                            <a:t>TeV</a:t>
                          </a:r>
                          <a:endParaRPr lang="en-GB" sz="1400" dirty="0"/>
                        </a:p>
                      </a:txBody>
                      <a:tcPr/>
                    </a:tc>
                    <a:tc>
                      <a:txBody>
                        <a:bodyPr/>
                        <a:lstStyle/>
                        <a:p>
                          <a:r>
                            <a:rPr lang="en-GB" sz="1400" dirty="0"/>
                            <a:t>t-channel</a:t>
                          </a:r>
                        </a:p>
                      </a:txBody>
                      <a:tcPr/>
                    </a:tc>
                    <a:tc>
                      <a:txBody>
                        <a:bodyPr/>
                        <a:lstStyle/>
                        <a:p>
                          <a:endParaRPr lang="en-US"/>
                        </a:p>
                      </a:txBody>
                      <a:tcPr>
                        <a:blipFill>
                          <a:blip r:embed="rId4"/>
                          <a:stretch>
                            <a:fillRect l="-127027" t="-401961" r="-317568" b="-219608"/>
                          </a:stretch>
                        </a:blipFill>
                      </a:tcPr>
                    </a:tc>
                    <a:tc>
                      <a:txBody>
                        <a:bodyPr/>
                        <a:lstStyle/>
                        <a:p>
                          <a:endParaRPr lang="en-US"/>
                        </a:p>
                      </a:txBody>
                      <a:tcPr>
                        <a:blipFill>
                          <a:blip r:embed="rId4"/>
                          <a:stretch>
                            <a:fillRect l="-216309" t="-401961" r="-202575" b="-219608"/>
                          </a:stretch>
                        </a:blipFill>
                      </a:tcPr>
                    </a:tc>
                    <a:tc>
                      <a:txBody>
                        <a:bodyPr/>
                        <a:lstStyle/>
                        <a:p>
                          <a:endParaRPr lang="en-US"/>
                        </a:p>
                      </a:txBody>
                      <a:tcPr>
                        <a:blipFill>
                          <a:blip r:embed="rId4"/>
                          <a:stretch>
                            <a:fillRect l="-314957" t="-401961" r="-101709" b="-219608"/>
                          </a:stretch>
                        </a:blipFill>
                      </a:tcPr>
                    </a:tc>
                    <a:tc>
                      <a:txBody>
                        <a:bodyPr/>
                        <a:lstStyle/>
                        <a:p>
                          <a:pPr algn="ctr"/>
                          <a:r>
                            <a:rPr lang="en-GB" sz="1400" dirty="0"/>
                            <a:t>13%</a:t>
                          </a:r>
                        </a:p>
                      </a:txBody>
                      <a:tcPr/>
                    </a:tc>
                    <a:extLst>
                      <a:ext uri="{0D108BD9-81ED-4DB2-BD59-A6C34878D82A}">
                        <a16:rowId xmlns:a16="http://schemas.microsoft.com/office/drawing/2014/main" val="3722743752"/>
                      </a:ext>
                    </a:extLst>
                  </a:tr>
                  <a:tr h="310071">
                    <a:tc vMerge="1">
                      <a:txBody>
                        <a:bodyPr/>
                        <a:lstStyle/>
                        <a:p>
                          <a:endParaRPr lang="en-GB" dirty="0"/>
                        </a:p>
                      </a:txBody>
                      <a:tcPr/>
                    </a:tc>
                    <a:tc>
                      <a:txBody>
                        <a:bodyPr/>
                        <a:lstStyle/>
                        <a:p>
                          <a:r>
                            <a:rPr lang="en-GB" sz="1400" dirty="0" err="1"/>
                            <a:t>tW</a:t>
                          </a:r>
                          <a:endParaRPr lang="en-GB" sz="1400" dirty="0"/>
                        </a:p>
                      </a:txBody>
                      <a:tcPr/>
                    </a:tc>
                    <a:tc>
                      <a:txBody>
                        <a:bodyPr/>
                        <a:lstStyle/>
                        <a:p>
                          <a:endParaRPr lang="en-US"/>
                        </a:p>
                      </a:txBody>
                      <a:tcPr>
                        <a:blipFill>
                          <a:blip r:embed="rId4"/>
                          <a:stretch>
                            <a:fillRect l="-127027" t="-501961" r="-317568" b="-119608"/>
                          </a:stretch>
                        </a:blipFill>
                      </a:tcPr>
                    </a:tc>
                    <a:tc>
                      <a:txBody>
                        <a:bodyPr/>
                        <a:lstStyle/>
                        <a:p>
                          <a:endParaRPr lang="en-US"/>
                        </a:p>
                      </a:txBody>
                      <a:tcPr>
                        <a:blipFill>
                          <a:blip r:embed="rId4"/>
                          <a:stretch>
                            <a:fillRect l="-216309" t="-501961" r="-202575" b="-119608"/>
                          </a:stretch>
                        </a:blipFill>
                      </a:tcPr>
                    </a:tc>
                    <a:tc>
                      <a:txBody>
                        <a:bodyPr/>
                        <a:lstStyle/>
                        <a:p>
                          <a:endParaRPr lang="en-US"/>
                        </a:p>
                      </a:txBody>
                      <a:tcPr>
                        <a:blipFill>
                          <a:blip r:embed="rId4"/>
                          <a:stretch>
                            <a:fillRect l="-314957" t="-501961" r="-101709" b="-119608"/>
                          </a:stretch>
                        </a:blipFill>
                      </a:tcPr>
                    </a:tc>
                    <a:tc>
                      <a:txBody>
                        <a:bodyPr/>
                        <a:lstStyle/>
                        <a:p>
                          <a:pPr algn="ctr"/>
                          <a:r>
                            <a:rPr lang="en-GB" sz="1400" dirty="0"/>
                            <a:t>4%</a:t>
                          </a:r>
                        </a:p>
                      </a:txBody>
                      <a:tcPr/>
                    </a:tc>
                    <a:extLst>
                      <a:ext uri="{0D108BD9-81ED-4DB2-BD59-A6C34878D82A}">
                        <a16:rowId xmlns:a16="http://schemas.microsoft.com/office/drawing/2014/main" val="3503655665"/>
                      </a:ext>
                    </a:extLst>
                  </a:tr>
                  <a:tr h="313436">
                    <a:tc vMerge="1">
                      <a:txBody>
                        <a:bodyPr/>
                        <a:lstStyle/>
                        <a:p>
                          <a:endParaRPr lang="en-GB" dirty="0"/>
                        </a:p>
                      </a:txBody>
                      <a:tcPr/>
                    </a:tc>
                    <a:tc>
                      <a:txBody>
                        <a:bodyPr/>
                        <a:lstStyle/>
                        <a:p>
                          <a:r>
                            <a:rPr lang="en-GB" sz="1400" dirty="0"/>
                            <a:t>s-channel</a:t>
                          </a:r>
                        </a:p>
                      </a:txBody>
                      <a:tcPr/>
                    </a:tc>
                    <a:tc>
                      <a:txBody>
                        <a:bodyPr/>
                        <a:lstStyle/>
                        <a:p>
                          <a:endParaRPr lang="en-US"/>
                        </a:p>
                      </a:txBody>
                      <a:tcPr>
                        <a:blipFill>
                          <a:blip r:embed="rId4"/>
                          <a:stretch>
                            <a:fillRect l="-127027" t="-590385" r="-317568" b="-17308"/>
                          </a:stretch>
                        </a:blipFill>
                      </a:tcPr>
                    </a:tc>
                    <a:tc>
                      <a:txBody>
                        <a:bodyPr/>
                        <a:lstStyle/>
                        <a:p>
                          <a:endParaRPr lang="en-US"/>
                        </a:p>
                      </a:txBody>
                      <a:tcPr>
                        <a:blipFill>
                          <a:blip r:embed="rId4"/>
                          <a:stretch>
                            <a:fillRect l="-216309" t="-590385" r="-202575" b="-17308"/>
                          </a:stretch>
                        </a:blipFill>
                      </a:tcPr>
                    </a:tc>
                    <a:tc>
                      <a:txBody>
                        <a:bodyPr/>
                        <a:lstStyle/>
                        <a:p>
                          <a:endParaRPr lang="en-US"/>
                        </a:p>
                      </a:txBody>
                      <a:tcPr>
                        <a:blipFill>
                          <a:blip r:embed="rId4"/>
                          <a:stretch>
                            <a:fillRect l="-314957" t="-590385" r="-101709" b="-17308"/>
                          </a:stretch>
                        </a:blipFill>
                      </a:tcPr>
                    </a:tc>
                    <a:tc>
                      <a:txBody>
                        <a:bodyPr/>
                        <a:lstStyle/>
                        <a:p>
                          <a:pPr algn="ctr"/>
                          <a:r>
                            <a:rPr lang="en-GB" sz="1400" dirty="0"/>
                            <a:t>15%</a:t>
                          </a:r>
                        </a:p>
                      </a:txBody>
                      <a:tcPr/>
                    </a:tc>
                    <a:extLst>
                      <a:ext uri="{0D108BD9-81ED-4DB2-BD59-A6C34878D82A}">
                        <a16:rowId xmlns:a16="http://schemas.microsoft.com/office/drawing/2014/main" val="1523331998"/>
                      </a:ext>
                    </a:extLst>
                  </a:tr>
                </a:tbl>
              </a:graphicData>
            </a:graphic>
          </p:graphicFrame>
        </mc:Fallback>
      </mc:AlternateContent>
      <p:sp>
        <p:nvSpPr>
          <p:cNvPr id="7" name="Rectangle 6">
            <a:extLst>
              <a:ext uri="{FF2B5EF4-FFF2-40B4-BE49-F238E27FC236}">
                <a16:creationId xmlns:a16="http://schemas.microsoft.com/office/drawing/2014/main" id="{BB570A89-AC12-4A7A-8BAD-2B1AACE386E3}"/>
              </a:ext>
            </a:extLst>
          </p:cNvPr>
          <p:cNvSpPr/>
          <p:nvPr/>
        </p:nvSpPr>
        <p:spPr>
          <a:xfrm>
            <a:off x="5812962" y="46365"/>
            <a:ext cx="3344185" cy="923330"/>
          </a:xfrm>
          <a:prstGeom prst="rect">
            <a:avLst/>
          </a:prstGeom>
        </p:spPr>
        <p:txBody>
          <a:bodyPr wrap="none">
            <a:spAutoFit/>
          </a:bodyPr>
          <a:lstStyle/>
          <a:p>
            <a:pPr algn="r"/>
            <a:r>
              <a:rPr lang="en-GB" dirty="0"/>
              <a:t>TOP-17-006</a:t>
            </a:r>
          </a:p>
          <a:p>
            <a:r>
              <a:rPr lang="en-GB" dirty="0"/>
              <a:t>https://arxiv.org/abs/1902.07158</a:t>
            </a:r>
          </a:p>
          <a:p>
            <a:pPr algn="r"/>
            <a:r>
              <a:rPr lang="en-GB" dirty="0"/>
              <a:t>submitted to JHEP</a:t>
            </a:r>
          </a:p>
        </p:txBody>
      </p:sp>
    </p:spTree>
    <p:extLst>
      <p:ext uri="{BB962C8B-B14F-4D97-AF65-F5344CB8AC3E}">
        <p14:creationId xmlns:p14="http://schemas.microsoft.com/office/powerpoint/2010/main" val="530498270"/>
      </p:ext>
    </p:extLst>
  </p:cSld>
  <p:clrMapOvr>
    <a:masterClrMapping/>
  </p:clrMapOvr>
  <mc:AlternateContent xmlns:mc="http://schemas.openxmlformats.org/markup-compatibility/2006">
    <mc:Choice xmlns:p14="http://schemas.microsoft.com/office/powerpoint/2010/main" Requires="p14">
      <p:transition spd="slow" p14:dur="2000" advTm="67739"/>
    </mc:Choice>
    <mc:Fallback>
      <p:transition spd="slow" advTm="6773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0A11B-4D67-4AFD-98ED-B9883995D6B8}"/>
              </a:ext>
            </a:extLst>
          </p:cNvPr>
          <p:cNvSpPr>
            <a:spLocks noGrp="1"/>
          </p:cNvSpPr>
          <p:nvPr>
            <p:ph type="title"/>
          </p:nvPr>
        </p:nvSpPr>
        <p:spPr>
          <a:xfrm>
            <a:off x="0" y="28622"/>
            <a:ext cx="8229600" cy="1240138"/>
          </a:xfrm>
        </p:spPr>
        <p:txBody>
          <a:bodyPr/>
          <a:lstStyle/>
          <a:p>
            <a:r>
              <a:rPr lang="en-GB" dirty="0"/>
              <a:t>Observation of Single Top                       with associated Z boson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620371C-A85C-45E6-A82C-E58CE0AC59DE}"/>
                  </a:ext>
                </a:extLst>
              </p:cNvPr>
              <p:cNvSpPr>
                <a:spLocks noGrp="1"/>
              </p:cNvSpPr>
              <p:nvPr>
                <p:ph idx="1"/>
              </p:nvPr>
            </p:nvSpPr>
            <p:spPr>
              <a:xfrm>
                <a:off x="125943" y="1319729"/>
                <a:ext cx="5610050" cy="3888432"/>
              </a:xfrm>
            </p:spPr>
            <p:txBody>
              <a:bodyPr/>
              <a:lstStyle/>
              <a:p>
                <a:r>
                  <a:rPr lang="en-GB" sz="2400" dirty="0"/>
                  <a:t>due to unitary cancellations in SM </a:t>
                </a:r>
                <a:r>
                  <a:rPr lang="en-GB" sz="2400" dirty="0" err="1"/>
                  <a:t>tZq</a:t>
                </a:r>
                <a:r>
                  <a:rPr lang="en-GB" sz="2400" dirty="0"/>
                  <a:t> production, new physics can show up here and </a:t>
                </a:r>
                <a:r>
                  <a:rPr lang="en-GB" sz="2400" i="1" dirty="0"/>
                  <a:t>not</a:t>
                </a:r>
                <a:r>
                  <a:rPr lang="en-GB" sz="2400" dirty="0"/>
                  <a:t> inclusive single top or </a:t>
                </a:r>
                <a:r>
                  <a:rPr lang="en-GB" sz="2400" dirty="0" err="1"/>
                  <a:t>ttZ</a:t>
                </a:r>
                <a:endParaRPr lang="en-GB" sz="2400" dirty="0"/>
              </a:p>
              <a:p>
                <a:pPr lvl="1"/>
                <a:r>
                  <a:rPr lang="en-GB" sz="2000" dirty="0"/>
                  <a:t>important complementary measurement!</a:t>
                </a:r>
              </a:p>
              <a:p>
                <a:pPr lvl="1"/>
                <a:r>
                  <a:rPr lang="en-GB" sz="2000" dirty="0"/>
                  <a:t>additionally sensitive to </a:t>
                </a:r>
                <a:r>
                  <a:rPr lang="en-GB" sz="2000" dirty="0" err="1"/>
                  <a:t>flavor</a:t>
                </a:r>
                <a:r>
                  <a:rPr lang="en-GB" sz="2000" dirty="0"/>
                  <a:t> changing neutral currents</a:t>
                </a:r>
              </a:p>
              <a:p>
                <a:r>
                  <a:rPr lang="en-GB" sz="2400" b="1" dirty="0"/>
                  <a:t>observed </a:t>
                </a:r>
                <a:r>
                  <a:rPr lang="en-GB" sz="2400" dirty="0"/>
                  <a:t>with significance </a:t>
                </a:r>
                <a:r>
                  <a:rPr lang="en-GB" sz="2400" b="1" dirty="0"/>
                  <a:t>well over 5</a:t>
                </a:r>
                <a14:m>
                  <m:oMath xmlns:m="http://schemas.openxmlformats.org/officeDocument/2006/math">
                    <m:r>
                      <a:rPr lang="en-GB" sz="2400" b="1" i="1" smtClean="0">
                        <a:latin typeface="Cambria Math" panose="02040503050406030204" pitchFamily="18" charset="0"/>
                      </a:rPr>
                      <m:t>𝝈</m:t>
                    </m:r>
                  </m:oMath>
                </a14:m>
                <a:endParaRPr lang="en-GB" sz="2400" b="1" dirty="0"/>
              </a:p>
              <a:p>
                <a:r>
                  <a:rPr lang="en-GB" sz="2400" dirty="0"/>
                  <a:t>analysis done in the leptonic channel</a:t>
                </a:r>
              </a:p>
              <a:p>
                <a:pPr lvl="1"/>
                <a:r>
                  <a:rPr lang="en-GB" sz="2000" dirty="0"/>
                  <a:t>events require 3 charged light leptons, </a:t>
                </a:r>
                <a14:m>
                  <m:oMath xmlns:m="http://schemas.openxmlformats.org/officeDocument/2006/math">
                    <m:r>
                      <a:rPr lang="en-GB" sz="2000" b="0" i="1" smtClean="0">
                        <a:latin typeface="Cambria Math" panose="02040503050406030204" pitchFamily="18" charset="0"/>
                      </a:rPr>
                      <m:t>≥2 </m:t>
                    </m:r>
                  </m:oMath>
                </a14:m>
                <a:r>
                  <a:rPr lang="en-GB" sz="2000" dirty="0"/>
                  <a:t>jets (with at least one b-tagged)</a:t>
                </a:r>
              </a:p>
              <a:p>
                <a14:m>
                  <m:oMath xmlns:m="http://schemas.openxmlformats.org/officeDocument/2006/math">
                    <m:r>
                      <a:rPr lang="en-GB" sz="2400" b="0" i="1" smtClean="0">
                        <a:latin typeface="Cambria Math" panose="02040503050406030204" pitchFamily="18" charset="0"/>
                      </a:rPr>
                      <m:t>𝜎</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𝑝𝑝</m:t>
                        </m:r>
                        <m:r>
                          <a:rPr lang="en-GB" sz="2400" b="0" i="1" smtClean="0">
                            <a:latin typeface="Cambria Math" panose="02040503050406030204" pitchFamily="18" charset="0"/>
                          </a:rPr>
                          <m:t>→</m:t>
                        </m:r>
                        <m:r>
                          <a:rPr lang="en-GB" sz="2400" b="0" i="1" smtClean="0">
                            <a:latin typeface="Cambria Math" panose="02040503050406030204" pitchFamily="18" charset="0"/>
                          </a:rPr>
                          <m:t>𝑡𝑍𝑞</m:t>
                        </m:r>
                        <m:r>
                          <a:rPr lang="en-GB" sz="2400" b="0" i="1" smtClean="0">
                            <a:latin typeface="Cambria Math" panose="02040503050406030204" pitchFamily="18" charset="0"/>
                          </a:rPr>
                          <m:t>→</m:t>
                        </m:r>
                        <m:r>
                          <a:rPr lang="en-GB" sz="2400" b="0" i="1" smtClean="0">
                            <a:latin typeface="Cambria Math" panose="02040503050406030204" pitchFamily="18" charset="0"/>
                          </a:rPr>
                          <m:t>𝑡𝑙𝑙𝑞</m:t>
                        </m:r>
                      </m:e>
                    </m:d>
                    <m:r>
                      <a:rPr lang="en-GB" sz="2400" b="0" i="1" smtClean="0">
                        <a:latin typeface="Cambria Math" panose="02040503050406030204" pitchFamily="18" charset="0"/>
                      </a:rPr>
                      <m:t>:       </m:t>
                    </m:r>
                  </m:oMath>
                </a14:m>
                <a:endParaRPr lang="en-GB" sz="2400" b="0" i="1" dirty="0">
                  <a:latin typeface="Cambria Math" panose="02040503050406030204" pitchFamily="18" charset="0"/>
                </a:endParaRPr>
              </a:p>
              <a:p>
                <a:pPr lvl="1"/>
                <a14:m>
                  <m:oMath xmlns:m="http://schemas.openxmlformats.org/officeDocument/2006/math">
                    <m:r>
                      <a:rPr lang="en-GB" sz="2000" b="0" i="1" smtClean="0">
                        <a:latin typeface="Cambria Math" panose="02040503050406030204" pitchFamily="18" charset="0"/>
                      </a:rPr>
                      <m:t>111±13</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𝑠𝑡𝑎𝑡</m:t>
                        </m:r>
                      </m:e>
                    </m:d>
                    <m:f>
                      <m:fPr>
                        <m:type m:val="skw"/>
                        <m:ctrlPr>
                          <a:rPr lang="en-GB" sz="2000" b="0" i="1" smtClean="0">
                            <a:latin typeface="Cambria Math" panose="02040503050406030204" pitchFamily="18" charset="0"/>
                          </a:rPr>
                        </m:ctrlPr>
                      </m:fPr>
                      <m:num>
                        <m:r>
                          <a:rPr lang="en-GB" sz="2000" b="0" i="1" smtClean="0">
                            <a:latin typeface="Cambria Math" panose="02040503050406030204" pitchFamily="18" charset="0"/>
                          </a:rPr>
                          <m:t>+11</m:t>
                        </m:r>
                      </m:num>
                      <m:den>
                        <m:r>
                          <a:rPr lang="en-GB" sz="2000" b="0" i="1" smtClean="0">
                            <a:latin typeface="Cambria Math" panose="02040503050406030204" pitchFamily="18" charset="0"/>
                          </a:rPr>
                          <m:t>−9</m:t>
                        </m:r>
                      </m:den>
                    </m:f>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𝑠𝑦𝑠𝑡</m:t>
                        </m:r>
                      </m:e>
                    </m:d>
                  </m:oMath>
                </a14:m>
                <a:r>
                  <a:rPr lang="en-GB" sz="2000" dirty="0"/>
                  <a:t> fb</a:t>
                </a:r>
              </a:p>
              <a:p>
                <a:r>
                  <a:rPr lang="en-GB" sz="2400" dirty="0"/>
                  <a:t>compatible with SM prediction</a:t>
                </a:r>
              </a:p>
            </p:txBody>
          </p:sp>
        </mc:Choice>
        <mc:Fallback xmlns="">
          <p:sp>
            <p:nvSpPr>
              <p:cNvPr id="3" name="Content Placeholder 2">
                <a:extLst>
                  <a:ext uri="{FF2B5EF4-FFF2-40B4-BE49-F238E27FC236}">
                    <a16:creationId xmlns:a16="http://schemas.microsoft.com/office/drawing/2014/main" id="{6620371C-A85C-45E6-A82C-E58CE0AC59DE}"/>
                  </a:ext>
                </a:extLst>
              </p:cNvPr>
              <p:cNvSpPr>
                <a:spLocks noGrp="1" noRot="1" noChangeAspect="1" noMove="1" noResize="1" noEditPoints="1" noAdjustHandles="1" noChangeArrowheads="1" noChangeShapeType="1" noTextEdit="1"/>
              </p:cNvSpPr>
              <p:nvPr>
                <p:ph idx="1"/>
              </p:nvPr>
            </p:nvSpPr>
            <p:spPr>
              <a:xfrm>
                <a:off x="125943" y="1319729"/>
                <a:ext cx="5610050" cy="3888432"/>
              </a:xfrm>
              <a:blipFill>
                <a:blip r:embed="rId2"/>
                <a:stretch>
                  <a:fillRect l="-1522" t="-1254" b="-3620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417BDFF-DA93-4FF8-9245-469B2760792A}"/>
              </a:ext>
            </a:extLst>
          </p:cNvPr>
          <p:cNvSpPr>
            <a:spLocks noGrp="1"/>
          </p:cNvSpPr>
          <p:nvPr>
            <p:ph type="sldNum" sz="quarter" idx="12"/>
          </p:nvPr>
        </p:nvSpPr>
        <p:spPr/>
        <p:txBody>
          <a:bodyPr/>
          <a:lstStyle/>
          <a:p>
            <a:pPr>
              <a:defRPr/>
            </a:pPr>
            <a:fld id="{7560666D-F64D-4C1B-9544-C505E21D54D3}" type="slidenum">
              <a:rPr lang="en-GB" smtClean="0"/>
              <a:pPr>
                <a:defRPr/>
              </a:pPr>
              <a:t>22</a:t>
            </a:fld>
            <a:r>
              <a:rPr lang="en-GB" dirty="0"/>
              <a:t> </a:t>
            </a:r>
          </a:p>
        </p:txBody>
      </p:sp>
      <p:pic>
        <p:nvPicPr>
          <p:cNvPr id="2050" name="Picture 2" descr="http://cms-results.web.cern.ch/cms-results/public-results/publications/TOP-18-008/CMS-TOP-18-008_Figure_001-a.png">
            <a:extLst>
              <a:ext uri="{FF2B5EF4-FFF2-40B4-BE49-F238E27FC236}">
                <a16:creationId xmlns:a16="http://schemas.microsoft.com/office/drawing/2014/main" id="{A8E3C116-DDEE-44DC-8FF2-59335496D2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1297985"/>
            <a:ext cx="3233786" cy="414908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87C238F-B53D-4846-A504-65939EB1BAAA}"/>
                  </a:ext>
                </a:extLst>
              </p:cNvPr>
              <p:cNvSpPr txBox="1"/>
              <p:nvPr/>
            </p:nvSpPr>
            <p:spPr>
              <a:xfrm>
                <a:off x="6516216" y="5517232"/>
                <a:ext cx="2376264" cy="646331"/>
              </a:xfrm>
              <a:prstGeom prst="rect">
                <a:avLst/>
              </a:prstGeom>
              <a:noFill/>
            </p:spPr>
            <p:txBody>
              <a:bodyPr wrap="square" rtlCol="0">
                <a:spAutoFit/>
              </a:bodyPr>
              <a:lstStyle/>
              <a:p>
                <a:r>
                  <a:rPr lang="en-GB" dirty="0"/>
                  <a:t>not shown: </a:t>
                </a:r>
                <a14:m>
                  <m:oMath xmlns:m="http://schemas.openxmlformats.org/officeDocument/2006/math">
                    <m:r>
                      <a:rPr lang="en-GB" b="0" i="1" smtClean="0">
                        <a:latin typeface="Cambria Math" panose="02040503050406030204" pitchFamily="18" charset="0"/>
                      </a:rPr>
                      <m:t>≥4 </m:t>
                    </m:r>
                  </m:oMath>
                </a14:m>
                <a:r>
                  <a:rPr lang="en-GB" dirty="0"/>
                  <a:t>jets + 1 b-tag,  2 b-tag channels</a:t>
                </a:r>
              </a:p>
            </p:txBody>
          </p:sp>
        </mc:Choice>
        <mc:Fallback xmlns="">
          <p:sp>
            <p:nvSpPr>
              <p:cNvPr id="5" name="TextBox 4">
                <a:extLst>
                  <a:ext uri="{FF2B5EF4-FFF2-40B4-BE49-F238E27FC236}">
                    <a16:creationId xmlns:a16="http://schemas.microsoft.com/office/drawing/2014/main" id="{A87C238F-B53D-4846-A504-65939EB1BAAA}"/>
                  </a:ext>
                </a:extLst>
              </p:cNvPr>
              <p:cNvSpPr txBox="1">
                <a:spLocks noRot="1" noChangeAspect="1" noMove="1" noResize="1" noEditPoints="1" noAdjustHandles="1" noChangeArrowheads="1" noChangeShapeType="1" noTextEdit="1"/>
              </p:cNvSpPr>
              <p:nvPr/>
            </p:nvSpPr>
            <p:spPr>
              <a:xfrm>
                <a:off x="6516216" y="5517232"/>
                <a:ext cx="2376264" cy="646331"/>
              </a:xfrm>
              <a:prstGeom prst="rect">
                <a:avLst/>
              </a:prstGeom>
              <a:blipFill>
                <a:blip r:embed="rId6"/>
                <a:stretch>
                  <a:fillRect l="-2308" t="-4717" r="-3590" b="-14151"/>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65A1BD82-2A26-409D-8997-3CB2A2ED461E}"/>
              </a:ext>
            </a:extLst>
          </p:cNvPr>
          <p:cNvSpPr txBox="1"/>
          <p:nvPr/>
        </p:nvSpPr>
        <p:spPr>
          <a:xfrm>
            <a:off x="5292080" y="-1736"/>
            <a:ext cx="3888432" cy="1200329"/>
          </a:xfrm>
          <a:prstGeom prst="rect">
            <a:avLst/>
          </a:prstGeom>
          <a:noFill/>
        </p:spPr>
        <p:txBody>
          <a:bodyPr wrap="square" rtlCol="0">
            <a:spAutoFit/>
          </a:bodyPr>
          <a:lstStyle/>
          <a:p>
            <a:pPr marL="0" indent="0" algn="r">
              <a:buNone/>
            </a:pPr>
            <a:r>
              <a:rPr lang="en-GB" dirty="0"/>
              <a:t>TOP-18-008</a:t>
            </a:r>
          </a:p>
          <a:p>
            <a:pPr marL="0" indent="0" algn="r">
              <a:buNone/>
            </a:pPr>
            <a:r>
              <a:rPr lang="en-GB" dirty="0"/>
              <a:t>https://arxiv.org/abs/1812.05900</a:t>
            </a:r>
          </a:p>
          <a:p>
            <a:pPr marL="0" indent="0" algn="r">
              <a:buNone/>
            </a:pPr>
            <a:r>
              <a:rPr lang="en-GB" dirty="0"/>
              <a:t>submitted to Phys Rev Lett.</a:t>
            </a:r>
          </a:p>
          <a:p>
            <a:pPr algn="r"/>
            <a:endParaRPr lang="en-GB" dirty="0"/>
          </a:p>
        </p:txBody>
      </p:sp>
    </p:spTree>
    <p:extLst>
      <p:ext uri="{BB962C8B-B14F-4D97-AF65-F5344CB8AC3E}">
        <p14:creationId xmlns:p14="http://schemas.microsoft.com/office/powerpoint/2010/main" val="3063500618"/>
      </p:ext>
    </p:extLst>
  </p:cSld>
  <p:clrMapOvr>
    <a:masterClrMapping/>
  </p:clrMapOvr>
  <mc:AlternateContent xmlns:mc="http://schemas.openxmlformats.org/markup-compatibility/2006">
    <mc:Choice xmlns:p14="http://schemas.microsoft.com/office/powerpoint/2010/main" Requires="p14">
      <p:transition spd="slow" p14:dur="2000" advTm="86042"/>
    </mc:Choice>
    <mc:Fallback>
      <p:transition spd="slow" advTm="86042"/>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http://cms-results.web.cern.ch/cms-results/public-results/preliminary-results/TOP-18-006/CMS-PAS-TOP-18-006_Figure_013-a.png">
            <a:extLst>
              <a:ext uri="{FF2B5EF4-FFF2-40B4-BE49-F238E27FC236}">
                <a16:creationId xmlns:a16="http://schemas.microsoft.com/office/drawing/2014/main" id="{2065A0D6-FAA0-406B-B34B-BF86BDE1F67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4321" y="3704433"/>
            <a:ext cx="3204514" cy="31249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D8F6153-DFAA-46CA-A75E-2CF6172B19DF}"/>
              </a:ext>
            </a:extLst>
          </p:cNvPr>
          <p:cNvPicPr>
            <a:picLocks noChangeAspect="1"/>
          </p:cNvPicPr>
          <p:nvPr/>
        </p:nvPicPr>
        <p:blipFill>
          <a:blip r:embed="rId3"/>
          <a:stretch>
            <a:fillRect/>
          </a:stretch>
        </p:blipFill>
        <p:spPr>
          <a:xfrm>
            <a:off x="5534288" y="402821"/>
            <a:ext cx="3534226" cy="3401841"/>
          </a:xfrm>
          <a:prstGeom prst="rect">
            <a:avLst/>
          </a:prstGeom>
        </p:spPr>
      </p:pic>
      <p:sp>
        <p:nvSpPr>
          <p:cNvPr id="2" name="Title 1">
            <a:extLst>
              <a:ext uri="{FF2B5EF4-FFF2-40B4-BE49-F238E27FC236}">
                <a16:creationId xmlns:a16="http://schemas.microsoft.com/office/drawing/2014/main" id="{15442844-7B0B-4AE8-9502-BB952E3D478A}"/>
              </a:ext>
            </a:extLst>
          </p:cNvPr>
          <p:cNvSpPr>
            <a:spLocks noGrp="1"/>
          </p:cNvSpPr>
          <p:nvPr>
            <p:ph type="title"/>
          </p:nvPr>
        </p:nvSpPr>
        <p:spPr/>
        <p:txBody>
          <a:bodyPr/>
          <a:lstStyle/>
          <a:p>
            <a:r>
              <a:rPr lang="en-GB" dirty="0"/>
              <a:t>Top spin correlation</a:t>
            </a:r>
            <a:br>
              <a:rPr lang="en-GB" dirty="0"/>
            </a:br>
            <a:endParaRPr lang="en-GB" dirty="0"/>
          </a:p>
        </p:txBody>
      </p:sp>
      <p:sp>
        <p:nvSpPr>
          <p:cNvPr id="3" name="Content Placeholder 2">
            <a:extLst>
              <a:ext uri="{FF2B5EF4-FFF2-40B4-BE49-F238E27FC236}">
                <a16:creationId xmlns:a16="http://schemas.microsoft.com/office/drawing/2014/main" id="{5A8D3A06-D140-45E8-B3F0-37700FA3D37F}"/>
              </a:ext>
            </a:extLst>
          </p:cNvPr>
          <p:cNvSpPr>
            <a:spLocks noGrp="1"/>
          </p:cNvSpPr>
          <p:nvPr>
            <p:ph idx="1"/>
          </p:nvPr>
        </p:nvSpPr>
        <p:spPr>
          <a:xfrm>
            <a:off x="-18876" y="740942"/>
            <a:ext cx="5940152" cy="4525963"/>
          </a:xfrm>
        </p:spPr>
        <p:txBody>
          <a:bodyPr/>
          <a:lstStyle/>
          <a:p>
            <a:r>
              <a:rPr lang="en-GB" sz="2400" dirty="0"/>
              <a:t>fast decay of top quark allows unique probing of their spin structure</a:t>
            </a:r>
          </a:p>
          <a:p>
            <a:r>
              <a:rPr lang="en-GB" sz="2400" dirty="0"/>
              <a:t>spin structure sensitive to </a:t>
            </a:r>
            <a:r>
              <a:rPr lang="en-GB" sz="2400" dirty="0" err="1"/>
              <a:t>tt</a:t>
            </a:r>
            <a:r>
              <a:rPr lang="en-GB" sz="2400" dirty="0"/>
              <a:t> prod processes</a:t>
            </a:r>
          </a:p>
          <a:p>
            <a:pPr lvl="1"/>
            <a:r>
              <a:rPr lang="en-GB" sz="2000" dirty="0"/>
              <a:t>powerful tool to probe new physics not accessible at the LHC</a:t>
            </a:r>
          </a:p>
          <a:p>
            <a:r>
              <a:rPr lang="en-GB" sz="2400" dirty="0"/>
              <a:t>measures all 15 coefficients of the spin density matrix</a:t>
            </a:r>
          </a:p>
          <a:p>
            <a:pPr lvl="1"/>
            <a:r>
              <a:rPr lang="en-GB" sz="2000" dirty="0"/>
              <a:t>first time done at 13 </a:t>
            </a:r>
            <a:r>
              <a:rPr lang="en-GB" sz="2000" dirty="0" err="1"/>
              <a:t>TeV</a:t>
            </a:r>
            <a:r>
              <a:rPr lang="en-GB" sz="2000" dirty="0"/>
              <a:t>!</a:t>
            </a:r>
          </a:p>
          <a:p>
            <a:pPr lvl="1"/>
            <a:r>
              <a:rPr lang="en-GB" sz="2000" dirty="0"/>
              <a:t>compatible with SM (with latest theory calcs)</a:t>
            </a:r>
          </a:p>
          <a:p>
            <a:r>
              <a:rPr lang="en-GB" sz="2400" dirty="0"/>
              <a:t>constrains anomalous </a:t>
            </a:r>
            <a:r>
              <a:rPr lang="en-GB" sz="2400" dirty="0" err="1"/>
              <a:t>chromomagnetic</a:t>
            </a:r>
            <a:r>
              <a:rPr lang="en-GB" sz="2400" dirty="0"/>
              <a:t> dipole moment of t quark</a:t>
            </a:r>
          </a:p>
          <a:p>
            <a:r>
              <a:rPr lang="en-GB" sz="2400" dirty="0"/>
              <a:t>strongest direct constraint to date!</a:t>
            </a:r>
          </a:p>
          <a:p>
            <a:pPr lvl="1"/>
            <a:r>
              <a:rPr lang="en-GB" sz="2000" dirty="0"/>
              <a:t>factor 2 improvement w.r.t previous CMS result</a:t>
            </a:r>
          </a:p>
          <a:p>
            <a:pPr lvl="1"/>
            <a:r>
              <a:rPr lang="en-GB" sz="2000" dirty="0"/>
              <a:t>more interpretations and Rivet data on release of the paper</a:t>
            </a:r>
          </a:p>
        </p:txBody>
      </p:sp>
      <p:sp>
        <p:nvSpPr>
          <p:cNvPr id="4" name="Slide Number Placeholder 3">
            <a:extLst>
              <a:ext uri="{FF2B5EF4-FFF2-40B4-BE49-F238E27FC236}">
                <a16:creationId xmlns:a16="http://schemas.microsoft.com/office/drawing/2014/main" id="{21B5D3FA-BD50-4904-B1D2-5038FBD712A6}"/>
              </a:ext>
            </a:extLst>
          </p:cNvPr>
          <p:cNvSpPr>
            <a:spLocks noGrp="1"/>
          </p:cNvSpPr>
          <p:nvPr>
            <p:ph type="sldNum" sz="quarter" idx="12"/>
          </p:nvPr>
        </p:nvSpPr>
        <p:spPr/>
        <p:txBody>
          <a:bodyPr/>
          <a:lstStyle/>
          <a:p>
            <a:pPr>
              <a:defRPr/>
            </a:pPr>
            <a:fld id="{7560666D-F64D-4C1B-9544-C505E21D54D3}" type="slidenum">
              <a:rPr lang="en-GB" smtClean="0"/>
              <a:pPr>
                <a:defRPr/>
              </a:pPr>
              <a:t>23</a:t>
            </a:fld>
            <a:r>
              <a:rPr lang="en-GB" dirty="0"/>
              <a:t> </a:t>
            </a:r>
          </a:p>
        </p:txBody>
      </p:sp>
      <p:sp>
        <p:nvSpPr>
          <p:cNvPr id="7" name="TextBox 6">
            <a:extLst>
              <a:ext uri="{FF2B5EF4-FFF2-40B4-BE49-F238E27FC236}">
                <a16:creationId xmlns:a16="http://schemas.microsoft.com/office/drawing/2014/main" id="{1C1BDF85-7639-422D-BFA4-AB499AFFAB74}"/>
              </a:ext>
            </a:extLst>
          </p:cNvPr>
          <p:cNvSpPr txBox="1"/>
          <p:nvPr/>
        </p:nvSpPr>
        <p:spPr>
          <a:xfrm>
            <a:off x="4587399" y="0"/>
            <a:ext cx="4527788" cy="923330"/>
          </a:xfrm>
          <a:prstGeom prst="rect">
            <a:avLst/>
          </a:prstGeom>
          <a:noFill/>
        </p:spPr>
        <p:txBody>
          <a:bodyPr wrap="square" rtlCol="0">
            <a:spAutoFit/>
          </a:bodyPr>
          <a:lstStyle/>
          <a:p>
            <a:pPr marL="0" indent="0" algn="r">
              <a:buNone/>
            </a:pPr>
            <a:r>
              <a:rPr lang="en-GB" dirty="0"/>
              <a:t>TOP-18-006 (PAS)</a:t>
            </a:r>
          </a:p>
          <a:p>
            <a:pPr marL="0" indent="0" algn="r">
              <a:buNone/>
            </a:pPr>
            <a:r>
              <a:rPr lang="en-GB" dirty="0"/>
              <a:t>http://cds.cern.ch/record/2649926/</a:t>
            </a:r>
          </a:p>
          <a:p>
            <a:pPr algn="r"/>
            <a:endParaRPr lang="en-GB" dirty="0"/>
          </a:p>
        </p:txBody>
      </p:sp>
    </p:spTree>
    <p:extLst>
      <p:ext uri="{BB962C8B-B14F-4D97-AF65-F5344CB8AC3E}">
        <p14:creationId xmlns:p14="http://schemas.microsoft.com/office/powerpoint/2010/main" val="1264062779"/>
      </p:ext>
    </p:extLst>
  </p:cSld>
  <p:clrMapOvr>
    <a:masterClrMapping/>
  </p:clrMapOvr>
  <mc:AlternateContent xmlns:mc="http://schemas.openxmlformats.org/markup-compatibility/2006">
    <mc:Choice xmlns:p14="http://schemas.microsoft.com/office/powerpoint/2010/main" Requires="p14">
      <p:transition spd="slow" p14:dur="2000" advTm="94592"/>
    </mc:Choice>
    <mc:Fallback>
      <p:transition spd="slow" advTm="94592"/>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3967C-1549-49E6-8291-295D10515519}"/>
              </a:ext>
            </a:extLst>
          </p:cNvPr>
          <p:cNvSpPr>
            <a:spLocks noGrp="1"/>
          </p:cNvSpPr>
          <p:nvPr>
            <p:ph type="title"/>
          </p:nvPr>
        </p:nvSpPr>
        <p:spPr/>
        <p:txBody>
          <a:bodyPr/>
          <a:lstStyle/>
          <a:p>
            <a:r>
              <a:rPr lang="en-GB" dirty="0"/>
              <a:t>Exotic Searches: Status</a:t>
            </a:r>
            <a:br>
              <a:rPr lang="en-GB" dirty="0"/>
            </a:br>
            <a:endParaRPr lang="en-GB" dirty="0"/>
          </a:p>
        </p:txBody>
      </p:sp>
      <p:sp>
        <p:nvSpPr>
          <p:cNvPr id="3" name="Content Placeholder 2">
            <a:extLst>
              <a:ext uri="{FF2B5EF4-FFF2-40B4-BE49-F238E27FC236}">
                <a16:creationId xmlns:a16="http://schemas.microsoft.com/office/drawing/2014/main" id="{1FE93A4F-6F2F-410D-A9DC-E907C84CE4D9}"/>
              </a:ext>
            </a:extLst>
          </p:cNvPr>
          <p:cNvSpPr>
            <a:spLocks noGrp="1"/>
          </p:cNvSpPr>
          <p:nvPr>
            <p:ph idx="1"/>
          </p:nvPr>
        </p:nvSpPr>
        <p:spPr>
          <a:xfrm>
            <a:off x="148763" y="5517232"/>
            <a:ext cx="8229600" cy="896963"/>
          </a:xfrm>
        </p:spPr>
        <p:txBody>
          <a:bodyPr/>
          <a:lstStyle/>
          <a:p>
            <a:r>
              <a:rPr lang="en-GB" sz="2400" dirty="0"/>
              <a:t>significant number of search results using partial Run2 data</a:t>
            </a:r>
          </a:p>
          <a:p>
            <a:r>
              <a:rPr lang="en-GB" sz="2400" dirty="0"/>
              <a:t>currently working on full Run2 dataset updates!</a:t>
            </a:r>
          </a:p>
        </p:txBody>
      </p:sp>
      <p:sp>
        <p:nvSpPr>
          <p:cNvPr id="4" name="Slide Number Placeholder 3">
            <a:extLst>
              <a:ext uri="{FF2B5EF4-FFF2-40B4-BE49-F238E27FC236}">
                <a16:creationId xmlns:a16="http://schemas.microsoft.com/office/drawing/2014/main" id="{AB733F82-81B4-4DF9-8A49-42270F08338F}"/>
              </a:ext>
            </a:extLst>
          </p:cNvPr>
          <p:cNvSpPr>
            <a:spLocks noGrp="1"/>
          </p:cNvSpPr>
          <p:nvPr>
            <p:ph type="sldNum" sz="quarter" idx="12"/>
          </p:nvPr>
        </p:nvSpPr>
        <p:spPr/>
        <p:txBody>
          <a:bodyPr/>
          <a:lstStyle/>
          <a:p>
            <a:pPr>
              <a:defRPr/>
            </a:pPr>
            <a:fld id="{7560666D-F64D-4C1B-9544-C505E21D54D3}" type="slidenum">
              <a:rPr lang="en-GB" smtClean="0"/>
              <a:pPr>
                <a:defRPr/>
              </a:pPr>
              <a:t>24</a:t>
            </a:fld>
            <a:r>
              <a:rPr lang="en-GB"/>
              <a:t> </a:t>
            </a:r>
            <a:endParaRPr lang="en-GB" dirty="0"/>
          </a:p>
        </p:txBody>
      </p:sp>
      <p:pic>
        <p:nvPicPr>
          <p:cNvPr id="5" name="Picture 4">
            <a:extLst>
              <a:ext uri="{FF2B5EF4-FFF2-40B4-BE49-F238E27FC236}">
                <a16:creationId xmlns:a16="http://schemas.microsoft.com/office/drawing/2014/main" id="{DE30F89C-4BE7-4A87-A2DC-7C50E06FD6F5}"/>
              </a:ext>
            </a:extLst>
          </p:cNvPr>
          <p:cNvPicPr>
            <a:picLocks noChangeAspect="1"/>
          </p:cNvPicPr>
          <p:nvPr/>
        </p:nvPicPr>
        <p:blipFill rotWithShape="1">
          <a:blip r:embed="rId2"/>
          <a:srcRect t="4547"/>
          <a:stretch/>
        </p:blipFill>
        <p:spPr>
          <a:xfrm>
            <a:off x="1475656" y="620688"/>
            <a:ext cx="6840760" cy="4916174"/>
          </a:xfrm>
          <a:prstGeom prst="rect">
            <a:avLst/>
          </a:prstGeom>
        </p:spPr>
      </p:pic>
    </p:spTree>
    <p:extLst>
      <p:ext uri="{BB962C8B-B14F-4D97-AF65-F5344CB8AC3E}">
        <p14:creationId xmlns:p14="http://schemas.microsoft.com/office/powerpoint/2010/main" val="502550198"/>
      </p:ext>
    </p:extLst>
  </p:cSld>
  <p:clrMapOvr>
    <a:masterClrMapping/>
  </p:clrMapOvr>
  <mc:AlternateContent xmlns:mc="http://schemas.openxmlformats.org/markup-compatibility/2006">
    <mc:Choice xmlns:p14="http://schemas.microsoft.com/office/powerpoint/2010/main" Requires="p14">
      <p:transition spd="slow" p14:dur="2000" advTm="19664"/>
    </mc:Choice>
    <mc:Fallback>
      <p:transition spd="slow" advTm="1966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B8E78B46-2EC6-4896-AFD2-F55FA9E8CF7F}"/>
              </a:ext>
            </a:extLst>
          </p:cNvPr>
          <p:cNvPicPr>
            <a:picLocks noChangeAspect="1"/>
          </p:cNvPicPr>
          <p:nvPr/>
        </p:nvPicPr>
        <p:blipFill>
          <a:blip r:embed="rId2"/>
          <a:stretch>
            <a:fillRect/>
          </a:stretch>
        </p:blipFill>
        <p:spPr>
          <a:xfrm>
            <a:off x="2534992" y="3591390"/>
            <a:ext cx="1638815" cy="1475807"/>
          </a:xfrm>
          <a:prstGeom prst="rect">
            <a:avLst/>
          </a:prstGeom>
        </p:spPr>
      </p:pic>
      <p:pic>
        <p:nvPicPr>
          <p:cNvPr id="17" name="Picture 16">
            <a:extLst>
              <a:ext uri="{FF2B5EF4-FFF2-40B4-BE49-F238E27FC236}">
                <a16:creationId xmlns:a16="http://schemas.microsoft.com/office/drawing/2014/main" id="{8FDB95C1-6B6C-440B-8768-4E2FEBF43924}"/>
              </a:ext>
            </a:extLst>
          </p:cNvPr>
          <p:cNvPicPr>
            <a:picLocks noChangeAspect="1"/>
          </p:cNvPicPr>
          <p:nvPr/>
        </p:nvPicPr>
        <p:blipFill>
          <a:blip r:embed="rId3"/>
          <a:stretch>
            <a:fillRect/>
          </a:stretch>
        </p:blipFill>
        <p:spPr>
          <a:xfrm>
            <a:off x="4933448" y="381592"/>
            <a:ext cx="2062162" cy="2056974"/>
          </a:xfrm>
          <a:prstGeom prst="rect">
            <a:avLst/>
          </a:prstGeom>
        </p:spPr>
      </p:pic>
      <p:pic>
        <p:nvPicPr>
          <p:cNvPr id="22" name="Picture 21">
            <a:extLst>
              <a:ext uri="{FF2B5EF4-FFF2-40B4-BE49-F238E27FC236}">
                <a16:creationId xmlns:a16="http://schemas.microsoft.com/office/drawing/2014/main" id="{90474C9C-2D04-43F1-8EA2-D483BC006B66}"/>
              </a:ext>
            </a:extLst>
          </p:cNvPr>
          <p:cNvPicPr>
            <a:picLocks noChangeAspect="1"/>
          </p:cNvPicPr>
          <p:nvPr/>
        </p:nvPicPr>
        <p:blipFill>
          <a:blip r:embed="rId4"/>
          <a:stretch>
            <a:fillRect/>
          </a:stretch>
        </p:blipFill>
        <p:spPr>
          <a:xfrm>
            <a:off x="4689859" y="3078286"/>
            <a:ext cx="1888840" cy="1868602"/>
          </a:xfrm>
          <a:prstGeom prst="rect">
            <a:avLst/>
          </a:prstGeom>
        </p:spPr>
      </p:pic>
      <p:pic>
        <p:nvPicPr>
          <p:cNvPr id="19" name="Picture 18">
            <a:extLst>
              <a:ext uri="{FF2B5EF4-FFF2-40B4-BE49-F238E27FC236}">
                <a16:creationId xmlns:a16="http://schemas.microsoft.com/office/drawing/2014/main" id="{C3C2C5DD-DD97-4A08-9835-39E3FBAC287F}"/>
              </a:ext>
            </a:extLst>
          </p:cNvPr>
          <p:cNvPicPr>
            <a:picLocks noChangeAspect="1"/>
          </p:cNvPicPr>
          <p:nvPr/>
        </p:nvPicPr>
        <p:blipFill>
          <a:blip r:embed="rId5"/>
          <a:stretch>
            <a:fillRect/>
          </a:stretch>
        </p:blipFill>
        <p:spPr>
          <a:xfrm>
            <a:off x="7050116" y="146178"/>
            <a:ext cx="2015292" cy="1790804"/>
          </a:xfrm>
          <a:prstGeom prst="rect">
            <a:avLst/>
          </a:prstGeom>
        </p:spPr>
      </p:pic>
      <p:sp>
        <p:nvSpPr>
          <p:cNvPr id="2" name="Title 1">
            <a:extLst>
              <a:ext uri="{FF2B5EF4-FFF2-40B4-BE49-F238E27FC236}">
                <a16:creationId xmlns:a16="http://schemas.microsoft.com/office/drawing/2014/main" id="{37304BE3-FF82-4129-8D38-5A576381FAD8}"/>
              </a:ext>
            </a:extLst>
          </p:cNvPr>
          <p:cNvSpPr>
            <a:spLocks noGrp="1"/>
          </p:cNvSpPr>
          <p:nvPr>
            <p:ph type="title"/>
          </p:nvPr>
        </p:nvSpPr>
        <p:spPr/>
        <p:txBody>
          <a:bodyPr/>
          <a:lstStyle/>
          <a:p>
            <a:r>
              <a:rPr lang="en-GB" dirty="0"/>
              <a:t>HL-LHC Yellow report</a:t>
            </a:r>
            <a:br>
              <a:rPr lang="en-GB" dirty="0"/>
            </a:br>
            <a:r>
              <a:rPr lang="en-GB" dirty="0"/>
              <a:t> </a:t>
            </a:r>
          </a:p>
        </p:txBody>
      </p:sp>
      <p:sp>
        <p:nvSpPr>
          <p:cNvPr id="3" name="Content Placeholder 2">
            <a:extLst>
              <a:ext uri="{FF2B5EF4-FFF2-40B4-BE49-F238E27FC236}">
                <a16:creationId xmlns:a16="http://schemas.microsoft.com/office/drawing/2014/main" id="{175B8615-5B78-4CC7-9099-1BB179853195}"/>
              </a:ext>
            </a:extLst>
          </p:cNvPr>
          <p:cNvSpPr>
            <a:spLocks noGrp="1"/>
          </p:cNvSpPr>
          <p:nvPr>
            <p:ph idx="1"/>
          </p:nvPr>
        </p:nvSpPr>
        <p:spPr>
          <a:xfrm>
            <a:off x="-2404" y="770237"/>
            <a:ext cx="4772558" cy="4569371"/>
          </a:xfrm>
        </p:spPr>
        <p:txBody>
          <a:bodyPr/>
          <a:lstStyle/>
          <a:p>
            <a:r>
              <a:rPr lang="en-GB" sz="2000" dirty="0"/>
              <a:t>HL/HE-LHC workshop now concluded</a:t>
            </a:r>
          </a:p>
          <a:p>
            <a:r>
              <a:rPr lang="en-GB" sz="2000" dirty="0"/>
              <a:t>~40 CMS physics analyses contributed across all topic areas</a:t>
            </a:r>
          </a:p>
          <a:p>
            <a:pPr lvl="1"/>
            <a:r>
              <a:rPr lang="en-GB" sz="1800" dirty="0"/>
              <a:t>precision standard model, Higgs physics, BSM models, flavour physics, heavy ion</a:t>
            </a:r>
          </a:p>
          <a:p>
            <a:pPr lvl="1"/>
            <a:r>
              <a:rPr lang="en-GB" sz="1800" dirty="0"/>
              <a:t>displayed results only a fraction of total</a:t>
            </a:r>
          </a:p>
          <a:p>
            <a:r>
              <a:rPr lang="en-GB" sz="2000" dirty="0"/>
              <a:t>wrap up session on Friday: https://indico.cern.ch/event/783141</a:t>
            </a:r>
          </a:p>
        </p:txBody>
      </p:sp>
      <p:sp>
        <p:nvSpPr>
          <p:cNvPr id="4" name="Slide Number Placeholder 3">
            <a:extLst>
              <a:ext uri="{FF2B5EF4-FFF2-40B4-BE49-F238E27FC236}">
                <a16:creationId xmlns:a16="http://schemas.microsoft.com/office/drawing/2014/main" id="{C88B9916-B7D2-4589-A16B-91D23E5DE6E4}"/>
              </a:ext>
            </a:extLst>
          </p:cNvPr>
          <p:cNvSpPr>
            <a:spLocks noGrp="1"/>
          </p:cNvSpPr>
          <p:nvPr>
            <p:ph type="sldNum" sz="quarter" idx="12"/>
          </p:nvPr>
        </p:nvSpPr>
        <p:spPr/>
        <p:txBody>
          <a:bodyPr/>
          <a:lstStyle/>
          <a:p>
            <a:pPr>
              <a:defRPr/>
            </a:pPr>
            <a:fld id="{7560666D-F64D-4C1B-9544-C505E21D54D3}" type="slidenum">
              <a:rPr lang="en-GB" smtClean="0"/>
              <a:pPr>
                <a:defRPr/>
              </a:pPr>
              <a:t>25</a:t>
            </a:fld>
            <a:r>
              <a:rPr lang="en-GB"/>
              <a:t> </a:t>
            </a:r>
            <a:endParaRPr lang="en-GB" dirty="0"/>
          </a:p>
        </p:txBody>
      </p:sp>
      <p:pic>
        <p:nvPicPr>
          <p:cNvPr id="6" name="Picture 5">
            <a:extLst>
              <a:ext uri="{FF2B5EF4-FFF2-40B4-BE49-F238E27FC236}">
                <a16:creationId xmlns:a16="http://schemas.microsoft.com/office/drawing/2014/main" id="{4384C081-DE31-4F3D-AA44-723FC9442321}"/>
              </a:ext>
            </a:extLst>
          </p:cNvPr>
          <p:cNvPicPr>
            <a:picLocks noChangeAspect="1"/>
          </p:cNvPicPr>
          <p:nvPr/>
        </p:nvPicPr>
        <p:blipFill>
          <a:blip r:embed="rId6"/>
          <a:stretch>
            <a:fillRect/>
          </a:stretch>
        </p:blipFill>
        <p:spPr>
          <a:xfrm>
            <a:off x="6288821" y="1936982"/>
            <a:ext cx="2814903" cy="1730373"/>
          </a:xfrm>
          <a:prstGeom prst="rect">
            <a:avLst/>
          </a:prstGeom>
        </p:spPr>
      </p:pic>
      <p:pic>
        <p:nvPicPr>
          <p:cNvPr id="7" name="Picture 6">
            <a:extLst>
              <a:ext uri="{FF2B5EF4-FFF2-40B4-BE49-F238E27FC236}">
                <a16:creationId xmlns:a16="http://schemas.microsoft.com/office/drawing/2014/main" id="{12151111-D2E0-4021-B26E-5DE3E9365058}"/>
              </a:ext>
            </a:extLst>
          </p:cNvPr>
          <p:cNvPicPr>
            <a:picLocks noChangeAspect="1"/>
          </p:cNvPicPr>
          <p:nvPr/>
        </p:nvPicPr>
        <p:blipFill>
          <a:blip r:embed="rId7"/>
          <a:stretch>
            <a:fillRect/>
          </a:stretch>
        </p:blipFill>
        <p:spPr>
          <a:xfrm>
            <a:off x="6493658" y="3739825"/>
            <a:ext cx="2571750" cy="1894974"/>
          </a:xfrm>
          <a:prstGeom prst="rect">
            <a:avLst/>
          </a:prstGeom>
        </p:spPr>
      </p:pic>
      <p:pic>
        <p:nvPicPr>
          <p:cNvPr id="8" name="Picture 7">
            <a:extLst>
              <a:ext uri="{FF2B5EF4-FFF2-40B4-BE49-F238E27FC236}">
                <a16:creationId xmlns:a16="http://schemas.microsoft.com/office/drawing/2014/main" id="{2640CEA0-BFD1-45C9-B757-EF20045440EF}"/>
              </a:ext>
            </a:extLst>
          </p:cNvPr>
          <p:cNvPicPr>
            <a:picLocks noChangeAspect="1"/>
          </p:cNvPicPr>
          <p:nvPr/>
        </p:nvPicPr>
        <p:blipFill>
          <a:blip r:embed="rId8"/>
          <a:stretch>
            <a:fillRect/>
          </a:stretch>
        </p:blipFill>
        <p:spPr>
          <a:xfrm>
            <a:off x="6136179" y="4973456"/>
            <a:ext cx="1827488" cy="1868601"/>
          </a:xfrm>
          <a:prstGeom prst="rect">
            <a:avLst/>
          </a:prstGeom>
        </p:spPr>
      </p:pic>
      <p:pic>
        <p:nvPicPr>
          <p:cNvPr id="10" name="Picture 9">
            <a:extLst>
              <a:ext uri="{FF2B5EF4-FFF2-40B4-BE49-F238E27FC236}">
                <a16:creationId xmlns:a16="http://schemas.microsoft.com/office/drawing/2014/main" id="{80836737-66D9-4653-B031-D555F816F2D6}"/>
              </a:ext>
            </a:extLst>
          </p:cNvPr>
          <p:cNvPicPr>
            <a:picLocks noChangeAspect="1"/>
          </p:cNvPicPr>
          <p:nvPr/>
        </p:nvPicPr>
        <p:blipFill>
          <a:blip r:embed="rId9"/>
          <a:stretch>
            <a:fillRect/>
          </a:stretch>
        </p:blipFill>
        <p:spPr>
          <a:xfrm>
            <a:off x="4116686" y="5074435"/>
            <a:ext cx="1926235" cy="1695690"/>
          </a:xfrm>
          <a:prstGeom prst="rect">
            <a:avLst/>
          </a:prstGeom>
        </p:spPr>
      </p:pic>
      <p:pic>
        <p:nvPicPr>
          <p:cNvPr id="11" name="Picture 10">
            <a:extLst>
              <a:ext uri="{FF2B5EF4-FFF2-40B4-BE49-F238E27FC236}">
                <a16:creationId xmlns:a16="http://schemas.microsoft.com/office/drawing/2014/main" id="{F6F06125-AB76-4A1D-AABA-4F3D72BF3C48}"/>
              </a:ext>
            </a:extLst>
          </p:cNvPr>
          <p:cNvPicPr>
            <a:picLocks noChangeAspect="1"/>
          </p:cNvPicPr>
          <p:nvPr/>
        </p:nvPicPr>
        <p:blipFill>
          <a:blip r:embed="rId10"/>
          <a:stretch>
            <a:fillRect/>
          </a:stretch>
        </p:blipFill>
        <p:spPr>
          <a:xfrm>
            <a:off x="2065601" y="5067197"/>
            <a:ext cx="1956582" cy="1790803"/>
          </a:xfrm>
          <a:prstGeom prst="rect">
            <a:avLst/>
          </a:prstGeom>
        </p:spPr>
      </p:pic>
      <p:sp>
        <p:nvSpPr>
          <p:cNvPr id="12" name="TextBox 11">
            <a:extLst>
              <a:ext uri="{FF2B5EF4-FFF2-40B4-BE49-F238E27FC236}">
                <a16:creationId xmlns:a16="http://schemas.microsoft.com/office/drawing/2014/main" id="{2939668F-04CC-4481-88E2-1DF5755CB806}"/>
              </a:ext>
            </a:extLst>
          </p:cNvPr>
          <p:cNvSpPr txBox="1"/>
          <p:nvPr/>
        </p:nvSpPr>
        <p:spPr>
          <a:xfrm>
            <a:off x="6995610" y="1796883"/>
            <a:ext cx="2182798" cy="646331"/>
          </a:xfrm>
          <a:prstGeom prst="rect">
            <a:avLst/>
          </a:prstGeom>
          <a:noFill/>
        </p:spPr>
        <p:txBody>
          <a:bodyPr wrap="square" rtlCol="0">
            <a:spAutoFit/>
          </a:bodyPr>
          <a:lstStyle/>
          <a:p>
            <a:r>
              <a:rPr lang="en-GB" dirty="0"/>
              <a:t>DY forward backward asymmetry </a:t>
            </a:r>
          </a:p>
        </p:txBody>
      </p:sp>
      <p:sp>
        <p:nvSpPr>
          <p:cNvPr id="13" name="TextBox 12">
            <a:extLst>
              <a:ext uri="{FF2B5EF4-FFF2-40B4-BE49-F238E27FC236}">
                <a16:creationId xmlns:a16="http://schemas.microsoft.com/office/drawing/2014/main" id="{2ECB4D8D-4963-424A-84BE-D24CA12CE719}"/>
              </a:ext>
            </a:extLst>
          </p:cNvPr>
          <p:cNvSpPr txBox="1"/>
          <p:nvPr/>
        </p:nvSpPr>
        <p:spPr>
          <a:xfrm>
            <a:off x="7727809" y="3553008"/>
            <a:ext cx="2182798" cy="369332"/>
          </a:xfrm>
          <a:prstGeom prst="rect">
            <a:avLst/>
          </a:prstGeom>
          <a:noFill/>
        </p:spPr>
        <p:txBody>
          <a:bodyPr wrap="square" rtlCol="0">
            <a:spAutoFit/>
          </a:bodyPr>
          <a:lstStyle/>
          <a:p>
            <a:r>
              <a:rPr lang="en-GB" dirty="0"/>
              <a:t>mono-Z (DM)</a:t>
            </a:r>
          </a:p>
        </p:txBody>
      </p:sp>
      <p:sp>
        <p:nvSpPr>
          <p:cNvPr id="14" name="TextBox 13">
            <a:extLst>
              <a:ext uri="{FF2B5EF4-FFF2-40B4-BE49-F238E27FC236}">
                <a16:creationId xmlns:a16="http://schemas.microsoft.com/office/drawing/2014/main" id="{72779ED4-31E2-4E01-89AB-7C3721D93711}"/>
              </a:ext>
            </a:extLst>
          </p:cNvPr>
          <p:cNvSpPr txBox="1"/>
          <p:nvPr/>
        </p:nvSpPr>
        <p:spPr>
          <a:xfrm>
            <a:off x="7331747" y="5435157"/>
            <a:ext cx="1703004" cy="369332"/>
          </a:xfrm>
          <a:prstGeom prst="rect">
            <a:avLst/>
          </a:prstGeom>
          <a:noFill/>
        </p:spPr>
        <p:txBody>
          <a:bodyPr wrap="square" rtlCol="0">
            <a:spAutoFit/>
          </a:bodyPr>
          <a:lstStyle/>
          <a:p>
            <a:r>
              <a:rPr lang="en-GB" dirty="0"/>
              <a:t>dark photons</a:t>
            </a:r>
          </a:p>
        </p:txBody>
      </p:sp>
      <p:sp>
        <p:nvSpPr>
          <p:cNvPr id="15" name="TextBox 14">
            <a:extLst>
              <a:ext uri="{FF2B5EF4-FFF2-40B4-BE49-F238E27FC236}">
                <a16:creationId xmlns:a16="http://schemas.microsoft.com/office/drawing/2014/main" id="{905A9D07-6702-4541-A66C-499D4B0A38DE}"/>
              </a:ext>
            </a:extLst>
          </p:cNvPr>
          <p:cNvSpPr txBox="1"/>
          <p:nvPr/>
        </p:nvSpPr>
        <p:spPr>
          <a:xfrm>
            <a:off x="4319626" y="5676197"/>
            <a:ext cx="2182798" cy="369332"/>
          </a:xfrm>
          <a:prstGeom prst="rect">
            <a:avLst/>
          </a:prstGeom>
          <a:noFill/>
        </p:spPr>
        <p:txBody>
          <a:bodyPr wrap="square" rtlCol="0">
            <a:spAutoFit/>
          </a:bodyPr>
          <a:lstStyle/>
          <a:p>
            <a:r>
              <a:rPr lang="en-GB" dirty="0"/>
              <a:t>Leptoquarks</a:t>
            </a:r>
          </a:p>
        </p:txBody>
      </p:sp>
      <p:sp>
        <p:nvSpPr>
          <p:cNvPr id="16" name="TextBox 15">
            <a:extLst>
              <a:ext uri="{FF2B5EF4-FFF2-40B4-BE49-F238E27FC236}">
                <a16:creationId xmlns:a16="http://schemas.microsoft.com/office/drawing/2014/main" id="{2CEAB0A4-27E3-4AD8-99F5-385D0829780F}"/>
              </a:ext>
            </a:extLst>
          </p:cNvPr>
          <p:cNvSpPr txBox="1"/>
          <p:nvPr/>
        </p:nvSpPr>
        <p:spPr>
          <a:xfrm>
            <a:off x="2375060" y="6175454"/>
            <a:ext cx="2543540" cy="369332"/>
          </a:xfrm>
          <a:prstGeom prst="rect">
            <a:avLst/>
          </a:prstGeom>
          <a:noFill/>
        </p:spPr>
        <p:txBody>
          <a:bodyPr wrap="square" rtlCol="0">
            <a:spAutoFit/>
          </a:bodyPr>
          <a:lstStyle/>
          <a:p>
            <a:r>
              <a:rPr lang="en-GB" dirty="0"/>
              <a:t>direct </a:t>
            </a:r>
            <a:r>
              <a:rPr lang="en-GB" dirty="0" err="1"/>
              <a:t>stau</a:t>
            </a:r>
            <a:r>
              <a:rPr lang="en-GB" dirty="0"/>
              <a:t> production</a:t>
            </a:r>
          </a:p>
        </p:txBody>
      </p:sp>
      <p:sp>
        <p:nvSpPr>
          <p:cNvPr id="18" name="TextBox 17">
            <a:extLst>
              <a:ext uri="{FF2B5EF4-FFF2-40B4-BE49-F238E27FC236}">
                <a16:creationId xmlns:a16="http://schemas.microsoft.com/office/drawing/2014/main" id="{3C34648A-E635-4A62-8F55-A4A8383EF853}"/>
              </a:ext>
            </a:extLst>
          </p:cNvPr>
          <p:cNvSpPr txBox="1"/>
          <p:nvPr/>
        </p:nvSpPr>
        <p:spPr>
          <a:xfrm>
            <a:off x="5344709" y="1040475"/>
            <a:ext cx="2543540" cy="646331"/>
          </a:xfrm>
          <a:prstGeom prst="rect">
            <a:avLst/>
          </a:prstGeom>
          <a:noFill/>
        </p:spPr>
        <p:txBody>
          <a:bodyPr wrap="square" rtlCol="0">
            <a:spAutoFit/>
          </a:bodyPr>
          <a:lstStyle/>
          <a:p>
            <a:r>
              <a:rPr lang="en-GB" dirty="0"/>
              <a:t>long. polarized WW scattering</a:t>
            </a:r>
          </a:p>
        </p:txBody>
      </p:sp>
      <p:sp>
        <p:nvSpPr>
          <p:cNvPr id="20" name="TextBox 19">
            <a:extLst>
              <a:ext uri="{FF2B5EF4-FFF2-40B4-BE49-F238E27FC236}">
                <a16:creationId xmlns:a16="http://schemas.microsoft.com/office/drawing/2014/main" id="{10F45D19-0705-4A57-9980-C8D47744291D}"/>
              </a:ext>
            </a:extLst>
          </p:cNvPr>
          <p:cNvSpPr txBox="1"/>
          <p:nvPr/>
        </p:nvSpPr>
        <p:spPr>
          <a:xfrm>
            <a:off x="6966363" y="-38488"/>
            <a:ext cx="2182798" cy="369332"/>
          </a:xfrm>
          <a:prstGeom prst="rect">
            <a:avLst/>
          </a:prstGeom>
          <a:noFill/>
        </p:spPr>
        <p:txBody>
          <a:bodyPr wrap="square" rtlCol="0">
            <a:spAutoFit/>
          </a:bodyPr>
          <a:lstStyle/>
          <a:p>
            <a:r>
              <a:rPr lang="en-GB" dirty="0"/>
              <a:t>flavour anomalies</a:t>
            </a:r>
          </a:p>
        </p:txBody>
      </p:sp>
      <p:sp>
        <p:nvSpPr>
          <p:cNvPr id="23" name="TextBox 22">
            <a:extLst>
              <a:ext uri="{FF2B5EF4-FFF2-40B4-BE49-F238E27FC236}">
                <a16:creationId xmlns:a16="http://schemas.microsoft.com/office/drawing/2014/main" id="{B68E229F-2EF7-48AD-87BB-906D1C62A61F}"/>
              </a:ext>
            </a:extLst>
          </p:cNvPr>
          <p:cNvSpPr txBox="1"/>
          <p:nvPr/>
        </p:nvSpPr>
        <p:spPr>
          <a:xfrm>
            <a:off x="4812833" y="2554620"/>
            <a:ext cx="2182797" cy="646331"/>
          </a:xfrm>
          <a:prstGeom prst="rect">
            <a:avLst/>
          </a:prstGeom>
          <a:noFill/>
        </p:spPr>
        <p:txBody>
          <a:bodyPr wrap="square" rtlCol="0">
            <a:spAutoFit/>
          </a:bodyPr>
          <a:lstStyle/>
          <a:p>
            <a:r>
              <a:rPr lang="en-GB" dirty="0" err="1"/>
              <a:t>ttZ</a:t>
            </a:r>
            <a:r>
              <a:rPr lang="en-GB" dirty="0"/>
              <a:t> anomalous couplings</a:t>
            </a:r>
          </a:p>
        </p:txBody>
      </p:sp>
      <p:pic>
        <p:nvPicPr>
          <p:cNvPr id="24" name="Picture 23">
            <a:extLst>
              <a:ext uri="{FF2B5EF4-FFF2-40B4-BE49-F238E27FC236}">
                <a16:creationId xmlns:a16="http://schemas.microsoft.com/office/drawing/2014/main" id="{48C0912D-2827-41B4-B3C3-E6A3EA53EB6B}"/>
              </a:ext>
            </a:extLst>
          </p:cNvPr>
          <p:cNvPicPr>
            <a:picLocks noChangeAspect="1"/>
          </p:cNvPicPr>
          <p:nvPr/>
        </p:nvPicPr>
        <p:blipFill>
          <a:blip r:embed="rId11"/>
          <a:stretch>
            <a:fillRect/>
          </a:stretch>
        </p:blipFill>
        <p:spPr>
          <a:xfrm>
            <a:off x="73416" y="4883103"/>
            <a:ext cx="2038215" cy="1477017"/>
          </a:xfrm>
          <a:prstGeom prst="rect">
            <a:avLst/>
          </a:prstGeom>
        </p:spPr>
      </p:pic>
      <p:pic>
        <p:nvPicPr>
          <p:cNvPr id="26" name="Picture 25">
            <a:extLst>
              <a:ext uri="{FF2B5EF4-FFF2-40B4-BE49-F238E27FC236}">
                <a16:creationId xmlns:a16="http://schemas.microsoft.com/office/drawing/2014/main" id="{7ABFA95C-1D1A-4D4E-B263-13C693B1CCEA}"/>
              </a:ext>
            </a:extLst>
          </p:cNvPr>
          <p:cNvPicPr>
            <a:picLocks noChangeAspect="1"/>
          </p:cNvPicPr>
          <p:nvPr/>
        </p:nvPicPr>
        <p:blipFill>
          <a:blip r:embed="rId12"/>
          <a:stretch>
            <a:fillRect/>
          </a:stretch>
        </p:blipFill>
        <p:spPr>
          <a:xfrm>
            <a:off x="449993" y="3695696"/>
            <a:ext cx="1733061" cy="1242572"/>
          </a:xfrm>
          <a:prstGeom prst="rect">
            <a:avLst/>
          </a:prstGeom>
        </p:spPr>
      </p:pic>
      <p:sp>
        <p:nvSpPr>
          <p:cNvPr id="27" name="TextBox 26">
            <a:extLst>
              <a:ext uri="{FF2B5EF4-FFF2-40B4-BE49-F238E27FC236}">
                <a16:creationId xmlns:a16="http://schemas.microsoft.com/office/drawing/2014/main" id="{94FDF8CE-C9B6-4B4B-A023-31A9DBC0912C}"/>
              </a:ext>
            </a:extLst>
          </p:cNvPr>
          <p:cNvSpPr txBox="1"/>
          <p:nvPr/>
        </p:nvSpPr>
        <p:spPr>
          <a:xfrm>
            <a:off x="1010593" y="4012587"/>
            <a:ext cx="1549038" cy="369332"/>
          </a:xfrm>
          <a:prstGeom prst="rect">
            <a:avLst/>
          </a:prstGeom>
          <a:noFill/>
        </p:spPr>
        <p:txBody>
          <a:bodyPr wrap="square" rtlCol="0">
            <a:spAutoFit/>
          </a:bodyPr>
          <a:lstStyle/>
          <a:p>
            <a:r>
              <a:rPr lang="en-GB" dirty="0"/>
              <a:t>X-&gt;ttbar</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2CA2554-7EFE-4431-9C8C-2058B4A73BF0}"/>
                  </a:ext>
                </a:extLst>
              </p:cNvPr>
              <p:cNvSpPr txBox="1"/>
              <p:nvPr/>
            </p:nvSpPr>
            <p:spPr>
              <a:xfrm>
                <a:off x="899592" y="5660418"/>
                <a:ext cx="1549038" cy="369332"/>
              </a:xfrm>
              <a:prstGeom prst="rect">
                <a:avLst/>
              </a:prstGeom>
              <a:noFill/>
            </p:spPr>
            <p:txBody>
              <a:bodyPr wrap="square" rtlCol="0">
                <a:spAutoFit/>
              </a:bodyPr>
              <a:lstStyle/>
              <a:p>
                <a:r>
                  <a:rPr lang="en-GB" dirty="0"/>
                  <a:t>W'→</a:t>
                </a:r>
                <a14:m>
                  <m:oMath xmlns:m="http://schemas.openxmlformats.org/officeDocument/2006/math">
                    <m:r>
                      <a:rPr lang="en-GB" b="0" i="1" smtClean="0">
                        <a:latin typeface="Cambria Math" panose="02040503050406030204" pitchFamily="18" charset="0"/>
                      </a:rPr>
                      <m:t>𝜏𝜈</m:t>
                    </m:r>
                  </m:oMath>
                </a14:m>
                <a:endParaRPr lang="en-GB" dirty="0"/>
              </a:p>
            </p:txBody>
          </p:sp>
        </mc:Choice>
        <mc:Fallback xmlns="">
          <p:sp>
            <p:nvSpPr>
              <p:cNvPr id="28" name="TextBox 27">
                <a:extLst>
                  <a:ext uri="{FF2B5EF4-FFF2-40B4-BE49-F238E27FC236}">
                    <a16:creationId xmlns:a16="http://schemas.microsoft.com/office/drawing/2014/main" id="{C2CA2554-7EFE-4431-9C8C-2058B4A73BF0}"/>
                  </a:ext>
                </a:extLst>
              </p:cNvPr>
              <p:cNvSpPr txBox="1">
                <a:spLocks noRot="1" noChangeAspect="1" noMove="1" noResize="1" noEditPoints="1" noAdjustHandles="1" noChangeArrowheads="1" noChangeShapeType="1" noTextEdit="1"/>
              </p:cNvSpPr>
              <p:nvPr/>
            </p:nvSpPr>
            <p:spPr>
              <a:xfrm>
                <a:off x="899592" y="5660418"/>
                <a:ext cx="1549038" cy="369332"/>
              </a:xfrm>
              <a:prstGeom prst="rect">
                <a:avLst/>
              </a:prstGeom>
              <a:blipFill>
                <a:blip r:embed="rId13"/>
                <a:stretch>
                  <a:fillRect l="-3543" t="-10000" b="-26667"/>
                </a:stretch>
              </a:blipFill>
            </p:spPr>
            <p:txBody>
              <a:bodyPr/>
              <a:lstStyle/>
              <a:p>
                <a:r>
                  <a:rPr lang="en-GB">
                    <a:noFill/>
                  </a:rPr>
                  <a:t> </a:t>
                </a:r>
              </a:p>
            </p:txBody>
          </p:sp>
        </mc:Fallback>
      </mc:AlternateContent>
      <p:sp>
        <p:nvSpPr>
          <p:cNvPr id="30" name="TextBox 29">
            <a:extLst>
              <a:ext uri="{FF2B5EF4-FFF2-40B4-BE49-F238E27FC236}">
                <a16:creationId xmlns:a16="http://schemas.microsoft.com/office/drawing/2014/main" id="{DD951AF8-B02A-41C8-B365-C2061F9AA850}"/>
              </a:ext>
            </a:extLst>
          </p:cNvPr>
          <p:cNvSpPr txBox="1"/>
          <p:nvPr/>
        </p:nvSpPr>
        <p:spPr>
          <a:xfrm>
            <a:off x="3309721" y="4294854"/>
            <a:ext cx="1642139" cy="646331"/>
          </a:xfrm>
          <a:prstGeom prst="rect">
            <a:avLst/>
          </a:prstGeom>
          <a:noFill/>
        </p:spPr>
        <p:txBody>
          <a:bodyPr wrap="square" rtlCol="0">
            <a:spAutoFit/>
          </a:bodyPr>
          <a:lstStyle/>
          <a:p>
            <a:r>
              <a:rPr lang="en-GB" dirty="0" err="1"/>
              <a:t>quarkonia</a:t>
            </a:r>
            <a:r>
              <a:rPr lang="en-GB" dirty="0"/>
              <a:t> in heavy ion</a:t>
            </a:r>
          </a:p>
        </p:txBody>
      </p:sp>
    </p:spTree>
    <p:extLst>
      <p:ext uri="{BB962C8B-B14F-4D97-AF65-F5344CB8AC3E}">
        <p14:creationId xmlns:p14="http://schemas.microsoft.com/office/powerpoint/2010/main" val="1125169395"/>
      </p:ext>
    </p:extLst>
  </p:cSld>
  <p:clrMapOvr>
    <a:masterClrMapping/>
  </p:clrMapOvr>
  <mc:AlternateContent xmlns:mc="http://schemas.openxmlformats.org/markup-compatibility/2006">
    <mc:Choice xmlns:p14="http://schemas.microsoft.com/office/powerpoint/2010/main" Requires="p14">
      <p:transition spd="slow" p14:dur="2000" advTm="40587"/>
    </mc:Choice>
    <mc:Fallback>
      <p:transition spd="slow" advTm="40587"/>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95117-495B-4BF8-97B4-77C046B98140}"/>
              </a:ext>
            </a:extLst>
          </p:cNvPr>
          <p:cNvSpPr>
            <a:spLocks noGrp="1"/>
          </p:cNvSpPr>
          <p:nvPr>
            <p:ph type="title"/>
          </p:nvPr>
        </p:nvSpPr>
        <p:spPr/>
        <p:txBody>
          <a:bodyPr/>
          <a:lstStyle/>
          <a:p>
            <a:r>
              <a:rPr lang="en-GB" dirty="0"/>
              <a:t>HL-LHC Yellow Report:</a:t>
            </a:r>
            <a:br>
              <a:rPr lang="en-GB" dirty="0"/>
            </a:br>
            <a:r>
              <a:rPr lang="en-GB" dirty="0"/>
              <a:t>Higgs couplings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144FF60-BB98-4518-AE2A-F5C9B311B645}"/>
                  </a:ext>
                </a:extLst>
              </p:cNvPr>
              <p:cNvSpPr>
                <a:spLocks noGrp="1"/>
              </p:cNvSpPr>
              <p:nvPr>
                <p:ph idx="1"/>
              </p:nvPr>
            </p:nvSpPr>
            <p:spPr>
              <a:xfrm>
                <a:off x="134143" y="1383922"/>
                <a:ext cx="5878017" cy="4525963"/>
              </a:xfrm>
            </p:spPr>
            <p:txBody>
              <a:bodyPr/>
              <a:lstStyle/>
              <a:p>
                <a:r>
                  <a:rPr lang="en-GB" sz="2400" dirty="0"/>
                  <a:t>key goal of HL-LHC program, determine the  Higgs properties to a high precision</a:t>
                </a:r>
              </a:p>
              <a:p>
                <a:pPr lvl="1"/>
                <a:r>
                  <a:rPr lang="en-GB" sz="2000" dirty="0"/>
                  <a:t>important constraints to new physics, expressed using the </a:t>
                </a:r>
                <a14:m>
                  <m:oMath xmlns:m="http://schemas.openxmlformats.org/officeDocument/2006/math">
                    <m:r>
                      <a:rPr lang="en-GB" sz="2000" b="0" i="1" smtClean="0">
                        <a:latin typeface="Cambria Math" panose="02040503050406030204" pitchFamily="18" charset="0"/>
                      </a:rPr>
                      <m:t>𝜅</m:t>
                    </m:r>
                  </m:oMath>
                </a14:m>
                <a:r>
                  <a:rPr lang="en-GB" sz="2000" dirty="0"/>
                  <a:t> framework</a:t>
                </a:r>
              </a:p>
              <a:p>
                <a:r>
                  <a:rPr lang="en-GB" sz="2400" dirty="0"/>
                  <a:t>goal is to measure the Higgs x-sec in each production &amp; observable decay mode</a:t>
                </a:r>
              </a:p>
              <a:p>
                <a:pPr lvl="1"/>
                <a:r>
                  <a:rPr lang="en-GB" sz="2000" dirty="0"/>
                  <a:t>HL-LHC gives us access to the rare decays to  </a:t>
                </a:r>
                <a14:m>
                  <m:oMath xmlns:m="http://schemas.openxmlformats.org/officeDocument/2006/math">
                    <m:r>
                      <a:rPr lang="en-GB" sz="2000" b="0" i="1" smtClean="0">
                        <a:latin typeface="Cambria Math" panose="02040503050406030204" pitchFamily="18" charset="0"/>
                      </a:rPr>
                      <m:t>𝜇𝜇</m:t>
                    </m:r>
                  </m:oMath>
                </a14:m>
                <a:r>
                  <a:rPr lang="en-GB" sz="2000" dirty="0"/>
                  <a:t> and </a:t>
                </a:r>
                <a14:m>
                  <m:oMath xmlns:m="http://schemas.openxmlformats.org/officeDocument/2006/math">
                    <m:r>
                      <a:rPr lang="en-GB" sz="2000" b="0" i="1" smtClean="0">
                        <a:latin typeface="Cambria Math" panose="02040503050406030204" pitchFamily="18" charset="0"/>
                      </a:rPr>
                      <m:t>𝑍</m:t>
                    </m:r>
                    <m:r>
                      <a:rPr lang="en-GB" sz="2000" b="0" i="1" smtClean="0">
                        <a:latin typeface="Cambria Math" panose="02040503050406030204" pitchFamily="18" charset="0"/>
                      </a:rPr>
                      <m:t>𝛾</m:t>
                    </m:r>
                  </m:oMath>
                </a14:m>
                <a:r>
                  <a:rPr lang="en-GB" sz="2000" dirty="0"/>
                  <a:t> not yet observed </a:t>
                </a:r>
              </a:p>
              <a:p>
                <a:pPr lvl="1"/>
                <a:r>
                  <a:rPr lang="en-GB" sz="2000" dirty="0"/>
                  <a:t>also Higgs self-couplings (see ATLAS talk)</a:t>
                </a:r>
              </a:p>
              <a:p>
                <a:r>
                  <a:rPr lang="en-GB" sz="2400" dirty="0"/>
                  <a:t>expect % level accuracy on main couplings</a:t>
                </a:r>
              </a:p>
              <a:p>
                <a:pPr lvl="1"/>
                <a:r>
                  <a:rPr lang="en-GB" sz="2000" dirty="0"/>
                  <a:t>constrains Br(H-&gt;</a:t>
                </a:r>
                <a:r>
                  <a:rPr lang="en-GB" sz="2000" dirty="0" err="1"/>
                  <a:t>inv</a:t>
                </a:r>
                <a:r>
                  <a:rPr lang="en-GB" sz="2000" dirty="0"/>
                  <a:t>) to 2.5% at 95% CL</a:t>
                </a:r>
              </a:p>
              <a:p>
                <a:pPr lvl="1"/>
                <a14:m>
                  <m:oMath xmlns:m="http://schemas.openxmlformats.org/officeDocument/2006/math">
                    <m:sSub>
                      <m:sSubPr>
                        <m:ctrlPr>
                          <a:rPr lang="en-GB" sz="2000" b="0" i="1" smtClean="0">
                            <a:latin typeface="Cambria Math" panose="02040503050406030204" pitchFamily="18" charset="0"/>
                          </a:rPr>
                        </m:ctrlPr>
                      </m:sSubPr>
                      <m:e>
                        <m:r>
                          <m:rPr>
                            <m:sty m:val="p"/>
                          </m:rPr>
                          <a:rPr lang="en-GB" sz="2000">
                            <a:latin typeface="Cambria Math" panose="02040503050406030204" pitchFamily="18" charset="0"/>
                          </a:rPr>
                          <m:t>Γ</m:t>
                        </m:r>
                      </m:e>
                      <m:sub>
                        <m:r>
                          <a:rPr lang="en-GB" sz="2000" b="0" i="1" smtClean="0">
                            <a:latin typeface="Cambria Math" panose="02040503050406030204" pitchFamily="18" charset="0"/>
                          </a:rPr>
                          <m:t>𝐻</m:t>
                        </m:r>
                      </m:sub>
                    </m:sSub>
                  </m:oMath>
                </a14:m>
                <a:r>
                  <a:rPr lang="en-GB" sz="2000" dirty="0"/>
                  <a:t> constrained with 20% precision</a:t>
                </a:r>
              </a:p>
              <a:p>
                <a:pPr lvl="2"/>
                <a:r>
                  <a:rPr lang="en-GB" sz="1600" dirty="0"/>
                  <a:t>5% precision with assumption the new vector bosons  couplings &lt; SM vector boson couplings</a:t>
                </a:r>
              </a:p>
              <a:p>
                <a:pPr lvl="1"/>
                <a:endParaRPr lang="en-GB" sz="2000" dirty="0"/>
              </a:p>
            </p:txBody>
          </p:sp>
        </mc:Choice>
        <mc:Fallback xmlns="">
          <p:sp>
            <p:nvSpPr>
              <p:cNvPr id="3" name="Content Placeholder 2">
                <a:extLst>
                  <a:ext uri="{FF2B5EF4-FFF2-40B4-BE49-F238E27FC236}">
                    <a16:creationId xmlns:a16="http://schemas.microsoft.com/office/drawing/2014/main" id="{B144FF60-BB98-4518-AE2A-F5C9B311B645}"/>
                  </a:ext>
                </a:extLst>
              </p:cNvPr>
              <p:cNvSpPr>
                <a:spLocks noGrp="1" noRot="1" noChangeAspect="1" noMove="1" noResize="1" noEditPoints="1" noAdjustHandles="1" noChangeArrowheads="1" noChangeShapeType="1" noTextEdit="1"/>
              </p:cNvSpPr>
              <p:nvPr>
                <p:ph idx="1"/>
              </p:nvPr>
            </p:nvSpPr>
            <p:spPr>
              <a:xfrm>
                <a:off x="134143" y="1383922"/>
                <a:ext cx="5878017" cy="4525963"/>
              </a:xfrm>
              <a:blipFill>
                <a:blip r:embed="rId2"/>
                <a:stretch>
                  <a:fillRect l="-1349" t="-1078" r="-3631" b="-1320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6662F44-D588-4A73-87E3-8DE28D676DF3}"/>
              </a:ext>
            </a:extLst>
          </p:cNvPr>
          <p:cNvSpPr>
            <a:spLocks noGrp="1"/>
          </p:cNvSpPr>
          <p:nvPr>
            <p:ph type="sldNum" sz="quarter" idx="12"/>
          </p:nvPr>
        </p:nvSpPr>
        <p:spPr/>
        <p:txBody>
          <a:bodyPr/>
          <a:lstStyle/>
          <a:p>
            <a:pPr>
              <a:defRPr/>
            </a:pPr>
            <a:fld id="{7560666D-F64D-4C1B-9544-C505E21D54D3}" type="slidenum">
              <a:rPr lang="en-GB" smtClean="0"/>
              <a:pPr>
                <a:defRPr/>
              </a:pPr>
              <a:t>26</a:t>
            </a:fld>
            <a:r>
              <a:rPr lang="en-GB"/>
              <a:t> </a:t>
            </a:r>
            <a:endParaRPr lang="en-GB" dirty="0"/>
          </a:p>
        </p:txBody>
      </p:sp>
      <p:pic>
        <p:nvPicPr>
          <p:cNvPr id="8" name="Picture 7">
            <a:extLst>
              <a:ext uri="{FF2B5EF4-FFF2-40B4-BE49-F238E27FC236}">
                <a16:creationId xmlns:a16="http://schemas.microsoft.com/office/drawing/2014/main" id="{6381F7AA-EA2F-4962-AC88-3F8D2588BCA0}"/>
              </a:ext>
            </a:extLst>
          </p:cNvPr>
          <p:cNvPicPr>
            <a:picLocks noChangeAspect="1"/>
          </p:cNvPicPr>
          <p:nvPr/>
        </p:nvPicPr>
        <p:blipFill>
          <a:blip r:embed="rId3"/>
          <a:stretch>
            <a:fillRect/>
          </a:stretch>
        </p:blipFill>
        <p:spPr>
          <a:xfrm>
            <a:off x="6311153" y="3789039"/>
            <a:ext cx="2467426" cy="2897307"/>
          </a:xfrm>
          <a:prstGeom prst="rect">
            <a:avLst/>
          </a:prstGeom>
        </p:spPr>
      </p:pic>
      <p:sp>
        <p:nvSpPr>
          <p:cNvPr id="9" name="Rectangle 8">
            <a:extLst>
              <a:ext uri="{FF2B5EF4-FFF2-40B4-BE49-F238E27FC236}">
                <a16:creationId xmlns:a16="http://schemas.microsoft.com/office/drawing/2014/main" id="{0FA63154-7D16-490C-AD67-237FDA4BA397}"/>
              </a:ext>
            </a:extLst>
          </p:cNvPr>
          <p:cNvSpPr/>
          <p:nvPr/>
        </p:nvSpPr>
        <p:spPr>
          <a:xfrm>
            <a:off x="5885244" y="3455030"/>
            <a:ext cx="3141713" cy="307777"/>
          </a:xfrm>
          <a:prstGeom prst="rect">
            <a:avLst/>
          </a:prstGeom>
        </p:spPr>
        <p:txBody>
          <a:bodyPr wrap="square">
            <a:spAutoFit/>
          </a:bodyPr>
          <a:lstStyle/>
          <a:p>
            <a:pPr algn="r"/>
            <a:r>
              <a:rPr lang="en-GB" sz="1400" dirty="0"/>
              <a:t>https://cds.cern.ch/record/2650162/</a:t>
            </a:r>
          </a:p>
        </p:txBody>
      </p:sp>
      <p:pic>
        <p:nvPicPr>
          <p:cNvPr id="10" name="Picture 9">
            <a:extLst>
              <a:ext uri="{FF2B5EF4-FFF2-40B4-BE49-F238E27FC236}">
                <a16:creationId xmlns:a16="http://schemas.microsoft.com/office/drawing/2014/main" id="{074B282E-180D-4E02-9E0D-635B4CC890DB}"/>
              </a:ext>
            </a:extLst>
          </p:cNvPr>
          <p:cNvPicPr>
            <a:picLocks noChangeAspect="1"/>
          </p:cNvPicPr>
          <p:nvPr/>
        </p:nvPicPr>
        <p:blipFill>
          <a:blip r:embed="rId4"/>
          <a:stretch>
            <a:fillRect/>
          </a:stretch>
        </p:blipFill>
        <p:spPr>
          <a:xfrm>
            <a:off x="6168494" y="264630"/>
            <a:ext cx="2752743" cy="3117379"/>
          </a:xfrm>
          <a:prstGeom prst="rect">
            <a:avLst/>
          </a:prstGeom>
        </p:spPr>
      </p:pic>
    </p:spTree>
    <p:extLst>
      <p:ext uri="{BB962C8B-B14F-4D97-AF65-F5344CB8AC3E}">
        <p14:creationId xmlns:p14="http://schemas.microsoft.com/office/powerpoint/2010/main" val="416172287"/>
      </p:ext>
    </p:extLst>
  </p:cSld>
  <p:clrMapOvr>
    <a:masterClrMapping/>
  </p:clrMapOvr>
  <mc:AlternateContent xmlns:mc="http://schemas.openxmlformats.org/markup-compatibility/2006">
    <mc:Choice xmlns:p14="http://schemas.microsoft.com/office/powerpoint/2010/main" Requires="p14">
      <p:transition spd="slow" p14:dur="2000" advTm="107400"/>
    </mc:Choice>
    <mc:Fallback>
      <p:transition spd="slow" advTm="1074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050FB-08E8-4E7F-9953-071EAFAEB19E}"/>
              </a:ext>
            </a:extLst>
          </p:cNvPr>
          <p:cNvSpPr>
            <a:spLocks noGrp="1"/>
          </p:cNvSpPr>
          <p:nvPr>
            <p:ph type="title"/>
          </p:nvPr>
        </p:nvSpPr>
        <p:spPr/>
        <p:txBody>
          <a:bodyPr/>
          <a:lstStyle/>
          <a:p>
            <a:r>
              <a:rPr lang="en-GB" dirty="0"/>
              <a:t>Phase-2 TDRs</a:t>
            </a:r>
          </a:p>
        </p:txBody>
      </p:sp>
      <p:sp>
        <p:nvSpPr>
          <p:cNvPr id="3" name="Content Placeholder 2">
            <a:extLst>
              <a:ext uri="{FF2B5EF4-FFF2-40B4-BE49-F238E27FC236}">
                <a16:creationId xmlns:a16="http://schemas.microsoft.com/office/drawing/2014/main" id="{FC4E1361-6287-46B5-BC59-81711ADB82C5}"/>
              </a:ext>
            </a:extLst>
          </p:cNvPr>
          <p:cNvSpPr>
            <a:spLocks noGrp="1"/>
          </p:cNvSpPr>
          <p:nvPr>
            <p:ph idx="1"/>
          </p:nvPr>
        </p:nvSpPr>
        <p:spPr>
          <a:xfrm>
            <a:off x="121916" y="1832247"/>
            <a:ext cx="4828376" cy="4569371"/>
          </a:xfrm>
        </p:spPr>
        <p:txBody>
          <a:bodyPr/>
          <a:lstStyle/>
          <a:p>
            <a:pPr marL="0" indent="0">
              <a:buNone/>
            </a:pPr>
            <a:r>
              <a:rPr lang="en-GB" sz="2400" dirty="0"/>
              <a:t>remaining Phase-2 TDRs progressing as expected</a:t>
            </a:r>
          </a:p>
          <a:p>
            <a:r>
              <a:rPr lang="en-GB" sz="2400" dirty="0"/>
              <a:t>MTD TDR due end of March</a:t>
            </a:r>
            <a:endParaRPr lang="en-GB" sz="2000" dirty="0"/>
          </a:p>
          <a:p>
            <a:r>
              <a:rPr lang="en-GB" sz="2400" dirty="0"/>
              <a:t>L1 TDR due in Q1 2020</a:t>
            </a:r>
          </a:p>
          <a:p>
            <a:r>
              <a:rPr lang="en-GB" sz="2400" dirty="0"/>
              <a:t>DAQ/ HLT TDR due in Q2 2021</a:t>
            </a:r>
          </a:p>
          <a:p>
            <a:pPr marL="0" indent="0">
              <a:buNone/>
            </a:pPr>
            <a:endParaRPr lang="en-GB" sz="2400" dirty="0"/>
          </a:p>
        </p:txBody>
      </p:sp>
      <p:sp>
        <p:nvSpPr>
          <p:cNvPr id="4" name="Slide Number Placeholder 3">
            <a:extLst>
              <a:ext uri="{FF2B5EF4-FFF2-40B4-BE49-F238E27FC236}">
                <a16:creationId xmlns:a16="http://schemas.microsoft.com/office/drawing/2014/main" id="{C70C5F0D-1E83-4A1A-AC52-B766A7AD772D}"/>
              </a:ext>
            </a:extLst>
          </p:cNvPr>
          <p:cNvSpPr>
            <a:spLocks noGrp="1"/>
          </p:cNvSpPr>
          <p:nvPr>
            <p:ph type="sldNum" sz="quarter" idx="12"/>
          </p:nvPr>
        </p:nvSpPr>
        <p:spPr/>
        <p:txBody>
          <a:bodyPr/>
          <a:lstStyle/>
          <a:p>
            <a:pPr>
              <a:defRPr/>
            </a:pPr>
            <a:fld id="{7560666D-F64D-4C1B-9544-C505E21D54D3}" type="slidenum">
              <a:rPr lang="en-GB" smtClean="0"/>
              <a:pPr>
                <a:defRPr/>
              </a:pPr>
              <a:t>27</a:t>
            </a:fld>
            <a:r>
              <a:rPr lang="en-GB"/>
              <a:t> </a:t>
            </a:r>
            <a:endParaRPr lang="en-GB" dirty="0"/>
          </a:p>
        </p:txBody>
      </p:sp>
      <p:pic>
        <p:nvPicPr>
          <p:cNvPr id="6" name="Picture 5">
            <a:extLst>
              <a:ext uri="{FF2B5EF4-FFF2-40B4-BE49-F238E27FC236}">
                <a16:creationId xmlns:a16="http://schemas.microsoft.com/office/drawing/2014/main" id="{C39D57D5-4302-494D-8F02-F5CC5119DC74}"/>
              </a:ext>
            </a:extLst>
          </p:cNvPr>
          <p:cNvPicPr>
            <a:picLocks noChangeAspect="1"/>
          </p:cNvPicPr>
          <p:nvPr/>
        </p:nvPicPr>
        <p:blipFill>
          <a:blip r:embed="rId2"/>
          <a:stretch>
            <a:fillRect/>
          </a:stretch>
        </p:blipFill>
        <p:spPr>
          <a:xfrm>
            <a:off x="5796136" y="3548026"/>
            <a:ext cx="3048032" cy="2824827"/>
          </a:xfrm>
          <a:prstGeom prst="rect">
            <a:avLst/>
          </a:prstGeom>
        </p:spPr>
      </p:pic>
      <p:pic>
        <p:nvPicPr>
          <p:cNvPr id="7" name="Picture 6">
            <a:extLst>
              <a:ext uri="{FF2B5EF4-FFF2-40B4-BE49-F238E27FC236}">
                <a16:creationId xmlns:a16="http://schemas.microsoft.com/office/drawing/2014/main" id="{E1B49B69-3C31-4019-85B8-242E72148CB0}"/>
              </a:ext>
            </a:extLst>
          </p:cNvPr>
          <p:cNvPicPr>
            <a:picLocks noChangeAspect="1"/>
          </p:cNvPicPr>
          <p:nvPr/>
        </p:nvPicPr>
        <p:blipFill>
          <a:blip r:embed="rId3"/>
          <a:stretch>
            <a:fillRect/>
          </a:stretch>
        </p:blipFill>
        <p:spPr>
          <a:xfrm>
            <a:off x="5204878" y="828027"/>
            <a:ext cx="3939121" cy="2240933"/>
          </a:xfrm>
          <a:prstGeom prst="rect">
            <a:avLst/>
          </a:prstGeom>
        </p:spPr>
      </p:pic>
      <p:sp>
        <p:nvSpPr>
          <p:cNvPr id="8" name="TextBox 7">
            <a:extLst>
              <a:ext uri="{FF2B5EF4-FFF2-40B4-BE49-F238E27FC236}">
                <a16:creationId xmlns:a16="http://schemas.microsoft.com/office/drawing/2014/main" id="{6FDBFB8F-7486-4FBC-B4FA-241503EE4D52}"/>
              </a:ext>
            </a:extLst>
          </p:cNvPr>
          <p:cNvSpPr txBox="1"/>
          <p:nvPr/>
        </p:nvSpPr>
        <p:spPr>
          <a:xfrm>
            <a:off x="5364088" y="3207873"/>
            <a:ext cx="4252312" cy="369332"/>
          </a:xfrm>
          <a:prstGeom prst="rect">
            <a:avLst/>
          </a:prstGeom>
          <a:noFill/>
        </p:spPr>
        <p:txBody>
          <a:bodyPr wrap="square" rtlCol="0">
            <a:spAutoFit/>
          </a:bodyPr>
          <a:lstStyle/>
          <a:p>
            <a:r>
              <a:rPr lang="en-GB" dirty="0"/>
              <a:t>MIP Timing detector + performance</a:t>
            </a:r>
          </a:p>
        </p:txBody>
      </p:sp>
    </p:spTree>
    <p:extLst>
      <p:ext uri="{BB962C8B-B14F-4D97-AF65-F5344CB8AC3E}">
        <p14:creationId xmlns:p14="http://schemas.microsoft.com/office/powerpoint/2010/main" val="2281816720"/>
      </p:ext>
    </p:extLst>
  </p:cSld>
  <p:clrMapOvr>
    <a:masterClrMapping/>
  </p:clrMapOvr>
  <mc:AlternateContent xmlns:mc="http://schemas.openxmlformats.org/markup-compatibility/2006">
    <mc:Choice xmlns:p14="http://schemas.microsoft.com/office/powerpoint/2010/main" Requires="p14">
      <p:transition spd="slow" p14:dur="2000" advTm="16437"/>
    </mc:Choice>
    <mc:Fallback>
      <p:transition spd="slow" advTm="16437"/>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DD1ED-29C8-4664-9A16-A4F6FF61CA40}"/>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F02C70AC-C476-4D1B-9644-16EE6FB8F298}"/>
              </a:ext>
            </a:extLst>
          </p:cNvPr>
          <p:cNvSpPr>
            <a:spLocks noGrp="1"/>
          </p:cNvSpPr>
          <p:nvPr>
            <p:ph idx="1"/>
          </p:nvPr>
        </p:nvSpPr>
        <p:spPr>
          <a:xfrm>
            <a:off x="0" y="1172761"/>
            <a:ext cx="5940151" cy="4525963"/>
          </a:xfrm>
        </p:spPr>
        <p:txBody>
          <a:bodyPr/>
          <a:lstStyle/>
          <a:p>
            <a:r>
              <a:rPr lang="en-GB" dirty="0"/>
              <a:t>Run2 is over, highly successful! </a:t>
            </a:r>
          </a:p>
          <a:p>
            <a:pPr lvl="1"/>
            <a:r>
              <a:rPr lang="en-GB" dirty="0"/>
              <a:t>thank you LHC for all the data!</a:t>
            </a:r>
          </a:p>
          <a:p>
            <a:r>
              <a:rPr lang="en-GB" dirty="0"/>
              <a:t>CMS operations were extremely smooth in 2018</a:t>
            </a:r>
          </a:p>
          <a:p>
            <a:pPr lvl="1"/>
            <a:r>
              <a:rPr lang="en-GB" dirty="0"/>
              <a:t>publication quality data &amp; MC               available to analysis teams                                  around the winter break</a:t>
            </a:r>
          </a:p>
          <a:p>
            <a:endParaRPr lang="en-GB" dirty="0"/>
          </a:p>
          <a:p>
            <a:pPr lvl="1"/>
            <a:endParaRPr lang="en-GB" dirty="0"/>
          </a:p>
          <a:p>
            <a:pPr lvl="1"/>
            <a:endParaRPr lang="en-GB" dirty="0"/>
          </a:p>
        </p:txBody>
      </p:sp>
      <p:sp>
        <p:nvSpPr>
          <p:cNvPr id="4" name="Slide Number Placeholder 3">
            <a:extLst>
              <a:ext uri="{FF2B5EF4-FFF2-40B4-BE49-F238E27FC236}">
                <a16:creationId xmlns:a16="http://schemas.microsoft.com/office/drawing/2014/main" id="{C8B2B20B-D296-46B4-B19A-E1F172698C97}"/>
              </a:ext>
            </a:extLst>
          </p:cNvPr>
          <p:cNvSpPr>
            <a:spLocks noGrp="1"/>
          </p:cNvSpPr>
          <p:nvPr>
            <p:ph type="sldNum" sz="quarter" idx="12"/>
          </p:nvPr>
        </p:nvSpPr>
        <p:spPr/>
        <p:txBody>
          <a:bodyPr/>
          <a:lstStyle/>
          <a:p>
            <a:pPr>
              <a:defRPr/>
            </a:pPr>
            <a:fld id="{7560666D-F64D-4C1B-9544-C505E21D54D3}" type="slidenum">
              <a:rPr lang="en-GB" smtClean="0"/>
              <a:pPr>
                <a:defRPr/>
              </a:pPr>
              <a:t>28</a:t>
            </a:fld>
            <a:r>
              <a:rPr lang="en-GB"/>
              <a:t> </a:t>
            </a:r>
            <a:endParaRPr lang="en-GB" dirty="0"/>
          </a:p>
        </p:txBody>
      </p:sp>
      <p:pic>
        <p:nvPicPr>
          <p:cNvPr id="5" name="Picture 4">
            <a:extLst>
              <a:ext uri="{FF2B5EF4-FFF2-40B4-BE49-F238E27FC236}">
                <a16:creationId xmlns:a16="http://schemas.microsoft.com/office/drawing/2014/main" id="{053C6024-7260-4127-A2B2-5ADAF68F060C}"/>
              </a:ext>
            </a:extLst>
          </p:cNvPr>
          <p:cNvPicPr>
            <a:picLocks noChangeAspect="1"/>
          </p:cNvPicPr>
          <p:nvPr/>
        </p:nvPicPr>
        <p:blipFill>
          <a:blip r:embed="rId2"/>
          <a:stretch>
            <a:fillRect/>
          </a:stretch>
        </p:blipFill>
        <p:spPr>
          <a:xfrm>
            <a:off x="5132701" y="1225735"/>
            <a:ext cx="3995936" cy="2868553"/>
          </a:xfrm>
          <a:prstGeom prst="rect">
            <a:avLst/>
          </a:prstGeom>
        </p:spPr>
      </p:pic>
      <p:sp>
        <p:nvSpPr>
          <p:cNvPr id="6" name="Content Placeholder 2">
            <a:extLst>
              <a:ext uri="{FF2B5EF4-FFF2-40B4-BE49-F238E27FC236}">
                <a16:creationId xmlns:a16="http://schemas.microsoft.com/office/drawing/2014/main" id="{9B5F9365-A37E-4CFA-9106-D1B1C0C1D533}"/>
              </a:ext>
            </a:extLst>
          </p:cNvPr>
          <p:cNvSpPr txBox="1">
            <a:spLocks/>
          </p:cNvSpPr>
          <p:nvPr/>
        </p:nvSpPr>
        <p:spPr bwMode="auto">
          <a:xfrm>
            <a:off x="-6484" y="4149080"/>
            <a:ext cx="8460432" cy="286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GB" dirty="0"/>
              <a:t>analysers are eagerly studying the data, expect a significant number of new results for upcoming conferences</a:t>
            </a:r>
          </a:p>
          <a:p>
            <a:r>
              <a:rPr lang="en-GB" dirty="0"/>
              <a:t>LS2 is now fully underway</a:t>
            </a:r>
          </a:p>
          <a:p>
            <a:pPr lvl="1"/>
            <a:r>
              <a:rPr lang="en-GB" dirty="0"/>
              <a:t>proceeding on schedule, upgrades for muons &amp; HCAL, definitive fixes for the CMS pixels</a:t>
            </a:r>
          </a:p>
          <a:p>
            <a:endParaRPr lang="en-GB" dirty="0"/>
          </a:p>
          <a:p>
            <a:pPr lvl="1"/>
            <a:endParaRPr lang="en-GB" dirty="0"/>
          </a:p>
          <a:p>
            <a:pPr lvl="1"/>
            <a:endParaRPr lang="en-GB" dirty="0"/>
          </a:p>
        </p:txBody>
      </p:sp>
    </p:spTree>
    <p:extLst>
      <p:ext uri="{BB962C8B-B14F-4D97-AF65-F5344CB8AC3E}">
        <p14:creationId xmlns:p14="http://schemas.microsoft.com/office/powerpoint/2010/main" val="837995699"/>
      </p:ext>
    </p:extLst>
  </p:cSld>
  <p:clrMapOvr>
    <a:masterClrMapping/>
  </p:clrMapOvr>
  <mc:AlternateContent xmlns:mc="http://schemas.openxmlformats.org/markup-compatibility/2006">
    <mc:Choice xmlns:p14="http://schemas.microsoft.com/office/powerpoint/2010/main" Requires="p14">
      <p:transition spd="slow" p14:dur="2000" advTm="47518"/>
    </mc:Choice>
    <mc:Fallback>
      <p:transition spd="slow" advTm="47518"/>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63757-2767-4885-8EA6-595BEE4B1DE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53A44EC-F642-4596-A4F9-688E2E32DDB5}"/>
              </a:ext>
            </a:extLst>
          </p:cNvPr>
          <p:cNvSpPr>
            <a:spLocks noGrp="1"/>
          </p:cNvSpPr>
          <p:nvPr>
            <p:ph idx="1"/>
          </p:nvPr>
        </p:nvSpPr>
        <p:spPr/>
        <p:txBody>
          <a:bodyPr/>
          <a:lstStyle/>
          <a:p>
            <a:pPr marL="0" indent="0" algn="ctr">
              <a:buNone/>
            </a:pPr>
            <a:r>
              <a:rPr lang="en-GB" dirty="0"/>
              <a:t>backups</a:t>
            </a:r>
          </a:p>
        </p:txBody>
      </p:sp>
      <p:sp>
        <p:nvSpPr>
          <p:cNvPr id="4" name="Slide Number Placeholder 3">
            <a:extLst>
              <a:ext uri="{FF2B5EF4-FFF2-40B4-BE49-F238E27FC236}">
                <a16:creationId xmlns:a16="http://schemas.microsoft.com/office/drawing/2014/main" id="{082AF9AD-FF35-4F47-9D32-C57CFE03F328}"/>
              </a:ext>
            </a:extLst>
          </p:cNvPr>
          <p:cNvSpPr>
            <a:spLocks noGrp="1"/>
          </p:cNvSpPr>
          <p:nvPr>
            <p:ph type="sldNum" sz="quarter" idx="12"/>
          </p:nvPr>
        </p:nvSpPr>
        <p:spPr/>
        <p:txBody>
          <a:bodyPr/>
          <a:lstStyle/>
          <a:p>
            <a:pPr>
              <a:defRPr/>
            </a:pPr>
            <a:fld id="{7560666D-F64D-4C1B-9544-C505E21D54D3}" type="slidenum">
              <a:rPr lang="en-GB" smtClean="0"/>
              <a:pPr>
                <a:defRPr/>
              </a:pPr>
              <a:t>29</a:t>
            </a:fld>
            <a:r>
              <a:rPr lang="en-GB"/>
              <a:t> </a:t>
            </a:r>
            <a:endParaRPr lang="en-GB" dirty="0"/>
          </a:p>
        </p:txBody>
      </p:sp>
    </p:spTree>
    <p:extLst>
      <p:ext uri="{BB962C8B-B14F-4D97-AF65-F5344CB8AC3E}">
        <p14:creationId xmlns:p14="http://schemas.microsoft.com/office/powerpoint/2010/main" val="972792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E66A8-0C2A-4164-955D-FBD16474912A}"/>
              </a:ext>
            </a:extLst>
          </p:cNvPr>
          <p:cNvSpPr>
            <a:spLocks noGrp="1"/>
          </p:cNvSpPr>
          <p:nvPr>
            <p:ph type="title"/>
          </p:nvPr>
        </p:nvSpPr>
        <p:spPr/>
        <p:txBody>
          <a:bodyPr/>
          <a:lstStyle/>
          <a:p>
            <a:r>
              <a:rPr lang="en-GB" dirty="0"/>
              <a:t>Heavy Ion Run Summary</a:t>
            </a:r>
            <a:br>
              <a:rPr lang="en-GB" dirty="0"/>
            </a:br>
            <a:endParaRPr lang="en-GB" dirty="0"/>
          </a:p>
        </p:txBody>
      </p:sp>
      <p:sp>
        <p:nvSpPr>
          <p:cNvPr id="3" name="Content Placeholder 2">
            <a:extLst>
              <a:ext uri="{FF2B5EF4-FFF2-40B4-BE49-F238E27FC236}">
                <a16:creationId xmlns:a16="http://schemas.microsoft.com/office/drawing/2014/main" id="{1EFC507F-A439-4E20-BBA6-54633183F4AB}"/>
              </a:ext>
            </a:extLst>
          </p:cNvPr>
          <p:cNvSpPr>
            <a:spLocks noGrp="1"/>
          </p:cNvSpPr>
          <p:nvPr>
            <p:ph idx="1"/>
          </p:nvPr>
        </p:nvSpPr>
        <p:spPr>
          <a:xfrm>
            <a:off x="121975" y="692696"/>
            <a:ext cx="4905246" cy="4713387"/>
          </a:xfrm>
        </p:spPr>
        <p:txBody>
          <a:bodyPr/>
          <a:lstStyle/>
          <a:p>
            <a:r>
              <a:rPr lang="en-GB" sz="2000" dirty="0"/>
              <a:t>HI: 1.80nb-1 delivered, 1.71nb-1 recorded</a:t>
            </a:r>
          </a:p>
          <a:p>
            <a:pPr lvl="1"/>
            <a:r>
              <a:rPr lang="en-GB" sz="1800" dirty="0">
                <a:solidFill>
                  <a:srgbClr val="FF0000"/>
                </a:solidFill>
              </a:rPr>
              <a:t>~95% data taking efficiency</a:t>
            </a:r>
          </a:p>
        </p:txBody>
      </p:sp>
      <p:sp>
        <p:nvSpPr>
          <p:cNvPr id="4" name="Slide Number Placeholder 3">
            <a:extLst>
              <a:ext uri="{FF2B5EF4-FFF2-40B4-BE49-F238E27FC236}">
                <a16:creationId xmlns:a16="http://schemas.microsoft.com/office/drawing/2014/main" id="{ADDF33F4-03F2-40D6-96BB-5F918F45718D}"/>
              </a:ext>
            </a:extLst>
          </p:cNvPr>
          <p:cNvSpPr>
            <a:spLocks noGrp="1"/>
          </p:cNvSpPr>
          <p:nvPr>
            <p:ph type="sldNum" sz="quarter" idx="12"/>
          </p:nvPr>
        </p:nvSpPr>
        <p:spPr/>
        <p:txBody>
          <a:bodyPr/>
          <a:lstStyle/>
          <a:p>
            <a:pPr>
              <a:defRPr/>
            </a:pPr>
            <a:fld id="{7560666D-F64D-4C1B-9544-C505E21D54D3}" type="slidenum">
              <a:rPr lang="en-GB" smtClean="0"/>
              <a:pPr>
                <a:defRPr/>
              </a:pPr>
              <a:t>3</a:t>
            </a:fld>
            <a:r>
              <a:rPr lang="en-GB"/>
              <a:t> </a:t>
            </a:r>
            <a:endParaRPr lang="en-GB" dirty="0"/>
          </a:p>
        </p:txBody>
      </p:sp>
      <p:sp>
        <p:nvSpPr>
          <p:cNvPr id="12" name="Content Placeholder 2">
            <a:extLst>
              <a:ext uri="{FF2B5EF4-FFF2-40B4-BE49-F238E27FC236}">
                <a16:creationId xmlns:a16="http://schemas.microsoft.com/office/drawing/2014/main" id="{D911217A-6870-45B3-9448-8F14D423F09E}"/>
              </a:ext>
            </a:extLst>
          </p:cNvPr>
          <p:cNvSpPr txBox="1">
            <a:spLocks/>
          </p:cNvSpPr>
          <p:nvPr/>
        </p:nvSpPr>
        <p:spPr bwMode="auto">
          <a:xfrm>
            <a:off x="87612" y="1356771"/>
            <a:ext cx="5003223" cy="2087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a:t>~4.5 billion minimum bias events collected</a:t>
            </a:r>
          </a:p>
          <a:p>
            <a:pPr lvl="1"/>
            <a:r>
              <a:rPr lang="en-GB" sz="1600" dirty="0"/>
              <a:t>sustained ~7GB/s HLT rate</a:t>
            </a:r>
          </a:p>
          <a:p>
            <a:pPr lvl="1"/>
            <a:r>
              <a:rPr lang="en-GB" sz="1600" dirty="0"/>
              <a:t>non-trivial to achieve, for example required custom tracker firmware to achieve</a:t>
            </a:r>
          </a:p>
          <a:p>
            <a:r>
              <a:rPr lang="en-GB" sz="2000" dirty="0"/>
              <a:t>highly successful run, full dataset is now in the  hands of eager analysers</a:t>
            </a:r>
            <a:endParaRPr lang="en-GB" sz="1600" dirty="0"/>
          </a:p>
          <a:p>
            <a:endParaRPr lang="en-GB" dirty="0"/>
          </a:p>
        </p:txBody>
      </p:sp>
      <p:pic>
        <p:nvPicPr>
          <p:cNvPr id="1026" name="Picture 2" descr="https://cern.ch/cmslumi/publicplots/int_lumi_per_day_cumulative_pbpb_2018OnlineLumi.png">
            <a:extLst>
              <a:ext uri="{FF2B5EF4-FFF2-40B4-BE49-F238E27FC236}">
                <a16:creationId xmlns:a16="http://schemas.microsoft.com/office/drawing/2014/main" id="{5575EA01-DB9F-4969-8526-B838903DC59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3928" y="480517"/>
            <a:ext cx="3782460" cy="2836845"/>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555F2D60-2DC4-40D2-8BD6-A22778356C99}"/>
              </a:ext>
            </a:extLst>
          </p:cNvPr>
          <p:cNvGrpSpPr/>
          <p:nvPr/>
        </p:nvGrpSpPr>
        <p:grpSpPr>
          <a:xfrm>
            <a:off x="1769024" y="3203383"/>
            <a:ext cx="7137035" cy="3290148"/>
            <a:chOff x="1824996" y="3174105"/>
            <a:chExt cx="7137035" cy="3290148"/>
          </a:xfrm>
        </p:grpSpPr>
        <p:pic>
          <p:nvPicPr>
            <p:cNvPr id="5" name="Picture 4">
              <a:extLst>
                <a:ext uri="{FF2B5EF4-FFF2-40B4-BE49-F238E27FC236}">
                  <a16:creationId xmlns:a16="http://schemas.microsoft.com/office/drawing/2014/main" id="{1DB09046-A0EC-425F-A200-A8AAA733FF77}"/>
                </a:ext>
              </a:extLst>
            </p:cNvPr>
            <p:cNvPicPr>
              <a:picLocks noChangeAspect="1"/>
            </p:cNvPicPr>
            <p:nvPr/>
          </p:nvPicPr>
          <p:blipFill rotWithShape="1">
            <a:blip r:embed="rId4"/>
            <a:srcRect l="3814" t="7914"/>
            <a:stretch/>
          </p:blipFill>
          <p:spPr>
            <a:xfrm>
              <a:off x="2243666" y="3318602"/>
              <a:ext cx="6718365" cy="3145651"/>
            </a:xfrm>
            <a:prstGeom prst="rect">
              <a:avLst/>
            </a:prstGeom>
          </p:spPr>
        </p:pic>
        <p:pic>
          <p:nvPicPr>
            <p:cNvPr id="6" name="Picture 5">
              <a:extLst>
                <a:ext uri="{FF2B5EF4-FFF2-40B4-BE49-F238E27FC236}">
                  <a16:creationId xmlns:a16="http://schemas.microsoft.com/office/drawing/2014/main" id="{5C3F5C5B-691A-43DA-B82F-4F54AB2938D5}"/>
                </a:ext>
              </a:extLst>
            </p:cNvPr>
            <p:cNvPicPr>
              <a:picLocks noChangeAspect="1"/>
            </p:cNvPicPr>
            <p:nvPr/>
          </p:nvPicPr>
          <p:blipFill>
            <a:blip r:embed="rId5"/>
            <a:stretch>
              <a:fillRect/>
            </a:stretch>
          </p:blipFill>
          <p:spPr>
            <a:xfrm>
              <a:off x="3131840" y="5646826"/>
              <a:ext cx="5535177" cy="428846"/>
            </a:xfrm>
            <a:prstGeom prst="rect">
              <a:avLst/>
            </a:prstGeom>
          </p:spPr>
        </p:pic>
        <p:sp>
          <p:nvSpPr>
            <p:cNvPr id="7" name="TextBox 6">
              <a:extLst>
                <a:ext uri="{FF2B5EF4-FFF2-40B4-BE49-F238E27FC236}">
                  <a16:creationId xmlns:a16="http://schemas.microsoft.com/office/drawing/2014/main" id="{5241CC38-9FCF-4DC7-8BDE-603095231C97}"/>
                </a:ext>
              </a:extLst>
            </p:cNvPr>
            <p:cNvSpPr txBox="1"/>
            <p:nvPr/>
          </p:nvSpPr>
          <p:spPr>
            <a:xfrm>
              <a:off x="1824996" y="3174105"/>
              <a:ext cx="1224136" cy="307777"/>
            </a:xfrm>
            <a:prstGeom prst="rect">
              <a:avLst/>
            </a:prstGeom>
            <a:noFill/>
          </p:spPr>
          <p:txBody>
            <a:bodyPr wrap="square" rtlCol="0">
              <a:spAutoFit/>
            </a:bodyPr>
            <a:lstStyle/>
            <a:p>
              <a:r>
                <a:rPr lang="en-GB" sz="1400" dirty="0"/>
                <a:t>5E9</a:t>
              </a:r>
            </a:p>
          </p:txBody>
        </p:sp>
        <p:sp>
          <p:nvSpPr>
            <p:cNvPr id="14" name="TextBox 13">
              <a:extLst>
                <a:ext uri="{FF2B5EF4-FFF2-40B4-BE49-F238E27FC236}">
                  <a16:creationId xmlns:a16="http://schemas.microsoft.com/office/drawing/2014/main" id="{64431897-9D05-43E4-8034-1F3F9F5DD901}"/>
                </a:ext>
              </a:extLst>
            </p:cNvPr>
            <p:cNvSpPr txBox="1"/>
            <p:nvPr/>
          </p:nvSpPr>
          <p:spPr>
            <a:xfrm>
              <a:off x="1824996" y="3377529"/>
              <a:ext cx="1224136" cy="307777"/>
            </a:xfrm>
            <a:prstGeom prst="rect">
              <a:avLst/>
            </a:prstGeom>
            <a:noFill/>
          </p:spPr>
          <p:txBody>
            <a:bodyPr wrap="square" rtlCol="0">
              <a:spAutoFit/>
            </a:bodyPr>
            <a:lstStyle/>
            <a:p>
              <a:r>
                <a:rPr lang="en-GB" sz="1400" dirty="0"/>
                <a:t>2E9</a:t>
              </a:r>
            </a:p>
          </p:txBody>
        </p:sp>
        <p:sp>
          <p:nvSpPr>
            <p:cNvPr id="15" name="TextBox 14">
              <a:extLst>
                <a:ext uri="{FF2B5EF4-FFF2-40B4-BE49-F238E27FC236}">
                  <a16:creationId xmlns:a16="http://schemas.microsoft.com/office/drawing/2014/main" id="{00A73A6B-4043-46DF-A5ED-9B1C5BC1C5F2}"/>
                </a:ext>
              </a:extLst>
            </p:cNvPr>
            <p:cNvSpPr txBox="1"/>
            <p:nvPr/>
          </p:nvSpPr>
          <p:spPr>
            <a:xfrm>
              <a:off x="1824996" y="3540809"/>
              <a:ext cx="1224136" cy="307777"/>
            </a:xfrm>
            <a:prstGeom prst="rect">
              <a:avLst/>
            </a:prstGeom>
            <a:noFill/>
          </p:spPr>
          <p:txBody>
            <a:bodyPr wrap="square" rtlCol="0">
              <a:spAutoFit/>
            </a:bodyPr>
            <a:lstStyle/>
            <a:p>
              <a:r>
                <a:rPr lang="en-GB" sz="1400" dirty="0"/>
                <a:t>1E9</a:t>
              </a:r>
            </a:p>
          </p:txBody>
        </p:sp>
        <p:sp>
          <p:nvSpPr>
            <p:cNvPr id="16" name="TextBox 15">
              <a:extLst>
                <a:ext uri="{FF2B5EF4-FFF2-40B4-BE49-F238E27FC236}">
                  <a16:creationId xmlns:a16="http://schemas.microsoft.com/office/drawing/2014/main" id="{7F8BC8DA-729F-40E5-96D0-6C9630AD7553}"/>
                </a:ext>
              </a:extLst>
            </p:cNvPr>
            <p:cNvSpPr txBox="1"/>
            <p:nvPr/>
          </p:nvSpPr>
          <p:spPr>
            <a:xfrm>
              <a:off x="1824996" y="3713463"/>
              <a:ext cx="1224136" cy="307777"/>
            </a:xfrm>
            <a:prstGeom prst="rect">
              <a:avLst/>
            </a:prstGeom>
            <a:noFill/>
          </p:spPr>
          <p:txBody>
            <a:bodyPr wrap="square" rtlCol="0">
              <a:spAutoFit/>
            </a:bodyPr>
            <a:lstStyle/>
            <a:p>
              <a:r>
                <a:rPr lang="en-GB" sz="1400" dirty="0"/>
                <a:t>5E8</a:t>
              </a:r>
            </a:p>
          </p:txBody>
        </p:sp>
        <p:sp>
          <p:nvSpPr>
            <p:cNvPr id="17" name="TextBox 16">
              <a:extLst>
                <a:ext uri="{FF2B5EF4-FFF2-40B4-BE49-F238E27FC236}">
                  <a16:creationId xmlns:a16="http://schemas.microsoft.com/office/drawing/2014/main" id="{04F1CF67-4762-4A33-A6B3-8A1B769DCBB1}"/>
                </a:ext>
              </a:extLst>
            </p:cNvPr>
            <p:cNvSpPr txBox="1"/>
            <p:nvPr/>
          </p:nvSpPr>
          <p:spPr>
            <a:xfrm>
              <a:off x="1824996" y="4011848"/>
              <a:ext cx="1224136" cy="307777"/>
            </a:xfrm>
            <a:prstGeom prst="rect">
              <a:avLst/>
            </a:prstGeom>
            <a:noFill/>
          </p:spPr>
          <p:txBody>
            <a:bodyPr wrap="square" rtlCol="0">
              <a:spAutoFit/>
            </a:bodyPr>
            <a:lstStyle/>
            <a:p>
              <a:r>
                <a:rPr lang="en-GB" sz="1400" dirty="0"/>
                <a:t>1E8</a:t>
              </a:r>
            </a:p>
          </p:txBody>
        </p:sp>
        <p:sp>
          <p:nvSpPr>
            <p:cNvPr id="18" name="TextBox 17">
              <a:extLst>
                <a:ext uri="{FF2B5EF4-FFF2-40B4-BE49-F238E27FC236}">
                  <a16:creationId xmlns:a16="http://schemas.microsoft.com/office/drawing/2014/main" id="{DA8B655D-5333-469F-8382-244EE03E923C}"/>
                </a:ext>
              </a:extLst>
            </p:cNvPr>
            <p:cNvSpPr txBox="1"/>
            <p:nvPr/>
          </p:nvSpPr>
          <p:spPr>
            <a:xfrm>
              <a:off x="1824996" y="4583650"/>
              <a:ext cx="1224136" cy="307777"/>
            </a:xfrm>
            <a:prstGeom prst="rect">
              <a:avLst/>
            </a:prstGeom>
            <a:noFill/>
          </p:spPr>
          <p:txBody>
            <a:bodyPr wrap="square" rtlCol="0">
              <a:spAutoFit/>
            </a:bodyPr>
            <a:lstStyle/>
            <a:p>
              <a:r>
                <a:rPr lang="en-GB" sz="1400" dirty="0"/>
                <a:t>1E7</a:t>
              </a:r>
            </a:p>
          </p:txBody>
        </p:sp>
        <p:sp>
          <p:nvSpPr>
            <p:cNvPr id="19" name="TextBox 18">
              <a:extLst>
                <a:ext uri="{FF2B5EF4-FFF2-40B4-BE49-F238E27FC236}">
                  <a16:creationId xmlns:a16="http://schemas.microsoft.com/office/drawing/2014/main" id="{C7B7FF47-935E-4E5C-9D9B-9380617DAA53}"/>
                </a:ext>
              </a:extLst>
            </p:cNvPr>
            <p:cNvSpPr txBox="1"/>
            <p:nvPr/>
          </p:nvSpPr>
          <p:spPr>
            <a:xfrm>
              <a:off x="1824996" y="4319625"/>
              <a:ext cx="1224136" cy="307777"/>
            </a:xfrm>
            <a:prstGeom prst="rect">
              <a:avLst/>
            </a:prstGeom>
            <a:noFill/>
          </p:spPr>
          <p:txBody>
            <a:bodyPr wrap="square" rtlCol="0">
              <a:spAutoFit/>
            </a:bodyPr>
            <a:lstStyle/>
            <a:p>
              <a:r>
                <a:rPr lang="en-GB" sz="1400" dirty="0"/>
                <a:t>2E7</a:t>
              </a:r>
            </a:p>
          </p:txBody>
        </p:sp>
        <p:sp>
          <p:nvSpPr>
            <p:cNvPr id="20" name="TextBox 19">
              <a:extLst>
                <a:ext uri="{FF2B5EF4-FFF2-40B4-BE49-F238E27FC236}">
                  <a16:creationId xmlns:a16="http://schemas.microsoft.com/office/drawing/2014/main" id="{C4176713-7C13-4F7F-84A6-6886151ED9B5}"/>
                </a:ext>
              </a:extLst>
            </p:cNvPr>
            <p:cNvSpPr txBox="1"/>
            <p:nvPr/>
          </p:nvSpPr>
          <p:spPr>
            <a:xfrm>
              <a:off x="1824996" y="5076430"/>
              <a:ext cx="1224136" cy="307777"/>
            </a:xfrm>
            <a:prstGeom prst="rect">
              <a:avLst/>
            </a:prstGeom>
            <a:noFill/>
          </p:spPr>
          <p:txBody>
            <a:bodyPr wrap="square" rtlCol="0">
              <a:spAutoFit/>
            </a:bodyPr>
            <a:lstStyle/>
            <a:p>
              <a:r>
                <a:rPr lang="en-GB" sz="1400" dirty="0"/>
                <a:t>1E6</a:t>
              </a:r>
            </a:p>
          </p:txBody>
        </p:sp>
        <p:sp>
          <p:nvSpPr>
            <p:cNvPr id="21" name="TextBox 20">
              <a:extLst>
                <a:ext uri="{FF2B5EF4-FFF2-40B4-BE49-F238E27FC236}">
                  <a16:creationId xmlns:a16="http://schemas.microsoft.com/office/drawing/2014/main" id="{EE064A61-CBD7-4231-BBB3-ABFC12059077}"/>
                </a:ext>
              </a:extLst>
            </p:cNvPr>
            <p:cNvSpPr txBox="1"/>
            <p:nvPr/>
          </p:nvSpPr>
          <p:spPr>
            <a:xfrm>
              <a:off x="1832238" y="5609897"/>
              <a:ext cx="1224136" cy="307777"/>
            </a:xfrm>
            <a:prstGeom prst="rect">
              <a:avLst/>
            </a:prstGeom>
            <a:noFill/>
          </p:spPr>
          <p:txBody>
            <a:bodyPr wrap="square" rtlCol="0">
              <a:spAutoFit/>
            </a:bodyPr>
            <a:lstStyle/>
            <a:p>
              <a:r>
                <a:rPr lang="en-GB" sz="1400" dirty="0"/>
                <a:t>1E5</a:t>
              </a:r>
            </a:p>
          </p:txBody>
        </p:sp>
        <p:sp>
          <p:nvSpPr>
            <p:cNvPr id="22" name="TextBox 21">
              <a:extLst>
                <a:ext uri="{FF2B5EF4-FFF2-40B4-BE49-F238E27FC236}">
                  <a16:creationId xmlns:a16="http://schemas.microsoft.com/office/drawing/2014/main" id="{728232FA-887C-4149-BB64-EC0CAA3876A4}"/>
                </a:ext>
              </a:extLst>
            </p:cNvPr>
            <p:cNvSpPr txBox="1"/>
            <p:nvPr/>
          </p:nvSpPr>
          <p:spPr>
            <a:xfrm>
              <a:off x="1824996" y="6127568"/>
              <a:ext cx="1224136" cy="307777"/>
            </a:xfrm>
            <a:prstGeom prst="rect">
              <a:avLst/>
            </a:prstGeom>
            <a:noFill/>
          </p:spPr>
          <p:txBody>
            <a:bodyPr wrap="square" rtlCol="0">
              <a:spAutoFit/>
            </a:bodyPr>
            <a:lstStyle/>
            <a:p>
              <a:r>
                <a:rPr lang="en-GB" sz="1400" dirty="0"/>
                <a:t>1E4</a:t>
              </a:r>
            </a:p>
          </p:txBody>
        </p:sp>
      </p:grpSp>
      <p:sp>
        <p:nvSpPr>
          <p:cNvPr id="13" name="TextBox 12">
            <a:extLst>
              <a:ext uri="{FF2B5EF4-FFF2-40B4-BE49-F238E27FC236}">
                <a16:creationId xmlns:a16="http://schemas.microsoft.com/office/drawing/2014/main" id="{DA857A04-EEB0-4E1B-937A-ED9C62CD2BF7}"/>
              </a:ext>
            </a:extLst>
          </p:cNvPr>
          <p:cNvSpPr txBox="1"/>
          <p:nvPr/>
        </p:nvSpPr>
        <p:spPr>
          <a:xfrm>
            <a:off x="1392511" y="6337723"/>
            <a:ext cx="997413" cy="369332"/>
          </a:xfrm>
          <a:prstGeom prst="rect">
            <a:avLst/>
          </a:prstGeom>
          <a:noFill/>
        </p:spPr>
        <p:txBody>
          <a:bodyPr wrap="square" rtlCol="0">
            <a:spAutoFit/>
          </a:bodyPr>
          <a:lstStyle/>
          <a:p>
            <a:r>
              <a:rPr lang="en-GB" dirty="0"/>
              <a:t>8</a:t>
            </a:r>
            <a:r>
              <a:rPr lang="en-GB" baseline="30000" dirty="0"/>
              <a:t>th</a:t>
            </a:r>
            <a:r>
              <a:rPr lang="en-GB" dirty="0"/>
              <a:t> Nov</a:t>
            </a:r>
          </a:p>
        </p:txBody>
      </p:sp>
      <p:sp>
        <p:nvSpPr>
          <p:cNvPr id="24" name="TextBox 23">
            <a:extLst>
              <a:ext uri="{FF2B5EF4-FFF2-40B4-BE49-F238E27FC236}">
                <a16:creationId xmlns:a16="http://schemas.microsoft.com/office/drawing/2014/main" id="{20422455-515A-4FF5-9D38-962B334828F7}"/>
              </a:ext>
            </a:extLst>
          </p:cNvPr>
          <p:cNvSpPr txBox="1"/>
          <p:nvPr/>
        </p:nvSpPr>
        <p:spPr>
          <a:xfrm>
            <a:off x="8166266" y="6415627"/>
            <a:ext cx="997413" cy="369332"/>
          </a:xfrm>
          <a:prstGeom prst="rect">
            <a:avLst/>
          </a:prstGeom>
          <a:noFill/>
        </p:spPr>
        <p:txBody>
          <a:bodyPr wrap="square" rtlCol="0">
            <a:spAutoFit/>
          </a:bodyPr>
          <a:lstStyle/>
          <a:p>
            <a:r>
              <a:rPr lang="en-GB" dirty="0"/>
              <a:t>2</a:t>
            </a:r>
            <a:r>
              <a:rPr lang="en-GB" baseline="30000" dirty="0"/>
              <a:t>nd</a:t>
            </a:r>
            <a:r>
              <a:rPr lang="en-GB" dirty="0"/>
              <a:t> Dec</a:t>
            </a:r>
          </a:p>
        </p:txBody>
      </p:sp>
      <p:sp>
        <p:nvSpPr>
          <p:cNvPr id="8" name="TextBox 7">
            <a:extLst>
              <a:ext uri="{FF2B5EF4-FFF2-40B4-BE49-F238E27FC236}">
                <a16:creationId xmlns:a16="http://schemas.microsoft.com/office/drawing/2014/main" id="{03AF7540-7D57-4DE0-B7DA-A7A378D6101D}"/>
              </a:ext>
            </a:extLst>
          </p:cNvPr>
          <p:cNvSpPr txBox="1"/>
          <p:nvPr/>
        </p:nvSpPr>
        <p:spPr>
          <a:xfrm>
            <a:off x="196652" y="3860763"/>
            <a:ext cx="1497696" cy="1015663"/>
          </a:xfrm>
          <a:prstGeom prst="rect">
            <a:avLst/>
          </a:prstGeom>
          <a:noFill/>
        </p:spPr>
        <p:txBody>
          <a:bodyPr wrap="square" rtlCol="0">
            <a:spAutoFit/>
          </a:bodyPr>
          <a:lstStyle/>
          <a:p>
            <a:r>
              <a:rPr lang="en-GB" sz="2000" dirty="0"/>
              <a:t>number of events by dataset</a:t>
            </a:r>
          </a:p>
        </p:txBody>
      </p:sp>
    </p:spTree>
    <p:extLst>
      <p:ext uri="{BB962C8B-B14F-4D97-AF65-F5344CB8AC3E}">
        <p14:creationId xmlns:p14="http://schemas.microsoft.com/office/powerpoint/2010/main" val="2868373350"/>
      </p:ext>
    </p:extLst>
  </p:cSld>
  <p:clrMapOvr>
    <a:masterClrMapping/>
  </p:clrMapOvr>
  <mc:AlternateContent xmlns:mc="http://schemas.openxmlformats.org/markup-compatibility/2006">
    <mc:Choice xmlns:p14="http://schemas.microsoft.com/office/powerpoint/2010/main" Requires="p14">
      <p:transition spd="slow" p14:dur="2000" advTm="49123"/>
    </mc:Choice>
    <mc:Fallback>
      <p:transition spd="slow" advTm="49123"/>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caption.jpg" descr="caption.jpg"/>
          <p:cNvPicPr>
            <a:picLocks noChangeAspect="1"/>
          </p:cNvPicPr>
          <p:nvPr/>
        </p:nvPicPr>
        <p:blipFill>
          <a:blip r:embed="rId3">
            <a:alphaModFix amt="98491"/>
            <a:extLst/>
          </a:blip>
          <a:stretch>
            <a:fillRect/>
          </a:stretch>
        </p:blipFill>
        <p:spPr>
          <a:xfrm>
            <a:off x="7547" y="1511"/>
            <a:ext cx="9128907" cy="6854978"/>
          </a:xfrm>
          <a:prstGeom prst="rect">
            <a:avLst/>
          </a:prstGeom>
          <a:ln w="12700">
            <a:miter lim="400000"/>
          </a:ln>
        </p:spPr>
      </p:pic>
      <p:pic>
        <p:nvPicPr>
          <p:cNvPr id="235" name="ActiveChannels_Sep2017-Nov2018.png" descr="ActiveChannels_Sep2017-Nov2018.png"/>
          <p:cNvPicPr>
            <a:picLocks noChangeAspect="1"/>
          </p:cNvPicPr>
          <p:nvPr/>
        </p:nvPicPr>
        <p:blipFill>
          <a:blip r:embed="rId4">
            <a:extLst/>
          </a:blip>
          <a:stretch>
            <a:fillRect/>
          </a:stretch>
        </p:blipFill>
        <p:spPr>
          <a:xfrm>
            <a:off x="1183836" y="1496861"/>
            <a:ext cx="7580076" cy="5062896"/>
          </a:xfrm>
          <a:prstGeom prst="rect">
            <a:avLst/>
          </a:prstGeom>
          <a:ln w="12700">
            <a:miter lim="400000"/>
          </a:ln>
        </p:spPr>
      </p:pic>
      <p:sp>
        <p:nvSpPr>
          <p:cNvPr id="23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30</a:t>
            </a:fld>
            <a:endParaRPr/>
          </a:p>
        </p:txBody>
      </p:sp>
      <p:sp>
        <p:nvSpPr>
          <p:cNvPr id="237" name="2018 pp Summary: CMS Detector Status"/>
          <p:cNvSpPr txBox="1">
            <a:spLocks noGrp="1"/>
          </p:cNvSpPr>
          <p:nvPr>
            <p:ph type="title"/>
          </p:nvPr>
        </p:nvSpPr>
        <p:spPr>
          <a:xfrm>
            <a:off x="239980" y="38974"/>
            <a:ext cx="11622890" cy="1014758"/>
          </a:xfrm>
          <a:prstGeom prst="rect">
            <a:avLst/>
          </a:prstGeom>
        </p:spPr>
        <p:txBody>
          <a:bodyPr/>
          <a:lstStyle>
            <a:lvl1pPr>
              <a:defRPr sz="4700"/>
            </a:lvl1pPr>
          </a:lstStyle>
          <a:p>
            <a:r>
              <a:rPr sz="4000" dirty="0"/>
              <a:t>2018 pp Summary: CMS Detector Status</a:t>
            </a:r>
          </a:p>
        </p:txBody>
      </p:sp>
      <p:grpSp>
        <p:nvGrpSpPr>
          <p:cNvPr id="240" name="Excellent and stable performance of all sub detectors"/>
          <p:cNvGrpSpPr/>
          <p:nvPr/>
        </p:nvGrpSpPr>
        <p:grpSpPr>
          <a:xfrm>
            <a:off x="958285" y="833995"/>
            <a:ext cx="7476692" cy="564843"/>
            <a:chOff x="0" y="0"/>
            <a:chExt cx="10633516" cy="803331"/>
          </a:xfrm>
        </p:grpSpPr>
        <p:sp>
          <p:nvSpPr>
            <p:cNvPr id="239" name="Excellent and stable performance of all sub detectors"/>
            <p:cNvSpPr txBox="1"/>
            <p:nvPr/>
          </p:nvSpPr>
          <p:spPr>
            <a:xfrm>
              <a:off x="50800" y="50800"/>
              <a:ext cx="10531917" cy="701732"/>
            </a:xfrm>
            <a:prstGeom prst="rect">
              <a:avLst/>
            </a:prstGeom>
            <a:solidFill>
              <a:schemeClr val="accent3">
                <a:satOff val="18648"/>
                <a:lumOff val="5971"/>
              </a:schemeClr>
            </a:solidFill>
            <a:ln>
              <a:noFill/>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lvl1pPr algn="ctr">
                <a:defRPr sz="3000" b="1">
                  <a:solidFill>
                    <a:schemeClr val="accent1">
                      <a:hueOff val="273562"/>
                      <a:satOff val="2937"/>
                      <a:lumOff val="-22233"/>
                    </a:schemeClr>
                  </a:solidFill>
                  <a:latin typeface="Avenir Next"/>
                  <a:ea typeface="Avenir Next"/>
                  <a:cs typeface="Avenir Next"/>
                  <a:sym typeface="Avenir Next"/>
                </a:defRPr>
              </a:lvl1pPr>
            </a:lstStyle>
            <a:p>
              <a:r>
                <a:rPr sz="2109"/>
                <a:t>Excellent and stable performance of all sub detectors</a:t>
              </a:r>
            </a:p>
          </p:txBody>
        </p:sp>
        <p:pic>
          <p:nvPicPr>
            <p:cNvPr id="238" name="Excellent and stable performance of all sub detectors" descr="Excellent and stable performance of all sub detectors"/>
            <p:cNvPicPr>
              <a:picLocks/>
            </p:cNvPicPr>
            <p:nvPr/>
          </p:nvPicPr>
          <p:blipFill>
            <a:blip r:embed="rId5">
              <a:extLst/>
            </a:blip>
            <a:stretch>
              <a:fillRect/>
            </a:stretch>
          </p:blipFill>
          <p:spPr>
            <a:xfrm>
              <a:off x="0" y="0"/>
              <a:ext cx="10633517" cy="803332"/>
            </a:xfrm>
            <a:prstGeom prst="rect">
              <a:avLst/>
            </a:prstGeom>
            <a:effectLst/>
          </p:spPr>
        </p:pic>
      </p:grpSp>
      <p:sp>
        <p:nvSpPr>
          <p:cNvPr id="242" name="Line"/>
          <p:cNvSpPr/>
          <p:nvPr/>
        </p:nvSpPr>
        <p:spPr>
          <a:xfrm flipV="1">
            <a:off x="5890971" y="1423138"/>
            <a:ext cx="1" cy="4926503"/>
          </a:xfrm>
          <a:prstGeom prst="line">
            <a:avLst/>
          </a:prstGeom>
        </p:spPr>
        <p:txBody>
          <a:bodyPr lIns="35719" tIns="35719" rIns="35719" bIns="35719" anchor="ctr"/>
          <a:lstStyle/>
          <a:p>
            <a:pPr algn="ctr"/>
            <a:endParaRPr/>
          </a:p>
        </p:txBody>
      </p:sp>
      <p:sp>
        <p:nvSpPr>
          <p:cNvPr id="245" name="Callout"/>
          <p:cNvSpPr/>
          <p:nvPr/>
        </p:nvSpPr>
        <p:spPr>
          <a:xfrm>
            <a:off x="1194677" y="1948482"/>
            <a:ext cx="260078" cy="490018"/>
          </a:xfrm>
          <a:custGeom>
            <a:avLst/>
            <a:gdLst/>
            <a:ahLst/>
            <a:cxnLst>
              <a:cxn ang="0">
                <a:pos x="wd2" y="hd2"/>
              </a:cxn>
              <a:cxn ang="5400000">
                <a:pos x="wd2" y="hd2"/>
              </a:cxn>
              <a:cxn ang="10800000">
                <a:pos x="wd2" y="hd2"/>
              </a:cxn>
              <a:cxn ang="16200000">
                <a:pos x="wd2" y="hd2"/>
              </a:cxn>
            </a:cxnLst>
            <a:rect l="0" t="0" r="r" b="b"/>
            <a:pathLst>
              <a:path w="21600" h="21600" extrusionOk="0">
                <a:moveTo>
                  <a:pt x="19815" y="0"/>
                </a:moveTo>
                <a:cubicBezTo>
                  <a:pt x="18822" y="0"/>
                  <a:pt x="18008" y="432"/>
                  <a:pt x="18008" y="959"/>
                </a:cubicBezTo>
                <a:lnTo>
                  <a:pt x="18008" y="6593"/>
                </a:lnTo>
                <a:lnTo>
                  <a:pt x="0" y="10689"/>
                </a:lnTo>
                <a:lnTo>
                  <a:pt x="18008" y="14785"/>
                </a:lnTo>
                <a:lnTo>
                  <a:pt x="18008" y="20641"/>
                </a:lnTo>
                <a:cubicBezTo>
                  <a:pt x="18008" y="21168"/>
                  <a:pt x="18820" y="21600"/>
                  <a:pt x="19815" y="21600"/>
                </a:cubicBezTo>
                <a:cubicBezTo>
                  <a:pt x="20809" y="21600"/>
                  <a:pt x="21600" y="21168"/>
                  <a:pt x="21600" y="20641"/>
                </a:cubicBezTo>
                <a:lnTo>
                  <a:pt x="21600" y="959"/>
                </a:lnTo>
                <a:cubicBezTo>
                  <a:pt x="21600" y="432"/>
                  <a:pt x="20811" y="0"/>
                  <a:pt x="19815" y="0"/>
                </a:cubicBezTo>
                <a:close/>
              </a:path>
            </a:pathLst>
          </a:custGeom>
          <a:solidFill>
            <a:schemeClr val="accent2"/>
          </a:solidFill>
          <a:ln w="12700">
            <a:miter lim="400000"/>
          </a:ln>
        </p:spPr>
        <p:txBody>
          <a:bodyPr lIns="35719" tIns="35719" rIns="35719" bIns="35719" anchor="ctr"/>
          <a:lstStyle/>
          <a:p>
            <a:pPr algn="ctr">
              <a:defRPr>
                <a:solidFill>
                  <a:srgbClr val="FFFFFF"/>
                </a:solidFill>
              </a:defRPr>
            </a:pPr>
            <a:endParaRPr/>
          </a:p>
        </p:txBody>
      </p:sp>
      <p:sp>
        <p:nvSpPr>
          <p:cNvPr id="249" name="Callout"/>
          <p:cNvSpPr/>
          <p:nvPr/>
        </p:nvSpPr>
        <p:spPr>
          <a:xfrm>
            <a:off x="1203328" y="5047407"/>
            <a:ext cx="242776" cy="821253"/>
          </a:xfrm>
          <a:custGeom>
            <a:avLst/>
            <a:gdLst/>
            <a:ahLst/>
            <a:cxnLst>
              <a:cxn ang="0">
                <a:pos x="wd2" y="hd2"/>
              </a:cxn>
              <a:cxn ang="5400000">
                <a:pos x="wd2" y="hd2"/>
              </a:cxn>
              <a:cxn ang="10800000">
                <a:pos x="wd2" y="hd2"/>
              </a:cxn>
              <a:cxn ang="16200000">
                <a:pos x="wd2" y="hd2"/>
              </a:cxn>
            </a:cxnLst>
            <a:rect l="0" t="0" r="r" b="b"/>
            <a:pathLst>
              <a:path w="21600" h="21600" extrusionOk="0">
                <a:moveTo>
                  <a:pt x="19291" y="0"/>
                </a:moveTo>
                <a:cubicBezTo>
                  <a:pt x="18246" y="0"/>
                  <a:pt x="17404" y="249"/>
                  <a:pt x="17404" y="558"/>
                </a:cubicBezTo>
                <a:lnTo>
                  <a:pt x="17404" y="8323"/>
                </a:lnTo>
                <a:lnTo>
                  <a:pt x="0" y="10723"/>
                </a:lnTo>
                <a:lnTo>
                  <a:pt x="17404" y="13123"/>
                </a:lnTo>
                <a:lnTo>
                  <a:pt x="17404" y="21042"/>
                </a:lnTo>
                <a:cubicBezTo>
                  <a:pt x="17404" y="21351"/>
                  <a:pt x="18246" y="21600"/>
                  <a:pt x="19291" y="21600"/>
                </a:cubicBezTo>
                <a:lnTo>
                  <a:pt x="19713" y="21600"/>
                </a:lnTo>
                <a:cubicBezTo>
                  <a:pt x="20758" y="21600"/>
                  <a:pt x="21600" y="21351"/>
                  <a:pt x="21600" y="21042"/>
                </a:cubicBezTo>
                <a:lnTo>
                  <a:pt x="21600" y="558"/>
                </a:lnTo>
                <a:cubicBezTo>
                  <a:pt x="21600" y="249"/>
                  <a:pt x="20758" y="0"/>
                  <a:pt x="19713" y="0"/>
                </a:cubicBezTo>
                <a:lnTo>
                  <a:pt x="19291" y="0"/>
                </a:lnTo>
                <a:close/>
              </a:path>
            </a:pathLst>
          </a:custGeom>
          <a:blipFill>
            <a:blip r:embed="rId6"/>
          </a:blipFill>
          <a:ln w="12700">
            <a:miter lim="400000"/>
          </a:ln>
        </p:spPr>
        <p:txBody>
          <a:bodyPr lIns="35719" tIns="35719" rIns="35719" bIns="35719" anchor="ctr"/>
          <a:lstStyle/>
          <a:p>
            <a:pPr algn="ctr">
              <a:defRPr>
                <a:solidFill>
                  <a:srgbClr val="FFFFFF"/>
                </a:solidFill>
              </a:defRPr>
            </a:pPr>
            <a:endParaRPr/>
          </a:p>
        </p:txBody>
      </p:sp>
      <p:sp>
        <p:nvSpPr>
          <p:cNvPr id="250" name="Callout"/>
          <p:cNvSpPr/>
          <p:nvPr/>
        </p:nvSpPr>
        <p:spPr>
          <a:xfrm>
            <a:off x="1196909" y="3662640"/>
            <a:ext cx="255613" cy="1241227"/>
          </a:xfrm>
          <a:custGeom>
            <a:avLst/>
            <a:gdLst/>
            <a:ahLst/>
            <a:cxnLst>
              <a:cxn ang="0">
                <a:pos x="wd2" y="hd2"/>
              </a:cxn>
              <a:cxn ang="5400000">
                <a:pos x="wd2" y="hd2"/>
              </a:cxn>
              <a:cxn ang="10800000">
                <a:pos x="wd2" y="hd2"/>
              </a:cxn>
              <a:cxn ang="16200000">
                <a:pos x="wd2" y="hd2"/>
              </a:cxn>
            </a:cxnLst>
            <a:rect l="0" t="0" r="r" b="b"/>
            <a:pathLst>
              <a:path w="21600" h="21600" extrusionOk="0">
                <a:moveTo>
                  <a:pt x="19808" y="0"/>
                </a:moveTo>
                <a:cubicBezTo>
                  <a:pt x="18980" y="0"/>
                  <a:pt x="18389" y="125"/>
                  <a:pt x="18181" y="282"/>
                </a:cubicBezTo>
                <a:lnTo>
                  <a:pt x="0" y="1627"/>
                </a:lnTo>
                <a:lnTo>
                  <a:pt x="18016" y="2957"/>
                </a:lnTo>
                <a:lnTo>
                  <a:pt x="18016" y="21231"/>
                </a:lnTo>
                <a:cubicBezTo>
                  <a:pt x="18016" y="21435"/>
                  <a:pt x="18814" y="21600"/>
                  <a:pt x="19808" y="21600"/>
                </a:cubicBezTo>
                <a:cubicBezTo>
                  <a:pt x="20800" y="21600"/>
                  <a:pt x="21600" y="21435"/>
                  <a:pt x="21600" y="21231"/>
                </a:cubicBezTo>
                <a:lnTo>
                  <a:pt x="21600" y="369"/>
                </a:lnTo>
                <a:cubicBezTo>
                  <a:pt x="21600" y="165"/>
                  <a:pt x="20802" y="0"/>
                  <a:pt x="19808" y="0"/>
                </a:cubicBezTo>
                <a:close/>
              </a:path>
            </a:pathLst>
          </a:custGeom>
          <a:blipFill>
            <a:blip r:embed="rId7"/>
          </a:blipFill>
          <a:ln w="12700">
            <a:miter lim="400000"/>
          </a:ln>
        </p:spPr>
        <p:txBody>
          <a:bodyPr lIns="35719" tIns="35719" rIns="35719" bIns="35719" anchor="ctr"/>
          <a:lstStyle/>
          <a:p>
            <a:pPr algn="ctr">
              <a:defRPr>
                <a:solidFill>
                  <a:srgbClr val="FFFFFF"/>
                </a:solidFill>
              </a:defRPr>
            </a:pPr>
            <a:endParaRPr/>
          </a:p>
        </p:txBody>
      </p:sp>
      <p:sp>
        <p:nvSpPr>
          <p:cNvPr id="251" name="Callout"/>
          <p:cNvSpPr/>
          <p:nvPr/>
        </p:nvSpPr>
        <p:spPr>
          <a:xfrm>
            <a:off x="1194119" y="2582040"/>
            <a:ext cx="261194" cy="937060"/>
          </a:xfrm>
          <a:custGeom>
            <a:avLst/>
            <a:gdLst/>
            <a:ahLst/>
            <a:cxnLst>
              <a:cxn ang="0">
                <a:pos x="wd2" y="hd2"/>
              </a:cxn>
              <a:cxn ang="5400000">
                <a:pos x="wd2" y="hd2"/>
              </a:cxn>
              <a:cxn ang="10800000">
                <a:pos x="wd2" y="hd2"/>
              </a:cxn>
              <a:cxn ang="16200000">
                <a:pos x="wd2" y="hd2"/>
              </a:cxn>
            </a:cxnLst>
            <a:rect l="0" t="0" r="r" b="b"/>
            <a:pathLst>
              <a:path w="21600" h="21600" extrusionOk="0">
                <a:moveTo>
                  <a:pt x="19800" y="0"/>
                </a:moveTo>
                <a:cubicBezTo>
                  <a:pt x="18970" y="0"/>
                  <a:pt x="18393" y="173"/>
                  <a:pt x="18185" y="386"/>
                </a:cubicBezTo>
                <a:lnTo>
                  <a:pt x="0" y="2200"/>
                </a:lnTo>
                <a:lnTo>
                  <a:pt x="18000" y="4001"/>
                </a:lnTo>
                <a:lnTo>
                  <a:pt x="18000" y="21098"/>
                </a:lnTo>
                <a:cubicBezTo>
                  <a:pt x="18000" y="21375"/>
                  <a:pt x="18804" y="21600"/>
                  <a:pt x="19800" y="21600"/>
                </a:cubicBezTo>
                <a:cubicBezTo>
                  <a:pt x="20794" y="21600"/>
                  <a:pt x="21600" y="21375"/>
                  <a:pt x="21600" y="21098"/>
                </a:cubicBezTo>
                <a:lnTo>
                  <a:pt x="21600" y="502"/>
                </a:lnTo>
                <a:cubicBezTo>
                  <a:pt x="21600" y="225"/>
                  <a:pt x="20796" y="0"/>
                  <a:pt x="19800" y="0"/>
                </a:cubicBezTo>
                <a:close/>
              </a:path>
            </a:pathLst>
          </a:custGeom>
          <a:solidFill>
            <a:schemeClr val="accent5"/>
          </a:solidFill>
          <a:ln w="12700">
            <a:miter lim="400000"/>
          </a:ln>
        </p:spPr>
        <p:txBody>
          <a:bodyPr lIns="35719" tIns="35719" rIns="35719" bIns="35719" anchor="ctr"/>
          <a:lstStyle/>
          <a:p>
            <a:pPr algn="ctr">
              <a:defRPr>
                <a:solidFill>
                  <a:srgbClr val="FFFFFF"/>
                </a:solidFill>
              </a:defRPr>
            </a:pPr>
            <a:endParaRPr/>
          </a:p>
        </p:txBody>
      </p:sp>
      <p:pic>
        <p:nvPicPr>
          <p:cNvPr id="252" name="Rounded Rectangle" descr="Rounded Rectangle"/>
          <p:cNvPicPr>
            <a:picLocks/>
          </p:cNvPicPr>
          <p:nvPr/>
        </p:nvPicPr>
        <p:blipFill>
          <a:blip r:embed="rId8">
            <a:extLst/>
          </a:blip>
          <a:stretch>
            <a:fillRect/>
          </a:stretch>
        </p:blipFill>
        <p:spPr>
          <a:xfrm>
            <a:off x="5537130" y="4052384"/>
            <a:ext cx="2720114" cy="242354"/>
          </a:xfrm>
          <a:prstGeom prst="rect">
            <a:avLst/>
          </a:prstGeom>
          <a:effectLst>
            <a:outerShdw blurRad="38100" dist="25400" dir="5400000" rotWithShape="0">
              <a:srgbClr val="000000">
                <a:alpha val="50000"/>
              </a:srgbClr>
            </a:outerShdw>
          </a:effectLst>
        </p:spPr>
      </p:pic>
      <p:pic>
        <p:nvPicPr>
          <p:cNvPr id="253" name="Rounded Rectangle" descr="Rounded Rectangle"/>
          <p:cNvPicPr>
            <a:picLocks/>
          </p:cNvPicPr>
          <p:nvPr/>
        </p:nvPicPr>
        <p:blipFill>
          <a:blip r:embed="rId9">
            <a:extLst/>
          </a:blip>
          <a:stretch>
            <a:fillRect/>
          </a:stretch>
        </p:blipFill>
        <p:spPr>
          <a:xfrm>
            <a:off x="2144312" y="5730299"/>
            <a:ext cx="1130676" cy="294680"/>
          </a:xfrm>
          <a:prstGeom prst="rect">
            <a:avLst/>
          </a:prstGeom>
          <a:effectLst>
            <a:outerShdw blurRad="38100" dist="25400" dir="5400000" rotWithShape="0">
              <a:srgbClr val="000000">
                <a:alpha val="50000"/>
              </a:srgbClr>
            </a:outerShdw>
          </a:effectLst>
        </p:spPr>
      </p:pic>
      <p:sp>
        <p:nvSpPr>
          <p:cNvPr id="254" name="a step toward phase II !!"/>
          <p:cNvSpPr txBox="1"/>
          <p:nvPr/>
        </p:nvSpPr>
        <p:spPr>
          <a:xfrm>
            <a:off x="3249929" y="5674340"/>
            <a:ext cx="1945790" cy="2994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2100">
                <a:solidFill>
                  <a:schemeClr val="accent1">
                    <a:hueOff val="47394"/>
                    <a:satOff val="-25753"/>
                    <a:lumOff val="-7544"/>
                  </a:schemeClr>
                </a:solidFill>
                <a:latin typeface="Avenir Next Medium"/>
                <a:ea typeface="Avenir Next Medium"/>
                <a:cs typeface="Avenir Next Medium"/>
                <a:sym typeface="Avenir Next Medium"/>
              </a:defRPr>
            </a:lvl1pPr>
          </a:lstStyle>
          <a:p>
            <a:r>
              <a:rPr sz="1477" dirty="0"/>
              <a:t>a step toward phase</a:t>
            </a:r>
            <a:r>
              <a:rPr lang="en-GB" sz="1477" dirty="0"/>
              <a:t>-2</a:t>
            </a:r>
            <a:r>
              <a:rPr sz="1477" dirty="0"/>
              <a:t> !!</a:t>
            </a:r>
          </a:p>
        </p:txBody>
      </p:sp>
    </p:spTree>
    <p:extLst>
      <p:ext uri="{BB962C8B-B14F-4D97-AF65-F5344CB8AC3E}">
        <p14:creationId xmlns:p14="http://schemas.microsoft.com/office/powerpoint/2010/main" val="146794672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DA95BD7-44AA-45D7-B702-DF6289028A42}"/>
                  </a:ext>
                </a:extLst>
              </p:cNvPr>
              <p:cNvSpPr>
                <a:spLocks noGrp="1"/>
              </p:cNvSpPr>
              <p:nvPr>
                <p:ph type="title"/>
              </p:nvPr>
            </p:nvSpPr>
            <p:spPr/>
            <p:txBody>
              <a:bodyPr/>
              <a:lstStyle/>
              <a:p>
                <a:r>
                  <a:rPr lang="en-GB" dirty="0"/>
                  <a:t>Top Spin: </a:t>
                </a:r>
                <a14:m>
                  <m:oMath xmlns:m="http://schemas.openxmlformats.org/officeDocument/2006/math">
                    <m:r>
                      <m:rPr>
                        <m:sty m:val="p"/>
                      </m:rPr>
                      <a:rPr lang="en-GB" b="0" i="0" smtClean="0">
                        <a:latin typeface="Cambria Math" panose="02040503050406030204" pitchFamily="18" charset="0"/>
                      </a:rPr>
                      <m:t>Δ</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𝜙</m:t>
                        </m:r>
                      </m:e>
                      <m:sub>
                        <m:r>
                          <a:rPr lang="en-GB" b="0" i="1" smtClean="0">
                            <a:latin typeface="Cambria Math" panose="02040503050406030204" pitchFamily="18" charset="0"/>
                          </a:rPr>
                          <m:t>𝑙𝑙</m:t>
                        </m:r>
                      </m:sub>
                    </m:sSub>
                  </m:oMath>
                </a14:m>
                <a:endParaRPr lang="en-GB" dirty="0"/>
              </a:p>
            </p:txBody>
          </p:sp>
        </mc:Choice>
        <mc:Fallback xmlns="">
          <p:sp>
            <p:nvSpPr>
              <p:cNvPr id="2" name="Title 1">
                <a:extLst>
                  <a:ext uri="{FF2B5EF4-FFF2-40B4-BE49-F238E27FC236}">
                    <a16:creationId xmlns:a16="http://schemas.microsoft.com/office/drawing/2014/main" id="{5DA95BD7-44AA-45D7-B702-DF6289028A42}"/>
                  </a:ext>
                </a:extLst>
              </p:cNvPr>
              <p:cNvSpPr>
                <a:spLocks noGrp="1" noRot="1" noChangeAspect="1" noMove="1" noResize="1" noEditPoints="1" noAdjustHandles="1" noChangeArrowheads="1" noChangeShapeType="1" noTextEdit="1"/>
              </p:cNvSpPr>
              <p:nvPr>
                <p:ph type="title"/>
              </p:nvPr>
            </p:nvSpPr>
            <p:spPr>
              <a:blipFill>
                <a:blip r:embed="rId2"/>
                <a:stretch>
                  <a:fillRect l="-25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B7713E4-3B92-4A3D-9D5E-04B00A63A972}"/>
                  </a:ext>
                </a:extLst>
              </p:cNvPr>
              <p:cNvSpPr>
                <a:spLocks noGrp="1"/>
              </p:cNvSpPr>
              <p:nvPr>
                <p:ph idx="1"/>
              </p:nvPr>
            </p:nvSpPr>
            <p:spPr>
              <a:xfrm>
                <a:off x="134143" y="2211944"/>
                <a:ext cx="8758337" cy="4025368"/>
              </a:xfrm>
            </p:spPr>
            <p:txBody>
              <a:bodyPr/>
              <a:lstStyle/>
              <a:p>
                <a:r>
                  <a:rPr lang="en-GB" dirty="0"/>
                  <a:t>result is compatible with ATLAS measurement</a:t>
                </a:r>
              </a:p>
              <a:p>
                <a:pPr lvl="1"/>
                <a:r>
                  <a:rPr lang="en-GB" dirty="0"/>
                  <a:t>ATLAS-CONF-2018-027, http://cds.cern.ch/record/2628770</a:t>
                </a:r>
              </a:p>
              <a:p>
                <a:pPr lvl="1"/>
                <a:r>
                  <a:rPr lang="en-GB" dirty="0"/>
                  <a:t>note CMS analysis optimised for coefficient measurements not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m:t>
                        </m:r>
                        <m:r>
                          <m:rPr>
                            <m:sty m:val="p"/>
                          </m:rPr>
                          <a:rPr lang="en-GB">
                            <a:latin typeface="Cambria Math" panose="02040503050406030204" pitchFamily="18" charset="0"/>
                          </a:rPr>
                          <m:t>Δ</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𝑙𝑙</m:t>
                            </m:r>
                          </m:sub>
                        </m:sSub>
                        <m:r>
                          <a:rPr lang="en-GB" b="0" i="1" smtClean="0">
                            <a:latin typeface="Cambria Math" panose="02040503050406030204" pitchFamily="18" charset="0"/>
                          </a:rPr>
                          <m:t>|</m:t>
                        </m:r>
                      </m:sub>
                    </m:sSub>
                    <m:r>
                      <a:rPr lang="en-GB" b="0" i="1" smtClean="0">
                        <a:latin typeface="Cambria Math" panose="02040503050406030204" pitchFamily="18" charset="0"/>
                      </a:rPr>
                      <m:t> </m:t>
                    </m:r>
                  </m:oMath>
                </a14:m>
                <a:r>
                  <a:rPr lang="en-GB" dirty="0"/>
                  <a:t> measurement</a:t>
                </a:r>
              </a:p>
              <a:p>
                <a:r>
                  <a:rPr lang="en-GB" dirty="0"/>
                  <a:t>since the ATLAS measurement, there have been found to be significant NNLO corrections to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i="1">
                            <a:latin typeface="Cambria Math" panose="02040503050406030204" pitchFamily="18" charset="0"/>
                          </a:rPr>
                          <m:t>|</m:t>
                        </m:r>
                        <m:r>
                          <m:rPr>
                            <m:sty m:val="p"/>
                          </m:rPr>
                          <a:rPr lang="en-GB">
                            <a:latin typeface="Cambria Math" panose="02040503050406030204" pitchFamily="18" charset="0"/>
                          </a:rPr>
                          <m:t>Δ</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𝑙𝑙</m:t>
                            </m:r>
                          </m:sub>
                        </m:sSub>
                        <m:r>
                          <a:rPr lang="en-GB" i="1">
                            <a:latin typeface="Cambria Math" panose="02040503050406030204" pitchFamily="18" charset="0"/>
                          </a:rPr>
                          <m:t>|</m:t>
                        </m:r>
                      </m:sub>
                    </m:sSub>
                  </m:oMath>
                </a14:m>
                <a:r>
                  <a:rPr lang="en-GB" dirty="0"/>
                  <a:t> </a:t>
                </a:r>
              </a:p>
              <a:p>
                <a:pPr lvl="1"/>
                <a:r>
                  <a:rPr lang="en-GB" dirty="0"/>
                  <a:t>https://arxiv.org/pdf/1901.05407.pdf</a:t>
                </a:r>
              </a:p>
              <a:p>
                <a:r>
                  <a:rPr lang="en-GB" dirty="0"/>
                  <a:t>at this time we consider the results to be compatible with the SM prediction</a:t>
                </a:r>
              </a:p>
              <a:p>
                <a:endParaRPr lang="en-GB" dirty="0"/>
              </a:p>
            </p:txBody>
          </p:sp>
        </mc:Choice>
        <mc:Fallback xmlns="">
          <p:sp>
            <p:nvSpPr>
              <p:cNvPr id="3" name="Content Placeholder 2">
                <a:extLst>
                  <a:ext uri="{FF2B5EF4-FFF2-40B4-BE49-F238E27FC236}">
                    <a16:creationId xmlns:a16="http://schemas.microsoft.com/office/drawing/2014/main" id="{DB7713E4-3B92-4A3D-9D5E-04B00A63A972}"/>
                  </a:ext>
                </a:extLst>
              </p:cNvPr>
              <p:cNvSpPr>
                <a:spLocks noGrp="1" noRot="1" noChangeAspect="1" noMove="1" noResize="1" noEditPoints="1" noAdjustHandles="1" noChangeArrowheads="1" noChangeShapeType="1" noTextEdit="1"/>
              </p:cNvSpPr>
              <p:nvPr>
                <p:ph idx="1"/>
              </p:nvPr>
            </p:nvSpPr>
            <p:spPr>
              <a:xfrm>
                <a:off x="134143" y="2211944"/>
                <a:ext cx="8758337" cy="4025368"/>
              </a:xfrm>
              <a:blipFill>
                <a:blip r:embed="rId3"/>
                <a:stretch>
                  <a:fillRect l="-1253" t="-1515" r="-1809" b="-757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372BD99-FEFD-4A1E-A1F7-CBA648156652}"/>
              </a:ext>
            </a:extLst>
          </p:cNvPr>
          <p:cNvSpPr>
            <a:spLocks noGrp="1"/>
          </p:cNvSpPr>
          <p:nvPr>
            <p:ph type="sldNum" sz="quarter" idx="12"/>
          </p:nvPr>
        </p:nvSpPr>
        <p:spPr/>
        <p:txBody>
          <a:bodyPr/>
          <a:lstStyle/>
          <a:p>
            <a:pPr>
              <a:defRPr/>
            </a:pPr>
            <a:fld id="{7560666D-F64D-4C1B-9544-C505E21D54D3}" type="slidenum">
              <a:rPr lang="en-GB" smtClean="0"/>
              <a:pPr>
                <a:defRPr/>
              </a:pPr>
              <a:t>31</a:t>
            </a:fld>
            <a:r>
              <a:rPr lang="en-GB"/>
              <a:t> </a:t>
            </a:r>
            <a:endParaRPr lang="en-GB" dirty="0"/>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3189CB16-7F67-4205-B74C-0F77B5EC021E}"/>
                  </a:ext>
                </a:extLst>
              </p:cNvPr>
              <p:cNvGraphicFramePr>
                <a:graphicFrameLocks noGrp="1"/>
              </p:cNvGraphicFramePr>
              <p:nvPr>
                <p:extLst>
                  <p:ext uri="{D42A27DB-BD31-4B8C-83A1-F6EECF244321}">
                    <p14:modId xmlns:p14="http://schemas.microsoft.com/office/powerpoint/2010/main" val="1365644529"/>
                  </p:ext>
                </p:extLst>
              </p:nvPr>
            </p:nvGraphicFramePr>
            <p:xfrm>
              <a:off x="539552" y="1243705"/>
              <a:ext cx="7534202" cy="792088"/>
            </p:xfrm>
            <a:graphic>
              <a:graphicData uri="http://schemas.openxmlformats.org/drawingml/2006/table">
                <a:tbl>
                  <a:tblPr firstRow="1" bandRow="1">
                    <a:tableStyleId>{5C22544A-7EE6-4342-B048-85BDC9FD1C3A}</a:tableStyleId>
                  </a:tblPr>
                  <a:tblGrid>
                    <a:gridCol w="730424">
                      <a:extLst>
                        <a:ext uri="{9D8B030D-6E8A-4147-A177-3AD203B41FA5}">
                          <a16:colId xmlns:a16="http://schemas.microsoft.com/office/drawing/2014/main" val="4150254457"/>
                        </a:ext>
                      </a:extLst>
                    </a:gridCol>
                    <a:gridCol w="1691210">
                      <a:extLst>
                        <a:ext uri="{9D8B030D-6E8A-4147-A177-3AD203B41FA5}">
                          <a16:colId xmlns:a16="http://schemas.microsoft.com/office/drawing/2014/main" val="2594015321"/>
                        </a:ext>
                      </a:extLst>
                    </a:gridCol>
                    <a:gridCol w="1368152">
                      <a:extLst>
                        <a:ext uri="{9D8B030D-6E8A-4147-A177-3AD203B41FA5}">
                          <a16:colId xmlns:a16="http://schemas.microsoft.com/office/drawing/2014/main" val="1914146693"/>
                        </a:ext>
                      </a:extLst>
                    </a:gridCol>
                    <a:gridCol w="1800200">
                      <a:extLst>
                        <a:ext uri="{9D8B030D-6E8A-4147-A177-3AD203B41FA5}">
                          <a16:colId xmlns:a16="http://schemas.microsoft.com/office/drawing/2014/main" val="4173237404"/>
                        </a:ext>
                      </a:extLst>
                    </a:gridCol>
                    <a:gridCol w="1944216">
                      <a:extLst>
                        <a:ext uri="{9D8B030D-6E8A-4147-A177-3AD203B41FA5}">
                          <a16:colId xmlns:a16="http://schemas.microsoft.com/office/drawing/2014/main" val="2487212120"/>
                        </a:ext>
                      </a:extLst>
                    </a:gridCol>
                  </a:tblGrid>
                  <a:tr h="396044">
                    <a:tc>
                      <a:txBody>
                        <a:bodyPr/>
                        <a:lstStyle/>
                        <a:p>
                          <a:pPr algn="ctr"/>
                          <a:endParaRPr lang="en-GB" dirty="0"/>
                        </a:p>
                      </a:txBody>
                      <a:tcPr/>
                    </a:tc>
                    <a:tc>
                      <a:txBody>
                        <a:bodyPr/>
                        <a:lstStyle/>
                        <a:p>
                          <a:pPr algn="ctr"/>
                          <a:r>
                            <a:rPr lang="en-GB" dirty="0"/>
                            <a:t>Measured</a:t>
                          </a:r>
                        </a:p>
                      </a:txBody>
                      <a:tcPr/>
                    </a:tc>
                    <a:tc>
                      <a:txBody>
                        <a:bodyPr/>
                        <a:lstStyle/>
                        <a:p>
                          <a:pPr algn="ctr"/>
                          <a:r>
                            <a:rPr lang="en-GB" dirty="0"/>
                            <a:t>POWHEGV2</a:t>
                          </a:r>
                        </a:p>
                      </a:txBody>
                      <a:tcPr/>
                    </a:tc>
                    <a:tc>
                      <a:txBody>
                        <a:bodyPr/>
                        <a:lstStyle/>
                        <a:p>
                          <a:pPr algn="ctr"/>
                          <a:r>
                            <a:rPr lang="en-GB" dirty="0"/>
                            <a:t>MG5_aMC@NLO</a:t>
                          </a:r>
                        </a:p>
                      </a:txBody>
                      <a:tcPr/>
                    </a:tc>
                    <a:tc>
                      <a:txBody>
                        <a:bodyPr/>
                        <a:lstStyle/>
                        <a:p>
                          <a:pPr algn="ctr"/>
                          <a:r>
                            <a:rPr lang="en-GB" dirty="0"/>
                            <a:t>NLO calculation</a:t>
                          </a:r>
                        </a:p>
                      </a:txBody>
                      <a:tcPr/>
                    </a:tc>
                    <a:extLst>
                      <a:ext uri="{0D108BD9-81ED-4DB2-BD59-A6C34878D82A}">
                        <a16:rowId xmlns:a16="http://schemas.microsoft.com/office/drawing/2014/main" val="3177570528"/>
                      </a:ext>
                    </a:extLst>
                  </a:tr>
                  <a:tr h="396044">
                    <a:tc>
                      <a:txBody>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m:t>
                                    </m:r>
                                    <m:r>
                                      <m:rPr>
                                        <m:sty m:val="p"/>
                                      </m:rPr>
                                      <a:rPr lang="en-GB">
                                        <a:latin typeface="Cambria Math" panose="02040503050406030204" pitchFamily="18" charset="0"/>
                                      </a:rPr>
                                      <m:t>Δ</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𝑙𝑙</m:t>
                                        </m:r>
                                      </m:sub>
                                    </m:sSub>
                                    <m:r>
                                      <a:rPr lang="en-GB" b="0" i="1" smtClean="0">
                                        <a:latin typeface="Cambria Math" panose="02040503050406030204" pitchFamily="18" charset="0"/>
                                      </a:rPr>
                                      <m:t>|</m:t>
                                    </m:r>
                                  </m:sub>
                                </m:sSub>
                              </m:oMath>
                            </m:oMathPara>
                          </a14:m>
                          <a:endParaRPr lang="en-GB" dirty="0"/>
                        </a:p>
                      </a:txBody>
                      <a:tcPr/>
                    </a:tc>
                    <a:tc>
                      <a:txBody>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0.103±0.008</m:t>
                                </m:r>
                              </m:oMath>
                            </m:oMathPara>
                          </a14:m>
                          <a:endParaRPr lang="en-GB" dirty="0"/>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0.125</m:t>
                                    </m:r>
                                  </m:e>
                                  <m:sub>
                                    <m:r>
                                      <a:rPr lang="en-GB" b="0" i="1" smtClean="0">
                                        <a:latin typeface="Cambria Math" panose="02040503050406030204" pitchFamily="18" charset="0"/>
                                      </a:rPr>
                                      <m:t>−0.005</m:t>
                                    </m:r>
                                  </m:sub>
                                  <m:sup>
                                    <m:r>
                                      <a:rPr lang="en-GB" b="0" i="1" smtClean="0">
                                        <a:latin typeface="Cambria Math" panose="02040503050406030204" pitchFamily="18" charset="0"/>
                                      </a:rPr>
                                      <m:t>+0.004</m:t>
                                    </m:r>
                                  </m:sup>
                                </m:sSubSup>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0.115±0.001</m:t>
                                </m:r>
                              </m:oMath>
                            </m:oMathPara>
                          </a14:m>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0.112</m:t>
                                    </m:r>
                                  </m:e>
                                  <m:sub>
                                    <m:r>
                                      <a:rPr lang="en-GB" b="0" i="1" smtClean="0">
                                        <a:latin typeface="Cambria Math" panose="02040503050406030204" pitchFamily="18" charset="0"/>
                                      </a:rPr>
                                      <m:t>−0.012</m:t>
                                    </m:r>
                                  </m:sub>
                                  <m:sup>
                                    <m:r>
                                      <a:rPr lang="en-GB" b="0" i="1" smtClean="0">
                                        <a:latin typeface="Cambria Math" panose="02040503050406030204" pitchFamily="18" charset="0"/>
                                      </a:rPr>
                                      <m:t>+0.009</m:t>
                                    </m:r>
                                  </m:sup>
                                </m:sSubSup>
                              </m:oMath>
                            </m:oMathPara>
                          </a14:m>
                          <a:endParaRPr lang="en-GB" dirty="0"/>
                        </a:p>
                      </a:txBody>
                      <a:tcPr/>
                    </a:tc>
                    <a:extLst>
                      <a:ext uri="{0D108BD9-81ED-4DB2-BD59-A6C34878D82A}">
                        <a16:rowId xmlns:a16="http://schemas.microsoft.com/office/drawing/2014/main" val="2780394929"/>
                      </a:ext>
                    </a:extLst>
                  </a:tr>
                </a:tbl>
              </a:graphicData>
            </a:graphic>
          </p:graphicFrame>
        </mc:Choice>
        <mc:Fallback xmlns="">
          <p:graphicFrame>
            <p:nvGraphicFramePr>
              <p:cNvPr id="6" name="Table 5">
                <a:extLst>
                  <a:ext uri="{FF2B5EF4-FFF2-40B4-BE49-F238E27FC236}">
                    <a16:creationId xmlns:a16="http://schemas.microsoft.com/office/drawing/2014/main" id="{3189CB16-7F67-4205-B74C-0F77B5EC021E}"/>
                  </a:ext>
                </a:extLst>
              </p:cNvPr>
              <p:cNvGraphicFramePr>
                <a:graphicFrameLocks noGrp="1"/>
              </p:cNvGraphicFramePr>
              <p:nvPr>
                <p:extLst>
                  <p:ext uri="{D42A27DB-BD31-4B8C-83A1-F6EECF244321}">
                    <p14:modId xmlns:p14="http://schemas.microsoft.com/office/powerpoint/2010/main" val="1365644529"/>
                  </p:ext>
                </p:extLst>
              </p:nvPr>
            </p:nvGraphicFramePr>
            <p:xfrm>
              <a:off x="539552" y="1243705"/>
              <a:ext cx="7534202" cy="792088"/>
            </p:xfrm>
            <a:graphic>
              <a:graphicData uri="http://schemas.openxmlformats.org/drawingml/2006/table">
                <a:tbl>
                  <a:tblPr firstRow="1" bandRow="1">
                    <a:tableStyleId>{5C22544A-7EE6-4342-B048-85BDC9FD1C3A}</a:tableStyleId>
                  </a:tblPr>
                  <a:tblGrid>
                    <a:gridCol w="730424">
                      <a:extLst>
                        <a:ext uri="{9D8B030D-6E8A-4147-A177-3AD203B41FA5}">
                          <a16:colId xmlns:a16="http://schemas.microsoft.com/office/drawing/2014/main" val="4150254457"/>
                        </a:ext>
                      </a:extLst>
                    </a:gridCol>
                    <a:gridCol w="1691210">
                      <a:extLst>
                        <a:ext uri="{9D8B030D-6E8A-4147-A177-3AD203B41FA5}">
                          <a16:colId xmlns:a16="http://schemas.microsoft.com/office/drawing/2014/main" val="2594015321"/>
                        </a:ext>
                      </a:extLst>
                    </a:gridCol>
                    <a:gridCol w="1368152">
                      <a:extLst>
                        <a:ext uri="{9D8B030D-6E8A-4147-A177-3AD203B41FA5}">
                          <a16:colId xmlns:a16="http://schemas.microsoft.com/office/drawing/2014/main" val="1914146693"/>
                        </a:ext>
                      </a:extLst>
                    </a:gridCol>
                    <a:gridCol w="1800200">
                      <a:extLst>
                        <a:ext uri="{9D8B030D-6E8A-4147-A177-3AD203B41FA5}">
                          <a16:colId xmlns:a16="http://schemas.microsoft.com/office/drawing/2014/main" val="4173237404"/>
                        </a:ext>
                      </a:extLst>
                    </a:gridCol>
                    <a:gridCol w="1944216">
                      <a:extLst>
                        <a:ext uri="{9D8B030D-6E8A-4147-A177-3AD203B41FA5}">
                          <a16:colId xmlns:a16="http://schemas.microsoft.com/office/drawing/2014/main" val="2487212120"/>
                        </a:ext>
                      </a:extLst>
                    </a:gridCol>
                  </a:tblGrid>
                  <a:tr h="396044">
                    <a:tc>
                      <a:txBody>
                        <a:bodyPr/>
                        <a:lstStyle/>
                        <a:p>
                          <a:pPr algn="ctr"/>
                          <a:endParaRPr lang="en-GB" dirty="0"/>
                        </a:p>
                      </a:txBody>
                      <a:tcPr/>
                    </a:tc>
                    <a:tc>
                      <a:txBody>
                        <a:bodyPr/>
                        <a:lstStyle/>
                        <a:p>
                          <a:pPr algn="ctr"/>
                          <a:r>
                            <a:rPr lang="en-GB" dirty="0"/>
                            <a:t>Measured</a:t>
                          </a:r>
                        </a:p>
                      </a:txBody>
                      <a:tcPr/>
                    </a:tc>
                    <a:tc>
                      <a:txBody>
                        <a:bodyPr/>
                        <a:lstStyle/>
                        <a:p>
                          <a:pPr algn="ctr"/>
                          <a:r>
                            <a:rPr lang="en-GB" dirty="0"/>
                            <a:t>POWHEGV2</a:t>
                          </a:r>
                        </a:p>
                      </a:txBody>
                      <a:tcPr/>
                    </a:tc>
                    <a:tc>
                      <a:txBody>
                        <a:bodyPr/>
                        <a:lstStyle/>
                        <a:p>
                          <a:pPr algn="ctr"/>
                          <a:r>
                            <a:rPr lang="en-GB" dirty="0"/>
                            <a:t>MG5_aMC@NLO</a:t>
                          </a:r>
                        </a:p>
                      </a:txBody>
                      <a:tcPr/>
                    </a:tc>
                    <a:tc>
                      <a:txBody>
                        <a:bodyPr/>
                        <a:lstStyle/>
                        <a:p>
                          <a:pPr algn="ctr"/>
                          <a:r>
                            <a:rPr lang="en-GB" dirty="0"/>
                            <a:t>NLO calculation</a:t>
                          </a:r>
                        </a:p>
                      </a:txBody>
                      <a:tcPr/>
                    </a:tc>
                    <a:extLst>
                      <a:ext uri="{0D108BD9-81ED-4DB2-BD59-A6C34878D82A}">
                        <a16:rowId xmlns:a16="http://schemas.microsoft.com/office/drawing/2014/main" val="3177570528"/>
                      </a:ext>
                    </a:extLst>
                  </a:tr>
                  <a:tr h="396044">
                    <a:tc>
                      <a:txBody>
                        <a:bodyPr/>
                        <a:lstStyle/>
                        <a:p>
                          <a:endParaRPr lang="en-US"/>
                        </a:p>
                      </a:txBody>
                      <a:tcPr>
                        <a:blipFill>
                          <a:blip r:embed="rId4"/>
                          <a:stretch>
                            <a:fillRect l="-833" t="-107692" r="-934167" b="-9231"/>
                          </a:stretch>
                        </a:blipFill>
                      </a:tcPr>
                    </a:tc>
                    <a:tc>
                      <a:txBody>
                        <a:bodyPr/>
                        <a:lstStyle/>
                        <a:p>
                          <a:endParaRPr lang="en-US"/>
                        </a:p>
                      </a:txBody>
                      <a:tcPr>
                        <a:blipFill>
                          <a:blip r:embed="rId4"/>
                          <a:stretch>
                            <a:fillRect l="-43525" t="-107692" r="-303237" b="-9231"/>
                          </a:stretch>
                        </a:blipFill>
                      </a:tcPr>
                    </a:tc>
                    <a:tc>
                      <a:txBody>
                        <a:bodyPr/>
                        <a:lstStyle/>
                        <a:p>
                          <a:endParaRPr lang="en-US"/>
                        </a:p>
                      </a:txBody>
                      <a:tcPr>
                        <a:blipFill>
                          <a:blip r:embed="rId4"/>
                          <a:stretch>
                            <a:fillRect l="-178125" t="-107692" r="-276339" b="-9231"/>
                          </a:stretch>
                        </a:blipFill>
                      </a:tcPr>
                    </a:tc>
                    <a:tc>
                      <a:txBody>
                        <a:bodyPr/>
                        <a:lstStyle/>
                        <a:p>
                          <a:endParaRPr lang="en-US"/>
                        </a:p>
                      </a:txBody>
                      <a:tcPr>
                        <a:blipFill>
                          <a:blip r:embed="rId4"/>
                          <a:stretch>
                            <a:fillRect l="-210473" t="-107692" r="-109122" b="-9231"/>
                          </a:stretch>
                        </a:blipFill>
                      </a:tcPr>
                    </a:tc>
                    <a:tc>
                      <a:txBody>
                        <a:bodyPr/>
                        <a:lstStyle/>
                        <a:p>
                          <a:endParaRPr lang="en-US"/>
                        </a:p>
                      </a:txBody>
                      <a:tcPr>
                        <a:blipFill>
                          <a:blip r:embed="rId4"/>
                          <a:stretch>
                            <a:fillRect l="-288088" t="-107692" r="-1254" b="-9231"/>
                          </a:stretch>
                        </a:blipFill>
                      </a:tcPr>
                    </a:tc>
                    <a:extLst>
                      <a:ext uri="{0D108BD9-81ED-4DB2-BD59-A6C34878D82A}">
                        <a16:rowId xmlns:a16="http://schemas.microsoft.com/office/drawing/2014/main" val="2780394929"/>
                      </a:ext>
                    </a:extLst>
                  </a:tr>
                </a:tbl>
              </a:graphicData>
            </a:graphic>
          </p:graphicFrame>
        </mc:Fallback>
      </mc:AlternateContent>
    </p:spTree>
    <p:extLst>
      <p:ext uri="{BB962C8B-B14F-4D97-AF65-F5344CB8AC3E}">
        <p14:creationId xmlns:p14="http://schemas.microsoft.com/office/powerpoint/2010/main" val="3135993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9914D05-CBD7-422A-A7CF-101EC8E13268}"/>
              </a:ext>
            </a:extLst>
          </p:cNvPr>
          <p:cNvPicPr>
            <a:picLocks noChangeAspect="1"/>
          </p:cNvPicPr>
          <p:nvPr/>
        </p:nvPicPr>
        <p:blipFill>
          <a:blip r:embed="rId2"/>
          <a:stretch>
            <a:fillRect/>
          </a:stretch>
        </p:blipFill>
        <p:spPr>
          <a:xfrm>
            <a:off x="5170525" y="3583924"/>
            <a:ext cx="3965835" cy="2844185"/>
          </a:xfrm>
          <a:prstGeom prst="rect">
            <a:avLst/>
          </a:prstGeom>
        </p:spPr>
      </p:pic>
      <p:sp>
        <p:nvSpPr>
          <p:cNvPr id="2" name="Title 1">
            <a:extLst>
              <a:ext uri="{FF2B5EF4-FFF2-40B4-BE49-F238E27FC236}">
                <a16:creationId xmlns:a16="http://schemas.microsoft.com/office/drawing/2014/main" id="{62795117-495B-4BF8-97B4-77C046B98140}"/>
              </a:ext>
            </a:extLst>
          </p:cNvPr>
          <p:cNvSpPr>
            <a:spLocks noGrp="1"/>
          </p:cNvSpPr>
          <p:nvPr>
            <p:ph type="title"/>
          </p:nvPr>
        </p:nvSpPr>
        <p:spPr/>
        <p:txBody>
          <a:bodyPr/>
          <a:lstStyle/>
          <a:p>
            <a:r>
              <a:rPr lang="en-GB" dirty="0"/>
              <a:t>HL-LHC &amp; HE-LHC Studies:</a:t>
            </a:r>
            <a:br>
              <a:rPr lang="en-GB" dirty="0"/>
            </a:br>
            <a:r>
              <a:rPr lang="en-GB" dirty="0"/>
              <a:t>Higgs self couplings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144FF60-BB98-4518-AE2A-F5C9B311B645}"/>
                  </a:ext>
                </a:extLst>
              </p:cNvPr>
              <p:cNvSpPr>
                <a:spLocks noGrp="1"/>
              </p:cNvSpPr>
              <p:nvPr>
                <p:ph idx="1"/>
              </p:nvPr>
            </p:nvSpPr>
            <p:spPr>
              <a:xfrm>
                <a:off x="-26100" y="1373125"/>
                <a:ext cx="5517977" cy="4525963"/>
              </a:xfrm>
            </p:spPr>
            <p:txBody>
              <a:bodyPr/>
              <a:lstStyle/>
              <a:p>
                <a:r>
                  <a:rPr lang="en-GB" sz="2400" dirty="0"/>
                  <a:t>key goal of HL program, constrains Higgs potential close to minimum, verification of EWK SB of SM</a:t>
                </a:r>
              </a:p>
              <a:p>
                <a:pPr lvl="1"/>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𝜅</m:t>
                        </m:r>
                      </m:e>
                      <m:sub>
                        <m:r>
                          <a:rPr lang="en-GB" sz="2000" i="1">
                            <a:latin typeface="Cambria Math" panose="02040503050406030204" pitchFamily="18" charset="0"/>
                          </a:rPr>
                          <m:t>𝜆</m:t>
                        </m:r>
                      </m:sub>
                    </m:sSub>
                  </m:oMath>
                </a14:m>
                <a:r>
                  <a:rPr lang="en-GB" sz="2000" dirty="0"/>
                  <a:t> : ratio of observed Higgs self couplings              to SM prediction </a:t>
                </a:r>
              </a:p>
              <a:p>
                <a:r>
                  <a:rPr lang="en-GB" sz="2400" dirty="0"/>
                  <a:t>3ab</a:t>
                </a:r>
                <a:r>
                  <a:rPr lang="en-GB" sz="2400" baseline="30000" dirty="0"/>
                  <a:t>-1</a:t>
                </a:r>
                <a:r>
                  <a:rPr lang="en-GB" sz="2400" dirty="0"/>
                  <a:t> at 14 </a:t>
                </a:r>
                <a:r>
                  <a:rPr lang="en-GB" sz="2400" dirty="0" err="1"/>
                  <a:t>TeV</a:t>
                </a:r>
                <a:r>
                  <a:rPr lang="en-GB" sz="2400" dirty="0"/>
                  <a:t>, CMS + ATLAS</a:t>
                </a:r>
              </a:p>
              <a:p>
                <a:pPr lvl="1"/>
                <a:r>
                  <a:rPr lang="en-GB" sz="2000" dirty="0"/>
                  <a:t>observe able at </a:t>
                </a:r>
                <a14:m>
                  <m:oMath xmlns:m="http://schemas.openxmlformats.org/officeDocument/2006/math">
                    <m:r>
                      <a:rPr lang="en-GB" sz="2000" b="0" i="1" smtClean="0">
                        <a:latin typeface="Cambria Math" panose="02040503050406030204" pitchFamily="18" charset="0"/>
                      </a:rPr>
                      <m:t>4</m:t>
                    </m:r>
                    <m:r>
                      <a:rPr lang="en-GB" sz="2000" b="0" i="1" smtClean="0">
                        <a:latin typeface="Cambria Math" panose="02040503050406030204" pitchFamily="18" charset="0"/>
                      </a:rPr>
                      <m:t>𝜎</m:t>
                    </m:r>
                  </m:oMath>
                </a14:m>
                <a:endParaRPr lang="en-GB" sz="2000" i="1" dirty="0">
                  <a:latin typeface="Cambria Math" panose="02040503050406030204" pitchFamily="18" charset="0"/>
                </a:endParaRPr>
              </a:p>
              <a:p>
                <a:pPr lvl="1"/>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𝜅</m:t>
                        </m:r>
                      </m:e>
                      <m:sub>
                        <m:r>
                          <a:rPr lang="en-GB" sz="2000" i="1">
                            <a:latin typeface="Cambria Math" panose="02040503050406030204" pitchFamily="18" charset="0"/>
                          </a:rPr>
                          <m:t>𝜆</m:t>
                        </m:r>
                      </m:sub>
                    </m:sSub>
                    <m:r>
                      <a:rPr lang="en-GB" sz="2000" i="1">
                        <a:latin typeface="Cambria Math" panose="02040503050406030204" pitchFamily="18" charset="0"/>
                      </a:rPr>
                      <m:t> </m:t>
                    </m:r>
                  </m:oMath>
                </a14:m>
                <a:r>
                  <a:rPr lang="en-GB" sz="2000" dirty="0">
                    <a:latin typeface="Calibri" panose="020F0502020204030204" pitchFamily="34" charset="0"/>
                    <a:cs typeface="Calibri" panose="020F0502020204030204" pitchFamily="34" charset="0"/>
                  </a:rPr>
                  <a:t>precision ~ 50%	</a:t>
                </a:r>
                <a:endParaRPr lang="en-GB" sz="800" b="0" dirty="0">
                  <a:latin typeface="Calibri" panose="020F0502020204030204" pitchFamily="34" charset="0"/>
                  <a:cs typeface="Calibri" panose="020F0502020204030204" pitchFamily="34" charset="0"/>
                </a:endParaRPr>
              </a:p>
              <a:p>
                <a:r>
                  <a:rPr lang="en-GB" sz="2400" dirty="0"/>
                  <a:t>15ab</a:t>
                </a:r>
                <a:r>
                  <a:rPr lang="en-GB" sz="2400" baseline="30000" dirty="0"/>
                  <a:t>-1</a:t>
                </a:r>
                <a:r>
                  <a:rPr lang="en-GB" sz="2400" dirty="0"/>
                  <a:t> at 27 </a:t>
                </a:r>
                <a:r>
                  <a:rPr lang="en-GB" sz="2400" dirty="0" err="1"/>
                  <a:t>TeV</a:t>
                </a:r>
                <a:r>
                  <a:rPr lang="en-GB" sz="2400" dirty="0"/>
                  <a:t>, CMS + ATLAS</a:t>
                </a:r>
              </a:p>
              <a:p>
                <a:pPr lvl="1"/>
                <a14:m>
                  <m:oMath xmlns:m="http://schemas.openxmlformats.org/officeDocument/2006/math">
                    <m:r>
                      <a:rPr lang="en-GB" sz="2000" b="0" i="1" smtClean="0">
                        <a:latin typeface="Cambria Math" panose="02040503050406030204" pitchFamily="18" charset="0"/>
                      </a:rPr>
                      <m:t>𝑏</m:t>
                    </m:r>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𝑏</m:t>
                        </m:r>
                      </m:e>
                    </m:acc>
                    <m:r>
                      <a:rPr lang="en-GB" sz="2000" b="0" i="1" smtClean="0">
                        <a:latin typeface="Cambria Math" panose="02040503050406030204" pitchFamily="18" charset="0"/>
                      </a:rPr>
                      <m:t>𝛾𝛾</m:t>
                    </m:r>
                  </m:oMath>
                </a14:m>
                <a:r>
                  <a:rPr lang="en-GB" sz="2000" dirty="0"/>
                  <a:t>, </a:t>
                </a:r>
                <a14:m>
                  <m:oMath xmlns:m="http://schemas.openxmlformats.org/officeDocument/2006/math">
                    <m:r>
                      <a:rPr lang="en-GB" sz="2000" i="1">
                        <a:latin typeface="Cambria Math" panose="02040503050406030204" pitchFamily="18" charset="0"/>
                      </a:rPr>
                      <m:t>𝑏</m:t>
                    </m:r>
                    <m:acc>
                      <m:accPr>
                        <m:chr m:val="̅"/>
                        <m:ctrlPr>
                          <a:rPr lang="en-GB" sz="2000" i="1">
                            <a:latin typeface="Cambria Math" panose="02040503050406030204" pitchFamily="18" charset="0"/>
                          </a:rPr>
                        </m:ctrlPr>
                      </m:accPr>
                      <m:e>
                        <m:r>
                          <a:rPr lang="en-GB" sz="2000" i="1">
                            <a:latin typeface="Cambria Math" panose="02040503050406030204" pitchFamily="18" charset="0"/>
                          </a:rPr>
                          <m:t>𝑏</m:t>
                        </m:r>
                      </m:e>
                    </m:acc>
                    <m:r>
                      <a:rPr lang="en-GB" sz="2000" b="0" i="1" smtClean="0">
                        <a:latin typeface="Cambria Math" panose="02040503050406030204" pitchFamily="18" charset="0"/>
                      </a:rPr>
                      <m:t>𝜏𝜏</m:t>
                    </m:r>
                  </m:oMath>
                </a14:m>
                <a:r>
                  <a:rPr lang="en-GB" sz="2000" dirty="0"/>
                  <a:t> only</a:t>
                </a:r>
              </a:p>
              <a:p>
                <a:pPr lvl="1"/>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𝜅</m:t>
                        </m:r>
                      </m:e>
                      <m:sub>
                        <m:r>
                          <a:rPr lang="en-GB" sz="2000" i="1">
                            <a:latin typeface="Cambria Math" panose="02040503050406030204" pitchFamily="18" charset="0"/>
                          </a:rPr>
                          <m:t>𝜆</m:t>
                        </m:r>
                      </m:sub>
                    </m:sSub>
                    <m:r>
                      <a:rPr lang="en-GB" sz="2000" i="1">
                        <a:latin typeface="Cambria Math" panose="02040503050406030204" pitchFamily="18" charset="0"/>
                      </a:rPr>
                      <m:t> </m:t>
                    </m:r>
                  </m:oMath>
                </a14:m>
                <a:r>
                  <a:rPr lang="en-GB" sz="2000" dirty="0">
                    <a:latin typeface="Calibri" panose="020F0502020204030204" pitchFamily="34" charset="0"/>
                    <a:cs typeface="Calibri" panose="020F0502020204030204" pitchFamily="34" charset="0"/>
                  </a:rPr>
                  <a:t>precision ~ 10-20%	</a:t>
                </a:r>
                <a:endParaRPr lang="en-GB" sz="800" dirty="0">
                  <a:latin typeface="Calibri" panose="020F0502020204030204" pitchFamily="34" charset="0"/>
                  <a:cs typeface="Calibri" panose="020F0502020204030204" pitchFamily="34" charset="0"/>
                </a:endParaRPr>
              </a:p>
              <a:p>
                <a:pPr lvl="1"/>
                <a:r>
                  <a:rPr lang="en-GB" sz="2000" dirty="0"/>
                  <a:t>no sys considered and with caveats that this assumes a given experimental performance with 800-1000 pileup events</a:t>
                </a:r>
              </a:p>
              <a:p>
                <a:pPr lvl="1"/>
                <a:endParaRPr lang="en-GB" sz="2000" dirty="0"/>
              </a:p>
            </p:txBody>
          </p:sp>
        </mc:Choice>
        <mc:Fallback xmlns="">
          <p:sp>
            <p:nvSpPr>
              <p:cNvPr id="3" name="Content Placeholder 2">
                <a:extLst>
                  <a:ext uri="{FF2B5EF4-FFF2-40B4-BE49-F238E27FC236}">
                    <a16:creationId xmlns:a16="http://schemas.microsoft.com/office/drawing/2014/main" id="{B144FF60-BB98-4518-AE2A-F5C9B311B645}"/>
                  </a:ext>
                </a:extLst>
              </p:cNvPr>
              <p:cNvSpPr>
                <a:spLocks noGrp="1" noRot="1" noChangeAspect="1" noMove="1" noResize="1" noEditPoints="1" noAdjustHandles="1" noChangeArrowheads="1" noChangeShapeType="1" noTextEdit="1"/>
              </p:cNvSpPr>
              <p:nvPr>
                <p:ph idx="1"/>
              </p:nvPr>
            </p:nvSpPr>
            <p:spPr>
              <a:xfrm>
                <a:off x="-26100" y="1373125"/>
                <a:ext cx="5517977" cy="4525963"/>
              </a:xfrm>
              <a:blipFill>
                <a:blip r:embed="rId3"/>
                <a:stretch>
                  <a:fillRect l="-1547" t="-1077" r="-9724" b="-1682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6662F44-D588-4A73-87E3-8DE28D676DF3}"/>
              </a:ext>
            </a:extLst>
          </p:cNvPr>
          <p:cNvSpPr>
            <a:spLocks noGrp="1"/>
          </p:cNvSpPr>
          <p:nvPr>
            <p:ph type="sldNum" sz="quarter" idx="12"/>
          </p:nvPr>
        </p:nvSpPr>
        <p:spPr/>
        <p:txBody>
          <a:bodyPr/>
          <a:lstStyle/>
          <a:p>
            <a:pPr>
              <a:defRPr/>
            </a:pPr>
            <a:fld id="{7560666D-F64D-4C1B-9544-C505E21D54D3}" type="slidenum">
              <a:rPr lang="en-GB" smtClean="0"/>
              <a:pPr>
                <a:defRPr/>
              </a:pPr>
              <a:t>32</a:t>
            </a:fld>
            <a:r>
              <a:rPr lang="en-GB"/>
              <a:t> </a:t>
            </a:r>
            <a:endParaRPr lang="en-GB" dirty="0"/>
          </a:p>
        </p:txBody>
      </p:sp>
      <p:pic>
        <p:nvPicPr>
          <p:cNvPr id="5" name="Picture 4">
            <a:extLst>
              <a:ext uri="{FF2B5EF4-FFF2-40B4-BE49-F238E27FC236}">
                <a16:creationId xmlns:a16="http://schemas.microsoft.com/office/drawing/2014/main" id="{D127FD7A-76D5-4590-899B-76416CB97134}"/>
              </a:ext>
            </a:extLst>
          </p:cNvPr>
          <p:cNvPicPr>
            <a:picLocks noChangeAspect="1"/>
          </p:cNvPicPr>
          <p:nvPr/>
        </p:nvPicPr>
        <p:blipFill>
          <a:blip r:embed="rId4"/>
          <a:stretch>
            <a:fillRect/>
          </a:stretch>
        </p:blipFill>
        <p:spPr>
          <a:xfrm>
            <a:off x="5457270" y="548679"/>
            <a:ext cx="3596234" cy="3035245"/>
          </a:xfrm>
          <a:prstGeom prst="rect">
            <a:avLst/>
          </a:prstGeom>
        </p:spPr>
      </p:pic>
    </p:spTree>
    <p:extLst>
      <p:ext uri="{BB962C8B-B14F-4D97-AF65-F5344CB8AC3E}">
        <p14:creationId xmlns:p14="http://schemas.microsoft.com/office/powerpoint/2010/main" val="1072472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BA0A7-5B4A-4531-A442-240F40B3BED2}"/>
              </a:ext>
            </a:extLst>
          </p:cNvPr>
          <p:cNvSpPr>
            <a:spLocks noGrp="1"/>
          </p:cNvSpPr>
          <p:nvPr>
            <p:ph type="title"/>
          </p:nvPr>
        </p:nvSpPr>
        <p:spPr/>
        <p:txBody>
          <a:bodyPr/>
          <a:lstStyle/>
          <a:p>
            <a:r>
              <a:rPr lang="en-GB" dirty="0"/>
              <a:t>Heavy Ion Run Summary (II)</a:t>
            </a:r>
          </a:p>
        </p:txBody>
      </p:sp>
      <p:sp>
        <p:nvSpPr>
          <p:cNvPr id="3" name="Content Placeholder 2">
            <a:extLst>
              <a:ext uri="{FF2B5EF4-FFF2-40B4-BE49-F238E27FC236}">
                <a16:creationId xmlns:a16="http://schemas.microsoft.com/office/drawing/2014/main" id="{EFB2F881-8588-48A7-BBD5-AB549C42DBBD}"/>
              </a:ext>
            </a:extLst>
          </p:cNvPr>
          <p:cNvSpPr>
            <a:spLocks noGrp="1"/>
          </p:cNvSpPr>
          <p:nvPr>
            <p:ph idx="1"/>
          </p:nvPr>
        </p:nvSpPr>
        <p:spPr>
          <a:xfrm>
            <a:off x="0" y="1484783"/>
            <a:ext cx="3762421" cy="1944217"/>
          </a:xfrm>
        </p:spPr>
        <p:txBody>
          <a:bodyPr/>
          <a:lstStyle/>
          <a:p>
            <a:r>
              <a:rPr lang="en-GB" sz="2400" dirty="0"/>
              <a:t>LHC schedule optimised up to the last moment to give us maximal </a:t>
            </a:r>
            <a:r>
              <a:rPr lang="en-GB" sz="2400" dirty="0" err="1"/>
              <a:t>lumi</a:t>
            </a:r>
            <a:r>
              <a:rPr lang="en-GB" sz="2400" dirty="0"/>
              <a:t>!</a:t>
            </a:r>
          </a:p>
          <a:p>
            <a:pPr lvl="1"/>
            <a:r>
              <a:rPr lang="en-GB" sz="2000" dirty="0"/>
              <a:t>last fill was just 2hrs long but gave us an additional 0.5% </a:t>
            </a:r>
            <a:r>
              <a:rPr lang="en-GB" sz="2000" dirty="0" err="1"/>
              <a:t>lumi</a:t>
            </a:r>
            <a:r>
              <a:rPr lang="en-GB" sz="2000" dirty="0"/>
              <a:t>!</a:t>
            </a:r>
          </a:p>
          <a:p>
            <a:r>
              <a:rPr lang="en-GB" sz="2400" dirty="0"/>
              <a:t>a very successful end to a very successful Run</a:t>
            </a:r>
          </a:p>
          <a:p>
            <a:pPr marL="0" indent="0">
              <a:buNone/>
            </a:pPr>
            <a:endParaRPr lang="en-GB" dirty="0"/>
          </a:p>
        </p:txBody>
      </p:sp>
      <p:sp>
        <p:nvSpPr>
          <p:cNvPr id="4" name="Slide Number Placeholder 3">
            <a:extLst>
              <a:ext uri="{FF2B5EF4-FFF2-40B4-BE49-F238E27FC236}">
                <a16:creationId xmlns:a16="http://schemas.microsoft.com/office/drawing/2014/main" id="{4EECE873-A4FC-4060-BC8D-2217FB2AF428}"/>
              </a:ext>
            </a:extLst>
          </p:cNvPr>
          <p:cNvSpPr>
            <a:spLocks noGrp="1"/>
          </p:cNvSpPr>
          <p:nvPr>
            <p:ph type="sldNum" sz="quarter" idx="12"/>
          </p:nvPr>
        </p:nvSpPr>
        <p:spPr/>
        <p:txBody>
          <a:bodyPr/>
          <a:lstStyle/>
          <a:p>
            <a:pPr>
              <a:defRPr/>
            </a:pPr>
            <a:fld id="{7560666D-F64D-4C1B-9544-C505E21D54D3}" type="slidenum">
              <a:rPr lang="en-GB" smtClean="0"/>
              <a:pPr>
                <a:defRPr/>
              </a:pPr>
              <a:t>4</a:t>
            </a:fld>
            <a:r>
              <a:rPr lang="en-GB"/>
              <a:t> </a:t>
            </a:r>
            <a:endParaRPr lang="en-GB" dirty="0"/>
          </a:p>
        </p:txBody>
      </p:sp>
      <p:pic>
        <p:nvPicPr>
          <p:cNvPr id="5" name="Lastfill.tiff" descr="Lastfill.tiff">
            <a:extLst>
              <a:ext uri="{FF2B5EF4-FFF2-40B4-BE49-F238E27FC236}">
                <a16:creationId xmlns:a16="http://schemas.microsoft.com/office/drawing/2014/main" id="{B22263B5-FC17-4BCF-B1DD-D8BE8FABE4D9}"/>
              </a:ext>
            </a:extLst>
          </p:cNvPr>
          <p:cNvPicPr>
            <a:picLocks noChangeAspect="1"/>
          </p:cNvPicPr>
          <p:nvPr/>
        </p:nvPicPr>
        <p:blipFill rotWithShape="1">
          <a:blip r:embed="rId2">
            <a:extLst/>
          </a:blip>
          <a:srcRect l="25472" t="19316" r="26185" b="5899"/>
          <a:stretch/>
        </p:blipFill>
        <p:spPr>
          <a:xfrm>
            <a:off x="3782617" y="1310027"/>
            <a:ext cx="5361383" cy="4026052"/>
          </a:xfrm>
          <a:prstGeom prst="rect">
            <a:avLst/>
          </a:prstGeom>
          <a:ln w="12700">
            <a:miter lim="400000"/>
          </a:ln>
        </p:spPr>
      </p:pic>
      <p:sp>
        <p:nvSpPr>
          <p:cNvPr id="6" name="TextBox 5">
            <a:extLst>
              <a:ext uri="{FF2B5EF4-FFF2-40B4-BE49-F238E27FC236}">
                <a16:creationId xmlns:a16="http://schemas.microsoft.com/office/drawing/2014/main" id="{0ECF285B-D8F9-4494-8BA8-9731C07731D1}"/>
              </a:ext>
            </a:extLst>
          </p:cNvPr>
          <p:cNvSpPr txBox="1"/>
          <p:nvPr/>
        </p:nvSpPr>
        <p:spPr>
          <a:xfrm>
            <a:off x="1" y="5425050"/>
            <a:ext cx="9144000" cy="954107"/>
          </a:xfrm>
          <a:prstGeom prst="rect">
            <a:avLst/>
          </a:prstGeom>
          <a:solidFill>
            <a:srgbClr val="FFC000"/>
          </a:solidFill>
        </p:spPr>
        <p:txBody>
          <a:bodyPr wrap="square" rtlCol="0">
            <a:spAutoFit/>
          </a:bodyPr>
          <a:lstStyle/>
          <a:p>
            <a:pPr algn="ctr"/>
            <a:r>
              <a:rPr lang="en-GB" sz="2800" dirty="0">
                <a:solidFill>
                  <a:schemeClr val="tx2"/>
                </a:solidFill>
              </a:rPr>
              <a:t>Many thanks to the LHC team and LPC coordinators!</a:t>
            </a:r>
          </a:p>
          <a:p>
            <a:pPr algn="ctr"/>
            <a:r>
              <a:rPr lang="en-GB" sz="2800" dirty="0">
                <a:solidFill>
                  <a:schemeClr val="tx2"/>
                </a:solidFill>
              </a:rPr>
              <a:t>See you in Run3!</a:t>
            </a:r>
          </a:p>
        </p:txBody>
      </p:sp>
      <p:sp>
        <p:nvSpPr>
          <p:cNvPr id="7" name="TextBox 6">
            <a:extLst>
              <a:ext uri="{FF2B5EF4-FFF2-40B4-BE49-F238E27FC236}">
                <a16:creationId xmlns:a16="http://schemas.microsoft.com/office/drawing/2014/main" id="{CF6E4C98-675A-4DAA-A61C-001E3C67B72F}"/>
              </a:ext>
            </a:extLst>
          </p:cNvPr>
          <p:cNvSpPr txBox="1"/>
          <p:nvPr/>
        </p:nvSpPr>
        <p:spPr>
          <a:xfrm>
            <a:off x="3943028" y="1036390"/>
            <a:ext cx="5040560" cy="369332"/>
          </a:xfrm>
          <a:prstGeom prst="rect">
            <a:avLst/>
          </a:prstGeom>
          <a:noFill/>
        </p:spPr>
        <p:txBody>
          <a:bodyPr wrap="square" rtlCol="0">
            <a:spAutoFit/>
          </a:bodyPr>
          <a:lstStyle/>
          <a:p>
            <a:r>
              <a:rPr lang="en-GB" dirty="0"/>
              <a:t>Last physics fill of Run2 dumped on Dec 2</a:t>
            </a:r>
            <a:r>
              <a:rPr lang="en-GB" baseline="30000" dirty="0"/>
              <a:t>nd</a:t>
            </a:r>
            <a:r>
              <a:rPr lang="en-GB" dirty="0"/>
              <a:t> @17:05</a:t>
            </a:r>
          </a:p>
        </p:txBody>
      </p:sp>
    </p:spTree>
    <p:extLst>
      <p:ext uri="{BB962C8B-B14F-4D97-AF65-F5344CB8AC3E}">
        <p14:creationId xmlns:p14="http://schemas.microsoft.com/office/powerpoint/2010/main" val="751094271"/>
      </p:ext>
    </p:extLst>
  </p:cSld>
  <p:clrMapOvr>
    <a:masterClrMapping/>
  </p:clrMapOvr>
  <mc:AlternateContent xmlns:mc="http://schemas.openxmlformats.org/markup-compatibility/2006">
    <mc:Choice xmlns:p14="http://schemas.microsoft.com/office/powerpoint/2010/main" Requires="p14">
      <p:transition spd="slow" p14:dur="2000" advTm="34346"/>
    </mc:Choice>
    <mc:Fallback>
      <p:transition spd="slow" advTm="3434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8CD38-9830-4A3D-AFAE-FA129B57FBD4}"/>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4A05388E-9E8A-44E3-B187-C62599CB3270}"/>
              </a:ext>
            </a:extLst>
          </p:cNvPr>
          <p:cNvSpPr>
            <a:spLocks noGrp="1"/>
          </p:cNvSpPr>
          <p:nvPr>
            <p:ph idx="1"/>
          </p:nvPr>
        </p:nvSpPr>
        <p:spPr/>
        <p:txBody>
          <a:bodyPr/>
          <a:lstStyle/>
          <a:p>
            <a:r>
              <a:rPr lang="en-GB" dirty="0">
                <a:solidFill>
                  <a:srgbClr val="002060"/>
                </a:solidFill>
              </a:rPr>
              <a:t>Summary of Heavy Ion Run</a:t>
            </a:r>
          </a:p>
          <a:p>
            <a:r>
              <a:rPr lang="en-GB" dirty="0">
                <a:solidFill>
                  <a:srgbClr val="00B050"/>
                </a:solidFill>
              </a:rPr>
              <a:t>Plans &amp; Status for LS2</a:t>
            </a:r>
          </a:p>
          <a:p>
            <a:r>
              <a:rPr lang="en-GB" dirty="0"/>
              <a:t>Computing &amp; Subsystems Status</a:t>
            </a:r>
          </a:p>
          <a:p>
            <a:r>
              <a:rPr lang="en-GB" dirty="0"/>
              <a:t>Latest Physics Results &amp; Publications</a:t>
            </a:r>
          </a:p>
        </p:txBody>
      </p:sp>
      <p:sp>
        <p:nvSpPr>
          <p:cNvPr id="4" name="Slide Number Placeholder 3">
            <a:extLst>
              <a:ext uri="{FF2B5EF4-FFF2-40B4-BE49-F238E27FC236}">
                <a16:creationId xmlns:a16="http://schemas.microsoft.com/office/drawing/2014/main" id="{949A58B2-4B8E-4709-874E-FA1F27A3FE72}"/>
              </a:ext>
            </a:extLst>
          </p:cNvPr>
          <p:cNvSpPr>
            <a:spLocks noGrp="1"/>
          </p:cNvSpPr>
          <p:nvPr>
            <p:ph type="sldNum" sz="quarter" idx="12"/>
          </p:nvPr>
        </p:nvSpPr>
        <p:spPr/>
        <p:txBody>
          <a:bodyPr/>
          <a:lstStyle/>
          <a:p>
            <a:pPr>
              <a:defRPr/>
            </a:pPr>
            <a:fld id="{7560666D-F64D-4C1B-9544-C505E21D54D3}" type="slidenum">
              <a:rPr lang="en-GB" smtClean="0"/>
              <a:pPr>
                <a:defRPr/>
              </a:pPr>
              <a:t>5</a:t>
            </a:fld>
            <a:r>
              <a:rPr lang="en-GB"/>
              <a:t> </a:t>
            </a:r>
            <a:endParaRPr lang="en-GB" dirty="0"/>
          </a:p>
        </p:txBody>
      </p:sp>
    </p:spTree>
    <p:extLst>
      <p:ext uri="{BB962C8B-B14F-4D97-AF65-F5344CB8AC3E}">
        <p14:creationId xmlns:p14="http://schemas.microsoft.com/office/powerpoint/2010/main" val="205383826"/>
      </p:ext>
    </p:extLst>
  </p:cSld>
  <p:clrMapOvr>
    <a:masterClrMapping/>
  </p:clrMapOvr>
  <mc:AlternateContent xmlns:mc="http://schemas.openxmlformats.org/markup-compatibility/2006">
    <mc:Choice xmlns:p14="http://schemas.microsoft.com/office/powerpoint/2010/main" Requires="p14">
      <p:transition spd="slow" p14:dur="2000" advTm="4464"/>
    </mc:Choice>
    <mc:Fallback>
      <p:transition spd="slow" advTm="446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MS Detector evolution in Run 2"/>
          <p:cNvSpPr txBox="1">
            <a:spLocks noGrp="1"/>
          </p:cNvSpPr>
          <p:nvPr>
            <p:ph type="title"/>
          </p:nvPr>
        </p:nvSpPr>
        <p:spPr>
          <a:prstGeom prst="rect">
            <a:avLst/>
          </a:prstGeom>
        </p:spPr>
        <p:txBody>
          <a:bodyPr/>
          <a:lstStyle>
            <a:lvl1pPr defTabSz="233679">
              <a:defRPr sz="4280"/>
            </a:lvl1pPr>
          </a:lstStyle>
          <a:p>
            <a:pPr marL="0" indent="0">
              <a:buNone/>
            </a:pPr>
            <a:r>
              <a:rPr lang="en-GB" sz="3600" dirty="0"/>
              <a:t>First a reminder, CMS detector was far from static over Run2, evolved significantly</a:t>
            </a:r>
          </a:p>
        </p:txBody>
      </p:sp>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F13474C6-F5AD-4DCB-85BA-0749AA60C6F8}"/>
                  </a:ext>
                </a:extLst>
              </p:cNvPr>
              <p:cNvSpPr>
                <a:spLocks noGrp="1"/>
              </p:cNvSpPr>
              <p:nvPr>
                <p:ph idx="1"/>
              </p:nvPr>
            </p:nvSpPr>
            <p:spPr>
              <a:xfrm>
                <a:off x="0" y="1196752"/>
                <a:ext cx="4683745" cy="5208597"/>
              </a:xfrm>
            </p:spPr>
            <p:txBody>
              <a:bodyPr/>
              <a:lstStyle/>
              <a:p>
                <a:r>
                  <a:rPr lang="en-GB" sz="2000" dirty="0"/>
                  <a:t>2016: </a:t>
                </a:r>
              </a:p>
              <a:p>
                <a:pPr lvl="1"/>
                <a:r>
                  <a:rPr lang="en-GB" sz="1800" dirty="0"/>
                  <a:t>L1 trigger fully upgraded, now time multiplexed architecture using FPGAs, significant granularity improvements </a:t>
                </a:r>
              </a:p>
              <a:p>
                <a:pPr lvl="1"/>
                <a:r>
                  <a:rPr lang="en-GB" sz="1800" dirty="0"/>
                  <a:t>precision proton spectrometer installed</a:t>
                </a:r>
                <a:endParaRPr lang="en-GB" sz="2000" dirty="0"/>
              </a:p>
              <a:p>
                <a:r>
                  <a:rPr lang="en-GB" sz="2000" dirty="0"/>
                  <a:t>2017:</a:t>
                </a:r>
              </a:p>
              <a:p>
                <a:pPr lvl="1"/>
                <a:r>
                  <a:rPr lang="en-GB" sz="1800" dirty="0"/>
                  <a:t>pixel detector replaced; extra barrel and disk layers</a:t>
                </a:r>
              </a:p>
              <a:p>
                <a:pPr lvl="1"/>
                <a:r>
                  <a:rPr lang="en-GB" sz="1800" dirty="0"/>
                  <a:t>one </a:t>
                </a:r>
                <a14:m>
                  <m:oMath xmlns:m="http://schemas.openxmlformats.org/officeDocument/2006/math">
                    <m:r>
                      <a:rPr lang="en-GB" sz="1800" b="0" i="1" smtClean="0">
                        <a:latin typeface="Cambria Math" panose="02040503050406030204" pitchFamily="18" charset="0"/>
                      </a:rPr>
                      <m:t>𝜙</m:t>
                    </m:r>
                  </m:oMath>
                </a14:m>
                <a:r>
                  <a:rPr lang="en-GB" sz="1800" dirty="0"/>
                  <a:t> sector of HCAL endcap electronics upgraded</a:t>
                </a:r>
              </a:p>
              <a:p>
                <a:pPr lvl="1"/>
                <a:r>
                  <a:rPr lang="en-GB" sz="1800" dirty="0"/>
                  <a:t>forward HCAL upgrade complete</a:t>
                </a:r>
              </a:p>
              <a:p>
                <a:r>
                  <a:rPr lang="en-GB" sz="2000" dirty="0"/>
                  <a:t>2018:</a:t>
                </a:r>
              </a:p>
              <a:p>
                <a:pPr lvl="1"/>
                <a:r>
                  <a:rPr lang="en-GB" sz="1800" dirty="0"/>
                  <a:t>HCAL endcap electronics upgraded; reduced noise, x3 increase in longitudinal segmentation </a:t>
                </a:r>
              </a:p>
              <a:p>
                <a:pPr lvl="1"/>
                <a:r>
                  <a:rPr lang="en-GB" sz="1800" dirty="0"/>
                  <a:t>GEM slice test installed</a:t>
                </a:r>
              </a:p>
              <a:p>
                <a:pPr lvl="1"/>
                <a:r>
                  <a:rPr lang="en-GB" sz="1800" dirty="0"/>
                  <a:t>pixel </a:t>
                </a:r>
                <a:r>
                  <a:rPr lang="en-GB" sz="1800" dirty="0" err="1"/>
                  <a:t>dcdc</a:t>
                </a:r>
                <a:r>
                  <a:rPr lang="en-GB" sz="1800" dirty="0"/>
                  <a:t> converters replaced</a:t>
                </a:r>
              </a:p>
            </p:txBody>
          </p:sp>
        </mc:Choice>
        <mc:Fallback>
          <p:sp>
            <p:nvSpPr>
              <p:cNvPr id="2" name="Content Placeholder 1">
                <a:extLst>
                  <a:ext uri="{FF2B5EF4-FFF2-40B4-BE49-F238E27FC236}">
                    <a16:creationId xmlns:a16="http://schemas.microsoft.com/office/drawing/2014/main" id="{F13474C6-F5AD-4DCB-85BA-0749AA60C6F8}"/>
                  </a:ext>
                </a:extLst>
              </p:cNvPr>
              <p:cNvSpPr>
                <a:spLocks noGrp="1" noRot="1" noChangeAspect="1" noMove="1" noResize="1" noEditPoints="1" noAdjustHandles="1" noChangeArrowheads="1" noChangeShapeType="1" noTextEdit="1"/>
              </p:cNvSpPr>
              <p:nvPr>
                <p:ph idx="1"/>
              </p:nvPr>
            </p:nvSpPr>
            <p:spPr>
              <a:xfrm>
                <a:off x="0" y="1196752"/>
                <a:ext cx="4683745" cy="5208597"/>
              </a:xfrm>
              <a:blipFill>
                <a:blip r:embed="rId3"/>
                <a:stretch>
                  <a:fillRect l="-1172" t="-585" r="-1563" b="-5614"/>
                </a:stretch>
              </a:blipFill>
            </p:spPr>
            <p:txBody>
              <a:bodyPr/>
              <a:lstStyle/>
              <a:p>
                <a:r>
                  <a:rPr lang="en-GB">
                    <a:noFill/>
                  </a:rPr>
                  <a:t> </a:t>
                </a:r>
              </a:p>
            </p:txBody>
          </p:sp>
        </mc:Fallback>
      </mc:AlternateContent>
      <p:sp>
        <p:nvSpPr>
          <p:cNvPr id="207" name="Slide Number"/>
          <p:cNvSpPr>
            <a:spLocks noGrp="1"/>
          </p:cNvSpPr>
          <p:nvPr>
            <p:ph type="sldNum" sz="quarter" idx="1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pic>
        <p:nvPicPr>
          <p:cNvPr id="209" name="Image" descr="Image"/>
          <p:cNvPicPr>
            <a:picLocks noChangeAspect="1"/>
          </p:cNvPicPr>
          <p:nvPr/>
        </p:nvPicPr>
        <p:blipFill>
          <a:blip r:embed="rId4">
            <a:extLst/>
          </a:blip>
          <a:stretch>
            <a:fillRect/>
          </a:stretch>
        </p:blipFill>
        <p:spPr>
          <a:xfrm>
            <a:off x="4683745" y="1689457"/>
            <a:ext cx="4425244" cy="2968601"/>
          </a:xfrm>
          <a:prstGeom prst="rect">
            <a:avLst/>
          </a:prstGeom>
          <a:ln w="12700">
            <a:miter lim="400000"/>
          </a:ln>
        </p:spPr>
      </p:pic>
      <p:sp>
        <p:nvSpPr>
          <p:cNvPr id="212" name="Line"/>
          <p:cNvSpPr/>
          <p:nvPr/>
        </p:nvSpPr>
        <p:spPr>
          <a:xfrm>
            <a:off x="2614297" y="2929505"/>
            <a:ext cx="1038745" cy="488507"/>
          </a:xfrm>
          <a:prstGeom prst="line">
            <a:avLst/>
          </a:prstGeom>
          <a:ln>
            <a:tailEnd type="triangle"/>
          </a:ln>
        </p:spPr>
        <p:txBody>
          <a:bodyPr lIns="35719" tIns="35719" rIns="35719" bIns="35719" anchor="ctr"/>
          <a:lstStyle/>
          <a:p>
            <a:pPr algn="ctr"/>
            <a:endParaRPr/>
          </a:p>
        </p:txBody>
      </p:sp>
      <p:sp>
        <p:nvSpPr>
          <p:cNvPr id="217" name="Line"/>
          <p:cNvSpPr/>
          <p:nvPr/>
        </p:nvSpPr>
        <p:spPr>
          <a:xfrm flipH="1">
            <a:off x="3656438" y="1999751"/>
            <a:ext cx="321206" cy="1302604"/>
          </a:xfrm>
          <a:prstGeom prst="line">
            <a:avLst/>
          </a:prstGeom>
          <a:ln>
            <a:tailEnd type="triangle"/>
          </a:ln>
        </p:spPr>
        <p:txBody>
          <a:bodyPr lIns="35719" tIns="35719" rIns="35719" bIns="35719" anchor="ctr"/>
          <a:lstStyle/>
          <a:p>
            <a:pPr algn="ctr"/>
            <a:endParaRPr/>
          </a:p>
        </p:txBody>
      </p:sp>
      <p:sp>
        <p:nvSpPr>
          <p:cNvPr id="220" name="Line"/>
          <p:cNvSpPr/>
          <p:nvPr/>
        </p:nvSpPr>
        <p:spPr>
          <a:xfrm flipV="1">
            <a:off x="2593382" y="5775246"/>
            <a:ext cx="888466" cy="1"/>
          </a:xfrm>
          <a:prstGeom prst="line">
            <a:avLst/>
          </a:prstGeom>
          <a:ln>
            <a:tailEnd type="triangle"/>
          </a:ln>
        </p:spPr>
        <p:txBody>
          <a:bodyPr lIns="35719" tIns="35719" rIns="35719" bIns="35719" anchor="ctr"/>
          <a:lstStyle/>
          <a:p>
            <a:pPr algn="ctr"/>
            <a:endParaRPr/>
          </a:p>
        </p:txBody>
      </p:sp>
      <p:sp>
        <p:nvSpPr>
          <p:cNvPr id="222" name="Line"/>
          <p:cNvSpPr/>
          <p:nvPr/>
        </p:nvSpPr>
        <p:spPr>
          <a:xfrm flipH="1">
            <a:off x="4370684" y="3277429"/>
            <a:ext cx="1621853" cy="390366"/>
          </a:xfrm>
          <a:prstGeom prst="line">
            <a:avLst/>
          </a:prstGeom>
          <a:ln>
            <a:tailEnd type="triangle"/>
          </a:ln>
        </p:spPr>
        <p:txBody>
          <a:bodyPr lIns="35719" tIns="35719" rIns="35719" bIns="35719" anchor="ctr"/>
          <a:lstStyle/>
          <a:p>
            <a:pPr algn="ctr"/>
            <a:endParaRPr/>
          </a:p>
        </p:txBody>
      </p:sp>
      <p:sp>
        <p:nvSpPr>
          <p:cNvPr id="225" name="Line"/>
          <p:cNvSpPr/>
          <p:nvPr/>
        </p:nvSpPr>
        <p:spPr>
          <a:xfrm flipH="1">
            <a:off x="6302881" y="4068751"/>
            <a:ext cx="855356" cy="549167"/>
          </a:xfrm>
          <a:prstGeom prst="line">
            <a:avLst/>
          </a:prstGeom>
          <a:ln>
            <a:tailEnd type="triangle"/>
          </a:ln>
        </p:spPr>
        <p:txBody>
          <a:bodyPr lIns="35719" tIns="35719" rIns="35719" bIns="35719" anchor="ctr"/>
          <a:lstStyle/>
          <a:p>
            <a:pPr algn="ctr"/>
            <a:endParaRPr/>
          </a:p>
        </p:txBody>
      </p:sp>
      <p:sp>
        <p:nvSpPr>
          <p:cNvPr id="227" name="Line"/>
          <p:cNvSpPr/>
          <p:nvPr/>
        </p:nvSpPr>
        <p:spPr>
          <a:xfrm flipV="1">
            <a:off x="2586751" y="5106151"/>
            <a:ext cx="676091" cy="157476"/>
          </a:xfrm>
          <a:prstGeom prst="line">
            <a:avLst/>
          </a:prstGeom>
          <a:ln>
            <a:tailEnd type="triangle"/>
          </a:ln>
        </p:spPr>
        <p:txBody>
          <a:bodyPr lIns="35719" tIns="35719" rIns="35719" bIns="35719" anchor="ctr"/>
          <a:lstStyle/>
          <a:p>
            <a:pPr algn="ctr"/>
            <a:endParaRPr/>
          </a:p>
        </p:txBody>
      </p:sp>
      <p:sp>
        <p:nvSpPr>
          <p:cNvPr id="229" name="Line"/>
          <p:cNvSpPr/>
          <p:nvPr/>
        </p:nvSpPr>
        <p:spPr>
          <a:xfrm flipH="1">
            <a:off x="4046082" y="2279579"/>
            <a:ext cx="1655988" cy="1105810"/>
          </a:xfrm>
          <a:prstGeom prst="line">
            <a:avLst/>
          </a:prstGeom>
          <a:ln>
            <a:tailEnd type="triangle"/>
          </a:ln>
        </p:spPr>
        <p:txBody>
          <a:bodyPr lIns="35719" tIns="35719" rIns="35719" bIns="35719" anchor="ctr"/>
          <a:lstStyle/>
          <a:p>
            <a:pPr algn="ctr">
              <a:lnSpc>
                <a:spcPct val="80000"/>
              </a:lnSpc>
              <a:defRPr sz="2600" cap="all">
                <a:solidFill>
                  <a:srgbClr val="FFFFFF"/>
                </a:solidFill>
                <a:latin typeface="DIN Condensed"/>
                <a:ea typeface="DIN Condensed"/>
                <a:cs typeface="DIN Condensed"/>
                <a:sym typeface="DIN Condensed"/>
              </a:defRPr>
            </a:pPr>
            <a:endParaRPr sz="1828"/>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0B1951-E288-4DC6-A0AC-B7F2B3EA94EA}"/>
                  </a:ext>
                </a:extLst>
              </p:cNvPr>
              <p:cNvSpPr txBox="1"/>
              <p:nvPr/>
            </p:nvSpPr>
            <p:spPr>
              <a:xfrm>
                <a:off x="4916146" y="4850499"/>
                <a:ext cx="4048341" cy="1200329"/>
              </a:xfrm>
              <a:prstGeom prst="rect">
                <a:avLst/>
              </a:prstGeom>
              <a:noFill/>
              <a:ln>
                <a:solidFill>
                  <a:schemeClr val="accent1">
                    <a:shade val="50000"/>
                  </a:schemeClr>
                </a:solidFill>
              </a:ln>
            </p:spPr>
            <p:txBody>
              <a:bodyPr wrap="square" rtlCol="0">
                <a:spAutoFit/>
              </a:bodyPr>
              <a:lstStyle/>
              <a:p>
                <a:r>
                  <a:rPr lang="en-GB" dirty="0"/>
                  <a:t>continuously updating our detectors has given us valuable recent experience on how to perform and utilise upgrades </a:t>
                </a:r>
                <a14:m>
                  <m:oMath xmlns:m="http://schemas.openxmlformats.org/officeDocument/2006/math">
                    <m:r>
                      <a:rPr lang="en-GB" i="1" dirty="0" smtClean="0">
                        <a:latin typeface="Cambria Math" panose="02040503050406030204" pitchFamily="18" charset="0"/>
                      </a:rPr>
                      <m:t>→</m:t>
                    </m:r>
                  </m:oMath>
                </a14:m>
                <a:r>
                  <a:rPr lang="en-GB" dirty="0"/>
                  <a:t>major advantage for CMS in LS2 / Run3 </a:t>
                </a:r>
              </a:p>
            </p:txBody>
          </p:sp>
        </mc:Choice>
        <mc:Fallback xmlns="">
          <p:sp>
            <p:nvSpPr>
              <p:cNvPr id="3" name="TextBox 2">
                <a:extLst>
                  <a:ext uri="{FF2B5EF4-FFF2-40B4-BE49-F238E27FC236}">
                    <a16:creationId xmlns:a16="http://schemas.microsoft.com/office/drawing/2014/main" id="{BF0B1951-E288-4DC6-A0AC-B7F2B3EA94EA}"/>
                  </a:ext>
                </a:extLst>
              </p:cNvPr>
              <p:cNvSpPr txBox="1">
                <a:spLocks noRot="1" noChangeAspect="1" noMove="1" noResize="1" noEditPoints="1" noAdjustHandles="1" noChangeArrowheads="1" noChangeShapeType="1" noTextEdit="1"/>
              </p:cNvSpPr>
              <p:nvPr/>
            </p:nvSpPr>
            <p:spPr>
              <a:xfrm>
                <a:off x="4916146" y="4850499"/>
                <a:ext cx="4048341" cy="1200329"/>
              </a:xfrm>
              <a:prstGeom prst="rect">
                <a:avLst/>
              </a:prstGeom>
              <a:blipFill>
                <a:blip r:embed="rId5"/>
                <a:stretch>
                  <a:fillRect l="-1049" t="-2513" r="-1199" b="-6533"/>
                </a:stretch>
              </a:blipFill>
              <a:ln>
                <a:solidFill>
                  <a:schemeClr val="accent1">
                    <a:shade val="50000"/>
                  </a:schemeClr>
                </a:solidFill>
              </a:ln>
            </p:spPr>
            <p:txBody>
              <a:bodyPr/>
              <a:lstStyle/>
              <a:p>
                <a:r>
                  <a:rPr lang="en-GB">
                    <a:noFill/>
                  </a:rPr>
                  <a:t> </a:t>
                </a:r>
              </a:p>
            </p:txBody>
          </p:sp>
        </mc:Fallback>
      </mc:AlternateContent>
    </p:spTree>
    <p:extLst>
      <p:ext uri="{BB962C8B-B14F-4D97-AF65-F5344CB8AC3E}">
        <p14:creationId xmlns:p14="http://schemas.microsoft.com/office/powerpoint/2010/main" val="417300195"/>
      </p:ext>
    </p:extLst>
  </p:cSld>
  <p:clrMapOvr>
    <a:masterClrMapping/>
  </p:clrMapOvr>
  <mc:AlternateContent xmlns:mc="http://schemas.openxmlformats.org/markup-compatibility/2006">
    <mc:Choice xmlns:p14="http://schemas.microsoft.com/office/powerpoint/2010/main" Requires="p14">
      <p:transition spd="slow" p14:dur="2000" advTm="85705"/>
    </mc:Choice>
    <mc:Fallback>
      <p:transition spd="slow" advTm="8570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80B75-F1AC-6F4E-BC70-0C5461323135}"/>
              </a:ext>
            </a:extLst>
          </p:cNvPr>
          <p:cNvSpPr>
            <a:spLocks noGrp="1"/>
          </p:cNvSpPr>
          <p:nvPr>
            <p:ph type="title"/>
          </p:nvPr>
        </p:nvSpPr>
        <p:spPr>
          <a:xfrm>
            <a:off x="0" y="28622"/>
            <a:ext cx="8229600" cy="1240138"/>
          </a:xfrm>
        </p:spPr>
        <p:txBody>
          <a:bodyPr/>
          <a:lstStyle/>
          <a:p>
            <a:pPr algn="l"/>
            <a:r>
              <a:rPr lang="en-GB" dirty="0"/>
              <a:t>LS2 Major Projects</a:t>
            </a:r>
            <a:br>
              <a:rPr lang="en-GB" dirty="0"/>
            </a:br>
            <a:r>
              <a:rPr lang="en-GB" sz="2400" dirty="0"/>
              <a:t>Summary: Finish Phase-1, Prepare for Phase-2</a:t>
            </a:r>
            <a:endParaRPr lang="en-GB" dirty="0"/>
          </a:p>
        </p:txBody>
      </p:sp>
      <p:sp>
        <p:nvSpPr>
          <p:cNvPr id="12" name="Slide Number Placeholder 11">
            <a:extLst>
              <a:ext uri="{FF2B5EF4-FFF2-40B4-BE49-F238E27FC236}">
                <a16:creationId xmlns:a16="http://schemas.microsoft.com/office/drawing/2014/main" id="{A9AFFD7E-6CC1-9042-830A-EF6047CAA960}"/>
              </a:ext>
            </a:extLst>
          </p:cNvPr>
          <p:cNvSpPr>
            <a:spLocks noGrp="1"/>
          </p:cNvSpPr>
          <p:nvPr>
            <p:ph type="sldNum" sz="quarter" idx="12"/>
          </p:nvPr>
        </p:nvSpPr>
        <p:spPr/>
        <p:txBody>
          <a:bodyPr/>
          <a:lstStyle/>
          <a:p>
            <a:fld id="{D141A47F-327A-5440-82F1-5C6FBC34A9CD}" type="slidenum">
              <a:rPr lang="en-US" smtClean="0"/>
              <a:pPr/>
              <a:t>7</a:t>
            </a:fld>
            <a:endParaRPr lang="en-US" dirty="0"/>
          </a:p>
        </p:txBody>
      </p:sp>
      <p:grpSp>
        <p:nvGrpSpPr>
          <p:cNvPr id="74" name="Group 73">
            <a:extLst>
              <a:ext uri="{FF2B5EF4-FFF2-40B4-BE49-F238E27FC236}">
                <a16:creationId xmlns:a16="http://schemas.microsoft.com/office/drawing/2014/main" id="{84F3AD91-E013-4D49-92DA-331260580A36}"/>
              </a:ext>
            </a:extLst>
          </p:cNvPr>
          <p:cNvGrpSpPr/>
          <p:nvPr/>
        </p:nvGrpSpPr>
        <p:grpSpPr>
          <a:xfrm>
            <a:off x="148763" y="1340768"/>
            <a:ext cx="8875374" cy="4784638"/>
            <a:chOff x="148763" y="1607629"/>
            <a:chExt cx="8875374" cy="4784638"/>
          </a:xfrm>
        </p:grpSpPr>
        <p:pic>
          <p:nvPicPr>
            <p:cNvPr id="8" name="Picture 7">
              <a:extLst>
                <a:ext uri="{FF2B5EF4-FFF2-40B4-BE49-F238E27FC236}">
                  <a16:creationId xmlns:a16="http://schemas.microsoft.com/office/drawing/2014/main" id="{1ACEEEDD-BF79-034E-88AE-CDC4B7F670AF}"/>
                </a:ext>
              </a:extLst>
            </p:cNvPr>
            <p:cNvPicPr>
              <a:picLocks noChangeAspect="1"/>
            </p:cNvPicPr>
            <p:nvPr/>
          </p:nvPicPr>
          <p:blipFill rotWithShape="1">
            <a:blip r:embed="rId2"/>
            <a:srcRect t="14428"/>
            <a:stretch/>
          </p:blipFill>
          <p:spPr>
            <a:xfrm>
              <a:off x="1259618" y="1607629"/>
              <a:ext cx="7500729" cy="4533921"/>
            </a:xfrm>
            <a:prstGeom prst="rect">
              <a:avLst/>
            </a:prstGeom>
          </p:spPr>
        </p:pic>
        <p:sp>
          <p:nvSpPr>
            <p:cNvPr id="9" name="TextBox 8">
              <a:extLst>
                <a:ext uri="{FF2B5EF4-FFF2-40B4-BE49-F238E27FC236}">
                  <a16:creationId xmlns:a16="http://schemas.microsoft.com/office/drawing/2014/main" id="{2BDFBFAC-B313-9E47-9EEF-A224E36F43E9}"/>
                </a:ext>
              </a:extLst>
            </p:cNvPr>
            <p:cNvSpPr txBox="1"/>
            <p:nvPr/>
          </p:nvSpPr>
          <p:spPr>
            <a:xfrm>
              <a:off x="459193" y="2663273"/>
              <a:ext cx="2698713" cy="523220"/>
            </a:xfrm>
            <a:prstGeom prst="rect">
              <a:avLst/>
            </a:prstGeom>
            <a:solidFill>
              <a:srgbClr val="FFFD78"/>
            </a:solidFill>
          </p:spPr>
          <p:txBody>
            <a:bodyPr wrap="square" rtlCol="0">
              <a:spAutoFit/>
            </a:bodyPr>
            <a:lstStyle/>
            <a:p>
              <a:r>
                <a:rPr lang="en-GB" sz="1400" b="1" dirty="0">
                  <a:solidFill>
                    <a:srgbClr val="C00000"/>
                  </a:solidFill>
                </a:rPr>
                <a:t>HCAL barrel </a:t>
              </a:r>
              <a:r>
                <a:rPr lang="en-GB" sz="1400" dirty="0">
                  <a:solidFill>
                    <a:srgbClr val="C00000"/>
                  </a:solidFill>
                </a:rPr>
                <a:t>(last phase-1):</a:t>
              </a:r>
            </a:p>
            <a:p>
              <a:pPr marL="285750" indent="-285750">
                <a:buFont typeface="Arial" panose="020B0604020202020204" pitchFamily="34" charset="0"/>
                <a:buChar char="•"/>
              </a:pPr>
              <a:r>
                <a:rPr lang="en-GB" sz="1400" dirty="0">
                  <a:solidFill>
                    <a:srgbClr val="C00000"/>
                  </a:solidFill>
                </a:rPr>
                <a:t>upgrade detector electronics</a:t>
              </a:r>
            </a:p>
          </p:txBody>
        </p:sp>
        <p:sp>
          <p:nvSpPr>
            <p:cNvPr id="10" name="TextBox 9">
              <a:extLst>
                <a:ext uri="{FF2B5EF4-FFF2-40B4-BE49-F238E27FC236}">
                  <a16:creationId xmlns:a16="http://schemas.microsoft.com/office/drawing/2014/main" id="{F41A4595-6A3C-6841-95C9-7B229809CD67}"/>
                </a:ext>
              </a:extLst>
            </p:cNvPr>
            <p:cNvSpPr txBox="1"/>
            <p:nvPr/>
          </p:nvSpPr>
          <p:spPr>
            <a:xfrm>
              <a:off x="3653052" y="1656853"/>
              <a:ext cx="2713860" cy="738664"/>
            </a:xfrm>
            <a:prstGeom prst="rect">
              <a:avLst/>
            </a:prstGeom>
            <a:solidFill>
              <a:srgbClr val="BCFF3F"/>
            </a:solidFill>
          </p:spPr>
          <p:txBody>
            <a:bodyPr wrap="square" rtlCol="0">
              <a:spAutoFit/>
            </a:bodyPr>
            <a:lstStyle/>
            <a:p>
              <a:r>
                <a:rPr lang="en-GB" sz="1400" b="1" dirty="0"/>
                <a:t>Pixel detector</a:t>
              </a:r>
              <a:r>
                <a:rPr lang="en-GB" sz="1400" dirty="0"/>
                <a:t>: </a:t>
              </a:r>
            </a:p>
            <a:p>
              <a:pPr marL="124881" indent="-124881">
                <a:buFont typeface="Arial" panose="020B0604020202020204" pitchFamily="34" charset="0"/>
                <a:buChar char="•"/>
              </a:pPr>
              <a:r>
                <a:rPr lang="en-GB" sz="1400" dirty="0"/>
                <a:t>replace barrel layer 1</a:t>
              </a:r>
            </a:p>
            <a:p>
              <a:pPr marL="124881" indent="-124881">
                <a:buFont typeface="Arial" panose="020B0604020202020204" pitchFamily="34" charset="0"/>
                <a:buChar char="•"/>
              </a:pPr>
              <a:r>
                <a:rPr lang="en-GB" sz="1400" dirty="0"/>
                <a:t>replace all DCDC converters</a:t>
              </a:r>
            </a:p>
          </p:txBody>
        </p:sp>
        <p:sp>
          <p:nvSpPr>
            <p:cNvPr id="11" name="TextBox 10">
              <a:extLst>
                <a:ext uri="{FF2B5EF4-FFF2-40B4-BE49-F238E27FC236}">
                  <a16:creationId xmlns:a16="http://schemas.microsoft.com/office/drawing/2014/main" id="{E64D4481-B957-8449-9ADD-BC1B66FAA589}"/>
                </a:ext>
              </a:extLst>
            </p:cNvPr>
            <p:cNvSpPr txBox="1"/>
            <p:nvPr/>
          </p:nvSpPr>
          <p:spPr>
            <a:xfrm>
              <a:off x="148763" y="3904852"/>
              <a:ext cx="3157906" cy="912814"/>
            </a:xfrm>
            <a:prstGeom prst="rect">
              <a:avLst/>
            </a:prstGeom>
            <a:solidFill>
              <a:srgbClr val="FFC000"/>
            </a:solidFill>
          </p:spPr>
          <p:txBody>
            <a:bodyPr wrap="square" rtlCol="0">
              <a:spAutoFit/>
            </a:bodyPr>
            <a:lstStyle/>
            <a:p>
              <a:r>
                <a:rPr lang="en-GB" sz="1333" b="1" dirty="0"/>
                <a:t>Muon system (already phase-2):</a:t>
              </a:r>
            </a:p>
            <a:p>
              <a:pPr marL="124881" indent="-124881">
                <a:buFont typeface="Arial" panose="020B0604020202020204" pitchFamily="34" charset="0"/>
                <a:buChar char="•"/>
              </a:pPr>
              <a:r>
                <a:rPr lang="en-GB" sz="1333" dirty="0"/>
                <a:t>install GEM GE1/1 chambers</a:t>
              </a:r>
            </a:p>
            <a:p>
              <a:pPr marL="124881" indent="-124881">
                <a:buFont typeface="Arial" panose="020B0604020202020204" pitchFamily="34" charset="0"/>
                <a:buChar char="•"/>
              </a:pPr>
              <a:r>
                <a:rPr lang="en-GB" sz="1333" dirty="0"/>
                <a:t>upgrade CSC FEE for HL-LHC trigger rates</a:t>
              </a:r>
            </a:p>
            <a:p>
              <a:pPr marL="124881" indent="-124881">
                <a:buFont typeface="Arial" panose="020B0604020202020204" pitchFamily="34" charset="0"/>
                <a:buChar char="•"/>
              </a:pPr>
              <a:r>
                <a:rPr lang="en-GB" sz="1333" dirty="0"/>
                <a:t>shielding against neutron background</a:t>
              </a:r>
            </a:p>
          </p:txBody>
        </p:sp>
        <p:sp>
          <p:nvSpPr>
            <p:cNvPr id="14" name="TextBox 13">
              <a:extLst>
                <a:ext uri="{FF2B5EF4-FFF2-40B4-BE49-F238E27FC236}">
                  <a16:creationId xmlns:a16="http://schemas.microsoft.com/office/drawing/2014/main" id="{D3409DB6-1041-7B47-A9B0-5B073E41F9B9}"/>
                </a:ext>
              </a:extLst>
            </p:cNvPr>
            <p:cNvSpPr txBox="1"/>
            <p:nvPr/>
          </p:nvSpPr>
          <p:spPr>
            <a:xfrm>
              <a:off x="6394855" y="3875357"/>
              <a:ext cx="2429991" cy="584775"/>
            </a:xfrm>
            <a:prstGeom prst="rect">
              <a:avLst/>
            </a:prstGeom>
            <a:solidFill>
              <a:schemeClr val="accent3">
                <a:lumMod val="20000"/>
                <a:lumOff val="80000"/>
              </a:schemeClr>
            </a:solidFill>
          </p:spPr>
          <p:txBody>
            <a:bodyPr wrap="square" rtlCol="0">
              <a:spAutoFit/>
            </a:bodyPr>
            <a:lstStyle/>
            <a:p>
              <a:r>
                <a:rPr lang="en-GB" sz="1600" dirty="0">
                  <a:solidFill>
                    <a:srgbClr val="C00000"/>
                  </a:solidFill>
                </a:rPr>
                <a:t>Install new</a:t>
              </a:r>
              <a:r>
                <a:rPr lang="en-GB" sz="1600" b="1" dirty="0">
                  <a:solidFill>
                    <a:srgbClr val="C00000"/>
                  </a:solidFill>
                </a:rPr>
                <a:t> beam pipe </a:t>
              </a:r>
              <a:r>
                <a:rPr lang="en-GB" sz="1600" dirty="0">
                  <a:solidFill>
                    <a:srgbClr val="C00000"/>
                  </a:solidFill>
                </a:rPr>
                <a:t>for phase-2</a:t>
              </a:r>
            </a:p>
          </p:txBody>
        </p:sp>
        <p:sp>
          <p:nvSpPr>
            <p:cNvPr id="17" name="TextBox 16">
              <a:extLst>
                <a:ext uri="{FF2B5EF4-FFF2-40B4-BE49-F238E27FC236}">
                  <a16:creationId xmlns:a16="http://schemas.microsoft.com/office/drawing/2014/main" id="{9774D17A-C13D-CC45-932E-77460C31A1E8}"/>
                </a:ext>
              </a:extLst>
            </p:cNvPr>
            <p:cNvSpPr txBox="1"/>
            <p:nvPr/>
          </p:nvSpPr>
          <p:spPr>
            <a:xfrm>
              <a:off x="5796136" y="5396866"/>
              <a:ext cx="3177935" cy="99540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67" b="1" dirty="0">
                  <a:solidFill>
                    <a:srgbClr val="7030A0"/>
                  </a:solidFill>
                </a:rPr>
                <a:t>Coarse schedule:</a:t>
              </a:r>
            </a:p>
            <a:p>
              <a:pPr marL="124881" indent="-124881">
                <a:buFont typeface="Arial" panose="020B0604020202020204" pitchFamily="34" charset="0"/>
                <a:buChar char="•"/>
              </a:pPr>
              <a:r>
                <a:rPr lang="en-GB" sz="1467" dirty="0">
                  <a:solidFill>
                    <a:srgbClr val="7030A0"/>
                  </a:solidFill>
                </a:rPr>
                <a:t>2019: Muons and HCAL (interleaved)</a:t>
              </a:r>
            </a:p>
            <a:p>
              <a:pPr marL="124881" indent="-124881">
                <a:buFont typeface="Arial" panose="020B0604020202020204" pitchFamily="34" charset="0"/>
                <a:buChar char="•"/>
              </a:pPr>
              <a:r>
                <a:rPr lang="en-GB" sz="1467" dirty="0">
                  <a:solidFill>
                    <a:srgbClr val="7030A0"/>
                  </a:solidFill>
                </a:rPr>
                <a:t>2020: beam pipe installation, then pixel installation</a:t>
              </a:r>
            </a:p>
          </p:txBody>
        </p:sp>
        <p:sp>
          <p:nvSpPr>
            <p:cNvPr id="19" name="TextBox 18">
              <a:extLst>
                <a:ext uri="{FF2B5EF4-FFF2-40B4-BE49-F238E27FC236}">
                  <a16:creationId xmlns:a16="http://schemas.microsoft.com/office/drawing/2014/main" id="{A80E834C-E697-9947-865B-98F29D32B232}"/>
                </a:ext>
              </a:extLst>
            </p:cNvPr>
            <p:cNvSpPr txBox="1"/>
            <p:nvPr/>
          </p:nvSpPr>
          <p:spPr>
            <a:xfrm>
              <a:off x="285152" y="5273055"/>
              <a:ext cx="3278736" cy="943578"/>
            </a:xfrm>
            <a:prstGeom prst="rect">
              <a:avLst/>
            </a:prstGeom>
            <a:solidFill>
              <a:schemeClr val="accent4">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wrap="square" lIns="121905" tIns="60953" rIns="121905" bIns="60953" rtlCol="0">
              <a:spAutoFit/>
            </a:bodyPr>
            <a:lstStyle/>
            <a:p>
              <a:r>
                <a:rPr lang="en-US" sz="1333" b="1" dirty="0"/>
                <a:t>Civil engineering on P5 surface to prepare for Phase-2 assembly and logistics</a:t>
              </a:r>
            </a:p>
            <a:p>
              <a:pPr marL="124881" indent="-124881">
                <a:buFont typeface="Arial"/>
                <a:buChar char="•"/>
              </a:pPr>
              <a:r>
                <a:rPr lang="en-US" sz="1333" dirty="0"/>
                <a:t>SXA5 building</a:t>
              </a:r>
            </a:p>
            <a:p>
              <a:pPr marL="124881" indent="-124881">
                <a:buFont typeface="Arial"/>
                <a:buChar char="•"/>
              </a:pPr>
              <a:r>
                <a:rPr lang="en-US" sz="1333" dirty="0"/>
                <a:t>temporary buildings for storage/utility</a:t>
              </a:r>
            </a:p>
          </p:txBody>
        </p:sp>
        <p:sp>
          <p:nvSpPr>
            <p:cNvPr id="20" name="TextBox 19">
              <a:extLst>
                <a:ext uri="{FF2B5EF4-FFF2-40B4-BE49-F238E27FC236}">
                  <a16:creationId xmlns:a16="http://schemas.microsoft.com/office/drawing/2014/main" id="{BE2EF75E-2CEB-574A-8C6D-08634AA99D49}"/>
                </a:ext>
              </a:extLst>
            </p:cNvPr>
            <p:cNvSpPr txBox="1"/>
            <p:nvPr/>
          </p:nvSpPr>
          <p:spPr>
            <a:xfrm>
              <a:off x="5862964" y="2628834"/>
              <a:ext cx="3161173" cy="943578"/>
            </a:xfrm>
            <a:prstGeom prst="rect">
              <a:avLst/>
            </a:prstGeom>
            <a:solidFill>
              <a:srgbClr val="B7ECB7"/>
            </a:solidFill>
            <a:ln>
              <a:noFill/>
            </a:ln>
          </p:spPr>
          <p:style>
            <a:lnRef idx="2">
              <a:schemeClr val="accent5"/>
            </a:lnRef>
            <a:fillRef idx="1">
              <a:schemeClr val="lt1"/>
            </a:fillRef>
            <a:effectRef idx="0">
              <a:schemeClr val="accent5"/>
            </a:effectRef>
            <a:fontRef idx="minor">
              <a:schemeClr val="dk1"/>
            </a:fontRef>
          </p:style>
          <p:txBody>
            <a:bodyPr wrap="square" lIns="121905" tIns="60953" rIns="121905" bIns="60953" rtlCol="0">
              <a:spAutoFit/>
            </a:bodyPr>
            <a:lstStyle/>
            <a:p>
              <a:r>
                <a:rPr lang="en-US" sz="1333" b="1" dirty="0">
                  <a:solidFill>
                    <a:schemeClr val="accent6">
                      <a:lumMod val="50000"/>
                    </a:schemeClr>
                  </a:solidFill>
                  <a:sym typeface="Wingdings"/>
                </a:rPr>
                <a:t>Near beam &amp; Forward Systems </a:t>
              </a:r>
            </a:p>
            <a:p>
              <a:pPr marL="241294" indent="-194728">
                <a:buFont typeface="Arial"/>
                <a:buChar char="•"/>
              </a:pPr>
              <a:r>
                <a:rPr lang="en-US" sz="1333" dirty="0">
                  <a:solidFill>
                    <a:schemeClr val="accent6">
                      <a:lumMod val="50000"/>
                    </a:schemeClr>
                  </a:solidFill>
                </a:rPr>
                <a:t>BCM/PLT refit</a:t>
              </a:r>
            </a:p>
            <a:p>
              <a:pPr marL="241294" indent="-194728">
                <a:buFont typeface="Arial"/>
                <a:buChar char="•"/>
              </a:pPr>
              <a:r>
                <a:rPr lang="en-US" sz="1333" dirty="0">
                  <a:solidFill>
                    <a:schemeClr val="accent6">
                      <a:lumMod val="50000"/>
                    </a:schemeClr>
                  </a:solidFill>
                </a:rPr>
                <a:t>new T2 track det </a:t>
              </a:r>
            </a:p>
            <a:p>
              <a:pPr marL="241294" indent="-194728">
                <a:buFont typeface="Arial"/>
                <a:buChar char="•"/>
              </a:pPr>
              <a:r>
                <a:rPr lang="en-US" sz="1333" dirty="0">
                  <a:solidFill>
                    <a:schemeClr val="accent6">
                      <a:lumMod val="50000"/>
                    </a:schemeClr>
                  </a:solidFill>
                </a:rPr>
                <a:t>PPS: RP det &amp; moving sys upgrade</a:t>
              </a:r>
            </a:p>
          </p:txBody>
        </p:sp>
        <p:cxnSp>
          <p:nvCxnSpPr>
            <p:cNvPr id="22" name="Straight Arrow Connector 21">
              <a:extLst>
                <a:ext uri="{FF2B5EF4-FFF2-40B4-BE49-F238E27FC236}">
                  <a16:creationId xmlns:a16="http://schemas.microsoft.com/office/drawing/2014/main" id="{C4797054-2334-C54A-B6A0-52D73121A003}"/>
                </a:ext>
              </a:extLst>
            </p:cNvPr>
            <p:cNvCxnSpPr>
              <a:cxnSpLocks/>
            </p:cNvCxnSpPr>
            <p:nvPr/>
          </p:nvCxnSpPr>
          <p:spPr>
            <a:xfrm flipH="1">
              <a:off x="4360857" y="2395517"/>
              <a:ext cx="331873" cy="13844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3E6DE761-0EDF-304A-80BD-F6CC962E2712}"/>
                </a:ext>
              </a:extLst>
            </p:cNvPr>
            <p:cNvCxnSpPr>
              <a:cxnSpLocks/>
            </p:cNvCxnSpPr>
            <p:nvPr/>
          </p:nvCxnSpPr>
          <p:spPr>
            <a:xfrm>
              <a:off x="2669591" y="3199947"/>
              <a:ext cx="1310292" cy="8699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7CE672F5-6232-D640-85A2-9191DFADC19E}"/>
                </a:ext>
              </a:extLst>
            </p:cNvPr>
            <p:cNvCxnSpPr>
              <a:cxnSpLocks/>
              <a:stCxn id="14" idx="1"/>
            </p:cNvCxnSpPr>
            <p:nvPr/>
          </p:nvCxnSpPr>
          <p:spPr>
            <a:xfrm flipH="1">
              <a:off x="4932040" y="4167745"/>
              <a:ext cx="146281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D13A44A3-3F7C-AD44-B7ED-F75BD3DFFEDC}"/>
                </a:ext>
              </a:extLst>
            </p:cNvPr>
            <p:cNvCxnSpPr>
              <a:cxnSpLocks/>
            </p:cNvCxnSpPr>
            <p:nvPr/>
          </p:nvCxnSpPr>
          <p:spPr>
            <a:xfrm>
              <a:off x="3347864" y="4361259"/>
              <a:ext cx="1512168" cy="1919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7746DA9B-B869-5E47-897D-9D26B530E36D}"/>
                </a:ext>
              </a:extLst>
            </p:cNvPr>
            <p:cNvCxnSpPr>
              <a:cxnSpLocks/>
              <a:stCxn id="11" idx="3"/>
            </p:cNvCxnSpPr>
            <p:nvPr/>
          </p:nvCxnSpPr>
          <p:spPr>
            <a:xfrm>
              <a:off x="3306669" y="4361259"/>
              <a:ext cx="1978425" cy="5942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88FD8C2B-2724-9E42-A66C-3E34C052E791}"/>
                </a:ext>
              </a:extLst>
            </p:cNvPr>
            <p:cNvCxnSpPr>
              <a:cxnSpLocks/>
              <a:stCxn id="20" idx="1"/>
            </p:cNvCxnSpPr>
            <p:nvPr/>
          </p:nvCxnSpPr>
          <p:spPr>
            <a:xfrm flipH="1">
              <a:off x="4425356" y="3100623"/>
              <a:ext cx="1437608" cy="8258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92322306"/>
      </p:ext>
    </p:extLst>
  </p:cSld>
  <p:clrMapOvr>
    <a:masterClrMapping/>
  </p:clrMapOvr>
  <mc:AlternateContent xmlns:mc="http://schemas.openxmlformats.org/markup-compatibility/2006">
    <mc:Choice xmlns:p14="http://schemas.microsoft.com/office/powerpoint/2010/main" Requires="p14">
      <p:transition spd="slow" p14:dur="2000" advTm="75944"/>
    </mc:Choice>
    <mc:Fallback>
      <p:transition spd="slow" advTm="7594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7FB29-8851-4BEE-8085-1756FAD91C0F}"/>
              </a:ext>
            </a:extLst>
          </p:cNvPr>
          <p:cNvSpPr>
            <a:spLocks noGrp="1"/>
          </p:cNvSpPr>
          <p:nvPr>
            <p:ph type="title"/>
          </p:nvPr>
        </p:nvSpPr>
        <p:spPr/>
        <p:txBody>
          <a:bodyPr/>
          <a:lstStyle/>
          <a:p>
            <a:r>
              <a:rPr lang="en-GB" dirty="0"/>
              <a:t>LS2 Status </a:t>
            </a:r>
          </a:p>
        </p:txBody>
      </p:sp>
      <p:sp>
        <p:nvSpPr>
          <p:cNvPr id="3" name="Content Placeholder 2">
            <a:extLst>
              <a:ext uri="{FF2B5EF4-FFF2-40B4-BE49-F238E27FC236}">
                <a16:creationId xmlns:a16="http://schemas.microsoft.com/office/drawing/2014/main" id="{30DF8D0B-30AD-4086-8A47-599A80432D1C}"/>
              </a:ext>
            </a:extLst>
          </p:cNvPr>
          <p:cNvSpPr>
            <a:spLocks noGrp="1"/>
          </p:cNvSpPr>
          <p:nvPr>
            <p:ph idx="1"/>
          </p:nvPr>
        </p:nvSpPr>
        <p:spPr>
          <a:xfrm>
            <a:off x="145584" y="1166018"/>
            <a:ext cx="4498424" cy="4525963"/>
          </a:xfrm>
        </p:spPr>
        <p:txBody>
          <a:bodyPr/>
          <a:lstStyle/>
          <a:p>
            <a:r>
              <a:rPr lang="en-GB" sz="2400" dirty="0"/>
              <a:t>LS2 progressing well and on schedule</a:t>
            </a:r>
          </a:p>
          <a:p>
            <a:r>
              <a:rPr lang="en-GB" sz="2400" dirty="0"/>
              <a:t>pixel detector and beam pipe now removed!</a:t>
            </a:r>
          </a:p>
          <a:p>
            <a:r>
              <a:rPr lang="en-GB" sz="2400" dirty="0"/>
              <a:t>HCAL barrel electronics upgrade on going</a:t>
            </a:r>
          </a:p>
          <a:p>
            <a:pPr lvl="1"/>
            <a:r>
              <a:rPr lang="en-GB" sz="2000" b="1" dirty="0">
                <a:solidFill>
                  <a:srgbClr val="008000"/>
                </a:solidFill>
              </a:rPr>
              <a:t>completes phase-1 upgrade</a:t>
            </a:r>
          </a:p>
          <a:p>
            <a:r>
              <a:rPr lang="en-GB" sz="2400" dirty="0"/>
              <a:t>muon endcap upgrades about to proceed</a:t>
            </a:r>
          </a:p>
          <a:p>
            <a:pPr lvl="1"/>
            <a:r>
              <a:rPr lang="en-GB" sz="2000" b="1" dirty="0">
                <a:solidFill>
                  <a:srgbClr val="C00000"/>
                </a:solidFill>
              </a:rPr>
              <a:t>marks start of phase-2 upgrade!</a:t>
            </a:r>
          </a:p>
        </p:txBody>
      </p:sp>
      <p:sp>
        <p:nvSpPr>
          <p:cNvPr id="4" name="Slide Number Placeholder 3">
            <a:extLst>
              <a:ext uri="{FF2B5EF4-FFF2-40B4-BE49-F238E27FC236}">
                <a16:creationId xmlns:a16="http://schemas.microsoft.com/office/drawing/2014/main" id="{EF854069-90C1-4506-958C-BC3DFF1A1CF3}"/>
              </a:ext>
            </a:extLst>
          </p:cNvPr>
          <p:cNvSpPr>
            <a:spLocks noGrp="1"/>
          </p:cNvSpPr>
          <p:nvPr>
            <p:ph type="sldNum" sz="quarter" idx="12"/>
          </p:nvPr>
        </p:nvSpPr>
        <p:spPr/>
        <p:txBody>
          <a:bodyPr/>
          <a:lstStyle/>
          <a:p>
            <a:pPr>
              <a:defRPr/>
            </a:pPr>
            <a:fld id="{7560666D-F64D-4C1B-9544-C505E21D54D3}" type="slidenum">
              <a:rPr lang="en-GB" smtClean="0"/>
              <a:pPr>
                <a:defRPr/>
              </a:pPr>
              <a:t>8</a:t>
            </a:fld>
            <a:r>
              <a:rPr lang="en-GB"/>
              <a:t> </a:t>
            </a:r>
            <a:endParaRPr lang="en-GB" dirty="0"/>
          </a:p>
        </p:txBody>
      </p:sp>
      <p:pic>
        <p:nvPicPr>
          <p:cNvPr id="1026" name="Picture 2" descr="http://cms.cern/sites/cmsexperiment.web.cern.ch/files/styles/large/public/field/image/DSC_8045_ps_0.jpg?itok=mLmJXrg0">
            <a:extLst>
              <a:ext uri="{FF2B5EF4-FFF2-40B4-BE49-F238E27FC236}">
                <a16:creationId xmlns:a16="http://schemas.microsoft.com/office/drawing/2014/main" id="{0BACE464-0475-40E2-B4A7-1EA77E0C6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8898" y="548680"/>
            <a:ext cx="3995936" cy="264797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cms.cern/sites/cmsexperiment.web.cern.ch/files/styles/large/public/field/image/201901-009_23.jpg?itok=d8T4a0mV">
            <a:extLst>
              <a:ext uri="{FF2B5EF4-FFF2-40B4-BE49-F238E27FC236}">
                <a16:creationId xmlns:a16="http://schemas.microsoft.com/office/drawing/2014/main" id="{A1394717-3736-4552-934E-D3DDB07F16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8897" y="3501008"/>
            <a:ext cx="3995937" cy="2663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502824"/>
      </p:ext>
    </p:extLst>
  </p:cSld>
  <p:clrMapOvr>
    <a:masterClrMapping/>
  </p:clrMapOvr>
  <mc:AlternateContent xmlns:mc="http://schemas.openxmlformats.org/markup-compatibility/2006">
    <mc:Choice xmlns:p14="http://schemas.microsoft.com/office/powerpoint/2010/main" Requires="p14">
      <p:transition spd="slow" p14:dur="2000" advTm="33536"/>
    </mc:Choice>
    <mc:Fallback>
      <p:transition spd="slow" advTm="3353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ECFF-8643-44AD-B17B-E91602824AEE}"/>
              </a:ext>
            </a:extLst>
          </p:cNvPr>
          <p:cNvSpPr>
            <a:spLocks noGrp="1"/>
          </p:cNvSpPr>
          <p:nvPr>
            <p:ph type="title"/>
          </p:nvPr>
        </p:nvSpPr>
        <p:spPr/>
        <p:txBody>
          <a:bodyPr/>
          <a:lstStyle/>
          <a:p>
            <a:r>
              <a:rPr lang="en-GB" dirty="0"/>
              <a:t>LS Status (II): </a:t>
            </a:r>
            <a:br>
              <a:rPr lang="en-GB" dirty="0"/>
            </a:br>
            <a:r>
              <a:rPr lang="en-GB" dirty="0"/>
              <a:t>Phase-2 Muon Upgrade</a:t>
            </a:r>
          </a:p>
        </p:txBody>
      </p:sp>
      <p:sp>
        <p:nvSpPr>
          <p:cNvPr id="3" name="Content Placeholder 2">
            <a:extLst>
              <a:ext uri="{FF2B5EF4-FFF2-40B4-BE49-F238E27FC236}">
                <a16:creationId xmlns:a16="http://schemas.microsoft.com/office/drawing/2014/main" id="{842D1DBE-1476-44DB-A3BF-8FF43401E6BD}"/>
              </a:ext>
            </a:extLst>
          </p:cNvPr>
          <p:cNvSpPr>
            <a:spLocks noGrp="1"/>
          </p:cNvSpPr>
          <p:nvPr>
            <p:ph idx="1"/>
          </p:nvPr>
        </p:nvSpPr>
        <p:spPr>
          <a:xfrm>
            <a:off x="74057" y="1343901"/>
            <a:ext cx="5938103" cy="4525963"/>
          </a:xfrm>
        </p:spPr>
        <p:txBody>
          <a:bodyPr/>
          <a:lstStyle/>
          <a:p>
            <a:pPr marL="0" indent="0">
              <a:buNone/>
            </a:pPr>
            <a:r>
              <a:rPr lang="en-GB" sz="2400" dirty="0"/>
              <a:t>1) replacement of all on-CSC and part of on-disk electronics </a:t>
            </a:r>
          </a:p>
          <a:p>
            <a:r>
              <a:rPr lang="en-GB" sz="2000" dirty="0">
                <a:solidFill>
                  <a:schemeClr val="tx1"/>
                </a:solidFill>
              </a:rPr>
              <a:t>component production for new on-chamber electronics is on schedule → on target for the “ready for installation” milestone (11 Mar 2019)</a:t>
            </a:r>
            <a:endParaRPr lang="en-GB" sz="2400" dirty="0"/>
          </a:p>
          <a:p>
            <a:pPr marL="0" indent="0">
              <a:buNone/>
            </a:pPr>
            <a:r>
              <a:rPr lang="en-GB" sz="2400" dirty="0"/>
              <a:t>2) 144 triple-GEM chambers to be added to the first endcap station</a:t>
            </a:r>
          </a:p>
          <a:p>
            <a:r>
              <a:rPr lang="en-GB" sz="2000" dirty="0">
                <a:solidFill>
                  <a:schemeClr val="tx1"/>
                </a:solidFill>
              </a:rPr>
              <a:t>additional layer in front of existing muon station (ME1/1) at 1.6≤|𝜂|≤2.2</a:t>
            </a:r>
          </a:p>
          <a:p>
            <a:r>
              <a:rPr lang="en-GB" sz="2000" dirty="0">
                <a:solidFill>
                  <a:schemeClr val="tx1"/>
                </a:solidFill>
              </a:rPr>
              <a:t>necessary for phase-2 to control trigger rates but get to reap benefits in Run3</a:t>
            </a:r>
          </a:p>
          <a:p>
            <a:r>
              <a:rPr lang="en-GB" sz="2000" dirty="0">
                <a:solidFill>
                  <a:schemeClr val="tx1"/>
                </a:solidFill>
              </a:rPr>
              <a:t>all GE1/1 chambers have been built and validated</a:t>
            </a:r>
          </a:p>
          <a:p>
            <a:r>
              <a:rPr lang="en-GB" sz="2000" dirty="0">
                <a:solidFill>
                  <a:schemeClr val="tx1"/>
                </a:solidFill>
              </a:rPr>
              <a:t>electronics production on-going</a:t>
            </a:r>
          </a:p>
          <a:p>
            <a:r>
              <a:rPr lang="en-GB" sz="2000" dirty="0">
                <a:solidFill>
                  <a:schemeClr val="tx1"/>
                </a:solidFill>
              </a:rPr>
              <a:t>on schedule to start installation at end of Aug 2019</a:t>
            </a:r>
          </a:p>
          <a:p>
            <a:endParaRPr lang="en-GB" dirty="0"/>
          </a:p>
        </p:txBody>
      </p:sp>
      <p:sp>
        <p:nvSpPr>
          <p:cNvPr id="4" name="Slide Number Placeholder 3">
            <a:extLst>
              <a:ext uri="{FF2B5EF4-FFF2-40B4-BE49-F238E27FC236}">
                <a16:creationId xmlns:a16="http://schemas.microsoft.com/office/drawing/2014/main" id="{3CA12554-B91D-44DD-A75F-CC775F5FB31E}"/>
              </a:ext>
            </a:extLst>
          </p:cNvPr>
          <p:cNvSpPr>
            <a:spLocks noGrp="1"/>
          </p:cNvSpPr>
          <p:nvPr>
            <p:ph type="sldNum" sz="quarter" idx="12"/>
          </p:nvPr>
        </p:nvSpPr>
        <p:spPr/>
        <p:txBody>
          <a:bodyPr/>
          <a:lstStyle/>
          <a:p>
            <a:pPr>
              <a:defRPr/>
            </a:pPr>
            <a:fld id="{7560666D-F64D-4C1B-9544-C505E21D54D3}" type="slidenum">
              <a:rPr lang="en-GB" smtClean="0"/>
              <a:pPr>
                <a:defRPr/>
              </a:pPr>
              <a:t>9</a:t>
            </a:fld>
            <a:r>
              <a:rPr lang="en-GB"/>
              <a:t> </a:t>
            </a:r>
            <a:endParaRPr lang="en-GB" dirty="0"/>
          </a:p>
        </p:txBody>
      </p:sp>
      <p:pic>
        <p:nvPicPr>
          <p:cNvPr id="5" name="Picture 4">
            <a:extLst>
              <a:ext uri="{FF2B5EF4-FFF2-40B4-BE49-F238E27FC236}">
                <a16:creationId xmlns:a16="http://schemas.microsoft.com/office/drawing/2014/main" id="{AAF6588D-F035-44CC-9E82-46D9647CBCA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91097" y="216853"/>
            <a:ext cx="1957931" cy="3367097"/>
          </a:xfrm>
          <a:prstGeom prst="rect">
            <a:avLst/>
          </a:prstGeom>
        </p:spPr>
      </p:pic>
      <p:sp>
        <p:nvSpPr>
          <p:cNvPr id="6" name="Rectangle 5">
            <a:extLst>
              <a:ext uri="{FF2B5EF4-FFF2-40B4-BE49-F238E27FC236}">
                <a16:creationId xmlns:a16="http://schemas.microsoft.com/office/drawing/2014/main" id="{333EEF19-D2F9-4460-99A9-CBED77AB6ED8}"/>
              </a:ext>
            </a:extLst>
          </p:cNvPr>
          <p:cNvSpPr/>
          <p:nvPr/>
        </p:nvSpPr>
        <p:spPr>
          <a:xfrm>
            <a:off x="6498167" y="164842"/>
            <a:ext cx="2569484" cy="923330"/>
          </a:xfrm>
          <a:prstGeom prst="rect">
            <a:avLst/>
          </a:prstGeom>
          <a:solidFill>
            <a:schemeClr val="bg2"/>
          </a:solidFill>
        </p:spPr>
        <p:txBody>
          <a:bodyPr wrap="square">
            <a:spAutoFit/>
          </a:bodyPr>
          <a:lstStyle/>
          <a:p>
            <a:pPr algn="ctr"/>
            <a:r>
              <a:rPr lang="en-US" dirty="0"/>
              <a:t>the first ME1/1 is extracted on Jan 22</a:t>
            </a:r>
          </a:p>
          <a:p>
            <a:pPr algn="ctr"/>
            <a:r>
              <a:rPr lang="en-US" dirty="0"/>
              <a:t>for electronics upgrades </a:t>
            </a:r>
          </a:p>
        </p:txBody>
      </p:sp>
      <p:pic>
        <p:nvPicPr>
          <p:cNvPr id="7" name="Picture 6">
            <a:extLst>
              <a:ext uri="{FF2B5EF4-FFF2-40B4-BE49-F238E27FC236}">
                <a16:creationId xmlns:a16="http://schemas.microsoft.com/office/drawing/2014/main" id="{EFC80970-0076-429B-99E8-25C9D88736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2160" y="4031200"/>
            <a:ext cx="2959959" cy="2585243"/>
          </a:xfrm>
          <a:prstGeom prst="rect">
            <a:avLst/>
          </a:prstGeom>
        </p:spPr>
      </p:pic>
      <p:sp>
        <p:nvSpPr>
          <p:cNvPr id="8" name="Rectangle 7">
            <a:extLst>
              <a:ext uri="{FF2B5EF4-FFF2-40B4-BE49-F238E27FC236}">
                <a16:creationId xmlns:a16="http://schemas.microsoft.com/office/drawing/2014/main" id="{66BC51A1-4703-4EB8-8510-8BFA8ADD8669}"/>
              </a:ext>
            </a:extLst>
          </p:cNvPr>
          <p:cNvSpPr/>
          <p:nvPr/>
        </p:nvSpPr>
        <p:spPr>
          <a:xfrm>
            <a:off x="6876256" y="3708034"/>
            <a:ext cx="2187615" cy="646331"/>
          </a:xfrm>
          <a:prstGeom prst="rect">
            <a:avLst/>
          </a:prstGeom>
          <a:solidFill>
            <a:schemeClr val="bg2"/>
          </a:solidFill>
        </p:spPr>
        <p:txBody>
          <a:bodyPr wrap="square">
            <a:spAutoFit/>
          </a:bodyPr>
          <a:lstStyle/>
          <a:p>
            <a:pPr algn="ctr"/>
            <a:r>
              <a:rPr lang="en-US" dirty="0"/>
              <a:t>GEM chambers ready to install</a:t>
            </a:r>
          </a:p>
        </p:txBody>
      </p:sp>
    </p:spTree>
    <p:extLst>
      <p:ext uri="{BB962C8B-B14F-4D97-AF65-F5344CB8AC3E}">
        <p14:creationId xmlns:p14="http://schemas.microsoft.com/office/powerpoint/2010/main" val="4058952232"/>
      </p:ext>
    </p:extLst>
  </p:cSld>
  <p:clrMapOvr>
    <a:masterClrMapping/>
  </p:clrMapOvr>
  <mc:AlternateContent xmlns:mc="http://schemas.openxmlformats.org/markup-compatibility/2006">
    <mc:Choice xmlns:p14="http://schemas.microsoft.com/office/powerpoint/2010/main" Requires="p14">
      <p:transition spd="slow" p14:dur="2000" advTm="69876"/>
    </mc:Choice>
    <mc:Fallback>
      <p:transition spd="slow" advTm="69876"/>
    </mc:Fallback>
  </mc:AlternateContent>
</p:sld>
</file>

<file path=ppt/theme/theme1.xml><?xml version="1.0" encoding="utf-8"?>
<a:theme xmlns:a="http://schemas.openxmlformats.org/drawingml/2006/main" name="egammaPFClustersAndRecHitsPropos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egammaPFClustersAndRecHitsProposal</Template>
  <TotalTime>160755</TotalTime>
  <Words>2366</Words>
  <Application>Microsoft Office PowerPoint</Application>
  <PresentationFormat>On-screen Show (4:3)</PresentationFormat>
  <Paragraphs>389</Paragraphs>
  <Slides>32</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Avenir Next</vt:lpstr>
      <vt:lpstr>Avenir Next Medium</vt:lpstr>
      <vt:lpstr>Calibri</vt:lpstr>
      <vt:lpstr>Cambria Math</vt:lpstr>
      <vt:lpstr>DIN Condensed</vt:lpstr>
      <vt:lpstr>Helvetica</vt:lpstr>
      <vt:lpstr>Roboto</vt:lpstr>
      <vt:lpstr>egammaPFClustersAndRecHitsProposal</vt:lpstr>
      <vt:lpstr>CMS Status Report  Sam Harper   on behalf of the CMS collaboration  LHCC Open Session 27 February 2019   </vt:lpstr>
      <vt:lpstr>Outline</vt:lpstr>
      <vt:lpstr>Heavy Ion Run Summary </vt:lpstr>
      <vt:lpstr>Heavy Ion Run Summary (II)</vt:lpstr>
      <vt:lpstr>Outline</vt:lpstr>
      <vt:lpstr>First a reminder, CMS detector was far from static over Run2, evolved significantly</vt:lpstr>
      <vt:lpstr>LS2 Major Projects Summary: Finish Phase-1, Prepare for Phase-2</vt:lpstr>
      <vt:lpstr>LS2 Status </vt:lpstr>
      <vt:lpstr>LS Status (II):  Phase-2 Muon Upgrade</vt:lpstr>
      <vt:lpstr>Outline</vt:lpstr>
      <vt:lpstr>Computing: Production activities               since last LHCC</vt:lpstr>
      <vt:lpstr> Computing: Other relevant activities  </vt:lpstr>
      <vt:lpstr>L1 Trigger  </vt:lpstr>
      <vt:lpstr>Calorimeters  </vt:lpstr>
      <vt:lpstr>Muon System </vt:lpstr>
      <vt:lpstr>Precision Proton Spectrometer</vt:lpstr>
      <vt:lpstr>Outline</vt:lpstr>
      <vt:lpstr>Publications Report </vt:lpstr>
      <vt:lpstr>Physics results since the last LHCC meeting</vt:lpstr>
      <vt:lpstr>First (in LHC) Run2 paper submitted!</vt:lpstr>
      <vt:lpstr>Single Top: ATLAS + CMS                                   Run1  Combination</vt:lpstr>
      <vt:lpstr>Observation of Single Top                       with associated Z boson</vt:lpstr>
      <vt:lpstr>Top spin correlation </vt:lpstr>
      <vt:lpstr>Exotic Searches: Status </vt:lpstr>
      <vt:lpstr>HL-LHC Yellow report  </vt:lpstr>
      <vt:lpstr>HL-LHC Yellow Report: Higgs couplings</vt:lpstr>
      <vt:lpstr>Phase-2 TDRs</vt:lpstr>
      <vt:lpstr>Summary</vt:lpstr>
      <vt:lpstr>PowerPoint Presentation</vt:lpstr>
      <vt:lpstr>2018 pp Summary: CMS Detector Status</vt:lpstr>
      <vt:lpstr>Top Spin: Δϕ_ll</vt:lpstr>
      <vt:lpstr>HL-LHC &amp; HE-LHC Studies: Higgs self couplings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sharper</dc:creator>
  <cp:lastModifiedBy>sharper</cp:lastModifiedBy>
  <cp:revision>1945</cp:revision>
  <dcterms:created xsi:type="dcterms:W3CDTF">2015-04-01T07:07:52Z</dcterms:created>
  <dcterms:modified xsi:type="dcterms:W3CDTF">2019-02-27T07:18:33Z</dcterms:modified>
</cp:coreProperties>
</file>