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8" r:id="rId3"/>
    <p:sldMasterId id="2147483676" r:id="rId4"/>
  </p:sldMasterIdLst>
  <p:notesMasterIdLst>
    <p:notesMasterId r:id="rId26"/>
  </p:notesMasterIdLst>
  <p:sldIdLst>
    <p:sldId id="256" r:id="rId5"/>
    <p:sldId id="258" r:id="rId6"/>
    <p:sldId id="257" r:id="rId7"/>
    <p:sldId id="275" r:id="rId8"/>
    <p:sldId id="276" r:id="rId9"/>
    <p:sldId id="259" r:id="rId10"/>
    <p:sldId id="260" r:id="rId11"/>
    <p:sldId id="261" r:id="rId12"/>
    <p:sldId id="262" r:id="rId13"/>
    <p:sldId id="263" r:id="rId14"/>
    <p:sldId id="270" r:id="rId15"/>
    <p:sldId id="271" r:id="rId16"/>
    <p:sldId id="272" r:id="rId17"/>
    <p:sldId id="269" r:id="rId18"/>
    <p:sldId id="266" r:id="rId19"/>
    <p:sldId id="267" r:id="rId20"/>
    <p:sldId id="268" r:id="rId21"/>
    <p:sldId id="264" r:id="rId22"/>
    <p:sldId id="265" r:id="rId23"/>
    <p:sldId id="273" r:id="rId24"/>
    <p:sldId id="27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00" d="100"/>
          <a:sy n="100" d="100"/>
        </p:scale>
        <p:origin x="432" y="5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Splice temperature for</a:t>
            </a:r>
            <a:r>
              <a:rPr lang="en-GB" b="1" baseline="0" dirty="0"/>
              <a:t> various gaseous </a:t>
            </a:r>
            <a:r>
              <a:rPr lang="en-GB" b="1" baseline="0" dirty="0" smtClean="0"/>
              <a:t>temperatures and splice resistances</a:t>
            </a:r>
            <a:endParaRPr lang="en-GB" b="1" dirty="0"/>
          </a:p>
        </c:rich>
      </c:tx>
      <c:layout>
        <c:manualLayout>
          <c:xMode val="edge"/>
          <c:yMode val="edge"/>
          <c:x val="8.3328284696838312E-2"/>
          <c:y val="1.5414258188824663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43901378844746E-2"/>
          <c:y val="7.146435452793834E-2"/>
          <c:w val="0.60888274965259903"/>
          <c:h val="0.84298014048821934"/>
        </c:manualLayout>
      </c:layout>
      <c:scatterChart>
        <c:scatterStyle val="smoothMarker"/>
        <c:varyColors val="0"/>
        <c:ser>
          <c:idx val="1"/>
          <c:order val="0"/>
          <c:tx>
            <c:v>The=10K, R=10nO</c:v>
          </c:tx>
          <c:spPr>
            <a:ln w="19050" cap="rnd">
              <a:solidFill>
                <a:schemeClr val="accent2"/>
              </a:solidFill>
              <a:round/>
            </a:ln>
            <a:effectLst/>
          </c:spPr>
          <c:marker>
            <c:symbol val="none"/>
          </c:marker>
          <c:xVal>
            <c:numRef>
              <c:f>'R=10nO'!$A$13:$A$19</c:f>
              <c:numCache>
                <c:formatCode>General</c:formatCode>
                <c:ptCount val="7"/>
                <c:pt idx="0">
                  <c:v>0.25</c:v>
                </c:pt>
                <c:pt idx="1">
                  <c:v>0.5</c:v>
                </c:pt>
                <c:pt idx="2">
                  <c:v>1</c:v>
                </c:pt>
                <c:pt idx="3">
                  <c:v>2.5</c:v>
                </c:pt>
                <c:pt idx="4">
                  <c:v>5</c:v>
                </c:pt>
                <c:pt idx="5">
                  <c:v>7.5</c:v>
                </c:pt>
                <c:pt idx="6">
                  <c:v>10</c:v>
                </c:pt>
              </c:numCache>
            </c:numRef>
          </c:xVal>
          <c:yVal>
            <c:numRef>
              <c:f>'R=10nO'!$L$13:$L$19</c:f>
              <c:numCache>
                <c:formatCode>0.0</c:formatCode>
                <c:ptCount val="7"/>
                <c:pt idx="0">
                  <c:v>10.923076923076923</c:v>
                </c:pt>
                <c:pt idx="1">
                  <c:v>10.529411764705882</c:v>
                </c:pt>
                <c:pt idx="2">
                  <c:v>10.305084745762711</c:v>
                </c:pt>
                <c:pt idx="3">
                  <c:v>10.146341463414634</c:v>
                </c:pt>
                <c:pt idx="4">
                  <c:v>10.084112149532711</c:v>
                </c:pt>
                <c:pt idx="5">
                  <c:v>10.060742407199101</c:v>
                </c:pt>
                <c:pt idx="6">
                  <c:v>10.048214285714286</c:v>
                </c:pt>
              </c:numCache>
            </c:numRef>
          </c:yVal>
          <c:smooth val="1"/>
          <c:extLst>
            <c:ext xmlns:c16="http://schemas.microsoft.com/office/drawing/2014/chart" uri="{C3380CC4-5D6E-409C-BE32-E72D297353CC}">
              <c16:uniqueId val="{00000000-B78A-4F20-864F-D2B83559EB3C}"/>
            </c:ext>
          </c:extLst>
        </c:ser>
        <c:ser>
          <c:idx val="5"/>
          <c:order val="1"/>
          <c:tx>
            <c:v>The=10K, R=25nO</c:v>
          </c:tx>
          <c:spPr>
            <a:ln w="19050" cap="rnd">
              <a:solidFill>
                <a:schemeClr val="accent2"/>
              </a:solidFill>
              <a:prstDash val="lgDash"/>
              <a:round/>
            </a:ln>
            <a:effectLst/>
          </c:spPr>
          <c:marker>
            <c:symbol val="none"/>
          </c:marker>
          <c:xVal>
            <c:numRef>
              <c:f>'R=25nO'!$A$13:$A$19</c:f>
              <c:numCache>
                <c:formatCode>General</c:formatCode>
                <c:ptCount val="7"/>
                <c:pt idx="0">
                  <c:v>0.25</c:v>
                </c:pt>
                <c:pt idx="1">
                  <c:v>0.5</c:v>
                </c:pt>
                <c:pt idx="2">
                  <c:v>1</c:v>
                </c:pt>
                <c:pt idx="3">
                  <c:v>2.5</c:v>
                </c:pt>
                <c:pt idx="4">
                  <c:v>5</c:v>
                </c:pt>
                <c:pt idx="5">
                  <c:v>7.5</c:v>
                </c:pt>
                <c:pt idx="6">
                  <c:v>10</c:v>
                </c:pt>
              </c:numCache>
            </c:numRef>
          </c:xVal>
          <c:yVal>
            <c:numRef>
              <c:f>'R=25nO'!$L$13:$L$19</c:f>
              <c:numCache>
                <c:formatCode>0.0</c:formatCode>
                <c:ptCount val="7"/>
                <c:pt idx="0">
                  <c:v>12.307692307692308</c:v>
                </c:pt>
                <c:pt idx="1">
                  <c:v>11.323529411764707</c:v>
                </c:pt>
                <c:pt idx="2">
                  <c:v>10.76271186440678</c:v>
                </c:pt>
                <c:pt idx="3">
                  <c:v>10.365853658536585</c:v>
                </c:pt>
                <c:pt idx="4">
                  <c:v>10.210280373831775</c:v>
                </c:pt>
                <c:pt idx="5">
                  <c:v>10.15185601799775</c:v>
                </c:pt>
                <c:pt idx="6">
                  <c:v>10.120535714285714</c:v>
                </c:pt>
              </c:numCache>
            </c:numRef>
          </c:yVal>
          <c:smooth val="1"/>
          <c:extLst>
            <c:ext xmlns:c16="http://schemas.microsoft.com/office/drawing/2014/chart" uri="{C3380CC4-5D6E-409C-BE32-E72D297353CC}">
              <c16:uniqueId val="{00000001-B78A-4F20-864F-D2B83559EB3C}"/>
            </c:ext>
          </c:extLst>
        </c:ser>
        <c:ser>
          <c:idx val="9"/>
          <c:order val="2"/>
          <c:tx>
            <c:v>The=10K, R=50nO</c:v>
          </c:tx>
          <c:spPr>
            <a:ln w="19050" cap="rnd">
              <a:solidFill>
                <a:schemeClr val="accent2"/>
              </a:solidFill>
              <a:prstDash val="sysDash"/>
              <a:round/>
            </a:ln>
            <a:effectLst/>
          </c:spPr>
          <c:marker>
            <c:symbol val="none"/>
          </c:marker>
          <c:xVal>
            <c:numRef>
              <c:f>'R=50nO'!$A$13:$A$19</c:f>
              <c:numCache>
                <c:formatCode>General</c:formatCode>
                <c:ptCount val="7"/>
                <c:pt idx="0">
                  <c:v>0.25</c:v>
                </c:pt>
                <c:pt idx="1">
                  <c:v>0.5</c:v>
                </c:pt>
                <c:pt idx="2">
                  <c:v>1</c:v>
                </c:pt>
                <c:pt idx="3">
                  <c:v>2.5</c:v>
                </c:pt>
                <c:pt idx="4">
                  <c:v>5</c:v>
                </c:pt>
                <c:pt idx="5">
                  <c:v>7.5</c:v>
                </c:pt>
                <c:pt idx="6">
                  <c:v>10</c:v>
                </c:pt>
              </c:numCache>
            </c:numRef>
          </c:xVal>
          <c:yVal>
            <c:numRef>
              <c:f>'R=50nO'!$L$13:$L$19</c:f>
              <c:numCache>
                <c:formatCode>0.0</c:formatCode>
                <c:ptCount val="7"/>
                <c:pt idx="0">
                  <c:v>14.615384615384617</c:v>
                </c:pt>
                <c:pt idx="1">
                  <c:v>12.647058823529411</c:v>
                </c:pt>
                <c:pt idx="2">
                  <c:v>11.525423728813559</c:v>
                </c:pt>
                <c:pt idx="3">
                  <c:v>10.731707317073171</c:v>
                </c:pt>
                <c:pt idx="4">
                  <c:v>10.420560747663551</c:v>
                </c:pt>
                <c:pt idx="5">
                  <c:v>10.303712035995501</c:v>
                </c:pt>
                <c:pt idx="6">
                  <c:v>10.241071428571429</c:v>
                </c:pt>
              </c:numCache>
            </c:numRef>
          </c:yVal>
          <c:smooth val="1"/>
          <c:extLst>
            <c:ext xmlns:c16="http://schemas.microsoft.com/office/drawing/2014/chart" uri="{C3380CC4-5D6E-409C-BE32-E72D297353CC}">
              <c16:uniqueId val="{00000002-B78A-4F20-864F-D2B83559EB3C}"/>
            </c:ext>
          </c:extLst>
        </c:ser>
        <c:ser>
          <c:idx val="13"/>
          <c:order val="3"/>
          <c:tx>
            <c:v>The=10K, R=100nO</c:v>
          </c:tx>
          <c:spPr>
            <a:ln w="19050" cap="rnd">
              <a:solidFill>
                <a:schemeClr val="accent2">
                  <a:lumMod val="80000"/>
                  <a:lumOff val="20000"/>
                </a:schemeClr>
              </a:solidFill>
              <a:prstDash val="sysDot"/>
              <a:round/>
            </a:ln>
            <a:effectLst/>
          </c:spPr>
          <c:marker>
            <c:symbol val="none"/>
          </c:marker>
          <c:xVal>
            <c:numRef>
              <c:f>'R=100nO'!$A$13:$A$19</c:f>
              <c:numCache>
                <c:formatCode>General</c:formatCode>
                <c:ptCount val="7"/>
                <c:pt idx="0">
                  <c:v>0.25</c:v>
                </c:pt>
                <c:pt idx="1">
                  <c:v>0.5</c:v>
                </c:pt>
                <c:pt idx="2">
                  <c:v>1</c:v>
                </c:pt>
                <c:pt idx="3">
                  <c:v>2.5</c:v>
                </c:pt>
                <c:pt idx="4">
                  <c:v>5</c:v>
                </c:pt>
                <c:pt idx="5">
                  <c:v>7.5</c:v>
                </c:pt>
                <c:pt idx="6">
                  <c:v>10</c:v>
                </c:pt>
              </c:numCache>
            </c:numRef>
          </c:xVal>
          <c:yVal>
            <c:numRef>
              <c:f>'R=100nO'!$L$13:$L$19</c:f>
              <c:numCache>
                <c:formatCode>0.0</c:formatCode>
                <c:ptCount val="7"/>
                <c:pt idx="0">
                  <c:v>19.230769230769234</c:v>
                </c:pt>
                <c:pt idx="1">
                  <c:v>15.294117647058822</c:v>
                </c:pt>
                <c:pt idx="2">
                  <c:v>13.050847457627119</c:v>
                </c:pt>
                <c:pt idx="3">
                  <c:v>11.463414634146341</c:v>
                </c:pt>
                <c:pt idx="4">
                  <c:v>10.841121495327103</c:v>
                </c:pt>
                <c:pt idx="5">
                  <c:v>10.607424071991002</c:v>
                </c:pt>
                <c:pt idx="6">
                  <c:v>10.482142857142858</c:v>
                </c:pt>
              </c:numCache>
            </c:numRef>
          </c:yVal>
          <c:smooth val="1"/>
          <c:extLst>
            <c:ext xmlns:c16="http://schemas.microsoft.com/office/drawing/2014/chart" uri="{C3380CC4-5D6E-409C-BE32-E72D297353CC}">
              <c16:uniqueId val="{00000003-B78A-4F20-864F-D2B83559EB3C}"/>
            </c:ext>
          </c:extLst>
        </c:ser>
        <c:ser>
          <c:idx val="2"/>
          <c:order val="4"/>
          <c:tx>
            <c:v>The=15K, R=10nO</c:v>
          </c:tx>
          <c:spPr>
            <a:ln w="19050" cap="rnd">
              <a:solidFill>
                <a:srgbClr val="00B050"/>
              </a:solidFill>
              <a:round/>
            </a:ln>
            <a:effectLst/>
          </c:spPr>
          <c:marker>
            <c:symbol val="none"/>
          </c:marker>
          <c:xVal>
            <c:numRef>
              <c:f>'R=10nO'!$A$20:$A$26</c:f>
              <c:numCache>
                <c:formatCode>General</c:formatCode>
                <c:ptCount val="7"/>
                <c:pt idx="0">
                  <c:v>0.25</c:v>
                </c:pt>
                <c:pt idx="1">
                  <c:v>0.5</c:v>
                </c:pt>
                <c:pt idx="2">
                  <c:v>1</c:v>
                </c:pt>
                <c:pt idx="3">
                  <c:v>2.5</c:v>
                </c:pt>
                <c:pt idx="4">
                  <c:v>5</c:v>
                </c:pt>
                <c:pt idx="5">
                  <c:v>7.5</c:v>
                </c:pt>
                <c:pt idx="6">
                  <c:v>10</c:v>
                </c:pt>
              </c:numCache>
            </c:numRef>
          </c:xVal>
          <c:yVal>
            <c:numRef>
              <c:f>'R=10nO'!$L$20:$L$26</c:f>
              <c:numCache>
                <c:formatCode>0.0</c:formatCode>
                <c:ptCount val="7"/>
                <c:pt idx="0">
                  <c:v>15.889621087314662</c:v>
                </c:pt>
                <c:pt idx="1">
                  <c:v>15.509433962264151</c:v>
                </c:pt>
                <c:pt idx="2">
                  <c:v>15.293478260869565</c:v>
                </c:pt>
                <c:pt idx="3">
                  <c:v>15.140992167101828</c:v>
                </c:pt>
                <c:pt idx="4">
                  <c:v>15.08095952023988</c:v>
                </c:pt>
                <c:pt idx="5">
                  <c:v>15.058504875406284</c:v>
                </c:pt>
                <c:pt idx="6">
                  <c:v>15.046551724137931</c:v>
                </c:pt>
              </c:numCache>
            </c:numRef>
          </c:yVal>
          <c:smooth val="1"/>
          <c:extLst>
            <c:ext xmlns:c16="http://schemas.microsoft.com/office/drawing/2014/chart" uri="{C3380CC4-5D6E-409C-BE32-E72D297353CC}">
              <c16:uniqueId val="{00000004-B78A-4F20-864F-D2B83559EB3C}"/>
            </c:ext>
          </c:extLst>
        </c:ser>
        <c:ser>
          <c:idx val="6"/>
          <c:order val="5"/>
          <c:tx>
            <c:v>The=15K, R=25nO</c:v>
          </c:tx>
          <c:spPr>
            <a:ln w="19050" cap="rnd">
              <a:solidFill>
                <a:srgbClr val="00B050"/>
              </a:solidFill>
              <a:prstDash val="lgDash"/>
              <a:round/>
            </a:ln>
            <a:effectLst/>
          </c:spPr>
          <c:marker>
            <c:symbol val="none"/>
          </c:marker>
          <c:xVal>
            <c:numRef>
              <c:f>'R=25nO'!$A$20:$A$26</c:f>
              <c:numCache>
                <c:formatCode>General</c:formatCode>
                <c:ptCount val="7"/>
                <c:pt idx="0">
                  <c:v>0.25</c:v>
                </c:pt>
                <c:pt idx="1">
                  <c:v>0.5</c:v>
                </c:pt>
                <c:pt idx="2">
                  <c:v>1</c:v>
                </c:pt>
                <c:pt idx="3">
                  <c:v>2.5</c:v>
                </c:pt>
                <c:pt idx="4">
                  <c:v>5</c:v>
                </c:pt>
                <c:pt idx="5">
                  <c:v>7.5</c:v>
                </c:pt>
                <c:pt idx="6">
                  <c:v>10</c:v>
                </c:pt>
              </c:numCache>
            </c:numRef>
          </c:xVal>
          <c:yVal>
            <c:numRef>
              <c:f>'R=25nO'!$L$20:$L$26</c:f>
              <c:numCache>
                <c:formatCode>0.0</c:formatCode>
                <c:ptCount val="7"/>
                <c:pt idx="0">
                  <c:v>17.224052718286657</c:v>
                </c:pt>
                <c:pt idx="1">
                  <c:v>16.273584905660378</c:v>
                </c:pt>
                <c:pt idx="2">
                  <c:v>15.733695652173914</c:v>
                </c:pt>
                <c:pt idx="3">
                  <c:v>15.352480417754569</c:v>
                </c:pt>
                <c:pt idx="4">
                  <c:v>15.202398800599701</c:v>
                </c:pt>
                <c:pt idx="5">
                  <c:v>15.14626218851571</c:v>
                </c:pt>
                <c:pt idx="6">
                  <c:v>15.116379310344827</c:v>
                </c:pt>
              </c:numCache>
            </c:numRef>
          </c:yVal>
          <c:smooth val="1"/>
          <c:extLst>
            <c:ext xmlns:c16="http://schemas.microsoft.com/office/drawing/2014/chart" uri="{C3380CC4-5D6E-409C-BE32-E72D297353CC}">
              <c16:uniqueId val="{00000005-B78A-4F20-864F-D2B83559EB3C}"/>
            </c:ext>
          </c:extLst>
        </c:ser>
        <c:ser>
          <c:idx val="10"/>
          <c:order val="6"/>
          <c:tx>
            <c:v>The=15K, R=50nO</c:v>
          </c:tx>
          <c:spPr>
            <a:ln w="19050" cap="rnd">
              <a:solidFill>
                <a:srgbClr val="00B050"/>
              </a:solidFill>
              <a:prstDash val="sysDash"/>
              <a:round/>
            </a:ln>
            <a:effectLst/>
          </c:spPr>
          <c:marker>
            <c:symbol val="none"/>
          </c:marker>
          <c:xVal>
            <c:numRef>
              <c:f>'R=50nO'!$A$20:$A$26</c:f>
              <c:numCache>
                <c:formatCode>General</c:formatCode>
                <c:ptCount val="7"/>
                <c:pt idx="0">
                  <c:v>0.25</c:v>
                </c:pt>
                <c:pt idx="1">
                  <c:v>0.5</c:v>
                </c:pt>
                <c:pt idx="2">
                  <c:v>1</c:v>
                </c:pt>
                <c:pt idx="3">
                  <c:v>2.5</c:v>
                </c:pt>
                <c:pt idx="4">
                  <c:v>5</c:v>
                </c:pt>
                <c:pt idx="5">
                  <c:v>7.5</c:v>
                </c:pt>
                <c:pt idx="6">
                  <c:v>10</c:v>
                </c:pt>
              </c:numCache>
            </c:numRef>
          </c:xVal>
          <c:yVal>
            <c:numRef>
              <c:f>'R=50nO'!$L$20:$L$26</c:f>
              <c:numCache>
                <c:formatCode>0.0</c:formatCode>
                <c:ptCount val="7"/>
                <c:pt idx="0">
                  <c:v>19.448105436573311</c:v>
                </c:pt>
                <c:pt idx="1">
                  <c:v>17.547169811320757</c:v>
                </c:pt>
                <c:pt idx="2">
                  <c:v>16.467391304347828</c:v>
                </c:pt>
                <c:pt idx="3">
                  <c:v>15.704960835509139</c:v>
                </c:pt>
                <c:pt idx="4">
                  <c:v>15.4047976011994</c:v>
                </c:pt>
                <c:pt idx="5">
                  <c:v>15.29252437703142</c:v>
                </c:pt>
                <c:pt idx="6">
                  <c:v>15.232758620689655</c:v>
                </c:pt>
              </c:numCache>
            </c:numRef>
          </c:yVal>
          <c:smooth val="1"/>
          <c:extLst>
            <c:ext xmlns:c16="http://schemas.microsoft.com/office/drawing/2014/chart" uri="{C3380CC4-5D6E-409C-BE32-E72D297353CC}">
              <c16:uniqueId val="{00000006-B78A-4F20-864F-D2B83559EB3C}"/>
            </c:ext>
          </c:extLst>
        </c:ser>
        <c:ser>
          <c:idx val="15"/>
          <c:order val="7"/>
          <c:tx>
            <c:v>The=15K, R=100nO</c:v>
          </c:tx>
          <c:spPr>
            <a:ln w="19050" cap="rnd">
              <a:solidFill>
                <a:srgbClr val="00B050"/>
              </a:solidFill>
              <a:prstDash val="sysDot"/>
              <a:round/>
            </a:ln>
            <a:effectLst/>
          </c:spPr>
          <c:marker>
            <c:symbol val="none"/>
          </c:marker>
          <c:xVal>
            <c:numRef>
              <c:f>'R=100nO'!$A$20:$A$26</c:f>
              <c:numCache>
                <c:formatCode>General</c:formatCode>
                <c:ptCount val="7"/>
                <c:pt idx="0">
                  <c:v>0.25</c:v>
                </c:pt>
                <c:pt idx="1">
                  <c:v>0.5</c:v>
                </c:pt>
                <c:pt idx="2">
                  <c:v>1</c:v>
                </c:pt>
                <c:pt idx="3">
                  <c:v>2.5</c:v>
                </c:pt>
                <c:pt idx="4">
                  <c:v>5</c:v>
                </c:pt>
                <c:pt idx="5">
                  <c:v>7.5</c:v>
                </c:pt>
                <c:pt idx="6">
                  <c:v>10</c:v>
                </c:pt>
              </c:numCache>
            </c:numRef>
          </c:xVal>
          <c:yVal>
            <c:numRef>
              <c:f>'R=100nO'!$L$20:$L$26</c:f>
              <c:numCache>
                <c:formatCode>0.0</c:formatCode>
                <c:ptCount val="7"/>
                <c:pt idx="0">
                  <c:v>23.896210873146622</c:v>
                </c:pt>
                <c:pt idx="1">
                  <c:v>20.09433962264151</c:v>
                </c:pt>
                <c:pt idx="2">
                  <c:v>17.934782608695652</c:v>
                </c:pt>
                <c:pt idx="3">
                  <c:v>16.409921671018278</c:v>
                </c:pt>
                <c:pt idx="4">
                  <c:v>15.8095952023988</c:v>
                </c:pt>
                <c:pt idx="5">
                  <c:v>15.585048754062839</c:v>
                </c:pt>
                <c:pt idx="6">
                  <c:v>15.46551724137931</c:v>
                </c:pt>
              </c:numCache>
            </c:numRef>
          </c:yVal>
          <c:smooth val="1"/>
          <c:extLst>
            <c:ext xmlns:c16="http://schemas.microsoft.com/office/drawing/2014/chart" uri="{C3380CC4-5D6E-409C-BE32-E72D297353CC}">
              <c16:uniqueId val="{00000007-B78A-4F20-864F-D2B83559EB3C}"/>
            </c:ext>
          </c:extLst>
        </c:ser>
        <c:ser>
          <c:idx val="3"/>
          <c:order val="8"/>
          <c:tx>
            <c:v>The=20K, R=10nO</c:v>
          </c:tx>
          <c:spPr>
            <a:ln w="19050" cap="rnd">
              <a:solidFill>
                <a:srgbClr val="7030A0"/>
              </a:solidFill>
              <a:round/>
            </a:ln>
            <a:effectLst/>
          </c:spPr>
          <c:marker>
            <c:symbol val="none"/>
          </c:marker>
          <c:xVal>
            <c:numRef>
              <c:f>'R=10nO'!$A$27:$A$33</c:f>
              <c:numCache>
                <c:formatCode>General</c:formatCode>
                <c:ptCount val="7"/>
                <c:pt idx="0">
                  <c:v>0.25</c:v>
                </c:pt>
                <c:pt idx="1">
                  <c:v>0.5</c:v>
                </c:pt>
                <c:pt idx="2">
                  <c:v>1</c:v>
                </c:pt>
                <c:pt idx="3">
                  <c:v>2.5</c:v>
                </c:pt>
                <c:pt idx="4">
                  <c:v>5</c:v>
                </c:pt>
                <c:pt idx="5">
                  <c:v>7.5</c:v>
                </c:pt>
                <c:pt idx="6">
                  <c:v>10</c:v>
                </c:pt>
              </c:numCache>
            </c:numRef>
          </c:xVal>
          <c:yVal>
            <c:numRef>
              <c:f>'R=10nO'!$L$27:$L$33</c:f>
              <c:numCache>
                <c:formatCode>0.0</c:formatCode>
                <c:ptCount val="7"/>
                <c:pt idx="0">
                  <c:v>20.864000000000001</c:v>
                </c:pt>
                <c:pt idx="1">
                  <c:v>20.495412844036696</c:v>
                </c:pt>
                <c:pt idx="2">
                  <c:v>20.285714285714285</c:v>
                </c:pt>
                <c:pt idx="3">
                  <c:v>20.137055837563452</c:v>
                </c:pt>
                <c:pt idx="4">
                  <c:v>20.078717201166182</c:v>
                </c:pt>
                <c:pt idx="5">
                  <c:v>20.056902002107481</c:v>
                </c:pt>
                <c:pt idx="6">
                  <c:v>20.045378151260504</c:v>
                </c:pt>
              </c:numCache>
            </c:numRef>
          </c:yVal>
          <c:smooth val="1"/>
          <c:extLst>
            <c:ext xmlns:c16="http://schemas.microsoft.com/office/drawing/2014/chart" uri="{C3380CC4-5D6E-409C-BE32-E72D297353CC}">
              <c16:uniqueId val="{00000008-B78A-4F20-864F-D2B83559EB3C}"/>
            </c:ext>
          </c:extLst>
        </c:ser>
        <c:ser>
          <c:idx val="7"/>
          <c:order val="9"/>
          <c:tx>
            <c:v>The=20K, R=25nO</c:v>
          </c:tx>
          <c:spPr>
            <a:ln w="19050" cap="rnd">
              <a:solidFill>
                <a:srgbClr val="7030A0"/>
              </a:solidFill>
              <a:prstDash val="lgDash"/>
              <a:round/>
            </a:ln>
            <a:effectLst/>
          </c:spPr>
          <c:marker>
            <c:symbol val="none"/>
          </c:marker>
          <c:xVal>
            <c:numRef>
              <c:f>'R=25nO'!$A$27:$A$33</c:f>
              <c:numCache>
                <c:formatCode>General</c:formatCode>
                <c:ptCount val="7"/>
                <c:pt idx="0">
                  <c:v>0.25</c:v>
                </c:pt>
                <c:pt idx="1">
                  <c:v>0.5</c:v>
                </c:pt>
                <c:pt idx="2">
                  <c:v>1</c:v>
                </c:pt>
                <c:pt idx="3">
                  <c:v>2.5</c:v>
                </c:pt>
                <c:pt idx="4">
                  <c:v>5</c:v>
                </c:pt>
                <c:pt idx="5">
                  <c:v>7.5</c:v>
                </c:pt>
                <c:pt idx="6">
                  <c:v>10</c:v>
                </c:pt>
              </c:numCache>
            </c:numRef>
          </c:xVal>
          <c:yVal>
            <c:numRef>
              <c:f>'R=25nO'!$L$27:$L$33</c:f>
              <c:numCache>
                <c:formatCode>0.0</c:formatCode>
                <c:ptCount val="7"/>
                <c:pt idx="0">
                  <c:v>22.16</c:v>
                </c:pt>
                <c:pt idx="1">
                  <c:v>21.238532110091743</c:v>
                </c:pt>
                <c:pt idx="2">
                  <c:v>20.714285714285715</c:v>
                </c:pt>
                <c:pt idx="3">
                  <c:v>20.342639593908629</c:v>
                </c:pt>
                <c:pt idx="4">
                  <c:v>20.196793002915452</c:v>
                </c:pt>
                <c:pt idx="5">
                  <c:v>20.142255005268705</c:v>
                </c:pt>
                <c:pt idx="6">
                  <c:v>20.113445378151262</c:v>
                </c:pt>
              </c:numCache>
            </c:numRef>
          </c:yVal>
          <c:smooth val="1"/>
          <c:extLst>
            <c:ext xmlns:c16="http://schemas.microsoft.com/office/drawing/2014/chart" uri="{C3380CC4-5D6E-409C-BE32-E72D297353CC}">
              <c16:uniqueId val="{00000009-B78A-4F20-864F-D2B83559EB3C}"/>
            </c:ext>
          </c:extLst>
        </c:ser>
        <c:ser>
          <c:idx val="11"/>
          <c:order val="10"/>
          <c:tx>
            <c:v>The=20K, R=50nO</c:v>
          </c:tx>
          <c:spPr>
            <a:ln w="19050" cap="rnd">
              <a:solidFill>
                <a:srgbClr val="7030A0"/>
              </a:solidFill>
              <a:prstDash val="dash"/>
              <a:round/>
            </a:ln>
            <a:effectLst/>
          </c:spPr>
          <c:marker>
            <c:symbol val="none"/>
          </c:marker>
          <c:xVal>
            <c:numRef>
              <c:f>'R=50nO'!$A$27:$A$33</c:f>
              <c:numCache>
                <c:formatCode>General</c:formatCode>
                <c:ptCount val="7"/>
                <c:pt idx="0">
                  <c:v>0.25</c:v>
                </c:pt>
                <c:pt idx="1">
                  <c:v>0.5</c:v>
                </c:pt>
                <c:pt idx="2">
                  <c:v>1</c:v>
                </c:pt>
                <c:pt idx="3">
                  <c:v>2.5</c:v>
                </c:pt>
                <c:pt idx="4">
                  <c:v>5</c:v>
                </c:pt>
                <c:pt idx="5">
                  <c:v>7.5</c:v>
                </c:pt>
                <c:pt idx="6">
                  <c:v>10</c:v>
                </c:pt>
              </c:numCache>
            </c:numRef>
          </c:xVal>
          <c:yVal>
            <c:numRef>
              <c:f>'R=50nO'!$L$27:$L$33</c:f>
              <c:numCache>
                <c:formatCode>0.0</c:formatCode>
                <c:ptCount val="7"/>
                <c:pt idx="0">
                  <c:v>24.32</c:v>
                </c:pt>
                <c:pt idx="1">
                  <c:v>22.477064220183486</c:v>
                </c:pt>
                <c:pt idx="2">
                  <c:v>21.428571428571431</c:v>
                </c:pt>
                <c:pt idx="3">
                  <c:v>20.685279187817258</c:v>
                </c:pt>
                <c:pt idx="4">
                  <c:v>20.393586005830905</c:v>
                </c:pt>
                <c:pt idx="5">
                  <c:v>20.284510010537407</c:v>
                </c:pt>
                <c:pt idx="6">
                  <c:v>20.22689075630252</c:v>
                </c:pt>
              </c:numCache>
            </c:numRef>
          </c:yVal>
          <c:smooth val="1"/>
          <c:extLst>
            <c:ext xmlns:c16="http://schemas.microsoft.com/office/drawing/2014/chart" uri="{C3380CC4-5D6E-409C-BE32-E72D297353CC}">
              <c16:uniqueId val="{0000000A-B78A-4F20-864F-D2B83559EB3C}"/>
            </c:ext>
          </c:extLst>
        </c:ser>
        <c:ser>
          <c:idx val="16"/>
          <c:order val="12"/>
          <c:tx>
            <c:v>The=20K, R=100nO</c:v>
          </c:tx>
          <c:spPr>
            <a:ln w="19050" cap="rnd">
              <a:solidFill>
                <a:srgbClr val="7030A0"/>
              </a:solidFill>
              <a:prstDash val="sysDot"/>
              <a:round/>
            </a:ln>
            <a:effectLst/>
          </c:spPr>
          <c:marker>
            <c:symbol val="none"/>
          </c:marker>
          <c:xVal>
            <c:numRef>
              <c:f>'R=100nO'!$A$27:$A$33</c:f>
              <c:numCache>
                <c:formatCode>General</c:formatCode>
                <c:ptCount val="7"/>
                <c:pt idx="0">
                  <c:v>0.25</c:v>
                </c:pt>
                <c:pt idx="1">
                  <c:v>0.5</c:v>
                </c:pt>
                <c:pt idx="2">
                  <c:v>1</c:v>
                </c:pt>
                <c:pt idx="3">
                  <c:v>2.5</c:v>
                </c:pt>
                <c:pt idx="4">
                  <c:v>5</c:v>
                </c:pt>
                <c:pt idx="5">
                  <c:v>7.5</c:v>
                </c:pt>
                <c:pt idx="6">
                  <c:v>10</c:v>
                </c:pt>
              </c:numCache>
            </c:numRef>
          </c:xVal>
          <c:yVal>
            <c:numRef>
              <c:f>'R=100nO'!$L$27:$L$33</c:f>
              <c:numCache>
                <c:formatCode>0.0</c:formatCode>
                <c:ptCount val="7"/>
                <c:pt idx="0">
                  <c:v>28.64</c:v>
                </c:pt>
                <c:pt idx="1">
                  <c:v>24.954128440366972</c:v>
                </c:pt>
                <c:pt idx="2">
                  <c:v>22.857142857142858</c:v>
                </c:pt>
                <c:pt idx="3">
                  <c:v>21.370558375634516</c:v>
                </c:pt>
                <c:pt idx="4">
                  <c:v>20.787172011661809</c:v>
                </c:pt>
                <c:pt idx="5">
                  <c:v>20.569020021074817</c:v>
                </c:pt>
                <c:pt idx="6">
                  <c:v>20.45378151260504</c:v>
                </c:pt>
              </c:numCache>
            </c:numRef>
          </c:yVal>
          <c:smooth val="1"/>
          <c:extLst>
            <c:ext xmlns:c16="http://schemas.microsoft.com/office/drawing/2014/chart" uri="{C3380CC4-5D6E-409C-BE32-E72D297353CC}">
              <c16:uniqueId val="{0000000B-B78A-4F20-864F-D2B83559EB3C}"/>
            </c:ext>
          </c:extLst>
        </c:ser>
        <c:dLbls>
          <c:showLegendKey val="0"/>
          <c:showVal val="0"/>
          <c:showCatName val="0"/>
          <c:showSerName val="0"/>
          <c:showPercent val="0"/>
          <c:showBubbleSize val="0"/>
        </c:dLbls>
        <c:axId val="520337576"/>
        <c:axId val="571293784"/>
        <c:extLst>
          <c:ext xmlns:c15="http://schemas.microsoft.com/office/drawing/2012/chart" uri="{02D57815-91ED-43cb-92C2-25804820EDAC}">
            <c15:filteredScatterSeries>
              <c15:ser>
                <c:idx val="14"/>
                <c:order val="11"/>
                <c:tx>
                  <c:v>The=15K, R=100nO</c:v>
                </c:tx>
                <c:spPr>
                  <a:ln w="19050" cap="rnd">
                    <a:solidFill>
                      <a:schemeClr val="accent3">
                        <a:lumMod val="80000"/>
                        <a:lumOff val="20000"/>
                      </a:schemeClr>
                    </a:solidFill>
                    <a:prstDash val="sysDot"/>
                    <a:round/>
                  </a:ln>
                  <a:effectLst/>
                </c:spPr>
                <c:marker>
                  <c:symbol val="none"/>
                </c:marker>
                <c:xVal>
                  <c:numRef>
                    <c:extLst>
                      <c:ext uri="{02D57815-91ED-43cb-92C2-25804820EDAC}">
                        <c15:formulaRef>
                          <c15:sqref>'R=100nO'!$A$13:$A$19</c15:sqref>
                        </c15:formulaRef>
                      </c:ext>
                    </c:extLst>
                    <c:numCache>
                      <c:formatCode>General</c:formatCode>
                      <c:ptCount val="7"/>
                      <c:pt idx="0">
                        <c:v>0.25</c:v>
                      </c:pt>
                      <c:pt idx="1">
                        <c:v>0.5</c:v>
                      </c:pt>
                      <c:pt idx="2">
                        <c:v>1</c:v>
                      </c:pt>
                      <c:pt idx="3">
                        <c:v>2.5</c:v>
                      </c:pt>
                      <c:pt idx="4">
                        <c:v>5</c:v>
                      </c:pt>
                      <c:pt idx="5">
                        <c:v>7.5</c:v>
                      </c:pt>
                      <c:pt idx="6">
                        <c:v>10</c:v>
                      </c:pt>
                    </c:numCache>
                  </c:numRef>
                </c:xVal>
                <c:yVal>
                  <c:numRef>
                    <c:extLst>
                      <c:ext uri="{02D57815-91ED-43cb-92C2-25804820EDAC}">
                        <c15:formulaRef>
                          <c15:sqref>'R=100nO'!$L$13:$L$19</c15:sqref>
                        </c15:formulaRef>
                      </c:ext>
                    </c:extLst>
                    <c:numCache>
                      <c:formatCode>0.0</c:formatCode>
                      <c:ptCount val="7"/>
                      <c:pt idx="0">
                        <c:v>19.230769230769234</c:v>
                      </c:pt>
                      <c:pt idx="1">
                        <c:v>15.294117647058822</c:v>
                      </c:pt>
                      <c:pt idx="2">
                        <c:v>13.050847457627119</c:v>
                      </c:pt>
                      <c:pt idx="3">
                        <c:v>11.463414634146341</c:v>
                      </c:pt>
                      <c:pt idx="4">
                        <c:v>10.841121495327103</c:v>
                      </c:pt>
                      <c:pt idx="5">
                        <c:v>10.607424071991002</c:v>
                      </c:pt>
                      <c:pt idx="6">
                        <c:v>10.482142857142858</c:v>
                      </c:pt>
                    </c:numCache>
                  </c:numRef>
                </c:yVal>
                <c:smooth val="1"/>
                <c:extLst>
                  <c:ext xmlns:c16="http://schemas.microsoft.com/office/drawing/2014/chart" uri="{C3380CC4-5D6E-409C-BE32-E72D297353CC}">
                    <c16:uniqueId val="{0000000C-B78A-4F20-864F-D2B83559EB3C}"/>
                  </c:ext>
                </c:extLst>
              </c15:ser>
            </c15:filteredScatterSeries>
          </c:ext>
        </c:extLst>
      </c:scatterChart>
      <c:valAx>
        <c:axId val="520337576"/>
        <c:scaling>
          <c:orientation val="minMax"/>
          <c:max val="2"/>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mass</a:t>
                </a:r>
                <a:r>
                  <a:rPr lang="en-GB" baseline="0"/>
                  <a:t> flow around one splice [g/s]</a:t>
                </a:r>
                <a:endParaRPr lang="en-GB"/>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1293784"/>
        <c:crosses val="autoZero"/>
        <c:crossBetween val="midCat"/>
      </c:valAx>
      <c:valAx>
        <c:axId val="571293784"/>
        <c:scaling>
          <c:orientation val="minMax"/>
          <c:max val="30"/>
          <c:min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Splice temperature [K]</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0337576"/>
        <c:crosses val="autoZero"/>
        <c:crossBetween val="midCat"/>
      </c:valAx>
      <c:spPr>
        <a:noFill/>
        <a:ln>
          <a:noFill/>
        </a:ln>
        <a:effectLst/>
      </c:spPr>
    </c:plotArea>
    <c:plotVisOnly val="1"/>
    <c:dispBlanksAs val="gap"/>
    <c:showDLblsOverMax val="0"/>
  </c:chart>
  <c:spPr>
    <a:solidFill>
      <a:sysClr val="window" lastClr="FFFFFF"/>
    </a:solid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dirty="0"/>
              <a:t>Repartition of mass flows in DFHx1 depending on total mass flow</a:t>
            </a:r>
          </a:p>
        </c:rich>
      </c:tx>
      <c:layout/>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Mass flow per 18kA splice</c:v>
          </c:tx>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1"/>
            <c:marker>
              <c:symbol val="circle"/>
              <c:size val="5"/>
              <c:spPr>
                <a:solidFill>
                  <a:srgbClr val="FF0000"/>
                </a:solidFill>
                <a:ln w="9525">
                  <a:solidFill>
                    <a:schemeClr val="accent1"/>
                  </a:solidFill>
                </a:ln>
                <a:effectLst/>
              </c:spPr>
            </c:marker>
            <c:bubble3D val="0"/>
            <c:extLst>
              <c:ext xmlns:c16="http://schemas.microsoft.com/office/drawing/2014/chart" uri="{C3380CC4-5D6E-409C-BE32-E72D297353CC}">
                <c16:uniqueId val="{00000000-0E8B-4042-8393-B0A5040F237E}"/>
              </c:ext>
            </c:extLst>
          </c:dPt>
          <c:dPt>
            <c:idx val="4"/>
            <c:marker>
              <c:symbol val="circle"/>
              <c:size val="5"/>
              <c:spPr>
                <a:solidFill>
                  <a:srgbClr val="EC52DA"/>
                </a:solidFill>
                <a:ln w="9525">
                  <a:solidFill>
                    <a:schemeClr val="accent1"/>
                  </a:solidFill>
                </a:ln>
                <a:effectLst/>
              </c:spPr>
            </c:marker>
            <c:bubble3D val="0"/>
            <c:extLst>
              <c:ext xmlns:c16="http://schemas.microsoft.com/office/drawing/2014/chart" uri="{C3380CC4-5D6E-409C-BE32-E72D297353CC}">
                <c16:uniqueId val="{00000001-5FEF-48A3-B5A5-57DB8FA6EDFE}"/>
              </c:ext>
            </c:extLst>
          </c:dPt>
          <c:xVal>
            <c:numRef>
              <c:f>'Sheet1 (2)'!$N$63:$N$83</c:f>
              <c:numCache>
                <c:formatCode>General</c:formatCode>
                <c:ptCount val="21"/>
                <c:pt idx="0">
                  <c:v>2.0539650594377608</c:v>
                </c:pt>
                <c:pt idx="1">
                  <c:v>7.6162870619649912</c:v>
                </c:pt>
                <c:pt idx="2">
                  <c:v>11.30020811554928</c:v>
                </c:pt>
                <c:pt idx="3">
                  <c:v>14.233715249025927</c:v>
                </c:pt>
                <c:pt idx="4">
                  <c:v>16.766214372162622</c:v>
                </c:pt>
                <c:pt idx="5">
                  <c:v>19.036981455267</c:v>
                </c:pt>
                <c:pt idx="6">
                  <c:v>21.118837779240021</c:v>
                </c:pt>
                <c:pt idx="7">
                  <c:v>23.055687508648528</c:v>
                </c:pt>
                <c:pt idx="8">
                  <c:v>24.876484024958</c:v>
                </c:pt>
                <c:pt idx="9">
                  <c:v>26.601544965462605</c:v>
                </c:pt>
                <c:pt idx="10">
                  <c:v>28.245795282119534</c:v>
                </c:pt>
                <c:pt idx="11">
                  <c:v>29.82059082095677</c:v>
                </c:pt>
                <c:pt idx="12">
                  <c:v>31.334816201353071</c:v>
                </c:pt>
                <c:pt idx="13">
                  <c:v>32.795582080814327</c:v>
                </c:pt>
                <c:pt idx="14">
                  <c:v>34.208687471918267</c:v>
                </c:pt>
                <c:pt idx="15">
                  <c:v>35.578937346544478</c:v>
                </c:pt>
                <c:pt idx="16">
                  <c:v>36.910367413928306</c:v>
                </c:pt>
                <c:pt idx="17">
                  <c:v>38.206407283711407</c:v>
                </c:pt>
                <c:pt idx="18">
                  <c:v>39.470001517950649</c:v>
                </c:pt>
                <c:pt idx="19">
                  <c:v>40.703701165257691</c:v>
                </c:pt>
                <c:pt idx="20">
                  <c:v>41.90973414209526</c:v>
                </c:pt>
              </c:numCache>
            </c:numRef>
          </c:xVal>
          <c:yVal>
            <c:numRef>
              <c:f>'Sheet1 (2)'!$L$63:$L$83</c:f>
              <c:numCache>
                <c:formatCode>General</c:formatCode>
                <c:ptCount val="21"/>
                <c:pt idx="0">
                  <c:v>0.12222663216405397</c:v>
                </c:pt>
                <c:pt idx="1">
                  <c:v>0.44367590655687283</c:v>
                </c:pt>
                <c:pt idx="2">
                  <c:v>0.65405239446196139</c:v>
                </c:pt>
                <c:pt idx="3">
                  <c:v>0.8207408238631797</c:v>
                </c:pt>
                <c:pt idx="4">
                  <c:v>0.96418247729796247</c:v>
                </c:pt>
                <c:pt idx="5">
                  <c:v>1.0924942271480842</c:v>
                </c:pt>
                <c:pt idx="6">
                  <c:v>1.209909064583349</c:v>
                </c:pt>
                <c:pt idx="7">
                  <c:v>1.3189740099515872</c:v>
                </c:pt>
                <c:pt idx="8">
                  <c:v>1.4213660211322752</c:v>
                </c:pt>
                <c:pt idx="9">
                  <c:v>1.5182602661099507</c:v>
                </c:pt>
                <c:pt idx="10">
                  <c:v>1.6105189726151596</c:v>
                </c:pt>
                <c:pt idx="11">
                  <c:v>1.6987974866436408</c:v>
                </c:pt>
                <c:pt idx="12">
                  <c:v>1.7836080550624449</c:v>
                </c:pt>
                <c:pt idx="13">
                  <c:v>1.8653602947472885</c:v>
                </c:pt>
                <c:pt idx="14">
                  <c:v>1.9443880019014439</c:v>
                </c:pt>
                <c:pt idx="15">
                  <c:v>2.0209675549293058</c:v>
                </c:pt>
                <c:pt idx="16">
                  <c:v>2.0953309291526012</c:v>
                </c:pt>
                <c:pt idx="17">
                  <c:v>2.1676751375885299</c:v>
                </c:pt>
                <c:pt idx="18">
                  <c:v>2.2381692307161072</c:v>
                </c:pt>
                <c:pt idx="19">
                  <c:v>2.3069595862599006</c:v>
                </c:pt>
                <c:pt idx="20">
                  <c:v>2.3741739742866477</c:v>
                </c:pt>
              </c:numCache>
            </c:numRef>
          </c:yVal>
          <c:smooth val="1"/>
          <c:extLst>
            <c:ext xmlns:c16="http://schemas.microsoft.com/office/drawing/2014/chart" uri="{C3380CC4-5D6E-409C-BE32-E72D297353CC}">
              <c16:uniqueId val="{00000000-5332-4DB3-9FB0-CF721A2D1FDC}"/>
            </c:ext>
          </c:extLst>
        </c:ser>
        <c:ser>
          <c:idx val="1"/>
          <c:order val="1"/>
          <c:tx>
            <c:v>Mass flow per DN40</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 (2)'!$N$63:$N$83</c:f>
              <c:numCache>
                <c:formatCode>General</c:formatCode>
                <c:ptCount val="21"/>
                <c:pt idx="0">
                  <c:v>2.0539650594377608</c:v>
                </c:pt>
                <c:pt idx="1">
                  <c:v>7.6162870619649912</c:v>
                </c:pt>
                <c:pt idx="2">
                  <c:v>11.30020811554928</c:v>
                </c:pt>
                <c:pt idx="3">
                  <c:v>14.233715249025927</c:v>
                </c:pt>
                <c:pt idx="4">
                  <c:v>16.766214372162622</c:v>
                </c:pt>
                <c:pt idx="5">
                  <c:v>19.036981455267</c:v>
                </c:pt>
                <c:pt idx="6">
                  <c:v>21.118837779240021</c:v>
                </c:pt>
                <c:pt idx="7">
                  <c:v>23.055687508648528</c:v>
                </c:pt>
                <c:pt idx="8">
                  <c:v>24.876484024958</c:v>
                </c:pt>
                <c:pt idx="9">
                  <c:v>26.601544965462605</c:v>
                </c:pt>
                <c:pt idx="10">
                  <c:v>28.245795282119534</c:v>
                </c:pt>
                <c:pt idx="11">
                  <c:v>29.82059082095677</c:v>
                </c:pt>
                <c:pt idx="12">
                  <c:v>31.334816201353071</c:v>
                </c:pt>
                <c:pt idx="13">
                  <c:v>32.795582080814327</c:v>
                </c:pt>
                <c:pt idx="14">
                  <c:v>34.208687471918267</c:v>
                </c:pt>
                <c:pt idx="15">
                  <c:v>35.578937346544478</c:v>
                </c:pt>
                <c:pt idx="16">
                  <c:v>36.910367413928306</c:v>
                </c:pt>
                <c:pt idx="17">
                  <c:v>38.206407283711407</c:v>
                </c:pt>
                <c:pt idx="18">
                  <c:v>39.470001517950649</c:v>
                </c:pt>
                <c:pt idx="19">
                  <c:v>40.703701165257691</c:v>
                </c:pt>
                <c:pt idx="20">
                  <c:v>41.90973414209526</c:v>
                </c:pt>
              </c:numCache>
            </c:numRef>
          </c:xVal>
          <c:yVal>
            <c:numRef>
              <c:f>'Sheet1 (2)'!$M$63:$M$83</c:f>
              <c:numCache>
                <c:formatCode>General</c:formatCode>
                <c:ptCount val="21"/>
                <c:pt idx="0">
                  <c:v>0.7825292653907725</c:v>
                </c:pt>
                <c:pt idx="1">
                  <c:v>2.9207917178687501</c:v>
                </c:pt>
                <c:pt idx="2">
                  <c:v>4.3419992688507172</c:v>
                </c:pt>
                <c:pt idx="3">
                  <c:v>5.4753759767866041</c:v>
                </c:pt>
                <c:pt idx="4">
                  <c:v>6.454742231485386</c:v>
                </c:pt>
                <c:pt idx="5">
                  <c:v>7.3335022733373316</c:v>
                </c:pt>
                <c:pt idx="6">
                  <c:v>8.1396007604533125</c:v>
                </c:pt>
                <c:pt idx="7">
                  <c:v>8.8898957344210903</c:v>
                </c:pt>
                <c:pt idx="8">
                  <c:v>9.5955099702144491</c:v>
                </c:pt>
                <c:pt idx="9">
                  <c:v>10.264251950511401</c:v>
                </c:pt>
                <c:pt idx="10">
                  <c:v>10.901859695829447</c:v>
                </c:pt>
                <c:pt idx="11">
                  <c:v>11.512700437191103</c:v>
                </c:pt>
                <c:pt idx="12">
                  <c:v>12.100191990551647</c:v>
                </c:pt>
                <c:pt idx="13">
                  <c:v>12.667070450912586</c:v>
                </c:pt>
                <c:pt idx="14">
                  <c:v>13.215567732156247</c:v>
                </c:pt>
                <c:pt idx="15">
                  <c:v>13.747533563413628</c:v>
                </c:pt>
                <c:pt idx="16">
                  <c:v>14.264521848658951</c:v>
                </c:pt>
                <c:pt idx="17">
                  <c:v>14.767853366678644</c:v>
                </c:pt>
                <c:pt idx="18">
                  <c:v>15.258662297543111</c:v>
                </c:pt>
                <c:pt idx="19">
                  <c:v>15.737931410109043</c:v>
                </c:pt>
                <c:pt idx="20">
                  <c:v>16.206519122474333</c:v>
                </c:pt>
              </c:numCache>
            </c:numRef>
          </c:yVal>
          <c:smooth val="1"/>
          <c:extLst>
            <c:ext xmlns:c16="http://schemas.microsoft.com/office/drawing/2014/chart" uri="{C3380CC4-5D6E-409C-BE32-E72D297353CC}">
              <c16:uniqueId val="{00000001-5332-4DB3-9FB0-CF721A2D1FDC}"/>
            </c:ext>
          </c:extLst>
        </c:ser>
        <c:dLbls>
          <c:showLegendKey val="0"/>
          <c:showVal val="0"/>
          <c:showCatName val="0"/>
          <c:showSerName val="0"/>
          <c:showPercent val="0"/>
          <c:showBubbleSize val="0"/>
        </c:dLbls>
        <c:axId val="432176960"/>
        <c:axId val="432171712"/>
      </c:scatterChart>
      <c:valAx>
        <c:axId val="432176960"/>
        <c:scaling>
          <c:orientation val="minMax"/>
          <c:max val="2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Total DFHx1 mass flow [g/s</a:t>
                </a:r>
                <a:r>
                  <a:rPr lang="en-GB" dirty="0"/>
                  <a: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171712"/>
        <c:crosses val="autoZero"/>
        <c:crossBetween val="midCat"/>
      </c:valAx>
      <c:valAx>
        <c:axId val="432171712"/>
        <c:scaling>
          <c:orientation val="minMax"/>
          <c:max val="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t>Mass flow / circuit [g/s</a:t>
                </a:r>
                <a:r>
                  <a:rPr lang="en-GB" dirty="0"/>
                  <a:t>]</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217696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w="3175">
      <a:noFill/>
      <a:prstDash val="sysDot"/>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drawing1.xml><?xml version="1.0" encoding="utf-8"?>
<c:userShapes xmlns:c="http://schemas.openxmlformats.org/drawingml/2006/chart">
  <cdr:relSizeAnchor xmlns:cdr="http://schemas.openxmlformats.org/drawingml/2006/chartDrawing">
    <cdr:from>
      <cdr:x>0.59027</cdr:x>
      <cdr:y>0.81996</cdr:y>
    </cdr:from>
    <cdr:to>
      <cdr:x>0.63138</cdr:x>
      <cdr:y>0.81996</cdr:y>
    </cdr:to>
    <cdr:cxnSp macro="">
      <cdr:nvCxnSpPr>
        <cdr:cNvPr id="6" name="Straight Connector 5"/>
        <cdr:cNvCxnSpPr/>
      </cdr:nvCxnSpPr>
      <cdr:spPr>
        <a:xfrm xmlns:a="http://schemas.openxmlformats.org/drawingml/2006/main">
          <a:off x="5563244" y="5404577"/>
          <a:ext cx="387461" cy="0"/>
        </a:xfrm>
        <a:prstGeom xmlns:a="http://schemas.openxmlformats.org/drawingml/2006/main" prst="line">
          <a:avLst/>
        </a:prstGeom>
        <a:ln xmlns:a="http://schemas.openxmlformats.org/drawingml/2006/main" w="19050">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0.59027</cdr:x>
      <cdr:y>0.84741</cdr:y>
    </cdr:from>
    <cdr:to>
      <cdr:x>0.63259</cdr:x>
      <cdr:y>0.84741</cdr:y>
    </cdr:to>
    <cdr:cxnSp macro="">
      <cdr:nvCxnSpPr>
        <cdr:cNvPr id="8" name="Straight Connector 7"/>
        <cdr:cNvCxnSpPr/>
      </cdr:nvCxnSpPr>
      <cdr:spPr>
        <a:xfrm xmlns:a="http://schemas.openxmlformats.org/drawingml/2006/main">
          <a:off x="5563244" y="5585508"/>
          <a:ext cx="398865" cy="0"/>
        </a:xfrm>
        <a:prstGeom xmlns:a="http://schemas.openxmlformats.org/drawingml/2006/main" prst="line">
          <a:avLst/>
        </a:prstGeom>
        <a:ln xmlns:a="http://schemas.openxmlformats.org/drawingml/2006/main" w="19050">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0.58906</cdr:x>
      <cdr:y>0.87776</cdr:y>
    </cdr:from>
    <cdr:to>
      <cdr:x>0.63259</cdr:x>
      <cdr:y>0.87776</cdr:y>
    </cdr:to>
    <cdr:cxnSp macro="">
      <cdr:nvCxnSpPr>
        <cdr:cNvPr id="10" name="Straight Connector 9"/>
        <cdr:cNvCxnSpPr/>
      </cdr:nvCxnSpPr>
      <cdr:spPr>
        <a:xfrm xmlns:a="http://schemas.openxmlformats.org/drawingml/2006/main">
          <a:off x="5551839" y="5785554"/>
          <a:ext cx="410270" cy="0"/>
        </a:xfrm>
        <a:prstGeom xmlns:a="http://schemas.openxmlformats.org/drawingml/2006/main" prst="line">
          <a:avLst/>
        </a:prstGeom>
        <a:ln xmlns:a="http://schemas.openxmlformats.org/drawingml/2006/main" w="19050">
          <a:solidFill>
            <a:srgbClr val="7030A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0.62649</cdr:x>
      <cdr:y>0.76594</cdr:y>
    </cdr:from>
    <cdr:to>
      <cdr:x>0.70122</cdr:x>
      <cdr:y>0.90542</cdr:y>
    </cdr:to>
    <cdr:sp macro="" textlink="">
      <cdr:nvSpPr>
        <cdr:cNvPr id="11" name="TextBox 10"/>
        <cdr:cNvSpPr txBox="1"/>
      </cdr:nvSpPr>
      <cdr:spPr>
        <a:xfrm xmlns:a="http://schemas.openxmlformats.org/drawingml/2006/main">
          <a:off x="5904690" y="4493414"/>
          <a:ext cx="704330" cy="818284"/>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endParaRPr lang="en-GB" sz="1100" dirty="0">
            <a:solidFill>
              <a:schemeClr val="tx1">
                <a:lumMod val="75000"/>
                <a:lumOff val="25000"/>
              </a:schemeClr>
            </a:solidFill>
          </a:endParaRPr>
        </a:p>
        <a:p xmlns:a="http://schemas.openxmlformats.org/drawingml/2006/main">
          <a:r>
            <a:rPr lang="en-GB" sz="1100" dirty="0" err="1">
              <a:solidFill>
                <a:schemeClr val="tx1">
                  <a:lumMod val="75000"/>
                  <a:lumOff val="25000"/>
                </a:schemeClr>
              </a:solidFill>
            </a:rPr>
            <a:t>Tghe</a:t>
          </a:r>
          <a:r>
            <a:rPr lang="en-GB" sz="1100" dirty="0">
              <a:solidFill>
                <a:schemeClr val="tx1">
                  <a:lumMod val="75000"/>
                  <a:lumOff val="25000"/>
                </a:schemeClr>
              </a:solidFill>
            </a:rPr>
            <a:t>=10K</a:t>
          </a:r>
        </a:p>
        <a:p xmlns:a="http://schemas.openxmlformats.org/drawingml/2006/main">
          <a:r>
            <a:rPr lang="en-GB" sz="1100" dirty="0" err="1">
              <a:solidFill>
                <a:schemeClr val="tx1">
                  <a:lumMod val="75000"/>
                  <a:lumOff val="25000"/>
                </a:schemeClr>
              </a:solidFill>
            </a:rPr>
            <a:t>Tghe</a:t>
          </a:r>
          <a:r>
            <a:rPr lang="en-GB" sz="1100" dirty="0">
              <a:solidFill>
                <a:schemeClr val="tx1">
                  <a:lumMod val="75000"/>
                  <a:lumOff val="25000"/>
                </a:schemeClr>
              </a:solidFill>
            </a:rPr>
            <a:t>=15K</a:t>
          </a:r>
        </a:p>
        <a:p xmlns:a="http://schemas.openxmlformats.org/drawingml/2006/main">
          <a:r>
            <a:rPr lang="en-GB" sz="1100" dirty="0" err="1">
              <a:solidFill>
                <a:schemeClr val="tx1">
                  <a:lumMod val="75000"/>
                  <a:lumOff val="25000"/>
                </a:schemeClr>
              </a:solidFill>
            </a:rPr>
            <a:t>Tghe</a:t>
          </a:r>
          <a:r>
            <a:rPr lang="en-GB" sz="1100" dirty="0">
              <a:solidFill>
                <a:schemeClr val="tx1">
                  <a:lumMod val="75000"/>
                  <a:lumOff val="25000"/>
                </a:schemeClr>
              </a:solidFill>
            </a:rPr>
            <a:t>=20K</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3B671-AC05-4C07-834D-AF33734F70F4}" type="datetimeFigureOut">
              <a:rPr lang="en-GB" smtClean="0"/>
              <a:t>13/02/2019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B218CE-A82F-41CD-9E20-21B9ABBDF397}" type="slidenum">
              <a:rPr lang="en-GB" smtClean="0"/>
              <a:t>‹#›</a:t>
            </a:fld>
            <a:endParaRPr lang="en-GB"/>
          </a:p>
        </p:txBody>
      </p:sp>
    </p:spTree>
    <p:extLst>
      <p:ext uri="{BB962C8B-B14F-4D97-AF65-F5344CB8AC3E}">
        <p14:creationId xmlns:p14="http://schemas.microsoft.com/office/powerpoint/2010/main" val="201642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147"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a:ln>
                  <a:noFill/>
                </a:ln>
                <a:solidFill>
                  <a:prstClr val="black"/>
                </a:solidFill>
                <a:effectLst/>
                <a:uLnTx/>
                <a:uFillTx/>
                <a:latin typeface="Calibri"/>
                <a:ea typeface="+mn-ea"/>
                <a:cs typeface="+mn-cs"/>
              </a:rPr>
              <a:pPr marL="0" marR="0" lvl="0" indent="0" algn="r" defTabSz="457147"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44888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CA2BA07-86F4-42F0-8A49-F31F592B942F}" type="datetimeFigureOut">
              <a:rPr lang="en-GB" smtClean="0"/>
              <a:t>13/02/2019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3996895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A2BA07-86F4-42F0-8A49-F31F592B942F}" type="datetimeFigureOut">
              <a:rPr lang="en-GB" smtClean="0"/>
              <a:t>13/02/2019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302341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A2BA07-86F4-42F0-8A49-F31F592B942F}" type="datetimeFigureOut">
              <a:rPr lang="en-GB" smtClean="0"/>
              <a:t>13/02/2019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2167513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noProof="0" smtClean="0"/>
              <a:t>DFX - CPS review 3 July 2017</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2052974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330609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92399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073152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smtClean="0"/>
              <a:t>DFX - CPS review 3 July 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086585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smtClean="0"/>
              <a:t>DFX - CPS review 3 July 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2289122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r>
              <a:rPr lang="en-GB" noProof="0" smtClean="0"/>
              <a:t>DFX - CPS review 3 July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35052315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endParaRPr lang="en-GB">
              <a:solidFill>
                <a:srgbClr val="64BCD9"/>
              </a:solidFill>
            </a:endParaRP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16C35893-73FA-4D4E-80E2-E935DB8183E9}" type="slidenum">
              <a:rPr lang="en-GB" smtClean="0">
                <a:solidFill>
                  <a:srgbClr val="64BCD9"/>
                </a:solidFill>
              </a:rPr>
              <a:pPr/>
              <a:t>‹#›</a:t>
            </a:fld>
            <a:endParaRPr lang="en-GB">
              <a:solidFill>
                <a:srgbClr val="64BCD9"/>
              </a:solidFill>
            </a:endParaRPr>
          </a:p>
        </p:txBody>
      </p:sp>
      <p:pic>
        <p:nvPicPr>
          <p:cNvPr id="12" name="Image 11" descr="HLU-logoN-title.png"/>
          <p:cNvPicPr>
            <a:picLocks noChangeAspect="1"/>
          </p:cNvPicPr>
          <p:nvPr/>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2020679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A2BA07-86F4-42F0-8A49-F31F592B942F}" type="datetimeFigureOut">
              <a:rPr lang="en-GB" smtClean="0"/>
              <a:t>13/02/2019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31310354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endParaRPr lang="en-GB">
              <a:solidFill>
                <a:srgbClr val="64BCD9"/>
              </a:solidFill>
            </a:endParaRPr>
          </a:p>
        </p:txBody>
      </p:sp>
      <p:sp>
        <p:nvSpPr>
          <p:cNvPr id="6" name="Espace réservé du numéro de diapositive 5"/>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Tree>
    <p:extLst>
      <p:ext uri="{BB962C8B-B14F-4D97-AF65-F5344CB8AC3E}">
        <p14:creationId xmlns:p14="http://schemas.microsoft.com/office/powerpoint/2010/main" val="11877135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endParaRPr lang="en-GB">
              <a:solidFill>
                <a:srgbClr val="64BCD9"/>
              </a:solidFill>
            </a:endParaRPr>
          </a:p>
        </p:txBody>
      </p:sp>
      <p:sp>
        <p:nvSpPr>
          <p:cNvPr id="9" name="Espace réservé du numéro de diapositive 8"/>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Tree>
    <p:extLst>
      <p:ext uri="{BB962C8B-B14F-4D97-AF65-F5344CB8AC3E}">
        <p14:creationId xmlns:p14="http://schemas.microsoft.com/office/powerpoint/2010/main" val="362073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Tree>
    <p:extLst>
      <p:ext uri="{BB962C8B-B14F-4D97-AF65-F5344CB8AC3E}">
        <p14:creationId xmlns:p14="http://schemas.microsoft.com/office/powerpoint/2010/main" val="39706404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endParaRPr lang="en-GB">
              <a:solidFill>
                <a:srgbClr val="64BCD9"/>
              </a:solidFill>
            </a:endParaRPr>
          </a:p>
        </p:txBody>
      </p:sp>
      <p:sp>
        <p:nvSpPr>
          <p:cNvPr id="4" name="Espace réservé du numéro de diapositive 3"/>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Tree>
    <p:extLst>
      <p:ext uri="{BB962C8B-B14F-4D97-AF65-F5344CB8AC3E}">
        <p14:creationId xmlns:p14="http://schemas.microsoft.com/office/powerpoint/2010/main" val="24489749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endParaRPr lang="en-GB">
              <a:solidFill>
                <a:srgbClr val="64BCD9"/>
              </a:solidFill>
            </a:endParaRPr>
          </a:p>
        </p:txBody>
      </p:sp>
      <p:sp>
        <p:nvSpPr>
          <p:cNvPr id="7" name="Espace réservé du numéro de diapositive 6"/>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34722684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16C35893-73FA-4D4E-80E2-E935DB8183E9}" type="slidenum">
              <a:rPr lang="en-GB" smtClean="0">
                <a:solidFill>
                  <a:srgbClr val="64BCD9"/>
                </a:solidFill>
              </a:rPr>
              <a:pPr/>
              <a:t>‹#›</a:t>
            </a:fld>
            <a:endParaRPr lang="en-GB">
              <a:solidFill>
                <a:srgbClr val="64BCD9"/>
              </a:solidFill>
            </a:endParaRPr>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1350438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endParaRPr lang="en-GB"/>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16C35893-73FA-4D4E-80E2-E935DB8183E9}" type="slidenum">
              <a:rPr lang="en-GB" smtClean="0"/>
              <a:t>‹#›</a:t>
            </a:fld>
            <a:endParaRPr lang="en-GB"/>
          </a:p>
        </p:txBody>
      </p:sp>
      <p:pic>
        <p:nvPicPr>
          <p:cNvPr id="12" name="Image 11" descr="HLU-logoN-title.png"/>
          <p:cNvPicPr>
            <a:picLocks noChangeAspect="1"/>
          </p:cNvPicPr>
          <p:nvPr/>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892400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endParaRPr lang="en-GB"/>
          </a:p>
        </p:txBody>
      </p:sp>
      <p:sp>
        <p:nvSpPr>
          <p:cNvPr id="6" name="Espace réservé du numéro de diapositive 5"/>
          <p:cNvSpPr>
            <a:spLocks noGrp="1"/>
          </p:cNvSpPr>
          <p:nvPr>
            <p:ph type="sldNum" sz="quarter" idx="12"/>
          </p:nvPr>
        </p:nvSpPr>
        <p:spPr/>
        <p:txBody>
          <a:bodyPr/>
          <a:lstStyle/>
          <a:p>
            <a:fld id="{16C35893-73FA-4D4E-80E2-E935DB8183E9}" type="slidenum">
              <a:rPr lang="en-GB" smtClean="0"/>
              <a:t>‹#›</a:t>
            </a:fld>
            <a:endParaRPr lang="en-GB"/>
          </a:p>
        </p:txBody>
      </p:sp>
    </p:spTree>
    <p:extLst>
      <p:ext uri="{BB962C8B-B14F-4D97-AF65-F5344CB8AC3E}">
        <p14:creationId xmlns:p14="http://schemas.microsoft.com/office/powerpoint/2010/main" val="27010588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endParaRPr lang="en-GB"/>
          </a:p>
        </p:txBody>
      </p:sp>
      <p:sp>
        <p:nvSpPr>
          <p:cNvPr id="9" name="Espace réservé du numéro de diapositive 8"/>
          <p:cNvSpPr>
            <a:spLocks noGrp="1"/>
          </p:cNvSpPr>
          <p:nvPr>
            <p:ph type="sldNum" sz="quarter" idx="12"/>
          </p:nvPr>
        </p:nvSpPr>
        <p:spPr/>
        <p:txBody>
          <a:bodyPr/>
          <a:lstStyle/>
          <a:p>
            <a:fld id="{16C35893-73FA-4D4E-80E2-E935DB8183E9}" type="slidenum">
              <a:rPr lang="en-GB" smtClean="0"/>
              <a:t>‹#›</a:t>
            </a:fld>
            <a:endParaRPr lang="en-GB"/>
          </a:p>
        </p:txBody>
      </p:sp>
    </p:spTree>
    <p:extLst>
      <p:ext uri="{BB962C8B-B14F-4D97-AF65-F5344CB8AC3E}">
        <p14:creationId xmlns:p14="http://schemas.microsoft.com/office/powerpoint/2010/main" val="29734062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endParaRPr lang="en-GB"/>
          </a:p>
        </p:txBody>
      </p:sp>
      <p:sp>
        <p:nvSpPr>
          <p:cNvPr id="5" name="Espace réservé du numéro de diapositive 4"/>
          <p:cNvSpPr>
            <a:spLocks noGrp="1"/>
          </p:cNvSpPr>
          <p:nvPr>
            <p:ph type="sldNum" sz="quarter" idx="12"/>
          </p:nvPr>
        </p:nvSpPr>
        <p:spPr/>
        <p:txBody>
          <a:bodyPr/>
          <a:lstStyle/>
          <a:p>
            <a:fld id="{16C35893-73FA-4D4E-80E2-E935DB8183E9}" type="slidenum">
              <a:rPr lang="en-GB" smtClean="0"/>
              <a:t>‹#›</a:t>
            </a:fld>
            <a:endParaRPr lang="en-GB"/>
          </a:p>
        </p:txBody>
      </p:sp>
    </p:spTree>
    <p:extLst>
      <p:ext uri="{BB962C8B-B14F-4D97-AF65-F5344CB8AC3E}">
        <p14:creationId xmlns:p14="http://schemas.microsoft.com/office/powerpoint/2010/main" val="192852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CA2BA07-86F4-42F0-8A49-F31F592B942F}" type="datetimeFigureOut">
              <a:rPr lang="en-GB" smtClean="0"/>
              <a:t>13/02/2019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28737941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endParaRPr lang="en-GB"/>
          </a:p>
        </p:txBody>
      </p:sp>
      <p:sp>
        <p:nvSpPr>
          <p:cNvPr id="4" name="Espace réservé du numéro de diapositive 3"/>
          <p:cNvSpPr>
            <a:spLocks noGrp="1"/>
          </p:cNvSpPr>
          <p:nvPr>
            <p:ph type="sldNum" sz="quarter" idx="12"/>
          </p:nvPr>
        </p:nvSpPr>
        <p:spPr/>
        <p:txBody>
          <a:bodyPr/>
          <a:lstStyle/>
          <a:p>
            <a:fld id="{16C35893-73FA-4D4E-80E2-E935DB8183E9}" type="slidenum">
              <a:rPr lang="en-GB" smtClean="0"/>
              <a:t>‹#›</a:t>
            </a:fld>
            <a:endParaRPr lang="en-GB"/>
          </a:p>
        </p:txBody>
      </p:sp>
    </p:spTree>
    <p:extLst>
      <p:ext uri="{BB962C8B-B14F-4D97-AF65-F5344CB8AC3E}">
        <p14:creationId xmlns:p14="http://schemas.microsoft.com/office/powerpoint/2010/main" val="11703199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endParaRPr lang="en-GB"/>
          </a:p>
        </p:txBody>
      </p:sp>
      <p:sp>
        <p:nvSpPr>
          <p:cNvPr id="7" name="Espace réservé du numéro de diapositive 6"/>
          <p:cNvSpPr>
            <a:spLocks noGrp="1"/>
          </p:cNvSpPr>
          <p:nvPr>
            <p:ph type="sldNum" sz="quarter" idx="12"/>
          </p:nvPr>
        </p:nvSpPr>
        <p:spPr/>
        <p:txBody>
          <a:bodyPr/>
          <a:lstStyle/>
          <a:p>
            <a:fld id="{16C35893-73FA-4D4E-80E2-E935DB8183E9}" type="slidenum">
              <a:rPr lang="en-GB" smtClean="0"/>
              <a:t>‹#›</a:t>
            </a:fld>
            <a:endParaRPr lang="en-GB"/>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3769813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endParaRPr lang="en-GB"/>
          </a:p>
        </p:txBody>
      </p:sp>
      <p:sp>
        <p:nvSpPr>
          <p:cNvPr id="5" name="Espace réservé du numéro de diapositive 4"/>
          <p:cNvSpPr>
            <a:spLocks noGrp="1"/>
          </p:cNvSpPr>
          <p:nvPr>
            <p:ph type="sldNum" sz="quarter" idx="12"/>
          </p:nvPr>
        </p:nvSpPr>
        <p:spPr/>
        <p:txBody>
          <a:bodyPr/>
          <a:lstStyle/>
          <a:p>
            <a:fld id="{16C35893-73FA-4D4E-80E2-E935DB8183E9}" type="slidenum">
              <a:rPr lang="en-GB" smtClean="0"/>
              <a:t>‹#›</a:t>
            </a:fld>
            <a:endParaRPr lang="en-GB"/>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68227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CA2BA07-86F4-42F0-8A49-F31F592B942F}" type="datetimeFigureOut">
              <a:rPr lang="en-GB" smtClean="0"/>
              <a:t>13/02/2019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1073858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CA2BA07-86F4-42F0-8A49-F31F592B942F}" type="datetimeFigureOut">
              <a:rPr lang="en-GB" smtClean="0"/>
              <a:t>13/02/2019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3351929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CA2BA07-86F4-42F0-8A49-F31F592B942F}" type="datetimeFigureOut">
              <a:rPr lang="en-GB" smtClean="0"/>
              <a:t>13/02/2019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292060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2BA07-86F4-42F0-8A49-F31F592B942F}" type="datetimeFigureOut">
              <a:rPr lang="en-GB" smtClean="0"/>
              <a:t>13/02/2019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2045148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A2BA07-86F4-42F0-8A49-F31F592B942F}" type="datetimeFigureOut">
              <a:rPr lang="en-GB" smtClean="0"/>
              <a:t>13/02/2019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3854812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A2BA07-86F4-42F0-8A49-F31F592B942F}" type="datetimeFigureOut">
              <a:rPr lang="en-GB" smtClean="0"/>
              <a:t>13/02/2019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1EC07D4-5AB8-4FDE-A4C7-BA9E8D9A40DE}" type="slidenum">
              <a:rPr lang="en-GB" smtClean="0"/>
              <a:t>‹#›</a:t>
            </a:fld>
            <a:endParaRPr lang="en-GB"/>
          </a:p>
        </p:txBody>
      </p:sp>
    </p:spTree>
    <p:extLst>
      <p:ext uri="{BB962C8B-B14F-4D97-AF65-F5344CB8AC3E}">
        <p14:creationId xmlns:p14="http://schemas.microsoft.com/office/powerpoint/2010/main" val="222833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2BA07-86F4-42F0-8A49-F31F592B942F}" type="datetimeFigureOut">
              <a:rPr lang="en-GB" smtClean="0"/>
              <a:t>13/02/2019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EC07D4-5AB8-4FDE-A4C7-BA9E8D9A40DE}" type="slidenum">
              <a:rPr lang="en-GB" smtClean="0"/>
              <a:t>‹#›</a:t>
            </a:fld>
            <a:endParaRPr lang="en-GB"/>
          </a:p>
        </p:txBody>
      </p:sp>
    </p:spTree>
    <p:extLst>
      <p:ext uri="{BB962C8B-B14F-4D97-AF65-F5344CB8AC3E}">
        <p14:creationId xmlns:p14="http://schemas.microsoft.com/office/powerpoint/2010/main" val="3416920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smtClean="0"/>
              <a:t>DFX - CPS review 3 July 2017</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168725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endParaRPr lang="en-GB">
              <a:solidFill>
                <a:srgbClr val="64BCD9"/>
              </a:solidFill>
            </a:endParaRP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16C35893-73FA-4D4E-80E2-E935DB8183E9}" type="slidenum">
              <a:rPr lang="en-GB" smtClean="0">
                <a:solidFill>
                  <a:srgbClr val="64BCD9"/>
                </a:solidFill>
              </a:rPr>
              <a:pPr/>
              <a:t>‹#›</a:t>
            </a:fld>
            <a:endParaRPr lang="en-GB">
              <a:solidFill>
                <a:srgbClr val="64BCD9"/>
              </a:solidFill>
            </a:endParaRPr>
          </a:p>
        </p:txBody>
      </p:sp>
    </p:spTree>
    <p:extLst>
      <p:ext uri="{BB962C8B-B14F-4D97-AF65-F5344CB8AC3E}">
        <p14:creationId xmlns:p14="http://schemas.microsoft.com/office/powerpoint/2010/main" val="33213974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hf hdr="0" ft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endParaRPr lang="en-GB"/>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16C35893-73FA-4D4E-80E2-E935DB8183E9}" type="slidenum">
              <a:rPr lang="en-GB" smtClean="0"/>
              <a:t>‹#›</a:t>
            </a:fld>
            <a:endParaRPr lang="en-GB"/>
          </a:p>
        </p:txBody>
      </p:sp>
    </p:spTree>
    <p:extLst>
      <p:ext uri="{BB962C8B-B14F-4D97-AF65-F5344CB8AC3E}">
        <p14:creationId xmlns:p14="http://schemas.microsoft.com/office/powerpoint/2010/main" val="338809492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hf hdr="0" ft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3.wdp"/><Relationship Id="rId7"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4.wdp"/><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7" Type="http://schemas.microsoft.com/office/2007/relationships/hdphoto" Target="../media/hdphoto5.wdp"/><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hdphoto" Target="../media/hdphoto8.wdp"/><Relationship Id="rId13" Type="http://schemas.openxmlformats.org/officeDocument/2006/relationships/image" Target="../media/image30.png"/><Relationship Id="rId3" Type="http://schemas.openxmlformats.org/officeDocument/2006/relationships/image" Target="../media/image24.png"/><Relationship Id="rId7" Type="http://schemas.openxmlformats.org/officeDocument/2006/relationships/image" Target="../media/image26.png"/><Relationship Id="rId12"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microsoft.com/office/2007/relationships/hdphoto" Target="../media/hdphoto7.wdp"/><Relationship Id="rId11" Type="http://schemas.openxmlformats.org/officeDocument/2006/relationships/image" Target="../media/image28.png"/><Relationship Id="rId5" Type="http://schemas.openxmlformats.org/officeDocument/2006/relationships/image" Target="../media/image25.png"/><Relationship Id="rId10" Type="http://schemas.microsoft.com/office/2007/relationships/hdphoto" Target="../media/hdphoto9.wdp"/><Relationship Id="rId4" Type="http://schemas.microsoft.com/office/2007/relationships/hdphoto" Target="../media/hdphoto6.wdp"/><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5" Type="http://schemas.openxmlformats.org/officeDocument/2006/relationships/image" Target="../media/image71.png"/><Relationship Id="rId4" Type="http://schemas.openxmlformats.org/officeDocument/2006/relationships/image" Target="../media/image6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9.png"/><Relationship Id="rId2"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1.png"/><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microsoft.com/office/2007/relationships/hdphoto" Target="../media/hdphoto10.wdp"/><Relationship Id="rId7" Type="http://schemas.openxmlformats.org/officeDocument/2006/relationships/image" Target="../media/image150.png"/><Relationship Id="rId12" Type="http://schemas.openxmlformats.org/officeDocument/2006/relationships/image" Target="../media/image200.png"/><Relationship Id="rId2"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image" Target="../media/image140.png"/><Relationship Id="rId11" Type="http://schemas.openxmlformats.org/officeDocument/2006/relationships/image" Target="../media/image190.png"/><Relationship Id="rId5" Type="http://schemas.openxmlformats.org/officeDocument/2006/relationships/image" Target="../media/image130.png"/><Relationship Id="rId10" Type="http://schemas.openxmlformats.org/officeDocument/2006/relationships/image" Target="../media/image180.png"/><Relationship Id="rId4" Type="http://schemas.openxmlformats.org/officeDocument/2006/relationships/chart" Target="../charts/chart1.xml"/><Relationship Id="rId9" Type="http://schemas.openxmlformats.org/officeDocument/2006/relationships/image" Target="../media/image170.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10.png"/><Relationship Id="rId7" Type="http://schemas.openxmlformats.org/officeDocument/2006/relationships/image" Target="../media/image36.png"/><Relationship Id="rId2" Type="http://schemas.openxmlformats.org/officeDocument/2006/relationships/chart" Target="../charts/chart2.xml"/><Relationship Id="rId1" Type="http://schemas.openxmlformats.org/officeDocument/2006/relationships/slideLayout" Target="../slideLayouts/slideLayout13.xml"/><Relationship Id="rId6" Type="http://schemas.openxmlformats.org/officeDocument/2006/relationships/image" Target="../media/image240.png"/><Relationship Id="rId5" Type="http://schemas.openxmlformats.org/officeDocument/2006/relationships/image" Target="../media/image35.png"/><Relationship Id="rId10" Type="http://schemas.openxmlformats.org/officeDocument/2006/relationships/image" Target="../media/image280.png"/><Relationship Id="rId4" Type="http://schemas.openxmlformats.org/officeDocument/2006/relationships/image" Target="../media/image220.png"/><Relationship Id="rId9" Type="http://schemas.openxmlformats.org/officeDocument/2006/relationships/image" Target="../media/image270.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oleObject" Target="file:///C:\SMARTEAMProd_Tmp\jdequair\CAD001297037.CATProduct" TargetMode="External"/><Relationship Id="rId7" Type="http://schemas.openxmlformats.org/officeDocument/2006/relationships/image" Target="../media/image42.emf"/><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image" Target="../media/image41.png"/><Relationship Id="rId5" Type="http://schemas.openxmlformats.org/officeDocument/2006/relationships/image" Target="../media/image40.emf"/><Relationship Id="rId4" Type="http://schemas.openxmlformats.org/officeDocument/2006/relationships/image" Target="../media/image38.wmf"/><Relationship Id="rId9" Type="http://schemas.openxmlformats.org/officeDocument/2006/relationships/image" Target="../media/image39.wmf"/></Relationships>
</file>

<file path=ppt/slides/_rels/slide2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indico.cern.ch/event/775038/"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0.png"/><Relationship Id="rId7" Type="http://schemas.openxmlformats.org/officeDocument/2006/relationships/image" Target="../media/image90.png"/><Relationship Id="rId2" Type="http://schemas.openxmlformats.org/officeDocument/2006/relationships/hyperlink" Target="https://indico.cern.ch/event/786623/" TargetMode="Externa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0.png"/><Relationship Id="rId4" Type="http://schemas.openxmlformats.org/officeDocument/2006/relationships/image" Target="../media/image60.png"/><Relationship Id="rId9" Type="http://schemas.openxmlformats.org/officeDocument/2006/relationships/image" Target="../media/image1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Review of DFH key concepts</a:t>
            </a:r>
            <a:endParaRPr lang="en-GB" dirty="0"/>
          </a:p>
        </p:txBody>
      </p:sp>
      <p:sp>
        <p:nvSpPr>
          <p:cNvPr id="3" name="Subtitle 2"/>
          <p:cNvSpPr>
            <a:spLocks noGrp="1"/>
          </p:cNvSpPr>
          <p:nvPr>
            <p:ph type="subTitle" idx="1"/>
          </p:nvPr>
        </p:nvSpPr>
        <p:spPr/>
        <p:txBody>
          <a:bodyPr>
            <a:normAutofit lnSpcReduction="10000"/>
          </a:bodyPr>
          <a:lstStyle/>
          <a:p>
            <a:r>
              <a:rPr lang="en-GB" dirty="0" smtClean="0"/>
              <a:t>DFH-DFM meeting : 13 Feb. 2019</a:t>
            </a:r>
          </a:p>
          <a:p>
            <a:pPr marL="342900" indent="-342900">
              <a:buFontTx/>
              <a:buChar char="-"/>
            </a:pPr>
            <a:r>
              <a:rPr lang="en-GB" dirty="0" smtClean="0"/>
              <a:t>Installation general strategy</a:t>
            </a:r>
          </a:p>
          <a:p>
            <a:pPr marL="342900" indent="-342900">
              <a:buFontTx/>
              <a:buChar char="-"/>
            </a:pPr>
            <a:r>
              <a:rPr lang="en-GB" dirty="0" smtClean="0"/>
              <a:t>Leads layout in DFHx1 &amp; DFHx2</a:t>
            </a:r>
          </a:p>
          <a:p>
            <a:pPr marL="342900" indent="-342900">
              <a:buFontTx/>
              <a:buChar char="-"/>
            </a:pPr>
            <a:r>
              <a:rPr lang="en-GB" dirty="0" smtClean="0"/>
              <a:t>Splices cooling principle</a:t>
            </a:r>
            <a:endParaRPr lang="en-GB" dirty="0"/>
          </a:p>
        </p:txBody>
      </p:sp>
    </p:spTree>
    <p:extLst>
      <p:ext uri="{BB962C8B-B14F-4D97-AF65-F5344CB8AC3E}">
        <p14:creationId xmlns:p14="http://schemas.microsoft.com/office/powerpoint/2010/main" val="728524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 MgB2 prepared in SM18</a:t>
            </a:r>
            <a:endParaRPr lang="en-GB" dirty="0"/>
          </a:p>
        </p:txBody>
      </p:sp>
      <p:sp>
        <p:nvSpPr>
          <p:cNvPr id="3" name="Content Placeholder 2"/>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0" y="1905812"/>
            <a:ext cx="12192000" cy="4952188"/>
          </a:xfrm>
          <a:prstGeom prst="rect">
            <a:avLst/>
          </a:prstGeom>
        </p:spPr>
      </p:pic>
    </p:spTree>
    <p:extLst>
      <p:ext uri="{BB962C8B-B14F-4D97-AF65-F5344CB8AC3E}">
        <p14:creationId xmlns:p14="http://schemas.microsoft.com/office/powerpoint/2010/main" val="35153303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Content Placeholder 2"/>
          <p:cNvSpPr txBox="1">
            <a:spLocks/>
          </p:cNvSpPr>
          <p:nvPr/>
        </p:nvSpPr>
        <p:spPr>
          <a:xfrm>
            <a:off x="5992312" y="1"/>
            <a:ext cx="6340650" cy="72881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3"/>
              <a:tabLst/>
              <a:defRPr/>
            </a:pPr>
            <a:r>
              <a:rPr kumimoji="0" lang="en-GB" sz="2200" b="0" i="0" u="none" strike="noStrike" kern="1200" cap="none" spc="0" normalizeH="0" baseline="0" noProof="0" dirty="0" smtClean="0">
                <a:ln>
                  <a:noFill/>
                </a:ln>
                <a:solidFill>
                  <a:prstClr val="black"/>
                </a:solidFill>
                <a:effectLst/>
                <a:uLnTx/>
                <a:uFillTx/>
                <a:latin typeface="Calibri" panose="020F0502020204030204"/>
                <a:ea typeface="+mn-ea"/>
                <a:cs typeface="+mn-cs"/>
              </a:rPr>
              <a:t>Matching lead with Current lead radial positions (opening of cables bundle)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The MgB2 cables are internally routed and fixed in radial position in the DFHx1 to match the current leads interfaces. (+ installation instrumentation)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3"/>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3"/>
              <a:tabLst/>
              <a:defRPr/>
            </a:pPr>
            <a:endPar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kumimoji="0" lang="en-GB" sz="2200" b="0" i="0" u="none" strike="noStrike" kern="1200" cap="none" spc="0" normalizeH="0" baseline="0" noProof="0" dirty="0" smtClean="0">
                <a:ln>
                  <a:noFill/>
                </a:ln>
                <a:solidFill>
                  <a:prstClr val="black"/>
                </a:solidFill>
                <a:effectLst/>
                <a:uLnTx/>
                <a:uFillTx/>
                <a:latin typeface="Calibri" panose="020F0502020204030204"/>
                <a:ea typeface="+mn-ea"/>
                <a:cs typeface="+mn-cs"/>
              </a:rPr>
              <a:t>Insertion module 2 (sleeves opened)</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endPar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kumimoji="0" lang="en-GB" sz="2200" b="0" i="0" u="none" strike="noStrike" kern="1200" cap="none" spc="0" normalizeH="0" baseline="0" noProof="0" dirty="0" smtClean="0">
                <a:ln>
                  <a:noFill/>
                </a:ln>
                <a:solidFill>
                  <a:prstClr val="black"/>
                </a:solidFill>
                <a:effectLst/>
                <a:uLnTx/>
                <a:uFillTx/>
                <a:latin typeface="Calibri" panose="020F0502020204030204"/>
                <a:ea typeface="+mn-ea"/>
                <a:cs typeface="+mn-cs"/>
              </a:rPr>
              <a:t>Installation interfaces with current leads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11353800" cy="659957"/>
          </a:xfrm>
        </p:spPr>
        <p:txBody>
          <a:bodyPr>
            <a:normAutofit fontScale="90000"/>
          </a:bodyPr>
          <a:lstStyle/>
          <a:p>
            <a:r>
              <a:rPr lang="en-GB" dirty="0" smtClean="0"/>
              <a:t>Sequence proposal</a:t>
            </a:r>
            <a:endParaRPr lang="en-GB" dirty="0"/>
          </a:p>
        </p:txBody>
      </p:sp>
      <p:sp>
        <p:nvSpPr>
          <p:cNvPr id="3" name="Content Placeholder 2"/>
          <p:cNvSpPr>
            <a:spLocks noGrp="1"/>
          </p:cNvSpPr>
          <p:nvPr>
            <p:ph idx="1"/>
          </p:nvPr>
        </p:nvSpPr>
        <p:spPr>
          <a:xfrm>
            <a:off x="0" y="659957"/>
            <a:ext cx="5835503" cy="6198043"/>
          </a:xfrm>
        </p:spPr>
        <p:txBody>
          <a:bodyPr>
            <a:normAutofit/>
          </a:bodyPr>
          <a:lstStyle/>
          <a:p>
            <a:pPr marL="0" indent="0">
              <a:buNone/>
            </a:pPr>
            <a:r>
              <a:rPr lang="en-GB" sz="2400" dirty="0" smtClean="0"/>
              <a:t>Environment : no racks installed</a:t>
            </a:r>
          </a:p>
          <a:p>
            <a:pPr marL="514350" indent="-514350">
              <a:buFont typeface="+mj-lt"/>
              <a:buAutoNum type="arabicPeriod"/>
            </a:pPr>
            <a:r>
              <a:rPr lang="en-GB" sz="2200" dirty="0" err="1" smtClean="0"/>
              <a:t>SCLink</a:t>
            </a:r>
            <a:r>
              <a:rPr lang="en-GB" sz="2200" dirty="0" smtClean="0"/>
              <a:t> cables ends on supports</a:t>
            </a:r>
          </a:p>
          <a:p>
            <a:pPr marL="0" indent="0" algn="just">
              <a:buNone/>
            </a:pPr>
            <a:r>
              <a:rPr lang="en-GB" sz="1600" dirty="0" err="1" smtClean="0"/>
              <a:t>SCLink</a:t>
            </a:r>
            <a:r>
              <a:rPr lang="en-GB" sz="1600" dirty="0" smtClean="0"/>
              <a:t> is pre-assembled before all other components. Fixed in position on DFX side. Interface with DFHx1 located within cm. The cable bundle is reduced to minimum diameter for transport purposes.</a:t>
            </a:r>
          </a:p>
          <a:p>
            <a:pPr marL="514350" indent="-514350">
              <a:buFont typeface="+mj-lt"/>
              <a:buAutoNum type="arabicPeriod"/>
            </a:pPr>
            <a:endParaRPr lang="en-GB" sz="2400" dirty="0"/>
          </a:p>
          <a:p>
            <a:pPr marL="514350" indent="-514350">
              <a:buFont typeface="+mj-lt"/>
              <a:buAutoNum type="arabicPeriod"/>
            </a:pPr>
            <a:endParaRPr lang="en-GB" sz="2400" dirty="0" smtClean="0"/>
          </a:p>
          <a:p>
            <a:pPr marL="514350" indent="-514350">
              <a:buFont typeface="+mj-lt"/>
              <a:buAutoNum type="arabicPeriod"/>
            </a:pPr>
            <a:endParaRPr lang="en-GB" sz="2400" dirty="0" smtClean="0"/>
          </a:p>
          <a:p>
            <a:pPr marL="514350" indent="-514350">
              <a:buFont typeface="+mj-lt"/>
              <a:buAutoNum type="arabicPeriod"/>
            </a:pPr>
            <a:endParaRPr lang="en-GB" sz="2400" dirty="0"/>
          </a:p>
          <a:p>
            <a:pPr marL="514350" indent="-514350">
              <a:buFont typeface="+mj-lt"/>
              <a:buAutoNum type="arabicPeriod" startAt="2"/>
            </a:pPr>
            <a:r>
              <a:rPr lang="en-GB" sz="2200" dirty="0" smtClean="0"/>
              <a:t>Insertion module 1: VV1+HeV1</a:t>
            </a:r>
          </a:p>
          <a:p>
            <a:pPr marL="0" indent="0">
              <a:buNone/>
            </a:pPr>
            <a:r>
              <a:rPr lang="en-GB" sz="1600" dirty="0" smtClean="0"/>
              <a:t>The DFHx1 module is “rolled” around the </a:t>
            </a:r>
            <a:r>
              <a:rPr lang="en-GB" sz="1600" dirty="0" err="1" smtClean="0"/>
              <a:t>SCLink</a:t>
            </a:r>
            <a:r>
              <a:rPr lang="en-GB" sz="1600" dirty="0" smtClean="0"/>
              <a:t> cable all the way from DFHx2.</a:t>
            </a:r>
          </a:p>
          <a:p>
            <a:pPr marL="514350" indent="-514350">
              <a:buFont typeface="+mj-lt"/>
              <a:buAutoNum type="arabicPeriod" startAt="2"/>
            </a:pPr>
            <a:endParaRPr lang="en-GB" sz="2400" dirty="0"/>
          </a:p>
          <a:p>
            <a:pPr marL="514350" indent="-514350">
              <a:buFont typeface="+mj-lt"/>
              <a:buAutoNum type="arabicPeriod" startAt="2"/>
            </a:pPr>
            <a:endParaRPr lang="en-GB" sz="2400" dirty="0" smtClean="0"/>
          </a:p>
          <a:p>
            <a:pPr marL="514350" indent="-514350">
              <a:buFont typeface="+mj-lt"/>
              <a:buAutoNum type="arabicPeriod" startAt="2"/>
            </a:pPr>
            <a:endParaRPr lang="en-GB" sz="2400" dirty="0"/>
          </a:p>
          <a:p>
            <a:pPr marL="514350" indent="-514350">
              <a:buFont typeface="+mj-lt"/>
              <a:buAutoNum type="arabicPeriod" startAt="2"/>
            </a:pPr>
            <a:endParaRPr lang="en-GB" sz="2400" dirty="0" smtClean="0"/>
          </a:p>
          <a:p>
            <a:endParaRPr lang="en-GB" sz="2400" dirty="0"/>
          </a:p>
        </p:txBody>
      </p:sp>
      <p:grpSp>
        <p:nvGrpSpPr>
          <p:cNvPr id="19" name="Group 18"/>
          <p:cNvGrpSpPr/>
          <p:nvPr/>
        </p:nvGrpSpPr>
        <p:grpSpPr>
          <a:xfrm>
            <a:off x="544412" y="2619655"/>
            <a:ext cx="4443668" cy="1584484"/>
            <a:chOff x="6448508" y="45627"/>
            <a:chExt cx="4443668" cy="1584484"/>
          </a:xfrm>
        </p:grpSpPr>
        <p:sp>
          <p:nvSpPr>
            <p:cNvPr id="8" name="Rectangle 7"/>
            <p:cNvSpPr/>
            <p:nvPr/>
          </p:nvSpPr>
          <p:spPr>
            <a:xfrm>
              <a:off x="6448508" y="107507"/>
              <a:ext cx="4443668" cy="98596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 name="Group 11"/>
            <p:cNvGrpSpPr/>
            <p:nvPr/>
          </p:nvGrpSpPr>
          <p:grpSpPr>
            <a:xfrm>
              <a:off x="10083147" y="108413"/>
              <a:ext cx="670562" cy="977106"/>
              <a:chOff x="10172196" y="826933"/>
              <a:chExt cx="556593" cy="811036"/>
            </a:xfrm>
          </p:grpSpPr>
          <p:sp>
            <p:nvSpPr>
              <p:cNvPr id="10" name="Rectangle 9"/>
              <p:cNvSpPr/>
              <p:nvPr/>
            </p:nvSpPr>
            <p:spPr>
              <a:xfrm>
                <a:off x="10172198" y="1081378"/>
                <a:ext cx="556591" cy="5565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p:cNvSpPr/>
              <p:nvPr/>
            </p:nvSpPr>
            <p:spPr>
              <a:xfrm>
                <a:off x="10172196" y="826933"/>
                <a:ext cx="556591" cy="55659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extBox 12"/>
            <p:cNvSpPr txBox="1"/>
            <p:nvPr/>
          </p:nvSpPr>
          <p:spPr>
            <a:xfrm>
              <a:off x="10189857" y="74361"/>
              <a:ext cx="42992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UL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p:cNvSpPr txBox="1"/>
            <p:nvPr/>
          </p:nvSpPr>
          <p:spPr>
            <a:xfrm>
              <a:off x="6448508" y="45627"/>
              <a:ext cx="4571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UR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Freeform 14"/>
            <p:cNvSpPr/>
            <p:nvPr/>
          </p:nvSpPr>
          <p:spPr>
            <a:xfrm>
              <a:off x="8124825" y="881566"/>
              <a:ext cx="2304748" cy="128084"/>
            </a:xfrm>
            <a:custGeom>
              <a:avLst/>
              <a:gdLst>
                <a:gd name="connsiteX0" fmla="*/ 2838450 w 2838450"/>
                <a:gd name="connsiteY0" fmla="*/ 128084 h 128084"/>
                <a:gd name="connsiteX1" fmla="*/ 1914525 w 2838450"/>
                <a:gd name="connsiteY1" fmla="*/ 118559 h 128084"/>
                <a:gd name="connsiteX2" fmla="*/ 1171575 w 2838450"/>
                <a:gd name="connsiteY2" fmla="*/ 13784 h 128084"/>
                <a:gd name="connsiteX3" fmla="*/ 0 w 2838450"/>
                <a:gd name="connsiteY3" fmla="*/ 4259 h 128084"/>
              </a:gdLst>
              <a:ahLst/>
              <a:cxnLst>
                <a:cxn ang="0">
                  <a:pos x="connsiteX0" y="connsiteY0"/>
                </a:cxn>
                <a:cxn ang="0">
                  <a:pos x="connsiteX1" y="connsiteY1"/>
                </a:cxn>
                <a:cxn ang="0">
                  <a:pos x="connsiteX2" y="connsiteY2"/>
                </a:cxn>
                <a:cxn ang="0">
                  <a:pos x="connsiteX3" y="connsiteY3"/>
                </a:cxn>
              </a:cxnLst>
              <a:rect l="l" t="t" r="r" b="b"/>
              <a:pathLst>
                <a:path w="2838450" h="128084">
                  <a:moveTo>
                    <a:pt x="2838450" y="128084"/>
                  </a:moveTo>
                  <a:lnTo>
                    <a:pt x="1914525" y="118559"/>
                  </a:lnTo>
                  <a:cubicBezTo>
                    <a:pt x="1636713" y="99509"/>
                    <a:pt x="1490663" y="32834"/>
                    <a:pt x="1171575" y="13784"/>
                  </a:cubicBezTo>
                  <a:cubicBezTo>
                    <a:pt x="852487" y="-5266"/>
                    <a:pt x="426243" y="-504"/>
                    <a:pt x="0" y="4259"/>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7" name="Straight Connector 16"/>
            <p:cNvCxnSpPr>
              <a:stCxn id="15" idx="3"/>
            </p:cNvCxnSpPr>
            <p:nvPr/>
          </p:nvCxnSpPr>
          <p:spPr>
            <a:xfrm flipH="1" flipV="1">
              <a:off x="6546850" y="881566"/>
              <a:ext cx="1577975" cy="4259"/>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124825" y="778973"/>
              <a:ext cx="0" cy="2306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566150" y="648091"/>
              <a:ext cx="12250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err="1" smtClean="0">
                  <a:ln>
                    <a:noFill/>
                  </a:ln>
                  <a:solidFill>
                    <a:srgbClr val="ED7D31"/>
                  </a:solidFill>
                  <a:effectLst/>
                  <a:uLnTx/>
                  <a:uFillTx/>
                  <a:latin typeface="Calibri" panose="020F0502020204030204"/>
                  <a:ea typeface="+mn-ea"/>
                  <a:cs typeface="+mn-cs"/>
                </a:rPr>
                <a:t>SCLink</a:t>
              </a:r>
              <a:r>
                <a:rPr kumimoji="0" lang="en-GB" sz="1000" b="0" i="0" u="none" strike="noStrike" kern="1200" cap="none" spc="0" normalizeH="0" baseline="0" noProof="0" dirty="0" smtClean="0">
                  <a:ln>
                    <a:noFill/>
                  </a:ln>
                  <a:solidFill>
                    <a:srgbClr val="ED7D31"/>
                  </a:solidFill>
                  <a:effectLst/>
                  <a:uLnTx/>
                  <a:uFillTx/>
                  <a:latin typeface="Calibri" panose="020F0502020204030204"/>
                  <a:ea typeface="+mn-ea"/>
                  <a:cs typeface="+mn-cs"/>
                </a:rPr>
                <a:t> final cryostat</a:t>
              </a:r>
              <a:endParaRPr kumimoji="0" lang="en-GB" sz="1000" b="0" i="0" u="none" strike="noStrike" kern="1200" cap="none" spc="0" normalizeH="0" baseline="0" noProof="0" dirty="0">
                <a:ln>
                  <a:noFill/>
                </a:ln>
                <a:solidFill>
                  <a:srgbClr val="ED7D31"/>
                </a:solidFill>
                <a:effectLst/>
                <a:uLnTx/>
                <a:uFillTx/>
                <a:latin typeface="Calibri" panose="020F0502020204030204"/>
                <a:ea typeface="+mn-ea"/>
                <a:cs typeface="+mn-cs"/>
              </a:endParaRPr>
            </a:p>
          </p:txBody>
        </p:sp>
        <p:sp>
          <p:nvSpPr>
            <p:cNvPr id="23" name="TextBox 22"/>
            <p:cNvSpPr txBox="1"/>
            <p:nvPr/>
          </p:nvSpPr>
          <p:spPr>
            <a:xfrm>
              <a:off x="6491872" y="620568"/>
              <a:ext cx="135966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7030A0"/>
                  </a:solidFill>
                  <a:effectLst/>
                  <a:uLnTx/>
                  <a:uFillTx/>
                  <a:latin typeface="Calibri" panose="020F0502020204030204"/>
                  <a:ea typeface="+mn-ea"/>
                  <a:cs typeface="+mn-cs"/>
                </a:rPr>
                <a:t>MGB2 cable protected</a:t>
              </a:r>
              <a:endParaRPr kumimoji="0" lang="en-GB" sz="1000" b="0" i="0" u="none" strike="noStrike" kern="1200" cap="none" spc="0" normalizeH="0" baseline="0" noProof="0" dirty="0">
                <a:ln>
                  <a:noFill/>
                </a:ln>
                <a:solidFill>
                  <a:srgbClr val="7030A0"/>
                </a:solidFill>
                <a:effectLst/>
                <a:uLnTx/>
                <a:uFillTx/>
                <a:latin typeface="Calibri" panose="020F0502020204030204"/>
                <a:ea typeface="+mn-ea"/>
                <a:cs typeface="+mn-cs"/>
              </a:endParaRPr>
            </a:p>
          </p:txBody>
        </p:sp>
        <p:sp>
          <p:nvSpPr>
            <p:cNvPr id="24" name="TextBox 23"/>
            <p:cNvSpPr txBox="1"/>
            <p:nvPr/>
          </p:nvSpPr>
          <p:spPr>
            <a:xfrm>
              <a:off x="7444991" y="258743"/>
              <a:ext cx="163217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Interface flange with DFHx1</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6" name="Straight Connector 25"/>
            <p:cNvCxnSpPr>
              <a:stCxn id="24" idx="2"/>
            </p:cNvCxnSpPr>
            <p:nvPr/>
          </p:nvCxnSpPr>
          <p:spPr>
            <a:xfrm flipH="1">
              <a:off x="8124825" y="504964"/>
              <a:ext cx="136255" cy="274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600950" y="894312"/>
              <a:ext cx="0" cy="19915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004050" y="894312"/>
              <a:ext cx="0" cy="19915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6619874" y="1279023"/>
              <a:ext cx="1504949" cy="135644"/>
              <a:chOff x="7966916" y="3826914"/>
              <a:chExt cx="1930595" cy="145400"/>
            </a:xfrm>
          </p:grpSpPr>
          <p:grpSp>
            <p:nvGrpSpPr>
              <p:cNvPr id="31" name="Group 30"/>
              <p:cNvGrpSpPr/>
              <p:nvPr/>
            </p:nvGrpSpPr>
            <p:grpSpPr>
              <a:xfrm>
                <a:off x="7966916" y="3829410"/>
                <a:ext cx="1930595" cy="142904"/>
                <a:chOff x="9861894" y="2710388"/>
                <a:chExt cx="1930595" cy="142904"/>
              </a:xfrm>
            </p:grpSpPr>
            <p:cxnSp>
              <p:nvCxnSpPr>
                <p:cNvPr id="36" name="Straight Connector 35"/>
                <p:cNvCxnSpPr/>
                <p:nvPr/>
              </p:nvCxnSpPr>
              <p:spPr>
                <a:xfrm>
                  <a:off x="9861894" y="2779496"/>
                  <a:ext cx="109507"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971401" y="2710388"/>
                  <a:ext cx="1821088" cy="142904"/>
                  <a:chOff x="9666539" y="4248765"/>
                  <a:chExt cx="1821088" cy="400323"/>
                </a:xfrm>
              </p:grpSpPr>
              <p:grpSp>
                <p:nvGrpSpPr>
                  <p:cNvPr id="38" name="Group 37"/>
                  <p:cNvGrpSpPr/>
                  <p:nvPr/>
                </p:nvGrpSpPr>
                <p:grpSpPr>
                  <a:xfrm>
                    <a:off x="9670112" y="4321061"/>
                    <a:ext cx="425453" cy="269816"/>
                    <a:chOff x="9648825" y="819150"/>
                    <a:chExt cx="425453" cy="269816"/>
                  </a:xfrm>
                </p:grpSpPr>
                <p:cxnSp>
                  <p:nvCxnSpPr>
                    <p:cNvPr id="56" name="Straight Connector 55"/>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9777413" y="819150"/>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9777413" y="1079441"/>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9670112" y="4424112"/>
                    <a:ext cx="1720915" cy="76363"/>
                    <a:chOff x="9648825" y="819150"/>
                    <a:chExt cx="1720915" cy="269816"/>
                  </a:xfrm>
                </p:grpSpPr>
                <p:cxnSp>
                  <p:nvCxnSpPr>
                    <p:cNvPr id="52" name="Straight Connector 51"/>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9777413" y="819150"/>
                      <a:ext cx="144398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9777413" y="1079442"/>
                      <a:ext cx="1592327"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9666539" y="4248765"/>
                    <a:ext cx="429026" cy="400323"/>
                    <a:chOff x="9648825" y="819150"/>
                    <a:chExt cx="429026" cy="269816"/>
                  </a:xfrm>
                </p:grpSpPr>
                <p:cxnSp>
                  <p:nvCxnSpPr>
                    <p:cNvPr id="48" name="Straight Connector 47"/>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flipV="1">
                    <a:off x="11221962" y="4250001"/>
                    <a:ext cx="164446" cy="15974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1242683" y="4498273"/>
                    <a:ext cx="148344" cy="7906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11228758" y="4321319"/>
                    <a:ext cx="157436" cy="94936"/>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1381424" y="432387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1381424" y="425038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1385234" y="456390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1385234" y="44904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32" name="Straight Connector 31"/>
              <p:cNvCxnSpPr/>
              <p:nvPr/>
            </p:nvCxnSpPr>
            <p:spPr>
              <a:xfrm>
                <a:off x="8508624" y="3852722"/>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8508624" y="38269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505449" y="396918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505449" y="3943379"/>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60" name="TextBox 59"/>
            <p:cNvSpPr txBox="1"/>
            <p:nvPr/>
          </p:nvSpPr>
          <p:spPr>
            <a:xfrm>
              <a:off x="6496413" y="1414667"/>
              <a:ext cx="149592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MgB2 cables with extra length</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1" name="TextBox 60"/>
            <p:cNvSpPr txBox="1"/>
            <p:nvPr/>
          </p:nvSpPr>
          <p:spPr>
            <a:xfrm>
              <a:off x="7624555" y="1085190"/>
              <a:ext cx="45397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DFHx1</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2" name="TextBox 61"/>
            <p:cNvSpPr txBox="1"/>
            <p:nvPr/>
          </p:nvSpPr>
          <p:spPr>
            <a:xfrm>
              <a:off x="6461383" y="1052110"/>
              <a:ext cx="45397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DFHx2</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4" name="Group 3"/>
          <p:cNvGrpSpPr/>
          <p:nvPr/>
        </p:nvGrpSpPr>
        <p:grpSpPr>
          <a:xfrm>
            <a:off x="9202896" y="5557641"/>
            <a:ext cx="2802436" cy="1169311"/>
            <a:chOff x="8078525" y="3111785"/>
            <a:chExt cx="3035817" cy="1266689"/>
          </a:xfrm>
        </p:grpSpPr>
        <p:pic>
          <p:nvPicPr>
            <p:cNvPr id="126" name="Picture 125"/>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8437830" y="3111785"/>
              <a:ext cx="2620485" cy="1266689"/>
            </a:xfrm>
            <a:prstGeom prst="rect">
              <a:avLst/>
            </a:prstGeom>
          </p:spPr>
        </p:pic>
        <p:grpSp>
          <p:nvGrpSpPr>
            <p:cNvPr id="166" name="Group 165"/>
            <p:cNvGrpSpPr/>
            <p:nvPr/>
          </p:nvGrpSpPr>
          <p:grpSpPr>
            <a:xfrm flipH="1">
              <a:off x="8078525" y="3483813"/>
              <a:ext cx="3035817" cy="378795"/>
              <a:chOff x="9783160" y="2710388"/>
              <a:chExt cx="870452" cy="142904"/>
            </a:xfrm>
          </p:grpSpPr>
          <p:cxnSp>
            <p:nvCxnSpPr>
              <p:cNvPr id="169" name="Straight Connector 168"/>
              <p:cNvCxnSpPr/>
              <p:nvPr/>
            </p:nvCxnSpPr>
            <p:spPr>
              <a:xfrm>
                <a:off x="9783160" y="2779496"/>
                <a:ext cx="188239"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70" name="Group 169"/>
              <p:cNvGrpSpPr/>
              <p:nvPr/>
            </p:nvGrpSpPr>
            <p:grpSpPr>
              <a:xfrm>
                <a:off x="9971401" y="2710388"/>
                <a:ext cx="682211" cy="142904"/>
                <a:chOff x="9666539" y="4248765"/>
                <a:chExt cx="682211" cy="400323"/>
              </a:xfrm>
            </p:grpSpPr>
            <p:grpSp>
              <p:nvGrpSpPr>
                <p:cNvPr id="171" name="Group 170"/>
                <p:cNvGrpSpPr/>
                <p:nvPr/>
              </p:nvGrpSpPr>
              <p:grpSpPr>
                <a:xfrm>
                  <a:off x="9670112" y="4424113"/>
                  <a:ext cx="678638" cy="48504"/>
                  <a:chOff x="9648825" y="819150"/>
                  <a:chExt cx="678638" cy="171380"/>
                </a:xfrm>
              </p:grpSpPr>
              <p:cxnSp>
                <p:nvCxnSpPr>
                  <p:cNvPr id="177" name="Straight Connector 176"/>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9648825" y="960466"/>
                    <a:ext cx="128588" cy="30064"/>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9777413" y="81915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9777413" y="99053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p:nvGrpSpPr>
              <p:grpSpPr>
                <a:xfrm>
                  <a:off x="9666539" y="4248765"/>
                  <a:ext cx="429026" cy="400323"/>
                  <a:chOff x="9648825" y="819150"/>
                  <a:chExt cx="429026" cy="269816"/>
                </a:xfrm>
              </p:grpSpPr>
              <p:cxnSp>
                <p:nvCxnSpPr>
                  <p:cNvPr id="173" name="Straight Connector 172"/>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grpSp>
      <p:grpSp>
        <p:nvGrpSpPr>
          <p:cNvPr id="275" name="Group 274"/>
          <p:cNvGrpSpPr/>
          <p:nvPr/>
        </p:nvGrpSpPr>
        <p:grpSpPr>
          <a:xfrm>
            <a:off x="8991346" y="3688396"/>
            <a:ext cx="2989076" cy="1130510"/>
            <a:chOff x="16116658" y="2193826"/>
            <a:chExt cx="3802055" cy="1437990"/>
          </a:xfrm>
        </p:grpSpPr>
        <p:grpSp>
          <p:nvGrpSpPr>
            <p:cNvPr id="6" name="Group 5"/>
            <p:cNvGrpSpPr/>
            <p:nvPr/>
          </p:nvGrpSpPr>
          <p:grpSpPr>
            <a:xfrm>
              <a:off x="16116658" y="2193826"/>
              <a:ext cx="3802055" cy="1437990"/>
              <a:chOff x="8596941" y="3353647"/>
              <a:chExt cx="3035817" cy="1148188"/>
            </a:xfrm>
          </p:grpSpPr>
          <p:pic>
            <p:nvPicPr>
              <p:cNvPr id="5" name="Picture 4"/>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contrast="20000"/>
                        </a14:imgEffect>
                      </a14:imgLayer>
                    </a14:imgProps>
                  </a:ext>
                </a:extLst>
              </a:blip>
              <a:srcRect b="7739"/>
              <a:stretch/>
            </p:blipFill>
            <p:spPr>
              <a:xfrm>
                <a:off x="9534105" y="3353647"/>
                <a:ext cx="2074825" cy="1148188"/>
              </a:xfrm>
              <a:prstGeom prst="rect">
                <a:avLst/>
              </a:prstGeom>
            </p:spPr>
          </p:pic>
          <p:grpSp>
            <p:nvGrpSpPr>
              <p:cNvPr id="251" name="Group 250"/>
              <p:cNvGrpSpPr/>
              <p:nvPr/>
            </p:nvGrpSpPr>
            <p:grpSpPr>
              <a:xfrm flipH="1">
                <a:off x="8596941" y="3698776"/>
                <a:ext cx="3035817" cy="385411"/>
                <a:chOff x="7888182" y="3826914"/>
                <a:chExt cx="870452" cy="145400"/>
              </a:xfrm>
            </p:grpSpPr>
            <p:grpSp>
              <p:nvGrpSpPr>
                <p:cNvPr id="252" name="Group 251"/>
                <p:cNvGrpSpPr/>
                <p:nvPr/>
              </p:nvGrpSpPr>
              <p:grpSpPr>
                <a:xfrm>
                  <a:off x="7888182" y="3829410"/>
                  <a:ext cx="870452" cy="142904"/>
                  <a:chOff x="9783160" y="2710388"/>
                  <a:chExt cx="870452" cy="142904"/>
                </a:xfrm>
              </p:grpSpPr>
              <p:cxnSp>
                <p:nvCxnSpPr>
                  <p:cNvPr id="255" name="Straight Connector 254"/>
                  <p:cNvCxnSpPr/>
                  <p:nvPr/>
                </p:nvCxnSpPr>
                <p:spPr>
                  <a:xfrm>
                    <a:off x="9783160" y="2779496"/>
                    <a:ext cx="188239"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256" name="Group 255"/>
                  <p:cNvGrpSpPr/>
                  <p:nvPr/>
                </p:nvGrpSpPr>
                <p:grpSpPr>
                  <a:xfrm>
                    <a:off x="9971401" y="2710388"/>
                    <a:ext cx="682211" cy="142904"/>
                    <a:chOff x="9666539" y="4248765"/>
                    <a:chExt cx="682211" cy="400323"/>
                  </a:xfrm>
                </p:grpSpPr>
                <p:grpSp>
                  <p:nvGrpSpPr>
                    <p:cNvPr id="257" name="Group 256"/>
                    <p:cNvGrpSpPr/>
                    <p:nvPr/>
                  </p:nvGrpSpPr>
                  <p:grpSpPr>
                    <a:xfrm>
                      <a:off x="9670112" y="4424113"/>
                      <a:ext cx="678638" cy="48504"/>
                      <a:chOff x="9648825" y="819150"/>
                      <a:chExt cx="678638" cy="171380"/>
                    </a:xfrm>
                  </p:grpSpPr>
                  <p:cxnSp>
                    <p:nvCxnSpPr>
                      <p:cNvPr id="263" name="Straight Connector 262"/>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a:off x="9648825" y="960466"/>
                        <a:ext cx="128588" cy="30064"/>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a:off x="9777413" y="81915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a:off x="9777413" y="99053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258" name="Group 257"/>
                    <p:cNvGrpSpPr/>
                    <p:nvPr/>
                  </p:nvGrpSpPr>
                  <p:grpSpPr>
                    <a:xfrm>
                      <a:off x="9666539" y="4248765"/>
                      <a:ext cx="429026" cy="400323"/>
                      <a:chOff x="9648825" y="819150"/>
                      <a:chExt cx="429026" cy="269816"/>
                    </a:xfrm>
                  </p:grpSpPr>
                  <p:cxnSp>
                    <p:nvCxnSpPr>
                      <p:cNvPr id="259" name="Straight Connector 258"/>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cxnSp>
              <p:nvCxnSpPr>
                <p:cNvPr id="253" name="Straight Connector 252"/>
                <p:cNvCxnSpPr/>
                <p:nvPr/>
              </p:nvCxnSpPr>
              <p:spPr>
                <a:xfrm>
                  <a:off x="8508624" y="3826914"/>
                  <a:ext cx="480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a:off x="8505449" y="3969186"/>
                  <a:ext cx="5119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197" name="Right Arrow 196"/>
            <p:cNvSpPr/>
            <p:nvPr/>
          </p:nvSpPr>
          <p:spPr>
            <a:xfrm>
              <a:off x="17241522" y="2256068"/>
              <a:ext cx="521481" cy="164274"/>
            </a:xfrm>
            <a:prstGeom prst="rightArrow">
              <a:avLst/>
            </a:prstGeom>
            <a:solidFill>
              <a:schemeClr val="accent1">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72" name="Group 271"/>
          <p:cNvGrpSpPr/>
          <p:nvPr/>
        </p:nvGrpSpPr>
        <p:grpSpPr>
          <a:xfrm>
            <a:off x="6180990" y="1395628"/>
            <a:ext cx="3262999" cy="1435590"/>
            <a:chOff x="13481804" y="2174206"/>
            <a:chExt cx="3513338" cy="1545730"/>
          </a:xfrm>
        </p:grpSpPr>
        <p:grpSp>
          <p:nvGrpSpPr>
            <p:cNvPr id="9" name="Group 8"/>
            <p:cNvGrpSpPr/>
            <p:nvPr/>
          </p:nvGrpSpPr>
          <p:grpSpPr>
            <a:xfrm>
              <a:off x="13481804" y="2174206"/>
              <a:ext cx="3220165" cy="1545730"/>
              <a:chOff x="5494574" y="3079872"/>
              <a:chExt cx="2542100" cy="1220248"/>
            </a:xfrm>
          </p:grpSpPr>
          <p:pic>
            <p:nvPicPr>
              <p:cNvPr id="124" name="Picture 123"/>
              <p:cNvPicPr>
                <a:picLocks noChangeAspect="1"/>
              </p:cNvPicPr>
              <p:nvPr/>
            </p:nvPicPr>
            <p:blipFill>
              <a:blip r:embed="rId6">
                <a:clrChange>
                  <a:clrFrom>
                    <a:srgbClr val="FFFFFF"/>
                  </a:clrFrom>
                  <a:clrTo>
                    <a:srgbClr val="FFFFFF">
                      <a:alpha val="0"/>
                    </a:srgbClr>
                  </a:clrTo>
                </a:clrChange>
                <a:extLst/>
              </a:blip>
              <a:stretch>
                <a:fillRect/>
              </a:stretch>
            </p:blipFill>
            <p:spPr>
              <a:xfrm>
                <a:off x="6198635" y="3079872"/>
                <a:ext cx="1838039" cy="1220248"/>
              </a:xfrm>
              <a:prstGeom prst="rect">
                <a:avLst/>
              </a:prstGeom>
            </p:spPr>
          </p:pic>
          <p:grpSp>
            <p:nvGrpSpPr>
              <p:cNvPr id="127" name="Group 126"/>
              <p:cNvGrpSpPr/>
              <p:nvPr/>
            </p:nvGrpSpPr>
            <p:grpSpPr>
              <a:xfrm flipH="1">
                <a:off x="5494574" y="3432269"/>
                <a:ext cx="2441856" cy="385411"/>
                <a:chOff x="7888182" y="3826914"/>
                <a:chExt cx="700147" cy="145400"/>
              </a:xfrm>
            </p:grpSpPr>
            <p:grpSp>
              <p:nvGrpSpPr>
                <p:cNvPr id="128" name="Group 127"/>
                <p:cNvGrpSpPr/>
                <p:nvPr/>
              </p:nvGrpSpPr>
              <p:grpSpPr>
                <a:xfrm>
                  <a:off x="7888182" y="3829410"/>
                  <a:ext cx="700147" cy="142904"/>
                  <a:chOff x="9783160" y="2710388"/>
                  <a:chExt cx="700147" cy="142904"/>
                </a:xfrm>
              </p:grpSpPr>
              <p:cxnSp>
                <p:nvCxnSpPr>
                  <p:cNvPr id="133" name="Straight Connector 132"/>
                  <p:cNvCxnSpPr/>
                  <p:nvPr/>
                </p:nvCxnSpPr>
                <p:spPr>
                  <a:xfrm>
                    <a:off x="9783160" y="2779496"/>
                    <a:ext cx="188239"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34" name="Group 133"/>
                  <p:cNvGrpSpPr/>
                  <p:nvPr/>
                </p:nvGrpSpPr>
                <p:grpSpPr>
                  <a:xfrm>
                    <a:off x="9971401" y="2710388"/>
                    <a:ext cx="511906" cy="142904"/>
                    <a:chOff x="9666539" y="4248765"/>
                    <a:chExt cx="511906" cy="400323"/>
                  </a:xfrm>
                </p:grpSpPr>
                <p:grpSp>
                  <p:nvGrpSpPr>
                    <p:cNvPr id="136" name="Group 135"/>
                    <p:cNvGrpSpPr/>
                    <p:nvPr/>
                  </p:nvGrpSpPr>
                  <p:grpSpPr>
                    <a:xfrm>
                      <a:off x="9670112" y="4424113"/>
                      <a:ext cx="508333" cy="48504"/>
                      <a:chOff x="9648825" y="819150"/>
                      <a:chExt cx="508333" cy="171380"/>
                    </a:xfrm>
                  </p:grpSpPr>
                  <p:cxnSp>
                    <p:nvCxnSpPr>
                      <p:cNvPr id="149" name="Straight Connector 148"/>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9648825" y="960466"/>
                        <a:ext cx="128588" cy="30064"/>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9777413" y="819150"/>
                        <a:ext cx="373569"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9777413" y="990530"/>
                        <a:ext cx="37974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37" name="Group 136"/>
                    <p:cNvGrpSpPr/>
                    <p:nvPr/>
                  </p:nvGrpSpPr>
                  <p:grpSpPr>
                    <a:xfrm>
                      <a:off x="9666539" y="4248765"/>
                      <a:ext cx="429026" cy="400323"/>
                      <a:chOff x="9648825" y="819150"/>
                      <a:chExt cx="429026" cy="269816"/>
                    </a:xfrm>
                  </p:grpSpPr>
                  <p:cxnSp>
                    <p:nvCxnSpPr>
                      <p:cNvPr id="145" name="Straight Connector 144"/>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cxnSp>
              <p:nvCxnSpPr>
                <p:cNvPr id="130" name="Straight Connector 129"/>
                <p:cNvCxnSpPr/>
                <p:nvPr/>
              </p:nvCxnSpPr>
              <p:spPr>
                <a:xfrm>
                  <a:off x="8508624" y="3826914"/>
                  <a:ext cx="480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8505449" y="3969186"/>
                  <a:ext cx="5119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267" name="Straight Connector 266"/>
            <p:cNvCxnSpPr/>
            <p:nvPr/>
          </p:nvCxnSpPr>
          <p:spPr>
            <a:xfrm>
              <a:off x="13509090" y="3701312"/>
              <a:ext cx="34860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14089354" y="2320213"/>
              <a:ext cx="0" cy="20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p:nvPr/>
          </p:nvCxnSpPr>
          <p:spPr>
            <a:xfrm>
              <a:off x="14089354" y="3177463"/>
              <a:ext cx="0" cy="20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p:nvGrpSpPr>
        <p:grpSpPr>
          <a:xfrm>
            <a:off x="-13773" y="5182439"/>
            <a:ext cx="5829499" cy="1812565"/>
            <a:chOff x="58344" y="4399531"/>
            <a:chExt cx="4500009" cy="1399187"/>
          </a:xfrm>
        </p:grpSpPr>
        <p:pic>
          <p:nvPicPr>
            <p:cNvPr id="63" name="Picture 62"/>
            <p:cNvPicPr>
              <a:picLocks noChangeAspect="1"/>
            </p:cNvPicPr>
            <p:nvPr/>
          </p:nvPicPr>
          <p:blipFill>
            <a:blip r:embed="rId7">
              <a:clrChange>
                <a:clrFrom>
                  <a:srgbClr val="FFFFFF"/>
                </a:clrFrom>
                <a:clrTo>
                  <a:srgbClr val="FFFFFF">
                    <a:alpha val="0"/>
                  </a:srgbClr>
                </a:clrTo>
              </a:clrChange>
              <a:extLst/>
            </a:blip>
            <a:stretch>
              <a:fillRect/>
            </a:stretch>
          </p:blipFill>
          <p:spPr>
            <a:xfrm>
              <a:off x="1489282" y="4399531"/>
              <a:ext cx="1856906" cy="1399187"/>
            </a:xfrm>
            <a:prstGeom prst="rect">
              <a:avLst/>
            </a:prstGeom>
          </p:spPr>
        </p:pic>
        <p:cxnSp>
          <p:nvCxnSpPr>
            <p:cNvPr id="65" name="Straight Connector 64"/>
            <p:cNvCxnSpPr/>
            <p:nvPr/>
          </p:nvCxnSpPr>
          <p:spPr>
            <a:xfrm flipV="1">
              <a:off x="3248112" y="4852246"/>
              <a:ext cx="0" cy="3627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flipH="1">
              <a:off x="58344" y="4924399"/>
              <a:ext cx="3185879" cy="192144"/>
              <a:chOff x="7722054" y="3826914"/>
              <a:chExt cx="1465606" cy="145400"/>
            </a:xfrm>
          </p:grpSpPr>
          <p:grpSp>
            <p:nvGrpSpPr>
              <p:cNvPr id="67" name="Group 66"/>
              <p:cNvGrpSpPr/>
              <p:nvPr/>
            </p:nvGrpSpPr>
            <p:grpSpPr>
              <a:xfrm>
                <a:off x="7722054" y="3829410"/>
                <a:ext cx="1465606" cy="142904"/>
                <a:chOff x="9617032" y="2710388"/>
                <a:chExt cx="1465606" cy="142904"/>
              </a:xfrm>
            </p:grpSpPr>
            <p:cxnSp>
              <p:nvCxnSpPr>
                <p:cNvPr id="72" name="Straight Connector 71"/>
                <p:cNvCxnSpPr/>
                <p:nvPr/>
              </p:nvCxnSpPr>
              <p:spPr>
                <a:xfrm>
                  <a:off x="9617032" y="2779496"/>
                  <a:ext cx="354367"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9971401" y="2710388"/>
                  <a:ext cx="1111237" cy="142904"/>
                  <a:chOff x="9666539" y="4248765"/>
                  <a:chExt cx="1111237" cy="400323"/>
                </a:xfrm>
              </p:grpSpPr>
              <p:grpSp>
                <p:nvGrpSpPr>
                  <p:cNvPr id="74" name="Group 73"/>
                  <p:cNvGrpSpPr/>
                  <p:nvPr/>
                </p:nvGrpSpPr>
                <p:grpSpPr>
                  <a:xfrm>
                    <a:off x="9670112" y="4321061"/>
                    <a:ext cx="425453" cy="269816"/>
                    <a:chOff x="9648825" y="819150"/>
                    <a:chExt cx="425453" cy="269816"/>
                  </a:xfrm>
                </p:grpSpPr>
                <p:cxnSp>
                  <p:nvCxnSpPr>
                    <p:cNvPr id="92" name="Straight Connector 91"/>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9777413" y="819150"/>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9777413" y="1079441"/>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9670112" y="4424112"/>
                    <a:ext cx="1001461" cy="76363"/>
                    <a:chOff x="9648825" y="819150"/>
                    <a:chExt cx="1001461" cy="269816"/>
                  </a:xfrm>
                </p:grpSpPr>
                <p:cxnSp>
                  <p:nvCxnSpPr>
                    <p:cNvPr id="88" name="Straight Connector 87"/>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9777413" y="819150"/>
                      <a:ext cx="74958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9777413" y="1079439"/>
                      <a:ext cx="87287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9666539" y="4248765"/>
                    <a:ext cx="429026" cy="400323"/>
                    <a:chOff x="9648825" y="819150"/>
                    <a:chExt cx="429026" cy="269816"/>
                  </a:xfrm>
                </p:grpSpPr>
                <p:cxnSp>
                  <p:nvCxnSpPr>
                    <p:cNvPr id="84" name="Straight Connector 83"/>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cxnSp>
                <p:nvCxnSpPr>
                  <p:cNvPr id="77" name="Straight Connector 76"/>
                  <p:cNvCxnSpPr/>
                  <p:nvPr/>
                </p:nvCxnSpPr>
                <p:spPr>
                  <a:xfrm flipV="1">
                    <a:off x="10512103" y="4250001"/>
                    <a:ext cx="164446" cy="15974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0532823" y="4498272"/>
                    <a:ext cx="148344" cy="79059"/>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10518894" y="4321319"/>
                    <a:ext cx="157436" cy="9493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10671573" y="4323875"/>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0671573" y="4250385"/>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0675383" y="4563907"/>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0675383" y="44904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68" name="Straight Connector 67"/>
              <p:cNvCxnSpPr/>
              <p:nvPr/>
            </p:nvCxnSpPr>
            <p:spPr>
              <a:xfrm>
                <a:off x="8508624" y="3852722"/>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8508624" y="38269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505449" y="396918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505449" y="3943379"/>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01" name="Straight Connector 100"/>
            <p:cNvCxnSpPr/>
            <p:nvPr/>
          </p:nvCxnSpPr>
          <p:spPr>
            <a:xfrm>
              <a:off x="764360" y="5659282"/>
              <a:ext cx="379399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3009737" y="4924399"/>
              <a:ext cx="238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3005826" y="5133376"/>
              <a:ext cx="238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Freeform 105"/>
            <p:cNvSpPr/>
            <p:nvPr/>
          </p:nvSpPr>
          <p:spPr>
            <a:xfrm>
              <a:off x="2989235" y="4824416"/>
              <a:ext cx="247650" cy="55658"/>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Freeform 108"/>
            <p:cNvSpPr/>
            <p:nvPr/>
          </p:nvSpPr>
          <p:spPr>
            <a:xfrm>
              <a:off x="2989235" y="5171837"/>
              <a:ext cx="247650" cy="55658"/>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1" name="Straight Arrow Connector 110"/>
            <p:cNvCxnSpPr/>
            <p:nvPr/>
          </p:nvCxnSpPr>
          <p:spPr>
            <a:xfrm flipH="1">
              <a:off x="3179735" y="4687120"/>
              <a:ext cx="265475" cy="1372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3472547" y="4512250"/>
              <a:ext cx="1085806" cy="3563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Few cm positioning flexibility</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13" name="Straight Connector 112"/>
            <p:cNvCxnSpPr/>
            <p:nvPr/>
          </p:nvCxnSpPr>
          <p:spPr>
            <a:xfrm>
              <a:off x="1096935" y="5058773"/>
              <a:ext cx="0" cy="6005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19" name="Group 118"/>
            <p:cNvGrpSpPr/>
            <p:nvPr/>
          </p:nvGrpSpPr>
          <p:grpSpPr>
            <a:xfrm rot="19562355">
              <a:off x="812068" y="4832554"/>
              <a:ext cx="111571" cy="388098"/>
              <a:chOff x="4718050" y="3760593"/>
              <a:chExt cx="254000" cy="646307"/>
            </a:xfrm>
          </p:grpSpPr>
          <p:sp>
            <p:nvSpPr>
              <p:cNvPr id="115" name="Rectangle 114"/>
              <p:cNvSpPr/>
              <p:nvPr/>
            </p:nvSpPr>
            <p:spPr>
              <a:xfrm>
                <a:off x="4718050" y="3760593"/>
                <a:ext cx="249872" cy="628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Straight Connector 116"/>
              <p:cNvCxnSpPr/>
              <p:nvPr/>
            </p:nvCxnSpPr>
            <p:spPr>
              <a:xfrm>
                <a:off x="4972050" y="3766885"/>
                <a:ext cx="0" cy="640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4718050" y="3766885"/>
                <a:ext cx="0" cy="640015"/>
              </a:xfrm>
              <a:prstGeom prst="line">
                <a:avLst/>
              </a:prstGeom>
            </p:spPr>
            <p:style>
              <a:lnRef idx="1">
                <a:schemeClr val="accent1"/>
              </a:lnRef>
              <a:fillRef idx="0">
                <a:schemeClr val="accent1"/>
              </a:fillRef>
              <a:effectRef idx="0">
                <a:schemeClr val="accent1"/>
              </a:effectRef>
              <a:fontRef idx="minor">
                <a:schemeClr val="tx1"/>
              </a:fontRef>
            </p:style>
          </p:cxnSp>
        </p:grpSp>
        <p:sp>
          <p:nvSpPr>
            <p:cNvPr id="123" name="Right Arrow 122"/>
            <p:cNvSpPr/>
            <p:nvPr/>
          </p:nvSpPr>
          <p:spPr>
            <a:xfrm>
              <a:off x="1144646" y="4606222"/>
              <a:ext cx="521481" cy="164274"/>
            </a:xfrm>
            <a:prstGeom prst="rightArrow">
              <a:avLst/>
            </a:prstGeom>
            <a:solidFill>
              <a:schemeClr val="accent1">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5" name="Straight Connector 24"/>
            <p:cNvCxnSpPr/>
            <p:nvPr/>
          </p:nvCxnSpPr>
          <p:spPr>
            <a:xfrm>
              <a:off x="3236885" y="5041692"/>
              <a:ext cx="1220815" cy="208"/>
            </a:xfrm>
            <a:prstGeom prst="lin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pic>
        <p:nvPicPr>
          <p:cNvPr id="276" name="Picture 275"/>
          <p:cNvPicPr>
            <a:picLocks noChangeAspect="1"/>
          </p:cNvPicPr>
          <p:nvPr/>
        </p:nvPicPr>
        <p:blipFill rotWithShape="1">
          <a:blip r:embed="rId8"/>
          <a:srcRect t="7800" b="15566"/>
          <a:stretch/>
        </p:blipFill>
        <p:spPr>
          <a:xfrm>
            <a:off x="9848791" y="1367295"/>
            <a:ext cx="2067765" cy="1399791"/>
          </a:xfrm>
          <a:prstGeom prst="rect">
            <a:avLst/>
          </a:prstGeom>
        </p:spPr>
      </p:pic>
      <p:sp>
        <p:nvSpPr>
          <p:cNvPr id="282" name="Content Placeholder 2"/>
          <p:cNvSpPr txBox="1">
            <a:spLocks/>
          </p:cNvSpPr>
          <p:nvPr/>
        </p:nvSpPr>
        <p:spPr>
          <a:xfrm>
            <a:off x="6005645" y="3391047"/>
            <a:ext cx="3615098" cy="1704308"/>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Once cables are radially positioned, the internal helium vessel is closed with MgB2 extra length going out in individual tubes (to ease access to individual splice, ease welding, perform clean splice, increase &amp; individualise turbulent flow locally at splice level).</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3" name="Content Placeholder 2"/>
          <p:cNvSpPr txBox="1">
            <a:spLocks/>
          </p:cNvSpPr>
          <p:nvPr/>
        </p:nvSpPr>
        <p:spPr>
          <a:xfrm>
            <a:off x="6015045" y="5663002"/>
            <a:ext cx="3349393" cy="1151370"/>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Installation of interface with DFHx2 and interface flange with current leads.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7422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353800" cy="659957"/>
          </a:xfrm>
        </p:spPr>
        <p:txBody>
          <a:bodyPr>
            <a:normAutofit fontScale="90000"/>
          </a:bodyPr>
          <a:lstStyle/>
          <a:p>
            <a:r>
              <a:rPr lang="en-GB" dirty="0" smtClean="0"/>
              <a:t>Sequence proposal</a:t>
            </a:r>
            <a:endParaRPr lang="en-GB" dirty="0"/>
          </a:p>
        </p:txBody>
      </p:sp>
      <p:sp>
        <p:nvSpPr>
          <p:cNvPr id="3" name="Content Placeholder 2"/>
          <p:cNvSpPr>
            <a:spLocks noGrp="1"/>
          </p:cNvSpPr>
          <p:nvPr>
            <p:ph idx="1"/>
          </p:nvPr>
        </p:nvSpPr>
        <p:spPr>
          <a:xfrm>
            <a:off x="0" y="659957"/>
            <a:ext cx="5893769" cy="6198043"/>
          </a:xfrm>
        </p:spPr>
        <p:txBody>
          <a:bodyPr>
            <a:normAutofit/>
          </a:bodyPr>
          <a:lstStyle/>
          <a:p>
            <a:pPr marL="514350" indent="-514350">
              <a:buFont typeface="+mj-lt"/>
              <a:buAutoNum type="arabicPeriod" startAt="6"/>
            </a:pPr>
            <a:r>
              <a:rPr lang="en-GB" sz="2400" dirty="0" smtClean="0"/>
              <a:t>Assembly current leads</a:t>
            </a:r>
          </a:p>
          <a:p>
            <a:pPr marL="0" indent="0">
              <a:buNone/>
            </a:pPr>
            <a:r>
              <a:rPr lang="en-GB" sz="1600" dirty="0" smtClean="0"/>
              <a:t>Racks and current leads are installed around the DFHx1. flexible ends of current leads are connected to DFHx1 interface flange.</a:t>
            </a:r>
          </a:p>
          <a:p>
            <a:pPr marL="514350" indent="-514350">
              <a:buFont typeface="+mj-lt"/>
              <a:buAutoNum type="arabicPeriod" startAt="6"/>
            </a:pPr>
            <a:endParaRPr lang="en-GB" sz="2400" dirty="0" smtClean="0"/>
          </a:p>
          <a:p>
            <a:pPr marL="514350" indent="-514350">
              <a:buFont typeface="+mj-lt"/>
              <a:buAutoNum type="arabicPeriod" startAt="6"/>
            </a:pPr>
            <a:endParaRPr lang="en-GB" sz="2400" dirty="0"/>
          </a:p>
          <a:p>
            <a:pPr marL="514350" indent="-514350">
              <a:buFont typeface="+mj-lt"/>
              <a:buAutoNum type="arabicPeriod" startAt="6"/>
            </a:pPr>
            <a:endParaRPr lang="en-GB" sz="2400" dirty="0" smtClean="0"/>
          </a:p>
          <a:p>
            <a:pPr marL="514350" indent="-514350">
              <a:buFont typeface="+mj-lt"/>
              <a:buAutoNum type="arabicPeriod" startAt="6"/>
            </a:pPr>
            <a:endParaRPr lang="en-GB" sz="1200" dirty="0" smtClean="0"/>
          </a:p>
          <a:p>
            <a:pPr marL="514350" indent="-514350">
              <a:buFont typeface="+mj-lt"/>
              <a:buAutoNum type="arabicPeriod" startAt="7"/>
            </a:pPr>
            <a:r>
              <a:rPr lang="en-GB" sz="2400" dirty="0" smtClean="0"/>
              <a:t>Adjust MgB2 leads to length</a:t>
            </a:r>
          </a:p>
          <a:p>
            <a:pPr marL="0" indent="0">
              <a:buNone/>
            </a:pPr>
            <a:r>
              <a:rPr lang="en-GB" sz="1600" dirty="0" smtClean="0"/>
              <a:t>HTS end lengths of current leads are fixed, in order to face few cm positioning of the </a:t>
            </a:r>
            <a:r>
              <a:rPr lang="en-GB" sz="1600" dirty="0" err="1" smtClean="0"/>
              <a:t>SCLink</a:t>
            </a:r>
            <a:r>
              <a:rPr lang="en-GB" sz="1600" dirty="0" smtClean="0"/>
              <a:t> in the tunnel + solder on “fresh unsoldered MgB2 + to optimise the splice performance, it is suggested to cut the extra length of MgB2 at this stage.</a:t>
            </a:r>
          </a:p>
          <a:p>
            <a:pPr marL="514350" indent="-514350">
              <a:buFont typeface="+mj-lt"/>
              <a:buAutoNum type="arabicPeriod" startAt="8"/>
            </a:pPr>
            <a:r>
              <a:rPr lang="en-GB" sz="2400" dirty="0" smtClean="0"/>
              <a:t>Splice</a:t>
            </a:r>
          </a:p>
          <a:p>
            <a:pPr marL="0" indent="0">
              <a:buNone/>
            </a:pPr>
            <a:r>
              <a:rPr lang="en-GB" sz="1600" dirty="0" smtClean="0"/>
              <a:t>Splices are independent (for DFHx1 18kA and 13 kA leads). Other splices can be independently protected when working around. Installation of V-taps</a:t>
            </a:r>
            <a:endParaRPr lang="en-GB" sz="1600" dirty="0"/>
          </a:p>
          <a:p>
            <a:endParaRPr lang="en-GB" sz="2400" dirty="0"/>
          </a:p>
        </p:txBody>
      </p:sp>
      <p:grpSp>
        <p:nvGrpSpPr>
          <p:cNvPr id="213" name="Group 212"/>
          <p:cNvGrpSpPr/>
          <p:nvPr/>
        </p:nvGrpSpPr>
        <p:grpSpPr>
          <a:xfrm>
            <a:off x="348467" y="1646732"/>
            <a:ext cx="3673746" cy="1664655"/>
            <a:chOff x="5363323" y="4530972"/>
            <a:chExt cx="3673746" cy="1664655"/>
          </a:xfrm>
        </p:grpSpPr>
        <p:pic>
          <p:nvPicPr>
            <p:cNvPr id="181" name="Picture 180"/>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6360557" y="4928938"/>
              <a:ext cx="2620485" cy="1266689"/>
            </a:xfrm>
            <a:prstGeom prst="rect">
              <a:avLst/>
            </a:prstGeom>
          </p:spPr>
        </p:pic>
        <p:grpSp>
          <p:nvGrpSpPr>
            <p:cNvPr id="182" name="Group 181"/>
            <p:cNvGrpSpPr/>
            <p:nvPr/>
          </p:nvGrpSpPr>
          <p:grpSpPr>
            <a:xfrm flipH="1">
              <a:off x="6001252" y="5300966"/>
              <a:ext cx="3035817" cy="378795"/>
              <a:chOff x="9783160" y="2710388"/>
              <a:chExt cx="870452" cy="142904"/>
            </a:xfrm>
          </p:grpSpPr>
          <p:cxnSp>
            <p:nvCxnSpPr>
              <p:cNvPr id="183" name="Straight Connector 182"/>
              <p:cNvCxnSpPr/>
              <p:nvPr/>
            </p:nvCxnSpPr>
            <p:spPr>
              <a:xfrm>
                <a:off x="9783160" y="2779496"/>
                <a:ext cx="188239"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84" name="Group 183"/>
              <p:cNvGrpSpPr/>
              <p:nvPr/>
            </p:nvGrpSpPr>
            <p:grpSpPr>
              <a:xfrm>
                <a:off x="9971401" y="2710388"/>
                <a:ext cx="682211" cy="142904"/>
                <a:chOff x="9666539" y="4248765"/>
                <a:chExt cx="682211" cy="400323"/>
              </a:xfrm>
            </p:grpSpPr>
            <p:grpSp>
              <p:nvGrpSpPr>
                <p:cNvPr id="185" name="Group 184"/>
                <p:cNvGrpSpPr/>
                <p:nvPr/>
              </p:nvGrpSpPr>
              <p:grpSpPr>
                <a:xfrm>
                  <a:off x="9670112" y="4424113"/>
                  <a:ext cx="678638" cy="48504"/>
                  <a:chOff x="9648825" y="819150"/>
                  <a:chExt cx="678638" cy="171380"/>
                </a:xfrm>
              </p:grpSpPr>
              <p:cxnSp>
                <p:nvCxnSpPr>
                  <p:cNvPr id="191" name="Straight Connector 190"/>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9648825" y="960466"/>
                    <a:ext cx="128588" cy="30064"/>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9777413" y="81915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9777413" y="990530"/>
                    <a:ext cx="5500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p:nvGrpSpPr>
              <p:grpSpPr>
                <a:xfrm>
                  <a:off x="9666539" y="4248765"/>
                  <a:ext cx="429026" cy="400323"/>
                  <a:chOff x="9648825" y="819150"/>
                  <a:chExt cx="429026" cy="269816"/>
                </a:xfrm>
              </p:grpSpPr>
              <p:cxnSp>
                <p:nvCxnSpPr>
                  <p:cNvPr id="187" name="Straight Connector 186"/>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grpSp>
          <p:nvGrpSpPr>
            <p:cNvPr id="200" name="Group 199"/>
            <p:cNvGrpSpPr/>
            <p:nvPr/>
          </p:nvGrpSpPr>
          <p:grpSpPr>
            <a:xfrm>
              <a:off x="5972175" y="4530972"/>
              <a:ext cx="1031271" cy="763233"/>
              <a:chOff x="5972175" y="4530972"/>
              <a:chExt cx="1031271" cy="763233"/>
            </a:xfrm>
          </p:grpSpPr>
          <p:sp>
            <p:nvSpPr>
              <p:cNvPr id="195" name="Rectangle 194"/>
              <p:cNvSpPr/>
              <p:nvPr/>
            </p:nvSpPr>
            <p:spPr>
              <a:xfrm>
                <a:off x="5972175" y="4530972"/>
                <a:ext cx="227043" cy="47600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6" name="Arc 195"/>
              <p:cNvSpPr/>
              <p:nvPr/>
            </p:nvSpPr>
            <p:spPr>
              <a:xfrm rot="10800000">
                <a:off x="6089046" y="4726974"/>
                <a:ext cx="914400" cy="560469"/>
              </a:xfrm>
              <a:prstGeom prst="arc">
                <a:avLst/>
              </a:prstGeom>
              <a:ln w="889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98" name="Straight Connector 197"/>
              <p:cNvCxnSpPr/>
              <p:nvPr/>
            </p:nvCxnSpPr>
            <p:spPr>
              <a:xfrm>
                <a:off x="6619874" y="5287444"/>
                <a:ext cx="38357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99" name="Arc 198"/>
              <p:cNvSpPr/>
              <p:nvPr/>
            </p:nvSpPr>
            <p:spPr>
              <a:xfrm rot="10800000">
                <a:off x="6088061" y="4733736"/>
                <a:ext cx="914400" cy="560469"/>
              </a:xfrm>
              <a:prstGeom prst="arc">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02" name="Rectangle 201"/>
            <p:cNvSpPr/>
            <p:nvPr/>
          </p:nvSpPr>
          <p:spPr>
            <a:xfrm>
              <a:off x="5363323" y="4530972"/>
              <a:ext cx="227043" cy="47600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3" name="Arc 202"/>
            <p:cNvSpPr/>
            <p:nvPr/>
          </p:nvSpPr>
          <p:spPr>
            <a:xfrm rot="10800000">
              <a:off x="5480194" y="5120674"/>
              <a:ext cx="914400" cy="560469"/>
            </a:xfrm>
            <a:prstGeom prst="arc">
              <a:avLst/>
            </a:prstGeom>
            <a:ln w="889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07" name="Straight Connector 206"/>
            <p:cNvCxnSpPr/>
            <p:nvPr/>
          </p:nvCxnSpPr>
          <p:spPr>
            <a:xfrm>
              <a:off x="5933233" y="5679450"/>
              <a:ext cx="612027" cy="0"/>
            </a:xfrm>
            <a:prstGeom prst="line">
              <a:avLst/>
            </a:prstGeom>
            <a:ln w="889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5933233" y="5681144"/>
              <a:ext cx="1097752"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205" name="Arc 204"/>
            <p:cNvSpPr/>
            <p:nvPr/>
          </p:nvSpPr>
          <p:spPr>
            <a:xfrm rot="10800000">
              <a:off x="5479209" y="5127436"/>
              <a:ext cx="914400" cy="560469"/>
            </a:xfrm>
            <a:prstGeom prst="arc">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11" name="Straight Connector 210"/>
            <p:cNvCxnSpPr>
              <a:stCxn id="202" idx="2"/>
              <a:endCxn id="203" idx="2"/>
            </p:cNvCxnSpPr>
            <p:nvPr/>
          </p:nvCxnSpPr>
          <p:spPr>
            <a:xfrm>
              <a:off x="5476845" y="5006975"/>
              <a:ext cx="3349" cy="393933"/>
            </a:xfrm>
            <a:prstGeom prst="line">
              <a:avLst/>
            </a:prstGeom>
            <a:ln w="889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5475896" y="5001744"/>
              <a:ext cx="3349" cy="39393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45" name="Picture 244"/>
          <p:cNvPicPr>
            <a:picLocks noChangeAspect="1"/>
          </p:cNvPicPr>
          <p:nvPr/>
        </p:nvPicPr>
        <p:blipFill>
          <a:blip r:embed="rId4">
            <a:clrChange>
              <a:clrFrom>
                <a:srgbClr val="FFFFFF"/>
              </a:clrFrom>
              <a:clrTo>
                <a:srgbClr val="FFFFFF">
                  <a:alpha val="0"/>
                </a:srgbClr>
              </a:clrTo>
            </a:clrChange>
          </a:blip>
          <a:stretch>
            <a:fillRect/>
          </a:stretch>
        </p:blipFill>
        <p:spPr>
          <a:xfrm>
            <a:off x="461040" y="6001170"/>
            <a:ext cx="3280104" cy="769741"/>
          </a:xfrm>
          <a:prstGeom prst="rect">
            <a:avLst/>
          </a:prstGeom>
        </p:spPr>
      </p:pic>
      <p:grpSp>
        <p:nvGrpSpPr>
          <p:cNvPr id="249" name="Group 248"/>
          <p:cNvGrpSpPr/>
          <p:nvPr/>
        </p:nvGrpSpPr>
        <p:grpSpPr>
          <a:xfrm>
            <a:off x="9050698" y="720359"/>
            <a:ext cx="2939933" cy="737695"/>
            <a:chOff x="857080" y="6103558"/>
            <a:chExt cx="3995673" cy="1002604"/>
          </a:xfrm>
        </p:grpSpPr>
        <p:pic>
          <p:nvPicPr>
            <p:cNvPr id="246" name="Picture 245"/>
            <p:cNvPicPr>
              <a:picLocks noChangeAspect="1"/>
            </p:cNvPicPr>
            <p:nvPr/>
          </p:nvPicPr>
          <p:blipFill>
            <a:blip r:embed="rId5"/>
            <a:stretch>
              <a:fillRect/>
            </a:stretch>
          </p:blipFill>
          <p:spPr>
            <a:xfrm>
              <a:off x="857080" y="6103558"/>
              <a:ext cx="3995673" cy="1002604"/>
            </a:xfrm>
            <a:prstGeom prst="rect">
              <a:avLst/>
            </a:prstGeom>
          </p:spPr>
        </p:pic>
        <p:cxnSp>
          <p:nvCxnSpPr>
            <p:cNvPr id="248" name="Straight Arrow Connector 247"/>
            <p:cNvCxnSpPr/>
            <p:nvPr/>
          </p:nvCxnSpPr>
          <p:spPr>
            <a:xfrm flipH="1">
              <a:off x="2114550" y="6598440"/>
              <a:ext cx="876300" cy="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50" name="Content Placeholder 2"/>
          <p:cNvSpPr txBox="1">
            <a:spLocks/>
          </p:cNvSpPr>
          <p:nvPr/>
        </p:nvSpPr>
        <p:spPr>
          <a:xfrm>
            <a:off x="5893770" y="66225"/>
            <a:ext cx="6284076" cy="6791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mj-lt"/>
              <a:buAutoNum type="arabicPeriod" startAt="9"/>
              <a:tabLst/>
              <a:defRPr/>
            </a:pPr>
            <a:r>
              <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rPr>
              <a:t>Close sleeves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It is suggested to use standard interconnection sleeves with standard tooling for cutting and welding.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startAt="10"/>
              <a:tabLst/>
              <a:defRPr/>
            </a:pPr>
            <a:r>
              <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rPr>
              <a:t>Close vacuum vessel</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The vacuum vessel is a sleeve itself closed with standard elastomer O-rings (LHC type connection).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startAt="11"/>
              <a:tabLst/>
              <a:defRPr/>
            </a:pPr>
            <a:r>
              <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rPr>
              <a:t>Transient phase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The insulation vacuum is common with current leads and </a:t>
            </a:r>
            <a:r>
              <a:rPr kumimoji="0" lang="en-GB" sz="16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SCLink</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 Pumps and relief plates are assembled on module1.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During cool down, the internal helium vessel is fixed in the middle, splices are longitudinally fixed relatively to the helium vessels.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Thermal contraction of the cable is covered form the entry in the DFHx1. The helium vessels contractions is covered on </a:t>
            </a:r>
            <a:r>
              <a:rPr kumimoji="0" lang="en-GB" sz="16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SCLink</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 side by bellows, on current leads side by current leads internal bellows.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The geometry allow to individually control each mass flow around splices.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64" name="Group 263"/>
          <p:cNvGrpSpPr/>
          <p:nvPr/>
        </p:nvGrpSpPr>
        <p:grpSpPr>
          <a:xfrm>
            <a:off x="7239752" y="2287573"/>
            <a:ext cx="4928170" cy="1947052"/>
            <a:chOff x="4648200" y="1856104"/>
            <a:chExt cx="7543800" cy="2980450"/>
          </a:xfrm>
        </p:grpSpPr>
        <p:pic>
          <p:nvPicPr>
            <p:cNvPr id="251" name="Picture 250"/>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20000"/>
                      </a14:imgEffect>
                    </a14:imgLayer>
                  </a14:imgProps>
                </a:ext>
              </a:extLst>
            </a:blip>
            <a:srcRect b="2376"/>
            <a:stretch/>
          </p:blipFill>
          <p:spPr>
            <a:xfrm>
              <a:off x="5280077" y="1856104"/>
              <a:ext cx="6724650" cy="2980450"/>
            </a:xfrm>
            <a:prstGeom prst="rect">
              <a:avLst/>
            </a:prstGeom>
          </p:spPr>
        </p:pic>
        <p:grpSp>
          <p:nvGrpSpPr>
            <p:cNvPr id="258" name="Group 257"/>
            <p:cNvGrpSpPr/>
            <p:nvPr/>
          </p:nvGrpSpPr>
          <p:grpSpPr>
            <a:xfrm>
              <a:off x="11396656" y="2812180"/>
              <a:ext cx="795344" cy="802278"/>
              <a:chOff x="3795922" y="4528206"/>
              <a:chExt cx="795344" cy="522165"/>
            </a:xfrm>
          </p:grpSpPr>
          <p:cxnSp>
            <p:nvCxnSpPr>
              <p:cNvPr id="252" name="Straight Connector 251"/>
              <p:cNvCxnSpPr/>
              <p:nvPr/>
            </p:nvCxnSpPr>
            <p:spPr>
              <a:xfrm flipV="1">
                <a:off x="4131282" y="4564258"/>
                <a:ext cx="0" cy="46988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a:off x="3822481" y="4657728"/>
                <a:ext cx="3088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a:off x="3817415" y="4928445"/>
                <a:ext cx="3088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5" name="Freeform 254"/>
              <p:cNvSpPr/>
              <p:nvPr/>
            </p:nvSpPr>
            <p:spPr>
              <a:xfrm>
                <a:off x="3795922" y="4528206"/>
                <a:ext cx="320816" cy="72102"/>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6" name="Freeform 255"/>
              <p:cNvSpPr/>
              <p:nvPr/>
            </p:nvSpPr>
            <p:spPr>
              <a:xfrm>
                <a:off x="3795922" y="4978269"/>
                <a:ext cx="320816" cy="72102"/>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57" name="Straight Connector 256"/>
              <p:cNvCxnSpPr/>
              <p:nvPr/>
            </p:nvCxnSpPr>
            <p:spPr>
              <a:xfrm>
                <a:off x="4116738" y="4809674"/>
                <a:ext cx="474528" cy="0"/>
              </a:xfrm>
              <a:prstGeom prst="line">
                <a:avLst/>
              </a:prstGeom>
              <a:noFill/>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sp>
          <p:nvSpPr>
            <p:cNvPr id="260" name="Rectangle 259"/>
            <p:cNvSpPr/>
            <p:nvPr/>
          </p:nvSpPr>
          <p:spPr>
            <a:xfrm>
              <a:off x="4648200" y="3003916"/>
              <a:ext cx="905112" cy="423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 to DFHx2</a:t>
              </a: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62" name="Straight Arrow Connector 261"/>
            <p:cNvCxnSpPr/>
            <p:nvPr/>
          </p:nvCxnSpPr>
          <p:spPr>
            <a:xfrm flipH="1">
              <a:off x="6493112" y="2192058"/>
              <a:ext cx="977900"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83389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353800" cy="659957"/>
          </a:xfrm>
        </p:spPr>
        <p:txBody>
          <a:bodyPr>
            <a:normAutofit fontScale="90000"/>
          </a:bodyPr>
          <a:lstStyle/>
          <a:p>
            <a:r>
              <a:rPr lang="en-GB" dirty="0" smtClean="0"/>
              <a:t>Sequence proposal</a:t>
            </a:r>
            <a:endParaRPr lang="en-GB" dirty="0"/>
          </a:p>
        </p:txBody>
      </p:sp>
      <p:sp>
        <p:nvSpPr>
          <p:cNvPr id="3" name="Content Placeholder 2"/>
          <p:cNvSpPr>
            <a:spLocks noGrp="1"/>
          </p:cNvSpPr>
          <p:nvPr>
            <p:ph idx="1"/>
          </p:nvPr>
        </p:nvSpPr>
        <p:spPr>
          <a:xfrm>
            <a:off x="0" y="659957"/>
            <a:ext cx="8653519" cy="6198043"/>
          </a:xfrm>
        </p:spPr>
        <p:txBody>
          <a:bodyPr>
            <a:normAutofit/>
          </a:bodyPr>
          <a:lstStyle/>
          <a:p>
            <a:pPr marL="0" indent="0">
              <a:buNone/>
            </a:pPr>
            <a:r>
              <a:rPr lang="en-GB" sz="2400" dirty="0" smtClean="0"/>
              <a:t>Operation:</a:t>
            </a:r>
          </a:p>
          <a:p>
            <a:pPr marL="0" indent="0">
              <a:buNone/>
            </a:pPr>
            <a:r>
              <a:rPr lang="en-GB" sz="1600" dirty="0" smtClean="0"/>
              <a:t>A gaseous helium mass flow up to 10 g.s-1 enters the </a:t>
            </a:r>
            <a:r>
              <a:rPr lang="en-GB" sz="1600" dirty="0" err="1" smtClean="0"/>
              <a:t>DFHx</a:t>
            </a:r>
            <a:r>
              <a:rPr lang="en-GB" sz="1600" dirty="0" smtClean="0"/>
              <a:t>. The flow is separated for allowing individual splice, current leads cooling.</a:t>
            </a:r>
          </a:p>
          <a:p>
            <a:pPr marL="0" indent="0">
              <a:buNone/>
            </a:pPr>
            <a:r>
              <a:rPr lang="en-GB" sz="1600" dirty="0" smtClean="0"/>
              <a:t>Leads are routed and fixed inside the helium vessel and longitudinally fixed at the splice level.</a:t>
            </a:r>
          </a:p>
          <a:p>
            <a:pPr marL="514350" indent="-514350">
              <a:buFont typeface="+mj-lt"/>
              <a:buAutoNum type="arabicPeriod" startAt="6"/>
            </a:pPr>
            <a:endParaRPr lang="en-GB" sz="2400" dirty="0" smtClean="0"/>
          </a:p>
          <a:p>
            <a:endParaRPr lang="en-GB" sz="2400" dirty="0"/>
          </a:p>
        </p:txBody>
      </p:sp>
      <p:pic>
        <p:nvPicPr>
          <p:cNvPr id="4" name="Picture 3"/>
          <p:cNvPicPr>
            <a:picLocks noChangeAspect="1"/>
          </p:cNvPicPr>
          <p:nvPr/>
        </p:nvPicPr>
        <p:blipFill rotWithShape="1">
          <a:blip r:embed="rId2"/>
          <a:srcRect b="3052"/>
          <a:stretch/>
        </p:blipFill>
        <p:spPr>
          <a:xfrm>
            <a:off x="1988457" y="2939383"/>
            <a:ext cx="9111796" cy="3918617"/>
          </a:xfrm>
          <a:prstGeom prst="rect">
            <a:avLst/>
          </a:prstGeom>
        </p:spPr>
      </p:pic>
      <p:sp>
        <p:nvSpPr>
          <p:cNvPr id="5" name="Rectangle 4"/>
          <p:cNvSpPr/>
          <p:nvPr/>
        </p:nvSpPr>
        <p:spPr>
          <a:xfrm>
            <a:off x="6353175" y="2912269"/>
            <a:ext cx="71664" cy="26568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49"/>
          <p:cNvSpPr/>
          <p:nvPr/>
        </p:nvSpPr>
        <p:spPr>
          <a:xfrm>
            <a:off x="6884245" y="2912269"/>
            <a:ext cx="71664" cy="26568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p:cNvSpPr/>
          <p:nvPr/>
        </p:nvSpPr>
        <p:spPr>
          <a:xfrm>
            <a:off x="6298407" y="2960814"/>
            <a:ext cx="690562" cy="4571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Freeform 6"/>
          <p:cNvSpPr/>
          <p:nvPr/>
        </p:nvSpPr>
        <p:spPr>
          <a:xfrm>
            <a:off x="9815804" y="5850294"/>
            <a:ext cx="662474" cy="1007706"/>
          </a:xfrm>
          <a:custGeom>
            <a:avLst/>
            <a:gdLst>
              <a:gd name="connsiteX0" fmla="*/ 0 w 662474"/>
              <a:gd name="connsiteY0" fmla="*/ 0 h 1007706"/>
              <a:gd name="connsiteX1" fmla="*/ 662474 w 662474"/>
              <a:gd name="connsiteY1" fmla="*/ 485192 h 1007706"/>
              <a:gd name="connsiteX2" fmla="*/ 662474 w 662474"/>
              <a:gd name="connsiteY2" fmla="*/ 1007706 h 1007706"/>
            </a:gdLst>
            <a:ahLst/>
            <a:cxnLst>
              <a:cxn ang="0">
                <a:pos x="connsiteX0" y="connsiteY0"/>
              </a:cxn>
              <a:cxn ang="0">
                <a:pos x="connsiteX1" y="connsiteY1"/>
              </a:cxn>
              <a:cxn ang="0">
                <a:pos x="connsiteX2" y="connsiteY2"/>
              </a:cxn>
            </a:cxnLst>
            <a:rect l="l" t="t" r="r" b="b"/>
            <a:pathLst>
              <a:path w="662474" h="1007706">
                <a:moveTo>
                  <a:pt x="0" y="0"/>
                </a:moveTo>
                <a:lnTo>
                  <a:pt x="662474" y="485192"/>
                </a:lnTo>
                <a:lnTo>
                  <a:pt x="662474" y="100770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0" name="Straight Connector 9"/>
          <p:cNvCxnSpPr/>
          <p:nvPr/>
        </p:nvCxnSpPr>
        <p:spPr>
          <a:xfrm>
            <a:off x="3097763" y="5980922"/>
            <a:ext cx="0" cy="8770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32730" y="2421136"/>
            <a:ext cx="1486304"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Helium vessel fixed point</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8" name="TextBox 57"/>
          <p:cNvSpPr txBox="1"/>
          <p:nvPr/>
        </p:nvSpPr>
        <p:spPr>
          <a:xfrm>
            <a:off x="10478278" y="6304002"/>
            <a:ext cx="10005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Connection to ground to design</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9" name="TextBox 58"/>
          <p:cNvSpPr txBox="1"/>
          <p:nvPr/>
        </p:nvSpPr>
        <p:spPr>
          <a:xfrm>
            <a:off x="2150085" y="6285341"/>
            <a:ext cx="1000525"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Connection to ground to design</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3" name="Straight Arrow Connector 12"/>
          <p:cNvCxnSpPr/>
          <p:nvPr/>
        </p:nvCxnSpPr>
        <p:spPr>
          <a:xfrm>
            <a:off x="5893769" y="2667357"/>
            <a:ext cx="0" cy="874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946547" y="2517318"/>
            <a:ext cx="111050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Vacuum bellows rigid fix.</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3" name="TextBox 62"/>
          <p:cNvSpPr txBox="1"/>
          <p:nvPr/>
        </p:nvSpPr>
        <p:spPr>
          <a:xfrm>
            <a:off x="533327" y="2645802"/>
            <a:ext cx="2154757"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DN100 relief plate on vacuum volume</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4" name="Straight Arrow Connector 63"/>
          <p:cNvCxnSpPr/>
          <p:nvPr/>
        </p:nvCxnSpPr>
        <p:spPr>
          <a:xfrm>
            <a:off x="2401731" y="2850202"/>
            <a:ext cx="248455" cy="308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stretch>
            <a:fillRect/>
          </a:stretch>
        </p:blipFill>
        <p:spPr>
          <a:xfrm>
            <a:off x="9330826" y="400797"/>
            <a:ext cx="1900237" cy="1920917"/>
          </a:xfrm>
          <a:prstGeom prst="rect">
            <a:avLst/>
          </a:prstGeom>
        </p:spPr>
      </p:pic>
      <p:sp>
        <p:nvSpPr>
          <p:cNvPr id="68" name="TextBox 67"/>
          <p:cNvSpPr txBox="1"/>
          <p:nvPr/>
        </p:nvSpPr>
        <p:spPr>
          <a:xfrm>
            <a:off x="726006" y="3073671"/>
            <a:ext cx="1620957"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Port for pumping interfaces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69" name="Straight Arrow Connector 68"/>
          <p:cNvCxnSpPr/>
          <p:nvPr/>
        </p:nvCxnSpPr>
        <p:spPr>
          <a:xfrm>
            <a:off x="2204767" y="3298237"/>
            <a:ext cx="576533" cy="582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0" name="Group 229"/>
          <p:cNvGrpSpPr/>
          <p:nvPr/>
        </p:nvGrpSpPr>
        <p:grpSpPr>
          <a:xfrm>
            <a:off x="1407327" y="3613031"/>
            <a:ext cx="1539558" cy="460862"/>
            <a:chOff x="1407327" y="3613031"/>
            <a:chExt cx="1539558" cy="460862"/>
          </a:xfrm>
        </p:grpSpPr>
        <p:cxnSp>
          <p:nvCxnSpPr>
            <p:cNvPr id="17" name="Straight Connector 16"/>
            <p:cNvCxnSpPr/>
            <p:nvPr/>
          </p:nvCxnSpPr>
          <p:spPr>
            <a:xfrm flipH="1">
              <a:off x="1641475" y="3956821"/>
              <a:ext cx="130541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rot="16200000">
              <a:off x="1816956" y="3848945"/>
              <a:ext cx="127253" cy="215750"/>
              <a:chOff x="1738187" y="3633331"/>
              <a:chExt cx="250270" cy="424319"/>
            </a:xfrm>
            <a:solidFill>
              <a:schemeClr val="bg1"/>
            </a:solidFill>
          </p:grpSpPr>
          <p:sp>
            <p:nvSpPr>
              <p:cNvPr id="18" name="Isosceles Triangle 17"/>
              <p:cNvSpPr/>
              <p:nvPr/>
            </p:nvSpPr>
            <p:spPr>
              <a:xfrm>
                <a:off x="1738187" y="3841900"/>
                <a:ext cx="250270" cy="215750"/>
              </a:xfrm>
              <a:prstGeom prst="triangl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Isosceles Triangle 73"/>
              <p:cNvSpPr/>
              <p:nvPr/>
            </p:nvSpPr>
            <p:spPr>
              <a:xfrm rot="10800000">
                <a:off x="1738187" y="3633331"/>
                <a:ext cx="250270" cy="215750"/>
              </a:xfrm>
              <a:prstGeom prst="triangl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1" name="Oval 20"/>
            <p:cNvSpPr/>
            <p:nvPr/>
          </p:nvSpPr>
          <p:spPr>
            <a:xfrm rot="16200000">
              <a:off x="1407327" y="3839746"/>
              <a:ext cx="234147" cy="234147"/>
            </a:xfrm>
            <a:prstGeom prst="ellipse">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3" name="Straight Connector 22"/>
            <p:cNvCxnSpPr>
              <a:stCxn id="21" idx="6"/>
              <a:endCxn id="21" idx="4"/>
            </p:cNvCxnSpPr>
            <p:nvPr/>
          </p:nvCxnSpPr>
          <p:spPr>
            <a:xfrm>
              <a:off x="1524401" y="3839746"/>
              <a:ext cx="117073" cy="1170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2"/>
              <a:endCxn id="21" idx="4"/>
            </p:cNvCxnSpPr>
            <p:nvPr/>
          </p:nvCxnSpPr>
          <p:spPr>
            <a:xfrm flipV="1">
              <a:off x="1524401" y="3956819"/>
              <a:ext cx="117073" cy="117074"/>
            </a:xfrm>
            <a:prstGeom prst="line">
              <a:avLst/>
            </a:prstGeom>
          </p:spPr>
          <p:style>
            <a:lnRef idx="1">
              <a:schemeClr val="accent1"/>
            </a:lnRef>
            <a:fillRef idx="0">
              <a:schemeClr val="accent1"/>
            </a:fillRef>
            <a:effectRef idx="0">
              <a:schemeClr val="accent1"/>
            </a:effectRef>
            <a:fontRef idx="minor">
              <a:schemeClr val="tx1"/>
            </a:fontRef>
          </p:style>
        </p:cxnSp>
        <p:sp>
          <p:nvSpPr>
            <p:cNvPr id="226" name="Oval 225"/>
            <p:cNvSpPr/>
            <p:nvPr/>
          </p:nvSpPr>
          <p:spPr>
            <a:xfrm>
              <a:off x="2096087" y="3613031"/>
              <a:ext cx="238859" cy="23885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PT</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28" name="Straight Connector 227"/>
            <p:cNvCxnSpPr>
              <a:stCxn id="226" idx="4"/>
            </p:cNvCxnSpPr>
            <p:nvPr/>
          </p:nvCxnSpPr>
          <p:spPr>
            <a:xfrm flipH="1">
              <a:off x="2212785" y="3851890"/>
              <a:ext cx="2732" cy="104929"/>
            </a:xfrm>
            <a:prstGeom prst="line">
              <a:avLst/>
            </a:prstGeom>
          </p:spPr>
          <p:style>
            <a:lnRef idx="1">
              <a:schemeClr val="accent1"/>
            </a:lnRef>
            <a:fillRef idx="0">
              <a:schemeClr val="accent1"/>
            </a:fillRef>
            <a:effectRef idx="0">
              <a:schemeClr val="accent1"/>
            </a:effectRef>
            <a:fontRef idx="minor">
              <a:schemeClr val="tx1"/>
            </a:fontRef>
          </p:style>
        </p:cxnSp>
      </p:grpSp>
      <p:sp>
        <p:nvSpPr>
          <p:cNvPr id="96" name="TextBox 95"/>
          <p:cNvSpPr txBox="1"/>
          <p:nvPr/>
        </p:nvSpPr>
        <p:spPr>
          <a:xfrm>
            <a:off x="2845810" y="2960814"/>
            <a:ext cx="1334020"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Bellows He-VV vessels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97" name="Straight Arrow Connector 96"/>
          <p:cNvCxnSpPr/>
          <p:nvPr/>
        </p:nvCxnSpPr>
        <p:spPr>
          <a:xfrm>
            <a:off x="3433990" y="3205624"/>
            <a:ext cx="78830" cy="8682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1879973" y="5669365"/>
            <a:ext cx="115127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Bellows He vessels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DFHx1-SCLink</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01" name="Straight Arrow Connector 100"/>
          <p:cNvCxnSpPr/>
          <p:nvPr/>
        </p:nvCxnSpPr>
        <p:spPr>
          <a:xfrm flipV="1">
            <a:off x="2688084" y="4963314"/>
            <a:ext cx="59480" cy="7406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6" name="Group 235"/>
          <p:cNvGrpSpPr/>
          <p:nvPr/>
        </p:nvGrpSpPr>
        <p:grpSpPr>
          <a:xfrm flipH="1">
            <a:off x="-2" y="4059883"/>
            <a:ext cx="2810570" cy="1178647"/>
            <a:chOff x="11648344" y="2912153"/>
            <a:chExt cx="773972" cy="524108"/>
          </a:xfrm>
        </p:grpSpPr>
        <p:cxnSp>
          <p:nvCxnSpPr>
            <p:cNvPr id="104" name="Straight Connector 103"/>
            <p:cNvCxnSpPr/>
            <p:nvPr/>
          </p:nvCxnSpPr>
          <p:spPr>
            <a:xfrm flipV="1">
              <a:off x="11867426" y="2948339"/>
              <a:ext cx="0" cy="47162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11665694" y="3042157"/>
              <a:ext cx="20173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662385" y="3313881"/>
              <a:ext cx="20173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Freeform 106"/>
            <p:cNvSpPr/>
            <p:nvPr/>
          </p:nvSpPr>
          <p:spPr>
            <a:xfrm>
              <a:off x="11648344" y="2912153"/>
              <a:ext cx="209581" cy="72370"/>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8" name="Freeform 107"/>
            <p:cNvSpPr/>
            <p:nvPr/>
          </p:nvSpPr>
          <p:spPr>
            <a:xfrm>
              <a:off x="11648344" y="3363891"/>
              <a:ext cx="209581" cy="72370"/>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09" name="Straight Connector 108"/>
            <p:cNvCxnSpPr/>
            <p:nvPr/>
          </p:nvCxnSpPr>
          <p:spPr>
            <a:xfrm>
              <a:off x="11873360" y="3182221"/>
              <a:ext cx="548956" cy="0"/>
            </a:xfrm>
            <a:prstGeom prst="line">
              <a:avLst/>
            </a:prstGeom>
            <a:noFill/>
            <a:ln w="5080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14" name="TextBox 113"/>
          <p:cNvSpPr txBox="1"/>
          <p:nvPr/>
        </p:nvSpPr>
        <p:spPr>
          <a:xfrm>
            <a:off x="830143" y="5495325"/>
            <a:ext cx="115127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Bellows VV vessels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DFHx1-SCLink</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15" name="Straight Arrow Connector 114"/>
          <p:cNvCxnSpPr/>
          <p:nvPr/>
        </p:nvCxnSpPr>
        <p:spPr>
          <a:xfrm flipV="1">
            <a:off x="1638254" y="5238530"/>
            <a:ext cx="474191" cy="291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3221411" y="2717373"/>
            <a:ext cx="1486304" cy="246221"/>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Helium vessel</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19" name="Straight Arrow Connector 118"/>
          <p:cNvCxnSpPr/>
          <p:nvPr/>
        </p:nvCxnSpPr>
        <p:spPr>
          <a:xfrm>
            <a:off x="4582450" y="2963594"/>
            <a:ext cx="0" cy="604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4215092" y="2724709"/>
            <a:ext cx="1486304" cy="246221"/>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Vacuum vessel</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22" name="Straight Arrow Connector 121"/>
          <p:cNvCxnSpPr/>
          <p:nvPr/>
        </p:nvCxnSpPr>
        <p:spPr>
          <a:xfrm>
            <a:off x="5576131" y="2882030"/>
            <a:ext cx="0" cy="416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4315629" y="6162230"/>
            <a:ext cx="129234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G10 guiding supports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26" name="Straight Arrow Connector 125"/>
          <p:cNvCxnSpPr>
            <a:stCxn id="125" idx="3"/>
          </p:cNvCxnSpPr>
          <p:nvPr/>
        </p:nvCxnSpPr>
        <p:spPr>
          <a:xfrm flipV="1">
            <a:off x="5607970" y="5495325"/>
            <a:ext cx="745205" cy="790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7366538" y="2727091"/>
            <a:ext cx="132026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Splices with Peek bi-lateral fixation to pipe</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30" name="Straight Arrow Connector 129"/>
          <p:cNvCxnSpPr>
            <a:stCxn id="129" idx="2"/>
          </p:cNvCxnSpPr>
          <p:nvPr/>
        </p:nvCxnSpPr>
        <p:spPr>
          <a:xfrm>
            <a:off x="8026670" y="3127201"/>
            <a:ext cx="8165" cy="829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10004002" y="2961054"/>
            <a:ext cx="2192504"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Safety relief device covering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DFHx</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 +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SCLink</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 helium volumes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69" name="Straight Connector 268"/>
          <p:cNvCxnSpPr>
            <a:endCxn id="270" idx="3"/>
          </p:cNvCxnSpPr>
          <p:nvPr/>
        </p:nvCxnSpPr>
        <p:spPr>
          <a:xfrm>
            <a:off x="10065032" y="4058314"/>
            <a:ext cx="1272430" cy="15579"/>
          </a:xfrm>
          <a:prstGeom prst="line">
            <a:avLst/>
          </a:prstGeom>
          <a:ln w="3175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a:endCxn id="141" idx="3"/>
          </p:cNvCxnSpPr>
          <p:nvPr/>
        </p:nvCxnSpPr>
        <p:spPr>
          <a:xfrm flipV="1">
            <a:off x="10074363" y="5251554"/>
            <a:ext cx="1263099" cy="8245"/>
          </a:xfrm>
          <a:prstGeom prst="line">
            <a:avLst/>
          </a:prstGeom>
          <a:ln w="3175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70" name="TextBox 269"/>
          <p:cNvSpPr txBox="1"/>
          <p:nvPr/>
        </p:nvSpPr>
        <p:spPr>
          <a:xfrm>
            <a:off x="10046724" y="3950782"/>
            <a:ext cx="129073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Current leads flexible</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1" name="TextBox 140"/>
          <p:cNvSpPr txBox="1"/>
          <p:nvPr/>
        </p:nvSpPr>
        <p:spPr>
          <a:xfrm>
            <a:off x="10046724" y="5128443"/>
            <a:ext cx="129073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Current leads flexible</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72" name="Straight Connector 271"/>
          <p:cNvCxnSpPr/>
          <p:nvPr/>
        </p:nvCxnSpPr>
        <p:spPr>
          <a:xfrm>
            <a:off x="10189029" y="4667229"/>
            <a:ext cx="2002971" cy="0"/>
          </a:xfrm>
          <a:prstGeom prst="line">
            <a:avLst/>
          </a:prstGeom>
          <a:ln w="38100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a:off x="10558300" y="4562648"/>
            <a:ext cx="84830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To DFHx2 </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sym typeface="Wingdings" panose="05000000000000000000" pitchFamily="2" charset="2"/>
              </a:rPr>
              <a:t></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4" name="Straight Connector 153"/>
          <p:cNvCxnSpPr/>
          <p:nvPr/>
        </p:nvCxnSpPr>
        <p:spPr>
          <a:xfrm flipH="1">
            <a:off x="11341348" y="4081501"/>
            <a:ext cx="850652" cy="0"/>
          </a:xfrm>
          <a:prstGeom prst="line">
            <a:avLst/>
          </a:prstGeom>
        </p:spPr>
        <p:style>
          <a:lnRef idx="1">
            <a:schemeClr val="accent1"/>
          </a:lnRef>
          <a:fillRef idx="0">
            <a:schemeClr val="accent1"/>
          </a:fillRef>
          <a:effectRef idx="0">
            <a:schemeClr val="accent1"/>
          </a:effectRef>
          <a:fontRef idx="minor">
            <a:schemeClr val="tx1"/>
          </a:fontRef>
        </p:style>
      </p:cxnSp>
      <p:sp>
        <p:nvSpPr>
          <p:cNvPr id="155" name="Isosceles Triangle 154"/>
          <p:cNvSpPr/>
          <p:nvPr/>
        </p:nvSpPr>
        <p:spPr>
          <a:xfrm rot="16200000">
            <a:off x="11569854" y="4026650"/>
            <a:ext cx="127253" cy="10970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6" name="Isosceles Triangle 155"/>
          <p:cNvSpPr/>
          <p:nvPr/>
        </p:nvSpPr>
        <p:spPr>
          <a:xfrm rot="5400000">
            <a:off x="11463804" y="4026650"/>
            <a:ext cx="127253" cy="10970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8" name="Straight Connector 157"/>
          <p:cNvCxnSpPr/>
          <p:nvPr/>
        </p:nvCxnSpPr>
        <p:spPr>
          <a:xfrm flipH="1">
            <a:off x="11337462" y="5289340"/>
            <a:ext cx="850652" cy="0"/>
          </a:xfrm>
          <a:prstGeom prst="line">
            <a:avLst/>
          </a:prstGeom>
        </p:spPr>
        <p:style>
          <a:lnRef idx="1">
            <a:schemeClr val="accent1"/>
          </a:lnRef>
          <a:fillRef idx="0">
            <a:schemeClr val="accent1"/>
          </a:fillRef>
          <a:effectRef idx="0">
            <a:schemeClr val="accent1"/>
          </a:effectRef>
          <a:fontRef idx="minor">
            <a:schemeClr val="tx1"/>
          </a:fontRef>
        </p:style>
      </p:cxnSp>
      <p:sp>
        <p:nvSpPr>
          <p:cNvPr id="159" name="Isosceles Triangle 158"/>
          <p:cNvSpPr/>
          <p:nvPr/>
        </p:nvSpPr>
        <p:spPr>
          <a:xfrm rot="16200000">
            <a:off x="11565968" y="5234489"/>
            <a:ext cx="127253" cy="10970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0" name="Isosceles Triangle 159"/>
          <p:cNvSpPr/>
          <p:nvPr/>
        </p:nvSpPr>
        <p:spPr>
          <a:xfrm rot="5400000">
            <a:off x="11459918" y="5234489"/>
            <a:ext cx="127253" cy="10970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1" name="TextBox 160"/>
          <p:cNvSpPr txBox="1"/>
          <p:nvPr/>
        </p:nvSpPr>
        <p:spPr>
          <a:xfrm>
            <a:off x="11139837" y="3563450"/>
            <a:ext cx="108921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Mass flow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indiv</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 controlled</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2" name="TextBox 281"/>
          <p:cNvSpPr txBox="1"/>
          <p:nvPr/>
        </p:nvSpPr>
        <p:spPr>
          <a:xfrm>
            <a:off x="8807435" y="136779"/>
            <a:ext cx="122180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Safety relief devices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3" name="TextBox 162"/>
          <p:cNvSpPr txBox="1"/>
          <p:nvPr/>
        </p:nvSpPr>
        <p:spPr>
          <a:xfrm>
            <a:off x="8959875" y="650678"/>
            <a:ext cx="540533"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+18 kA</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4" name="TextBox 163"/>
          <p:cNvSpPr txBox="1"/>
          <p:nvPr/>
        </p:nvSpPr>
        <p:spPr>
          <a:xfrm>
            <a:off x="10989082" y="650678"/>
            <a:ext cx="51488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18 kA</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5" name="TextBox 164"/>
          <p:cNvSpPr txBox="1"/>
          <p:nvPr/>
        </p:nvSpPr>
        <p:spPr>
          <a:xfrm>
            <a:off x="8959875" y="1534317"/>
            <a:ext cx="540533"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+13 kA</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6" name="TextBox 165"/>
          <p:cNvSpPr txBox="1"/>
          <p:nvPr/>
        </p:nvSpPr>
        <p:spPr>
          <a:xfrm>
            <a:off x="10989082" y="1534317"/>
            <a:ext cx="51488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13 kA</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7" name="TextBox 166"/>
          <p:cNvSpPr txBox="1"/>
          <p:nvPr/>
        </p:nvSpPr>
        <p:spPr>
          <a:xfrm>
            <a:off x="11051722" y="971734"/>
            <a:ext cx="1183337"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He. Vessel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instrum</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T-sensors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V-taps</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8" name="TextBox 167"/>
          <p:cNvSpPr txBox="1"/>
          <p:nvPr/>
        </p:nvSpPr>
        <p:spPr>
          <a:xfrm>
            <a:off x="8748447" y="1014960"/>
            <a:ext cx="79380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VV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instrum</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TS </a:t>
            </a:r>
            <a:r>
              <a:rPr kumimoji="0" lang="en-GB" sz="1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instrum</a:t>
            </a:r>
            <a:r>
              <a:rPr kumimoji="0" lang="en-GB" sz="1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3" name="TextBox 282"/>
          <p:cNvSpPr txBox="1"/>
          <p:nvPr/>
        </p:nvSpPr>
        <p:spPr>
          <a:xfrm>
            <a:off x="-44234" y="6524439"/>
            <a:ext cx="24951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rgbClr val="ED7D31">
                    <a:lumMod val="75000"/>
                  </a:srgbClr>
                </a:solidFill>
                <a:effectLst/>
                <a:uLnTx/>
                <a:uFillTx/>
                <a:latin typeface="Calibri" panose="020F0502020204030204"/>
                <a:ea typeface="+mn-ea"/>
                <a:cs typeface="+mn-cs"/>
              </a:rPr>
              <a:t>Note: thermal shield not shown</a:t>
            </a:r>
            <a:endParaRPr kumimoji="0" lang="en-GB"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cxnSp>
        <p:nvCxnSpPr>
          <p:cNvPr id="285" name="Straight Arrow Connector 284"/>
          <p:cNvCxnSpPr/>
          <p:nvPr/>
        </p:nvCxnSpPr>
        <p:spPr>
          <a:xfrm flipH="1">
            <a:off x="9815804" y="2645802"/>
            <a:ext cx="188198" cy="360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7" name="Straight Connector 286"/>
          <p:cNvCxnSpPr/>
          <p:nvPr/>
        </p:nvCxnSpPr>
        <p:spPr>
          <a:xfrm>
            <a:off x="10004002" y="2635809"/>
            <a:ext cx="359198"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0329579" y="2499841"/>
            <a:ext cx="80342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≈Ø 1.5m</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4" name="Straight Connector 33"/>
          <p:cNvCxnSpPr/>
          <p:nvPr/>
        </p:nvCxnSpPr>
        <p:spPr>
          <a:xfrm flipV="1">
            <a:off x="3063685" y="2163150"/>
            <a:ext cx="0" cy="71888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9831489" y="2455346"/>
            <a:ext cx="0" cy="313566"/>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3097763" y="2417246"/>
            <a:ext cx="6718041" cy="0"/>
          </a:xfrm>
          <a:prstGeom prst="straightConnector1">
            <a:avLst/>
          </a:prstGeom>
          <a:ln>
            <a:solidFill>
              <a:schemeClr val="accent1">
                <a:lumMod val="40000"/>
                <a:lumOff val="6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6120768" y="2143658"/>
            <a:ext cx="72487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2.8 m</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60993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Rectangle 253"/>
          <p:cNvSpPr/>
          <p:nvPr/>
        </p:nvSpPr>
        <p:spPr>
          <a:xfrm>
            <a:off x="-8467" y="5910559"/>
            <a:ext cx="1329135" cy="9400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240" name="Group 239"/>
          <p:cNvGrpSpPr/>
          <p:nvPr/>
        </p:nvGrpSpPr>
        <p:grpSpPr>
          <a:xfrm>
            <a:off x="6849" y="2065340"/>
            <a:ext cx="12405842" cy="4785224"/>
            <a:chOff x="6849" y="2065340"/>
            <a:chExt cx="12405842" cy="4785224"/>
          </a:xfrm>
        </p:grpSpPr>
        <p:pic>
          <p:nvPicPr>
            <p:cNvPr id="11" name="Picture 10"/>
            <p:cNvPicPr>
              <a:picLocks noChangeAspect="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20000"/>
                      </a14:imgEffect>
                    </a14:imgLayer>
                  </a14:imgProps>
                </a:ext>
              </a:extLst>
            </a:blip>
            <a:srcRect b="1110"/>
            <a:stretch/>
          </p:blipFill>
          <p:spPr>
            <a:xfrm>
              <a:off x="10252851" y="2065340"/>
              <a:ext cx="1321719" cy="3065958"/>
            </a:xfrm>
            <a:prstGeom prst="rect">
              <a:avLst/>
            </a:prstGeom>
          </p:spPr>
        </p:pic>
        <p:pic>
          <p:nvPicPr>
            <p:cNvPr id="4" name="Picture 3"/>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contrast="20000"/>
                      </a14:imgEffect>
                    </a14:imgLayer>
                  </a14:imgProps>
                </a:ext>
              </a:extLst>
            </a:blip>
            <a:srcRect l="6547" r="10088" b="7584"/>
            <a:stretch/>
          </p:blipFill>
          <p:spPr>
            <a:xfrm>
              <a:off x="957904" y="3968392"/>
              <a:ext cx="7522760" cy="2864859"/>
            </a:xfrm>
            <a:prstGeom prst="rect">
              <a:avLst/>
            </a:prstGeom>
          </p:spPr>
        </p:pic>
        <p:grpSp>
          <p:nvGrpSpPr>
            <p:cNvPr id="8" name="Group 7"/>
            <p:cNvGrpSpPr/>
            <p:nvPr/>
          </p:nvGrpSpPr>
          <p:grpSpPr>
            <a:xfrm>
              <a:off x="579456" y="5181142"/>
              <a:ext cx="378449" cy="561860"/>
              <a:chOff x="2869669" y="996385"/>
              <a:chExt cx="3619500" cy="6781800"/>
            </a:xfrm>
          </p:grpSpPr>
          <p:pic>
            <p:nvPicPr>
              <p:cNvPr id="7" name="Picture 6"/>
              <p:cNvPicPr>
                <a:picLocks noChangeAspect="1"/>
              </p:cNvPicPr>
              <p:nvPr/>
            </p:nvPicPr>
            <p:blipFill rotWithShape="1">
              <a:blip r:embed="rId7">
                <a:clrChange>
                  <a:clrFrom>
                    <a:srgbClr val="FFFFFF"/>
                  </a:clrFrom>
                  <a:clrTo>
                    <a:srgbClr val="FFFFFF">
                      <a:alpha val="0"/>
                    </a:srgbClr>
                  </a:clrTo>
                </a:clrChange>
                <a:extLst>
                  <a:ext uri="{BEBA8EAE-BF5A-486C-A8C5-ECC9F3942E4B}">
                    <a14:imgProps xmlns:a14="http://schemas.microsoft.com/office/drawing/2010/main">
                      <a14:imgLayer r:embed="rId8">
                        <a14:imgEffect>
                          <a14:brightnessContrast bright="40000" contrast="20000"/>
                        </a14:imgEffect>
                      </a14:imgLayer>
                    </a14:imgProps>
                  </a:ext>
                </a:extLst>
              </a:blip>
              <a:srcRect l="6082" r="3870" b="22004"/>
              <a:stretch/>
            </p:blipFill>
            <p:spPr>
              <a:xfrm>
                <a:off x="2869669" y="996385"/>
                <a:ext cx="3619500" cy="3339979"/>
              </a:xfrm>
              <a:prstGeom prst="rect">
                <a:avLst/>
              </a:prstGeom>
            </p:spPr>
          </p:pic>
          <p:pic>
            <p:nvPicPr>
              <p:cNvPr id="180" name="Picture 179"/>
              <p:cNvPicPr>
                <a:picLocks noChangeAspect="1"/>
              </p:cNvPicPr>
              <p:nvPr/>
            </p:nvPicPr>
            <p:blipFill rotWithShape="1">
              <a:blip r:embed="rId7">
                <a:clrChange>
                  <a:clrFrom>
                    <a:srgbClr val="FFFFFF"/>
                  </a:clrFrom>
                  <a:clrTo>
                    <a:srgbClr val="FFFFFF">
                      <a:alpha val="0"/>
                    </a:srgbClr>
                  </a:clrTo>
                </a:clrChange>
                <a:extLst>
                  <a:ext uri="{BEBA8EAE-BF5A-486C-A8C5-ECC9F3942E4B}">
                    <a14:imgProps xmlns:a14="http://schemas.microsoft.com/office/drawing/2010/main">
                      <a14:imgLayer r:embed="rId8">
                        <a14:imgEffect>
                          <a14:brightnessContrast bright="40000" contrast="20000"/>
                        </a14:imgEffect>
                      </a14:imgLayer>
                    </a14:imgProps>
                  </a:ext>
                </a:extLst>
              </a:blip>
              <a:srcRect l="6082" r="3870" b="24542"/>
              <a:stretch/>
            </p:blipFill>
            <p:spPr>
              <a:xfrm flipV="1">
                <a:off x="2869669" y="4303321"/>
                <a:ext cx="3619500" cy="3474864"/>
              </a:xfrm>
              <a:prstGeom prst="rect">
                <a:avLst/>
              </a:prstGeom>
            </p:spPr>
          </p:pic>
        </p:grpSp>
        <p:cxnSp>
          <p:nvCxnSpPr>
            <p:cNvPr id="367" name="Straight Connector 366"/>
            <p:cNvCxnSpPr>
              <a:stCxn id="238" idx="3"/>
              <a:endCxn id="238" idx="1"/>
            </p:cNvCxnSpPr>
            <p:nvPr/>
          </p:nvCxnSpPr>
          <p:spPr>
            <a:xfrm flipH="1">
              <a:off x="6849" y="5468656"/>
              <a:ext cx="568327" cy="0"/>
            </a:xfrm>
            <a:prstGeom prst="line">
              <a:avLst/>
            </a:prstGeom>
            <a:ln w="508000">
              <a:solidFill>
                <a:srgbClr val="FFC000"/>
              </a:solidFill>
            </a:ln>
          </p:spPr>
          <p:style>
            <a:lnRef idx="2">
              <a:schemeClr val="dk1"/>
            </a:lnRef>
            <a:fillRef idx="0">
              <a:schemeClr val="dk1"/>
            </a:fillRef>
            <a:effectRef idx="1">
              <a:schemeClr val="dk1"/>
            </a:effectRef>
            <a:fontRef idx="minor">
              <a:schemeClr val="tx1"/>
            </a:fontRef>
          </p:style>
        </p:cxnSp>
        <p:cxnSp>
          <p:nvCxnSpPr>
            <p:cNvPr id="370" name="Straight Connector 369"/>
            <p:cNvCxnSpPr/>
            <p:nvPr/>
          </p:nvCxnSpPr>
          <p:spPr>
            <a:xfrm>
              <a:off x="563912" y="5181142"/>
              <a:ext cx="0" cy="575027"/>
            </a:xfrm>
            <a:prstGeom prst="line">
              <a:avLst/>
            </a:prstGeom>
            <a:ln w="57150"/>
          </p:spPr>
          <p:style>
            <a:lnRef idx="2">
              <a:schemeClr val="dk1"/>
            </a:lnRef>
            <a:fillRef idx="0">
              <a:schemeClr val="dk1"/>
            </a:fillRef>
            <a:effectRef idx="1">
              <a:schemeClr val="dk1"/>
            </a:effectRef>
            <a:fontRef idx="minor">
              <a:schemeClr val="tx1"/>
            </a:fontRef>
          </p:style>
        </p:cxnSp>
        <p:sp>
          <p:nvSpPr>
            <p:cNvPr id="24" name="Rectangle 23"/>
            <p:cNvSpPr/>
            <p:nvPr/>
          </p:nvSpPr>
          <p:spPr>
            <a:xfrm>
              <a:off x="7911815" y="5277765"/>
              <a:ext cx="4269615" cy="342408"/>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Arial"/>
                  <a:ea typeface="+mn-ea"/>
                  <a:cs typeface="+mn-cs"/>
                </a:rPr>
                <a:t>Interlink </a:t>
              </a:r>
              <a:r>
                <a:rPr kumimoji="0" lang="en-GB" sz="12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 to DFHx2</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grpSp>
          <p:nvGrpSpPr>
            <p:cNvPr id="231" name="Group 230"/>
            <p:cNvGrpSpPr/>
            <p:nvPr/>
          </p:nvGrpSpPr>
          <p:grpSpPr>
            <a:xfrm>
              <a:off x="8062119" y="3735937"/>
              <a:ext cx="2951989" cy="1349426"/>
              <a:chOff x="7920952" y="-1245626"/>
              <a:chExt cx="2951989" cy="1349426"/>
            </a:xfrm>
          </p:grpSpPr>
          <p:sp>
            <p:nvSpPr>
              <p:cNvPr id="25" name="Arc 24"/>
              <p:cNvSpPr/>
              <p:nvPr/>
            </p:nvSpPr>
            <p:spPr>
              <a:xfrm rot="5400000">
                <a:off x="9958541" y="-810600"/>
                <a:ext cx="914400" cy="914400"/>
              </a:xfrm>
              <a:prstGeom prst="arc">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27" name="Straight Connector 26"/>
              <p:cNvCxnSpPr>
                <a:stCxn id="25" idx="0"/>
              </p:cNvCxnSpPr>
              <p:nvPr/>
            </p:nvCxnSpPr>
            <p:spPr>
              <a:xfrm flipV="1">
                <a:off x="10872941" y="-1245626"/>
                <a:ext cx="0" cy="892226"/>
              </a:xfrm>
              <a:prstGeom prst="line">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25" idx="2"/>
              </p:cNvCxnSpPr>
              <p:nvPr/>
            </p:nvCxnSpPr>
            <p:spPr>
              <a:xfrm flipH="1">
                <a:off x="7920952" y="103800"/>
                <a:ext cx="2494789" cy="0"/>
              </a:xfrm>
              <a:prstGeom prst="line">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pic>
          <p:nvPicPr>
            <p:cNvPr id="207" name="Picture 206"/>
            <p:cNvPicPr>
              <a:picLocks noChangeAspect="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20000"/>
                      </a14:imgEffect>
                    </a14:imgLayer>
                  </a14:imgProps>
                </a:ext>
              </a:extLst>
            </a:blip>
            <a:srcRect b="36354"/>
            <a:stretch/>
          </p:blipFill>
          <p:spPr>
            <a:xfrm>
              <a:off x="11090972" y="2065340"/>
              <a:ext cx="1321719" cy="1973260"/>
            </a:xfrm>
            <a:prstGeom prst="rect">
              <a:avLst/>
            </a:prstGeom>
          </p:spPr>
        </p:pic>
        <p:grpSp>
          <p:nvGrpSpPr>
            <p:cNvPr id="208" name="Group 207"/>
            <p:cNvGrpSpPr/>
            <p:nvPr/>
          </p:nvGrpSpPr>
          <p:grpSpPr>
            <a:xfrm>
              <a:off x="7911815" y="3727073"/>
              <a:ext cx="3940414" cy="2075840"/>
              <a:chOff x="6932527" y="-2073640"/>
              <a:chExt cx="3940414" cy="2075840"/>
            </a:xfrm>
          </p:grpSpPr>
          <p:sp>
            <p:nvSpPr>
              <p:cNvPr id="209" name="Arc 208"/>
              <p:cNvSpPr/>
              <p:nvPr/>
            </p:nvSpPr>
            <p:spPr>
              <a:xfrm rot="5400000">
                <a:off x="9958541" y="-912200"/>
                <a:ext cx="914400" cy="914400"/>
              </a:xfrm>
              <a:prstGeom prst="arc">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210" name="Straight Connector 209"/>
              <p:cNvCxnSpPr>
                <a:stCxn id="209" idx="0"/>
              </p:cNvCxnSpPr>
              <p:nvPr/>
            </p:nvCxnSpPr>
            <p:spPr>
              <a:xfrm flipV="1">
                <a:off x="10872941" y="-2073640"/>
                <a:ext cx="0" cy="1618640"/>
              </a:xfrm>
              <a:prstGeom prst="line">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a:stCxn id="209" idx="2"/>
              </p:cNvCxnSpPr>
              <p:nvPr/>
            </p:nvCxnSpPr>
            <p:spPr>
              <a:xfrm flipH="1">
                <a:off x="6932527" y="2200"/>
                <a:ext cx="3483214" cy="0"/>
              </a:xfrm>
              <a:prstGeom prst="line">
                <a:avLst/>
              </a:prstGeom>
              <a:ln w="225425">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a:off x="138067" y="5722779"/>
              <a:ext cx="277665" cy="1127785"/>
              <a:chOff x="177690" y="5390071"/>
              <a:chExt cx="277665" cy="469955"/>
            </a:xfrm>
          </p:grpSpPr>
          <p:cxnSp>
            <p:nvCxnSpPr>
              <p:cNvPr id="5" name="Straight Connector 4"/>
              <p:cNvCxnSpPr/>
              <p:nvPr/>
            </p:nvCxnSpPr>
            <p:spPr>
              <a:xfrm>
                <a:off x="322546" y="5390071"/>
                <a:ext cx="0" cy="469955"/>
              </a:xfrm>
              <a:prstGeom prst="line">
                <a:avLst/>
              </a:prstGeom>
              <a:ln w="381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177690" y="5860026"/>
                <a:ext cx="277665" cy="0"/>
              </a:xfrm>
              <a:prstGeom prst="line">
                <a:avLst/>
              </a:prstGeom>
              <a:ln w="381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grpSp>
      </p:grpSp>
      <p:sp>
        <p:nvSpPr>
          <p:cNvPr id="2" name="Title 1"/>
          <p:cNvSpPr>
            <a:spLocks noGrp="1"/>
          </p:cNvSpPr>
          <p:nvPr>
            <p:ph type="title"/>
          </p:nvPr>
        </p:nvSpPr>
        <p:spPr>
          <a:xfrm>
            <a:off x="140809" y="2200"/>
            <a:ext cx="8256742" cy="720000"/>
          </a:xfrm>
          <a:solidFill>
            <a:srgbClr val="FFFFFF">
              <a:alpha val="80000"/>
            </a:srgbClr>
          </a:solidFill>
        </p:spPr>
        <p:txBody>
          <a:bodyPr/>
          <a:lstStyle/>
          <a:p>
            <a:pPr algn="l"/>
            <a:r>
              <a:rPr lang="en-GB" dirty="0" err="1" smtClean="0"/>
              <a:t>DFHx</a:t>
            </a:r>
            <a:r>
              <a:rPr lang="en-GB" dirty="0" smtClean="0"/>
              <a:t> design proposal</a:t>
            </a:r>
            <a:endParaRPr lang="en-GB" sz="2000" dirty="0"/>
          </a:p>
        </p:txBody>
      </p:sp>
      <p:grpSp>
        <p:nvGrpSpPr>
          <p:cNvPr id="287" name="Group 286"/>
          <p:cNvGrpSpPr/>
          <p:nvPr/>
        </p:nvGrpSpPr>
        <p:grpSpPr>
          <a:xfrm rot="10800000">
            <a:off x="8199962" y="4185227"/>
            <a:ext cx="293872" cy="371745"/>
            <a:chOff x="9386370" y="524806"/>
            <a:chExt cx="319560" cy="482160"/>
          </a:xfrm>
        </p:grpSpPr>
        <p:cxnSp>
          <p:nvCxnSpPr>
            <p:cNvPr id="288" name="Straight Connector 287"/>
            <p:cNvCxnSpPr/>
            <p:nvPr/>
          </p:nvCxnSpPr>
          <p:spPr>
            <a:xfrm flipH="1" flipV="1">
              <a:off x="9386370" y="1006816"/>
              <a:ext cx="319560" cy="150"/>
            </a:xfrm>
            <a:prstGeom prst="line">
              <a:avLst/>
            </a:prstGeom>
            <a:noFill/>
            <a:ln w="12700" cap="flat" cmpd="sng" algn="ctr">
              <a:solidFill>
                <a:srgbClr val="0070C0"/>
              </a:solidFill>
              <a:prstDash val="solid"/>
              <a:miter lim="800000"/>
            </a:ln>
            <a:effectLst/>
          </p:spPr>
        </p:cxnSp>
        <p:cxnSp>
          <p:nvCxnSpPr>
            <p:cNvPr id="289" name="Straight Connector 288"/>
            <p:cNvCxnSpPr/>
            <p:nvPr/>
          </p:nvCxnSpPr>
          <p:spPr>
            <a:xfrm flipH="1" flipV="1">
              <a:off x="9386370" y="875396"/>
              <a:ext cx="319560" cy="150"/>
            </a:xfrm>
            <a:prstGeom prst="line">
              <a:avLst/>
            </a:prstGeom>
            <a:noFill/>
            <a:ln w="12700" cap="flat" cmpd="sng" algn="ctr">
              <a:solidFill>
                <a:srgbClr val="0070C0"/>
              </a:solidFill>
              <a:prstDash val="solid"/>
              <a:miter lim="800000"/>
            </a:ln>
            <a:effectLst/>
          </p:spPr>
        </p:cxnSp>
        <p:sp>
          <p:nvSpPr>
            <p:cNvPr id="290" name="Freeform 289"/>
            <p:cNvSpPr/>
            <p:nvPr/>
          </p:nvSpPr>
          <p:spPr>
            <a:xfrm>
              <a:off x="9408160" y="904211"/>
              <a:ext cx="289560" cy="81309"/>
            </a:xfrm>
            <a:custGeom>
              <a:avLst/>
              <a:gdLst>
                <a:gd name="connsiteX0" fmla="*/ 289560 w 289560"/>
                <a:gd name="connsiteY0" fmla="*/ 81309 h 81309"/>
                <a:gd name="connsiteX1" fmla="*/ 185420 w 289560"/>
                <a:gd name="connsiteY1" fmla="*/ 29 h 81309"/>
                <a:gd name="connsiteX2" fmla="*/ 86360 w 289560"/>
                <a:gd name="connsiteY2" fmla="*/ 71149 h 81309"/>
                <a:gd name="connsiteX3" fmla="*/ 0 w 289560"/>
                <a:gd name="connsiteY3" fmla="*/ 10189 h 81309"/>
              </a:gdLst>
              <a:ahLst/>
              <a:cxnLst>
                <a:cxn ang="0">
                  <a:pos x="connsiteX0" y="connsiteY0"/>
                </a:cxn>
                <a:cxn ang="0">
                  <a:pos x="connsiteX1" y="connsiteY1"/>
                </a:cxn>
                <a:cxn ang="0">
                  <a:pos x="connsiteX2" y="connsiteY2"/>
                </a:cxn>
                <a:cxn ang="0">
                  <a:pos x="connsiteX3" y="connsiteY3"/>
                </a:cxn>
              </a:cxnLst>
              <a:rect l="l" t="t" r="r" b="b"/>
              <a:pathLst>
                <a:path w="289560" h="81309">
                  <a:moveTo>
                    <a:pt x="289560" y="81309"/>
                  </a:moveTo>
                  <a:cubicBezTo>
                    <a:pt x="254423" y="41515"/>
                    <a:pt x="219287" y="1722"/>
                    <a:pt x="185420" y="29"/>
                  </a:cubicBezTo>
                  <a:cubicBezTo>
                    <a:pt x="151553" y="-1664"/>
                    <a:pt x="117263" y="69456"/>
                    <a:pt x="86360" y="71149"/>
                  </a:cubicBezTo>
                  <a:cubicBezTo>
                    <a:pt x="55457" y="72842"/>
                    <a:pt x="27728" y="41515"/>
                    <a:pt x="0" y="10189"/>
                  </a:cubicBezTo>
                </a:path>
              </a:pathLst>
            </a:custGeom>
            <a:noFill/>
            <a:ln w="12700" cap="flat" cmpd="sng" algn="ctr">
              <a:solidFill>
                <a:srgbClr val="0070C0"/>
              </a:solidFill>
              <a:prstDash val="solid"/>
              <a:miter lim="800000"/>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533" b="0" i="0" u="none" strike="noStrike" kern="0" cap="none" spc="0" normalizeH="0" baseline="0" noProof="0">
                <a:ln>
                  <a:noFill/>
                </a:ln>
                <a:solidFill>
                  <a:srgbClr val="C00000"/>
                </a:solidFill>
                <a:effectLst/>
                <a:uLnTx/>
                <a:uFillTx/>
                <a:latin typeface="Arial"/>
                <a:ea typeface="+mn-ea"/>
                <a:cs typeface="+mn-cs"/>
              </a:endParaRPr>
            </a:p>
          </p:txBody>
        </p:sp>
        <p:cxnSp>
          <p:nvCxnSpPr>
            <p:cNvPr id="291" name="Straight Connector 290"/>
            <p:cNvCxnSpPr/>
            <p:nvPr/>
          </p:nvCxnSpPr>
          <p:spPr>
            <a:xfrm rot="10800000">
              <a:off x="9546625" y="524806"/>
              <a:ext cx="0" cy="350592"/>
            </a:xfrm>
            <a:prstGeom prst="line">
              <a:avLst/>
            </a:prstGeom>
            <a:noFill/>
            <a:ln w="12700" cap="flat" cmpd="sng" algn="ctr">
              <a:solidFill>
                <a:srgbClr val="0070C0"/>
              </a:solidFill>
              <a:prstDash val="solid"/>
              <a:miter lim="800000"/>
            </a:ln>
            <a:effectLst/>
          </p:spPr>
        </p:cxnSp>
      </p:grpSp>
      <p:pic>
        <p:nvPicPr>
          <p:cNvPr id="152" name="Picture 151"/>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20000"/>
                    </a14:imgEffect>
                  </a14:imgLayer>
                </a14:imgProps>
              </a:ext>
            </a:extLst>
          </a:blip>
          <a:srcRect l="7315" r="8931" b="7023"/>
          <a:stretch/>
        </p:blipFill>
        <p:spPr>
          <a:xfrm flipH="1">
            <a:off x="1485899" y="4270519"/>
            <a:ext cx="6467475" cy="2580224"/>
          </a:xfrm>
          <a:prstGeom prst="rect">
            <a:avLst/>
          </a:prstGeom>
        </p:spPr>
      </p:pic>
      <p:sp>
        <p:nvSpPr>
          <p:cNvPr id="215" name="TextBox 214"/>
          <p:cNvSpPr txBox="1"/>
          <p:nvPr/>
        </p:nvSpPr>
        <p:spPr>
          <a:xfrm>
            <a:off x="9972958" y="3019911"/>
            <a:ext cx="780983" cy="52322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lumMod val="65000"/>
                    <a:lumOff val="35000"/>
                  </a:prstClr>
                </a:solidFill>
                <a:effectLst/>
                <a:uLnTx/>
                <a:uFillTx/>
                <a:latin typeface="Arial"/>
                <a:ea typeface="+mn-ea"/>
                <a:cs typeface="+mn-cs"/>
              </a:rPr>
              <a:t>Current</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lumMod val="65000"/>
                    <a:lumOff val="35000"/>
                  </a:prstClr>
                </a:solidFill>
                <a:effectLst/>
                <a:uLnTx/>
                <a:uFillTx/>
                <a:latin typeface="Arial"/>
                <a:ea typeface="+mn-ea"/>
                <a:cs typeface="+mn-cs"/>
              </a:rPr>
              <a:t>leads</a:t>
            </a:r>
            <a:endParaRPr kumimoji="0" lang="en-GB" sz="1400" b="0"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grpSp>
        <p:nvGrpSpPr>
          <p:cNvPr id="173" name="Group 172"/>
          <p:cNvGrpSpPr/>
          <p:nvPr/>
        </p:nvGrpSpPr>
        <p:grpSpPr>
          <a:xfrm>
            <a:off x="7144" y="2803115"/>
            <a:ext cx="12156705" cy="3452905"/>
            <a:chOff x="7144" y="2803115"/>
            <a:chExt cx="12156705" cy="3452905"/>
          </a:xfrm>
        </p:grpSpPr>
        <p:grpSp>
          <p:nvGrpSpPr>
            <p:cNvPr id="170" name="Group 169"/>
            <p:cNvGrpSpPr/>
            <p:nvPr/>
          </p:nvGrpSpPr>
          <p:grpSpPr>
            <a:xfrm>
              <a:off x="7144" y="2803115"/>
              <a:ext cx="11852048" cy="3452905"/>
              <a:chOff x="7144" y="2803115"/>
              <a:chExt cx="11852048" cy="3452905"/>
            </a:xfrm>
          </p:grpSpPr>
          <p:grpSp>
            <p:nvGrpSpPr>
              <p:cNvPr id="169" name="Group 168"/>
              <p:cNvGrpSpPr/>
              <p:nvPr/>
            </p:nvGrpSpPr>
            <p:grpSpPr>
              <a:xfrm>
                <a:off x="7144" y="3693281"/>
                <a:ext cx="11830209" cy="2562739"/>
                <a:chOff x="7144" y="3693281"/>
                <a:chExt cx="11830209" cy="2562739"/>
              </a:xfrm>
            </p:grpSpPr>
            <p:sp>
              <p:nvSpPr>
                <p:cNvPr id="156" name="Freeform 155"/>
                <p:cNvSpPr/>
                <p:nvPr/>
              </p:nvSpPr>
              <p:spPr>
                <a:xfrm>
                  <a:off x="1516380" y="4663440"/>
                  <a:ext cx="6393180" cy="1592580"/>
                </a:xfrm>
                <a:custGeom>
                  <a:avLst/>
                  <a:gdLst>
                    <a:gd name="connsiteX0" fmla="*/ 22860 w 6393180"/>
                    <a:gd name="connsiteY0" fmla="*/ 548640 h 1592580"/>
                    <a:gd name="connsiteX1" fmla="*/ 22860 w 6393180"/>
                    <a:gd name="connsiteY1" fmla="*/ 274320 h 1592580"/>
                    <a:gd name="connsiteX2" fmla="*/ 2232660 w 6393180"/>
                    <a:gd name="connsiteY2" fmla="*/ 274320 h 1592580"/>
                    <a:gd name="connsiteX3" fmla="*/ 2232660 w 6393180"/>
                    <a:gd name="connsiteY3" fmla="*/ 152400 h 1592580"/>
                    <a:gd name="connsiteX4" fmla="*/ 4236720 w 6393180"/>
                    <a:gd name="connsiteY4" fmla="*/ 152400 h 1592580"/>
                    <a:gd name="connsiteX5" fmla="*/ 4236720 w 6393180"/>
                    <a:gd name="connsiteY5" fmla="*/ 0 h 1592580"/>
                    <a:gd name="connsiteX6" fmla="*/ 6393180 w 6393180"/>
                    <a:gd name="connsiteY6" fmla="*/ 0 h 1592580"/>
                    <a:gd name="connsiteX7" fmla="*/ 6393180 w 6393180"/>
                    <a:gd name="connsiteY7" fmla="*/ 1592580 h 1592580"/>
                    <a:gd name="connsiteX8" fmla="*/ 4259580 w 6393180"/>
                    <a:gd name="connsiteY8" fmla="*/ 1592580 h 1592580"/>
                    <a:gd name="connsiteX9" fmla="*/ 4259580 w 6393180"/>
                    <a:gd name="connsiteY9" fmla="*/ 1493520 h 1592580"/>
                    <a:gd name="connsiteX10" fmla="*/ 2186940 w 6393180"/>
                    <a:gd name="connsiteY10" fmla="*/ 1493520 h 1592580"/>
                    <a:gd name="connsiteX11" fmla="*/ 2186940 w 6393180"/>
                    <a:gd name="connsiteY11" fmla="*/ 1417320 h 1592580"/>
                    <a:gd name="connsiteX12" fmla="*/ 0 w 6393180"/>
                    <a:gd name="connsiteY12" fmla="*/ 1417320 h 1592580"/>
                    <a:gd name="connsiteX13" fmla="*/ 0 w 6393180"/>
                    <a:gd name="connsiteY13" fmla="*/ 1226820 h 1592580"/>
                    <a:gd name="connsiteX14" fmla="*/ 243840 w 6393180"/>
                    <a:gd name="connsiteY14" fmla="*/ 1226820 h 1592580"/>
                    <a:gd name="connsiteX15" fmla="*/ 243840 w 6393180"/>
                    <a:gd name="connsiteY15" fmla="*/ 556260 h 1592580"/>
                    <a:gd name="connsiteX16" fmla="*/ 22860 w 6393180"/>
                    <a:gd name="connsiteY16" fmla="*/ 548640 h 159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393180" h="1592580">
                      <a:moveTo>
                        <a:pt x="22860" y="548640"/>
                      </a:moveTo>
                      <a:lnTo>
                        <a:pt x="22860" y="274320"/>
                      </a:lnTo>
                      <a:lnTo>
                        <a:pt x="2232660" y="274320"/>
                      </a:lnTo>
                      <a:lnTo>
                        <a:pt x="2232660" y="152400"/>
                      </a:lnTo>
                      <a:lnTo>
                        <a:pt x="4236720" y="152400"/>
                      </a:lnTo>
                      <a:lnTo>
                        <a:pt x="4236720" y="0"/>
                      </a:lnTo>
                      <a:lnTo>
                        <a:pt x="6393180" y="0"/>
                      </a:lnTo>
                      <a:lnTo>
                        <a:pt x="6393180" y="1592580"/>
                      </a:lnTo>
                      <a:lnTo>
                        <a:pt x="4259580" y="1592580"/>
                      </a:lnTo>
                      <a:lnTo>
                        <a:pt x="4259580" y="1493520"/>
                      </a:lnTo>
                      <a:lnTo>
                        <a:pt x="2186940" y="1493520"/>
                      </a:lnTo>
                      <a:lnTo>
                        <a:pt x="2186940" y="1417320"/>
                      </a:lnTo>
                      <a:lnTo>
                        <a:pt x="0" y="1417320"/>
                      </a:lnTo>
                      <a:lnTo>
                        <a:pt x="0" y="1226820"/>
                      </a:lnTo>
                      <a:lnTo>
                        <a:pt x="243840" y="1226820"/>
                      </a:lnTo>
                      <a:lnTo>
                        <a:pt x="243840" y="556260"/>
                      </a:lnTo>
                      <a:lnTo>
                        <a:pt x="22860" y="548640"/>
                      </a:lnTo>
                      <a:close/>
                    </a:path>
                  </a:pathLst>
                </a:custGeom>
                <a:solidFill>
                  <a:srgbClr val="EC52DA">
                    <a:alpha val="25098"/>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157" name="Group 156"/>
                <p:cNvGrpSpPr/>
                <p:nvPr/>
              </p:nvGrpSpPr>
              <p:grpSpPr>
                <a:xfrm>
                  <a:off x="7906136" y="3728968"/>
                  <a:ext cx="3098380" cy="1367404"/>
                  <a:chOff x="8064838" y="3888338"/>
                  <a:chExt cx="3098380" cy="1367404"/>
                </a:xfrm>
              </p:grpSpPr>
              <p:sp>
                <p:nvSpPr>
                  <p:cNvPr id="387" name="Arc 386"/>
                  <p:cNvSpPr/>
                  <p:nvPr/>
                </p:nvSpPr>
                <p:spPr>
                  <a:xfrm rot="5400000">
                    <a:off x="10245726" y="4341342"/>
                    <a:ext cx="914400" cy="914400"/>
                  </a:xfrm>
                  <a:prstGeom prst="arc">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88" name="Straight Connector 387"/>
                  <p:cNvCxnSpPr>
                    <a:stCxn id="387" idx="0"/>
                  </p:cNvCxnSpPr>
                  <p:nvPr/>
                </p:nvCxnSpPr>
                <p:spPr>
                  <a:xfrm flipV="1">
                    <a:off x="11160126" y="3888338"/>
                    <a:ext cx="3092" cy="910204"/>
                  </a:xfrm>
                  <a:prstGeom prst="line">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389" name="Straight Connector 388"/>
                  <p:cNvCxnSpPr>
                    <a:stCxn id="387" idx="2"/>
                  </p:cNvCxnSpPr>
                  <p:nvPr/>
                </p:nvCxnSpPr>
                <p:spPr>
                  <a:xfrm flipH="1" flipV="1">
                    <a:off x="8064838" y="5244621"/>
                    <a:ext cx="2638088" cy="11121"/>
                  </a:xfrm>
                  <a:prstGeom prst="line">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cxnSp>
            </p:grpSp>
            <p:grpSp>
              <p:nvGrpSpPr>
                <p:cNvPr id="390" name="Group 389"/>
                <p:cNvGrpSpPr/>
                <p:nvPr/>
              </p:nvGrpSpPr>
              <p:grpSpPr>
                <a:xfrm>
                  <a:off x="7797340" y="3693281"/>
                  <a:ext cx="4040013" cy="2127657"/>
                  <a:chOff x="7120113" y="3128085"/>
                  <a:chExt cx="4040013" cy="2127657"/>
                </a:xfrm>
              </p:grpSpPr>
              <p:sp>
                <p:nvSpPr>
                  <p:cNvPr id="391" name="Arc 390"/>
                  <p:cNvSpPr/>
                  <p:nvPr/>
                </p:nvSpPr>
                <p:spPr>
                  <a:xfrm rot="5400000">
                    <a:off x="10245726" y="4341342"/>
                    <a:ext cx="914400" cy="914400"/>
                  </a:xfrm>
                  <a:prstGeom prst="arc">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92" name="Straight Connector 391"/>
                  <p:cNvCxnSpPr>
                    <a:stCxn id="391" idx="0"/>
                  </p:cNvCxnSpPr>
                  <p:nvPr/>
                </p:nvCxnSpPr>
                <p:spPr>
                  <a:xfrm flipV="1">
                    <a:off x="11160126" y="3128085"/>
                    <a:ext cx="0" cy="1670457"/>
                  </a:xfrm>
                  <a:prstGeom prst="line">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393" name="Straight Connector 392"/>
                  <p:cNvCxnSpPr>
                    <a:stCxn id="391" idx="2"/>
                  </p:cNvCxnSpPr>
                  <p:nvPr/>
                </p:nvCxnSpPr>
                <p:spPr>
                  <a:xfrm flipH="1" flipV="1">
                    <a:off x="7120113" y="5240638"/>
                    <a:ext cx="3582813" cy="15104"/>
                  </a:xfrm>
                  <a:prstGeom prst="line">
                    <a:avLst/>
                  </a:prstGeom>
                  <a:noFill/>
                  <a:ln w="152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cxnSp>
            </p:grpSp>
            <p:sp>
              <p:nvSpPr>
                <p:cNvPr id="148" name="Freeform 147"/>
                <p:cNvSpPr/>
                <p:nvPr/>
              </p:nvSpPr>
              <p:spPr>
                <a:xfrm>
                  <a:off x="7144" y="5224463"/>
                  <a:ext cx="1750219" cy="666750"/>
                </a:xfrm>
                <a:custGeom>
                  <a:avLst/>
                  <a:gdLst>
                    <a:gd name="connsiteX0" fmla="*/ 0 w 1750219"/>
                    <a:gd name="connsiteY0" fmla="*/ 42862 h 666750"/>
                    <a:gd name="connsiteX1" fmla="*/ 1535906 w 1750219"/>
                    <a:gd name="connsiteY1" fmla="*/ 42862 h 666750"/>
                    <a:gd name="connsiteX2" fmla="*/ 1535906 w 1750219"/>
                    <a:gd name="connsiteY2" fmla="*/ 0 h 666750"/>
                    <a:gd name="connsiteX3" fmla="*/ 1750219 w 1750219"/>
                    <a:gd name="connsiteY3" fmla="*/ 0 h 666750"/>
                    <a:gd name="connsiteX4" fmla="*/ 1750219 w 1750219"/>
                    <a:gd name="connsiteY4" fmla="*/ 666750 h 666750"/>
                    <a:gd name="connsiteX5" fmla="*/ 1533525 w 1750219"/>
                    <a:gd name="connsiteY5" fmla="*/ 666750 h 666750"/>
                    <a:gd name="connsiteX6" fmla="*/ 1533525 w 1750219"/>
                    <a:gd name="connsiteY6" fmla="*/ 645318 h 666750"/>
                    <a:gd name="connsiteX7" fmla="*/ 1533525 w 1750219"/>
                    <a:gd name="connsiteY7" fmla="*/ 442912 h 666750"/>
                    <a:gd name="connsiteX8" fmla="*/ 2381 w 1750219"/>
                    <a:gd name="connsiteY8" fmla="*/ 442912 h 666750"/>
                    <a:gd name="connsiteX9" fmla="*/ 0 w 1750219"/>
                    <a:gd name="connsiteY9" fmla="*/ 42862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0219" h="666750">
                      <a:moveTo>
                        <a:pt x="0" y="42862"/>
                      </a:moveTo>
                      <a:lnTo>
                        <a:pt x="1535906" y="42862"/>
                      </a:lnTo>
                      <a:lnTo>
                        <a:pt x="1535906" y="0"/>
                      </a:lnTo>
                      <a:lnTo>
                        <a:pt x="1750219" y="0"/>
                      </a:lnTo>
                      <a:lnTo>
                        <a:pt x="1750219" y="666750"/>
                      </a:lnTo>
                      <a:lnTo>
                        <a:pt x="1533525" y="666750"/>
                      </a:lnTo>
                      <a:lnTo>
                        <a:pt x="1533525" y="645318"/>
                      </a:lnTo>
                      <a:lnTo>
                        <a:pt x="1533525" y="442912"/>
                      </a:lnTo>
                      <a:lnTo>
                        <a:pt x="2381" y="442912"/>
                      </a:lnTo>
                      <a:cubicBezTo>
                        <a:pt x="1587" y="309562"/>
                        <a:pt x="794" y="176212"/>
                        <a:pt x="0" y="42862"/>
                      </a:cubicBezTo>
                      <a:close/>
                    </a:path>
                  </a:pathLst>
                </a:cu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36" name="Freeform 135"/>
                <p:cNvSpPr/>
                <p:nvPr/>
              </p:nvSpPr>
              <p:spPr>
                <a:xfrm>
                  <a:off x="1536700" y="5219700"/>
                  <a:ext cx="215900" cy="127000"/>
                </a:xfrm>
                <a:custGeom>
                  <a:avLst/>
                  <a:gdLst>
                    <a:gd name="connsiteX0" fmla="*/ 0 w 215900"/>
                    <a:gd name="connsiteY0" fmla="*/ 0 h 127000"/>
                    <a:gd name="connsiteX1" fmla="*/ 215900 w 215900"/>
                    <a:gd name="connsiteY1" fmla="*/ 0 h 127000"/>
                    <a:gd name="connsiteX2" fmla="*/ 215900 w 215900"/>
                    <a:gd name="connsiteY2" fmla="*/ 127000 h 127000"/>
                  </a:gdLst>
                  <a:ahLst/>
                  <a:cxnLst>
                    <a:cxn ang="0">
                      <a:pos x="connsiteX0" y="connsiteY0"/>
                    </a:cxn>
                    <a:cxn ang="0">
                      <a:pos x="connsiteX1" y="connsiteY1"/>
                    </a:cxn>
                    <a:cxn ang="0">
                      <a:pos x="connsiteX2" y="connsiteY2"/>
                    </a:cxn>
                  </a:cxnLst>
                  <a:rect l="l" t="t" r="r" b="b"/>
                  <a:pathLst>
                    <a:path w="215900" h="127000">
                      <a:moveTo>
                        <a:pt x="0" y="0"/>
                      </a:moveTo>
                      <a:lnTo>
                        <a:pt x="215900" y="0"/>
                      </a:lnTo>
                      <a:lnTo>
                        <a:pt x="215900" y="127000"/>
                      </a:lnTo>
                    </a:path>
                  </a:pathLst>
                </a:custGeom>
                <a:noFill/>
                <a:ln w="222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74" name="Freeform 373"/>
                <p:cNvSpPr/>
                <p:nvPr/>
              </p:nvSpPr>
              <p:spPr>
                <a:xfrm flipV="1">
                  <a:off x="1543257" y="5589331"/>
                  <a:ext cx="215900" cy="301483"/>
                </a:xfrm>
                <a:custGeom>
                  <a:avLst/>
                  <a:gdLst>
                    <a:gd name="connsiteX0" fmla="*/ 0 w 215900"/>
                    <a:gd name="connsiteY0" fmla="*/ 0 h 127000"/>
                    <a:gd name="connsiteX1" fmla="*/ 215900 w 215900"/>
                    <a:gd name="connsiteY1" fmla="*/ 0 h 127000"/>
                    <a:gd name="connsiteX2" fmla="*/ 215900 w 215900"/>
                    <a:gd name="connsiteY2" fmla="*/ 127000 h 127000"/>
                  </a:gdLst>
                  <a:ahLst/>
                  <a:cxnLst>
                    <a:cxn ang="0">
                      <a:pos x="connsiteX0" y="connsiteY0"/>
                    </a:cxn>
                    <a:cxn ang="0">
                      <a:pos x="connsiteX1" y="connsiteY1"/>
                    </a:cxn>
                    <a:cxn ang="0">
                      <a:pos x="connsiteX2" y="connsiteY2"/>
                    </a:cxn>
                  </a:cxnLst>
                  <a:rect l="l" t="t" r="r" b="b"/>
                  <a:pathLst>
                    <a:path w="215900" h="127000">
                      <a:moveTo>
                        <a:pt x="0" y="0"/>
                      </a:moveTo>
                      <a:lnTo>
                        <a:pt x="215900" y="0"/>
                      </a:lnTo>
                      <a:lnTo>
                        <a:pt x="215900" y="127000"/>
                      </a:lnTo>
                    </a:path>
                  </a:pathLst>
                </a:custGeom>
                <a:noFill/>
                <a:ln w="222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94" name="Straight Connector 393"/>
              <p:cNvCxnSpPr/>
              <p:nvPr/>
            </p:nvCxnSpPr>
            <p:spPr>
              <a:xfrm flipV="1">
                <a:off x="11009829" y="2810410"/>
                <a:ext cx="0" cy="932821"/>
              </a:xfrm>
              <a:prstGeom prst="line">
                <a:avLst/>
              </a:prstGeom>
              <a:ln w="336550">
                <a:solidFill>
                  <a:srgbClr val="EC52DA">
                    <a:alpha val="40000"/>
                  </a:srgbClr>
                </a:solidFill>
              </a:ln>
              <a:effectLst/>
            </p:spPr>
            <p:style>
              <a:lnRef idx="2">
                <a:schemeClr val="accent1"/>
              </a:lnRef>
              <a:fillRef idx="0">
                <a:schemeClr val="accent1"/>
              </a:fillRef>
              <a:effectRef idx="1">
                <a:schemeClr val="accent1"/>
              </a:effectRef>
              <a:fontRef idx="minor">
                <a:schemeClr val="tx1"/>
              </a:fontRef>
            </p:style>
          </p:cxnSp>
          <p:cxnSp>
            <p:nvCxnSpPr>
              <p:cNvPr id="395" name="Straight Connector 394"/>
              <p:cNvCxnSpPr/>
              <p:nvPr/>
            </p:nvCxnSpPr>
            <p:spPr>
              <a:xfrm flipV="1">
                <a:off x="11859192" y="2803115"/>
                <a:ext cx="0" cy="932821"/>
              </a:xfrm>
              <a:prstGeom prst="line">
                <a:avLst/>
              </a:prstGeom>
              <a:ln w="336550">
                <a:solidFill>
                  <a:srgbClr val="EC52DA">
                    <a:alpha val="40000"/>
                  </a:srgbClr>
                </a:solidFill>
              </a:ln>
              <a:effectLst/>
            </p:spPr>
            <p:style>
              <a:lnRef idx="2">
                <a:schemeClr val="accent1"/>
              </a:lnRef>
              <a:fillRef idx="0">
                <a:schemeClr val="accent1"/>
              </a:fillRef>
              <a:effectRef idx="1">
                <a:schemeClr val="accent1"/>
              </a:effectRef>
              <a:fontRef idx="minor">
                <a:schemeClr val="tx1"/>
              </a:fontRef>
            </p:style>
          </p:cxnSp>
        </p:grpSp>
        <p:cxnSp>
          <p:nvCxnSpPr>
            <p:cNvPr id="397" name="Straight Connector 396"/>
            <p:cNvCxnSpPr/>
            <p:nvPr/>
          </p:nvCxnSpPr>
          <p:spPr>
            <a:xfrm flipH="1" flipV="1">
              <a:off x="7901245" y="5465935"/>
              <a:ext cx="4262604" cy="17969"/>
            </a:xfrm>
            <a:prstGeom prst="line">
              <a:avLst/>
            </a:prstGeom>
            <a:noFill/>
            <a:ln w="279400">
              <a:solidFill>
                <a:srgbClr val="EC52DA">
                  <a:alpha val="40000"/>
                </a:srgbClr>
              </a:solidFill>
              <a:prstDash val="solid"/>
            </a:ln>
            <a:effectLst/>
          </p:spPr>
          <p:style>
            <a:lnRef idx="1">
              <a:schemeClr val="accent1"/>
            </a:lnRef>
            <a:fillRef idx="3">
              <a:schemeClr val="accent1"/>
            </a:fillRef>
            <a:effectRef idx="2">
              <a:schemeClr val="accent1"/>
            </a:effectRef>
            <a:fontRef idx="minor">
              <a:schemeClr val="lt1"/>
            </a:fontRef>
          </p:style>
        </p:cxnSp>
      </p:grpSp>
      <p:sp>
        <p:nvSpPr>
          <p:cNvPr id="241" name="Rectangle 240"/>
          <p:cNvSpPr/>
          <p:nvPr/>
        </p:nvSpPr>
        <p:spPr>
          <a:xfrm>
            <a:off x="866295" y="4431666"/>
            <a:ext cx="7788842" cy="2435498"/>
          </a:xfrm>
          <a:prstGeom prst="rect">
            <a:avLst/>
          </a:prstGeom>
          <a:solidFill>
            <a:srgbClr val="FFFFF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94" name="Group 93"/>
          <p:cNvGrpSpPr/>
          <p:nvPr/>
        </p:nvGrpSpPr>
        <p:grpSpPr>
          <a:xfrm>
            <a:off x="6849" y="1826323"/>
            <a:ext cx="12185151" cy="4113065"/>
            <a:chOff x="6849" y="1826323"/>
            <a:chExt cx="12185151" cy="4113065"/>
          </a:xfrm>
        </p:grpSpPr>
        <p:grpSp>
          <p:nvGrpSpPr>
            <p:cNvPr id="97" name="Group 96"/>
            <p:cNvGrpSpPr/>
            <p:nvPr/>
          </p:nvGrpSpPr>
          <p:grpSpPr>
            <a:xfrm rot="16200000">
              <a:off x="11373250" y="2325910"/>
              <a:ext cx="1126427" cy="127253"/>
              <a:chOff x="10780473" y="4171622"/>
              <a:chExt cx="1126427" cy="127253"/>
            </a:xfrm>
          </p:grpSpPr>
          <p:cxnSp>
            <p:nvCxnSpPr>
              <p:cNvPr id="98" name="Straight Connector 97"/>
              <p:cNvCxnSpPr/>
              <p:nvPr/>
            </p:nvCxnSpPr>
            <p:spPr>
              <a:xfrm rot="5400000">
                <a:off x="11343687" y="3672037"/>
                <a:ext cx="0" cy="1126427"/>
              </a:xfrm>
              <a:prstGeom prst="line">
                <a:avLst/>
              </a:prstGeom>
              <a:noFill/>
              <a:ln w="6350" cap="flat" cmpd="sng" algn="ctr">
                <a:solidFill>
                  <a:srgbClr val="5B9BD5"/>
                </a:solidFill>
                <a:prstDash val="solid"/>
                <a:miter lim="800000"/>
                <a:headEnd type="triangle"/>
                <a:tailEnd type="none"/>
              </a:ln>
              <a:effectLst/>
            </p:spPr>
          </p:cxnSp>
          <p:sp>
            <p:nvSpPr>
              <p:cNvPr id="99" name="Isosceles Triangle 98"/>
              <p:cNvSpPr/>
              <p:nvPr/>
            </p:nvSpPr>
            <p:spPr>
              <a:xfrm rot="16200000">
                <a:off x="11569854" y="4180398"/>
                <a:ext cx="127253" cy="109701"/>
              </a:xfrm>
              <a:prstGeom prst="triangle">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0" name="Isosceles Triangle 99"/>
              <p:cNvSpPr/>
              <p:nvPr/>
            </p:nvSpPr>
            <p:spPr>
              <a:xfrm rot="5400000">
                <a:off x="11463804" y="4180398"/>
                <a:ext cx="127253" cy="109701"/>
              </a:xfrm>
              <a:prstGeom prst="triangle">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90" name="Group 89"/>
            <p:cNvGrpSpPr/>
            <p:nvPr/>
          </p:nvGrpSpPr>
          <p:grpSpPr>
            <a:xfrm>
              <a:off x="6849" y="1826323"/>
              <a:ext cx="12185151" cy="4113065"/>
              <a:chOff x="6849" y="1826323"/>
              <a:chExt cx="12185151" cy="4113065"/>
            </a:xfrm>
          </p:grpSpPr>
          <p:grpSp>
            <p:nvGrpSpPr>
              <p:cNvPr id="77" name="Group 76"/>
              <p:cNvGrpSpPr/>
              <p:nvPr/>
            </p:nvGrpSpPr>
            <p:grpSpPr>
              <a:xfrm>
                <a:off x="6849" y="1826323"/>
                <a:ext cx="12185151" cy="4113065"/>
                <a:chOff x="6849" y="1826323"/>
                <a:chExt cx="12185151" cy="4113065"/>
              </a:xfrm>
            </p:grpSpPr>
            <p:grpSp>
              <p:nvGrpSpPr>
                <p:cNvPr id="20" name="Group 19"/>
                <p:cNvGrpSpPr/>
                <p:nvPr/>
              </p:nvGrpSpPr>
              <p:grpSpPr>
                <a:xfrm rot="16200000">
                  <a:off x="10582738" y="2270930"/>
                  <a:ext cx="1016468" cy="127253"/>
                  <a:chOff x="10890432" y="4171622"/>
                  <a:chExt cx="1016468" cy="127253"/>
                </a:xfrm>
              </p:grpSpPr>
              <p:cxnSp>
                <p:nvCxnSpPr>
                  <p:cNvPr id="196" name="Straight Connector 195"/>
                  <p:cNvCxnSpPr/>
                  <p:nvPr/>
                </p:nvCxnSpPr>
                <p:spPr>
                  <a:xfrm rot="5400000">
                    <a:off x="11398666" y="3727016"/>
                    <a:ext cx="0" cy="1016468"/>
                  </a:xfrm>
                  <a:prstGeom prst="line">
                    <a:avLst/>
                  </a:prstGeom>
                  <a:noFill/>
                  <a:ln w="6350" cap="flat" cmpd="sng" algn="ctr">
                    <a:solidFill>
                      <a:srgbClr val="5B9BD5"/>
                    </a:solidFill>
                    <a:prstDash val="solid"/>
                    <a:miter lim="800000"/>
                    <a:headEnd type="triangle"/>
                    <a:tailEnd type="none"/>
                  </a:ln>
                  <a:effectLst/>
                </p:spPr>
              </p:cxnSp>
              <p:sp>
                <p:nvSpPr>
                  <p:cNvPr id="197" name="Isosceles Triangle 196"/>
                  <p:cNvSpPr/>
                  <p:nvPr/>
                </p:nvSpPr>
                <p:spPr>
                  <a:xfrm rot="16200000">
                    <a:off x="11569854" y="4180398"/>
                    <a:ext cx="127253" cy="109701"/>
                  </a:xfrm>
                  <a:prstGeom prst="triangle">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8" name="Isosceles Triangle 197"/>
                  <p:cNvSpPr/>
                  <p:nvPr/>
                </p:nvSpPr>
                <p:spPr>
                  <a:xfrm rot="5400000">
                    <a:off x="11463804" y="4180398"/>
                    <a:ext cx="127253" cy="109701"/>
                  </a:xfrm>
                  <a:prstGeom prst="triangle">
                    <a:avLst/>
                  </a:prstGeom>
                  <a:solidFill>
                    <a:sysClr val="window" lastClr="FFFFFF"/>
                  </a:solidFill>
                  <a:ln w="12700" cap="flat" cmpd="sng" algn="ctr">
                    <a:solidFill>
                      <a:srgbClr val="5B9BD5">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238" name="Rectangle 237"/>
                <p:cNvSpPr/>
                <p:nvPr/>
              </p:nvSpPr>
              <p:spPr>
                <a:xfrm>
                  <a:off x="6849" y="5347978"/>
                  <a:ext cx="1910851" cy="241354"/>
                </a:xfrm>
                <a:prstGeom prst="rect">
                  <a:avLst/>
                </a:prstGeom>
                <a:solidFill>
                  <a:schemeClr val="bg2">
                    <a:lumMod val="20000"/>
                    <a:lumOff val="8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66" name="Rectangle 265"/>
                <p:cNvSpPr/>
                <p:nvPr/>
              </p:nvSpPr>
              <p:spPr>
                <a:xfrm>
                  <a:off x="1915791" y="5119537"/>
                  <a:ext cx="1821955" cy="683375"/>
                </a:xfrm>
                <a:prstGeom prst="rect">
                  <a:avLst/>
                </a:prstGeom>
                <a:solidFill>
                  <a:schemeClr val="bg2">
                    <a:lumMod val="20000"/>
                    <a:lumOff val="8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86" name="Rectangle 285"/>
                <p:cNvSpPr/>
                <p:nvPr/>
              </p:nvSpPr>
              <p:spPr>
                <a:xfrm>
                  <a:off x="5512014" y="4986292"/>
                  <a:ext cx="1953645" cy="266233"/>
                </a:xfrm>
                <a:prstGeom prst="rect">
                  <a:avLst/>
                </a:prstGeom>
                <a:solidFill>
                  <a:schemeClr val="bg2">
                    <a:lumMod val="20000"/>
                    <a:lumOff val="8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92" name="Rectangle 291"/>
                <p:cNvSpPr/>
                <p:nvPr/>
              </p:nvSpPr>
              <p:spPr>
                <a:xfrm>
                  <a:off x="5529524" y="5651901"/>
                  <a:ext cx="1936135" cy="287487"/>
                </a:xfrm>
                <a:prstGeom prst="rect">
                  <a:avLst/>
                </a:prstGeom>
                <a:solidFill>
                  <a:schemeClr val="bg2">
                    <a:lumMod val="20000"/>
                    <a:lumOff val="8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65" name="Straight Connector 64"/>
                <p:cNvCxnSpPr/>
                <p:nvPr/>
              </p:nvCxnSpPr>
              <p:spPr>
                <a:xfrm flipV="1">
                  <a:off x="3726363" y="5099050"/>
                  <a:ext cx="1807662" cy="153476"/>
                </a:xfrm>
                <a:prstGeom prst="line">
                  <a:avLst/>
                </a:prstGeom>
                <a:ln w="149225">
                  <a:solidFill>
                    <a:schemeClr val="bg2">
                      <a:lumMod val="20000"/>
                      <a:lumOff val="80000"/>
                      <a:alpha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p:nvPr/>
              </p:nvCxnSpPr>
              <p:spPr>
                <a:xfrm>
                  <a:off x="3732870" y="5662277"/>
                  <a:ext cx="1801155" cy="135273"/>
                </a:xfrm>
                <a:prstGeom prst="line">
                  <a:avLst/>
                </a:prstGeom>
                <a:ln w="149225">
                  <a:solidFill>
                    <a:schemeClr val="bg2">
                      <a:lumMod val="20000"/>
                      <a:lumOff val="80000"/>
                      <a:alpha val="80000"/>
                    </a:schemeClr>
                  </a:solidFill>
                </a:ln>
                <a:effectLst/>
              </p:spPr>
              <p:style>
                <a:lnRef idx="2">
                  <a:schemeClr val="accent1"/>
                </a:lnRef>
                <a:fillRef idx="0">
                  <a:schemeClr val="accent1"/>
                </a:fillRef>
                <a:effectRef idx="1">
                  <a:schemeClr val="accent1"/>
                </a:effectRef>
                <a:fontRef idx="minor">
                  <a:schemeClr val="tx1"/>
                </a:fontRef>
              </p:style>
            </p:cxnSp>
            <p:sp>
              <p:nvSpPr>
                <p:cNvPr id="308" name="Rectangle 307"/>
                <p:cNvSpPr/>
                <p:nvPr/>
              </p:nvSpPr>
              <p:spPr>
                <a:xfrm>
                  <a:off x="3741784" y="5384495"/>
                  <a:ext cx="8450216" cy="165025"/>
                </a:xfrm>
                <a:prstGeom prst="rect">
                  <a:avLst/>
                </a:prstGeom>
                <a:solidFill>
                  <a:schemeClr val="bg2">
                    <a:lumMod val="20000"/>
                    <a:lumOff val="8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314" name="Group 313"/>
                <p:cNvGrpSpPr/>
                <p:nvPr/>
              </p:nvGrpSpPr>
              <p:grpSpPr>
                <a:xfrm>
                  <a:off x="7368039" y="3727073"/>
                  <a:ext cx="3637563" cy="1375988"/>
                  <a:chOff x="6274213" y="797249"/>
                  <a:chExt cx="3637563" cy="1375988"/>
                </a:xfrm>
                <a:effectLst/>
              </p:grpSpPr>
              <p:sp>
                <p:nvSpPr>
                  <p:cNvPr id="317" name="Arc 316"/>
                  <p:cNvSpPr/>
                  <p:nvPr/>
                </p:nvSpPr>
                <p:spPr>
                  <a:xfrm rot="5400000">
                    <a:off x="8990474" y="1258837"/>
                    <a:ext cx="914400" cy="914400"/>
                  </a:xfrm>
                  <a:prstGeom prst="arc">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23" name="Straight Connector 322"/>
                  <p:cNvCxnSpPr/>
                  <p:nvPr/>
                </p:nvCxnSpPr>
                <p:spPr>
                  <a:xfrm flipV="1">
                    <a:off x="9911776" y="797249"/>
                    <a:ext cx="0" cy="932821"/>
                  </a:xfrm>
                  <a:prstGeom prst="line">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a:stCxn id="317" idx="2"/>
                  </p:cNvCxnSpPr>
                  <p:nvPr/>
                </p:nvCxnSpPr>
                <p:spPr>
                  <a:xfrm flipH="1" flipV="1">
                    <a:off x="6274213" y="2159859"/>
                    <a:ext cx="3173461" cy="13378"/>
                  </a:xfrm>
                  <a:prstGeom prst="line">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325" name="Straight Connector 324"/>
                <p:cNvCxnSpPr/>
                <p:nvPr/>
              </p:nvCxnSpPr>
              <p:spPr>
                <a:xfrm flipV="1">
                  <a:off x="11024652" y="2803116"/>
                  <a:ext cx="0" cy="932821"/>
                </a:xfrm>
                <a:prstGeom prst="line">
                  <a:avLst/>
                </a:prstGeom>
                <a:ln w="24765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80" name="Group 79"/>
              <p:cNvGrpSpPr/>
              <p:nvPr/>
            </p:nvGrpSpPr>
            <p:grpSpPr>
              <a:xfrm>
                <a:off x="7465659" y="2803831"/>
                <a:ext cx="4398762" cy="3004795"/>
                <a:chOff x="7112176" y="2993615"/>
                <a:chExt cx="4398762" cy="3004795"/>
              </a:xfrm>
            </p:grpSpPr>
            <p:sp>
              <p:nvSpPr>
                <p:cNvPr id="326" name="Arc 325"/>
                <p:cNvSpPr/>
                <p:nvPr/>
              </p:nvSpPr>
              <p:spPr>
                <a:xfrm rot="5400000">
                  <a:off x="10570586" y="5084010"/>
                  <a:ext cx="914400" cy="914400"/>
                </a:xfrm>
                <a:prstGeom prst="arc">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27" name="Straight Connector 326"/>
                <p:cNvCxnSpPr>
                  <a:stCxn id="326" idx="0"/>
                </p:cNvCxnSpPr>
                <p:nvPr/>
              </p:nvCxnSpPr>
              <p:spPr>
                <a:xfrm flipV="1">
                  <a:off x="11484986" y="3917573"/>
                  <a:ext cx="6902" cy="1623637"/>
                </a:xfrm>
                <a:prstGeom prst="line">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a:stCxn id="326" idx="2"/>
                  <a:endCxn id="292" idx="3"/>
                </p:cNvCxnSpPr>
                <p:nvPr/>
              </p:nvCxnSpPr>
              <p:spPr>
                <a:xfrm flipH="1" flipV="1">
                  <a:off x="7112176" y="5985429"/>
                  <a:ext cx="3915610" cy="12981"/>
                </a:xfrm>
                <a:prstGeom prst="line">
                  <a:avLst/>
                </a:prstGeom>
                <a:ln w="10160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p:nvPr/>
              </p:nvCxnSpPr>
              <p:spPr>
                <a:xfrm flipV="1">
                  <a:off x="11510938" y="2993615"/>
                  <a:ext cx="0" cy="932821"/>
                </a:xfrm>
                <a:prstGeom prst="line">
                  <a:avLst/>
                </a:prstGeom>
                <a:ln w="247650">
                  <a:solidFill>
                    <a:schemeClr val="bg2">
                      <a:lumMod val="20000"/>
                      <a:lumOff val="80000"/>
                      <a:alpha val="60000"/>
                    </a:schemeClr>
                  </a:solidFill>
                </a:ln>
                <a:effectLst/>
              </p:spPr>
              <p:style>
                <a:lnRef idx="2">
                  <a:schemeClr val="accent1"/>
                </a:lnRef>
                <a:fillRef idx="0">
                  <a:schemeClr val="accent1"/>
                </a:fillRef>
                <a:effectRef idx="1">
                  <a:schemeClr val="accent1"/>
                </a:effectRef>
                <a:fontRef idx="minor">
                  <a:schemeClr val="tx1"/>
                </a:fontRef>
              </p:style>
            </p:cxnSp>
          </p:grpSp>
        </p:grpSp>
      </p:grpSp>
      <p:sp>
        <p:nvSpPr>
          <p:cNvPr id="127" name="TextBox 126"/>
          <p:cNvSpPr txBox="1"/>
          <p:nvPr/>
        </p:nvSpPr>
        <p:spPr>
          <a:xfrm>
            <a:off x="-57341" y="4758130"/>
            <a:ext cx="76335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smtClean="0">
                <a:ln>
                  <a:noFill/>
                </a:ln>
                <a:solidFill>
                  <a:prstClr val="black">
                    <a:lumMod val="65000"/>
                    <a:lumOff val="35000"/>
                  </a:prstClr>
                </a:solidFill>
                <a:effectLst/>
                <a:uLnTx/>
                <a:uFillTx/>
                <a:latin typeface="Arial"/>
                <a:ea typeface="+mn-ea"/>
                <a:cs typeface="+mn-cs"/>
              </a:rPr>
              <a:t>SCLink</a:t>
            </a:r>
            <a:endParaRPr kumimoji="0" lang="en-GB" sz="1400" b="0"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sp>
        <p:nvSpPr>
          <p:cNvPr id="321" name="TextBox 320"/>
          <p:cNvSpPr txBox="1"/>
          <p:nvPr/>
        </p:nvSpPr>
        <p:spPr>
          <a:xfrm>
            <a:off x="6279244" y="4061198"/>
            <a:ext cx="74251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lumMod val="65000"/>
                    <a:lumOff val="35000"/>
                  </a:prstClr>
                </a:solidFill>
                <a:effectLst/>
                <a:uLnTx/>
                <a:uFillTx/>
                <a:latin typeface="Arial"/>
                <a:ea typeface="+mn-ea"/>
                <a:cs typeface="+mn-cs"/>
              </a:rPr>
              <a:t>DFHx1</a:t>
            </a:r>
            <a:endParaRPr kumimoji="0" lang="en-GB" sz="1400" b="0"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grpSp>
        <p:nvGrpSpPr>
          <p:cNvPr id="142" name="Group 141"/>
          <p:cNvGrpSpPr/>
          <p:nvPr/>
        </p:nvGrpSpPr>
        <p:grpSpPr>
          <a:xfrm>
            <a:off x="10335804" y="6001007"/>
            <a:ext cx="1868814" cy="866155"/>
            <a:chOff x="10323186" y="5786362"/>
            <a:chExt cx="1868814" cy="866155"/>
          </a:xfrm>
        </p:grpSpPr>
        <p:sp>
          <p:nvSpPr>
            <p:cNvPr id="128" name="Rectangle 127"/>
            <p:cNvSpPr/>
            <p:nvPr/>
          </p:nvSpPr>
          <p:spPr>
            <a:xfrm>
              <a:off x="10323186" y="5786362"/>
              <a:ext cx="1868814" cy="8549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141" name="Group 140"/>
            <p:cNvGrpSpPr/>
            <p:nvPr/>
          </p:nvGrpSpPr>
          <p:grpSpPr>
            <a:xfrm>
              <a:off x="10413117" y="5821516"/>
              <a:ext cx="1767539" cy="831001"/>
              <a:chOff x="10536499" y="5789021"/>
              <a:chExt cx="1767539" cy="831001"/>
            </a:xfrm>
          </p:grpSpPr>
          <p:grpSp>
            <p:nvGrpSpPr>
              <p:cNvPr id="341" name="Group 340"/>
              <p:cNvGrpSpPr/>
              <p:nvPr/>
            </p:nvGrpSpPr>
            <p:grpSpPr>
              <a:xfrm>
                <a:off x="10536499" y="5789021"/>
                <a:ext cx="1767539" cy="831001"/>
                <a:chOff x="6780546" y="6179020"/>
                <a:chExt cx="1767539" cy="831001"/>
              </a:xfrm>
            </p:grpSpPr>
            <p:grpSp>
              <p:nvGrpSpPr>
                <p:cNvPr id="342" name="Group 341"/>
                <p:cNvGrpSpPr/>
                <p:nvPr/>
              </p:nvGrpSpPr>
              <p:grpSpPr>
                <a:xfrm>
                  <a:off x="6788067" y="6179020"/>
                  <a:ext cx="1760018" cy="831001"/>
                  <a:chOff x="6788067" y="6179020"/>
                  <a:chExt cx="1760018" cy="831001"/>
                </a:xfrm>
              </p:grpSpPr>
              <p:grpSp>
                <p:nvGrpSpPr>
                  <p:cNvPr id="344" name="Group 343"/>
                  <p:cNvGrpSpPr/>
                  <p:nvPr/>
                </p:nvGrpSpPr>
                <p:grpSpPr>
                  <a:xfrm>
                    <a:off x="6788067" y="6179020"/>
                    <a:ext cx="1760018" cy="831001"/>
                    <a:chOff x="6507851" y="6076966"/>
                    <a:chExt cx="1760018" cy="831001"/>
                  </a:xfrm>
                </p:grpSpPr>
                <p:grpSp>
                  <p:nvGrpSpPr>
                    <p:cNvPr id="346" name="Group 345"/>
                    <p:cNvGrpSpPr/>
                    <p:nvPr/>
                  </p:nvGrpSpPr>
                  <p:grpSpPr>
                    <a:xfrm>
                      <a:off x="6507851" y="6076970"/>
                      <a:ext cx="1045025" cy="830997"/>
                      <a:chOff x="8116074" y="3698420"/>
                      <a:chExt cx="673256" cy="535367"/>
                    </a:xfrm>
                  </p:grpSpPr>
                  <p:sp>
                    <p:nvSpPr>
                      <p:cNvPr id="358" name="TextBox 357"/>
                      <p:cNvSpPr txBox="1"/>
                      <p:nvPr/>
                    </p:nvSpPr>
                    <p:spPr>
                      <a:xfrm flipH="1">
                        <a:off x="8159156" y="3698420"/>
                        <a:ext cx="630174" cy="535367"/>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Safety relief device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Gaseous He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Insulation vacuum</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Fixed point</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Flex. Point</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Passive TS</a:t>
                        </a:r>
                        <a:endParaRPr kumimoji="0" lang="en-GB" sz="8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sp>
                    <p:nvSpPr>
                      <p:cNvPr id="360" name="Rectangle 359"/>
                      <p:cNvSpPr/>
                      <p:nvPr/>
                    </p:nvSpPr>
                    <p:spPr>
                      <a:xfrm>
                        <a:off x="8116074" y="3825809"/>
                        <a:ext cx="102315" cy="45719"/>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47" name="Straight Connector 346"/>
                    <p:cNvCxnSpPr/>
                    <p:nvPr/>
                  </p:nvCxnSpPr>
                  <p:spPr>
                    <a:xfrm>
                      <a:off x="7452875" y="6168044"/>
                      <a:ext cx="190072" cy="0"/>
                    </a:xfrm>
                    <a:prstGeom prst="line">
                      <a:avLst/>
                    </a:prstGeom>
                    <a:noFill/>
                    <a:ln w="38100">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48" name="Straight Connector 347"/>
                    <p:cNvCxnSpPr/>
                    <p:nvPr/>
                  </p:nvCxnSpPr>
                  <p:spPr>
                    <a:xfrm>
                      <a:off x="7451890" y="6316423"/>
                      <a:ext cx="221501" cy="0"/>
                    </a:xfrm>
                    <a:prstGeom prst="line">
                      <a:avLst/>
                    </a:prstGeom>
                    <a:noFill/>
                    <a:ln w="38100">
                      <a:solidFill>
                        <a:srgbClr val="00703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49" name="Straight Connector 348"/>
                    <p:cNvCxnSpPr/>
                    <p:nvPr/>
                  </p:nvCxnSpPr>
                  <p:spPr>
                    <a:xfrm>
                      <a:off x="7451890" y="6432763"/>
                      <a:ext cx="201448" cy="0"/>
                    </a:xfrm>
                    <a:prstGeom prst="line">
                      <a:avLst/>
                    </a:prstGeom>
                    <a:noFill/>
                    <a:ln w="38100">
                      <a:solidFill>
                        <a:srgbClr val="FFFF00"/>
                      </a:solidFill>
                      <a:prstDash val="sysDot"/>
                    </a:ln>
                    <a:effectLst/>
                  </p:spPr>
                  <p:style>
                    <a:lnRef idx="1">
                      <a:schemeClr val="accent1"/>
                    </a:lnRef>
                    <a:fillRef idx="3">
                      <a:schemeClr val="accent1"/>
                    </a:fillRef>
                    <a:effectRef idx="2">
                      <a:schemeClr val="accent1"/>
                    </a:effectRef>
                    <a:fontRef idx="minor">
                      <a:schemeClr val="lt1"/>
                    </a:fontRef>
                  </p:style>
                </p:cxnSp>
                <p:sp>
                  <p:nvSpPr>
                    <p:cNvPr id="350" name="Rectangle 349"/>
                    <p:cNvSpPr/>
                    <p:nvPr/>
                  </p:nvSpPr>
                  <p:spPr>
                    <a:xfrm>
                      <a:off x="7447877" y="6627205"/>
                      <a:ext cx="198623" cy="6661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352" name="TextBox 351"/>
                    <p:cNvSpPr txBox="1"/>
                    <p:nvPr/>
                  </p:nvSpPr>
                  <p:spPr>
                    <a:xfrm flipH="1">
                      <a:off x="7579860" y="6076966"/>
                      <a:ext cx="688009" cy="707886"/>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HTS</a:t>
                      </a:r>
                      <a:endParaRPr kumimoji="0" lang="en-GB" sz="8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MgB2</a:t>
                      </a:r>
                      <a:endParaRPr kumimoji="0" lang="en-GB" sz="8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smtClean="0">
                          <a:ln>
                            <a:noFill/>
                          </a:ln>
                          <a:solidFill>
                            <a:srgbClr val="005F8C"/>
                          </a:solidFill>
                          <a:effectLst/>
                          <a:uLnTx/>
                          <a:uFillTx/>
                          <a:latin typeface="Calibri" panose="020F0502020204030204"/>
                          <a:ea typeface="+mn-ea"/>
                          <a:cs typeface="+mn-cs"/>
                        </a:rPr>
                        <a:t>NbTi</a:t>
                      </a:r>
                      <a:endPar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Warm cable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5F8C"/>
                          </a:solidFill>
                          <a:effectLst/>
                          <a:uLnTx/>
                          <a:uFillTx/>
                          <a:latin typeface="Calibri" panose="020F0502020204030204"/>
                          <a:ea typeface="+mn-ea"/>
                          <a:cs typeface="+mn-cs"/>
                        </a:rPr>
                        <a:t>Splice</a:t>
                      </a:r>
                      <a:endParaRPr kumimoji="0" lang="en-GB" sz="8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grpSp>
              <p:cxnSp>
                <p:nvCxnSpPr>
                  <p:cNvPr id="345" name="Straight Connector 344"/>
                  <p:cNvCxnSpPr/>
                  <p:nvPr/>
                </p:nvCxnSpPr>
                <p:spPr>
                  <a:xfrm>
                    <a:off x="7731128" y="6659897"/>
                    <a:ext cx="201448" cy="0"/>
                  </a:xfrm>
                  <a:prstGeom prst="line">
                    <a:avLst/>
                  </a:prstGeom>
                  <a:noFill/>
                  <a:ln w="38100">
                    <a:solidFill>
                      <a:schemeClr val="tx1">
                        <a:lumMod val="50000"/>
                        <a:lumOff val="5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343" name="Straight Connector 342"/>
                <p:cNvCxnSpPr/>
                <p:nvPr/>
              </p:nvCxnSpPr>
              <p:spPr>
                <a:xfrm flipV="1">
                  <a:off x="6780546" y="6647875"/>
                  <a:ext cx="151874"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61" name="Freeform 360"/>
              <p:cNvSpPr/>
              <p:nvPr/>
            </p:nvSpPr>
            <p:spPr>
              <a:xfrm flipH="1">
                <a:off x="10547433" y="6362999"/>
                <a:ext cx="140940" cy="45719"/>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12700" cap="flat" cmpd="sng" algn="ctr">
                <a:solidFill>
                  <a:schemeClr val="tx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33" name="Group 132"/>
              <p:cNvGrpSpPr/>
              <p:nvPr/>
            </p:nvGrpSpPr>
            <p:grpSpPr>
              <a:xfrm>
                <a:off x="10540122" y="5860698"/>
                <a:ext cx="165694" cy="73380"/>
                <a:chOff x="10334894" y="3816100"/>
                <a:chExt cx="293872" cy="101441"/>
              </a:xfrm>
            </p:grpSpPr>
            <p:cxnSp>
              <p:nvCxnSpPr>
                <p:cNvPr id="362" name="Straight Connector 361"/>
                <p:cNvCxnSpPr/>
                <p:nvPr/>
              </p:nvCxnSpPr>
              <p:spPr>
                <a:xfrm rot="10800000" flipH="1" flipV="1">
                  <a:off x="10334894" y="3816100"/>
                  <a:ext cx="293872" cy="116"/>
                </a:xfrm>
                <a:prstGeom prst="line">
                  <a:avLst/>
                </a:prstGeom>
                <a:noFill/>
                <a:ln w="12700" cap="flat" cmpd="sng" algn="ctr">
                  <a:solidFill>
                    <a:srgbClr val="3FD4FF"/>
                  </a:solidFill>
                  <a:prstDash val="solid"/>
                  <a:miter lim="800000"/>
                </a:ln>
                <a:effectLst/>
              </p:spPr>
            </p:cxnSp>
            <p:cxnSp>
              <p:nvCxnSpPr>
                <p:cNvPr id="363" name="Straight Connector 362"/>
                <p:cNvCxnSpPr/>
                <p:nvPr/>
              </p:nvCxnSpPr>
              <p:spPr>
                <a:xfrm rot="10800000" flipH="1" flipV="1">
                  <a:off x="10334894" y="3917425"/>
                  <a:ext cx="293872" cy="116"/>
                </a:xfrm>
                <a:prstGeom prst="line">
                  <a:avLst/>
                </a:prstGeom>
                <a:noFill/>
                <a:ln w="12700" cap="flat" cmpd="sng" algn="ctr">
                  <a:solidFill>
                    <a:srgbClr val="3FD4FF"/>
                  </a:solidFill>
                  <a:prstDash val="solid"/>
                  <a:miter lim="800000"/>
                </a:ln>
                <a:effectLst/>
              </p:spPr>
            </p:cxnSp>
            <p:sp>
              <p:nvSpPr>
                <p:cNvPr id="364" name="Freeform 363"/>
                <p:cNvSpPr/>
                <p:nvPr/>
              </p:nvSpPr>
              <p:spPr>
                <a:xfrm rot="10800000">
                  <a:off x="10342444" y="3832635"/>
                  <a:ext cx="266284" cy="62689"/>
                </a:xfrm>
                <a:custGeom>
                  <a:avLst/>
                  <a:gdLst>
                    <a:gd name="connsiteX0" fmla="*/ 289560 w 289560"/>
                    <a:gd name="connsiteY0" fmla="*/ 81309 h 81309"/>
                    <a:gd name="connsiteX1" fmla="*/ 185420 w 289560"/>
                    <a:gd name="connsiteY1" fmla="*/ 29 h 81309"/>
                    <a:gd name="connsiteX2" fmla="*/ 86360 w 289560"/>
                    <a:gd name="connsiteY2" fmla="*/ 71149 h 81309"/>
                    <a:gd name="connsiteX3" fmla="*/ 0 w 289560"/>
                    <a:gd name="connsiteY3" fmla="*/ 10189 h 81309"/>
                  </a:gdLst>
                  <a:ahLst/>
                  <a:cxnLst>
                    <a:cxn ang="0">
                      <a:pos x="connsiteX0" y="connsiteY0"/>
                    </a:cxn>
                    <a:cxn ang="0">
                      <a:pos x="connsiteX1" y="connsiteY1"/>
                    </a:cxn>
                    <a:cxn ang="0">
                      <a:pos x="connsiteX2" y="connsiteY2"/>
                    </a:cxn>
                    <a:cxn ang="0">
                      <a:pos x="connsiteX3" y="connsiteY3"/>
                    </a:cxn>
                  </a:cxnLst>
                  <a:rect l="l" t="t" r="r" b="b"/>
                  <a:pathLst>
                    <a:path w="289560" h="81309">
                      <a:moveTo>
                        <a:pt x="289560" y="81309"/>
                      </a:moveTo>
                      <a:cubicBezTo>
                        <a:pt x="254423" y="41515"/>
                        <a:pt x="219287" y="1722"/>
                        <a:pt x="185420" y="29"/>
                      </a:cubicBezTo>
                      <a:cubicBezTo>
                        <a:pt x="151553" y="-1664"/>
                        <a:pt x="117263" y="69456"/>
                        <a:pt x="86360" y="71149"/>
                      </a:cubicBezTo>
                      <a:cubicBezTo>
                        <a:pt x="55457" y="72842"/>
                        <a:pt x="27728" y="41515"/>
                        <a:pt x="0" y="10189"/>
                      </a:cubicBezTo>
                    </a:path>
                  </a:pathLst>
                </a:custGeom>
                <a:noFill/>
                <a:ln w="12700" cap="flat" cmpd="sng" algn="ctr">
                  <a:solidFill>
                    <a:srgbClr val="3FD4FF"/>
                  </a:solidFill>
                  <a:prstDash val="solid"/>
                  <a:miter lim="800000"/>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C00000"/>
                    </a:solidFill>
                    <a:effectLst/>
                    <a:uLnTx/>
                    <a:uFillTx/>
                    <a:latin typeface="Arial"/>
                    <a:ea typeface="+mn-ea"/>
                    <a:cs typeface="+mn-cs"/>
                  </a:endParaRPr>
                </a:p>
              </p:txBody>
            </p:sp>
          </p:grpSp>
          <p:sp>
            <p:nvSpPr>
              <p:cNvPr id="365" name="Rectangle 364"/>
              <p:cNvSpPr/>
              <p:nvPr/>
            </p:nvSpPr>
            <p:spPr>
              <a:xfrm>
                <a:off x="10544023" y="6113481"/>
                <a:ext cx="158813" cy="70965"/>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cxnSp>
            <p:nvCxnSpPr>
              <p:cNvPr id="366" name="Straight Connector 365"/>
              <p:cNvCxnSpPr/>
              <p:nvPr/>
            </p:nvCxnSpPr>
            <p:spPr>
              <a:xfrm flipH="1">
                <a:off x="10544023" y="6513024"/>
                <a:ext cx="141893" cy="0"/>
              </a:xfrm>
              <a:prstGeom prst="line">
                <a:avLst/>
              </a:prstGeom>
              <a:noFill/>
              <a:ln w="3175">
                <a:solidFill>
                  <a:srgbClr val="0070C0"/>
                </a:solidFill>
                <a:prstDash val="dash"/>
              </a:ln>
              <a:effectLst/>
            </p:spPr>
            <p:style>
              <a:lnRef idx="1">
                <a:schemeClr val="accent1"/>
              </a:lnRef>
              <a:fillRef idx="3">
                <a:schemeClr val="accent1"/>
              </a:fillRef>
              <a:effectRef idx="2">
                <a:schemeClr val="accent1"/>
              </a:effectRef>
              <a:fontRef idx="minor">
                <a:schemeClr val="lt1"/>
              </a:fontRef>
            </p:style>
          </p:cxnSp>
        </p:grpSp>
      </p:grpSp>
      <p:grpSp>
        <p:nvGrpSpPr>
          <p:cNvPr id="281" name="Group 280"/>
          <p:cNvGrpSpPr/>
          <p:nvPr/>
        </p:nvGrpSpPr>
        <p:grpSpPr>
          <a:xfrm>
            <a:off x="7911819" y="4648295"/>
            <a:ext cx="431759" cy="266642"/>
            <a:chOff x="9799241" y="4123447"/>
            <a:chExt cx="534648" cy="330184"/>
          </a:xfrm>
          <a:solidFill>
            <a:srgbClr val="3FD4FF"/>
          </a:solidFill>
        </p:grpSpPr>
        <p:sp>
          <p:nvSpPr>
            <p:cNvPr id="280" name="Arc 279"/>
            <p:cNvSpPr/>
            <p:nvPr/>
          </p:nvSpPr>
          <p:spPr>
            <a:xfrm rot="10800000" flipH="1">
              <a:off x="10036774" y="4169629"/>
              <a:ext cx="290734" cy="280388"/>
            </a:xfrm>
            <a:prstGeom prst="arc">
              <a:avLst/>
            </a:prstGeom>
            <a:grpFill/>
            <a:ln w="85725">
              <a:solidFill>
                <a:schemeClr val="bg2">
                  <a:lumMod val="60000"/>
                  <a:lumOff val="40000"/>
                  <a:alpha val="6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91" name="Straight Connector 90"/>
            <p:cNvCxnSpPr>
              <a:stCxn id="280" idx="2"/>
            </p:cNvCxnSpPr>
            <p:nvPr/>
          </p:nvCxnSpPr>
          <p:spPr>
            <a:xfrm flipV="1">
              <a:off x="10327508" y="4123447"/>
              <a:ext cx="6381" cy="186376"/>
            </a:xfrm>
            <a:prstGeom prst="line">
              <a:avLst/>
            </a:prstGeom>
            <a:grpFill/>
            <a:ln w="85725">
              <a:solidFill>
                <a:schemeClr val="bg2">
                  <a:lumMod val="60000"/>
                  <a:lumOff val="40000"/>
                  <a:alpha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a:stCxn id="280" idx="0"/>
            </p:cNvCxnSpPr>
            <p:nvPr/>
          </p:nvCxnSpPr>
          <p:spPr>
            <a:xfrm flipH="1">
              <a:off x="9799236" y="4450017"/>
              <a:ext cx="382905" cy="3609"/>
            </a:xfrm>
            <a:prstGeom prst="line">
              <a:avLst/>
            </a:prstGeom>
            <a:grpFill/>
            <a:ln w="85725">
              <a:solidFill>
                <a:schemeClr val="bg2">
                  <a:lumMod val="60000"/>
                  <a:lumOff val="40000"/>
                  <a:alpha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34" name="Group 133"/>
          <p:cNvGrpSpPr/>
          <p:nvPr/>
        </p:nvGrpSpPr>
        <p:grpSpPr>
          <a:xfrm>
            <a:off x="1282700" y="5028835"/>
            <a:ext cx="5181600" cy="348757"/>
            <a:chOff x="1282700" y="5028835"/>
            <a:chExt cx="5181600" cy="348757"/>
          </a:xfrm>
        </p:grpSpPr>
        <p:grpSp>
          <p:nvGrpSpPr>
            <p:cNvPr id="334" name="Group 333"/>
            <p:cNvGrpSpPr/>
            <p:nvPr/>
          </p:nvGrpSpPr>
          <p:grpSpPr>
            <a:xfrm>
              <a:off x="1923586" y="5151528"/>
              <a:ext cx="265194" cy="226064"/>
              <a:chOff x="2380375" y="4722019"/>
              <a:chExt cx="265194" cy="226064"/>
            </a:xfrm>
          </p:grpSpPr>
          <p:sp>
            <p:nvSpPr>
              <p:cNvPr id="335" name="Rectangle 334"/>
              <p:cNvSpPr/>
              <p:nvPr/>
            </p:nvSpPr>
            <p:spPr>
              <a:xfrm>
                <a:off x="2380375" y="4809730"/>
                <a:ext cx="99373" cy="1383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36" name="Freeform 335"/>
              <p:cNvSpPr/>
              <p:nvPr/>
            </p:nvSpPr>
            <p:spPr>
              <a:xfrm>
                <a:off x="2478881" y="4722019"/>
                <a:ext cx="166688" cy="156663"/>
              </a:xfrm>
              <a:custGeom>
                <a:avLst/>
                <a:gdLst>
                  <a:gd name="connsiteX0" fmla="*/ 0 w 166688"/>
                  <a:gd name="connsiteY0" fmla="*/ 150019 h 156663"/>
                  <a:gd name="connsiteX1" fmla="*/ 71438 w 166688"/>
                  <a:gd name="connsiteY1" fmla="*/ 150019 h 156663"/>
                  <a:gd name="connsiteX2" fmla="*/ 80963 w 166688"/>
                  <a:gd name="connsiteY2" fmla="*/ 80962 h 156663"/>
                  <a:gd name="connsiteX3" fmla="*/ 116682 w 166688"/>
                  <a:gd name="connsiteY3" fmla="*/ 21431 h 156663"/>
                  <a:gd name="connsiteX4" fmla="*/ 166688 w 166688"/>
                  <a:gd name="connsiteY4" fmla="*/ 0 h 156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88" h="156663">
                    <a:moveTo>
                      <a:pt x="0" y="150019"/>
                    </a:moveTo>
                    <a:cubicBezTo>
                      <a:pt x="28972" y="155773"/>
                      <a:pt x="57944" y="161528"/>
                      <a:pt x="71438" y="150019"/>
                    </a:cubicBezTo>
                    <a:cubicBezTo>
                      <a:pt x="84932" y="138510"/>
                      <a:pt x="73422" y="102393"/>
                      <a:pt x="80963" y="80962"/>
                    </a:cubicBezTo>
                    <a:cubicBezTo>
                      <a:pt x="88504" y="59531"/>
                      <a:pt x="102395" y="34925"/>
                      <a:pt x="116682" y="21431"/>
                    </a:cubicBezTo>
                    <a:cubicBezTo>
                      <a:pt x="130969" y="7937"/>
                      <a:pt x="148828" y="3968"/>
                      <a:pt x="166688" y="0"/>
                    </a:cubicBezTo>
                  </a:path>
                </a:pathLst>
              </a:custGeom>
              <a:noFill/>
              <a:ln>
                <a:solidFill>
                  <a:srgbClr val="7030A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25" name="Freeform 124"/>
            <p:cNvSpPr/>
            <p:nvPr/>
          </p:nvSpPr>
          <p:spPr>
            <a:xfrm>
              <a:off x="1282700" y="5028835"/>
              <a:ext cx="5181600" cy="203577"/>
            </a:xfrm>
            <a:custGeom>
              <a:avLst/>
              <a:gdLst>
                <a:gd name="connsiteX0" fmla="*/ 5181600 w 5181600"/>
                <a:gd name="connsiteY0" fmla="*/ 57515 h 203577"/>
                <a:gd name="connsiteX1" fmla="*/ 4787900 w 5181600"/>
                <a:gd name="connsiteY1" fmla="*/ 365 h 203577"/>
                <a:gd name="connsiteX2" fmla="*/ 4349750 w 5181600"/>
                <a:gd name="connsiteY2" fmla="*/ 32115 h 203577"/>
                <a:gd name="connsiteX3" fmla="*/ 3879850 w 5181600"/>
                <a:gd name="connsiteY3" fmla="*/ 13065 h 203577"/>
                <a:gd name="connsiteX4" fmla="*/ 3460750 w 5181600"/>
                <a:gd name="connsiteY4" fmla="*/ 70215 h 203577"/>
                <a:gd name="connsiteX5" fmla="*/ 3111500 w 5181600"/>
                <a:gd name="connsiteY5" fmla="*/ 82915 h 203577"/>
                <a:gd name="connsiteX6" fmla="*/ 2622550 w 5181600"/>
                <a:gd name="connsiteY6" fmla="*/ 165465 h 203577"/>
                <a:gd name="connsiteX7" fmla="*/ 1835150 w 5181600"/>
                <a:gd name="connsiteY7" fmla="*/ 133715 h 203577"/>
                <a:gd name="connsiteX8" fmla="*/ 1187450 w 5181600"/>
                <a:gd name="connsiteY8" fmla="*/ 203565 h 203577"/>
                <a:gd name="connsiteX9" fmla="*/ 876300 w 5181600"/>
                <a:gd name="connsiteY9" fmla="*/ 127365 h 203577"/>
                <a:gd name="connsiteX10" fmla="*/ 774700 w 5181600"/>
                <a:gd name="connsiteY10" fmla="*/ 51165 h 203577"/>
                <a:gd name="connsiteX11" fmla="*/ 571500 w 5181600"/>
                <a:gd name="connsiteY11" fmla="*/ 32115 h 203577"/>
                <a:gd name="connsiteX12" fmla="*/ 0 w 5181600"/>
                <a:gd name="connsiteY12" fmla="*/ 25765 h 20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81600" h="203577">
                  <a:moveTo>
                    <a:pt x="5181600" y="57515"/>
                  </a:moveTo>
                  <a:cubicBezTo>
                    <a:pt x="5054071" y="31056"/>
                    <a:pt x="4926542" y="4598"/>
                    <a:pt x="4787900" y="365"/>
                  </a:cubicBezTo>
                  <a:cubicBezTo>
                    <a:pt x="4649258" y="-3868"/>
                    <a:pt x="4501092" y="29998"/>
                    <a:pt x="4349750" y="32115"/>
                  </a:cubicBezTo>
                  <a:cubicBezTo>
                    <a:pt x="4198408" y="34232"/>
                    <a:pt x="4028017" y="6715"/>
                    <a:pt x="3879850" y="13065"/>
                  </a:cubicBezTo>
                  <a:cubicBezTo>
                    <a:pt x="3731683" y="19415"/>
                    <a:pt x="3588808" y="58573"/>
                    <a:pt x="3460750" y="70215"/>
                  </a:cubicBezTo>
                  <a:cubicBezTo>
                    <a:pt x="3332692" y="81857"/>
                    <a:pt x="3251200" y="67040"/>
                    <a:pt x="3111500" y="82915"/>
                  </a:cubicBezTo>
                  <a:cubicBezTo>
                    <a:pt x="2971800" y="98790"/>
                    <a:pt x="2835275" y="156998"/>
                    <a:pt x="2622550" y="165465"/>
                  </a:cubicBezTo>
                  <a:cubicBezTo>
                    <a:pt x="2409825" y="173932"/>
                    <a:pt x="2074333" y="127365"/>
                    <a:pt x="1835150" y="133715"/>
                  </a:cubicBezTo>
                  <a:cubicBezTo>
                    <a:pt x="1595967" y="140065"/>
                    <a:pt x="1347258" y="204623"/>
                    <a:pt x="1187450" y="203565"/>
                  </a:cubicBezTo>
                  <a:cubicBezTo>
                    <a:pt x="1027642" y="202507"/>
                    <a:pt x="945092" y="152765"/>
                    <a:pt x="876300" y="127365"/>
                  </a:cubicBezTo>
                  <a:cubicBezTo>
                    <a:pt x="807508" y="101965"/>
                    <a:pt x="825500" y="67040"/>
                    <a:pt x="774700" y="51165"/>
                  </a:cubicBezTo>
                  <a:cubicBezTo>
                    <a:pt x="723900" y="35290"/>
                    <a:pt x="700617" y="36348"/>
                    <a:pt x="571500" y="32115"/>
                  </a:cubicBezTo>
                  <a:cubicBezTo>
                    <a:pt x="442383" y="27882"/>
                    <a:pt x="221191" y="26823"/>
                    <a:pt x="0" y="25765"/>
                  </a:cubicBezTo>
                </a:path>
              </a:pathLst>
            </a:custGeom>
            <a:noFill/>
            <a:ln>
              <a:solidFill>
                <a:srgbClr val="7030A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168" name="Group 167"/>
          <p:cNvGrpSpPr/>
          <p:nvPr/>
        </p:nvGrpSpPr>
        <p:grpSpPr>
          <a:xfrm>
            <a:off x="1090428" y="4498543"/>
            <a:ext cx="452829" cy="1747200"/>
            <a:chOff x="1090428" y="4498543"/>
            <a:chExt cx="452829" cy="1747200"/>
          </a:xfrm>
        </p:grpSpPr>
        <p:grpSp>
          <p:nvGrpSpPr>
            <p:cNvPr id="340" name="Group 339"/>
            <p:cNvGrpSpPr/>
            <p:nvPr/>
          </p:nvGrpSpPr>
          <p:grpSpPr>
            <a:xfrm rot="10800000">
              <a:off x="1090428" y="4498543"/>
              <a:ext cx="293872" cy="198156"/>
              <a:chOff x="9386370" y="702749"/>
              <a:chExt cx="319560" cy="304217"/>
            </a:xfrm>
          </p:grpSpPr>
          <p:cxnSp>
            <p:nvCxnSpPr>
              <p:cNvPr id="369" name="Straight Connector 368"/>
              <p:cNvCxnSpPr/>
              <p:nvPr/>
            </p:nvCxnSpPr>
            <p:spPr>
              <a:xfrm flipH="1" flipV="1">
                <a:off x="9386370" y="1006816"/>
                <a:ext cx="319560" cy="150"/>
              </a:xfrm>
              <a:prstGeom prst="line">
                <a:avLst/>
              </a:prstGeom>
              <a:noFill/>
              <a:ln w="12700" cap="flat" cmpd="sng" algn="ctr">
                <a:solidFill>
                  <a:srgbClr val="CC6600"/>
                </a:solidFill>
                <a:prstDash val="solid"/>
                <a:miter lim="800000"/>
              </a:ln>
              <a:effectLst/>
            </p:spPr>
          </p:cxnSp>
          <p:cxnSp>
            <p:nvCxnSpPr>
              <p:cNvPr id="371" name="Straight Connector 370"/>
              <p:cNvCxnSpPr/>
              <p:nvPr/>
            </p:nvCxnSpPr>
            <p:spPr>
              <a:xfrm flipH="1" flipV="1">
                <a:off x="9386370" y="875396"/>
                <a:ext cx="319560" cy="150"/>
              </a:xfrm>
              <a:prstGeom prst="line">
                <a:avLst/>
              </a:prstGeom>
              <a:noFill/>
              <a:ln w="12700" cap="flat" cmpd="sng" algn="ctr">
                <a:solidFill>
                  <a:srgbClr val="CC6600"/>
                </a:solidFill>
                <a:prstDash val="solid"/>
                <a:miter lim="800000"/>
              </a:ln>
              <a:effectLst/>
            </p:spPr>
          </p:cxnSp>
          <p:sp>
            <p:nvSpPr>
              <p:cNvPr id="372" name="Freeform 371"/>
              <p:cNvSpPr/>
              <p:nvPr/>
            </p:nvSpPr>
            <p:spPr>
              <a:xfrm>
                <a:off x="9408160" y="904211"/>
                <a:ext cx="289560" cy="81309"/>
              </a:xfrm>
              <a:custGeom>
                <a:avLst/>
                <a:gdLst>
                  <a:gd name="connsiteX0" fmla="*/ 289560 w 289560"/>
                  <a:gd name="connsiteY0" fmla="*/ 81309 h 81309"/>
                  <a:gd name="connsiteX1" fmla="*/ 185420 w 289560"/>
                  <a:gd name="connsiteY1" fmla="*/ 29 h 81309"/>
                  <a:gd name="connsiteX2" fmla="*/ 86360 w 289560"/>
                  <a:gd name="connsiteY2" fmla="*/ 71149 h 81309"/>
                  <a:gd name="connsiteX3" fmla="*/ 0 w 289560"/>
                  <a:gd name="connsiteY3" fmla="*/ 10189 h 81309"/>
                </a:gdLst>
                <a:ahLst/>
                <a:cxnLst>
                  <a:cxn ang="0">
                    <a:pos x="connsiteX0" y="connsiteY0"/>
                  </a:cxn>
                  <a:cxn ang="0">
                    <a:pos x="connsiteX1" y="connsiteY1"/>
                  </a:cxn>
                  <a:cxn ang="0">
                    <a:pos x="connsiteX2" y="connsiteY2"/>
                  </a:cxn>
                  <a:cxn ang="0">
                    <a:pos x="connsiteX3" y="connsiteY3"/>
                  </a:cxn>
                </a:cxnLst>
                <a:rect l="l" t="t" r="r" b="b"/>
                <a:pathLst>
                  <a:path w="289560" h="81309">
                    <a:moveTo>
                      <a:pt x="289560" y="81309"/>
                    </a:moveTo>
                    <a:cubicBezTo>
                      <a:pt x="254423" y="41515"/>
                      <a:pt x="219287" y="1722"/>
                      <a:pt x="185420" y="29"/>
                    </a:cubicBezTo>
                    <a:cubicBezTo>
                      <a:pt x="151553" y="-1664"/>
                      <a:pt x="117263" y="69456"/>
                      <a:pt x="86360" y="71149"/>
                    </a:cubicBezTo>
                    <a:cubicBezTo>
                      <a:pt x="55457" y="72842"/>
                      <a:pt x="27728" y="41515"/>
                      <a:pt x="0" y="10189"/>
                    </a:cubicBezTo>
                  </a:path>
                </a:pathLst>
              </a:custGeom>
              <a:noFill/>
              <a:ln w="12700" cap="flat" cmpd="sng" algn="ctr">
                <a:solidFill>
                  <a:srgbClr val="CC6600"/>
                </a:solidFill>
                <a:prstDash val="solid"/>
                <a:miter lim="800000"/>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533" b="0" i="0" u="none" strike="noStrike" kern="0" cap="none" spc="0" normalizeH="0" baseline="0" noProof="0">
                  <a:ln>
                    <a:noFill/>
                  </a:ln>
                  <a:solidFill>
                    <a:srgbClr val="C00000"/>
                  </a:solidFill>
                  <a:effectLst/>
                  <a:uLnTx/>
                  <a:uFillTx/>
                  <a:latin typeface="Arial"/>
                  <a:ea typeface="+mn-ea"/>
                  <a:cs typeface="+mn-cs"/>
                </a:endParaRPr>
              </a:p>
            </p:txBody>
          </p:sp>
          <p:cxnSp>
            <p:nvCxnSpPr>
              <p:cNvPr id="373" name="Straight Connector 372"/>
              <p:cNvCxnSpPr/>
              <p:nvPr/>
            </p:nvCxnSpPr>
            <p:spPr>
              <a:xfrm rot="16200000">
                <a:off x="9460429" y="788946"/>
                <a:ext cx="172648" cy="254"/>
              </a:xfrm>
              <a:prstGeom prst="line">
                <a:avLst/>
              </a:prstGeom>
              <a:noFill/>
              <a:ln w="12700" cap="flat" cmpd="sng" algn="ctr">
                <a:solidFill>
                  <a:srgbClr val="CC6600"/>
                </a:solidFill>
                <a:prstDash val="solid"/>
                <a:miter lim="800000"/>
              </a:ln>
              <a:effectLst/>
            </p:spPr>
          </p:cxnSp>
        </p:grpSp>
        <p:sp>
          <p:nvSpPr>
            <p:cNvPr id="339" name="Oval 338"/>
            <p:cNvSpPr/>
            <p:nvPr/>
          </p:nvSpPr>
          <p:spPr>
            <a:xfrm>
              <a:off x="1236415" y="6133160"/>
              <a:ext cx="117633" cy="112583"/>
            </a:xfrm>
            <a:prstGeom prst="ellipse">
              <a:avLst/>
            </a:prstGeom>
            <a:solidFill>
              <a:sysClr val="window" lastClr="FFFFFF"/>
            </a:solidFill>
            <a:ln w="6350" cap="flat" cmpd="sng" algn="ctr">
              <a:solidFill>
                <a:srgbClr val="CC6600"/>
              </a:solidFill>
              <a:prstDash val="solid"/>
              <a:miter lim="800000"/>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a:ln>
                    <a:noFill/>
                  </a:ln>
                  <a:solidFill>
                    <a:prstClr val="black"/>
                  </a:solidFill>
                  <a:effectLst/>
                  <a:uLnTx/>
                  <a:uFillTx/>
                  <a:latin typeface="Calibri" panose="020F0502020204030204"/>
                  <a:ea typeface="+mn-ea"/>
                  <a:cs typeface="+mn-cs"/>
                </a:rPr>
                <a:t>PT</a:t>
              </a:r>
            </a:p>
          </p:txBody>
        </p:sp>
        <p:grpSp>
          <p:nvGrpSpPr>
            <p:cNvPr id="354" name="Group 353"/>
            <p:cNvGrpSpPr/>
            <p:nvPr/>
          </p:nvGrpSpPr>
          <p:grpSpPr>
            <a:xfrm rot="5400000">
              <a:off x="1125744" y="5764932"/>
              <a:ext cx="122226" cy="122349"/>
              <a:chOff x="944949" y="6427271"/>
              <a:chExt cx="384190" cy="401426"/>
            </a:xfrm>
          </p:grpSpPr>
          <p:sp>
            <p:nvSpPr>
              <p:cNvPr id="357" name="Oval 356"/>
              <p:cNvSpPr/>
              <p:nvPr/>
            </p:nvSpPr>
            <p:spPr>
              <a:xfrm rot="10800000">
                <a:off x="944949" y="6427272"/>
                <a:ext cx="384190" cy="401425"/>
              </a:xfrm>
              <a:prstGeom prst="ellipse">
                <a:avLst/>
              </a:prstGeom>
              <a:solidFill>
                <a:sysClr val="window" lastClr="FFFFFF"/>
              </a:solidFill>
              <a:ln w="9525" cap="flat" cmpd="sng" algn="ctr">
                <a:solidFill>
                  <a:srgbClr val="CC66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359" name="Straight Connector 358"/>
              <p:cNvCxnSpPr>
                <a:stCxn id="357" idx="6"/>
                <a:endCxn id="357" idx="4"/>
              </p:cNvCxnSpPr>
              <p:nvPr/>
            </p:nvCxnSpPr>
            <p:spPr>
              <a:xfrm rot="16200000">
                <a:off x="940640" y="6431580"/>
                <a:ext cx="200712" cy="192094"/>
              </a:xfrm>
              <a:prstGeom prst="line">
                <a:avLst/>
              </a:prstGeom>
              <a:noFill/>
              <a:ln w="6350" cap="flat" cmpd="sng" algn="ctr">
                <a:solidFill>
                  <a:srgbClr val="CC6600"/>
                </a:solidFill>
                <a:prstDash val="solid"/>
                <a:miter lim="800000"/>
              </a:ln>
              <a:effectLst/>
            </p:spPr>
          </p:cxnSp>
          <p:cxnSp>
            <p:nvCxnSpPr>
              <p:cNvPr id="368" name="Straight Connector 367"/>
              <p:cNvCxnSpPr>
                <a:stCxn id="357" idx="2"/>
                <a:endCxn id="357" idx="4"/>
              </p:cNvCxnSpPr>
              <p:nvPr/>
            </p:nvCxnSpPr>
            <p:spPr>
              <a:xfrm rot="16200000" flipV="1">
                <a:off x="1132735" y="6431580"/>
                <a:ext cx="200712" cy="192096"/>
              </a:xfrm>
              <a:prstGeom prst="line">
                <a:avLst/>
              </a:prstGeom>
              <a:noFill/>
              <a:ln w="6350" cap="flat" cmpd="sng" algn="ctr">
                <a:solidFill>
                  <a:srgbClr val="CC6600"/>
                </a:solidFill>
                <a:prstDash val="solid"/>
                <a:miter lim="800000"/>
              </a:ln>
              <a:effectLst/>
            </p:spPr>
          </p:cxnSp>
        </p:grpSp>
        <p:cxnSp>
          <p:nvCxnSpPr>
            <p:cNvPr id="355" name="Straight Connector 354"/>
            <p:cNvCxnSpPr/>
            <p:nvPr/>
          </p:nvCxnSpPr>
          <p:spPr>
            <a:xfrm>
              <a:off x="1253533" y="5826106"/>
              <a:ext cx="289724" cy="0"/>
            </a:xfrm>
            <a:prstGeom prst="line">
              <a:avLst/>
            </a:prstGeom>
            <a:noFill/>
            <a:ln w="9525" cap="flat" cmpd="sng" algn="ctr">
              <a:solidFill>
                <a:srgbClr val="CC6600"/>
              </a:solidFill>
              <a:prstDash val="solid"/>
              <a:miter lim="800000"/>
            </a:ln>
            <a:effectLst/>
          </p:spPr>
        </p:cxnSp>
        <p:cxnSp>
          <p:nvCxnSpPr>
            <p:cNvPr id="375" name="Straight Connector 374"/>
            <p:cNvCxnSpPr/>
            <p:nvPr/>
          </p:nvCxnSpPr>
          <p:spPr>
            <a:xfrm>
              <a:off x="1253533" y="6072558"/>
              <a:ext cx="289724" cy="0"/>
            </a:xfrm>
            <a:prstGeom prst="line">
              <a:avLst/>
            </a:prstGeom>
            <a:noFill/>
            <a:ln w="9525" cap="flat" cmpd="sng" algn="ctr">
              <a:solidFill>
                <a:srgbClr val="CC6600"/>
              </a:solidFill>
              <a:prstDash val="solid"/>
              <a:miter lim="800000"/>
            </a:ln>
            <a:effectLst/>
          </p:spPr>
        </p:cxnSp>
        <p:grpSp>
          <p:nvGrpSpPr>
            <p:cNvPr id="376" name="Group 375"/>
            <p:cNvGrpSpPr/>
            <p:nvPr/>
          </p:nvGrpSpPr>
          <p:grpSpPr>
            <a:xfrm rot="5400000">
              <a:off x="1125743" y="6007097"/>
              <a:ext cx="122226" cy="122349"/>
              <a:chOff x="944949" y="6427271"/>
              <a:chExt cx="384190" cy="401426"/>
            </a:xfrm>
          </p:grpSpPr>
          <p:sp>
            <p:nvSpPr>
              <p:cNvPr id="377" name="Oval 376"/>
              <p:cNvSpPr/>
              <p:nvPr/>
            </p:nvSpPr>
            <p:spPr>
              <a:xfrm rot="10800000">
                <a:off x="944949" y="6427272"/>
                <a:ext cx="384190" cy="401425"/>
              </a:xfrm>
              <a:prstGeom prst="ellipse">
                <a:avLst/>
              </a:prstGeom>
              <a:solidFill>
                <a:sysClr val="window" lastClr="FFFFFF"/>
              </a:solidFill>
              <a:ln w="9525" cap="flat" cmpd="sng" algn="ctr">
                <a:solidFill>
                  <a:srgbClr val="CC66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378" name="Straight Connector 377"/>
              <p:cNvCxnSpPr>
                <a:stCxn id="377" idx="6"/>
                <a:endCxn id="377" idx="4"/>
              </p:cNvCxnSpPr>
              <p:nvPr/>
            </p:nvCxnSpPr>
            <p:spPr>
              <a:xfrm rot="16200000">
                <a:off x="940640" y="6431580"/>
                <a:ext cx="200712" cy="192094"/>
              </a:xfrm>
              <a:prstGeom prst="line">
                <a:avLst/>
              </a:prstGeom>
              <a:noFill/>
              <a:ln w="6350" cap="flat" cmpd="sng" algn="ctr">
                <a:solidFill>
                  <a:srgbClr val="CC6600"/>
                </a:solidFill>
                <a:prstDash val="solid"/>
                <a:miter lim="800000"/>
              </a:ln>
              <a:effectLst/>
            </p:spPr>
          </p:cxnSp>
          <p:cxnSp>
            <p:nvCxnSpPr>
              <p:cNvPr id="379" name="Straight Connector 378"/>
              <p:cNvCxnSpPr>
                <a:stCxn id="377" idx="2"/>
                <a:endCxn id="377" idx="4"/>
              </p:cNvCxnSpPr>
              <p:nvPr/>
            </p:nvCxnSpPr>
            <p:spPr>
              <a:xfrm rot="16200000" flipV="1">
                <a:off x="1132735" y="6431580"/>
                <a:ext cx="200712" cy="192096"/>
              </a:xfrm>
              <a:prstGeom prst="line">
                <a:avLst/>
              </a:prstGeom>
              <a:noFill/>
              <a:ln w="6350" cap="flat" cmpd="sng" algn="ctr">
                <a:solidFill>
                  <a:srgbClr val="CC6600"/>
                </a:solidFill>
                <a:prstDash val="solid"/>
                <a:miter lim="800000"/>
              </a:ln>
              <a:effectLst/>
            </p:spPr>
          </p:cxnSp>
        </p:grpSp>
        <p:cxnSp>
          <p:nvCxnSpPr>
            <p:cNvPr id="140" name="Straight Connector 139"/>
            <p:cNvCxnSpPr/>
            <p:nvPr/>
          </p:nvCxnSpPr>
          <p:spPr>
            <a:xfrm flipV="1">
              <a:off x="1298170" y="6068270"/>
              <a:ext cx="0" cy="63155"/>
            </a:xfrm>
            <a:prstGeom prst="line">
              <a:avLst/>
            </a:prstGeom>
            <a:noFill/>
            <a:ln w="9525" cap="flat" cmpd="sng" algn="ctr">
              <a:solidFill>
                <a:srgbClr val="CC6600"/>
              </a:solidFill>
              <a:prstDash val="solid"/>
              <a:miter lim="800000"/>
            </a:ln>
            <a:effectLst/>
          </p:spPr>
        </p:cxnSp>
        <p:sp>
          <p:nvSpPr>
            <p:cNvPr id="380" name="Oval 379"/>
            <p:cNvSpPr/>
            <p:nvPr/>
          </p:nvSpPr>
          <p:spPr>
            <a:xfrm>
              <a:off x="1236981" y="5897053"/>
              <a:ext cx="117633" cy="112583"/>
            </a:xfrm>
            <a:prstGeom prst="ellipse">
              <a:avLst/>
            </a:prstGeom>
            <a:solidFill>
              <a:sysClr val="window" lastClr="FFFFFF"/>
            </a:solidFill>
            <a:ln w="6350" cap="flat" cmpd="sng" algn="ctr">
              <a:solidFill>
                <a:srgbClr val="CC6600"/>
              </a:solidFill>
              <a:prstDash val="solid"/>
              <a:miter lim="800000"/>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a:ln>
                    <a:noFill/>
                  </a:ln>
                  <a:solidFill>
                    <a:prstClr val="black"/>
                  </a:solidFill>
                  <a:effectLst/>
                  <a:uLnTx/>
                  <a:uFillTx/>
                  <a:latin typeface="Calibri" panose="020F0502020204030204"/>
                  <a:ea typeface="+mn-ea"/>
                  <a:cs typeface="+mn-cs"/>
                </a:rPr>
                <a:t>PT</a:t>
              </a:r>
            </a:p>
          </p:txBody>
        </p:sp>
        <p:cxnSp>
          <p:nvCxnSpPr>
            <p:cNvPr id="381" name="Straight Connector 380"/>
            <p:cNvCxnSpPr/>
            <p:nvPr/>
          </p:nvCxnSpPr>
          <p:spPr>
            <a:xfrm flipV="1">
              <a:off x="1298736" y="5832163"/>
              <a:ext cx="0" cy="63155"/>
            </a:xfrm>
            <a:prstGeom prst="line">
              <a:avLst/>
            </a:prstGeom>
            <a:noFill/>
            <a:ln w="9525" cap="flat" cmpd="sng" algn="ctr">
              <a:solidFill>
                <a:srgbClr val="CC6600"/>
              </a:solidFill>
              <a:prstDash val="solid"/>
              <a:miter lim="800000"/>
            </a:ln>
            <a:effectLst/>
          </p:spPr>
        </p:cxnSp>
        <p:grpSp>
          <p:nvGrpSpPr>
            <p:cNvPr id="382" name="Group 381"/>
            <p:cNvGrpSpPr/>
            <p:nvPr/>
          </p:nvGrpSpPr>
          <p:grpSpPr>
            <a:xfrm rot="10800000">
              <a:off x="1227995" y="5680515"/>
              <a:ext cx="142265" cy="149290"/>
              <a:chOff x="9386370" y="702749"/>
              <a:chExt cx="319560" cy="304217"/>
            </a:xfrm>
          </p:grpSpPr>
          <p:cxnSp>
            <p:nvCxnSpPr>
              <p:cNvPr id="383" name="Straight Connector 382"/>
              <p:cNvCxnSpPr/>
              <p:nvPr/>
            </p:nvCxnSpPr>
            <p:spPr>
              <a:xfrm flipH="1" flipV="1">
                <a:off x="9386370" y="1006816"/>
                <a:ext cx="319560" cy="150"/>
              </a:xfrm>
              <a:prstGeom prst="line">
                <a:avLst/>
              </a:prstGeom>
              <a:noFill/>
              <a:ln w="9525" cap="flat" cmpd="sng" algn="ctr">
                <a:solidFill>
                  <a:srgbClr val="CC6600"/>
                </a:solidFill>
                <a:prstDash val="solid"/>
                <a:miter lim="800000"/>
              </a:ln>
              <a:effectLst/>
            </p:spPr>
          </p:cxnSp>
          <p:cxnSp>
            <p:nvCxnSpPr>
              <p:cNvPr id="384" name="Straight Connector 383"/>
              <p:cNvCxnSpPr/>
              <p:nvPr/>
            </p:nvCxnSpPr>
            <p:spPr>
              <a:xfrm flipH="1" flipV="1">
                <a:off x="9386370" y="875396"/>
                <a:ext cx="319560" cy="150"/>
              </a:xfrm>
              <a:prstGeom prst="line">
                <a:avLst/>
              </a:prstGeom>
              <a:noFill/>
              <a:ln w="9525" cap="flat" cmpd="sng" algn="ctr">
                <a:solidFill>
                  <a:srgbClr val="CC6600"/>
                </a:solidFill>
                <a:prstDash val="solid"/>
                <a:miter lim="800000"/>
              </a:ln>
              <a:effectLst/>
            </p:spPr>
          </p:cxnSp>
          <p:sp>
            <p:nvSpPr>
              <p:cNvPr id="385" name="Freeform 384"/>
              <p:cNvSpPr/>
              <p:nvPr/>
            </p:nvSpPr>
            <p:spPr>
              <a:xfrm>
                <a:off x="9408160" y="904211"/>
                <a:ext cx="289560" cy="81309"/>
              </a:xfrm>
              <a:custGeom>
                <a:avLst/>
                <a:gdLst>
                  <a:gd name="connsiteX0" fmla="*/ 289560 w 289560"/>
                  <a:gd name="connsiteY0" fmla="*/ 81309 h 81309"/>
                  <a:gd name="connsiteX1" fmla="*/ 185420 w 289560"/>
                  <a:gd name="connsiteY1" fmla="*/ 29 h 81309"/>
                  <a:gd name="connsiteX2" fmla="*/ 86360 w 289560"/>
                  <a:gd name="connsiteY2" fmla="*/ 71149 h 81309"/>
                  <a:gd name="connsiteX3" fmla="*/ 0 w 289560"/>
                  <a:gd name="connsiteY3" fmla="*/ 10189 h 81309"/>
                </a:gdLst>
                <a:ahLst/>
                <a:cxnLst>
                  <a:cxn ang="0">
                    <a:pos x="connsiteX0" y="connsiteY0"/>
                  </a:cxn>
                  <a:cxn ang="0">
                    <a:pos x="connsiteX1" y="connsiteY1"/>
                  </a:cxn>
                  <a:cxn ang="0">
                    <a:pos x="connsiteX2" y="connsiteY2"/>
                  </a:cxn>
                  <a:cxn ang="0">
                    <a:pos x="connsiteX3" y="connsiteY3"/>
                  </a:cxn>
                </a:cxnLst>
                <a:rect l="l" t="t" r="r" b="b"/>
                <a:pathLst>
                  <a:path w="289560" h="81309">
                    <a:moveTo>
                      <a:pt x="289560" y="81309"/>
                    </a:moveTo>
                    <a:cubicBezTo>
                      <a:pt x="254423" y="41515"/>
                      <a:pt x="219287" y="1722"/>
                      <a:pt x="185420" y="29"/>
                    </a:cubicBezTo>
                    <a:cubicBezTo>
                      <a:pt x="151553" y="-1664"/>
                      <a:pt x="117263" y="69456"/>
                      <a:pt x="86360" y="71149"/>
                    </a:cubicBezTo>
                    <a:cubicBezTo>
                      <a:pt x="55457" y="72842"/>
                      <a:pt x="27728" y="41515"/>
                      <a:pt x="0" y="10189"/>
                    </a:cubicBezTo>
                  </a:path>
                </a:pathLst>
              </a:custGeom>
              <a:noFill/>
              <a:ln w="9525" cap="flat" cmpd="sng" algn="ctr">
                <a:solidFill>
                  <a:srgbClr val="CC6600"/>
                </a:solidFill>
                <a:prstDash val="solid"/>
                <a:miter lim="800000"/>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533" b="0" i="0" u="none" strike="noStrike" kern="0" cap="none" spc="0" normalizeH="0" baseline="0" noProof="0">
                  <a:ln>
                    <a:noFill/>
                  </a:ln>
                  <a:solidFill>
                    <a:srgbClr val="C00000"/>
                  </a:solidFill>
                  <a:effectLst/>
                  <a:uLnTx/>
                  <a:uFillTx/>
                  <a:latin typeface="Arial"/>
                  <a:ea typeface="+mn-ea"/>
                  <a:cs typeface="+mn-cs"/>
                </a:endParaRPr>
              </a:p>
            </p:txBody>
          </p:sp>
          <p:cxnSp>
            <p:nvCxnSpPr>
              <p:cNvPr id="386" name="Straight Connector 385"/>
              <p:cNvCxnSpPr/>
              <p:nvPr/>
            </p:nvCxnSpPr>
            <p:spPr>
              <a:xfrm rot="16200000">
                <a:off x="9460429" y="788946"/>
                <a:ext cx="172648" cy="254"/>
              </a:xfrm>
              <a:prstGeom prst="line">
                <a:avLst/>
              </a:prstGeom>
              <a:noFill/>
              <a:ln w="9525" cap="flat" cmpd="sng" algn="ctr">
                <a:solidFill>
                  <a:srgbClr val="CC6600"/>
                </a:solidFill>
                <a:prstDash val="solid"/>
                <a:miter lim="800000"/>
              </a:ln>
              <a:effectLst/>
            </p:spPr>
          </p:cxnSp>
        </p:grpSp>
      </p:grpSp>
      <p:sp>
        <p:nvSpPr>
          <p:cNvPr id="396" name="Oval 395"/>
          <p:cNvSpPr/>
          <p:nvPr/>
        </p:nvSpPr>
        <p:spPr>
          <a:xfrm>
            <a:off x="1144121" y="4992341"/>
            <a:ext cx="117633" cy="112583"/>
          </a:xfrm>
          <a:prstGeom prst="ellipse">
            <a:avLst/>
          </a:prstGeom>
          <a:solidFill>
            <a:sysClr val="window" lastClr="FFFFFF"/>
          </a:solidFill>
          <a:ln w="6350" cap="flat" cmpd="sng" algn="ctr">
            <a:solidFill>
              <a:srgbClr val="0070C0"/>
            </a:solidFill>
            <a:prstDash val="solid"/>
            <a:miter lim="800000"/>
          </a:ln>
          <a:effectLst/>
        </p:spPr>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a:ln>
                  <a:noFill/>
                </a:ln>
                <a:solidFill>
                  <a:prstClr val="black"/>
                </a:solidFill>
                <a:effectLst/>
                <a:uLnTx/>
                <a:uFillTx/>
                <a:latin typeface="Calibri" panose="020F0502020204030204"/>
                <a:ea typeface="+mn-ea"/>
                <a:cs typeface="+mn-cs"/>
              </a:rPr>
              <a:t>PT</a:t>
            </a:r>
          </a:p>
        </p:txBody>
      </p:sp>
      <p:cxnSp>
        <p:nvCxnSpPr>
          <p:cNvPr id="107" name="Straight Arrow Connector 106"/>
          <p:cNvCxnSpPr/>
          <p:nvPr/>
        </p:nvCxnSpPr>
        <p:spPr>
          <a:xfrm>
            <a:off x="7639050" y="5459839"/>
            <a:ext cx="802825" cy="0"/>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nvGrpSpPr>
          <p:cNvPr id="202" name="Group 201"/>
          <p:cNvGrpSpPr/>
          <p:nvPr/>
        </p:nvGrpSpPr>
        <p:grpSpPr>
          <a:xfrm>
            <a:off x="-23188" y="1989543"/>
            <a:ext cx="12215188" cy="4817948"/>
            <a:chOff x="-23188" y="1989543"/>
            <a:chExt cx="12215188" cy="4817948"/>
          </a:xfrm>
        </p:grpSpPr>
        <p:cxnSp>
          <p:nvCxnSpPr>
            <p:cNvPr id="402" name="Straight Connector 401"/>
            <p:cNvCxnSpPr>
              <a:endCxn id="308" idx="3"/>
            </p:cNvCxnSpPr>
            <p:nvPr/>
          </p:nvCxnSpPr>
          <p:spPr>
            <a:xfrm flipV="1">
              <a:off x="2806878" y="5467008"/>
              <a:ext cx="9385122" cy="1040"/>
            </a:xfrm>
            <a:prstGeom prst="line">
              <a:avLst/>
            </a:prstGeom>
            <a:noFill/>
            <a:ln w="38100">
              <a:solidFill>
                <a:srgbClr val="00602B"/>
              </a:solidFill>
              <a:prstDash val="sysDot"/>
            </a:ln>
            <a:effectLst/>
          </p:spPr>
          <p:style>
            <a:lnRef idx="1">
              <a:schemeClr val="accent1"/>
            </a:lnRef>
            <a:fillRef idx="3">
              <a:schemeClr val="accent1"/>
            </a:fillRef>
            <a:effectRef idx="2">
              <a:schemeClr val="accent1"/>
            </a:effectRef>
            <a:fontRef idx="minor">
              <a:schemeClr val="lt1"/>
            </a:fontRef>
          </p:style>
        </p:cxnSp>
        <p:grpSp>
          <p:nvGrpSpPr>
            <p:cNvPr id="410" name="Group 409"/>
            <p:cNvGrpSpPr/>
            <p:nvPr/>
          </p:nvGrpSpPr>
          <p:grpSpPr>
            <a:xfrm>
              <a:off x="-23188" y="1989543"/>
              <a:ext cx="11870180" cy="4817948"/>
              <a:chOff x="-23188" y="1989543"/>
              <a:chExt cx="11870180" cy="4817948"/>
            </a:xfrm>
          </p:grpSpPr>
          <p:grpSp>
            <p:nvGrpSpPr>
              <p:cNvPr id="96" name="Group 95"/>
              <p:cNvGrpSpPr/>
              <p:nvPr/>
            </p:nvGrpSpPr>
            <p:grpSpPr>
              <a:xfrm>
                <a:off x="-23188" y="1989543"/>
                <a:ext cx="11870180" cy="4817948"/>
                <a:chOff x="-23188" y="1989543"/>
                <a:chExt cx="11870180" cy="4817948"/>
              </a:xfrm>
            </p:grpSpPr>
            <p:grpSp>
              <p:nvGrpSpPr>
                <p:cNvPr id="237" name="Group 236"/>
                <p:cNvGrpSpPr/>
                <p:nvPr/>
              </p:nvGrpSpPr>
              <p:grpSpPr>
                <a:xfrm>
                  <a:off x="24883" y="5118597"/>
                  <a:ext cx="6715291" cy="668951"/>
                  <a:chOff x="10499" y="4218039"/>
                  <a:chExt cx="8573062" cy="828807"/>
                </a:xfrm>
              </p:grpSpPr>
              <p:cxnSp>
                <p:nvCxnSpPr>
                  <p:cNvPr id="30" name="Straight Connector 29"/>
                  <p:cNvCxnSpPr/>
                  <p:nvPr/>
                </p:nvCxnSpPr>
                <p:spPr>
                  <a:xfrm flipV="1">
                    <a:off x="10499" y="4627670"/>
                    <a:ext cx="3253811" cy="8167"/>
                  </a:xfrm>
                  <a:prstGeom prst="line">
                    <a:avLst/>
                  </a:prstGeom>
                  <a:noFill/>
                  <a:ln w="38100">
                    <a:solidFill>
                      <a:srgbClr val="00602B"/>
                    </a:solidFill>
                    <a:prstDash val="sysDot"/>
                  </a:ln>
                  <a:effectLst/>
                </p:spPr>
                <p:style>
                  <a:lnRef idx="1">
                    <a:schemeClr val="accent1"/>
                  </a:lnRef>
                  <a:fillRef idx="3">
                    <a:schemeClr val="accent1"/>
                  </a:fillRef>
                  <a:effectRef idx="2">
                    <a:schemeClr val="accent1"/>
                  </a:effectRef>
                  <a:fontRef idx="minor">
                    <a:schemeClr val="lt1"/>
                  </a:fontRef>
                </p:style>
              </p:cxnSp>
              <p:sp>
                <p:nvSpPr>
                  <p:cNvPr id="31" name="Freeform 30"/>
                  <p:cNvSpPr/>
                  <p:nvPr/>
                </p:nvSpPr>
                <p:spPr>
                  <a:xfrm>
                    <a:off x="3254477" y="4218039"/>
                    <a:ext cx="5329084" cy="422787"/>
                  </a:xfrm>
                  <a:custGeom>
                    <a:avLst/>
                    <a:gdLst>
                      <a:gd name="connsiteX0" fmla="*/ 0 w 5329084"/>
                      <a:gd name="connsiteY0" fmla="*/ 422787 h 422787"/>
                      <a:gd name="connsiteX1" fmla="*/ 0 w 5329084"/>
                      <a:gd name="connsiteY1" fmla="*/ 422787 h 422787"/>
                      <a:gd name="connsiteX2" fmla="*/ 1189704 w 5329084"/>
                      <a:gd name="connsiteY2" fmla="*/ 206477 h 422787"/>
                      <a:gd name="connsiteX3" fmla="*/ 3451123 w 5329084"/>
                      <a:gd name="connsiteY3" fmla="*/ 0 h 422787"/>
                      <a:gd name="connsiteX4" fmla="*/ 5329084 w 5329084"/>
                      <a:gd name="connsiteY4" fmla="*/ 0 h 422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9084" h="422787">
                        <a:moveTo>
                          <a:pt x="0" y="422787"/>
                        </a:moveTo>
                        <a:lnTo>
                          <a:pt x="0" y="422787"/>
                        </a:lnTo>
                        <a:lnTo>
                          <a:pt x="1189704" y="206477"/>
                        </a:lnTo>
                        <a:lnTo>
                          <a:pt x="3451123" y="0"/>
                        </a:lnTo>
                        <a:lnTo>
                          <a:pt x="5329084" y="0"/>
                        </a:lnTo>
                      </a:path>
                    </a:pathLst>
                  </a:custGeom>
                  <a:noFill/>
                  <a:ln w="38100">
                    <a:solidFill>
                      <a:srgbClr val="00602B"/>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14" name="Freeform 113"/>
                  <p:cNvSpPr/>
                  <p:nvPr/>
                </p:nvSpPr>
                <p:spPr>
                  <a:xfrm flipV="1">
                    <a:off x="3254477" y="4624059"/>
                    <a:ext cx="5329084" cy="422787"/>
                  </a:xfrm>
                  <a:custGeom>
                    <a:avLst/>
                    <a:gdLst>
                      <a:gd name="connsiteX0" fmla="*/ 0 w 5329084"/>
                      <a:gd name="connsiteY0" fmla="*/ 422787 h 422787"/>
                      <a:gd name="connsiteX1" fmla="*/ 0 w 5329084"/>
                      <a:gd name="connsiteY1" fmla="*/ 422787 h 422787"/>
                      <a:gd name="connsiteX2" fmla="*/ 1189704 w 5329084"/>
                      <a:gd name="connsiteY2" fmla="*/ 206477 h 422787"/>
                      <a:gd name="connsiteX3" fmla="*/ 3451123 w 5329084"/>
                      <a:gd name="connsiteY3" fmla="*/ 0 h 422787"/>
                      <a:gd name="connsiteX4" fmla="*/ 5329084 w 5329084"/>
                      <a:gd name="connsiteY4" fmla="*/ 0 h 422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9084" h="422787">
                        <a:moveTo>
                          <a:pt x="0" y="422787"/>
                        </a:moveTo>
                        <a:lnTo>
                          <a:pt x="0" y="422787"/>
                        </a:lnTo>
                        <a:lnTo>
                          <a:pt x="1189704" y="206477"/>
                        </a:lnTo>
                        <a:lnTo>
                          <a:pt x="3451123" y="0"/>
                        </a:lnTo>
                        <a:lnTo>
                          <a:pt x="5329084" y="0"/>
                        </a:lnTo>
                      </a:path>
                    </a:pathLst>
                  </a:custGeom>
                  <a:noFill/>
                  <a:ln w="38100">
                    <a:solidFill>
                      <a:srgbClr val="00602B"/>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15" name="Rectangle 114"/>
                <p:cNvSpPr/>
                <p:nvPr/>
              </p:nvSpPr>
              <p:spPr>
                <a:xfrm>
                  <a:off x="6664952" y="5026458"/>
                  <a:ext cx="640877" cy="19247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Ω</a:t>
                  </a: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16" name="Rectangle 115"/>
                <p:cNvSpPr/>
                <p:nvPr/>
              </p:nvSpPr>
              <p:spPr>
                <a:xfrm>
                  <a:off x="6652111" y="5698339"/>
                  <a:ext cx="640877" cy="19247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Ω</a:t>
                  </a: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294" name="Freeform 293"/>
                <p:cNvSpPr/>
                <p:nvPr/>
              </p:nvSpPr>
              <p:spPr>
                <a:xfrm>
                  <a:off x="10612039" y="1989543"/>
                  <a:ext cx="346528" cy="409575"/>
                </a:xfrm>
                <a:custGeom>
                  <a:avLst/>
                  <a:gdLst>
                    <a:gd name="connsiteX0" fmla="*/ 476250 w 476250"/>
                    <a:gd name="connsiteY0" fmla="*/ 409575 h 409575"/>
                    <a:gd name="connsiteX1" fmla="*/ 476250 w 476250"/>
                    <a:gd name="connsiteY1" fmla="*/ 409575 h 409575"/>
                    <a:gd name="connsiteX2" fmla="*/ 466725 w 476250"/>
                    <a:gd name="connsiteY2" fmla="*/ 285750 h 409575"/>
                    <a:gd name="connsiteX3" fmla="*/ 466725 w 476250"/>
                    <a:gd name="connsiteY3" fmla="*/ 0 h 409575"/>
                    <a:gd name="connsiteX4" fmla="*/ 0 w 476250"/>
                    <a:gd name="connsiteY4" fmla="*/ 0 h 40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 h="409575">
                      <a:moveTo>
                        <a:pt x="476250" y="409575"/>
                      </a:moveTo>
                      <a:lnTo>
                        <a:pt x="476250" y="409575"/>
                      </a:lnTo>
                      <a:lnTo>
                        <a:pt x="466725" y="285750"/>
                      </a:lnTo>
                      <a:lnTo>
                        <a:pt x="466725" y="0"/>
                      </a:lnTo>
                      <a:lnTo>
                        <a:pt x="0" y="0"/>
                      </a:lnTo>
                    </a:path>
                  </a:pathLst>
                </a:custGeom>
                <a:noFill/>
                <a:ln w="38100">
                  <a:solidFill>
                    <a:schemeClr val="tx1">
                      <a:lumMod val="65000"/>
                      <a:lumOff val="3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95" name="Freeform 294"/>
                <p:cNvSpPr/>
                <p:nvPr/>
              </p:nvSpPr>
              <p:spPr>
                <a:xfrm>
                  <a:off x="11484422" y="1989543"/>
                  <a:ext cx="273288" cy="409575"/>
                </a:xfrm>
                <a:custGeom>
                  <a:avLst/>
                  <a:gdLst>
                    <a:gd name="connsiteX0" fmla="*/ 476250 w 476250"/>
                    <a:gd name="connsiteY0" fmla="*/ 409575 h 409575"/>
                    <a:gd name="connsiteX1" fmla="*/ 476250 w 476250"/>
                    <a:gd name="connsiteY1" fmla="*/ 409575 h 409575"/>
                    <a:gd name="connsiteX2" fmla="*/ 466725 w 476250"/>
                    <a:gd name="connsiteY2" fmla="*/ 285750 h 409575"/>
                    <a:gd name="connsiteX3" fmla="*/ 466725 w 476250"/>
                    <a:gd name="connsiteY3" fmla="*/ 0 h 409575"/>
                    <a:gd name="connsiteX4" fmla="*/ 0 w 476250"/>
                    <a:gd name="connsiteY4" fmla="*/ 0 h 409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 h="409575">
                      <a:moveTo>
                        <a:pt x="476250" y="409575"/>
                      </a:moveTo>
                      <a:lnTo>
                        <a:pt x="476250" y="409575"/>
                      </a:lnTo>
                      <a:lnTo>
                        <a:pt x="466725" y="285750"/>
                      </a:lnTo>
                      <a:lnTo>
                        <a:pt x="466725" y="0"/>
                      </a:lnTo>
                      <a:lnTo>
                        <a:pt x="0" y="0"/>
                      </a:lnTo>
                    </a:path>
                  </a:pathLst>
                </a:custGeom>
                <a:noFill/>
                <a:ln w="38100">
                  <a:solidFill>
                    <a:schemeClr val="tx1">
                      <a:lumMod val="65000"/>
                      <a:lumOff val="35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221" name="Group 220"/>
                <p:cNvGrpSpPr/>
                <p:nvPr/>
              </p:nvGrpSpPr>
              <p:grpSpPr>
                <a:xfrm>
                  <a:off x="7305829" y="3735937"/>
                  <a:ext cx="3701897" cy="1367405"/>
                  <a:chOff x="6202977" y="805832"/>
                  <a:chExt cx="3701897" cy="1367405"/>
                </a:xfrm>
                <a:effectLst/>
              </p:grpSpPr>
              <p:sp>
                <p:nvSpPr>
                  <p:cNvPr id="222" name="Arc 221"/>
                  <p:cNvSpPr/>
                  <p:nvPr/>
                </p:nvSpPr>
                <p:spPr>
                  <a:xfrm rot="5400000">
                    <a:off x="8990474" y="1258837"/>
                    <a:ext cx="914400" cy="914400"/>
                  </a:xfrm>
                  <a:prstGeom prst="arc">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23" name="Straight Connector 222"/>
                  <p:cNvCxnSpPr/>
                  <p:nvPr/>
                </p:nvCxnSpPr>
                <p:spPr>
                  <a:xfrm flipV="1">
                    <a:off x="9892726" y="805832"/>
                    <a:ext cx="0" cy="981387"/>
                  </a:xfrm>
                  <a:prstGeom prst="line">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259" name="Straight Connector 258"/>
                  <p:cNvCxnSpPr>
                    <a:stCxn id="222" idx="2"/>
                  </p:cNvCxnSpPr>
                  <p:nvPr/>
                </p:nvCxnSpPr>
                <p:spPr>
                  <a:xfrm flipH="1" flipV="1">
                    <a:off x="6202977" y="2159559"/>
                    <a:ext cx="3244697" cy="13678"/>
                  </a:xfrm>
                  <a:prstGeom prst="line">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grpSp>
            <p:grpSp>
              <p:nvGrpSpPr>
                <p:cNvPr id="129" name="Group 128"/>
                <p:cNvGrpSpPr/>
                <p:nvPr/>
              </p:nvGrpSpPr>
              <p:grpSpPr>
                <a:xfrm>
                  <a:off x="7239001" y="3681248"/>
                  <a:ext cx="4607991" cy="2118244"/>
                  <a:chOff x="5296883" y="54993"/>
                  <a:chExt cx="4607991" cy="2118244"/>
                </a:xfrm>
                <a:effectLst/>
              </p:grpSpPr>
              <p:sp>
                <p:nvSpPr>
                  <p:cNvPr id="130" name="Arc 129"/>
                  <p:cNvSpPr/>
                  <p:nvPr/>
                </p:nvSpPr>
                <p:spPr>
                  <a:xfrm rot="5400000">
                    <a:off x="8990474" y="1258837"/>
                    <a:ext cx="914400" cy="914400"/>
                  </a:xfrm>
                  <a:prstGeom prst="arc">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131" name="Straight Connector 130"/>
                  <p:cNvCxnSpPr/>
                  <p:nvPr/>
                </p:nvCxnSpPr>
                <p:spPr>
                  <a:xfrm flipV="1">
                    <a:off x="9892726" y="54993"/>
                    <a:ext cx="0" cy="1732226"/>
                  </a:xfrm>
                  <a:prstGeom prst="line">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132" name="Straight Connector 131"/>
                  <p:cNvCxnSpPr>
                    <a:stCxn id="130" idx="2"/>
                  </p:cNvCxnSpPr>
                  <p:nvPr/>
                </p:nvCxnSpPr>
                <p:spPr>
                  <a:xfrm flipH="1" flipV="1">
                    <a:off x="5296883" y="2170063"/>
                    <a:ext cx="4150791" cy="3174"/>
                  </a:xfrm>
                  <a:prstGeom prst="line">
                    <a:avLst/>
                  </a:prstGeom>
                  <a:noFill/>
                  <a:ln w="4127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grpSp>
            <p:pic>
              <p:nvPicPr>
                <p:cNvPr id="263" name="Picture 262"/>
                <p:cNvPicPr>
                  <a:picLocks noChangeAspect="1"/>
                </p:cNvPicPr>
                <p:nvPr/>
              </p:nvPicPr>
              <p:blipFill rotWithShape="1">
                <a:blip r:embed="rId11"/>
                <a:srcRect l="26853" t="-1690" r="22912" b="-800"/>
                <a:stretch/>
              </p:blipFill>
              <p:spPr>
                <a:xfrm>
                  <a:off x="-23188" y="5944992"/>
                  <a:ext cx="862499" cy="862499"/>
                </a:xfrm>
                <a:prstGeom prst="ellipse">
                  <a:avLst/>
                </a:prstGeom>
              </p:spPr>
            </p:pic>
            <p:cxnSp>
              <p:nvCxnSpPr>
                <p:cNvPr id="265" name="Straight Connector 264"/>
                <p:cNvCxnSpPr/>
                <p:nvPr/>
              </p:nvCxnSpPr>
              <p:spPr>
                <a:xfrm flipH="1" flipV="1">
                  <a:off x="313641" y="5485950"/>
                  <a:ext cx="87067" cy="422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flipV="1">
                  <a:off x="10995058" y="2754329"/>
                  <a:ext cx="0" cy="981608"/>
                </a:xfrm>
                <a:prstGeom prst="line">
                  <a:avLst/>
                </a:prstGeom>
                <a:ln w="63500">
                  <a:solidFill>
                    <a:schemeClr val="accent6">
                      <a:lumMod val="7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p:nvPr/>
              </p:nvCxnSpPr>
              <p:spPr>
                <a:xfrm flipV="1">
                  <a:off x="11834844" y="2745465"/>
                  <a:ext cx="0" cy="981608"/>
                </a:xfrm>
                <a:prstGeom prst="line">
                  <a:avLst/>
                </a:prstGeom>
                <a:ln w="63500">
                  <a:solidFill>
                    <a:schemeClr val="accent6">
                      <a:lumMod val="75000"/>
                    </a:schemeClr>
                  </a:solidFill>
                  <a:prstDash val="solid"/>
                </a:ln>
                <a:effectLst/>
              </p:spPr>
              <p:style>
                <a:lnRef idx="2">
                  <a:schemeClr val="accent1"/>
                </a:lnRef>
                <a:fillRef idx="0">
                  <a:schemeClr val="accent1"/>
                </a:fillRef>
                <a:effectRef idx="1">
                  <a:schemeClr val="accent1"/>
                </a:effectRef>
                <a:fontRef idx="minor">
                  <a:schemeClr val="tx1"/>
                </a:fontRef>
              </p:style>
            </p:cxnSp>
          </p:grpSp>
          <p:pic>
            <p:nvPicPr>
              <p:cNvPr id="398" name="Picture 397"/>
              <p:cNvPicPr>
                <a:picLocks noChangeAspect="1"/>
              </p:cNvPicPr>
              <p:nvPr/>
            </p:nvPicPr>
            <p:blipFill rotWithShape="1">
              <a:blip r:embed="rId11"/>
              <a:srcRect l="44217" t="66382" r="39884" b="1379"/>
              <a:stretch/>
            </p:blipFill>
            <p:spPr>
              <a:xfrm>
                <a:off x="5071535" y="4269210"/>
                <a:ext cx="388144" cy="385762"/>
              </a:xfrm>
              <a:prstGeom prst="ellipse">
                <a:avLst/>
              </a:prstGeom>
            </p:spPr>
          </p:pic>
          <p:cxnSp>
            <p:nvCxnSpPr>
              <p:cNvPr id="399" name="Straight Connector 398"/>
              <p:cNvCxnSpPr>
                <a:stCxn id="398" idx="5"/>
              </p:cNvCxnSpPr>
              <p:nvPr/>
            </p:nvCxnSpPr>
            <p:spPr>
              <a:xfrm>
                <a:off x="5402837" y="4598478"/>
                <a:ext cx="187360" cy="555671"/>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pic>
            <p:nvPicPr>
              <p:cNvPr id="400" name="Picture 399"/>
              <p:cNvPicPr>
                <a:picLocks noChangeAspect="1"/>
              </p:cNvPicPr>
              <p:nvPr/>
            </p:nvPicPr>
            <p:blipFill rotWithShape="1">
              <a:blip r:embed="rId11"/>
              <a:srcRect l="44217" t="66382" r="39884" b="1379"/>
              <a:stretch/>
            </p:blipFill>
            <p:spPr>
              <a:xfrm>
                <a:off x="5120813" y="6410066"/>
                <a:ext cx="388144" cy="385762"/>
              </a:xfrm>
              <a:prstGeom prst="ellipse">
                <a:avLst/>
              </a:prstGeom>
            </p:spPr>
          </p:pic>
          <p:cxnSp>
            <p:nvCxnSpPr>
              <p:cNvPr id="401" name="Straight Connector 400"/>
              <p:cNvCxnSpPr>
                <a:stCxn id="400" idx="7"/>
              </p:cNvCxnSpPr>
              <p:nvPr/>
            </p:nvCxnSpPr>
            <p:spPr>
              <a:xfrm flipV="1">
                <a:off x="5452115" y="5787942"/>
                <a:ext cx="323148" cy="678618"/>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pic>
            <p:nvPicPr>
              <p:cNvPr id="407" name="Picture 406"/>
              <p:cNvPicPr>
                <a:picLocks noChangeAspect="1"/>
              </p:cNvPicPr>
              <p:nvPr/>
            </p:nvPicPr>
            <p:blipFill>
              <a:blip r:embed="rId12"/>
              <a:stretch>
                <a:fillRect/>
              </a:stretch>
            </p:blipFill>
            <p:spPr>
              <a:xfrm>
                <a:off x="8915411" y="6368276"/>
                <a:ext cx="1073747" cy="414857"/>
              </a:xfrm>
              <a:prstGeom prst="rect">
                <a:avLst/>
              </a:prstGeom>
            </p:spPr>
          </p:pic>
          <p:cxnSp>
            <p:nvCxnSpPr>
              <p:cNvPr id="408" name="Straight Connector 407"/>
              <p:cNvCxnSpPr/>
              <p:nvPr/>
            </p:nvCxnSpPr>
            <p:spPr>
              <a:xfrm>
                <a:off x="9345546" y="5511588"/>
                <a:ext cx="95731" cy="900046"/>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grpSp>
      <p:sp>
        <p:nvSpPr>
          <p:cNvPr id="331" name="Circular Arrow 330"/>
          <p:cNvSpPr/>
          <p:nvPr/>
        </p:nvSpPr>
        <p:spPr>
          <a:xfrm>
            <a:off x="6623342" y="4807441"/>
            <a:ext cx="377106" cy="377106"/>
          </a:xfrm>
          <a:prstGeom prst="circularArrow">
            <a:avLst>
              <a:gd name="adj1" fmla="val 21545"/>
              <a:gd name="adj2" fmla="val 1142319"/>
              <a:gd name="adj3" fmla="val 20511198"/>
              <a:gd name="adj4" fmla="val 2800925"/>
              <a:gd name="adj5" fmla="val 20432"/>
            </a:avLst>
          </a:prstGeom>
          <a:gradFill>
            <a:gsLst>
              <a:gs pos="0">
                <a:schemeClr val="accent1">
                  <a:tint val="100000"/>
                  <a:shade val="100000"/>
                  <a:satMod val="130000"/>
                </a:schemeClr>
              </a:gs>
              <a:gs pos="100000">
                <a:schemeClr val="accent2">
                  <a:lumMod val="60000"/>
                  <a:lumOff val="40000"/>
                </a:schemeClr>
              </a:gs>
            </a:gsLst>
          </a:gradFill>
          <a:ln w="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333" name="Circular Arrow 332"/>
          <p:cNvSpPr/>
          <p:nvPr/>
        </p:nvSpPr>
        <p:spPr>
          <a:xfrm>
            <a:off x="6620657" y="5452516"/>
            <a:ext cx="377106" cy="377106"/>
          </a:xfrm>
          <a:prstGeom prst="circularArrow">
            <a:avLst>
              <a:gd name="adj1" fmla="val 21545"/>
              <a:gd name="adj2" fmla="val 1142319"/>
              <a:gd name="adj3" fmla="val 20511198"/>
              <a:gd name="adj4" fmla="val 2800925"/>
              <a:gd name="adj5" fmla="val 20432"/>
            </a:avLst>
          </a:prstGeom>
          <a:gradFill>
            <a:gsLst>
              <a:gs pos="0">
                <a:schemeClr val="accent1">
                  <a:tint val="100000"/>
                  <a:shade val="100000"/>
                  <a:satMod val="130000"/>
                </a:schemeClr>
              </a:gs>
              <a:gs pos="100000">
                <a:schemeClr val="accent2">
                  <a:lumMod val="60000"/>
                  <a:lumOff val="40000"/>
                </a:schemeClr>
              </a:gs>
            </a:gsLst>
          </a:gradFill>
          <a:ln w="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Content Placeholder 2"/>
          <p:cNvSpPr>
            <a:spLocks noGrp="1"/>
          </p:cNvSpPr>
          <p:nvPr>
            <p:ph idx="1"/>
          </p:nvPr>
        </p:nvSpPr>
        <p:spPr>
          <a:xfrm>
            <a:off x="563912" y="722200"/>
            <a:ext cx="4567232" cy="3379797"/>
          </a:xfrm>
          <a:solidFill>
            <a:srgbClr val="FFFFFF">
              <a:alpha val="80000"/>
            </a:srgbClr>
          </a:solidFill>
        </p:spPr>
        <p:txBody>
          <a:bodyPr>
            <a:normAutofit fontScale="47500" lnSpcReduction="20000"/>
          </a:bodyPr>
          <a:lstStyle/>
          <a:p>
            <a:pPr marL="0" indent="0">
              <a:buNone/>
            </a:pPr>
            <a:r>
              <a:rPr lang="en-GB" dirty="0" smtClean="0"/>
              <a:t>Integration &amp; interfaces layout</a:t>
            </a:r>
          </a:p>
          <a:p>
            <a:r>
              <a:rPr lang="en-GB" dirty="0" smtClean="0">
                <a:latin typeface="Calibri" panose="020F0502020204030204" pitchFamily="34" charset="0"/>
              </a:rPr>
              <a:t>DFH in series between </a:t>
            </a:r>
            <a:r>
              <a:rPr lang="en-GB" dirty="0" err="1" smtClean="0">
                <a:latin typeface="Calibri" panose="020F0502020204030204" pitchFamily="34" charset="0"/>
              </a:rPr>
              <a:t>SCLink</a:t>
            </a:r>
            <a:r>
              <a:rPr lang="en-GB" dirty="0" smtClean="0">
                <a:latin typeface="Calibri" panose="020F0502020204030204" pitchFamily="34" charset="0"/>
              </a:rPr>
              <a:t> and current leads</a:t>
            </a:r>
          </a:p>
          <a:p>
            <a:r>
              <a:rPr lang="en-GB" dirty="0" smtClean="0">
                <a:latin typeface="Calibri" panose="020F0502020204030204" pitchFamily="34" charset="0"/>
              </a:rPr>
              <a:t>Envelope: ≈Ø1.5m x 4m on rails</a:t>
            </a:r>
          </a:p>
          <a:p>
            <a:endParaRPr lang="en-GB" dirty="0" smtClean="0">
              <a:latin typeface="Calibri" panose="020F0502020204030204" pitchFamily="34" charset="0"/>
            </a:endParaRPr>
          </a:p>
          <a:p>
            <a:pPr marL="0" indent="0">
              <a:buNone/>
            </a:pPr>
            <a:r>
              <a:rPr lang="en-GB" dirty="0" smtClean="0"/>
              <a:t>Electrical layout</a:t>
            </a:r>
          </a:p>
          <a:p>
            <a:r>
              <a:rPr lang="en-GB" sz="3800" dirty="0">
                <a:latin typeface="Calibri" panose="020F0502020204030204" pitchFamily="34" charset="0"/>
              </a:rPr>
              <a:t>MgB2 – HTS – Current </a:t>
            </a:r>
            <a:r>
              <a:rPr lang="en-GB" sz="3800" dirty="0" smtClean="0">
                <a:latin typeface="Calibri" panose="020F0502020204030204" pitchFamily="34" charset="0"/>
              </a:rPr>
              <a:t>leads</a:t>
            </a:r>
          </a:p>
          <a:p>
            <a:endParaRPr lang="en-GB" sz="3800" dirty="0">
              <a:latin typeface="Calibri" panose="020F0502020204030204" pitchFamily="34" charset="0"/>
            </a:endParaRPr>
          </a:p>
          <a:p>
            <a:pPr marL="0" indent="0">
              <a:buNone/>
            </a:pPr>
            <a:r>
              <a:rPr lang="en-GB" dirty="0" smtClean="0"/>
              <a:t>Cryogenic layout</a:t>
            </a:r>
          </a:p>
          <a:p>
            <a:r>
              <a:rPr lang="en-GB" sz="3800" dirty="0">
                <a:latin typeface="Calibri" panose="020F0502020204030204" pitchFamily="34" charset="0"/>
              </a:rPr>
              <a:t>1 common helium volume</a:t>
            </a:r>
          </a:p>
          <a:p>
            <a:r>
              <a:rPr lang="en-GB" sz="3800" dirty="0">
                <a:latin typeface="Calibri" panose="020F0502020204030204" pitchFamily="34" charset="0"/>
              </a:rPr>
              <a:t>Heat extracted through convective heat </a:t>
            </a:r>
            <a:r>
              <a:rPr lang="en-GB" sz="3800" dirty="0" smtClean="0">
                <a:latin typeface="Calibri" panose="020F0502020204030204" pitchFamily="34" charset="0"/>
              </a:rPr>
              <a:t>transfer</a:t>
            </a:r>
            <a:endParaRPr lang="en-GB" sz="3800" dirty="0">
              <a:latin typeface="Calibri" panose="020F0502020204030204" pitchFamily="34" charset="0"/>
            </a:endParaRPr>
          </a:p>
        </p:txBody>
      </p:sp>
      <p:grpSp>
        <p:nvGrpSpPr>
          <p:cNvPr id="219" name="Group 218"/>
          <p:cNvGrpSpPr/>
          <p:nvPr/>
        </p:nvGrpSpPr>
        <p:grpSpPr>
          <a:xfrm>
            <a:off x="9545651" y="21450"/>
            <a:ext cx="2773881" cy="1893885"/>
            <a:chOff x="8655137" y="35112"/>
            <a:chExt cx="2773881" cy="1893885"/>
          </a:xfrm>
        </p:grpSpPr>
        <p:grpSp>
          <p:nvGrpSpPr>
            <p:cNvPr id="411" name="Group 410"/>
            <p:cNvGrpSpPr/>
            <p:nvPr/>
          </p:nvGrpSpPr>
          <p:grpSpPr>
            <a:xfrm>
              <a:off x="8655137" y="35112"/>
              <a:ext cx="2773881" cy="1893885"/>
              <a:chOff x="8720796" y="1205589"/>
              <a:chExt cx="2773881" cy="1893885"/>
            </a:xfrm>
          </p:grpSpPr>
          <p:sp>
            <p:nvSpPr>
              <p:cNvPr id="412" name="TextBox 411"/>
              <p:cNvSpPr txBox="1"/>
              <p:nvPr/>
            </p:nvSpPr>
            <p:spPr>
              <a:xfrm>
                <a:off x="8720796" y="1359994"/>
                <a:ext cx="122180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lumMod val="50000"/>
                        <a:lumOff val="50000"/>
                      </a:prstClr>
                    </a:solidFill>
                    <a:effectLst/>
                    <a:uLnTx/>
                    <a:uFillTx/>
                    <a:latin typeface="Calibri" panose="020F0502020204030204"/>
                    <a:ea typeface="+mn-ea"/>
                    <a:cs typeface="+mn-cs"/>
                  </a:rPr>
                  <a:t>Safety relief devices</a:t>
                </a:r>
                <a:endParaRPr kumimoji="0" lang="en-GB" sz="10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414" name="TextBox 413"/>
              <p:cNvSpPr txBox="1"/>
              <p:nvPr/>
            </p:nvSpPr>
            <p:spPr>
              <a:xfrm>
                <a:off x="8894682" y="1706445"/>
                <a:ext cx="97654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lumMod val="50000"/>
                        <a:lumOff val="50000"/>
                      </a:prstClr>
                    </a:solidFill>
                    <a:effectLst/>
                    <a:uLnTx/>
                    <a:uFillTx/>
                    <a:latin typeface="Calibri" panose="020F0502020204030204"/>
                    <a:ea typeface="+mn-ea"/>
                    <a:cs typeface="+mn-cs"/>
                  </a:rPr>
                  <a:t>Leads interface</a:t>
                </a:r>
                <a:endParaRPr kumimoji="0" lang="en-GB" sz="10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sp>
            <p:nvSpPr>
              <p:cNvPr id="417" name="TextBox 416"/>
              <p:cNvSpPr txBox="1"/>
              <p:nvPr/>
            </p:nvSpPr>
            <p:spPr>
              <a:xfrm>
                <a:off x="8858043" y="1952476"/>
                <a:ext cx="1034257" cy="40011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lumMod val="50000"/>
                        <a:lumOff val="50000"/>
                      </a:prstClr>
                    </a:solidFill>
                    <a:effectLst/>
                    <a:uLnTx/>
                    <a:uFillTx/>
                    <a:latin typeface="Calibri" panose="020F0502020204030204"/>
                    <a:ea typeface="+mn-ea"/>
                    <a:cs typeface="+mn-cs"/>
                  </a:rPr>
                  <a:t>Instrumentation</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lumMod val="50000"/>
                        <a:lumOff val="50000"/>
                      </a:prstClr>
                    </a:solidFill>
                    <a:effectLst/>
                    <a:uLnTx/>
                    <a:uFillTx/>
                    <a:latin typeface="Calibri" panose="020F0502020204030204"/>
                    <a:ea typeface="+mn-ea"/>
                    <a:cs typeface="+mn-cs"/>
                  </a:rPr>
                  <a:t>Interface</a:t>
                </a:r>
                <a:endParaRPr kumimoji="0" lang="en-GB" sz="1000" b="0"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mn-cs"/>
                </a:endParaRPr>
              </a:p>
            </p:txBody>
          </p:sp>
          <p:pic>
            <p:nvPicPr>
              <p:cNvPr id="419" name="Picture 418"/>
              <p:cNvPicPr>
                <a:picLocks noChangeAspect="1"/>
              </p:cNvPicPr>
              <p:nvPr/>
            </p:nvPicPr>
            <p:blipFill>
              <a:blip r:embed="rId13">
                <a:clrChange>
                  <a:clrFrom>
                    <a:srgbClr val="FFFFFF"/>
                  </a:clrFrom>
                  <a:clrTo>
                    <a:srgbClr val="FFFFFF">
                      <a:alpha val="0"/>
                    </a:srgbClr>
                  </a:clrTo>
                </a:clrChange>
              </a:blip>
              <a:stretch>
                <a:fillRect/>
              </a:stretch>
            </p:blipFill>
            <p:spPr>
              <a:xfrm>
                <a:off x="9667605" y="1205589"/>
                <a:ext cx="1827072" cy="1893885"/>
              </a:xfrm>
              <a:prstGeom prst="rect">
                <a:avLst/>
              </a:prstGeom>
            </p:spPr>
          </p:pic>
        </p:grpSp>
        <p:cxnSp>
          <p:nvCxnSpPr>
            <p:cNvPr id="204" name="Straight Connector 203"/>
            <p:cNvCxnSpPr/>
            <p:nvPr/>
          </p:nvCxnSpPr>
          <p:spPr>
            <a:xfrm flipH="1" flipV="1">
              <a:off x="9826641" y="319742"/>
              <a:ext cx="673487" cy="5817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5" name="Straight Connector 424"/>
            <p:cNvCxnSpPr/>
            <p:nvPr/>
          </p:nvCxnSpPr>
          <p:spPr>
            <a:xfrm flipH="1">
              <a:off x="9722553" y="583550"/>
              <a:ext cx="530298" cy="7551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6" name="Straight Connector 425"/>
            <p:cNvCxnSpPr/>
            <p:nvPr/>
          </p:nvCxnSpPr>
          <p:spPr>
            <a:xfrm flipH="1" flipV="1">
              <a:off x="9722553" y="657381"/>
              <a:ext cx="467554" cy="30663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7" name="Straight Connector 426"/>
            <p:cNvCxnSpPr/>
            <p:nvPr/>
          </p:nvCxnSpPr>
          <p:spPr>
            <a:xfrm flipH="1">
              <a:off x="9758635" y="779416"/>
              <a:ext cx="404750" cy="18388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28" name="Content Placeholder 2"/>
          <p:cNvSpPr txBox="1">
            <a:spLocks/>
          </p:cNvSpPr>
          <p:nvPr/>
        </p:nvSpPr>
        <p:spPr>
          <a:xfrm>
            <a:off x="5237112" y="671446"/>
            <a:ext cx="4567232" cy="2281304"/>
          </a:xfrm>
          <a:prstGeom prst="rect">
            <a:avLst/>
          </a:prstGeom>
          <a:solidFill>
            <a:srgbClr val="FFFFFF">
              <a:alpha val="80000"/>
            </a:srgbClr>
          </a:solidFill>
        </p:spPr>
        <p:txBody>
          <a:bodyPr vert="horz" lIns="0" tIns="0" rIns="0" bIns="0" rtlCol="0">
            <a:normAutofit fontScale="47500" lnSpcReduction="20000"/>
          </a:bodyPr>
          <a:lst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609585" rtl="0" eaLnBrk="1" fontAlgn="auto" latinLnBrk="0" hangingPunct="1">
              <a:lnSpc>
                <a:spcPct val="100000"/>
              </a:lnSpc>
              <a:spcBef>
                <a:spcPct val="20000"/>
              </a:spcBef>
              <a:spcAft>
                <a:spcPts val="0"/>
              </a:spcAft>
              <a:buClr>
                <a:srgbClr val="FB963C"/>
              </a:buClr>
              <a:buSzTx/>
              <a:buFont typeface="Wingdings" charset="2"/>
              <a:buNone/>
              <a:tabLst/>
              <a:defRPr/>
            </a:pPr>
            <a:r>
              <a:rPr kumimoji="0" lang="en-GB" sz="3733" b="0" i="0" u="none" strike="noStrike" kern="1200" cap="none" spc="0" normalizeH="0" baseline="0" noProof="0" dirty="0" smtClean="0">
                <a:ln>
                  <a:noFill/>
                </a:ln>
                <a:solidFill>
                  <a:srgbClr val="5A5A5A"/>
                </a:solidFill>
                <a:effectLst/>
                <a:uLnTx/>
                <a:uFillTx/>
                <a:latin typeface="Arial"/>
                <a:ea typeface="+mn-ea"/>
                <a:cs typeface="+mn-cs"/>
              </a:rPr>
              <a:t>Insulation Vacuum layout</a:t>
            </a: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3800" b="0" i="0" u="none" strike="noStrike" kern="1200" cap="none" spc="0" normalizeH="0" baseline="0" noProof="0" dirty="0" smtClean="0">
                <a:ln>
                  <a:noFill/>
                </a:ln>
                <a:solidFill>
                  <a:srgbClr val="5A5A5A"/>
                </a:solidFill>
                <a:effectLst/>
                <a:uLnTx/>
                <a:uFillTx/>
                <a:latin typeface="Calibri" panose="020F0502020204030204" pitchFamily="34" charset="0"/>
                <a:ea typeface="+mn-ea"/>
                <a:cs typeface="+mn-cs"/>
              </a:rPr>
              <a:t>Vacuum barrier at </a:t>
            </a:r>
            <a:r>
              <a:rPr kumimoji="0" lang="en-GB" sz="3800" b="0" i="0" u="none" strike="noStrike" kern="1200" cap="none" spc="0" normalizeH="0" baseline="0" noProof="0" dirty="0" err="1" smtClean="0">
                <a:ln>
                  <a:noFill/>
                </a:ln>
                <a:solidFill>
                  <a:srgbClr val="5A5A5A"/>
                </a:solidFill>
                <a:effectLst/>
                <a:uLnTx/>
                <a:uFillTx/>
                <a:latin typeface="Calibri" panose="020F0502020204030204" pitchFamily="34" charset="0"/>
                <a:ea typeface="+mn-ea"/>
                <a:cs typeface="+mn-cs"/>
              </a:rPr>
              <a:t>SCLink-DFHx</a:t>
            </a:r>
            <a:r>
              <a:rPr kumimoji="0" lang="en-GB" sz="3800" b="0" i="0" u="none" strike="noStrike" kern="1200" cap="none" spc="0" normalizeH="0" baseline="0" noProof="0" dirty="0" smtClean="0">
                <a:ln>
                  <a:noFill/>
                </a:ln>
                <a:solidFill>
                  <a:srgbClr val="5A5A5A"/>
                </a:solidFill>
                <a:effectLst/>
                <a:uLnTx/>
                <a:uFillTx/>
                <a:latin typeface="Calibri" panose="020F0502020204030204" pitchFamily="34" charset="0"/>
                <a:ea typeface="+mn-ea"/>
                <a:cs typeface="+mn-cs"/>
              </a:rPr>
              <a:t> interface</a:t>
            </a: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GB" sz="3800" b="0" i="0" u="none" strike="noStrike" kern="1200" cap="none" spc="0" normalizeH="0" baseline="0" noProof="0" dirty="0" smtClean="0">
              <a:ln>
                <a:noFill/>
              </a:ln>
              <a:solidFill>
                <a:srgbClr val="5A5A5A"/>
              </a:solidFill>
              <a:effectLst/>
              <a:uLnTx/>
              <a:uFillTx/>
              <a:latin typeface="Calibri" panose="020F0502020204030204" pitchFamily="34" charset="0"/>
              <a:ea typeface="+mn-ea"/>
              <a:cs typeface="+mn-cs"/>
            </a:endParaRPr>
          </a:p>
          <a:p>
            <a:pPr marL="0" marR="0" lvl="0" indent="0" algn="l" defTabSz="609585" rtl="0" eaLnBrk="1" fontAlgn="auto" latinLnBrk="0" hangingPunct="1">
              <a:lnSpc>
                <a:spcPct val="100000"/>
              </a:lnSpc>
              <a:spcBef>
                <a:spcPct val="20000"/>
              </a:spcBef>
              <a:spcAft>
                <a:spcPts val="0"/>
              </a:spcAft>
              <a:buClr>
                <a:srgbClr val="FB963C"/>
              </a:buClr>
              <a:buSzTx/>
              <a:buFont typeface="Wingdings" charset="2"/>
              <a:buNone/>
              <a:tabLst/>
              <a:defRPr/>
            </a:pPr>
            <a:r>
              <a:rPr kumimoji="0" lang="en-GB" sz="3733" b="0" i="0" u="none" strike="noStrike" kern="1200" cap="none" spc="0" normalizeH="0" baseline="0" noProof="0" dirty="0" smtClean="0">
                <a:ln>
                  <a:noFill/>
                </a:ln>
                <a:solidFill>
                  <a:srgbClr val="5A5A5A"/>
                </a:solidFill>
                <a:effectLst/>
                <a:uLnTx/>
                <a:uFillTx/>
                <a:latin typeface="Arial"/>
                <a:ea typeface="+mn-ea"/>
                <a:cs typeface="+mn-cs"/>
              </a:rPr>
              <a:t>Mechanical layout</a:t>
            </a: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3800" b="0" i="0" u="none" strike="noStrike" kern="1200" cap="none" spc="0" normalizeH="0" baseline="0" noProof="0" dirty="0" smtClean="0">
                <a:ln>
                  <a:noFill/>
                </a:ln>
                <a:solidFill>
                  <a:srgbClr val="5A5A5A"/>
                </a:solidFill>
                <a:effectLst/>
                <a:uLnTx/>
                <a:uFillTx/>
                <a:latin typeface="Calibri" panose="020F0502020204030204" pitchFamily="34" charset="0"/>
                <a:ea typeface="+mn-ea"/>
                <a:cs typeface="+mn-cs"/>
              </a:rPr>
              <a:t>Splices fixed to helium vessel</a:t>
            </a:r>
          </a:p>
          <a:p>
            <a:pPr marL="457189" marR="0" lvl="0" indent="-457189" algn="l" defTabSz="609585"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3800" b="0" i="0" u="none" strike="noStrike" kern="1200" cap="none" spc="0" normalizeH="0" baseline="0" noProof="0" dirty="0" smtClean="0">
                <a:ln>
                  <a:noFill/>
                </a:ln>
                <a:solidFill>
                  <a:srgbClr val="5A5A5A"/>
                </a:solidFill>
                <a:effectLst/>
                <a:uLnTx/>
                <a:uFillTx/>
                <a:latin typeface="Calibri" panose="020F0502020204030204" pitchFamily="34" charset="0"/>
                <a:ea typeface="+mn-ea"/>
                <a:cs typeface="+mn-cs"/>
              </a:rPr>
              <a:t>Flexible structures for thermal contractions and installation</a:t>
            </a:r>
            <a:endParaRPr kumimoji="0" lang="en-GB" sz="3800" b="0" i="0" u="none" strike="noStrike" kern="1200" cap="none" spc="0" normalizeH="0" baseline="0" noProof="0" dirty="0">
              <a:ln>
                <a:noFill/>
              </a:ln>
              <a:solidFill>
                <a:srgbClr val="5A5A5A"/>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98719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22" presetClass="entr" presetSubtype="8" fill="hold" nodeType="withEffect">
                                  <p:stCondLst>
                                    <p:cond delay="0"/>
                                  </p:stCondLst>
                                  <p:childTnLst>
                                    <p:set>
                                      <p:cBhvr>
                                        <p:cTn id="30" dur="1" fill="hold">
                                          <p:stCondLst>
                                            <p:cond delay="0"/>
                                          </p:stCondLst>
                                        </p:cTn>
                                        <p:tgtEl>
                                          <p:spTgt spid="202"/>
                                        </p:tgtEl>
                                        <p:attrNameLst>
                                          <p:attrName>style.visibility</p:attrName>
                                        </p:attrNameLst>
                                      </p:cBhvr>
                                      <p:to>
                                        <p:strVal val="visible"/>
                                      </p:to>
                                    </p:set>
                                    <p:animEffect transition="in" filter="wipe(left)">
                                      <p:cBhvr>
                                        <p:cTn id="31" dur="3000"/>
                                        <p:tgtEl>
                                          <p:spTgt spid="202"/>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childTnLst>
                                </p:cTn>
                              </p:par>
                              <p:par>
                                <p:cTn id="36" presetID="10" presetClass="entr" presetSubtype="0" fill="hold" nodeType="withEffect">
                                  <p:stCondLst>
                                    <p:cond delay="0"/>
                                  </p:stCondLst>
                                  <p:childTnLst>
                                    <p:set>
                                      <p:cBhvr>
                                        <p:cTn id="37" dur="1" fill="hold">
                                          <p:stCondLst>
                                            <p:cond delay="0"/>
                                          </p:stCondLst>
                                        </p:cTn>
                                        <p:tgtEl>
                                          <p:spTgt spid="287"/>
                                        </p:tgtEl>
                                        <p:attrNameLst>
                                          <p:attrName>style.visibility</p:attrName>
                                        </p:attrNameLst>
                                      </p:cBhvr>
                                      <p:to>
                                        <p:strVal val="visible"/>
                                      </p:to>
                                    </p:set>
                                    <p:animEffect transition="in" filter="fade">
                                      <p:cBhvr>
                                        <p:cTn id="38" dur="500"/>
                                        <p:tgtEl>
                                          <p:spTgt spid="287"/>
                                        </p:tgtEl>
                                      </p:cBhvr>
                                    </p:animEffect>
                                  </p:childTnLst>
                                </p:cTn>
                              </p:par>
                              <p:par>
                                <p:cTn id="39" presetID="10" presetClass="entr" presetSubtype="0" fill="hold" nodeType="withEffect">
                                  <p:stCondLst>
                                    <p:cond delay="0"/>
                                  </p:stCondLst>
                                  <p:childTnLst>
                                    <p:set>
                                      <p:cBhvr>
                                        <p:cTn id="40" dur="1" fill="hold">
                                          <p:stCondLst>
                                            <p:cond delay="0"/>
                                          </p:stCondLst>
                                        </p:cTn>
                                        <p:tgtEl>
                                          <p:spTgt spid="94"/>
                                        </p:tgtEl>
                                        <p:attrNameLst>
                                          <p:attrName>style.visibility</p:attrName>
                                        </p:attrNameLst>
                                      </p:cBhvr>
                                      <p:to>
                                        <p:strVal val="visible"/>
                                      </p:to>
                                    </p:set>
                                    <p:animEffect transition="in" filter="fade">
                                      <p:cBhvr>
                                        <p:cTn id="41" dur="500"/>
                                        <p:tgtEl>
                                          <p:spTgt spid="9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6"/>
                                        </p:tgtEl>
                                        <p:attrNameLst>
                                          <p:attrName>style.visibility</p:attrName>
                                        </p:attrNameLst>
                                      </p:cBhvr>
                                      <p:to>
                                        <p:strVal val="visible"/>
                                      </p:to>
                                    </p:set>
                                    <p:animEffect transition="in" filter="fade">
                                      <p:cBhvr>
                                        <p:cTn id="44" dur="500"/>
                                        <p:tgtEl>
                                          <p:spTgt spid="396"/>
                                        </p:tgtEl>
                                      </p:cBhvr>
                                    </p:animEffect>
                                  </p:childTnLst>
                                </p:cTn>
                              </p:par>
                              <p:par>
                                <p:cTn id="45" presetID="10" presetClass="entr" presetSubtype="0" fill="hold" nodeType="withEffect">
                                  <p:stCondLst>
                                    <p:cond delay="0"/>
                                  </p:stCondLst>
                                  <p:childTnLst>
                                    <p:set>
                                      <p:cBhvr>
                                        <p:cTn id="46" dur="1" fill="hold">
                                          <p:stCondLst>
                                            <p:cond delay="0"/>
                                          </p:stCondLst>
                                        </p:cTn>
                                        <p:tgtEl>
                                          <p:spTgt spid="134"/>
                                        </p:tgtEl>
                                        <p:attrNameLst>
                                          <p:attrName>style.visibility</p:attrName>
                                        </p:attrNameLst>
                                      </p:cBhvr>
                                      <p:to>
                                        <p:strVal val="visible"/>
                                      </p:to>
                                    </p:set>
                                    <p:animEffect transition="in" filter="fade">
                                      <p:cBhvr>
                                        <p:cTn id="47" dur="500"/>
                                        <p:tgtEl>
                                          <p:spTgt spid="134"/>
                                        </p:tgtEl>
                                      </p:cBhvr>
                                    </p:animEffect>
                                  </p:childTnLst>
                                </p:cTn>
                              </p:par>
                              <p:par>
                                <p:cTn id="48" presetID="10" presetClass="entr" presetSubtype="0" fill="hold" nodeType="with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fade">
                                      <p:cBhvr>
                                        <p:cTn id="50" dur="500"/>
                                        <p:tgtEl>
                                          <p:spTgt spid="107"/>
                                        </p:tgtEl>
                                      </p:cBhvr>
                                    </p:animEffect>
                                  </p:childTnLst>
                                </p:cTn>
                              </p:par>
                              <p:par>
                                <p:cTn id="51" presetID="1" presetClass="entr" presetSubtype="0" fill="hold" nodeType="with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childTnLst>
                                </p:cTn>
                              </p:par>
                              <p:par>
                                <p:cTn id="57" presetID="10" presetClass="entr" presetSubtype="0" fill="hold" grpId="0" nodeType="withEffect">
                                  <p:stCondLst>
                                    <p:cond delay="0"/>
                                  </p:stCondLst>
                                  <p:childTnLst>
                                    <p:set>
                                      <p:cBhvr>
                                        <p:cTn id="58" dur="1" fill="hold">
                                          <p:stCondLst>
                                            <p:cond delay="0"/>
                                          </p:stCondLst>
                                        </p:cTn>
                                        <p:tgtEl>
                                          <p:spTgt spid="331"/>
                                        </p:tgtEl>
                                        <p:attrNameLst>
                                          <p:attrName>style.visibility</p:attrName>
                                        </p:attrNameLst>
                                      </p:cBhvr>
                                      <p:to>
                                        <p:strVal val="visible"/>
                                      </p:to>
                                    </p:set>
                                    <p:animEffect transition="in" filter="fade">
                                      <p:cBhvr>
                                        <p:cTn id="59" dur="500"/>
                                        <p:tgtEl>
                                          <p:spTgt spid="3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33"/>
                                        </p:tgtEl>
                                        <p:attrNameLst>
                                          <p:attrName>style.visibility</p:attrName>
                                        </p:attrNameLst>
                                      </p:cBhvr>
                                      <p:to>
                                        <p:strVal val="visible"/>
                                      </p:to>
                                    </p:set>
                                    <p:animEffect transition="in" filter="fade">
                                      <p:cBhvr>
                                        <p:cTn id="62" dur="500"/>
                                        <p:tgtEl>
                                          <p:spTgt spid="333"/>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28">
                                            <p:txEl>
                                              <p:pRg st="0" end="0"/>
                                            </p:txEl>
                                          </p:spTgt>
                                        </p:tgtEl>
                                        <p:attrNameLst>
                                          <p:attrName>style.visibility</p:attrName>
                                        </p:attrNameLst>
                                      </p:cBhvr>
                                      <p:to>
                                        <p:strVal val="visible"/>
                                      </p:to>
                                    </p:set>
                                  </p:childTnLst>
                                </p:cTn>
                              </p:par>
                              <p:par>
                                <p:cTn id="67" presetID="10" presetClass="entr" presetSubtype="0" fill="hold" nodeType="withEffect">
                                  <p:stCondLst>
                                    <p:cond delay="0"/>
                                  </p:stCondLst>
                                  <p:childTnLst>
                                    <p:set>
                                      <p:cBhvr>
                                        <p:cTn id="68" dur="1" fill="hold">
                                          <p:stCondLst>
                                            <p:cond delay="0"/>
                                          </p:stCondLst>
                                        </p:cTn>
                                        <p:tgtEl>
                                          <p:spTgt spid="168"/>
                                        </p:tgtEl>
                                        <p:attrNameLst>
                                          <p:attrName>style.visibility</p:attrName>
                                        </p:attrNameLst>
                                      </p:cBhvr>
                                      <p:to>
                                        <p:strVal val="visible"/>
                                      </p:to>
                                    </p:set>
                                    <p:animEffect transition="in" filter="fade">
                                      <p:cBhvr>
                                        <p:cTn id="69" dur="500"/>
                                        <p:tgtEl>
                                          <p:spTgt spid="168"/>
                                        </p:tgtEl>
                                      </p:cBhvr>
                                    </p:animEffect>
                                  </p:childTnLst>
                                </p:cTn>
                              </p:par>
                              <p:par>
                                <p:cTn id="70" presetID="10" presetClass="entr" presetSubtype="0" fill="hold" nodeType="withEffect">
                                  <p:stCondLst>
                                    <p:cond delay="0"/>
                                  </p:stCondLst>
                                  <p:childTnLst>
                                    <p:set>
                                      <p:cBhvr>
                                        <p:cTn id="71" dur="1" fill="hold">
                                          <p:stCondLst>
                                            <p:cond delay="0"/>
                                          </p:stCondLst>
                                        </p:cTn>
                                        <p:tgtEl>
                                          <p:spTgt spid="173"/>
                                        </p:tgtEl>
                                        <p:attrNameLst>
                                          <p:attrName>style.visibility</p:attrName>
                                        </p:attrNameLst>
                                      </p:cBhvr>
                                      <p:to>
                                        <p:strVal val="visible"/>
                                      </p:to>
                                    </p:set>
                                    <p:animEffect transition="in" filter="fade">
                                      <p:cBhvr>
                                        <p:cTn id="72" dur="500"/>
                                        <p:tgtEl>
                                          <p:spTgt spid="173"/>
                                        </p:tgtEl>
                                      </p:cBhvr>
                                    </p:animEffect>
                                  </p:childTnLst>
                                </p:cTn>
                              </p:par>
                              <p:par>
                                <p:cTn id="73" presetID="1" presetClass="entr" presetSubtype="0" fill="hold" nodeType="withEffect">
                                  <p:stCondLst>
                                    <p:cond delay="0"/>
                                  </p:stCondLst>
                                  <p:childTnLst>
                                    <p:set>
                                      <p:cBhvr>
                                        <p:cTn id="74" dur="1" fill="hold">
                                          <p:stCondLst>
                                            <p:cond delay="0"/>
                                          </p:stCondLst>
                                        </p:cTn>
                                        <p:tgtEl>
                                          <p:spTgt spid="428">
                                            <p:txEl>
                                              <p:pRg st="1" end="1"/>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28">
                                            <p:txEl>
                                              <p:pRg st="3" end="3"/>
                                            </p:txEl>
                                          </p:spTgt>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1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428">
                                            <p:txEl>
                                              <p:pRg st="4" end="4"/>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2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animBg="1"/>
      <p:bldP spid="396" grpId="0" animBg="1"/>
      <p:bldP spid="331" grpId="0" animBg="1"/>
      <p:bldP spid="3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037"/>
            <a:ext cx="12192000" cy="720000"/>
          </a:xfrm>
          <a:solidFill>
            <a:schemeClr val="bg1"/>
          </a:solidFill>
        </p:spPr>
        <p:txBody>
          <a:bodyPr/>
          <a:lstStyle/>
          <a:p>
            <a:pPr algn="l"/>
            <a:r>
              <a:rPr lang="en-GB" sz="3200" dirty="0" smtClean="0"/>
              <a:t>Proposed conceptual installed configuration</a:t>
            </a:r>
            <a:endParaRPr lang="en-GB" sz="3200" dirty="0"/>
          </a:p>
        </p:txBody>
      </p:sp>
      <p:sp>
        <p:nvSpPr>
          <p:cNvPr id="3" name="Content Placeholder 2"/>
          <p:cNvSpPr>
            <a:spLocks noGrp="1"/>
          </p:cNvSpPr>
          <p:nvPr>
            <p:ph idx="1"/>
          </p:nvPr>
        </p:nvSpPr>
        <p:spPr>
          <a:xfrm>
            <a:off x="0" y="665546"/>
            <a:ext cx="11295771" cy="1846071"/>
          </a:xfrm>
          <a:solidFill>
            <a:schemeClr val="bg1"/>
          </a:solidFill>
        </p:spPr>
        <p:txBody>
          <a:bodyPr>
            <a:normAutofit fontScale="85000" lnSpcReduction="10000"/>
          </a:bodyPr>
          <a:lstStyle/>
          <a:p>
            <a:r>
              <a:rPr lang="en-GB" dirty="0" smtClean="0">
                <a:ea typeface="Cambria Math"/>
              </a:rPr>
              <a:t>Guidelines for the assembly:</a:t>
            </a:r>
          </a:p>
          <a:p>
            <a:pPr lvl="1"/>
            <a:r>
              <a:rPr lang="en-GB" dirty="0" smtClean="0">
                <a:ea typeface="Cambria Math"/>
              </a:rPr>
              <a:t>MgB2 cable protected at all times</a:t>
            </a:r>
          </a:p>
          <a:p>
            <a:pPr lvl="1"/>
            <a:r>
              <a:rPr lang="en-GB" dirty="0" smtClean="0">
                <a:ea typeface="Cambria Math"/>
              </a:rPr>
              <a:t>MgB2-HTS splices fixed to He vessel</a:t>
            </a:r>
          </a:p>
          <a:p>
            <a:pPr lvl="1"/>
            <a:r>
              <a:rPr lang="en-GB" dirty="0" smtClean="0">
                <a:ea typeface="Cambria Math"/>
              </a:rPr>
              <a:t>Orientate angularly the MgB2 leads to the corresponding HTS leads</a:t>
            </a:r>
          </a:p>
        </p:txBody>
      </p:sp>
      <p:grpSp>
        <p:nvGrpSpPr>
          <p:cNvPr id="63" name="Group 62"/>
          <p:cNvGrpSpPr/>
          <p:nvPr/>
        </p:nvGrpSpPr>
        <p:grpSpPr>
          <a:xfrm>
            <a:off x="0" y="5691463"/>
            <a:ext cx="12220823" cy="1179360"/>
            <a:chOff x="-1513372" y="5534026"/>
            <a:chExt cx="13719354" cy="1323974"/>
          </a:xfrm>
        </p:grpSpPr>
        <p:pic>
          <p:nvPicPr>
            <p:cNvPr id="58" name="Picture 57"/>
            <p:cNvPicPr>
              <a:picLocks noChangeAspect="1"/>
            </p:cNvPicPr>
            <p:nvPr/>
          </p:nvPicPr>
          <p:blipFill rotWithShape="1">
            <a:blip r:embed="rId2"/>
            <a:srcRect r="23130"/>
            <a:stretch/>
          </p:blipFill>
          <p:spPr>
            <a:xfrm>
              <a:off x="584200" y="5744720"/>
              <a:ext cx="4241800" cy="1113280"/>
            </a:xfrm>
            <a:prstGeom prst="rect">
              <a:avLst/>
            </a:prstGeom>
          </p:spPr>
        </p:pic>
        <p:pic>
          <p:nvPicPr>
            <p:cNvPr id="59" name="Picture 58"/>
            <p:cNvPicPr>
              <a:picLocks noChangeAspect="1"/>
            </p:cNvPicPr>
            <p:nvPr/>
          </p:nvPicPr>
          <p:blipFill rotWithShape="1">
            <a:blip r:embed="rId3"/>
            <a:srcRect l="10895" b="12214"/>
            <a:stretch/>
          </p:blipFill>
          <p:spPr>
            <a:xfrm>
              <a:off x="6959600" y="5534026"/>
              <a:ext cx="5246382" cy="1323974"/>
            </a:xfrm>
            <a:prstGeom prst="rect">
              <a:avLst/>
            </a:prstGeom>
          </p:spPr>
        </p:pic>
        <p:sp>
          <p:nvSpPr>
            <p:cNvPr id="60" name="Rectangle 59"/>
            <p:cNvSpPr/>
            <p:nvPr/>
          </p:nvSpPr>
          <p:spPr>
            <a:xfrm>
              <a:off x="-1513372" y="6121401"/>
              <a:ext cx="2249972" cy="339576"/>
            </a:xfrm>
            <a:prstGeom prst="rect">
              <a:avLst/>
            </a:prstGeom>
            <a:solidFill>
              <a:srgbClr val="FFC000"/>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sysClr val="windowText" lastClr="000000"/>
                  </a:solidFill>
                  <a:effectLst/>
                  <a:uLnTx/>
                  <a:uFillTx/>
                  <a:latin typeface="Arial"/>
                  <a:ea typeface="+mn-ea"/>
                  <a:cs typeface="+mn-cs"/>
                </a:rPr>
                <a:t>DSHx</a:t>
              </a:r>
              <a:endParaRPr kumimoji="0" lang="en-GB" sz="12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61" name="Freeform 60"/>
            <p:cNvSpPr/>
            <p:nvPr/>
          </p:nvSpPr>
          <p:spPr>
            <a:xfrm>
              <a:off x="4729344" y="6128207"/>
              <a:ext cx="2242956" cy="417332"/>
            </a:xfrm>
            <a:custGeom>
              <a:avLst/>
              <a:gdLst>
                <a:gd name="connsiteX0" fmla="*/ 20456 w 2242956"/>
                <a:gd name="connsiteY0" fmla="*/ 170993 h 417332"/>
                <a:gd name="connsiteX1" fmla="*/ 71256 w 2242956"/>
                <a:gd name="connsiteY1" fmla="*/ 170993 h 417332"/>
                <a:gd name="connsiteX2" fmla="*/ 604656 w 2242956"/>
                <a:gd name="connsiteY2" fmla="*/ 5893 h 417332"/>
                <a:gd name="connsiteX3" fmla="*/ 1531756 w 2242956"/>
                <a:gd name="connsiteY3" fmla="*/ 412293 h 417332"/>
                <a:gd name="connsiteX4" fmla="*/ 2242956 w 2242956"/>
                <a:gd name="connsiteY4" fmla="*/ 196393 h 417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956" h="417332">
                  <a:moveTo>
                    <a:pt x="20456" y="170993"/>
                  </a:moveTo>
                  <a:cubicBezTo>
                    <a:pt x="-2827" y="184751"/>
                    <a:pt x="-26110" y="198510"/>
                    <a:pt x="71256" y="170993"/>
                  </a:cubicBezTo>
                  <a:cubicBezTo>
                    <a:pt x="168622" y="143476"/>
                    <a:pt x="361239" y="-34324"/>
                    <a:pt x="604656" y="5893"/>
                  </a:cubicBezTo>
                  <a:cubicBezTo>
                    <a:pt x="848073" y="46110"/>
                    <a:pt x="1258706" y="380543"/>
                    <a:pt x="1531756" y="412293"/>
                  </a:cubicBezTo>
                  <a:cubicBezTo>
                    <a:pt x="1804806" y="444043"/>
                    <a:pt x="2023881" y="320218"/>
                    <a:pt x="2242956" y="196393"/>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3" name="Group 72"/>
          <p:cNvGrpSpPr/>
          <p:nvPr/>
        </p:nvGrpSpPr>
        <p:grpSpPr>
          <a:xfrm>
            <a:off x="434348" y="2632109"/>
            <a:ext cx="11681415" cy="2515217"/>
            <a:chOff x="-41902" y="1568440"/>
            <a:chExt cx="11681415" cy="2515217"/>
          </a:xfrm>
        </p:grpSpPr>
        <p:grpSp>
          <p:nvGrpSpPr>
            <p:cNvPr id="68" name="Group 67"/>
            <p:cNvGrpSpPr/>
            <p:nvPr/>
          </p:nvGrpSpPr>
          <p:grpSpPr>
            <a:xfrm>
              <a:off x="-41902" y="1568440"/>
              <a:ext cx="11681415" cy="2515217"/>
              <a:chOff x="-41902" y="1568440"/>
              <a:chExt cx="11681415" cy="2515217"/>
            </a:xfrm>
          </p:grpSpPr>
          <p:cxnSp>
            <p:nvCxnSpPr>
              <p:cNvPr id="340" name="Straight Connector 339"/>
              <p:cNvCxnSpPr/>
              <p:nvPr/>
            </p:nvCxnSpPr>
            <p:spPr>
              <a:xfrm flipV="1">
                <a:off x="4842110" y="2864623"/>
                <a:ext cx="1" cy="77782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sp>
            <p:nvSpPr>
              <p:cNvPr id="282" name="Arc 281"/>
              <p:cNvSpPr/>
              <p:nvPr/>
            </p:nvSpPr>
            <p:spPr>
              <a:xfrm rot="5400000">
                <a:off x="4010241" y="3097344"/>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3" name="Arc 282"/>
              <p:cNvSpPr/>
              <p:nvPr/>
            </p:nvSpPr>
            <p:spPr>
              <a:xfrm rot="5400000">
                <a:off x="4008068" y="3097344"/>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5" name="Arc 284"/>
              <p:cNvSpPr/>
              <p:nvPr/>
            </p:nvSpPr>
            <p:spPr>
              <a:xfrm rot="5400000">
                <a:off x="4012313" y="310150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93" name="Straight Connector 292"/>
              <p:cNvCxnSpPr>
                <a:stCxn id="285" idx="0"/>
              </p:cNvCxnSpPr>
              <p:nvPr/>
            </p:nvCxnSpPr>
            <p:spPr>
              <a:xfrm flipH="1" flipV="1">
                <a:off x="4843203" y="2864794"/>
                <a:ext cx="761" cy="652537"/>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341" name="Straight Connector 340"/>
              <p:cNvCxnSpPr/>
              <p:nvPr/>
            </p:nvCxnSpPr>
            <p:spPr>
              <a:xfrm flipH="1" flipV="1">
                <a:off x="4845752" y="2875666"/>
                <a:ext cx="761" cy="652537"/>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05" name="Straight Connector 304"/>
              <p:cNvCxnSpPr/>
              <p:nvPr/>
            </p:nvCxnSpPr>
            <p:spPr>
              <a:xfrm>
                <a:off x="3987913" y="3600496"/>
                <a:ext cx="3471081" cy="0"/>
              </a:xfrm>
              <a:prstGeom prst="line">
                <a:avLst/>
              </a:prstGeom>
              <a:noFill/>
              <a:ln w="22860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sp>
            <p:nvSpPr>
              <p:cNvPr id="294" name="Arc 293"/>
              <p:cNvSpPr/>
              <p:nvPr/>
            </p:nvSpPr>
            <p:spPr>
              <a:xfrm rot="5400000">
                <a:off x="8651097" y="1568440"/>
                <a:ext cx="2018469" cy="2018469"/>
              </a:xfrm>
              <a:prstGeom prst="arc">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95" name="Straight Connector 294"/>
              <p:cNvCxnSpPr/>
              <p:nvPr/>
            </p:nvCxnSpPr>
            <p:spPr>
              <a:xfrm flipH="1">
                <a:off x="10518686" y="2573407"/>
                <a:ext cx="279621"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96" name="Rectangle 295"/>
              <p:cNvSpPr/>
              <p:nvPr/>
            </p:nvSpPr>
            <p:spPr>
              <a:xfrm>
                <a:off x="7136180" y="3110835"/>
                <a:ext cx="2041573" cy="97282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298" name="Rectangle 297"/>
              <p:cNvSpPr/>
              <p:nvPr/>
            </p:nvSpPr>
            <p:spPr>
              <a:xfrm>
                <a:off x="7251225" y="3463991"/>
                <a:ext cx="429500"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6" name="Rectangle 305"/>
              <p:cNvSpPr/>
              <p:nvPr/>
            </p:nvSpPr>
            <p:spPr>
              <a:xfrm>
                <a:off x="2411965" y="3124255"/>
                <a:ext cx="1576382" cy="95940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307" name="Arc 306"/>
              <p:cNvSpPr/>
              <p:nvPr/>
            </p:nvSpPr>
            <p:spPr>
              <a:xfrm rot="5400000">
                <a:off x="3550774" y="2448797"/>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08" name="Straight Connector 307"/>
              <p:cNvCxnSpPr>
                <a:endCxn id="306" idx="1"/>
              </p:cNvCxnSpPr>
              <p:nvPr/>
            </p:nvCxnSpPr>
            <p:spPr>
              <a:xfrm>
                <a:off x="0" y="3603956"/>
                <a:ext cx="2411965"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375" name="Straight Connector 374"/>
              <p:cNvCxnSpPr/>
              <p:nvPr/>
            </p:nvCxnSpPr>
            <p:spPr>
              <a:xfrm>
                <a:off x="3141127" y="3929583"/>
                <a:ext cx="1316025"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09" name="Straight Connector 308"/>
              <p:cNvCxnSpPr/>
              <p:nvPr/>
            </p:nvCxnSpPr>
            <p:spPr>
              <a:xfrm>
                <a:off x="2411965" y="3463992"/>
                <a:ext cx="0" cy="28525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a:endCxn id="53" idx="0"/>
              </p:cNvCxnSpPr>
              <p:nvPr/>
            </p:nvCxnSpPr>
            <p:spPr>
              <a:xfrm flipV="1">
                <a:off x="211931" y="3586771"/>
                <a:ext cx="4846763" cy="13726"/>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11" name="Rectangle 310"/>
              <p:cNvSpPr/>
              <p:nvPr/>
            </p:nvSpPr>
            <p:spPr>
              <a:xfrm>
                <a:off x="2541730" y="3463991"/>
                <a:ext cx="275536"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12" name="Straight Connector 311"/>
              <p:cNvCxnSpPr>
                <a:endCxn id="313" idx="2"/>
              </p:cNvCxnSpPr>
              <p:nvPr/>
            </p:nvCxnSpPr>
            <p:spPr>
              <a:xfrm>
                <a:off x="3690247" y="3280445"/>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13" name="Arc 312"/>
              <p:cNvSpPr/>
              <p:nvPr/>
            </p:nvSpPr>
            <p:spPr>
              <a:xfrm rot="5400000">
                <a:off x="3553363" y="2448797"/>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14" name="Rectangle 313"/>
              <p:cNvSpPr/>
              <p:nvPr/>
            </p:nvSpPr>
            <p:spPr>
              <a:xfrm>
                <a:off x="4254838" y="2425191"/>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15" name="Straight Arrow Connector 314"/>
              <p:cNvCxnSpPr/>
              <p:nvPr/>
            </p:nvCxnSpPr>
            <p:spPr>
              <a:xfrm flipH="1" flipV="1">
                <a:off x="4349457" y="2022568"/>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16" name="Group 315"/>
              <p:cNvGrpSpPr/>
              <p:nvPr/>
            </p:nvGrpSpPr>
            <p:grpSpPr>
              <a:xfrm>
                <a:off x="4291747" y="2197073"/>
                <a:ext cx="105277" cy="100922"/>
                <a:chOff x="7156926" y="343515"/>
                <a:chExt cx="85539" cy="153801"/>
              </a:xfrm>
            </p:grpSpPr>
            <p:sp>
              <p:nvSpPr>
                <p:cNvPr id="342" name="Isosceles Triangle 341"/>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3" name="Isosceles Triangle 342"/>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18" name="Arc 317"/>
              <p:cNvSpPr/>
              <p:nvPr/>
            </p:nvSpPr>
            <p:spPr>
              <a:xfrm rot="5400000">
                <a:off x="3552846" y="2452959"/>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22" name="Straight Connector 321"/>
              <p:cNvCxnSpPr>
                <a:stCxn id="330" idx="0"/>
              </p:cNvCxnSpPr>
              <p:nvPr/>
            </p:nvCxnSpPr>
            <p:spPr>
              <a:xfrm flipV="1">
                <a:off x="10662901" y="2100860"/>
                <a:ext cx="0" cy="486239"/>
              </a:xfrm>
              <a:prstGeom prst="line">
                <a:avLst/>
              </a:prstGeom>
              <a:noFill/>
              <a:ln w="38100">
                <a:solidFill>
                  <a:schemeClr val="bg2">
                    <a:lumMod val="20000"/>
                    <a:lumOff val="80000"/>
                  </a:schemeClr>
                </a:solidFill>
                <a:tailEnd type="triangle" w="sm" len="med"/>
              </a:ln>
              <a:effectLst/>
            </p:spPr>
            <p:style>
              <a:lnRef idx="1">
                <a:schemeClr val="accent1"/>
              </a:lnRef>
              <a:fillRef idx="3">
                <a:schemeClr val="accent1"/>
              </a:fillRef>
              <a:effectRef idx="2">
                <a:schemeClr val="accent1"/>
              </a:effectRef>
              <a:fontRef idx="minor">
                <a:schemeClr val="lt1"/>
              </a:fontRef>
            </p:style>
          </p:cxnSp>
          <p:sp>
            <p:nvSpPr>
              <p:cNvPr id="323" name="TextBox 322"/>
              <p:cNvSpPr txBox="1"/>
              <p:nvPr/>
            </p:nvSpPr>
            <p:spPr>
              <a:xfrm>
                <a:off x="3685485" y="2320823"/>
                <a:ext cx="830857" cy="453479"/>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2 x 18 kA</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2 x 13 kA</a:t>
                </a:r>
              </a:p>
            </p:txBody>
          </p:sp>
          <p:sp>
            <p:nvSpPr>
              <p:cNvPr id="324" name="TextBox 323"/>
              <p:cNvSpPr txBox="1"/>
              <p:nvPr/>
            </p:nvSpPr>
            <p:spPr>
              <a:xfrm>
                <a:off x="9936599" y="2397724"/>
                <a:ext cx="830857" cy="453479"/>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3 x 7 kA</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12 x 2 kA</a:t>
                </a:r>
              </a:p>
            </p:txBody>
          </p:sp>
          <p:sp>
            <p:nvSpPr>
              <p:cNvPr id="325" name="TextBox 324"/>
              <p:cNvSpPr txBox="1"/>
              <p:nvPr/>
            </p:nvSpPr>
            <p:spPr>
              <a:xfrm flipH="1">
                <a:off x="2727434" y="2829682"/>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DFHx1</a:t>
                </a:r>
              </a:p>
            </p:txBody>
          </p:sp>
          <p:sp>
            <p:nvSpPr>
              <p:cNvPr id="326" name="TextBox 325"/>
              <p:cNvSpPr txBox="1"/>
              <p:nvPr/>
            </p:nvSpPr>
            <p:spPr>
              <a:xfrm flipH="1">
                <a:off x="7844531" y="2803800"/>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DFHx2</a:t>
                </a:r>
              </a:p>
            </p:txBody>
          </p:sp>
          <p:cxnSp>
            <p:nvCxnSpPr>
              <p:cNvPr id="328" name="Straight Connector 327"/>
              <p:cNvCxnSpPr>
                <a:stCxn id="294" idx="2"/>
              </p:cNvCxnSpPr>
              <p:nvPr/>
            </p:nvCxnSpPr>
            <p:spPr>
              <a:xfrm flipH="1">
                <a:off x="9066178" y="3586909"/>
                <a:ext cx="594153" cy="0"/>
              </a:xfrm>
              <a:prstGeom prst="line">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29" name="Straight Connector 328"/>
              <p:cNvCxnSpPr>
                <a:stCxn id="330" idx="2"/>
              </p:cNvCxnSpPr>
              <p:nvPr/>
            </p:nvCxnSpPr>
            <p:spPr>
              <a:xfrm flipH="1">
                <a:off x="7503444" y="3596334"/>
                <a:ext cx="2150222"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30" name="Arc 329"/>
              <p:cNvSpPr/>
              <p:nvPr/>
            </p:nvSpPr>
            <p:spPr>
              <a:xfrm rot="5400000">
                <a:off x="8644432" y="1577865"/>
                <a:ext cx="2018469" cy="2018469"/>
              </a:xfrm>
              <a:prstGeom prst="arc">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2" name="Straight Connector 331"/>
              <p:cNvCxnSpPr>
                <a:stCxn id="318" idx="2"/>
                <a:endCxn id="319" idx="3"/>
              </p:cNvCxnSpPr>
              <p:nvPr/>
            </p:nvCxnSpPr>
            <p:spPr>
              <a:xfrm flipH="1" flipV="1">
                <a:off x="3873892" y="3280722"/>
                <a:ext cx="94779" cy="3888"/>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mc:AlternateContent xmlns:mc="http://schemas.openxmlformats.org/markup-compatibility/2006" xmlns:a14="http://schemas.microsoft.com/office/drawing/2010/main">
            <mc:Choice Requires="a14">
              <p:sp>
                <p:nvSpPr>
                  <p:cNvPr id="279" name="TextBox 278"/>
                  <p:cNvSpPr txBox="1"/>
                  <p:nvPr/>
                </p:nvSpPr>
                <p:spPr>
                  <a:xfrm>
                    <a:off x="9859592" y="2705977"/>
                    <a:ext cx="356187" cy="215444"/>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𝑇</m:t>
                              </m:r>
                            </m:e>
                            <m:sub>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𝐶𝐿</m:t>
                              </m:r>
                            </m:sub>
                          </m:sSub>
                        </m:oMath>
                      </m:oMathPara>
                    </a14:m>
                    <a:endParaRPr kumimoji="0" lang="en-GB" sz="800" b="0" i="0" u="none" strike="noStrike" kern="1200" cap="none" spc="0" normalizeH="0" baseline="0" noProof="0" dirty="0">
                      <a:ln>
                        <a:noFill/>
                      </a:ln>
                      <a:solidFill>
                        <a:srgbClr val="0070C0"/>
                      </a:solidFill>
                      <a:effectLst/>
                      <a:uLnTx/>
                      <a:uFillTx/>
                      <a:latin typeface="Arial"/>
                      <a:ea typeface="+mn-ea"/>
                      <a:cs typeface="+mn-cs"/>
                    </a:endParaRPr>
                  </a:p>
                </p:txBody>
              </p:sp>
            </mc:Choice>
            <mc:Fallback xmlns="">
              <p:sp>
                <p:nvSpPr>
                  <p:cNvPr id="279" name="TextBox 278"/>
                  <p:cNvSpPr txBox="1">
                    <a:spLocks noRot="1" noChangeAspect="1" noMove="1" noResize="1" noEditPoints="1" noAdjustHandles="1" noChangeArrowheads="1" noChangeShapeType="1" noTextEdit="1"/>
                  </p:cNvSpPr>
                  <p:nvPr/>
                </p:nvSpPr>
                <p:spPr>
                  <a:xfrm>
                    <a:off x="9859592" y="2705977"/>
                    <a:ext cx="356187" cy="21544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0" name="TextBox 279"/>
                  <p:cNvSpPr txBox="1"/>
                  <p:nvPr/>
                </p:nvSpPr>
                <p:spPr>
                  <a:xfrm>
                    <a:off x="4393091" y="2685962"/>
                    <a:ext cx="356187" cy="215444"/>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𝑇</m:t>
                              </m:r>
                            </m:e>
                            <m:sub>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𝐶𝐿</m:t>
                              </m:r>
                            </m:sub>
                          </m:sSub>
                        </m:oMath>
                      </m:oMathPara>
                    </a14:m>
                    <a:endParaRPr kumimoji="0" lang="en-GB" sz="800" b="0" i="0" u="none" strike="noStrike" kern="1200" cap="none" spc="0" normalizeH="0" baseline="0" noProof="0" dirty="0">
                      <a:ln>
                        <a:noFill/>
                      </a:ln>
                      <a:solidFill>
                        <a:srgbClr val="0070C0"/>
                      </a:solidFill>
                      <a:effectLst/>
                      <a:uLnTx/>
                      <a:uFillTx/>
                      <a:latin typeface="Arial"/>
                      <a:ea typeface="+mn-ea"/>
                      <a:cs typeface="+mn-cs"/>
                    </a:endParaRPr>
                  </a:p>
                </p:txBody>
              </p:sp>
            </mc:Choice>
            <mc:Fallback xmlns="">
              <p:sp>
                <p:nvSpPr>
                  <p:cNvPr id="280" name="TextBox 279"/>
                  <p:cNvSpPr txBox="1">
                    <a:spLocks noRot="1" noChangeAspect="1" noMove="1" noResize="1" noEditPoints="1" noAdjustHandles="1" noChangeArrowheads="1" noChangeShapeType="1" noTextEdit="1"/>
                  </p:cNvSpPr>
                  <p:nvPr/>
                </p:nvSpPr>
                <p:spPr>
                  <a:xfrm>
                    <a:off x="4393091" y="2685962"/>
                    <a:ext cx="356187" cy="215444"/>
                  </a:xfrm>
                  <a:prstGeom prst="rect">
                    <a:avLst/>
                  </a:prstGeom>
                  <a:blipFill>
                    <a:blip r:embed="rId5"/>
                    <a:stretch>
                      <a:fillRect/>
                    </a:stretch>
                  </a:blipFill>
                </p:spPr>
                <p:txBody>
                  <a:bodyPr/>
                  <a:lstStyle/>
                  <a:p>
                    <a:r>
                      <a:rPr lang="en-GB">
                        <a:noFill/>
                      </a:rPr>
                      <a:t> </a:t>
                    </a:r>
                  </a:p>
                </p:txBody>
              </p:sp>
            </mc:Fallback>
          </mc:AlternateContent>
          <p:sp>
            <p:nvSpPr>
              <p:cNvPr id="297" name="Arc 296"/>
              <p:cNvSpPr/>
              <p:nvPr/>
            </p:nvSpPr>
            <p:spPr>
              <a:xfrm rot="5400000">
                <a:off x="8859524" y="2435378"/>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0" name="Arc 299"/>
              <p:cNvSpPr/>
              <p:nvPr/>
            </p:nvSpPr>
            <p:spPr>
              <a:xfrm rot="5400000">
                <a:off x="8857353" y="2435378"/>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1" name="Rectangle 300"/>
              <p:cNvSpPr/>
              <p:nvPr/>
            </p:nvSpPr>
            <p:spPr>
              <a:xfrm>
                <a:off x="93921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02" name="Straight Arrow Connector 301"/>
              <p:cNvCxnSpPr/>
              <p:nvPr/>
            </p:nvCxnSpPr>
            <p:spPr>
              <a:xfrm flipH="1" flipV="1">
                <a:off x="9486756"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03" name="Group 302"/>
              <p:cNvGrpSpPr/>
              <p:nvPr/>
            </p:nvGrpSpPr>
            <p:grpSpPr>
              <a:xfrm>
                <a:off x="9429047" y="2183655"/>
                <a:ext cx="105277" cy="100922"/>
                <a:chOff x="7156926" y="343515"/>
                <a:chExt cx="85539" cy="153801"/>
              </a:xfrm>
            </p:grpSpPr>
            <p:sp>
              <p:nvSpPr>
                <p:cNvPr id="344" name="Isosceles Triangle 343"/>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5" name="Isosceles Triangle 344"/>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04" name="Arc 303"/>
              <p:cNvSpPr/>
              <p:nvPr/>
            </p:nvSpPr>
            <p:spPr>
              <a:xfrm rot="5400000">
                <a:off x="8857353" y="243858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47" name="Straight Arrow Connector 346"/>
              <p:cNvCxnSpPr/>
              <p:nvPr/>
            </p:nvCxnSpPr>
            <p:spPr>
              <a:xfrm flipH="1" flipV="1">
                <a:off x="9619478"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48" name="Group 347"/>
              <p:cNvGrpSpPr/>
              <p:nvPr/>
            </p:nvGrpSpPr>
            <p:grpSpPr>
              <a:xfrm>
                <a:off x="9561769" y="2183655"/>
                <a:ext cx="105277" cy="100922"/>
                <a:chOff x="7156926" y="343515"/>
                <a:chExt cx="85539" cy="153801"/>
              </a:xfrm>
            </p:grpSpPr>
            <p:sp>
              <p:nvSpPr>
                <p:cNvPr id="349" name="Isosceles Triangle 348"/>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0" name="Isosceles Triangle 349"/>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51" name="Straight Arrow Connector 350"/>
              <p:cNvCxnSpPr/>
              <p:nvPr/>
            </p:nvCxnSpPr>
            <p:spPr>
              <a:xfrm flipH="1" flipV="1">
                <a:off x="9748417"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52" name="Group 351"/>
              <p:cNvGrpSpPr/>
              <p:nvPr/>
            </p:nvGrpSpPr>
            <p:grpSpPr>
              <a:xfrm>
                <a:off x="9690708" y="2183655"/>
                <a:ext cx="105277" cy="100922"/>
                <a:chOff x="7156926" y="343515"/>
                <a:chExt cx="85539" cy="153801"/>
              </a:xfrm>
            </p:grpSpPr>
            <p:sp>
              <p:nvSpPr>
                <p:cNvPr id="353" name="Isosceles Triangle 352"/>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4" name="Isosceles Triangle 353"/>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55" name="Straight Arrow Connector 354"/>
              <p:cNvCxnSpPr/>
              <p:nvPr/>
            </p:nvCxnSpPr>
            <p:spPr>
              <a:xfrm flipH="1" flipV="1">
                <a:off x="98774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56" name="Group 355"/>
              <p:cNvGrpSpPr/>
              <p:nvPr/>
            </p:nvGrpSpPr>
            <p:grpSpPr>
              <a:xfrm>
                <a:off x="9819744" y="2186219"/>
                <a:ext cx="105277" cy="100922"/>
                <a:chOff x="7156926" y="343515"/>
                <a:chExt cx="85539" cy="153801"/>
              </a:xfrm>
            </p:grpSpPr>
            <p:sp>
              <p:nvSpPr>
                <p:cNvPr id="357" name="Isosceles Triangle 356"/>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8" name="Isosceles Triangle 357"/>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3" name="Straight Connector 32"/>
              <p:cNvCxnSpPr/>
              <p:nvPr/>
            </p:nvCxnSpPr>
            <p:spPr>
              <a:xfrm flipH="1">
                <a:off x="94358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60" name="Rectangle 359"/>
              <p:cNvSpPr/>
              <p:nvPr/>
            </p:nvSpPr>
            <p:spPr>
              <a:xfrm>
                <a:off x="8370286" y="3199570"/>
                <a:ext cx="737568" cy="229606"/>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7" name="Arc 366"/>
              <p:cNvSpPr/>
              <p:nvPr/>
            </p:nvSpPr>
            <p:spPr>
              <a:xfrm rot="5400000">
                <a:off x="10535924" y="2979259"/>
                <a:ext cx="831651" cy="831651"/>
              </a:xfrm>
              <a:prstGeom prst="arc">
                <a:avLst/>
              </a:prstGeom>
              <a:noFill/>
              <a:ln w="1714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68" name="Straight Connector 367"/>
              <p:cNvCxnSpPr>
                <a:stCxn id="370" idx="2"/>
              </p:cNvCxnSpPr>
              <p:nvPr/>
            </p:nvCxnSpPr>
            <p:spPr>
              <a:xfrm flipH="1">
                <a:off x="9128816" y="3810910"/>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69" name="Straight Connector 368"/>
              <p:cNvCxnSpPr>
                <a:endCxn id="370" idx="2"/>
              </p:cNvCxnSpPr>
              <p:nvPr/>
            </p:nvCxnSpPr>
            <p:spPr>
              <a:xfrm>
                <a:off x="8434752" y="3810910"/>
                <a:ext cx="2514826" cy="0"/>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70" name="Arc 369"/>
              <p:cNvSpPr/>
              <p:nvPr/>
            </p:nvSpPr>
            <p:spPr>
              <a:xfrm rot="5400000">
                <a:off x="10533753" y="2979259"/>
                <a:ext cx="831651" cy="831651"/>
              </a:xfrm>
              <a:prstGeom prst="arc">
                <a:avLst/>
              </a:prstGeom>
              <a:noFill/>
              <a:ln w="10795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71" name="Rectangle 370"/>
              <p:cNvSpPr/>
              <p:nvPr/>
            </p:nvSpPr>
            <p:spPr>
              <a:xfrm>
                <a:off x="110685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72" name="Straight Arrow Connector 371"/>
              <p:cNvCxnSpPr/>
              <p:nvPr/>
            </p:nvCxnSpPr>
            <p:spPr>
              <a:xfrm flipH="1" flipV="1">
                <a:off x="11163156"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73" name="Group 372"/>
              <p:cNvGrpSpPr/>
              <p:nvPr/>
            </p:nvGrpSpPr>
            <p:grpSpPr>
              <a:xfrm>
                <a:off x="11105447" y="2183655"/>
                <a:ext cx="105277" cy="100922"/>
                <a:chOff x="7156926" y="343515"/>
                <a:chExt cx="85539" cy="153801"/>
              </a:xfrm>
            </p:grpSpPr>
            <p:sp>
              <p:nvSpPr>
                <p:cNvPr id="399" name="Isosceles Triangle 398"/>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0" name="Isosceles Triangle 399"/>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74" name="Arc 373"/>
              <p:cNvSpPr/>
              <p:nvPr/>
            </p:nvSpPr>
            <p:spPr>
              <a:xfrm rot="5400000">
                <a:off x="10533753" y="2982467"/>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79" name="Straight Connector 378"/>
              <p:cNvCxnSpPr>
                <a:stCxn id="411" idx="1"/>
                <a:endCxn id="370" idx="2"/>
              </p:cNvCxnSpPr>
              <p:nvPr/>
            </p:nvCxnSpPr>
            <p:spPr>
              <a:xfrm flipV="1">
                <a:off x="9068091" y="3810910"/>
                <a:ext cx="1881487" cy="9262"/>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80" name="Straight Arrow Connector 379"/>
              <p:cNvCxnSpPr/>
              <p:nvPr/>
            </p:nvCxnSpPr>
            <p:spPr>
              <a:xfrm flipH="1" flipV="1">
                <a:off x="11295878"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1" name="Group 380"/>
              <p:cNvGrpSpPr/>
              <p:nvPr/>
            </p:nvGrpSpPr>
            <p:grpSpPr>
              <a:xfrm>
                <a:off x="11238169" y="2183655"/>
                <a:ext cx="105277" cy="100922"/>
                <a:chOff x="7156926" y="343515"/>
                <a:chExt cx="85539" cy="153801"/>
              </a:xfrm>
            </p:grpSpPr>
            <p:sp>
              <p:nvSpPr>
                <p:cNvPr id="397" name="Isosceles Triangle 396"/>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8" name="Isosceles Triangle 397"/>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2" name="Straight Arrow Connector 381"/>
              <p:cNvCxnSpPr/>
              <p:nvPr/>
            </p:nvCxnSpPr>
            <p:spPr>
              <a:xfrm flipH="1" flipV="1">
                <a:off x="11424817"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3" name="Group 382"/>
              <p:cNvGrpSpPr/>
              <p:nvPr/>
            </p:nvGrpSpPr>
            <p:grpSpPr>
              <a:xfrm>
                <a:off x="11367108" y="2183655"/>
                <a:ext cx="105277" cy="100922"/>
                <a:chOff x="7156926" y="343515"/>
                <a:chExt cx="85539" cy="153801"/>
              </a:xfrm>
            </p:grpSpPr>
            <p:sp>
              <p:nvSpPr>
                <p:cNvPr id="395" name="Isosceles Triangle 394"/>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6" name="Isosceles Triangle 395"/>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4" name="Straight Arrow Connector 383"/>
              <p:cNvCxnSpPr/>
              <p:nvPr/>
            </p:nvCxnSpPr>
            <p:spPr>
              <a:xfrm flipH="1" flipV="1">
                <a:off x="115538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5" name="Group 384"/>
              <p:cNvGrpSpPr/>
              <p:nvPr/>
            </p:nvGrpSpPr>
            <p:grpSpPr>
              <a:xfrm>
                <a:off x="11496144" y="2186219"/>
                <a:ext cx="105277" cy="100922"/>
                <a:chOff x="7156926" y="343515"/>
                <a:chExt cx="85539" cy="153801"/>
              </a:xfrm>
            </p:grpSpPr>
            <p:sp>
              <p:nvSpPr>
                <p:cNvPr id="393" name="Isosceles Triangle 392"/>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4" name="Isosceles Triangle 393"/>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6" name="Straight Connector 385"/>
              <p:cNvCxnSpPr/>
              <p:nvPr/>
            </p:nvCxnSpPr>
            <p:spPr>
              <a:xfrm flipH="1">
                <a:off x="111122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87" name="Rectangle 386"/>
              <p:cNvSpPr/>
              <p:nvPr/>
            </p:nvSpPr>
            <p:spPr>
              <a:xfrm>
                <a:off x="8367040" y="3751801"/>
                <a:ext cx="761775" cy="262758"/>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nvGrpSpPr>
              <p:cNvPr id="44" name="Group 43"/>
              <p:cNvGrpSpPr/>
              <p:nvPr/>
            </p:nvGrpSpPr>
            <p:grpSpPr>
              <a:xfrm flipV="1">
                <a:off x="8367041" y="3773140"/>
                <a:ext cx="761775" cy="195618"/>
                <a:chOff x="9844137" y="1687821"/>
                <a:chExt cx="761775" cy="195618"/>
              </a:xfrm>
            </p:grpSpPr>
            <p:sp>
              <p:nvSpPr>
                <p:cNvPr id="403" name="Rectangle 402"/>
                <p:cNvSpPr/>
                <p:nvPr/>
              </p:nvSpPr>
              <p:spPr>
                <a:xfrm>
                  <a:off x="10228070"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404" name="Straight Connector 403"/>
                <p:cNvCxnSpPr>
                  <a:stCxn id="392" idx="8"/>
                </p:cNvCxnSpPr>
                <p:nvPr/>
              </p:nvCxnSpPr>
              <p:spPr>
                <a:xfrm>
                  <a:off x="9844137" y="1721590"/>
                  <a:ext cx="389738" cy="1169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405" name="Freeform 404"/>
                <p:cNvSpPr/>
                <p:nvPr/>
              </p:nvSpPr>
              <p:spPr>
                <a:xfrm>
                  <a:off x="10057863" y="1687821"/>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6" name="Rectangle 405"/>
                <p:cNvSpPr/>
                <p:nvPr/>
              </p:nvSpPr>
              <p:spPr>
                <a:xfrm>
                  <a:off x="9932811" y="1770975"/>
                  <a:ext cx="673101" cy="112464"/>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407" name="Straight Connector 406"/>
                <p:cNvCxnSpPr/>
                <p:nvPr/>
              </p:nvCxnSpPr>
              <p:spPr>
                <a:xfrm>
                  <a:off x="10115606" y="1830114"/>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408" name="Rectangle 407"/>
                <p:cNvSpPr/>
                <p:nvPr/>
              </p:nvSpPr>
              <p:spPr>
                <a:xfrm>
                  <a:off x="9980596"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9" name="Rectangle 408"/>
                <p:cNvSpPr/>
                <p:nvPr/>
              </p:nvSpPr>
              <p:spPr>
                <a:xfrm>
                  <a:off x="10223201"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0" name="Freeform 409"/>
                <p:cNvSpPr/>
                <p:nvPr/>
              </p:nvSpPr>
              <p:spPr>
                <a:xfrm>
                  <a:off x="10052994" y="178464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1" name="Freeform 410"/>
                <p:cNvSpPr/>
                <p:nvPr/>
              </p:nvSpPr>
              <p:spPr>
                <a:xfrm>
                  <a:off x="10361831" y="1724488"/>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2" name="Rectangle 401"/>
                <p:cNvSpPr/>
                <p:nvPr/>
              </p:nvSpPr>
              <p:spPr>
                <a:xfrm>
                  <a:off x="9985465"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47" name="Group 46"/>
              <p:cNvGrpSpPr/>
              <p:nvPr/>
            </p:nvGrpSpPr>
            <p:grpSpPr>
              <a:xfrm rot="5400000" flipV="1">
                <a:off x="11133029" y="3101753"/>
                <a:ext cx="531261" cy="66590"/>
                <a:chOff x="10622961" y="2265173"/>
                <a:chExt cx="1824676" cy="0"/>
              </a:xfrm>
            </p:grpSpPr>
            <p:cxnSp>
              <p:nvCxnSpPr>
                <p:cNvPr id="413" name="Straight Connector 412"/>
                <p:cNvCxnSpPr/>
                <p:nvPr/>
              </p:nvCxnSpPr>
              <p:spPr>
                <a:xfrm flipH="1">
                  <a:off x="10626875" y="2265173"/>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414" name="Straight Connector 413"/>
                <p:cNvCxnSpPr/>
                <p:nvPr/>
              </p:nvCxnSpPr>
              <p:spPr>
                <a:xfrm rot="16200000">
                  <a:off x="11535299" y="1352835"/>
                  <a:ext cx="0" cy="1824676"/>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415" name="Straight Connector 414"/>
                <p:cNvCxnSpPr/>
                <p:nvPr/>
              </p:nvCxnSpPr>
              <p:spPr>
                <a:xfrm rot="16200000">
                  <a:off x="11535300" y="1352836"/>
                  <a:ext cx="0" cy="1824674"/>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281" name="Straight Connector 280"/>
              <p:cNvCxnSpPr/>
              <p:nvPr/>
            </p:nvCxnSpPr>
            <p:spPr>
              <a:xfrm>
                <a:off x="3947343" y="3924864"/>
                <a:ext cx="520801"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88" name="Rectangle 287"/>
              <p:cNvSpPr/>
              <p:nvPr/>
            </p:nvSpPr>
            <p:spPr>
              <a:xfrm>
                <a:off x="4730785" y="2420217"/>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89" name="Straight Arrow Connector 288"/>
              <p:cNvCxnSpPr/>
              <p:nvPr/>
            </p:nvCxnSpPr>
            <p:spPr>
              <a:xfrm flipH="1" flipV="1">
                <a:off x="4825404" y="2017594"/>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p:cNvCxnSpPr/>
              <p:nvPr/>
            </p:nvCxnSpPr>
            <p:spPr>
              <a:xfrm>
                <a:off x="3684910" y="3931584"/>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290" name="Group 289"/>
              <p:cNvGrpSpPr/>
              <p:nvPr/>
            </p:nvGrpSpPr>
            <p:grpSpPr>
              <a:xfrm>
                <a:off x="4767694" y="2192099"/>
                <a:ext cx="105277" cy="100922"/>
                <a:chOff x="7156926" y="343515"/>
                <a:chExt cx="85539" cy="153801"/>
              </a:xfrm>
            </p:grpSpPr>
            <p:sp>
              <p:nvSpPr>
                <p:cNvPr id="291" name="Isosceles Triangle 290"/>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92" name="Isosceles Triangle 291"/>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66" name="Straight Connector 365"/>
              <p:cNvCxnSpPr>
                <a:endCxn id="346" idx="3"/>
              </p:cNvCxnSpPr>
              <p:nvPr/>
            </p:nvCxnSpPr>
            <p:spPr>
              <a:xfrm flipH="1">
                <a:off x="3871927" y="3931213"/>
                <a:ext cx="612092" cy="1420"/>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378" name="Freeform 377"/>
              <p:cNvSpPr/>
              <p:nvPr/>
            </p:nvSpPr>
            <p:spPr>
              <a:xfrm>
                <a:off x="2522147" y="327059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88" name="Freeform 387"/>
              <p:cNvSpPr/>
              <p:nvPr/>
            </p:nvSpPr>
            <p:spPr>
              <a:xfrm flipV="1">
                <a:off x="2524125" y="3611785"/>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 name="Freeform 27"/>
              <p:cNvSpPr/>
              <p:nvPr/>
            </p:nvSpPr>
            <p:spPr>
              <a:xfrm>
                <a:off x="2502819" y="3276096"/>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19" name="Rectangle 318"/>
              <p:cNvSpPr/>
              <p:nvPr/>
            </p:nvSpPr>
            <p:spPr>
              <a:xfrm>
                <a:off x="3734281" y="3244174"/>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89" name="Freeform 388"/>
              <p:cNvSpPr/>
              <p:nvPr/>
            </p:nvSpPr>
            <p:spPr>
              <a:xfrm flipV="1">
                <a:off x="2504797" y="360627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6" name="Rectangle 345"/>
              <p:cNvSpPr/>
              <p:nvPr/>
            </p:nvSpPr>
            <p:spPr>
              <a:xfrm>
                <a:off x="3732316" y="3896085"/>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1" name="Freeform 390"/>
              <p:cNvSpPr/>
              <p:nvPr/>
            </p:nvSpPr>
            <p:spPr>
              <a:xfrm>
                <a:off x="7134750" y="3269944"/>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2" name="Freeform 391"/>
              <p:cNvSpPr/>
              <p:nvPr/>
            </p:nvSpPr>
            <p:spPr>
              <a:xfrm flipV="1">
                <a:off x="7133553" y="361113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37" name="Freeform 436"/>
              <p:cNvSpPr/>
              <p:nvPr/>
            </p:nvSpPr>
            <p:spPr>
              <a:xfrm>
                <a:off x="7115422" y="327545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49" name="Freeform 448"/>
              <p:cNvSpPr/>
              <p:nvPr/>
            </p:nvSpPr>
            <p:spPr>
              <a:xfrm flipV="1">
                <a:off x="7114225" y="3605633"/>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59" name="Straight Connector 358"/>
              <p:cNvCxnSpPr>
                <a:stCxn id="300" idx="2"/>
              </p:cNvCxnSpPr>
              <p:nvPr/>
            </p:nvCxnSpPr>
            <p:spPr>
              <a:xfrm flipH="1">
                <a:off x="9128816" y="3267029"/>
                <a:ext cx="144362"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99" name="Straight Connector 298"/>
              <p:cNvCxnSpPr>
                <a:endCxn id="300" idx="2"/>
              </p:cNvCxnSpPr>
              <p:nvPr/>
            </p:nvCxnSpPr>
            <p:spPr>
              <a:xfrm>
                <a:off x="9064036" y="3267029"/>
                <a:ext cx="209142"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36" name="Rectangle 335"/>
              <p:cNvSpPr/>
              <p:nvPr/>
            </p:nvSpPr>
            <p:spPr>
              <a:xfrm>
                <a:off x="8730011"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7" name="Straight Connector 336"/>
              <p:cNvCxnSpPr>
                <a:stCxn id="391" idx="8"/>
              </p:cNvCxnSpPr>
              <p:nvPr/>
            </p:nvCxnSpPr>
            <p:spPr>
              <a:xfrm>
                <a:off x="8368238" y="3270217"/>
                <a:ext cx="367578" cy="880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38" name="Freeform 337"/>
              <p:cNvSpPr/>
              <p:nvPr/>
            </p:nvSpPr>
            <p:spPr>
              <a:xfrm>
                <a:off x="8559804" y="323355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9" name="Straight Connector 338"/>
              <p:cNvCxnSpPr>
                <a:endCxn id="300" idx="2"/>
              </p:cNvCxnSpPr>
              <p:nvPr/>
            </p:nvCxnSpPr>
            <p:spPr>
              <a:xfrm flipV="1">
                <a:off x="8869622" y="3267029"/>
                <a:ext cx="403556" cy="3039"/>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63" name="Straight Connector 362"/>
              <p:cNvCxnSpPr/>
              <p:nvPr/>
            </p:nvCxnSpPr>
            <p:spPr>
              <a:xfrm>
                <a:off x="8617547" y="3375851"/>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61" name="Rectangle 360"/>
              <p:cNvSpPr/>
              <p:nvPr/>
            </p:nvSpPr>
            <p:spPr>
              <a:xfrm>
                <a:off x="8482537"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2" name="Rectangle 361"/>
              <p:cNvSpPr/>
              <p:nvPr/>
            </p:nvSpPr>
            <p:spPr>
              <a:xfrm>
                <a:off x="8725142"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4" name="Freeform 363"/>
              <p:cNvSpPr/>
              <p:nvPr/>
            </p:nvSpPr>
            <p:spPr>
              <a:xfrm>
                <a:off x="8554935" y="3330385"/>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 name="Freeform 39"/>
              <p:cNvSpPr/>
              <p:nvPr/>
            </p:nvSpPr>
            <p:spPr>
              <a:xfrm>
                <a:off x="8863772" y="3270225"/>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537" name="Straight Connector 536"/>
              <p:cNvCxnSpPr>
                <a:stCxn id="391" idx="8"/>
                <a:endCxn id="361" idx="1"/>
              </p:cNvCxnSpPr>
              <p:nvPr/>
            </p:nvCxnSpPr>
            <p:spPr>
              <a:xfrm>
                <a:off x="8368238" y="3270217"/>
                <a:ext cx="114299" cy="10760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21" name="Rectangle 320"/>
              <p:cNvSpPr/>
              <p:nvPr/>
            </p:nvSpPr>
            <p:spPr>
              <a:xfrm>
                <a:off x="8487406"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538" name="Straight Connector 537"/>
              <p:cNvCxnSpPr>
                <a:stCxn id="408" idx="1"/>
                <a:endCxn id="392" idx="8"/>
              </p:cNvCxnSpPr>
              <p:nvPr/>
            </p:nvCxnSpPr>
            <p:spPr>
              <a:xfrm flipH="1">
                <a:off x="8367041" y="3824497"/>
                <a:ext cx="136459" cy="11049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27" name="Straight Connector 326"/>
              <p:cNvCxnSpPr/>
              <p:nvPr/>
            </p:nvCxnSpPr>
            <p:spPr>
              <a:xfrm flipV="1">
                <a:off x="300056" y="3597853"/>
                <a:ext cx="4754017" cy="7780"/>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nvGrpSpPr>
              <p:cNvPr id="56" name="Group 55"/>
              <p:cNvGrpSpPr/>
              <p:nvPr/>
            </p:nvGrpSpPr>
            <p:grpSpPr>
              <a:xfrm>
                <a:off x="5058694" y="3521200"/>
                <a:ext cx="2079783" cy="143241"/>
                <a:chOff x="8204200" y="1523562"/>
                <a:chExt cx="2079783" cy="143241"/>
              </a:xfrm>
            </p:grpSpPr>
            <p:sp>
              <p:nvSpPr>
                <p:cNvPr id="53" name="Freeform 52"/>
                <p:cNvSpPr/>
                <p:nvPr/>
              </p:nvSpPr>
              <p:spPr>
                <a:xfrm>
                  <a:off x="8204200" y="1523562"/>
                  <a:ext cx="2076450" cy="138105"/>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0" name="Freeform 539"/>
                <p:cNvSpPr/>
                <p:nvPr/>
              </p:nvSpPr>
              <p:spPr>
                <a:xfrm>
                  <a:off x="8207533" y="1528698"/>
                  <a:ext cx="2076450" cy="138105"/>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541" name="Rectangle 540"/>
              <p:cNvSpPr/>
              <p:nvPr/>
            </p:nvSpPr>
            <p:spPr>
              <a:xfrm>
                <a:off x="-9800" y="3348045"/>
                <a:ext cx="2047377" cy="4721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542" name="Group 541"/>
              <p:cNvGrpSpPr/>
              <p:nvPr/>
            </p:nvGrpSpPr>
            <p:grpSpPr>
              <a:xfrm>
                <a:off x="-41902" y="3501920"/>
                <a:ext cx="2084404" cy="226665"/>
                <a:chOff x="8199579" y="1495020"/>
                <a:chExt cx="2084404" cy="226665"/>
              </a:xfrm>
            </p:grpSpPr>
            <p:sp>
              <p:nvSpPr>
                <p:cNvPr id="543" name="Freeform 542"/>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4" name="Freeform 543"/>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5" name="Freeform 544"/>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cxnSp>
          <p:nvCxnSpPr>
            <p:cNvPr id="70" name="Straight Connector 69"/>
            <p:cNvCxnSpPr/>
            <p:nvPr/>
          </p:nvCxnSpPr>
          <p:spPr>
            <a:xfrm flipV="1">
              <a:off x="3800508" y="3116316"/>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6" name="Straight Connector 545"/>
            <p:cNvCxnSpPr/>
            <p:nvPr/>
          </p:nvCxnSpPr>
          <p:spPr>
            <a:xfrm flipV="1">
              <a:off x="3800508" y="3962655"/>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7" name="Straight Connector 546"/>
            <p:cNvCxnSpPr/>
            <p:nvPr/>
          </p:nvCxnSpPr>
          <p:spPr>
            <a:xfrm flipV="1">
              <a:off x="8563008"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8" name="Straight Connector 547"/>
            <p:cNvCxnSpPr/>
            <p:nvPr/>
          </p:nvCxnSpPr>
          <p:spPr>
            <a:xfrm flipV="1">
              <a:off x="8563008"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9" name="Straight Connector 548"/>
            <p:cNvCxnSpPr/>
            <p:nvPr/>
          </p:nvCxnSpPr>
          <p:spPr>
            <a:xfrm flipV="1">
              <a:off x="8805895"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50" name="Straight Connector 549"/>
            <p:cNvCxnSpPr/>
            <p:nvPr/>
          </p:nvCxnSpPr>
          <p:spPr>
            <a:xfrm flipV="1">
              <a:off x="8805895"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551" name="Group 550"/>
          <p:cNvGrpSpPr/>
          <p:nvPr/>
        </p:nvGrpSpPr>
        <p:grpSpPr>
          <a:xfrm>
            <a:off x="257107" y="3702602"/>
            <a:ext cx="1702473" cy="630946"/>
            <a:chOff x="8676180" y="6483875"/>
            <a:chExt cx="1702473" cy="630946"/>
          </a:xfrm>
        </p:grpSpPr>
        <p:grpSp>
          <p:nvGrpSpPr>
            <p:cNvPr id="552" name="Group 551"/>
            <p:cNvGrpSpPr/>
            <p:nvPr/>
          </p:nvGrpSpPr>
          <p:grpSpPr>
            <a:xfrm>
              <a:off x="8676180" y="6483875"/>
              <a:ext cx="1702473" cy="630946"/>
              <a:chOff x="6784698" y="6179020"/>
              <a:chExt cx="1702473" cy="630946"/>
            </a:xfrm>
          </p:grpSpPr>
          <p:grpSp>
            <p:nvGrpSpPr>
              <p:cNvPr id="554" name="Group 553"/>
              <p:cNvGrpSpPr/>
              <p:nvPr/>
            </p:nvGrpSpPr>
            <p:grpSpPr>
              <a:xfrm>
                <a:off x="6784698" y="6179020"/>
                <a:ext cx="1702473" cy="630946"/>
                <a:chOff x="6504482" y="6076966"/>
                <a:chExt cx="1702473" cy="630946"/>
              </a:xfrm>
            </p:grpSpPr>
            <p:grpSp>
              <p:nvGrpSpPr>
                <p:cNvPr id="556" name="Group 555"/>
                <p:cNvGrpSpPr/>
                <p:nvPr/>
              </p:nvGrpSpPr>
              <p:grpSpPr>
                <a:xfrm>
                  <a:off x="6507885" y="6076969"/>
                  <a:ext cx="905558" cy="630943"/>
                  <a:chOff x="8116074" y="3698420"/>
                  <a:chExt cx="583403" cy="406483"/>
                </a:xfrm>
              </p:grpSpPr>
              <p:sp>
                <p:nvSpPr>
                  <p:cNvPr id="567" name="Rectangle 566"/>
                  <p:cNvSpPr/>
                  <p:nvPr/>
                </p:nvSpPr>
                <p:spPr>
                  <a:xfrm>
                    <a:off x="8116074" y="3738125"/>
                    <a:ext cx="102315" cy="45719"/>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8" name="TextBox 567"/>
                  <p:cNvSpPr txBox="1"/>
                  <p:nvPr/>
                </p:nvSpPr>
                <p:spPr>
                  <a:xfrm flipH="1">
                    <a:off x="8159153" y="3698420"/>
                    <a:ext cx="540324" cy="406483"/>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Superfluid @ 1.9K</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Liquid He @ 4.5 K</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Gaseous </a:t>
                    </a: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Heater</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Vacuum barrier</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sp>
                <p:nvSpPr>
                  <p:cNvPr id="569" name="Rectangle 568"/>
                  <p:cNvSpPr/>
                  <p:nvPr/>
                </p:nvSpPr>
                <p:spPr>
                  <a:xfrm>
                    <a:off x="8116074" y="3809452"/>
                    <a:ext cx="102315" cy="45719"/>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70" name="Rectangle 569"/>
                  <p:cNvSpPr/>
                  <p:nvPr/>
                </p:nvSpPr>
                <p:spPr>
                  <a:xfrm>
                    <a:off x="8116074" y="3883085"/>
                    <a:ext cx="102315" cy="45719"/>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557" name="Straight Connector 556"/>
                <p:cNvCxnSpPr/>
                <p:nvPr/>
              </p:nvCxnSpPr>
              <p:spPr>
                <a:xfrm>
                  <a:off x="7452875" y="6168044"/>
                  <a:ext cx="190072" cy="0"/>
                </a:xfrm>
                <a:prstGeom prst="line">
                  <a:avLst/>
                </a:prstGeom>
                <a:noFill/>
                <a:ln w="952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558" name="Straight Connector 557"/>
                <p:cNvCxnSpPr/>
                <p:nvPr/>
              </p:nvCxnSpPr>
              <p:spPr>
                <a:xfrm>
                  <a:off x="7451890" y="6281498"/>
                  <a:ext cx="221501" cy="0"/>
                </a:xfrm>
                <a:prstGeom prst="line">
                  <a:avLst/>
                </a:prstGeom>
                <a:noFill/>
                <a:ln w="9525">
                  <a:solidFill>
                    <a:srgbClr val="00B05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559" name="Straight Connector 558"/>
                <p:cNvCxnSpPr/>
                <p:nvPr/>
              </p:nvCxnSpPr>
              <p:spPr>
                <a:xfrm>
                  <a:off x="7451890" y="6397838"/>
                  <a:ext cx="201448" cy="0"/>
                </a:xfrm>
                <a:prstGeom prst="line">
                  <a:avLst/>
                </a:prstGeom>
                <a:noFill/>
                <a:ln w="9525">
                  <a:solidFill>
                    <a:srgbClr val="FFFF00"/>
                  </a:solidFill>
                  <a:prstDash val="sysDot"/>
                </a:ln>
                <a:effectLst/>
              </p:spPr>
              <p:style>
                <a:lnRef idx="1">
                  <a:schemeClr val="accent1"/>
                </a:lnRef>
                <a:fillRef idx="3">
                  <a:schemeClr val="accent1"/>
                </a:fillRef>
                <a:effectRef idx="2">
                  <a:schemeClr val="accent1"/>
                </a:effectRef>
                <a:fontRef idx="minor">
                  <a:schemeClr val="lt1"/>
                </a:fontRef>
              </p:style>
            </p:cxnSp>
            <p:sp>
              <p:nvSpPr>
                <p:cNvPr id="560" name="Rectangle 559"/>
                <p:cNvSpPr/>
                <p:nvPr/>
              </p:nvSpPr>
              <p:spPr>
                <a:xfrm>
                  <a:off x="7447878" y="6566880"/>
                  <a:ext cx="139430" cy="4571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561" name="Group 560"/>
                <p:cNvGrpSpPr/>
                <p:nvPr/>
              </p:nvGrpSpPr>
              <p:grpSpPr>
                <a:xfrm>
                  <a:off x="6504482" y="6463451"/>
                  <a:ext cx="162215" cy="70965"/>
                  <a:chOff x="7920225" y="3723877"/>
                  <a:chExt cx="119829" cy="131828"/>
                </a:xfrm>
              </p:grpSpPr>
              <p:sp>
                <p:nvSpPr>
                  <p:cNvPr id="563" name="Oval 562"/>
                  <p:cNvSpPr/>
                  <p:nvPr/>
                </p:nvSpPr>
                <p:spPr>
                  <a:xfrm>
                    <a:off x="7920225" y="3723878"/>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4" name="Oval 563"/>
                  <p:cNvSpPr/>
                  <p:nvPr/>
                </p:nvSpPr>
                <p:spPr>
                  <a:xfrm>
                    <a:off x="7943084" y="3725714"/>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5" name="Oval 564"/>
                  <p:cNvSpPr/>
                  <p:nvPr/>
                </p:nvSpPr>
                <p:spPr>
                  <a:xfrm>
                    <a:off x="7972688" y="3723877"/>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6" name="Oval 565"/>
                  <p:cNvSpPr/>
                  <p:nvPr/>
                </p:nvSpPr>
                <p:spPr>
                  <a:xfrm>
                    <a:off x="7994335" y="3723878"/>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562" name="TextBox 561"/>
                <p:cNvSpPr txBox="1"/>
                <p:nvPr/>
              </p:nvSpPr>
              <p:spPr>
                <a:xfrm flipH="1">
                  <a:off x="7579860" y="6076966"/>
                  <a:ext cx="627095" cy="630942"/>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HTS</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MgB2</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err="1" smtClean="0">
                      <a:ln>
                        <a:noFill/>
                      </a:ln>
                      <a:solidFill>
                        <a:srgbClr val="005F8C"/>
                      </a:solidFill>
                      <a:effectLst/>
                      <a:uLnTx/>
                      <a:uFillTx/>
                      <a:latin typeface="Calibri" panose="020F0502020204030204"/>
                      <a:ea typeface="+mn-ea"/>
                      <a:cs typeface="+mn-cs"/>
                    </a:rPr>
                    <a:t>NbTi</a:t>
                  </a:r>
                  <a:endPar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Warm cable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Splice</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grpSp>
          <p:cxnSp>
            <p:nvCxnSpPr>
              <p:cNvPr id="555" name="Straight Connector 554"/>
              <p:cNvCxnSpPr/>
              <p:nvPr/>
            </p:nvCxnSpPr>
            <p:spPr>
              <a:xfrm>
                <a:off x="7731128" y="6599572"/>
                <a:ext cx="201448" cy="0"/>
              </a:xfrm>
              <a:prstGeom prst="line">
                <a:avLst/>
              </a:prstGeom>
              <a:noFill/>
              <a:ln w="9525">
                <a:solidFill>
                  <a:schemeClr val="tx1">
                    <a:lumMod val="50000"/>
                    <a:lumOff val="5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553" name="Straight Connector 552"/>
            <p:cNvCxnSpPr/>
            <p:nvPr/>
          </p:nvCxnSpPr>
          <p:spPr>
            <a:xfrm flipH="1">
              <a:off x="8676455" y="7000405"/>
              <a:ext cx="14564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82" name="TextBox 81"/>
          <p:cNvSpPr txBox="1"/>
          <p:nvPr/>
        </p:nvSpPr>
        <p:spPr>
          <a:xfrm>
            <a:off x="189391" y="3281323"/>
            <a:ext cx="184858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prstClr val="black"/>
                </a:solidFill>
                <a:effectLst/>
                <a:uLnTx/>
                <a:uFillTx/>
                <a:latin typeface="Arial"/>
                <a:ea typeface="+mn-ea"/>
                <a:cs typeface="+mn-cs"/>
              </a:rPr>
              <a:t>DFHx</a:t>
            </a:r>
            <a:r>
              <a:rPr kumimoji="0" lang="en-GB" sz="1200" b="0" i="0" u="none" strike="noStrike" kern="1200" cap="none" spc="0" normalizeH="0" baseline="0" noProof="0" dirty="0" smtClean="0">
                <a:ln>
                  <a:noFill/>
                </a:ln>
                <a:solidFill>
                  <a:prstClr val="black"/>
                </a:solidFill>
                <a:effectLst/>
                <a:uLnTx/>
                <a:uFillTx/>
                <a:latin typeface="Arial"/>
                <a:ea typeface="+mn-ea"/>
                <a:cs typeface="+mn-cs"/>
              </a:rPr>
              <a:t> layout for analysis</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sp>
        <p:nvSpPr>
          <p:cNvPr id="571" name="TextBox 570"/>
          <p:cNvSpPr txBox="1"/>
          <p:nvPr/>
        </p:nvSpPr>
        <p:spPr>
          <a:xfrm>
            <a:off x="126635" y="5660896"/>
            <a:ext cx="253787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prstClr val="black"/>
                </a:solidFill>
                <a:effectLst/>
                <a:uLnTx/>
                <a:uFillTx/>
                <a:latin typeface="Arial"/>
                <a:ea typeface="+mn-ea"/>
                <a:cs typeface="+mn-cs"/>
              </a:rPr>
              <a:t>DFHx</a:t>
            </a:r>
            <a:r>
              <a:rPr kumimoji="0" lang="en-GB" sz="1200" b="0" i="0" u="none" strike="noStrike" kern="1200" cap="none" spc="0" normalizeH="0" baseline="0" noProof="0" dirty="0" smtClean="0">
                <a:ln>
                  <a:noFill/>
                </a:ln>
                <a:solidFill>
                  <a:prstClr val="black"/>
                </a:solidFill>
                <a:effectLst/>
                <a:uLnTx/>
                <a:uFillTx/>
                <a:latin typeface="Arial"/>
                <a:ea typeface="+mn-ea"/>
                <a:cs typeface="+mn-cs"/>
              </a:rPr>
              <a:t> 3D pre-design for illustration</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60476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p:cNvGrpSpPr/>
          <p:nvPr/>
        </p:nvGrpSpPr>
        <p:grpSpPr>
          <a:xfrm>
            <a:off x="4418694" y="5101716"/>
            <a:ext cx="7609128" cy="1638381"/>
            <a:chOff x="-41902" y="1568440"/>
            <a:chExt cx="11681415" cy="2515217"/>
          </a:xfrm>
        </p:grpSpPr>
        <p:grpSp>
          <p:nvGrpSpPr>
            <p:cNvPr id="160" name="Group 159"/>
            <p:cNvGrpSpPr/>
            <p:nvPr/>
          </p:nvGrpSpPr>
          <p:grpSpPr>
            <a:xfrm>
              <a:off x="-41902" y="1568440"/>
              <a:ext cx="11681415" cy="2515217"/>
              <a:chOff x="-41902" y="1568440"/>
              <a:chExt cx="11681415" cy="2515217"/>
            </a:xfrm>
          </p:grpSpPr>
          <p:cxnSp>
            <p:nvCxnSpPr>
              <p:cNvPr id="167" name="Straight Connector 166"/>
              <p:cNvCxnSpPr/>
              <p:nvPr/>
            </p:nvCxnSpPr>
            <p:spPr>
              <a:xfrm flipV="1">
                <a:off x="4842110" y="2864623"/>
                <a:ext cx="1" cy="77782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sp>
            <p:nvSpPr>
              <p:cNvPr id="168" name="Arc 167"/>
              <p:cNvSpPr/>
              <p:nvPr/>
            </p:nvSpPr>
            <p:spPr>
              <a:xfrm rot="5400000">
                <a:off x="4010241" y="3097344"/>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69" name="Arc 168"/>
              <p:cNvSpPr/>
              <p:nvPr/>
            </p:nvSpPr>
            <p:spPr>
              <a:xfrm rot="5400000">
                <a:off x="4008068" y="3097344"/>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70" name="Arc 169"/>
              <p:cNvSpPr/>
              <p:nvPr/>
            </p:nvSpPr>
            <p:spPr>
              <a:xfrm rot="5400000">
                <a:off x="4012313" y="310150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71" name="Straight Connector 170"/>
              <p:cNvCxnSpPr>
                <a:stCxn id="170" idx="0"/>
              </p:cNvCxnSpPr>
              <p:nvPr/>
            </p:nvCxnSpPr>
            <p:spPr>
              <a:xfrm flipH="1" flipV="1">
                <a:off x="4843203" y="2864794"/>
                <a:ext cx="761" cy="652537"/>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172" name="Straight Connector 171"/>
              <p:cNvCxnSpPr/>
              <p:nvPr/>
            </p:nvCxnSpPr>
            <p:spPr>
              <a:xfrm flipH="1" flipV="1">
                <a:off x="4845752" y="2875666"/>
                <a:ext cx="761" cy="652537"/>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173" name="Straight Connector 172"/>
              <p:cNvCxnSpPr/>
              <p:nvPr/>
            </p:nvCxnSpPr>
            <p:spPr>
              <a:xfrm>
                <a:off x="3987913" y="3600496"/>
                <a:ext cx="3471081" cy="0"/>
              </a:xfrm>
              <a:prstGeom prst="line">
                <a:avLst/>
              </a:prstGeom>
              <a:noFill/>
              <a:ln w="206375">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sp>
            <p:nvSpPr>
              <p:cNvPr id="174" name="Arc 173"/>
              <p:cNvSpPr/>
              <p:nvPr/>
            </p:nvSpPr>
            <p:spPr>
              <a:xfrm rot="5400000">
                <a:off x="8651097" y="1568440"/>
                <a:ext cx="2018469" cy="2018469"/>
              </a:xfrm>
              <a:prstGeom prst="arc">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75" name="Straight Connector 174"/>
              <p:cNvCxnSpPr/>
              <p:nvPr/>
            </p:nvCxnSpPr>
            <p:spPr>
              <a:xfrm flipH="1">
                <a:off x="10518686" y="2573407"/>
                <a:ext cx="279621"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6" name="Rectangle 175"/>
              <p:cNvSpPr/>
              <p:nvPr/>
            </p:nvSpPr>
            <p:spPr>
              <a:xfrm>
                <a:off x="7136180" y="3110835"/>
                <a:ext cx="2041573" cy="97282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77" name="Rectangle 176"/>
              <p:cNvSpPr/>
              <p:nvPr/>
            </p:nvSpPr>
            <p:spPr>
              <a:xfrm>
                <a:off x="7251225" y="3463991"/>
                <a:ext cx="429500"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78" name="Rectangle 177"/>
              <p:cNvSpPr/>
              <p:nvPr/>
            </p:nvSpPr>
            <p:spPr>
              <a:xfrm>
                <a:off x="2411965" y="3124255"/>
                <a:ext cx="1576382" cy="95940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79" name="Arc 178"/>
              <p:cNvSpPr/>
              <p:nvPr/>
            </p:nvSpPr>
            <p:spPr>
              <a:xfrm rot="5400000">
                <a:off x="3550774" y="2448797"/>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80" name="Straight Connector 179"/>
              <p:cNvCxnSpPr>
                <a:endCxn id="178" idx="1"/>
              </p:cNvCxnSpPr>
              <p:nvPr/>
            </p:nvCxnSpPr>
            <p:spPr>
              <a:xfrm>
                <a:off x="0" y="3603956"/>
                <a:ext cx="2411965"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181" name="Straight Connector 180"/>
              <p:cNvCxnSpPr/>
              <p:nvPr/>
            </p:nvCxnSpPr>
            <p:spPr>
              <a:xfrm>
                <a:off x="3141127" y="3929583"/>
                <a:ext cx="1316025"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182" name="Straight Connector 181"/>
              <p:cNvCxnSpPr/>
              <p:nvPr/>
            </p:nvCxnSpPr>
            <p:spPr>
              <a:xfrm>
                <a:off x="2411965" y="3463992"/>
                <a:ext cx="0" cy="28525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211932" y="3597854"/>
                <a:ext cx="4842142" cy="2642"/>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184" name="Rectangle 183"/>
              <p:cNvSpPr/>
              <p:nvPr/>
            </p:nvSpPr>
            <p:spPr>
              <a:xfrm>
                <a:off x="2541730" y="3463991"/>
                <a:ext cx="275536"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85" name="Straight Connector 184"/>
              <p:cNvCxnSpPr>
                <a:endCxn id="186" idx="2"/>
              </p:cNvCxnSpPr>
              <p:nvPr/>
            </p:nvCxnSpPr>
            <p:spPr>
              <a:xfrm>
                <a:off x="3690247" y="3280445"/>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186" name="Arc 185"/>
              <p:cNvSpPr/>
              <p:nvPr/>
            </p:nvSpPr>
            <p:spPr>
              <a:xfrm rot="5400000">
                <a:off x="3553363" y="2448797"/>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87" name="Rectangle 186"/>
              <p:cNvSpPr/>
              <p:nvPr/>
            </p:nvSpPr>
            <p:spPr>
              <a:xfrm>
                <a:off x="4254838" y="2425191"/>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88" name="Straight Arrow Connector 187"/>
              <p:cNvCxnSpPr/>
              <p:nvPr/>
            </p:nvCxnSpPr>
            <p:spPr>
              <a:xfrm flipH="1" flipV="1">
                <a:off x="4349457" y="2022568"/>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189" name="Group 188"/>
              <p:cNvGrpSpPr/>
              <p:nvPr/>
            </p:nvGrpSpPr>
            <p:grpSpPr>
              <a:xfrm>
                <a:off x="4291747" y="2197073"/>
                <a:ext cx="105277" cy="100922"/>
                <a:chOff x="7156926" y="343515"/>
                <a:chExt cx="85539" cy="153801"/>
              </a:xfrm>
            </p:grpSpPr>
            <p:sp>
              <p:nvSpPr>
                <p:cNvPr id="428" name="Isosceles Triangle 427"/>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29" name="Isosceles Triangle 428"/>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190" name="Arc 189"/>
              <p:cNvSpPr/>
              <p:nvPr/>
            </p:nvSpPr>
            <p:spPr>
              <a:xfrm rot="5400000">
                <a:off x="3552846" y="2452959"/>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91" name="Straight Connector 190"/>
              <p:cNvCxnSpPr>
                <a:stCxn id="198" idx="0"/>
              </p:cNvCxnSpPr>
              <p:nvPr/>
            </p:nvCxnSpPr>
            <p:spPr>
              <a:xfrm flipV="1">
                <a:off x="10662901" y="2100860"/>
                <a:ext cx="0" cy="486239"/>
              </a:xfrm>
              <a:prstGeom prst="line">
                <a:avLst/>
              </a:prstGeom>
              <a:noFill/>
              <a:ln w="38100">
                <a:solidFill>
                  <a:schemeClr val="bg2">
                    <a:lumMod val="20000"/>
                    <a:lumOff val="80000"/>
                  </a:schemeClr>
                </a:solidFill>
                <a:tailEnd type="triangle" w="sm" len="med"/>
              </a:ln>
              <a:effectLst/>
            </p:spPr>
            <p:style>
              <a:lnRef idx="1">
                <a:schemeClr val="accent1"/>
              </a:lnRef>
              <a:fillRef idx="3">
                <a:schemeClr val="accent1"/>
              </a:fillRef>
              <a:effectRef idx="2">
                <a:schemeClr val="accent1"/>
              </a:effectRef>
              <a:fontRef idx="minor">
                <a:schemeClr val="lt1"/>
              </a:fontRef>
            </p:style>
          </p:cxnSp>
          <p:sp>
            <p:nvSpPr>
              <p:cNvPr id="194" name="TextBox 193"/>
              <p:cNvSpPr txBox="1"/>
              <p:nvPr/>
            </p:nvSpPr>
            <p:spPr>
              <a:xfrm flipH="1">
                <a:off x="2727434" y="2829682"/>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DFHx1</a:t>
                </a:r>
              </a:p>
            </p:txBody>
          </p:sp>
          <p:sp>
            <p:nvSpPr>
              <p:cNvPr id="195" name="TextBox 194"/>
              <p:cNvSpPr txBox="1"/>
              <p:nvPr/>
            </p:nvSpPr>
            <p:spPr>
              <a:xfrm flipH="1">
                <a:off x="7844531" y="2803800"/>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DFHx2</a:t>
                </a:r>
              </a:p>
            </p:txBody>
          </p:sp>
          <p:cxnSp>
            <p:nvCxnSpPr>
              <p:cNvPr id="196" name="Straight Connector 195"/>
              <p:cNvCxnSpPr>
                <a:stCxn id="174" idx="2"/>
              </p:cNvCxnSpPr>
              <p:nvPr/>
            </p:nvCxnSpPr>
            <p:spPr>
              <a:xfrm flipH="1">
                <a:off x="9066178" y="3586909"/>
                <a:ext cx="594153" cy="0"/>
              </a:xfrm>
              <a:prstGeom prst="line">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197" name="Straight Connector 196"/>
              <p:cNvCxnSpPr>
                <a:stCxn id="198" idx="2"/>
              </p:cNvCxnSpPr>
              <p:nvPr/>
            </p:nvCxnSpPr>
            <p:spPr>
              <a:xfrm flipH="1">
                <a:off x="7503444" y="3596334"/>
                <a:ext cx="2150222"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198" name="Arc 197"/>
              <p:cNvSpPr/>
              <p:nvPr/>
            </p:nvSpPr>
            <p:spPr>
              <a:xfrm rot="5400000">
                <a:off x="8644432" y="1577865"/>
                <a:ext cx="2018469" cy="2018469"/>
              </a:xfrm>
              <a:prstGeom prst="arc">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99" name="Straight Connector 198"/>
              <p:cNvCxnSpPr>
                <a:stCxn id="190" idx="2"/>
                <a:endCxn id="242" idx="3"/>
              </p:cNvCxnSpPr>
              <p:nvPr/>
            </p:nvCxnSpPr>
            <p:spPr>
              <a:xfrm flipH="1" flipV="1">
                <a:off x="3873892" y="3280722"/>
                <a:ext cx="94779" cy="3888"/>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200" name="Arc 199"/>
              <p:cNvSpPr/>
              <p:nvPr/>
            </p:nvSpPr>
            <p:spPr>
              <a:xfrm rot="5400000">
                <a:off x="8859524" y="2435378"/>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01" name="Arc 200"/>
              <p:cNvSpPr/>
              <p:nvPr/>
            </p:nvSpPr>
            <p:spPr>
              <a:xfrm rot="5400000">
                <a:off x="8857353" y="2435378"/>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02" name="Rectangle 201"/>
              <p:cNvSpPr/>
              <p:nvPr/>
            </p:nvSpPr>
            <p:spPr>
              <a:xfrm>
                <a:off x="93921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03" name="Straight Arrow Connector 202"/>
              <p:cNvCxnSpPr/>
              <p:nvPr/>
            </p:nvCxnSpPr>
            <p:spPr>
              <a:xfrm flipH="1" flipV="1">
                <a:off x="9486756"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04" name="Group 203"/>
              <p:cNvGrpSpPr/>
              <p:nvPr/>
            </p:nvGrpSpPr>
            <p:grpSpPr>
              <a:xfrm>
                <a:off x="9429047" y="2183655"/>
                <a:ext cx="105277" cy="100922"/>
                <a:chOff x="7156926" y="343515"/>
                <a:chExt cx="85539" cy="153801"/>
              </a:xfrm>
            </p:grpSpPr>
            <p:sp>
              <p:nvSpPr>
                <p:cNvPr id="426" name="Isosceles Triangle 425"/>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27" name="Isosceles Triangle 426"/>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205" name="Arc 204"/>
              <p:cNvSpPr/>
              <p:nvPr/>
            </p:nvSpPr>
            <p:spPr>
              <a:xfrm rot="5400000">
                <a:off x="8857353" y="243858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06" name="Straight Arrow Connector 205"/>
              <p:cNvCxnSpPr/>
              <p:nvPr/>
            </p:nvCxnSpPr>
            <p:spPr>
              <a:xfrm flipH="1" flipV="1">
                <a:off x="9619478"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07" name="Group 206"/>
              <p:cNvGrpSpPr/>
              <p:nvPr/>
            </p:nvGrpSpPr>
            <p:grpSpPr>
              <a:xfrm>
                <a:off x="9561769" y="2183655"/>
                <a:ext cx="105277" cy="100922"/>
                <a:chOff x="7156926" y="343515"/>
                <a:chExt cx="85539" cy="153801"/>
              </a:xfrm>
            </p:grpSpPr>
            <p:sp>
              <p:nvSpPr>
                <p:cNvPr id="424" name="Isosceles Triangle 423"/>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25" name="Isosceles Triangle 424"/>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08" name="Straight Arrow Connector 207"/>
              <p:cNvCxnSpPr/>
              <p:nvPr/>
            </p:nvCxnSpPr>
            <p:spPr>
              <a:xfrm flipH="1" flipV="1">
                <a:off x="9748417"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09" name="Group 208"/>
              <p:cNvGrpSpPr/>
              <p:nvPr/>
            </p:nvGrpSpPr>
            <p:grpSpPr>
              <a:xfrm>
                <a:off x="9690708" y="2183655"/>
                <a:ext cx="105277" cy="100922"/>
                <a:chOff x="7156926" y="343515"/>
                <a:chExt cx="85539" cy="153801"/>
              </a:xfrm>
            </p:grpSpPr>
            <p:sp>
              <p:nvSpPr>
                <p:cNvPr id="422" name="Isosceles Triangle 421"/>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23" name="Isosceles Triangle 422"/>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10" name="Straight Arrow Connector 209"/>
              <p:cNvCxnSpPr/>
              <p:nvPr/>
            </p:nvCxnSpPr>
            <p:spPr>
              <a:xfrm flipH="1" flipV="1">
                <a:off x="98774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11" name="Group 210"/>
              <p:cNvGrpSpPr/>
              <p:nvPr/>
            </p:nvGrpSpPr>
            <p:grpSpPr>
              <a:xfrm>
                <a:off x="9819744" y="2186219"/>
                <a:ext cx="105277" cy="100922"/>
                <a:chOff x="7156926" y="343515"/>
                <a:chExt cx="85539" cy="153801"/>
              </a:xfrm>
            </p:grpSpPr>
            <p:sp>
              <p:nvSpPr>
                <p:cNvPr id="420" name="Isosceles Triangle 419"/>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21" name="Isosceles Triangle 420"/>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12" name="Straight Connector 211"/>
              <p:cNvCxnSpPr/>
              <p:nvPr/>
            </p:nvCxnSpPr>
            <p:spPr>
              <a:xfrm flipH="1">
                <a:off x="94358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13" name="Rectangle 212"/>
              <p:cNvSpPr/>
              <p:nvPr/>
            </p:nvSpPr>
            <p:spPr>
              <a:xfrm>
                <a:off x="8370286" y="3199570"/>
                <a:ext cx="737568" cy="229606"/>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14" name="Arc 213"/>
              <p:cNvSpPr/>
              <p:nvPr/>
            </p:nvSpPr>
            <p:spPr>
              <a:xfrm rot="5400000">
                <a:off x="10535924" y="2979259"/>
                <a:ext cx="831651" cy="831651"/>
              </a:xfrm>
              <a:prstGeom prst="arc">
                <a:avLst/>
              </a:prstGeom>
              <a:noFill/>
              <a:ln w="1714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15" name="Straight Connector 214"/>
              <p:cNvCxnSpPr>
                <a:stCxn id="217" idx="2"/>
              </p:cNvCxnSpPr>
              <p:nvPr/>
            </p:nvCxnSpPr>
            <p:spPr>
              <a:xfrm flipH="1">
                <a:off x="9128816" y="3810910"/>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16" name="Straight Connector 215"/>
              <p:cNvCxnSpPr>
                <a:endCxn id="217" idx="2"/>
              </p:cNvCxnSpPr>
              <p:nvPr/>
            </p:nvCxnSpPr>
            <p:spPr>
              <a:xfrm>
                <a:off x="8434752" y="3810910"/>
                <a:ext cx="2514826" cy="0"/>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17" name="Arc 216"/>
              <p:cNvSpPr/>
              <p:nvPr/>
            </p:nvSpPr>
            <p:spPr>
              <a:xfrm rot="5400000">
                <a:off x="10533753" y="2979259"/>
                <a:ext cx="831651" cy="831651"/>
              </a:xfrm>
              <a:prstGeom prst="arc">
                <a:avLst/>
              </a:prstGeom>
              <a:noFill/>
              <a:ln w="10795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18" name="Rectangle 217"/>
              <p:cNvSpPr/>
              <p:nvPr/>
            </p:nvSpPr>
            <p:spPr>
              <a:xfrm>
                <a:off x="110685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19" name="Straight Arrow Connector 218"/>
              <p:cNvCxnSpPr/>
              <p:nvPr/>
            </p:nvCxnSpPr>
            <p:spPr>
              <a:xfrm flipH="1" flipV="1">
                <a:off x="11163156"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20" name="Group 219"/>
              <p:cNvGrpSpPr/>
              <p:nvPr/>
            </p:nvGrpSpPr>
            <p:grpSpPr>
              <a:xfrm>
                <a:off x="11105447" y="2183655"/>
                <a:ext cx="105277" cy="100922"/>
                <a:chOff x="7156926" y="343515"/>
                <a:chExt cx="85539" cy="153801"/>
              </a:xfrm>
            </p:grpSpPr>
            <p:sp>
              <p:nvSpPr>
                <p:cNvPr id="418" name="Isosceles Triangle 417"/>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9" name="Isosceles Triangle 418"/>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221" name="Arc 220"/>
              <p:cNvSpPr/>
              <p:nvPr/>
            </p:nvSpPr>
            <p:spPr>
              <a:xfrm rot="5400000">
                <a:off x="10533753" y="2982467"/>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22" name="Straight Connector 221"/>
              <p:cNvCxnSpPr>
                <a:stCxn id="335" idx="1"/>
                <a:endCxn id="217" idx="2"/>
              </p:cNvCxnSpPr>
              <p:nvPr/>
            </p:nvCxnSpPr>
            <p:spPr>
              <a:xfrm flipV="1">
                <a:off x="9068091" y="3810910"/>
                <a:ext cx="1881487" cy="9262"/>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223" name="Straight Arrow Connector 222"/>
              <p:cNvCxnSpPr/>
              <p:nvPr/>
            </p:nvCxnSpPr>
            <p:spPr>
              <a:xfrm flipH="1" flipV="1">
                <a:off x="11295878"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24" name="Group 223"/>
              <p:cNvGrpSpPr/>
              <p:nvPr/>
            </p:nvGrpSpPr>
            <p:grpSpPr>
              <a:xfrm>
                <a:off x="11238169" y="2183655"/>
                <a:ext cx="105277" cy="100922"/>
                <a:chOff x="7156926" y="343515"/>
                <a:chExt cx="85539" cy="153801"/>
              </a:xfrm>
            </p:grpSpPr>
            <p:sp>
              <p:nvSpPr>
                <p:cNvPr id="416" name="Isosceles Triangle 415"/>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7" name="Isosceles Triangle 416"/>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25" name="Straight Arrow Connector 224"/>
              <p:cNvCxnSpPr/>
              <p:nvPr/>
            </p:nvCxnSpPr>
            <p:spPr>
              <a:xfrm flipH="1" flipV="1">
                <a:off x="11424817"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26" name="Group 225"/>
              <p:cNvGrpSpPr/>
              <p:nvPr/>
            </p:nvGrpSpPr>
            <p:grpSpPr>
              <a:xfrm>
                <a:off x="11367108" y="2183655"/>
                <a:ext cx="105277" cy="100922"/>
                <a:chOff x="7156926" y="343515"/>
                <a:chExt cx="85539" cy="153801"/>
              </a:xfrm>
            </p:grpSpPr>
            <p:sp>
              <p:nvSpPr>
                <p:cNvPr id="401" name="Isosceles Triangle 400"/>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2" name="Isosceles Triangle 411"/>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27" name="Straight Arrow Connector 226"/>
              <p:cNvCxnSpPr/>
              <p:nvPr/>
            </p:nvCxnSpPr>
            <p:spPr>
              <a:xfrm flipH="1" flipV="1">
                <a:off x="115538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228" name="Group 227"/>
              <p:cNvGrpSpPr/>
              <p:nvPr/>
            </p:nvGrpSpPr>
            <p:grpSpPr>
              <a:xfrm>
                <a:off x="11496144" y="2186219"/>
                <a:ext cx="105277" cy="100922"/>
                <a:chOff x="7156926" y="343515"/>
                <a:chExt cx="85539" cy="153801"/>
              </a:xfrm>
            </p:grpSpPr>
            <p:sp>
              <p:nvSpPr>
                <p:cNvPr id="376" name="Isosceles Triangle 375"/>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77" name="Isosceles Triangle 376"/>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29" name="Straight Connector 228"/>
              <p:cNvCxnSpPr/>
              <p:nvPr/>
            </p:nvCxnSpPr>
            <p:spPr>
              <a:xfrm flipH="1">
                <a:off x="111122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30" name="Rectangle 229"/>
              <p:cNvSpPr/>
              <p:nvPr/>
            </p:nvSpPr>
            <p:spPr>
              <a:xfrm>
                <a:off x="8367040" y="3751801"/>
                <a:ext cx="761775" cy="262758"/>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nvGrpSpPr>
              <p:cNvPr id="231" name="Group 230"/>
              <p:cNvGrpSpPr/>
              <p:nvPr/>
            </p:nvGrpSpPr>
            <p:grpSpPr>
              <a:xfrm flipV="1">
                <a:off x="8367041" y="3773140"/>
                <a:ext cx="761775" cy="195618"/>
                <a:chOff x="9844137" y="1687821"/>
                <a:chExt cx="761775" cy="195618"/>
              </a:xfrm>
            </p:grpSpPr>
            <p:sp>
              <p:nvSpPr>
                <p:cNvPr id="284" name="Rectangle 283"/>
                <p:cNvSpPr/>
                <p:nvPr/>
              </p:nvSpPr>
              <p:spPr>
                <a:xfrm>
                  <a:off x="10228070"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86" name="Straight Connector 285"/>
                <p:cNvCxnSpPr>
                  <a:stCxn id="246" idx="8"/>
                </p:cNvCxnSpPr>
                <p:nvPr/>
              </p:nvCxnSpPr>
              <p:spPr>
                <a:xfrm>
                  <a:off x="9844137" y="1721590"/>
                  <a:ext cx="389738" cy="1169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287" name="Freeform 286"/>
                <p:cNvSpPr/>
                <p:nvPr/>
              </p:nvSpPr>
              <p:spPr>
                <a:xfrm>
                  <a:off x="10057863" y="1687821"/>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17" name="Rectangle 316"/>
                <p:cNvSpPr/>
                <p:nvPr/>
              </p:nvSpPr>
              <p:spPr>
                <a:xfrm>
                  <a:off x="9932811" y="1770975"/>
                  <a:ext cx="673101" cy="112464"/>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20" name="Straight Connector 319"/>
                <p:cNvCxnSpPr/>
                <p:nvPr/>
              </p:nvCxnSpPr>
              <p:spPr>
                <a:xfrm>
                  <a:off x="10115606" y="1830114"/>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31" name="Rectangle 330"/>
                <p:cNvSpPr/>
                <p:nvPr/>
              </p:nvSpPr>
              <p:spPr>
                <a:xfrm>
                  <a:off x="9980596"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33" name="Rectangle 332"/>
                <p:cNvSpPr/>
                <p:nvPr/>
              </p:nvSpPr>
              <p:spPr>
                <a:xfrm>
                  <a:off x="10223201"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34" name="Freeform 333"/>
                <p:cNvSpPr/>
                <p:nvPr/>
              </p:nvSpPr>
              <p:spPr>
                <a:xfrm>
                  <a:off x="10052994" y="178464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35" name="Freeform 334"/>
                <p:cNvSpPr/>
                <p:nvPr/>
              </p:nvSpPr>
              <p:spPr>
                <a:xfrm>
                  <a:off x="10361831" y="1724488"/>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5" name="Rectangle 364"/>
                <p:cNvSpPr/>
                <p:nvPr/>
              </p:nvSpPr>
              <p:spPr>
                <a:xfrm>
                  <a:off x="9985465"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232" name="Group 231"/>
              <p:cNvGrpSpPr/>
              <p:nvPr/>
            </p:nvGrpSpPr>
            <p:grpSpPr>
              <a:xfrm rot="5400000" flipV="1">
                <a:off x="11133029" y="3101753"/>
                <a:ext cx="531261" cy="66590"/>
                <a:chOff x="10622961" y="2265173"/>
                <a:chExt cx="1824676" cy="0"/>
              </a:xfrm>
            </p:grpSpPr>
            <p:cxnSp>
              <p:nvCxnSpPr>
                <p:cNvPr id="276" name="Straight Connector 275"/>
                <p:cNvCxnSpPr/>
                <p:nvPr/>
              </p:nvCxnSpPr>
              <p:spPr>
                <a:xfrm flipH="1">
                  <a:off x="10626875" y="2265173"/>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77" name="Straight Connector 276"/>
                <p:cNvCxnSpPr/>
                <p:nvPr/>
              </p:nvCxnSpPr>
              <p:spPr>
                <a:xfrm rot="16200000">
                  <a:off x="11535299" y="1352835"/>
                  <a:ext cx="0" cy="1824676"/>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278" name="Straight Connector 277"/>
                <p:cNvCxnSpPr/>
                <p:nvPr/>
              </p:nvCxnSpPr>
              <p:spPr>
                <a:xfrm rot="16200000">
                  <a:off x="11535300" y="1352836"/>
                  <a:ext cx="0" cy="1824674"/>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233" name="Straight Connector 232"/>
              <p:cNvCxnSpPr/>
              <p:nvPr/>
            </p:nvCxnSpPr>
            <p:spPr>
              <a:xfrm>
                <a:off x="3947343" y="3924864"/>
                <a:ext cx="520801"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34" name="Rectangle 233"/>
              <p:cNvSpPr/>
              <p:nvPr/>
            </p:nvSpPr>
            <p:spPr>
              <a:xfrm>
                <a:off x="4730785" y="2420217"/>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35" name="Straight Arrow Connector 234"/>
              <p:cNvCxnSpPr/>
              <p:nvPr/>
            </p:nvCxnSpPr>
            <p:spPr>
              <a:xfrm flipH="1" flipV="1">
                <a:off x="4825404" y="2017594"/>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a:off x="3684910" y="3931584"/>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237" name="Group 236"/>
              <p:cNvGrpSpPr/>
              <p:nvPr/>
            </p:nvGrpSpPr>
            <p:grpSpPr>
              <a:xfrm>
                <a:off x="4767694" y="2192099"/>
                <a:ext cx="105277" cy="100922"/>
                <a:chOff x="7156926" y="343515"/>
                <a:chExt cx="85539" cy="153801"/>
              </a:xfrm>
            </p:grpSpPr>
            <p:sp>
              <p:nvSpPr>
                <p:cNvPr id="274" name="Isosceles Triangle 273"/>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75" name="Isosceles Triangle 274"/>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38" name="Straight Connector 237"/>
              <p:cNvCxnSpPr>
                <a:endCxn id="244" idx="3"/>
              </p:cNvCxnSpPr>
              <p:nvPr/>
            </p:nvCxnSpPr>
            <p:spPr>
              <a:xfrm flipH="1">
                <a:off x="3871927" y="3931213"/>
                <a:ext cx="612092" cy="1420"/>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239" name="Freeform 238"/>
              <p:cNvSpPr/>
              <p:nvPr/>
            </p:nvSpPr>
            <p:spPr>
              <a:xfrm>
                <a:off x="2522147" y="327059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0" name="Freeform 239"/>
              <p:cNvSpPr/>
              <p:nvPr/>
            </p:nvSpPr>
            <p:spPr>
              <a:xfrm flipV="1">
                <a:off x="2524125" y="3611785"/>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1" name="Freeform 240"/>
              <p:cNvSpPr/>
              <p:nvPr/>
            </p:nvSpPr>
            <p:spPr>
              <a:xfrm>
                <a:off x="2502819" y="3276096"/>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2" name="Rectangle 241"/>
              <p:cNvSpPr/>
              <p:nvPr/>
            </p:nvSpPr>
            <p:spPr>
              <a:xfrm>
                <a:off x="3734281" y="3244174"/>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3" name="Freeform 242"/>
              <p:cNvSpPr/>
              <p:nvPr/>
            </p:nvSpPr>
            <p:spPr>
              <a:xfrm flipV="1">
                <a:off x="2504797" y="360627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4" name="Rectangle 243"/>
              <p:cNvSpPr/>
              <p:nvPr/>
            </p:nvSpPr>
            <p:spPr>
              <a:xfrm>
                <a:off x="3732316" y="3896085"/>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5" name="Freeform 244"/>
              <p:cNvSpPr/>
              <p:nvPr/>
            </p:nvSpPr>
            <p:spPr>
              <a:xfrm>
                <a:off x="7134750" y="3269944"/>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6" name="Freeform 245"/>
              <p:cNvSpPr/>
              <p:nvPr/>
            </p:nvSpPr>
            <p:spPr>
              <a:xfrm flipV="1">
                <a:off x="7133553" y="361113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7" name="Freeform 246"/>
              <p:cNvSpPr/>
              <p:nvPr/>
            </p:nvSpPr>
            <p:spPr>
              <a:xfrm>
                <a:off x="7115422" y="327545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48" name="Freeform 247"/>
              <p:cNvSpPr/>
              <p:nvPr/>
            </p:nvSpPr>
            <p:spPr>
              <a:xfrm flipV="1">
                <a:off x="7114225" y="3605633"/>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49" name="Straight Connector 248"/>
              <p:cNvCxnSpPr>
                <a:stCxn id="201" idx="2"/>
              </p:cNvCxnSpPr>
              <p:nvPr/>
            </p:nvCxnSpPr>
            <p:spPr>
              <a:xfrm flipH="1">
                <a:off x="9128816" y="3267029"/>
                <a:ext cx="144362"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50" name="Straight Connector 249"/>
              <p:cNvCxnSpPr>
                <a:endCxn id="201" idx="2"/>
              </p:cNvCxnSpPr>
              <p:nvPr/>
            </p:nvCxnSpPr>
            <p:spPr>
              <a:xfrm>
                <a:off x="9064036" y="3267029"/>
                <a:ext cx="209142"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51" name="Rectangle 250"/>
              <p:cNvSpPr/>
              <p:nvPr/>
            </p:nvSpPr>
            <p:spPr>
              <a:xfrm>
                <a:off x="8730011"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52" name="Straight Connector 251"/>
              <p:cNvCxnSpPr>
                <a:stCxn id="245" idx="8"/>
              </p:cNvCxnSpPr>
              <p:nvPr/>
            </p:nvCxnSpPr>
            <p:spPr>
              <a:xfrm>
                <a:off x="8368238" y="3270217"/>
                <a:ext cx="367578" cy="880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253" name="Freeform 252"/>
              <p:cNvSpPr/>
              <p:nvPr/>
            </p:nvSpPr>
            <p:spPr>
              <a:xfrm>
                <a:off x="8559804" y="323355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54" name="Straight Connector 253"/>
              <p:cNvCxnSpPr>
                <a:endCxn id="201" idx="2"/>
              </p:cNvCxnSpPr>
              <p:nvPr/>
            </p:nvCxnSpPr>
            <p:spPr>
              <a:xfrm flipV="1">
                <a:off x="8869622" y="3267029"/>
                <a:ext cx="403556" cy="3039"/>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255" name="Straight Connector 254"/>
              <p:cNvCxnSpPr/>
              <p:nvPr/>
            </p:nvCxnSpPr>
            <p:spPr>
              <a:xfrm>
                <a:off x="8617547" y="3375851"/>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256" name="Rectangle 255"/>
              <p:cNvSpPr/>
              <p:nvPr/>
            </p:nvSpPr>
            <p:spPr>
              <a:xfrm>
                <a:off x="8482537"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57" name="Rectangle 256"/>
              <p:cNvSpPr/>
              <p:nvPr/>
            </p:nvSpPr>
            <p:spPr>
              <a:xfrm>
                <a:off x="8725142"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58" name="Freeform 257"/>
              <p:cNvSpPr/>
              <p:nvPr/>
            </p:nvSpPr>
            <p:spPr>
              <a:xfrm>
                <a:off x="8554935" y="3330385"/>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59" name="Freeform 258"/>
              <p:cNvSpPr/>
              <p:nvPr/>
            </p:nvSpPr>
            <p:spPr>
              <a:xfrm>
                <a:off x="8863772" y="3270225"/>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60" name="Straight Connector 259"/>
              <p:cNvCxnSpPr>
                <a:stCxn id="245" idx="8"/>
                <a:endCxn id="256" idx="1"/>
              </p:cNvCxnSpPr>
              <p:nvPr/>
            </p:nvCxnSpPr>
            <p:spPr>
              <a:xfrm>
                <a:off x="8368238" y="3270217"/>
                <a:ext cx="114299" cy="10760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261" name="Rectangle 260"/>
              <p:cNvSpPr/>
              <p:nvPr/>
            </p:nvSpPr>
            <p:spPr>
              <a:xfrm>
                <a:off x="8487406"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62" name="Straight Connector 261"/>
              <p:cNvCxnSpPr>
                <a:stCxn id="331" idx="1"/>
                <a:endCxn id="246" idx="8"/>
              </p:cNvCxnSpPr>
              <p:nvPr/>
            </p:nvCxnSpPr>
            <p:spPr>
              <a:xfrm flipH="1">
                <a:off x="8367041" y="3824497"/>
                <a:ext cx="136459" cy="11049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263" name="Straight Connector 262"/>
              <p:cNvCxnSpPr>
                <a:endCxn id="272" idx="0"/>
              </p:cNvCxnSpPr>
              <p:nvPr/>
            </p:nvCxnSpPr>
            <p:spPr>
              <a:xfrm flipV="1">
                <a:off x="300056" y="3597839"/>
                <a:ext cx="4758639" cy="779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nvGrpSpPr>
              <p:cNvPr id="265" name="Group 264"/>
              <p:cNvGrpSpPr/>
              <p:nvPr/>
            </p:nvGrpSpPr>
            <p:grpSpPr>
              <a:xfrm>
                <a:off x="5058694" y="3492658"/>
                <a:ext cx="2079783" cy="226665"/>
                <a:chOff x="8204200" y="1495020"/>
                <a:chExt cx="2079783" cy="226665"/>
              </a:xfrm>
            </p:grpSpPr>
            <p:sp>
              <p:nvSpPr>
                <p:cNvPr id="272" name="Freeform 271"/>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73" name="Freeform 272"/>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266" name="Rectangle 265"/>
              <p:cNvSpPr/>
              <p:nvPr/>
            </p:nvSpPr>
            <p:spPr>
              <a:xfrm>
                <a:off x="-9800" y="3348045"/>
                <a:ext cx="2047377" cy="4721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267" name="Group 266"/>
              <p:cNvGrpSpPr/>
              <p:nvPr/>
            </p:nvGrpSpPr>
            <p:grpSpPr>
              <a:xfrm>
                <a:off x="-41902" y="3501920"/>
                <a:ext cx="2084404" cy="226665"/>
                <a:chOff x="8199579" y="1495020"/>
                <a:chExt cx="2084404" cy="226665"/>
              </a:xfrm>
            </p:grpSpPr>
            <p:sp>
              <p:nvSpPr>
                <p:cNvPr id="268" name="Freeform 267"/>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69" name="Freeform 268"/>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70" name="Freeform 269"/>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cxnSp>
          <p:nvCxnSpPr>
            <p:cNvPr id="161" name="Straight Connector 160"/>
            <p:cNvCxnSpPr/>
            <p:nvPr/>
          </p:nvCxnSpPr>
          <p:spPr>
            <a:xfrm flipV="1">
              <a:off x="3800508" y="3116316"/>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2" name="Straight Connector 161"/>
            <p:cNvCxnSpPr/>
            <p:nvPr/>
          </p:nvCxnSpPr>
          <p:spPr>
            <a:xfrm flipV="1">
              <a:off x="3800508" y="3962655"/>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flipV="1">
              <a:off x="8563008"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flipV="1">
              <a:off x="8563008"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flipV="1">
              <a:off x="8805895"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flipV="1">
              <a:off x="8805895"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623" name="Group 622"/>
          <p:cNvGrpSpPr/>
          <p:nvPr/>
        </p:nvGrpSpPr>
        <p:grpSpPr>
          <a:xfrm>
            <a:off x="5324249" y="-32689"/>
            <a:ext cx="6324570" cy="509653"/>
            <a:chOff x="4102912" y="1273687"/>
            <a:chExt cx="6324570" cy="509653"/>
          </a:xfrm>
        </p:grpSpPr>
        <p:grpSp>
          <p:nvGrpSpPr>
            <p:cNvPr id="624" name="Group 623"/>
            <p:cNvGrpSpPr/>
            <p:nvPr/>
          </p:nvGrpSpPr>
          <p:grpSpPr>
            <a:xfrm>
              <a:off x="4102912" y="1273687"/>
              <a:ext cx="6324570" cy="509653"/>
              <a:chOff x="4102912" y="1273687"/>
              <a:chExt cx="6324570" cy="509653"/>
            </a:xfrm>
          </p:grpSpPr>
          <p:cxnSp>
            <p:nvCxnSpPr>
              <p:cNvPr id="626" name="Straight Connector 625"/>
              <p:cNvCxnSpPr/>
              <p:nvPr/>
            </p:nvCxnSpPr>
            <p:spPr>
              <a:xfrm flipV="1">
                <a:off x="9564417" y="1552034"/>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27" name="Straight Connector 626"/>
              <p:cNvCxnSpPr/>
              <p:nvPr/>
            </p:nvCxnSpPr>
            <p:spPr>
              <a:xfrm flipV="1">
                <a:off x="9559430" y="1725883"/>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28" name="Straight Connector 627"/>
              <p:cNvCxnSpPr/>
              <p:nvPr/>
            </p:nvCxnSpPr>
            <p:spPr>
              <a:xfrm flipV="1">
                <a:off x="6587883" y="1538807"/>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29" name="Straight Connector 628"/>
              <p:cNvCxnSpPr/>
              <p:nvPr/>
            </p:nvCxnSpPr>
            <p:spPr>
              <a:xfrm flipV="1">
                <a:off x="6587883" y="1743161"/>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sp>
            <p:nvSpPr>
              <p:cNvPr id="630" name="Rectangle 629"/>
              <p:cNvSpPr/>
              <p:nvPr/>
            </p:nvSpPr>
            <p:spPr>
              <a:xfrm>
                <a:off x="8853564" y="1551327"/>
                <a:ext cx="27977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631" name="Straight Connector 630"/>
              <p:cNvCxnSpPr/>
              <p:nvPr/>
            </p:nvCxnSpPr>
            <p:spPr>
              <a:xfrm>
                <a:off x="4130206" y="1642499"/>
                <a:ext cx="1571124"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632" name="Straight Connector 631"/>
              <p:cNvCxnSpPr/>
              <p:nvPr/>
            </p:nvCxnSpPr>
            <p:spPr>
              <a:xfrm>
                <a:off x="5701330" y="1551328"/>
                <a:ext cx="0" cy="18581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3" name="Straight Connector 632"/>
              <p:cNvCxnSpPr/>
              <p:nvPr/>
            </p:nvCxnSpPr>
            <p:spPr>
              <a:xfrm>
                <a:off x="4268256" y="1640245"/>
                <a:ext cx="4720646"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634" name="Rectangle 633"/>
              <p:cNvSpPr/>
              <p:nvPr/>
            </p:nvSpPr>
            <p:spPr>
              <a:xfrm>
                <a:off x="5785858" y="1551327"/>
                <a:ext cx="17948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35" name="TextBox 634"/>
              <p:cNvSpPr txBox="1"/>
              <p:nvPr/>
            </p:nvSpPr>
            <p:spPr>
              <a:xfrm flipH="1">
                <a:off x="5906823" y="1290546"/>
                <a:ext cx="453712" cy="213811"/>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DFHx1</a:t>
                </a:r>
              </a:p>
            </p:txBody>
          </p:sp>
          <p:sp>
            <p:nvSpPr>
              <p:cNvPr id="636" name="TextBox 635"/>
              <p:cNvSpPr txBox="1"/>
              <p:nvPr/>
            </p:nvSpPr>
            <p:spPr>
              <a:xfrm flipH="1">
                <a:off x="9240036" y="1273687"/>
                <a:ext cx="453712" cy="213811"/>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DFHx2</a:t>
                </a:r>
              </a:p>
            </p:txBody>
          </p:sp>
          <p:cxnSp>
            <p:nvCxnSpPr>
              <p:cNvPr id="637" name="Straight Connector 636"/>
              <p:cNvCxnSpPr/>
              <p:nvPr/>
            </p:nvCxnSpPr>
            <p:spPr>
              <a:xfrm flipH="1">
                <a:off x="9017857" y="1637534"/>
                <a:ext cx="1409625"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638" name="Group 637"/>
              <p:cNvGrpSpPr/>
              <p:nvPr/>
            </p:nvGrpSpPr>
            <p:grpSpPr>
              <a:xfrm>
                <a:off x="5760512" y="1538977"/>
                <a:ext cx="816069" cy="101088"/>
                <a:chOff x="5760512" y="1425348"/>
                <a:chExt cx="816069" cy="214717"/>
              </a:xfrm>
            </p:grpSpPr>
            <p:sp>
              <p:nvSpPr>
                <p:cNvPr id="658" name="Freeform 657"/>
                <p:cNvSpPr/>
                <p:nvPr/>
              </p:nvSpPr>
              <p:spPr>
                <a:xfrm>
                  <a:off x="5773102" y="142534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59" name="Freeform 658"/>
                <p:cNvSpPr/>
                <p:nvPr/>
              </p:nvSpPr>
              <p:spPr>
                <a:xfrm>
                  <a:off x="5760512" y="142893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39" name="Group 638"/>
              <p:cNvGrpSpPr/>
              <p:nvPr/>
            </p:nvGrpSpPr>
            <p:grpSpPr>
              <a:xfrm>
                <a:off x="5761800" y="1644012"/>
                <a:ext cx="816069" cy="96286"/>
                <a:chOff x="5761800" y="1644012"/>
                <a:chExt cx="816069" cy="214716"/>
              </a:xfrm>
            </p:grpSpPr>
            <p:sp>
              <p:nvSpPr>
                <p:cNvPr id="656" name="Freeform 655"/>
                <p:cNvSpPr/>
                <p:nvPr/>
              </p:nvSpPr>
              <p:spPr>
                <a:xfrm flipV="1">
                  <a:off x="5774390" y="164759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57" name="Freeform 656"/>
                <p:cNvSpPr/>
                <p:nvPr/>
              </p:nvSpPr>
              <p:spPr>
                <a:xfrm flipV="1">
                  <a:off x="5761800" y="164401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40" name="Group 639"/>
              <p:cNvGrpSpPr/>
              <p:nvPr/>
            </p:nvGrpSpPr>
            <p:grpSpPr>
              <a:xfrm>
                <a:off x="8765104" y="1545669"/>
                <a:ext cx="816069" cy="93975"/>
                <a:chOff x="8765104" y="1424927"/>
                <a:chExt cx="816069" cy="214717"/>
              </a:xfrm>
            </p:grpSpPr>
            <p:sp>
              <p:nvSpPr>
                <p:cNvPr id="654" name="Freeform 653"/>
                <p:cNvSpPr/>
                <p:nvPr/>
              </p:nvSpPr>
              <p:spPr>
                <a:xfrm>
                  <a:off x="8777694" y="1424927"/>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55" name="Freeform 654"/>
                <p:cNvSpPr/>
                <p:nvPr/>
              </p:nvSpPr>
              <p:spPr>
                <a:xfrm>
                  <a:off x="8765104" y="142851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41" name="Group 640"/>
              <p:cNvGrpSpPr/>
              <p:nvPr/>
            </p:nvGrpSpPr>
            <p:grpSpPr>
              <a:xfrm>
                <a:off x="8764324" y="1643592"/>
                <a:ext cx="816069" cy="87917"/>
                <a:chOff x="8764324" y="1643591"/>
                <a:chExt cx="816069" cy="214717"/>
              </a:xfrm>
            </p:grpSpPr>
            <p:sp>
              <p:nvSpPr>
                <p:cNvPr id="652" name="Freeform 651"/>
                <p:cNvSpPr/>
                <p:nvPr/>
              </p:nvSpPr>
              <p:spPr>
                <a:xfrm flipV="1">
                  <a:off x="8776914" y="164717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53" name="Freeform 652"/>
                <p:cNvSpPr/>
                <p:nvPr/>
              </p:nvSpPr>
              <p:spPr>
                <a:xfrm flipV="1">
                  <a:off x="8764324" y="164359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642" name="Straight Connector 641"/>
              <p:cNvCxnSpPr>
                <a:endCxn id="653" idx="0"/>
              </p:cNvCxnSpPr>
              <p:nvPr/>
            </p:nvCxnSpPr>
            <p:spPr>
              <a:xfrm>
                <a:off x="4325659" y="1643591"/>
                <a:ext cx="4438665" cy="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643" name="Rectangle 642"/>
              <p:cNvSpPr/>
              <p:nvPr/>
            </p:nvSpPr>
            <p:spPr>
              <a:xfrm>
                <a:off x="4123823" y="1475802"/>
                <a:ext cx="1333636" cy="30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644" name="Group 643"/>
              <p:cNvGrpSpPr/>
              <p:nvPr/>
            </p:nvGrpSpPr>
            <p:grpSpPr>
              <a:xfrm>
                <a:off x="4102912" y="1576034"/>
                <a:ext cx="1357755" cy="147647"/>
                <a:chOff x="8199579" y="1495020"/>
                <a:chExt cx="2084404" cy="226665"/>
              </a:xfrm>
            </p:grpSpPr>
            <p:sp>
              <p:nvSpPr>
                <p:cNvPr id="649" name="Freeform 648"/>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650" name="Freeform 649"/>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651" name="Freeform 650"/>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645" name="Straight Connector 644"/>
              <p:cNvCxnSpPr>
                <a:stCxn id="658" idx="8"/>
              </p:cNvCxnSpPr>
              <p:nvPr/>
            </p:nvCxnSpPr>
            <p:spPr>
              <a:xfrm flipV="1">
                <a:off x="6576581" y="1538977"/>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46" name="Straight Connector 645"/>
              <p:cNvCxnSpPr/>
              <p:nvPr/>
            </p:nvCxnSpPr>
            <p:spPr>
              <a:xfrm flipV="1">
                <a:off x="6576581" y="1743331"/>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47" name="Straight Connector 646"/>
              <p:cNvCxnSpPr/>
              <p:nvPr/>
            </p:nvCxnSpPr>
            <p:spPr>
              <a:xfrm flipV="1">
                <a:off x="9561242" y="1552034"/>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48" name="Straight Connector 647"/>
              <p:cNvCxnSpPr/>
              <p:nvPr/>
            </p:nvCxnSpPr>
            <p:spPr>
              <a:xfrm flipV="1">
                <a:off x="9561242" y="1729939"/>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sp>
          <p:nvSpPr>
            <p:cNvPr id="625" name="TextBox 624"/>
            <p:cNvSpPr txBox="1"/>
            <p:nvPr/>
          </p:nvSpPr>
          <p:spPr>
            <a:xfrm flipH="1">
              <a:off x="6554624" y="1343792"/>
              <a:ext cx="1083951" cy="215444"/>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Protected MgB2 ends</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4" name="Group 13"/>
          <p:cNvGrpSpPr/>
          <p:nvPr/>
        </p:nvGrpSpPr>
        <p:grpSpPr>
          <a:xfrm>
            <a:off x="5273573" y="651334"/>
            <a:ext cx="6852347" cy="730020"/>
            <a:chOff x="5239258" y="2051388"/>
            <a:chExt cx="6852347" cy="730020"/>
          </a:xfrm>
        </p:grpSpPr>
        <p:grpSp>
          <p:nvGrpSpPr>
            <p:cNvPr id="601" name="Group 600"/>
            <p:cNvGrpSpPr/>
            <p:nvPr/>
          </p:nvGrpSpPr>
          <p:grpSpPr>
            <a:xfrm flipH="1">
              <a:off x="5239258" y="2051388"/>
              <a:ext cx="6852347" cy="730020"/>
              <a:chOff x="3216805" y="4062656"/>
              <a:chExt cx="8583437" cy="914444"/>
            </a:xfrm>
          </p:grpSpPr>
          <p:pic>
            <p:nvPicPr>
              <p:cNvPr id="608" name="Picture 607"/>
              <p:cNvPicPr>
                <a:picLocks noChangeAspect="1"/>
              </p:cNvPicPr>
              <p:nvPr/>
            </p:nvPicPr>
            <p:blipFill>
              <a:blip r:embed="rId2">
                <a:clrChange>
                  <a:clrFrom>
                    <a:srgbClr val="FFFFFF"/>
                  </a:clrFrom>
                  <a:clrTo>
                    <a:srgbClr val="FFFFFF">
                      <a:alpha val="0"/>
                    </a:srgbClr>
                  </a:clrTo>
                </a:clrChange>
              </a:blip>
              <a:stretch>
                <a:fillRect/>
              </a:stretch>
            </p:blipFill>
            <p:spPr>
              <a:xfrm>
                <a:off x="8290397" y="4193318"/>
                <a:ext cx="1870539" cy="632773"/>
              </a:xfrm>
              <a:prstGeom prst="rect">
                <a:avLst/>
              </a:prstGeom>
            </p:spPr>
          </p:pic>
          <p:pic>
            <p:nvPicPr>
              <p:cNvPr id="609" name="Picture 608"/>
              <p:cNvPicPr>
                <a:picLocks noChangeAspect="1"/>
              </p:cNvPicPr>
              <p:nvPr/>
            </p:nvPicPr>
            <p:blipFill rotWithShape="1">
              <a:blip r:embed="rId3"/>
              <a:srcRect l="9544" t="16828" r="5093" b="20672"/>
              <a:stretch/>
            </p:blipFill>
            <p:spPr>
              <a:xfrm>
                <a:off x="7191132" y="4331653"/>
                <a:ext cx="1112585" cy="72485"/>
              </a:xfrm>
              <a:prstGeom prst="rect">
                <a:avLst/>
              </a:prstGeom>
            </p:spPr>
          </p:pic>
          <p:pic>
            <p:nvPicPr>
              <p:cNvPr id="610" name="Picture 609"/>
              <p:cNvPicPr>
                <a:picLocks noChangeAspect="1"/>
              </p:cNvPicPr>
              <p:nvPr/>
            </p:nvPicPr>
            <p:blipFill rotWithShape="1">
              <a:blip r:embed="rId3"/>
              <a:srcRect l="9544" t="16828" r="5093" b="20672"/>
              <a:stretch/>
            </p:blipFill>
            <p:spPr>
              <a:xfrm>
                <a:off x="7191132" y="4633846"/>
                <a:ext cx="1112585" cy="72485"/>
              </a:xfrm>
              <a:prstGeom prst="rect">
                <a:avLst/>
              </a:prstGeom>
            </p:spPr>
          </p:pic>
          <p:pic>
            <p:nvPicPr>
              <p:cNvPr id="611" name="Picture 610"/>
              <p:cNvPicPr>
                <a:picLocks noChangeAspect="1"/>
              </p:cNvPicPr>
              <p:nvPr/>
            </p:nvPicPr>
            <p:blipFill rotWithShape="1">
              <a:blip r:embed="rId3"/>
              <a:srcRect l="9544" t="16828" r="21841" b="20672"/>
              <a:stretch/>
            </p:blipFill>
            <p:spPr>
              <a:xfrm>
                <a:off x="9712646" y="4343438"/>
                <a:ext cx="2087596" cy="384677"/>
              </a:xfrm>
              <a:prstGeom prst="rect">
                <a:avLst/>
              </a:prstGeom>
            </p:spPr>
          </p:pic>
          <p:pic>
            <p:nvPicPr>
              <p:cNvPr id="612" name="Picture 611"/>
              <p:cNvPicPr>
                <a:picLocks noChangeAspect="1"/>
              </p:cNvPicPr>
              <p:nvPr/>
            </p:nvPicPr>
            <p:blipFill>
              <a:blip r:embed="rId4"/>
              <a:stretch>
                <a:fillRect/>
              </a:stretch>
            </p:blipFill>
            <p:spPr>
              <a:xfrm rot="5400000">
                <a:off x="9335017" y="4475805"/>
                <a:ext cx="884393" cy="118197"/>
              </a:xfrm>
              <a:prstGeom prst="rect">
                <a:avLst/>
              </a:prstGeom>
            </p:spPr>
          </p:pic>
          <p:pic>
            <p:nvPicPr>
              <p:cNvPr id="613" name="Picture 612"/>
              <p:cNvPicPr>
                <a:picLocks noChangeAspect="1"/>
              </p:cNvPicPr>
              <p:nvPr/>
            </p:nvPicPr>
            <p:blipFill>
              <a:blip r:embed="rId2">
                <a:clrChange>
                  <a:clrFrom>
                    <a:srgbClr val="FFFFFF"/>
                  </a:clrFrom>
                  <a:clrTo>
                    <a:srgbClr val="FFFFFF">
                      <a:alpha val="0"/>
                    </a:srgbClr>
                  </a:clrTo>
                </a:clrChange>
              </a:blip>
              <a:stretch>
                <a:fillRect/>
              </a:stretch>
            </p:blipFill>
            <p:spPr>
              <a:xfrm>
                <a:off x="4985752" y="4185443"/>
                <a:ext cx="1870539" cy="632773"/>
              </a:xfrm>
              <a:prstGeom prst="rect">
                <a:avLst/>
              </a:prstGeom>
            </p:spPr>
          </p:pic>
          <p:pic>
            <p:nvPicPr>
              <p:cNvPr id="614" name="Picture 613"/>
              <p:cNvPicPr>
                <a:picLocks noChangeAspect="1"/>
              </p:cNvPicPr>
              <p:nvPr/>
            </p:nvPicPr>
            <p:blipFill rotWithShape="1">
              <a:blip r:embed="rId3"/>
              <a:srcRect l="9544" t="16828" r="5093" b="20672"/>
              <a:stretch/>
            </p:blipFill>
            <p:spPr>
              <a:xfrm>
                <a:off x="3216805" y="4447747"/>
                <a:ext cx="1782267" cy="144284"/>
              </a:xfrm>
              <a:prstGeom prst="rect">
                <a:avLst/>
              </a:prstGeom>
            </p:spPr>
          </p:pic>
          <p:pic>
            <p:nvPicPr>
              <p:cNvPr id="615" name="Picture 614"/>
              <p:cNvPicPr>
                <a:picLocks noChangeAspect="1"/>
              </p:cNvPicPr>
              <p:nvPr/>
            </p:nvPicPr>
            <p:blipFill rotWithShape="1">
              <a:blip r:embed="rId3"/>
              <a:srcRect l="9544" t="16828" r="5093" b="20672"/>
              <a:stretch/>
            </p:blipFill>
            <p:spPr>
              <a:xfrm>
                <a:off x="3886487" y="4323778"/>
                <a:ext cx="1112585" cy="72485"/>
              </a:xfrm>
              <a:prstGeom prst="rect">
                <a:avLst/>
              </a:prstGeom>
            </p:spPr>
          </p:pic>
          <p:pic>
            <p:nvPicPr>
              <p:cNvPr id="616" name="Picture 615"/>
              <p:cNvPicPr>
                <a:picLocks noChangeAspect="1"/>
              </p:cNvPicPr>
              <p:nvPr/>
            </p:nvPicPr>
            <p:blipFill rotWithShape="1">
              <a:blip r:embed="rId3"/>
              <a:srcRect l="9544" t="16828" r="5093" b="20672"/>
              <a:stretch/>
            </p:blipFill>
            <p:spPr>
              <a:xfrm>
                <a:off x="3886487" y="4625971"/>
                <a:ext cx="1112585" cy="72485"/>
              </a:xfrm>
              <a:prstGeom prst="rect">
                <a:avLst/>
              </a:prstGeom>
            </p:spPr>
          </p:pic>
          <p:pic>
            <p:nvPicPr>
              <p:cNvPr id="617" name="Picture 616"/>
              <p:cNvPicPr>
                <a:picLocks noChangeAspect="1"/>
              </p:cNvPicPr>
              <p:nvPr/>
            </p:nvPicPr>
            <p:blipFill rotWithShape="1">
              <a:blip r:embed="rId3"/>
              <a:srcRect l="9544" t="16828" r="5093" b="20672"/>
              <a:stretch/>
            </p:blipFill>
            <p:spPr>
              <a:xfrm>
                <a:off x="6408002" y="4455622"/>
                <a:ext cx="1895716" cy="144284"/>
              </a:xfrm>
              <a:prstGeom prst="rect">
                <a:avLst/>
              </a:prstGeom>
            </p:spPr>
          </p:pic>
          <p:sp>
            <p:nvSpPr>
              <p:cNvPr id="620" name="Rectangle 619"/>
              <p:cNvSpPr/>
              <p:nvPr/>
            </p:nvSpPr>
            <p:spPr>
              <a:xfrm rot="20187494">
                <a:off x="6790829" y="4083870"/>
                <a:ext cx="120035" cy="7883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621" name="Straight Connector 620"/>
              <p:cNvCxnSpPr/>
              <p:nvPr/>
            </p:nvCxnSpPr>
            <p:spPr>
              <a:xfrm>
                <a:off x="6715944" y="4062656"/>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2" name="Straight Connector 621"/>
              <p:cNvCxnSpPr/>
              <p:nvPr/>
            </p:nvCxnSpPr>
            <p:spPr>
              <a:xfrm>
                <a:off x="6640498" y="4101251"/>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60" name="TextBox 659"/>
            <p:cNvSpPr txBox="1"/>
            <p:nvPr/>
          </p:nvSpPr>
          <p:spPr>
            <a:xfrm flipH="1">
              <a:off x="7970930" y="2076398"/>
              <a:ext cx="1183337" cy="215444"/>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MgB2 cables in flexibles</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41" name="Group 40"/>
          <p:cNvGrpSpPr/>
          <p:nvPr/>
        </p:nvGrpSpPr>
        <p:grpSpPr>
          <a:xfrm>
            <a:off x="5324249" y="1581150"/>
            <a:ext cx="6324570" cy="854121"/>
            <a:chOff x="5324249" y="1581150"/>
            <a:chExt cx="6324570" cy="854121"/>
          </a:xfrm>
        </p:grpSpPr>
        <p:grpSp>
          <p:nvGrpSpPr>
            <p:cNvPr id="27" name="Group 26"/>
            <p:cNvGrpSpPr/>
            <p:nvPr/>
          </p:nvGrpSpPr>
          <p:grpSpPr>
            <a:xfrm>
              <a:off x="9733026" y="1636992"/>
              <a:ext cx="1254423" cy="798279"/>
              <a:chOff x="8595187" y="2574020"/>
              <a:chExt cx="1254423" cy="798279"/>
            </a:xfrm>
          </p:grpSpPr>
          <p:grpSp>
            <p:nvGrpSpPr>
              <p:cNvPr id="704" name="Group 703"/>
              <p:cNvGrpSpPr/>
              <p:nvPr/>
            </p:nvGrpSpPr>
            <p:grpSpPr>
              <a:xfrm>
                <a:off x="8648784" y="2635250"/>
                <a:ext cx="1168316" cy="722867"/>
                <a:chOff x="8496384" y="2482850"/>
                <a:chExt cx="1168316" cy="722867"/>
              </a:xfrm>
            </p:grpSpPr>
            <p:grpSp>
              <p:nvGrpSpPr>
                <p:cNvPr id="705" name="Group 704"/>
                <p:cNvGrpSpPr/>
                <p:nvPr/>
              </p:nvGrpSpPr>
              <p:grpSpPr>
                <a:xfrm>
                  <a:off x="8496384" y="2482850"/>
                  <a:ext cx="1168316" cy="641988"/>
                  <a:chOff x="8496384" y="2457450"/>
                  <a:chExt cx="1168316" cy="641988"/>
                </a:xfrm>
              </p:grpSpPr>
              <p:sp>
                <p:nvSpPr>
                  <p:cNvPr id="708" name="Rectangle 707"/>
                  <p:cNvSpPr/>
                  <p:nvPr/>
                </p:nvSpPr>
                <p:spPr>
                  <a:xfrm>
                    <a:off x="8564686" y="2459300"/>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709" name="Freeform 708"/>
                  <p:cNvSpPr/>
                  <p:nvPr/>
                </p:nvSpPr>
                <p:spPr>
                  <a:xfrm>
                    <a:off x="958850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10" name="Freeform 709"/>
                  <p:cNvSpPr/>
                  <p:nvPr/>
                </p:nvSpPr>
                <p:spPr>
                  <a:xfrm flipV="1">
                    <a:off x="958850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11" name="Group 710"/>
                  <p:cNvGrpSpPr/>
                  <p:nvPr/>
                </p:nvGrpSpPr>
                <p:grpSpPr>
                  <a:xfrm flipH="1">
                    <a:off x="8496384" y="2464456"/>
                    <a:ext cx="76200" cy="634982"/>
                    <a:chOff x="9740900" y="2609850"/>
                    <a:chExt cx="76200" cy="634982"/>
                  </a:xfrm>
                </p:grpSpPr>
                <p:sp>
                  <p:nvSpPr>
                    <p:cNvPr id="712" name="Freeform 711"/>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13" name="Freeform 712"/>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706" name="Oval 705"/>
                <p:cNvSpPr/>
                <p:nvPr/>
              </p:nvSpPr>
              <p:spPr>
                <a:xfrm>
                  <a:off x="8664234"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07" name="Oval 706"/>
                <p:cNvSpPr/>
                <p:nvPr/>
              </p:nvSpPr>
              <p:spPr>
                <a:xfrm>
                  <a:off x="9361230"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26" name="Rectangle 25"/>
              <p:cNvSpPr/>
              <p:nvPr/>
            </p:nvSpPr>
            <p:spPr>
              <a:xfrm>
                <a:off x="8595187" y="2574020"/>
                <a:ext cx="1254423" cy="798279"/>
              </a:xfrm>
              <a:prstGeom prst="rect">
                <a:avLst/>
              </a:prstGeom>
              <a:solidFill>
                <a:srgbClr val="FFFFF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25" name="Group 24"/>
            <p:cNvGrpSpPr/>
            <p:nvPr/>
          </p:nvGrpSpPr>
          <p:grpSpPr>
            <a:xfrm>
              <a:off x="8496384" y="1708150"/>
              <a:ext cx="1168316" cy="722867"/>
              <a:chOff x="8496384" y="2482850"/>
              <a:chExt cx="1168316" cy="722867"/>
            </a:xfrm>
          </p:grpSpPr>
          <p:grpSp>
            <p:nvGrpSpPr>
              <p:cNvPr id="20" name="Group 19"/>
              <p:cNvGrpSpPr/>
              <p:nvPr/>
            </p:nvGrpSpPr>
            <p:grpSpPr>
              <a:xfrm>
                <a:off x="8496384" y="2482850"/>
                <a:ext cx="1168316" cy="641988"/>
                <a:chOff x="8496384" y="2457450"/>
                <a:chExt cx="1168316" cy="641988"/>
              </a:xfrm>
            </p:grpSpPr>
            <p:sp>
              <p:nvSpPr>
                <p:cNvPr id="698" name="Rectangle 697"/>
                <p:cNvSpPr/>
                <p:nvPr/>
              </p:nvSpPr>
              <p:spPr>
                <a:xfrm>
                  <a:off x="8564686" y="2459300"/>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8" name="Freeform 17"/>
                <p:cNvSpPr/>
                <p:nvPr/>
              </p:nvSpPr>
              <p:spPr>
                <a:xfrm>
                  <a:off x="958850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699" name="Freeform 698"/>
                <p:cNvSpPr/>
                <p:nvPr/>
              </p:nvSpPr>
              <p:spPr>
                <a:xfrm flipV="1">
                  <a:off x="958850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19" name="Group 18"/>
                <p:cNvGrpSpPr/>
                <p:nvPr/>
              </p:nvGrpSpPr>
              <p:grpSpPr>
                <a:xfrm flipH="1">
                  <a:off x="8496384" y="2464456"/>
                  <a:ext cx="76200" cy="634982"/>
                  <a:chOff x="9740900" y="2609850"/>
                  <a:chExt cx="76200" cy="634982"/>
                </a:xfrm>
              </p:grpSpPr>
              <p:sp>
                <p:nvSpPr>
                  <p:cNvPr id="700" name="Freeform 699"/>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01" name="Freeform 700"/>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24" name="Oval 23"/>
              <p:cNvSpPr/>
              <p:nvPr/>
            </p:nvSpPr>
            <p:spPr>
              <a:xfrm>
                <a:off x="8664234"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03" name="Oval 702"/>
              <p:cNvSpPr/>
              <p:nvPr/>
            </p:nvSpPr>
            <p:spPr>
              <a:xfrm>
                <a:off x="9361230"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2" name="Straight Connector 21"/>
            <p:cNvCxnSpPr/>
            <p:nvPr/>
          </p:nvCxnSpPr>
          <p:spPr>
            <a:xfrm flipH="1">
              <a:off x="6945271" y="1855631"/>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cxnSp>
          <p:nvCxnSpPr>
            <p:cNvPr id="702" name="Straight Connector 701"/>
            <p:cNvCxnSpPr/>
            <p:nvPr/>
          </p:nvCxnSpPr>
          <p:spPr>
            <a:xfrm flipH="1">
              <a:off x="6911751" y="2190732"/>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grpSp>
          <p:nvGrpSpPr>
            <p:cNvPr id="662" name="Group 661"/>
            <p:cNvGrpSpPr/>
            <p:nvPr/>
          </p:nvGrpSpPr>
          <p:grpSpPr>
            <a:xfrm>
              <a:off x="5324249" y="1808956"/>
              <a:ext cx="6324570" cy="423863"/>
              <a:chOff x="4102912" y="1423279"/>
              <a:chExt cx="6324570" cy="423863"/>
            </a:xfrm>
          </p:grpSpPr>
          <p:cxnSp>
            <p:nvCxnSpPr>
              <p:cNvPr id="664" name="Straight Connector 663"/>
              <p:cNvCxnSpPr/>
              <p:nvPr/>
            </p:nvCxnSpPr>
            <p:spPr>
              <a:xfrm flipV="1">
                <a:off x="9564417" y="1552034"/>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65" name="Straight Connector 664"/>
              <p:cNvCxnSpPr/>
              <p:nvPr/>
            </p:nvCxnSpPr>
            <p:spPr>
              <a:xfrm flipV="1">
                <a:off x="9559430" y="1725883"/>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66" name="Straight Connector 665"/>
              <p:cNvCxnSpPr/>
              <p:nvPr/>
            </p:nvCxnSpPr>
            <p:spPr>
              <a:xfrm flipV="1">
                <a:off x="6587883" y="1538807"/>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667" name="Straight Connector 666"/>
              <p:cNvCxnSpPr/>
              <p:nvPr/>
            </p:nvCxnSpPr>
            <p:spPr>
              <a:xfrm flipV="1">
                <a:off x="6587883" y="1743161"/>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sp>
            <p:nvSpPr>
              <p:cNvPr id="668" name="Rectangle 667"/>
              <p:cNvSpPr/>
              <p:nvPr/>
            </p:nvSpPr>
            <p:spPr>
              <a:xfrm>
                <a:off x="8853564" y="1551327"/>
                <a:ext cx="27977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669" name="Straight Connector 668"/>
              <p:cNvCxnSpPr/>
              <p:nvPr/>
            </p:nvCxnSpPr>
            <p:spPr>
              <a:xfrm>
                <a:off x="4130206" y="1642499"/>
                <a:ext cx="1571124"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670" name="Straight Connector 669"/>
              <p:cNvCxnSpPr/>
              <p:nvPr/>
            </p:nvCxnSpPr>
            <p:spPr>
              <a:xfrm>
                <a:off x="5701330" y="1423279"/>
                <a:ext cx="0" cy="42386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1" name="Straight Connector 670"/>
              <p:cNvCxnSpPr/>
              <p:nvPr/>
            </p:nvCxnSpPr>
            <p:spPr>
              <a:xfrm>
                <a:off x="4268256" y="1640245"/>
                <a:ext cx="4720646"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672" name="Rectangle 671"/>
              <p:cNvSpPr/>
              <p:nvPr/>
            </p:nvSpPr>
            <p:spPr>
              <a:xfrm>
                <a:off x="5785858" y="1551327"/>
                <a:ext cx="17948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675" name="Straight Connector 674"/>
              <p:cNvCxnSpPr/>
              <p:nvPr/>
            </p:nvCxnSpPr>
            <p:spPr>
              <a:xfrm flipH="1">
                <a:off x="9017857" y="1637534"/>
                <a:ext cx="1409625"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676" name="Group 675"/>
              <p:cNvGrpSpPr/>
              <p:nvPr/>
            </p:nvGrpSpPr>
            <p:grpSpPr>
              <a:xfrm>
                <a:off x="5760512" y="1538977"/>
                <a:ext cx="816069" cy="101088"/>
                <a:chOff x="5760512" y="1425348"/>
                <a:chExt cx="816069" cy="214717"/>
              </a:xfrm>
            </p:grpSpPr>
            <p:sp>
              <p:nvSpPr>
                <p:cNvPr id="696" name="Freeform 695"/>
                <p:cNvSpPr/>
                <p:nvPr/>
              </p:nvSpPr>
              <p:spPr>
                <a:xfrm>
                  <a:off x="5773102" y="142534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97" name="Freeform 696"/>
                <p:cNvSpPr/>
                <p:nvPr/>
              </p:nvSpPr>
              <p:spPr>
                <a:xfrm>
                  <a:off x="5760512" y="142893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77" name="Group 676"/>
              <p:cNvGrpSpPr/>
              <p:nvPr/>
            </p:nvGrpSpPr>
            <p:grpSpPr>
              <a:xfrm>
                <a:off x="5761800" y="1644012"/>
                <a:ext cx="816069" cy="96286"/>
                <a:chOff x="5761800" y="1644012"/>
                <a:chExt cx="816069" cy="214716"/>
              </a:xfrm>
            </p:grpSpPr>
            <p:sp>
              <p:nvSpPr>
                <p:cNvPr id="694" name="Freeform 693"/>
                <p:cNvSpPr/>
                <p:nvPr/>
              </p:nvSpPr>
              <p:spPr>
                <a:xfrm flipV="1">
                  <a:off x="5774390" y="164759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95" name="Freeform 694"/>
                <p:cNvSpPr/>
                <p:nvPr/>
              </p:nvSpPr>
              <p:spPr>
                <a:xfrm flipV="1">
                  <a:off x="5761800" y="164401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78" name="Group 677"/>
              <p:cNvGrpSpPr/>
              <p:nvPr/>
            </p:nvGrpSpPr>
            <p:grpSpPr>
              <a:xfrm>
                <a:off x="8765104" y="1545669"/>
                <a:ext cx="816069" cy="93975"/>
                <a:chOff x="8765104" y="1424927"/>
                <a:chExt cx="816069" cy="214717"/>
              </a:xfrm>
            </p:grpSpPr>
            <p:sp>
              <p:nvSpPr>
                <p:cNvPr id="692" name="Freeform 691"/>
                <p:cNvSpPr/>
                <p:nvPr/>
              </p:nvSpPr>
              <p:spPr>
                <a:xfrm>
                  <a:off x="8777694" y="1424927"/>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93" name="Freeform 692"/>
                <p:cNvSpPr/>
                <p:nvPr/>
              </p:nvSpPr>
              <p:spPr>
                <a:xfrm>
                  <a:off x="8765104" y="142851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679" name="Group 678"/>
              <p:cNvGrpSpPr/>
              <p:nvPr/>
            </p:nvGrpSpPr>
            <p:grpSpPr>
              <a:xfrm>
                <a:off x="8764324" y="1643592"/>
                <a:ext cx="816069" cy="87917"/>
                <a:chOff x="8764324" y="1643591"/>
                <a:chExt cx="816069" cy="214717"/>
              </a:xfrm>
            </p:grpSpPr>
            <p:sp>
              <p:nvSpPr>
                <p:cNvPr id="690" name="Freeform 689"/>
                <p:cNvSpPr/>
                <p:nvPr/>
              </p:nvSpPr>
              <p:spPr>
                <a:xfrm flipV="1">
                  <a:off x="8776914" y="164717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691" name="Freeform 690"/>
                <p:cNvSpPr/>
                <p:nvPr/>
              </p:nvSpPr>
              <p:spPr>
                <a:xfrm flipV="1">
                  <a:off x="8764324" y="164359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680" name="Straight Connector 679"/>
              <p:cNvCxnSpPr>
                <a:endCxn id="691" idx="0"/>
              </p:cNvCxnSpPr>
              <p:nvPr/>
            </p:nvCxnSpPr>
            <p:spPr>
              <a:xfrm>
                <a:off x="4325659" y="1643591"/>
                <a:ext cx="4438665" cy="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681" name="Rectangle 680"/>
              <p:cNvSpPr/>
              <p:nvPr/>
            </p:nvSpPr>
            <p:spPr>
              <a:xfrm>
                <a:off x="4123823" y="1475802"/>
                <a:ext cx="1333636" cy="30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682" name="Group 681"/>
              <p:cNvGrpSpPr/>
              <p:nvPr/>
            </p:nvGrpSpPr>
            <p:grpSpPr>
              <a:xfrm>
                <a:off x="4102912" y="1576034"/>
                <a:ext cx="1357755" cy="147647"/>
                <a:chOff x="8199579" y="1495020"/>
                <a:chExt cx="2084404" cy="226665"/>
              </a:xfrm>
            </p:grpSpPr>
            <p:sp>
              <p:nvSpPr>
                <p:cNvPr id="687" name="Freeform 686"/>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688" name="Freeform 687"/>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689" name="Freeform 688"/>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683" name="Straight Connector 682"/>
              <p:cNvCxnSpPr>
                <a:stCxn id="696" idx="8"/>
              </p:cNvCxnSpPr>
              <p:nvPr/>
            </p:nvCxnSpPr>
            <p:spPr>
              <a:xfrm flipV="1">
                <a:off x="6576581" y="1538977"/>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84" name="Straight Connector 683"/>
              <p:cNvCxnSpPr/>
              <p:nvPr/>
            </p:nvCxnSpPr>
            <p:spPr>
              <a:xfrm flipV="1">
                <a:off x="6576581" y="1743331"/>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85" name="Straight Connector 684"/>
              <p:cNvCxnSpPr/>
              <p:nvPr/>
            </p:nvCxnSpPr>
            <p:spPr>
              <a:xfrm flipV="1">
                <a:off x="9561242" y="1552034"/>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686" name="Straight Connector 685"/>
              <p:cNvCxnSpPr/>
              <p:nvPr/>
            </p:nvCxnSpPr>
            <p:spPr>
              <a:xfrm flipV="1">
                <a:off x="9561242" y="1729939"/>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sp>
          <p:nvSpPr>
            <p:cNvPr id="29" name="Down Arrow 28"/>
            <p:cNvSpPr/>
            <p:nvPr/>
          </p:nvSpPr>
          <p:spPr>
            <a:xfrm rot="5400000">
              <a:off x="8978189" y="1460116"/>
              <a:ext cx="98032" cy="340100"/>
            </a:xfrm>
            <a:prstGeom prst="downArrow">
              <a:avLst/>
            </a:prstGeom>
            <a:solidFill>
              <a:schemeClr val="bg1">
                <a:lumMod val="75000"/>
              </a:schemeClr>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714" name="TextBox 713"/>
          <p:cNvSpPr txBox="1"/>
          <p:nvPr/>
        </p:nvSpPr>
        <p:spPr>
          <a:xfrm flipH="1">
            <a:off x="9557218" y="622090"/>
            <a:ext cx="1495922" cy="215444"/>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prstClr val="black"/>
                </a:solidFill>
                <a:effectLst/>
                <a:uLnTx/>
                <a:uFillTx/>
                <a:latin typeface="Calibri" panose="020F0502020204030204"/>
                <a:ea typeface="+mn-ea"/>
                <a:cs typeface="+mn-cs"/>
              </a:rPr>
              <a:t>Cable opening in rigid structure</a:t>
            </a:r>
            <a:endPar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42" name="Group 41"/>
          <p:cNvGrpSpPr/>
          <p:nvPr/>
        </p:nvGrpSpPr>
        <p:grpSpPr>
          <a:xfrm>
            <a:off x="5324249" y="2537143"/>
            <a:ext cx="6741673" cy="736236"/>
            <a:chOff x="5324249" y="2537143"/>
            <a:chExt cx="6741673" cy="736236"/>
          </a:xfrm>
        </p:grpSpPr>
        <p:grpSp>
          <p:nvGrpSpPr>
            <p:cNvPr id="30" name="Group 29"/>
            <p:cNvGrpSpPr/>
            <p:nvPr/>
          </p:nvGrpSpPr>
          <p:grpSpPr>
            <a:xfrm>
              <a:off x="9659356" y="2545583"/>
              <a:ext cx="2406566" cy="641988"/>
              <a:chOff x="9764131" y="3320283"/>
              <a:chExt cx="2406566" cy="641988"/>
            </a:xfrm>
          </p:grpSpPr>
          <p:grpSp>
            <p:nvGrpSpPr>
              <p:cNvPr id="775" name="Group 774"/>
              <p:cNvGrpSpPr/>
              <p:nvPr/>
            </p:nvGrpSpPr>
            <p:grpSpPr>
              <a:xfrm>
                <a:off x="9764131" y="3320283"/>
                <a:ext cx="2406566" cy="641988"/>
                <a:chOff x="8496384" y="2457450"/>
                <a:chExt cx="2406566" cy="641988"/>
              </a:xfrm>
            </p:grpSpPr>
            <p:sp>
              <p:nvSpPr>
                <p:cNvPr id="779" name="Freeform 778"/>
                <p:cNvSpPr/>
                <p:nvPr/>
              </p:nvSpPr>
              <p:spPr>
                <a:xfrm>
                  <a:off x="1082675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80" name="Freeform 779"/>
                <p:cNvSpPr/>
                <p:nvPr/>
              </p:nvSpPr>
              <p:spPr>
                <a:xfrm flipV="1">
                  <a:off x="1082675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81" name="Group 780"/>
                <p:cNvGrpSpPr/>
                <p:nvPr/>
              </p:nvGrpSpPr>
              <p:grpSpPr>
                <a:xfrm flipH="1">
                  <a:off x="8496384" y="2464456"/>
                  <a:ext cx="76200" cy="634982"/>
                  <a:chOff x="9740900" y="2609850"/>
                  <a:chExt cx="76200" cy="634982"/>
                </a:xfrm>
              </p:grpSpPr>
              <p:sp>
                <p:nvSpPr>
                  <p:cNvPr id="782" name="Freeform 781"/>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83" name="Freeform 782"/>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cxnSp>
            <p:nvCxnSpPr>
              <p:cNvPr id="773" name="Straight Connector 772"/>
              <p:cNvCxnSpPr/>
              <p:nvPr/>
            </p:nvCxnSpPr>
            <p:spPr>
              <a:xfrm>
                <a:off x="9836250" y="3640273"/>
                <a:ext cx="2261019" cy="0"/>
              </a:xfrm>
              <a:prstGeom prst="line">
                <a:avLst/>
              </a:prstGeom>
              <a:noFill/>
              <a:ln w="35560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grpSp>
        <p:grpSp>
          <p:nvGrpSpPr>
            <p:cNvPr id="727" name="Group 726"/>
            <p:cNvGrpSpPr/>
            <p:nvPr/>
          </p:nvGrpSpPr>
          <p:grpSpPr>
            <a:xfrm>
              <a:off x="6844797" y="2550512"/>
              <a:ext cx="1168316" cy="722867"/>
              <a:chOff x="8496384" y="2482850"/>
              <a:chExt cx="1168316" cy="722867"/>
            </a:xfrm>
          </p:grpSpPr>
          <p:grpSp>
            <p:nvGrpSpPr>
              <p:cNvPr id="728" name="Group 727"/>
              <p:cNvGrpSpPr/>
              <p:nvPr/>
            </p:nvGrpSpPr>
            <p:grpSpPr>
              <a:xfrm>
                <a:off x="8496384" y="2482850"/>
                <a:ext cx="1168316" cy="641988"/>
                <a:chOff x="8496384" y="2457450"/>
                <a:chExt cx="1168316" cy="641988"/>
              </a:xfrm>
            </p:grpSpPr>
            <p:sp>
              <p:nvSpPr>
                <p:cNvPr id="731" name="Rectangle 730"/>
                <p:cNvSpPr/>
                <p:nvPr/>
              </p:nvSpPr>
              <p:spPr>
                <a:xfrm>
                  <a:off x="8564686" y="2459300"/>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732" name="Freeform 731"/>
                <p:cNvSpPr/>
                <p:nvPr/>
              </p:nvSpPr>
              <p:spPr>
                <a:xfrm>
                  <a:off x="958850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33" name="Freeform 732"/>
                <p:cNvSpPr/>
                <p:nvPr/>
              </p:nvSpPr>
              <p:spPr>
                <a:xfrm flipV="1">
                  <a:off x="958850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34" name="Group 733"/>
                <p:cNvGrpSpPr/>
                <p:nvPr/>
              </p:nvGrpSpPr>
              <p:grpSpPr>
                <a:xfrm flipH="1">
                  <a:off x="8496384" y="2464456"/>
                  <a:ext cx="76200" cy="634982"/>
                  <a:chOff x="9740900" y="2609850"/>
                  <a:chExt cx="76200" cy="634982"/>
                </a:xfrm>
              </p:grpSpPr>
              <p:sp>
                <p:nvSpPr>
                  <p:cNvPr id="735" name="Freeform 734"/>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36" name="Freeform 735"/>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729" name="Oval 728"/>
              <p:cNvSpPr/>
              <p:nvPr/>
            </p:nvSpPr>
            <p:spPr>
              <a:xfrm>
                <a:off x="8664234"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30" name="Oval 729"/>
              <p:cNvSpPr/>
              <p:nvPr/>
            </p:nvSpPr>
            <p:spPr>
              <a:xfrm>
                <a:off x="9361230"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737" name="Straight Connector 736"/>
            <p:cNvCxnSpPr/>
            <p:nvPr/>
          </p:nvCxnSpPr>
          <p:spPr>
            <a:xfrm flipH="1">
              <a:off x="6945271" y="2697993"/>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cxnSp>
          <p:nvCxnSpPr>
            <p:cNvPr id="738" name="Straight Connector 737"/>
            <p:cNvCxnSpPr/>
            <p:nvPr/>
          </p:nvCxnSpPr>
          <p:spPr>
            <a:xfrm flipH="1">
              <a:off x="6911751" y="3033094"/>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grpSp>
          <p:nvGrpSpPr>
            <p:cNvPr id="739" name="Group 738"/>
            <p:cNvGrpSpPr/>
            <p:nvPr/>
          </p:nvGrpSpPr>
          <p:grpSpPr>
            <a:xfrm>
              <a:off x="5324249" y="2651318"/>
              <a:ext cx="6324570" cy="423863"/>
              <a:chOff x="4102912" y="1423279"/>
              <a:chExt cx="6324570" cy="423863"/>
            </a:xfrm>
          </p:grpSpPr>
          <p:cxnSp>
            <p:nvCxnSpPr>
              <p:cNvPr id="740" name="Straight Connector 739"/>
              <p:cNvCxnSpPr/>
              <p:nvPr/>
            </p:nvCxnSpPr>
            <p:spPr>
              <a:xfrm flipV="1">
                <a:off x="9564417" y="1552034"/>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741" name="Straight Connector 740"/>
              <p:cNvCxnSpPr/>
              <p:nvPr/>
            </p:nvCxnSpPr>
            <p:spPr>
              <a:xfrm flipV="1">
                <a:off x="9559430" y="1725883"/>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742" name="Straight Connector 741"/>
              <p:cNvCxnSpPr/>
              <p:nvPr/>
            </p:nvCxnSpPr>
            <p:spPr>
              <a:xfrm flipV="1">
                <a:off x="6587883" y="1538807"/>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743" name="Straight Connector 742"/>
              <p:cNvCxnSpPr/>
              <p:nvPr/>
            </p:nvCxnSpPr>
            <p:spPr>
              <a:xfrm flipV="1">
                <a:off x="6587883" y="1743161"/>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sp>
            <p:nvSpPr>
              <p:cNvPr id="744" name="Rectangle 743"/>
              <p:cNvSpPr/>
              <p:nvPr/>
            </p:nvSpPr>
            <p:spPr>
              <a:xfrm>
                <a:off x="8853564" y="1551327"/>
                <a:ext cx="27977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745" name="Straight Connector 744"/>
              <p:cNvCxnSpPr/>
              <p:nvPr/>
            </p:nvCxnSpPr>
            <p:spPr>
              <a:xfrm>
                <a:off x="4130206" y="1642499"/>
                <a:ext cx="1571124"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746" name="Straight Connector 745"/>
              <p:cNvCxnSpPr/>
              <p:nvPr/>
            </p:nvCxnSpPr>
            <p:spPr>
              <a:xfrm>
                <a:off x="5701330" y="1423279"/>
                <a:ext cx="0" cy="42386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7" name="Straight Connector 746"/>
              <p:cNvCxnSpPr/>
              <p:nvPr/>
            </p:nvCxnSpPr>
            <p:spPr>
              <a:xfrm>
                <a:off x="4268256" y="1640245"/>
                <a:ext cx="4720646"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748" name="Rectangle 747"/>
              <p:cNvSpPr/>
              <p:nvPr/>
            </p:nvSpPr>
            <p:spPr>
              <a:xfrm>
                <a:off x="5785858" y="1551327"/>
                <a:ext cx="17948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749" name="Straight Connector 748"/>
              <p:cNvCxnSpPr/>
              <p:nvPr/>
            </p:nvCxnSpPr>
            <p:spPr>
              <a:xfrm flipH="1">
                <a:off x="9017857" y="1637534"/>
                <a:ext cx="1409625"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750" name="Group 749"/>
              <p:cNvGrpSpPr/>
              <p:nvPr/>
            </p:nvGrpSpPr>
            <p:grpSpPr>
              <a:xfrm>
                <a:off x="5760512" y="1538977"/>
                <a:ext cx="816069" cy="101088"/>
                <a:chOff x="5760512" y="1425348"/>
                <a:chExt cx="816069" cy="214717"/>
              </a:xfrm>
            </p:grpSpPr>
            <p:sp>
              <p:nvSpPr>
                <p:cNvPr id="770" name="Freeform 769"/>
                <p:cNvSpPr/>
                <p:nvPr/>
              </p:nvSpPr>
              <p:spPr>
                <a:xfrm>
                  <a:off x="5773102" y="142534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771" name="Freeform 770"/>
                <p:cNvSpPr/>
                <p:nvPr/>
              </p:nvSpPr>
              <p:spPr>
                <a:xfrm>
                  <a:off x="5760512" y="142893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51" name="Group 750"/>
              <p:cNvGrpSpPr/>
              <p:nvPr/>
            </p:nvGrpSpPr>
            <p:grpSpPr>
              <a:xfrm>
                <a:off x="5761800" y="1644012"/>
                <a:ext cx="816069" cy="96286"/>
                <a:chOff x="5761800" y="1644012"/>
                <a:chExt cx="816069" cy="214716"/>
              </a:xfrm>
            </p:grpSpPr>
            <p:sp>
              <p:nvSpPr>
                <p:cNvPr id="768" name="Freeform 767"/>
                <p:cNvSpPr/>
                <p:nvPr/>
              </p:nvSpPr>
              <p:spPr>
                <a:xfrm flipV="1">
                  <a:off x="5774390" y="164759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769" name="Freeform 768"/>
                <p:cNvSpPr/>
                <p:nvPr/>
              </p:nvSpPr>
              <p:spPr>
                <a:xfrm flipV="1">
                  <a:off x="5761800" y="164401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52" name="Group 751"/>
              <p:cNvGrpSpPr/>
              <p:nvPr/>
            </p:nvGrpSpPr>
            <p:grpSpPr>
              <a:xfrm>
                <a:off x="8765104" y="1545669"/>
                <a:ext cx="816069" cy="93975"/>
                <a:chOff x="8765104" y="1424927"/>
                <a:chExt cx="816069" cy="214717"/>
              </a:xfrm>
            </p:grpSpPr>
            <p:sp>
              <p:nvSpPr>
                <p:cNvPr id="766" name="Freeform 765"/>
                <p:cNvSpPr/>
                <p:nvPr/>
              </p:nvSpPr>
              <p:spPr>
                <a:xfrm>
                  <a:off x="8777694" y="1424927"/>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767" name="Freeform 766"/>
                <p:cNvSpPr/>
                <p:nvPr/>
              </p:nvSpPr>
              <p:spPr>
                <a:xfrm>
                  <a:off x="8765104" y="142851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53" name="Group 752"/>
              <p:cNvGrpSpPr/>
              <p:nvPr/>
            </p:nvGrpSpPr>
            <p:grpSpPr>
              <a:xfrm>
                <a:off x="8764324" y="1643592"/>
                <a:ext cx="816069" cy="87917"/>
                <a:chOff x="8764324" y="1643591"/>
                <a:chExt cx="816069" cy="214717"/>
              </a:xfrm>
            </p:grpSpPr>
            <p:sp>
              <p:nvSpPr>
                <p:cNvPr id="764" name="Freeform 763"/>
                <p:cNvSpPr/>
                <p:nvPr/>
              </p:nvSpPr>
              <p:spPr>
                <a:xfrm flipV="1">
                  <a:off x="8776914" y="164717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765" name="Freeform 764"/>
                <p:cNvSpPr/>
                <p:nvPr/>
              </p:nvSpPr>
              <p:spPr>
                <a:xfrm flipV="1">
                  <a:off x="8764324" y="164359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754" name="Straight Connector 753"/>
              <p:cNvCxnSpPr>
                <a:endCxn id="765" idx="0"/>
              </p:cNvCxnSpPr>
              <p:nvPr/>
            </p:nvCxnSpPr>
            <p:spPr>
              <a:xfrm>
                <a:off x="4325659" y="1643591"/>
                <a:ext cx="4438665" cy="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755" name="Rectangle 754"/>
              <p:cNvSpPr/>
              <p:nvPr/>
            </p:nvSpPr>
            <p:spPr>
              <a:xfrm>
                <a:off x="4123823" y="1475802"/>
                <a:ext cx="1333636" cy="30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56" name="Group 755"/>
              <p:cNvGrpSpPr/>
              <p:nvPr/>
            </p:nvGrpSpPr>
            <p:grpSpPr>
              <a:xfrm>
                <a:off x="4102912" y="1576034"/>
                <a:ext cx="1357755" cy="147647"/>
                <a:chOff x="8199579" y="1495020"/>
                <a:chExt cx="2084404" cy="226665"/>
              </a:xfrm>
            </p:grpSpPr>
            <p:sp>
              <p:nvSpPr>
                <p:cNvPr id="761" name="Freeform 760"/>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62" name="Freeform 761"/>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63" name="Freeform 762"/>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757" name="Straight Connector 756"/>
              <p:cNvCxnSpPr>
                <a:stCxn id="770" idx="8"/>
              </p:cNvCxnSpPr>
              <p:nvPr/>
            </p:nvCxnSpPr>
            <p:spPr>
              <a:xfrm flipV="1">
                <a:off x="6576581" y="1538977"/>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758" name="Straight Connector 757"/>
              <p:cNvCxnSpPr/>
              <p:nvPr/>
            </p:nvCxnSpPr>
            <p:spPr>
              <a:xfrm flipV="1">
                <a:off x="6576581" y="1743331"/>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759" name="Straight Connector 758"/>
              <p:cNvCxnSpPr/>
              <p:nvPr/>
            </p:nvCxnSpPr>
            <p:spPr>
              <a:xfrm flipV="1">
                <a:off x="9561242" y="1552034"/>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760" name="Straight Connector 759"/>
              <p:cNvCxnSpPr/>
              <p:nvPr/>
            </p:nvCxnSpPr>
            <p:spPr>
              <a:xfrm flipV="1">
                <a:off x="9561242" y="1729939"/>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sp>
          <p:nvSpPr>
            <p:cNvPr id="772" name="Down Arrow 771"/>
            <p:cNvSpPr/>
            <p:nvPr/>
          </p:nvSpPr>
          <p:spPr>
            <a:xfrm rot="5400000">
              <a:off x="11087794" y="2416109"/>
              <a:ext cx="98032" cy="340100"/>
            </a:xfrm>
            <a:prstGeom prst="downArrow">
              <a:avLst/>
            </a:prstGeom>
            <a:solidFill>
              <a:schemeClr val="bg1">
                <a:lumMod val="75000"/>
              </a:schemeClr>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2" name="Title 1"/>
          <p:cNvSpPr>
            <a:spLocks noGrp="1"/>
          </p:cNvSpPr>
          <p:nvPr>
            <p:ph type="title"/>
          </p:nvPr>
        </p:nvSpPr>
        <p:spPr>
          <a:xfrm>
            <a:off x="0" y="-8037"/>
            <a:ext cx="5257167" cy="720000"/>
          </a:xfrm>
          <a:solidFill>
            <a:schemeClr val="bg1"/>
          </a:solidFill>
        </p:spPr>
        <p:txBody>
          <a:bodyPr/>
          <a:lstStyle/>
          <a:p>
            <a:pPr algn="l"/>
            <a:r>
              <a:rPr lang="en-GB" sz="2600" dirty="0" smtClean="0"/>
              <a:t>Proposal installation sequence</a:t>
            </a:r>
            <a:endParaRPr lang="en-GB" sz="2600" dirty="0"/>
          </a:p>
        </p:txBody>
      </p:sp>
      <p:grpSp>
        <p:nvGrpSpPr>
          <p:cNvPr id="1003" name="Group 1002"/>
          <p:cNvGrpSpPr/>
          <p:nvPr/>
        </p:nvGrpSpPr>
        <p:grpSpPr>
          <a:xfrm>
            <a:off x="5334335" y="4528663"/>
            <a:ext cx="6315572" cy="633684"/>
            <a:chOff x="5392691" y="5061313"/>
            <a:chExt cx="6315572" cy="633684"/>
          </a:xfrm>
        </p:grpSpPr>
        <p:cxnSp>
          <p:nvCxnSpPr>
            <p:cNvPr id="1004" name="Straight Connector 1003"/>
            <p:cNvCxnSpPr/>
            <p:nvPr/>
          </p:nvCxnSpPr>
          <p:spPr>
            <a:xfrm>
              <a:off x="8017662" y="5389798"/>
              <a:ext cx="2261019" cy="0"/>
            </a:xfrm>
            <a:prstGeom prst="line">
              <a:avLst/>
            </a:prstGeom>
            <a:noFill/>
            <a:ln w="187325">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sp>
          <p:nvSpPr>
            <p:cNvPr id="1005" name="Rectangle 1004"/>
            <p:cNvSpPr/>
            <p:nvPr/>
          </p:nvSpPr>
          <p:spPr>
            <a:xfrm>
              <a:off x="10068404" y="5061313"/>
              <a:ext cx="1329855" cy="633684"/>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006" name="Rectangle 1005"/>
            <p:cNvSpPr/>
            <p:nvPr/>
          </p:nvSpPr>
          <p:spPr>
            <a:xfrm>
              <a:off x="10143343" y="5291354"/>
              <a:ext cx="27977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07" name="Rectangle 1006"/>
            <p:cNvSpPr/>
            <p:nvPr/>
          </p:nvSpPr>
          <p:spPr>
            <a:xfrm>
              <a:off x="6991109" y="5070054"/>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cxnSp>
          <p:nvCxnSpPr>
            <p:cNvPr id="1008" name="Straight Connector 1007"/>
            <p:cNvCxnSpPr>
              <a:endCxn id="1007" idx="1"/>
            </p:cNvCxnSpPr>
            <p:nvPr/>
          </p:nvCxnSpPr>
          <p:spPr>
            <a:xfrm>
              <a:off x="5419985" y="5382526"/>
              <a:ext cx="1571124"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1009" name="Straight Connector 1008"/>
            <p:cNvCxnSpPr/>
            <p:nvPr/>
          </p:nvCxnSpPr>
          <p:spPr>
            <a:xfrm>
              <a:off x="6991109" y="5291355"/>
              <a:ext cx="0" cy="18581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0" name="Straight Connector 1009"/>
            <p:cNvCxnSpPr>
              <a:endCxn id="1038" idx="0"/>
            </p:cNvCxnSpPr>
            <p:nvPr/>
          </p:nvCxnSpPr>
          <p:spPr>
            <a:xfrm>
              <a:off x="5558035" y="5380272"/>
              <a:ext cx="3159292" cy="15527"/>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1011" name="Rectangle 1010"/>
            <p:cNvSpPr/>
            <p:nvPr/>
          </p:nvSpPr>
          <p:spPr>
            <a:xfrm>
              <a:off x="7075637" y="5291354"/>
              <a:ext cx="17948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012" name="Straight Connector 1011"/>
            <p:cNvCxnSpPr/>
            <p:nvPr/>
          </p:nvCxnSpPr>
          <p:spPr>
            <a:xfrm>
              <a:off x="7823766" y="5171795"/>
              <a:ext cx="181699" cy="2"/>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1013" name="Straight Connector 1012"/>
            <p:cNvCxnSpPr/>
            <p:nvPr/>
          </p:nvCxnSpPr>
          <p:spPr>
            <a:xfrm flipH="1">
              <a:off x="10307635" y="5377561"/>
              <a:ext cx="1400628"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1014" name="Straight Connector 1013"/>
            <p:cNvCxnSpPr/>
            <p:nvPr/>
          </p:nvCxnSpPr>
          <p:spPr>
            <a:xfrm>
              <a:off x="7820290" y="5595939"/>
              <a:ext cx="181699" cy="2"/>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1015" name="Freeform 1014"/>
            <p:cNvSpPr/>
            <p:nvPr/>
          </p:nvSpPr>
          <p:spPr>
            <a:xfrm>
              <a:off x="7062881" y="516537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16" name="Freeform 1015"/>
            <p:cNvSpPr/>
            <p:nvPr/>
          </p:nvSpPr>
          <p:spPr>
            <a:xfrm flipV="1">
              <a:off x="7064169" y="538762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17" name="Freeform 1016"/>
            <p:cNvSpPr/>
            <p:nvPr/>
          </p:nvSpPr>
          <p:spPr>
            <a:xfrm>
              <a:off x="7050291" y="516896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18" name="Freeform 1017"/>
            <p:cNvSpPr/>
            <p:nvPr/>
          </p:nvSpPr>
          <p:spPr>
            <a:xfrm flipV="1">
              <a:off x="7051579" y="5384039"/>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19" name="Freeform 1018"/>
            <p:cNvSpPr/>
            <p:nvPr/>
          </p:nvSpPr>
          <p:spPr>
            <a:xfrm>
              <a:off x="10067473" y="516495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20" name="Freeform 1019"/>
            <p:cNvSpPr/>
            <p:nvPr/>
          </p:nvSpPr>
          <p:spPr>
            <a:xfrm flipV="1">
              <a:off x="10066693" y="538720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21" name="Freeform 1020"/>
            <p:cNvSpPr/>
            <p:nvPr/>
          </p:nvSpPr>
          <p:spPr>
            <a:xfrm>
              <a:off x="10054883" y="516854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022" name="Freeform 1021"/>
            <p:cNvSpPr/>
            <p:nvPr/>
          </p:nvSpPr>
          <p:spPr>
            <a:xfrm flipV="1">
              <a:off x="10054103" y="538361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023" name="Straight Connector 1022"/>
            <p:cNvCxnSpPr>
              <a:stCxn id="1019" idx="8"/>
            </p:cNvCxnSpPr>
            <p:nvPr/>
          </p:nvCxnSpPr>
          <p:spPr>
            <a:xfrm>
              <a:off x="10870951" y="5165132"/>
              <a:ext cx="239436" cy="5737"/>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1024" name="Straight Connector 1023"/>
            <p:cNvCxnSpPr>
              <a:endCxn id="1038" idx="0"/>
            </p:cNvCxnSpPr>
            <p:nvPr/>
          </p:nvCxnSpPr>
          <p:spPr>
            <a:xfrm>
              <a:off x="5615438" y="5383618"/>
              <a:ext cx="3101889" cy="1218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nvGrpSpPr>
            <p:cNvPr id="1025" name="Group 1024"/>
            <p:cNvGrpSpPr/>
            <p:nvPr/>
          </p:nvGrpSpPr>
          <p:grpSpPr>
            <a:xfrm>
              <a:off x="8715156" y="5337131"/>
              <a:ext cx="1354745" cy="120544"/>
              <a:chOff x="8204200" y="1495020"/>
              <a:chExt cx="2079783" cy="226665"/>
            </a:xfrm>
          </p:grpSpPr>
          <p:sp>
            <p:nvSpPr>
              <p:cNvPr id="1037" name="Freeform 1036"/>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38" name="Freeform 1037"/>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026" name="Rectangle 1025"/>
            <p:cNvSpPr/>
            <p:nvPr/>
          </p:nvSpPr>
          <p:spPr>
            <a:xfrm>
              <a:off x="5413602" y="5215829"/>
              <a:ext cx="1333636" cy="30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1027" name="Group 1026"/>
            <p:cNvGrpSpPr/>
            <p:nvPr/>
          </p:nvGrpSpPr>
          <p:grpSpPr>
            <a:xfrm>
              <a:off x="5392691" y="5316061"/>
              <a:ext cx="1357755" cy="147647"/>
              <a:chOff x="8199579" y="1495020"/>
              <a:chExt cx="2084404" cy="226665"/>
            </a:xfrm>
          </p:grpSpPr>
          <p:sp>
            <p:nvSpPr>
              <p:cNvPr id="1034" name="Freeform 1033"/>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35" name="Freeform 1034"/>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36" name="Freeform 1035"/>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1028" name="Straight Connector 1027"/>
            <p:cNvCxnSpPr/>
            <p:nvPr/>
          </p:nvCxnSpPr>
          <p:spPr>
            <a:xfrm>
              <a:off x="10857582" y="5597935"/>
              <a:ext cx="239436" cy="5737"/>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1029" name="Down Arrow 1028"/>
            <p:cNvSpPr/>
            <p:nvPr/>
          </p:nvSpPr>
          <p:spPr>
            <a:xfrm rot="10800000">
              <a:off x="10745268" y="5209780"/>
              <a:ext cx="98032" cy="122356"/>
            </a:xfrm>
            <a:prstGeom prst="downArrow">
              <a:avLst/>
            </a:prstGeom>
            <a:solidFill>
              <a:srgbClr val="EC52DA"/>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30" name="Down Arrow 1029"/>
            <p:cNvSpPr/>
            <p:nvPr/>
          </p:nvSpPr>
          <p:spPr>
            <a:xfrm>
              <a:off x="10745268" y="5431592"/>
              <a:ext cx="98032" cy="122356"/>
            </a:xfrm>
            <a:prstGeom prst="downArrow">
              <a:avLst/>
            </a:prstGeom>
            <a:solidFill>
              <a:srgbClr val="EC52DA"/>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1031" name="Group 1030"/>
            <p:cNvGrpSpPr/>
            <p:nvPr/>
          </p:nvGrpSpPr>
          <p:grpSpPr>
            <a:xfrm>
              <a:off x="7695508" y="5215239"/>
              <a:ext cx="98032" cy="344168"/>
              <a:chOff x="10897668" y="5362180"/>
              <a:chExt cx="98032" cy="344168"/>
            </a:xfrm>
          </p:grpSpPr>
          <p:sp>
            <p:nvSpPr>
              <p:cNvPr id="1032" name="Down Arrow 1031"/>
              <p:cNvSpPr/>
              <p:nvPr/>
            </p:nvSpPr>
            <p:spPr>
              <a:xfrm rot="10800000">
                <a:off x="10897668" y="5362180"/>
                <a:ext cx="98032" cy="122356"/>
              </a:xfrm>
              <a:prstGeom prst="downArrow">
                <a:avLst/>
              </a:prstGeom>
              <a:solidFill>
                <a:srgbClr val="EC52DA"/>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033" name="Down Arrow 1032"/>
              <p:cNvSpPr/>
              <p:nvPr/>
            </p:nvSpPr>
            <p:spPr>
              <a:xfrm>
                <a:off x="10897668" y="5583992"/>
                <a:ext cx="98032" cy="122356"/>
              </a:xfrm>
              <a:prstGeom prst="downArrow">
                <a:avLst/>
              </a:prstGeom>
              <a:solidFill>
                <a:srgbClr val="EC52DA"/>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grpSp>
        <p:nvGrpSpPr>
          <p:cNvPr id="43" name="Group 42"/>
          <p:cNvGrpSpPr/>
          <p:nvPr/>
        </p:nvGrpSpPr>
        <p:grpSpPr>
          <a:xfrm>
            <a:off x="5331325" y="3369415"/>
            <a:ext cx="6915578" cy="912047"/>
            <a:chOff x="5331325" y="3369415"/>
            <a:chExt cx="6915578" cy="912047"/>
          </a:xfrm>
        </p:grpSpPr>
        <p:grpSp>
          <p:nvGrpSpPr>
            <p:cNvPr id="838" name="Group 837"/>
            <p:cNvGrpSpPr/>
            <p:nvPr/>
          </p:nvGrpSpPr>
          <p:grpSpPr>
            <a:xfrm>
              <a:off x="11078587" y="3552685"/>
              <a:ext cx="1168316" cy="722867"/>
              <a:chOff x="8496384" y="2482850"/>
              <a:chExt cx="1168316" cy="722867"/>
            </a:xfrm>
          </p:grpSpPr>
          <p:grpSp>
            <p:nvGrpSpPr>
              <p:cNvPr id="839" name="Group 838"/>
              <p:cNvGrpSpPr/>
              <p:nvPr/>
            </p:nvGrpSpPr>
            <p:grpSpPr>
              <a:xfrm>
                <a:off x="8496384" y="2482850"/>
                <a:ext cx="1168316" cy="641988"/>
                <a:chOff x="8496384" y="2457450"/>
                <a:chExt cx="1168316" cy="641988"/>
              </a:xfrm>
            </p:grpSpPr>
            <p:sp>
              <p:nvSpPr>
                <p:cNvPr id="842" name="Rectangle 841"/>
                <p:cNvSpPr/>
                <p:nvPr/>
              </p:nvSpPr>
              <p:spPr>
                <a:xfrm>
                  <a:off x="8564686" y="2459300"/>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843" name="Freeform 842"/>
                <p:cNvSpPr/>
                <p:nvPr/>
              </p:nvSpPr>
              <p:spPr>
                <a:xfrm>
                  <a:off x="9588500" y="2457450"/>
                  <a:ext cx="76200" cy="229106"/>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44" name="Freeform 843"/>
                <p:cNvSpPr/>
                <p:nvPr/>
              </p:nvSpPr>
              <p:spPr>
                <a:xfrm flipV="1">
                  <a:off x="9588500" y="2861222"/>
                  <a:ext cx="76200" cy="23121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845" name="Group 844"/>
                <p:cNvGrpSpPr/>
                <p:nvPr/>
              </p:nvGrpSpPr>
              <p:grpSpPr>
                <a:xfrm flipH="1">
                  <a:off x="8496384" y="2464456"/>
                  <a:ext cx="76200" cy="634982"/>
                  <a:chOff x="9740900" y="2609850"/>
                  <a:chExt cx="76200" cy="634982"/>
                </a:xfrm>
              </p:grpSpPr>
              <p:sp>
                <p:nvSpPr>
                  <p:cNvPr id="846" name="Freeform 845"/>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47" name="Freeform 846"/>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840" name="Oval 839"/>
              <p:cNvSpPr/>
              <p:nvPr/>
            </p:nvSpPr>
            <p:spPr>
              <a:xfrm>
                <a:off x="8664234"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41" name="Oval 840"/>
              <p:cNvSpPr/>
              <p:nvPr/>
            </p:nvSpPr>
            <p:spPr>
              <a:xfrm>
                <a:off x="9361230"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85" name="Group 784"/>
            <p:cNvGrpSpPr/>
            <p:nvPr/>
          </p:nvGrpSpPr>
          <p:grpSpPr>
            <a:xfrm>
              <a:off x="7881210" y="3553666"/>
              <a:ext cx="2258913" cy="641988"/>
              <a:chOff x="8496384" y="2457450"/>
              <a:chExt cx="2258913" cy="641988"/>
            </a:xfrm>
          </p:grpSpPr>
          <p:sp>
            <p:nvSpPr>
              <p:cNvPr id="787" name="Freeform 786"/>
              <p:cNvSpPr/>
              <p:nvPr/>
            </p:nvSpPr>
            <p:spPr>
              <a:xfrm>
                <a:off x="10679097"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88" name="Freeform 787"/>
              <p:cNvSpPr/>
              <p:nvPr/>
            </p:nvSpPr>
            <p:spPr>
              <a:xfrm flipV="1">
                <a:off x="10679097"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89" name="Group 788"/>
              <p:cNvGrpSpPr/>
              <p:nvPr/>
            </p:nvGrpSpPr>
            <p:grpSpPr>
              <a:xfrm flipH="1">
                <a:off x="8496384" y="2464456"/>
                <a:ext cx="76200" cy="634982"/>
                <a:chOff x="9740900" y="2609850"/>
                <a:chExt cx="76200" cy="634982"/>
              </a:xfrm>
            </p:grpSpPr>
            <p:sp>
              <p:nvSpPr>
                <p:cNvPr id="790" name="Freeform 789"/>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91" name="Freeform 790"/>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cxnSp>
          <p:nvCxnSpPr>
            <p:cNvPr id="786" name="Straight Connector 785"/>
            <p:cNvCxnSpPr>
              <a:endCxn id="829" idx="1"/>
            </p:cNvCxnSpPr>
            <p:nvPr/>
          </p:nvCxnSpPr>
          <p:spPr>
            <a:xfrm>
              <a:off x="7953329" y="3873656"/>
              <a:ext cx="2110941" cy="14513"/>
            </a:xfrm>
            <a:prstGeom prst="line">
              <a:avLst/>
            </a:prstGeom>
            <a:noFill/>
            <a:ln w="35560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grpSp>
          <p:nvGrpSpPr>
            <p:cNvPr id="792" name="Group 791"/>
            <p:cNvGrpSpPr/>
            <p:nvPr/>
          </p:nvGrpSpPr>
          <p:grpSpPr>
            <a:xfrm>
              <a:off x="6851873" y="3558595"/>
              <a:ext cx="1168316" cy="722867"/>
              <a:chOff x="8496384" y="2482850"/>
              <a:chExt cx="1168316" cy="722867"/>
            </a:xfrm>
          </p:grpSpPr>
          <p:grpSp>
            <p:nvGrpSpPr>
              <p:cNvPr id="793" name="Group 792"/>
              <p:cNvGrpSpPr/>
              <p:nvPr/>
            </p:nvGrpSpPr>
            <p:grpSpPr>
              <a:xfrm>
                <a:off x="8496384" y="2482850"/>
                <a:ext cx="1168316" cy="641988"/>
                <a:chOff x="8496384" y="2457450"/>
                <a:chExt cx="1168316" cy="641988"/>
              </a:xfrm>
            </p:grpSpPr>
            <p:sp>
              <p:nvSpPr>
                <p:cNvPr id="796" name="Rectangle 795"/>
                <p:cNvSpPr/>
                <p:nvPr/>
              </p:nvSpPr>
              <p:spPr>
                <a:xfrm>
                  <a:off x="8564686" y="2459300"/>
                  <a:ext cx="1026836" cy="62494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797" name="Freeform 796"/>
                <p:cNvSpPr/>
                <p:nvPr/>
              </p:nvSpPr>
              <p:spPr>
                <a:xfrm>
                  <a:off x="958850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98" name="Freeform 797"/>
                <p:cNvSpPr/>
                <p:nvPr/>
              </p:nvSpPr>
              <p:spPr>
                <a:xfrm flipV="1">
                  <a:off x="958850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799" name="Group 798"/>
                <p:cNvGrpSpPr/>
                <p:nvPr/>
              </p:nvGrpSpPr>
              <p:grpSpPr>
                <a:xfrm flipH="1">
                  <a:off x="8496384" y="2464456"/>
                  <a:ext cx="76200" cy="634982"/>
                  <a:chOff x="9740900" y="2609850"/>
                  <a:chExt cx="76200" cy="634982"/>
                </a:xfrm>
              </p:grpSpPr>
              <p:sp>
                <p:nvSpPr>
                  <p:cNvPr id="800" name="Freeform 799"/>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01" name="Freeform 800"/>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794" name="Oval 793"/>
              <p:cNvSpPr/>
              <p:nvPr/>
            </p:nvSpPr>
            <p:spPr>
              <a:xfrm>
                <a:off x="8664234"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95" name="Oval 794"/>
              <p:cNvSpPr/>
              <p:nvPr/>
            </p:nvSpPr>
            <p:spPr>
              <a:xfrm>
                <a:off x="9361230" y="3117042"/>
                <a:ext cx="88675" cy="88675"/>
              </a:xfrm>
              <a:prstGeom prst="ellipse">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804" name="Group 803"/>
            <p:cNvGrpSpPr/>
            <p:nvPr/>
          </p:nvGrpSpPr>
          <p:grpSpPr>
            <a:xfrm>
              <a:off x="5331325" y="3659401"/>
              <a:ext cx="6324570" cy="423863"/>
              <a:chOff x="4102912" y="1423279"/>
              <a:chExt cx="6324570" cy="423863"/>
            </a:xfrm>
          </p:grpSpPr>
          <p:cxnSp>
            <p:nvCxnSpPr>
              <p:cNvPr id="805" name="Straight Connector 804"/>
              <p:cNvCxnSpPr/>
              <p:nvPr/>
            </p:nvCxnSpPr>
            <p:spPr>
              <a:xfrm flipV="1">
                <a:off x="9564417" y="1552034"/>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806" name="Straight Connector 805"/>
              <p:cNvCxnSpPr/>
              <p:nvPr/>
            </p:nvCxnSpPr>
            <p:spPr>
              <a:xfrm flipV="1">
                <a:off x="9559430" y="1725883"/>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807" name="Straight Connector 806"/>
              <p:cNvCxnSpPr/>
              <p:nvPr/>
            </p:nvCxnSpPr>
            <p:spPr>
              <a:xfrm flipV="1">
                <a:off x="6587883" y="1538807"/>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808" name="Straight Connector 807"/>
              <p:cNvCxnSpPr/>
              <p:nvPr/>
            </p:nvCxnSpPr>
            <p:spPr>
              <a:xfrm flipV="1">
                <a:off x="6587883" y="1743161"/>
                <a:ext cx="272088" cy="84"/>
              </a:xfrm>
              <a:prstGeom prst="line">
                <a:avLst/>
              </a:prstGeom>
              <a:noFill/>
              <a:ln w="34925" cmpd="sng">
                <a:solidFill>
                  <a:schemeClr val="bg1">
                    <a:lumMod val="75000"/>
                  </a:schemeClr>
                </a:solidFill>
                <a:prstDash val="solid"/>
              </a:ln>
              <a:effectLst/>
            </p:spPr>
            <p:style>
              <a:lnRef idx="1">
                <a:schemeClr val="accent1"/>
              </a:lnRef>
              <a:fillRef idx="3">
                <a:schemeClr val="accent1"/>
              </a:fillRef>
              <a:effectRef idx="2">
                <a:schemeClr val="accent1"/>
              </a:effectRef>
              <a:fontRef idx="minor">
                <a:schemeClr val="lt1"/>
              </a:fontRef>
            </p:style>
          </p:cxnSp>
          <p:sp>
            <p:nvSpPr>
              <p:cNvPr id="809" name="Rectangle 808"/>
              <p:cNvSpPr/>
              <p:nvPr/>
            </p:nvSpPr>
            <p:spPr>
              <a:xfrm>
                <a:off x="8853564" y="1551327"/>
                <a:ext cx="27977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810" name="Straight Connector 809"/>
              <p:cNvCxnSpPr/>
              <p:nvPr/>
            </p:nvCxnSpPr>
            <p:spPr>
              <a:xfrm>
                <a:off x="4130206" y="1642499"/>
                <a:ext cx="1571124"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811" name="Straight Connector 810"/>
              <p:cNvCxnSpPr/>
              <p:nvPr/>
            </p:nvCxnSpPr>
            <p:spPr>
              <a:xfrm>
                <a:off x="5701330" y="1423279"/>
                <a:ext cx="0" cy="42386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12" name="Straight Connector 811"/>
              <p:cNvCxnSpPr/>
              <p:nvPr/>
            </p:nvCxnSpPr>
            <p:spPr>
              <a:xfrm>
                <a:off x="4268256" y="1640245"/>
                <a:ext cx="4720646"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813" name="Rectangle 812"/>
              <p:cNvSpPr/>
              <p:nvPr/>
            </p:nvSpPr>
            <p:spPr>
              <a:xfrm>
                <a:off x="5785858" y="1551327"/>
                <a:ext cx="179481" cy="18581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814" name="Straight Connector 813"/>
              <p:cNvCxnSpPr/>
              <p:nvPr/>
            </p:nvCxnSpPr>
            <p:spPr>
              <a:xfrm flipH="1">
                <a:off x="9017857" y="1637534"/>
                <a:ext cx="1409625"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815" name="Group 814"/>
              <p:cNvGrpSpPr/>
              <p:nvPr/>
            </p:nvGrpSpPr>
            <p:grpSpPr>
              <a:xfrm>
                <a:off x="5760512" y="1538977"/>
                <a:ext cx="816069" cy="101088"/>
                <a:chOff x="5760512" y="1425348"/>
                <a:chExt cx="816069" cy="214717"/>
              </a:xfrm>
            </p:grpSpPr>
            <p:sp>
              <p:nvSpPr>
                <p:cNvPr id="835" name="Freeform 834"/>
                <p:cNvSpPr/>
                <p:nvPr/>
              </p:nvSpPr>
              <p:spPr>
                <a:xfrm>
                  <a:off x="5773102" y="142534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836" name="Freeform 835"/>
                <p:cNvSpPr/>
                <p:nvPr/>
              </p:nvSpPr>
              <p:spPr>
                <a:xfrm>
                  <a:off x="5760512" y="142893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816" name="Group 815"/>
              <p:cNvGrpSpPr/>
              <p:nvPr/>
            </p:nvGrpSpPr>
            <p:grpSpPr>
              <a:xfrm>
                <a:off x="5761800" y="1644012"/>
                <a:ext cx="816069" cy="96286"/>
                <a:chOff x="5761800" y="1644012"/>
                <a:chExt cx="816069" cy="214716"/>
              </a:xfrm>
            </p:grpSpPr>
            <p:sp>
              <p:nvSpPr>
                <p:cNvPr id="833" name="Freeform 832"/>
                <p:cNvSpPr/>
                <p:nvPr/>
              </p:nvSpPr>
              <p:spPr>
                <a:xfrm flipV="1">
                  <a:off x="5774390" y="164759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834" name="Freeform 833"/>
                <p:cNvSpPr/>
                <p:nvPr/>
              </p:nvSpPr>
              <p:spPr>
                <a:xfrm flipV="1">
                  <a:off x="5761800" y="164401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817" name="Group 816"/>
              <p:cNvGrpSpPr/>
              <p:nvPr/>
            </p:nvGrpSpPr>
            <p:grpSpPr>
              <a:xfrm>
                <a:off x="8765104" y="1545669"/>
                <a:ext cx="816069" cy="93975"/>
                <a:chOff x="8765104" y="1424927"/>
                <a:chExt cx="816069" cy="214717"/>
              </a:xfrm>
            </p:grpSpPr>
            <p:sp>
              <p:nvSpPr>
                <p:cNvPr id="831" name="Freeform 830"/>
                <p:cNvSpPr/>
                <p:nvPr/>
              </p:nvSpPr>
              <p:spPr>
                <a:xfrm>
                  <a:off x="8777694" y="1424927"/>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832" name="Freeform 831"/>
                <p:cNvSpPr/>
                <p:nvPr/>
              </p:nvSpPr>
              <p:spPr>
                <a:xfrm>
                  <a:off x="8765104" y="142851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818" name="Group 817"/>
              <p:cNvGrpSpPr/>
              <p:nvPr/>
            </p:nvGrpSpPr>
            <p:grpSpPr>
              <a:xfrm>
                <a:off x="8764324" y="1643592"/>
                <a:ext cx="816069" cy="87917"/>
                <a:chOff x="8764324" y="1643591"/>
                <a:chExt cx="816069" cy="214717"/>
              </a:xfrm>
            </p:grpSpPr>
            <p:sp>
              <p:nvSpPr>
                <p:cNvPr id="829" name="Freeform 828"/>
                <p:cNvSpPr/>
                <p:nvPr/>
              </p:nvSpPr>
              <p:spPr>
                <a:xfrm flipV="1">
                  <a:off x="8776914" y="164717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830" name="Freeform 829"/>
                <p:cNvSpPr/>
                <p:nvPr/>
              </p:nvSpPr>
              <p:spPr>
                <a:xfrm flipV="1">
                  <a:off x="8764324" y="164359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819" name="Straight Connector 818"/>
              <p:cNvCxnSpPr>
                <a:endCxn id="830" idx="0"/>
              </p:cNvCxnSpPr>
              <p:nvPr/>
            </p:nvCxnSpPr>
            <p:spPr>
              <a:xfrm>
                <a:off x="4325659" y="1643591"/>
                <a:ext cx="4438665" cy="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820" name="Rectangle 819"/>
              <p:cNvSpPr/>
              <p:nvPr/>
            </p:nvSpPr>
            <p:spPr>
              <a:xfrm>
                <a:off x="4123823" y="1475802"/>
                <a:ext cx="1333636" cy="3075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821" name="Group 820"/>
              <p:cNvGrpSpPr/>
              <p:nvPr/>
            </p:nvGrpSpPr>
            <p:grpSpPr>
              <a:xfrm>
                <a:off x="4102912" y="1576034"/>
                <a:ext cx="1357755" cy="147647"/>
                <a:chOff x="8199579" y="1495020"/>
                <a:chExt cx="2084404" cy="226665"/>
              </a:xfrm>
            </p:grpSpPr>
            <p:sp>
              <p:nvSpPr>
                <p:cNvPr id="826" name="Freeform 825"/>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27" name="Freeform 826"/>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28" name="Freeform 827"/>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822" name="Straight Connector 821"/>
              <p:cNvCxnSpPr>
                <a:stCxn id="835" idx="8"/>
              </p:cNvCxnSpPr>
              <p:nvPr/>
            </p:nvCxnSpPr>
            <p:spPr>
              <a:xfrm flipV="1">
                <a:off x="6576581" y="1538977"/>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823" name="Straight Connector 822"/>
              <p:cNvCxnSpPr/>
              <p:nvPr/>
            </p:nvCxnSpPr>
            <p:spPr>
              <a:xfrm flipV="1">
                <a:off x="6576581" y="1743331"/>
                <a:ext cx="272088" cy="8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824" name="Straight Connector 823"/>
              <p:cNvCxnSpPr/>
              <p:nvPr/>
            </p:nvCxnSpPr>
            <p:spPr>
              <a:xfrm flipV="1">
                <a:off x="9561242" y="1552034"/>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825" name="Straight Connector 824"/>
              <p:cNvCxnSpPr/>
              <p:nvPr/>
            </p:nvCxnSpPr>
            <p:spPr>
              <a:xfrm flipV="1">
                <a:off x="9561242" y="1729939"/>
                <a:ext cx="272088" cy="84"/>
              </a:xfrm>
              <a:prstGeom prst="line">
                <a:avLst/>
              </a:pr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sp>
          <p:nvSpPr>
            <p:cNvPr id="837" name="Down Arrow 836"/>
            <p:cNvSpPr/>
            <p:nvPr/>
          </p:nvSpPr>
          <p:spPr>
            <a:xfrm rot="5400000">
              <a:off x="11261978" y="3248381"/>
              <a:ext cx="98032" cy="340100"/>
            </a:xfrm>
            <a:prstGeom prst="downArrow">
              <a:avLst/>
            </a:prstGeom>
            <a:solidFill>
              <a:schemeClr val="bg1">
                <a:lumMod val="75000"/>
              </a:schemeClr>
            </a:solidFill>
            <a:ln w="31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96" name="Freeform 995"/>
            <p:cNvSpPr/>
            <p:nvPr/>
          </p:nvSpPr>
          <p:spPr>
            <a:xfrm>
              <a:off x="8537695" y="3805063"/>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206375">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97" name="Freeform 996"/>
            <p:cNvSpPr/>
            <p:nvPr/>
          </p:nvSpPr>
          <p:spPr>
            <a:xfrm>
              <a:off x="8540705" y="3819342"/>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98" name="Freeform 997"/>
            <p:cNvSpPr/>
            <p:nvPr/>
          </p:nvSpPr>
          <p:spPr>
            <a:xfrm>
              <a:off x="8542876" y="3822688"/>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802" name="Straight Connector 801"/>
            <p:cNvCxnSpPr/>
            <p:nvPr/>
          </p:nvCxnSpPr>
          <p:spPr>
            <a:xfrm flipH="1">
              <a:off x="6952347" y="3706076"/>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cxnSp>
          <p:nvCxnSpPr>
            <p:cNvPr id="803" name="Straight Connector 802"/>
            <p:cNvCxnSpPr/>
            <p:nvPr/>
          </p:nvCxnSpPr>
          <p:spPr>
            <a:xfrm flipH="1">
              <a:off x="6918827" y="4041177"/>
              <a:ext cx="4119379" cy="0"/>
            </a:xfrm>
            <a:prstGeom prst="line">
              <a:avLst/>
            </a:prstGeom>
            <a:ln w="3175">
              <a:solidFill>
                <a:schemeClr val="tx1">
                  <a:lumMod val="50000"/>
                  <a:lumOff val="50000"/>
                </a:schemeClr>
              </a:solidFill>
              <a:prstDash val="dashDot"/>
            </a:ln>
            <a:effectLst/>
          </p:spPr>
          <p:style>
            <a:lnRef idx="2">
              <a:schemeClr val="accent1"/>
            </a:lnRef>
            <a:fillRef idx="0">
              <a:schemeClr val="accent1"/>
            </a:fillRef>
            <a:effectRef idx="1">
              <a:schemeClr val="accent1"/>
            </a:effectRef>
            <a:fontRef idx="minor">
              <a:schemeClr val="tx1"/>
            </a:fontRef>
          </p:style>
        </p:cxnSp>
      </p:grpSp>
      <p:sp>
        <p:nvSpPr>
          <p:cNvPr id="3" name="Content Placeholder 2"/>
          <p:cNvSpPr>
            <a:spLocks noGrp="1"/>
          </p:cNvSpPr>
          <p:nvPr>
            <p:ph idx="1"/>
          </p:nvPr>
        </p:nvSpPr>
        <p:spPr>
          <a:xfrm>
            <a:off x="-13745" y="675324"/>
            <a:ext cx="5221496" cy="5611347"/>
          </a:xfrm>
          <a:solidFill>
            <a:schemeClr val="bg1"/>
          </a:solidFill>
        </p:spPr>
        <p:txBody>
          <a:bodyPr>
            <a:normAutofit fontScale="55000" lnSpcReduction="20000"/>
          </a:bodyPr>
          <a:lstStyle/>
          <a:p>
            <a:r>
              <a:rPr lang="en-GB" dirty="0" err="1" smtClean="0">
                <a:ea typeface="Cambria Math"/>
              </a:rPr>
              <a:t>SCLink</a:t>
            </a:r>
            <a:r>
              <a:rPr lang="en-GB" dirty="0" smtClean="0">
                <a:ea typeface="Cambria Math"/>
              </a:rPr>
              <a:t> end preparation for SM18 test</a:t>
            </a:r>
          </a:p>
          <a:p>
            <a:pPr lvl="1"/>
            <a:r>
              <a:rPr lang="en-GB" dirty="0" smtClean="0">
                <a:ea typeface="Cambria Math"/>
              </a:rPr>
              <a:t>He vessels pre-mounted once for all before SM18 test</a:t>
            </a:r>
          </a:p>
          <a:p>
            <a:pPr lvl="1"/>
            <a:r>
              <a:rPr lang="en-GB" dirty="0" smtClean="0">
                <a:ea typeface="Cambria Math"/>
              </a:rPr>
              <a:t>Only MGB2 ends (temporary protected are visible)</a:t>
            </a:r>
          </a:p>
          <a:p>
            <a:pPr lvl="1"/>
            <a:r>
              <a:rPr lang="en-GB" dirty="0" smtClean="0">
                <a:ea typeface="Cambria Math"/>
              </a:rPr>
              <a:t>Only final welds around splices will be further performed</a:t>
            </a:r>
          </a:p>
          <a:p>
            <a:r>
              <a:rPr lang="en-GB" dirty="0" smtClean="0">
                <a:ea typeface="Cambria Math"/>
              </a:rPr>
              <a:t>SM18 test installation (DFH proto)</a:t>
            </a:r>
          </a:p>
          <a:p>
            <a:pPr lvl="1"/>
            <a:r>
              <a:rPr lang="en-GB" dirty="0" smtClean="0">
                <a:ea typeface="Cambria Math"/>
              </a:rPr>
              <a:t>90% of He vessels are done</a:t>
            </a:r>
          </a:p>
          <a:p>
            <a:pPr lvl="1"/>
            <a:r>
              <a:rPr lang="en-GB" dirty="0" smtClean="0">
                <a:ea typeface="Cambria Math"/>
              </a:rPr>
              <a:t>Insertion DFHx1 VV</a:t>
            </a:r>
          </a:p>
          <a:p>
            <a:pPr lvl="1"/>
            <a:r>
              <a:rPr lang="en-GB" dirty="0" smtClean="0">
                <a:ea typeface="Cambria Math"/>
              </a:rPr>
              <a:t>Insertion of Interlink</a:t>
            </a:r>
          </a:p>
          <a:p>
            <a:pPr lvl="1"/>
            <a:r>
              <a:rPr lang="en-GB" dirty="0" smtClean="0">
                <a:ea typeface="Cambria Math"/>
              </a:rPr>
              <a:t>Insertion of DFHx2</a:t>
            </a:r>
          </a:p>
          <a:p>
            <a:pPr lvl="1"/>
            <a:r>
              <a:rPr lang="en-GB" dirty="0" smtClean="0">
                <a:ea typeface="Cambria Math"/>
              </a:rPr>
              <a:t>Opening of flexibles </a:t>
            </a:r>
            <a:r>
              <a:rPr lang="en-GB" b="1" dirty="0" smtClean="0">
                <a:solidFill>
                  <a:srgbClr val="0070C0"/>
                </a:solidFill>
                <a:ea typeface="Cambria Math"/>
              </a:rPr>
              <a:t>+ angular orientation</a:t>
            </a:r>
          </a:p>
          <a:p>
            <a:pPr lvl="1"/>
            <a:r>
              <a:rPr lang="en-GB" dirty="0" smtClean="0">
                <a:ea typeface="Cambria Math"/>
              </a:rPr>
              <a:t>Splicing + Current leads</a:t>
            </a:r>
          </a:p>
          <a:p>
            <a:r>
              <a:rPr lang="en-GB" dirty="0" smtClean="0">
                <a:ea typeface="Cambria Math"/>
              </a:rPr>
              <a:t>Transport configuration</a:t>
            </a:r>
          </a:p>
          <a:p>
            <a:pPr lvl="1"/>
            <a:r>
              <a:rPr lang="en-GB" dirty="0" smtClean="0">
                <a:ea typeface="Cambria Math"/>
              </a:rPr>
              <a:t>Procedure backward</a:t>
            </a:r>
          </a:p>
          <a:p>
            <a:pPr lvl="1"/>
            <a:r>
              <a:rPr lang="en-GB" dirty="0" smtClean="0">
                <a:ea typeface="Cambria Math"/>
              </a:rPr>
              <a:t>2 x 1m rigid section</a:t>
            </a:r>
          </a:p>
          <a:p>
            <a:r>
              <a:rPr lang="en-GB" dirty="0" err="1" smtClean="0">
                <a:ea typeface="Cambria Math"/>
              </a:rPr>
              <a:t>SCLink</a:t>
            </a:r>
            <a:r>
              <a:rPr lang="en-GB" dirty="0" smtClean="0">
                <a:ea typeface="Cambria Math"/>
              </a:rPr>
              <a:t> installation (same as SM18)</a:t>
            </a:r>
          </a:p>
        </p:txBody>
      </p:sp>
    </p:spTree>
    <p:extLst>
      <p:ext uri="{BB962C8B-B14F-4D97-AF65-F5344CB8AC3E}">
        <p14:creationId xmlns:p14="http://schemas.microsoft.com/office/powerpoint/2010/main" val="3067791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00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5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037"/>
            <a:ext cx="12192000" cy="720000"/>
          </a:xfrm>
          <a:solidFill>
            <a:schemeClr val="bg1"/>
          </a:solidFill>
        </p:spPr>
        <p:txBody>
          <a:bodyPr/>
          <a:lstStyle/>
          <a:p>
            <a:pPr algn="l"/>
            <a:r>
              <a:rPr lang="en-GB" sz="3200" dirty="0" smtClean="0"/>
              <a:t>Key influencing parameters</a:t>
            </a:r>
            <a:endParaRPr lang="en-GB" sz="3200" dirty="0"/>
          </a:p>
        </p:txBody>
      </p:sp>
      <p:sp>
        <p:nvSpPr>
          <p:cNvPr id="3" name="Content Placeholder 2"/>
          <p:cNvSpPr>
            <a:spLocks noGrp="1"/>
          </p:cNvSpPr>
          <p:nvPr>
            <p:ph idx="1"/>
          </p:nvPr>
        </p:nvSpPr>
        <p:spPr>
          <a:xfrm>
            <a:off x="0" y="665546"/>
            <a:ext cx="11295771" cy="2319026"/>
          </a:xfrm>
          <a:solidFill>
            <a:schemeClr val="bg1"/>
          </a:solidFill>
        </p:spPr>
        <p:txBody>
          <a:bodyPr>
            <a:normAutofit fontScale="47500" lnSpcReduction="20000"/>
          </a:bodyPr>
          <a:lstStyle/>
          <a:p>
            <a:r>
              <a:rPr lang="en-GB" dirty="0" smtClean="0">
                <a:ea typeface="Cambria Math"/>
              </a:rPr>
              <a:t>The pre-opening of the MgB2 cables directly influences:</a:t>
            </a:r>
          </a:p>
          <a:p>
            <a:pPr lvl="1"/>
            <a:r>
              <a:rPr lang="en-GB" dirty="0" smtClean="0">
                <a:ea typeface="Cambria Math"/>
              </a:rPr>
              <a:t>The rigid boxes 10m distant to be installed in the turret for transport</a:t>
            </a:r>
          </a:p>
          <a:p>
            <a:pPr lvl="1"/>
            <a:r>
              <a:rPr lang="en-GB" dirty="0" smtClean="0">
                <a:ea typeface="Cambria Math"/>
              </a:rPr>
              <a:t>The </a:t>
            </a:r>
            <a:r>
              <a:rPr lang="en-GB" dirty="0" err="1" smtClean="0">
                <a:ea typeface="Cambria Math"/>
              </a:rPr>
              <a:t>SCLink</a:t>
            </a:r>
            <a:r>
              <a:rPr lang="en-GB" dirty="0" smtClean="0">
                <a:ea typeface="Cambria Math"/>
              </a:rPr>
              <a:t> vacuum jacket interface flange diameter</a:t>
            </a:r>
          </a:p>
          <a:p>
            <a:pPr lvl="1"/>
            <a:r>
              <a:rPr lang="en-GB" dirty="0" smtClean="0">
                <a:ea typeface="Cambria Math"/>
              </a:rPr>
              <a:t>The openings in the vacuum vessels</a:t>
            </a:r>
          </a:p>
          <a:p>
            <a:pPr lvl="2"/>
            <a:r>
              <a:rPr lang="en-GB" dirty="0" smtClean="0">
                <a:ea typeface="Cambria Math"/>
                <a:sym typeface="Wingdings" panose="05000000000000000000" pitchFamily="2" charset="2"/>
              </a:rPr>
              <a:t> increase radial distance to splices  length of DFH due to bending radius of MgB2</a:t>
            </a:r>
          </a:p>
          <a:p>
            <a:pPr lvl="1"/>
            <a:r>
              <a:rPr lang="en-GB" dirty="0" smtClean="0">
                <a:ea typeface="Cambria Math"/>
                <a:sym typeface="Wingdings" panose="05000000000000000000" pitchFamily="2" charset="2"/>
              </a:rPr>
              <a:t>The interlink vacuum jacket ID (could use it for waving only inner pipe)</a:t>
            </a:r>
          </a:p>
          <a:p>
            <a:r>
              <a:rPr lang="en-GB" dirty="0" smtClean="0">
                <a:ea typeface="Cambria Math"/>
                <a:sym typeface="Wingdings" panose="05000000000000000000" pitchFamily="2" charset="2"/>
              </a:rPr>
              <a:t>Today orders of magnitudes:</a:t>
            </a:r>
          </a:p>
          <a:p>
            <a:pPr lvl="1"/>
            <a:r>
              <a:rPr lang="en-GB" dirty="0" err="1" smtClean="0">
                <a:ea typeface="Cambria Math"/>
                <a:sym typeface="Wingdings" panose="05000000000000000000" pitchFamily="2" charset="2"/>
              </a:rPr>
              <a:t>DFHx</a:t>
            </a:r>
            <a:r>
              <a:rPr lang="en-GB" dirty="0" smtClean="0">
                <a:ea typeface="Cambria Math"/>
                <a:sym typeface="Wingdings" panose="05000000000000000000" pitchFamily="2" charset="2"/>
              </a:rPr>
              <a:t> length ≈ 4m (bending radius 1.5m)</a:t>
            </a:r>
          </a:p>
          <a:p>
            <a:pPr lvl="1"/>
            <a:r>
              <a:rPr lang="en-GB" dirty="0" err="1" smtClean="0">
                <a:ea typeface="Cambria Math"/>
                <a:sym typeface="Wingdings" panose="05000000000000000000" pitchFamily="2" charset="2"/>
              </a:rPr>
              <a:t>DFHx</a:t>
            </a:r>
            <a:r>
              <a:rPr lang="en-GB" dirty="0" smtClean="0">
                <a:ea typeface="Cambria Math"/>
                <a:sym typeface="Wingdings" panose="05000000000000000000" pitchFamily="2" charset="2"/>
              </a:rPr>
              <a:t> Vacuum vessels OD ≈ up to 1.5m</a:t>
            </a:r>
          </a:p>
          <a:p>
            <a:pPr lvl="1"/>
            <a:r>
              <a:rPr lang="en-GB" dirty="0" smtClean="0">
                <a:ea typeface="Cambria Math"/>
                <a:sym typeface="Wingdings" panose="05000000000000000000" pitchFamily="2" charset="2"/>
              </a:rPr>
              <a:t>Interlink OD ≈ 400mm</a:t>
            </a:r>
            <a:endParaRPr lang="en-GB" dirty="0" smtClean="0">
              <a:ea typeface="Cambria Math"/>
            </a:endParaRPr>
          </a:p>
        </p:txBody>
      </p:sp>
      <p:grpSp>
        <p:nvGrpSpPr>
          <p:cNvPr id="63" name="Group 62"/>
          <p:cNvGrpSpPr/>
          <p:nvPr/>
        </p:nvGrpSpPr>
        <p:grpSpPr>
          <a:xfrm>
            <a:off x="0" y="5691463"/>
            <a:ext cx="12220823" cy="1179360"/>
            <a:chOff x="-1513372" y="5534026"/>
            <a:chExt cx="13719354" cy="1323974"/>
          </a:xfrm>
        </p:grpSpPr>
        <p:pic>
          <p:nvPicPr>
            <p:cNvPr id="58" name="Picture 57"/>
            <p:cNvPicPr>
              <a:picLocks noChangeAspect="1"/>
            </p:cNvPicPr>
            <p:nvPr/>
          </p:nvPicPr>
          <p:blipFill rotWithShape="1">
            <a:blip r:embed="rId2"/>
            <a:srcRect r="23130"/>
            <a:stretch/>
          </p:blipFill>
          <p:spPr>
            <a:xfrm>
              <a:off x="584200" y="5744720"/>
              <a:ext cx="4241800" cy="1113280"/>
            </a:xfrm>
            <a:prstGeom prst="rect">
              <a:avLst/>
            </a:prstGeom>
          </p:spPr>
        </p:pic>
        <p:pic>
          <p:nvPicPr>
            <p:cNvPr id="59" name="Picture 58"/>
            <p:cNvPicPr>
              <a:picLocks noChangeAspect="1"/>
            </p:cNvPicPr>
            <p:nvPr/>
          </p:nvPicPr>
          <p:blipFill rotWithShape="1">
            <a:blip r:embed="rId3"/>
            <a:srcRect l="10895" b="12214"/>
            <a:stretch/>
          </p:blipFill>
          <p:spPr>
            <a:xfrm>
              <a:off x="6959600" y="5534026"/>
              <a:ext cx="5246382" cy="1323974"/>
            </a:xfrm>
            <a:prstGeom prst="rect">
              <a:avLst/>
            </a:prstGeom>
          </p:spPr>
        </p:pic>
        <p:sp>
          <p:nvSpPr>
            <p:cNvPr id="60" name="Rectangle 59"/>
            <p:cNvSpPr/>
            <p:nvPr/>
          </p:nvSpPr>
          <p:spPr>
            <a:xfrm>
              <a:off x="-1513372" y="6121401"/>
              <a:ext cx="2249972" cy="339576"/>
            </a:xfrm>
            <a:prstGeom prst="rect">
              <a:avLst/>
            </a:prstGeom>
            <a:solidFill>
              <a:srgbClr val="FFC000"/>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sysClr val="windowText" lastClr="000000"/>
                  </a:solidFill>
                  <a:effectLst/>
                  <a:uLnTx/>
                  <a:uFillTx/>
                  <a:latin typeface="Arial"/>
                  <a:ea typeface="+mn-ea"/>
                  <a:cs typeface="+mn-cs"/>
                </a:rPr>
                <a:t>DSHx</a:t>
              </a:r>
              <a:endParaRPr kumimoji="0" lang="en-GB" sz="12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61" name="Freeform 60"/>
            <p:cNvSpPr/>
            <p:nvPr/>
          </p:nvSpPr>
          <p:spPr>
            <a:xfrm>
              <a:off x="4729344" y="6128207"/>
              <a:ext cx="2242956" cy="417332"/>
            </a:xfrm>
            <a:custGeom>
              <a:avLst/>
              <a:gdLst>
                <a:gd name="connsiteX0" fmla="*/ 20456 w 2242956"/>
                <a:gd name="connsiteY0" fmla="*/ 170993 h 417332"/>
                <a:gd name="connsiteX1" fmla="*/ 71256 w 2242956"/>
                <a:gd name="connsiteY1" fmla="*/ 170993 h 417332"/>
                <a:gd name="connsiteX2" fmla="*/ 604656 w 2242956"/>
                <a:gd name="connsiteY2" fmla="*/ 5893 h 417332"/>
                <a:gd name="connsiteX3" fmla="*/ 1531756 w 2242956"/>
                <a:gd name="connsiteY3" fmla="*/ 412293 h 417332"/>
                <a:gd name="connsiteX4" fmla="*/ 2242956 w 2242956"/>
                <a:gd name="connsiteY4" fmla="*/ 196393 h 417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956" h="417332">
                  <a:moveTo>
                    <a:pt x="20456" y="170993"/>
                  </a:moveTo>
                  <a:cubicBezTo>
                    <a:pt x="-2827" y="184751"/>
                    <a:pt x="-26110" y="198510"/>
                    <a:pt x="71256" y="170993"/>
                  </a:cubicBezTo>
                  <a:cubicBezTo>
                    <a:pt x="168622" y="143476"/>
                    <a:pt x="361239" y="-34324"/>
                    <a:pt x="604656" y="5893"/>
                  </a:cubicBezTo>
                  <a:cubicBezTo>
                    <a:pt x="848073" y="46110"/>
                    <a:pt x="1258706" y="380543"/>
                    <a:pt x="1531756" y="412293"/>
                  </a:cubicBezTo>
                  <a:cubicBezTo>
                    <a:pt x="1804806" y="444043"/>
                    <a:pt x="2023881" y="320218"/>
                    <a:pt x="2242956" y="196393"/>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3" name="Group 72"/>
          <p:cNvGrpSpPr/>
          <p:nvPr/>
        </p:nvGrpSpPr>
        <p:grpSpPr>
          <a:xfrm>
            <a:off x="434348" y="2632109"/>
            <a:ext cx="11681415" cy="2515217"/>
            <a:chOff x="-41902" y="1568440"/>
            <a:chExt cx="11681415" cy="2515217"/>
          </a:xfrm>
        </p:grpSpPr>
        <p:grpSp>
          <p:nvGrpSpPr>
            <p:cNvPr id="68" name="Group 67"/>
            <p:cNvGrpSpPr/>
            <p:nvPr/>
          </p:nvGrpSpPr>
          <p:grpSpPr>
            <a:xfrm>
              <a:off x="-41902" y="1568440"/>
              <a:ext cx="11681415" cy="2515217"/>
              <a:chOff x="-41902" y="1568440"/>
              <a:chExt cx="11681415" cy="2515217"/>
            </a:xfrm>
          </p:grpSpPr>
          <p:cxnSp>
            <p:nvCxnSpPr>
              <p:cNvPr id="340" name="Straight Connector 339"/>
              <p:cNvCxnSpPr/>
              <p:nvPr/>
            </p:nvCxnSpPr>
            <p:spPr>
              <a:xfrm flipV="1">
                <a:off x="4842110" y="2864623"/>
                <a:ext cx="1" cy="77782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sp>
            <p:nvSpPr>
              <p:cNvPr id="282" name="Arc 281"/>
              <p:cNvSpPr/>
              <p:nvPr/>
            </p:nvSpPr>
            <p:spPr>
              <a:xfrm rot="5400000">
                <a:off x="4010241" y="3097344"/>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3" name="Arc 282"/>
              <p:cNvSpPr/>
              <p:nvPr/>
            </p:nvSpPr>
            <p:spPr>
              <a:xfrm rot="5400000">
                <a:off x="4008068" y="3097344"/>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5" name="Arc 284"/>
              <p:cNvSpPr/>
              <p:nvPr/>
            </p:nvSpPr>
            <p:spPr>
              <a:xfrm rot="5400000">
                <a:off x="4012313" y="310150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93" name="Straight Connector 292"/>
              <p:cNvCxnSpPr>
                <a:stCxn id="285" idx="0"/>
              </p:cNvCxnSpPr>
              <p:nvPr/>
            </p:nvCxnSpPr>
            <p:spPr>
              <a:xfrm flipH="1" flipV="1">
                <a:off x="4843203" y="2864794"/>
                <a:ext cx="761" cy="652537"/>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341" name="Straight Connector 340"/>
              <p:cNvCxnSpPr/>
              <p:nvPr/>
            </p:nvCxnSpPr>
            <p:spPr>
              <a:xfrm flipH="1" flipV="1">
                <a:off x="4845752" y="2875666"/>
                <a:ext cx="761" cy="652537"/>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05" name="Straight Connector 304"/>
              <p:cNvCxnSpPr/>
              <p:nvPr/>
            </p:nvCxnSpPr>
            <p:spPr>
              <a:xfrm>
                <a:off x="3987913" y="3600496"/>
                <a:ext cx="3471081" cy="0"/>
              </a:xfrm>
              <a:prstGeom prst="line">
                <a:avLst/>
              </a:prstGeom>
              <a:noFill/>
              <a:ln w="228600">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sp>
            <p:nvSpPr>
              <p:cNvPr id="294" name="Arc 293"/>
              <p:cNvSpPr/>
              <p:nvPr/>
            </p:nvSpPr>
            <p:spPr>
              <a:xfrm rot="5400000">
                <a:off x="8651097" y="1568440"/>
                <a:ext cx="2018469" cy="2018469"/>
              </a:xfrm>
              <a:prstGeom prst="arc">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95" name="Straight Connector 294"/>
              <p:cNvCxnSpPr/>
              <p:nvPr/>
            </p:nvCxnSpPr>
            <p:spPr>
              <a:xfrm flipH="1">
                <a:off x="10518686" y="2573407"/>
                <a:ext cx="279621"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96" name="Rectangle 295"/>
              <p:cNvSpPr/>
              <p:nvPr/>
            </p:nvSpPr>
            <p:spPr>
              <a:xfrm>
                <a:off x="7136180" y="3110835"/>
                <a:ext cx="2041573" cy="97282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298" name="Rectangle 297"/>
              <p:cNvSpPr/>
              <p:nvPr/>
            </p:nvSpPr>
            <p:spPr>
              <a:xfrm>
                <a:off x="7251225" y="3463991"/>
                <a:ext cx="429500"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6" name="Rectangle 305"/>
              <p:cNvSpPr/>
              <p:nvPr/>
            </p:nvSpPr>
            <p:spPr>
              <a:xfrm>
                <a:off x="2411965" y="3124255"/>
                <a:ext cx="1576382" cy="959402"/>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307" name="Arc 306"/>
              <p:cNvSpPr/>
              <p:nvPr/>
            </p:nvSpPr>
            <p:spPr>
              <a:xfrm rot="5400000">
                <a:off x="3550774" y="2448797"/>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08" name="Straight Connector 307"/>
              <p:cNvCxnSpPr>
                <a:endCxn id="306" idx="1"/>
              </p:cNvCxnSpPr>
              <p:nvPr/>
            </p:nvCxnSpPr>
            <p:spPr>
              <a:xfrm>
                <a:off x="0" y="3603956"/>
                <a:ext cx="2411965" cy="0"/>
              </a:xfrm>
              <a:prstGeom prst="line">
                <a:avLst/>
              </a:prstGeom>
              <a:noFill/>
              <a:ln w="114300">
                <a:solidFill>
                  <a:srgbClr val="FF9900"/>
                </a:solidFill>
              </a:ln>
            </p:spPr>
            <p:style>
              <a:lnRef idx="1">
                <a:schemeClr val="accent1"/>
              </a:lnRef>
              <a:fillRef idx="3">
                <a:schemeClr val="accent1"/>
              </a:fillRef>
              <a:effectRef idx="2">
                <a:schemeClr val="accent1"/>
              </a:effectRef>
              <a:fontRef idx="minor">
                <a:schemeClr val="lt1"/>
              </a:fontRef>
            </p:style>
          </p:cxnSp>
          <p:cxnSp>
            <p:nvCxnSpPr>
              <p:cNvPr id="375" name="Straight Connector 374"/>
              <p:cNvCxnSpPr/>
              <p:nvPr/>
            </p:nvCxnSpPr>
            <p:spPr>
              <a:xfrm>
                <a:off x="3141127" y="3929583"/>
                <a:ext cx="1316025"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09" name="Straight Connector 308"/>
              <p:cNvCxnSpPr/>
              <p:nvPr/>
            </p:nvCxnSpPr>
            <p:spPr>
              <a:xfrm>
                <a:off x="2411965" y="3463992"/>
                <a:ext cx="0" cy="285253"/>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a:endCxn id="53" idx="0"/>
              </p:cNvCxnSpPr>
              <p:nvPr/>
            </p:nvCxnSpPr>
            <p:spPr>
              <a:xfrm flipV="1">
                <a:off x="211931" y="3586771"/>
                <a:ext cx="4846763" cy="13726"/>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11" name="Rectangle 310"/>
              <p:cNvSpPr/>
              <p:nvPr/>
            </p:nvSpPr>
            <p:spPr>
              <a:xfrm>
                <a:off x="2541730" y="3463991"/>
                <a:ext cx="275536" cy="28525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12" name="Straight Connector 311"/>
              <p:cNvCxnSpPr>
                <a:endCxn id="313" idx="2"/>
              </p:cNvCxnSpPr>
              <p:nvPr/>
            </p:nvCxnSpPr>
            <p:spPr>
              <a:xfrm>
                <a:off x="3690247" y="3280445"/>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13" name="Arc 312"/>
              <p:cNvSpPr/>
              <p:nvPr/>
            </p:nvSpPr>
            <p:spPr>
              <a:xfrm rot="5400000">
                <a:off x="3553363" y="2448797"/>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14" name="Rectangle 313"/>
              <p:cNvSpPr/>
              <p:nvPr/>
            </p:nvSpPr>
            <p:spPr>
              <a:xfrm>
                <a:off x="4254838" y="2425191"/>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15" name="Straight Arrow Connector 314"/>
              <p:cNvCxnSpPr/>
              <p:nvPr/>
            </p:nvCxnSpPr>
            <p:spPr>
              <a:xfrm flipH="1" flipV="1">
                <a:off x="4349457" y="2022568"/>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16" name="Group 315"/>
              <p:cNvGrpSpPr/>
              <p:nvPr/>
            </p:nvGrpSpPr>
            <p:grpSpPr>
              <a:xfrm>
                <a:off x="4291747" y="2197073"/>
                <a:ext cx="105277" cy="100922"/>
                <a:chOff x="7156926" y="343515"/>
                <a:chExt cx="85539" cy="153801"/>
              </a:xfrm>
            </p:grpSpPr>
            <p:sp>
              <p:nvSpPr>
                <p:cNvPr id="342" name="Isosceles Triangle 341"/>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3" name="Isosceles Triangle 342"/>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18" name="Arc 317"/>
              <p:cNvSpPr/>
              <p:nvPr/>
            </p:nvSpPr>
            <p:spPr>
              <a:xfrm rot="5400000">
                <a:off x="3552846" y="2452959"/>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22" name="Straight Connector 321"/>
              <p:cNvCxnSpPr>
                <a:stCxn id="330" idx="0"/>
              </p:cNvCxnSpPr>
              <p:nvPr/>
            </p:nvCxnSpPr>
            <p:spPr>
              <a:xfrm flipV="1">
                <a:off x="10662901" y="2100860"/>
                <a:ext cx="0" cy="486239"/>
              </a:xfrm>
              <a:prstGeom prst="line">
                <a:avLst/>
              </a:prstGeom>
              <a:noFill/>
              <a:ln w="38100">
                <a:solidFill>
                  <a:schemeClr val="bg2">
                    <a:lumMod val="20000"/>
                    <a:lumOff val="80000"/>
                  </a:schemeClr>
                </a:solidFill>
                <a:tailEnd type="triangle" w="sm" len="med"/>
              </a:ln>
              <a:effectLst/>
            </p:spPr>
            <p:style>
              <a:lnRef idx="1">
                <a:schemeClr val="accent1"/>
              </a:lnRef>
              <a:fillRef idx="3">
                <a:schemeClr val="accent1"/>
              </a:fillRef>
              <a:effectRef idx="2">
                <a:schemeClr val="accent1"/>
              </a:effectRef>
              <a:fontRef idx="minor">
                <a:schemeClr val="lt1"/>
              </a:fontRef>
            </p:style>
          </p:cxnSp>
          <p:sp>
            <p:nvSpPr>
              <p:cNvPr id="323" name="TextBox 322"/>
              <p:cNvSpPr txBox="1"/>
              <p:nvPr/>
            </p:nvSpPr>
            <p:spPr>
              <a:xfrm>
                <a:off x="3685485" y="2320823"/>
                <a:ext cx="830857" cy="453479"/>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2 x 18 kA</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2 x 13 kA</a:t>
                </a:r>
              </a:p>
            </p:txBody>
          </p:sp>
          <p:sp>
            <p:nvSpPr>
              <p:cNvPr id="324" name="TextBox 323"/>
              <p:cNvSpPr txBox="1"/>
              <p:nvPr/>
            </p:nvSpPr>
            <p:spPr>
              <a:xfrm>
                <a:off x="9936599" y="2397724"/>
                <a:ext cx="830857" cy="453479"/>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3 x 7 kA</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67" b="0" i="0" u="none" strike="noStrike" kern="1200" cap="none" spc="0" normalizeH="0" baseline="0" noProof="0" dirty="0">
                    <a:ln>
                      <a:noFill/>
                    </a:ln>
                    <a:solidFill>
                      <a:srgbClr val="FB963C">
                        <a:lumMod val="75000"/>
                      </a:srgbClr>
                    </a:solidFill>
                    <a:effectLst/>
                    <a:uLnTx/>
                    <a:uFillTx/>
                    <a:latin typeface="Arial"/>
                    <a:ea typeface="+mn-ea"/>
                    <a:cs typeface="+mn-cs"/>
                  </a:rPr>
                  <a:t>12 x 2 kA</a:t>
                </a:r>
              </a:p>
            </p:txBody>
          </p:sp>
          <p:sp>
            <p:nvSpPr>
              <p:cNvPr id="325" name="TextBox 324"/>
              <p:cNvSpPr txBox="1"/>
              <p:nvPr/>
            </p:nvSpPr>
            <p:spPr>
              <a:xfrm flipH="1">
                <a:off x="2727434" y="2829682"/>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DFHx1</a:t>
                </a:r>
              </a:p>
            </p:txBody>
          </p:sp>
          <p:sp>
            <p:nvSpPr>
              <p:cNvPr id="326" name="TextBox 325"/>
              <p:cNvSpPr txBox="1"/>
              <p:nvPr/>
            </p:nvSpPr>
            <p:spPr>
              <a:xfrm flipH="1">
                <a:off x="7844531" y="2803800"/>
                <a:ext cx="696531" cy="32824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Calibri" panose="020F0502020204030204"/>
                    <a:ea typeface="+mn-ea"/>
                    <a:cs typeface="+mn-cs"/>
                  </a:rPr>
                  <a:t>DFHx2</a:t>
                </a:r>
              </a:p>
            </p:txBody>
          </p:sp>
          <p:cxnSp>
            <p:nvCxnSpPr>
              <p:cNvPr id="328" name="Straight Connector 327"/>
              <p:cNvCxnSpPr>
                <a:stCxn id="294" idx="2"/>
              </p:cNvCxnSpPr>
              <p:nvPr/>
            </p:nvCxnSpPr>
            <p:spPr>
              <a:xfrm flipH="1">
                <a:off x="9066178" y="3586909"/>
                <a:ext cx="594153" cy="0"/>
              </a:xfrm>
              <a:prstGeom prst="line">
                <a:avLst/>
              </a:prstGeom>
              <a:noFill/>
              <a:ln w="11747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29" name="Straight Connector 328"/>
              <p:cNvCxnSpPr>
                <a:stCxn id="330" idx="2"/>
              </p:cNvCxnSpPr>
              <p:nvPr/>
            </p:nvCxnSpPr>
            <p:spPr>
              <a:xfrm flipH="1">
                <a:off x="7503444" y="3596334"/>
                <a:ext cx="2150222" cy="0"/>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30" name="Arc 329"/>
              <p:cNvSpPr/>
              <p:nvPr/>
            </p:nvSpPr>
            <p:spPr>
              <a:xfrm rot="5400000">
                <a:off x="8644432" y="1577865"/>
                <a:ext cx="2018469" cy="2018469"/>
              </a:xfrm>
              <a:prstGeom prst="arc">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2" name="Straight Connector 331"/>
              <p:cNvCxnSpPr>
                <a:stCxn id="318" idx="2"/>
                <a:endCxn id="319" idx="3"/>
              </p:cNvCxnSpPr>
              <p:nvPr/>
            </p:nvCxnSpPr>
            <p:spPr>
              <a:xfrm flipH="1" flipV="1">
                <a:off x="3873892" y="3280722"/>
                <a:ext cx="94779" cy="3888"/>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mc:AlternateContent xmlns:mc="http://schemas.openxmlformats.org/markup-compatibility/2006" xmlns:a14="http://schemas.microsoft.com/office/drawing/2010/main">
            <mc:Choice Requires="a14">
              <p:sp>
                <p:nvSpPr>
                  <p:cNvPr id="279" name="TextBox 278"/>
                  <p:cNvSpPr txBox="1"/>
                  <p:nvPr/>
                </p:nvSpPr>
                <p:spPr>
                  <a:xfrm>
                    <a:off x="9859592" y="2705977"/>
                    <a:ext cx="356187" cy="215444"/>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𝑇</m:t>
                              </m:r>
                            </m:e>
                            <m:sub>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𝐶𝐿</m:t>
                              </m:r>
                            </m:sub>
                          </m:sSub>
                        </m:oMath>
                      </m:oMathPara>
                    </a14:m>
                    <a:endParaRPr kumimoji="0" lang="en-GB" sz="800" b="0" i="0" u="none" strike="noStrike" kern="1200" cap="none" spc="0" normalizeH="0" baseline="0" noProof="0" dirty="0">
                      <a:ln>
                        <a:noFill/>
                      </a:ln>
                      <a:solidFill>
                        <a:srgbClr val="0070C0"/>
                      </a:solidFill>
                      <a:effectLst/>
                      <a:uLnTx/>
                      <a:uFillTx/>
                      <a:latin typeface="Arial"/>
                      <a:ea typeface="+mn-ea"/>
                      <a:cs typeface="+mn-cs"/>
                    </a:endParaRPr>
                  </a:p>
                </p:txBody>
              </p:sp>
            </mc:Choice>
            <mc:Fallback xmlns="">
              <p:sp>
                <p:nvSpPr>
                  <p:cNvPr id="279" name="TextBox 278"/>
                  <p:cNvSpPr txBox="1">
                    <a:spLocks noRot="1" noChangeAspect="1" noMove="1" noResize="1" noEditPoints="1" noAdjustHandles="1" noChangeArrowheads="1" noChangeShapeType="1" noTextEdit="1"/>
                  </p:cNvSpPr>
                  <p:nvPr/>
                </p:nvSpPr>
                <p:spPr>
                  <a:xfrm>
                    <a:off x="9859592" y="2705977"/>
                    <a:ext cx="356187" cy="21544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0" name="TextBox 279"/>
                  <p:cNvSpPr txBox="1"/>
                  <p:nvPr/>
                </p:nvSpPr>
                <p:spPr>
                  <a:xfrm>
                    <a:off x="4393091" y="2685962"/>
                    <a:ext cx="356187" cy="215444"/>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𝑇</m:t>
                              </m:r>
                            </m:e>
                            <m:sub>
                              <m:r>
                                <a:rPr kumimoji="0" lang="en-GB" sz="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𝐶𝐿</m:t>
                              </m:r>
                            </m:sub>
                          </m:sSub>
                        </m:oMath>
                      </m:oMathPara>
                    </a14:m>
                    <a:endParaRPr kumimoji="0" lang="en-GB" sz="800" b="0" i="0" u="none" strike="noStrike" kern="1200" cap="none" spc="0" normalizeH="0" baseline="0" noProof="0" dirty="0">
                      <a:ln>
                        <a:noFill/>
                      </a:ln>
                      <a:solidFill>
                        <a:srgbClr val="0070C0"/>
                      </a:solidFill>
                      <a:effectLst/>
                      <a:uLnTx/>
                      <a:uFillTx/>
                      <a:latin typeface="Arial"/>
                      <a:ea typeface="+mn-ea"/>
                      <a:cs typeface="+mn-cs"/>
                    </a:endParaRPr>
                  </a:p>
                </p:txBody>
              </p:sp>
            </mc:Choice>
            <mc:Fallback xmlns="">
              <p:sp>
                <p:nvSpPr>
                  <p:cNvPr id="280" name="TextBox 279"/>
                  <p:cNvSpPr txBox="1">
                    <a:spLocks noRot="1" noChangeAspect="1" noMove="1" noResize="1" noEditPoints="1" noAdjustHandles="1" noChangeArrowheads="1" noChangeShapeType="1" noTextEdit="1"/>
                  </p:cNvSpPr>
                  <p:nvPr/>
                </p:nvSpPr>
                <p:spPr>
                  <a:xfrm>
                    <a:off x="4393091" y="2685962"/>
                    <a:ext cx="356187" cy="215444"/>
                  </a:xfrm>
                  <a:prstGeom prst="rect">
                    <a:avLst/>
                  </a:prstGeom>
                  <a:blipFill>
                    <a:blip r:embed="rId5"/>
                    <a:stretch>
                      <a:fillRect/>
                    </a:stretch>
                  </a:blipFill>
                </p:spPr>
                <p:txBody>
                  <a:bodyPr/>
                  <a:lstStyle/>
                  <a:p>
                    <a:r>
                      <a:rPr lang="en-GB">
                        <a:noFill/>
                      </a:rPr>
                      <a:t> </a:t>
                    </a:r>
                  </a:p>
                </p:txBody>
              </p:sp>
            </mc:Fallback>
          </mc:AlternateContent>
          <p:sp>
            <p:nvSpPr>
              <p:cNvPr id="297" name="Arc 296"/>
              <p:cNvSpPr/>
              <p:nvPr/>
            </p:nvSpPr>
            <p:spPr>
              <a:xfrm rot="5400000">
                <a:off x="8859524" y="2435378"/>
                <a:ext cx="831651" cy="831651"/>
              </a:xfrm>
              <a:prstGeom prst="arc">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0" name="Arc 299"/>
              <p:cNvSpPr/>
              <p:nvPr/>
            </p:nvSpPr>
            <p:spPr>
              <a:xfrm rot="5400000">
                <a:off x="8857353" y="2435378"/>
                <a:ext cx="831651" cy="831651"/>
              </a:xfrm>
              <a:prstGeom prst="arc">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01" name="Rectangle 300"/>
              <p:cNvSpPr/>
              <p:nvPr/>
            </p:nvSpPr>
            <p:spPr>
              <a:xfrm>
                <a:off x="93921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02" name="Straight Arrow Connector 301"/>
              <p:cNvCxnSpPr/>
              <p:nvPr/>
            </p:nvCxnSpPr>
            <p:spPr>
              <a:xfrm flipH="1" flipV="1">
                <a:off x="9486756"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03" name="Group 302"/>
              <p:cNvGrpSpPr/>
              <p:nvPr/>
            </p:nvGrpSpPr>
            <p:grpSpPr>
              <a:xfrm>
                <a:off x="9429047" y="2183655"/>
                <a:ext cx="105277" cy="100922"/>
                <a:chOff x="7156926" y="343515"/>
                <a:chExt cx="85539" cy="153801"/>
              </a:xfrm>
            </p:grpSpPr>
            <p:sp>
              <p:nvSpPr>
                <p:cNvPr id="344" name="Isosceles Triangle 343"/>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5" name="Isosceles Triangle 344"/>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04" name="Arc 303"/>
              <p:cNvSpPr/>
              <p:nvPr/>
            </p:nvSpPr>
            <p:spPr>
              <a:xfrm rot="5400000">
                <a:off x="8857353" y="2438586"/>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47" name="Straight Arrow Connector 346"/>
              <p:cNvCxnSpPr/>
              <p:nvPr/>
            </p:nvCxnSpPr>
            <p:spPr>
              <a:xfrm flipH="1" flipV="1">
                <a:off x="9619478"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48" name="Group 347"/>
              <p:cNvGrpSpPr/>
              <p:nvPr/>
            </p:nvGrpSpPr>
            <p:grpSpPr>
              <a:xfrm>
                <a:off x="9561769" y="2183655"/>
                <a:ext cx="105277" cy="100922"/>
                <a:chOff x="7156926" y="343515"/>
                <a:chExt cx="85539" cy="153801"/>
              </a:xfrm>
            </p:grpSpPr>
            <p:sp>
              <p:nvSpPr>
                <p:cNvPr id="349" name="Isosceles Triangle 348"/>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0" name="Isosceles Triangle 349"/>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51" name="Straight Arrow Connector 350"/>
              <p:cNvCxnSpPr/>
              <p:nvPr/>
            </p:nvCxnSpPr>
            <p:spPr>
              <a:xfrm flipH="1" flipV="1">
                <a:off x="9748417" y="2022568"/>
                <a:ext cx="1" cy="84343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52" name="Group 351"/>
              <p:cNvGrpSpPr/>
              <p:nvPr/>
            </p:nvGrpSpPr>
            <p:grpSpPr>
              <a:xfrm>
                <a:off x="9690708" y="2183655"/>
                <a:ext cx="105277" cy="100922"/>
                <a:chOff x="7156926" y="343515"/>
                <a:chExt cx="85539" cy="153801"/>
              </a:xfrm>
            </p:grpSpPr>
            <p:sp>
              <p:nvSpPr>
                <p:cNvPr id="353" name="Isosceles Triangle 352"/>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4" name="Isosceles Triangle 353"/>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55" name="Straight Arrow Connector 354"/>
              <p:cNvCxnSpPr/>
              <p:nvPr/>
            </p:nvCxnSpPr>
            <p:spPr>
              <a:xfrm flipH="1" flipV="1">
                <a:off x="98774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56" name="Group 355"/>
              <p:cNvGrpSpPr/>
              <p:nvPr/>
            </p:nvGrpSpPr>
            <p:grpSpPr>
              <a:xfrm>
                <a:off x="9819744" y="2186219"/>
                <a:ext cx="105277" cy="100922"/>
                <a:chOff x="7156926" y="343515"/>
                <a:chExt cx="85539" cy="153801"/>
              </a:xfrm>
            </p:grpSpPr>
            <p:sp>
              <p:nvSpPr>
                <p:cNvPr id="357" name="Isosceles Triangle 356"/>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58" name="Isosceles Triangle 357"/>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3" name="Straight Connector 32"/>
              <p:cNvCxnSpPr/>
              <p:nvPr/>
            </p:nvCxnSpPr>
            <p:spPr>
              <a:xfrm flipH="1">
                <a:off x="94358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60" name="Rectangle 359"/>
              <p:cNvSpPr/>
              <p:nvPr/>
            </p:nvSpPr>
            <p:spPr>
              <a:xfrm>
                <a:off x="8370286" y="3199570"/>
                <a:ext cx="737568" cy="229606"/>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7" name="Arc 366"/>
              <p:cNvSpPr/>
              <p:nvPr/>
            </p:nvSpPr>
            <p:spPr>
              <a:xfrm rot="5400000">
                <a:off x="10535924" y="2979259"/>
                <a:ext cx="831651" cy="831651"/>
              </a:xfrm>
              <a:prstGeom prst="arc">
                <a:avLst/>
              </a:prstGeom>
              <a:noFill/>
              <a:ln w="1714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68" name="Straight Connector 367"/>
              <p:cNvCxnSpPr>
                <a:stCxn id="370" idx="2"/>
              </p:cNvCxnSpPr>
              <p:nvPr/>
            </p:nvCxnSpPr>
            <p:spPr>
              <a:xfrm flipH="1">
                <a:off x="9128816" y="3810910"/>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369" name="Straight Connector 368"/>
              <p:cNvCxnSpPr>
                <a:endCxn id="370" idx="2"/>
              </p:cNvCxnSpPr>
              <p:nvPr/>
            </p:nvCxnSpPr>
            <p:spPr>
              <a:xfrm>
                <a:off x="8434752" y="3810910"/>
                <a:ext cx="2514826" cy="0"/>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70" name="Arc 369"/>
              <p:cNvSpPr/>
              <p:nvPr/>
            </p:nvSpPr>
            <p:spPr>
              <a:xfrm rot="5400000">
                <a:off x="10533753" y="2979259"/>
                <a:ext cx="831651" cy="831651"/>
              </a:xfrm>
              <a:prstGeom prst="arc">
                <a:avLst/>
              </a:prstGeom>
              <a:noFill/>
              <a:ln w="10795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71" name="Rectangle 370"/>
              <p:cNvSpPr/>
              <p:nvPr/>
            </p:nvSpPr>
            <p:spPr>
              <a:xfrm>
                <a:off x="11068537" y="2411772"/>
                <a:ext cx="570976"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72" name="Straight Arrow Connector 371"/>
              <p:cNvCxnSpPr/>
              <p:nvPr/>
            </p:nvCxnSpPr>
            <p:spPr>
              <a:xfrm flipH="1" flipV="1">
                <a:off x="11163156"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73" name="Group 372"/>
              <p:cNvGrpSpPr/>
              <p:nvPr/>
            </p:nvGrpSpPr>
            <p:grpSpPr>
              <a:xfrm>
                <a:off x="11105447" y="2183655"/>
                <a:ext cx="105277" cy="100922"/>
                <a:chOff x="7156926" y="343515"/>
                <a:chExt cx="85539" cy="153801"/>
              </a:xfrm>
            </p:grpSpPr>
            <p:sp>
              <p:nvSpPr>
                <p:cNvPr id="399" name="Isosceles Triangle 398"/>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0" name="Isosceles Triangle 399"/>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374" name="Arc 373"/>
              <p:cNvSpPr/>
              <p:nvPr/>
            </p:nvSpPr>
            <p:spPr>
              <a:xfrm rot="5400000">
                <a:off x="10533753" y="2982467"/>
                <a:ext cx="831651" cy="831651"/>
              </a:xfrm>
              <a:prstGeom prst="arc">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79" name="Straight Connector 378"/>
              <p:cNvCxnSpPr>
                <a:stCxn id="411" idx="1"/>
                <a:endCxn id="370" idx="2"/>
              </p:cNvCxnSpPr>
              <p:nvPr/>
            </p:nvCxnSpPr>
            <p:spPr>
              <a:xfrm flipV="1">
                <a:off x="9068091" y="3810910"/>
                <a:ext cx="1881487" cy="9262"/>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80" name="Straight Arrow Connector 379"/>
              <p:cNvCxnSpPr/>
              <p:nvPr/>
            </p:nvCxnSpPr>
            <p:spPr>
              <a:xfrm flipH="1" flipV="1">
                <a:off x="11295878"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1" name="Group 380"/>
              <p:cNvGrpSpPr/>
              <p:nvPr/>
            </p:nvGrpSpPr>
            <p:grpSpPr>
              <a:xfrm>
                <a:off x="11238169" y="2183655"/>
                <a:ext cx="105277" cy="100922"/>
                <a:chOff x="7156926" y="343515"/>
                <a:chExt cx="85539" cy="153801"/>
              </a:xfrm>
            </p:grpSpPr>
            <p:sp>
              <p:nvSpPr>
                <p:cNvPr id="397" name="Isosceles Triangle 396"/>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8" name="Isosceles Triangle 397"/>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2" name="Straight Arrow Connector 381"/>
              <p:cNvCxnSpPr/>
              <p:nvPr/>
            </p:nvCxnSpPr>
            <p:spPr>
              <a:xfrm flipH="1" flipV="1">
                <a:off x="11424817" y="2008749"/>
                <a:ext cx="1" cy="857256"/>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3" name="Group 382"/>
              <p:cNvGrpSpPr/>
              <p:nvPr/>
            </p:nvGrpSpPr>
            <p:grpSpPr>
              <a:xfrm>
                <a:off x="11367108" y="2183655"/>
                <a:ext cx="105277" cy="100922"/>
                <a:chOff x="7156926" y="343515"/>
                <a:chExt cx="85539" cy="153801"/>
              </a:xfrm>
            </p:grpSpPr>
            <p:sp>
              <p:nvSpPr>
                <p:cNvPr id="395" name="Isosceles Triangle 394"/>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6" name="Isosceles Triangle 395"/>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4" name="Straight Arrow Connector 383"/>
              <p:cNvCxnSpPr/>
              <p:nvPr/>
            </p:nvCxnSpPr>
            <p:spPr>
              <a:xfrm flipH="1" flipV="1">
                <a:off x="11553853" y="2008749"/>
                <a:ext cx="1" cy="859820"/>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grpSp>
            <p:nvGrpSpPr>
              <p:cNvPr id="385" name="Group 384"/>
              <p:cNvGrpSpPr/>
              <p:nvPr/>
            </p:nvGrpSpPr>
            <p:grpSpPr>
              <a:xfrm>
                <a:off x="11496144" y="2186219"/>
                <a:ext cx="105277" cy="100922"/>
                <a:chOff x="7156926" y="343515"/>
                <a:chExt cx="85539" cy="153801"/>
              </a:xfrm>
            </p:grpSpPr>
            <p:sp>
              <p:nvSpPr>
                <p:cNvPr id="393" name="Isosceles Triangle 392"/>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4" name="Isosceles Triangle 393"/>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86" name="Straight Connector 385"/>
              <p:cNvCxnSpPr/>
              <p:nvPr/>
            </p:nvCxnSpPr>
            <p:spPr>
              <a:xfrm flipH="1">
                <a:off x="11112232" y="2829996"/>
                <a:ext cx="483080"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87" name="Rectangle 386"/>
              <p:cNvSpPr/>
              <p:nvPr/>
            </p:nvSpPr>
            <p:spPr>
              <a:xfrm>
                <a:off x="8367040" y="3751801"/>
                <a:ext cx="761775" cy="262758"/>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nvGrpSpPr>
              <p:cNvPr id="44" name="Group 43"/>
              <p:cNvGrpSpPr/>
              <p:nvPr/>
            </p:nvGrpSpPr>
            <p:grpSpPr>
              <a:xfrm flipV="1">
                <a:off x="8367041" y="3773140"/>
                <a:ext cx="761775" cy="195618"/>
                <a:chOff x="9844137" y="1687821"/>
                <a:chExt cx="761775" cy="195618"/>
              </a:xfrm>
            </p:grpSpPr>
            <p:sp>
              <p:nvSpPr>
                <p:cNvPr id="403" name="Rectangle 402"/>
                <p:cNvSpPr/>
                <p:nvPr/>
              </p:nvSpPr>
              <p:spPr>
                <a:xfrm>
                  <a:off x="10228070"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404" name="Straight Connector 403"/>
                <p:cNvCxnSpPr>
                  <a:stCxn id="392" idx="8"/>
                </p:cNvCxnSpPr>
                <p:nvPr/>
              </p:nvCxnSpPr>
              <p:spPr>
                <a:xfrm>
                  <a:off x="9844137" y="1721590"/>
                  <a:ext cx="389738" cy="1169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405" name="Freeform 404"/>
                <p:cNvSpPr/>
                <p:nvPr/>
              </p:nvSpPr>
              <p:spPr>
                <a:xfrm>
                  <a:off x="10057863" y="1687821"/>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6" name="Rectangle 405"/>
                <p:cNvSpPr/>
                <p:nvPr/>
              </p:nvSpPr>
              <p:spPr>
                <a:xfrm>
                  <a:off x="9932811" y="1770975"/>
                  <a:ext cx="673101" cy="112464"/>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407" name="Straight Connector 406"/>
                <p:cNvCxnSpPr/>
                <p:nvPr/>
              </p:nvCxnSpPr>
              <p:spPr>
                <a:xfrm>
                  <a:off x="10115606" y="1830114"/>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408" name="Rectangle 407"/>
                <p:cNvSpPr/>
                <p:nvPr/>
              </p:nvSpPr>
              <p:spPr>
                <a:xfrm>
                  <a:off x="9980596"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9" name="Rectangle 408"/>
                <p:cNvSpPr/>
                <p:nvPr/>
              </p:nvSpPr>
              <p:spPr>
                <a:xfrm>
                  <a:off x="10223201" y="180922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0" name="Freeform 409"/>
                <p:cNvSpPr/>
                <p:nvPr/>
              </p:nvSpPr>
              <p:spPr>
                <a:xfrm>
                  <a:off x="10052994" y="178464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11" name="Freeform 410"/>
                <p:cNvSpPr/>
                <p:nvPr/>
              </p:nvSpPr>
              <p:spPr>
                <a:xfrm>
                  <a:off x="10361831" y="1724488"/>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2" name="Rectangle 401"/>
                <p:cNvSpPr/>
                <p:nvPr/>
              </p:nvSpPr>
              <p:spPr>
                <a:xfrm>
                  <a:off x="9985465" y="1712395"/>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47" name="Group 46"/>
              <p:cNvGrpSpPr/>
              <p:nvPr/>
            </p:nvGrpSpPr>
            <p:grpSpPr>
              <a:xfrm rot="5400000" flipV="1">
                <a:off x="11133029" y="3101753"/>
                <a:ext cx="531261" cy="66590"/>
                <a:chOff x="10622961" y="2265173"/>
                <a:chExt cx="1824676" cy="0"/>
              </a:xfrm>
            </p:grpSpPr>
            <p:cxnSp>
              <p:nvCxnSpPr>
                <p:cNvPr id="413" name="Straight Connector 412"/>
                <p:cNvCxnSpPr/>
                <p:nvPr/>
              </p:nvCxnSpPr>
              <p:spPr>
                <a:xfrm flipH="1">
                  <a:off x="10626875" y="2265173"/>
                  <a:ext cx="1820762" cy="0"/>
                </a:xfrm>
                <a:prstGeom prst="line">
                  <a:avLst/>
                </a:prstGeom>
                <a:noFill/>
                <a:ln w="174625">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414" name="Straight Connector 413"/>
                <p:cNvCxnSpPr/>
                <p:nvPr/>
              </p:nvCxnSpPr>
              <p:spPr>
                <a:xfrm rot="16200000">
                  <a:off x="11535299" y="1352835"/>
                  <a:ext cx="0" cy="1824676"/>
                </a:xfrm>
                <a:prstGeom prst="line">
                  <a:avLst/>
                </a:prstGeom>
                <a:noFill/>
                <a:ln w="11112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415" name="Straight Connector 414"/>
                <p:cNvCxnSpPr/>
                <p:nvPr/>
              </p:nvCxnSpPr>
              <p:spPr>
                <a:xfrm rot="16200000">
                  <a:off x="11535300" y="1352836"/>
                  <a:ext cx="0" cy="1824674"/>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281" name="Straight Connector 280"/>
              <p:cNvCxnSpPr/>
              <p:nvPr/>
            </p:nvCxnSpPr>
            <p:spPr>
              <a:xfrm>
                <a:off x="3947343" y="3924864"/>
                <a:ext cx="520801"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288" name="Rectangle 287"/>
              <p:cNvSpPr/>
              <p:nvPr/>
            </p:nvSpPr>
            <p:spPr>
              <a:xfrm>
                <a:off x="4730785" y="2420217"/>
                <a:ext cx="259333" cy="456796"/>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289" name="Straight Arrow Connector 288"/>
              <p:cNvCxnSpPr/>
              <p:nvPr/>
            </p:nvCxnSpPr>
            <p:spPr>
              <a:xfrm flipH="1" flipV="1">
                <a:off x="4825404" y="2017594"/>
                <a:ext cx="1" cy="856857"/>
              </a:xfrm>
              <a:prstGeom prst="straightConnector1">
                <a:avLst/>
              </a:prstGeom>
              <a:ln w="38100">
                <a:solidFill>
                  <a:schemeClr val="bg2">
                    <a:lumMod val="20000"/>
                    <a:lumOff val="80000"/>
                  </a:schemeClr>
                </a:solidFill>
                <a:headEnd w="sm" len="med"/>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p:cNvCxnSpPr/>
              <p:nvPr/>
            </p:nvCxnSpPr>
            <p:spPr>
              <a:xfrm>
                <a:off x="3684910" y="3931584"/>
                <a:ext cx="278941" cy="3"/>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grpSp>
            <p:nvGrpSpPr>
              <p:cNvPr id="290" name="Group 289"/>
              <p:cNvGrpSpPr/>
              <p:nvPr/>
            </p:nvGrpSpPr>
            <p:grpSpPr>
              <a:xfrm>
                <a:off x="4767694" y="2192099"/>
                <a:ext cx="105277" cy="100922"/>
                <a:chOff x="7156926" y="343515"/>
                <a:chExt cx="85539" cy="153801"/>
              </a:xfrm>
            </p:grpSpPr>
            <p:sp>
              <p:nvSpPr>
                <p:cNvPr id="291" name="Isosceles Triangle 290"/>
                <p:cNvSpPr/>
                <p:nvPr/>
              </p:nvSpPr>
              <p:spPr>
                <a:xfrm>
                  <a:off x="7156926" y="419793"/>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92" name="Isosceles Triangle 291"/>
                <p:cNvSpPr/>
                <p:nvPr/>
              </p:nvSpPr>
              <p:spPr>
                <a:xfrm rot="10800000">
                  <a:off x="7156926" y="343515"/>
                  <a:ext cx="85539" cy="77523"/>
                </a:xfrm>
                <a:prstGeom prst="triangle">
                  <a:avLst/>
                </a:prstGeom>
                <a:solidFill>
                  <a:schemeClr val="bg1">
                    <a:lumMod val="95000"/>
                  </a:schemeClr>
                </a:solidFill>
                <a:ln w="3175">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366" name="Straight Connector 365"/>
              <p:cNvCxnSpPr>
                <a:endCxn id="346" idx="3"/>
              </p:cNvCxnSpPr>
              <p:nvPr/>
            </p:nvCxnSpPr>
            <p:spPr>
              <a:xfrm flipH="1">
                <a:off x="3871927" y="3931213"/>
                <a:ext cx="612092" cy="1420"/>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378" name="Freeform 377"/>
              <p:cNvSpPr/>
              <p:nvPr/>
            </p:nvSpPr>
            <p:spPr>
              <a:xfrm>
                <a:off x="2522147" y="327059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88" name="Freeform 387"/>
              <p:cNvSpPr/>
              <p:nvPr/>
            </p:nvSpPr>
            <p:spPr>
              <a:xfrm flipV="1">
                <a:off x="2524125" y="3611785"/>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 name="Freeform 27"/>
              <p:cNvSpPr/>
              <p:nvPr/>
            </p:nvSpPr>
            <p:spPr>
              <a:xfrm>
                <a:off x="2502819" y="3276096"/>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19" name="Rectangle 318"/>
              <p:cNvSpPr/>
              <p:nvPr/>
            </p:nvSpPr>
            <p:spPr>
              <a:xfrm>
                <a:off x="3734281" y="3244174"/>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89" name="Freeform 388"/>
              <p:cNvSpPr/>
              <p:nvPr/>
            </p:nvSpPr>
            <p:spPr>
              <a:xfrm flipV="1">
                <a:off x="2504797" y="360627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46" name="Rectangle 345"/>
              <p:cNvSpPr/>
              <p:nvPr/>
            </p:nvSpPr>
            <p:spPr>
              <a:xfrm>
                <a:off x="3732316" y="3896085"/>
                <a:ext cx="139611" cy="73095"/>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1" name="Freeform 390"/>
              <p:cNvSpPr/>
              <p:nvPr/>
            </p:nvSpPr>
            <p:spPr>
              <a:xfrm>
                <a:off x="7134750" y="3269944"/>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92" name="Freeform 391"/>
              <p:cNvSpPr/>
              <p:nvPr/>
            </p:nvSpPr>
            <p:spPr>
              <a:xfrm flipV="1">
                <a:off x="7133553" y="361113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37" name="Freeform 436"/>
              <p:cNvSpPr/>
              <p:nvPr/>
            </p:nvSpPr>
            <p:spPr>
              <a:xfrm>
                <a:off x="7115422" y="327545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49" name="Freeform 448"/>
              <p:cNvSpPr/>
              <p:nvPr/>
            </p:nvSpPr>
            <p:spPr>
              <a:xfrm flipV="1">
                <a:off x="7114225" y="3605633"/>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mpd="dbl">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59" name="Straight Connector 358"/>
              <p:cNvCxnSpPr>
                <a:stCxn id="300" idx="2"/>
              </p:cNvCxnSpPr>
              <p:nvPr/>
            </p:nvCxnSpPr>
            <p:spPr>
              <a:xfrm flipH="1">
                <a:off x="9128816" y="3267029"/>
                <a:ext cx="144362" cy="0"/>
              </a:xfrm>
              <a:prstGeom prst="line">
                <a:avLst/>
              </a:prstGeom>
              <a:noFill/>
              <a:ln w="12700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99" name="Straight Connector 298"/>
              <p:cNvCxnSpPr>
                <a:endCxn id="300" idx="2"/>
              </p:cNvCxnSpPr>
              <p:nvPr/>
            </p:nvCxnSpPr>
            <p:spPr>
              <a:xfrm>
                <a:off x="9064036" y="3267029"/>
                <a:ext cx="209142"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336" name="Rectangle 335"/>
              <p:cNvSpPr/>
              <p:nvPr/>
            </p:nvSpPr>
            <p:spPr>
              <a:xfrm>
                <a:off x="8730011"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7" name="Straight Connector 336"/>
              <p:cNvCxnSpPr>
                <a:stCxn id="391" idx="8"/>
              </p:cNvCxnSpPr>
              <p:nvPr/>
            </p:nvCxnSpPr>
            <p:spPr>
              <a:xfrm>
                <a:off x="8368238" y="3270217"/>
                <a:ext cx="367578" cy="8807"/>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38" name="Freeform 337"/>
              <p:cNvSpPr/>
              <p:nvPr/>
            </p:nvSpPr>
            <p:spPr>
              <a:xfrm>
                <a:off x="8559804" y="323355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39" name="Straight Connector 338"/>
              <p:cNvCxnSpPr>
                <a:endCxn id="300" idx="2"/>
              </p:cNvCxnSpPr>
              <p:nvPr/>
            </p:nvCxnSpPr>
            <p:spPr>
              <a:xfrm flipV="1">
                <a:off x="8869622" y="3267029"/>
                <a:ext cx="403556" cy="3039"/>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63" name="Straight Connector 362"/>
              <p:cNvCxnSpPr/>
              <p:nvPr/>
            </p:nvCxnSpPr>
            <p:spPr>
              <a:xfrm>
                <a:off x="8617547" y="3375851"/>
                <a:ext cx="113400" cy="0"/>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61" name="Rectangle 360"/>
              <p:cNvSpPr/>
              <p:nvPr/>
            </p:nvSpPr>
            <p:spPr>
              <a:xfrm>
                <a:off x="8482537"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2" name="Rectangle 361"/>
              <p:cNvSpPr/>
              <p:nvPr/>
            </p:nvSpPr>
            <p:spPr>
              <a:xfrm>
                <a:off x="8725142" y="3354959"/>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364" name="Freeform 363"/>
              <p:cNvSpPr/>
              <p:nvPr/>
            </p:nvSpPr>
            <p:spPr>
              <a:xfrm>
                <a:off x="8554935" y="3330385"/>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40" name="Freeform 39"/>
              <p:cNvSpPr/>
              <p:nvPr/>
            </p:nvSpPr>
            <p:spPr>
              <a:xfrm>
                <a:off x="8863772" y="3270225"/>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537" name="Straight Connector 536"/>
              <p:cNvCxnSpPr>
                <a:stCxn id="391" idx="8"/>
                <a:endCxn id="361" idx="1"/>
              </p:cNvCxnSpPr>
              <p:nvPr/>
            </p:nvCxnSpPr>
            <p:spPr>
              <a:xfrm>
                <a:off x="8368238" y="3270217"/>
                <a:ext cx="114299" cy="10760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sp>
            <p:nvSpPr>
              <p:cNvPr id="321" name="Rectangle 320"/>
              <p:cNvSpPr/>
              <p:nvPr/>
            </p:nvSpPr>
            <p:spPr>
              <a:xfrm>
                <a:off x="8487406" y="3258132"/>
                <a:ext cx="139611" cy="45719"/>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538" name="Straight Connector 537"/>
              <p:cNvCxnSpPr>
                <a:stCxn id="408" idx="1"/>
                <a:endCxn id="392" idx="8"/>
              </p:cNvCxnSpPr>
              <p:nvPr/>
            </p:nvCxnSpPr>
            <p:spPr>
              <a:xfrm flipH="1">
                <a:off x="8367041" y="3824497"/>
                <a:ext cx="136459" cy="110492"/>
              </a:xfrm>
              <a:prstGeom prst="line">
                <a:avLst/>
              </a:prstGeom>
              <a:noFill/>
              <a:ln w="635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27" name="Straight Connector 326"/>
              <p:cNvCxnSpPr/>
              <p:nvPr/>
            </p:nvCxnSpPr>
            <p:spPr>
              <a:xfrm flipV="1">
                <a:off x="300056" y="3597853"/>
                <a:ext cx="4754017" cy="7780"/>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nvGrpSpPr>
              <p:cNvPr id="56" name="Group 55"/>
              <p:cNvGrpSpPr/>
              <p:nvPr/>
            </p:nvGrpSpPr>
            <p:grpSpPr>
              <a:xfrm>
                <a:off x="5058694" y="3521200"/>
                <a:ext cx="2079783" cy="143241"/>
                <a:chOff x="8204200" y="1523562"/>
                <a:chExt cx="2079783" cy="143241"/>
              </a:xfrm>
            </p:grpSpPr>
            <p:sp>
              <p:nvSpPr>
                <p:cNvPr id="53" name="Freeform 52"/>
                <p:cNvSpPr/>
                <p:nvPr/>
              </p:nvSpPr>
              <p:spPr>
                <a:xfrm>
                  <a:off x="8204200" y="1523562"/>
                  <a:ext cx="2076450" cy="138105"/>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0" name="Freeform 539"/>
                <p:cNvSpPr/>
                <p:nvPr/>
              </p:nvSpPr>
              <p:spPr>
                <a:xfrm>
                  <a:off x="8207533" y="1528698"/>
                  <a:ext cx="2076450" cy="138105"/>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541" name="Rectangle 540"/>
              <p:cNvSpPr/>
              <p:nvPr/>
            </p:nvSpPr>
            <p:spPr>
              <a:xfrm>
                <a:off x="-9800" y="3348045"/>
                <a:ext cx="2047377" cy="4721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542" name="Group 541"/>
              <p:cNvGrpSpPr/>
              <p:nvPr/>
            </p:nvGrpSpPr>
            <p:grpSpPr>
              <a:xfrm>
                <a:off x="-41902" y="3501920"/>
                <a:ext cx="2084404" cy="226665"/>
                <a:chOff x="8199579" y="1495020"/>
                <a:chExt cx="2084404" cy="226665"/>
              </a:xfrm>
            </p:grpSpPr>
            <p:sp>
              <p:nvSpPr>
                <p:cNvPr id="543" name="Freeform 542"/>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4" name="Freeform 543"/>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5" name="Freeform 544"/>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cxnSp>
          <p:nvCxnSpPr>
            <p:cNvPr id="70" name="Straight Connector 69"/>
            <p:cNvCxnSpPr/>
            <p:nvPr/>
          </p:nvCxnSpPr>
          <p:spPr>
            <a:xfrm flipV="1">
              <a:off x="3800508" y="3116316"/>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6" name="Straight Connector 545"/>
            <p:cNvCxnSpPr/>
            <p:nvPr/>
          </p:nvCxnSpPr>
          <p:spPr>
            <a:xfrm flipV="1">
              <a:off x="3800508" y="3962655"/>
              <a:ext cx="0" cy="1210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7" name="Straight Connector 546"/>
            <p:cNvCxnSpPr/>
            <p:nvPr/>
          </p:nvCxnSpPr>
          <p:spPr>
            <a:xfrm flipV="1">
              <a:off x="8563008"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8" name="Straight Connector 547"/>
            <p:cNvCxnSpPr/>
            <p:nvPr/>
          </p:nvCxnSpPr>
          <p:spPr>
            <a:xfrm flipV="1">
              <a:off x="8563008"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9" name="Straight Connector 548"/>
            <p:cNvCxnSpPr/>
            <p:nvPr/>
          </p:nvCxnSpPr>
          <p:spPr>
            <a:xfrm flipV="1">
              <a:off x="8805895" y="3107719"/>
              <a:ext cx="0" cy="150413"/>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50" name="Straight Connector 549"/>
            <p:cNvCxnSpPr/>
            <p:nvPr/>
          </p:nvCxnSpPr>
          <p:spPr>
            <a:xfrm flipV="1">
              <a:off x="8805895" y="3944184"/>
              <a:ext cx="0" cy="130876"/>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551" name="Group 550"/>
          <p:cNvGrpSpPr/>
          <p:nvPr/>
        </p:nvGrpSpPr>
        <p:grpSpPr>
          <a:xfrm>
            <a:off x="257107" y="3702602"/>
            <a:ext cx="1702473" cy="630946"/>
            <a:chOff x="8676180" y="6483875"/>
            <a:chExt cx="1702473" cy="630946"/>
          </a:xfrm>
        </p:grpSpPr>
        <p:grpSp>
          <p:nvGrpSpPr>
            <p:cNvPr id="552" name="Group 551"/>
            <p:cNvGrpSpPr/>
            <p:nvPr/>
          </p:nvGrpSpPr>
          <p:grpSpPr>
            <a:xfrm>
              <a:off x="8676180" y="6483875"/>
              <a:ext cx="1702473" cy="630946"/>
              <a:chOff x="6784698" y="6179020"/>
              <a:chExt cx="1702473" cy="630946"/>
            </a:xfrm>
          </p:grpSpPr>
          <p:grpSp>
            <p:nvGrpSpPr>
              <p:cNvPr id="554" name="Group 553"/>
              <p:cNvGrpSpPr/>
              <p:nvPr/>
            </p:nvGrpSpPr>
            <p:grpSpPr>
              <a:xfrm>
                <a:off x="6784698" y="6179020"/>
                <a:ext cx="1702473" cy="630946"/>
                <a:chOff x="6504482" y="6076966"/>
                <a:chExt cx="1702473" cy="630946"/>
              </a:xfrm>
            </p:grpSpPr>
            <p:grpSp>
              <p:nvGrpSpPr>
                <p:cNvPr id="556" name="Group 555"/>
                <p:cNvGrpSpPr/>
                <p:nvPr/>
              </p:nvGrpSpPr>
              <p:grpSpPr>
                <a:xfrm>
                  <a:off x="6507885" y="6076969"/>
                  <a:ext cx="905558" cy="630943"/>
                  <a:chOff x="8116074" y="3698420"/>
                  <a:chExt cx="583403" cy="406483"/>
                </a:xfrm>
              </p:grpSpPr>
              <p:sp>
                <p:nvSpPr>
                  <p:cNvPr id="567" name="Rectangle 566"/>
                  <p:cNvSpPr/>
                  <p:nvPr/>
                </p:nvSpPr>
                <p:spPr>
                  <a:xfrm>
                    <a:off x="8116074" y="3738125"/>
                    <a:ext cx="102315" cy="45719"/>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8" name="TextBox 567"/>
                  <p:cNvSpPr txBox="1"/>
                  <p:nvPr/>
                </p:nvSpPr>
                <p:spPr>
                  <a:xfrm flipH="1">
                    <a:off x="8159153" y="3698420"/>
                    <a:ext cx="540324" cy="406483"/>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Superfluid @ 1.9K</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Liquid He @ 4.5 K</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rPr>
                      <a:t>Gaseous </a:t>
                    </a: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Heater</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Vacuum barrier</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sp>
                <p:nvSpPr>
                  <p:cNvPr id="569" name="Rectangle 568"/>
                  <p:cNvSpPr/>
                  <p:nvPr/>
                </p:nvSpPr>
                <p:spPr>
                  <a:xfrm>
                    <a:off x="8116074" y="3809452"/>
                    <a:ext cx="102315" cy="45719"/>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70" name="Rectangle 569"/>
                  <p:cNvSpPr/>
                  <p:nvPr/>
                </p:nvSpPr>
                <p:spPr>
                  <a:xfrm>
                    <a:off x="8116074" y="3883085"/>
                    <a:ext cx="102315" cy="45719"/>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557" name="Straight Connector 556"/>
                <p:cNvCxnSpPr/>
                <p:nvPr/>
              </p:nvCxnSpPr>
              <p:spPr>
                <a:xfrm>
                  <a:off x="7452875" y="6168044"/>
                  <a:ext cx="190072" cy="0"/>
                </a:xfrm>
                <a:prstGeom prst="line">
                  <a:avLst/>
                </a:prstGeom>
                <a:noFill/>
                <a:ln w="9525">
                  <a:solidFill>
                    <a:schemeClr val="accent3"/>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558" name="Straight Connector 557"/>
                <p:cNvCxnSpPr/>
                <p:nvPr/>
              </p:nvCxnSpPr>
              <p:spPr>
                <a:xfrm>
                  <a:off x="7451890" y="6281498"/>
                  <a:ext cx="221501" cy="0"/>
                </a:xfrm>
                <a:prstGeom prst="line">
                  <a:avLst/>
                </a:prstGeom>
                <a:noFill/>
                <a:ln w="9525">
                  <a:solidFill>
                    <a:srgbClr val="00B05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559" name="Straight Connector 558"/>
                <p:cNvCxnSpPr/>
                <p:nvPr/>
              </p:nvCxnSpPr>
              <p:spPr>
                <a:xfrm>
                  <a:off x="7451890" y="6397838"/>
                  <a:ext cx="201448" cy="0"/>
                </a:xfrm>
                <a:prstGeom prst="line">
                  <a:avLst/>
                </a:prstGeom>
                <a:noFill/>
                <a:ln w="9525">
                  <a:solidFill>
                    <a:srgbClr val="FFFF00"/>
                  </a:solidFill>
                  <a:prstDash val="sysDot"/>
                </a:ln>
                <a:effectLst/>
              </p:spPr>
              <p:style>
                <a:lnRef idx="1">
                  <a:schemeClr val="accent1"/>
                </a:lnRef>
                <a:fillRef idx="3">
                  <a:schemeClr val="accent1"/>
                </a:fillRef>
                <a:effectRef idx="2">
                  <a:schemeClr val="accent1"/>
                </a:effectRef>
                <a:fontRef idx="minor">
                  <a:schemeClr val="lt1"/>
                </a:fontRef>
              </p:style>
            </p:cxnSp>
            <p:sp>
              <p:nvSpPr>
                <p:cNvPr id="560" name="Rectangle 559"/>
                <p:cNvSpPr/>
                <p:nvPr/>
              </p:nvSpPr>
              <p:spPr>
                <a:xfrm>
                  <a:off x="7447878" y="6566880"/>
                  <a:ext cx="139430" cy="4571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nvGrpSpPr>
                <p:cNvPr id="561" name="Group 560"/>
                <p:cNvGrpSpPr/>
                <p:nvPr/>
              </p:nvGrpSpPr>
              <p:grpSpPr>
                <a:xfrm>
                  <a:off x="6504482" y="6463451"/>
                  <a:ext cx="162215" cy="70965"/>
                  <a:chOff x="7920225" y="3723877"/>
                  <a:chExt cx="119829" cy="131828"/>
                </a:xfrm>
              </p:grpSpPr>
              <p:sp>
                <p:nvSpPr>
                  <p:cNvPr id="563" name="Oval 562"/>
                  <p:cNvSpPr/>
                  <p:nvPr/>
                </p:nvSpPr>
                <p:spPr>
                  <a:xfrm>
                    <a:off x="7920225" y="3723878"/>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4" name="Oval 563"/>
                  <p:cNvSpPr/>
                  <p:nvPr/>
                </p:nvSpPr>
                <p:spPr>
                  <a:xfrm>
                    <a:off x="7943084" y="3725714"/>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5" name="Oval 564"/>
                  <p:cNvSpPr/>
                  <p:nvPr/>
                </p:nvSpPr>
                <p:spPr>
                  <a:xfrm>
                    <a:off x="7972688" y="3723877"/>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66" name="Oval 565"/>
                  <p:cNvSpPr/>
                  <p:nvPr/>
                </p:nvSpPr>
                <p:spPr>
                  <a:xfrm>
                    <a:off x="7994335" y="3723878"/>
                    <a:ext cx="45719" cy="129991"/>
                  </a:xfrm>
                  <a:prstGeom prst="ellipse">
                    <a:avLst/>
                  </a:prstGeom>
                  <a:no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562" name="TextBox 561"/>
                <p:cNvSpPr txBox="1"/>
                <p:nvPr/>
              </p:nvSpPr>
              <p:spPr>
                <a:xfrm flipH="1">
                  <a:off x="7579860" y="6076966"/>
                  <a:ext cx="627095" cy="630942"/>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HTS</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MgB2</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err="1" smtClean="0">
                      <a:ln>
                        <a:noFill/>
                      </a:ln>
                      <a:solidFill>
                        <a:srgbClr val="005F8C"/>
                      </a:solidFill>
                      <a:effectLst/>
                      <a:uLnTx/>
                      <a:uFillTx/>
                      <a:latin typeface="Calibri" panose="020F0502020204030204"/>
                      <a:ea typeface="+mn-ea"/>
                      <a:cs typeface="+mn-cs"/>
                    </a:rPr>
                    <a:t>NbTi</a:t>
                  </a:r>
                  <a:endPar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Warm cable</a:t>
                  </a:r>
                </a:p>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005F8C"/>
                      </a:solidFill>
                      <a:effectLst/>
                      <a:uLnTx/>
                      <a:uFillTx/>
                      <a:latin typeface="Calibri" panose="020F0502020204030204"/>
                      <a:ea typeface="+mn-ea"/>
                      <a:cs typeface="+mn-cs"/>
                    </a:rPr>
                    <a:t>Splice</a:t>
                  </a:r>
                  <a:endParaRPr kumimoji="0" lang="en-GB" sz="700" b="0" i="0" u="none" strike="noStrike" kern="1200" cap="none" spc="0" normalizeH="0" baseline="0" noProof="0" dirty="0">
                    <a:ln>
                      <a:noFill/>
                    </a:ln>
                    <a:solidFill>
                      <a:srgbClr val="005F8C"/>
                    </a:solidFill>
                    <a:effectLst/>
                    <a:uLnTx/>
                    <a:uFillTx/>
                    <a:latin typeface="Calibri" panose="020F0502020204030204"/>
                    <a:ea typeface="+mn-ea"/>
                    <a:cs typeface="+mn-cs"/>
                  </a:endParaRPr>
                </a:p>
              </p:txBody>
            </p:sp>
          </p:grpSp>
          <p:cxnSp>
            <p:nvCxnSpPr>
              <p:cNvPr id="555" name="Straight Connector 554"/>
              <p:cNvCxnSpPr/>
              <p:nvPr/>
            </p:nvCxnSpPr>
            <p:spPr>
              <a:xfrm>
                <a:off x="7731128" y="6599572"/>
                <a:ext cx="201448" cy="0"/>
              </a:xfrm>
              <a:prstGeom prst="line">
                <a:avLst/>
              </a:prstGeom>
              <a:noFill/>
              <a:ln w="9525">
                <a:solidFill>
                  <a:schemeClr val="tx1">
                    <a:lumMod val="50000"/>
                    <a:lumOff val="50000"/>
                  </a:schemeClr>
                </a:solidFill>
                <a:prstDash val="sysDot"/>
              </a:ln>
              <a:effectLst/>
            </p:spPr>
            <p:style>
              <a:lnRef idx="1">
                <a:schemeClr val="accent1"/>
              </a:lnRef>
              <a:fillRef idx="3">
                <a:schemeClr val="accent1"/>
              </a:fillRef>
              <a:effectRef idx="2">
                <a:schemeClr val="accent1"/>
              </a:effectRef>
              <a:fontRef idx="minor">
                <a:schemeClr val="lt1"/>
              </a:fontRef>
            </p:style>
          </p:cxnSp>
        </p:grpSp>
        <p:cxnSp>
          <p:nvCxnSpPr>
            <p:cNvPr id="553" name="Straight Connector 552"/>
            <p:cNvCxnSpPr/>
            <p:nvPr/>
          </p:nvCxnSpPr>
          <p:spPr>
            <a:xfrm flipH="1">
              <a:off x="8676455" y="7000405"/>
              <a:ext cx="14564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82" name="TextBox 81"/>
          <p:cNvSpPr txBox="1"/>
          <p:nvPr/>
        </p:nvSpPr>
        <p:spPr>
          <a:xfrm>
            <a:off x="189391" y="3281323"/>
            <a:ext cx="184858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prstClr val="black"/>
                </a:solidFill>
                <a:effectLst/>
                <a:uLnTx/>
                <a:uFillTx/>
                <a:latin typeface="Arial"/>
                <a:ea typeface="+mn-ea"/>
                <a:cs typeface="+mn-cs"/>
              </a:rPr>
              <a:t>DFHx</a:t>
            </a:r>
            <a:r>
              <a:rPr kumimoji="0" lang="en-GB" sz="1200" b="0" i="0" u="none" strike="noStrike" kern="1200" cap="none" spc="0" normalizeH="0" baseline="0" noProof="0" dirty="0" smtClean="0">
                <a:ln>
                  <a:noFill/>
                </a:ln>
                <a:solidFill>
                  <a:prstClr val="black"/>
                </a:solidFill>
                <a:effectLst/>
                <a:uLnTx/>
                <a:uFillTx/>
                <a:latin typeface="Arial"/>
                <a:ea typeface="+mn-ea"/>
                <a:cs typeface="+mn-cs"/>
              </a:rPr>
              <a:t> layout for analysis</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sp>
        <p:nvSpPr>
          <p:cNvPr id="571" name="TextBox 570"/>
          <p:cNvSpPr txBox="1"/>
          <p:nvPr/>
        </p:nvSpPr>
        <p:spPr>
          <a:xfrm>
            <a:off x="126635" y="5660896"/>
            <a:ext cx="253787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prstClr val="black"/>
                </a:solidFill>
                <a:effectLst/>
                <a:uLnTx/>
                <a:uFillTx/>
                <a:latin typeface="Arial"/>
                <a:ea typeface="+mn-ea"/>
                <a:cs typeface="+mn-cs"/>
              </a:rPr>
              <a:t>DFHx</a:t>
            </a:r>
            <a:r>
              <a:rPr kumimoji="0" lang="en-GB" sz="1200" b="0" i="0" u="none" strike="noStrike" kern="1200" cap="none" spc="0" normalizeH="0" baseline="0" noProof="0" dirty="0" smtClean="0">
                <a:ln>
                  <a:noFill/>
                </a:ln>
                <a:solidFill>
                  <a:prstClr val="black"/>
                </a:solidFill>
                <a:effectLst/>
                <a:uLnTx/>
                <a:uFillTx/>
                <a:latin typeface="Arial"/>
                <a:ea typeface="+mn-ea"/>
                <a:cs typeface="+mn-cs"/>
              </a:rPr>
              <a:t> 3D pre-design for illustration</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grpSp>
        <p:nvGrpSpPr>
          <p:cNvPr id="10" name="Group 9"/>
          <p:cNvGrpSpPr/>
          <p:nvPr/>
        </p:nvGrpSpPr>
        <p:grpSpPr>
          <a:xfrm>
            <a:off x="6954982" y="369779"/>
            <a:ext cx="5170938" cy="995122"/>
            <a:chOff x="6954982" y="369779"/>
            <a:chExt cx="5170938" cy="995122"/>
          </a:xfrm>
        </p:grpSpPr>
        <p:grpSp>
          <p:nvGrpSpPr>
            <p:cNvPr id="180" name="Group 179"/>
            <p:cNvGrpSpPr/>
            <p:nvPr/>
          </p:nvGrpSpPr>
          <p:grpSpPr>
            <a:xfrm flipH="1">
              <a:off x="6954982" y="651334"/>
              <a:ext cx="5170938" cy="550890"/>
              <a:chOff x="3216805" y="4062656"/>
              <a:chExt cx="8583437" cy="914444"/>
            </a:xfrm>
          </p:grpSpPr>
          <p:pic>
            <p:nvPicPr>
              <p:cNvPr id="182" name="Picture 181"/>
              <p:cNvPicPr>
                <a:picLocks noChangeAspect="1"/>
              </p:cNvPicPr>
              <p:nvPr/>
            </p:nvPicPr>
            <p:blipFill>
              <a:blip r:embed="rId5">
                <a:clrChange>
                  <a:clrFrom>
                    <a:srgbClr val="FFFFFF"/>
                  </a:clrFrom>
                  <a:clrTo>
                    <a:srgbClr val="FFFFFF">
                      <a:alpha val="0"/>
                    </a:srgbClr>
                  </a:clrTo>
                </a:clrChange>
              </a:blip>
              <a:stretch>
                <a:fillRect/>
              </a:stretch>
            </p:blipFill>
            <p:spPr>
              <a:xfrm>
                <a:off x="8290397" y="4193318"/>
                <a:ext cx="1870539" cy="632773"/>
              </a:xfrm>
              <a:prstGeom prst="rect">
                <a:avLst/>
              </a:prstGeom>
            </p:spPr>
          </p:pic>
          <p:pic>
            <p:nvPicPr>
              <p:cNvPr id="183" name="Picture 182"/>
              <p:cNvPicPr>
                <a:picLocks noChangeAspect="1"/>
              </p:cNvPicPr>
              <p:nvPr/>
            </p:nvPicPr>
            <p:blipFill rotWithShape="1">
              <a:blip r:embed="rId6"/>
              <a:srcRect l="9544" t="16828" r="5093" b="20672"/>
              <a:stretch/>
            </p:blipFill>
            <p:spPr>
              <a:xfrm>
                <a:off x="7191132" y="4331653"/>
                <a:ext cx="1112585" cy="72485"/>
              </a:xfrm>
              <a:prstGeom prst="rect">
                <a:avLst/>
              </a:prstGeom>
            </p:spPr>
          </p:pic>
          <p:pic>
            <p:nvPicPr>
              <p:cNvPr id="184" name="Picture 183"/>
              <p:cNvPicPr>
                <a:picLocks noChangeAspect="1"/>
              </p:cNvPicPr>
              <p:nvPr/>
            </p:nvPicPr>
            <p:blipFill rotWithShape="1">
              <a:blip r:embed="rId6"/>
              <a:srcRect l="9544" t="16828" r="5093" b="20672"/>
              <a:stretch/>
            </p:blipFill>
            <p:spPr>
              <a:xfrm>
                <a:off x="7191132" y="4633846"/>
                <a:ext cx="1112585" cy="72485"/>
              </a:xfrm>
              <a:prstGeom prst="rect">
                <a:avLst/>
              </a:prstGeom>
            </p:spPr>
          </p:pic>
          <p:pic>
            <p:nvPicPr>
              <p:cNvPr id="185" name="Picture 184"/>
              <p:cNvPicPr>
                <a:picLocks noChangeAspect="1"/>
              </p:cNvPicPr>
              <p:nvPr/>
            </p:nvPicPr>
            <p:blipFill rotWithShape="1">
              <a:blip r:embed="rId6"/>
              <a:srcRect l="9544" t="16828" r="21841" b="20672"/>
              <a:stretch/>
            </p:blipFill>
            <p:spPr>
              <a:xfrm>
                <a:off x="9712646" y="4343438"/>
                <a:ext cx="2087596" cy="384677"/>
              </a:xfrm>
              <a:prstGeom prst="rect">
                <a:avLst/>
              </a:prstGeom>
            </p:spPr>
          </p:pic>
          <p:pic>
            <p:nvPicPr>
              <p:cNvPr id="186" name="Picture 185"/>
              <p:cNvPicPr>
                <a:picLocks noChangeAspect="1"/>
              </p:cNvPicPr>
              <p:nvPr/>
            </p:nvPicPr>
            <p:blipFill>
              <a:blip r:embed="rId7"/>
              <a:stretch>
                <a:fillRect/>
              </a:stretch>
            </p:blipFill>
            <p:spPr>
              <a:xfrm rot="5400000">
                <a:off x="9335017" y="4475805"/>
                <a:ext cx="884393" cy="118197"/>
              </a:xfrm>
              <a:prstGeom prst="rect">
                <a:avLst/>
              </a:prstGeom>
            </p:spPr>
          </p:pic>
          <p:pic>
            <p:nvPicPr>
              <p:cNvPr id="187" name="Picture 186"/>
              <p:cNvPicPr>
                <a:picLocks noChangeAspect="1"/>
              </p:cNvPicPr>
              <p:nvPr/>
            </p:nvPicPr>
            <p:blipFill>
              <a:blip r:embed="rId5">
                <a:clrChange>
                  <a:clrFrom>
                    <a:srgbClr val="FFFFFF"/>
                  </a:clrFrom>
                  <a:clrTo>
                    <a:srgbClr val="FFFFFF">
                      <a:alpha val="0"/>
                    </a:srgbClr>
                  </a:clrTo>
                </a:clrChange>
              </a:blip>
              <a:stretch>
                <a:fillRect/>
              </a:stretch>
            </p:blipFill>
            <p:spPr>
              <a:xfrm>
                <a:off x="4985752" y="4185443"/>
                <a:ext cx="1870539" cy="632773"/>
              </a:xfrm>
              <a:prstGeom prst="rect">
                <a:avLst/>
              </a:prstGeom>
            </p:spPr>
          </p:pic>
          <p:pic>
            <p:nvPicPr>
              <p:cNvPr id="188" name="Picture 187"/>
              <p:cNvPicPr>
                <a:picLocks noChangeAspect="1"/>
              </p:cNvPicPr>
              <p:nvPr/>
            </p:nvPicPr>
            <p:blipFill rotWithShape="1">
              <a:blip r:embed="rId6"/>
              <a:srcRect l="9544" t="16828" r="5093" b="20672"/>
              <a:stretch/>
            </p:blipFill>
            <p:spPr>
              <a:xfrm>
                <a:off x="3216805" y="4447747"/>
                <a:ext cx="1782267" cy="144284"/>
              </a:xfrm>
              <a:prstGeom prst="rect">
                <a:avLst/>
              </a:prstGeom>
            </p:spPr>
          </p:pic>
          <p:pic>
            <p:nvPicPr>
              <p:cNvPr id="189" name="Picture 188"/>
              <p:cNvPicPr>
                <a:picLocks noChangeAspect="1"/>
              </p:cNvPicPr>
              <p:nvPr/>
            </p:nvPicPr>
            <p:blipFill rotWithShape="1">
              <a:blip r:embed="rId6"/>
              <a:srcRect l="9544" t="16828" r="5093" b="20672"/>
              <a:stretch/>
            </p:blipFill>
            <p:spPr>
              <a:xfrm>
                <a:off x="3886487" y="4323778"/>
                <a:ext cx="1112585" cy="72485"/>
              </a:xfrm>
              <a:prstGeom prst="rect">
                <a:avLst/>
              </a:prstGeom>
            </p:spPr>
          </p:pic>
          <p:pic>
            <p:nvPicPr>
              <p:cNvPr id="190" name="Picture 189"/>
              <p:cNvPicPr>
                <a:picLocks noChangeAspect="1"/>
              </p:cNvPicPr>
              <p:nvPr/>
            </p:nvPicPr>
            <p:blipFill rotWithShape="1">
              <a:blip r:embed="rId6"/>
              <a:srcRect l="9544" t="16828" r="5093" b="20672"/>
              <a:stretch/>
            </p:blipFill>
            <p:spPr>
              <a:xfrm>
                <a:off x="3886487" y="4625971"/>
                <a:ext cx="1112585" cy="72485"/>
              </a:xfrm>
              <a:prstGeom prst="rect">
                <a:avLst/>
              </a:prstGeom>
            </p:spPr>
          </p:pic>
          <p:pic>
            <p:nvPicPr>
              <p:cNvPr id="191" name="Picture 190"/>
              <p:cNvPicPr>
                <a:picLocks noChangeAspect="1"/>
              </p:cNvPicPr>
              <p:nvPr/>
            </p:nvPicPr>
            <p:blipFill rotWithShape="1">
              <a:blip r:embed="rId6"/>
              <a:srcRect l="9544" t="16828" r="5093" b="20672"/>
              <a:stretch/>
            </p:blipFill>
            <p:spPr>
              <a:xfrm>
                <a:off x="6408002" y="4455622"/>
                <a:ext cx="1895716" cy="144284"/>
              </a:xfrm>
              <a:prstGeom prst="rect">
                <a:avLst/>
              </a:prstGeom>
            </p:spPr>
          </p:pic>
          <p:sp>
            <p:nvSpPr>
              <p:cNvPr id="192" name="Rectangle 191"/>
              <p:cNvSpPr/>
              <p:nvPr/>
            </p:nvSpPr>
            <p:spPr>
              <a:xfrm rot="20187494">
                <a:off x="6790829" y="4083870"/>
                <a:ext cx="120035" cy="7883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193" name="Straight Connector 192"/>
              <p:cNvCxnSpPr/>
              <p:nvPr/>
            </p:nvCxnSpPr>
            <p:spPr>
              <a:xfrm>
                <a:off x="6715944" y="4062656"/>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a:off x="6640498" y="4101251"/>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 name="Straight Arrow Connector 4"/>
            <p:cNvCxnSpPr/>
            <p:nvPr/>
          </p:nvCxnSpPr>
          <p:spPr>
            <a:xfrm flipH="1" flipV="1">
              <a:off x="8692478" y="1058857"/>
              <a:ext cx="287273" cy="234234"/>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914991" y="1104829"/>
              <a:ext cx="284052"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Ø</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199" name="Straight Arrow Connector 198"/>
            <p:cNvCxnSpPr/>
            <p:nvPr/>
          </p:nvCxnSpPr>
          <p:spPr>
            <a:xfrm flipH="1" flipV="1">
              <a:off x="10619370" y="1064147"/>
              <a:ext cx="287273" cy="234234"/>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sp>
          <p:nvSpPr>
            <p:cNvPr id="200" name="TextBox 199"/>
            <p:cNvSpPr txBox="1"/>
            <p:nvPr/>
          </p:nvSpPr>
          <p:spPr>
            <a:xfrm>
              <a:off x="10875865" y="1118680"/>
              <a:ext cx="284052"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Ø</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9" name="Straight Arrow Connector 8"/>
            <p:cNvCxnSpPr/>
            <p:nvPr/>
          </p:nvCxnSpPr>
          <p:spPr>
            <a:xfrm>
              <a:off x="8979750" y="582468"/>
              <a:ext cx="129248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3" name="TextBox 202"/>
            <p:cNvSpPr txBox="1"/>
            <p:nvPr/>
          </p:nvSpPr>
          <p:spPr>
            <a:xfrm>
              <a:off x="9414601" y="369779"/>
              <a:ext cx="46839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10 m</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grpSp>
      <p:cxnSp>
        <p:nvCxnSpPr>
          <p:cNvPr id="12" name="Straight Connector 11"/>
          <p:cNvCxnSpPr/>
          <p:nvPr/>
        </p:nvCxnSpPr>
        <p:spPr>
          <a:xfrm>
            <a:off x="2888215" y="4426130"/>
            <a:ext cx="0" cy="512577"/>
          </a:xfrm>
          <a:prstGeom prst="line">
            <a:avLst/>
          </a:prstGeom>
          <a:ln w="57150">
            <a:solidFill>
              <a:srgbClr val="FF0000"/>
            </a:solidFill>
          </a:ln>
          <a:effectLst/>
        </p:spPr>
        <p:style>
          <a:lnRef idx="2">
            <a:schemeClr val="accent3"/>
          </a:lnRef>
          <a:fillRef idx="0">
            <a:schemeClr val="accent3"/>
          </a:fillRef>
          <a:effectRef idx="1">
            <a:schemeClr val="accent3"/>
          </a:effectRef>
          <a:fontRef idx="minor">
            <a:schemeClr val="tx1"/>
          </a:fontRef>
        </p:style>
      </p:cxnSp>
      <p:grpSp>
        <p:nvGrpSpPr>
          <p:cNvPr id="13" name="Group 12"/>
          <p:cNvGrpSpPr/>
          <p:nvPr/>
        </p:nvGrpSpPr>
        <p:grpSpPr>
          <a:xfrm>
            <a:off x="4486169" y="4411714"/>
            <a:ext cx="3123634" cy="519081"/>
            <a:chOff x="4486169" y="4411714"/>
            <a:chExt cx="3123634" cy="519081"/>
          </a:xfrm>
        </p:grpSpPr>
        <p:cxnSp>
          <p:nvCxnSpPr>
            <p:cNvPr id="207" name="Straight Connector 206"/>
            <p:cNvCxnSpPr/>
            <p:nvPr/>
          </p:nvCxnSpPr>
          <p:spPr>
            <a:xfrm>
              <a:off x="4486169" y="4411714"/>
              <a:ext cx="0" cy="512577"/>
            </a:xfrm>
            <a:prstGeom prst="line">
              <a:avLst/>
            </a:prstGeom>
            <a:ln w="57150">
              <a:solidFill>
                <a:schemeClr val="tx2">
                  <a:lumMod val="60000"/>
                  <a:lumOff val="40000"/>
                </a:schemeClr>
              </a:solidFill>
            </a:ln>
            <a:effectLst/>
          </p:spPr>
          <p:style>
            <a:lnRef idx="2">
              <a:schemeClr val="accent3"/>
            </a:lnRef>
            <a:fillRef idx="0">
              <a:schemeClr val="accent3"/>
            </a:fillRef>
            <a:effectRef idx="1">
              <a:schemeClr val="accent3"/>
            </a:effectRef>
            <a:fontRef idx="minor">
              <a:schemeClr val="tx1"/>
            </a:fontRef>
          </p:style>
        </p:cxnSp>
        <p:cxnSp>
          <p:nvCxnSpPr>
            <p:cNvPr id="208" name="Straight Connector 207"/>
            <p:cNvCxnSpPr/>
            <p:nvPr/>
          </p:nvCxnSpPr>
          <p:spPr>
            <a:xfrm>
              <a:off x="7609803" y="4418218"/>
              <a:ext cx="0" cy="512577"/>
            </a:xfrm>
            <a:prstGeom prst="line">
              <a:avLst/>
            </a:prstGeom>
            <a:ln w="57150">
              <a:solidFill>
                <a:schemeClr val="tx2">
                  <a:lumMod val="60000"/>
                  <a:lumOff val="40000"/>
                </a:schemeClr>
              </a:solidFill>
            </a:ln>
            <a:effectLst/>
          </p:spPr>
          <p:style>
            <a:lnRef idx="2">
              <a:schemeClr val="accent3"/>
            </a:lnRef>
            <a:fillRef idx="0">
              <a:schemeClr val="accent3"/>
            </a:fillRef>
            <a:effectRef idx="1">
              <a:schemeClr val="accent3"/>
            </a:effectRef>
            <a:fontRef idx="minor">
              <a:schemeClr val="tx1"/>
            </a:fontRef>
          </p:style>
        </p:cxnSp>
      </p:grpSp>
      <p:grpSp>
        <p:nvGrpSpPr>
          <p:cNvPr id="14" name="Group 13"/>
          <p:cNvGrpSpPr/>
          <p:nvPr/>
        </p:nvGrpSpPr>
        <p:grpSpPr>
          <a:xfrm>
            <a:off x="4055192" y="4429274"/>
            <a:ext cx="166008" cy="489970"/>
            <a:chOff x="4055192" y="4429274"/>
            <a:chExt cx="166008" cy="489970"/>
          </a:xfrm>
        </p:grpSpPr>
        <p:sp>
          <p:nvSpPr>
            <p:cNvPr id="210" name="Down Arrow 209"/>
            <p:cNvSpPr/>
            <p:nvPr/>
          </p:nvSpPr>
          <p:spPr>
            <a:xfrm rot="10800000">
              <a:off x="4055192" y="4429274"/>
              <a:ext cx="166008" cy="207198"/>
            </a:xfrm>
            <a:prstGeom prst="downArrow">
              <a:avLst/>
            </a:prstGeom>
            <a:solidFill>
              <a:srgbClr val="FF0000"/>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11" name="Down Arrow 210"/>
            <p:cNvSpPr/>
            <p:nvPr/>
          </p:nvSpPr>
          <p:spPr>
            <a:xfrm>
              <a:off x="4055192" y="4712046"/>
              <a:ext cx="166008" cy="207198"/>
            </a:xfrm>
            <a:prstGeom prst="downArrow">
              <a:avLst/>
            </a:prstGeom>
            <a:solidFill>
              <a:srgbClr val="FF0000"/>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cxnSp>
        <p:nvCxnSpPr>
          <p:cNvPr id="213" name="Straight Arrow Connector 212"/>
          <p:cNvCxnSpPr/>
          <p:nvPr/>
        </p:nvCxnSpPr>
        <p:spPr>
          <a:xfrm flipH="1">
            <a:off x="6603764" y="4104728"/>
            <a:ext cx="358938" cy="435458"/>
          </a:xfrm>
          <a:prstGeom prst="straightConnector1">
            <a:avLst/>
          </a:prstGeom>
          <a:ln w="190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14" name="TextBox 213"/>
          <p:cNvSpPr txBox="1"/>
          <p:nvPr/>
        </p:nvSpPr>
        <p:spPr>
          <a:xfrm>
            <a:off x="6897941" y="3916466"/>
            <a:ext cx="284052"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prstClr val="black"/>
                </a:solidFill>
                <a:effectLst/>
                <a:uLnTx/>
                <a:uFillTx/>
                <a:latin typeface="Arial"/>
                <a:ea typeface="+mn-ea"/>
                <a:cs typeface="+mn-cs"/>
              </a:rPr>
              <a:t>Ø</a:t>
            </a:r>
            <a:endParaRPr kumimoji="0" lang="en-GB" sz="1000" b="1" i="0" u="none" strike="noStrike" kern="1200" cap="none" spc="0" normalizeH="0" baseline="0" noProof="0" dirty="0">
              <a:ln>
                <a:noFill/>
              </a:ln>
              <a:solidFill>
                <a:prstClr val="black"/>
              </a:solidFill>
              <a:effectLst/>
              <a:uLnTx/>
              <a:uFillTx/>
              <a:latin typeface="Arial"/>
              <a:ea typeface="+mn-ea"/>
              <a:cs typeface="+mn-cs"/>
            </a:endParaRPr>
          </a:p>
        </p:txBody>
      </p:sp>
      <p:cxnSp>
        <p:nvCxnSpPr>
          <p:cNvPr id="216" name="Straight Arrow Connector 215"/>
          <p:cNvCxnSpPr/>
          <p:nvPr/>
        </p:nvCxnSpPr>
        <p:spPr>
          <a:xfrm>
            <a:off x="2967222" y="4135605"/>
            <a:ext cx="564130" cy="323401"/>
          </a:xfrm>
          <a:prstGeom prst="straightConnector1">
            <a:avLst/>
          </a:prstGeom>
          <a:ln w="190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17" name="TextBox 216"/>
          <p:cNvSpPr txBox="1"/>
          <p:nvPr/>
        </p:nvSpPr>
        <p:spPr>
          <a:xfrm>
            <a:off x="2764649" y="3948410"/>
            <a:ext cx="28405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prstClr val="black"/>
                </a:solidFill>
                <a:effectLst/>
                <a:uLnTx/>
                <a:uFillTx/>
                <a:latin typeface="Arial"/>
                <a:ea typeface="+mn-ea"/>
                <a:cs typeface="+mn-cs"/>
              </a:rPr>
              <a:t>Ø</a:t>
            </a:r>
            <a:endParaRPr kumimoji="0" lang="en-GB" sz="1000" b="1"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0675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26" presetClass="emph" presetSubtype="0" fill="hold" nodeType="withEffect">
                                  <p:stCondLst>
                                    <p:cond delay="0"/>
                                  </p:stCondLst>
                                  <p:childTnLst>
                                    <p:animEffect transition="out" filter="fade">
                                      <p:cBhvr>
                                        <p:cTn id="20" dur="500" tmFilter="0, 0; .2, .5; .8, .5; 1, 0"/>
                                        <p:tgtEl>
                                          <p:spTgt spid="12"/>
                                        </p:tgtEl>
                                      </p:cBhvr>
                                    </p:animEffect>
                                    <p:animScale>
                                      <p:cBhvr>
                                        <p:cTn id="21" dur="250" autoRev="1" fill="hold"/>
                                        <p:tgtEl>
                                          <p:spTgt spid="12"/>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par>
                                <p:cTn id="28" presetID="26" presetClass="emph" presetSubtype="0" fill="hold" nodeType="withEffect">
                                  <p:stCondLst>
                                    <p:cond delay="0"/>
                                  </p:stCondLst>
                                  <p:childTnLst>
                                    <p:animEffect transition="out" filter="fade">
                                      <p:cBhvr>
                                        <p:cTn id="29" dur="500" tmFilter="0, 0; .2, .5; .8, .5; 1, 0"/>
                                        <p:tgtEl>
                                          <p:spTgt spid="13"/>
                                        </p:tgtEl>
                                      </p:cBhvr>
                                    </p:animEffect>
                                    <p:animScale>
                                      <p:cBhvr>
                                        <p:cTn id="30" dur="250" autoRev="1" fill="hold"/>
                                        <p:tgtEl>
                                          <p:spTgt spid="13"/>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26" presetClass="emph" presetSubtype="0" fill="hold" nodeType="withEffect">
                                  <p:stCondLst>
                                    <p:cond delay="0"/>
                                  </p:stCondLst>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1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1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21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1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p:bldP spid="2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6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600" b="0" i="0" u="none" strike="noStrike" kern="1200" cap="none" spc="0" normalizeH="0" baseline="0" noProof="0">
              <a:ln>
                <a:noFill/>
              </a:ln>
              <a:solidFill>
                <a:srgbClr val="64BCD9"/>
              </a:solidFill>
              <a:effectLst/>
              <a:uLnTx/>
              <a:uFillTx/>
              <a:latin typeface="Arial"/>
              <a:ea typeface="+mn-ea"/>
              <a:cs typeface="+mn-cs"/>
            </a:endParaRPr>
          </a:p>
        </p:txBody>
      </p:sp>
      <p:grpSp>
        <p:nvGrpSpPr>
          <p:cNvPr id="6" name="Group 5"/>
          <p:cNvGrpSpPr/>
          <p:nvPr/>
        </p:nvGrpSpPr>
        <p:grpSpPr>
          <a:xfrm>
            <a:off x="140374" y="5311017"/>
            <a:ext cx="2832061" cy="1351657"/>
            <a:chOff x="7081952" y="808977"/>
            <a:chExt cx="2323305" cy="1108843"/>
          </a:xfrm>
        </p:grpSpPr>
        <p:pic>
          <p:nvPicPr>
            <p:cNvPr id="8" name="Picture 3" descr="image005"/>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7081952" y="808977"/>
              <a:ext cx="1229448" cy="110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8410233" y="1575991"/>
              <a:ext cx="70564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70C0"/>
                  </a:solidFill>
                  <a:effectLst/>
                  <a:uLnTx/>
                  <a:uFillTx/>
                  <a:latin typeface="Arial"/>
                  <a:ea typeface="+mn-ea"/>
                  <a:cs typeface="+mn-cs"/>
                </a:rPr>
                <a:t>3kA splices</a:t>
              </a:r>
            </a:p>
          </p:txBody>
        </p:sp>
        <p:cxnSp>
          <p:nvCxnSpPr>
            <p:cNvPr id="11" name="Straight Arrow Connector 10"/>
            <p:cNvCxnSpPr>
              <a:stCxn id="9" idx="1"/>
            </p:cNvCxnSpPr>
            <p:nvPr/>
          </p:nvCxnSpPr>
          <p:spPr>
            <a:xfrm flipH="1" flipV="1">
              <a:off x="8098971" y="1586205"/>
              <a:ext cx="311262" cy="97508"/>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9" idx="1"/>
            </p:cNvCxnSpPr>
            <p:nvPr/>
          </p:nvCxnSpPr>
          <p:spPr>
            <a:xfrm flipH="1">
              <a:off x="7748059" y="1683713"/>
              <a:ext cx="662174" cy="135756"/>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8372777" y="917803"/>
              <a:ext cx="10324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70C0"/>
                  </a:solidFill>
                  <a:effectLst/>
                  <a:uLnTx/>
                  <a:uFillTx/>
                  <a:latin typeface="Arial"/>
                  <a:ea typeface="+mn-ea"/>
                  <a:cs typeface="+mn-cs"/>
                </a:rPr>
                <a:t>Flowing areas</a:t>
              </a:r>
            </a:p>
          </p:txBody>
        </p:sp>
        <p:cxnSp>
          <p:nvCxnSpPr>
            <p:cNvPr id="14" name="Straight Arrow Connector 13"/>
            <p:cNvCxnSpPr>
              <a:stCxn id="13" idx="1"/>
            </p:cNvCxnSpPr>
            <p:nvPr/>
          </p:nvCxnSpPr>
          <p:spPr>
            <a:xfrm flipH="1" flipV="1">
              <a:off x="7959012" y="917803"/>
              <a:ext cx="413765" cy="107722"/>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3" idx="1"/>
            </p:cNvCxnSpPr>
            <p:nvPr/>
          </p:nvCxnSpPr>
          <p:spPr>
            <a:xfrm flipH="1">
              <a:off x="7697755" y="1025525"/>
              <a:ext cx="675022" cy="327414"/>
            </a:xfrm>
            <a:prstGeom prst="straightConnector1">
              <a:avLst/>
            </a:prstGeom>
            <a:ln w="3175">
              <a:tailEnd type="triangle"/>
            </a:ln>
            <a:effectLst/>
          </p:spPr>
          <p:style>
            <a:lnRef idx="2">
              <a:schemeClr val="accent1"/>
            </a:lnRef>
            <a:fillRef idx="0">
              <a:schemeClr val="accent1"/>
            </a:fillRef>
            <a:effectRef idx="1">
              <a:schemeClr val="accent1"/>
            </a:effectRef>
            <a:fontRef idx="minor">
              <a:schemeClr val="tx1"/>
            </a:fontRef>
          </p:style>
        </p:cxnSp>
      </p:grpSp>
      <p:sp>
        <p:nvSpPr>
          <p:cNvPr id="16" name="TextBox 15"/>
          <p:cNvSpPr txBox="1"/>
          <p:nvPr/>
        </p:nvSpPr>
        <p:spPr>
          <a:xfrm>
            <a:off x="0" y="6605739"/>
            <a:ext cx="2217274"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Preliminary early design MgB2-HTS</a:t>
            </a:r>
            <a:endParaRPr kumimoji="0" lang="en-GB" sz="1000" b="0" i="0" u="none" strike="noStrike" kern="1200" cap="none" spc="0" normalizeH="0" baseline="0" noProof="0" dirty="0">
              <a:ln>
                <a:noFill/>
              </a:ln>
              <a:solidFill>
                <a:srgbClr val="0070C0"/>
              </a:solidFill>
              <a:effectLst/>
              <a:uLnTx/>
              <a:uFillTx/>
              <a:latin typeface="Arial"/>
              <a:ea typeface="+mn-ea"/>
              <a:cs typeface="+mn-cs"/>
            </a:endParaRPr>
          </a:p>
        </p:txBody>
      </p:sp>
      <p:graphicFrame>
        <p:nvGraphicFramePr>
          <p:cNvPr id="18" name="Chart 17"/>
          <p:cNvGraphicFramePr>
            <a:graphicFrameLocks/>
          </p:cNvGraphicFramePr>
          <p:nvPr>
            <p:extLst/>
          </p:nvPr>
        </p:nvGraphicFramePr>
        <p:xfrm>
          <a:off x="5475349" y="991440"/>
          <a:ext cx="9424987" cy="5866560"/>
        </p:xfrm>
        <a:graphic>
          <a:graphicData uri="http://schemas.openxmlformats.org/drawingml/2006/chart">
            <c:chart xmlns:c="http://schemas.openxmlformats.org/drawingml/2006/chart" xmlns:r="http://schemas.openxmlformats.org/officeDocument/2006/relationships" r:id="rId4"/>
          </a:graphicData>
        </a:graphic>
      </p:graphicFrame>
      <p:sp>
        <p:nvSpPr>
          <p:cNvPr id="19" name="Rectangle 18"/>
          <p:cNvSpPr/>
          <p:nvPr/>
        </p:nvSpPr>
        <p:spPr>
          <a:xfrm>
            <a:off x="7997045" y="1404133"/>
            <a:ext cx="1698171" cy="4952217"/>
          </a:xfrm>
          <a:prstGeom prst="rect">
            <a:avLst/>
          </a:prstGeom>
          <a:solidFill>
            <a:srgbClr val="FFFF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70C0"/>
                </a:solidFill>
                <a:effectLst/>
                <a:uLnTx/>
                <a:uFillTx/>
                <a:latin typeface="Arial"/>
                <a:ea typeface="+mn-ea"/>
                <a:cs typeface="+mn-cs"/>
              </a:rPr>
              <a:t>Current leads requirement range</a:t>
            </a:r>
            <a:endParaRPr kumimoji="0" lang="en-GB" sz="1200" b="0" i="0" u="none" strike="noStrike" kern="1200" cap="none" spc="0" normalizeH="0" baseline="0" noProof="0" dirty="0">
              <a:ln>
                <a:noFill/>
              </a:ln>
              <a:solidFill>
                <a:srgbClr val="0070C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0" name="TextBox 19"/>
              <p:cNvSpPr txBox="1"/>
              <p:nvPr/>
            </p:nvSpPr>
            <p:spPr>
              <a:xfrm>
                <a:off x="11012145" y="2662255"/>
                <a:ext cx="980140"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ctrlPr>
                        </m:sSubPr>
                        <m:e>
                          <m:r>
                            <a:rPr kumimoji="0" lang="en-GB"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𝑇</m:t>
                          </m:r>
                        </m:e>
                        <m:sub>
                          <m:r>
                            <a:rPr kumimoji="0" lang="en-GB"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𝐺𝐻𝐸</m:t>
                          </m:r>
                        </m:sub>
                      </m:sSub>
                      <m:r>
                        <a:rPr kumimoji="0" lang="en-GB"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=20</m:t>
                      </m:r>
                      <m:r>
                        <a:rPr kumimoji="0" lang="en-GB"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𝐾</m:t>
                      </m:r>
                    </m:oMath>
                  </m:oMathPara>
                </a14:m>
                <a:endParaRPr kumimoji="0" lang="en-GB" sz="1400" b="0" i="0" u="none" strike="noStrike" kern="1200" cap="none" spc="0" normalizeH="0" baseline="0" noProof="0" dirty="0">
                  <a:ln>
                    <a:noFill/>
                  </a:ln>
                  <a:solidFill>
                    <a:srgbClr val="7030A0"/>
                  </a:solidFill>
                  <a:effectLst/>
                  <a:uLnTx/>
                  <a:uFillTx/>
                  <a:latin typeface="Arial"/>
                  <a:ea typeface="+mn-ea"/>
                  <a:cs typeface="+mn-cs"/>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11012145" y="2662255"/>
                <a:ext cx="980140" cy="215444"/>
              </a:xfrm>
              <a:prstGeom prst="rect">
                <a:avLst/>
              </a:prstGeom>
              <a:blipFill>
                <a:blip r:embed="rId5"/>
                <a:stretch>
                  <a:fillRect l="-3106" r="-186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1001735" y="3681988"/>
                <a:ext cx="980140"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ctrlPr>
                        </m:sSubPr>
                        <m:e>
                          <m:r>
                            <a:rPr kumimoji="0" lang="en-GB" sz="1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𝑇</m:t>
                          </m:r>
                        </m:e>
                        <m:sub>
                          <m:r>
                            <a:rPr kumimoji="0" lang="en-GB" sz="1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𝐺𝐻𝐸</m:t>
                          </m:r>
                        </m:sub>
                      </m:sSub>
                      <m:r>
                        <a:rPr kumimoji="0" lang="en-GB" sz="1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=15</m:t>
                      </m:r>
                      <m:r>
                        <a:rPr kumimoji="0" lang="en-GB" sz="1400" b="0" i="1" u="none" strike="noStrike" kern="1200" cap="none" spc="0" normalizeH="0" baseline="0" noProof="0" smtClean="0">
                          <a:ln>
                            <a:noFill/>
                          </a:ln>
                          <a:solidFill>
                            <a:srgbClr val="00B050"/>
                          </a:solidFill>
                          <a:effectLst/>
                          <a:uLnTx/>
                          <a:uFillTx/>
                          <a:latin typeface="Cambria Math" panose="02040503050406030204" pitchFamily="18" charset="0"/>
                          <a:ea typeface="+mn-ea"/>
                          <a:cs typeface="+mn-cs"/>
                        </a:rPr>
                        <m:t>𝐾</m:t>
                      </m:r>
                    </m:oMath>
                  </m:oMathPara>
                </a14:m>
                <a:endParaRPr kumimoji="0" lang="en-GB" sz="1400" b="0" i="0" u="none" strike="noStrike" kern="1200" cap="none" spc="0" normalizeH="0" baseline="0" noProof="0" dirty="0">
                  <a:ln>
                    <a:noFill/>
                  </a:ln>
                  <a:solidFill>
                    <a:srgbClr val="00B050"/>
                  </a:solidFill>
                  <a:effectLst/>
                  <a:uLnTx/>
                  <a:uFillTx/>
                  <a:latin typeface="Arial"/>
                  <a:ea typeface="+mn-ea"/>
                  <a:cs typeface="+mn-cs"/>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1001735" y="3681988"/>
                <a:ext cx="980140" cy="215444"/>
              </a:xfrm>
              <a:prstGeom prst="rect">
                <a:avLst/>
              </a:prstGeom>
              <a:blipFill>
                <a:blip r:embed="rId6"/>
                <a:stretch>
                  <a:fillRect l="-3106" r="-186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1001735" y="4701721"/>
                <a:ext cx="980140"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4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ctrlPr>
                        </m:sSubPr>
                        <m:e>
                          <m:r>
                            <a:rPr kumimoji="0" lang="en-GB" sz="14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𝑇</m:t>
                          </m:r>
                        </m:e>
                        <m:sub>
                          <m:r>
                            <a:rPr kumimoji="0" lang="en-GB" sz="14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𝐺𝐻𝐸</m:t>
                          </m:r>
                        </m:sub>
                      </m:sSub>
                      <m:r>
                        <a:rPr kumimoji="0" lang="en-GB" sz="14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=10</m:t>
                      </m:r>
                      <m:r>
                        <a:rPr kumimoji="0" lang="en-GB" sz="14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𝐾</m:t>
                      </m:r>
                    </m:oMath>
                  </m:oMathPara>
                </a14:m>
                <a:endParaRPr kumimoji="0" lang="en-GB" sz="1400" b="0" i="0" u="none" strike="noStrike" kern="1200" cap="none" spc="0" normalizeH="0" baseline="0" noProof="0" dirty="0">
                  <a:ln>
                    <a:noFill/>
                  </a:ln>
                  <a:solidFill>
                    <a:srgbClr val="FB963C">
                      <a:lumMod val="75000"/>
                    </a:srgbClr>
                  </a:solidFill>
                  <a:effectLst/>
                  <a:uLnTx/>
                  <a:uFillTx/>
                  <a:latin typeface="Arial"/>
                  <a:ea typeface="+mn-ea"/>
                  <a:cs typeface="+mn-cs"/>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1001735" y="4701721"/>
                <a:ext cx="980140" cy="215444"/>
              </a:xfrm>
              <a:prstGeom prst="rect">
                <a:avLst/>
              </a:prstGeom>
              <a:blipFill>
                <a:blip r:embed="rId7"/>
                <a:stretch>
                  <a:fillRect l="-3106" r="-1863" b="-16667"/>
                </a:stretch>
              </a:blipFill>
            </p:spPr>
            <p:txBody>
              <a:bodyPr/>
              <a:lstStyle/>
              <a:p>
                <a:r>
                  <a:rPr lang="en-GB">
                    <a:noFill/>
                  </a:rPr>
                  <a:t> </a:t>
                </a:r>
              </a:p>
            </p:txBody>
          </p:sp>
        </mc:Fallback>
      </mc:AlternateContent>
      <p:sp>
        <p:nvSpPr>
          <p:cNvPr id="23" name="TextBox 22"/>
          <p:cNvSpPr txBox="1"/>
          <p:nvPr/>
        </p:nvSpPr>
        <p:spPr>
          <a:xfrm>
            <a:off x="8137004" y="5983644"/>
            <a:ext cx="176522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70C0"/>
                </a:solidFill>
                <a:effectLst/>
                <a:uLnTx/>
                <a:uFillTx/>
                <a:latin typeface="Arial"/>
                <a:ea typeface="+mn-ea"/>
                <a:cs typeface="+mn-cs"/>
              </a:rPr>
              <a:t>LHC 13kA current leads mass flow</a:t>
            </a:r>
            <a:endParaRPr kumimoji="0" lang="en-GB" sz="800" b="0" i="0" u="none" strike="noStrike" kern="1200" cap="none" spc="0" normalizeH="0" baseline="0" noProof="0" dirty="0">
              <a:ln>
                <a:noFill/>
              </a:ln>
              <a:solidFill>
                <a:srgbClr val="0070C0"/>
              </a:solidFill>
              <a:effectLst/>
              <a:uLnTx/>
              <a:uFillTx/>
              <a:latin typeface="Arial"/>
              <a:ea typeface="+mn-ea"/>
              <a:cs typeface="+mn-cs"/>
            </a:endParaRPr>
          </a:p>
        </p:txBody>
      </p:sp>
      <p:cxnSp>
        <p:nvCxnSpPr>
          <p:cNvPr id="24" name="Straight Arrow Connector 23"/>
          <p:cNvCxnSpPr>
            <a:stCxn id="23" idx="1"/>
          </p:cNvCxnSpPr>
          <p:nvPr/>
        </p:nvCxnSpPr>
        <p:spPr>
          <a:xfrm flipH="1">
            <a:off x="7997044" y="6091366"/>
            <a:ext cx="139960" cy="200186"/>
          </a:xfrm>
          <a:prstGeom prst="straightConnector1">
            <a:avLst/>
          </a:prstGeom>
          <a:ln w="6350">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25" name="Picture 24"/>
          <p:cNvPicPr>
            <a:picLocks noChangeAspect="1"/>
          </p:cNvPicPr>
          <p:nvPr/>
        </p:nvPicPr>
        <p:blipFill>
          <a:blip r:embed="rId8"/>
          <a:stretch>
            <a:fillRect/>
          </a:stretch>
        </p:blipFill>
        <p:spPr>
          <a:xfrm>
            <a:off x="6321785" y="5418664"/>
            <a:ext cx="1457325" cy="876300"/>
          </a:xfrm>
          <a:prstGeom prst="rect">
            <a:avLst/>
          </a:prstGeom>
        </p:spPr>
      </p:pic>
      <mc:AlternateContent xmlns:mc="http://schemas.openxmlformats.org/markup-compatibility/2006" xmlns:a14="http://schemas.microsoft.com/office/drawing/2010/main">
        <mc:Choice Requires="a14">
          <p:sp>
            <p:nvSpPr>
              <p:cNvPr id="27" name="TextBox 26"/>
              <p:cNvSpPr txBox="1"/>
              <p:nvPr/>
            </p:nvSpPr>
            <p:spPr>
              <a:xfrm>
                <a:off x="9902231" y="1595285"/>
                <a:ext cx="2010359" cy="845296"/>
              </a:xfrm>
              <a:prstGeom prst="rect">
                <a:avLst/>
              </a:prstGeom>
              <a:solidFill>
                <a:schemeClr val="bg1"/>
              </a:solidFill>
              <a:ln>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𝑇</m:t>
                        </m:r>
                      </m:e>
                      <m: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𝑠𝑝𝑙𝑖𝑐𝑒</m:t>
                        </m:r>
                      </m:sub>
                    </m:s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=24 </m:t>
                    </m:r>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𝐾</m:t>
                    </m:r>
                  </m:oMath>
                </a14:m>
                <a:r>
                  <a:rPr kumimoji="0" lang="en-GB" sz="1200" b="0" i="0" u="none" strike="noStrike" kern="1200" cap="none" spc="0" normalizeH="0" baseline="0" noProof="0" dirty="0" smtClean="0">
                    <a:ln>
                      <a:noFill/>
                    </a:ln>
                    <a:solidFill>
                      <a:prstClr val="black"/>
                    </a:solidFill>
                    <a:effectLst/>
                    <a:uLnTx/>
                    <a:uFillTx/>
                    <a:latin typeface="Arial"/>
                    <a:ea typeface="+mn-ea"/>
                    <a:cs typeface="+mn-cs"/>
                  </a:rPr>
                  <a:t> for: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14:m>
                  <m:oMath xmlns:m="http://schemas.openxmlformats.org/officeDocument/2006/math">
                    <m:acc>
                      <m:accPr>
                        <m:chr m:val="̇"/>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=0.6 </m:t>
                    </m:r>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𝑔</m:t>
                    </m:r>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m:t>
                    </m:r>
                  </m:oMath>
                </a14:m>
                <a:endParaRPr kumimoji="0" lang="en-GB" sz="1200" b="0" i="0" u="none" strike="noStrike" kern="1200" cap="none" spc="0" normalizeH="0" baseline="0" noProof="0" dirty="0" smtClean="0">
                  <a:ln>
                    <a:noFill/>
                  </a:ln>
                  <a:solidFill>
                    <a:prstClr val="black"/>
                  </a:solidFill>
                  <a:effectLst/>
                  <a:uLnTx/>
                  <a:uFillTx/>
                  <a:latin typeface="Arial"/>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black"/>
                    </a:solidFill>
                    <a:effectLst/>
                    <a:uLnTx/>
                    <a:uFillTx/>
                    <a:latin typeface="Arial"/>
                    <a:ea typeface="+mn-ea"/>
                    <a:cs typeface="+mn-cs"/>
                  </a:rPr>
                  <a:t>R</a:t>
                </a:r>
                <a:r>
                  <a:rPr kumimoji="0" lang="en-GB" sz="1200" b="0" i="0" u="none" strike="noStrike" kern="1200" cap="none" spc="0" normalizeH="0" baseline="-25000" noProof="0" dirty="0" smtClean="0">
                    <a:ln>
                      <a:noFill/>
                    </a:ln>
                    <a:solidFill>
                      <a:prstClr val="black"/>
                    </a:solidFill>
                    <a:effectLst/>
                    <a:uLnTx/>
                    <a:uFillTx/>
                    <a:latin typeface="Arial"/>
                    <a:ea typeface="+mn-ea"/>
                    <a:cs typeface="+mn-cs"/>
                  </a:rPr>
                  <a:t>18kA</a:t>
                </a:r>
                <a:r>
                  <a:rPr kumimoji="0" lang="en-GB" sz="1200" b="0" i="0" u="none" strike="noStrike" kern="1200" cap="none" spc="0" normalizeH="0" baseline="0" noProof="0" dirty="0" smtClean="0">
                    <a:ln>
                      <a:noFill/>
                    </a:ln>
                    <a:solidFill>
                      <a:prstClr val="black"/>
                    </a:solidFill>
                    <a:effectLst/>
                    <a:uLnTx/>
                    <a:uFillTx/>
                    <a:latin typeface="Arial"/>
                    <a:ea typeface="+mn-ea"/>
                    <a:cs typeface="+mn-cs"/>
                  </a:rPr>
                  <a:t>=17n</a:t>
                </a:r>
                <a:r>
                  <a:rPr kumimoji="0" lang="el-GR"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Ω</a:t>
                </a:r>
                <a:r>
                  <a:rPr kumimoji="0" lang="en-GB"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 (R</a:t>
                </a:r>
                <a:r>
                  <a:rPr kumimoji="0" lang="en-GB" sz="1200" b="0" i="0" u="none" strike="noStrike" kern="1200" cap="none" spc="0" normalizeH="0" baseline="-25000" noProof="0" dirty="0" smtClean="0">
                    <a:ln>
                      <a:noFill/>
                    </a:ln>
                    <a:solidFill>
                      <a:prstClr val="black"/>
                    </a:solidFill>
                    <a:effectLst/>
                    <a:uLnTx/>
                    <a:uFillTx/>
                    <a:latin typeface="Calibri" panose="020F0502020204030204" pitchFamily="34" charset="0"/>
                    <a:ea typeface="+mn-ea"/>
                    <a:cs typeface="+mn-cs"/>
                  </a:rPr>
                  <a:t>3Ka</a:t>
                </a:r>
                <a:r>
                  <a:rPr kumimoji="0" lang="en-GB"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=100n</a:t>
                </a:r>
                <a:r>
                  <a:rPr kumimoji="0" lang="el-GR"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Ω</a:t>
                </a:r>
                <a:r>
                  <a:rPr kumimoji="0" lang="en-GB"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T</a:t>
                </a:r>
                <a:r>
                  <a:rPr kumimoji="0" lang="en-GB" sz="1200" b="0" i="0" u="none" strike="noStrike" kern="1200" cap="none" spc="0" normalizeH="0" baseline="-25000" noProof="0" dirty="0" smtClean="0">
                    <a:ln>
                      <a:noFill/>
                    </a:ln>
                    <a:solidFill>
                      <a:prstClr val="black"/>
                    </a:solidFill>
                    <a:effectLst/>
                    <a:uLnTx/>
                    <a:uFillTx/>
                    <a:latin typeface="Calibri" panose="020F0502020204030204" pitchFamily="34" charset="0"/>
                    <a:ea typeface="+mn-ea"/>
                    <a:cs typeface="+mn-cs"/>
                  </a:rPr>
                  <a:t>GHE</a:t>
                </a:r>
                <a:r>
                  <a:rPr kumimoji="0" lang="en-GB" sz="12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=20K</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9902231" y="1595285"/>
                <a:ext cx="2010359" cy="845296"/>
              </a:xfrm>
              <a:prstGeom prst="rect">
                <a:avLst/>
              </a:prstGeom>
              <a:blipFill>
                <a:blip r:embed="rId9"/>
                <a:stretch>
                  <a:fillRect t="-714" b="-5000"/>
                </a:stretch>
              </a:blipFill>
              <a:ln>
                <a:solidFill>
                  <a:srgbClr val="FF0000"/>
                </a:solidFill>
              </a:ln>
            </p:spPr>
            <p:txBody>
              <a:bodyPr/>
              <a:lstStyle/>
              <a:p>
                <a:r>
                  <a:rPr lang="en-GB">
                    <a:noFill/>
                  </a:rPr>
                  <a:t> </a:t>
                </a:r>
              </a:p>
            </p:txBody>
          </p:sp>
        </mc:Fallback>
      </mc:AlternateContent>
      <p:sp>
        <p:nvSpPr>
          <p:cNvPr id="28" name="Oval 27"/>
          <p:cNvSpPr/>
          <p:nvPr/>
        </p:nvSpPr>
        <p:spPr>
          <a:xfrm>
            <a:off x="7913262" y="2471211"/>
            <a:ext cx="139960" cy="139960"/>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9" name="Straight Arrow Connector 28"/>
          <p:cNvCxnSpPr>
            <a:stCxn id="27" idx="1"/>
            <a:endCxn id="28" idx="6"/>
          </p:cNvCxnSpPr>
          <p:nvPr/>
        </p:nvCxnSpPr>
        <p:spPr>
          <a:xfrm flipH="1">
            <a:off x="8053222" y="2017933"/>
            <a:ext cx="1849009" cy="523258"/>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7" name="Content Placeholder 372"/>
          <p:cNvGraphicFramePr>
            <a:graphicFrameLocks noGrp="1"/>
          </p:cNvGraphicFramePr>
          <p:nvPr>
            <p:ph sz="quarter" idx="4"/>
            <p:extLst/>
          </p:nvPr>
        </p:nvGraphicFramePr>
        <p:xfrm>
          <a:off x="2530528" y="5311017"/>
          <a:ext cx="3201353" cy="1529280"/>
        </p:xfrm>
        <a:graphic>
          <a:graphicData uri="http://schemas.openxmlformats.org/drawingml/2006/table">
            <a:tbl>
              <a:tblPr firstRow="1" bandRow="1">
                <a:tableStyleId>{5C22544A-7EE6-4342-B048-85BDC9FD1C3A}</a:tableStyleId>
              </a:tblPr>
              <a:tblGrid>
                <a:gridCol w="1265555">
                  <a:extLst>
                    <a:ext uri="{9D8B030D-6E8A-4147-A177-3AD203B41FA5}">
                      <a16:colId xmlns:a16="http://schemas.microsoft.com/office/drawing/2014/main" val="2181687897"/>
                    </a:ext>
                  </a:extLst>
                </a:gridCol>
                <a:gridCol w="474980">
                  <a:extLst>
                    <a:ext uri="{9D8B030D-6E8A-4147-A177-3AD203B41FA5}">
                      <a16:colId xmlns:a16="http://schemas.microsoft.com/office/drawing/2014/main" val="258931334"/>
                    </a:ext>
                  </a:extLst>
                </a:gridCol>
                <a:gridCol w="1460818">
                  <a:extLst>
                    <a:ext uri="{9D8B030D-6E8A-4147-A177-3AD203B41FA5}">
                      <a16:colId xmlns:a16="http://schemas.microsoft.com/office/drawing/2014/main" val="3085894852"/>
                    </a:ext>
                  </a:extLst>
                </a:gridCol>
              </a:tblGrid>
              <a:tr h="131149">
                <a:tc>
                  <a:txBody>
                    <a:bodyPr/>
                    <a:lstStyle/>
                    <a:p>
                      <a:r>
                        <a:rPr lang="en-GB" sz="800" dirty="0" smtClean="0">
                          <a:solidFill>
                            <a:srgbClr val="0070C0"/>
                          </a:solidFill>
                        </a:rPr>
                        <a:t>SPLICE PROPERTIES</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r>
                        <a:rPr lang="en-GB" sz="800" dirty="0" smtClean="0">
                          <a:solidFill>
                            <a:srgbClr val="0070C0"/>
                          </a:solidFill>
                        </a:rPr>
                        <a:t>Unit</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r>
                        <a:rPr lang="en-GB" sz="800" dirty="0" smtClean="0">
                          <a:solidFill>
                            <a:srgbClr val="0070C0"/>
                          </a:solidFill>
                        </a:rPr>
                        <a:t>Value</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87202542"/>
                  </a:ext>
                </a:extLst>
              </a:tr>
              <a:tr h="131149">
                <a:tc>
                  <a:txBody>
                    <a:bodyPr/>
                    <a:lstStyle/>
                    <a:p>
                      <a:r>
                        <a:rPr lang="en-GB" sz="800" dirty="0" smtClean="0">
                          <a:solidFill>
                            <a:srgbClr val="0070C0"/>
                          </a:solidFill>
                        </a:rPr>
                        <a:t>Splice</a:t>
                      </a:r>
                      <a:r>
                        <a:rPr lang="en-GB" sz="800" baseline="0" dirty="0" smtClean="0">
                          <a:solidFill>
                            <a:srgbClr val="0070C0"/>
                          </a:solidFill>
                        </a:rPr>
                        <a:t> length</a:t>
                      </a:r>
                      <a:endParaRPr lang="en-GB" sz="800" dirty="0" smtClean="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[mm]</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220</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8094468"/>
                  </a:ext>
                </a:extLst>
              </a:tr>
              <a:tr h="213604">
                <a:tc>
                  <a:txBody>
                    <a:bodyPr/>
                    <a:lstStyle/>
                    <a:p>
                      <a:r>
                        <a:rPr lang="en-GB" sz="800" dirty="0" smtClean="0">
                          <a:solidFill>
                            <a:srgbClr val="0070C0"/>
                          </a:solidFill>
                        </a:rPr>
                        <a:t>Flowing area</a:t>
                      </a:r>
                    </a:p>
                    <a:p>
                      <a:r>
                        <a:rPr lang="en-GB" sz="800" dirty="0" smtClean="0">
                          <a:solidFill>
                            <a:srgbClr val="0070C0"/>
                          </a:solidFill>
                        </a:rPr>
                        <a:t>Equivalent diameter</a:t>
                      </a: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a:t>
                      </a:r>
                    </a:p>
                    <a:p>
                      <a:pPr algn="ctr"/>
                      <a:r>
                        <a:rPr lang="en-GB" sz="800" dirty="0" smtClean="0">
                          <a:solidFill>
                            <a:srgbClr val="0070C0"/>
                          </a:solidFill>
                        </a:rPr>
                        <a:t>[mm]</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800" dirty="0" smtClean="0">
                          <a:solidFill>
                            <a:srgbClr val="0070C0"/>
                          </a:solidFill>
                        </a:rPr>
                        <a:t>6 x ½ DN10 + central DN10</a:t>
                      </a:r>
                    </a:p>
                    <a:p>
                      <a:pPr marL="0" marR="0" lvl="0" indent="0" algn="ctr" defTabSz="609585" rtl="0" eaLnBrk="1" fontAlgn="auto" latinLnBrk="0" hangingPunct="1">
                        <a:lnSpc>
                          <a:spcPct val="100000"/>
                        </a:lnSpc>
                        <a:spcBef>
                          <a:spcPts val="0"/>
                        </a:spcBef>
                        <a:spcAft>
                          <a:spcPts val="0"/>
                        </a:spcAft>
                        <a:buClrTx/>
                        <a:buSzTx/>
                        <a:buFontTx/>
                        <a:buNone/>
                        <a:tabLst/>
                        <a:defRPr/>
                      </a:pPr>
                      <a:r>
                        <a:rPr lang="en-GB" sz="800" dirty="0" smtClean="0">
                          <a:solidFill>
                            <a:srgbClr val="0070C0"/>
                          </a:solidFill>
                        </a:rPr>
                        <a:t>DN20</a:t>
                      </a: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19522138"/>
                  </a:ext>
                </a:extLst>
              </a:tr>
              <a:tr h="178460">
                <a:tc>
                  <a:txBody>
                    <a:bodyPr/>
                    <a:lstStyle/>
                    <a:p>
                      <a:r>
                        <a:rPr lang="en-GB" sz="800" dirty="0" err="1" smtClean="0">
                          <a:solidFill>
                            <a:srgbClr val="0070C0"/>
                          </a:solidFill>
                        </a:rPr>
                        <a:t>Deq</a:t>
                      </a:r>
                      <a:endParaRPr lang="en-GB" sz="800" dirty="0" smtClean="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[mm]</a:t>
                      </a: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800" dirty="0" smtClean="0">
                          <a:solidFill>
                            <a:srgbClr val="0070C0"/>
                          </a:solidFill>
                        </a:rPr>
                        <a:t>20</a:t>
                      </a: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7049764"/>
                  </a:ext>
                </a:extLst>
              </a:tr>
              <a:tr h="131149">
                <a:tc>
                  <a:txBody>
                    <a:bodyPr/>
                    <a:lstStyle/>
                    <a:p>
                      <a:r>
                        <a:rPr lang="en-GB" sz="800" dirty="0" smtClean="0">
                          <a:solidFill>
                            <a:srgbClr val="0070C0"/>
                          </a:solidFill>
                        </a:rPr>
                        <a:t>Heat</a:t>
                      </a:r>
                      <a:r>
                        <a:rPr lang="en-GB" sz="800" baseline="0" dirty="0" smtClean="0">
                          <a:solidFill>
                            <a:srgbClr val="0070C0"/>
                          </a:solidFill>
                        </a:rPr>
                        <a:t> transfer area</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[mm</a:t>
                      </a:r>
                      <a:r>
                        <a:rPr lang="en-GB" sz="800" baseline="30000" dirty="0" smtClean="0">
                          <a:solidFill>
                            <a:srgbClr val="0070C0"/>
                          </a:solidFill>
                        </a:rPr>
                        <a:t>2</a:t>
                      </a:r>
                      <a:r>
                        <a:rPr lang="en-GB" sz="800" baseline="0" dirty="0" smtClean="0">
                          <a:solidFill>
                            <a:srgbClr val="0070C0"/>
                          </a:solidFill>
                        </a:rPr>
                        <a:t>]</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27600</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2377648"/>
                  </a:ext>
                </a:extLst>
              </a:tr>
              <a:tr h="296060">
                <a:tc>
                  <a:txBody>
                    <a:bodyPr/>
                    <a:lstStyle/>
                    <a:p>
                      <a:r>
                        <a:rPr lang="en-GB" sz="800" dirty="0" smtClean="0">
                          <a:solidFill>
                            <a:srgbClr val="0070C0"/>
                          </a:solidFill>
                        </a:rPr>
                        <a:t>Dissipated power</a:t>
                      </a:r>
                    </a:p>
                    <a:p>
                      <a:pPr marL="171450" indent="-171450">
                        <a:buFontTx/>
                        <a:buChar char="-"/>
                      </a:pPr>
                      <a:r>
                        <a:rPr lang="en-GB" sz="800" dirty="0" smtClean="0">
                          <a:solidFill>
                            <a:srgbClr val="0070C0"/>
                          </a:solidFill>
                        </a:rPr>
                        <a:t>Current</a:t>
                      </a:r>
                    </a:p>
                    <a:p>
                      <a:pPr marL="171450" indent="-171450">
                        <a:buFontTx/>
                        <a:buChar char="-"/>
                      </a:pPr>
                      <a:r>
                        <a:rPr lang="en-GB" sz="800" dirty="0" smtClean="0">
                          <a:solidFill>
                            <a:srgbClr val="0070C0"/>
                          </a:solidFill>
                        </a:rPr>
                        <a:t>3kA Resistance</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[W]</a:t>
                      </a:r>
                    </a:p>
                    <a:p>
                      <a:pPr algn="ctr"/>
                      <a:r>
                        <a:rPr lang="en-GB" sz="800" dirty="0" smtClean="0">
                          <a:solidFill>
                            <a:srgbClr val="0070C0"/>
                          </a:solidFill>
                        </a:rPr>
                        <a:t>[kA]</a:t>
                      </a:r>
                    </a:p>
                    <a:p>
                      <a:pPr algn="ctr"/>
                      <a:r>
                        <a:rPr lang="en-GB" sz="800" dirty="0" smtClean="0">
                          <a:solidFill>
                            <a:srgbClr val="0070C0"/>
                          </a:solidFill>
                        </a:rPr>
                        <a:t>[n</a:t>
                      </a:r>
                      <a:r>
                        <a:rPr lang="el-GR" sz="800" dirty="0" smtClean="0">
                          <a:solidFill>
                            <a:srgbClr val="0070C0"/>
                          </a:solidFill>
                          <a:latin typeface="Calibri" panose="020F0502020204030204" pitchFamily="34" charset="0"/>
                        </a:rPr>
                        <a:t>Ω</a:t>
                      </a:r>
                      <a:r>
                        <a:rPr lang="en-GB" sz="800" dirty="0" smtClean="0">
                          <a:solidFill>
                            <a:srgbClr val="0070C0"/>
                          </a:solidFill>
                          <a:latin typeface="Calibri" panose="020F0502020204030204" pitchFamily="34" charset="0"/>
                        </a:rPr>
                        <a:t>]</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smtClean="0">
                          <a:solidFill>
                            <a:srgbClr val="0070C0"/>
                          </a:solidFill>
                        </a:rPr>
                        <a:t>From 0 to 5 W</a:t>
                      </a:r>
                    </a:p>
                    <a:p>
                      <a:pPr algn="ctr"/>
                      <a:r>
                        <a:rPr lang="en-GB" sz="800" dirty="0" smtClean="0">
                          <a:solidFill>
                            <a:srgbClr val="0070C0"/>
                          </a:solidFill>
                        </a:rPr>
                        <a:t>6 X 3</a:t>
                      </a:r>
                    </a:p>
                    <a:p>
                      <a:pPr algn="ctr"/>
                      <a:r>
                        <a:rPr lang="en-GB" sz="800" dirty="0" smtClean="0">
                          <a:solidFill>
                            <a:srgbClr val="0070C0"/>
                          </a:solidFill>
                        </a:rPr>
                        <a:t>From 10 to 100</a:t>
                      </a:r>
                      <a:endParaRPr lang="en-GB" sz="800" dirty="0">
                        <a:solidFill>
                          <a:srgbClr val="0070C0"/>
                        </a:solidFill>
                      </a:endParaRPr>
                    </a:p>
                  </a:txBody>
                  <a:tcPr marT="36000" marB="36000">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465261"/>
                  </a:ext>
                </a:extLst>
              </a:tr>
            </a:tbl>
          </a:graphicData>
        </a:graphic>
      </p:graphicFrame>
      <p:sp>
        <p:nvSpPr>
          <p:cNvPr id="2" name="Title 1"/>
          <p:cNvSpPr>
            <a:spLocks noGrp="1"/>
          </p:cNvSpPr>
          <p:nvPr>
            <p:ph type="title"/>
          </p:nvPr>
        </p:nvSpPr>
        <p:spPr>
          <a:xfrm>
            <a:off x="0" y="-1"/>
            <a:ext cx="5850467" cy="858697"/>
          </a:xfrm>
          <a:solidFill>
            <a:schemeClr val="bg1"/>
          </a:solidFill>
        </p:spPr>
        <p:txBody>
          <a:bodyPr/>
          <a:lstStyle/>
          <a:p>
            <a:r>
              <a:rPr lang="en-GB" sz="2400" dirty="0" smtClean="0"/>
              <a:t>Needs to cool/maintain a 18kA-splice temperature within spec.</a:t>
            </a:r>
            <a:endParaRPr lang="en-GB" sz="2400" dirty="0"/>
          </a:p>
        </p:txBody>
      </p:sp>
      <mc:AlternateContent xmlns:mc="http://schemas.openxmlformats.org/markup-compatibility/2006" xmlns:a14="http://schemas.microsoft.com/office/drawing/2010/main">
        <mc:Choice Requires="a14">
          <p:sp>
            <p:nvSpPr>
              <p:cNvPr id="7" name="Content Placeholder 6"/>
              <p:cNvSpPr>
                <a:spLocks noGrp="1"/>
              </p:cNvSpPr>
              <p:nvPr>
                <p:ph sz="half" idx="2"/>
              </p:nvPr>
            </p:nvSpPr>
            <p:spPr>
              <a:xfrm>
                <a:off x="0" y="858697"/>
                <a:ext cx="5648325" cy="4300631"/>
              </a:xfrm>
              <a:solidFill>
                <a:schemeClr val="bg1"/>
              </a:solidFill>
            </p:spPr>
            <p:txBody>
              <a:bodyPr>
                <a:normAutofit fontScale="47500" lnSpcReduction="20000"/>
              </a:bodyPr>
              <a:lstStyle/>
              <a:p>
                <a:r>
                  <a:rPr lang="en-GB" dirty="0" smtClean="0"/>
                  <a:t>Exercise with (very) preliminary design of 18kA splice</a:t>
                </a:r>
              </a:p>
              <a:p>
                <a:r>
                  <a:rPr lang="en-GB" dirty="0" smtClean="0"/>
                  <a:t>Various configurations:</a:t>
                </a:r>
              </a:p>
              <a:p>
                <a:pPr lvl="1"/>
                <a:r>
                  <a:rPr lang="en-GB" dirty="0" smtClean="0"/>
                  <a:t>3 gas temperatures: 10, 15 &amp; 20 K</a:t>
                </a:r>
              </a:p>
              <a:p>
                <a:pPr lvl="1"/>
                <a:r>
                  <a:rPr lang="en-GB" dirty="0" smtClean="0"/>
                  <a:t>4 splice resistances : </a:t>
                </a:r>
              </a:p>
              <a:p>
                <a:pPr lvl="2"/>
                <a:r>
                  <a:rPr lang="en-GB" dirty="0" smtClean="0"/>
                  <a:t>R</a:t>
                </a:r>
                <a:r>
                  <a:rPr lang="en-GB" baseline="-25000" dirty="0" smtClean="0"/>
                  <a:t>3kA</a:t>
                </a:r>
                <a:r>
                  <a:rPr lang="en-GB" dirty="0" smtClean="0"/>
                  <a:t>=10, 25, 50 &amp; 100 n</a:t>
                </a:r>
                <a:r>
                  <a:rPr lang="el-GR" dirty="0" smtClean="0">
                    <a:latin typeface="Calibri" panose="020F0502020204030204" pitchFamily="34" charset="0"/>
                  </a:rPr>
                  <a:t>Ω</a:t>
                </a:r>
                <a:endParaRPr lang="en-GB" dirty="0" smtClean="0">
                  <a:latin typeface="Calibri" panose="020F0502020204030204" pitchFamily="34" charset="0"/>
                </a:endParaRPr>
              </a:p>
              <a:p>
                <a:pPr lvl="2"/>
                <a:r>
                  <a:rPr lang="en-GB" dirty="0" smtClean="0">
                    <a:latin typeface="Calibri" panose="020F0502020204030204" pitchFamily="34" charset="0"/>
                  </a:rPr>
                  <a:t>Corresponds to</a:t>
                </a:r>
              </a:p>
              <a:p>
                <a:pPr lvl="2"/>
                <a:r>
                  <a:rPr lang="en-GB" dirty="0" smtClean="0"/>
                  <a:t>R</a:t>
                </a:r>
                <a:r>
                  <a:rPr lang="en-GB" baseline="-25000" dirty="0" smtClean="0"/>
                  <a:t>18kA</a:t>
                </a:r>
                <a:r>
                  <a:rPr lang="en-GB" dirty="0" smtClean="0"/>
                  <a:t>=1.5, 4.2, 8.3, 16.7 </a:t>
                </a:r>
                <a:r>
                  <a:rPr lang="en-GB" dirty="0"/>
                  <a:t>n</a:t>
                </a:r>
                <a:r>
                  <a:rPr lang="el-GR" dirty="0">
                    <a:latin typeface="Calibri" panose="020F0502020204030204" pitchFamily="34" charset="0"/>
                  </a:rPr>
                  <a:t>Ω</a:t>
                </a:r>
                <a:endParaRPr lang="en-GB" dirty="0">
                  <a:latin typeface="Calibri" panose="020F0502020204030204" pitchFamily="34" charset="0"/>
                </a:endParaRPr>
              </a:p>
              <a:p>
                <a:pPr lvl="1"/>
                <a:r>
                  <a:rPr lang="en-GB" dirty="0" smtClean="0"/>
                  <a:t>Constants : I=18 kA, P=1.1 bara</a:t>
                </a:r>
              </a:p>
              <a:p>
                <a:endParaRPr lang="en-GB" dirty="0" smtClean="0"/>
              </a:p>
              <a:p>
                <a:r>
                  <a:rPr lang="en-GB" dirty="0" smtClean="0"/>
                  <a:t>Observations:</a:t>
                </a:r>
              </a:p>
              <a:p>
                <a:pPr lvl="1"/>
                <a:r>
                  <a:rPr lang="en-GB" dirty="0" smtClean="0"/>
                  <a:t>The helium gas temperature has limited influence on the </a:t>
                </a:r>
                <a:r>
                  <a:rPr lang="en-GB" dirty="0" smtClean="0">
                    <a:latin typeface="Calibri" panose="020F0502020204030204" pitchFamily="34" charset="0"/>
                  </a:rPr>
                  <a:t>∆T </a:t>
                </a:r>
                <a:r>
                  <a:rPr lang="en-GB" sz="2700" dirty="0"/>
                  <a:t>between gas and splice surface</a:t>
                </a:r>
              </a:p>
              <a:p>
                <a:pPr lvl="1"/>
                <a:r>
                  <a:rPr lang="en-GB" dirty="0" smtClean="0">
                    <a:latin typeface="Calibri" panose="020F0502020204030204" pitchFamily="34" charset="0"/>
                    <a:sym typeface="Wingdings" panose="05000000000000000000" pitchFamily="2" charset="2"/>
                  </a:rPr>
                  <a:t> T</a:t>
                </a:r>
                <a:r>
                  <a:rPr lang="en-GB" baseline="-25000" dirty="0" smtClean="0">
                    <a:latin typeface="Calibri" panose="020F0502020204030204" pitchFamily="34" charset="0"/>
                    <a:sym typeface="Wingdings" panose="05000000000000000000" pitchFamily="2" charset="2"/>
                  </a:rPr>
                  <a:t>GHE</a:t>
                </a:r>
                <a:r>
                  <a:rPr lang="en-GB" dirty="0" smtClean="0">
                    <a:latin typeface="Calibri" panose="020F0502020204030204" pitchFamily="34" charset="0"/>
                    <a:sym typeface="Wingdings" panose="05000000000000000000" pitchFamily="2" charset="2"/>
                  </a:rPr>
                  <a:t> </a:t>
                </a:r>
                <a:r>
                  <a:rPr lang="en-GB" sz="2700" dirty="0">
                    <a:sym typeface="Wingdings" panose="05000000000000000000" pitchFamily="2" charset="2"/>
                  </a:rPr>
                  <a:t>has direct influence on </a:t>
                </a:r>
                <a:r>
                  <a:rPr lang="en-GB" dirty="0" err="1" smtClean="0">
                    <a:latin typeface="Calibri" panose="020F0502020204030204" pitchFamily="34" charset="0"/>
                    <a:sym typeface="Wingdings" panose="05000000000000000000" pitchFamily="2" charset="2"/>
                  </a:rPr>
                  <a:t>T</a:t>
                </a:r>
                <a:r>
                  <a:rPr lang="en-GB" baseline="-25000" dirty="0" err="1" smtClean="0">
                    <a:latin typeface="Calibri" panose="020F0502020204030204" pitchFamily="34" charset="0"/>
                    <a:sym typeface="Wingdings" panose="05000000000000000000" pitchFamily="2" charset="2"/>
                  </a:rPr>
                  <a:t>splice</a:t>
                </a:r>
                <a:endParaRPr lang="en-GB" dirty="0" smtClean="0">
                  <a:latin typeface="Calibri" panose="020F0502020204030204" pitchFamily="34" charset="0"/>
                </a:endParaRPr>
              </a:p>
              <a:p>
                <a:pPr lvl="1"/>
                <a:endParaRPr lang="en-GB" b="1" dirty="0" smtClean="0">
                  <a:solidFill>
                    <a:srgbClr val="00B050"/>
                  </a:solidFill>
                </a:endParaRPr>
              </a:p>
              <a:p>
                <a:pPr lvl="1"/>
                <a:r>
                  <a:rPr lang="en-GB" b="1" dirty="0" smtClean="0">
                    <a:solidFill>
                      <a:srgbClr val="00B050"/>
                    </a:solidFill>
                  </a:rPr>
                  <a:t>For low </a:t>
                </a:r>
                <a14:m>
                  <m:oMath xmlns:m="http://schemas.openxmlformats.org/officeDocument/2006/math">
                    <m:sSub>
                      <m:sSubPr>
                        <m:ctrlPr>
                          <a:rPr lang="en-GB" b="1" i="1" smtClean="0">
                            <a:solidFill>
                              <a:srgbClr val="00B050"/>
                            </a:solidFill>
                            <a:latin typeface="Cambria Math" panose="02040503050406030204" pitchFamily="18" charset="0"/>
                          </a:rPr>
                        </m:ctrlPr>
                      </m:sSubPr>
                      <m:e>
                        <m:acc>
                          <m:accPr>
                            <m:chr m:val="̇"/>
                            <m:ctrlPr>
                              <a:rPr lang="en-GB" b="1" i="1" smtClean="0">
                                <a:solidFill>
                                  <a:srgbClr val="00B050"/>
                                </a:solidFill>
                                <a:latin typeface="Cambria Math" panose="02040503050406030204" pitchFamily="18" charset="0"/>
                              </a:rPr>
                            </m:ctrlPr>
                          </m:accPr>
                          <m:e>
                            <m:r>
                              <a:rPr lang="en-GB" b="1" i="1" smtClean="0">
                                <a:solidFill>
                                  <a:srgbClr val="00B050"/>
                                </a:solidFill>
                                <a:latin typeface="Cambria Math" panose="02040503050406030204" pitchFamily="18" charset="0"/>
                              </a:rPr>
                              <m:t>𝒎</m:t>
                            </m:r>
                          </m:e>
                        </m:acc>
                      </m:e>
                      <m:sub>
                        <m:r>
                          <a:rPr lang="en-GB" b="1" i="1" smtClean="0">
                            <a:solidFill>
                              <a:srgbClr val="00B050"/>
                            </a:solidFill>
                            <a:latin typeface="Cambria Math" panose="02040503050406030204" pitchFamily="18" charset="0"/>
                          </a:rPr>
                          <m:t>𝑪𝑳</m:t>
                        </m:r>
                      </m:sub>
                    </m:sSub>
                  </m:oMath>
                </a14:m>
                <a:r>
                  <a:rPr lang="en-GB" b="1" dirty="0" smtClean="0">
                    <a:solidFill>
                      <a:srgbClr val="00B050"/>
                    </a:solidFill>
                  </a:rPr>
                  <a:t>, high T</a:t>
                </a:r>
                <a:r>
                  <a:rPr lang="en-GB" b="1" baseline="-25000" dirty="0" smtClean="0">
                    <a:solidFill>
                      <a:srgbClr val="00B050"/>
                    </a:solidFill>
                  </a:rPr>
                  <a:t>GHE</a:t>
                </a:r>
                <a:r>
                  <a:rPr lang="en-GB" b="1" dirty="0" smtClean="0">
                    <a:solidFill>
                      <a:srgbClr val="00B050"/>
                    </a:solidFill>
                  </a:rPr>
                  <a:t> and very high R</a:t>
                </a:r>
                <a:r>
                  <a:rPr lang="en-GB" b="1" baseline="-25000" dirty="0" smtClean="0">
                    <a:solidFill>
                      <a:srgbClr val="00B050"/>
                    </a:solidFill>
                  </a:rPr>
                  <a:t>18kA</a:t>
                </a:r>
                <a:r>
                  <a:rPr lang="en-GB" b="1" dirty="0" smtClean="0">
                    <a:solidFill>
                      <a:srgbClr val="00B050"/>
                    </a:solidFill>
                  </a:rPr>
                  <a:t> , the splice temperature remains below 25K.</a:t>
                </a:r>
              </a:p>
              <a:p>
                <a:pPr lvl="1"/>
                <a:endParaRPr lang="en-GB" b="1" dirty="0" smtClean="0">
                  <a:solidFill>
                    <a:srgbClr val="00B050"/>
                  </a:solidFill>
                </a:endParaRPr>
              </a:p>
              <a:p>
                <a:pPr lvl="1"/>
                <a:r>
                  <a:rPr lang="en-GB" b="1" dirty="0" smtClean="0">
                    <a:solidFill>
                      <a:srgbClr val="00B050"/>
                    </a:solidFill>
                    <a:sym typeface="Wingdings" panose="05000000000000000000" pitchFamily="2" charset="2"/>
                  </a:rPr>
                  <a:t> The splice will very most likely never need higher mass flow than current leads </a:t>
                </a:r>
              </a:p>
              <a:p>
                <a:pPr lvl="1"/>
                <a:endParaRPr lang="en-GB" b="1" dirty="0" smtClean="0">
                  <a:solidFill>
                    <a:srgbClr val="00B050"/>
                  </a:solidFill>
                  <a:sym typeface="Wingdings" panose="05000000000000000000" pitchFamily="2" charset="2"/>
                </a:endParaRPr>
              </a:p>
              <a:p>
                <a:pPr lvl="1"/>
                <a:r>
                  <a:rPr lang="en-GB" b="1" dirty="0" smtClean="0">
                    <a:solidFill>
                      <a:srgbClr val="00B050"/>
                    </a:solidFill>
                    <a:sym typeface="Wingdings" panose="05000000000000000000" pitchFamily="2" charset="2"/>
                  </a:rPr>
                  <a:t>= the current lead mass flow is limited to CL needs </a:t>
                </a:r>
              </a:p>
              <a:p>
                <a:pPr marL="609585" lvl="1" indent="0">
                  <a:buNone/>
                </a:pPr>
                <a:r>
                  <a:rPr lang="en-GB" b="1" dirty="0">
                    <a:solidFill>
                      <a:srgbClr val="00B050"/>
                    </a:solidFill>
                    <a:sym typeface="Wingdings" panose="05000000000000000000" pitchFamily="2" charset="2"/>
                  </a:rPr>
                  <a:t>	</a:t>
                </a:r>
                <a:r>
                  <a:rPr lang="en-GB" dirty="0" smtClean="0">
                    <a:solidFill>
                      <a:srgbClr val="00B050"/>
                    </a:solidFill>
                    <a:sym typeface="Wingdings" panose="05000000000000000000" pitchFamily="2" charset="2"/>
                  </a:rPr>
                  <a:t>(for HTS flexible &lt; 15m)</a:t>
                </a:r>
                <a:endParaRPr lang="en-GB" b="1" dirty="0" smtClean="0">
                  <a:solidFill>
                    <a:srgbClr val="00B050"/>
                  </a:solidFill>
                  <a:sym typeface="Wingdings" panose="05000000000000000000" pitchFamily="2" charset="2"/>
                </a:endParaRPr>
              </a:p>
              <a:p>
                <a:pPr lvl="1"/>
                <a:endParaRPr lang="en-GB" b="1" dirty="0">
                  <a:solidFill>
                    <a:srgbClr val="00B050"/>
                  </a:solidFill>
                </a:endParaRPr>
              </a:p>
            </p:txBody>
          </p:sp>
        </mc:Choice>
        <mc:Fallback xmlns="">
          <p:sp>
            <p:nvSpPr>
              <p:cNvPr id="7" name="Content Placeholder 6"/>
              <p:cNvSpPr>
                <a:spLocks noGrp="1" noRot="1" noChangeAspect="1" noMove="1" noResize="1" noEditPoints="1" noAdjustHandles="1" noChangeArrowheads="1" noChangeShapeType="1" noTextEdit="1"/>
              </p:cNvSpPr>
              <p:nvPr>
                <p:ph sz="half" idx="2"/>
              </p:nvPr>
            </p:nvSpPr>
            <p:spPr>
              <a:xfrm>
                <a:off x="0" y="858697"/>
                <a:ext cx="5648325" cy="4300631"/>
              </a:xfrm>
              <a:blipFill>
                <a:blip r:embed="rId10"/>
                <a:stretch>
                  <a:fillRect l="-1942" t="-2411" r="-1079" b="-5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9274410" y="358058"/>
                <a:ext cx="295941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sng" strike="noStrike" kern="1200" cap="none" spc="0" normalizeH="0" baseline="0" noProof="0" dirty="0" smtClean="0">
                    <a:ln>
                      <a:noFill/>
                    </a:ln>
                    <a:solidFill>
                      <a:prstClr val="black"/>
                    </a:solidFill>
                    <a:effectLst/>
                    <a:uLnTx/>
                    <a:uFillTx/>
                    <a:latin typeface="Arial"/>
                    <a:ea typeface="+mn-ea"/>
                    <a:cs typeface="+mn-cs"/>
                  </a:rPr>
                  <a:t>Note</a:t>
                </a:r>
                <a:r>
                  <a:rPr kumimoji="0" lang="en-GB" sz="1000" b="0" i="0" u="none" strike="noStrike" kern="1200" cap="none" spc="0" normalizeH="0" baseline="0" noProof="0" dirty="0" smtClean="0">
                    <a:ln>
                      <a:noFill/>
                    </a:ln>
                    <a:solidFill>
                      <a:prstClr val="black"/>
                    </a:solidFill>
                    <a:effectLst/>
                    <a:uLnTx/>
                    <a:uFillTx/>
                    <a:latin typeface="Arial"/>
                    <a:ea typeface="+mn-ea"/>
                    <a:cs typeface="+mn-cs"/>
                  </a:rPr>
                  <a:t>: </a:t>
                </a:r>
                <a:r>
                  <a:rPr kumimoji="0" lang="en-GB" sz="1000" b="0" i="0" u="none" strike="noStrike" kern="1200" cap="none" spc="0" normalizeH="0" baseline="0" noProof="0" dirty="0" err="1" smtClean="0">
                    <a:ln>
                      <a:noFill/>
                    </a:ln>
                    <a:solidFill>
                      <a:prstClr val="black"/>
                    </a:solidFill>
                    <a:effectLst/>
                    <a:uLnTx/>
                    <a:uFillTx/>
                    <a:latin typeface="Arial"/>
                    <a:ea typeface="+mn-ea"/>
                    <a:cs typeface="+mn-cs"/>
                  </a:rPr>
                  <a:t>T</a:t>
                </a:r>
                <a:r>
                  <a:rPr kumimoji="0" lang="en-GB" sz="1000" b="0" i="0" u="none" strike="noStrike" kern="1200" cap="none" spc="0" normalizeH="0" baseline="-25000" noProof="0" dirty="0" err="1" smtClean="0">
                    <a:ln>
                      <a:noFill/>
                    </a:ln>
                    <a:solidFill>
                      <a:prstClr val="black"/>
                    </a:solidFill>
                    <a:effectLst/>
                    <a:uLnTx/>
                    <a:uFillTx/>
                    <a:latin typeface="Arial"/>
                    <a:ea typeface="+mn-ea"/>
                    <a:cs typeface="+mn-cs"/>
                  </a:rPr>
                  <a:t>bottom</a:t>
                </a:r>
                <a:r>
                  <a:rPr kumimoji="0" lang="en-GB" sz="1000" b="0" i="0" u="none" strike="noStrike" kern="1200" cap="none" spc="0" normalizeH="0" baseline="-25000" noProof="0" dirty="0" smtClean="0">
                    <a:ln>
                      <a:noFill/>
                    </a:ln>
                    <a:solidFill>
                      <a:prstClr val="black"/>
                    </a:solidFill>
                    <a:effectLst/>
                    <a:uLnTx/>
                    <a:uFillTx/>
                    <a:latin typeface="Arial"/>
                    <a:ea typeface="+mn-ea"/>
                    <a:cs typeface="+mn-cs"/>
                  </a:rPr>
                  <a:t> CL</a:t>
                </a:r>
                <a:r>
                  <a:rPr kumimoji="0" lang="en-GB" sz="1000" b="0" i="0" u="none" strike="noStrike" kern="1200" cap="none" spc="0" normalizeH="0" baseline="0" noProof="0" dirty="0" smtClean="0">
                    <a:ln>
                      <a:noFill/>
                    </a:ln>
                    <a:solidFill>
                      <a:prstClr val="black"/>
                    </a:solidFill>
                    <a:effectLst/>
                    <a:uLnTx/>
                    <a:uFillTx/>
                    <a:latin typeface="Arial"/>
                    <a:ea typeface="+mn-ea"/>
                    <a:cs typeface="+mn-cs"/>
                  </a:rPr>
                  <a:t> increases by 0.5 K @ 0.5g/s mass flow per meter of HTS flexible length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sng" strike="noStrike" kern="1200" cap="none" spc="0" normalizeH="0" baseline="0" noProof="0" dirty="0" smtClean="0">
                    <a:ln>
                      <a:noFill/>
                    </a:ln>
                    <a:solidFill>
                      <a:prstClr val="black"/>
                    </a:solidFill>
                    <a:effectLst/>
                    <a:uLnTx/>
                    <a:uFillTx/>
                    <a:latin typeface="Arial"/>
                    <a:ea typeface="+mn-ea"/>
                    <a:cs typeface="+mn-cs"/>
                  </a:rPr>
                  <a:t>Ex</a:t>
                </a:r>
                <a:r>
                  <a:rPr kumimoji="0" lang="en-GB" sz="1000" b="0" i="0" u="none" strike="noStrike" kern="1200" cap="none" spc="0" normalizeH="0" baseline="0" noProof="0" dirty="0" smtClean="0">
                    <a:ln>
                      <a:noFill/>
                    </a:ln>
                    <a:solidFill>
                      <a:prstClr val="black"/>
                    </a:solidFill>
                    <a:effectLst/>
                    <a:uLnTx/>
                    <a:uFillTx/>
                    <a:latin typeface="Arial"/>
                    <a:ea typeface="+mn-ea"/>
                    <a:cs typeface="+mn-cs"/>
                  </a:rPr>
                  <a:t>: </a:t>
                </a:r>
                <a:r>
                  <a:rPr kumimoji="0" lang="en-GB" sz="1000" b="0" i="0" u="none" strike="noStrike" kern="1200" cap="none" spc="0" normalizeH="0" baseline="0" noProof="0" dirty="0" err="1" smtClean="0">
                    <a:ln>
                      <a:noFill/>
                    </a:ln>
                    <a:solidFill>
                      <a:prstClr val="black"/>
                    </a:solidFill>
                    <a:effectLst/>
                    <a:uLnTx/>
                    <a:uFillTx/>
                    <a:latin typeface="Arial"/>
                    <a:ea typeface="+mn-ea"/>
                    <a:cs typeface="+mn-cs"/>
                  </a:rPr>
                  <a:t>L</a:t>
                </a:r>
                <a:r>
                  <a:rPr kumimoji="0" lang="en-GB" sz="1000" b="0" i="0" u="none" strike="noStrike" kern="1200" cap="none" spc="0" normalizeH="0" baseline="-25000" noProof="0" dirty="0" err="1" smtClean="0">
                    <a:ln>
                      <a:noFill/>
                    </a:ln>
                    <a:solidFill>
                      <a:prstClr val="black"/>
                    </a:solidFill>
                    <a:effectLst/>
                    <a:uLnTx/>
                    <a:uFillTx/>
                    <a:latin typeface="Arial"/>
                    <a:ea typeface="+mn-ea"/>
                    <a:cs typeface="+mn-cs"/>
                  </a:rPr>
                  <a:t>flexible</a:t>
                </a:r>
                <a:r>
                  <a:rPr kumimoji="0" lang="en-GB" sz="1000" b="0" i="0" u="none" strike="noStrike" kern="1200" cap="none" spc="0" normalizeH="0" baseline="-25000" noProof="0" dirty="0" smtClean="0">
                    <a:ln>
                      <a:noFill/>
                    </a:ln>
                    <a:solidFill>
                      <a:prstClr val="black"/>
                    </a:solidFill>
                    <a:effectLst/>
                    <a:uLnTx/>
                    <a:uFillTx/>
                    <a:latin typeface="Arial"/>
                    <a:ea typeface="+mn-ea"/>
                    <a:cs typeface="+mn-cs"/>
                  </a:rPr>
                  <a:t> HTS</a:t>
                </a:r>
                <a:r>
                  <a:rPr kumimoji="0" lang="en-GB" sz="1000" b="0" i="0" u="none" strike="noStrike" kern="1200" cap="none" spc="0" normalizeH="0" baseline="0" noProof="0" dirty="0" smtClean="0">
                    <a:ln>
                      <a:noFill/>
                    </a:ln>
                    <a:solidFill>
                      <a:prstClr val="black"/>
                    </a:solidFill>
                    <a:effectLst/>
                    <a:uLnTx/>
                    <a:uFillTx/>
                    <a:latin typeface="Arial"/>
                    <a:ea typeface="+mn-ea"/>
                    <a:cs typeface="+mn-cs"/>
                  </a:rPr>
                  <a:t>= 5 m, </a:t>
                </a:r>
                <a14:m>
                  <m:oMath xmlns:m="http://schemas.openxmlformats.org/officeDocument/2006/math">
                    <m:sSub>
                      <m:sSubPr>
                        <m:ctrlP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𝐶𝐿</m:t>
                        </m:r>
                      </m:sub>
                    </m:sSub>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=0.5 </m:t>
                    </m:r>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𝑔</m:t>
                    </m:r>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1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m:t>
                    </m:r>
                  </m:oMath>
                </a14:m>
                <a:r>
                  <a:rPr kumimoji="0" lang="en-GB" sz="1000" b="0" i="0" u="none" strike="noStrike" kern="1200" cap="none" spc="0" normalizeH="0" baseline="0" noProof="0" dirty="0" smtClean="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 </a:t>
                </a:r>
                <a:r>
                  <a:rPr kumimoji="0" lang="en-GB" sz="1000" b="0" i="0" u="none" strike="noStrike" kern="1200" cap="none" spc="0" normalizeH="0" baseline="0" noProof="0" dirty="0" err="1" smtClean="0">
                    <a:ln>
                      <a:noFill/>
                    </a:ln>
                    <a:solidFill>
                      <a:prstClr val="black"/>
                    </a:solidFill>
                    <a:effectLst/>
                    <a:uLnTx/>
                    <a:uFillTx/>
                    <a:latin typeface="Arial"/>
                    <a:ea typeface="+mn-ea"/>
                    <a:cs typeface="+mn-cs"/>
                    <a:sym typeface="Wingdings" panose="05000000000000000000" pitchFamily="2" charset="2"/>
                  </a:rPr>
                  <a:t>T</a:t>
                </a:r>
                <a:r>
                  <a:rPr kumimoji="0" lang="en-GB" sz="1000" b="0" i="0" u="none" strike="noStrike" kern="1200" cap="none" spc="0" normalizeH="0" baseline="-25000" noProof="0" dirty="0" err="1" smtClean="0">
                    <a:ln>
                      <a:noFill/>
                    </a:ln>
                    <a:solidFill>
                      <a:prstClr val="black"/>
                    </a:solidFill>
                    <a:effectLst/>
                    <a:uLnTx/>
                    <a:uFillTx/>
                    <a:latin typeface="Arial"/>
                    <a:ea typeface="+mn-ea"/>
                    <a:cs typeface="+mn-cs"/>
                    <a:sym typeface="Wingdings" panose="05000000000000000000" pitchFamily="2" charset="2"/>
                  </a:rPr>
                  <a:t>bottom</a:t>
                </a:r>
                <a:r>
                  <a:rPr kumimoji="0" lang="en-GB" sz="10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a:t>
                </a:r>
                <a:r>
                  <a:rPr kumimoji="0" lang="en-GB" sz="1000" b="0" i="0" u="none" strike="noStrike" kern="1200" cap="none" spc="0" normalizeH="0" baseline="-25000" noProof="0" dirty="0" smtClean="0">
                    <a:ln>
                      <a:noFill/>
                    </a:ln>
                    <a:solidFill>
                      <a:prstClr val="black"/>
                    </a:solidFill>
                    <a:effectLst/>
                    <a:uLnTx/>
                    <a:uFillTx/>
                    <a:latin typeface="Arial"/>
                    <a:ea typeface="+mn-ea"/>
                    <a:cs typeface="+mn-cs"/>
                    <a:sym typeface="Wingdings" panose="05000000000000000000" pitchFamily="2" charset="2"/>
                  </a:rPr>
                  <a:t>CL </a:t>
                </a:r>
                <a:r>
                  <a:rPr kumimoji="0" lang="en-GB" sz="10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=T</a:t>
                </a:r>
                <a:r>
                  <a:rPr kumimoji="0" lang="en-GB" sz="1000" b="0" i="0" u="none" strike="noStrike" kern="1200" cap="none" spc="0" normalizeH="0" baseline="-25000" noProof="0" dirty="0" smtClean="0">
                    <a:ln>
                      <a:noFill/>
                    </a:ln>
                    <a:solidFill>
                      <a:prstClr val="black"/>
                    </a:solidFill>
                    <a:effectLst/>
                    <a:uLnTx/>
                    <a:uFillTx/>
                    <a:latin typeface="Arial"/>
                    <a:ea typeface="+mn-ea"/>
                    <a:cs typeface="+mn-cs"/>
                    <a:sym typeface="Wingdings" panose="05000000000000000000" pitchFamily="2" charset="2"/>
                  </a:rPr>
                  <a:t>c</a:t>
                </a:r>
                <a:r>
                  <a:rPr kumimoji="0" lang="en-GB" sz="10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+3 K</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9274410" y="358058"/>
                <a:ext cx="2959412" cy="707886"/>
              </a:xfrm>
              <a:prstGeom prst="rect">
                <a:avLst/>
              </a:prstGeom>
              <a:blipFill>
                <a:blip r:embed="rId12"/>
                <a:stretch>
                  <a:fillRect t="-862" r="-206" b="-2586"/>
                </a:stretch>
              </a:blipFill>
            </p:spPr>
            <p:txBody>
              <a:bodyPr/>
              <a:lstStyle/>
              <a:p>
                <a:r>
                  <a:rPr lang="en-GB">
                    <a:noFill/>
                  </a:rPr>
                  <a:t> </a:t>
                </a:r>
              </a:p>
            </p:txBody>
          </p:sp>
        </mc:Fallback>
      </mc:AlternateContent>
      <p:grpSp>
        <p:nvGrpSpPr>
          <p:cNvPr id="52" name="Group 51"/>
          <p:cNvGrpSpPr/>
          <p:nvPr/>
        </p:nvGrpSpPr>
        <p:grpSpPr>
          <a:xfrm>
            <a:off x="6136403" y="121071"/>
            <a:ext cx="3143505" cy="801717"/>
            <a:chOff x="6136403" y="121071"/>
            <a:chExt cx="3143505" cy="801717"/>
          </a:xfrm>
        </p:grpSpPr>
        <p:grpSp>
          <p:nvGrpSpPr>
            <p:cNvPr id="63" name="Group 62"/>
            <p:cNvGrpSpPr/>
            <p:nvPr/>
          </p:nvGrpSpPr>
          <p:grpSpPr>
            <a:xfrm>
              <a:off x="6136403" y="121071"/>
              <a:ext cx="3143505" cy="801717"/>
              <a:chOff x="3781215" y="1606965"/>
              <a:chExt cx="3143505" cy="533934"/>
            </a:xfrm>
          </p:grpSpPr>
          <p:grpSp>
            <p:nvGrpSpPr>
              <p:cNvPr id="26" name="Group 25"/>
              <p:cNvGrpSpPr/>
              <p:nvPr/>
            </p:nvGrpSpPr>
            <p:grpSpPr>
              <a:xfrm>
                <a:off x="3781215" y="1606965"/>
                <a:ext cx="3143505" cy="533934"/>
                <a:chOff x="4286776" y="1768160"/>
                <a:chExt cx="3143505" cy="533934"/>
              </a:xfrm>
            </p:grpSpPr>
            <p:grpSp>
              <p:nvGrpSpPr>
                <p:cNvPr id="34" name="Group 33"/>
                <p:cNvGrpSpPr/>
                <p:nvPr/>
              </p:nvGrpSpPr>
              <p:grpSpPr>
                <a:xfrm>
                  <a:off x="4286776" y="1857629"/>
                  <a:ext cx="3061721" cy="444465"/>
                  <a:chOff x="3289743" y="1379912"/>
                  <a:chExt cx="3061721" cy="444465"/>
                </a:xfrm>
              </p:grpSpPr>
              <p:sp>
                <p:nvSpPr>
                  <p:cNvPr id="37" name="Rectangle 36"/>
                  <p:cNvSpPr/>
                  <p:nvPr/>
                </p:nvSpPr>
                <p:spPr>
                  <a:xfrm>
                    <a:off x="3289743" y="1379912"/>
                    <a:ext cx="2479290" cy="365569"/>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8" name="Rectangle 37"/>
                  <p:cNvSpPr/>
                  <p:nvPr/>
                </p:nvSpPr>
                <p:spPr>
                  <a:xfrm>
                    <a:off x="3300153" y="1379912"/>
                    <a:ext cx="2468880" cy="444465"/>
                  </a:xfrm>
                  <a:prstGeom prst="rect">
                    <a:avLst/>
                  </a:prstGeom>
                  <a:solidFill>
                    <a:schemeClr val="bg1">
                      <a:lumMod val="65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39" name="Straight Connector 38"/>
                  <p:cNvCxnSpPr/>
                  <p:nvPr/>
                </p:nvCxnSpPr>
                <p:spPr>
                  <a:xfrm>
                    <a:off x="3289743" y="1379913"/>
                    <a:ext cx="247929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3289743" y="1821589"/>
                    <a:ext cx="247784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3300153" y="1485151"/>
                    <a:ext cx="2745840" cy="210475"/>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2" name="Rectangle 41"/>
                  <p:cNvSpPr/>
                  <p:nvPr/>
                </p:nvSpPr>
                <p:spPr>
                  <a:xfrm>
                    <a:off x="3788199" y="1552119"/>
                    <a:ext cx="571870" cy="76538"/>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44" name="Straight Connector 43"/>
                  <p:cNvCxnSpPr>
                    <a:stCxn id="42" idx="3"/>
                  </p:cNvCxnSpPr>
                  <p:nvPr/>
                </p:nvCxnSpPr>
                <p:spPr>
                  <a:xfrm flipV="1">
                    <a:off x="4360069" y="1588293"/>
                    <a:ext cx="1685925" cy="2095"/>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45" name="Freeform 44"/>
                  <p:cNvSpPr/>
                  <p:nvPr/>
                </p:nvSpPr>
                <p:spPr>
                  <a:xfrm>
                    <a:off x="5765006" y="1381125"/>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46" name="Freeform 45"/>
                  <p:cNvSpPr/>
                  <p:nvPr/>
                </p:nvSpPr>
                <p:spPr>
                  <a:xfrm flipV="1">
                    <a:off x="5766197" y="170313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47" name="Right Arrow 46"/>
                  <p:cNvSpPr/>
                  <p:nvPr/>
                </p:nvSpPr>
                <p:spPr>
                  <a:xfrm>
                    <a:off x="6061742" y="1516539"/>
                    <a:ext cx="289722" cy="1435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9" name="TextBox 48"/>
                  <p:cNvSpPr txBox="1"/>
                  <p:nvPr/>
                </p:nvSpPr>
                <p:spPr>
                  <a:xfrm>
                    <a:off x="5259043" y="1450188"/>
                    <a:ext cx="55976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prstClr val="black"/>
                        </a:solidFill>
                        <a:effectLst/>
                        <a:uLnTx/>
                        <a:uFillTx/>
                        <a:latin typeface="Arial"/>
                        <a:ea typeface="+mn-ea"/>
                        <a:cs typeface="+mn-cs"/>
                      </a:rPr>
                      <a:t>Pc, Tc</a:t>
                    </a:r>
                    <a:endParaRPr kumimoji="0" lang="en-GB" sz="1000" b="1" i="0" u="none" strike="noStrike" kern="1200" cap="none" spc="0" normalizeH="0" baseline="0" noProof="0" dirty="0">
                      <a:ln>
                        <a:noFill/>
                      </a:ln>
                      <a:solidFill>
                        <a:prstClr val="black"/>
                      </a:solidFill>
                      <a:effectLst/>
                      <a:uLnTx/>
                      <a:uFillTx/>
                      <a:latin typeface="Arial"/>
                      <a:ea typeface="+mn-ea"/>
                      <a:cs typeface="+mn-cs"/>
                    </a:endParaRPr>
                  </a:p>
                </p:txBody>
              </p:sp>
            </p:grpSp>
            <mc:AlternateContent xmlns:mc="http://schemas.openxmlformats.org/markup-compatibility/2006" xmlns:a14="http://schemas.microsoft.com/office/drawing/2010/main">
              <mc:Choice Requires="a14">
                <p:sp>
                  <p:nvSpPr>
                    <p:cNvPr id="32" name="TextBox 31"/>
                    <p:cNvSpPr txBox="1"/>
                    <p:nvPr/>
                  </p:nvSpPr>
                  <p:spPr>
                    <a:xfrm>
                      <a:off x="7064412" y="1768160"/>
                      <a:ext cx="365869"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𝐶𝐿𝑐</m:t>
                                </m:r>
                              </m:sub>
                            </m:sSub>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7064412" y="1768160"/>
                      <a:ext cx="365869" cy="184666"/>
                    </a:xfrm>
                    <a:prstGeom prst="rect">
                      <a:avLst/>
                    </a:prstGeom>
                    <a:blipFill>
                      <a:blip r:embed="rId11"/>
                      <a:stretch>
                        <a:fillRect l="-3333" r="-3333" b="-16129"/>
                      </a:stretch>
                    </a:blipFill>
                  </p:spPr>
                  <p:txBody>
                    <a:bodyPr/>
                    <a:lstStyle/>
                    <a:p>
                      <a:r>
                        <a:rPr lang="en-GB">
                          <a:noFill/>
                        </a:rPr>
                        <a:t> </a:t>
                      </a:r>
                    </a:p>
                  </p:txBody>
                </p:sp>
              </mc:Fallback>
            </mc:AlternateContent>
          </p:grpSp>
          <p:cxnSp>
            <p:nvCxnSpPr>
              <p:cNvPr id="62" name="Straight Connector 61"/>
              <p:cNvCxnSpPr>
                <a:stCxn id="42" idx="1"/>
                <a:endCxn id="41" idx="1"/>
              </p:cNvCxnSpPr>
              <p:nvPr/>
            </p:nvCxnSpPr>
            <p:spPr>
              <a:xfrm flipH="1">
                <a:off x="3791625" y="1906910"/>
                <a:ext cx="488046" cy="1"/>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grpSp>
        <p:sp>
          <p:nvSpPr>
            <p:cNvPr id="3" name="Freeform 2"/>
            <p:cNvSpPr/>
            <p:nvPr/>
          </p:nvSpPr>
          <p:spPr>
            <a:xfrm>
              <a:off x="6672709" y="534613"/>
              <a:ext cx="490538" cy="73819"/>
            </a:xfrm>
            <a:custGeom>
              <a:avLst/>
              <a:gdLst>
                <a:gd name="connsiteX0" fmla="*/ 0 w 490538"/>
                <a:gd name="connsiteY0" fmla="*/ 73819 h 73819"/>
                <a:gd name="connsiteX1" fmla="*/ 102394 w 490538"/>
                <a:gd name="connsiteY1" fmla="*/ 0 h 73819"/>
                <a:gd name="connsiteX2" fmla="*/ 230982 w 490538"/>
                <a:gd name="connsiteY2" fmla="*/ 71437 h 73819"/>
                <a:gd name="connsiteX3" fmla="*/ 345282 w 490538"/>
                <a:gd name="connsiteY3" fmla="*/ 0 h 73819"/>
                <a:gd name="connsiteX4" fmla="*/ 490538 w 490538"/>
                <a:gd name="connsiteY4" fmla="*/ 71437 h 738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538" h="73819">
                  <a:moveTo>
                    <a:pt x="0" y="73819"/>
                  </a:moveTo>
                  <a:lnTo>
                    <a:pt x="102394" y="0"/>
                  </a:lnTo>
                  <a:lnTo>
                    <a:pt x="230982" y="71437"/>
                  </a:lnTo>
                  <a:lnTo>
                    <a:pt x="345282" y="0"/>
                  </a:lnTo>
                  <a:lnTo>
                    <a:pt x="490538" y="71437"/>
                  </a:lnTo>
                </a:path>
              </a:pathLst>
            </a:cu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8" name="Circular Arrow 47"/>
            <p:cNvSpPr/>
            <p:nvPr/>
          </p:nvSpPr>
          <p:spPr>
            <a:xfrm>
              <a:off x="6815149" y="335000"/>
              <a:ext cx="186807" cy="186807"/>
            </a:xfrm>
            <a:prstGeom prst="circularArrow">
              <a:avLst>
                <a:gd name="adj1" fmla="val 13364"/>
                <a:gd name="adj2" fmla="val 1142319"/>
                <a:gd name="adj3" fmla="val 20517653"/>
                <a:gd name="adj4" fmla="val 2800925"/>
                <a:gd name="adj5" fmla="val 20432"/>
              </a:avLst>
            </a:prstGeom>
            <a:gradFill>
              <a:gsLst>
                <a:gs pos="0">
                  <a:schemeClr val="accent1">
                    <a:tint val="100000"/>
                    <a:shade val="100000"/>
                    <a:satMod val="130000"/>
                  </a:schemeClr>
                </a:gs>
                <a:gs pos="100000">
                  <a:schemeClr val="accent2">
                    <a:lumMod val="60000"/>
                    <a:lumOff val="40000"/>
                  </a:schemeClr>
                </a:gs>
              </a:gsLst>
            </a:gradFill>
            <a:ln w="3175"/>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50" name="Circular Arrow 49"/>
            <p:cNvSpPr/>
            <p:nvPr/>
          </p:nvSpPr>
          <p:spPr>
            <a:xfrm>
              <a:off x="6811350" y="609724"/>
              <a:ext cx="186807" cy="186807"/>
            </a:xfrm>
            <a:prstGeom prst="circularArrow">
              <a:avLst>
                <a:gd name="adj1" fmla="val 13364"/>
                <a:gd name="adj2" fmla="val 1142319"/>
                <a:gd name="adj3" fmla="val 20517653"/>
                <a:gd name="adj4" fmla="val 2800925"/>
                <a:gd name="adj5" fmla="val 20432"/>
              </a:avLst>
            </a:prstGeom>
            <a:gradFill>
              <a:gsLst>
                <a:gs pos="0">
                  <a:schemeClr val="accent1">
                    <a:tint val="100000"/>
                    <a:shade val="100000"/>
                    <a:satMod val="130000"/>
                  </a:schemeClr>
                </a:gs>
                <a:gs pos="100000">
                  <a:schemeClr val="accent2">
                    <a:lumMod val="60000"/>
                    <a:lumOff val="40000"/>
                  </a:schemeClr>
                </a:gs>
              </a:gsLst>
            </a:gradFill>
            <a:ln w="3175"/>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4" name="Freeform 3"/>
            <p:cNvSpPr/>
            <p:nvPr/>
          </p:nvSpPr>
          <p:spPr>
            <a:xfrm>
              <a:off x="6184106" y="459581"/>
              <a:ext cx="292894" cy="66934"/>
            </a:xfrm>
            <a:custGeom>
              <a:avLst/>
              <a:gdLst>
                <a:gd name="connsiteX0" fmla="*/ 0 w 292894"/>
                <a:gd name="connsiteY0" fmla="*/ 42863 h 66934"/>
                <a:gd name="connsiteX1" fmla="*/ 142875 w 292894"/>
                <a:gd name="connsiteY1" fmla="*/ 23813 h 66934"/>
                <a:gd name="connsiteX2" fmla="*/ 259557 w 292894"/>
                <a:gd name="connsiteY2" fmla="*/ 66675 h 66934"/>
                <a:gd name="connsiteX3" fmla="*/ 292894 w 292894"/>
                <a:gd name="connsiteY3" fmla="*/ 0 h 66934"/>
              </a:gdLst>
              <a:ahLst/>
              <a:cxnLst>
                <a:cxn ang="0">
                  <a:pos x="connsiteX0" y="connsiteY0"/>
                </a:cxn>
                <a:cxn ang="0">
                  <a:pos x="connsiteX1" y="connsiteY1"/>
                </a:cxn>
                <a:cxn ang="0">
                  <a:pos x="connsiteX2" y="connsiteY2"/>
                </a:cxn>
                <a:cxn ang="0">
                  <a:pos x="connsiteX3" y="connsiteY3"/>
                </a:cxn>
              </a:cxnLst>
              <a:rect l="l" t="t" r="r" b="b"/>
              <a:pathLst>
                <a:path w="292894" h="66934">
                  <a:moveTo>
                    <a:pt x="0" y="42863"/>
                  </a:moveTo>
                  <a:cubicBezTo>
                    <a:pt x="49808" y="31353"/>
                    <a:pt x="99616" y="19844"/>
                    <a:pt x="142875" y="23813"/>
                  </a:cubicBezTo>
                  <a:cubicBezTo>
                    <a:pt x="186134" y="27782"/>
                    <a:pt x="234554" y="70644"/>
                    <a:pt x="259557" y="66675"/>
                  </a:cubicBezTo>
                  <a:cubicBezTo>
                    <a:pt x="284560" y="62706"/>
                    <a:pt x="288727" y="31353"/>
                    <a:pt x="292894" y="0"/>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0" name="Freeform 29"/>
            <p:cNvSpPr/>
            <p:nvPr/>
          </p:nvSpPr>
          <p:spPr>
            <a:xfrm>
              <a:off x="6365081" y="633413"/>
              <a:ext cx="217781" cy="69070"/>
            </a:xfrm>
            <a:custGeom>
              <a:avLst/>
              <a:gdLst>
                <a:gd name="connsiteX0" fmla="*/ 0 w 217781"/>
                <a:gd name="connsiteY0" fmla="*/ 0 h 69070"/>
                <a:gd name="connsiteX1" fmla="*/ 200025 w 217781"/>
                <a:gd name="connsiteY1" fmla="*/ 69056 h 69070"/>
                <a:gd name="connsiteX2" fmla="*/ 195263 w 217781"/>
                <a:gd name="connsiteY2" fmla="*/ 4762 h 69070"/>
              </a:gdLst>
              <a:ahLst/>
              <a:cxnLst>
                <a:cxn ang="0">
                  <a:pos x="connsiteX0" y="connsiteY0"/>
                </a:cxn>
                <a:cxn ang="0">
                  <a:pos x="connsiteX1" y="connsiteY1"/>
                </a:cxn>
                <a:cxn ang="0">
                  <a:pos x="connsiteX2" y="connsiteY2"/>
                </a:cxn>
              </a:cxnLst>
              <a:rect l="l" t="t" r="r" b="b"/>
              <a:pathLst>
                <a:path w="217781" h="69070">
                  <a:moveTo>
                    <a:pt x="0" y="0"/>
                  </a:moveTo>
                  <a:cubicBezTo>
                    <a:pt x="83740" y="34131"/>
                    <a:pt x="167481" y="68262"/>
                    <a:pt x="200025" y="69056"/>
                  </a:cubicBezTo>
                  <a:cubicBezTo>
                    <a:pt x="232569" y="69850"/>
                    <a:pt x="213916" y="37306"/>
                    <a:pt x="195263" y="4762"/>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1" name="Freeform 30"/>
            <p:cNvSpPr/>
            <p:nvPr/>
          </p:nvSpPr>
          <p:spPr>
            <a:xfrm>
              <a:off x="6712744" y="440531"/>
              <a:ext cx="88413" cy="56497"/>
            </a:xfrm>
            <a:custGeom>
              <a:avLst/>
              <a:gdLst>
                <a:gd name="connsiteX0" fmla="*/ 0 w 88413"/>
                <a:gd name="connsiteY0" fmla="*/ 0 h 56497"/>
                <a:gd name="connsiteX1" fmla="*/ 80962 w 88413"/>
                <a:gd name="connsiteY1" fmla="*/ 14288 h 56497"/>
                <a:gd name="connsiteX2" fmla="*/ 78581 w 88413"/>
                <a:gd name="connsiteY2" fmla="*/ 54769 h 56497"/>
                <a:gd name="connsiteX3" fmla="*/ 26194 w 88413"/>
                <a:gd name="connsiteY3" fmla="*/ 45244 h 56497"/>
              </a:gdLst>
              <a:ahLst/>
              <a:cxnLst>
                <a:cxn ang="0">
                  <a:pos x="connsiteX0" y="connsiteY0"/>
                </a:cxn>
                <a:cxn ang="0">
                  <a:pos x="connsiteX1" y="connsiteY1"/>
                </a:cxn>
                <a:cxn ang="0">
                  <a:pos x="connsiteX2" y="connsiteY2"/>
                </a:cxn>
                <a:cxn ang="0">
                  <a:pos x="connsiteX3" y="connsiteY3"/>
                </a:cxn>
              </a:cxnLst>
              <a:rect l="l" t="t" r="r" b="b"/>
              <a:pathLst>
                <a:path w="88413" h="56497">
                  <a:moveTo>
                    <a:pt x="0" y="0"/>
                  </a:moveTo>
                  <a:cubicBezTo>
                    <a:pt x="33932" y="2580"/>
                    <a:pt x="67865" y="5160"/>
                    <a:pt x="80962" y="14288"/>
                  </a:cubicBezTo>
                  <a:cubicBezTo>
                    <a:pt x="94059" y="23416"/>
                    <a:pt x="87709" y="49610"/>
                    <a:pt x="78581" y="54769"/>
                  </a:cubicBezTo>
                  <a:cubicBezTo>
                    <a:pt x="69453" y="59928"/>
                    <a:pt x="47823" y="52586"/>
                    <a:pt x="26194" y="45244"/>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3" name="Freeform 32"/>
            <p:cNvSpPr/>
            <p:nvPr/>
          </p:nvSpPr>
          <p:spPr>
            <a:xfrm>
              <a:off x="7048500" y="664350"/>
              <a:ext cx="280988" cy="52410"/>
            </a:xfrm>
            <a:custGeom>
              <a:avLst/>
              <a:gdLst>
                <a:gd name="connsiteX0" fmla="*/ 0 w 280988"/>
                <a:gd name="connsiteY0" fmla="*/ 47644 h 52410"/>
                <a:gd name="connsiteX1" fmla="*/ 152400 w 280988"/>
                <a:gd name="connsiteY1" fmla="*/ 19 h 52410"/>
                <a:gd name="connsiteX2" fmla="*/ 245269 w 280988"/>
                <a:gd name="connsiteY2" fmla="*/ 52406 h 52410"/>
                <a:gd name="connsiteX3" fmla="*/ 280988 w 280988"/>
                <a:gd name="connsiteY3" fmla="*/ 2400 h 52410"/>
              </a:gdLst>
              <a:ahLst/>
              <a:cxnLst>
                <a:cxn ang="0">
                  <a:pos x="connsiteX0" y="connsiteY0"/>
                </a:cxn>
                <a:cxn ang="0">
                  <a:pos x="connsiteX1" y="connsiteY1"/>
                </a:cxn>
                <a:cxn ang="0">
                  <a:pos x="connsiteX2" y="connsiteY2"/>
                </a:cxn>
                <a:cxn ang="0">
                  <a:pos x="connsiteX3" y="connsiteY3"/>
                </a:cxn>
              </a:cxnLst>
              <a:rect l="l" t="t" r="r" b="b"/>
              <a:pathLst>
                <a:path w="280988" h="52410">
                  <a:moveTo>
                    <a:pt x="0" y="47644"/>
                  </a:moveTo>
                  <a:cubicBezTo>
                    <a:pt x="55761" y="23434"/>
                    <a:pt x="111522" y="-775"/>
                    <a:pt x="152400" y="19"/>
                  </a:cubicBezTo>
                  <a:cubicBezTo>
                    <a:pt x="193278" y="813"/>
                    <a:pt x="223838" y="52009"/>
                    <a:pt x="245269" y="52406"/>
                  </a:cubicBezTo>
                  <a:cubicBezTo>
                    <a:pt x="266700" y="52803"/>
                    <a:pt x="273844" y="27601"/>
                    <a:pt x="280988" y="2400"/>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5" name="Freeform 34"/>
            <p:cNvSpPr/>
            <p:nvPr/>
          </p:nvSpPr>
          <p:spPr>
            <a:xfrm>
              <a:off x="7191375" y="454819"/>
              <a:ext cx="120109" cy="54773"/>
            </a:xfrm>
            <a:custGeom>
              <a:avLst/>
              <a:gdLst>
                <a:gd name="connsiteX0" fmla="*/ 0 w 120109"/>
                <a:gd name="connsiteY0" fmla="*/ 2381 h 54773"/>
                <a:gd name="connsiteX1" fmla="*/ 107156 w 120109"/>
                <a:gd name="connsiteY1" fmla="*/ 54769 h 54773"/>
                <a:gd name="connsiteX2" fmla="*/ 114300 w 120109"/>
                <a:gd name="connsiteY2" fmla="*/ 0 h 54773"/>
              </a:gdLst>
              <a:ahLst/>
              <a:cxnLst>
                <a:cxn ang="0">
                  <a:pos x="connsiteX0" y="connsiteY0"/>
                </a:cxn>
                <a:cxn ang="0">
                  <a:pos x="connsiteX1" y="connsiteY1"/>
                </a:cxn>
                <a:cxn ang="0">
                  <a:pos x="connsiteX2" y="connsiteY2"/>
                </a:cxn>
              </a:cxnLst>
              <a:rect l="l" t="t" r="r" b="b"/>
              <a:pathLst>
                <a:path w="120109" h="54773">
                  <a:moveTo>
                    <a:pt x="0" y="2381"/>
                  </a:moveTo>
                  <a:cubicBezTo>
                    <a:pt x="44053" y="28773"/>
                    <a:pt x="88106" y="55166"/>
                    <a:pt x="107156" y="54769"/>
                  </a:cubicBezTo>
                  <a:cubicBezTo>
                    <a:pt x="126206" y="54372"/>
                    <a:pt x="120253" y="27186"/>
                    <a:pt x="114300" y="0"/>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6" name="Freeform 35"/>
            <p:cNvSpPr/>
            <p:nvPr/>
          </p:nvSpPr>
          <p:spPr>
            <a:xfrm>
              <a:off x="7412831" y="507206"/>
              <a:ext cx="72360" cy="116719"/>
            </a:xfrm>
            <a:custGeom>
              <a:avLst/>
              <a:gdLst>
                <a:gd name="connsiteX0" fmla="*/ 64294 w 72360"/>
                <a:gd name="connsiteY0" fmla="*/ 0 h 116719"/>
                <a:gd name="connsiteX1" fmla="*/ 66675 w 72360"/>
                <a:gd name="connsiteY1" fmla="*/ 107157 h 116719"/>
                <a:gd name="connsiteX2" fmla="*/ 0 w 72360"/>
                <a:gd name="connsiteY2" fmla="*/ 104775 h 116719"/>
              </a:gdLst>
              <a:ahLst/>
              <a:cxnLst>
                <a:cxn ang="0">
                  <a:pos x="connsiteX0" y="connsiteY0"/>
                </a:cxn>
                <a:cxn ang="0">
                  <a:pos x="connsiteX1" y="connsiteY1"/>
                </a:cxn>
                <a:cxn ang="0">
                  <a:pos x="connsiteX2" y="connsiteY2"/>
                </a:cxn>
              </a:cxnLst>
              <a:rect l="l" t="t" r="r" b="b"/>
              <a:pathLst>
                <a:path w="72360" h="116719">
                  <a:moveTo>
                    <a:pt x="64294" y="0"/>
                  </a:moveTo>
                  <a:cubicBezTo>
                    <a:pt x="70842" y="44847"/>
                    <a:pt x="77391" y="89695"/>
                    <a:pt x="66675" y="107157"/>
                  </a:cubicBezTo>
                  <a:cubicBezTo>
                    <a:pt x="55959" y="124619"/>
                    <a:pt x="27979" y="114697"/>
                    <a:pt x="0" y="104775"/>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Freeform 42"/>
            <p:cNvSpPr/>
            <p:nvPr/>
          </p:nvSpPr>
          <p:spPr>
            <a:xfrm>
              <a:off x="7612856" y="459581"/>
              <a:ext cx="133419" cy="86262"/>
            </a:xfrm>
            <a:custGeom>
              <a:avLst/>
              <a:gdLst>
                <a:gd name="connsiteX0" fmla="*/ 0 w 133419"/>
                <a:gd name="connsiteY0" fmla="*/ 0 h 86262"/>
                <a:gd name="connsiteX1" fmla="*/ 73819 w 133419"/>
                <a:gd name="connsiteY1" fmla="*/ 85725 h 86262"/>
                <a:gd name="connsiteX2" fmla="*/ 133350 w 133419"/>
                <a:gd name="connsiteY2" fmla="*/ 35719 h 86262"/>
                <a:gd name="connsiteX3" fmla="*/ 83344 w 133419"/>
                <a:gd name="connsiteY3" fmla="*/ 21432 h 86262"/>
              </a:gdLst>
              <a:ahLst/>
              <a:cxnLst>
                <a:cxn ang="0">
                  <a:pos x="connsiteX0" y="connsiteY0"/>
                </a:cxn>
                <a:cxn ang="0">
                  <a:pos x="connsiteX1" y="connsiteY1"/>
                </a:cxn>
                <a:cxn ang="0">
                  <a:pos x="connsiteX2" y="connsiteY2"/>
                </a:cxn>
                <a:cxn ang="0">
                  <a:pos x="connsiteX3" y="connsiteY3"/>
                </a:cxn>
              </a:cxnLst>
              <a:rect l="l" t="t" r="r" b="b"/>
              <a:pathLst>
                <a:path w="133419" h="86262">
                  <a:moveTo>
                    <a:pt x="0" y="0"/>
                  </a:moveTo>
                  <a:cubicBezTo>
                    <a:pt x="25797" y="39886"/>
                    <a:pt x="51594" y="79772"/>
                    <a:pt x="73819" y="85725"/>
                  </a:cubicBezTo>
                  <a:cubicBezTo>
                    <a:pt x="96044" y="91678"/>
                    <a:pt x="131763" y="46434"/>
                    <a:pt x="133350" y="35719"/>
                  </a:cubicBezTo>
                  <a:cubicBezTo>
                    <a:pt x="134937" y="25004"/>
                    <a:pt x="109140" y="23218"/>
                    <a:pt x="83344" y="21432"/>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1" name="Freeform 50"/>
            <p:cNvSpPr/>
            <p:nvPr/>
          </p:nvSpPr>
          <p:spPr>
            <a:xfrm>
              <a:off x="7577138" y="607219"/>
              <a:ext cx="147675" cy="80962"/>
            </a:xfrm>
            <a:custGeom>
              <a:avLst/>
              <a:gdLst>
                <a:gd name="connsiteX0" fmla="*/ 0 w 147675"/>
                <a:gd name="connsiteY0" fmla="*/ 80962 h 80962"/>
                <a:gd name="connsiteX1" fmla="*/ 142875 w 147675"/>
                <a:gd name="connsiteY1" fmla="*/ 64294 h 80962"/>
                <a:gd name="connsiteX2" fmla="*/ 100012 w 147675"/>
                <a:gd name="connsiteY2" fmla="*/ 0 h 80962"/>
              </a:gdLst>
              <a:ahLst/>
              <a:cxnLst>
                <a:cxn ang="0">
                  <a:pos x="connsiteX0" y="connsiteY0"/>
                </a:cxn>
                <a:cxn ang="0">
                  <a:pos x="connsiteX1" y="connsiteY1"/>
                </a:cxn>
                <a:cxn ang="0">
                  <a:pos x="connsiteX2" y="connsiteY2"/>
                </a:cxn>
              </a:cxnLst>
              <a:rect l="l" t="t" r="r" b="b"/>
              <a:pathLst>
                <a:path w="147675" h="80962">
                  <a:moveTo>
                    <a:pt x="0" y="80962"/>
                  </a:moveTo>
                  <a:cubicBezTo>
                    <a:pt x="63103" y="79375"/>
                    <a:pt x="126206" y="77788"/>
                    <a:pt x="142875" y="64294"/>
                  </a:cubicBezTo>
                  <a:cubicBezTo>
                    <a:pt x="159544" y="50800"/>
                    <a:pt x="129778" y="25400"/>
                    <a:pt x="100012" y="0"/>
                  </a:cubicBezTo>
                </a:path>
              </a:pathLst>
            </a:custGeom>
            <a:noFill/>
            <a:ln w="6350">
              <a:solidFill>
                <a:srgbClr val="0070C0"/>
              </a:solidFill>
              <a:headEnd type="none" w="med" len="med"/>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53" name="Rectangle 52"/>
          <p:cNvSpPr/>
          <p:nvPr/>
        </p:nvSpPr>
        <p:spPr>
          <a:xfrm>
            <a:off x="889710" y="4047113"/>
            <a:ext cx="4735401" cy="1098420"/>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86372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
                                            <p:txEl>
                                              <p:pRg st="10" end="10"/>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
                                            <p:txEl>
                                              <p:pRg st="13" end="13"/>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7">
                                            <p:txEl>
                                              <p:pRg st="15" end="1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
                                            <p:txEl>
                                              <p:pRg st="17" end="17"/>
                                            </p:txEl>
                                          </p:spTgt>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18" grpId="0">
        <p:bldAsOne/>
      </p:bldGraphic>
      <p:bldP spid="19" grpId="0" animBg="1"/>
      <p:bldP spid="20" grpId="0"/>
      <p:bldP spid="21" grpId="0"/>
      <p:bldP spid="22" grpId="0"/>
      <p:bldP spid="23" grpId="0"/>
      <p:bldP spid="27" grpId="0" animBg="1"/>
      <p:bldP spid="28" grpId="0" animBg="1"/>
      <p:bldP spid="10" grpId="0"/>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8675291" y="5262843"/>
            <a:ext cx="3516709" cy="16046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Rectangle 44"/>
          <p:cNvSpPr/>
          <p:nvPr/>
        </p:nvSpPr>
        <p:spPr>
          <a:xfrm>
            <a:off x="0" y="3960082"/>
            <a:ext cx="2708536" cy="29093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Title 1"/>
          <p:cNvSpPr>
            <a:spLocks noGrp="1"/>
          </p:cNvSpPr>
          <p:nvPr>
            <p:ph type="title"/>
          </p:nvPr>
        </p:nvSpPr>
        <p:spPr>
          <a:xfrm>
            <a:off x="-4728" y="4103"/>
            <a:ext cx="9659431" cy="596868"/>
          </a:xfrm>
          <a:solidFill>
            <a:srgbClr val="FFFFFF"/>
          </a:solidFill>
        </p:spPr>
        <p:txBody>
          <a:bodyPr/>
          <a:lstStyle/>
          <a:p>
            <a:r>
              <a:rPr lang="en-GB" sz="2600" dirty="0" smtClean="0"/>
              <a:t>Hydraulic studies for parallel flow options</a:t>
            </a:r>
            <a:endParaRPr lang="en-GB" sz="2600" dirty="0"/>
          </a:p>
        </p:txBody>
      </p:sp>
      <p:sp>
        <p:nvSpPr>
          <p:cNvPr id="3" name="Content Placeholder 2"/>
          <p:cNvSpPr>
            <a:spLocks noGrp="1"/>
          </p:cNvSpPr>
          <p:nvPr>
            <p:ph idx="1"/>
          </p:nvPr>
        </p:nvSpPr>
        <p:spPr>
          <a:xfrm>
            <a:off x="-1" y="596742"/>
            <a:ext cx="8224732" cy="6261257"/>
          </a:xfrm>
          <a:solidFill>
            <a:schemeClr val="bg1"/>
          </a:solidFill>
        </p:spPr>
        <p:txBody>
          <a:bodyPr>
            <a:normAutofit fontScale="40000" lnSpcReduction="20000"/>
          </a:bodyPr>
          <a:lstStyle/>
          <a:p>
            <a:r>
              <a:rPr lang="en-GB" dirty="0" smtClean="0"/>
              <a:t>Exercise with DFHx1 and 18kA splice preliminary design: 4 x 18kA splice + 1 path for DFHx2 leads</a:t>
            </a:r>
          </a:p>
          <a:p>
            <a:endParaRPr lang="en-GB" dirty="0" smtClean="0">
              <a:sym typeface="Wingdings" panose="05000000000000000000" pitchFamily="2" charset="2"/>
            </a:endParaRPr>
          </a:p>
          <a:p>
            <a:endParaRPr lang="en-GB" dirty="0">
              <a:sym typeface="Wingdings" panose="05000000000000000000" pitchFamily="2" charset="2"/>
            </a:endParaRPr>
          </a:p>
          <a:p>
            <a:endParaRPr lang="en-GB" dirty="0" smtClean="0">
              <a:sym typeface="Wingdings" panose="05000000000000000000" pitchFamily="2" charset="2"/>
            </a:endParaRPr>
          </a:p>
          <a:p>
            <a:endParaRPr lang="en-GB" dirty="0" smtClean="0">
              <a:sym typeface="Wingdings" panose="05000000000000000000" pitchFamily="2" charset="2"/>
            </a:endParaRPr>
          </a:p>
          <a:p>
            <a:endParaRPr lang="en-GB" dirty="0">
              <a:sym typeface="Wingdings" panose="05000000000000000000" pitchFamily="2" charset="2"/>
            </a:endParaRPr>
          </a:p>
          <a:p>
            <a:endParaRPr lang="en-GB" dirty="0" smtClean="0">
              <a:sym typeface="Wingdings" panose="05000000000000000000" pitchFamily="2" charset="2"/>
            </a:endParaRPr>
          </a:p>
          <a:p>
            <a:endParaRPr lang="en-GB" dirty="0" smtClean="0">
              <a:sym typeface="Wingdings" panose="05000000000000000000" pitchFamily="2" charset="2"/>
            </a:endParaRPr>
          </a:p>
          <a:p>
            <a:endParaRPr lang="en-GB" dirty="0" smtClean="0">
              <a:sym typeface="Wingdings" panose="05000000000000000000" pitchFamily="2" charset="2"/>
            </a:endParaRPr>
          </a:p>
          <a:p>
            <a:endParaRPr lang="en-GB" dirty="0" smtClean="0">
              <a:sym typeface="Wingdings" panose="05000000000000000000" pitchFamily="2" charset="2"/>
            </a:endParaRPr>
          </a:p>
          <a:p>
            <a:r>
              <a:rPr lang="en-GB" dirty="0" smtClean="0">
                <a:sym typeface="Wingdings" panose="05000000000000000000" pitchFamily="2" charset="2"/>
              </a:rPr>
              <a:t>Observations:</a:t>
            </a:r>
          </a:p>
          <a:p>
            <a:pPr lvl="1"/>
            <a:r>
              <a:rPr lang="en-GB" dirty="0" smtClean="0">
                <a:solidFill>
                  <a:schemeClr val="tx1">
                    <a:lumMod val="65000"/>
                    <a:lumOff val="35000"/>
                  </a:schemeClr>
                </a:solidFill>
                <a:sym typeface="Wingdings" panose="05000000000000000000" pitchFamily="2" charset="2"/>
              </a:rPr>
              <a:t>Most of the flow goes to the biggest </a:t>
            </a:r>
            <a:r>
              <a:rPr lang="en-GB" dirty="0" err="1" smtClean="0">
                <a:solidFill>
                  <a:schemeClr val="tx1">
                    <a:lumMod val="65000"/>
                    <a:lumOff val="35000"/>
                  </a:schemeClr>
                </a:solidFill>
                <a:sym typeface="Wingdings" panose="05000000000000000000" pitchFamily="2" charset="2"/>
              </a:rPr>
              <a:t>Deq</a:t>
            </a:r>
            <a:r>
              <a:rPr lang="en-GB" dirty="0" smtClean="0">
                <a:solidFill>
                  <a:schemeClr val="tx1">
                    <a:lumMod val="65000"/>
                    <a:lumOff val="35000"/>
                  </a:schemeClr>
                </a:solidFill>
                <a:sym typeface="Wingdings" panose="05000000000000000000" pitchFamily="2" charset="2"/>
              </a:rPr>
              <a:t> circuit </a:t>
            </a:r>
          </a:p>
          <a:p>
            <a:pPr lvl="3"/>
            <a:r>
              <a:rPr lang="en-GB" dirty="0">
                <a:latin typeface="Calibri" panose="020F0502020204030204" pitchFamily="34" charset="0"/>
                <a:sym typeface="Wingdings" panose="05000000000000000000" pitchFamily="2" charset="2"/>
              </a:rPr>
              <a:t>≈</a:t>
            </a:r>
            <a:r>
              <a:rPr lang="en-GB" dirty="0">
                <a:sym typeface="Wingdings" panose="05000000000000000000" pitchFamily="2" charset="2"/>
              </a:rPr>
              <a:t>20% to the 4 splices (5% each) , </a:t>
            </a:r>
            <a:r>
              <a:rPr lang="en-GB" dirty="0">
                <a:latin typeface="Calibri" panose="020F0502020204030204" pitchFamily="34" charset="0"/>
                <a:sym typeface="Wingdings" panose="05000000000000000000" pitchFamily="2" charset="2"/>
              </a:rPr>
              <a:t>≈</a:t>
            </a:r>
            <a:r>
              <a:rPr lang="en-GB" dirty="0">
                <a:sym typeface="Wingdings" panose="05000000000000000000" pitchFamily="2" charset="2"/>
              </a:rPr>
              <a:t>80% to central outer circuits</a:t>
            </a:r>
          </a:p>
          <a:p>
            <a:pPr lvl="2"/>
            <a:endParaRPr lang="en-GB" b="1" dirty="0" smtClean="0">
              <a:solidFill>
                <a:srgbClr val="00B050"/>
              </a:solidFill>
              <a:sym typeface="Wingdings" panose="05000000000000000000" pitchFamily="2" charset="2"/>
            </a:endParaRPr>
          </a:p>
          <a:p>
            <a:pPr lvl="1"/>
            <a:r>
              <a:rPr lang="en-GB" dirty="0" smtClean="0">
                <a:solidFill>
                  <a:schemeClr val="tx1">
                    <a:lumMod val="65000"/>
                    <a:lumOff val="35000"/>
                  </a:schemeClr>
                </a:solidFill>
                <a:sym typeface="Wingdings" panose="05000000000000000000" pitchFamily="2" charset="2"/>
              </a:rPr>
              <a:t> Install upstream </a:t>
            </a:r>
            <a:r>
              <a:rPr lang="en-GB" dirty="0" smtClean="0">
                <a:solidFill>
                  <a:srgbClr val="0070C0"/>
                </a:solidFill>
                <a:sym typeface="Wingdings" panose="05000000000000000000" pitchFamily="2" charset="2"/>
              </a:rPr>
              <a:t>orifices </a:t>
            </a:r>
            <a:r>
              <a:rPr lang="en-GB" dirty="0" smtClean="0">
                <a:solidFill>
                  <a:schemeClr val="tx1">
                    <a:lumMod val="65000"/>
                    <a:lumOff val="35000"/>
                  </a:schemeClr>
                </a:solidFill>
                <a:sym typeface="Wingdings" panose="05000000000000000000" pitchFamily="2" charset="2"/>
              </a:rPr>
              <a:t>for similar parallel mass flows (common practice)</a:t>
            </a:r>
          </a:p>
          <a:p>
            <a:pPr lvl="3"/>
            <a:r>
              <a:rPr lang="en-GB" dirty="0" smtClean="0">
                <a:sym typeface="Wingdings" panose="05000000000000000000" pitchFamily="2" charset="2"/>
              </a:rPr>
              <a:t>Order of magnitude : </a:t>
            </a:r>
            <a:r>
              <a:rPr lang="en-GB" dirty="0" smtClean="0">
                <a:latin typeface="Calibri" panose="020F0502020204030204" pitchFamily="34" charset="0"/>
                <a:sym typeface="Wingdings" panose="05000000000000000000" pitchFamily="2" charset="2"/>
              </a:rPr>
              <a:t>Ø10 mm  </a:t>
            </a:r>
            <a:r>
              <a:rPr lang="en-GB" b="1" u="sng" dirty="0" smtClean="0">
                <a:solidFill>
                  <a:srgbClr val="0070C0"/>
                </a:solidFill>
                <a:sym typeface="Wingdings" panose="05000000000000000000" pitchFamily="2" charset="2"/>
              </a:rPr>
              <a:t>Integration of upstream orifices unreliable around MgB2 cables </a:t>
            </a:r>
            <a:r>
              <a:rPr lang="en-GB" dirty="0" smtClean="0">
                <a:sym typeface="Wingdings" panose="05000000000000000000" pitchFamily="2" charset="2"/>
              </a:rPr>
              <a:t>(various </a:t>
            </a:r>
            <a:r>
              <a:rPr lang="en-GB" dirty="0" smtClean="0">
                <a:latin typeface="Calibri" panose="020F0502020204030204" pitchFamily="34" charset="0"/>
                <a:sym typeface="Wingdings" panose="05000000000000000000" pitchFamily="2" charset="2"/>
              </a:rPr>
              <a:t>Ø, </a:t>
            </a:r>
            <a:r>
              <a:rPr lang="en-GB" dirty="0" err="1" smtClean="0">
                <a:latin typeface="Calibri" panose="020F0502020204030204" pitchFamily="34" charset="0"/>
                <a:sym typeface="Wingdings" panose="05000000000000000000" pitchFamily="2" charset="2"/>
              </a:rPr>
              <a:t>Kapton</a:t>
            </a:r>
            <a:r>
              <a:rPr lang="en-GB" dirty="0" smtClean="0">
                <a:latin typeface="Calibri" panose="020F0502020204030204" pitchFamily="34" charset="0"/>
                <a:sym typeface="Wingdings" panose="05000000000000000000" pitchFamily="2" charset="2"/>
              </a:rPr>
              <a:t>, solder geometry)</a:t>
            </a:r>
            <a:endParaRPr lang="en-GB" dirty="0" smtClean="0">
              <a:sym typeface="Wingdings" panose="05000000000000000000" pitchFamily="2" charset="2"/>
            </a:endParaRPr>
          </a:p>
          <a:p>
            <a:pPr lvl="2"/>
            <a:endParaRPr lang="en-GB" b="1" dirty="0">
              <a:solidFill>
                <a:srgbClr val="00B050"/>
              </a:solidFill>
              <a:latin typeface="Calibri" panose="020F0502020204030204" pitchFamily="34" charset="0"/>
              <a:sym typeface="Wingdings" panose="05000000000000000000" pitchFamily="2" charset="2"/>
            </a:endParaRPr>
          </a:p>
          <a:p>
            <a:pPr lvl="2"/>
            <a:endParaRPr lang="en-GB" b="1" dirty="0" smtClean="0">
              <a:solidFill>
                <a:srgbClr val="00B050"/>
              </a:solidFill>
              <a:latin typeface="Calibri" panose="020F0502020204030204" pitchFamily="34" charset="0"/>
              <a:sym typeface="Wingdings" panose="05000000000000000000" pitchFamily="2" charset="2"/>
            </a:endParaRPr>
          </a:p>
          <a:p>
            <a:pPr lvl="2"/>
            <a:endParaRPr lang="en-GB" b="1" dirty="0" smtClean="0">
              <a:solidFill>
                <a:srgbClr val="00B050"/>
              </a:solidFill>
              <a:latin typeface="Calibri" panose="020F0502020204030204" pitchFamily="34" charset="0"/>
              <a:sym typeface="Wingdings" panose="05000000000000000000" pitchFamily="2" charset="2"/>
            </a:endParaRPr>
          </a:p>
          <a:p>
            <a:pPr lvl="2"/>
            <a:endParaRPr lang="en-GB" b="1" dirty="0" smtClean="0">
              <a:solidFill>
                <a:srgbClr val="00B050"/>
              </a:solidFill>
              <a:latin typeface="Calibri" panose="020F0502020204030204" pitchFamily="34" charset="0"/>
              <a:sym typeface="Wingdings" panose="05000000000000000000" pitchFamily="2" charset="2"/>
            </a:endParaRPr>
          </a:p>
          <a:p>
            <a:pPr lvl="2"/>
            <a:endParaRPr lang="en-GB" b="1" dirty="0">
              <a:solidFill>
                <a:srgbClr val="00B050"/>
              </a:solidFill>
              <a:latin typeface="Calibri" panose="020F0502020204030204" pitchFamily="34" charset="0"/>
              <a:sym typeface="Wingdings" panose="05000000000000000000" pitchFamily="2" charset="2"/>
            </a:endParaRPr>
          </a:p>
          <a:p>
            <a:pPr lvl="2"/>
            <a:endParaRPr lang="en-GB" b="1" dirty="0" smtClean="0">
              <a:solidFill>
                <a:srgbClr val="00B050"/>
              </a:solidFill>
              <a:latin typeface="Calibri" panose="020F0502020204030204" pitchFamily="34" charset="0"/>
              <a:sym typeface="Wingdings" panose="05000000000000000000" pitchFamily="2" charset="2"/>
            </a:endParaRPr>
          </a:p>
          <a:p>
            <a:pPr lvl="2"/>
            <a:endParaRPr lang="en-GB" b="1" dirty="0">
              <a:solidFill>
                <a:srgbClr val="00B050"/>
              </a:solidFill>
              <a:latin typeface="Calibri" panose="020F0502020204030204" pitchFamily="34" charset="0"/>
              <a:sym typeface="Wingdings" panose="05000000000000000000" pitchFamily="2" charset="2"/>
            </a:endParaRPr>
          </a:p>
          <a:p>
            <a:r>
              <a:rPr lang="en-GB" b="1" dirty="0" smtClean="0"/>
              <a:t>What if:</a:t>
            </a:r>
          </a:p>
          <a:p>
            <a:pPr lvl="1"/>
            <a:r>
              <a:rPr lang="en-GB" b="1" dirty="0" smtClean="0">
                <a:solidFill>
                  <a:srgbClr val="0070C0"/>
                </a:solidFill>
                <a:sym typeface="Wingdings" panose="05000000000000000000" pitchFamily="2" charset="2"/>
              </a:rPr>
              <a:t> A limited </a:t>
            </a:r>
            <a:r>
              <a:rPr lang="en-GB" b="1" dirty="0" err="1" smtClean="0">
                <a:solidFill>
                  <a:srgbClr val="0070C0"/>
                </a:solidFill>
                <a:sym typeface="Wingdings" panose="05000000000000000000" pitchFamily="2" charset="2"/>
              </a:rPr>
              <a:t>diffirence</a:t>
            </a:r>
            <a:r>
              <a:rPr lang="en-GB" b="1" dirty="0" smtClean="0">
                <a:solidFill>
                  <a:srgbClr val="0070C0"/>
                </a:solidFill>
                <a:sym typeface="Wingdings" panose="05000000000000000000" pitchFamily="2" charset="2"/>
              </a:rPr>
              <a:t> between parallel circuits implies high mass flows unbalance</a:t>
            </a:r>
            <a:r>
              <a:rPr lang="en-GB" dirty="0" smtClean="0">
                <a:sym typeface="Wingdings" panose="05000000000000000000" pitchFamily="2" charset="2"/>
              </a:rPr>
              <a:t> (</a:t>
            </a:r>
            <a:r>
              <a:rPr lang="en-GB" dirty="0">
                <a:sym typeface="Wingdings" panose="05000000000000000000" pitchFamily="2" charset="2"/>
              </a:rPr>
              <a:t>higher R, </a:t>
            </a:r>
            <a:r>
              <a:rPr lang="en-GB" dirty="0" err="1">
                <a:sym typeface="Wingdings" panose="05000000000000000000" pitchFamily="2" charset="2"/>
              </a:rPr>
              <a:t>Kapton</a:t>
            </a:r>
            <a:r>
              <a:rPr lang="en-GB" dirty="0">
                <a:sym typeface="Wingdings" panose="05000000000000000000" pitchFamily="2" charset="2"/>
              </a:rPr>
              <a:t>, solder) </a:t>
            </a:r>
            <a:endParaRPr lang="en-GB" dirty="0" smtClean="0">
              <a:sym typeface="Wingdings" panose="05000000000000000000" pitchFamily="2" charset="2"/>
            </a:endParaRPr>
          </a:p>
          <a:p>
            <a:pPr lvl="3"/>
            <a:r>
              <a:rPr lang="en-GB" dirty="0"/>
              <a:t>One splice sub-hole is blocked </a:t>
            </a:r>
            <a:r>
              <a:rPr lang="en-GB" dirty="0">
                <a:sym typeface="Wingdings" panose="05000000000000000000" pitchFamily="2" charset="2"/>
              </a:rPr>
              <a:t> </a:t>
            </a:r>
            <a:r>
              <a:rPr lang="en-GB" dirty="0" err="1">
                <a:sym typeface="Wingdings" panose="05000000000000000000" pitchFamily="2" charset="2"/>
              </a:rPr>
              <a:t>Atr</a:t>
            </a:r>
            <a:r>
              <a:rPr lang="en-GB" dirty="0">
                <a:sym typeface="Wingdings" panose="05000000000000000000" pitchFamily="2" charset="2"/>
              </a:rPr>
              <a:t> reduced by 15%  Q reduced by 15%: Non critical</a:t>
            </a:r>
          </a:p>
          <a:p>
            <a:pPr lvl="3"/>
            <a:r>
              <a:rPr lang="en-GB" dirty="0">
                <a:sym typeface="Wingdings" panose="05000000000000000000" pitchFamily="2" charset="2"/>
              </a:rPr>
              <a:t>One splice is warmer  </a:t>
            </a:r>
            <a:r>
              <a:rPr lang="en-GB" dirty="0">
                <a:latin typeface="Calibri" panose="020F0502020204030204" pitchFamily="34" charset="0"/>
                <a:sym typeface="Wingdings" panose="05000000000000000000" pitchFamily="2" charset="2"/>
              </a:rPr>
              <a:t>∆P increase  local mass flow decreases further</a:t>
            </a:r>
            <a:endParaRPr lang="en-GB" dirty="0">
              <a:sym typeface="Wingdings" panose="05000000000000000000" pitchFamily="2" charset="2"/>
            </a:endParaRPr>
          </a:p>
          <a:p>
            <a:pPr lvl="3"/>
            <a:r>
              <a:rPr lang="en-GB" dirty="0">
                <a:sym typeface="Wingdings" panose="05000000000000000000" pitchFamily="2" charset="2"/>
              </a:rPr>
              <a:t>One splice needs twice more heat extraction  total mass flow +150%</a:t>
            </a:r>
          </a:p>
          <a:p>
            <a:pPr lvl="3"/>
            <a:r>
              <a:rPr lang="en-GB" dirty="0">
                <a:sym typeface="Wingdings" panose="05000000000000000000" pitchFamily="2" charset="2"/>
              </a:rPr>
              <a:t>Support and flowing areas obstructions not perfect  </a:t>
            </a:r>
            <a:r>
              <a:rPr lang="en-GB" dirty="0" err="1">
                <a:sym typeface="Wingdings" panose="05000000000000000000" pitchFamily="2" charset="2"/>
              </a:rPr>
              <a:t>mis</a:t>
            </a:r>
            <a:r>
              <a:rPr lang="en-GB" dirty="0">
                <a:sym typeface="Wingdings" panose="05000000000000000000" pitchFamily="2" charset="2"/>
              </a:rPr>
              <a:t> balance between hydraulic parallel circuits</a:t>
            </a:r>
          </a:p>
          <a:p>
            <a:pPr lvl="1"/>
            <a:endParaRPr lang="en-GB" dirty="0" smtClean="0">
              <a:sym typeface="Wingdings" panose="05000000000000000000" pitchFamily="2" charset="2"/>
            </a:endParaRPr>
          </a:p>
          <a:p>
            <a:endParaRPr lang="en-GB" dirty="0">
              <a:sym typeface="Wingdings" panose="05000000000000000000" pitchFamily="2" charset="2"/>
            </a:endParaRPr>
          </a:p>
          <a:p>
            <a:pPr marL="0" indent="0">
              <a:buNone/>
            </a:pPr>
            <a:endParaRPr lang="en-GB" dirty="0" smtClean="0">
              <a:sym typeface="Wingdings" panose="05000000000000000000" pitchFamily="2" charset="2"/>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6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600" b="0" i="0" u="none" strike="noStrike" kern="1200" cap="none" spc="0" normalizeH="0" baseline="0" noProof="0">
              <a:ln>
                <a:noFill/>
              </a:ln>
              <a:solidFill>
                <a:srgbClr val="64BCD9"/>
              </a:solidFill>
              <a:effectLst/>
              <a:uLnTx/>
              <a:uFillTx/>
              <a:latin typeface="Arial"/>
              <a:ea typeface="+mn-ea"/>
              <a:cs typeface="+mn-cs"/>
            </a:endParaRPr>
          </a:p>
        </p:txBody>
      </p:sp>
      <p:grpSp>
        <p:nvGrpSpPr>
          <p:cNvPr id="39" name="Group 38"/>
          <p:cNvGrpSpPr/>
          <p:nvPr/>
        </p:nvGrpSpPr>
        <p:grpSpPr>
          <a:xfrm>
            <a:off x="9966014" y="90755"/>
            <a:ext cx="2141001" cy="798548"/>
            <a:chOff x="9300792" y="2290832"/>
            <a:chExt cx="2141001" cy="1012915"/>
          </a:xfrm>
        </p:grpSpPr>
        <p:cxnSp>
          <p:nvCxnSpPr>
            <p:cNvPr id="6" name="Straight Connector 5"/>
            <p:cNvCxnSpPr/>
            <p:nvPr/>
          </p:nvCxnSpPr>
          <p:spPr>
            <a:xfrm>
              <a:off x="10950986" y="2797823"/>
              <a:ext cx="230186" cy="0"/>
            </a:xfrm>
            <a:prstGeom prst="line">
              <a:avLst/>
            </a:prstGeom>
            <a:noFill/>
            <a:ln w="206375">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cxnSp>
        <p:sp>
          <p:nvSpPr>
            <p:cNvPr id="7" name="Rectangle 6"/>
            <p:cNvSpPr/>
            <p:nvPr/>
          </p:nvSpPr>
          <p:spPr>
            <a:xfrm>
              <a:off x="9300792" y="2299144"/>
              <a:ext cx="1650649" cy="1004603"/>
            </a:xfrm>
            <a:prstGeom prst="rect">
              <a:avLst/>
            </a:prstGeom>
            <a:solidFill>
              <a:srgbClr val="FFC000"/>
            </a:solidFill>
            <a:ln w="635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cxnSp>
          <p:nvCxnSpPr>
            <p:cNvPr id="8" name="Straight Connector 7"/>
            <p:cNvCxnSpPr/>
            <p:nvPr/>
          </p:nvCxnSpPr>
          <p:spPr>
            <a:xfrm>
              <a:off x="9300792" y="2654888"/>
              <a:ext cx="0" cy="298692"/>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7" idx="1"/>
            </p:cNvCxnSpPr>
            <p:nvPr/>
          </p:nvCxnSpPr>
          <p:spPr>
            <a:xfrm flipV="1">
              <a:off x="9300792" y="2794918"/>
              <a:ext cx="1880380" cy="6526"/>
            </a:xfrm>
            <a:prstGeom prst="line">
              <a:avLst/>
            </a:prstGeom>
            <a:noFill/>
            <a:ln w="635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sp>
          <p:nvSpPr>
            <p:cNvPr id="10" name="Rectangle 9"/>
            <p:cNvSpPr/>
            <p:nvPr/>
          </p:nvSpPr>
          <p:spPr>
            <a:xfrm>
              <a:off x="9436672" y="2654887"/>
              <a:ext cx="288518" cy="298692"/>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11" name="Straight Connector 10"/>
            <p:cNvCxnSpPr/>
            <p:nvPr/>
          </p:nvCxnSpPr>
          <p:spPr>
            <a:xfrm>
              <a:off x="10639296" y="2462694"/>
              <a:ext cx="346491" cy="0"/>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12" name="Straight Connector 11"/>
            <p:cNvCxnSpPr>
              <a:endCxn id="25" idx="3"/>
            </p:cNvCxnSpPr>
            <p:nvPr/>
          </p:nvCxnSpPr>
          <p:spPr>
            <a:xfrm flipH="1" flipV="1">
              <a:off x="10831593" y="2462984"/>
              <a:ext cx="99244" cy="4072"/>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13" name="Straight Connector 12"/>
            <p:cNvCxnSpPr/>
            <p:nvPr/>
          </p:nvCxnSpPr>
          <p:spPr>
            <a:xfrm>
              <a:off x="10908505" y="3137473"/>
              <a:ext cx="77283" cy="0"/>
            </a:xfrm>
            <a:prstGeom prst="line">
              <a:avLst/>
            </a:prstGeom>
            <a:noFill/>
            <a:ln w="762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14" name="Straight Connector 13"/>
            <p:cNvCxnSpPr/>
            <p:nvPr/>
          </p:nvCxnSpPr>
          <p:spPr>
            <a:xfrm>
              <a:off x="10633709" y="3144510"/>
              <a:ext cx="352078" cy="0"/>
            </a:xfrm>
            <a:prstGeom prst="line">
              <a:avLst/>
            </a:prstGeom>
            <a:noFill/>
            <a:ln w="139700">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cxnSp>
        <p:cxnSp>
          <p:nvCxnSpPr>
            <p:cNvPr id="15" name="Straight Connector 14"/>
            <p:cNvCxnSpPr>
              <a:endCxn id="29" idx="3"/>
            </p:cNvCxnSpPr>
            <p:nvPr/>
          </p:nvCxnSpPr>
          <p:spPr>
            <a:xfrm flipH="1" flipV="1">
              <a:off x="10829537" y="3145607"/>
              <a:ext cx="156250" cy="2"/>
            </a:xfrm>
            <a:prstGeom prst="line">
              <a:avLst/>
            </a:prstGeom>
            <a:noFill/>
            <a:ln w="12700">
              <a:solidFill>
                <a:schemeClr val="accent2">
                  <a:lumMod val="60000"/>
                  <a:lumOff val="40000"/>
                </a:schemeClr>
              </a:solidFill>
              <a:prstDash val="sysDot"/>
            </a:ln>
            <a:effectLst/>
          </p:spPr>
          <p:style>
            <a:lnRef idx="1">
              <a:schemeClr val="accent1"/>
            </a:lnRef>
            <a:fillRef idx="3">
              <a:schemeClr val="accent1"/>
            </a:fillRef>
            <a:effectRef idx="2">
              <a:schemeClr val="accent1"/>
            </a:effectRef>
            <a:fontRef idx="minor">
              <a:schemeClr val="lt1"/>
            </a:fontRef>
          </p:style>
        </p:cxnSp>
        <p:sp>
          <p:nvSpPr>
            <p:cNvPr id="16" name="Freeform 15"/>
            <p:cNvSpPr/>
            <p:nvPr/>
          </p:nvSpPr>
          <p:spPr>
            <a:xfrm>
              <a:off x="9416166" y="2452374"/>
              <a:ext cx="1291601" cy="339394"/>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7" name="Freeform 16"/>
            <p:cNvSpPr/>
            <p:nvPr/>
          </p:nvSpPr>
          <p:spPr>
            <a:xfrm flipV="1">
              <a:off x="9418237" y="2809643"/>
              <a:ext cx="1291601" cy="339394"/>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a:solidFill>
                <a:schemeClr val="bg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nvGrpSpPr>
            <p:cNvPr id="18" name="Group 17"/>
            <p:cNvGrpSpPr/>
            <p:nvPr/>
          </p:nvGrpSpPr>
          <p:grpSpPr>
            <a:xfrm>
              <a:off x="9685471" y="2472820"/>
              <a:ext cx="1230637" cy="654976"/>
              <a:chOff x="9685471" y="2472820"/>
              <a:chExt cx="1230637" cy="654976"/>
            </a:xfrm>
          </p:grpSpPr>
          <p:sp>
            <p:nvSpPr>
              <p:cNvPr id="19" name="Rectangle 18"/>
              <p:cNvSpPr/>
              <p:nvPr/>
            </p:nvSpPr>
            <p:spPr>
              <a:xfrm>
                <a:off x="10368011" y="2472820"/>
                <a:ext cx="548097" cy="654976"/>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0" name="Rectangle 19"/>
              <p:cNvSpPr/>
              <p:nvPr/>
            </p:nvSpPr>
            <p:spPr>
              <a:xfrm>
                <a:off x="10232854" y="2497098"/>
                <a:ext cx="319785" cy="586458"/>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1" name="Rectangle 20"/>
              <p:cNvSpPr/>
              <p:nvPr/>
            </p:nvSpPr>
            <p:spPr>
              <a:xfrm>
                <a:off x="10109028" y="2561386"/>
                <a:ext cx="177284" cy="492303"/>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2" name="Rectangle 21"/>
              <p:cNvSpPr/>
              <p:nvPr/>
            </p:nvSpPr>
            <p:spPr>
              <a:xfrm>
                <a:off x="10022158" y="2620433"/>
                <a:ext cx="190485" cy="343390"/>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3" name="Rectangle 22"/>
              <p:cNvSpPr/>
              <p:nvPr/>
            </p:nvSpPr>
            <p:spPr>
              <a:xfrm>
                <a:off x="9685471" y="2684361"/>
                <a:ext cx="341114" cy="236504"/>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24" name="Freeform 23"/>
            <p:cNvSpPr/>
            <p:nvPr/>
          </p:nvSpPr>
          <p:spPr>
            <a:xfrm>
              <a:off x="9395928" y="2458140"/>
              <a:ext cx="1291601" cy="339394"/>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5" name="Rectangle 24"/>
            <p:cNvSpPr/>
            <p:nvPr/>
          </p:nvSpPr>
          <p:spPr>
            <a:xfrm>
              <a:off x="10685405" y="2424714"/>
              <a:ext cx="146189" cy="76538"/>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6" name="Freeform 25"/>
            <p:cNvSpPr/>
            <p:nvPr/>
          </p:nvSpPr>
          <p:spPr>
            <a:xfrm flipV="1">
              <a:off x="9397998" y="2803879"/>
              <a:ext cx="1291601" cy="339394"/>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p:cNvSpPr/>
            <p:nvPr/>
          </p:nvSpPr>
          <p:spPr>
            <a:xfrm>
              <a:off x="10722007" y="2500675"/>
              <a:ext cx="78284" cy="231441"/>
            </a:xfrm>
            <a:prstGeom prst="rect">
              <a:avLst/>
            </a:prstGeom>
            <a:solidFill>
              <a:srgbClr val="C2E4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8" name="Rectangle 27"/>
            <p:cNvSpPr/>
            <p:nvPr/>
          </p:nvSpPr>
          <p:spPr>
            <a:xfrm>
              <a:off x="10721822" y="2858880"/>
              <a:ext cx="78284" cy="247362"/>
            </a:xfrm>
            <a:prstGeom prst="rect">
              <a:avLst/>
            </a:prstGeom>
            <a:solidFill>
              <a:srgbClr val="C2E4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29" name="Rectangle 28"/>
            <p:cNvSpPr/>
            <p:nvPr/>
          </p:nvSpPr>
          <p:spPr>
            <a:xfrm>
              <a:off x="10683349" y="3107338"/>
              <a:ext cx="146189" cy="76538"/>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cxnSp>
          <p:nvCxnSpPr>
            <p:cNvPr id="30" name="Straight Connector 29"/>
            <p:cNvCxnSpPr>
              <a:stCxn id="7" idx="1"/>
            </p:cNvCxnSpPr>
            <p:nvPr/>
          </p:nvCxnSpPr>
          <p:spPr>
            <a:xfrm flipV="1">
              <a:off x="9300792" y="2795041"/>
              <a:ext cx="1880378" cy="6404"/>
            </a:xfrm>
            <a:prstGeom prst="line">
              <a:avLst/>
            </a:pr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cxnSp>
        <p:cxnSp>
          <p:nvCxnSpPr>
            <p:cNvPr id="31" name="Straight Connector 30"/>
            <p:cNvCxnSpPr/>
            <p:nvPr/>
          </p:nvCxnSpPr>
          <p:spPr>
            <a:xfrm flipV="1">
              <a:off x="10754753" y="2290832"/>
              <a:ext cx="0" cy="1267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10754753" y="3177045"/>
              <a:ext cx="0" cy="126702"/>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Right Arrow 32"/>
            <p:cNvSpPr/>
            <p:nvPr/>
          </p:nvSpPr>
          <p:spPr>
            <a:xfrm>
              <a:off x="11033759" y="2382358"/>
              <a:ext cx="205707" cy="1083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4" name="Right Arrow 33"/>
            <p:cNvSpPr/>
            <p:nvPr/>
          </p:nvSpPr>
          <p:spPr>
            <a:xfrm>
              <a:off x="11236086" y="2723333"/>
              <a:ext cx="205707" cy="167600"/>
            </a:xfrm>
            <a:prstGeom prst="rightArrow">
              <a:avLst/>
            </a:prstGeom>
            <a:gradFill>
              <a:gsLst>
                <a:gs pos="0">
                  <a:srgbClr val="00B050"/>
                </a:gs>
                <a:gs pos="100000">
                  <a:srgbClr val="E7F4D8"/>
                </a:gs>
              </a:gsLst>
            </a:gra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5" name="Right Arrow 34"/>
            <p:cNvSpPr/>
            <p:nvPr/>
          </p:nvSpPr>
          <p:spPr>
            <a:xfrm>
              <a:off x="11033758" y="3093928"/>
              <a:ext cx="205707" cy="107308"/>
            </a:xfrm>
            <a:prstGeom prst="rightArrow">
              <a:avLst/>
            </a:prstGeom>
            <a:gradFill>
              <a:gsLst>
                <a:gs pos="1000">
                  <a:schemeClr val="accent2">
                    <a:lumMod val="60000"/>
                    <a:lumOff val="40000"/>
                  </a:schemeClr>
                </a:gs>
                <a:gs pos="100000">
                  <a:schemeClr val="accent4">
                    <a:lumMod val="20000"/>
                    <a:lumOff val="80000"/>
                  </a:schemeClr>
                </a:gs>
              </a:gsLst>
            </a:gra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6" name="Right Arrow 35"/>
            <p:cNvSpPr/>
            <p:nvPr/>
          </p:nvSpPr>
          <p:spPr>
            <a:xfrm>
              <a:off x="10680542" y="2308420"/>
              <a:ext cx="205707" cy="1083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7" name="Right Arrow 36"/>
            <p:cNvSpPr/>
            <p:nvPr/>
          </p:nvSpPr>
          <p:spPr>
            <a:xfrm>
              <a:off x="10680541" y="3065577"/>
              <a:ext cx="205707" cy="45719"/>
            </a:xfrm>
            <a:prstGeom prst="rightArrow">
              <a:avLst/>
            </a:prstGeom>
            <a:gradFill>
              <a:gsLst>
                <a:gs pos="1000">
                  <a:schemeClr val="accent2">
                    <a:lumMod val="60000"/>
                    <a:lumOff val="40000"/>
                  </a:schemeClr>
                </a:gs>
                <a:gs pos="100000">
                  <a:schemeClr val="accent4">
                    <a:lumMod val="20000"/>
                    <a:lumOff val="80000"/>
                  </a:schemeClr>
                </a:gs>
              </a:gsLst>
            </a:gradFill>
            <a:ln w="31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8" name="Right Arrow 37"/>
            <p:cNvSpPr/>
            <p:nvPr/>
          </p:nvSpPr>
          <p:spPr>
            <a:xfrm>
              <a:off x="10679810" y="2613354"/>
              <a:ext cx="205707" cy="138474"/>
            </a:xfrm>
            <a:prstGeom prst="rightArrow">
              <a:avLst/>
            </a:prstGeom>
            <a:gradFill>
              <a:gsLst>
                <a:gs pos="0">
                  <a:srgbClr val="00B050"/>
                </a:gs>
                <a:gs pos="100000">
                  <a:srgbClr val="E7F4D8"/>
                </a:gs>
              </a:gsLst>
            </a:gra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aphicFrame>
        <p:nvGraphicFramePr>
          <p:cNvPr id="135" name="Chart 134"/>
          <p:cNvGraphicFramePr>
            <a:graphicFrameLocks/>
          </p:cNvGraphicFramePr>
          <p:nvPr>
            <p:extLst/>
          </p:nvPr>
        </p:nvGraphicFramePr>
        <p:xfrm>
          <a:off x="8215965" y="3237834"/>
          <a:ext cx="3976035" cy="2743200"/>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142" name="TextBox 141"/>
              <p:cNvSpPr txBox="1"/>
              <p:nvPr/>
            </p:nvSpPr>
            <p:spPr>
              <a:xfrm>
                <a:off x="11620671" y="4719346"/>
                <a:ext cx="418513" cy="16575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0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acc>
                            <m:accPr>
                              <m:chr m:val="̇"/>
                              <m:ctrlPr>
                                <a:rPr kumimoji="0" lang="en-GB" sz="10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accPr>
                            <m:e>
                              <m:r>
                                <a:rPr kumimoji="0" lang="en-GB" sz="10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𝑚</m:t>
                              </m:r>
                            </m:e>
                          </m:acc>
                        </m:e>
                        <m:sub>
                          <m:r>
                            <a:rPr kumimoji="0" lang="en-GB" sz="10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𝑠𝑝𝑙𝑖𝑐𝑒</m:t>
                          </m:r>
                        </m:sub>
                      </m:sSub>
                    </m:oMath>
                  </m:oMathPara>
                </a14:m>
                <a:endParaRPr kumimoji="0" lang="en-GB" sz="1000" b="0" i="0" u="none" strike="noStrike" kern="1200" cap="none" spc="0" normalizeH="0" baseline="0" noProof="0" dirty="0">
                  <a:ln>
                    <a:noFill/>
                  </a:ln>
                  <a:solidFill>
                    <a:srgbClr val="0070C0"/>
                  </a:solidFill>
                  <a:effectLst/>
                  <a:uLnTx/>
                  <a:uFillTx/>
                  <a:latin typeface="Arial"/>
                  <a:ea typeface="+mn-ea"/>
                  <a:cs typeface="+mn-cs"/>
                </a:endParaRPr>
              </a:p>
            </p:txBody>
          </p:sp>
        </mc:Choice>
        <mc:Fallback xmlns="">
          <p:sp>
            <p:nvSpPr>
              <p:cNvPr id="142" name="TextBox 141"/>
              <p:cNvSpPr txBox="1">
                <a:spLocks noRot="1" noChangeAspect="1" noMove="1" noResize="1" noEditPoints="1" noAdjustHandles="1" noChangeArrowheads="1" noChangeShapeType="1" noTextEdit="1"/>
              </p:cNvSpPr>
              <p:nvPr/>
            </p:nvSpPr>
            <p:spPr>
              <a:xfrm>
                <a:off x="11620671" y="4719346"/>
                <a:ext cx="418513" cy="165751"/>
              </a:xfrm>
              <a:prstGeom prst="rect">
                <a:avLst/>
              </a:prstGeom>
              <a:blipFill>
                <a:blip r:embed="rId3"/>
                <a:stretch>
                  <a:fillRect l="-2899" r="-1449" b="-259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3" name="TextBox 142"/>
              <p:cNvSpPr txBox="1"/>
              <p:nvPr/>
            </p:nvSpPr>
            <p:spPr>
              <a:xfrm>
                <a:off x="11278626" y="3831606"/>
                <a:ext cx="394852"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0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ctrlPr>
                        </m:sSubPr>
                        <m:e>
                          <m:acc>
                            <m:accPr>
                              <m:chr m:val="̇"/>
                              <m:ctrlPr>
                                <a:rPr kumimoji="0" lang="en-GB" sz="10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ctrlPr>
                            </m:accPr>
                            <m:e>
                              <m:r>
                                <a:rPr kumimoji="0" lang="en-GB" sz="10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𝑚</m:t>
                              </m:r>
                            </m:e>
                          </m:acc>
                        </m:e>
                        <m:sub>
                          <m:r>
                            <a:rPr kumimoji="0" lang="en-GB" sz="10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𝐷𝑁</m:t>
                          </m:r>
                          <m:r>
                            <a:rPr kumimoji="0" lang="en-GB" sz="1000" b="0" i="1" u="none" strike="noStrike" kern="1200" cap="none" spc="0" normalizeH="0" baseline="0" noProof="0" smtClean="0">
                              <a:ln>
                                <a:noFill/>
                              </a:ln>
                              <a:solidFill>
                                <a:srgbClr val="FB963C">
                                  <a:lumMod val="75000"/>
                                </a:srgbClr>
                              </a:solidFill>
                              <a:effectLst/>
                              <a:uLnTx/>
                              <a:uFillTx/>
                              <a:latin typeface="Cambria Math" panose="02040503050406030204" pitchFamily="18" charset="0"/>
                              <a:ea typeface="+mn-ea"/>
                              <a:cs typeface="+mn-cs"/>
                            </a:rPr>
                            <m:t>40</m:t>
                          </m:r>
                        </m:sub>
                      </m:sSub>
                    </m:oMath>
                  </m:oMathPara>
                </a14:m>
                <a:endParaRPr kumimoji="0" lang="en-GB" sz="1000" b="0" i="0" u="none" strike="noStrike" kern="1200" cap="none" spc="0" normalizeH="0" baseline="0" noProof="0" dirty="0">
                  <a:ln>
                    <a:noFill/>
                  </a:ln>
                  <a:solidFill>
                    <a:srgbClr val="FB963C">
                      <a:lumMod val="75000"/>
                    </a:srgbClr>
                  </a:solidFill>
                  <a:effectLst/>
                  <a:uLnTx/>
                  <a:uFillTx/>
                  <a:latin typeface="Arial"/>
                  <a:ea typeface="+mn-ea"/>
                  <a:cs typeface="+mn-cs"/>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11278626" y="3831606"/>
                <a:ext cx="394852" cy="153888"/>
              </a:xfrm>
              <a:prstGeom prst="rect">
                <a:avLst/>
              </a:prstGeom>
              <a:blipFill>
                <a:blip r:embed="rId4"/>
                <a:stretch>
                  <a:fillRect l="-3077" r="-3077" b="-16000"/>
                </a:stretch>
              </a:blipFill>
            </p:spPr>
            <p:txBody>
              <a:bodyPr/>
              <a:lstStyle/>
              <a:p>
                <a:r>
                  <a:rPr lang="en-GB">
                    <a:noFill/>
                  </a:rPr>
                  <a:t> </a:t>
                </a:r>
              </a:p>
            </p:txBody>
          </p:sp>
        </mc:Fallback>
      </mc:AlternateContent>
      <p:grpSp>
        <p:nvGrpSpPr>
          <p:cNvPr id="56" name="Group 55"/>
          <p:cNvGrpSpPr/>
          <p:nvPr/>
        </p:nvGrpSpPr>
        <p:grpSpPr>
          <a:xfrm>
            <a:off x="8590978" y="1030951"/>
            <a:ext cx="3516037" cy="1711279"/>
            <a:chOff x="8634928" y="2386339"/>
            <a:chExt cx="3516037" cy="1711279"/>
          </a:xfrm>
        </p:grpSpPr>
        <p:sp>
          <p:nvSpPr>
            <p:cNvPr id="130" name="TextBox 129"/>
            <p:cNvSpPr txBox="1"/>
            <p:nvPr/>
          </p:nvSpPr>
          <p:spPr>
            <a:xfrm>
              <a:off x="8634928" y="3186661"/>
              <a:ext cx="1743935"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central flowing area :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DN40 38% of total flow</a:t>
              </a:r>
              <a:endParaRPr kumimoji="0" lang="en-GB" sz="1000" b="0" i="0" u="none" strike="noStrike" kern="1200" cap="none" spc="0" normalizeH="0" baseline="0" noProof="0" dirty="0">
                <a:ln>
                  <a:noFill/>
                </a:ln>
                <a:solidFill>
                  <a:srgbClr val="0070C0"/>
                </a:solidFill>
                <a:effectLst/>
                <a:uLnTx/>
                <a:uFillTx/>
                <a:latin typeface="Arial"/>
                <a:ea typeface="+mn-ea"/>
                <a:cs typeface="+mn-cs"/>
              </a:endParaRPr>
            </a:p>
          </p:txBody>
        </p:sp>
        <p:grpSp>
          <p:nvGrpSpPr>
            <p:cNvPr id="57" name="Group 56"/>
            <p:cNvGrpSpPr/>
            <p:nvPr/>
          </p:nvGrpSpPr>
          <p:grpSpPr>
            <a:xfrm>
              <a:off x="8879588" y="2386339"/>
              <a:ext cx="3271377" cy="1711279"/>
              <a:chOff x="8636994" y="2339686"/>
              <a:chExt cx="3271377" cy="1711279"/>
            </a:xfrm>
          </p:grpSpPr>
          <p:pic>
            <p:nvPicPr>
              <p:cNvPr id="82" name="Picture 81"/>
              <p:cNvPicPr>
                <a:picLocks noChangeAspect="1"/>
              </p:cNvPicPr>
              <p:nvPr/>
            </p:nvPicPr>
            <p:blipFill rotWithShape="1">
              <a:blip r:embed="rId5"/>
              <a:srcRect l="8646" t="3887" r="2298" b="4077"/>
              <a:stretch/>
            </p:blipFill>
            <p:spPr>
              <a:xfrm>
                <a:off x="10199725" y="2339686"/>
                <a:ext cx="1708646" cy="1711279"/>
              </a:xfrm>
              <a:prstGeom prst="rect">
                <a:avLst/>
              </a:prstGeom>
            </p:spPr>
          </p:pic>
          <p:cxnSp>
            <p:nvCxnSpPr>
              <p:cNvPr id="127" name="Straight Arrow Connector 126"/>
              <p:cNvCxnSpPr>
                <a:stCxn id="130" idx="3"/>
              </p:cNvCxnSpPr>
              <p:nvPr/>
            </p:nvCxnSpPr>
            <p:spPr>
              <a:xfrm flipV="1">
                <a:off x="10136269" y="3188931"/>
                <a:ext cx="757418" cy="1511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8" name="TextBox 127"/>
              <p:cNvSpPr txBox="1"/>
              <p:nvPr/>
            </p:nvSpPr>
            <p:spPr>
              <a:xfrm>
                <a:off x="8965551" y="2492859"/>
                <a:ext cx="130356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18kA flowing area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DN20 5% total flow</a:t>
                </a:r>
                <a:endParaRPr kumimoji="0" lang="en-GB" sz="1000" b="0" i="0" u="none" strike="noStrike" kern="1200" cap="none" spc="0" normalizeH="0" baseline="0" noProof="0" dirty="0">
                  <a:ln>
                    <a:noFill/>
                  </a:ln>
                  <a:solidFill>
                    <a:srgbClr val="0070C0"/>
                  </a:solidFill>
                  <a:effectLst/>
                  <a:uLnTx/>
                  <a:uFillTx/>
                  <a:latin typeface="Arial"/>
                  <a:ea typeface="+mn-ea"/>
                  <a:cs typeface="+mn-cs"/>
                </a:endParaRPr>
              </a:p>
            </p:txBody>
          </p:sp>
          <p:cxnSp>
            <p:nvCxnSpPr>
              <p:cNvPr id="129" name="Straight Arrow Connector 128"/>
              <p:cNvCxnSpPr>
                <a:stCxn id="128" idx="3"/>
              </p:cNvCxnSpPr>
              <p:nvPr/>
            </p:nvCxnSpPr>
            <p:spPr>
              <a:xfrm flipV="1">
                <a:off x="10269113" y="2489180"/>
                <a:ext cx="705781" cy="2037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a:stCxn id="133" idx="3"/>
              </p:cNvCxnSpPr>
              <p:nvPr/>
            </p:nvCxnSpPr>
            <p:spPr>
              <a:xfrm>
                <a:off x="10380929" y="3838556"/>
                <a:ext cx="289681" cy="748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3" name="TextBox 132"/>
              <p:cNvSpPr txBox="1"/>
              <p:nvPr/>
            </p:nvSpPr>
            <p:spPr>
              <a:xfrm>
                <a:off x="8636994" y="3638501"/>
                <a:ext cx="1743935"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Ext flowing area :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0070C0"/>
                    </a:solidFill>
                    <a:effectLst/>
                    <a:uLnTx/>
                    <a:uFillTx/>
                    <a:latin typeface="Arial"/>
                    <a:ea typeface="+mn-ea"/>
                    <a:cs typeface="+mn-cs"/>
                  </a:rPr>
                  <a:t>DN40, 38% of total flow</a:t>
                </a:r>
                <a:endParaRPr kumimoji="0" lang="en-GB" sz="1000" b="0" i="0" u="none" strike="noStrike" kern="1200" cap="none" spc="0" normalizeH="0" baseline="0" noProof="0" dirty="0">
                  <a:ln>
                    <a:noFill/>
                  </a:ln>
                  <a:solidFill>
                    <a:srgbClr val="0070C0"/>
                  </a:solidFill>
                  <a:effectLst/>
                  <a:uLnTx/>
                  <a:uFillTx/>
                  <a:latin typeface="Arial"/>
                  <a:ea typeface="+mn-ea"/>
                  <a:cs typeface="+mn-cs"/>
                </a:endParaRPr>
              </a:p>
            </p:txBody>
          </p:sp>
        </p:grpSp>
      </p:grpSp>
      <p:grpSp>
        <p:nvGrpSpPr>
          <p:cNvPr id="58" name="Group 57"/>
          <p:cNvGrpSpPr/>
          <p:nvPr/>
        </p:nvGrpSpPr>
        <p:grpSpPr>
          <a:xfrm>
            <a:off x="2444" y="1005630"/>
            <a:ext cx="4751244" cy="2004627"/>
            <a:chOff x="2444" y="924945"/>
            <a:chExt cx="4751244" cy="2004627"/>
          </a:xfrm>
        </p:grpSpPr>
        <mc:AlternateContent xmlns:mc="http://schemas.openxmlformats.org/markup-compatibility/2006" xmlns:a14="http://schemas.microsoft.com/office/drawing/2010/main">
          <mc:Choice Requires="a14">
            <p:sp>
              <p:nvSpPr>
                <p:cNvPr id="139" name="TextBox 138"/>
                <p:cNvSpPr txBox="1"/>
                <p:nvPr/>
              </p:nvSpPr>
              <p:spPr>
                <a:xfrm>
                  <a:off x="119575" y="1683365"/>
                  <a:ext cx="532902"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𝑡𝑜𝑡𝑎𝑙</m:t>
                            </m:r>
                          </m:sub>
                        </m:sSub>
                      </m:oMath>
                    </m:oMathPara>
                  </a14:m>
                  <a:endParaRPr kumimoji="0" lang="en-GB" sz="14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139" name="TextBox 138"/>
                <p:cNvSpPr txBox="1">
                  <a:spLocks noRot="1" noChangeAspect="1" noMove="1" noResize="1" noEditPoints="1" noAdjustHandles="1" noChangeArrowheads="1" noChangeShapeType="1" noTextEdit="1"/>
                </p:cNvSpPr>
                <p:nvPr/>
              </p:nvSpPr>
              <p:spPr>
                <a:xfrm>
                  <a:off x="119575" y="1683365"/>
                  <a:ext cx="532902" cy="215444"/>
                </a:xfrm>
                <a:prstGeom prst="rect">
                  <a:avLst/>
                </a:prstGeom>
                <a:blipFill>
                  <a:blip r:embed="rId6"/>
                  <a:stretch>
                    <a:fillRect l="-4598" b="-16667"/>
                  </a:stretch>
                </a:blipFill>
              </p:spPr>
              <p:txBody>
                <a:bodyPr/>
                <a:lstStyle/>
                <a:p>
                  <a:r>
                    <a:rPr lang="en-GB">
                      <a:noFill/>
                    </a:rPr>
                    <a:t> </a:t>
                  </a:r>
                </a:p>
              </p:txBody>
            </p:sp>
          </mc:Fallback>
        </mc:AlternateContent>
        <p:grpSp>
          <p:nvGrpSpPr>
            <p:cNvPr id="155" name="Group 154"/>
            <p:cNvGrpSpPr/>
            <p:nvPr/>
          </p:nvGrpSpPr>
          <p:grpSpPr>
            <a:xfrm>
              <a:off x="2444" y="924945"/>
              <a:ext cx="4751244" cy="2004627"/>
              <a:chOff x="3313532" y="3509696"/>
              <a:chExt cx="4751244" cy="2004627"/>
            </a:xfrm>
          </p:grpSpPr>
          <p:grpSp>
            <p:nvGrpSpPr>
              <p:cNvPr id="148" name="Group 147"/>
              <p:cNvGrpSpPr/>
              <p:nvPr/>
            </p:nvGrpSpPr>
            <p:grpSpPr>
              <a:xfrm>
                <a:off x="3313532" y="3509696"/>
                <a:ext cx="4317552" cy="1964975"/>
                <a:chOff x="3313532" y="3509696"/>
                <a:chExt cx="4317552" cy="1964975"/>
              </a:xfrm>
            </p:grpSpPr>
            <p:pic>
              <p:nvPicPr>
                <p:cNvPr id="79" name="Picture 78"/>
                <p:cNvPicPr>
                  <a:picLocks noChangeAspect="1"/>
                </p:cNvPicPr>
                <p:nvPr/>
              </p:nvPicPr>
              <p:blipFill>
                <a:blip r:embed="rId7">
                  <a:clrChange>
                    <a:clrFrom>
                      <a:srgbClr val="FFFFFF"/>
                    </a:clrFrom>
                    <a:clrTo>
                      <a:srgbClr val="FFFFFF">
                        <a:alpha val="0"/>
                      </a:srgbClr>
                    </a:clrTo>
                  </a:clrChange>
                </a:blip>
                <a:stretch>
                  <a:fillRect/>
                </a:stretch>
              </p:blipFill>
              <p:spPr>
                <a:xfrm>
                  <a:off x="3313532" y="3509696"/>
                  <a:ext cx="4317552" cy="1964975"/>
                </a:xfrm>
                <a:prstGeom prst="rect">
                  <a:avLst/>
                </a:prstGeom>
              </p:spPr>
            </p:pic>
            <p:sp>
              <p:nvSpPr>
                <p:cNvPr id="144" name="Right Arrow 143"/>
                <p:cNvSpPr/>
                <p:nvPr/>
              </p:nvSpPr>
              <p:spPr>
                <a:xfrm rot="1009873">
                  <a:off x="5941976" y="4593444"/>
                  <a:ext cx="248564" cy="138500"/>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45" name="Right Arrow 144"/>
                <p:cNvSpPr/>
                <p:nvPr/>
              </p:nvSpPr>
              <p:spPr>
                <a:xfrm rot="1009873">
                  <a:off x="5931171" y="4243103"/>
                  <a:ext cx="248564" cy="63866"/>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46" name="Right Arrow 145"/>
                <p:cNvSpPr/>
                <p:nvPr/>
              </p:nvSpPr>
              <p:spPr>
                <a:xfrm rot="1009873">
                  <a:off x="5583170" y="4697312"/>
                  <a:ext cx="248564" cy="63866"/>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47" name="Right Arrow 146"/>
                <p:cNvSpPr/>
                <p:nvPr/>
              </p:nvSpPr>
              <p:spPr>
                <a:xfrm rot="1009873">
                  <a:off x="5919498" y="5024857"/>
                  <a:ext cx="248564" cy="63866"/>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grpSp>
          <p:sp>
            <p:nvSpPr>
              <p:cNvPr id="149" name="TextBox 148"/>
              <p:cNvSpPr txBox="1"/>
              <p:nvPr/>
            </p:nvSpPr>
            <p:spPr>
              <a:xfrm rot="974510">
                <a:off x="6872190" y="4454906"/>
                <a:ext cx="53251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To CL</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150" name="TextBox 149"/>
              <p:cNvSpPr txBox="1"/>
              <p:nvPr/>
            </p:nvSpPr>
            <p:spPr>
              <a:xfrm rot="974510">
                <a:off x="7253146" y="4767150"/>
                <a:ext cx="53251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To CL</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151" name="TextBox 150"/>
              <p:cNvSpPr txBox="1"/>
              <p:nvPr/>
            </p:nvSpPr>
            <p:spPr>
              <a:xfrm rot="974510">
                <a:off x="7296617" y="5010387"/>
                <a:ext cx="768159"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To DFHx2</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152" name="TextBox 151"/>
              <p:cNvSpPr txBox="1"/>
              <p:nvPr/>
            </p:nvSpPr>
            <p:spPr>
              <a:xfrm rot="974510">
                <a:off x="6552565" y="4939765"/>
                <a:ext cx="53251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To CL</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153" name="TextBox 152"/>
              <p:cNvSpPr txBox="1"/>
              <p:nvPr/>
            </p:nvSpPr>
            <p:spPr>
              <a:xfrm rot="974510">
                <a:off x="6919272" y="5268102"/>
                <a:ext cx="53251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To CL</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grpSp>
      </p:grpSp>
      <p:grpSp>
        <p:nvGrpSpPr>
          <p:cNvPr id="53" name="Group 52"/>
          <p:cNvGrpSpPr/>
          <p:nvPr/>
        </p:nvGrpSpPr>
        <p:grpSpPr>
          <a:xfrm>
            <a:off x="5084508" y="1445052"/>
            <a:ext cx="3573625" cy="1090865"/>
            <a:chOff x="5334965" y="865170"/>
            <a:chExt cx="3573625" cy="1090865"/>
          </a:xfrm>
        </p:grpSpPr>
        <p:pic>
          <p:nvPicPr>
            <p:cNvPr id="80" name="Picture 79"/>
            <p:cNvPicPr>
              <a:picLocks noChangeAspect="1"/>
            </p:cNvPicPr>
            <p:nvPr/>
          </p:nvPicPr>
          <p:blipFill rotWithShape="1">
            <a:blip r:embed="rId8"/>
            <a:srcRect l="30625"/>
            <a:stretch/>
          </p:blipFill>
          <p:spPr>
            <a:xfrm>
              <a:off x="5334965" y="922058"/>
              <a:ext cx="3047506" cy="1033977"/>
            </a:xfrm>
            <a:prstGeom prst="rect">
              <a:avLst/>
            </a:prstGeom>
          </p:spPr>
        </p:pic>
        <mc:AlternateContent xmlns:mc="http://schemas.openxmlformats.org/markup-compatibility/2006" xmlns:a14="http://schemas.microsoft.com/office/drawing/2010/main">
          <mc:Choice Requires="a14">
            <p:sp>
              <p:nvSpPr>
                <p:cNvPr id="140" name="TextBox 139"/>
                <p:cNvSpPr txBox="1"/>
                <p:nvPr/>
              </p:nvSpPr>
              <p:spPr>
                <a:xfrm>
                  <a:off x="8044540" y="865170"/>
                  <a:ext cx="503535" cy="19896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𝑠𝑝𝑙𝑖𝑐𝑒</m:t>
                            </m:r>
                          </m:sub>
                        </m:sSub>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140" name="TextBox 139"/>
                <p:cNvSpPr txBox="1">
                  <a:spLocks noRot="1" noChangeAspect="1" noMove="1" noResize="1" noEditPoints="1" noAdjustHandles="1" noChangeArrowheads="1" noChangeShapeType="1" noTextEdit="1"/>
                </p:cNvSpPr>
                <p:nvPr/>
              </p:nvSpPr>
              <p:spPr>
                <a:xfrm>
                  <a:off x="8044540" y="865170"/>
                  <a:ext cx="503535" cy="198965"/>
                </a:xfrm>
                <a:prstGeom prst="rect">
                  <a:avLst/>
                </a:prstGeom>
                <a:blipFill>
                  <a:blip r:embed="rId9"/>
                  <a:stretch>
                    <a:fillRect l="-3659" r="-2439" b="-242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1" name="TextBox 140"/>
                <p:cNvSpPr txBox="1"/>
                <p:nvPr/>
              </p:nvSpPr>
              <p:spPr>
                <a:xfrm>
                  <a:off x="8434101" y="1296937"/>
                  <a:ext cx="474489"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𝐷𝑁</m:t>
                            </m:r>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40</m:t>
                            </m:r>
                          </m:sub>
                        </m:sSub>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141" name="TextBox 140"/>
                <p:cNvSpPr txBox="1">
                  <a:spLocks noRot="1" noChangeAspect="1" noMove="1" noResize="1" noEditPoints="1" noAdjustHandles="1" noChangeArrowheads="1" noChangeShapeType="1" noTextEdit="1"/>
                </p:cNvSpPr>
                <p:nvPr/>
              </p:nvSpPr>
              <p:spPr>
                <a:xfrm>
                  <a:off x="8434101" y="1296937"/>
                  <a:ext cx="474489" cy="184666"/>
                </a:xfrm>
                <a:prstGeom prst="rect">
                  <a:avLst/>
                </a:prstGeom>
                <a:blipFill>
                  <a:blip r:embed="rId10"/>
                  <a:stretch>
                    <a:fillRect l="-2564" t="-3333" b="-16667"/>
                  </a:stretch>
                </a:blipFill>
              </p:spPr>
              <p:txBody>
                <a:bodyPr/>
                <a:lstStyle/>
                <a:p>
                  <a:r>
                    <a:rPr lang="en-GB">
                      <a:noFill/>
                    </a:rPr>
                    <a:t> </a:t>
                  </a:r>
                </a:p>
              </p:txBody>
            </p:sp>
          </mc:Fallback>
        </mc:AlternateContent>
        <p:sp>
          <p:nvSpPr>
            <p:cNvPr id="125" name="Right Arrow 124"/>
            <p:cNvSpPr/>
            <p:nvPr/>
          </p:nvSpPr>
          <p:spPr>
            <a:xfrm>
              <a:off x="8143326" y="1361540"/>
              <a:ext cx="248564" cy="138500"/>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26" name="Right Arrow 125"/>
            <p:cNvSpPr/>
            <p:nvPr/>
          </p:nvSpPr>
          <p:spPr>
            <a:xfrm>
              <a:off x="7814809" y="1090243"/>
              <a:ext cx="248564" cy="63866"/>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p:sp>
          <p:nvSpPr>
            <p:cNvPr id="131" name="Right Arrow 130"/>
            <p:cNvSpPr/>
            <p:nvPr/>
          </p:nvSpPr>
          <p:spPr>
            <a:xfrm>
              <a:off x="7817104" y="1707042"/>
              <a:ext cx="248564" cy="63866"/>
            </a:xfrm>
            <a:prstGeom prst="rightArrow">
              <a:avLst/>
            </a:prstGeom>
            <a:ln w="3175"/>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prstClr val="white"/>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34" name="TextBox 133"/>
                <p:cNvSpPr txBox="1"/>
                <p:nvPr/>
              </p:nvSpPr>
              <p:spPr>
                <a:xfrm>
                  <a:off x="8129546" y="1743622"/>
                  <a:ext cx="503535" cy="19896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acc>
                              <m:accPr>
                                <m:chr m:val="̇"/>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acc>
                          </m:e>
                          <m:sub>
                            <m: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𝑠𝑝𝑙𝑖𝑐𝑒</m:t>
                            </m:r>
                          </m:sub>
                        </m:sSub>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134" name="TextBox 133"/>
                <p:cNvSpPr txBox="1">
                  <a:spLocks noRot="1" noChangeAspect="1" noMove="1" noResize="1" noEditPoints="1" noAdjustHandles="1" noChangeArrowheads="1" noChangeShapeType="1" noTextEdit="1"/>
                </p:cNvSpPr>
                <p:nvPr/>
              </p:nvSpPr>
              <p:spPr>
                <a:xfrm>
                  <a:off x="8129546" y="1743622"/>
                  <a:ext cx="503535" cy="198965"/>
                </a:xfrm>
                <a:prstGeom prst="rect">
                  <a:avLst/>
                </a:prstGeom>
                <a:blipFill>
                  <a:blip r:embed="rId9"/>
                  <a:stretch>
                    <a:fillRect l="-3659" r="-2439" b="-24242"/>
                  </a:stretch>
                </a:blipFill>
              </p:spPr>
              <p:txBody>
                <a:bodyPr/>
                <a:lstStyle/>
                <a:p>
                  <a:r>
                    <a:rPr lang="en-GB">
                      <a:noFill/>
                    </a:rPr>
                    <a:t> </a:t>
                  </a:r>
                </a:p>
              </p:txBody>
            </p:sp>
          </mc:Fallback>
        </mc:AlternateContent>
      </p:grpSp>
      <p:grpSp>
        <p:nvGrpSpPr>
          <p:cNvPr id="91" name="Group 90"/>
          <p:cNvGrpSpPr/>
          <p:nvPr/>
        </p:nvGrpSpPr>
        <p:grpSpPr>
          <a:xfrm>
            <a:off x="9343291" y="4698215"/>
            <a:ext cx="2480166" cy="1829200"/>
            <a:chOff x="9343291" y="4288640"/>
            <a:chExt cx="2480166" cy="1829200"/>
          </a:xfrm>
        </p:grpSpPr>
        <p:sp>
          <p:nvSpPr>
            <p:cNvPr id="136" name="TextBox 135"/>
            <p:cNvSpPr txBox="1"/>
            <p:nvPr/>
          </p:nvSpPr>
          <p:spPr>
            <a:xfrm>
              <a:off x="9343291" y="5717730"/>
              <a:ext cx="2480166" cy="400110"/>
            </a:xfrm>
            <a:prstGeom prst="rect">
              <a:avLst/>
            </a:prstGeom>
            <a:solidFill>
              <a:schemeClr val="bg1"/>
            </a:solidFill>
            <a:ln>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rPr>
                <a:t>0.5 g/s around one splice </a:t>
              </a:r>
              <a:r>
                <a:rPr kumimoji="0" lang="en-GB" sz="10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 </a:t>
              </a:r>
              <a:r>
                <a:rPr kumimoji="0" lang="en-GB" sz="1000" b="1" i="0" u="none" strike="noStrike" kern="1200" cap="none" spc="0" normalizeH="0" baseline="0" noProof="0" dirty="0" smtClean="0">
                  <a:ln>
                    <a:noFill/>
                  </a:ln>
                  <a:solidFill>
                    <a:srgbClr val="FF0000"/>
                  </a:solidFill>
                  <a:effectLst/>
                  <a:uLnTx/>
                  <a:uFillTx/>
                  <a:latin typeface="Arial"/>
                  <a:ea typeface="+mn-ea"/>
                  <a:cs typeface="+mn-cs"/>
                  <a:sym typeface="Wingdings" panose="05000000000000000000" pitchFamily="2" charset="2"/>
                </a:rPr>
                <a:t>total 7 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prstClr val="black"/>
                  </a:solidFill>
                  <a:effectLst/>
                  <a:uLnTx/>
                  <a:uFillTx/>
                  <a:latin typeface="Arial"/>
                  <a:ea typeface="+mn-ea"/>
                  <a:cs typeface="+mn-cs"/>
                  <a:sym typeface="Wingdings" panose="05000000000000000000" pitchFamily="2" charset="2"/>
                </a:rPr>
                <a:t>1.0 g/s around one splice  </a:t>
              </a:r>
              <a:r>
                <a:rPr kumimoji="0" lang="en-GB" sz="1000" b="1" i="0" u="none" strike="noStrike" kern="1200" cap="none" spc="0" normalizeH="0" baseline="0" noProof="0" dirty="0" smtClean="0">
                  <a:ln>
                    <a:noFill/>
                  </a:ln>
                  <a:solidFill>
                    <a:srgbClr val="FF0000"/>
                  </a:solidFill>
                  <a:effectLst/>
                  <a:uLnTx/>
                  <a:uFillTx/>
                  <a:latin typeface="Arial"/>
                  <a:ea typeface="+mn-ea"/>
                  <a:cs typeface="+mn-cs"/>
                  <a:sym typeface="Wingdings" panose="05000000000000000000" pitchFamily="2" charset="2"/>
                </a:rPr>
                <a:t>total 17 g/s</a:t>
              </a:r>
              <a:endParaRPr kumimoji="0" lang="en-GB" sz="1000" b="1" i="0" u="none" strike="noStrike" kern="1200" cap="none" spc="0" normalizeH="0" baseline="0" noProof="0" dirty="0" smtClean="0">
                <a:ln>
                  <a:noFill/>
                </a:ln>
                <a:solidFill>
                  <a:srgbClr val="FF0000"/>
                </a:solidFill>
                <a:effectLst/>
                <a:uLnTx/>
                <a:uFillTx/>
                <a:latin typeface="Arial"/>
                <a:ea typeface="+mn-ea"/>
                <a:cs typeface="+mn-cs"/>
              </a:endParaRPr>
            </a:p>
          </p:txBody>
        </p:sp>
        <p:cxnSp>
          <p:nvCxnSpPr>
            <p:cNvPr id="154" name="Straight Arrow Connector 153"/>
            <p:cNvCxnSpPr>
              <a:stCxn id="136" idx="0"/>
            </p:cNvCxnSpPr>
            <p:nvPr/>
          </p:nvCxnSpPr>
          <p:spPr>
            <a:xfrm flipH="1" flipV="1">
              <a:off x="9969060" y="4838248"/>
              <a:ext cx="614314" cy="879482"/>
            </a:xfrm>
            <a:prstGeom prst="straightConnector1">
              <a:avLst/>
            </a:prstGeom>
            <a:ln w="3175">
              <a:solidFill>
                <a:schemeClr val="accent3">
                  <a:lumMod val="60000"/>
                  <a:lumOff val="40000"/>
                </a:schemeClr>
              </a:solidFill>
              <a:prstDash val="sysDot"/>
              <a:tailEnd type="triangle" w="sm" len="med"/>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9969060" y="4470577"/>
              <a:ext cx="0" cy="367671"/>
            </a:xfrm>
            <a:prstGeom prst="line">
              <a:avLst/>
            </a:prstGeom>
            <a:ln w="3175">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56" name="Straight Arrow Connector 155"/>
            <p:cNvCxnSpPr>
              <a:stCxn id="136" idx="0"/>
            </p:cNvCxnSpPr>
            <p:nvPr/>
          </p:nvCxnSpPr>
          <p:spPr>
            <a:xfrm flipV="1">
              <a:off x="10583374" y="4752220"/>
              <a:ext cx="884481" cy="965510"/>
            </a:xfrm>
            <a:prstGeom prst="straightConnector1">
              <a:avLst/>
            </a:prstGeom>
            <a:ln w="3175">
              <a:solidFill>
                <a:srgbClr val="EC52DA"/>
              </a:solidFill>
              <a:prstDash val="sysDot"/>
              <a:tailEnd type="triangle" w="sm" len="med"/>
            </a:ln>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a:off x="11467855" y="4288640"/>
              <a:ext cx="0" cy="517865"/>
            </a:xfrm>
            <a:prstGeom prst="line">
              <a:avLst/>
            </a:prstGeom>
            <a:ln w="3175">
              <a:solidFill>
                <a:srgbClr val="FF0000"/>
              </a:solidFill>
              <a:prstDash val="dashDot"/>
            </a:ln>
          </p:spPr>
          <p:style>
            <a:lnRef idx="2">
              <a:schemeClr val="accent1"/>
            </a:lnRef>
            <a:fillRef idx="0">
              <a:schemeClr val="accent1"/>
            </a:fillRef>
            <a:effectRef idx="1">
              <a:schemeClr val="accent1"/>
            </a:effectRef>
            <a:fontRef idx="minor">
              <a:schemeClr val="tx1"/>
            </a:fontRef>
          </p:style>
        </p:cxnSp>
      </p:grpSp>
      <p:grpSp>
        <p:nvGrpSpPr>
          <p:cNvPr id="158" name="Group 157"/>
          <p:cNvGrpSpPr/>
          <p:nvPr/>
        </p:nvGrpSpPr>
        <p:grpSpPr>
          <a:xfrm>
            <a:off x="1473922" y="4439381"/>
            <a:ext cx="1622497" cy="842357"/>
            <a:chOff x="4902994" y="4821382"/>
            <a:chExt cx="1622497" cy="842357"/>
          </a:xfrm>
        </p:grpSpPr>
        <p:cxnSp>
          <p:nvCxnSpPr>
            <p:cNvPr id="159" name="Straight Connector 158"/>
            <p:cNvCxnSpPr/>
            <p:nvPr/>
          </p:nvCxnSpPr>
          <p:spPr>
            <a:xfrm>
              <a:off x="4922044" y="4821382"/>
              <a:ext cx="160344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0" name="Straight Connector 159"/>
            <p:cNvCxnSpPr/>
            <p:nvPr/>
          </p:nvCxnSpPr>
          <p:spPr>
            <a:xfrm>
              <a:off x="4902994" y="5663739"/>
              <a:ext cx="162249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p:cNvCxnSpPr/>
            <p:nvPr/>
          </p:nvCxnSpPr>
          <p:spPr>
            <a:xfrm>
              <a:off x="5357553" y="4927498"/>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62" name="Straight Connector 161"/>
            <p:cNvCxnSpPr/>
            <p:nvPr/>
          </p:nvCxnSpPr>
          <p:spPr>
            <a:xfrm>
              <a:off x="5357553" y="508821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5357552" y="532049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5357552" y="5580266"/>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p:cNvCxnSpPr/>
            <p:nvPr/>
          </p:nvCxnSpPr>
          <p:spPr>
            <a:xfrm>
              <a:off x="5357553" y="4821382"/>
              <a:ext cx="0" cy="101601"/>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a:off x="5357292" y="5580266"/>
              <a:ext cx="0" cy="83473"/>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a:off x="5357292" y="5088212"/>
              <a:ext cx="0" cy="227765"/>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8" name="Right Arrow 167"/>
            <p:cNvSpPr/>
            <p:nvPr/>
          </p:nvSpPr>
          <p:spPr>
            <a:xfrm>
              <a:off x="5462403" y="4983230"/>
              <a:ext cx="205707" cy="4571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69" name="Right Arrow 168"/>
            <p:cNvSpPr/>
            <p:nvPr/>
          </p:nvSpPr>
          <p:spPr>
            <a:xfrm>
              <a:off x="5462403" y="5345574"/>
              <a:ext cx="205707" cy="20719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172" name="Group 171"/>
          <p:cNvGrpSpPr/>
          <p:nvPr/>
        </p:nvGrpSpPr>
        <p:grpSpPr>
          <a:xfrm>
            <a:off x="3390259" y="4444461"/>
            <a:ext cx="1622497" cy="842357"/>
            <a:chOff x="3390259" y="4444461"/>
            <a:chExt cx="1622497" cy="842357"/>
          </a:xfrm>
        </p:grpSpPr>
        <p:grpSp>
          <p:nvGrpSpPr>
            <p:cNvPr id="60" name="Group 59"/>
            <p:cNvGrpSpPr/>
            <p:nvPr/>
          </p:nvGrpSpPr>
          <p:grpSpPr>
            <a:xfrm>
              <a:off x="3390259" y="4444461"/>
              <a:ext cx="1622497" cy="842357"/>
              <a:chOff x="4902994" y="4821382"/>
              <a:chExt cx="1622497" cy="842357"/>
            </a:xfrm>
          </p:grpSpPr>
          <p:cxnSp>
            <p:nvCxnSpPr>
              <p:cNvPr id="41" name="Straight Connector 40"/>
              <p:cNvCxnSpPr/>
              <p:nvPr/>
            </p:nvCxnSpPr>
            <p:spPr>
              <a:xfrm>
                <a:off x="4922044" y="4821382"/>
                <a:ext cx="160344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902994" y="5663739"/>
                <a:ext cx="162249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357553" y="4927498"/>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357553" y="508821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357552" y="532049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357552" y="5580266"/>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5357553" y="4821382"/>
                <a:ext cx="0" cy="8423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4" name="Right Arrow 53"/>
              <p:cNvSpPr/>
              <p:nvPr/>
            </p:nvSpPr>
            <p:spPr>
              <a:xfrm>
                <a:off x="5462403" y="4950817"/>
                <a:ext cx="205707" cy="1083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5" name="Right Arrow 54"/>
              <p:cNvSpPr/>
              <p:nvPr/>
            </p:nvSpPr>
            <p:spPr>
              <a:xfrm>
                <a:off x="5462403" y="5395333"/>
                <a:ext cx="205707" cy="1083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70" name="Rectangle 169"/>
            <p:cNvSpPr/>
            <p:nvPr/>
          </p:nvSpPr>
          <p:spPr>
            <a:xfrm>
              <a:off x="3767355" y="4600658"/>
              <a:ext cx="120011"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1" name="Rectangle 170"/>
            <p:cNvSpPr/>
            <p:nvPr/>
          </p:nvSpPr>
          <p:spPr>
            <a:xfrm>
              <a:off x="3764274" y="5054646"/>
              <a:ext cx="120011"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177" name="Group 176"/>
          <p:cNvGrpSpPr/>
          <p:nvPr/>
        </p:nvGrpSpPr>
        <p:grpSpPr>
          <a:xfrm>
            <a:off x="5529229" y="4434866"/>
            <a:ext cx="1659092" cy="844987"/>
            <a:chOff x="5529229" y="4434866"/>
            <a:chExt cx="1659092" cy="844987"/>
          </a:xfrm>
        </p:grpSpPr>
        <p:grpSp>
          <p:nvGrpSpPr>
            <p:cNvPr id="61" name="Group 60"/>
            <p:cNvGrpSpPr/>
            <p:nvPr/>
          </p:nvGrpSpPr>
          <p:grpSpPr>
            <a:xfrm>
              <a:off x="5565824" y="4434866"/>
              <a:ext cx="1622497" cy="842357"/>
              <a:chOff x="4902994" y="4821382"/>
              <a:chExt cx="1622497" cy="842357"/>
            </a:xfrm>
          </p:grpSpPr>
          <p:cxnSp>
            <p:nvCxnSpPr>
              <p:cNvPr id="62" name="Straight Connector 61"/>
              <p:cNvCxnSpPr/>
              <p:nvPr/>
            </p:nvCxnSpPr>
            <p:spPr>
              <a:xfrm>
                <a:off x="4922044" y="4821382"/>
                <a:ext cx="160344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4902994" y="5663739"/>
                <a:ext cx="1622497"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5357553" y="4927498"/>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357553" y="508821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5357552" y="5320492"/>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357552" y="5580266"/>
                <a:ext cx="712123"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71" name="Right Arrow 70"/>
              <p:cNvSpPr/>
              <p:nvPr/>
            </p:nvSpPr>
            <p:spPr>
              <a:xfrm>
                <a:off x="5462403" y="4944473"/>
                <a:ext cx="205707" cy="12895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72" name="Right Arrow 71"/>
              <p:cNvSpPr/>
              <p:nvPr/>
            </p:nvSpPr>
            <p:spPr>
              <a:xfrm>
                <a:off x="5462403" y="5435586"/>
                <a:ext cx="205707" cy="5616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176" name="Group 175"/>
            <p:cNvGrpSpPr/>
            <p:nvPr/>
          </p:nvGrpSpPr>
          <p:grpSpPr>
            <a:xfrm>
              <a:off x="5939837" y="4437496"/>
              <a:ext cx="123092" cy="842357"/>
              <a:chOff x="3916674" y="4596861"/>
              <a:chExt cx="123092" cy="842357"/>
            </a:xfrm>
          </p:grpSpPr>
          <p:cxnSp>
            <p:nvCxnSpPr>
              <p:cNvPr id="173" name="Straight Connector 172"/>
              <p:cNvCxnSpPr/>
              <p:nvPr/>
            </p:nvCxnSpPr>
            <p:spPr>
              <a:xfrm>
                <a:off x="3997218" y="4596861"/>
                <a:ext cx="0" cy="8423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74" name="Rectangle 173"/>
              <p:cNvSpPr/>
              <p:nvPr/>
            </p:nvSpPr>
            <p:spPr>
              <a:xfrm>
                <a:off x="3919755" y="4753058"/>
                <a:ext cx="120011"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5" name="Rectangle 174"/>
              <p:cNvSpPr/>
              <p:nvPr/>
            </p:nvSpPr>
            <p:spPr>
              <a:xfrm>
                <a:off x="3916674" y="5207046"/>
                <a:ext cx="120011"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74" name="Freeform 73"/>
            <p:cNvSpPr/>
            <p:nvPr/>
          </p:nvSpPr>
          <p:spPr>
            <a:xfrm>
              <a:off x="5529229" y="4620281"/>
              <a:ext cx="1112520" cy="194367"/>
            </a:xfrm>
            <a:custGeom>
              <a:avLst/>
              <a:gdLst>
                <a:gd name="connsiteX0" fmla="*/ 1112520 w 1112520"/>
                <a:gd name="connsiteY0" fmla="*/ 19107 h 194367"/>
                <a:gd name="connsiteX1" fmla="*/ 1013460 w 1112520"/>
                <a:gd name="connsiteY1" fmla="*/ 19107 h 194367"/>
                <a:gd name="connsiteX2" fmla="*/ 312420 w 1112520"/>
                <a:gd name="connsiteY2" fmla="*/ 11487 h 194367"/>
                <a:gd name="connsiteX3" fmla="*/ 0 w 1112520"/>
                <a:gd name="connsiteY3" fmla="*/ 194367 h 194367"/>
              </a:gdLst>
              <a:ahLst/>
              <a:cxnLst>
                <a:cxn ang="0">
                  <a:pos x="connsiteX0" y="connsiteY0"/>
                </a:cxn>
                <a:cxn ang="0">
                  <a:pos x="connsiteX1" y="connsiteY1"/>
                </a:cxn>
                <a:cxn ang="0">
                  <a:pos x="connsiteX2" y="connsiteY2"/>
                </a:cxn>
                <a:cxn ang="0">
                  <a:pos x="connsiteX3" y="connsiteY3"/>
                </a:cxn>
              </a:cxnLst>
              <a:rect l="l" t="t" r="r" b="b"/>
              <a:pathLst>
                <a:path w="1112520" h="194367">
                  <a:moveTo>
                    <a:pt x="1112520" y="19107"/>
                  </a:moveTo>
                  <a:lnTo>
                    <a:pt x="1013460" y="19107"/>
                  </a:lnTo>
                  <a:cubicBezTo>
                    <a:pt x="880110" y="17837"/>
                    <a:pt x="481330" y="-17723"/>
                    <a:pt x="312420" y="11487"/>
                  </a:cubicBezTo>
                  <a:cubicBezTo>
                    <a:pt x="143510" y="40697"/>
                    <a:pt x="71755" y="117532"/>
                    <a:pt x="0" y="194367"/>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75" name="Freeform 74"/>
            <p:cNvSpPr/>
            <p:nvPr/>
          </p:nvSpPr>
          <p:spPr>
            <a:xfrm flipV="1">
              <a:off x="5529229" y="4872384"/>
              <a:ext cx="1112520" cy="194367"/>
            </a:xfrm>
            <a:custGeom>
              <a:avLst/>
              <a:gdLst>
                <a:gd name="connsiteX0" fmla="*/ 1112520 w 1112520"/>
                <a:gd name="connsiteY0" fmla="*/ 19107 h 194367"/>
                <a:gd name="connsiteX1" fmla="*/ 1013460 w 1112520"/>
                <a:gd name="connsiteY1" fmla="*/ 19107 h 194367"/>
                <a:gd name="connsiteX2" fmla="*/ 312420 w 1112520"/>
                <a:gd name="connsiteY2" fmla="*/ 11487 h 194367"/>
                <a:gd name="connsiteX3" fmla="*/ 0 w 1112520"/>
                <a:gd name="connsiteY3" fmla="*/ 194367 h 194367"/>
              </a:gdLst>
              <a:ahLst/>
              <a:cxnLst>
                <a:cxn ang="0">
                  <a:pos x="connsiteX0" y="connsiteY0"/>
                </a:cxn>
                <a:cxn ang="0">
                  <a:pos x="connsiteX1" y="connsiteY1"/>
                </a:cxn>
                <a:cxn ang="0">
                  <a:pos x="connsiteX2" y="connsiteY2"/>
                </a:cxn>
                <a:cxn ang="0">
                  <a:pos x="connsiteX3" y="connsiteY3"/>
                </a:cxn>
              </a:cxnLst>
              <a:rect l="l" t="t" r="r" b="b"/>
              <a:pathLst>
                <a:path w="1112520" h="194367">
                  <a:moveTo>
                    <a:pt x="1112520" y="19107"/>
                  </a:moveTo>
                  <a:lnTo>
                    <a:pt x="1013460" y="19107"/>
                  </a:lnTo>
                  <a:cubicBezTo>
                    <a:pt x="880110" y="17837"/>
                    <a:pt x="481330" y="-17723"/>
                    <a:pt x="312420" y="11487"/>
                  </a:cubicBezTo>
                  <a:cubicBezTo>
                    <a:pt x="143510" y="40697"/>
                    <a:pt x="71755" y="117532"/>
                    <a:pt x="0" y="194367"/>
                  </a:cubicBezTo>
                </a:path>
              </a:pathLst>
            </a:custGeom>
            <a:noFill/>
            <a:ln w="12700">
              <a:solidFill>
                <a:srgbClr val="0066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222018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500"/>
                                        <p:tgtEl>
                                          <p:spTgt spid="91"/>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5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7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xEl>
                                              <p:pRg st="15" end="15"/>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7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23" end="23"/>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24" end="24"/>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
                                            <p:txEl>
                                              <p:pRg st="25" end="25"/>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3">
                                            <p:txEl>
                                              <p:pRg st="26" end="26"/>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3">
                                            <p:txEl>
                                              <p:pRg st="27" end="27"/>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3">
                                            <p:txEl>
                                              <p:pRg st="28" end="2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64499"/>
          </a:xfrm>
        </p:spPr>
        <p:txBody>
          <a:bodyPr/>
          <a:lstStyle/>
          <a:p>
            <a:r>
              <a:rPr lang="en-GB" dirty="0" smtClean="0"/>
              <a:t>1. Installation general strategy</a:t>
            </a:r>
            <a:endParaRPr lang="en-GB" dirty="0"/>
          </a:p>
        </p:txBody>
      </p:sp>
      <p:sp>
        <p:nvSpPr>
          <p:cNvPr id="3" name="Content Placeholder 2"/>
          <p:cNvSpPr>
            <a:spLocks noGrp="1"/>
          </p:cNvSpPr>
          <p:nvPr>
            <p:ph idx="1"/>
          </p:nvPr>
        </p:nvSpPr>
        <p:spPr>
          <a:xfrm>
            <a:off x="0" y="1033383"/>
            <a:ext cx="7030938" cy="5143580"/>
          </a:xfrm>
        </p:spPr>
        <p:txBody>
          <a:bodyPr>
            <a:normAutofit/>
          </a:bodyPr>
          <a:lstStyle/>
          <a:p>
            <a:r>
              <a:rPr lang="en-GB" b="1" dirty="0" smtClean="0">
                <a:solidFill>
                  <a:srgbClr val="0070C0"/>
                </a:solidFill>
              </a:rPr>
              <a:t>Option July </a:t>
            </a:r>
            <a:r>
              <a:rPr lang="en-GB" b="1" dirty="0" smtClean="0">
                <a:solidFill>
                  <a:srgbClr val="0070C0"/>
                </a:solidFill>
              </a:rPr>
              <a:t>18. Shaping MgB2 cables in UR</a:t>
            </a:r>
          </a:p>
          <a:p>
            <a:pPr lvl="1"/>
            <a:r>
              <a:rPr lang="en-GB" dirty="0" smtClean="0"/>
              <a:t>Test in SM18 with extra MgB2 length</a:t>
            </a:r>
          </a:p>
          <a:p>
            <a:pPr lvl="1"/>
            <a:r>
              <a:rPr lang="en-GB" dirty="0" smtClean="0"/>
              <a:t>Transport </a:t>
            </a:r>
            <a:r>
              <a:rPr lang="en-GB" dirty="0" smtClean="0"/>
              <a:t>&amp; install </a:t>
            </a:r>
            <a:r>
              <a:rPr lang="en-GB" b="1" dirty="0" smtClean="0"/>
              <a:t>compact unprepared </a:t>
            </a:r>
            <a:r>
              <a:rPr lang="en-GB" dirty="0" smtClean="0"/>
              <a:t>MgB2 cables</a:t>
            </a:r>
          </a:p>
          <a:p>
            <a:pPr lvl="1"/>
            <a:r>
              <a:rPr lang="en-GB" dirty="0" smtClean="0"/>
              <a:t>Shape, cut to length and prepare in UR</a:t>
            </a:r>
          </a:p>
          <a:p>
            <a:pPr lvl="1"/>
            <a:endParaRPr lang="en-GB" dirty="0" smtClean="0"/>
          </a:p>
          <a:p>
            <a:r>
              <a:rPr lang="en-GB" dirty="0" smtClean="0">
                <a:sym typeface="Wingdings" panose="05000000000000000000" pitchFamily="2" charset="2"/>
              </a:rPr>
              <a:t> handling of MgB2 cables in UR identified as </a:t>
            </a:r>
            <a:r>
              <a:rPr lang="en-GB" dirty="0" smtClean="0">
                <a:sym typeface="Wingdings" panose="05000000000000000000" pitchFamily="2" charset="2"/>
              </a:rPr>
              <a:t>critical</a:t>
            </a:r>
          </a:p>
          <a:p>
            <a:r>
              <a:rPr lang="en-GB" dirty="0" smtClean="0">
                <a:sym typeface="Wingdings" panose="05000000000000000000" pitchFamily="2" charset="2"/>
              </a:rPr>
              <a:t> new proposal</a:t>
            </a:r>
            <a:endParaRPr lang="en-GB" dirty="0" smtClean="0">
              <a:sym typeface="Wingdings" panose="05000000000000000000" pitchFamily="2" charset="2"/>
            </a:endParaRPr>
          </a:p>
        </p:txBody>
      </p:sp>
      <p:grpSp>
        <p:nvGrpSpPr>
          <p:cNvPr id="4" name="Group 3"/>
          <p:cNvGrpSpPr/>
          <p:nvPr/>
        </p:nvGrpSpPr>
        <p:grpSpPr>
          <a:xfrm>
            <a:off x="6701825" y="494236"/>
            <a:ext cx="5344930" cy="1905848"/>
            <a:chOff x="6448508" y="45627"/>
            <a:chExt cx="4443668" cy="1584484"/>
          </a:xfrm>
        </p:grpSpPr>
        <p:sp>
          <p:nvSpPr>
            <p:cNvPr id="5" name="Rectangle 4"/>
            <p:cNvSpPr/>
            <p:nvPr/>
          </p:nvSpPr>
          <p:spPr>
            <a:xfrm>
              <a:off x="6448508" y="107507"/>
              <a:ext cx="4443668" cy="98596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10083147" y="108413"/>
              <a:ext cx="670562" cy="977106"/>
              <a:chOff x="10172196" y="826933"/>
              <a:chExt cx="556593" cy="811036"/>
            </a:xfrm>
          </p:grpSpPr>
          <p:sp>
            <p:nvSpPr>
              <p:cNvPr id="51" name="Rectangle 50"/>
              <p:cNvSpPr/>
              <p:nvPr/>
            </p:nvSpPr>
            <p:spPr>
              <a:xfrm>
                <a:off x="10172198" y="1081378"/>
                <a:ext cx="556591" cy="5565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10172196" y="826933"/>
                <a:ext cx="556591" cy="55659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Box 6"/>
            <p:cNvSpPr txBox="1"/>
            <p:nvPr/>
          </p:nvSpPr>
          <p:spPr>
            <a:xfrm>
              <a:off x="10189857" y="74361"/>
              <a:ext cx="429926" cy="369332"/>
            </a:xfrm>
            <a:prstGeom prst="rect">
              <a:avLst/>
            </a:prstGeom>
            <a:noFill/>
          </p:spPr>
          <p:txBody>
            <a:bodyPr wrap="none" rtlCol="0">
              <a:spAutoFit/>
            </a:bodyPr>
            <a:lstStyle/>
            <a:p>
              <a:r>
                <a:rPr lang="en-GB" dirty="0" smtClean="0"/>
                <a:t>UL</a:t>
              </a:r>
              <a:endParaRPr lang="en-GB" dirty="0"/>
            </a:p>
          </p:txBody>
        </p:sp>
        <p:sp>
          <p:nvSpPr>
            <p:cNvPr id="8" name="TextBox 7"/>
            <p:cNvSpPr txBox="1"/>
            <p:nvPr/>
          </p:nvSpPr>
          <p:spPr>
            <a:xfrm>
              <a:off x="6448508" y="45627"/>
              <a:ext cx="457176" cy="369332"/>
            </a:xfrm>
            <a:prstGeom prst="rect">
              <a:avLst/>
            </a:prstGeom>
            <a:noFill/>
          </p:spPr>
          <p:txBody>
            <a:bodyPr wrap="none" rtlCol="0">
              <a:spAutoFit/>
            </a:bodyPr>
            <a:lstStyle/>
            <a:p>
              <a:r>
                <a:rPr lang="en-GB" dirty="0" smtClean="0"/>
                <a:t>UR</a:t>
              </a:r>
              <a:endParaRPr lang="en-GB" dirty="0"/>
            </a:p>
          </p:txBody>
        </p:sp>
        <p:sp>
          <p:nvSpPr>
            <p:cNvPr id="9" name="Freeform 8"/>
            <p:cNvSpPr/>
            <p:nvPr/>
          </p:nvSpPr>
          <p:spPr>
            <a:xfrm>
              <a:off x="8124825" y="881566"/>
              <a:ext cx="2304748" cy="128084"/>
            </a:xfrm>
            <a:custGeom>
              <a:avLst/>
              <a:gdLst>
                <a:gd name="connsiteX0" fmla="*/ 2838450 w 2838450"/>
                <a:gd name="connsiteY0" fmla="*/ 128084 h 128084"/>
                <a:gd name="connsiteX1" fmla="*/ 1914525 w 2838450"/>
                <a:gd name="connsiteY1" fmla="*/ 118559 h 128084"/>
                <a:gd name="connsiteX2" fmla="*/ 1171575 w 2838450"/>
                <a:gd name="connsiteY2" fmla="*/ 13784 h 128084"/>
                <a:gd name="connsiteX3" fmla="*/ 0 w 2838450"/>
                <a:gd name="connsiteY3" fmla="*/ 4259 h 128084"/>
              </a:gdLst>
              <a:ahLst/>
              <a:cxnLst>
                <a:cxn ang="0">
                  <a:pos x="connsiteX0" y="connsiteY0"/>
                </a:cxn>
                <a:cxn ang="0">
                  <a:pos x="connsiteX1" y="connsiteY1"/>
                </a:cxn>
                <a:cxn ang="0">
                  <a:pos x="connsiteX2" y="connsiteY2"/>
                </a:cxn>
                <a:cxn ang="0">
                  <a:pos x="connsiteX3" y="connsiteY3"/>
                </a:cxn>
              </a:cxnLst>
              <a:rect l="l" t="t" r="r" b="b"/>
              <a:pathLst>
                <a:path w="2838450" h="128084">
                  <a:moveTo>
                    <a:pt x="2838450" y="128084"/>
                  </a:moveTo>
                  <a:lnTo>
                    <a:pt x="1914525" y="118559"/>
                  </a:lnTo>
                  <a:cubicBezTo>
                    <a:pt x="1636713" y="99509"/>
                    <a:pt x="1490663" y="32834"/>
                    <a:pt x="1171575" y="13784"/>
                  </a:cubicBezTo>
                  <a:cubicBezTo>
                    <a:pt x="852487" y="-5266"/>
                    <a:pt x="426243" y="-504"/>
                    <a:pt x="0" y="4259"/>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stCxn id="9" idx="3"/>
            </p:cNvCxnSpPr>
            <p:nvPr/>
          </p:nvCxnSpPr>
          <p:spPr>
            <a:xfrm flipH="1" flipV="1">
              <a:off x="6546850" y="881566"/>
              <a:ext cx="1577975" cy="4259"/>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124825" y="778973"/>
              <a:ext cx="0" cy="2306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566150" y="648091"/>
              <a:ext cx="1225015" cy="246221"/>
            </a:xfrm>
            <a:prstGeom prst="rect">
              <a:avLst/>
            </a:prstGeom>
            <a:noFill/>
          </p:spPr>
          <p:txBody>
            <a:bodyPr wrap="none" rtlCol="0">
              <a:spAutoFit/>
            </a:bodyPr>
            <a:lstStyle/>
            <a:p>
              <a:r>
                <a:rPr lang="en-GB" sz="1000" dirty="0" err="1" smtClean="0">
                  <a:solidFill>
                    <a:schemeClr val="accent2"/>
                  </a:solidFill>
                </a:rPr>
                <a:t>SCLink</a:t>
              </a:r>
              <a:r>
                <a:rPr lang="en-GB" sz="1000" dirty="0" smtClean="0">
                  <a:solidFill>
                    <a:schemeClr val="accent2"/>
                  </a:solidFill>
                </a:rPr>
                <a:t> final cryostat</a:t>
              </a:r>
              <a:endParaRPr lang="en-GB" sz="1000" dirty="0">
                <a:solidFill>
                  <a:schemeClr val="accent2"/>
                </a:solidFill>
              </a:endParaRPr>
            </a:p>
          </p:txBody>
        </p:sp>
        <p:sp>
          <p:nvSpPr>
            <p:cNvPr id="13" name="TextBox 12"/>
            <p:cNvSpPr txBox="1"/>
            <p:nvPr/>
          </p:nvSpPr>
          <p:spPr>
            <a:xfrm>
              <a:off x="6491872" y="620568"/>
              <a:ext cx="1359668" cy="246221"/>
            </a:xfrm>
            <a:prstGeom prst="rect">
              <a:avLst/>
            </a:prstGeom>
            <a:noFill/>
          </p:spPr>
          <p:txBody>
            <a:bodyPr wrap="none" rtlCol="0">
              <a:spAutoFit/>
            </a:bodyPr>
            <a:lstStyle/>
            <a:p>
              <a:r>
                <a:rPr lang="en-GB" sz="1000" dirty="0" smtClean="0">
                  <a:solidFill>
                    <a:srgbClr val="7030A0"/>
                  </a:solidFill>
                </a:rPr>
                <a:t>MGB2 cable protected</a:t>
              </a:r>
              <a:endParaRPr lang="en-GB" sz="1000" dirty="0">
                <a:solidFill>
                  <a:srgbClr val="7030A0"/>
                </a:solidFill>
              </a:endParaRPr>
            </a:p>
          </p:txBody>
        </p:sp>
        <p:sp>
          <p:nvSpPr>
            <p:cNvPr id="14" name="TextBox 13"/>
            <p:cNvSpPr txBox="1"/>
            <p:nvPr/>
          </p:nvSpPr>
          <p:spPr>
            <a:xfrm>
              <a:off x="7444991" y="258743"/>
              <a:ext cx="1632178" cy="246221"/>
            </a:xfrm>
            <a:prstGeom prst="rect">
              <a:avLst/>
            </a:prstGeom>
            <a:noFill/>
          </p:spPr>
          <p:txBody>
            <a:bodyPr wrap="none" rtlCol="0">
              <a:spAutoFit/>
            </a:bodyPr>
            <a:lstStyle/>
            <a:p>
              <a:r>
                <a:rPr lang="en-GB" sz="1000" dirty="0" smtClean="0"/>
                <a:t>Interface flange with DFHx1</a:t>
              </a:r>
              <a:endParaRPr lang="en-GB" sz="1000" dirty="0"/>
            </a:p>
          </p:txBody>
        </p:sp>
        <p:cxnSp>
          <p:nvCxnSpPr>
            <p:cNvPr id="15" name="Straight Connector 14"/>
            <p:cNvCxnSpPr>
              <a:stCxn id="14" idx="2"/>
            </p:cNvCxnSpPr>
            <p:nvPr/>
          </p:nvCxnSpPr>
          <p:spPr>
            <a:xfrm flipH="1">
              <a:off x="8124825" y="504964"/>
              <a:ext cx="136255" cy="274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600950" y="894312"/>
              <a:ext cx="0" cy="19915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004050" y="894312"/>
              <a:ext cx="0" cy="19915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flipH="1">
              <a:off x="6619874" y="1279023"/>
              <a:ext cx="1504949" cy="135644"/>
              <a:chOff x="7966916" y="3826914"/>
              <a:chExt cx="1930595" cy="145400"/>
            </a:xfrm>
          </p:grpSpPr>
          <p:grpSp>
            <p:nvGrpSpPr>
              <p:cNvPr id="22" name="Group 21"/>
              <p:cNvGrpSpPr/>
              <p:nvPr/>
            </p:nvGrpSpPr>
            <p:grpSpPr>
              <a:xfrm>
                <a:off x="7966916" y="3829410"/>
                <a:ext cx="1930595" cy="142904"/>
                <a:chOff x="9861894" y="2710388"/>
                <a:chExt cx="1930595" cy="142904"/>
              </a:xfrm>
            </p:grpSpPr>
            <p:cxnSp>
              <p:nvCxnSpPr>
                <p:cNvPr id="27" name="Straight Connector 26"/>
                <p:cNvCxnSpPr/>
                <p:nvPr/>
              </p:nvCxnSpPr>
              <p:spPr>
                <a:xfrm>
                  <a:off x="9861894" y="2779496"/>
                  <a:ext cx="109507"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9971401" y="2710388"/>
                  <a:ext cx="1821088" cy="142904"/>
                  <a:chOff x="9666539" y="4248765"/>
                  <a:chExt cx="1821088" cy="400323"/>
                </a:xfrm>
              </p:grpSpPr>
              <p:grpSp>
                <p:nvGrpSpPr>
                  <p:cNvPr id="29" name="Group 28"/>
                  <p:cNvGrpSpPr/>
                  <p:nvPr/>
                </p:nvGrpSpPr>
                <p:grpSpPr>
                  <a:xfrm>
                    <a:off x="9670112" y="4321061"/>
                    <a:ext cx="425453" cy="269816"/>
                    <a:chOff x="9648825" y="819150"/>
                    <a:chExt cx="425453" cy="269816"/>
                  </a:xfrm>
                </p:grpSpPr>
                <p:cxnSp>
                  <p:nvCxnSpPr>
                    <p:cNvPr id="47" name="Straight Connector 46"/>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9777413" y="819150"/>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777413" y="1079441"/>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9670112" y="4424112"/>
                    <a:ext cx="1720915" cy="76363"/>
                    <a:chOff x="9648825" y="819150"/>
                    <a:chExt cx="1720915" cy="269816"/>
                  </a:xfrm>
                </p:grpSpPr>
                <p:cxnSp>
                  <p:nvCxnSpPr>
                    <p:cNvPr id="43" name="Straight Connector 42"/>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777413" y="819150"/>
                      <a:ext cx="144398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9777413" y="1079442"/>
                      <a:ext cx="1592327"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9666539" y="4248765"/>
                    <a:ext cx="429026" cy="400323"/>
                    <a:chOff x="9648825" y="819150"/>
                    <a:chExt cx="429026" cy="269816"/>
                  </a:xfrm>
                </p:grpSpPr>
                <p:cxnSp>
                  <p:nvCxnSpPr>
                    <p:cNvPr id="39" name="Straight Connector 38"/>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a:xfrm flipV="1">
                    <a:off x="11221962" y="4250001"/>
                    <a:ext cx="164446" cy="15974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242683" y="4498273"/>
                    <a:ext cx="148344" cy="7906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1228758" y="4321319"/>
                    <a:ext cx="157436" cy="94936"/>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381424" y="432387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1381424" y="425038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1385234" y="456390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1385234" y="44904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23" name="Straight Connector 22"/>
              <p:cNvCxnSpPr/>
              <p:nvPr/>
            </p:nvCxnSpPr>
            <p:spPr>
              <a:xfrm>
                <a:off x="8508624" y="3852722"/>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508624" y="38269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505449" y="396918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505449" y="3943379"/>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6496413" y="1414667"/>
              <a:ext cx="1495922" cy="215444"/>
            </a:xfrm>
            <a:prstGeom prst="rect">
              <a:avLst/>
            </a:prstGeom>
            <a:noFill/>
          </p:spPr>
          <p:txBody>
            <a:bodyPr wrap="none" rtlCol="0">
              <a:spAutoFit/>
            </a:bodyPr>
            <a:lstStyle/>
            <a:p>
              <a:r>
                <a:rPr lang="en-GB" sz="800" dirty="0" smtClean="0"/>
                <a:t>MgB2 cables with extra length</a:t>
              </a:r>
              <a:endParaRPr lang="en-GB" sz="800" dirty="0"/>
            </a:p>
          </p:txBody>
        </p:sp>
        <p:sp>
          <p:nvSpPr>
            <p:cNvPr id="20" name="TextBox 19"/>
            <p:cNvSpPr txBox="1"/>
            <p:nvPr/>
          </p:nvSpPr>
          <p:spPr>
            <a:xfrm>
              <a:off x="7624555" y="1085190"/>
              <a:ext cx="453970" cy="215444"/>
            </a:xfrm>
            <a:prstGeom prst="rect">
              <a:avLst/>
            </a:prstGeom>
            <a:noFill/>
          </p:spPr>
          <p:txBody>
            <a:bodyPr wrap="none" rtlCol="0">
              <a:spAutoFit/>
            </a:bodyPr>
            <a:lstStyle/>
            <a:p>
              <a:r>
                <a:rPr lang="en-GB" sz="800" dirty="0" smtClean="0"/>
                <a:t>DFHx1</a:t>
              </a:r>
              <a:endParaRPr lang="en-GB" sz="800" dirty="0"/>
            </a:p>
          </p:txBody>
        </p:sp>
        <p:sp>
          <p:nvSpPr>
            <p:cNvPr id="21" name="TextBox 20"/>
            <p:cNvSpPr txBox="1"/>
            <p:nvPr/>
          </p:nvSpPr>
          <p:spPr>
            <a:xfrm>
              <a:off x="6461383" y="1052110"/>
              <a:ext cx="453970" cy="215444"/>
            </a:xfrm>
            <a:prstGeom prst="rect">
              <a:avLst/>
            </a:prstGeom>
            <a:noFill/>
          </p:spPr>
          <p:txBody>
            <a:bodyPr wrap="none" rtlCol="0">
              <a:spAutoFit/>
            </a:bodyPr>
            <a:lstStyle/>
            <a:p>
              <a:r>
                <a:rPr lang="en-GB" sz="800" dirty="0" smtClean="0"/>
                <a:t>DFHx2</a:t>
              </a:r>
              <a:endParaRPr lang="en-GB" sz="800" dirty="0"/>
            </a:p>
          </p:txBody>
        </p:sp>
      </p:grpSp>
      <p:grpSp>
        <p:nvGrpSpPr>
          <p:cNvPr id="53" name="Group 52"/>
          <p:cNvGrpSpPr/>
          <p:nvPr/>
        </p:nvGrpSpPr>
        <p:grpSpPr>
          <a:xfrm>
            <a:off x="7369959" y="2744913"/>
            <a:ext cx="4676315" cy="1823125"/>
            <a:chOff x="58344" y="4399531"/>
            <a:chExt cx="3588913" cy="1399187"/>
          </a:xfrm>
        </p:grpSpPr>
        <p:pic>
          <p:nvPicPr>
            <p:cNvPr id="54" name="Picture 53"/>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a:off x="1489282" y="4399531"/>
              <a:ext cx="1856906" cy="1399187"/>
            </a:xfrm>
            <a:prstGeom prst="rect">
              <a:avLst/>
            </a:prstGeom>
          </p:spPr>
        </p:pic>
        <p:cxnSp>
          <p:nvCxnSpPr>
            <p:cNvPr id="55" name="Straight Connector 54"/>
            <p:cNvCxnSpPr/>
            <p:nvPr/>
          </p:nvCxnSpPr>
          <p:spPr>
            <a:xfrm flipV="1">
              <a:off x="3248112" y="4852246"/>
              <a:ext cx="0" cy="3627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 name="Group 55"/>
            <p:cNvGrpSpPr/>
            <p:nvPr/>
          </p:nvGrpSpPr>
          <p:grpSpPr>
            <a:xfrm flipH="1">
              <a:off x="58344" y="4924399"/>
              <a:ext cx="3185879" cy="192144"/>
              <a:chOff x="7722054" y="3826914"/>
              <a:chExt cx="1465606" cy="145400"/>
            </a:xfrm>
          </p:grpSpPr>
          <p:grpSp>
            <p:nvGrpSpPr>
              <p:cNvPr id="71" name="Group 70"/>
              <p:cNvGrpSpPr/>
              <p:nvPr/>
            </p:nvGrpSpPr>
            <p:grpSpPr>
              <a:xfrm>
                <a:off x="7722054" y="3829410"/>
                <a:ext cx="1465606" cy="142904"/>
                <a:chOff x="9617032" y="2710388"/>
                <a:chExt cx="1465606" cy="142904"/>
              </a:xfrm>
            </p:grpSpPr>
            <p:cxnSp>
              <p:nvCxnSpPr>
                <p:cNvPr id="76" name="Straight Connector 75"/>
                <p:cNvCxnSpPr/>
                <p:nvPr/>
              </p:nvCxnSpPr>
              <p:spPr>
                <a:xfrm>
                  <a:off x="9617032" y="2779496"/>
                  <a:ext cx="354367"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9971401" y="2710388"/>
                  <a:ext cx="1111237" cy="142904"/>
                  <a:chOff x="9666539" y="4248765"/>
                  <a:chExt cx="1111237" cy="400323"/>
                </a:xfrm>
              </p:grpSpPr>
              <p:grpSp>
                <p:nvGrpSpPr>
                  <p:cNvPr id="78" name="Group 77"/>
                  <p:cNvGrpSpPr/>
                  <p:nvPr/>
                </p:nvGrpSpPr>
                <p:grpSpPr>
                  <a:xfrm>
                    <a:off x="9670112" y="4321061"/>
                    <a:ext cx="425453" cy="269816"/>
                    <a:chOff x="9648825" y="819150"/>
                    <a:chExt cx="425453" cy="269816"/>
                  </a:xfrm>
                </p:grpSpPr>
                <p:cxnSp>
                  <p:nvCxnSpPr>
                    <p:cNvPr id="96" name="Straight Connector 95"/>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9777413" y="819150"/>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9777413" y="1079441"/>
                      <a:ext cx="29686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9670112" y="4424112"/>
                    <a:ext cx="1001461" cy="76363"/>
                    <a:chOff x="9648825" y="819150"/>
                    <a:chExt cx="1001461" cy="269816"/>
                  </a:xfrm>
                </p:grpSpPr>
                <p:cxnSp>
                  <p:nvCxnSpPr>
                    <p:cNvPr id="92" name="Straight Connector 91"/>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9777413" y="819150"/>
                      <a:ext cx="74958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9777413" y="1079439"/>
                      <a:ext cx="872873"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9666539" y="4248765"/>
                    <a:ext cx="429026" cy="400323"/>
                    <a:chOff x="9648825" y="819150"/>
                    <a:chExt cx="429026" cy="269816"/>
                  </a:xfrm>
                </p:grpSpPr>
                <p:cxnSp>
                  <p:nvCxnSpPr>
                    <p:cNvPr id="88" name="Straight Connector 87"/>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cxnSp>
                <p:nvCxnSpPr>
                  <p:cNvPr id="81" name="Straight Connector 80"/>
                  <p:cNvCxnSpPr/>
                  <p:nvPr/>
                </p:nvCxnSpPr>
                <p:spPr>
                  <a:xfrm flipV="1">
                    <a:off x="10512103" y="4250001"/>
                    <a:ext cx="164446" cy="15974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0532823" y="4498272"/>
                    <a:ext cx="148344" cy="79059"/>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0518894" y="4321319"/>
                    <a:ext cx="157436" cy="94937"/>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0671573" y="4323875"/>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0671573" y="4250385"/>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0675383" y="4563907"/>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0675383" y="44904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72" name="Straight Connector 71"/>
              <p:cNvCxnSpPr/>
              <p:nvPr/>
            </p:nvCxnSpPr>
            <p:spPr>
              <a:xfrm>
                <a:off x="8508624" y="3852722"/>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8508624" y="3826914"/>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8505449" y="3969186"/>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505449" y="3943379"/>
                <a:ext cx="102393"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57" name="Straight Connector 56"/>
            <p:cNvCxnSpPr/>
            <p:nvPr/>
          </p:nvCxnSpPr>
          <p:spPr>
            <a:xfrm>
              <a:off x="764360" y="5659282"/>
              <a:ext cx="28828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009737" y="4924399"/>
              <a:ext cx="238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005826" y="5133376"/>
              <a:ext cx="2383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Freeform 59"/>
            <p:cNvSpPr/>
            <p:nvPr/>
          </p:nvSpPr>
          <p:spPr>
            <a:xfrm>
              <a:off x="2989235" y="4824416"/>
              <a:ext cx="247650" cy="55658"/>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reeform 60"/>
            <p:cNvSpPr/>
            <p:nvPr/>
          </p:nvSpPr>
          <p:spPr>
            <a:xfrm>
              <a:off x="2989235" y="5171837"/>
              <a:ext cx="247650" cy="55658"/>
            </a:xfrm>
            <a:custGeom>
              <a:avLst/>
              <a:gdLst>
                <a:gd name="connsiteX0" fmla="*/ 0 w 247650"/>
                <a:gd name="connsiteY0" fmla="*/ 38123 h 55658"/>
                <a:gd name="connsiteX1" fmla="*/ 45244 w 247650"/>
                <a:gd name="connsiteY1" fmla="*/ 23 h 55658"/>
                <a:gd name="connsiteX2" fmla="*/ 104775 w 247650"/>
                <a:gd name="connsiteY2" fmla="*/ 42885 h 55658"/>
                <a:gd name="connsiteX3" fmla="*/ 152400 w 247650"/>
                <a:gd name="connsiteY3" fmla="*/ 7167 h 55658"/>
                <a:gd name="connsiteX4" fmla="*/ 221456 w 247650"/>
                <a:gd name="connsiteY4" fmla="*/ 54792 h 55658"/>
                <a:gd name="connsiteX5" fmla="*/ 247650 w 247650"/>
                <a:gd name="connsiteY5" fmla="*/ 33360 h 5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650" h="55658">
                  <a:moveTo>
                    <a:pt x="0" y="38123"/>
                  </a:moveTo>
                  <a:cubicBezTo>
                    <a:pt x="13891" y="18676"/>
                    <a:pt x="27782" y="-771"/>
                    <a:pt x="45244" y="23"/>
                  </a:cubicBezTo>
                  <a:cubicBezTo>
                    <a:pt x="62706" y="817"/>
                    <a:pt x="86916" y="41694"/>
                    <a:pt x="104775" y="42885"/>
                  </a:cubicBezTo>
                  <a:cubicBezTo>
                    <a:pt x="122634" y="44076"/>
                    <a:pt x="132953" y="5183"/>
                    <a:pt x="152400" y="7167"/>
                  </a:cubicBezTo>
                  <a:cubicBezTo>
                    <a:pt x="171847" y="9151"/>
                    <a:pt x="205581" y="50427"/>
                    <a:pt x="221456" y="54792"/>
                  </a:cubicBezTo>
                  <a:cubicBezTo>
                    <a:pt x="237331" y="59158"/>
                    <a:pt x="242490" y="46259"/>
                    <a:pt x="247650" y="33360"/>
                  </a:cubicBezTo>
                </a:path>
              </a:pathLst>
            </a:cu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4" name="Straight Connector 63"/>
            <p:cNvCxnSpPr/>
            <p:nvPr/>
          </p:nvCxnSpPr>
          <p:spPr>
            <a:xfrm>
              <a:off x="1096935" y="5058773"/>
              <a:ext cx="0" cy="6005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65" name="Group 64"/>
            <p:cNvGrpSpPr/>
            <p:nvPr/>
          </p:nvGrpSpPr>
          <p:grpSpPr>
            <a:xfrm rot="19562355">
              <a:off x="812068" y="4832554"/>
              <a:ext cx="111571" cy="388098"/>
              <a:chOff x="4718050" y="3760593"/>
              <a:chExt cx="254000" cy="646307"/>
            </a:xfrm>
          </p:grpSpPr>
          <p:sp>
            <p:nvSpPr>
              <p:cNvPr id="68" name="Rectangle 67"/>
              <p:cNvSpPr/>
              <p:nvPr/>
            </p:nvSpPr>
            <p:spPr>
              <a:xfrm>
                <a:off x="4718050" y="3760593"/>
                <a:ext cx="249872" cy="628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9" name="Straight Connector 68"/>
              <p:cNvCxnSpPr/>
              <p:nvPr/>
            </p:nvCxnSpPr>
            <p:spPr>
              <a:xfrm>
                <a:off x="4972050" y="3766885"/>
                <a:ext cx="0" cy="640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718050" y="3766885"/>
                <a:ext cx="0" cy="640015"/>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Right Arrow 65"/>
            <p:cNvSpPr/>
            <p:nvPr/>
          </p:nvSpPr>
          <p:spPr>
            <a:xfrm>
              <a:off x="1144646" y="4606222"/>
              <a:ext cx="521481" cy="164274"/>
            </a:xfrm>
            <a:prstGeom prst="rightArrow">
              <a:avLst/>
            </a:prstGeom>
            <a:solidFill>
              <a:schemeClr val="accent1">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7" name="Straight Connector 66"/>
            <p:cNvCxnSpPr/>
            <p:nvPr/>
          </p:nvCxnSpPr>
          <p:spPr>
            <a:xfrm>
              <a:off x="3236885" y="5041692"/>
              <a:ext cx="329264" cy="0"/>
            </a:xfrm>
            <a:prstGeom prst="lin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2" name="Group 61"/>
          <p:cNvGrpSpPr/>
          <p:nvPr/>
        </p:nvGrpSpPr>
        <p:grpSpPr>
          <a:xfrm>
            <a:off x="7261853" y="5421849"/>
            <a:ext cx="4674603" cy="1231500"/>
            <a:chOff x="7582073" y="5256386"/>
            <a:chExt cx="4265952" cy="1123843"/>
          </a:xfrm>
        </p:grpSpPr>
        <p:grpSp>
          <p:nvGrpSpPr>
            <p:cNvPr id="102" name="Group 101"/>
            <p:cNvGrpSpPr/>
            <p:nvPr/>
          </p:nvGrpSpPr>
          <p:grpSpPr>
            <a:xfrm>
              <a:off x="7582073" y="5290763"/>
              <a:ext cx="2476282" cy="1089466"/>
              <a:chOff x="13481804" y="2174206"/>
              <a:chExt cx="3513338" cy="1545730"/>
            </a:xfrm>
          </p:grpSpPr>
          <p:grpSp>
            <p:nvGrpSpPr>
              <p:cNvPr id="103" name="Group 102"/>
              <p:cNvGrpSpPr/>
              <p:nvPr/>
            </p:nvGrpSpPr>
            <p:grpSpPr>
              <a:xfrm>
                <a:off x="13481804" y="2174206"/>
                <a:ext cx="3220165" cy="1545730"/>
                <a:chOff x="5494574" y="3079872"/>
                <a:chExt cx="2542100" cy="1220248"/>
              </a:xfrm>
            </p:grpSpPr>
            <p:pic>
              <p:nvPicPr>
                <p:cNvPr id="107" name="Picture 106"/>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contrast="20000"/>
                          </a14:imgEffect>
                        </a14:imgLayer>
                      </a14:imgProps>
                    </a:ext>
                  </a:extLst>
                </a:blip>
                <a:stretch>
                  <a:fillRect/>
                </a:stretch>
              </p:blipFill>
              <p:spPr>
                <a:xfrm>
                  <a:off x="6198635" y="3079872"/>
                  <a:ext cx="1838039" cy="1220248"/>
                </a:xfrm>
                <a:prstGeom prst="rect">
                  <a:avLst/>
                </a:prstGeom>
              </p:spPr>
            </p:pic>
            <p:grpSp>
              <p:nvGrpSpPr>
                <p:cNvPr id="108" name="Group 107"/>
                <p:cNvGrpSpPr/>
                <p:nvPr/>
              </p:nvGrpSpPr>
              <p:grpSpPr>
                <a:xfrm flipH="1">
                  <a:off x="5494574" y="3432269"/>
                  <a:ext cx="2441856" cy="385411"/>
                  <a:chOff x="7888182" y="3826914"/>
                  <a:chExt cx="700147" cy="145400"/>
                </a:xfrm>
              </p:grpSpPr>
              <p:grpSp>
                <p:nvGrpSpPr>
                  <p:cNvPr id="109" name="Group 108"/>
                  <p:cNvGrpSpPr/>
                  <p:nvPr/>
                </p:nvGrpSpPr>
                <p:grpSpPr>
                  <a:xfrm>
                    <a:off x="7888182" y="3829410"/>
                    <a:ext cx="700147" cy="142904"/>
                    <a:chOff x="9783160" y="2710388"/>
                    <a:chExt cx="700147" cy="142904"/>
                  </a:xfrm>
                </p:grpSpPr>
                <p:cxnSp>
                  <p:nvCxnSpPr>
                    <p:cNvPr id="112" name="Straight Connector 111"/>
                    <p:cNvCxnSpPr/>
                    <p:nvPr/>
                  </p:nvCxnSpPr>
                  <p:spPr>
                    <a:xfrm>
                      <a:off x="9783160" y="2779496"/>
                      <a:ext cx="188239"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p:nvGrpSpPr>
                  <p:grpSpPr>
                    <a:xfrm>
                      <a:off x="9971401" y="2710388"/>
                      <a:ext cx="511906" cy="142904"/>
                      <a:chOff x="9666539" y="4248765"/>
                      <a:chExt cx="511906" cy="400323"/>
                    </a:xfrm>
                  </p:grpSpPr>
                  <p:grpSp>
                    <p:nvGrpSpPr>
                      <p:cNvPr id="114" name="Group 113"/>
                      <p:cNvGrpSpPr/>
                      <p:nvPr/>
                    </p:nvGrpSpPr>
                    <p:grpSpPr>
                      <a:xfrm>
                        <a:off x="9670112" y="4424113"/>
                        <a:ext cx="508333" cy="48504"/>
                        <a:chOff x="9648825" y="819150"/>
                        <a:chExt cx="508333" cy="171380"/>
                      </a:xfrm>
                    </p:grpSpPr>
                    <p:cxnSp>
                      <p:nvCxnSpPr>
                        <p:cNvPr id="120" name="Straight Connector 119"/>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9648825" y="960466"/>
                          <a:ext cx="128588" cy="30064"/>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9777413" y="819150"/>
                          <a:ext cx="373569"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9777413" y="990530"/>
                          <a:ext cx="37974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15" name="Group 114"/>
                      <p:cNvGrpSpPr/>
                      <p:nvPr/>
                    </p:nvGrpSpPr>
                    <p:grpSpPr>
                      <a:xfrm>
                        <a:off x="9666539" y="4248765"/>
                        <a:ext cx="429026" cy="400323"/>
                        <a:chOff x="9648825" y="819150"/>
                        <a:chExt cx="429026" cy="269816"/>
                      </a:xfrm>
                    </p:grpSpPr>
                    <p:cxnSp>
                      <p:nvCxnSpPr>
                        <p:cNvPr id="116" name="Straight Connector 115"/>
                        <p:cNvCxnSpPr/>
                        <p:nvPr/>
                      </p:nvCxnSpPr>
                      <p:spPr>
                        <a:xfrm flipV="1">
                          <a:off x="9648825" y="819150"/>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9648825" y="960465"/>
                          <a:ext cx="128588" cy="12850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9777413" y="81915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9777413" y="1085860"/>
                          <a:ext cx="300438"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cxnSp>
                <p:nvCxnSpPr>
                  <p:cNvPr id="110" name="Straight Connector 109"/>
                  <p:cNvCxnSpPr/>
                  <p:nvPr/>
                </p:nvCxnSpPr>
                <p:spPr>
                  <a:xfrm>
                    <a:off x="8508624" y="3826914"/>
                    <a:ext cx="480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8505449" y="3969186"/>
                    <a:ext cx="5119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104" name="Straight Connector 103"/>
              <p:cNvCxnSpPr/>
              <p:nvPr/>
            </p:nvCxnSpPr>
            <p:spPr>
              <a:xfrm>
                <a:off x="13509090" y="3701312"/>
                <a:ext cx="34860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V="1">
                <a:off x="14089354" y="2320213"/>
                <a:ext cx="0" cy="20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14089354" y="3177463"/>
                <a:ext cx="0" cy="20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124" name="Picture 123"/>
            <p:cNvPicPr>
              <a:picLocks noChangeAspect="1"/>
            </p:cNvPicPr>
            <p:nvPr/>
          </p:nvPicPr>
          <p:blipFill rotWithShape="1">
            <a:blip r:embed="rId6"/>
            <a:srcRect t="7800" b="15566"/>
            <a:stretch/>
          </p:blipFill>
          <p:spPr>
            <a:xfrm>
              <a:off x="10187889" y="5256386"/>
              <a:ext cx="1660136" cy="1123843"/>
            </a:xfrm>
            <a:prstGeom prst="rect">
              <a:avLst/>
            </a:prstGeom>
          </p:spPr>
        </p:pic>
      </p:grpSp>
    </p:spTree>
    <p:extLst>
      <p:ext uri="{BB962C8B-B14F-4D97-AF65-F5344CB8AC3E}">
        <p14:creationId xmlns:p14="http://schemas.microsoft.com/office/powerpoint/2010/main" val="299261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ct 41"/>
          <p:cNvGraphicFramePr>
            <a:graphicFrameLocks noChangeAspect="1"/>
          </p:cNvGraphicFramePr>
          <p:nvPr>
            <p:extLst/>
          </p:nvPr>
        </p:nvGraphicFramePr>
        <p:xfrm>
          <a:off x="6753234" y="1122824"/>
          <a:ext cx="2688670" cy="1064603"/>
        </p:xfrm>
        <a:graphic>
          <a:graphicData uri="http://schemas.openxmlformats.org/presentationml/2006/ole">
            <mc:AlternateContent xmlns:mc="http://schemas.openxmlformats.org/markup-compatibility/2006">
              <mc:Choice xmlns:v="urn:schemas-microsoft-com:vml" Requires="v">
                <p:oleObj spid="_x0000_s1062" name="Product" r:id="rId3" imgW="5263920" imgH="2083680" progId="CATIA.Product">
                  <p:link updateAutomatic="1"/>
                </p:oleObj>
              </mc:Choice>
              <mc:Fallback>
                <p:oleObj name="Product" r:id="rId3" imgW="5263920" imgH="2083680" progId="CATIA.Product">
                  <p:link updateAutomatic="1"/>
                  <p:pic>
                    <p:nvPicPr>
                      <p:cNvPr id="42" name="Object 41"/>
                      <p:cNvPicPr/>
                      <p:nvPr/>
                    </p:nvPicPr>
                    <p:blipFill>
                      <a:blip r:embed="rId4"/>
                      <a:stretch>
                        <a:fillRect/>
                      </a:stretch>
                    </p:blipFill>
                    <p:spPr>
                      <a:xfrm>
                        <a:off x="6753234" y="1122824"/>
                        <a:ext cx="2688670" cy="1064603"/>
                      </a:xfrm>
                      <a:prstGeom prst="rect">
                        <a:avLst/>
                      </a:prstGeom>
                    </p:spPr>
                  </p:pic>
                </p:oleObj>
              </mc:Fallback>
            </mc:AlternateContent>
          </a:graphicData>
        </a:graphic>
      </p:graphicFrame>
      <p:pic>
        <p:nvPicPr>
          <p:cNvPr id="31" name="Picture 30"/>
          <p:cNvPicPr>
            <a:picLocks noChangeAspect="1"/>
          </p:cNvPicPr>
          <p:nvPr/>
        </p:nvPicPr>
        <p:blipFill>
          <a:blip r:embed="rId5"/>
          <a:stretch>
            <a:fillRect/>
          </a:stretch>
        </p:blipFill>
        <p:spPr>
          <a:xfrm>
            <a:off x="5502734" y="3110269"/>
            <a:ext cx="3207468" cy="1149982"/>
          </a:xfrm>
          <a:prstGeom prst="rect">
            <a:avLst/>
          </a:prstGeom>
        </p:spPr>
      </p:pic>
      <p:sp>
        <p:nvSpPr>
          <p:cNvPr id="4" name="Rectangle 3"/>
          <p:cNvSpPr/>
          <p:nvPr/>
        </p:nvSpPr>
        <p:spPr>
          <a:xfrm>
            <a:off x="4740468" y="-54373"/>
            <a:ext cx="7702750" cy="4770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srgbClr val="0093BE"/>
                </a:solidFill>
                <a:effectLst/>
                <a:uLnTx/>
                <a:uFillTx/>
                <a:latin typeface="Arial"/>
                <a:ea typeface="+mn-ea"/>
                <a:cs typeface="+mn-cs"/>
              </a:rPr>
              <a:t>How to match angularly MgB2 and HTS cables ?</a:t>
            </a:r>
          </a:p>
        </p:txBody>
      </p:sp>
      <p:sp>
        <p:nvSpPr>
          <p:cNvPr id="6" name="TextBox 5"/>
          <p:cNvSpPr txBox="1"/>
          <p:nvPr/>
        </p:nvSpPr>
        <p:spPr>
          <a:xfrm>
            <a:off x="0" y="-6710"/>
            <a:ext cx="2031382" cy="707886"/>
          </a:xfrm>
          <a:prstGeom prst="rect">
            <a:avLst/>
          </a:prstGeom>
          <a:solidFill>
            <a:schemeClr val="bg1"/>
          </a:solidFill>
          <a:ln>
            <a:solidFill>
              <a:schemeClr val="accent6"/>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rPr>
              <a:t>Starting data :</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rPr>
              <a:t>Bending radius : 1000 mm</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rPr>
              <a:t>Interlink diameter : 250 mm</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rPr>
              <a:t>MgB2 opening in </a:t>
            </a:r>
            <a:r>
              <a:rPr kumimoji="0" lang="en-US" sz="1000" b="0" i="0" u="none" strike="noStrike" kern="1200" cap="none" spc="0" normalizeH="0" baseline="0" noProof="0" dirty="0" smtClean="0">
                <a:ln>
                  <a:noFill/>
                </a:ln>
                <a:solidFill>
                  <a:prstClr val="black"/>
                </a:solidFill>
                <a:effectLst/>
                <a:uLnTx/>
                <a:uFillTx/>
                <a:latin typeface="Arial"/>
                <a:ea typeface="+mn-ea"/>
                <a:cs typeface="+mn-cs"/>
              </a:rPr>
              <a:t>surface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grpSp>
        <p:nvGrpSpPr>
          <p:cNvPr id="12" name="Group 11"/>
          <p:cNvGrpSpPr/>
          <p:nvPr/>
        </p:nvGrpSpPr>
        <p:grpSpPr>
          <a:xfrm>
            <a:off x="537374" y="827252"/>
            <a:ext cx="6569094" cy="1930695"/>
            <a:chOff x="349591" y="1637839"/>
            <a:chExt cx="6859797" cy="1930695"/>
          </a:xfrm>
        </p:grpSpPr>
        <p:grpSp>
          <p:nvGrpSpPr>
            <p:cNvPr id="9" name="Group 8"/>
            <p:cNvGrpSpPr/>
            <p:nvPr/>
          </p:nvGrpSpPr>
          <p:grpSpPr>
            <a:xfrm>
              <a:off x="349591" y="1637839"/>
              <a:ext cx="2756530" cy="1590256"/>
              <a:chOff x="349591" y="1637839"/>
              <a:chExt cx="2756530" cy="1590256"/>
            </a:xfrm>
          </p:grpSpPr>
          <p:pic>
            <p:nvPicPr>
              <p:cNvPr id="5" name="Picture 4"/>
              <p:cNvPicPr>
                <a:picLocks noChangeAspect="1"/>
              </p:cNvPicPr>
              <p:nvPr/>
            </p:nvPicPr>
            <p:blipFill>
              <a:blip r:embed="rId6"/>
              <a:stretch>
                <a:fillRect/>
              </a:stretch>
            </p:blipFill>
            <p:spPr>
              <a:xfrm>
                <a:off x="595992" y="1754088"/>
                <a:ext cx="2510129" cy="1474007"/>
              </a:xfrm>
              <a:prstGeom prst="rect">
                <a:avLst/>
              </a:prstGeom>
            </p:spPr>
          </p:pic>
          <p:sp>
            <p:nvSpPr>
              <p:cNvPr id="7" name="TextBox 6"/>
              <p:cNvSpPr txBox="1"/>
              <p:nvPr/>
            </p:nvSpPr>
            <p:spPr>
              <a:xfrm>
                <a:off x="349591" y="1637839"/>
                <a:ext cx="254725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Rotation in helium tank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(MgB2 cables)</a:t>
                </a:r>
              </a:p>
            </p:txBody>
          </p:sp>
          <p:sp>
            <p:nvSpPr>
              <p:cNvPr id="8" name="Curved Right Arrow 7"/>
              <p:cNvSpPr/>
              <p:nvPr/>
            </p:nvSpPr>
            <p:spPr>
              <a:xfrm>
                <a:off x="1245732" y="2802730"/>
                <a:ext cx="168729" cy="223157"/>
              </a:xfrm>
              <a:prstGeom prst="curvedRightArrow">
                <a:avLst/>
              </a:prstGeom>
              <a:solidFill>
                <a:srgbClr val="00206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grpSp>
        <p:sp>
          <p:nvSpPr>
            <p:cNvPr id="10" name="TextBox 9"/>
            <p:cNvSpPr txBox="1"/>
            <p:nvPr/>
          </p:nvSpPr>
          <p:spPr>
            <a:xfrm>
              <a:off x="3313927" y="1660094"/>
              <a:ext cx="314964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B050"/>
                  </a:solidFill>
                  <a:effectLst/>
                  <a:uLnTx/>
                  <a:uFillTx/>
                  <a:latin typeface="Arial"/>
                  <a:ea typeface="+mn-ea"/>
                  <a:cs typeface="+mn-cs"/>
                </a:rPr>
                <a:t>+500 mm length or +200 mm diameter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B050"/>
                  </a:solidFill>
                  <a:effectLst/>
                  <a:uLnTx/>
                  <a:uFillTx/>
                  <a:latin typeface="Arial"/>
                  <a:ea typeface="+mn-ea"/>
                  <a:cs typeface="+mn-cs"/>
                </a:rPr>
                <a:t>Helium tank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B050"/>
                  </a:solidFill>
                  <a:effectLst/>
                  <a:uLnTx/>
                  <a:uFillTx/>
                  <a:latin typeface="Arial"/>
                  <a:ea typeface="+mn-ea"/>
                  <a:cs typeface="+mn-cs"/>
                </a:rPr>
                <a:t>DFH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B050"/>
                  </a:solidFill>
                  <a:effectLst/>
                  <a:uLnTx/>
                  <a:uFillTx/>
                  <a:latin typeface="Arial"/>
                  <a:ea typeface="+mn-ea"/>
                  <a:cs typeface="+mn-cs"/>
                </a:rPr>
                <a:t>MgB2 cables (+500 mm length in any case)</a:t>
              </a:r>
            </a:p>
          </p:txBody>
        </p:sp>
        <p:sp>
          <p:nvSpPr>
            <p:cNvPr id="11" name="TextBox 10"/>
            <p:cNvSpPr txBox="1"/>
            <p:nvPr/>
          </p:nvSpPr>
          <p:spPr>
            <a:xfrm>
              <a:off x="3146764" y="2398983"/>
              <a:ext cx="4062624" cy="1169551"/>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000" b="0" i="0" u="none" strike="noStrike" kern="1200" cap="none" spc="0" normalizeH="0" baseline="0" noProof="0" dirty="0">
                  <a:ln>
                    <a:noFill/>
                  </a:ln>
                  <a:solidFill>
                    <a:srgbClr val="FB963C"/>
                  </a:solidFill>
                  <a:effectLst/>
                  <a:uLnTx/>
                  <a:uFillTx/>
                  <a:latin typeface="Arial"/>
                  <a:ea typeface="+mn-ea"/>
                  <a:cs typeface="+mn-cs"/>
                </a:rPr>
                <a:t>Need to close Helium tank in </a:t>
              </a:r>
              <a:r>
                <a:rPr kumimoji="0" lang="en-GB" sz="1000" b="0" i="0" u="none" strike="noStrike" kern="1200" cap="none" spc="0" normalizeH="0" baseline="0" noProof="0" dirty="0" smtClean="0">
                  <a:ln>
                    <a:noFill/>
                  </a:ln>
                  <a:solidFill>
                    <a:srgbClr val="FB963C"/>
                  </a:solidFill>
                  <a:effectLst/>
                  <a:uLnTx/>
                  <a:uFillTx/>
                  <a:latin typeface="Arial"/>
                  <a:ea typeface="+mn-ea"/>
                  <a:cs typeface="+mn-cs"/>
                </a:rPr>
                <a:t>UR</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CH" sz="1000" b="0" i="0" u="none" strike="noStrike" kern="1200" cap="none" spc="0" normalizeH="0" baseline="0" noProof="0" dirty="0" smtClean="0">
                  <a:ln>
                    <a:noFill/>
                  </a:ln>
                  <a:solidFill>
                    <a:srgbClr val="FB963C"/>
                  </a:solidFill>
                  <a:effectLst/>
                  <a:uLnTx/>
                  <a:uFillTx/>
                  <a:latin typeface="Arial"/>
                  <a:ea typeface="+mn-ea"/>
                  <a:cs typeface="+mn-cs"/>
                </a:rPr>
                <a:t>In DFHx1, manipulation problem for other cables (depend of layout)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CH" sz="1000" b="0" i="0" u="none" strike="noStrike" kern="1200" cap="none" spc="0" normalizeH="0" baseline="0" noProof="0" dirty="0" smtClean="0">
                  <a:ln>
                    <a:noFill/>
                  </a:ln>
                  <a:solidFill>
                    <a:srgbClr val="FB963C"/>
                  </a:solidFill>
                  <a:effectLst/>
                  <a:uLnTx/>
                  <a:uFillTx/>
                  <a:latin typeface="Arial"/>
                  <a:ea typeface="+mn-ea"/>
                  <a:cs typeface="+mn-cs"/>
                </a:rPr>
                <a:t>Only very local guide for cables</a:t>
              </a:r>
              <a:endParaRPr kumimoji="0" lang="en-GB" sz="1000" b="0" i="0" u="none" strike="noStrike" kern="1200" cap="none" spc="0" normalizeH="0" baseline="0" noProof="0" dirty="0">
                <a:ln>
                  <a:noFill/>
                </a:ln>
                <a:solidFill>
                  <a:srgbClr val="FB963C"/>
                </a:solidFill>
                <a:effectLst/>
                <a:uLnTx/>
                <a:uFillTx/>
                <a:latin typeface="Arial"/>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000" b="0" i="0" u="none" strike="noStrike" kern="1200" cap="none" spc="0" normalizeH="0" baseline="0" noProof="0" dirty="0">
                  <a:ln>
                    <a:noFill/>
                  </a:ln>
                  <a:solidFill>
                    <a:srgbClr val="FF0000"/>
                  </a:solidFill>
                  <a:effectLst/>
                  <a:uLnTx/>
                  <a:uFillTx/>
                  <a:latin typeface="Arial"/>
                  <a:ea typeface="+mn-ea"/>
                  <a:cs typeface="+mn-cs"/>
                </a:rPr>
                <a:t>How to be sure to not rotate the cable in the link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CH" sz="1000" b="0" i="0" u="none" strike="noStrike" kern="1200" cap="none" spc="0" normalizeH="0" baseline="0" noProof="0" dirty="0">
                  <a:ln>
                    <a:noFill/>
                  </a:ln>
                  <a:solidFill>
                    <a:srgbClr val="FF0000"/>
                  </a:solidFill>
                  <a:effectLst/>
                  <a:uLnTx/>
                  <a:uFillTx/>
                  <a:latin typeface="Arial"/>
                  <a:ea typeface="+mn-ea"/>
                  <a:cs typeface="+mn-cs"/>
                </a:rPr>
                <a:t>MgB2 manipulation in </a:t>
              </a:r>
              <a:r>
                <a:rPr kumimoji="0" lang="fr-CH" sz="1000" b="0" i="0" u="none" strike="noStrike" kern="1200" cap="none" spc="0" normalizeH="0" baseline="0" noProof="0" dirty="0" smtClean="0">
                  <a:ln>
                    <a:noFill/>
                  </a:ln>
                  <a:solidFill>
                    <a:srgbClr val="FF0000"/>
                  </a:solidFill>
                  <a:effectLst/>
                  <a:uLnTx/>
                  <a:uFillTx/>
                  <a:latin typeface="Arial"/>
                  <a:ea typeface="+mn-ea"/>
                  <a:cs typeface="+mn-cs"/>
                </a:rPr>
                <a:t>situ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smtClean="0">
                  <a:ln>
                    <a:noFill/>
                  </a:ln>
                  <a:solidFill>
                    <a:srgbClr val="FF0000"/>
                  </a:solidFill>
                  <a:effectLst/>
                  <a:uLnTx/>
                  <a:uFillTx/>
                  <a:latin typeface="Arial"/>
                  <a:ea typeface="+mn-ea"/>
                  <a:cs typeface="+mn-cs"/>
                </a:rPr>
                <a:t>Complicated manipulation due to bad access</a:t>
              </a:r>
              <a:endParaRPr kumimoji="0" lang="en-US" sz="1000" b="0" i="0" u="none" strike="noStrike" kern="1200" cap="none" spc="0" normalizeH="0" baseline="0" noProof="0" dirty="0">
                <a:ln>
                  <a:noFill/>
                </a:ln>
                <a:solidFill>
                  <a:srgbClr val="FF0000"/>
                </a:solidFill>
                <a:effectLst/>
                <a:uLnTx/>
                <a:uFillTx/>
                <a:latin typeface="Arial"/>
                <a:ea typeface="+mn-ea"/>
                <a:cs typeface="+mn-cs"/>
              </a:endParaRPr>
            </a:p>
          </p:txBody>
        </p:sp>
      </p:grpSp>
      <p:grpSp>
        <p:nvGrpSpPr>
          <p:cNvPr id="13" name="Group 12"/>
          <p:cNvGrpSpPr/>
          <p:nvPr/>
        </p:nvGrpSpPr>
        <p:grpSpPr>
          <a:xfrm>
            <a:off x="470921" y="2882437"/>
            <a:ext cx="5470328" cy="1736681"/>
            <a:chOff x="250442" y="1491414"/>
            <a:chExt cx="5470328" cy="1736681"/>
          </a:xfrm>
        </p:grpSpPr>
        <p:grpSp>
          <p:nvGrpSpPr>
            <p:cNvPr id="14" name="Group 13"/>
            <p:cNvGrpSpPr/>
            <p:nvPr/>
          </p:nvGrpSpPr>
          <p:grpSpPr>
            <a:xfrm>
              <a:off x="250442" y="1491414"/>
              <a:ext cx="2855679" cy="1736681"/>
              <a:chOff x="250442" y="1491414"/>
              <a:chExt cx="2855679" cy="1736681"/>
            </a:xfrm>
          </p:grpSpPr>
          <p:pic>
            <p:nvPicPr>
              <p:cNvPr id="17" name="Picture 16"/>
              <p:cNvPicPr>
                <a:picLocks noChangeAspect="1"/>
              </p:cNvPicPr>
              <p:nvPr/>
            </p:nvPicPr>
            <p:blipFill>
              <a:blip r:embed="rId6"/>
              <a:stretch>
                <a:fillRect/>
              </a:stretch>
            </p:blipFill>
            <p:spPr>
              <a:xfrm>
                <a:off x="595992" y="1754088"/>
                <a:ext cx="2510129" cy="1474007"/>
              </a:xfrm>
              <a:prstGeom prst="rect">
                <a:avLst/>
              </a:prstGeom>
            </p:spPr>
          </p:pic>
          <p:sp>
            <p:nvSpPr>
              <p:cNvPr id="18" name="TextBox 17"/>
              <p:cNvSpPr txBox="1"/>
              <p:nvPr/>
            </p:nvSpPr>
            <p:spPr>
              <a:xfrm>
                <a:off x="250442" y="1491414"/>
                <a:ext cx="254725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Rotation with internal flexibles (MgB2 cables)</a:t>
                </a:r>
              </a:p>
            </p:txBody>
          </p:sp>
          <p:sp>
            <p:nvSpPr>
              <p:cNvPr id="19" name="Curved Right Arrow 18"/>
              <p:cNvSpPr/>
              <p:nvPr/>
            </p:nvSpPr>
            <p:spPr>
              <a:xfrm>
                <a:off x="1682327" y="2668583"/>
                <a:ext cx="168729" cy="546323"/>
              </a:xfrm>
              <a:prstGeom prst="curvedRightArrow">
                <a:avLst/>
              </a:prstGeom>
              <a:solidFill>
                <a:srgbClr val="00206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grpSp>
        <p:sp>
          <p:nvSpPr>
            <p:cNvPr id="15" name="TextBox 14"/>
            <p:cNvSpPr txBox="1"/>
            <p:nvPr/>
          </p:nvSpPr>
          <p:spPr>
            <a:xfrm>
              <a:off x="3313926" y="1660094"/>
              <a:ext cx="2133891"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B963C"/>
                  </a:solidFill>
                  <a:effectLst/>
                  <a:uLnTx/>
                  <a:uFillTx/>
                  <a:latin typeface="Arial"/>
                  <a:ea typeface="+mn-ea"/>
                  <a:cs typeface="+mn-cs"/>
                </a:rPr>
                <a:t>+1000 mm length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B963C"/>
                  </a:solidFill>
                  <a:effectLst/>
                  <a:uLnTx/>
                  <a:uFillTx/>
                  <a:latin typeface="Arial"/>
                  <a:ea typeface="+mn-ea"/>
                  <a:cs typeface="+mn-cs"/>
                </a:rPr>
                <a:t>DFH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B963C"/>
                  </a:solidFill>
                  <a:effectLst/>
                  <a:uLnTx/>
                  <a:uFillTx/>
                  <a:latin typeface="Arial"/>
                  <a:ea typeface="+mn-ea"/>
                  <a:cs typeface="+mn-cs"/>
                </a:rPr>
                <a:t>MgB2 cables</a:t>
              </a:r>
            </a:p>
          </p:txBody>
        </p:sp>
        <p:sp>
          <p:nvSpPr>
            <p:cNvPr id="16" name="TextBox 15"/>
            <p:cNvSpPr txBox="1"/>
            <p:nvPr/>
          </p:nvSpPr>
          <p:spPr>
            <a:xfrm>
              <a:off x="3209474" y="2463784"/>
              <a:ext cx="2511296" cy="553998"/>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CH" sz="1000" b="0" i="0" u="none" strike="noStrike" kern="1200" cap="none" spc="0" normalizeH="0" baseline="0" noProof="0" dirty="0">
                  <a:ln>
                    <a:noFill/>
                  </a:ln>
                  <a:solidFill>
                    <a:srgbClr val="FB963C"/>
                  </a:solidFill>
                  <a:effectLst/>
                  <a:uLnTx/>
                  <a:uFillTx/>
                  <a:latin typeface="Arial"/>
                  <a:ea typeface="+mn-ea"/>
                  <a:cs typeface="+mn-cs"/>
                </a:rPr>
                <a:t>Instrumentation and safety flexible </a:t>
              </a:r>
              <a:r>
                <a:rPr kumimoji="0" lang="en-US" sz="1000" b="0" i="0" u="none" strike="noStrike" kern="1200" cap="none" spc="0" normalizeH="0" baseline="0" noProof="0" dirty="0">
                  <a:ln>
                    <a:noFill/>
                  </a:ln>
                  <a:solidFill>
                    <a:srgbClr val="FB963C"/>
                  </a:solidFill>
                  <a:effectLst/>
                  <a:uLnTx/>
                  <a:uFillTx/>
                  <a:latin typeface="Arial"/>
                  <a:ea typeface="+mn-ea"/>
                  <a:cs typeface="+mn-cs"/>
                </a:rPr>
                <a:t>will</a:t>
              </a:r>
              <a:r>
                <a:rPr kumimoji="0" lang="fr-CH" sz="1000" b="0" i="0" u="none" strike="noStrike" kern="1200" cap="none" spc="0" normalizeH="0" baseline="0" noProof="0" dirty="0">
                  <a:ln>
                    <a:noFill/>
                  </a:ln>
                  <a:solidFill>
                    <a:srgbClr val="FB963C"/>
                  </a:solidFill>
                  <a:effectLst/>
                  <a:uLnTx/>
                  <a:uFillTx/>
                  <a:latin typeface="Arial"/>
                  <a:ea typeface="+mn-ea"/>
                  <a:cs typeface="+mn-cs"/>
                </a:rPr>
                <a:t> be </a:t>
              </a:r>
              <a:r>
                <a:rPr kumimoji="0" lang="en-US" sz="1000" b="0" i="0" u="none" strike="noStrike" kern="1200" cap="none" spc="0" normalizeH="0" baseline="0" noProof="0" dirty="0">
                  <a:ln>
                    <a:noFill/>
                  </a:ln>
                  <a:solidFill>
                    <a:srgbClr val="FB963C"/>
                  </a:solidFill>
                  <a:effectLst/>
                  <a:uLnTx/>
                  <a:uFillTx/>
                  <a:latin typeface="Arial"/>
                  <a:ea typeface="+mn-ea"/>
                  <a:cs typeface="+mn-cs"/>
                </a:rPr>
                <a:t>also</a:t>
              </a:r>
              <a:r>
                <a:rPr kumimoji="0" lang="fr-CH" sz="1000" b="0" i="0" u="none" strike="noStrike" kern="1200" cap="none" spc="0" normalizeH="0" baseline="0" noProof="0" dirty="0">
                  <a:ln>
                    <a:noFill/>
                  </a:ln>
                  <a:solidFill>
                    <a:srgbClr val="FB963C"/>
                  </a:solidFill>
                  <a:effectLst/>
                  <a:uLnTx/>
                  <a:uFillTx/>
                  <a:latin typeface="Arial"/>
                  <a:ea typeface="+mn-ea"/>
                  <a:cs typeface="+mn-cs"/>
                </a:rPr>
                <a:t> </a:t>
              </a:r>
              <a:r>
                <a:rPr kumimoji="0" lang="en-US" sz="1000" b="0" i="0" u="none" strike="noStrike" kern="1200" cap="none" spc="0" normalizeH="0" baseline="0" noProof="0" dirty="0">
                  <a:ln>
                    <a:noFill/>
                  </a:ln>
                  <a:solidFill>
                    <a:srgbClr val="FB963C"/>
                  </a:solidFill>
                  <a:effectLst/>
                  <a:uLnTx/>
                  <a:uFillTx/>
                  <a:latin typeface="Arial"/>
                  <a:ea typeface="+mn-ea"/>
                  <a:cs typeface="+mn-cs"/>
                </a:rPr>
                <a:t>rotated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000" b="0" i="0" u="none" strike="noStrike" kern="1200" cap="none" spc="0" normalizeH="0" baseline="0" noProof="0" dirty="0">
                  <a:ln>
                    <a:noFill/>
                  </a:ln>
                  <a:solidFill>
                    <a:srgbClr val="00B050"/>
                  </a:solidFill>
                  <a:effectLst/>
                  <a:uLnTx/>
                  <a:uFillTx/>
                  <a:latin typeface="Arial"/>
                  <a:ea typeface="+mn-ea"/>
                  <a:cs typeface="+mn-cs"/>
                </a:rPr>
                <a:t>Cables are protected during rotation</a:t>
              </a:r>
            </a:p>
          </p:txBody>
        </p:sp>
      </p:grpSp>
      <p:grpSp>
        <p:nvGrpSpPr>
          <p:cNvPr id="20" name="Group 19"/>
          <p:cNvGrpSpPr/>
          <p:nvPr/>
        </p:nvGrpSpPr>
        <p:grpSpPr>
          <a:xfrm>
            <a:off x="368895" y="4962738"/>
            <a:ext cx="5493876" cy="1698782"/>
            <a:chOff x="105038" y="1601795"/>
            <a:chExt cx="5493876" cy="1698782"/>
          </a:xfrm>
        </p:grpSpPr>
        <p:grpSp>
          <p:nvGrpSpPr>
            <p:cNvPr id="21" name="Group 20"/>
            <p:cNvGrpSpPr/>
            <p:nvPr/>
          </p:nvGrpSpPr>
          <p:grpSpPr>
            <a:xfrm>
              <a:off x="105038" y="1601795"/>
              <a:ext cx="3001083" cy="1626300"/>
              <a:chOff x="105038" y="1601795"/>
              <a:chExt cx="3001083" cy="1626300"/>
            </a:xfrm>
          </p:grpSpPr>
          <p:pic>
            <p:nvPicPr>
              <p:cNvPr id="24" name="Picture 23"/>
              <p:cNvPicPr>
                <a:picLocks noChangeAspect="1"/>
              </p:cNvPicPr>
              <p:nvPr/>
            </p:nvPicPr>
            <p:blipFill>
              <a:blip r:embed="rId6"/>
              <a:stretch>
                <a:fillRect/>
              </a:stretch>
            </p:blipFill>
            <p:spPr>
              <a:xfrm>
                <a:off x="595992" y="1754088"/>
                <a:ext cx="2510129" cy="1474007"/>
              </a:xfrm>
              <a:prstGeom prst="rect">
                <a:avLst/>
              </a:prstGeom>
            </p:spPr>
          </p:pic>
          <p:sp>
            <p:nvSpPr>
              <p:cNvPr id="25" name="TextBox 24"/>
              <p:cNvSpPr txBox="1"/>
              <p:nvPr/>
            </p:nvSpPr>
            <p:spPr>
              <a:xfrm>
                <a:off x="105038" y="1601795"/>
                <a:ext cx="260779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Rotation with external flexibles (HTS cables)</a:t>
                </a:r>
              </a:p>
            </p:txBody>
          </p:sp>
          <p:sp>
            <p:nvSpPr>
              <p:cNvPr id="26" name="Curved Right Arrow 25"/>
              <p:cNvSpPr/>
              <p:nvPr/>
            </p:nvSpPr>
            <p:spPr>
              <a:xfrm>
                <a:off x="2215727" y="2647156"/>
                <a:ext cx="168729" cy="546323"/>
              </a:xfrm>
              <a:prstGeom prst="curvedRightArrow">
                <a:avLst/>
              </a:prstGeom>
              <a:solidFill>
                <a:srgbClr val="00206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grpSp>
        <p:sp>
          <p:nvSpPr>
            <p:cNvPr id="22" name="TextBox 21"/>
            <p:cNvSpPr txBox="1"/>
            <p:nvPr/>
          </p:nvSpPr>
          <p:spPr>
            <a:xfrm>
              <a:off x="3313927" y="1660094"/>
              <a:ext cx="201373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a:ea typeface="+mn-ea"/>
                  <a:cs typeface="+mn-cs"/>
                </a:rPr>
                <a:t>+ 4000 mm length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a:ea typeface="+mn-ea"/>
                  <a:cs typeface="+mn-cs"/>
                </a:rPr>
                <a:t>HTS cables</a:t>
              </a:r>
            </a:p>
          </p:txBody>
        </p:sp>
        <p:sp>
          <p:nvSpPr>
            <p:cNvPr id="23" name="TextBox 22"/>
            <p:cNvSpPr txBox="1"/>
            <p:nvPr/>
          </p:nvSpPr>
          <p:spPr>
            <a:xfrm>
              <a:off x="3166095" y="2254137"/>
              <a:ext cx="2432819" cy="1046440"/>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000" b="0" i="0" u="none" strike="noStrike" kern="1200" cap="none" spc="0" normalizeH="0" baseline="0" noProof="0" dirty="0">
                  <a:ln>
                    <a:noFill/>
                  </a:ln>
                  <a:solidFill>
                    <a:srgbClr val="00B050"/>
                  </a:solidFill>
                  <a:effectLst/>
                  <a:uLnTx/>
                  <a:uFillTx/>
                  <a:latin typeface="Arial"/>
                  <a:ea typeface="+mn-ea"/>
                  <a:cs typeface="+mn-cs"/>
                </a:rPr>
                <a:t>No impact on DFH enclosure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a:ln>
                    <a:noFill/>
                  </a:ln>
                  <a:solidFill>
                    <a:srgbClr val="FB963C"/>
                  </a:solidFill>
                  <a:effectLst/>
                  <a:uLnTx/>
                  <a:uFillTx/>
                  <a:latin typeface="Arial"/>
                  <a:ea typeface="+mn-ea"/>
                  <a:cs typeface="+mn-cs"/>
                </a:rPr>
                <a:t>Need</a:t>
              </a:r>
              <a:r>
                <a:rPr kumimoji="0" lang="fr-CH" sz="1000" b="0" i="0" u="none" strike="noStrike" kern="1200" cap="none" spc="0" normalizeH="0" baseline="0" noProof="0" dirty="0">
                  <a:ln>
                    <a:noFill/>
                  </a:ln>
                  <a:solidFill>
                    <a:srgbClr val="FB963C"/>
                  </a:solidFill>
                  <a:effectLst/>
                  <a:uLnTx/>
                  <a:uFillTx/>
                  <a:latin typeface="Arial"/>
                  <a:ea typeface="+mn-ea"/>
                  <a:cs typeface="+mn-cs"/>
                </a:rPr>
                <a:t> to have a </a:t>
              </a:r>
              <a:r>
                <a:rPr kumimoji="0" lang="en-US" sz="1000" b="0" i="0" u="none" strike="noStrike" kern="1200" cap="none" spc="0" normalizeH="0" baseline="0" noProof="0" dirty="0">
                  <a:ln>
                    <a:noFill/>
                  </a:ln>
                  <a:solidFill>
                    <a:srgbClr val="FB963C"/>
                  </a:solidFill>
                  <a:effectLst/>
                  <a:uLnTx/>
                  <a:uFillTx/>
                  <a:latin typeface="Arial"/>
                  <a:ea typeface="+mn-ea"/>
                  <a:cs typeface="+mn-cs"/>
                </a:rPr>
                <a:t>rotatable</a:t>
              </a:r>
              <a:r>
                <a:rPr kumimoji="0" lang="fr-CH" sz="1000" b="0" i="0" u="none" strike="noStrike" kern="1200" cap="none" spc="0" normalizeH="0" baseline="0" noProof="0" dirty="0">
                  <a:ln>
                    <a:noFill/>
                  </a:ln>
                  <a:solidFill>
                    <a:srgbClr val="FB963C"/>
                  </a:solidFill>
                  <a:effectLst/>
                  <a:uLnTx/>
                  <a:uFillTx/>
                  <a:latin typeface="Arial"/>
                  <a:ea typeface="+mn-ea"/>
                  <a:cs typeface="+mn-cs"/>
                </a:rPr>
                <a:t> output </a:t>
              </a:r>
              <a:r>
                <a:rPr kumimoji="0" lang="en-US" sz="1000" b="0" i="0" u="none" strike="noStrike" kern="1200" cap="none" spc="0" normalizeH="0" baseline="0" noProof="0" dirty="0">
                  <a:ln>
                    <a:noFill/>
                  </a:ln>
                  <a:solidFill>
                    <a:srgbClr val="FB963C"/>
                  </a:solidFill>
                  <a:effectLst/>
                  <a:uLnTx/>
                  <a:uFillTx/>
                  <a:latin typeface="Arial"/>
                  <a:ea typeface="+mn-ea"/>
                  <a:cs typeface="+mn-cs"/>
                </a:rPr>
                <a:t>flange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000" b="0" i="0" u="none" strike="noStrike" kern="1200" cap="none" spc="0" normalizeH="0" baseline="0" noProof="0" dirty="0">
                  <a:ln>
                    <a:noFill/>
                  </a:ln>
                  <a:solidFill>
                    <a:srgbClr val="00B050"/>
                  </a:solidFill>
                  <a:effectLst/>
                  <a:uLnTx/>
                  <a:uFillTx/>
                  <a:latin typeface="Arial"/>
                  <a:ea typeface="+mn-ea"/>
                  <a:cs typeface="+mn-cs"/>
                </a:rPr>
                <a:t>Cables are protected during rotation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US" sz="1000" b="0" i="0" u="none" strike="noStrike" kern="1200" cap="none" spc="0" normalizeH="0" baseline="0" noProof="0" dirty="0">
                  <a:ln>
                    <a:noFill/>
                  </a:ln>
                  <a:solidFill>
                    <a:srgbClr val="FB963C"/>
                  </a:solidFill>
                  <a:effectLst/>
                  <a:uLnTx/>
                  <a:uFillTx/>
                  <a:latin typeface="Arial"/>
                  <a:ea typeface="+mn-ea"/>
                  <a:cs typeface="+mn-cs"/>
                </a:rPr>
                <a:t>Possible impact on integration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grpSp>
      <p:cxnSp>
        <p:nvCxnSpPr>
          <p:cNvPr id="32" name="Straight Connector 31"/>
          <p:cNvCxnSpPr/>
          <p:nvPr/>
        </p:nvCxnSpPr>
        <p:spPr>
          <a:xfrm flipV="1">
            <a:off x="522406" y="2818795"/>
            <a:ext cx="11421836" cy="2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73904" y="4939208"/>
            <a:ext cx="11429248" cy="16347"/>
          </a:xfrm>
          <a:prstGeom prst="line">
            <a:avLst/>
          </a:prstGeom>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nvPicPr>
        <p:blipFill>
          <a:blip r:embed="rId7"/>
          <a:stretch>
            <a:fillRect/>
          </a:stretch>
        </p:blipFill>
        <p:spPr>
          <a:xfrm>
            <a:off x="8706621" y="3126201"/>
            <a:ext cx="3237621" cy="1181639"/>
          </a:xfrm>
          <a:prstGeom prst="rect">
            <a:avLst/>
          </a:prstGeom>
        </p:spPr>
      </p:pic>
      <p:sp>
        <p:nvSpPr>
          <p:cNvPr id="37" name="TextBox 36"/>
          <p:cNvSpPr txBox="1"/>
          <p:nvPr/>
        </p:nvSpPr>
        <p:spPr>
          <a:xfrm>
            <a:off x="6405990" y="4161097"/>
            <a:ext cx="184512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000" b="0" i="1" u="none" strike="noStrike" kern="1200" cap="none" spc="0" normalizeH="0" baseline="0" noProof="0" dirty="0">
                <a:ln>
                  <a:noFill/>
                </a:ln>
                <a:solidFill>
                  <a:prstClr val="black"/>
                </a:solidFill>
                <a:effectLst/>
                <a:uLnTx/>
                <a:uFillTx/>
                <a:latin typeface="Arial"/>
                <a:ea typeface="+mn-ea"/>
                <a:cs typeface="+mn-cs"/>
              </a:rPr>
              <a:t>Illustration – rotation 0°</a:t>
            </a:r>
            <a:endParaRPr kumimoji="0" lang="en-GB" sz="1000" b="0" i="1" u="none" strike="noStrike" kern="1200" cap="none" spc="0" normalizeH="0" baseline="0" noProof="0" dirty="0">
              <a:ln>
                <a:noFill/>
              </a:ln>
              <a:solidFill>
                <a:prstClr val="black"/>
              </a:solidFill>
              <a:effectLst/>
              <a:uLnTx/>
              <a:uFillTx/>
              <a:latin typeface="Arial"/>
              <a:ea typeface="+mn-ea"/>
              <a:cs typeface="+mn-cs"/>
            </a:endParaRPr>
          </a:p>
        </p:txBody>
      </p:sp>
      <p:sp>
        <p:nvSpPr>
          <p:cNvPr id="38" name="TextBox 37"/>
          <p:cNvSpPr txBox="1"/>
          <p:nvPr/>
        </p:nvSpPr>
        <p:spPr>
          <a:xfrm>
            <a:off x="9480519" y="4240892"/>
            <a:ext cx="184512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000" b="0" i="1" u="none" strike="noStrike" kern="1200" cap="none" spc="0" normalizeH="0" baseline="0" noProof="0" dirty="0">
                <a:ln>
                  <a:noFill/>
                </a:ln>
                <a:solidFill>
                  <a:prstClr val="black"/>
                </a:solidFill>
                <a:effectLst/>
                <a:uLnTx/>
                <a:uFillTx/>
                <a:latin typeface="Arial"/>
                <a:ea typeface="+mn-ea"/>
                <a:cs typeface="+mn-cs"/>
              </a:rPr>
              <a:t>Illustration – rotation 180°</a:t>
            </a:r>
            <a:endParaRPr kumimoji="0" lang="en-GB" sz="1000" b="0" i="1" u="none" strike="noStrike" kern="1200" cap="none" spc="0" normalizeH="0" baseline="0" noProof="0" dirty="0">
              <a:ln>
                <a:noFill/>
              </a:ln>
              <a:solidFill>
                <a:prstClr val="black"/>
              </a:solidFill>
              <a:effectLst/>
              <a:uLnTx/>
              <a:uFillTx/>
              <a:latin typeface="Arial"/>
              <a:ea typeface="+mn-ea"/>
              <a:cs typeface="+mn-cs"/>
            </a:endParaRPr>
          </a:p>
        </p:txBody>
      </p:sp>
      <p:pic>
        <p:nvPicPr>
          <p:cNvPr id="40" name="Picture 39"/>
          <p:cNvPicPr>
            <a:picLocks noChangeAspect="1"/>
          </p:cNvPicPr>
          <p:nvPr/>
        </p:nvPicPr>
        <p:blipFill>
          <a:blip r:embed="rId8"/>
          <a:stretch>
            <a:fillRect/>
          </a:stretch>
        </p:blipFill>
        <p:spPr>
          <a:xfrm>
            <a:off x="6188528" y="5010346"/>
            <a:ext cx="3135086" cy="1793857"/>
          </a:xfrm>
          <a:prstGeom prst="rect">
            <a:avLst/>
          </a:prstGeom>
        </p:spPr>
      </p:pic>
      <p:sp>
        <p:nvSpPr>
          <p:cNvPr id="41" name="TextBox 40"/>
          <p:cNvSpPr txBox="1"/>
          <p:nvPr/>
        </p:nvSpPr>
        <p:spPr>
          <a:xfrm>
            <a:off x="6975899" y="6498239"/>
            <a:ext cx="184512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000" b="0" i="1" u="none" strike="noStrike" kern="1200" cap="none" spc="0" normalizeH="0" baseline="0" noProof="0" dirty="0">
                <a:ln>
                  <a:noFill/>
                </a:ln>
                <a:solidFill>
                  <a:prstClr val="black"/>
                </a:solidFill>
                <a:effectLst/>
                <a:uLnTx/>
                <a:uFillTx/>
                <a:latin typeface="Arial"/>
                <a:ea typeface="+mn-ea"/>
                <a:cs typeface="+mn-cs"/>
              </a:rPr>
              <a:t>Illustration – rotation 180°</a:t>
            </a:r>
            <a:endParaRPr kumimoji="0" lang="en-GB" sz="1000" b="0" i="1" u="none" strike="noStrike" kern="1200" cap="none" spc="0" normalizeH="0" baseline="0" noProof="0" dirty="0">
              <a:ln>
                <a:noFill/>
              </a:ln>
              <a:solidFill>
                <a:prstClr val="black"/>
              </a:solidFill>
              <a:effectLst/>
              <a:uLnTx/>
              <a:uFillTx/>
              <a:latin typeface="Arial"/>
              <a:ea typeface="+mn-ea"/>
              <a:cs typeface="+mn-cs"/>
            </a:endParaRPr>
          </a:p>
        </p:txBody>
      </p:sp>
      <p:sp>
        <p:nvSpPr>
          <p:cNvPr id="53" name="Slide Number Placeholder 5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C35893-73FA-4D4E-80E2-E935DB8183E9}" type="slidenum">
              <a:rPr kumimoji="0" lang="en-GB" sz="16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600" b="0" i="0" u="none" strike="noStrike" kern="1200" cap="none" spc="0" normalizeH="0" baseline="0" noProof="0">
              <a:ln>
                <a:noFill/>
              </a:ln>
              <a:solidFill>
                <a:srgbClr val="64BCD9"/>
              </a:solidFill>
              <a:effectLst/>
              <a:uLnTx/>
              <a:uFillTx/>
              <a:latin typeface="Arial"/>
              <a:ea typeface="+mn-ea"/>
              <a:cs typeface="+mn-cs"/>
            </a:endParaRPr>
          </a:p>
        </p:txBody>
      </p:sp>
      <p:graphicFrame>
        <p:nvGraphicFramePr>
          <p:cNvPr id="45" name="Object 44"/>
          <p:cNvGraphicFramePr>
            <a:graphicFrameLocks noChangeAspect="1"/>
          </p:cNvGraphicFramePr>
          <p:nvPr>
            <p:extLst/>
          </p:nvPr>
        </p:nvGraphicFramePr>
        <p:xfrm>
          <a:off x="9256431" y="1042228"/>
          <a:ext cx="2923502" cy="1201233"/>
        </p:xfrm>
        <a:graphic>
          <a:graphicData uri="http://schemas.openxmlformats.org/presentationml/2006/ole">
            <mc:AlternateContent xmlns:mc="http://schemas.openxmlformats.org/markup-compatibility/2006">
              <mc:Choice xmlns:v="urn:schemas-microsoft-com:vml" Requires="v">
                <p:oleObj spid="_x0000_s1063" name="Product" r:id="rId3" imgW="5539680" imgH="2275920" progId="CATIA.Product">
                  <p:link updateAutomatic="1"/>
                </p:oleObj>
              </mc:Choice>
              <mc:Fallback>
                <p:oleObj name="Product" r:id="rId3" imgW="5539680" imgH="2275920" progId="CATIA.Product">
                  <p:link updateAutomatic="1"/>
                  <p:pic>
                    <p:nvPicPr>
                      <p:cNvPr id="45" name="Object 44"/>
                      <p:cNvPicPr/>
                      <p:nvPr/>
                    </p:nvPicPr>
                    <p:blipFill>
                      <a:blip r:embed="rId9"/>
                      <a:stretch>
                        <a:fillRect/>
                      </a:stretch>
                    </p:blipFill>
                    <p:spPr>
                      <a:xfrm>
                        <a:off x="9256431" y="1042228"/>
                        <a:ext cx="2923502" cy="1201233"/>
                      </a:xfrm>
                      <a:prstGeom prst="rect">
                        <a:avLst/>
                      </a:prstGeom>
                    </p:spPr>
                  </p:pic>
                </p:oleObj>
              </mc:Fallback>
            </mc:AlternateContent>
          </a:graphicData>
        </a:graphic>
      </p:graphicFrame>
      <p:sp>
        <p:nvSpPr>
          <p:cNvPr id="46" name="TextBox 45"/>
          <p:cNvSpPr txBox="1"/>
          <p:nvPr/>
        </p:nvSpPr>
        <p:spPr>
          <a:xfrm>
            <a:off x="7371441" y="2184888"/>
            <a:ext cx="184512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000" b="0" i="1" u="none" strike="noStrike" kern="1200" cap="none" spc="0" normalizeH="0" baseline="0" noProof="0" dirty="0">
                <a:ln>
                  <a:noFill/>
                </a:ln>
                <a:solidFill>
                  <a:prstClr val="black"/>
                </a:solidFill>
                <a:effectLst/>
                <a:uLnTx/>
                <a:uFillTx/>
                <a:latin typeface="Arial"/>
                <a:ea typeface="+mn-ea"/>
                <a:cs typeface="+mn-cs"/>
              </a:rPr>
              <a:t>Illustration – rotation 0°</a:t>
            </a:r>
            <a:endParaRPr kumimoji="0" lang="en-GB" sz="1000" b="0" i="1" u="none" strike="noStrike" kern="1200" cap="none" spc="0" normalizeH="0" baseline="0" noProof="0" dirty="0">
              <a:ln>
                <a:noFill/>
              </a:ln>
              <a:solidFill>
                <a:prstClr val="black"/>
              </a:solidFill>
              <a:effectLst/>
              <a:uLnTx/>
              <a:uFillTx/>
              <a:latin typeface="Arial"/>
              <a:ea typeface="+mn-ea"/>
              <a:cs typeface="+mn-cs"/>
            </a:endParaRPr>
          </a:p>
        </p:txBody>
      </p:sp>
      <p:sp>
        <p:nvSpPr>
          <p:cNvPr id="52" name="TextBox 51"/>
          <p:cNvSpPr txBox="1"/>
          <p:nvPr/>
        </p:nvSpPr>
        <p:spPr>
          <a:xfrm>
            <a:off x="10027571" y="2319123"/>
            <a:ext cx="184512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000" b="0" i="1" u="none" strike="noStrike" kern="1200" cap="none" spc="0" normalizeH="0" baseline="0" noProof="0" dirty="0">
                <a:ln>
                  <a:noFill/>
                </a:ln>
                <a:solidFill>
                  <a:prstClr val="black"/>
                </a:solidFill>
                <a:effectLst/>
                <a:uLnTx/>
                <a:uFillTx/>
                <a:latin typeface="Arial"/>
                <a:ea typeface="+mn-ea"/>
                <a:cs typeface="+mn-cs"/>
              </a:rPr>
              <a:t>Illustration – rotation 180°</a:t>
            </a:r>
            <a:endParaRPr kumimoji="0" lang="en-GB" sz="1000" b="0" i="1"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892491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7205" y="0"/>
            <a:ext cx="8028160" cy="4770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smtClean="0">
                <a:ln>
                  <a:noFill/>
                </a:ln>
                <a:solidFill>
                  <a:srgbClr val="0093BE"/>
                </a:solidFill>
                <a:effectLst/>
                <a:uLnTx/>
                <a:uFillTx/>
                <a:latin typeface="Arial"/>
                <a:ea typeface="+mn-ea"/>
                <a:cs typeface="+mn-cs"/>
              </a:rPr>
              <a:t>Main points to be confirmed to develop final design</a:t>
            </a:r>
            <a:endParaRPr kumimoji="0" lang="en-US" sz="2500" b="1" i="0" u="none" strike="noStrike" kern="1200" cap="none" spc="0" normalizeH="0" baseline="0" noProof="0" dirty="0">
              <a:ln>
                <a:noFill/>
              </a:ln>
              <a:solidFill>
                <a:srgbClr val="0093BE"/>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C35893-73FA-4D4E-80E2-E935DB8183E9}" type="slidenum">
              <a:rPr kumimoji="0" lang="en-GB" sz="16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600" b="0" i="0" u="none" strike="noStrike" kern="1200" cap="none" spc="0" normalizeH="0" baseline="0" noProof="0">
              <a:ln>
                <a:noFill/>
              </a:ln>
              <a:solidFill>
                <a:srgbClr val="64BCD9"/>
              </a:solidFill>
              <a:effectLst/>
              <a:uLnTx/>
              <a:uFillTx/>
              <a:latin typeface="Arial"/>
              <a:ea typeface="+mn-ea"/>
              <a:cs typeface="+mn-cs"/>
            </a:endParaRPr>
          </a:p>
        </p:txBody>
      </p:sp>
      <p:pic>
        <p:nvPicPr>
          <p:cNvPr id="4" name="Picture 3"/>
          <p:cNvPicPr>
            <a:picLocks noChangeAspect="1"/>
          </p:cNvPicPr>
          <p:nvPr/>
        </p:nvPicPr>
        <p:blipFill>
          <a:blip r:embed="rId2"/>
          <a:stretch>
            <a:fillRect/>
          </a:stretch>
        </p:blipFill>
        <p:spPr>
          <a:xfrm>
            <a:off x="74507" y="801688"/>
            <a:ext cx="11987893" cy="5079857"/>
          </a:xfrm>
          <a:prstGeom prst="rect">
            <a:avLst/>
          </a:prstGeom>
          <a:solidFill>
            <a:schemeClr val="bg1"/>
          </a:solidFill>
        </p:spPr>
      </p:pic>
    </p:spTree>
    <p:extLst>
      <p:ext uri="{BB962C8B-B14F-4D97-AF65-F5344CB8AC3E}">
        <p14:creationId xmlns:p14="http://schemas.microsoft.com/office/powerpoint/2010/main" val="3867649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64499"/>
          </a:xfrm>
        </p:spPr>
        <p:txBody>
          <a:bodyPr>
            <a:normAutofit/>
          </a:bodyPr>
          <a:lstStyle/>
          <a:p>
            <a:r>
              <a:rPr lang="en-GB" dirty="0" smtClean="0"/>
              <a:t>1. Installation general </a:t>
            </a:r>
            <a:r>
              <a:rPr lang="en-GB" dirty="0" smtClean="0"/>
              <a:t>strategy</a:t>
            </a:r>
            <a:br>
              <a:rPr lang="en-GB" dirty="0" smtClean="0"/>
            </a:br>
            <a:r>
              <a:rPr lang="en-GB" sz="2500" b="1" dirty="0" smtClean="0">
                <a:hlinkClick r:id="rId2"/>
              </a:rPr>
              <a:t>Indico775038</a:t>
            </a:r>
            <a:endParaRPr lang="en-GB" b="1" dirty="0"/>
          </a:p>
        </p:txBody>
      </p:sp>
      <p:sp>
        <p:nvSpPr>
          <p:cNvPr id="3" name="Content Placeholder 2"/>
          <p:cNvSpPr>
            <a:spLocks noGrp="1"/>
          </p:cNvSpPr>
          <p:nvPr>
            <p:ph idx="1"/>
          </p:nvPr>
        </p:nvSpPr>
        <p:spPr>
          <a:xfrm>
            <a:off x="0" y="1033383"/>
            <a:ext cx="4934004" cy="4078548"/>
          </a:xfrm>
        </p:spPr>
        <p:txBody>
          <a:bodyPr>
            <a:normAutofit fontScale="92500"/>
          </a:bodyPr>
          <a:lstStyle/>
          <a:p>
            <a:r>
              <a:rPr lang="en-GB" b="1" dirty="0" smtClean="0">
                <a:solidFill>
                  <a:srgbClr val="0070C0"/>
                </a:solidFill>
                <a:sym typeface="Wingdings" panose="05000000000000000000" pitchFamily="2" charset="2"/>
              </a:rPr>
              <a:t>Option November 18 : </a:t>
            </a:r>
          </a:p>
          <a:p>
            <a:pPr marL="0" indent="0">
              <a:buNone/>
            </a:pPr>
            <a:r>
              <a:rPr lang="en-GB" b="1" dirty="0" smtClean="0">
                <a:solidFill>
                  <a:srgbClr val="0070C0"/>
                </a:solidFill>
                <a:sym typeface="Wingdings" panose="05000000000000000000" pitchFamily="2" charset="2"/>
              </a:rPr>
              <a:t>    No direct</a:t>
            </a:r>
            <a:r>
              <a:rPr lang="en-GB" b="1" dirty="0" smtClean="0">
                <a:solidFill>
                  <a:srgbClr val="0070C0"/>
                </a:solidFill>
                <a:sym typeface="Wingdings" panose="05000000000000000000" pitchFamily="2" charset="2"/>
              </a:rPr>
              <a:t> </a:t>
            </a:r>
            <a:r>
              <a:rPr lang="en-GB" b="1" dirty="0" smtClean="0">
                <a:solidFill>
                  <a:srgbClr val="0070C0"/>
                </a:solidFill>
                <a:sym typeface="Wingdings" panose="05000000000000000000" pitchFamily="2" charset="2"/>
              </a:rPr>
              <a:t>MgB2 handling</a:t>
            </a:r>
          </a:p>
          <a:p>
            <a:pPr lvl="1"/>
            <a:r>
              <a:rPr lang="en-GB" dirty="0" smtClean="0">
                <a:sym typeface="Wingdings" panose="05000000000000000000" pitchFamily="2" charset="2"/>
              </a:rPr>
              <a:t>Insertion of MgB2 cable in </a:t>
            </a:r>
            <a:r>
              <a:rPr lang="en-GB" dirty="0" err="1" smtClean="0">
                <a:sym typeface="Wingdings" panose="05000000000000000000" pitchFamily="2" charset="2"/>
              </a:rPr>
              <a:t>SCLink</a:t>
            </a:r>
            <a:endParaRPr lang="en-GB" dirty="0" smtClean="0">
              <a:sym typeface="Wingdings" panose="05000000000000000000" pitchFamily="2" charset="2"/>
            </a:endParaRPr>
          </a:p>
          <a:p>
            <a:pPr lvl="1"/>
            <a:r>
              <a:rPr lang="en-GB" dirty="0" smtClean="0">
                <a:sym typeface="Wingdings" panose="05000000000000000000" pitchFamily="2" charset="2"/>
              </a:rPr>
              <a:t>Pre-shape </a:t>
            </a:r>
            <a:r>
              <a:rPr lang="en-GB" dirty="0" smtClean="0">
                <a:sym typeface="Wingdings" panose="05000000000000000000" pitchFamily="2" charset="2"/>
              </a:rPr>
              <a:t>MgB2 </a:t>
            </a:r>
            <a:r>
              <a:rPr lang="en-GB" dirty="0" smtClean="0">
                <a:sym typeface="Wingdings" panose="05000000000000000000" pitchFamily="2" charset="2"/>
              </a:rPr>
              <a:t>ends in protective flexibles &amp; reservoirs </a:t>
            </a:r>
            <a:r>
              <a:rPr lang="en-GB" u="sng" dirty="0" smtClean="0">
                <a:sym typeface="Wingdings" panose="05000000000000000000" pitchFamily="2" charset="2"/>
              </a:rPr>
              <a:t>in laboratory</a:t>
            </a:r>
            <a:endParaRPr lang="en-GB" u="sng" dirty="0" smtClean="0">
              <a:sym typeface="Wingdings" panose="05000000000000000000" pitchFamily="2" charset="2"/>
            </a:endParaRPr>
          </a:p>
          <a:p>
            <a:pPr lvl="1"/>
            <a:r>
              <a:rPr lang="en-GB" dirty="0" smtClean="0">
                <a:sym typeface="Wingdings" panose="05000000000000000000" pitchFamily="2" charset="2"/>
              </a:rPr>
              <a:t>Test of </a:t>
            </a:r>
            <a:r>
              <a:rPr lang="en-GB" dirty="0" err="1" smtClean="0">
                <a:sym typeface="Wingdings" panose="05000000000000000000" pitchFamily="2" charset="2"/>
              </a:rPr>
              <a:t>SCLink</a:t>
            </a:r>
            <a:r>
              <a:rPr lang="en-GB" dirty="0" smtClean="0">
                <a:sym typeface="Wingdings" panose="05000000000000000000" pitchFamily="2" charset="2"/>
              </a:rPr>
              <a:t> </a:t>
            </a:r>
            <a:r>
              <a:rPr lang="en-GB" dirty="0" smtClean="0">
                <a:sym typeface="Wingdings" panose="05000000000000000000" pitchFamily="2" charset="2"/>
              </a:rPr>
              <a:t>in </a:t>
            </a:r>
            <a:r>
              <a:rPr lang="en-GB" dirty="0" smtClean="0">
                <a:sym typeface="Wingdings" panose="05000000000000000000" pitchFamily="2" charset="2"/>
              </a:rPr>
              <a:t>SM18</a:t>
            </a:r>
          </a:p>
          <a:p>
            <a:pPr lvl="1"/>
            <a:r>
              <a:rPr lang="en-GB" dirty="0" smtClean="0">
                <a:sym typeface="Wingdings" panose="05000000000000000000" pitchFamily="2" charset="2"/>
              </a:rPr>
              <a:t>Transport configuration (on reel) with flexibles and reservoirs on</a:t>
            </a:r>
          </a:p>
          <a:p>
            <a:pPr lvl="1"/>
            <a:r>
              <a:rPr lang="en-GB" dirty="0" smtClean="0">
                <a:sym typeface="Wingdings" panose="05000000000000000000" pitchFamily="2" charset="2"/>
              </a:rPr>
              <a:t>Deploy in the tunnel (MgB2 cable untouched)</a:t>
            </a: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sp>
        <p:nvSpPr>
          <p:cNvPr id="142" name="TextBox 141"/>
          <p:cNvSpPr txBox="1"/>
          <p:nvPr/>
        </p:nvSpPr>
        <p:spPr>
          <a:xfrm flipH="1">
            <a:off x="9557218" y="622090"/>
            <a:ext cx="1495922" cy="215444"/>
          </a:xfrm>
          <a:prstGeom prst="rect">
            <a:avLst/>
          </a:prstGeom>
          <a:noFill/>
        </p:spPr>
        <p:txBody>
          <a:bodyPr wrap="none" rtlCol="0">
            <a:spAutoFit/>
          </a:bodyPr>
          <a:lstStyle/>
          <a:p>
            <a:pPr defTabSz="914377"/>
            <a:r>
              <a:rPr lang="en-GB" sz="800" dirty="0" smtClean="0">
                <a:solidFill>
                  <a:prstClr val="black"/>
                </a:solidFill>
                <a:latin typeface="Calibri" panose="020F0502020204030204"/>
              </a:rPr>
              <a:t>Cable opening in rigid structure</a:t>
            </a:r>
            <a:endParaRPr lang="en-GB" sz="800" dirty="0">
              <a:solidFill>
                <a:prstClr val="black"/>
              </a:solidFill>
              <a:latin typeface="Calibri" panose="020F0502020204030204"/>
            </a:endParaRPr>
          </a:p>
        </p:txBody>
      </p:sp>
      <p:grpSp>
        <p:nvGrpSpPr>
          <p:cNvPr id="246" name="Group 245"/>
          <p:cNvGrpSpPr/>
          <p:nvPr/>
        </p:nvGrpSpPr>
        <p:grpSpPr>
          <a:xfrm>
            <a:off x="4964441" y="4180016"/>
            <a:ext cx="6315572" cy="633684"/>
            <a:chOff x="5392691" y="5061313"/>
            <a:chExt cx="6315572" cy="633684"/>
          </a:xfrm>
        </p:grpSpPr>
        <p:cxnSp>
          <p:nvCxnSpPr>
            <p:cNvPr id="247" name="Straight Connector 246"/>
            <p:cNvCxnSpPr/>
            <p:nvPr/>
          </p:nvCxnSpPr>
          <p:spPr>
            <a:xfrm>
              <a:off x="8017662" y="5389798"/>
              <a:ext cx="2261019" cy="0"/>
            </a:xfrm>
            <a:prstGeom prst="line">
              <a:avLst/>
            </a:prstGeom>
            <a:noFill/>
            <a:ln w="187325" cap="flat" cmpd="sng" algn="ctr">
              <a:solidFill>
                <a:srgbClr val="FB963C">
                  <a:lumMod val="60000"/>
                  <a:lumOff val="40000"/>
                </a:srgbClr>
              </a:solidFill>
              <a:prstDash val="solid"/>
            </a:ln>
            <a:effectLst>
              <a:outerShdw blurRad="40000" dist="23000" dir="5400000" rotWithShape="0">
                <a:srgbClr val="000000">
                  <a:alpha val="35000"/>
                </a:srgbClr>
              </a:outerShdw>
            </a:effectLst>
          </p:spPr>
        </p:cxnSp>
        <p:sp>
          <p:nvSpPr>
            <p:cNvPr id="248" name="Rectangle 247"/>
            <p:cNvSpPr/>
            <p:nvPr/>
          </p:nvSpPr>
          <p:spPr>
            <a:xfrm>
              <a:off x="10068404" y="5061313"/>
              <a:ext cx="1329855" cy="633684"/>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sp>
          <p:nvSpPr>
            <p:cNvPr id="249" name="Rectangle 248"/>
            <p:cNvSpPr/>
            <p:nvPr/>
          </p:nvSpPr>
          <p:spPr>
            <a:xfrm>
              <a:off x="10143343" y="5291354"/>
              <a:ext cx="279771" cy="185810"/>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50" name="Rectangle 249"/>
            <p:cNvSpPr/>
            <p:nvPr/>
          </p:nvSpPr>
          <p:spPr>
            <a:xfrm>
              <a:off x="6991109" y="5070054"/>
              <a:ext cx="1026836" cy="624943"/>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cxnSp>
          <p:nvCxnSpPr>
            <p:cNvPr id="251" name="Straight Connector 250"/>
            <p:cNvCxnSpPr>
              <a:endCxn id="250" idx="1"/>
            </p:cNvCxnSpPr>
            <p:nvPr/>
          </p:nvCxnSpPr>
          <p:spPr>
            <a:xfrm>
              <a:off x="5419985" y="5382526"/>
              <a:ext cx="1571124" cy="0"/>
            </a:xfrm>
            <a:prstGeom prst="line">
              <a:avLst/>
            </a:prstGeom>
            <a:noFill/>
            <a:ln w="114300" cap="flat" cmpd="sng" algn="ctr">
              <a:solidFill>
                <a:srgbClr val="FF9900"/>
              </a:solidFill>
              <a:prstDash val="solid"/>
            </a:ln>
            <a:effectLst>
              <a:outerShdw blurRad="40000" dist="23000" dir="5400000" rotWithShape="0">
                <a:srgbClr val="000000">
                  <a:alpha val="35000"/>
                </a:srgbClr>
              </a:outerShdw>
            </a:effectLst>
          </p:spPr>
        </p:cxnSp>
        <p:cxnSp>
          <p:nvCxnSpPr>
            <p:cNvPr id="252" name="Straight Connector 251"/>
            <p:cNvCxnSpPr/>
            <p:nvPr/>
          </p:nvCxnSpPr>
          <p:spPr>
            <a:xfrm>
              <a:off x="6991109" y="5291355"/>
              <a:ext cx="0" cy="185810"/>
            </a:xfrm>
            <a:prstGeom prst="line">
              <a:avLst/>
            </a:prstGeom>
            <a:noFill/>
            <a:ln w="19050" cap="flat" cmpd="sng" algn="ctr">
              <a:solidFill>
                <a:sysClr val="windowText" lastClr="000000"/>
              </a:solidFill>
              <a:prstDash val="solid"/>
            </a:ln>
            <a:effectLst/>
          </p:spPr>
        </p:cxnSp>
        <p:cxnSp>
          <p:nvCxnSpPr>
            <p:cNvPr id="253" name="Straight Connector 252"/>
            <p:cNvCxnSpPr>
              <a:endCxn id="281" idx="0"/>
            </p:cNvCxnSpPr>
            <p:nvPr/>
          </p:nvCxnSpPr>
          <p:spPr>
            <a:xfrm>
              <a:off x="5558035" y="5380272"/>
              <a:ext cx="3159292" cy="15527"/>
            </a:xfrm>
            <a:prstGeom prst="line">
              <a:avLst/>
            </a:prstGeom>
            <a:noFill/>
            <a:ln w="63500" cap="flat" cmpd="sng" algn="ctr">
              <a:solidFill>
                <a:srgbClr val="0093BE">
                  <a:lumMod val="20000"/>
                  <a:lumOff val="80000"/>
                </a:srgbClr>
              </a:solidFill>
              <a:prstDash val="solid"/>
            </a:ln>
            <a:effectLst/>
          </p:spPr>
        </p:cxnSp>
        <p:sp>
          <p:nvSpPr>
            <p:cNvPr id="254" name="Rectangle 253"/>
            <p:cNvSpPr/>
            <p:nvPr/>
          </p:nvSpPr>
          <p:spPr>
            <a:xfrm>
              <a:off x="7075637" y="5291354"/>
              <a:ext cx="179481" cy="185810"/>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255" name="Straight Connector 254"/>
            <p:cNvCxnSpPr/>
            <p:nvPr/>
          </p:nvCxnSpPr>
          <p:spPr>
            <a:xfrm>
              <a:off x="7823766" y="5171795"/>
              <a:ext cx="181699" cy="2"/>
            </a:xfrm>
            <a:prstGeom prst="line">
              <a:avLst/>
            </a:prstGeom>
            <a:noFill/>
            <a:ln w="12700" cap="flat" cmpd="sng" algn="ctr">
              <a:solidFill>
                <a:srgbClr val="006600"/>
              </a:solidFill>
              <a:prstDash val="sysDot"/>
            </a:ln>
            <a:effectLst/>
          </p:spPr>
        </p:cxnSp>
        <p:cxnSp>
          <p:nvCxnSpPr>
            <p:cNvPr id="256" name="Straight Connector 255"/>
            <p:cNvCxnSpPr/>
            <p:nvPr/>
          </p:nvCxnSpPr>
          <p:spPr>
            <a:xfrm flipH="1">
              <a:off x="10307635" y="5377561"/>
              <a:ext cx="1400628" cy="0"/>
            </a:xfrm>
            <a:prstGeom prst="line">
              <a:avLst/>
            </a:prstGeom>
            <a:noFill/>
            <a:ln w="63500" cap="flat" cmpd="sng" algn="ctr">
              <a:solidFill>
                <a:srgbClr val="0093BE">
                  <a:lumMod val="20000"/>
                  <a:lumOff val="80000"/>
                </a:srgbClr>
              </a:solidFill>
              <a:prstDash val="solid"/>
            </a:ln>
            <a:effectLst/>
          </p:spPr>
        </p:cxnSp>
        <p:cxnSp>
          <p:nvCxnSpPr>
            <p:cNvPr id="257" name="Straight Connector 256"/>
            <p:cNvCxnSpPr/>
            <p:nvPr/>
          </p:nvCxnSpPr>
          <p:spPr>
            <a:xfrm>
              <a:off x="7820290" y="5595939"/>
              <a:ext cx="181699" cy="2"/>
            </a:xfrm>
            <a:prstGeom prst="line">
              <a:avLst/>
            </a:prstGeom>
            <a:noFill/>
            <a:ln w="12700" cap="flat" cmpd="sng" algn="ctr">
              <a:solidFill>
                <a:srgbClr val="006600"/>
              </a:solidFill>
              <a:prstDash val="sysDot"/>
            </a:ln>
            <a:effectLst/>
          </p:spPr>
        </p:cxnSp>
        <p:sp>
          <p:nvSpPr>
            <p:cNvPr id="258" name="Freeform 257"/>
            <p:cNvSpPr/>
            <p:nvPr/>
          </p:nvSpPr>
          <p:spPr>
            <a:xfrm>
              <a:off x="7062881" y="516537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59" name="Freeform 258"/>
            <p:cNvSpPr/>
            <p:nvPr/>
          </p:nvSpPr>
          <p:spPr>
            <a:xfrm flipV="1">
              <a:off x="7064169" y="538762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0" name="Freeform 259"/>
            <p:cNvSpPr/>
            <p:nvPr/>
          </p:nvSpPr>
          <p:spPr>
            <a:xfrm>
              <a:off x="7050291" y="516896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1" name="Freeform 260"/>
            <p:cNvSpPr/>
            <p:nvPr/>
          </p:nvSpPr>
          <p:spPr>
            <a:xfrm flipV="1">
              <a:off x="7051579" y="5384039"/>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2" name="Freeform 261"/>
            <p:cNvSpPr/>
            <p:nvPr/>
          </p:nvSpPr>
          <p:spPr>
            <a:xfrm>
              <a:off x="10067473" y="516495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3" name="Freeform 262"/>
            <p:cNvSpPr/>
            <p:nvPr/>
          </p:nvSpPr>
          <p:spPr>
            <a:xfrm flipV="1">
              <a:off x="10066693" y="538720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4" name="Freeform 263"/>
            <p:cNvSpPr/>
            <p:nvPr/>
          </p:nvSpPr>
          <p:spPr>
            <a:xfrm>
              <a:off x="10054883" y="516854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265" name="Freeform 264"/>
            <p:cNvSpPr/>
            <p:nvPr/>
          </p:nvSpPr>
          <p:spPr>
            <a:xfrm flipV="1">
              <a:off x="10054103" y="538361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266" name="Straight Connector 265"/>
            <p:cNvCxnSpPr>
              <a:stCxn id="262" idx="8"/>
            </p:cNvCxnSpPr>
            <p:nvPr/>
          </p:nvCxnSpPr>
          <p:spPr>
            <a:xfrm>
              <a:off x="10870951" y="5165132"/>
              <a:ext cx="239436" cy="5737"/>
            </a:xfrm>
            <a:prstGeom prst="line">
              <a:avLst/>
            </a:prstGeom>
            <a:noFill/>
            <a:ln w="12700" cap="flat" cmpd="dbl" algn="ctr">
              <a:solidFill>
                <a:srgbClr val="006600"/>
              </a:solidFill>
              <a:prstDash val="sysDot"/>
            </a:ln>
            <a:effectLst/>
          </p:spPr>
        </p:cxnSp>
        <p:cxnSp>
          <p:nvCxnSpPr>
            <p:cNvPr id="267" name="Straight Connector 266"/>
            <p:cNvCxnSpPr>
              <a:endCxn id="281" idx="0"/>
            </p:cNvCxnSpPr>
            <p:nvPr/>
          </p:nvCxnSpPr>
          <p:spPr>
            <a:xfrm>
              <a:off x="5615438" y="5383618"/>
              <a:ext cx="3101889" cy="12181"/>
            </a:xfrm>
            <a:prstGeom prst="line">
              <a:avLst/>
            </a:prstGeom>
            <a:noFill/>
            <a:ln w="12700" cap="flat" cmpd="sng" algn="ctr">
              <a:solidFill>
                <a:srgbClr val="006600"/>
              </a:solidFill>
              <a:prstDash val="sysDot"/>
            </a:ln>
            <a:effectLst/>
          </p:spPr>
        </p:cxnSp>
        <p:grpSp>
          <p:nvGrpSpPr>
            <p:cNvPr id="268" name="Group 267"/>
            <p:cNvGrpSpPr/>
            <p:nvPr/>
          </p:nvGrpSpPr>
          <p:grpSpPr>
            <a:xfrm>
              <a:off x="8715156" y="5337131"/>
              <a:ext cx="1354745" cy="120544"/>
              <a:chOff x="8204200" y="1495020"/>
              <a:chExt cx="2079783" cy="226665"/>
            </a:xfrm>
          </p:grpSpPr>
          <p:sp>
            <p:nvSpPr>
              <p:cNvPr id="280" name="Freeform 279"/>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81" name="Freeform 280"/>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269" name="Rectangle 268"/>
            <p:cNvSpPr/>
            <p:nvPr/>
          </p:nvSpPr>
          <p:spPr>
            <a:xfrm>
              <a:off x="5413602" y="5215829"/>
              <a:ext cx="1333636" cy="307538"/>
            </a:xfrm>
            <a:prstGeom prst="rect">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270" name="Group 269"/>
            <p:cNvGrpSpPr/>
            <p:nvPr/>
          </p:nvGrpSpPr>
          <p:grpSpPr>
            <a:xfrm>
              <a:off x="5392691" y="5316061"/>
              <a:ext cx="1357755" cy="147647"/>
              <a:chOff x="8199579" y="1495020"/>
              <a:chExt cx="2084404" cy="226665"/>
            </a:xfrm>
          </p:grpSpPr>
          <p:sp>
            <p:nvSpPr>
              <p:cNvPr id="277" name="Freeform 276"/>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cap="flat" cmpd="sng" algn="ctr">
                <a:solidFill>
                  <a:srgbClr val="FF99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78" name="Freeform 277"/>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79" name="Freeform 278"/>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cxnSp>
          <p:nvCxnSpPr>
            <p:cNvPr id="271" name="Straight Connector 270"/>
            <p:cNvCxnSpPr/>
            <p:nvPr/>
          </p:nvCxnSpPr>
          <p:spPr>
            <a:xfrm>
              <a:off x="10857582" y="5597935"/>
              <a:ext cx="239436" cy="5737"/>
            </a:xfrm>
            <a:prstGeom prst="line">
              <a:avLst/>
            </a:prstGeom>
            <a:noFill/>
            <a:ln w="12700" cap="flat" cmpd="dbl" algn="ctr">
              <a:solidFill>
                <a:srgbClr val="006600"/>
              </a:solidFill>
              <a:prstDash val="sysDot"/>
            </a:ln>
            <a:effectLst/>
          </p:spPr>
        </p:cxnSp>
        <p:sp>
          <p:nvSpPr>
            <p:cNvPr id="272" name="Down Arrow 271"/>
            <p:cNvSpPr/>
            <p:nvPr/>
          </p:nvSpPr>
          <p:spPr>
            <a:xfrm rot="10800000">
              <a:off x="10745268" y="5209780"/>
              <a:ext cx="98032" cy="122356"/>
            </a:xfrm>
            <a:prstGeom prst="downArrow">
              <a:avLst/>
            </a:prstGeom>
            <a:solidFill>
              <a:srgbClr val="EC52DA"/>
            </a:solidFill>
            <a:ln w="317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73" name="Down Arrow 272"/>
            <p:cNvSpPr/>
            <p:nvPr/>
          </p:nvSpPr>
          <p:spPr>
            <a:xfrm>
              <a:off x="10745268" y="5431592"/>
              <a:ext cx="98032" cy="122356"/>
            </a:xfrm>
            <a:prstGeom prst="downArrow">
              <a:avLst/>
            </a:prstGeom>
            <a:solidFill>
              <a:srgbClr val="EC52DA"/>
            </a:solidFill>
            <a:ln w="317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274" name="Group 273"/>
            <p:cNvGrpSpPr/>
            <p:nvPr/>
          </p:nvGrpSpPr>
          <p:grpSpPr>
            <a:xfrm>
              <a:off x="7695508" y="5215239"/>
              <a:ext cx="98032" cy="344168"/>
              <a:chOff x="10897668" y="5362180"/>
              <a:chExt cx="98032" cy="344168"/>
            </a:xfrm>
          </p:grpSpPr>
          <p:sp>
            <p:nvSpPr>
              <p:cNvPr id="275" name="Down Arrow 274"/>
              <p:cNvSpPr/>
              <p:nvPr/>
            </p:nvSpPr>
            <p:spPr>
              <a:xfrm rot="10800000">
                <a:off x="10897668" y="5362180"/>
                <a:ext cx="98032" cy="122356"/>
              </a:xfrm>
              <a:prstGeom prst="downArrow">
                <a:avLst/>
              </a:prstGeom>
              <a:solidFill>
                <a:srgbClr val="EC52DA"/>
              </a:solidFill>
              <a:ln w="317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76" name="Down Arrow 275"/>
              <p:cNvSpPr/>
              <p:nvPr/>
            </p:nvSpPr>
            <p:spPr>
              <a:xfrm>
                <a:off x="10897668" y="5583992"/>
                <a:ext cx="98032" cy="122356"/>
              </a:xfrm>
              <a:prstGeom prst="downArrow">
                <a:avLst/>
              </a:prstGeom>
              <a:solidFill>
                <a:srgbClr val="EC52DA"/>
              </a:solidFill>
              <a:ln w="317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grpSp>
        <p:nvGrpSpPr>
          <p:cNvPr id="282" name="Group 281"/>
          <p:cNvGrpSpPr/>
          <p:nvPr/>
        </p:nvGrpSpPr>
        <p:grpSpPr>
          <a:xfrm>
            <a:off x="4978481" y="2578903"/>
            <a:ext cx="6915578" cy="912047"/>
            <a:chOff x="5331325" y="3369415"/>
            <a:chExt cx="6915578" cy="912047"/>
          </a:xfrm>
        </p:grpSpPr>
        <p:grpSp>
          <p:nvGrpSpPr>
            <p:cNvPr id="283" name="Group 282"/>
            <p:cNvGrpSpPr/>
            <p:nvPr/>
          </p:nvGrpSpPr>
          <p:grpSpPr>
            <a:xfrm>
              <a:off x="11078587" y="3552685"/>
              <a:ext cx="1168316" cy="722867"/>
              <a:chOff x="8496384" y="2482850"/>
              <a:chExt cx="1168316" cy="722867"/>
            </a:xfrm>
          </p:grpSpPr>
          <p:grpSp>
            <p:nvGrpSpPr>
              <p:cNvPr id="340" name="Group 339"/>
              <p:cNvGrpSpPr/>
              <p:nvPr/>
            </p:nvGrpSpPr>
            <p:grpSpPr>
              <a:xfrm>
                <a:off x="8496384" y="2482850"/>
                <a:ext cx="1168316" cy="641988"/>
                <a:chOff x="8496384" y="2457450"/>
                <a:chExt cx="1168316" cy="641988"/>
              </a:xfrm>
            </p:grpSpPr>
            <p:sp>
              <p:nvSpPr>
                <p:cNvPr id="343" name="Rectangle 342"/>
                <p:cNvSpPr/>
                <p:nvPr/>
              </p:nvSpPr>
              <p:spPr>
                <a:xfrm>
                  <a:off x="8564686" y="2459300"/>
                  <a:ext cx="1026836" cy="624943"/>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sp>
              <p:nvSpPr>
                <p:cNvPr id="344" name="Freeform 343"/>
                <p:cNvSpPr/>
                <p:nvPr/>
              </p:nvSpPr>
              <p:spPr>
                <a:xfrm>
                  <a:off x="9588500" y="2457450"/>
                  <a:ext cx="76200" cy="229106"/>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45" name="Freeform 344"/>
                <p:cNvSpPr/>
                <p:nvPr/>
              </p:nvSpPr>
              <p:spPr>
                <a:xfrm flipV="1">
                  <a:off x="9588500" y="2861222"/>
                  <a:ext cx="76200" cy="23121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346" name="Group 345"/>
                <p:cNvGrpSpPr/>
                <p:nvPr/>
              </p:nvGrpSpPr>
              <p:grpSpPr>
                <a:xfrm flipH="1">
                  <a:off x="8496384" y="2464456"/>
                  <a:ext cx="76200" cy="634982"/>
                  <a:chOff x="9740900" y="2609850"/>
                  <a:chExt cx="76200" cy="634982"/>
                </a:xfrm>
              </p:grpSpPr>
              <p:sp>
                <p:nvSpPr>
                  <p:cNvPr id="347" name="Freeform 346"/>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48" name="Freeform 347"/>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sp>
            <p:nvSpPr>
              <p:cNvPr id="341" name="Oval 340"/>
              <p:cNvSpPr/>
              <p:nvPr/>
            </p:nvSpPr>
            <p:spPr>
              <a:xfrm>
                <a:off x="8664234" y="3117042"/>
                <a:ext cx="88675" cy="88675"/>
              </a:xfrm>
              <a:prstGeom prst="ellipse">
                <a:avLst/>
              </a:prstGeom>
              <a:solidFill>
                <a:sysClr val="windowText" lastClr="000000">
                  <a:lumMod val="50000"/>
                  <a:lumOff val="50000"/>
                </a:sysClr>
              </a:solid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42" name="Oval 341"/>
              <p:cNvSpPr/>
              <p:nvPr/>
            </p:nvSpPr>
            <p:spPr>
              <a:xfrm>
                <a:off x="9361230" y="3117042"/>
                <a:ext cx="88675" cy="88675"/>
              </a:xfrm>
              <a:prstGeom prst="ellipse">
                <a:avLst/>
              </a:prstGeom>
              <a:solidFill>
                <a:sysClr val="windowText" lastClr="000000">
                  <a:lumMod val="50000"/>
                  <a:lumOff val="50000"/>
                </a:sysClr>
              </a:solid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nvGrpSpPr>
            <p:cNvPr id="284" name="Group 283"/>
            <p:cNvGrpSpPr/>
            <p:nvPr/>
          </p:nvGrpSpPr>
          <p:grpSpPr>
            <a:xfrm>
              <a:off x="7881210" y="3553666"/>
              <a:ext cx="2258913" cy="641988"/>
              <a:chOff x="8496384" y="2457450"/>
              <a:chExt cx="2258913" cy="641988"/>
            </a:xfrm>
          </p:grpSpPr>
          <p:sp>
            <p:nvSpPr>
              <p:cNvPr id="335" name="Freeform 334"/>
              <p:cNvSpPr/>
              <p:nvPr/>
            </p:nvSpPr>
            <p:spPr>
              <a:xfrm>
                <a:off x="10679097"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36" name="Freeform 335"/>
              <p:cNvSpPr/>
              <p:nvPr/>
            </p:nvSpPr>
            <p:spPr>
              <a:xfrm flipV="1">
                <a:off x="10679097"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337" name="Group 336"/>
              <p:cNvGrpSpPr/>
              <p:nvPr/>
            </p:nvGrpSpPr>
            <p:grpSpPr>
              <a:xfrm flipH="1">
                <a:off x="8496384" y="2464456"/>
                <a:ext cx="76200" cy="634982"/>
                <a:chOff x="9740900" y="2609850"/>
                <a:chExt cx="76200" cy="634982"/>
              </a:xfrm>
            </p:grpSpPr>
            <p:sp>
              <p:nvSpPr>
                <p:cNvPr id="338" name="Freeform 337"/>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39" name="Freeform 338"/>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cxnSp>
          <p:nvCxnSpPr>
            <p:cNvPr id="285" name="Straight Connector 284"/>
            <p:cNvCxnSpPr>
              <a:endCxn id="318" idx="1"/>
            </p:cNvCxnSpPr>
            <p:nvPr/>
          </p:nvCxnSpPr>
          <p:spPr>
            <a:xfrm>
              <a:off x="7953329" y="3873656"/>
              <a:ext cx="2110941" cy="14513"/>
            </a:xfrm>
            <a:prstGeom prst="line">
              <a:avLst/>
            </a:prstGeom>
            <a:noFill/>
            <a:ln w="355600" cap="flat" cmpd="sng" algn="ctr">
              <a:solidFill>
                <a:srgbClr val="FB963C">
                  <a:lumMod val="60000"/>
                  <a:lumOff val="40000"/>
                </a:srgbClr>
              </a:solidFill>
              <a:prstDash val="solid"/>
            </a:ln>
            <a:effectLst>
              <a:outerShdw blurRad="40000" dist="23000" dir="5400000" rotWithShape="0">
                <a:srgbClr val="000000">
                  <a:alpha val="35000"/>
                </a:srgbClr>
              </a:outerShdw>
            </a:effectLst>
          </p:spPr>
        </p:cxnSp>
        <p:grpSp>
          <p:nvGrpSpPr>
            <p:cNvPr id="286" name="Group 285"/>
            <p:cNvGrpSpPr/>
            <p:nvPr/>
          </p:nvGrpSpPr>
          <p:grpSpPr>
            <a:xfrm>
              <a:off x="6851873" y="3558595"/>
              <a:ext cx="1168316" cy="722867"/>
              <a:chOff x="8496384" y="2482850"/>
              <a:chExt cx="1168316" cy="722867"/>
            </a:xfrm>
          </p:grpSpPr>
          <p:grpSp>
            <p:nvGrpSpPr>
              <p:cNvPr id="326" name="Group 325"/>
              <p:cNvGrpSpPr/>
              <p:nvPr/>
            </p:nvGrpSpPr>
            <p:grpSpPr>
              <a:xfrm>
                <a:off x="8496384" y="2482850"/>
                <a:ext cx="1168316" cy="641988"/>
                <a:chOff x="8496384" y="2457450"/>
                <a:chExt cx="1168316" cy="641988"/>
              </a:xfrm>
            </p:grpSpPr>
            <p:sp>
              <p:nvSpPr>
                <p:cNvPr id="329" name="Rectangle 328"/>
                <p:cNvSpPr/>
                <p:nvPr/>
              </p:nvSpPr>
              <p:spPr>
                <a:xfrm>
                  <a:off x="8564686" y="2459300"/>
                  <a:ext cx="1026836" cy="624943"/>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sp>
              <p:nvSpPr>
                <p:cNvPr id="330" name="Freeform 329"/>
                <p:cNvSpPr/>
                <p:nvPr/>
              </p:nvSpPr>
              <p:spPr>
                <a:xfrm>
                  <a:off x="9588500" y="24574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31" name="Freeform 330"/>
                <p:cNvSpPr/>
                <p:nvPr/>
              </p:nvSpPr>
              <p:spPr>
                <a:xfrm flipV="1">
                  <a:off x="9588500" y="29400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332" name="Group 331"/>
                <p:cNvGrpSpPr/>
                <p:nvPr/>
              </p:nvGrpSpPr>
              <p:grpSpPr>
                <a:xfrm flipH="1">
                  <a:off x="8496384" y="2464456"/>
                  <a:ext cx="76200" cy="634982"/>
                  <a:chOff x="9740900" y="2609850"/>
                  <a:chExt cx="76200" cy="634982"/>
                </a:xfrm>
              </p:grpSpPr>
              <p:sp>
                <p:nvSpPr>
                  <p:cNvPr id="333" name="Freeform 332"/>
                  <p:cNvSpPr/>
                  <p:nvPr/>
                </p:nvSpPr>
                <p:spPr>
                  <a:xfrm>
                    <a:off x="9740900" y="2609850"/>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34" name="Freeform 333"/>
                  <p:cNvSpPr/>
                  <p:nvPr/>
                </p:nvSpPr>
                <p:spPr>
                  <a:xfrm flipV="1">
                    <a:off x="9740900" y="3092432"/>
                    <a:ext cx="76200" cy="152400"/>
                  </a:xfrm>
                  <a:custGeom>
                    <a:avLst/>
                    <a:gdLst>
                      <a:gd name="connsiteX0" fmla="*/ 0 w 76200"/>
                      <a:gd name="connsiteY0" fmla="*/ 0 h 152400"/>
                      <a:gd name="connsiteX1" fmla="*/ 0 w 76200"/>
                      <a:gd name="connsiteY1" fmla="*/ 152400 h 152400"/>
                      <a:gd name="connsiteX2" fmla="*/ 76200 w 76200"/>
                      <a:gd name="connsiteY2" fmla="*/ 152400 h 152400"/>
                    </a:gdLst>
                    <a:ahLst/>
                    <a:cxnLst>
                      <a:cxn ang="0">
                        <a:pos x="connsiteX0" y="connsiteY0"/>
                      </a:cxn>
                      <a:cxn ang="0">
                        <a:pos x="connsiteX1" y="connsiteY1"/>
                      </a:cxn>
                      <a:cxn ang="0">
                        <a:pos x="connsiteX2" y="connsiteY2"/>
                      </a:cxn>
                    </a:cxnLst>
                    <a:rect l="l" t="t" r="r" b="b"/>
                    <a:pathLst>
                      <a:path w="76200" h="152400">
                        <a:moveTo>
                          <a:pt x="0" y="0"/>
                        </a:moveTo>
                        <a:lnTo>
                          <a:pt x="0" y="152400"/>
                        </a:lnTo>
                        <a:lnTo>
                          <a:pt x="76200" y="152400"/>
                        </a:lnTo>
                      </a:path>
                    </a:pathLst>
                  </a:custGeom>
                  <a:no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sp>
            <p:nvSpPr>
              <p:cNvPr id="327" name="Oval 326"/>
              <p:cNvSpPr/>
              <p:nvPr/>
            </p:nvSpPr>
            <p:spPr>
              <a:xfrm>
                <a:off x="8664234" y="3117042"/>
                <a:ext cx="88675" cy="88675"/>
              </a:xfrm>
              <a:prstGeom prst="ellipse">
                <a:avLst/>
              </a:prstGeom>
              <a:solidFill>
                <a:sysClr val="windowText" lastClr="000000">
                  <a:lumMod val="50000"/>
                  <a:lumOff val="50000"/>
                </a:sysClr>
              </a:solid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28" name="Oval 327"/>
              <p:cNvSpPr/>
              <p:nvPr/>
            </p:nvSpPr>
            <p:spPr>
              <a:xfrm>
                <a:off x="9361230" y="3117042"/>
                <a:ext cx="88675" cy="88675"/>
              </a:xfrm>
              <a:prstGeom prst="ellipse">
                <a:avLst/>
              </a:prstGeom>
              <a:solidFill>
                <a:sysClr val="windowText" lastClr="000000">
                  <a:lumMod val="50000"/>
                  <a:lumOff val="50000"/>
                </a:sysClr>
              </a:solid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nvGrpSpPr>
            <p:cNvPr id="287" name="Group 286"/>
            <p:cNvGrpSpPr/>
            <p:nvPr/>
          </p:nvGrpSpPr>
          <p:grpSpPr>
            <a:xfrm>
              <a:off x="5331325" y="3659401"/>
              <a:ext cx="6324570" cy="423863"/>
              <a:chOff x="4102912" y="1423279"/>
              <a:chExt cx="6324570" cy="423863"/>
            </a:xfrm>
          </p:grpSpPr>
          <p:cxnSp>
            <p:nvCxnSpPr>
              <p:cNvPr id="294" name="Straight Connector 293"/>
              <p:cNvCxnSpPr/>
              <p:nvPr/>
            </p:nvCxnSpPr>
            <p:spPr>
              <a:xfrm flipV="1">
                <a:off x="9564417" y="1552034"/>
                <a:ext cx="272088" cy="84"/>
              </a:xfrm>
              <a:prstGeom prst="line">
                <a:avLst/>
              </a:prstGeom>
              <a:noFill/>
              <a:ln w="34925" cap="flat" cmpd="sng" algn="ctr">
                <a:solidFill>
                  <a:sysClr val="window" lastClr="FFFFFF">
                    <a:lumMod val="75000"/>
                  </a:sysClr>
                </a:solidFill>
                <a:prstDash val="solid"/>
              </a:ln>
              <a:effectLst/>
            </p:spPr>
          </p:cxnSp>
          <p:cxnSp>
            <p:nvCxnSpPr>
              <p:cNvPr id="295" name="Straight Connector 294"/>
              <p:cNvCxnSpPr/>
              <p:nvPr/>
            </p:nvCxnSpPr>
            <p:spPr>
              <a:xfrm flipV="1">
                <a:off x="9559430" y="1725883"/>
                <a:ext cx="272088" cy="84"/>
              </a:xfrm>
              <a:prstGeom prst="line">
                <a:avLst/>
              </a:prstGeom>
              <a:noFill/>
              <a:ln w="34925" cap="flat" cmpd="sng" algn="ctr">
                <a:solidFill>
                  <a:sysClr val="window" lastClr="FFFFFF">
                    <a:lumMod val="75000"/>
                  </a:sysClr>
                </a:solidFill>
                <a:prstDash val="solid"/>
              </a:ln>
              <a:effectLst/>
            </p:spPr>
          </p:cxnSp>
          <p:cxnSp>
            <p:nvCxnSpPr>
              <p:cNvPr id="296" name="Straight Connector 295"/>
              <p:cNvCxnSpPr/>
              <p:nvPr/>
            </p:nvCxnSpPr>
            <p:spPr>
              <a:xfrm flipV="1">
                <a:off x="6587883" y="1538807"/>
                <a:ext cx="272088" cy="84"/>
              </a:xfrm>
              <a:prstGeom prst="line">
                <a:avLst/>
              </a:prstGeom>
              <a:noFill/>
              <a:ln w="34925" cap="flat" cmpd="sng" algn="ctr">
                <a:solidFill>
                  <a:sysClr val="window" lastClr="FFFFFF">
                    <a:lumMod val="75000"/>
                  </a:sysClr>
                </a:solidFill>
                <a:prstDash val="solid"/>
              </a:ln>
              <a:effectLst/>
            </p:spPr>
          </p:cxnSp>
          <p:cxnSp>
            <p:nvCxnSpPr>
              <p:cNvPr id="297" name="Straight Connector 296"/>
              <p:cNvCxnSpPr/>
              <p:nvPr/>
            </p:nvCxnSpPr>
            <p:spPr>
              <a:xfrm flipV="1">
                <a:off x="6587883" y="1743161"/>
                <a:ext cx="272088" cy="84"/>
              </a:xfrm>
              <a:prstGeom prst="line">
                <a:avLst/>
              </a:prstGeom>
              <a:noFill/>
              <a:ln w="34925" cap="flat" cmpd="sng" algn="ctr">
                <a:solidFill>
                  <a:sysClr val="window" lastClr="FFFFFF">
                    <a:lumMod val="75000"/>
                  </a:sysClr>
                </a:solidFill>
                <a:prstDash val="solid"/>
              </a:ln>
              <a:effectLst/>
            </p:spPr>
          </p:cxnSp>
          <p:sp>
            <p:nvSpPr>
              <p:cNvPr id="298" name="Rectangle 297"/>
              <p:cNvSpPr/>
              <p:nvPr/>
            </p:nvSpPr>
            <p:spPr>
              <a:xfrm>
                <a:off x="8853564" y="1551327"/>
                <a:ext cx="279771" cy="185810"/>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299" name="Straight Connector 298"/>
              <p:cNvCxnSpPr/>
              <p:nvPr/>
            </p:nvCxnSpPr>
            <p:spPr>
              <a:xfrm>
                <a:off x="4130206" y="1642499"/>
                <a:ext cx="1571124" cy="0"/>
              </a:xfrm>
              <a:prstGeom prst="line">
                <a:avLst/>
              </a:prstGeom>
              <a:noFill/>
              <a:ln w="114300" cap="flat" cmpd="sng" algn="ctr">
                <a:solidFill>
                  <a:srgbClr val="FF9900"/>
                </a:solidFill>
                <a:prstDash val="solid"/>
              </a:ln>
              <a:effectLst>
                <a:outerShdw blurRad="40000" dist="23000" dir="5400000" rotWithShape="0">
                  <a:srgbClr val="000000">
                    <a:alpha val="35000"/>
                  </a:srgbClr>
                </a:outerShdw>
              </a:effectLst>
            </p:spPr>
          </p:cxnSp>
          <p:cxnSp>
            <p:nvCxnSpPr>
              <p:cNvPr id="300" name="Straight Connector 299"/>
              <p:cNvCxnSpPr/>
              <p:nvPr/>
            </p:nvCxnSpPr>
            <p:spPr>
              <a:xfrm>
                <a:off x="5701330" y="1423279"/>
                <a:ext cx="0" cy="423863"/>
              </a:xfrm>
              <a:prstGeom prst="line">
                <a:avLst/>
              </a:prstGeom>
              <a:noFill/>
              <a:ln w="19050" cap="flat" cmpd="sng" algn="ctr">
                <a:solidFill>
                  <a:sysClr val="windowText" lastClr="000000"/>
                </a:solidFill>
                <a:prstDash val="solid"/>
              </a:ln>
              <a:effectLst/>
            </p:spPr>
          </p:cxnSp>
          <p:cxnSp>
            <p:nvCxnSpPr>
              <p:cNvPr id="301" name="Straight Connector 300"/>
              <p:cNvCxnSpPr/>
              <p:nvPr/>
            </p:nvCxnSpPr>
            <p:spPr>
              <a:xfrm>
                <a:off x="4268256" y="1640245"/>
                <a:ext cx="4720646" cy="0"/>
              </a:xfrm>
              <a:prstGeom prst="line">
                <a:avLst/>
              </a:prstGeom>
              <a:noFill/>
              <a:ln w="63500" cap="flat" cmpd="sng" algn="ctr">
                <a:solidFill>
                  <a:srgbClr val="0093BE">
                    <a:lumMod val="20000"/>
                    <a:lumOff val="80000"/>
                  </a:srgbClr>
                </a:solidFill>
                <a:prstDash val="solid"/>
              </a:ln>
              <a:effectLst/>
            </p:spPr>
          </p:cxnSp>
          <p:sp>
            <p:nvSpPr>
              <p:cNvPr id="302" name="Rectangle 301"/>
              <p:cNvSpPr/>
              <p:nvPr/>
            </p:nvSpPr>
            <p:spPr>
              <a:xfrm>
                <a:off x="5785858" y="1551327"/>
                <a:ext cx="179481" cy="185810"/>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03" name="Straight Connector 302"/>
              <p:cNvCxnSpPr/>
              <p:nvPr/>
            </p:nvCxnSpPr>
            <p:spPr>
              <a:xfrm flipH="1">
                <a:off x="9017857" y="1637534"/>
                <a:ext cx="1409625" cy="0"/>
              </a:xfrm>
              <a:prstGeom prst="line">
                <a:avLst/>
              </a:prstGeom>
              <a:noFill/>
              <a:ln w="63500" cap="flat" cmpd="sng" algn="ctr">
                <a:solidFill>
                  <a:srgbClr val="0093BE">
                    <a:lumMod val="20000"/>
                    <a:lumOff val="80000"/>
                  </a:srgbClr>
                </a:solidFill>
                <a:prstDash val="solid"/>
              </a:ln>
              <a:effectLst/>
            </p:spPr>
          </p:cxnSp>
          <p:grpSp>
            <p:nvGrpSpPr>
              <p:cNvPr id="304" name="Group 303"/>
              <p:cNvGrpSpPr/>
              <p:nvPr/>
            </p:nvGrpSpPr>
            <p:grpSpPr>
              <a:xfrm>
                <a:off x="5760512" y="1538977"/>
                <a:ext cx="816069" cy="101088"/>
                <a:chOff x="5760512" y="1425348"/>
                <a:chExt cx="816069" cy="214717"/>
              </a:xfrm>
            </p:grpSpPr>
            <p:sp>
              <p:nvSpPr>
                <p:cNvPr id="324" name="Freeform 323"/>
                <p:cNvSpPr/>
                <p:nvPr/>
              </p:nvSpPr>
              <p:spPr>
                <a:xfrm>
                  <a:off x="5773102" y="142534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25" name="Freeform 324"/>
                <p:cNvSpPr/>
                <p:nvPr/>
              </p:nvSpPr>
              <p:spPr>
                <a:xfrm>
                  <a:off x="5760512" y="1428935"/>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grpSp>
            <p:nvGrpSpPr>
              <p:cNvPr id="305" name="Group 304"/>
              <p:cNvGrpSpPr/>
              <p:nvPr/>
            </p:nvGrpSpPr>
            <p:grpSpPr>
              <a:xfrm>
                <a:off x="5761800" y="1644012"/>
                <a:ext cx="816069" cy="96286"/>
                <a:chOff x="5761800" y="1644012"/>
                <a:chExt cx="816069" cy="214716"/>
              </a:xfrm>
            </p:grpSpPr>
            <p:sp>
              <p:nvSpPr>
                <p:cNvPr id="322" name="Freeform 321"/>
                <p:cNvSpPr/>
                <p:nvPr/>
              </p:nvSpPr>
              <p:spPr>
                <a:xfrm flipV="1">
                  <a:off x="5774390" y="164759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23" name="Freeform 322"/>
                <p:cNvSpPr/>
                <p:nvPr/>
              </p:nvSpPr>
              <p:spPr>
                <a:xfrm flipV="1">
                  <a:off x="5761800" y="1644012"/>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grpSp>
            <p:nvGrpSpPr>
              <p:cNvPr id="306" name="Group 305"/>
              <p:cNvGrpSpPr/>
              <p:nvPr/>
            </p:nvGrpSpPr>
            <p:grpSpPr>
              <a:xfrm>
                <a:off x="8765104" y="1545669"/>
                <a:ext cx="816069" cy="93975"/>
                <a:chOff x="8765104" y="1424927"/>
                <a:chExt cx="816069" cy="214717"/>
              </a:xfrm>
            </p:grpSpPr>
            <p:sp>
              <p:nvSpPr>
                <p:cNvPr id="320" name="Freeform 319"/>
                <p:cNvSpPr/>
                <p:nvPr/>
              </p:nvSpPr>
              <p:spPr>
                <a:xfrm>
                  <a:off x="8777694" y="1424927"/>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21" name="Freeform 320"/>
                <p:cNvSpPr/>
                <p:nvPr/>
              </p:nvSpPr>
              <p:spPr>
                <a:xfrm>
                  <a:off x="8765104" y="1428514"/>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grpSp>
            <p:nvGrpSpPr>
              <p:cNvPr id="307" name="Group 306"/>
              <p:cNvGrpSpPr/>
              <p:nvPr/>
            </p:nvGrpSpPr>
            <p:grpSpPr>
              <a:xfrm>
                <a:off x="8764324" y="1643592"/>
                <a:ext cx="816069" cy="87917"/>
                <a:chOff x="8764324" y="1643591"/>
                <a:chExt cx="816069" cy="214717"/>
              </a:xfrm>
            </p:grpSpPr>
            <p:sp>
              <p:nvSpPr>
                <p:cNvPr id="318" name="Freeform 317"/>
                <p:cNvSpPr/>
                <p:nvPr/>
              </p:nvSpPr>
              <p:spPr>
                <a:xfrm flipV="1">
                  <a:off x="8776914" y="1647178"/>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19" name="Freeform 318"/>
                <p:cNvSpPr/>
                <p:nvPr/>
              </p:nvSpPr>
              <p:spPr>
                <a:xfrm flipV="1">
                  <a:off x="8764324" y="1643591"/>
                  <a:ext cx="803479" cy="211130"/>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308" name="Straight Connector 307"/>
              <p:cNvCxnSpPr>
                <a:endCxn id="319" idx="0"/>
              </p:cNvCxnSpPr>
              <p:nvPr/>
            </p:nvCxnSpPr>
            <p:spPr>
              <a:xfrm>
                <a:off x="4325659" y="1643591"/>
                <a:ext cx="4438665" cy="1"/>
              </a:xfrm>
              <a:prstGeom prst="line">
                <a:avLst/>
              </a:prstGeom>
              <a:noFill/>
              <a:ln w="12700" cap="flat" cmpd="sng" algn="ctr">
                <a:solidFill>
                  <a:srgbClr val="006600"/>
                </a:solidFill>
                <a:prstDash val="sysDot"/>
              </a:ln>
              <a:effectLst/>
            </p:spPr>
          </p:cxnSp>
          <p:sp>
            <p:nvSpPr>
              <p:cNvPr id="309" name="Rectangle 308"/>
              <p:cNvSpPr/>
              <p:nvPr/>
            </p:nvSpPr>
            <p:spPr>
              <a:xfrm>
                <a:off x="4123823" y="1475802"/>
                <a:ext cx="1333636" cy="307538"/>
              </a:xfrm>
              <a:prstGeom prst="rect">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310" name="Group 309"/>
              <p:cNvGrpSpPr/>
              <p:nvPr/>
            </p:nvGrpSpPr>
            <p:grpSpPr>
              <a:xfrm>
                <a:off x="4102912" y="1576034"/>
                <a:ext cx="1357755" cy="147647"/>
                <a:chOff x="8199579" y="1495020"/>
                <a:chExt cx="2084404" cy="226665"/>
              </a:xfrm>
            </p:grpSpPr>
            <p:sp>
              <p:nvSpPr>
                <p:cNvPr id="315" name="Freeform 314"/>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cap="flat" cmpd="sng" algn="ctr">
                  <a:solidFill>
                    <a:srgbClr val="FF99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16" name="Freeform 315"/>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317" name="Freeform 316"/>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cxnSp>
            <p:nvCxnSpPr>
              <p:cNvPr id="311" name="Straight Connector 310"/>
              <p:cNvCxnSpPr>
                <a:stCxn id="324" idx="8"/>
              </p:cNvCxnSpPr>
              <p:nvPr/>
            </p:nvCxnSpPr>
            <p:spPr>
              <a:xfrm flipV="1">
                <a:off x="6576581" y="1538977"/>
                <a:ext cx="272088" cy="84"/>
              </a:xfrm>
              <a:prstGeom prst="line">
                <a:avLst/>
              </a:prstGeom>
              <a:noFill/>
              <a:ln w="12700" cap="flat" cmpd="sng" algn="ctr">
                <a:solidFill>
                  <a:srgbClr val="006600"/>
                </a:solidFill>
                <a:prstDash val="sysDot"/>
              </a:ln>
              <a:effectLst/>
            </p:spPr>
          </p:cxnSp>
          <p:cxnSp>
            <p:nvCxnSpPr>
              <p:cNvPr id="312" name="Straight Connector 311"/>
              <p:cNvCxnSpPr/>
              <p:nvPr/>
            </p:nvCxnSpPr>
            <p:spPr>
              <a:xfrm flipV="1">
                <a:off x="6576581" y="1743331"/>
                <a:ext cx="272088" cy="84"/>
              </a:xfrm>
              <a:prstGeom prst="line">
                <a:avLst/>
              </a:prstGeom>
              <a:noFill/>
              <a:ln w="12700" cap="flat" cmpd="sng" algn="ctr">
                <a:solidFill>
                  <a:srgbClr val="006600"/>
                </a:solidFill>
                <a:prstDash val="sysDot"/>
              </a:ln>
              <a:effectLst/>
            </p:spPr>
          </p:cxnSp>
          <p:cxnSp>
            <p:nvCxnSpPr>
              <p:cNvPr id="313" name="Straight Connector 312"/>
              <p:cNvCxnSpPr/>
              <p:nvPr/>
            </p:nvCxnSpPr>
            <p:spPr>
              <a:xfrm flipV="1">
                <a:off x="9561242" y="1552034"/>
                <a:ext cx="272088" cy="84"/>
              </a:xfrm>
              <a:prstGeom prst="line">
                <a:avLst/>
              </a:prstGeom>
              <a:noFill/>
              <a:ln w="12700" cap="flat" cmpd="dbl" algn="ctr">
                <a:solidFill>
                  <a:srgbClr val="006600"/>
                </a:solidFill>
                <a:prstDash val="sysDot"/>
              </a:ln>
              <a:effectLst/>
            </p:spPr>
          </p:cxnSp>
          <p:cxnSp>
            <p:nvCxnSpPr>
              <p:cNvPr id="314" name="Straight Connector 313"/>
              <p:cNvCxnSpPr/>
              <p:nvPr/>
            </p:nvCxnSpPr>
            <p:spPr>
              <a:xfrm flipV="1">
                <a:off x="9561242" y="1729939"/>
                <a:ext cx="272088" cy="84"/>
              </a:xfrm>
              <a:prstGeom prst="line">
                <a:avLst/>
              </a:prstGeom>
              <a:noFill/>
              <a:ln w="12700" cap="flat" cmpd="dbl" algn="ctr">
                <a:solidFill>
                  <a:srgbClr val="006600"/>
                </a:solidFill>
                <a:prstDash val="sysDot"/>
              </a:ln>
              <a:effectLst/>
            </p:spPr>
          </p:cxnSp>
        </p:grpSp>
        <p:sp>
          <p:nvSpPr>
            <p:cNvPr id="288" name="Down Arrow 287"/>
            <p:cNvSpPr/>
            <p:nvPr/>
          </p:nvSpPr>
          <p:spPr>
            <a:xfrm rot="5400000">
              <a:off x="11261978" y="3248381"/>
              <a:ext cx="98032" cy="340100"/>
            </a:xfrm>
            <a:prstGeom prst="downArrow">
              <a:avLst/>
            </a:prstGeom>
            <a:solidFill>
              <a:sysClr val="window" lastClr="FFFFFF">
                <a:lumMod val="75000"/>
              </a:sysClr>
            </a:solidFill>
            <a:ln w="317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89" name="Freeform 288"/>
            <p:cNvSpPr/>
            <p:nvPr/>
          </p:nvSpPr>
          <p:spPr>
            <a:xfrm>
              <a:off x="8537695" y="3805063"/>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206375" cap="flat" cmpd="sng" algn="ctr">
              <a:solidFill>
                <a:srgbClr val="FB963C">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90" name="Freeform 289"/>
            <p:cNvSpPr/>
            <p:nvPr/>
          </p:nvSpPr>
          <p:spPr>
            <a:xfrm>
              <a:off x="8540705" y="3819342"/>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91" name="Freeform 290"/>
            <p:cNvSpPr/>
            <p:nvPr/>
          </p:nvSpPr>
          <p:spPr>
            <a:xfrm>
              <a:off x="8542876" y="3822688"/>
              <a:ext cx="1352574" cy="144301"/>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cxnSp>
          <p:nvCxnSpPr>
            <p:cNvPr id="292" name="Straight Connector 291"/>
            <p:cNvCxnSpPr/>
            <p:nvPr/>
          </p:nvCxnSpPr>
          <p:spPr>
            <a:xfrm flipH="1">
              <a:off x="6952347" y="3706076"/>
              <a:ext cx="4119379" cy="0"/>
            </a:xfrm>
            <a:prstGeom prst="line">
              <a:avLst/>
            </a:prstGeom>
            <a:noFill/>
            <a:ln w="3175" cap="flat" cmpd="sng" algn="ctr">
              <a:solidFill>
                <a:sysClr val="windowText" lastClr="000000">
                  <a:lumMod val="50000"/>
                  <a:lumOff val="50000"/>
                </a:sysClr>
              </a:solidFill>
              <a:prstDash val="dashDot"/>
            </a:ln>
            <a:effectLst/>
          </p:spPr>
        </p:cxnSp>
        <p:cxnSp>
          <p:nvCxnSpPr>
            <p:cNvPr id="293" name="Straight Connector 292"/>
            <p:cNvCxnSpPr/>
            <p:nvPr/>
          </p:nvCxnSpPr>
          <p:spPr>
            <a:xfrm flipH="1">
              <a:off x="6918827" y="4041177"/>
              <a:ext cx="4119379" cy="0"/>
            </a:xfrm>
            <a:prstGeom prst="line">
              <a:avLst/>
            </a:prstGeom>
            <a:noFill/>
            <a:ln w="3175" cap="flat" cmpd="sng" algn="ctr">
              <a:solidFill>
                <a:sysClr val="windowText" lastClr="000000">
                  <a:lumMod val="50000"/>
                  <a:lumOff val="50000"/>
                </a:sysClr>
              </a:solidFill>
              <a:prstDash val="dashDot"/>
            </a:ln>
            <a:effectLst/>
          </p:spPr>
        </p:cxnSp>
      </p:grpSp>
      <p:grpSp>
        <p:nvGrpSpPr>
          <p:cNvPr id="349" name="Group 348"/>
          <p:cNvGrpSpPr/>
          <p:nvPr/>
        </p:nvGrpSpPr>
        <p:grpSpPr>
          <a:xfrm>
            <a:off x="4418694" y="5101716"/>
            <a:ext cx="7609128" cy="1638381"/>
            <a:chOff x="-41902" y="1568440"/>
            <a:chExt cx="11681415" cy="2515217"/>
          </a:xfrm>
        </p:grpSpPr>
        <p:grpSp>
          <p:nvGrpSpPr>
            <p:cNvPr id="350" name="Group 349"/>
            <p:cNvGrpSpPr/>
            <p:nvPr/>
          </p:nvGrpSpPr>
          <p:grpSpPr>
            <a:xfrm>
              <a:off x="-41902" y="1568440"/>
              <a:ext cx="11681415" cy="2515217"/>
              <a:chOff x="-41902" y="1568440"/>
              <a:chExt cx="11681415" cy="2515217"/>
            </a:xfrm>
          </p:grpSpPr>
          <p:cxnSp>
            <p:nvCxnSpPr>
              <p:cNvPr id="357" name="Straight Connector 356"/>
              <p:cNvCxnSpPr/>
              <p:nvPr/>
            </p:nvCxnSpPr>
            <p:spPr>
              <a:xfrm flipV="1">
                <a:off x="4842110" y="2864623"/>
                <a:ext cx="1" cy="777820"/>
              </a:xfrm>
              <a:prstGeom prst="line">
                <a:avLst/>
              </a:prstGeom>
              <a:noFill/>
              <a:ln w="127000" cap="flat" cmpd="sng" algn="ctr">
                <a:solidFill>
                  <a:srgbClr val="FFC000"/>
                </a:solidFill>
                <a:prstDash val="solid"/>
              </a:ln>
              <a:effectLst/>
            </p:spPr>
          </p:cxnSp>
          <p:sp>
            <p:nvSpPr>
              <p:cNvPr id="358" name="Arc 357"/>
              <p:cNvSpPr/>
              <p:nvPr/>
            </p:nvSpPr>
            <p:spPr>
              <a:xfrm rot="5400000">
                <a:off x="4010241" y="3097344"/>
                <a:ext cx="831651" cy="831651"/>
              </a:xfrm>
              <a:prstGeom prst="arc">
                <a:avLst/>
              </a:prstGeom>
              <a:noFill/>
              <a:ln w="127000" cap="flat" cmpd="sng" algn="ctr">
                <a:solidFill>
                  <a:srgbClr val="FFC000"/>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59" name="Arc 358"/>
              <p:cNvSpPr/>
              <p:nvPr/>
            </p:nvSpPr>
            <p:spPr>
              <a:xfrm rot="5400000">
                <a:off x="4008068" y="3097344"/>
                <a:ext cx="831651" cy="831651"/>
              </a:xfrm>
              <a:prstGeom prst="arc">
                <a:avLst/>
              </a:prstGeom>
              <a:noFill/>
              <a:ln w="76200"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60" name="Arc 359"/>
              <p:cNvSpPr/>
              <p:nvPr/>
            </p:nvSpPr>
            <p:spPr>
              <a:xfrm rot="5400000">
                <a:off x="4012313" y="3101506"/>
                <a:ext cx="831651" cy="831651"/>
              </a:xfrm>
              <a:prstGeom prst="arc">
                <a:avLst/>
              </a:pr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61" name="Straight Connector 360"/>
              <p:cNvCxnSpPr>
                <a:stCxn id="360" idx="0"/>
              </p:cNvCxnSpPr>
              <p:nvPr/>
            </p:nvCxnSpPr>
            <p:spPr>
              <a:xfrm flipH="1" flipV="1">
                <a:off x="4843203" y="2864794"/>
                <a:ext cx="761" cy="652537"/>
              </a:xfrm>
              <a:prstGeom prst="line">
                <a:avLst/>
              </a:prstGeom>
              <a:noFill/>
              <a:ln w="76200" cap="flat" cmpd="sng" algn="ctr">
                <a:solidFill>
                  <a:srgbClr val="0093BE">
                    <a:lumMod val="20000"/>
                    <a:lumOff val="80000"/>
                  </a:srgbClr>
                </a:solidFill>
                <a:prstDash val="solid"/>
              </a:ln>
              <a:effectLst/>
            </p:spPr>
          </p:cxnSp>
          <p:cxnSp>
            <p:nvCxnSpPr>
              <p:cNvPr id="362" name="Straight Connector 361"/>
              <p:cNvCxnSpPr/>
              <p:nvPr/>
            </p:nvCxnSpPr>
            <p:spPr>
              <a:xfrm flipH="1" flipV="1">
                <a:off x="4845752" y="2875666"/>
                <a:ext cx="761" cy="652537"/>
              </a:xfrm>
              <a:prstGeom prst="line">
                <a:avLst/>
              </a:prstGeom>
              <a:noFill/>
              <a:ln w="12700" cap="flat" cmpd="sng" algn="ctr">
                <a:solidFill>
                  <a:srgbClr val="700A00">
                    <a:lumMod val="60000"/>
                    <a:lumOff val="40000"/>
                  </a:srgbClr>
                </a:solidFill>
                <a:prstDash val="sysDot"/>
              </a:ln>
              <a:effectLst/>
            </p:spPr>
          </p:cxnSp>
          <p:cxnSp>
            <p:nvCxnSpPr>
              <p:cNvPr id="363" name="Straight Connector 362"/>
              <p:cNvCxnSpPr/>
              <p:nvPr/>
            </p:nvCxnSpPr>
            <p:spPr>
              <a:xfrm>
                <a:off x="3987913" y="3600496"/>
                <a:ext cx="3471081" cy="0"/>
              </a:xfrm>
              <a:prstGeom prst="line">
                <a:avLst/>
              </a:prstGeom>
              <a:noFill/>
              <a:ln w="206375" cap="flat" cmpd="sng" algn="ctr">
                <a:solidFill>
                  <a:srgbClr val="FB963C">
                    <a:lumMod val="60000"/>
                    <a:lumOff val="40000"/>
                  </a:srgbClr>
                </a:solidFill>
                <a:prstDash val="solid"/>
              </a:ln>
              <a:effectLst>
                <a:outerShdw blurRad="40000" dist="23000" dir="5400000" rotWithShape="0">
                  <a:srgbClr val="000000">
                    <a:alpha val="35000"/>
                  </a:srgbClr>
                </a:outerShdw>
              </a:effectLst>
            </p:spPr>
          </p:cxnSp>
          <p:sp>
            <p:nvSpPr>
              <p:cNvPr id="364" name="Arc 363"/>
              <p:cNvSpPr/>
              <p:nvPr/>
            </p:nvSpPr>
            <p:spPr>
              <a:xfrm rot="5400000">
                <a:off x="8651097" y="1568440"/>
                <a:ext cx="2018469" cy="2018469"/>
              </a:xfrm>
              <a:prstGeom prst="arc">
                <a:avLst/>
              </a:prstGeom>
              <a:noFill/>
              <a:ln w="117475" cap="flat" cmpd="sng" algn="ctr">
                <a:solidFill>
                  <a:srgbClr val="FFC000"/>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65" name="Straight Connector 364"/>
              <p:cNvCxnSpPr/>
              <p:nvPr/>
            </p:nvCxnSpPr>
            <p:spPr>
              <a:xfrm flipH="1">
                <a:off x="10518686" y="2573407"/>
                <a:ext cx="279621" cy="0"/>
              </a:xfrm>
              <a:prstGeom prst="line">
                <a:avLst/>
              </a:prstGeom>
              <a:noFill/>
              <a:ln w="19050" cap="flat" cmpd="sng" algn="ctr">
                <a:solidFill>
                  <a:sysClr val="windowText" lastClr="000000"/>
                </a:solidFill>
                <a:prstDash val="solid"/>
              </a:ln>
              <a:effectLst/>
            </p:spPr>
          </p:cxnSp>
          <p:sp>
            <p:nvSpPr>
              <p:cNvPr id="366" name="Rectangle 365"/>
              <p:cNvSpPr/>
              <p:nvPr/>
            </p:nvSpPr>
            <p:spPr>
              <a:xfrm>
                <a:off x="7136180" y="3110835"/>
                <a:ext cx="2041573" cy="972822"/>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sp>
            <p:nvSpPr>
              <p:cNvPr id="367" name="Rectangle 366"/>
              <p:cNvSpPr/>
              <p:nvPr/>
            </p:nvSpPr>
            <p:spPr>
              <a:xfrm>
                <a:off x="7251225" y="3463991"/>
                <a:ext cx="429500" cy="285253"/>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68" name="Rectangle 367"/>
              <p:cNvSpPr/>
              <p:nvPr/>
            </p:nvSpPr>
            <p:spPr>
              <a:xfrm>
                <a:off x="2411965" y="3124255"/>
                <a:ext cx="1576382" cy="959402"/>
              </a:xfrm>
              <a:prstGeom prst="rect">
                <a:avLst/>
              </a:prstGeom>
              <a:solidFill>
                <a:srgbClr val="FFC000"/>
              </a:solidFill>
              <a:ln w="6350" cap="flat" cmpd="sng" algn="ctr">
                <a:solidFill>
                  <a:srgbClr val="700A00">
                    <a:lumMod val="60000"/>
                    <a:lumOff val="4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latin typeface="Arial"/>
                  <a:ea typeface="+mn-ea"/>
                  <a:cs typeface="+mn-cs"/>
                </a:endParaRPr>
              </a:p>
            </p:txBody>
          </p:sp>
          <p:sp>
            <p:nvSpPr>
              <p:cNvPr id="369" name="Arc 368"/>
              <p:cNvSpPr/>
              <p:nvPr/>
            </p:nvSpPr>
            <p:spPr>
              <a:xfrm rot="5400000">
                <a:off x="3550774" y="2448797"/>
                <a:ext cx="831651" cy="831651"/>
              </a:xfrm>
              <a:prstGeom prst="arc">
                <a:avLst/>
              </a:prstGeom>
              <a:noFill/>
              <a:ln w="127000" cap="flat" cmpd="sng" algn="ctr">
                <a:solidFill>
                  <a:srgbClr val="FFC000"/>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70" name="Straight Connector 369"/>
              <p:cNvCxnSpPr>
                <a:endCxn id="368" idx="1"/>
              </p:cNvCxnSpPr>
              <p:nvPr/>
            </p:nvCxnSpPr>
            <p:spPr>
              <a:xfrm>
                <a:off x="0" y="3603956"/>
                <a:ext cx="2411965" cy="0"/>
              </a:xfrm>
              <a:prstGeom prst="line">
                <a:avLst/>
              </a:prstGeom>
              <a:noFill/>
              <a:ln w="114300" cap="flat" cmpd="sng" algn="ctr">
                <a:solidFill>
                  <a:srgbClr val="FF9900"/>
                </a:solidFill>
                <a:prstDash val="solid"/>
              </a:ln>
              <a:effectLst>
                <a:outerShdw blurRad="40000" dist="23000" dir="5400000" rotWithShape="0">
                  <a:srgbClr val="000000">
                    <a:alpha val="35000"/>
                  </a:srgbClr>
                </a:outerShdw>
              </a:effectLst>
            </p:spPr>
          </p:cxnSp>
          <p:cxnSp>
            <p:nvCxnSpPr>
              <p:cNvPr id="371" name="Straight Connector 370"/>
              <p:cNvCxnSpPr/>
              <p:nvPr/>
            </p:nvCxnSpPr>
            <p:spPr>
              <a:xfrm>
                <a:off x="3141127" y="3929583"/>
                <a:ext cx="1316025" cy="0"/>
              </a:xfrm>
              <a:prstGeom prst="line">
                <a:avLst/>
              </a:prstGeom>
              <a:noFill/>
              <a:ln w="127000" cap="flat" cmpd="sng" algn="ctr">
                <a:solidFill>
                  <a:srgbClr val="FFC000"/>
                </a:solidFill>
                <a:prstDash val="solid"/>
              </a:ln>
              <a:effectLst/>
            </p:spPr>
          </p:cxnSp>
          <p:cxnSp>
            <p:nvCxnSpPr>
              <p:cNvPr id="372" name="Straight Connector 371"/>
              <p:cNvCxnSpPr/>
              <p:nvPr/>
            </p:nvCxnSpPr>
            <p:spPr>
              <a:xfrm>
                <a:off x="2411965" y="3463992"/>
                <a:ext cx="0" cy="285253"/>
              </a:xfrm>
              <a:prstGeom prst="line">
                <a:avLst/>
              </a:prstGeom>
              <a:noFill/>
              <a:ln w="19050" cap="flat" cmpd="sng" algn="ctr">
                <a:solidFill>
                  <a:sysClr val="windowText" lastClr="000000"/>
                </a:solidFill>
                <a:prstDash val="solid"/>
              </a:ln>
              <a:effectLst/>
            </p:spPr>
          </p:cxnSp>
          <p:cxnSp>
            <p:nvCxnSpPr>
              <p:cNvPr id="373" name="Straight Connector 372"/>
              <p:cNvCxnSpPr/>
              <p:nvPr/>
            </p:nvCxnSpPr>
            <p:spPr>
              <a:xfrm flipV="1">
                <a:off x="211932" y="3597854"/>
                <a:ext cx="4842142" cy="2642"/>
              </a:xfrm>
              <a:prstGeom prst="line">
                <a:avLst/>
              </a:prstGeom>
              <a:noFill/>
              <a:ln w="63500" cap="flat" cmpd="sng" algn="ctr">
                <a:solidFill>
                  <a:srgbClr val="0093BE">
                    <a:lumMod val="20000"/>
                    <a:lumOff val="80000"/>
                  </a:srgbClr>
                </a:solidFill>
                <a:prstDash val="solid"/>
              </a:ln>
              <a:effectLst/>
            </p:spPr>
          </p:cxnSp>
          <p:sp>
            <p:nvSpPr>
              <p:cNvPr id="374" name="Rectangle 373"/>
              <p:cNvSpPr/>
              <p:nvPr/>
            </p:nvSpPr>
            <p:spPr>
              <a:xfrm>
                <a:off x="2541730" y="3463991"/>
                <a:ext cx="275536" cy="285253"/>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75" name="Straight Connector 374"/>
              <p:cNvCxnSpPr>
                <a:endCxn id="376" idx="2"/>
              </p:cNvCxnSpPr>
              <p:nvPr/>
            </p:nvCxnSpPr>
            <p:spPr>
              <a:xfrm>
                <a:off x="3690247" y="3280445"/>
                <a:ext cx="278941" cy="3"/>
              </a:xfrm>
              <a:prstGeom prst="line">
                <a:avLst/>
              </a:prstGeom>
              <a:noFill/>
              <a:ln w="139700" cap="flat" cmpd="sng" algn="ctr">
                <a:solidFill>
                  <a:srgbClr val="0093BE">
                    <a:lumMod val="20000"/>
                    <a:lumOff val="80000"/>
                  </a:srgbClr>
                </a:solidFill>
                <a:prstDash val="solid"/>
              </a:ln>
              <a:effectLst/>
            </p:spPr>
          </p:cxnSp>
          <p:sp>
            <p:nvSpPr>
              <p:cNvPr id="376" name="Arc 375"/>
              <p:cNvSpPr/>
              <p:nvPr/>
            </p:nvSpPr>
            <p:spPr>
              <a:xfrm rot="5400000">
                <a:off x="3553363" y="2448797"/>
                <a:ext cx="831651" cy="831651"/>
              </a:xfrm>
              <a:prstGeom prst="arc">
                <a:avLst/>
              </a:prstGeom>
              <a:noFill/>
              <a:ln w="76200"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77" name="Rectangle 376"/>
              <p:cNvSpPr/>
              <p:nvPr/>
            </p:nvSpPr>
            <p:spPr>
              <a:xfrm>
                <a:off x="4254838" y="2425191"/>
                <a:ext cx="259333" cy="456796"/>
              </a:xfrm>
              <a:prstGeom prst="rect">
                <a:avLst/>
              </a:prstGeom>
              <a:solidFill>
                <a:srgbClr val="FB963C">
                  <a:lumMod val="75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78" name="Straight Arrow Connector 377"/>
              <p:cNvCxnSpPr/>
              <p:nvPr/>
            </p:nvCxnSpPr>
            <p:spPr>
              <a:xfrm flipH="1" flipV="1">
                <a:off x="4349457" y="2022568"/>
                <a:ext cx="1" cy="856857"/>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379" name="Group 378"/>
              <p:cNvGrpSpPr/>
              <p:nvPr/>
            </p:nvGrpSpPr>
            <p:grpSpPr>
              <a:xfrm>
                <a:off x="4291747" y="2197073"/>
                <a:ext cx="105277" cy="100922"/>
                <a:chOff x="7156926" y="343515"/>
                <a:chExt cx="85539" cy="153801"/>
              </a:xfrm>
            </p:grpSpPr>
            <p:sp>
              <p:nvSpPr>
                <p:cNvPr id="491" name="Isosceles Triangle 490"/>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92" name="Isosceles Triangle 491"/>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sp>
            <p:nvSpPr>
              <p:cNvPr id="380" name="Arc 379"/>
              <p:cNvSpPr/>
              <p:nvPr/>
            </p:nvSpPr>
            <p:spPr>
              <a:xfrm rot="5400000">
                <a:off x="3552846" y="2452959"/>
                <a:ext cx="831651" cy="831651"/>
              </a:xfrm>
              <a:prstGeom prst="arc">
                <a:avLst/>
              </a:pr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81" name="Straight Connector 380"/>
              <p:cNvCxnSpPr>
                <a:stCxn id="386" idx="0"/>
              </p:cNvCxnSpPr>
              <p:nvPr/>
            </p:nvCxnSpPr>
            <p:spPr>
              <a:xfrm flipV="1">
                <a:off x="10662901" y="2100860"/>
                <a:ext cx="0" cy="486239"/>
              </a:xfrm>
              <a:prstGeom prst="line">
                <a:avLst/>
              </a:prstGeom>
              <a:noFill/>
              <a:ln w="38100" cap="flat" cmpd="sng" algn="ctr">
                <a:solidFill>
                  <a:srgbClr val="0093BE">
                    <a:lumMod val="20000"/>
                    <a:lumOff val="80000"/>
                  </a:srgbClr>
                </a:solidFill>
                <a:prstDash val="solid"/>
                <a:tailEnd type="triangle" w="sm" len="med"/>
              </a:ln>
              <a:effectLst/>
            </p:spPr>
          </p:cxnSp>
          <p:sp>
            <p:nvSpPr>
              <p:cNvPr id="382" name="TextBox 381"/>
              <p:cNvSpPr txBox="1"/>
              <p:nvPr/>
            </p:nvSpPr>
            <p:spPr>
              <a:xfrm flipH="1">
                <a:off x="2727434" y="2829682"/>
                <a:ext cx="696531" cy="328240"/>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prstClr val="black"/>
                    </a:solidFill>
                    <a:effectLst/>
                    <a:uLnTx/>
                    <a:uFillTx/>
                  </a:rPr>
                  <a:t>DFHx1</a:t>
                </a:r>
              </a:p>
            </p:txBody>
          </p:sp>
          <p:sp>
            <p:nvSpPr>
              <p:cNvPr id="383" name="TextBox 382"/>
              <p:cNvSpPr txBox="1"/>
              <p:nvPr/>
            </p:nvSpPr>
            <p:spPr>
              <a:xfrm flipH="1">
                <a:off x="7844531" y="2803800"/>
                <a:ext cx="696531" cy="328240"/>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prstClr val="black"/>
                    </a:solidFill>
                    <a:effectLst/>
                    <a:uLnTx/>
                    <a:uFillTx/>
                  </a:rPr>
                  <a:t>DFHx2</a:t>
                </a:r>
              </a:p>
            </p:txBody>
          </p:sp>
          <p:cxnSp>
            <p:nvCxnSpPr>
              <p:cNvPr id="384" name="Straight Connector 383"/>
              <p:cNvCxnSpPr>
                <a:stCxn id="364" idx="2"/>
              </p:cNvCxnSpPr>
              <p:nvPr/>
            </p:nvCxnSpPr>
            <p:spPr>
              <a:xfrm flipH="1">
                <a:off x="9066178" y="3586909"/>
                <a:ext cx="594153" cy="0"/>
              </a:xfrm>
              <a:prstGeom prst="line">
                <a:avLst/>
              </a:prstGeom>
              <a:noFill/>
              <a:ln w="117475" cap="flat" cmpd="sng" algn="ctr">
                <a:solidFill>
                  <a:srgbClr val="FFC000"/>
                </a:solidFill>
                <a:prstDash val="solid"/>
              </a:ln>
              <a:effectLst/>
            </p:spPr>
          </p:cxnSp>
          <p:cxnSp>
            <p:nvCxnSpPr>
              <p:cNvPr id="385" name="Straight Connector 384"/>
              <p:cNvCxnSpPr>
                <a:stCxn id="386" idx="2"/>
              </p:cNvCxnSpPr>
              <p:nvPr/>
            </p:nvCxnSpPr>
            <p:spPr>
              <a:xfrm flipH="1">
                <a:off x="7503444" y="3596334"/>
                <a:ext cx="2150222" cy="0"/>
              </a:xfrm>
              <a:prstGeom prst="line">
                <a:avLst/>
              </a:prstGeom>
              <a:noFill/>
              <a:ln w="63500" cap="flat" cmpd="sng" algn="ctr">
                <a:solidFill>
                  <a:srgbClr val="0093BE">
                    <a:lumMod val="20000"/>
                    <a:lumOff val="80000"/>
                  </a:srgbClr>
                </a:solidFill>
                <a:prstDash val="solid"/>
              </a:ln>
              <a:effectLst/>
            </p:spPr>
          </p:cxnSp>
          <p:sp>
            <p:nvSpPr>
              <p:cNvPr id="386" name="Arc 385"/>
              <p:cNvSpPr/>
              <p:nvPr/>
            </p:nvSpPr>
            <p:spPr>
              <a:xfrm rot="5400000">
                <a:off x="8644432" y="1577865"/>
                <a:ext cx="2018469" cy="2018469"/>
              </a:xfrm>
              <a:prstGeom prst="arc">
                <a:avLst/>
              </a:prstGeom>
              <a:noFill/>
              <a:ln w="63500"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87" name="Straight Connector 386"/>
              <p:cNvCxnSpPr>
                <a:stCxn id="380" idx="2"/>
                <a:endCxn id="430" idx="3"/>
              </p:cNvCxnSpPr>
              <p:nvPr/>
            </p:nvCxnSpPr>
            <p:spPr>
              <a:xfrm flipH="1" flipV="1">
                <a:off x="3873892" y="3280722"/>
                <a:ext cx="94779" cy="3888"/>
              </a:xfrm>
              <a:prstGeom prst="line">
                <a:avLst/>
              </a:prstGeom>
              <a:noFill/>
              <a:ln w="12700" cap="flat" cmpd="sng" algn="ctr">
                <a:solidFill>
                  <a:srgbClr val="700A00">
                    <a:lumMod val="60000"/>
                    <a:lumOff val="40000"/>
                  </a:srgbClr>
                </a:solidFill>
                <a:prstDash val="sysDot"/>
              </a:ln>
              <a:effectLst/>
            </p:spPr>
          </p:cxnSp>
          <p:sp>
            <p:nvSpPr>
              <p:cNvPr id="388" name="Arc 387"/>
              <p:cNvSpPr/>
              <p:nvPr/>
            </p:nvSpPr>
            <p:spPr>
              <a:xfrm rot="5400000">
                <a:off x="8859524" y="2435378"/>
                <a:ext cx="831651" cy="831651"/>
              </a:xfrm>
              <a:prstGeom prst="arc">
                <a:avLst/>
              </a:prstGeom>
              <a:noFill/>
              <a:ln w="127000" cap="flat" cmpd="sng" algn="ctr">
                <a:solidFill>
                  <a:srgbClr val="FFC000"/>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89" name="Arc 388"/>
              <p:cNvSpPr/>
              <p:nvPr/>
            </p:nvSpPr>
            <p:spPr>
              <a:xfrm rot="5400000">
                <a:off x="8857353" y="2435378"/>
                <a:ext cx="831651" cy="831651"/>
              </a:xfrm>
              <a:prstGeom prst="arc">
                <a:avLst/>
              </a:prstGeom>
              <a:noFill/>
              <a:ln w="76200"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390" name="Rectangle 389"/>
              <p:cNvSpPr/>
              <p:nvPr/>
            </p:nvSpPr>
            <p:spPr>
              <a:xfrm>
                <a:off x="9392137" y="2411772"/>
                <a:ext cx="570976" cy="456796"/>
              </a:xfrm>
              <a:prstGeom prst="rect">
                <a:avLst/>
              </a:prstGeom>
              <a:solidFill>
                <a:srgbClr val="FB963C">
                  <a:lumMod val="75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91" name="Straight Arrow Connector 390"/>
              <p:cNvCxnSpPr/>
              <p:nvPr/>
            </p:nvCxnSpPr>
            <p:spPr>
              <a:xfrm flipH="1" flipV="1">
                <a:off x="9486756" y="2022568"/>
                <a:ext cx="1" cy="843437"/>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392" name="Group 391"/>
              <p:cNvGrpSpPr/>
              <p:nvPr/>
            </p:nvGrpSpPr>
            <p:grpSpPr>
              <a:xfrm>
                <a:off x="9429047" y="2183655"/>
                <a:ext cx="105277" cy="100922"/>
                <a:chOff x="7156926" y="343515"/>
                <a:chExt cx="85539" cy="153801"/>
              </a:xfrm>
            </p:grpSpPr>
            <p:sp>
              <p:nvSpPr>
                <p:cNvPr id="489" name="Isosceles Triangle 488"/>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90" name="Isosceles Triangle 489"/>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sp>
            <p:nvSpPr>
              <p:cNvPr id="393" name="Arc 392"/>
              <p:cNvSpPr/>
              <p:nvPr/>
            </p:nvSpPr>
            <p:spPr>
              <a:xfrm rot="5400000">
                <a:off x="8857353" y="2438586"/>
                <a:ext cx="831651" cy="831651"/>
              </a:xfrm>
              <a:prstGeom prst="arc">
                <a:avLst/>
              </a:pr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394" name="Straight Arrow Connector 393"/>
              <p:cNvCxnSpPr/>
              <p:nvPr/>
            </p:nvCxnSpPr>
            <p:spPr>
              <a:xfrm flipH="1" flipV="1">
                <a:off x="9619478" y="2022568"/>
                <a:ext cx="1" cy="843437"/>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395" name="Group 394"/>
              <p:cNvGrpSpPr/>
              <p:nvPr/>
            </p:nvGrpSpPr>
            <p:grpSpPr>
              <a:xfrm>
                <a:off x="9561769" y="2183655"/>
                <a:ext cx="105277" cy="100922"/>
                <a:chOff x="7156926" y="343515"/>
                <a:chExt cx="85539" cy="153801"/>
              </a:xfrm>
            </p:grpSpPr>
            <p:sp>
              <p:nvSpPr>
                <p:cNvPr id="487" name="Isosceles Triangle 486"/>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88" name="Isosceles Triangle 487"/>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396" name="Straight Arrow Connector 395"/>
              <p:cNvCxnSpPr/>
              <p:nvPr/>
            </p:nvCxnSpPr>
            <p:spPr>
              <a:xfrm flipH="1" flipV="1">
                <a:off x="9748417" y="2022568"/>
                <a:ext cx="1" cy="843437"/>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397" name="Group 396"/>
              <p:cNvGrpSpPr/>
              <p:nvPr/>
            </p:nvGrpSpPr>
            <p:grpSpPr>
              <a:xfrm>
                <a:off x="9690708" y="2183655"/>
                <a:ext cx="105277" cy="100922"/>
                <a:chOff x="7156926" y="343515"/>
                <a:chExt cx="85539" cy="153801"/>
              </a:xfrm>
            </p:grpSpPr>
            <p:sp>
              <p:nvSpPr>
                <p:cNvPr id="485" name="Isosceles Triangle 484"/>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86" name="Isosceles Triangle 485"/>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398" name="Straight Arrow Connector 397"/>
              <p:cNvCxnSpPr/>
              <p:nvPr/>
            </p:nvCxnSpPr>
            <p:spPr>
              <a:xfrm flipH="1" flipV="1">
                <a:off x="9877453" y="2008749"/>
                <a:ext cx="1" cy="859820"/>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399" name="Group 398"/>
              <p:cNvGrpSpPr/>
              <p:nvPr/>
            </p:nvGrpSpPr>
            <p:grpSpPr>
              <a:xfrm>
                <a:off x="9819744" y="2186219"/>
                <a:ext cx="105277" cy="100922"/>
                <a:chOff x="7156926" y="343515"/>
                <a:chExt cx="85539" cy="153801"/>
              </a:xfrm>
            </p:grpSpPr>
            <p:sp>
              <p:nvSpPr>
                <p:cNvPr id="483" name="Isosceles Triangle 482"/>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84" name="Isosceles Triangle 483"/>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400" name="Straight Connector 399"/>
              <p:cNvCxnSpPr/>
              <p:nvPr/>
            </p:nvCxnSpPr>
            <p:spPr>
              <a:xfrm flipH="1">
                <a:off x="9435832" y="2829996"/>
                <a:ext cx="483080" cy="0"/>
              </a:xfrm>
              <a:prstGeom prst="line">
                <a:avLst/>
              </a:prstGeom>
              <a:noFill/>
              <a:ln w="76200" cap="flat" cmpd="sng" algn="ctr">
                <a:solidFill>
                  <a:srgbClr val="0093BE">
                    <a:lumMod val="20000"/>
                    <a:lumOff val="80000"/>
                  </a:srgbClr>
                </a:solidFill>
                <a:prstDash val="solid"/>
              </a:ln>
              <a:effectLst/>
            </p:spPr>
          </p:cxnSp>
          <p:sp>
            <p:nvSpPr>
              <p:cNvPr id="401" name="Rectangle 400"/>
              <p:cNvSpPr/>
              <p:nvPr/>
            </p:nvSpPr>
            <p:spPr>
              <a:xfrm>
                <a:off x="8370286" y="3199570"/>
                <a:ext cx="737568" cy="229606"/>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02" name="Arc 401"/>
              <p:cNvSpPr/>
              <p:nvPr/>
            </p:nvSpPr>
            <p:spPr>
              <a:xfrm rot="5400000">
                <a:off x="10535924" y="2979259"/>
                <a:ext cx="831651" cy="831651"/>
              </a:xfrm>
              <a:prstGeom prst="arc">
                <a:avLst/>
              </a:prstGeom>
              <a:noFill/>
              <a:ln w="171450" cap="flat" cmpd="sng" algn="ctr">
                <a:solidFill>
                  <a:srgbClr val="FFC000"/>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03" name="Straight Connector 402"/>
              <p:cNvCxnSpPr>
                <a:stCxn id="405" idx="2"/>
              </p:cNvCxnSpPr>
              <p:nvPr/>
            </p:nvCxnSpPr>
            <p:spPr>
              <a:xfrm flipH="1">
                <a:off x="9128816" y="3810910"/>
                <a:ext cx="1820762" cy="0"/>
              </a:xfrm>
              <a:prstGeom prst="line">
                <a:avLst/>
              </a:prstGeom>
              <a:noFill/>
              <a:ln w="174625" cap="flat" cmpd="sng" algn="ctr">
                <a:solidFill>
                  <a:srgbClr val="FFC000"/>
                </a:solidFill>
                <a:prstDash val="solid"/>
              </a:ln>
              <a:effectLst/>
            </p:spPr>
          </p:cxnSp>
          <p:cxnSp>
            <p:nvCxnSpPr>
              <p:cNvPr id="404" name="Straight Connector 403"/>
              <p:cNvCxnSpPr>
                <a:endCxn id="405" idx="2"/>
              </p:cNvCxnSpPr>
              <p:nvPr/>
            </p:nvCxnSpPr>
            <p:spPr>
              <a:xfrm>
                <a:off x="8434752" y="3810910"/>
                <a:ext cx="2514826" cy="0"/>
              </a:xfrm>
              <a:prstGeom prst="line">
                <a:avLst/>
              </a:prstGeom>
              <a:noFill/>
              <a:ln w="111125" cap="flat" cmpd="sng" algn="ctr">
                <a:solidFill>
                  <a:srgbClr val="0093BE">
                    <a:lumMod val="20000"/>
                    <a:lumOff val="80000"/>
                  </a:srgbClr>
                </a:solidFill>
                <a:prstDash val="solid"/>
              </a:ln>
              <a:effectLst/>
            </p:spPr>
          </p:cxnSp>
          <p:sp>
            <p:nvSpPr>
              <p:cNvPr id="405" name="Arc 404"/>
              <p:cNvSpPr/>
              <p:nvPr/>
            </p:nvSpPr>
            <p:spPr>
              <a:xfrm rot="5400000">
                <a:off x="10533753" y="2979259"/>
                <a:ext cx="831651" cy="831651"/>
              </a:xfrm>
              <a:prstGeom prst="arc">
                <a:avLst/>
              </a:prstGeom>
              <a:noFill/>
              <a:ln w="107950"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06" name="Rectangle 405"/>
              <p:cNvSpPr/>
              <p:nvPr/>
            </p:nvSpPr>
            <p:spPr>
              <a:xfrm>
                <a:off x="11068537" y="2411772"/>
                <a:ext cx="570976" cy="456796"/>
              </a:xfrm>
              <a:prstGeom prst="rect">
                <a:avLst/>
              </a:prstGeom>
              <a:solidFill>
                <a:srgbClr val="FB963C">
                  <a:lumMod val="75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07" name="Straight Arrow Connector 406"/>
              <p:cNvCxnSpPr/>
              <p:nvPr/>
            </p:nvCxnSpPr>
            <p:spPr>
              <a:xfrm flipH="1" flipV="1">
                <a:off x="11163156" y="2008749"/>
                <a:ext cx="1" cy="857256"/>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408" name="Group 407"/>
              <p:cNvGrpSpPr/>
              <p:nvPr/>
            </p:nvGrpSpPr>
            <p:grpSpPr>
              <a:xfrm>
                <a:off x="11105447" y="2183655"/>
                <a:ext cx="105277" cy="100922"/>
                <a:chOff x="7156926" y="343515"/>
                <a:chExt cx="85539" cy="153801"/>
              </a:xfrm>
            </p:grpSpPr>
            <p:sp>
              <p:nvSpPr>
                <p:cNvPr id="481" name="Isosceles Triangle 480"/>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82" name="Isosceles Triangle 481"/>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sp>
            <p:nvSpPr>
              <p:cNvPr id="409" name="Arc 408"/>
              <p:cNvSpPr/>
              <p:nvPr/>
            </p:nvSpPr>
            <p:spPr>
              <a:xfrm rot="5400000">
                <a:off x="10533753" y="2982467"/>
                <a:ext cx="831651" cy="831651"/>
              </a:xfrm>
              <a:prstGeom prst="arc">
                <a:avLst/>
              </a:pr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10" name="Straight Connector 409"/>
              <p:cNvCxnSpPr>
                <a:stCxn id="473" idx="1"/>
                <a:endCxn id="405" idx="2"/>
              </p:cNvCxnSpPr>
              <p:nvPr/>
            </p:nvCxnSpPr>
            <p:spPr>
              <a:xfrm flipV="1">
                <a:off x="9068091" y="3810910"/>
                <a:ext cx="1881487" cy="9262"/>
              </a:xfrm>
              <a:prstGeom prst="line">
                <a:avLst/>
              </a:prstGeom>
              <a:noFill/>
              <a:ln w="12700" cap="flat" cmpd="sng" algn="ctr">
                <a:solidFill>
                  <a:srgbClr val="700A00">
                    <a:lumMod val="60000"/>
                    <a:lumOff val="40000"/>
                  </a:srgbClr>
                </a:solidFill>
                <a:prstDash val="sysDot"/>
              </a:ln>
              <a:effectLst/>
            </p:spPr>
          </p:cxnSp>
          <p:cxnSp>
            <p:nvCxnSpPr>
              <p:cNvPr id="411" name="Straight Arrow Connector 410"/>
              <p:cNvCxnSpPr/>
              <p:nvPr/>
            </p:nvCxnSpPr>
            <p:spPr>
              <a:xfrm flipH="1" flipV="1">
                <a:off x="11295878" y="2008749"/>
                <a:ext cx="1" cy="857256"/>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412" name="Group 411"/>
              <p:cNvGrpSpPr/>
              <p:nvPr/>
            </p:nvGrpSpPr>
            <p:grpSpPr>
              <a:xfrm>
                <a:off x="11238169" y="2183655"/>
                <a:ext cx="105277" cy="100922"/>
                <a:chOff x="7156926" y="343515"/>
                <a:chExt cx="85539" cy="153801"/>
              </a:xfrm>
            </p:grpSpPr>
            <p:sp>
              <p:nvSpPr>
                <p:cNvPr id="479" name="Isosceles Triangle 478"/>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80" name="Isosceles Triangle 479"/>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413" name="Straight Arrow Connector 412"/>
              <p:cNvCxnSpPr/>
              <p:nvPr/>
            </p:nvCxnSpPr>
            <p:spPr>
              <a:xfrm flipH="1" flipV="1">
                <a:off x="11424817" y="2008749"/>
                <a:ext cx="1" cy="857256"/>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414" name="Group 413"/>
              <p:cNvGrpSpPr/>
              <p:nvPr/>
            </p:nvGrpSpPr>
            <p:grpSpPr>
              <a:xfrm>
                <a:off x="11367108" y="2183655"/>
                <a:ext cx="105277" cy="100922"/>
                <a:chOff x="7156926" y="343515"/>
                <a:chExt cx="85539" cy="153801"/>
              </a:xfrm>
            </p:grpSpPr>
            <p:sp>
              <p:nvSpPr>
                <p:cNvPr id="477" name="Isosceles Triangle 476"/>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8" name="Isosceles Triangle 477"/>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415" name="Straight Arrow Connector 414"/>
              <p:cNvCxnSpPr/>
              <p:nvPr/>
            </p:nvCxnSpPr>
            <p:spPr>
              <a:xfrm flipH="1" flipV="1">
                <a:off x="11553853" y="2008749"/>
                <a:ext cx="1" cy="859820"/>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grpSp>
            <p:nvGrpSpPr>
              <p:cNvPr id="416" name="Group 415"/>
              <p:cNvGrpSpPr/>
              <p:nvPr/>
            </p:nvGrpSpPr>
            <p:grpSpPr>
              <a:xfrm>
                <a:off x="11496144" y="2186219"/>
                <a:ext cx="105277" cy="100922"/>
                <a:chOff x="7156926" y="343515"/>
                <a:chExt cx="85539" cy="153801"/>
              </a:xfrm>
            </p:grpSpPr>
            <p:sp>
              <p:nvSpPr>
                <p:cNvPr id="475" name="Isosceles Triangle 474"/>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6" name="Isosceles Triangle 475"/>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417" name="Straight Connector 416"/>
              <p:cNvCxnSpPr/>
              <p:nvPr/>
            </p:nvCxnSpPr>
            <p:spPr>
              <a:xfrm flipH="1">
                <a:off x="11112232" y="2829996"/>
                <a:ext cx="483080" cy="0"/>
              </a:xfrm>
              <a:prstGeom prst="line">
                <a:avLst/>
              </a:prstGeom>
              <a:noFill/>
              <a:ln w="76200" cap="flat" cmpd="sng" algn="ctr">
                <a:solidFill>
                  <a:srgbClr val="0093BE">
                    <a:lumMod val="20000"/>
                    <a:lumOff val="80000"/>
                  </a:srgbClr>
                </a:solidFill>
                <a:prstDash val="solid"/>
              </a:ln>
              <a:effectLst/>
            </p:spPr>
          </p:cxnSp>
          <p:sp>
            <p:nvSpPr>
              <p:cNvPr id="418" name="Rectangle 417"/>
              <p:cNvSpPr/>
              <p:nvPr/>
            </p:nvSpPr>
            <p:spPr>
              <a:xfrm>
                <a:off x="8367040" y="3751801"/>
                <a:ext cx="761775" cy="262758"/>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nvGrpSpPr>
              <p:cNvPr id="419" name="Group 418"/>
              <p:cNvGrpSpPr/>
              <p:nvPr/>
            </p:nvGrpSpPr>
            <p:grpSpPr>
              <a:xfrm flipV="1">
                <a:off x="8367041" y="3773140"/>
                <a:ext cx="761775" cy="195618"/>
                <a:chOff x="9844137" y="1687821"/>
                <a:chExt cx="761775" cy="195618"/>
              </a:xfrm>
            </p:grpSpPr>
            <p:sp>
              <p:nvSpPr>
                <p:cNvPr id="465" name="Rectangle 464"/>
                <p:cNvSpPr/>
                <p:nvPr/>
              </p:nvSpPr>
              <p:spPr>
                <a:xfrm>
                  <a:off x="10228070" y="1712395"/>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66" name="Straight Connector 465"/>
                <p:cNvCxnSpPr>
                  <a:stCxn id="434" idx="8"/>
                </p:cNvCxnSpPr>
                <p:nvPr/>
              </p:nvCxnSpPr>
              <p:spPr>
                <a:xfrm>
                  <a:off x="9844137" y="1721590"/>
                  <a:ext cx="389738" cy="11697"/>
                </a:xfrm>
                <a:prstGeom prst="line">
                  <a:avLst/>
                </a:prstGeom>
                <a:noFill/>
                <a:ln w="6350" cap="flat" cmpd="sng" algn="ctr">
                  <a:solidFill>
                    <a:srgbClr val="006600"/>
                  </a:solidFill>
                  <a:prstDash val="sysDot"/>
                </a:ln>
                <a:effectLst/>
              </p:spPr>
            </p:cxnSp>
            <p:sp>
              <p:nvSpPr>
                <p:cNvPr id="467" name="Freeform 466"/>
                <p:cNvSpPr/>
                <p:nvPr/>
              </p:nvSpPr>
              <p:spPr>
                <a:xfrm>
                  <a:off x="10057863" y="1687821"/>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68" name="Rectangle 467"/>
                <p:cNvSpPr/>
                <p:nvPr/>
              </p:nvSpPr>
              <p:spPr>
                <a:xfrm>
                  <a:off x="9932811" y="1770975"/>
                  <a:ext cx="673101" cy="112464"/>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69" name="Straight Connector 468"/>
                <p:cNvCxnSpPr/>
                <p:nvPr/>
              </p:nvCxnSpPr>
              <p:spPr>
                <a:xfrm>
                  <a:off x="10115606" y="1830114"/>
                  <a:ext cx="113400" cy="0"/>
                </a:xfrm>
                <a:prstGeom prst="line">
                  <a:avLst/>
                </a:prstGeom>
                <a:noFill/>
                <a:ln w="6350" cap="flat" cmpd="sng" algn="ctr">
                  <a:solidFill>
                    <a:srgbClr val="006600"/>
                  </a:solidFill>
                  <a:prstDash val="sysDot"/>
                </a:ln>
                <a:effectLst/>
              </p:spPr>
            </p:cxnSp>
            <p:sp>
              <p:nvSpPr>
                <p:cNvPr id="470" name="Rectangle 469"/>
                <p:cNvSpPr/>
                <p:nvPr/>
              </p:nvSpPr>
              <p:spPr>
                <a:xfrm>
                  <a:off x="9980596" y="1809222"/>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1" name="Rectangle 470"/>
                <p:cNvSpPr/>
                <p:nvPr/>
              </p:nvSpPr>
              <p:spPr>
                <a:xfrm>
                  <a:off x="10223201" y="1809222"/>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2" name="Freeform 471"/>
                <p:cNvSpPr/>
                <p:nvPr/>
              </p:nvSpPr>
              <p:spPr>
                <a:xfrm>
                  <a:off x="10052994" y="178464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3" name="Freeform 472"/>
                <p:cNvSpPr/>
                <p:nvPr/>
              </p:nvSpPr>
              <p:spPr>
                <a:xfrm>
                  <a:off x="10361831" y="1724488"/>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74" name="Rectangle 473"/>
                <p:cNvSpPr/>
                <p:nvPr/>
              </p:nvSpPr>
              <p:spPr>
                <a:xfrm>
                  <a:off x="9985465" y="1712395"/>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grpSp>
            <p:nvGrpSpPr>
              <p:cNvPr id="420" name="Group 419"/>
              <p:cNvGrpSpPr/>
              <p:nvPr/>
            </p:nvGrpSpPr>
            <p:grpSpPr>
              <a:xfrm rot="5400000" flipV="1">
                <a:off x="11133029" y="3101753"/>
                <a:ext cx="531261" cy="66590"/>
                <a:chOff x="10622961" y="2265173"/>
                <a:chExt cx="1824676" cy="0"/>
              </a:xfrm>
            </p:grpSpPr>
            <p:cxnSp>
              <p:nvCxnSpPr>
                <p:cNvPr id="462" name="Straight Connector 461"/>
                <p:cNvCxnSpPr/>
                <p:nvPr/>
              </p:nvCxnSpPr>
              <p:spPr>
                <a:xfrm flipH="1">
                  <a:off x="10626875" y="2265173"/>
                  <a:ext cx="1820762" cy="0"/>
                </a:xfrm>
                <a:prstGeom prst="line">
                  <a:avLst/>
                </a:prstGeom>
                <a:noFill/>
                <a:ln w="174625" cap="flat" cmpd="sng" algn="ctr">
                  <a:solidFill>
                    <a:srgbClr val="FFC000"/>
                  </a:solidFill>
                  <a:prstDash val="solid"/>
                </a:ln>
                <a:effectLst/>
              </p:spPr>
            </p:cxnSp>
            <p:cxnSp>
              <p:nvCxnSpPr>
                <p:cNvPr id="463" name="Straight Connector 462"/>
                <p:cNvCxnSpPr/>
                <p:nvPr/>
              </p:nvCxnSpPr>
              <p:spPr>
                <a:xfrm rot="16200000">
                  <a:off x="11535299" y="1352835"/>
                  <a:ext cx="0" cy="1824676"/>
                </a:xfrm>
                <a:prstGeom prst="line">
                  <a:avLst/>
                </a:prstGeom>
                <a:noFill/>
                <a:ln w="111125" cap="flat" cmpd="sng" algn="ctr">
                  <a:solidFill>
                    <a:srgbClr val="0093BE">
                      <a:lumMod val="20000"/>
                      <a:lumOff val="80000"/>
                    </a:srgbClr>
                  </a:solidFill>
                  <a:prstDash val="solid"/>
                </a:ln>
                <a:effectLst/>
              </p:spPr>
            </p:cxnSp>
            <p:cxnSp>
              <p:nvCxnSpPr>
                <p:cNvPr id="464" name="Straight Connector 463"/>
                <p:cNvCxnSpPr/>
                <p:nvPr/>
              </p:nvCxnSpPr>
              <p:spPr>
                <a:xfrm rot="16200000">
                  <a:off x="11535300" y="1352836"/>
                  <a:ext cx="0" cy="1824674"/>
                </a:xfrm>
                <a:prstGeom prst="line">
                  <a:avLst/>
                </a:prstGeom>
                <a:noFill/>
                <a:ln w="12700" cap="flat" cmpd="sng" algn="ctr">
                  <a:solidFill>
                    <a:srgbClr val="700A00">
                      <a:lumMod val="60000"/>
                      <a:lumOff val="40000"/>
                    </a:srgbClr>
                  </a:solidFill>
                  <a:prstDash val="sysDot"/>
                </a:ln>
                <a:effectLst/>
              </p:spPr>
            </p:cxnSp>
          </p:grpSp>
          <p:cxnSp>
            <p:nvCxnSpPr>
              <p:cNvPr id="421" name="Straight Connector 420"/>
              <p:cNvCxnSpPr/>
              <p:nvPr/>
            </p:nvCxnSpPr>
            <p:spPr>
              <a:xfrm>
                <a:off x="3947343" y="3924864"/>
                <a:ext cx="520801" cy="0"/>
              </a:xfrm>
              <a:prstGeom prst="line">
                <a:avLst/>
              </a:prstGeom>
              <a:noFill/>
              <a:ln w="76200" cap="flat" cmpd="sng" algn="ctr">
                <a:solidFill>
                  <a:srgbClr val="0093BE">
                    <a:lumMod val="20000"/>
                    <a:lumOff val="80000"/>
                  </a:srgbClr>
                </a:solidFill>
                <a:prstDash val="solid"/>
              </a:ln>
              <a:effectLst/>
            </p:spPr>
          </p:cxnSp>
          <p:sp>
            <p:nvSpPr>
              <p:cNvPr id="422" name="Rectangle 421"/>
              <p:cNvSpPr/>
              <p:nvPr/>
            </p:nvSpPr>
            <p:spPr>
              <a:xfrm>
                <a:off x="4730785" y="2420217"/>
                <a:ext cx="259333" cy="456796"/>
              </a:xfrm>
              <a:prstGeom prst="rect">
                <a:avLst/>
              </a:prstGeom>
              <a:solidFill>
                <a:srgbClr val="FB963C">
                  <a:lumMod val="75000"/>
                </a:srgbClr>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23" name="Straight Arrow Connector 422"/>
              <p:cNvCxnSpPr/>
              <p:nvPr/>
            </p:nvCxnSpPr>
            <p:spPr>
              <a:xfrm flipH="1" flipV="1">
                <a:off x="4825404" y="2017594"/>
                <a:ext cx="1" cy="856857"/>
              </a:xfrm>
              <a:prstGeom prst="straightConnector1">
                <a:avLst/>
              </a:prstGeom>
              <a:noFill/>
              <a:ln w="38100" cap="flat" cmpd="sng" algn="ctr">
                <a:solidFill>
                  <a:srgbClr val="0093BE">
                    <a:lumMod val="20000"/>
                    <a:lumOff val="80000"/>
                  </a:srgbClr>
                </a:solidFill>
                <a:prstDash val="solid"/>
                <a:headEnd w="sm" len="med"/>
                <a:tailEnd type="triangle" w="sm" len="med"/>
              </a:ln>
              <a:effectLst/>
            </p:spPr>
          </p:cxnSp>
          <p:cxnSp>
            <p:nvCxnSpPr>
              <p:cNvPr id="424" name="Straight Connector 423"/>
              <p:cNvCxnSpPr/>
              <p:nvPr/>
            </p:nvCxnSpPr>
            <p:spPr>
              <a:xfrm>
                <a:off x="3684910" y="3931584"/>
                <a:ext cx="278941" cy="3"/>
              </a:xfrm>
              <a:prstGeom prst="line">
                <a:avLst/>
              </a:prstGeom>
              <a:noFill/>
              <a:ln w="139700" cap="flat" cmpd="sng" algn="ctr">
                <a:solidFill>
                  <a:srgbClr val="0093BE">
                    <a:lumMod val="20000"/>
                    <a:lumOff val="80000"/>
                  </a:srgbClr>
                </a:solidFill>
                <a:prstDash val="solid"/>
              </a:ln>
              <a:effectLst/>
            </p:spPr>
          </p:cxnSp>
          <p:grpSp>
            <p:nvGrpSpPr>
              <p:cNvPr id="425" name="Group 424"/>
              <p:cNvGrpSpPr/>
              <p:nvPr/>
            </p:nvGrpSpPr>
            <p:grpSpPr>
              <a:xfrm>
                <a:off x="4767694" y="2192099"/>
                <a:ext cx="105277" cy="100922"/>
                <a:chOff x="7156926" y="343515"/>
                <a:chExt cx="85539" cy="153801"/>
              </a:xfrm>
            </p:grpSpPr>
            <p:sp>
              <p:nvSpPr>
                <p:cNvPr id="460" name="Isosceles Triangle 459"/>
                <p:cNvSpPr/>
                <p:nvPr/>
              </p:nvSpPr>
              <p:spPr>
                <a:xfrm>
                  <a:off x="7156926" y="419793"/>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61" name="Isosceles Triangle 460"/>
                <p:cNvSpPr/>
                <p:nvPr/>
              </p:nvSpPr>
              <p:spPr>
                <a:xfrm rot="10800000">
                  <a:off x="7156926" y="343515"/>
                  <a:ext cx="85539" cy="77523"/>
                </a:xfrm>
                <a:prstGeom prst="triangle">
                  <a:avLst/>
                </a:prstGeom>
                <a:solidFill>
                  <a:sysClr val="window" lastClr="FFFFFF">
                    <a:lumMod val="95000"/>
                  </a:sysClr>
                </a:solidFill>
                <a:ln w="3175" cap="flat" cmpd="sng" algn="ctr">
                  <a:solidFill>
                    <a:srgbClr val="0093BE">
                      <a:lumMod val="75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grpSp>
          <p:cxnSp>
            <p:nvCxnSpPr>
              <p:cNvPr id="426" name="Straight Connector 425"/>
              <p:cNvCxnSpPr>
                <a:endCxn id="432" idx="3"/>
              </p:cNvCxnSpPr>
              <p:nvPr/>
            </p:nvCxnSpPr>
            <p:spPr>
              <a:xfrm flipH="1">
                <a:off x="3871927" y="3931213"/>
                <a:ext cx="612092" cy="1420"/>
              </a:xfrm>
              <a:prstGeom prst="line">
                <a:avLst/>
              </a:prstGeom>
              <a:noFill/>
              <a:ln w="12700" cap="flat" cmpd="sng" algn="ctr">
                <a:solidFill>
                  <a:srgbClr val="700A00">
                    <a:lumMod val="60000"/>
                    <a:lumOff val="40000"/>
                  </a:srgbClr>
                </a:solidFill>
                <a:prstDash val="sysDot"/>
              </a:ln>
              <a:effectLst/>
            </p:spPr>
          </p:cxnSp>
          <p:sp>
            <p:nvSpPr>
              <p:cNvPr id="427" name="Freeform 426"/>
              <p:cNvSpPr/>
              <p:nvPr/>
            </p:nvSpPr>
            <p:spPr>
              <a:xfrm>
                <a:off x="2522147" y="327059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28" name="Freeform 427"/>
              <p:cNvSpPr/>
              <p:nvPr/>
            </p:nvSpPr>
            <p:spPr>
              <a:xfrm flipV="1">
                <a:off x="2524125" y="3611785"/>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29" name="Freeform 428"/>
              <p:cNvSpPr/>
              <p:nvPr/>
            </p:nvSpPr>
            <p:spPr>
              <a:xfrm>
                <a:off x="2502819" y="3276096"/>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0" name="Rectangle 429"/>
              <p:cNvSpPr/>
              <p:nvPr/>
            </p:nvSpPr>
            <p:spPr>
              <a:xfrm>
                <a:off x="3734281" y="3244174"/>
                <a:ext cx="139611" cy="73095"/>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1" name="Freeform 430"/>
              <p:cNvSpPr/>
              <p:nvPr/>
            </p:nvSpPr>
            <p:spPr>
              <a:xfrm flipV="1">
                <a:off x="2504797" y="360627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2" name="Rectangle 431"/>
              <p:cNvSpPr/>
              <p:nvPr/>
            </p:nvSpPr>
            <p:spPr>
              <a:xfrm>
                <a:off x="3732316" y="3896085"/>
                <a:ext cx="139611" cy="73095"/>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3" name="Freeform 432"/>
              <p:cNvSpPr/>
              <p:nvPr/>
            </p:nvSpPr>
            <p:spPr>
              <a:xfrm>
                <a:off x="7134750" y="3269944"/>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4" name="Freeform 433"/>
              <p:cNvSpPr/>
              <p:nvPr/>
            </p:nvSpPr>
            <p:spPr>
              <a:xfrm flipV="1">
                <a:off x="7133553" y="3611139"/>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79375" cap="flat" cmpd="sng" algn="ctr">
                <a:solidFill>
                  <a:srgbClr val="0093BE">
                    <a:lumMod val="20000"/>
                    <a:lumOff val="80000"/>
                  </a:srgbClr>
                </a:solid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5" name="Freeform 434"/>
              <p:cNvSpPr/>
              <p:nvPr/>
            </p:nvSpPr>
            <p:spPr>
              <a:xfrm>
                <a:off x="7115422" y="3275450"/>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36" name="Freeform 435"/>
              <p:cNvSpPr/>
              <p:nvPr/>
            </p:nvSpPr>
            <p:spPr>
              <a:xfrm flipV="1">
                <a:off x="7114225" y="3605633"/>
                <a:ext cx="1233488" cy="324123"/>
              </a:xfrm>
              <a:custGeom>
                <a:avLst/>
                <a:gdLst>
                  <a:gd name="connsiteX0" fmla="*/ 0 w 1233488"/>
                  <a:gd name="connsiteY0" fmla="*/ 324123 h 324123"/>
                  <a:gd name="connsiteX1" fmla="*/ 90488 w 1233488"/>
                  <a:gd name="connsiteY1" fmla="*/ 297930 h 324123"/>
                  <a:gd name="connsiteX2" fmla="*/ 197644 w 1233488"/>
                  <a:gd name="connsiteY2" fmla="*/ 247923 h 324123"/>
                  <a:gd name="connsiteX3" fmla="*/ 302419 w 1233488"/>
                  <a:gd name="connsiteY3" fmla="*/ 231255 h 324123"/>
                  <a:gd name="connsiteX4" fmla="*/ 452438 w 1233488"/>
                  <a:gd name="connsiteY4" fmla="*/ 231255 h 324123"/>
                  <a:gd name="connsiteX5" fmla="*/ 573881 w 1233488"/>
                  <a:gd name="connsiteY5" fmla="*/ 188392 h 324123"/>
                  <a:gd name="connsiteX6" fmla="*/ 776288 w 1233488"/>
                  <a:gd name="connsiteY6" fmla="*/ 64567 h 324123"/>
                  <a:gd name="connsiteX7" fmla="*/ 1009650 w 1233488"/>
                  <a:gd name="connsiteY7" fmla="*/ 9798 h 324123"/>
                  <a:gd name="connsiteX8" fmla="*/ 1233488 w 1233488"/>
                  <a:gd name="connsiteY8" fmla="*/ 273 h 3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3488" h="324123">
                    <a:moveTo>
                      <a:pt x="0" y="324123"/>
                    </a:moveTo>
                    <a:cubicBezTo>
                      <a:pt x="28773" y="317376"/>
                      <a:pt x="57547" y="310630"/>
                      <a:pt x="90488" y="297930"/>
                    </a:cubicBezTo>
                    <a:cubicBezTo>
                      <a:pt x="123429" y="285230"/>
                      <a:pt x="162322" y="259035"/>
                      <a:pt x="197644" y="247923"/>
                    </a:cubicBezTo>
                    <a:cubicBezTo>
                      <a:pt x="232966" y="236811"/>
                      <a:pt x="259953" y="234033"/>
                      <a:pt x="302419" y="231255"/>
                    </a:cubicBezTo>
                    <a:cubicBezTo>
                      <a:pt x="344885" y="228477"/>
                      <a:pt x="407194" y="238399"/>
                      <a:pt x="452438" y="231255"/>
                    </a:cubicBezTo>
                    <a:cubicBezTo>
                      <a:pt x="497682" y="224111"/>
                      <a:pt x="519906" y="216173"/>
                      <a:pt x="573881" y="188392"/>
                    </a:cubicBezTo>
                    <a:cubicBezTo>
                      <a:pt x="627856" y="160611"/>
                      <a:pt x="703660" y="94333"/>
                      <a:pt x="776288" y="64567"/>
                    </a:cubicBezTo>
                    <a:cubicBezTo>
                      <a:pt x="848916" y="34801"/>
                      <a:pt x="933450" y="20514"/>
                      <a:pt x="1009650" y="9798"/>
                    </a:cubicBezTo>
                    <a:cubicBezTo>
                      <a:pt x="1085850" y="-918"/>
                      <a:pt x="1159669" y="-323"/>
                      <a:pt x="1233488" y="273"/>
                    </a:cubicBezTo>
                  </a:path>
                </a:pathLst>
              </a:custGeom>
              <a:noFill/>
              <a:ln w="12700" cap="flat" cmpd="dbl"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37" name="Straight Connector 436"/>
              <p:cNvCxnSpPr>
                <a:stCxn id="389" idx="2"/>
              </p:cNvCxnSpPr>
              <p:nvPr/>
            </p:nvCxnSpPr>
            <p:spPr>
              <a:xfrm flipH="1">
                <a:off x="9128816" y="3267029"/>
                <a:ext cx="144362" cy="0"/>
              </a:xfrm>
              <a:prstGeom prst="line">
                <a:avLst/>
              </a:prstGeom>
              <a:noFill/>
              <a:ln w="127000" cap="flat" cmpd="sng" algn="ctr">
                <a:solidFill>
                  <a:srgbClr val="FFC000"/>
                </a:solidFill>
                <a:prstDash val="solid"/>
              </a:ln>
              <a:effectLst/>
            </p:spPr>
          </p:cxnSp>
          <p:cxnSp>
            <p:nvCxnSpPr>
              <p:cNvPr id="438" name="Straight Connector 437"/>
              <p:cNvCxnSpPr>
                <a:endCxn id="389" idx="2"/>
              </p:cNvCxnSpPr>
              <p:nvPr/>
            </p:nvCxnSpPr>
            <p:spPr>
              <a:xfrm>
                <a:off x="9064036" y="3267029"/>
                <a:ext cx="209142" cy="0"/>
              </a:xfrm>
              <a:prstGeom prst="line">
                <a:avLst/>
              </a:prstGeom>
              <a:noFill/>
              <a:ln w="76200" cap="flat" cmpd="sng" algn="ctr">
                <a:solidFill>
                  <a:srgbClr val="0093BE">
                    <a:lumMod val="20000"/>
                    <a:lumOff val="80000"/>
                  </a:srgbClr>
                </a:solidFill>
                <a:prstDash val="solid"/>
              </a:ln>
              <a:effectLst/>
            </p:spPr>
          </p:cxnSp>
          <p:sp>
            <p:nvSpPr>
              <p:cNvPr id="439" name="Rectangle 438"/>
              <p:cNvSpPr/>
              <p:nvPr/>
            </p:nvSpPr>
            <p:spPr>
              <a:xfrm>
                <a:off x="8730011" y="3258132"/>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40" name="Straight Connector 439"/>
              <p:cNvCxnSpPr>
                <a:stCxn id="433" idx="8"/>
              </p:cNvCxnSpPr>
              <p:nvPr/>
            </p:nvCxnSpPr>
            <p:spPr>
              <a:xfrm>
                <a:off x="8368238" y="3270217"/>
                <a:ext cx="367578" cy="8807"/>
              </a:xfrm>
              <a:prstGeom prst="line">
                <a:avLst/>
              </a:prstGeom>
              <a:noFill/>
              <a:ln w="6350" cap="flat" cmpd="sng" algn="ctr">
                <a:solidFill>
                  <a:srgbClr val="006600"/>
                </a:solidFill>
                <a:prstDash val="sysDot"/>
              </a:ln>
              <a:effectLst/>
            </p:spPr>
          </p:cxnSp>
          <p:sp>
            <p:nvSpPr>
              <p:cNvPr id="441" name="Freeform 440"/>
              <p:cNvSpPr/>
              <p:nvPr/>
            </p:nvSpPr>
            <p:spPr>
              <a:xfrm>
                <a:off x="8559804" y="3233558"/>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42" name="Straight Connector 441"/>
              <p:cNvCxnSpPr>
                <a:endCxn id="389" idx="2"/>
              </p:cNvCxnSpPr>
              <p:nvPr/>
            </p:nvCxnSpPr>
            <p:spPr>
              <a:xfrm flipV="1">
                <a:off x="8869622" y="3267029"/>
                <a:ext cx="403556" cy="3039"/>
              </a:xfrm>
              <a:prstGeom prst="line">
                <a:avLst/>
              </a:prstGeom>
              <a:noFill/>
              <a:ln w="12700" cap="flat" cmpd="sng" algn="ctr">
                <a:solidFill>
                  <a:srgbClr val="700A00">
                    <a:lumMod val="60000"/>
                    <a:lumOff val="40000"/>
                  </a:srgbClr>
                </a:solidFill>
                <a:prstDash val="sysDot"/>
              </a:ln>
              <a:effectLst/>
            </p:spPr>
          </p:cxnSp>
          <p:cxnSp>
            <p:nvCxnSpPr>
              <p:cNvPr id="443" name="Straight Connector 442"/>
              <p:cNvCxnSpPr/>
              <p:nvPr/>
            </p:nvCxnSpPr>
            <p:spPr>
              <a:xfrm>
                <a:off x="8617547" y="3375851"/>
                <a:ext cx="113400" cy="0"/>
              </a:xfrm>
              <a:prstGeom prst="line">
                <a:avLst/>
              </a:prstGeom>
              <a:noFill/>
              <a:ln w="6350" cap="flat" cmpd="sng" algn="ctr">
                <a:solidFill>
                  <a:srgbClr val="006600"/>
                </a:solidFill>
                <a:prstDash val="sysDot"/>
              </a:ln>
              <a:effectLst/>
            </p:spPr>
          </p:cxnSp>
          <p:sp>
            <p:nvSpPr>
              <p:cNvPr id="444" name="Rectangle 443"/>
              <p:cNvSpPr/>
              <p:nvPr/>
            </p:nvSpPr>
            <p:spPr>
              <a:xfrm>
                <a:off x="8482537" y="3354959"/>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45" name="Rectangle 444"/>
              <p:cNvSpPr/>
              <p:nvPr/>
            </p:nvSpPr>
            <p:spPr>
              <a:xfrm>
                <a:off x="8725142" y="3354959"/>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46" name="Freeform 445"/>
              <p:cNvSpPr/>
              <p:nvPr/>
            </p:nvSpPr>
            <p:spPr>
              <a:xfrm>
                <a:off x="8554935" y="3330385"/>
                <a:ext cx="454819" cy="45719"/>
              </a:xfrm>
              <a:custGeom>
                <a:avLst/>
                <a:gdLst>
                  <a:gd name="connsiteX0" fmla="*/ 0 w 454819"/>
                  <a:gd name="connsiteY0" fmla="*/ 50007 h 57150"/>
                  <a:gd name="connsiteX1" fmla="*/ 0 w 454819"/>
                  <a:gd name="connsiteY1" fmla="*/ 0 h 57150"/>
                  <a:gd name="connsiteX2" fmla="*/ 454819 w 454819"/>
                  <a:gd name="connsiteY2" fmla="*/ 0 h 57150"/>
                  <a:gd name="connsiteX3" fmla="*/ 454819 w 454819"/>
                  <a:gd name="connsiteY3" fmla="*/ 57150 h 57150"/>
                </a:gdLst>
                <a:ahLst/>
                <a:cxnLst>
                  <a:cxn ang="0">
                    <a:pos x="connsiteX0" y="connsiteY0"/>
                  </a:cxn>
                  <a:cxn ang="0">
                    <a:pos x="connsiteX1" y="connsiteY1"/>
                  </a:cxn>
                  <a:cxn ang="0">
                    <a:pos x="connsiteX2" y="connsiteY2"/>
                  </a:cxn>
                  <a:cxn ang="0">
                    <a:pos x="connsiteX3" y="connsiteY3"/>
                  </a:cxn>
                </a:cxnLst>
                <a:rect l="l" t="t" r="r" b="b"/>
                <a:pathLst>
                  <a:path w="454819" h="57150">
                    <a:moveTo>
                      <a:pt x="0" y="50007"/>
                    </a:moveTo>
                    <a:lnTo>
                      <a:pt x="0" y="0"/>
                    </a:lnTo>
                    <a:lnTo>
                      <a:pt x="454819" y="0"/>
                    </a:lnTo>
                    <a:lnTo>
                      <a:pt x="454819" y="5715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447" name="Freeform 446"/>
              <p:cNvSpPr/>
              <p:nvPr/>
            </p:nvSpPr>
            <p:spPr>
              <a:xfrm>
                <a:off x="8863772" y="3270225"/>
                <a:ext cx="183356" cy="111919"/>
              </a:xfrm>
              <a:custGeom>
                <a:avLst/>
                <a:gdLst>
                  <a:gd name="connsiteX0" fmla="*/ 0 w 183356"/>
                  <a:gd name="connsiteY0" fmla="*/ 111919 h 111919"/>
                  <a:gd name="connsiteX1" fmla="*/ 183356 w 183356"/>
                  <a:gd name="connsiteY1" fmla="*/ 111919 h 111919"/>
                  <a:gd name="connsiteX2" fmla="*/ 183356 w 183356"/>
                  <a:gd name="connsiteY2" fmla="*/ 0 h 111919"/>
                </a:gdLst>
                <a:ahLst/>
                <a:cxnLst>
                  <a:cxn ang="0">
                    <a:pos x="connsiteX0" y="connsiteY0"/>
                  </a:cxn>
                  <a:cxn ang="0">
                    <a:pos x="connsiteX1" y="connsiteY1"/>
                  </a:cxn>
                  <a:cxn ang="0">
                    <a:pos x="connsiteX2" y="connsiteY2"/>
                  </a:cxn>
                </a:cxnLst>
                <a:rect l="l" t="t" r="r" b="b"/>
                <a:pathLst>
                  <a:path w="183356" h="111919">
                    <a:moveTo>
                      <a:pt x="0" y="111919"/>
                    </a:moveTo>
                    <a:lnTo>
                      <a:pt x="183356" y="111919"/>
                    </a:lnTo>
                    <a:lnTo>
                      <a:pt x="183356" y="0"/>
                    </a:lnTo>
                  </a:path>
                </a:pathLst>
              </a:custGeom>
              <a:noFill/>
              <a:ln w="12700" cap="flat" cmpd="sng" algn="ctr">
                <a:solidFill>
                  <a:srgbClr val="700A00">
                    <a:lumMod val="60000"/>
                    <a:lumOff val="40000"/>
                  </a:srgbClr>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48" name="Straight Connector 447"/>
              <p:cNvCxnSpPr>
                <a:stCxn id="433" idx="8"/>
                <a:endCxn id="444" idx="1"/>
              </p:cNvCxnSpPr>
              <p:nvPr/>
            </p:nvCxnSpPr>
            <p:spPr>
              <a:xfrm>
                <a:off x="8368238" y="3270217"/>
                <a:ext cx="114299" cy="107602"/>
              </a:xfrm>
              <a:prstGeom prst="line">
                <a:avLst/>
              </a:prstGeom>
              <a:noFill/>
              <a:ln w="6350" cap="flat" cmpd="sng" algn="ctr">
                <a:solidFill>
                  <a:srgbClr val="006600"/>
                </a:solidFill>
                <a:prstDash val="sysDot"/>
              </a:ln>
              <a:effectLst/>
            </p:spPr>
          </p:cxnSp>
          <p:sp>
            <p:nvSpPr>
              <p:cNvPr id="449" name="Rectangle 448"/>
              <p:cNvSpPr/>
              <p:nvPr/>
            </p:nvSpPr>
            <p:spPr>
              <a:xfrm>
                <a:off x="8487406" y="3258132"/>
                <a:ext cx="139611" cy="45719"/>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450" name="Straight Connector 449"/>
              <p:cNvCxnSpPr>
                <a:stCxn id="470" idx="1"/>
                <a:endCxn id="434" idx="8"/>
              </p:cNvCxnSpPr>
              <p:nvPr/>
            </p:nvCxnSpPr>
            <p:spPr>
              <a:xfrm flipH="1">
                <a:off x="8367041" y="3824497"/>
                <a:ext cx="136459" cy="110492"/>
              </a:xfrm>
              <a:prstGeom prst="line">
                <a:avLst/>
              </a:prstGeom>
              <a:noFill/>
              <a:ln w="6350" cap="flat" cmpd="sng" algn="ctr">
                <a:solidFill>
                  <a:srgbClr val="006600"/>
                </a:solidFill>
                <a:prstDash val="sysDot"/>
              </a:ln>
              <a:effectLst/>
            </p:spPr>
          </p:cxnSp>
          <p:cxnSp>
            <p:nvCxnSpPr>
              <p:cNvPr id="451" name="Straight Connector 450"/>
              <p:cNvCxnSpPr>
                <a:endCxn id="458" idx="0"/>
              </p:cNvCxnSpPr>
              <p:nvPr/>
            </p:nvCxnSpPr>
            <p:spPr>
              <a:xfrm flipV="1">
                <a:off x="300056" y="3597839"/>
                <a:ext cx="4758639" cy="7794"/>
              </a:xfrm>
              <a:prstGeom prst="line">
                <a:avLst/>
              </a:prstGeom>
              <a:noFill/>
              <a:ln w="12700" cap="flat" cmpd="sng" algn="ctr">
                <a:solidFill>
                  <a:srgbClr val="006600"/>
                </a:solidFill>
                <a:prstDash val="sysDot"/>
              </a:ln>
              <a:effectLst/>
            </p:spPr>
          </p:cxnSp>
          <p:grpSp>
            <p:nvGrpSpPr>
              <p:cNvPr id="452" name="Group 451"/>
              <p:cNvGrpSpPr/>
              <p:nvPr/>
            </p:nvGrpSpPr>
            <p:grpSpPr>
              <a:xfrm>
                <a:off x="5058694" y="3492658"/>
                <a:ext cx="2079783" cy="226665"/>
                <a:chOff x="8204200" y="1495020"/>
                <a:chExt cx="2079783" cy="226665"/>
              </a:xfrm>
            </p:grpSpPr>
            <p:sp>
              <p:nvSpPr>
                <p:cNvPr id="458" name="Freeform 457"/>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459" name="Freeform 458"/>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453" name="Rectangle 452"/>
              <p:cNvSpPr/>
              <p:nvPr/>
            </p:nvSpPr>
            <p:spPr>
              <a:xfrm>
                <a:off x="-9800" y="3348045"/>
                <a:ext cx="2047377" cy="472127"/>
              </a:xfrm>
              <a:prstGeom prst="rect">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nvGrpSpPr>
              <p:cNvPr id="454" name="Group 453"/>
              <p:cNvGrpSpPr/>
              <p:nvPr/>
            </p:nvGrpSpPr>
            <p:grpSpPr>
              <a:xfrm>
                <a:off x="-41902" y="3501920"/>
                <a:ext cx="2084404" cy="226665"/>
                <a:chOff x="8199579" y="1495020"/>
                <a:chExt cx="2084404" cy="226665"/>
              </a:xfrm>
            </p:grpSpPr>
            <p:sp>
              <p:nvSpPr>
                <p:cNvPr id="455" name="Freeform 454"/>
                <p:cNvSpPr/>
                <p:nvPr/>
              </p:nvSpPr>
              <p:spPr>
                <a:xfrm>
                  <a:off x="8199579" y="1495035"/>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14300" cap="flat" cmpd="sng" algn="ctr">
                  <a:solidFill>
                    <a:srgbClr val="FF9900"/>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456" name="Freeform 455"/>
                <p:cNvSpPr/>
                <p:nvPr/>
              </p:nvSpPr>
              <p:spPr>
                <a:xfrm>
                  <a:off x="8204200" y="1495020"/>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63500" cap="flat" cmpd="sng" algn="ctr">
                  <a:solidFill>
                    <a:srgbClr val="0093BE">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457" name="Freeform 456"/>
                <p:cNvSpPr/>
                <p:nvPr/>
              </p:nvSpPr>
              <p:spPr>
                <a:xfrm>
                  <a:off x="8207533" y="1500156"/>
                  <a:ext cx="2076450" cy="221529"/>
                </a:xfrm>
                <a:custGeom>
                  <a:avLst/>
                  <a:gdLst>
                    <a:gd name="connsiteX0" fmla="*/ 0 w 2076450"/>
                    <a:gd name="connsiteY0" fmla="*/ 105180 h 221529"/>
                    <a:gd name="connsiteX1" fmla="*/ 374650 w 2076450"/>
                    <a:gd name="connsiteY1" fmla="*/ 3580 h 221529"/>
                    <a:gd name="connsiteX2" fmla="*/ 1073150 w 2076450"/>
                    <a:gd name="connsiteY2" fmla="*/ 219480 h 221529"/>
                    <a:gd name="connsiteX3" fmla="*/ 1739900 w 2076450"/>
                    <a:gd name="connsiteY3" fmla="*/ 111530 h 221529"/>
                    <a:gd name="connsiteX4" fmla="*/ 2076450 w 2076450"/>
                    <a:gd name="connsiteY4" fmla="*/ 98830 h 221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21529">
                      <a:moveTo>
                        <a:pt x="0" y="105180"/>
                      </a:moveTo>
                      <a:cubicBezTo>
                        <a:pt x="97896" y="44855"/>
                        <a:pt x="195792" y="-15470"/>
                        <a:pt x="374650" y="3580"/>
                      </a:cubicBezTo>
                      <a:cubicBezTo>
                        <a:pt x="553508" y="22630"/>
                        <a:pt x="845608" y="201488"/>
                        <a:pt x="1073150" y="219480"/>
                      </a:cubicBezTo>
                      <a:cubicBezTo>
                        <a:pt x="1300692" y="237472"/>
                        <a:pt x="1572683" y="131638"/>
                        <a:pt x="1739900" y="111530"/>
                      </a:cubicBezTo>
                      <a:cubicBezTo>
                        <a:pt x="1907117" y="91422"/>
                        <a:pt x="1991783" y="95126"/>
                        <a:pt x="2076450" y="98830"/>
                      </a:cubicBezTo>
                    </a:path>
                  </a:pathLst>
                </a:custGeom>
                <a:noFill/>
                <a:ln w="12700" cap="flat" cmpd="sng" algn="ctr">
                  <a:solidFill>
                    <a:srgbClr val="0066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grpSp>
        <p:cxnSp>
          <p:nvCxnSpPr>
            <p:cNvPr id="351" name="Straight Connector 350"/>
            <p:cNvCxnSpPr/>
            <p:nvPr/>
          </p:nvCxnSpPr>
          <p:spPr>
            <a:xfrm flipV="1">
              <a:off x="3800508" y="3116316"/>
              <a:ext cx="0" cy="121002"/>
            </a:xfrm>
            <a:prstGeom prst="line">
              <a:avLst/>
            </a:prstGeom>
            <a:noFill/>
            <a:ln w="12700" cap="flat" cmpd="sng" algn="ctr">
              <a:solidFill>
                <a:sysClr val="windowText" lastClr="000000">
                  <a:lumMod val="50000"/>
                  <a:lumOff val="50000"/>
                </a:sysClr>
              </a:solidFill>
              <a:prstDash val="solid"/>
            </a:ln>
            <a:effectLst/>
          </p:spPr>
        </p:cxnSp>
        <p:cxnSp>
          <p:nvCxnSpPr>
            <p:cNvPr id="352" name="Straight Connector 351"/>
            <p:cNvCxnSpPr/>
            <p:nvPr/>
          </p:nvCxnSpPr>
          <p:spPr>
            <a:xfrm flipV="1">
              <a:off x="3800508" y="3962655"/>
              <a:ext cx="0" cy="121002"/>
            </a:xfrm>
            <a:prstGeom prst="line">
              <a:avLst/>
            </a:prstGeom>
            <a:noFill/>
            <a:ln w="12700" cap="flat" cmpd="sng" algn="ctr">
              <a:solidFill>
                <a:sysClr val="windowText" lastClr="000000">
                  <a:lumMod val="50000"/>
                  <a:lumOff val="50000"/>
                </a:sysClr>
              </a:solidFill>
              <a:prstDash val="solid"/>
            </a:ln>
            <a:effectLst/>
          </p:spPr>
        </p:cxnSp>
        <p:cxnSp>
          <p:nvCxnSpPr>
            <p:cNvPr id="353" name="Straight Connector 352"/>
            <p:cNvCxnSpPr/>
            <p:nvPr/>
          </p:nvCxnSpPr>
          <p:spPr>
            <a:xfrm flipV="1">
              <a:off x="8563008" y="3107719"/>
              <a:ext cx="0" cy="150413"/>
            </a:xfrm>
            <a:prstGeom prst="line">
              <a:avLst/>
            </a:prstGeom>
            <a:noFill/>
            <a:ln w="12700" cap="flat" cmpd="sng" algn="ctr">
              <a:solidFill>
                <a:sysClr val="windowText" lastClr="000000">
                  <a:lumMod val="50000"/>
                  <a:lumOff val="50000"/>
                </a:sysClr>
              </a:solidFill>
              <a:prstDash val="solid"/>
            </a:ln>
            <a:effectLst/>
          </p:spPr>
        </p:cxnSp>
        <p:cxnSp>
          <p:nvCxnSpPr>
            <p:cNvPr id="354" name="Straight Connector 353"/>
            <p:cNvCxnSpPr/>
            <p:nvPr/>
          </p:nvCxnSpPr>
          <p:spPr>
            <a:xfrm flipV="1">
              <a:off x="8563008" y="3944184"/>
              <a:ext cx="0" cy="130876"/>
            </a:xfrm>
            <a:prstGeom prst="line">
              <a:avLst/>
            </a:prstGeom>
            <a:noFill/>
            <a:ln w="12700" cap="flat" cmpd="sng" algn="ctr">
              <a:solidFill>
                <a:sysClr val="windowText" lastClr="000000">
                  <a:lumMod val="50000"/>
                  <a:lumOff val="50000"/>
                </a:sysClr>
              </a:solidFill>
              <a:prstDash val="solid"/>
            </a:ln>
            <a:effectLst/>
          </p:spPr>
        </p:cxnSp>
        <p:cxnSp>
          <p:nvCxnSpPr>
            <p:cNvPr id="355" name="Straight Connector 354"/>
            <p:cNvCxnSpPr/>
            <p:nvPr/>
          </p:nvCxnSpPr>
          <p:spPr>
            <a:xfrm flipV="1">
              <a:off x="8805895" y="3107719"/>
              <a:ext cx="0" cy="150413"/>
            </a:xfrm>
            <a:prstGeom prst="line">
              <a:avLst/>
            </a:prstGeom>
            <a:noFill/>
            <a:ln w="12700" cap="flat" cmpd="sng" algn="ctr">
              <a:solidFill>
                <a:sysClr val="windowText" lastClr="000000">
                  <a:lumMod val="50000"/>
                  <a:lumOff val="50000"/>
                </a:sysClr>
              </a:solidFill>
              <a:prstDash val="solid"/>
            </a:ln>
            <a:effectLst/>
          </p:spPr>
        </p:cxnSp>
        <p:cxnSp>
          <p:nvCxnSpPr>
            <p:cNvPr id="356" name="Straight Connector 355"/>
            <p:cNvCxnSpPr/>
            <p:nvPr/>
          </p:nvCxnSpPr>
          <p:spPr>
            <a:xfrm flipV="1">
              <a:off x="8805895" y="3944184"/>
              <a:ext cx="0" cy="130876"/>
            </a:xfrm>
            <a:prstGeom prst="line">
              <a:avLst/>
            </a:prstGeom>
            <a:noFill/>
            <a:ln w="12700" cap="flat" cmpd="sng" algn="ctr">
              <a:solidFill>
                <a:sysClr val="windowText" lastClr="000000">
                  <a:lumMod val="50000"/>
                  <a:lumOff val="50000"/>
                </a:sysClr>
              </a:solidFill>
              <a:prstDash val="solid"/>
            </a:ln>
            <a:effectLst/>
          </p:spPr>
        </p:cxnSp>
      </p:grpSp>
      <p:grpSp>
        <p:nvGrpSpPr>
          <p:cNvPr id="6" name="Group 5"/>
          <p:cNvGrpSpPr/>
          <p:nvPr/>
        </p:nvGrpSpPr>
        <p:grpSpPr>
          <a:xfrm>
            <a:off x="5273573" y="651334"/>
            <a:ext cx="6852347" cy="730020"/>
            <a:chOff x="5273573" y="651334"/>
            <a:chExt cx="6852347" cy="730020"/>
          </a:xfrm>
        </p:grpSpPr>
        <p:grpSp>
          <p:nvGrpSpPr>
            <p:cNvPr id="126" name="Group 125"/>
            <p:cNvGrpSpPr/>
            <p:nvPr/>
          </p:nvGrpSpPr>
          <p:grpSpPr>
            <a:xfrm>
              <a:off x="5273573" y="651334"/>
              <a:ext cx="6852347" cy="730020"/>
              <a:chOff x="5239258" y="2051388"/>
              <a:chExt cx="6852347" cy="730020"/>
            </a:xfrm>
          </p:grpSpPr>
          <p:grpSp>
            <p:nvGrpSpPr>
              <p:cNvPr id="127" name="Group 126"/>
              <p:cNvGrpSpPr/>
              <p:nvPr/>
            </p:nvGrpSpPr>
            <p:grpSpPr>
              <a:xfrm flipH="1">
                <a:off x="5239258" y="2051388"/>
                <a:ext cx="6852347" cy="730020"/>
                <a:chOff x="3216805" y="4062656"/>
                <a:chExt cx="8583437" cy="914444"/>
              </a:xfrm>
            </p:grpSpPr>
            <p:pic>
              <p:nvPicPr>
                <p:cNvPr id="129" name="Picture 128"/>
                <p:cNvPicPr>
                  <a:picLocks noChangeAspect="1"/>
                </p:cNvPicPr>
                <p:nvPr/>
              </p:nvPicPr>
              <p:blipFill>
                <a:blip r:embed="rId3">
                  <a:clrChange>
                    <a:clrFrom>
                      <a:srgbClr val="FFFFFF"/>
                    </a:clrFrom>
                    <a:clrTo>
                      <a:srgbClr val="FFFFFF">
                        <a:alpha val="0"/>
                      </a:srgbClr>
                    </a:clrTo>
                  </a:clrChange>
                </a:blip>
                <a:stretch>
                  <a:fillRect/>
                </a:stretch>
              </p:blipFill>
              <p:spPr>
                <a:xfrm>
                  <a:off x="8290397" y="4193318"/>
                  <a:ext cx="1870539" cy="632773"/>
                </a:xfrm>
                <a:prstGeom prst="rect">
                  <a:avLst/>
                </a:prstGeom>
              </p:spPr>
            </p:pic>
            <p:pic>
              <p:nvPicPr>
                <p:cNvPr id="130" name="Picture 129"/>
                <p:cNvPicPr>
                  <a:picLocks noChangeAspect="1"/>
                </p:cNvPicPr>
                <p:nvPr/>
              </p:nvPicPr>
              <p:blipFill rotWithShape="1">
                <a:blip r:embed="rId4"/>
                <a:srcRect l="9544" t="16828" r="5093" b="20672"/>
                <a:stretch/>
              </p:blipFill>
              <p:spPr>
                <a:xfrm>
                  <a:off x="7191132" y="4331653"/>
                  <a:ext cx="1112585" cy="72485"/>
                </a:xfrm>
                <a:prstGeom prst="rect">
                  <a:avLst/>
                </a:prstGeom>
              </p:spPr>
            </p:pic>
            <p:pic>
              <p:nvPicPr>
                <p:cNvPr id="131" name="Picture 130"/>
                <p:cNvPicPr>
                  <a:picLocks noChangeAspect="1"/>
                </p:cNvPicPr>
                <p:nvPr/>
              </p:nvPicPr>
              <p:blipFill rotWithShape="1">
                <a:blip r:embed="rId4"/>
                <a:srcRect l="9544" t="16828" r="5093" b="20672"/>
                <a:stretch/>
              </p:blipFill>
              <p:spPr>
                <a:xfrm>
                  <a:off x="7191132" y="4633846"/>
                  <a:ext cx="1112585" cy="72485"/>
                </a:xfrm>
                <a:prstGeom prst="rect">
                  <a:avLst/>
                </a:prstGeom>
              </p:spPr>
            </p:pic>
            <p:pic>
              <p:nvPicPr>
                <p:cNvPr id="132" name="Picture 131"/>
                <p:cNvPicPr>
                  <a:picLocks noChangeAspect="1"/>
                </p:cNvPicPr>
                <p:nvPr/>
              </p:nvPicPr>
              <p:blipFill rotWithShape="1">
                <a:blip r:embed="rId4"/>
                <a:srcRect l="9544" t="16828" r="21841" b="20672"/>
                <a:stretch/>
              </p:blipFill>
              <p:spPr>
                <a:xfrm>
                  <a:off x="9712646" y="4343438"/>
                  <a:ext cx="2087596" cy="384677"/>
                </a:xfrm>
                <a:prstGeom prst="rect">
                  <a:avLst/>
                </a:prstGeom>
              </p:spPr>
            </p:pic>
            <p:pic>
              <p:nvPicPr>
                <p:cNvPr id="133" name="Picture 132"/>
                <p:cNvPicPr>
                  <a:picLocks noChangeAspect="1"/>
                </p:cNvPicPr>
                <p:nvPr/>
              </p:nvPicPr>
              <p:blipFill>
                <a:blip r:embed="rId5"/>
                <a:stretch>
                  <a:fillRect/>
                </a:stretch>
              </p:blipFill>
              <p:spPr>
                <a:xfrm rot="5400000">
                  <a:off x="9335017" y="4475805"/>
                  <a:ext cx="884393" cy="118197"/>
                </a:xfrm>
                <a:prstGeom prst="rect">
                  <a:avLst/>
                </a:prstGeom>
              </p:spPr>
            </p:pic>
            <p:pic>
              <p:nvPicPr>
                <p:cNvPr id="134" name="Picture 133"/>
                <p:cNvPicPr>
                  <a:picLocks noChangeAspect="1"/>
                </p:cNvPicPr>
                <p:nvPr/>
              </p:nvPicPr>
              <p:blipFill>
                <a:blip r:embed="rId3">
                  <a:clrChange>
                    <a:clrFrom>
                      <a:srgbClr val="FFFFFF"/>
                    </a:clrFrom>
                    <a:clrTo>
                      <a:srgbClr val="FFFFFF">
                        <a:alpha val="0"/>
                      </a:srgbClr>
                    </a:clrTo>
                  </a:clrChange>
                </a:blip>
                <a:stretch>
                  <a:fillRect/>
                </a:stretch>
              </p:blipFill>
              <p:spPr>
                <a:xfrm>
                  <a:off x="4985752" y="4185443"/>
                  <a:ext cx="1870539" cy="632773"/>
                </a:xfrm>
                <a:prstGeom prst="rect">
                  <a:avLst/>
                </a:prstGeom>
              </p:spPr>
            </p:pic>
            <p:pic>
              <p:nvPicPr>
                <p:cNvPr id="135" name="Picture 134"/>
                <p:cNvPicPr>
                  <a:picLocks noChangeAspect="1"/>
                </p:cNvPicPr>
                <p:nvPr/>
              </p:nvPicPr>
              <p:blipFill rotWithShape="1">
                <a:blip r:embed="rId4"/>
                <a:srcRect l="9544" t="16828" r="5093" b="20672"/>
                <a:stretch/>
              </p:blipFill>
              <p:spPr>
                <a:xfrm>
                  <a:off x="3216805" y="4447747"/>
                  <a:ext cx="1782267" cy="144284"/>
                </a:xfrm>
                <a:prstGeom prst="rect">
                  <a:avLst/>
                </a:prstGeom>
              </p:spPr>
            </p:pic>
            <p:pic>
              <p:nvPicPr>
                <p:cNvPr id="136" name="Picture 135"/>
                <p:cNvPicPr>
                  <a:picLocks noChangeAspect="1"/>
                </p:cNvPicPr>
                <p:nvPr/>
              </p:nvPicPr>
              <p:blipFill rotWithShape="1">
                <a:blip r:embed="rId4"/>
                <a:srcRect l="9544" t="16828" r="5093" b="20672"/>
                <a:stretch/>
              </p:blipFill>
              <p:spPr>
                <a:xfrm>
                  <a:off x="3886487" y="4323778"/>
                  <a:ext cx="1112585" cy="72485"/>
                </a:xfrm>
                <a:prstGeom prst="rect">
                  <a:avLst/>
                </a:prstGeom>
              </p:spPr>
            </p:pic>
            <p:pic>
              <p:nvPicPr>
                <p:cNvPr id="137" name="Picture 136"/>
                <p:cNvPicPr>
                  <a:picLocks noChangeAspect="1"/>
                </p:cNvPicPr>
                <p:nvPr/>
              </p:nvPicPr>
              <p:blipFill rotWithShape="1">
                <a:blip r:embed="rId4"/>
                <a:srcRect l="9544" t="16828" r="5093" b="20672"/>
                <a:stretch/>
              </p:blipFill>
              <p:spPr>
                <a:xfrm>
                  <a:off x="3886487" y="4625971"/>
                  <a:ext cx="1112585" cy="72485"/>
                </a:xfrm>
                <a:prstGeom prst="rect">
                  <a:avLst/>
                </a:prstGeom>
              </p:spPr>
            </p:pic>
            <p:pic>
              <p:nvPicPr>
                <p:cNvPr id="138" name="Picture 137"/>
                <p:cNvPicPr>
                  <a:picLocks noChangeAspect="1"/>
                </p:cNvPicPr>
                <p:nvPr/>
              </p:nvPicPr>
              <p:blipFill rotWithShape="1">
                <a:blip r:embed="rId4"/>
                <a:srcRect l="9544" t="16828" r="5093" b="20672"/>
                <a:stretch/>
              </p:blipFill>
              <p:spPr>
                <a:xfrm>
                  <a:off x="6408002" y="4455622"/>
                  <a:ext cx="1895716" cy="144284"/>
                </a:xfrm>
                <a:prstGeom prst="rect">
                  <a:avLst/>
                </a:prstGeom>
              </p:spPr>
            </p:pic>
            <p:sp>
              <p:nvSpPr>
                <p:cNvPr id="139" name="Rectangle 138"/>
                <p:cNvSpPr/>
                <p:nvPr/>
              </p:nvSpPr>
              <p:spPr>
                <a:xfrm rot="20187494">
                  <a:off x="6790829" y="4083870"/>
                  <a:ext cx="120035" cy="7883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0" name="Straight Connector 139"/>
                <p:cNvCxnSpPr/>
                <p:nvPr/>
              </p:nvCxnSpPr>
              <p:spPr>
                <a:xfrm>
                  <a:off x="6715944" y="4062656"/>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a:off x="6640498" y="4101251"/>
                  <a:ext cx="356025" cy="79221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8" name="TextBox 127"/>
              <p:cNvSpPr txBox="1"/>
              <p:nvPr/>
            </p:nvSpPr>
            <p:spPr>
              <a:xfrm flipH="1">
                <a:off x="7970930" y="2076398"/>
                <a:ext cx="1183337" cy="215444"/>
              </a:xfrm>
              <a:prstGeom prst="rect">
                <a:avLst/>
              </a:prstGeom>
              <a:noFill/>
            </p:spPr>
            <p:txBody>
              <a:bodyPr wrap="none" rtlCol="0">
                <a:spAutoFit/>
              </a:bodyPr>
              <a:lstStyle/>
              <a:p>
                <a:pPr defTabSz="914377"/>
                <a:r>
                  <a:rPr lang="en-GB" sz="800" dirty="0" smtClean="0">
                    <a:solidFill>
                      <a:prstClr val="black"/>
                    </a:solidFill>
                    <a:latin typeface="Calibri" panose="020F0502020204030204"/>
                  </a:rPr>
                  <a:t>MgB2 cables in flexibles</a:t>
                </a:r>
                <a:endParaRPr lang="en-GB" sz="800" dirty="0">
                  <a:solidFill>
                    <a:prstClr val="black"/>
                  </a:solidFill>
                  <a:latin typeface="Calibri" panose="020F0502020204030204"/>
                </a:endParaRPr>
              </a:p>
            </p:txBody>
          </p:sp>
        </p:grpSp>
        <p:cxnSp>
          <p:nvCxnSpPr>
            <p:cNvPr id="5" name="Straight Connector 4"/>
            <p:cNvCxnSpPr>
              <a:stCxn id="130" idx="1"/>
            </p:cNvCxnSpPr>
            <p:nvPr/>
          </p:nvCxnSpPr>
          <p:spPr>
            <a:xfrm flipV="1">
              <a:off x="8953127" y="891788"/>
              <a:ext cx="139569" cy="3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3" name="Straight Connector 492"/>
            <p:cNvCxnSpPr/>
            <p:nvPr/>
          </p:nvCxnSpPr>
          <p:spPr>
            <a:xfrm flipV="1">
              <a:off x="8953977" y="1132761"/>
              <a:ext cx="139569" cy="3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4" name="Straight Connector 493"/>
            <p:cNvCxnSpPr/>
            <p:nvPr/>
          </p:nvCxnSpPr>
          <p:spPr>
            <a:xfrm flipV="1">
              <a:off x="11587360" y="876671"/>
              <a:ext cx="139569" cy="3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flipV="1">
              <a:off x="11588210" y="1117644"/>
              <a:ext cx="139569" cy="3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39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64499"/>
          </a:xfrm>
        </p:spPr>
        <p:txBody>
          <a:bodyPr>
            <a:normAutofit/>
          </a:bodyPr>
          <a:lstStyle/>
          <a:p>
            <a:r>
              <a:rPr lang="en-GB" dirty="0" smtClean="0"/>
              <a:t>1. Installation general </a:t>
            </a:r>
            <a:r>
              <a:rPr lang="en-GB" dirty="0" smtClean="0"/>
              <a:t>strategy</a:t>
            </a:r>
            <a:endParaRPr lang="en-GB" b="1" dirty="0"/>
          </a:p>
        </p:txBody>
      </p:sp>
      <p:pic>
        <p:nvPicPr>
          <p:cNvPr id="4" name="Picture 3"/>
          <p:cNvPicPr>
            <a:picLocks noChangeAspect="1"/>
          </p:cNvPicPr>
          <p:nvPr/>
        </p:nvPicPr>
        <p:blipFill rotWithShape="1">
          <a:blip r:embed="rId2"/>
          <a:srcRect b="5697"/>
          <a:stretch/>
        </p:blipFill>
        <p:spPr>
          <a:xfrm>
            <a:off x="4064000" y="4357550"/>
            <a:ext cx="8128000" cy="2474073"/>
          </a:xfrm>
          <a:prstGeom prst="rect">
            <a:avLst/>
          </a:prstGeom>
        </p:spPr>
      </p:pic>
      <p:pic>
        <p:nvPicPr>
          <p:cNvPr id="7" name="Picture 6"/>
          <p:cNvPicPr>
            <a:picLocks noChangeAspect="1"/>
          </p:cNvPicPr>
          <p:nvPr/>
        </p:nvPicPr>
        <p:blipFill>
          <a:blip r:embed="rId3"/>
          <a:stretch>
            <a:fillRect/>
          </a:stretch>
        </p:blipFill>
        <p:spPr>
          <a:xfrm>
            <a:off x="4838700" y="1144039"/>
            <a:ext cx="7353300" cy="2688707"/>
          </a:xfrm>
          <a:prstGeom prst="rect">
            <a:avLst/>
          </a:prstGeom>
        </p:spPr>
      </p:pic>
      <p:cxnSp>
        <p:nvCxnSpPr>
          <p:cNvPr id="9" name="Straight Arrow Connector 8"/>
          <p:cNvCxnSpPr/>
          <p:nvPr/>
        </p:nvCxnSpPr>
        <p:spPr>
          <a:xfrm flipH="1">
            <a:off x="5295900" y="4466488"/>
            <a:ext cx="62103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464550" y="4158711"/>
            <a:ext cx="554960" cy="307777"/>
          </a:xfrm>
          <a:prstGeom prst="rect">
            <a:avLst/>
          </a:prstGeom>
          <a:noFill/>
        </p:spPr>
        <p:txBody>
          <a:bodyPr wrap="none" rtlCol="0">
            <a:spAutoFit/>
          </a:bodyPr>
          <a:lstStyle/>
          <a:p>
            <a:r>
              <a:rPr lang="en-GB" sz="1400" dirty="0" smtClean="0"/>
              <a:t>3.5m</a:t>
            </a:r>
            <a:endParaRPr lang="en-GB" sz="1400" dirty="0"/>
          </a:p>
        </p:txBody>
      </p:sp>
      <p:cxnSp>
        <p:nvCxnSpPr>
          <p:cNvPr id="496" name="Straight Arrow Connector 495"/>
          <p:cNvCxnSpPr/>
          <p:nvPr/>
        </p:nvCxnSpPr>
        <p:spPr>
          <a:xfrm flipH="1">
            <a:off x="5842000" y="1230228"/>
            <a:ext cx="553277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7" name="TextBox 496"/>
          <p:cNvSpPr txBox="1"/>
          <p:nvPr/>
        </p:nvSpPr>
        <p:spPr>
          <a:xfrm>
            <a:off x="8333120" y="922451"/>
            <a:ext cx="554960" cy="307777"/>
          </a:xfrm>
          <a:prstGeom prst="rect">
            <a:avLst/>
          </a:prstGeom>
          <a:noFill/>
        </p:spPr>
        <p:txBody>
          <a:bodyPr wrap="none" rtlCol="0">
            <a:spAutoFit/>
          </a:bodyPr>
          <a:lstStyle/>
          <a:p>
            <a:r>
              <a:rPr lang="en-GB" sz="1400" dirty="0" smtClean="0"/>
              <a:t>3.0m</a:t>
            </a:r>
            <a:endParaRPr lang="en-GB" sz="1400" dirty="0"/>
          </a:p>
        </p:txBody>
      </p:sp>
      <p:cxnSp>
        <p:nvCxnSpPr>
          <p:cNvPr id="13" name="Straight Arrow Connector 12"/>
          <p:cNvCxnSpPr/>
          <p:nvPr/>
        </p:nvCxnSpPr>
        <p:spPr>
          <a:xfrm>
            <a:off x="10172700" y="1466850"/>
            <a:ext cx="0" cy="290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8" name="TextBox 497"/>
          <p:cNvSpPr txBox="1"/>
          <p:nvPr/>
        </p:nvSpPr>
        <p:spPr>
          <a:xfrm>
            <a:off x="10158255" y="1405488"/>
            <a:ext cx="554960" cy="307777"/>
          </a:xfrm>
          <a:prstGeom prst="rect">
            <a:avLst/>
          </a:prstGeom>
          <a:noFill/>
        </p:spPr>
        <p:txBody>
          <a:bodyPr wrap="none" rtlCol="0">
            <a:spAutoFit/>
          </a:bodyPr>
          <a:lstStyle/>
          <a:p>
            <a:r>
              <a:rPr lang="en-GB" sz="1400" dirty="0" smtClean="0"/>
              <a:t>1.0m</a:t>
            </a:r>
            <a:endParaRPr lang="en-GB" sz="1400" dirty="0"/>
          </a:p>
        </p:txBody>
      </p:sp>
      <p:cxnSp>
        <p:nvCxnSpPr>
          <p:cNvPr id="499" name="Straight Arrow Connector 498"/>
          <p:cNvCxnSpPr/>
          <p:nvPr/>
        </p:nvCxnSpPr>
        <p:spPr>
          <a:xfrm>
            <a:off x="10298723" y="4538292"/>
            <a:ext cx="0" cy="290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0" name="TextBox 499"/>
          <p:cNvSpPr txBox="1"/>
          <p:nvPr/>
        </p:nvSpPr>
        <p:spPr>
          <a:xfrm>
            <a:off x="10257902" y="4476931"/>
            <a:ext cx="554960" cy="307777"/>
          </a:xfrm>
          <a:prstGeom prst="rect">
            <a:avLst/>
          </a:prstGeom>
          <a:noFill/>
        </p:spPr>
        <p:txBody>
          <a:bodyPr wrap="none" rtlCol="0">
            <a:spAutoFit/>
          </a:bodyPr>
          <a:lstStyle/>
          <a:p>
            <a:r>
              <a:rPr lang="en-GB" sz="1400" dirty="0" smtClean="0"/>
              <a:t>1.0m</a:t>
            </a:r>
            <a:endParaRPr lang="en-GB" sz="1400" dirty="0"/>
          </a:p>
        </p:txBody>
      </p:sp>
      <p:sp>
        <p:nvSpPr>
          <p:cNvPr id="3" name="Content Placeholder 2"/>
          <p:cNvSpPr>
            <a:spLocks noGrp="1"/>
          </p:cNvSpPr>
          <p:nvPr>
            <p:ph idx="1"/>
          </p:nvPr>
        </p:nvSpPr>
        <p:spPr>
          <a:xfrm>
            <a:off x="0" y="1033383"/>
            <a:ext cx="5029200" cy="4078548"/>
          </a:xfrm>
        </p:spPr>
        <p:txBody>
          <a:bodyPr>
            <a:normAutofit lnSpcReduction="10000"/>
          </a:bodyPr>
          <a:lstStyle/>
          <a:p>
            <a:r>
              <a:rPr lang="en-GB" b="1" dirty="0" smtClean="0">
                <a:solidFill>
                  <a:srgbClr val="0070C0"/>
                </a:solidFill>
                <a:sym typeface="Wingdings" panose="05000000000000000000" pitchFamily="2" charset="2"/>
              </a:rPr>
              <a:t>Limited </a:t>
            </a:r>
            <a:r>
              <a:rPr lang="en-GB" b="1" dirty="0" smtClean="0">
                <a:solidFill>
                  <a:srgbClr val="0070C0"/>
                </a:solidFill>
                <a:sym typeface="Wingdings" panose="05000000000000000000" pitchFamily="2" charset="2"/>
              </a:rPr>
              <a:t>handling at a cost of:</a:t>
            </a:r>
          </a:p>
          <a:p>
            <a:pPr lvl="1"/>
            <a:r>
              <a:rPr lang="en-GB" dirty="0" smtClean="0">
                <a:sym typeface="Wingdings" panose="05000000000000000000" pitchFamily="2" charset="2"/>
              </a:rPr>
              <a:t>Transport of bigger Reel</a:t>
            </a:r>
          </a:p>
          <a:p>
            <a:pPr lvl="1"/>
            <a:r>
              <a:rPr lang="en-GB" dirty="0" smtClean="0">
                <a:sym typeface="Wingdings" panose="05000000000000000000" pitchFamily="2" charset="2"/>
              </a:rPr>
              <a:t>Slightly longer </a:t>
            </a:r>
            <a:r>
              <a:rPr lang="en-GB" dirty="0" smtClean="0">
                <a:sym typeface="Wingdings" panose="05000000000000000000" pitchFamily="2" charset="2"/>
              </a:rPr>
              <a:t>DFH cryostats</a:t>
            </a:r>
          </a:p>
          <a:p>
            <a:pPr lvl="1"/>
            <a:r>
              <a:rPr lang="en-GB" dirty="0" smtClean="0">
                <a:sym typeface="Wingdings" panose="05000000000000000000" pitchFamily="2" charset="2"/>
              </a:rPr>
              <a:t>DFH mechanical assembly higher complexity</a:t>
            </a:r>
          </a:p>
          <a:p>
            <a:endParaRPr lang="en-GB" dirty="0">
              <a:sym typeface="Wingdings" panose="05000000000000000000" pitchFamily="2" charset="2"/>
            </a:endParaRPr>
          </a:p>
          <a:p>
            <a:r>
              <a:rPr lang="en-GB" dirty="0" smtClean="0">
                <a:sym typeface="Wingdings" panose="05000000000000000000" pitchFamily="2" charset="2"/>
              </a:rPr>
              <a:t>July option not compatible with MgB2 handling limitations</a:t>
            </a:r>
          </a:p>
          <a:p>
            <a:r>
              <a:rPr lang="en-GB" dirty="0" smtClean="0">
                <a:sym typeface="Wingdings" panose="05000000000000000000" pitchFamily="2" charset="2"/>
              </a:rPr>
              <a:t>Our proposal is the November option</a:t>
            </a:r>
          </a:p>
          <a:p>
            <a:pPr marL="0" indent="0">
              <a:buNone/>
            </a:pPr>
            <a:endParaRPr lang="en-GB" dirty="0" smtClean="0">
              <a:sym typeface="Wingdings" panose="05000000000000000000" pitchFamily="2" charset="2"/>
            </a:endParaRP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sp>
        <p:nvSpPr>
          <p:cNvPr id="17" name="Rectangle 16"/>
          <p:cNvSpPr/>
          <p:nvPr/>
        </p:nvSpPr>
        <p:spPr>
          <a:xfrm>
            <a:off x="7900697" y="488603"/>
            <a:ext cx="3963906" cy="369332"/>
          </a:xfrm>
          <a:prstGeom prst="rect">
            <a:avLst/>
          </a:prstGeom>
        </p:spPr>
        <p:txBody>
          <a:bodyPr wrap="none">
            <a:spAutoFit/>
          </a:bodyPr>
          <a:lstStyle/>
          <a:p>
            <a:r>
              <a:rPr lang="en-GB" b="1" dirty="0" smtClean="0">
                <a:solidFill>
                  <a:srgbClr val="0070C0"/>
                </a:solidFill>
              </a:rPr>
              <a:t>July Option: Shaping </a:t>
            </a:r>
            <a:r>
              <a:rPr lang="en-GB" b="1" dirty="0">
                <a:solidFill>
                  <a:srgbClr val="0070C0"/>
                </a:solidFill>
              </a:rPr>
              <a:t>MgB2 cables in UR</a:t>
            </a:r>
            <a:endParaRPr lang="en-GB" dirty="0"/>
          </a:p>
        </p:txBody>
      </p:sp>
      <p:sp>
        <p:nvSpPr>
          <p:cNvPr id="501" name="Rectangle 500"/>
          <p:cNvSpPr/>
          <p:nvPr/>
        </p:nvSpPr>
        <p:spPr>
          <a:xfrm>
            <a:off x="7938142" y="3896837"/>
            <a:ext cx="4216411" cy="369332"/>
          </a:xfrm>
          <a:prstGeom prst="rect">
            <a:avLst/>
          </a:prstGeom>
        </p:spPr>
        <p:txBody>
          <a:bodyPr wrap="none">
            <a:spAutoFit/>
          </a:bodyPr>
          <a:lstStyle/>
          <a:p>
            <a:r>
              <a:rPr lang="en-GB" b="1" dirty="0" smtClean="0">
                <a:solidFill>
                  <a:srgbClr val="0070C0"/>
                </a:solidFill>
              </a:rPr>
              <a:t>November Option: MgB2 cable untouched</a:t>
            </a:r>
            <a:endParaRPr lang="en-GB" dirty="0"/>
          </a:p>
        </p:txBody>
      </p:sp>
    </p:spTree>
    <p:extLst>
      <p:ext uri="{BB962C8B-B14F-4D97-AF65-F5344CB8AC3E}">
        <p14:creationId xmlns:p14="http://schemas.microsoft.com/office/powerpoint/2010/main" val="239357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64499"/>
          </a:xfrm>
        </p:spPr>
        <p:txBody>
          <a:bodyPr>
            <a:normAutofit/>
          </a:bodyPr>
          <a:lstStyle/>
          <a:p>
            <a:r>
              <a:rPr lang="en-GB" dirty="0" smtClean="0"/>
              <a:t>1. Installation general </a:t>
            </a:r>
            <a:r>
              <a:rPr lang="en-GB" dirty="0" smtClean="0"/>
              <a:t>strategy</a:t>
            </a:r>
            <a:endParaRPr lang="en-GB" b="1" dirty="0"/>
          </a:p>
        </p:txBody>
      </p:sp>
      <p:pic>
        <p:nvPicPr>
          <p:cNvPr id="4" name="Picture 3"/>
          <p:cNvPicPr>
            <a:picLocks noChangeAspect="1"/>
          </p:cNvPicPr>
          <p:nvPr/>
        </p:nvPicPr>
        <p:blipFill rotWithShape="1">
          <a:blip r:embed="rId2"/>
          <a:srcRect b="5697"/>
          <a:stretch/>
        </p:blipFill>
        <p:spPr>
          <a:xfrm>
            <a:off x="4064000" y="4357550"/>
            <a:ext cx="8128000" cy="2474073"/>
          </a:xfrm>
          <a:prstGeom prst="rect">
            <a:avLst/>
          </a:prstGeom>
        </p:spPr>
      </p:pic>
      <p:cxnSp>
        <p:nvCxnSpPr>
          <p:cNvPr id="9" name="Straight Arrow Connector 8"/>
          <p:cNvCxnSpPr/>
          <p:nvPr/>
        </p:nvCxnSpPr>
        <p:spPr>
          <a:xfrm flipH="1">
            <a:off x="5295900" y="4466488"/>
            <a:ext cx="62103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464550" y="4158711"/>
            <a:ext cx="554960" cy="307777"/>
          </a:xfrm>
          <a:prstGeom prst="rect">
            <a:avLst/>
          </a:prstGeom>
          <a:noFill/>
        </p:spPr>
        <p:txBody>
          <a:bodyPr wrap="none" rtlCol="0">
            <a:spAutoFit/>
          </a:bodyPr>
          <a:lstStyle/>
          <a:p>
            <a:r>
              <a:rPr lang="en-GB" sz="1400" dirty="0" smtClean="0"/>
              <a:t>3.5m</a:t>
            </a:r>
            <a:endParaRPr lang="en-GB" sz="1400" dirty="0"/>
          </a:p>
        </p:txBody>
      </p:sp>
      <p:cxnSp>
        <p:nvCxnSpPr>
          <p:cNvPr id="499" name="Straight Arrow Connector 498"/>
          <p:cNvCxnSpPr/>
          <p:nvPr/>
        </p:nvCxnSpPr>
        <p:spPr>
          <a:xfrm>
            <a:off x="10298723" y="4538292"/>
            <a:ext cx="0" cy="290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0" name="TextBox 499"/>
          <p:cNvSpPr txBox="1"/>
          <p:nvPr/>
        </p:nvSpPr>
        <p:spPr>
          <a:xfrm>
            <a:off x="10257902" y="4476931"/>
            <a:ext cx="554960" cy="307777"/>
          </a:xfrm>
          <a:prstGeom prst="rect">
            <a:avLst/>
          </a:prstGeom>
          <a:noFill/>
        </p:spPr>
        <p:txBody>
          <a:bodyPr wrap="none" rtlCol="0">
            <a:spAutoFit/>
          </a:bodyPr>
          <a:lstStyle/>
          <a:p>
            <a:r>
              <a:rPr lang="en-GB" sz="1400" dirty="0" smtClean="0"/>
              <a:t>1.0m</a:t>
            </a:r>
            <a:endParaRPr lang="en-GB" sz="1400" dirty="0"/>
          </a:p>
        </p:txBody>
      </p:sp>
      <p:sp>
        <p:nvSpPr>
          <p:cNvPr id="3" name="Content Placeholder 2"/>
          <p:cNvSpPr>
            <a:spLocks noGrp="1"/>
          </p:cNvSpPr>
          <p:nvPr>
            <p:ph idx="1"/>
          </p:nvPr>
        </p:nvSpPr>
        <p:spPr>
          <a:xfrm>
            <a:off x="0" y="1033383"/>
            <a:ext cx="8286750" cy="2057088"/>
          </a:xfrm>
        </p:spPr>
        <p:txBody>
          <a:bodyPr>
            <a:normAutofit fontScale="85000" lnSpcReduction="20000"/>
          </a:bodyPr>
          <a:lstStyle/>
          <a:p>
            <a:r>
              <a:rPr lang="en-GB" dirty="0" smtClean="0">
                <a:sym typeface="Wingdings" panose="05000000000000000000" pitchFamily="2" charset="2"/>
              </a:rPr>
              <a:t>No direct MgB2 handling in the tunnel has a (useful) cost</a:t>
            </a:r>
          </a:p>
          <a:p>
            <a:r>
              <a:rPr lang="en-GB" dirty="0" smtClean="0">
                <a:sym typeface="Wingdings" panose="05000000000000000000" pitchFamily="2" charset="2"/>
              </a:rPr>
              <a:t>Is this approach compatible for the cables?</a:t>
            </a:r>
          </a:p>
          <a:p>
            <a:r>
              <a:rPr lang="en-GB" dirty="0" smtClean="0">
                <a:sym typeface="Wingdings" panose="05000000000000000000" pitchFamily="2" charset="2"/>
              </a:rPr>
              <a:t>Do we go ahead with the next steps ?</a:t>
            </a:r>
          </a:p>
          <a:p>
            <a:pPr lvl="1"/>
            <a:r>
              <a:rPr lang="en-GB" dirty="0" smtClean="0">
                <a:sym typeface="Wingdings" panose="05000000000000000000" pitchFamily="2" charset="2"/>
              </a:rPr>
              <a:t>Move on with more detailed design work</a:t>
            </a:r>
          </a:p>
          <a:p>
            <a:pPr lvl="1"/>
            <a:r>
              <a:rPr lang="en-GB" dirty="0" smtClean="0">
                <a:sym typeface="Wingdings" panose="05000000000000000000" pitchFamily="2" charset="2"/>
              </a:rPr>
              <a:t>Prepare for a conceptual design review in march</a:t>
            </a:r>
          </a:p>
          <a:p>
            <a:pPr lvl="1"/>
            <a:r>
              <a:rPr lang="en-GB" dirty="0" smtClean="0">
                <a:sym typeface="Wingdings" panose="05000000000000000000" pitchFamily="2" charset="2"/>
              </a:rPr>
              <a:t>DDR by May (in view of FC in June)</a:t>
            </a:r>
            <a:endParaRPr lang="en-GB" dirty="0" smtClean="0">
              <a:sym typeface="Wingdings" panose="05000000000000000000" pitchFamily="2" charset="2"/>
            </a:endParaRPr>
          </a:p>
        </p:txBody>
      </p:sp>
      <p:sp>
        <p:nvSpPr>
          <p:cNvPr id="501" name="Rectangle 500"/>
          <p:cNvSpPr/>
          <p:nvPr/>
        </p:nvSpPr>
        <p:spPr>
          <a:xfrm>
            <a:off x="7871467" y="3564395"/>
            <a:ext cx="4216411" cy="646331"/>
          </a:xfrm>
          <a:prstGeom prst="rect">
            <a:avLst/>
          </a:prstGeom>
        </p:spPr>
        <p:txBody>
          <a:bodyPr wrap="none">
            <a:spAutoFit/>
          </a:bodyPr>
          <a:lstStyle/>
          <a:p>
            <a:r>
              <a:rPr lang="en-GB" b="1" dirty="0" smtClean="0">
                <a:solidFill>
                  <a:srgbClr val="0070C0"/>
                </a:solidFill>
              </a:rPr>
              <a:t>November Option: MgB2 cable untouched</a:t>
            </a:r>
          </a:p>
          <a:p>
            <a:r>
              <a:rPr lang="en-GB" b="1" dirty="0" smtClean="0">
                <a:solidFill>
                  <a:srgbClr val="0070C0"/>
                </a:solidFill>
              </a:rPr>
              <a:t>Nominal configuration</a:t>
            </a:r>
            <a:endParaRPr lang="en-GB" dirty="0"/>
          </a:p>
        </p:txBody>
      </p:sp>
      <p:grpSp>
        <p:nvGrpSpPr>
          <p:cNvPr id="11" name="Group 10"/>
          <p:cNvGrpSpPr/>
          <p:nvPr/>
        </p:nvGrpSpPr>
        <p:grpSpPr>
          <a:xfrm>
            <a:off x="4064000" y="2666871"/>
            <a:ext cx="8128000" cy="1069931"/>
            <a:chOff x="4064000" y="1942971"/>
            <a:chExt cx="8128000" cy="1069931"/>
          </a:xfrm>
        </p:grpSpPr>
        <p:pic>
          <p:nvPicPr>
            <p:cNvPr id="5" name="Picture 4"/>
            <p:cNvPicPr>
              <a:picLocks noChangeAspect="1"/>
            </p:cNvPicPr>
            <p:nvPr/>
          </p:nvPicPr>
          <p:blipFill rotWithShape="1">
            <a:blip r:embed="rId3"/>
            <a:srcRect r="50805"/>
            <a:stretch/>
          </p:blipFill>
          <p:spPr>
            <a:xfrm>
              <a:off x="4064000" y="1942971"/>
              <a:ext cx="4358424" cy="1069931"/>
            </a:xfrm>
            <a:prstGeom prst="rect">
              <a:avLst/>
            </a:prstGeom>
          </p:spPr>
        </p:pic>
        <p:pic>
          <p:nvPicPr>
            <p:cNvPr id="8" name="Picture 7"/>
            <p:cNvPicPr>
              <a:picLocks noChangeAspect="1"/>
            </p:cNvPicPr>
            <p:nvPr/>
          </p:nvPicPr>
          <p:blipFill rotWithShape="1">
            <a:blip r:embed="rId4"/>
            <a:srcRect l="22769"/>
            <a:stretch/>
          </p:blipFill>
          <p:spPr>
            <a:xfrm>
              <a:off x="8049587" y="2253477"/>
              <a:ext cx="1589713" cy="432324"/>
            </a:xfrm>
            <a:prstGeom prst="rect">
              <a:avLst/>
            </a:prstGeom>
          </p:spPr>
        </p:pic>
        <p:pic>
          <p:nvPicPr>
            <p:cNvPr id="83" name="Picture 82"/>
            <p:cNvPicPr>
              <a:picLocks noChangeAspect="1"/>
            </p:cNvPicPr>
            <p:nvPr/>
          </p:nvPicPr>
          <p:blipFill rotWithShape="1">
            <a:blip r:embed="rId5"/>
            <a:srcRect l="18964" t="7338" r="35090" b="20672"/>
            <a:stretch/>
          </p:blipFill>
          <p:spPr>
            <a:xfrm flipH="1">
              <a:off x="9365454" y="2371726"/>
              <a:ext cx="2826546" cy="190500"/>
            </a:xfrm>
            <a:prstGeom prst="rect">
              <a:avLst/>
            </a:prstGeom>
          </p:spPr>
        </p:pic>
      </p:grpSp>
      <p:sp>
        <p:nvSpPr>
          <p:cNvPr id="87" name="Rectangle 86"/>
          <p:cNvSpPr/>
          <p:nvPr/>
        </p:nvSpPr>
        <p:spPr>
          <a:xfrm>
            <a:off x="7871466" y="2184222"/>
            <a:ext cx="4216411" cy="646331"/>
          </a:xfrm>
          <a:prstGeom prst="rect">
            <a:avLst/>
          </a:prstGeom>
        </p:spPr>
        <p:txBody>
          <a:bodyPr wrap="none">
            <a:spAutoFit/>
          </a:bodyPr>
          <a:lstStyle/>
          <a:p>
            <a:r>
              <a:rPr lang="en-GB" b="1" dirty="0" smtClean="0">
                <a:solidFill>
                  <a:srgbClr val="0070C0"/>
                </a:solidFill>
              </a:rPr>
              <a:t>November Option: MgB2 cable untouched</a:t>
            </a:r>
          </a:p>
          <a:p>
            <a:r>
              <a:rPr lang="en-GB" b="1" dirty="0" smtClean="0">
                <a:solidFill>
                  <a:srgbClr val="0070C0"/>
                </a:solidFill>
              </a:rPr>
              <a:t>Transport configuration</a:t>
            </a:r>
            <a:endParaRPr lang="en-GB" dirty="0"/>
          </a:p>
        </p:txBody>
      </p:sp>
    </p:spTree>
    <p:extLst>
      <p:ext uri="{BB962C8B-B14F-4D97-AF65-F5344CB8AC3E}">
        <p14:creationId xmlns:p14="http://schemas.microsoft.com/office/powerpoint/2010/main" val="272204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64499"/>
          </a:xfrm>
        </p:spPr>
        <p:txBody>
          <a:bodyPr/>
          <a:lstStyle/>
          <a:p>
            <a:r>
              <a:rPr lang="en-GB" dirty="0" smtClean="0"/>
              <a:t>2. Leads distribution</a:t>
            </a:r>
            <a:endParaRPr lang="en-GB" dirty="0"/>
          </a:p>
        </p:txBody>
      </p:sp>
      <p:sp>
        <p:nvSpPr>
          <p:cNvPr id="3" name="Content Placeholder 2"/>
          <p:cNvSpPr>
            <a:spLocks noGrp="1"/>
          </p:cNvSpPr>
          <p:nvPr>
            <p:ph idx="1"/>
          </p:nvPr>
        </p:nvSpPr>
        <p:spPr>
          <a:xfrm>
            <a:off x="0" y="1033383"/>
            <a:ext cx="7030938" cy="3797603"/>
          </a:xfrm>
        </p:spPr>
        <p:txBody>
          <a:bodyPr>
            <a:normAutofit fontScale="92500" lnSpcReduction="10000"/>
          </a:bodyPr>
          <a:lstStyle/>
          <a:p>
            <a:r>
              <a:rPr lang="en-GB" dirty="0" smtClean="0">
                <a:sym typeface="Wingdings" panose="05000000000000000000" pitchFamily="2" charset="2"/>
              </a:rPr>
              <a:t>Initial distribution</a:t>
            </a:r>
          </a:p>
          <a:p>
            <a:pPr lvl="1"/>
            <a:r>
              <a:rPr lang="en-GB" dirty="0" smtClean="0">
                <a:sym typeface="Wingdings" panose="05000000000000000000" pitchFamily="2" charset="2"/>
              </a:rPr>
              <a:t>DFHx1 : 2 x 18 kA + 2 x 13kA</a:t>
            </a:r>
          </a:p>
          <a:p>
            <a:pPr lvl="1"/>
            <a:r>
              <a:rPr lang="en-GB" dirty="0" smtClean="0">
                <a:sym typeface="Wingdings" panose="05000000000000000000" pitchFamily="2" charset="2"/>
              </a:rPr>
              <a:t>DFHx2 : 3 x 7 kA + 12 x 2 kA</a:t>
            </a:r>
          </a:p>
          <a:p>
            <a:pPr lvl="1"/>
            <a:endParaRPr lang="en-GB" dirty="0">
              <a:sym typeface="Wingdings" panose="05000000000000000000" pitchFamily="2" charset="2"/>
            </a:endParaRPr>
          </a:p>
          <a:p>
            <a:r>
              <a:rPr lang="en-GB" dirty="0" smtClean="0">
                <a:sym typeface="Wingdings" panose="05000000000000000000" pitchFamily="2" charset="2"/>
              </a:rPr>
              <a:t> </a:t>
            </a:r>
            <a:r>
              <a:rPr lang="en-GB" dirty="0" smtClean="0">
                <a:sym typeface="Wingdings" panose="05000000000000000000" pitchFamily="2" charset="2"/>
              </a:rPr>
              <a:t>EM issues identified</a:t>
            </a:r>
            <a:endParaRPr lang="en-GB" dirty="0" smtClean="0">
              <a:sym typeface="Wingdings" panose="05000000000000000000" pitchFamily="2" charset="2"/>
            </a:endParaRPr>
          </a:p>
          <a:p>
            <a:endParaRPr lang="en-GB" dirty="0">
              <a:sym typeface="Wingdings" panose="05000000000000000000" pitchFamily="2" charset="2"/>
            </a:endParaRPr>
          </a:p>
          <a:p>
            <a:r>
              <a:rPr lang="en-GB" dirty="0" smtClean="0">
                <a:sym typeface="Wingdings" panose="05000000000000000000" pitchFamily="2" charset="2"/>
              </a:rPr>
              <a:t>Proposed new layout to be confirmed</a:t>
            </a:r>
          </a:p>
          <a:p>
            <a:pPr lvl="1"/>
            <a:r>
              <a:rPr lang="en-GB" dirty="0" smtClean="0">
                <a:sym typeface="Wingdings" panose="05000000000000000000" pitchFamily="2" charset="2"/>
              </a:rPr>
              <a:t>DFHx1 : 2 x 18kA + 2 x 13kA + 3 x 7kA</a:t>
            </a:r>
          </a:p>
          <a:p>
            <a:pPr lvl="1"/>
            <a:r>
              <a:rPr lang="en-GB" dirty="0" smtClean="0">
                <a:sym typeface="Wingdings" panose="05000000000000000000" pitchFamily="2" charset="2"/>
              </a:rPr>
              <a:t>DFHx2 : 12 x </a:t>
            </a:r>
            <a:r>
              <a:rPr lang="en-GB" dirty="0" smtClean="0">
                <a:sym typeface="Wingdings" panose="05000000000000000000" pitchFamily="2" charset="2"/>
              </a:rPr>
              <a:t>2kA</a:t>
            </a:r>
          </a:p>
          <a:p>
            <a:pPr lvl="1"/>
            <a:r>
              <a:rPr lang="en-GB" b="1" dirty="0" smtClean="0">
                <a:sym typeface="Wingdings" panose="05000000000000000000" pitchFamily="2" charset="2"/>
              </a:rPr>
              <a:t>Do we go ahead with this layout for the DFH design ?</a:t>
            </a:r>
            <a:endParaRPr lang="en-GB" b="1" dirty="0" smtClean="0">
              <a:sym typeface="Wingdings" panose="05000000000000000000" pitchFamily="2" charset="2"/>
            </a:endParaRP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pic>
        <p:nvPicPr>
          <p:cNvPr id="4" name="Picture 3"/>
          <p:cNvPicPr>
            <a:picLocks noChangeAspect="1"/>
          </p:cNvPicPr>
          <p:nvPr/>
        </p:nvPicPr>
        <p:blipFill>
          <a:blip r:embed="rId2"/>
          <a:stretch>
            <a:fillRect/>
          </a:stretch>
        </p:blipFill>
        <p:spPr>
          <a:xfrm>
            <a:off x="0" y="4830986"/>
            <a:ext cx="12192000" cy="2027013"/>
          </a:xfrm>
          <a:prstGeom prst="rect">
            <a:avLst/>
          </a:prstGeom>
        </p:spPr>
      </p:pic>
    </p:spTree>
    <p:extLst>
      <p:ext uri="{BB962C8B-B14F-4D97-AF65-F5344CB8AC3E}">
        <p14:creationId xmlns:p14="http://schemas.microsoft.com/office/powerpoint/2010/main" val="279706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ontent Placeholder 2"/>
          <p:cNvSpPr txBox="1">
            <a:spLocks/>
          </p:cNvSpPr>
          <p:nvPr/>
        </p:nvSpPr>
        <p:spPr>
          <a:xfrm>
            <a:off x="6115306" y="1040232"/>
            <a:ext cx="5756366" cy="581776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sym typeface="Wingdings" panose="05000000000000000000" pitchFamily="2" charset="2"/>
              </a:rPr>
              <a:t> </a:t>
            </a:r>
          </a:p>
          <a:p>
            <a:pPr lvl="1"/>
            <a:r>
              <a:rPr lang="en-GB" dirty="0" smtClean="0">
                <a:solidFill>
                  <a:srgbClr val="0070C0"/>
                </a:solidFill>
                <a:sym typeface="Wingdings" panose="05000000000000000000" pitchFamily="2" charset="2"/>
              </a:rPr>
              <a:t>Splices in parallel </a:t>
            </a:r>
            <a:r>
              <a:rPr lang="en-GB" dirty="0" smtClean="0">
                <a:sym typeface="Wingdings" panose="05000000000000000000" pitchFamily="2" charset="2"/>
              </a:rPr>
              <a:t>circuits with same upstream &amp; downstream </a:t>
            </a:r>
            <a:r>
              <a:rPr lang="en-GB" dirty="0" smtClean="0">
                <a:sym typeface="Wingdings" panose="05000000000000000000" pitchFamily="2" charset="2"/>
              </a:rPr>
              <a:t>pressures</a:t>
            </a:r>
            <a:endParaRPr lang="en-GB" dirty="0" smtClean="0">
              <a:sym typeface="Wingdings" panose="05000000000000000000" pitchFamily="2" charset="2"/>
            </a:endParaRPr>
          </a:p>
          <a:p>
            <a:pPr lvl="1"/>
            <a:endParaRPr lang="en-GB" dirty="0" smtClean="0">
              <a:sym typeface="Wingdings" panose="05000000000000000000" pitchFamily="2" charset="2"/>
            </a:endParaRPr>
          </a:p>
          <a:p>
            <a:pPr lvl="1"/>
            <a:endParaRPr lang="en-GB" dirty="0">
              <a:sym typeface="Wingdings" panose="05000000000000000000" pitchFamily="2" charset="2"/>
            </a:endParaRPr>
          </a:p>
          <a:p>
            <a:pPr lvl="1"/>
            <a:endParaRPr lang="en-GB" dirty="0" smtClean="0">
              <a:sym typeface="Wingdings" panose="05000000000000000000" pitchFamily="2" charset="2"/>
            </a:endParaRPr>
          </a:p>
          <a:p>
            <a:pPr lvl="1"/>
            <a:endParaRPr lang="en-GB" dirty="0">
              <a:sym typeface="Wingdings" panose="05000000000000000000" pitchFamily="2" charset="2"/>
            </a:endParaRPr>
          </a:p>
          <a:p>
            <a:pPr lvl="1"/>
            <a:endParaRPr lang="en-GB" dirty="0" smtClean="0">
              <a:sym typeface="Wingdings" panose="05000000000000000000" pitchFamily="2" charset="2"/>
            </a:endParaRPr>
          </a:p>
          <a:p>
            <a:pPr lvl="1"/>
            <a:endParaRPr lang="en-GB" dirty="0">
              <a:sym typeface="Wingdings" panose="05000000000000000000" pitchFamily="2" charset="2"/>
            </a:endParaRPr>
          </a:p>
          <a:p>
            <a:pPr lvl="1"/>
            <a:endParaRPr lang="en-GB" dirty="0" smtClean="0">
              <a:sym typeface="Wingdings" panose="05000000000000000000" pitchFamily="2" charset="2"/>
            </a:endParaRPr>
          </a:p>
          <a:p>
            <a:pPr lvl="1"/>
            <a:r>
              <a:rPr lang="en-GB" dirty="0" smtClean="0">
                <a:solidFill>
                  <a:srgbClr val="00B050"/>
                </a:solidFill>
                <a:sym typeface="Wingdings" panose="05000000000000000000" pitchFamily="2" charset="2"/>
              </a:rPr>
              <a:t>Pros:</a:t>
            </a:r>
          </a:p>
          <a:p>
            <a:pPr lvl="2"/>
            <a:r>
              <a:rPr lang="en-GB" dirty="0" smtClean="0">
                <a:sym typeface="Wingdings" panose="05000000000000000000" pitchFamily="2" charset="2"/>
              </a:rPr>
              <a:t>CL flows independent from splices needs</a:t>
            </a:r>
          </a:p>
          <a:p>
            <a:pPr lvl="2"/>
            <a:r>
              <a:rPr lang="en-GB" dirty="0">
                <a:latin typeface="Calibri" panose="020F0502020204030204" pitchFamily="34" charset="0"/>
                <a:sym typeface="Wingdings" panose="05000000000000000000" pitchFamily="2" charset="2"/>
              </a:rPr>
              <a:t>↗ </a:t>
            </a:r>
            <a:r>
              <a:rPr lang="en-GB" dirty="0" smtClean="0">
                <a:sym typeface="Wingdings" panose="05000000000000000000" pitchFamily="2" charset="2"/>
              </a:rPr>
              <a:t>Recovery line flow  </a:t>
            </a:r>
            <a:r>
              <a:rPr lang="en-GB" dirty="0" smtClean="0">
                <a:latin typeface="Calibri" panose="020F0502020204030204" pitchFamily="34" charset="0"/>
                <a:sym typeface="Wingdings" panose="05000000000000000000" pitchFamily="2" charset="2"/>
              </a:rPr>
              <a:t>↗ </a:t>
            </a:r>
            <a:r>
              <a:rPr lang="en-GB" dirty="0" err="1" smtClean="0">
                <a:latin typeface="Calibri" panose="020F0502020204030204" pitchFamily="34" charset="0"/>
                <a:sym typeface="Wingdings" panose="05000000000000000000" pitchFamily="2" charset="2"/>
              </a:rPr>
              <a:t>T</a:t>
            </a:r>
            <a:r>
              <a:rPr lang="en-GB" baseline="-25000" dirty="0" err="1" smtClean="0">
                <a:latin typeface="Calibri" panose="020F0502020204030204" pitchFamily="34" charset="0"/>
                <a:sym typeface="Wingdings" panose="05000000000000000000" pitchFamily="2" charset="2"/>
              </a:rPr>
              <a:t>inlet</a:t>
            </a:r>
            <a:r>
              <a:rPr lang="en-GB" dirty="0" smtClean="0">
                <a:latin typeface="Calibri" panose="020F0502020204030204" pitchFamily="34" charset="0"/>
                <a:sym typeface="Wingdings" panose="05000000000000000000" pitchFamily="2" charset="2"/>
              </a:rPr>
              <a:t> + flow around splices (limited effect though)</a:t>
            </a:r>
          </a:p>
          <a:p>
            <a:pPr lvl="1"/>
            <a:r>
              <a:rPr lang="en-GB" dirty="0" smtClean="0">
                <a:solidFill>
                  <a:schemeClr val="accent2"/>
                </a:solidFill>
                <a:latin typeface="Calibri" panose="020F0502020204030204" pitchFamily="34" charset="0"/>
                <a:sym typeface="Wingdings" panose="05000000000000000000" pitchFamily="2" charset="2"/>
              </a:rPr>
              <a:t>Cons:</a:t>
            </a:r>
          </a:p>
          <a:p>
            <a:pPr lvl="2"/>
            <a:r>
              <a:rPr lang="en-GB" dirty="0" smtClean="0">
                <a:solidFill>
                  <a:srgbClr val="FF0000"/>
                </a:solidFill>
                <a:latin typeface="Calibri" panose="020F0502020204030204" pitchFamily="34" charset="0"/>
                <a:sym typeface="Wingdings" panose="05000000000000000000" pitchFamily="2" charset="2"/>
              </a:rPr>
              <a:t>Difficult</a:t>
            </a:r>
            <a:r>
              <a:rPr lang="en-GB" dirty="0" smtClean="0">
                <a:latin typeface="Calibri" panose="020F0502020204030204" pitchFamily="34" charset="0"/>
                <a:sym typeface="Wingdings" panose="05000000000000000000" pitchFamily="2" charset="2"/>
              </a:rPr>
              <a:t> to ensure equal parallel flows</a:t>
            </a:r>
          </a:p>
          <a:p>
            <a:pPr lvl="2"/>
            <a:r>
              <a:rPr lang="en-GB" dirty="0" smtClean="0">
                <a:solidFill>
                  <a:schemeClr val="accent2"/>
                </a:solidFill>
                <a:latin typeface="Calibri" panose="020F0502020204030204" pitchFamily="34" charset="0"/>
                <a:sym typeface="Wingdings" panose="05000000000000000000" pitchFamily="2" charset="2"/>
              </a:rPr>
              <a:t>Limited</a:t>
            </a:r>
            <a:r>
              <a:rPr lang="en-GB" dirty="0" smtClean="0">
                <a:latin typeface="Calibri" panose="020F0502020204030204" pitchFamily="34" charset="0"/>
                <a:sym typeface="Wingdings" panose="05000000000000000000" pitchFamily="2" charset="2"/>
              </a:rPr>
              <a:t> margin to increase splice flow</a:t>
            </a:r>
          </a:p>
          <a:p>
            <a:pPr lvl="2"/>
            <a:r>
              <a:rPr lang="en-GB" dirty="0" smtClean="0">
                <a:latin typeface="Calibri" panose="020F0502020204030204" pitchFamily="34" charset="0"/>
                <a:sym typeface="Wingdings" panose="05000000000000000000" pitchFamily="2" charset="2"/>
              </a:rPr>
              <a:t>Small flowing sections around splices </a:t>
            </a:r>
            <a:r>
              <a:rPr lang="en-GB" dirty="0" smtClean="0">
                <a:solidFill>
                  <a:schemeClr val="accent2"/>
                </a:solidFill>
                <a:latin typeface="Calibri" panose="020F0502020204030204" pitchFamily="34" charset="0"/>
                <a:sym typeface="Wingdings" panose="05000000000000000000" pitchFamily="2" charset="2"/>
              </a:rPr>
              <a:t>may limit transient</a:t>
            </a:r>
            <a:r>
              <a:rPr lang="en-GB" dirty="0" smtClean="0">
                <a:latin typeface="Calibri" panose="020F0502020204030204" pitchFamily="34" charset="0"/>
                <a:sym typeface="Wingdings" panose="05000000000000000000" pitchFamily="2" charset="2"/>
              </a:rPr>
              <a:t> and abnormal high total flows</a:t>
            </a:r>
          </a:p>
          <a:p>
            <a:endParaRPr lang="en-GB" dirty="0">
              <a:sym typeface="Wingdings" panose="05000000000000000000" pitchFamily="2" charset="2"/>
            </a:endParaRPr>
          </a:p>
        </p:txBody>
      </p:sp>
      <p:sp>
        <p:nvSpPr>
          <p:cNvPr id="2" name="Title 1"/>
          <p:cNvSpPr>
            <a:spLocks noGrp="1"/>
          </p:cNvSpPr>
          <p:nvPr>
            <p:ph type="title"/>
          </p:nvPr>
        </p:nvSpPr>
        <p:spPr>
          <a:xfrm>
            <a:off x="0" y="1"/>
            <a:ext cx="11353800" cy="1064499"/>
          </a:xfrm>
        </p:spPr>
        <p:txBody>
          <a:bodyPr>
            <a:normAutofit/>
          </a:bodyPr>
          <a:lstStyle/>
          <a:p>
            <a:r>
              <a:rPr lang="en-GB" dirty="0" smtClean="0"/>
              <a:t>3. Splices forced cooling </a:t>
            </a:r>
            <a:r>
              <a:rPr lang="en-GB" dirty="0" smtClean="0"/>
              <a:t>principle </a:t>
            </a:r>
            <a:r>
              <a:rPr lang="en-GB" sz="2600" b="1" dirty="0" smtClean="0">
                <a:hlinkClick r:id="rId2"/>
              </a:rPr>
              <a:t>indico786623</a:t>
            </a:r>
            <a:endParaRPr lang="en-GB" sz="2600" b="1" dirty="0"/>
          </a:p>
        </p:txBody>
      </p:sp>
      <p:sp>
        <p:nvSpPr>
          <p:cNvPr id="3" name="Content Placeholder 2"/>
          <p:cNvSpPr>
            <a:spLocks noGrp="1"/>
          </p:cNvSpPr>
          <p:nvPr>
            <p:ph idx="1"/>
          </p:nvPr>
        </p:nvSpPr>
        <p:spPr>
          <a:xfrm>
            <a:off x="0" y="1033382"/>
            <a:ext cx="5756366" cy="5824617"/>
          </a:xfrm>
        </p:spPr>
        <p:txBody>
          <a:bodyPr>
            <a:normAutofit fontScale="92500" lnSpcReduction="10000"/>
          </a:bodyPr>
          <a:lstStyle/>
          <a:p>
            <a:r>
              <a:rPr lang="en-GB" dirty="0" smtClean="0">
                <a:sym typeface="Wingdings" panose="05000000000000000000" pitchFamily="2" charset="2"/>
              </a:rPr>
              <a:t>2 discussed designs</a:t>
            </a:r>
          </a:p>
          <a:p>
            <a:pPr lvl="1"/>
            <a:r>
              <a:rPr lang="en-GB" dirty="0" smtClean="0">
                <a:solidFill>
                  <a:srgbClr val="0070C0"/>
                </a:solidFill>
                <a:sym typeface="Wingdings" panose="05000000000000000000" pitchFamily="2" charset="2"/>
              </a:rPr>
              <a:t>Splice in series </a:t>
            </a:r>
            <a:r>
              <a:rPr lang="en-GB" dirty="0" smtClean="0">
                <a:sym typeface="Wingdings" panose="05000000000000000000" pitchFamily="2" charset="2"/>
              </a:rPr>
              <a:t>with associated current lead + parallel bypass for transient and non nominal </a:t>
            </a:r>
            <a:r>
              <a:rPr lang="en-GB" dirty="0" smtClean="0">
                <a:sym typeface="Wingdings" panose="05000000000000000000" pitchFamily="2" charset="2"/>
              </a:rPr>
              <a:t>operation</a:t>
            </a:r>
          </a:p>
          <a:p>
            <a:pPr lvl="1"/>
            <a:endParaRPr lang="en-GB" dirty="0">
              <a:sym typeface="Wingdings" panose="05000000000000000000" pitchFamily="2" charset="2"/>
            </a:endParaRPr>
          </a:p>
          <a:p>
            <a:pPr lvl="1"/>
            <a:endParaRPr lang="en-GB" dirty="0" smtClean="0">
              <a:sym typeface="Wingdings" panose="05000000000000000000" pitchFamily="2" charset="2"/>
            </a:endParaRPr>
          </a:p>
          <a:p>
            <a:pPr lvl="1"/>
            <a:endParaRPr lang="en-GB" dirty="0">
              <a:sym typeface="Wingdings" panose="05000000000000000000" pitchFamily="2" charset="2"/>
            </a:endParaRPr>
          </a:p>
          <a:p>
            <a:pPr lvl="1"/>
            <a:endParaRPr lang="en-GB" dirty="0" smtClean="0">
              <a:sym typeface="Wingdings" panose="05000000000000000000" pitchFamily="2" charset="2"/>
            </a:endParaRPr>
          </a:p>
          <a:p>
            <a:pPr lvl="1"/>
            <a:endParaRPr lang="en-GB" dirty="0" smtClean="0">
              <a:sym typeface="Wingdings" panose="05000000000000000000" pitchFamily="2" charset="2"/>
            </a:endParaRPr>
          </a:p>
          <a:p>
            <a:pPr lvl="1"/>
            <a:r>
              <a:rPr lang="en-GB" dirty="0" smtClean="0">
                <a:solidFill>
                  <a:srgbClr val="00B050"/>
                </a:solidFill>
                <a:sym typeface="Wingdings" panose="05000000000000000000" pitchFamily="2" charset="2"/>
              </a:rPr>
              <a:t>Pros:</a:t>
            </a:r>
          </a:p>
          <a:p>
            <a:pPr lvl="2"/>
            <a:r>
              <a:rPr lang="en-GB" dirty="0" smtClean="0">
                <a:sym typeface="Wingdings" panose="05000000000000000000" pitchFamily="2" charset="2"/>
              </a:rPr>
              <a:t>Abnormal splices needs </a:t>
            </a:r>
            <a:r>
              <a:rPr lang="en-GB" b="1" dirty="0" smtClean="0">
                <a:solidFill>
                  <a:srgbClr val="00B050"/>
                </a:solidFill>
                <a:sym typeface="Wingdings" panose="05000000000000000000" pitchFamily="2" charset="2"/>
              </a:rPr>
              <a:t>&lt;&lt;</a:t>
            </a:r>
            <a:r>
              <a:rPr lang="en-GB" dirty="0" smtClean="0">
                <a:sym typeface="Wingdings" panose="05000000000000000000" pitchFamily="2" charset="2"/>
              </a:rPr>
              <a:t> CL mass flow</a:t>
            </a:r>
            <a:endParaRPr lang="en-GB" dirty="0" smtClean="0">
              <a:sym typeface="Wingdings" panose="05000000000000000000" pitchFamily="2" charset="2"/>
            </a:endParaRPr>
          </a:p>
          <a:p>
            <a:pPr lvl="2"/>
            <a:r>
              <a:rPr lang="en-GB" dirty="0" smtClean="0">
                <a:sym typeface="Wingdings" panose="05000000000000000000" pitchFamily="2" charset="2"/>
              </a:rPr>
              <a:t>Mass flow around splice </a:t>
            </a:r>
            <a:r>
              <a:rPr lang="en-GB" dirty="0" smtClean="0">
                <a:solidFill>
                  <a:srgbClr val="00B050"/>
                </a:solidFill>
                <a:sym typeface="Wingdings" panose="05000000000000000000" pitchFamily="2" charset="2"/>
              </a:rPr>
              <a:t>independent</a:t>
            </a:r>
            <a:r>
              <a:rPr lang="en-GB" dirty="0" smtClean="0">
                <a:sym typeface="Wingdings" panose="05000000000000000000" pitchFamily="2" charset="2"/>
              </a:rPr>
              <a:t> from local pressure drop</a:t>
            </a:r>
          </a:p>
          <a:p>
            <a:pPr lvl="2"/>
            <a:r>
              <a:rPr lang="en-GB" dirty="0" smtClean="0">
                <a:solidFill>
                  <a:srgbClr val="00B050"/>
                </a:solidFill>
                <a:sym typeface="Wingdings" panose="05000000000000000000" pitchFamily="2" charset="2"/>
              </a:rPr>
              <a:t>Big bypass </a:t>
            </a:r>
            <a:r>
              <a:rPr lang="en-GB" dirty="0" smtClean="0">
                <a:sym typeface="Wingdings" panose="05000000000000000000" pitchFamily="2" charset="2"/>
              </a:rPr>
              <a:t>for transients and control</a:t>
            </a:r>
          </a:p>
          <a:p>
            <a:pPr lvl="1"/>
            <a:r>
              <a:rPr lang="en-GB" dirty="0" smtClean="0">
                <a:solidFill>
                  <a:schemeClr val="accent2"/>
                </a:solidFill>
                <a:sym typeface="Wingdings" panose="05000000000000000000" pitchFamily="2" charset="2"/>
              </a:rPr>
              <a:t>Cons:</a:t>
            </a:r>
          </a:p>
          <a:p>
            <a:pPr lvl="2"/>
            <a:r>
              <a:rPr lang="en-GB" dirty="0">
                <a:latin typeface="Calibri" panose="020F0502020204030204" pitchFamily="34" charset="0"/>
                <a:sym typeface="Wingdings" panose="05000000000000000000" pitchFamily="2" charset="2"/>
              </a:rPr>
              <a:t>↗ </a:t>
            </a:r>
            <a:r>
              <a:rPr lang="en-GB" dirty="0" smtClean="0">
                <a:latin typeface="Calibri" panose="020F0502020204030204" pitchFamily="34" charset="0"/>
                <a:sym typeface="Wingdings" panose="05000000000000000000" pitchFamily="2" charset="2"/>
              </a:rPr>
              <a:t>b</a:t>
            </a:r>
            <a:r>
              <a:rPr lang="en-GB" dirty="0" smtClean="0">
                <a:sym typeface="Wingdings" panose="05000000000000000000" pitchFamily="2" charset="2"/>
              </a:rPr>
              <a:t>ypass flow does not increase splice flow (only inlet temperature)</a:t>
            </a:r>
            <a:endParaRPr lang="en-GB" dirty="0" smtClean="0">
              <a:latin typeface="Calibri" panose="020F0502020204030204" pitchFamily="34" charset="0"/>
              <a:sym typeface="Wingdings" panose="05000000000000000000" pitchFamily="2" charset="2"/>
            </a:endParaRPr>
          </a:p>
          <a:p>
            <a:pPr lvl="2"/>
            <a:r>
              <a:rPr lang="en-GB" dirty="0" smtClean="0">
                <a:latin typeface="Calibri" panose="020F0502020204030204" pitchFamily="34" charset="0"/>
                <a:sym typeface="Wingdings" panose="05000000000000000000" pitchFamily="2" charset="2"/>
              </a:rPr>
              <a:t>If splices needs more than CL flow  CL may be </a:t>
            </a:r>
            <a:r>
              <a:rPr lang="en-GB" dirty="0" smtClean="0">
                <a:solidFill>
                  <a:schemeClr val="accent2"/>
                </a:solidFill>
                <a:latin typeface="Calibri" panose="020F0502020204030204" pitchFamily="34" charset="0"/>
                <a:sym typeface="Wingdings" panose="05000000000000000000" pitchFamily="2" charset="2"/>
              </a:rPr>
              <a:t>overcooled</a:t>
            </a:r>
            <a:r>
              <a:rPr lang="en-GB" dirty="0" smtClean="0">
                <a:latin typeface="Calibri" panose="020F0502020204030204" pitchFamily="34" charset="0"/>
                <a:sym typeface="Wingdings" panose="05000000000000000000" pitchFamily="2" charset="2"/>
              </a:rPr>
              <a:t> (very high margin though)</a:t>
            </a:r>
            <a:endParaRPr lang="en-GB" dirty="0" smtClean="0">
              <a:sym typeface="Wingdings" panose="05000000000000000000" pitchFamily="2" charset="2"/>
            </a:endParaRPr>
          </a:p>
          <a:p>
            <a:pPr lvl="1"/>
            <a:endParaRPr lang="en-GB" dirty="0" smtClean="0">
              <a:sym typeface="Wingdings" panose="05000000000000000000" pitchFamily="2" charset="2"/>
            </a:endParaRPr>
          </a:p>
          <a:p>
            <a:endParaRPr lang="en-GB" dirty="0" smtClean="0">
              <a:sym typeface="Wingdings" panose="05000000000000000000" pitchFamily="2" charset="2"/>
            </a:endParaRPr>
          </a:p>
        </p:txBody>
      </p:sp>
      <p:grpSp>
        <p:nvGrpSpPr>
          <p:cNvPr id="67" name="Group 66"/>
          <p:cNvGrpSpPr/>
          <p:nvPr/>
        </p:nvGrpSpPr>
        <p:grpSpPr>
          <a:xfrm>
            <a:off x="1395977" y="2471806"/>
            <a:ext cx="4055572" cy="1207062"/>
            <a:chOff x="3573584" y="1768160"/>
            <a:chExt cx="4055572" cy="1207062"/>
          </a:xfrm>
        </p:grpSpPr>
        <p:grpSp>
          <p:nvGrpSpPr>
            <p:cNvPr id="68" name="Group 67"/>
            <p:cNvGrpSpPr/>
            <p:nvPr/>
          </p:nvGrpSpPr>
          <p:grpSpPr>
            <a:xfrm>
              <a:off x="3573584" y="1844335"/>
              <a:ext cx="3774913" cy="1130887"/>
              <a:chOff x="2494884" y="2446827"/>
              <a:chExt cx="3774913" cy="1130887"/>
            </a:xfrm>
          </p:grpSpPr>
          <p:grpSp>
            <p:nvGrpSpPr>
              <p:cNvPr id="72" name="Group 71"/>
              <p:cNvGrpSpPr/>
              <p:nvPr/>
            </p:nvGrpSpPr>
            <p:grpSpPr>
              <a:xfrm>
                <a:off x="2494884" y="2446827"/>
                <a:ext cx="3774913" cy="1130887"/>
                <a:chOff x="2576551" y="1366618"/>
                <a:chExt cx="3774913" cy="1130887"/>
              </a:xfrm>
            </p:grpSpPr>
            <p:sp>
              <p:nvSpPr>
                <p:cNvPr id="75" name="Rectangle 74"/>
                <p:cNvSpPr/>
                <p:nvPr/>
              </p:nvSpPr>
              <p:spPr>
                <a:xfrm>
                  <a:off x="2635135" y="1379912"/>
                  <a:ext cx="3133898" cy="1117593"/>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76" name="Rectangle 75"/>
                <p:cNvSpPr/>
                <p:nvPr/>
              </p:nvSpPr>
              <p:spPr>
                <a:xfrm>
                  <a:off x="3300153" y="1379912"/>
                  <a:ext cx="2468880" cy="1117593"/>
                </a:xfrm>
                <a:prstGeom prst="rect">
                  <a:avLst/>
                </a:prstGeom>
                <a:solidFill>
                  <a:sysClr val="window" lastClr="FFFFFF">
                    <a:lumMod val="65000"/>
                  </a:sysClr>
                </a:solidFill>
                <a:ln w="952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cxnSp>
              <p:nvCxnSpPr>
                <p:cNvPr id="77" name="Straight Connector 76"/>
                <p:cNvCxnSpPr/>
                <p:nvPr/>
              </p:nvCxnSpPr>
              <p:spPr>
                <a:xfrm>
                  <a:off x="2635135" y="1379913"/>
                  <a:ext cx="3133898" cy="0"/>
                </a:xfrm>
                <a:prstGeom prst="line">
                  <a:avLst/>
                </a:prstGeom>
                <a:noFill/>
                <a:ln w="25400" cap="flat" cmpd="sng" algn="ctr">
                  <a:solidFill>
                    <a:sysClr val="windowText" lastClr="000000"/>
                  </a:solidFill>
                  <a:prstDash val="solid"/>
                </a:ln>
                <a:effectLst/>
              </p:spPr>
            </p:cxnSp>
            <p:cxnSp>
              <p:nvCxnSpPr>
                <p:cNvPr id="78" name="Straight Connector 77"/>
                <p:cNvCxnSpPr/>
                <p:nvPr/>
              </p:nvCxnSpPr>
              <p:spPr>
                <a:xfrm>
                  <a:off x="2635135" y="2497505"/>
                  <a:ext cx="3133898" cy="0"/>
                </a:xfrm>
                <a:prstGeom prst="line">
                  <a:avLst/>
                </a:prstGeom>
                <a:noFill/>
                <a:ln w="25400" cap="flat" cmpd="sng" algn="ctr">
                  <a:solidFill>
                    <a:sysClr val="windowText" lastClr="000000"/>
                  </a:solidFill>
                  <a:prstDash val="solid"/>
                </a:ln>
                <a:effectLst/>
              </p:spPr>
            </p:cxnSp>
            <p:sp>
              <p:nvSpPr>
                <p:cNvPr id="79" name="Rectangle 78"/>
                <p:cNvSpPr/>
                <p:nvPr/>
              </p:nvSpPr>
              <p:spPr>
                <a:xfrm>
                  <a:off x="2635134" y="1485151"/>
                  <a:ext cx="3410859" cy="21047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80" name="Rectangle 79"/>
                <p:cNvSpPr/>
                <p:nvPr/>
              </p:nvSpPr>
              <p:spPr>
                <a:xfrm>
                  <a:off x="3788199" y="1552119"/>
                  <a:ext cx="571870" cy="76538"/>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81" name="Freeform 80"/>
                <p:cNvSpPr/>
                <p:nvPr/>
              </p:nvSpPr>
              <p:spPr>
                <a:xfrm>
                  <a:off x="2638425" y="1588294"/>
                  <a:ext cx="1150144" cy="356075"/>
                </a:xfrm>
                <a:custGeom>
                  <a:avLst/>
                  <a:gdLst>
                    <a:gd name="connsiteX0" fmla="*/ 1150144 w 1150144"/>
                    <a:gd name="connsiteY0" fmla="*/ 0 h 185737"/>
                    <a:gd name="connsiteX1" fmla="*/ 376238 w 1150144"/>
                    <a:gd name="connsiteY1" fmla="*/ 0 h 185737"/>
                    <a:gd name="connsiteX2" fmla="*/ 0 w 1150144"/>
                    <a:gd name="connsiteY2" fmla="*/ 185737 h 185737"/>
                  </a:gdLst>
                  <a:ahLst/>
                  <a:cxnLst>
                    <a:cxn ang="0">
                      <a:pos x="connsiteX0" y="connsiteY0"/>
                    </a:cxn>
                    <a:cxn ang="0">
                      <a:pos x="connsiteX1" y="connsiteY1"/>
                    </a:cxn>
                    <a:cxn ang="0">
                      <a:pos x="connsiteX2" y="connsiteY2"/>
                    </a:cxn>
                  </a:cxnLst>
                  <a:rect l="l" t="t" r="r" b="b"/>
                  <a:pathLst>
                    <a:path w="1150144" h="185737">
                      <a:moveTo>
                        <a:pt x="1150144" y="0"/>
                      </a:moveTo>
                      <a:lnTo>
                        <a:pt x="376238" y="0"/>
                      </a:lnTo>
                      <a:lnTo>
                        <a:pt x="0" y="185737"/>
                      </a:ln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82" name="Straight Connector 81"/>
                <p:cNvCxnSpPr>
                  <a:stCxn id="80" idx="3"/>
                </p:cNvCxnSpPr>
                <p:nvPr/>
              </p:nvCxnSpPr>
              <p:spPr>
                <a:xfrm flipV="1">
                  <a:off x="4360069" y="1588293"/>
                  <a:ext cx="1685925" cy="2095"/>
                </a:xfrm>
                <a:prstGeom prst="line">
                  <a:avLst/>
                </a:prstGeom>
                <a:noFill/>
                <a:ln w="12700" cap="flat" cmpd="sng" algn="ctr">
                  <a:solidFill>
                    <a:srgbClr val="700A00">
                      <a:lumMod val="60000"/>
                      <a:lumOff val="40000"/>
                    </a:srgbClr>
                  </a:solidFill>
                  <a:prstDash val="sysDot"/>
                </a:ln>
                <a:effectLst/>
              </p:spPr>
            </p:cxnSp>
            <p:sp>
              <p:nvSpPr>
                <p:cNvPr id="83" name="Freeform 82"/>
                <p:cNvSpPr/>
                <p:nvPr/>
              </p:nvSpPr>
              <p:spPr>
                <a:xfrm>
                  <a:off x="5765006" y="1381125"/>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84" name="Freeform 83"/>
                <p:cNvSpPr/>
                <p:nvPr/>
              </p:nvSpPr>
              <p:spPr>
                <a:xfrm flipV="1">
                  <a:off x="5766197" y="170313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85" name="Right Arrow 84"/>
                <p:cNvSpPr/>
                <p:nvPr/>
              </p:nvSpPr>
              <p:spPr>
                <a:xfrm>
                  <a:off x="6061742" y="1516539"/>
                  <a:ext cx="289722" cy="143507"/>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86" name="TextBox 85"/>
                <p:cNvSpPr txBox="1"/>
                <p:nvPr/>
              </p:nvSpPr>
              <p:spPr>
                <a:xfrm>
                  <a:off x="2576551" y="1366618"/>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P1, T1</a:t>
                  </a:r>
                  <a:endParaRPr kumimoji="0" lang="en-GB" sz="1000" b="1" i="0" u="none" strike="noStrike" kern="0" cap="none" spc="0" normalizeH="0" baseline="0" noProof="0" dirty="0">
                    <a:ln>
                      <a:noFill/>
                    </a:ln>
                    <a:solidFill>
                      <a:prstClr val="black"/>
                    </a:solidFill>
                    <a:effectLst/>
                    <a:uLnTx/>
                    <a:uFillTx/>
                    <a:latin typeface="Arial"/>
                  </a:endParaRPr>
                </a:p>
              </p:txBody>
            </p:sp>
            <p:sp>
              <p:nvSpPr>
                <p:cNvPr id="87" name="TextBox 86"/>
                <p:cNvSpPr txBox="1"/>
                <p:nvPr/>
              </p:nvSpPr>
              <p:spPr>
                <a:xfrm>
                  <a:off x="5274615" y="1514066"/>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Pc, Tc</a:t>
                  </a:r>
                  <a:endParaRPr kumimoji="0" lang="en-GB" sz="1000" b="1" i="0" u="none" strike="noStrike" kern="0" cap="none" spc="0" normalizeH="0" baseline="0" noProof="0" dirty="0">
                    <a:ln>
                      <a:noFill/>
                    </a:ln>
                    <a:solidFill>
                      <a:prstClr val="black"/>
                    </a:solidFill>
                    <a:effectLst/>
                    <a:uLnTx/>
                    <a:uFillTx/>
                    <a:latin typeface="Arial"/>
                  </a:endParaRPr>
                </a:p>
              </p:txBody>
            </p:sp>
            <p:grpSp>
              <p:nvGrpSpPr>
                <p:cNvPr id="88" name="Group 87"/>
                <p:cNvGrpSpPr/>
                <p:nvPr/>
              </p:nvGrpSpPr>
              <p:grpSpPr>
                <a:xfrm flipV="1">
                  <a:off x="2635134" y="1934261"/>
                  <a:ext cx="3716330" cy="563244"/>
                  <a:chOff x="2787534" y="1533525"/>
                  <a:chExt cx="3716330" cy="563244"/>
                </a:xfrm>
              </p:grpSpPr>
              <p:sp>
                <p:nvSpPr>
                  <p:cNvPr id="93" name="Rectangle 92"/>
                  <p:cNvSpPr/>
                  <p:nvPr/>
                </p:nvSpPr>
                <p:spPr>
                  <a:xfrm>
                    <a:off x="2787534" y="1637551"/>
                    <a:ext cx="3410859" cy="21047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94" name="Rectangle 93"/>
                  <p:cNvSpPr/>
                  <p:nvPr/>
                </p:nvSpPr>
                <p:spPr>
                  <a:xfrm>
                    <a:off x="3940599" y="1704519"/>
                    <a:ext cx="571870" cy="76538"/>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95" name="Freeform 94"/>
                  <p:cNvSpPr/>
                  <p:nvPr/>
                </p:nvSpPr>
                <p:spPr>
                  <a:xfrm>
                    <a:off x="2790825" y="1740694"/>
                    <a:ext cx="1150144" cy="356075"/>
                  </a:xfrm>
                  <a:custGeom>
                    <a:avLst/>
                    <a:gdLst>
                      <a:gd name="connsiteX0" fmla="*/ 1150144 w 1150144"/>
                      <a:gd name="connsiteY0" fmla="*/ 0 h 185737"/>
                      <a:gd name="connsiteX1" fmla="*/ 376238 w 1150144"/>
                      <a:gd name="connsiteY1" fmla="*/ 0 h 185737"/>
                      <a:gd name="connsiteX2" fmla="*/ 0 w 1150144"/>
                      <a:gd name="connsiteY2" fmla="*/ 185737 h 185737"/>
                    </a:gdLst>
                    <a:ahLst/>
                    <a:cxnLst>
                      <a:cxn ang="0">
                        <a:pos x="connsiteX0" y="connsiteY0"/>
                      </a:cxn>
                      <a:cxn ang="0">
                        <a:pos x="connsiteX1" y="connsiteY1"/>
                      </a:cxn>
                      <a:cxn ang="0">
                        <a:pos x="connsiteX2" y="connsiteY2"/>
                      </a:cxn>
                    </a:cxnLst>
                    <a:rect l="l" t="t" r="r" b="b"/>
                    <a:pathLst>
                      <a:path w="1150144" h="185737">
                        <a:moveTo>
                          <a:pt x="1150144" y="0"/>
                        </a:moveTo>
                        <a:lnTo>
                          <a:pt x="376238" y="0"/>
                        </a:lnTo>
                        <a:lnTo>
                          <a:pt x="0" y="185737"/>
                        </a:ln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96" name="Straight Connector 95"/>
                  <p:cNvCxnSpPr>
                    <a:stCxn id="94" idx="3"/>
                  </p:cNvCxnSpPr>
                  <p:nvPr/>
                </p:nvCxnSpPr>
                <p:spPr>
                  <a:xfrm flipV="1">
                    <a:off x="4512469" y="1740693"/>
                    <a:ext cx="1685925" cy="2095"/>
                  </a:xfrm>
                  <a:prstGeom prst="line">
                    <a:avLst/>
                  </a:prstGeom>
                  <a:noFill/>
                  <a:ln w="12700" cap="flat" cmpd="sng" algn="ctr">
                    <a:solidFill>
                      <a:srgbClr val="700A00">
                        <a:lumMod val="60000"/>
                        <a:lumOff val="40000"/>
                      </a:srgbClr>
                    </a:solidFill>
                    <a:prstDash val="sysDot"/>
                  </a:ln>
                  <a:effectLst/>
                </p:spPr>
              </p:cxnSp>
              <p:sp>
                <p:nvSpPr>
                  <p:cNvPr id="97" name="Freeform 96"/>
                  <p:cNvSpPr/>
                  <p:nvPr/>
                </p:nvSpPr>
                <p:spPr>
                  <a:xfrm>
                    <a:off x="5915025" y="1533525"/>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98" name="Freeform 97"/>
                  <p:cNvSpPr/>
                  <p:nvPr/>
                </p:nvSpPr>
                <p:spPr>
                  <a:xfrm flipV="1">
                    <a:off x="5918597" y="185553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99" name="Right Arrow 98"/>
                  <p:cNvSpPr/>
                  <p:nvPr/>
                </p:nvSpPr>
                <p:spPr>
                  <a:xfrm>
                    <a:off x="6214142" y="1668939"/>
                    <a:ext cx="289722" cy="143507"/>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89" name="Rectangle 88"/>
                <p:cNvSpPr/>
                <p:nvPr/>
              </p:nvSpPr>
              <p:spPr>
                <a:xfrm flipV="1">
                  <a:off x="3205867" y="1817435"/>
                  <a:ext cx="2832983" cy="24375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90" name="Freeform 89"/>
                <p:cNvSpPr/>
                <p:nvPr/>
              </p:nvSpPr>
              <p:spPr>
                <a:xfrm flipV="1">
                  <a:off x="5762624" y="2064173"/>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91" name="Freeform 90"/>
                <p:cNvSpPr/>
                <p:nvPr/>
              </p:nvSpPr>
              <p:spPr>
                <a:xfrm>
                  <a:off x="5762624" y="171007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92" name="Right Arrow 91"/>
                <p:cNvSpPr/>
                <p:nvPr/>
              </p:nvSpPr>
              <p:spPr>
                <a:xfrm>
                  <a:off x="6061742" y="1816695"/>
                  <a:ext cx="289722" cy="244496"/>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73" name="TextBox 72"/>
              <p:cNvSpPr txBox="1"/>
              <p:nvPr/>
            </p:nvSpPr>
            <p:spPr>
              <a:xfrm>
                <a:off x="5184660" y="3292969"/>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Pa, Ta</a:t>
                </a:r>
                <a:endParaRPr kumimoji="0" lang="en-GB" sz="1000" b="1" i="0" u="none" strike="noStrike" kern="0" cap="none" spc="0" normalizeH="0" baseline="0" noProof="0" dirty="0">
                  <a:ln>
                    <a:noFill/>
                  </a:ln>
                  <a:solidFill>
                    <a:prstClr val="black"/>
                  </a:solidFill>
                  <a:effectLst/>
                  <a:uLnTx/>
                  <a:uFillTx/>
                  <a:latin typeface="Arial"/>
                </a:endParaRPr>
              </a:p>
            </p:txBody>
          </p:sp>
          <p:sp>
            <p:nvSpPr>
              <p:cNvPr id="74" name="TextBox 73"/>
              <p:cNvSpPr txBox="1"/>
              <p:nvPr/>
            </p:nvSpPr>
            <p:spPr>
              <a:xfrm>
                <a:off x="5190816" y="2884177"/>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P2, T2</a:t>
                </a:r>
                <a:endParaRPr kumimoji="0" lang="en-GB" sz="1000" b="1" i="0" u="none" strike="noStrike" kern="0" cap="none" spc="0" normalizeH="0" baseline="0" noProof="0" dirty="0">
                  <a:ln>
                    <a:noFill/>
                  </a:ln>
                  <a:solidFill>
                    <a:prstClr val="black"/>
                  </a:solidFill>
                  <a:effectLst/>
                  <a:uLnTx/>
                  <a:uFillTx/>
                  <a:latin typeface="Arial"/>
                </a:endParaRPr>
              </a:p>
            </p:txBody>
          </p:sp>
        </p:grpSp>
        <mc:AlternateContent xmlns:mc="http://schemas.openxmlformats.org/markup-compatibility/2006" xmlns:a14="http://schemas.microsoft.com/office/drawing/2010/main">
          <mc:Choice Requires="a14">
            <p:sp>
              <p:nvSpPr>
                <p:cNvPr id="69" name="TextBox 68"/>
                <p:cNvSpPr txBox="1"/>
                <p:nvPr/>
              </p:nvSpPr>
              <p:spPr>
                <a:xfrm>
                  <a:off x="7060987" y="2106024"/>
                  <a:ext cx="568169" cy="199285"/>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𝑏𝑦𝑝𝑎𝑠𝑠</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7060987" y="2106024"/>
                  <a:ext cx="568169" cy="199285"/>
                </a:xfrm>
                <a:prstGeom prst="rect">
                  <a:avLst/>
                </a:prstGeom>
                <a:blipFill>
                  <a:blip r:embed="rId4"/>
                  <a:stretch>
                    <a:fillRect l="-2128" r="-2128"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TextBox 69"/>
                <p:cNvSpPr txBox="1"/>
                <p:nvPr/>
              </p:nvSpPr>
              <p:spPr>
                <a:xfrm>
                  <a:off x="7064412" y="1768160"/>
                  <a:ext cx="365869"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𝐶𝐿𝑐</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7064412" y="1768160"/>
                  <a:ext cx="365869" cy="184666"/>
                </a:xfrm>
                <a:prstGeom prst="rect">
                  <a:avLst/>
                </a:prstGeom>
                <a:blipFill>
                  <a:blip r:embed="rId5"/>
                  <a:stretch>
                    <a:fillRect l="-5000" t="-3333" r="-1667"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TextBox 70"/>
                <p:cNvSpPr txBox="1"/>
                <p:nvPr/>
              </p:nvSpPr>
              <p:spPr>
                <a:xfrm>
                  <a:off x="7058774" y="2512711"/>
                  <a:ext cx="379463"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𝐶𝐿𝑎</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7058774" y="2512711"/>
                  <a:ext cx="379463" cy="184666"/>
                </a:xfrm>
                <a:prstGeom prst="rect">
                  <a:avLst/>
                </a:prstGeom>
                <a:blipFill>
                  <a:blip r:embed="rId6"/>
                  <a:stretch>
                    <a:fillRect l="-3226" t="-3333" r="-3226" b="-16667"/>
                  </a:stretch>
                </a:blipFill>
              </p:spPr>
              <p:txBody>
                <a:bodyPr/>
                <a:lstStyle/>
                <a:p>
                  <a:r>
                    <a:rPr lang="en-GB">
                      <a:noFill/>
                    </a:rPr>
                    <a:t> </a:t>
                  </a:r>
                </a:p>
              </p:txBody>
            </p:sp>
          </mc:Fallback>
        </mc:AlternateContent>
      </p:grpSp>
      <p:grpSp>
        <p:nvGrpSpPr>
          <p:cNvPr id="100" name="Group 99"/>
          <p:cNvGrpSpPr/>
          <p:nvPr/>
        </p:nvGrpSpPr>
        <p:grpSpPr>
          <a:xfrm>
            <a:off x="7216453" y="2488311"/>
            <a:ext cx="4061907" cy="1190557"/>
            <a:chOff x="7675954" y="1802538"/>
            <a:chExt cx="4061907" cy="1190557"/>
          </a:xfrm>
        </p:grpSpPr>
        <p:grpSp>
          <p:nvGrpSpPr>
            <p:cNvPr id="101" name="Group 100"/>
            <p:cNvGrpSpPr/>
            <p:nvPr/>
          </p:nvGrpSpPr>
          <p:grpSpPr>
            <a:xfrm>
              <a:off x="7675954" y="1857629"/>
              <a:ext cx="3774913" cy="1135466"/>
              <a:chOff x="2576551" y="1362039"/>
              <a:chExt cx="3774913" cy="1135466"/>
            </a:xfrm>
          </p:grpSpPr>
          <p:sp>
            <p:nvSpPr>
              <p:cNvPr id="105" name="Rectangle 104"/>
              <p:cNvSpPr/>
              <p:nvPr/>
            </p:nvSpPr>
            <p:spPr>
              <a:xfrm>
                <a:off x="2635135" y="1379912"/>
                <a:ext cx="3133898" cy="1117593"/>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106" name="Rectangle 105"/>
              <p:cNvSpPr/>
              <p:nvPr/>
            </p:nvSpPr>
            <p:spPr>
              <a:xfrm>
                <a:off x="3300153" y="1379912"/>
                <a:ext cx="1670858" cy="1117593"/>
              </a:xfrm>
              <a:prstGeom prst="rect">
                <a:avLst/>
              </a:prstGeom>
              <a:solidFill>
                <a:sysClr val="window" lastClr="FFFFFF">
                  <a:lumMod val="65000"/>
                </a:sysClr>
              </a:solidFill>
              <a:ln w="952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cxnSp>
            <p:nvCxnSpPr>
              <p:cNvPr id="107" name="Straight Connector 106"/>
              <p:cNvCxnSpPr/>
              <p:nvPr/>
            </p:nvCxnSpPr>
            <p:spPr>
              <a:xfrm>
                <a:off x="2635135" y="1379913"/>
                <a:ext cx="3133898" cy="0"/>
              </a:xfrm>
              <a:prstGeom prst="line">
                <a:avLst/>
              </a:prstGeom>
              <a:noFill/>
              <a:ln w="25400" cap="flat" cmpd="sng" algn="ctr">
                <a:solidFill>
                  <a:sysClr val="windowText" lastClr="000000"/>
                </a:solidFill>
                <a:prstDash val="solid"/>
              </a:ln>
              <a:effectLst/>
            </p:spPr>
          </p:cxnSp>
          <p:cxnSp>
            <p:nvCxnSpPr>
              <p:cNvPr id="108" name="Straight Connector 107"/>
              <p:cNvCxnSpPr/>
              <p:nvPr/>
            </p:nvCxnSpPr>
            <p:spPr>
              <a:xfrm>
                <a:off x="2635135" y="2497505"/>
                <a:ext cx="3133898" cy="0"/>
              </a:xfrm>
              <a:prstGeom prst="line">
                <a:avLst/>
              </a:prstGeom>
              <a:noFill/>
              <a:ln w="25400" cap="flat" cmpd="sng" algn="ctr">
                <a:solidFill>
                  <a:sysClr val="windowText" lastClr="000000"/>
                </a:solidFill>
                <a:prstDash val="solid"/>
              </a:ln>
              <a:effectLst/>
            </p:spPr>
          </p:cxnSp>
          <p:sp>
            <p:nvSpPr>
              <p:cNvPr id="109" name="Rectangle 108"/>
              <p:cNvSpPr/>
              <p:nvPr/>
            </p:nvSpPr>
            <p:spPr>
              <a:xfrm>
                <a:off x="2635134" y="1485151"/>
                <a:ext cx="3410859" cy="21047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110" name="Rectangle 109"/>
              <p:cNvSpPr/>
              <p:nvPr/>
            </p:nvSpPr>
            <p:spPr>
              <a:xfrm>
                <a:off x="3788199" y="1552119"/>
                <a:ext cx="571870" cy="76538"/>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111" name="Freeform 110"/>
              <p:cNvSpPr/>
              <p:nvPr/>
            </p:nvSpPr>
            <p:spPr>
              <a:xfrm>
                <a:off x="2638425" y="1588294"/>
                <a:ext cx="1150144" cy="356075"/>
              </a:xfrm>
              <a:custGeom>
                <a:avLst/>
                <a:gdLst>
                  <a:gd name="connsiteX0" fmla="*/ 1150144 w 1150144"/>
                  <a:gd name="connsiteY0" fmla="*/ 0 h 185737"/>
                  <a:gd name="connsiteX1" fmla="*/ 376238 w 1150144"/>
                  <a:gd name="connsiteY1" fmla="*/ 0 h 185737"/>
                  <a:gd name="connsiteX2" fmla="*/ 0 w 1150144"/>
                  <a:gd name="connsiteY2" fmla="*/ 185737 h 185737"/>
                </a:gdLst>
                <a:ahLst/>
                <a:cxnLst>
                  <a:cxn ang="0">
                    <a:pos x="connsiteX0" y="connsiteY0"/>
                  </a:cxn>
                  <a:cxn ang="0">
                    <a:pos x="connsiteX1" y="connsiteY1"/>
                  </a:cxn>
                  <a:cxn ang="0">
                    <a:pos x="connsiteX2" y="connsiteY2"/>
                  </a:cxn>
                </a:cxnLst>
                <a:rect l="l" t="t" r="r" b="b"/>
                <a:pathLst>
                  <a:path w="1150144" h="185737">
                    <a:moveTo>
                      <a:pt x="1150144" y="0"/>
                    </a:moveTo>
                    <a:lnTo>
                      <a:pt x="376238" y="0"/>
                    </a:lnTo>
                    <a:lnTo>
                      <a:pt x="0" y="185737"/>
                    </a:ln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112" name="Straight Connector 111"/>
              <p:cNvCxnSpPr>
                <a:stCxn id="110" idx="3"/>
              </p:cNvCxnSpPr>
              <p:nvPr/>
            </p:nvCxnSpPr>
            <p:spPr>
              <a:xfrm flipV="1">
                <a:off x="4360069" y="1588293"/>
                <a:ext cx="1685925" cy="2095"/>
              </a:xfrm>
              <a:prstGeom prst="line">
                <a:avLst/>
              </a:prstGeom>
              <a:noFill/>
              <a:ln w="12700" cap="flat" cmpd="sng" algn="ctr">
                <a:solidFill>
                  <a:srgbClr val="700A00">
                    <a:lumMod val="60000"/>
                    <a:lumOff val="40000"/>
                  </a:srgbClr>
                </a:solidFill>
                <a:prstDash val="sysDot"/>
              </a:ln>
              <a:effectLst/>
            </p:spPr>
          </p:cxnSp>
          <p:sp>
            <p:nvSpPr>
              <p:cNvPr id="113" name="Freeform 112"/>
              <p:cNvSpPr/>
              <p:nvPr/>
            </p:nvSpPr>
            <p:spPr>
              <a:xfrm>
                <a:off x="5765006" y="1381125"/>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14" name="Freeform 113"/>
              <p:cNvSpPr/>
              <p:nvPr/>
            </p:nvSpPr>
            <p:spPr>
              <a:xfrm flipV="1">
                <a:off x="5766197" y="170313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15" name="Right Arrow 114"/>
              <p:cNvSpPr/>
              <p:nvPr/>
            </p:nvSpPr>
            <p:spPr>
              <a:xfrm>
                <a:off x="6061742" y="1516539"/>
                <a:ext cx="289722" cy="143507"/>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116" name="TextBox 115"/>
              <p:cNvSpPr txBox="1"/>
              <p:nvPr/>
            </p:nvSpPr>
            <p:spPr>
              <a:xfrm>
                <a:off x="2576551" y="1366618"/>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P1, T1</a:t>
                </a:r>
                <a:endParaRPr kumimoji="0" lang="en-GB" sz="1000" b="1" i="0" u="none" strike="noStrike" kern="0" cap="none" spc="0" normalizeH="0" baseline="0" noProof="0" dirty="0">
                  <a:ln>
                    <a:noFill/>
                  </a:ln>
                  <a:solidFill>
                    <a:prstClr val="black"/>
                  </a:solidFill>
                  <a:effectLst/>
                  <a:uLnTx/>
                  <a:uFillTx/>
                  <a:latin typeface="Arial"/>
                </a:endParaRPr>
              </a:p>
            </p:txBody>
          </p:sp>
          <p:sp>
            <p:nvSpPr>
              <p:cNvPr id="117" name="TextBox 116"/>
              <p:cNvSpPr txBox="1"/>
              <p:nvPr/>
            </p:nvSpPr>
            <p:spPr>
              <a:xfrm>
                <a:off x="5243900" y="1362039"/>
                <a:ext cx="55976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prstClr val="black"/>
                    </a:solidFill>
                    <a:effectLst/>
                    <a:uLnTx/>
                    <a:uFillTx/>
                    <a:latin typeface="Arial"/>
                  </a:rPr>
                  <a:t>P2, T2</a:t>
                </a:r>
                <a:endParaRPr kumimoji="0" lang="en-GB" sz="1000" b="1" i="0" u="none" strike="noStrike" kern="0" cap="none" spc="0" normalizeH="0" baseline="0" noProof="0" dirty="0">
                  <a:ln>
                    <a:noFill/>
                  </a:ln>
                  <a:solidFill>
                    <a:prstClr val="black"/>
                  </a:solidFill>
                  <a:effectLst/>
                  <a:uLnTx/>
                  <a:uFillTx/>
                  <a:latin typeface="Arial"/>
                </a:endParaRPr>
              </a:p>
            </p:txBody>
          </p:sp>
          <p:grpSp>
            <p:nvGrpSpPr>
              <p:cNvPr id="118" name="Group 117"/>
              <p:cNvGrpSpPr/>
              <p:nvPr/>
            </p:nvGrpSpPr>
            <p:grpSpPr>
              <a:xfrm flipV="1">
                <a:off x="2635134" y="1934261"/>
                <a:ext cx="3716330" cy="563244"/>
                <a:chOff x="2787534" y="1533525"/>
                <a:chExt cx="3716330" cy="563244"/>
              </a:xfrm>
            </p:grpSpPr>
            <p:sp>
              <p:nvSpPr>
                <p:cNvPr id="123" name="Rectangle 122"/>
                <p:cNvSpPr/>
                <p:nvPr/>
              </p:nvSpPr>
              <p:spPr>
                <a:xfrm>
                  <a:off x="2787534" y="1637551"/>
                  <a:ext cx="3410859" cy="21047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124" name="Rectangle 123"/>
                <p:cNvSpPr/>
                <p:nvPr/>
              </p:nvSpPr>
              <p:spPr>
                <a:xfrm>
                  <a:off x="3940599" y="1704519"/>
                  <a:ext cx="571870" cy="76538"/>
                </a:xfrm>
                <a:prstGeom prst="rect">
                  <a:avLst/>
                </a:prstGeom>
                <a:solidFill>
                  <a:srgbClr val="C00000"/>
                </a:solidFill>
                <a:ln w="9525" cap="flat" cmpd="sng" algn="ctr">
                  <a:noFill/>
                  <a:prstDash val="solid"/>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sp>
              <p:nvSpPr>
                <p:cNvPr id="125" name="Freeform 124"/>
                <p:cNvSpPr/>
                <p:nvPr/>
              </p:nvSpPr>
              <p:spPr>
                <a:xfrm>
                  <a:off x="2790825" y="1740694"/>
                  <a:ext cx="1150144" cy="356075"/>
                </a:xfrm>
                <a:custGeom>
                  <a:avLst/>
                  <a:gdLst>
                    <a:gd name="connsiteX0" fmla="*/ 1150144 w 1150144"/>
                    <a:gd name="connsiteY0" fmla="*/ 0 h 185737"/>
                    <a:gd name="connsiteX1" fmla="*/ 376238 w 1150144"/>
                    <a:gd name="connsiteY1" fmla="*/ 0 h 185737"/>
                    <a:gd name="connsiteX2" fmla="*/ 0 w 1150144"/>
                    <a:gd name="connsiteY2" fmla="*/ 185737 h 185737"/>
                  </a:gdLst>
                  <a:ahLst/>
                  <a:cxnLst>
                    <a:cxn ang="0">
                      <a:pos x="connsiteX0" y="connsiteY0"/>
                    </a:cxn>
                    <a:cxn ang="0">
                      <a:pos x="connsiteX1" y="connsiteY1"/>
                    </a:cxn>
                    <a:cxn ang="0">
                      <a:pos x="connsiteX2" y="connsiteY2"/>
                    </a:cxn>
                  </a:cxnLst>
                  <a:rect l="l" t="t" r="r" b="b"/>
                  <a:pathLst>
                    <a:path w="1150144" h="185737">
                      <a:moveTo>
                        <a:pt x="1150144" y="0"/>
                      </a:moveTo>
                      <a:lnTo>
                        <a:pt x="376238" y="0"/>
                      </a:lnTo>
                      <a:lnTo>
                        <a:pt x="0" y="185737"/>
                      </a:lnTo>
                    </a:path>
                  </a:pathLst>
                </a:custGeom>
                <a:noFill/>
                <a:ln w="12700" cap="flat" cmpd="sng" algn="ctr">
                  <a:solidFill>
                    <a:srgbClr val="006600"/>
                  </a:solidFill>
                  <a:prstDash val="sysDot"/>
                </a:ln>
                <a:effectLst/>
              </p:spPr>
              <p:txBody>
                <a:bodyPr rtlCol="0" anchor="ctr"/>
                <a:lstStyle/>
                <a:p>
                  <a:pPr marL="0" marR="0" lvl="0" indent="0" algn="ctr" defTabSz="609585"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prstClr val="white"/>
                    </a:solidFill>
                    <a:effectLst/>
                    <a:uLnTx/>
                    <a:uFillTx/>
                    <a:latin typeface="Arial"/>
                    <a:ea typeface="+mn-ea"/>
                    <a:cs typeface="+mn-cs"/>
                  </a:endParaRPr>
                </a:p>
              </p:txBody>
            </p:sp>
            <p:cxnSp>
              <p:nvCxnSpPr>
                <p:cNvPr id="126" name="Straight Connector 125"/>
                <p:cNvCxnSpPr>
                  <a:stCxn id="124" idx="3"/>
                </p:cNvCxnSpPr>
                <p:nvPr/>
              </p:nvCxnSpPr>
              <p:spPr>
                <a:xfrm flipV="1">
                  <a:off x="4512469" y="1740693"/>
                  <a:ext cx="1685925" cy="2095"/>
                </a:xfrm>
                <a:prstGeom prst="line">
                  <a:avLst/>
                </a:prstGeom>
                <a:noFill/>
                <a:ln w="12700" cap="flat" cmpd="sng" algn="ctr">
                  <a:solidFill>
                    <a:srgbClr val="700A00">
                      <a:lumMod val="60000"/>
                      <a:lumOff val="40000"/>
                    </a:srgbClr>
                  </a:solidFill>
                  <a:prstDash val="sysDot"/>
                </a:ln>
                <a:effectLst/>
              </p:spPr>
            </p:cxnSp>
            <p:sp>
              <p:nvSpPr>
                <p:cNvPr id="127" name="Freeform 126"/>
                <p:cNvSpPr/>
                <p:nvPr/>
              </p:nvSpPr>
              <p:spPr>
                <a:xfrm>
                  <a:off x="5915025" y="1533525"/>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28" name="Freeform 127"/>
                <p:cNvSpPr/>
                <p:nvPr/>
              </p:nvSpPr>
              <p:spPr>
                <a:xfrm flipV="1">
                  <a:off x="5918597" y="185553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29" name="Right Arrow 128"/>
                <p:cNvSpPr/>
                <p:nvPr/>
              </p:nvSpPr>
              <p:spPr>
                <a:xfrm>
                  <a:off x="6214142" y="1668939"/>
                  <a:ext cx="289722" cy="143507"/>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p:sp>
            <p:nvSpPr>
              <p:cNvPr id="119" name="Rectangle 118"/>
              <p:cNvSpPr/>
              <p:nvPr/>
            </p:nvSpPr>
            <p:spPr>
              <a:xfrm flipV="1">
                <a:off x="5697273" y="1817436"/>
                <a:ext cx="341577" cy="243755"/>
              </a:xfrm>
              <a:prstGeom prst="rect">
                <a:avLst/>
              </a:prstGeom>
              <a:solidFill>
                <a:srgbClr val="0093BE">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120" name="Freeform 119"/>
              <p:cNvSpPr/>
              <p:nvPr/>
            </p:nvSpPr>
            <p:spPr>
              <a:xfrm flipV="1">
                <a:off x="5762624" y="2064173"/>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21" name="Freeform 120"/>
              <p:cNvSpPr/>
              <p:nvPr/>
            </p:nvSpPr>
            <p:spPr>
              <a:xfrm>
                <a:off x="5762624" y="1710077"/>
                <a:ext cx="276225" cy="114300"/>
              </a:xfrm>
              <a:custGeom>
                <a:avLst/>
                <a:gdLst>
                  <a:gd name="connsiteX0" fmla="*/ 0 w 276225"/>
                  <a:gd name="connsiteY0" fmla="*/ 0 h 114300"/>
                  <a:gd name="connsiteX1" fmla="*/ 0 w 276225"/>
                  <a:gd name="connsiteY1" fmla="*/ 114300 h 114300"/>
                  <a:gd name="connsiteX2" fmla="*/ 276225 w 276225"/>
                  <a:gd name="connsiteY2" fmla="*/ 114300 h 114300"/>
                </a:gdLst>
                <a:ahLst/>
                <a:cxnLst>
                  <a:cxn ang="0">
                    <a:pos x="connsiteX0" y="connsiteY0"/>
                  </a:cxn>
                  <a:cxn ang="0">
                    <a:pos x="connsiteX1" y="connsiteY1"/>
                  </a:cxn>
                  <a:cxn ang="0">
                    <a:pos x="connsiteX2" y="connsiteY2"/>
                  </a:cxn>
                </a:cxnLst>
                <a:rect l="l" t="t" r="r" b="b"/>
                <a:pathLst>
                  <a:path w="276225" h="114300">
                    <a:moveTo>
                      <a:pt x="0" y="0"/>
                    </a:moveTo>
                    <a:lnTo>
                      <a:pt x="0" y="114300"/>
                    </a:lnTo>
                    <a:lnTo>
                      <a:pt x="276225" y="114300"/>
                    </a:lnTo>
                  </a:path>
                </a:pathLst>
              </a:custGeom>
              <a:no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Arial"/>
                  <a:ea typeface="+mn-ea"/>
                  <a:cs typeface="+mn-cs"/>
                </a:endParaRPr>
              </a:p>
            </p:txBody>
          </p:sp>
          <p:sp>
            <p:nvSpPr>
              <p:cNvPr id="122" name="Right Arrow 121"/>
              <p:cNvSpPr/>
              <p:nvPr/>
            </p:nvSpPr>
            <p:spPr>
              <a:xfrm>
                <a:off x="6061742" y="1816695"/>
                <a:ext cx="289722" cy="244496"/>
              </a:xfrm>
              <a:prstGeom prst="rightArrow">
                <a:avLst/>
              </a:prstGeom>
              <a:gradFill rotWithShape="1">
                <a:gsLst>
                  <a:gs pos="0">
                    <a:srgbClr val="64BCD9">
                      <a:tint val="100000"/>
                      <a:shade val="100000"/>
                      <a:satMod val="130000"/>
                    </a:srgbClr>
                  </a:gs>
                  <a:gs pos="100000">
                    <a:srgbClr val="64BCD9">
                      <a:tint val="50000"/>
                      <a:shade val="100000"/>
                      <a:satMod val="350000"/>
                    </a:srgbClr>
                  </a:gs>
                </a:gsLst>
                <a:lin ang="16200000" scaled="0"/>
              </a:gradFill>
              <a:ln w="9525" cap="flat" cmpd="sng" algn="ctr">
                <a:solidFill>
                  <a:srgbClr val="64BCD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grpSp>
        <mc:AlternateContent xmlns:mc="http://schemas.openxmlformats.org/markup-compatibility/2006" xmlns:a14="http://schemas.microsoft.com/office/drawing/2010/main">
          <mc:Choice Requires="a14">
            <p:sp>
              <p:nvSpPr>
                <p:cNvPr id="102" name="TextBox 101"/>
                <p:cNvSpPr txBox="1"/>
                <p:nvPr/>
              </p:nvSpPr>
              <p:spPr>
                <a:xfrm>
                  <a:off x="11169692" y="2140402"/>
                  <a:ext cx="568169" cy="199285"/>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𝑏𝑦𝑝𝑎𝑠𝑠</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11169692" y="2140402"/>
                  <a:ext cx="568169" cy="199285"/>
                </a:xfrm>
                <a:prstGeom prst="rect">
                  <a:avLst/>
                </a:prstGeom>
                <a:blipFill>
                  <a:blip r:embed="rId7"/>
                  <a:stretch>
                    <a:fillRect l="-2128" t="-3030" r="-2128" b="-242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3" name="TextBox 102"/>
                <p:cNvSpPr txBox="1"/>
                <p:nvPr/>
              </p:nvSpPr>
              <p:spPr>
                <a:xfrm>
                  <a:off x="11173117" y="1802538"/>
                  <a:ext cx="365869"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𝐶𝐿𝑐</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11173117" y="1802538"/>
                  <a:ext cx="365869" cy="184666"/>
                </a:xfrm>
                <a:prstGeom prst="rect">
                  <a:avLst/>
                </a:prstGeom>
                <a:blipFill>
                  <a:blip r:embed="rId8"/>
                  <a:stretch>
                    <a:fillRect l="-5000" r="-1667" b="-161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4" name="TextBox 103"/>
                <p:cNvSpPr txBox="1"/>
                <p:nvPr/>
              </p:nvSpPr>
              <p:spPr>
                <a:xfrm>
                  <a:off x="11167479" y="2547089"/>
                  <a:ext cx="379463"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sSubPr>
                          <m:e>
                            <m:acc>
                              <m:accPr>
                                <m:chr m:val="̇"/>
                                <m:ctrlP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ctrlPr>
                              </m:accPr>
                              <m:e>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𝑚</m:t>
                                </m:r>
                              </m:e>
                            </m:acc>
                          </m:e>
                          <m:sub>
                            <m:r>
                              <a:rPr kumimoji="0" lang="en-GB" sz="1200" b="0" i="1" u="none" strike="noStrike" kern="0" cap="none" spc="0" normalizeH="0" baseline="0" noProof="0" smtClean="0">
                                <a:ln>
                                  <a:noFill/>
                                </a:ln>
                                <a:solidFill>
                                  <a:prstClr val="black"/>
                                </a:solidFill>
                                <a:effectLst/>
                                <a:uLnTx/>
                                <a:uFillTx/>
                                <a:latin typeface="Cambria Math" panose="02040503050406030204" pitchFamily="18" charset="0"/>
                              </a:rPr>
                              <m:t>𝐶𝐿𝑎</m:t>
                            </m:r>
                          </m:sub>
                        </m:sSub>
                      </m:oMath>
                    </m:oMathPara>
                  </a14:m>
                  <a:endParaRPr kumimoji="0" lang="en-GB" sz="1200" b="0" i="0" u="none" strike="noStrike" kern="0" cap="none" spc="0" normalizeH="0" baseline="0" noProof="0" dirty="0">
                    <a:ln>
                      <a:noFill/>
                    </a:ln>
                    <a:solidFill>
                      <a:prstClr val="black"/>
                    </a:solidFill>
                    <a:effectLst/>
                    <a:uLnTx/>
                    <a:uFillTx/>
                    <a:latin typeface="Aria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11167479" y="2547089"/>
                  <a:ext cx="379463" cy="184666"/>
                </a:xfrm>
                <a:prstGeom prst="rect">
                  <a:avLst/>
                </a:prstGeom>
                <a:blipFill>
                  <a:blip r:embed="rId9"/>
                  <a:stretch>
                    <a:fillRect l="-4839" t="-3333" r="-1613" b="-16667"/>
                  </a:stretch>
                </a:blipFill>
              </p:spPr>
              <p:txBody>
                <a:bodyPr/>
                <a:lstStyle/>
                <a:p>
                  <a:r>
                    <a:rPr lang="en-GB">
                      <a:noFill/>
                    </a:rPr>
                    <a:t> </a:t>
                  </a:r>
                </a:p>
              </p:txBody>
            </p:sp>
          </mc:Fallback>
        </mc:AlternateContent>
      </p:grpSp>
      <p:grpSp>
        <p:nvGrpSpPr>
          <p:cNvPr id="6" name="Group 5"/>
          <p:cNvGrpSpPr/>
          <p:nvPr/>
        </p:nvGrpSpPr>
        <p:grpSpPr>
          <a:xfrm>
            <a:off x="381000" y="1381125"/>
            <a:ext cx="5534025" cy="5375275"/>
            <a:chOff x="381000" y="1381125"/>
            <a:chExt cx="5534025" cy="5375275"/>
          </a:xfrm>
        </p:grpSpPr>
        <p:sp>
          <p:nvSpPr>
            <p:cNvPr id="4" name="Rectangle 3"/>
            <p:cNvSpPr/>
            <p:nvPr/>
          </p:nvSpPr>
          <p:spPr>
            <a:xfrm>
              <a:off x="381000" y="1381125"/>
              <a:ext cx="5534025" cy="537527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900359" y="3762871"/>
              <a:ext cx="3956148" cy="400110"/>
            </a:xfrm>
            <a:prstGeom prst="rect">
              <a:avLst/>
            </a:prstGeom>
            <a:noFill/>
          </p:spPr>
          <p:txBody>
            <a:bodyPr wrap="none" rtlCol="0">
              <a:spAutoFit/>
            </a:bodyPr>
            <a:lstStyle/>
            <a:p>
              <a:r>
                <a:rPr lang="en-GB" sz="2000" b="1" dirty="0" smtClean="0">
                  <a:solidFill>
                    <a:srgbClr val="00B050"/>
                  </a:solidFill>
                </a:rPr>
                <a:t>Do we go ahead with this concept ?</a:t>
              </a:r>
              <a:endParaRPr lang="en-GB" sz="2000" b="1" dirty="0">
                <a:solidFill>
                  <a:srgbClr val="00B050"/>
                </a:solidFill>
              </a:endParaRPr>
            </a:p>
          </p:txBody>
        </p:sp>
      </p:grpSp>
    </p:spTree>
    <p:extLst>
      <p:ext uri="{BB962C8B-B14F-4D97-AF65-F5344CB8AC3E}">
        <p14:creationId xmlns:p14="http://schemas.microsoft.com/office/powerpoint/2010/main" val="3790834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0">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0">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0">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30">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30">
                                            <p:txEl>
                                              <p:pRg st="13" end="1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30">
                                            <p:txEl>
                                              <p:pRg st="14" end="1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30">
                                            <p:txEl>
                                              <p:pRg st="15" end="15"/>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Spare slides</a:t>
            </a:r>
            <a:endParaRPr lang="en-GB" b="1" dirty="0"/>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2909819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 MgB2 prepared in UR</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45256" y="2613749"/>
            <a:ext cx="11901488" cy="4244251"/>
          </a:xfrm>
          <a:prstGeom prst="rect">
            <a:avLst/>
          </a:prstGeom>
        </p:spPr>
      </p:pic>
    </p:spTree>
    <p:extLst>
      <p:ext uri="{BB962C8B-B14F-4D97-AF65-F5344CB8AC3E}">
        <p14:creationId xmlns:p14="http://schemas.microsoft.com/office/powerpoint/2010/main" val="2980899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HiLumi">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 id="{A1B7A461-C77B-4BE1-9838-D13F4039668C}" vid="{0CCB869B-9BC6-40B1-A616-DC7A755317C5}"/>
    </a:ext>
  </a:extLst>
</a:theme>
</file>

<file path=ppt/theme/theme4.xml><?xml version="1.0" encoding="utf-8"?>
<a:theme xmlns:a="http://schemas.openxmlformats.org/drawingml/2006/main" name="1_HiLumi">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 id="{A1B7A461-C77B-4BE1-9838-D13F4039668C}" vid="{0CCB869B-9BC6-40B1-A616-DC7A755317C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238</TotalTime>
  <Words>2282</Words>
  <Application>Microsoft Office PowerPoint</Application>
  <PresentationFormat>Widescreen</PresentationFormat>
  <Paragraphs>513</Paragraphs>
  <Slides>21</Slides>
  <Notes>1</Notes>
  <HiddenSlides>0</HiddenSlides>
  <MMClips>0</MMClips>
  <ScaleCrop>false</ScaleCrop>
  <HeadingPairs>
    <vt:vector size="8" baseType="variant">
      <vt:variant>
        <vt:lpstr>Fonts Used</vt:lpstr>
      </vt:variant>
      <vt:variant>
        <vt:i4>5</vt:i4>
      </vt:variant>
      <vt:variant>
        <vt:lpstr>Theme</vt:lpstr>
      </vt:variant>
      <vt:variant>
        <vt:i4>4</vt:i4>
      </vt:variant>
      <vt:variant>
        <vt:lpstr>Links</vt:lpstr>
      </vt:variant>
      <vt:variant>
        <vt:i4>2</vt:i4>
      </vt:variant>
      <vt:variant>
        <vt:lpstr>Slide Titles</vt:lpstr>
      </vt:variant>
      <vt:variant>
        <vt:i4>21</vt:i4>
      </vt:variant>
    </vt:vector>
  </HeadingPairs>
  <TitlesOfParts>
    <vt:vector size="32" baseType="lpstr">
      <vt:lpstr>Arial</vt:lpstr>
      <vt:lpstr>Calibri</vt:lpstr>
      <vt:lpstr>Calibri Light</vt:lpstr>
      <vt:lpstr>Cambria Math</vt:lpstr>
      <vt:lpstr>Wingdings</vt:lpstr>
      <vt:lpstr>Office Theme</vt:lpstr>
      <vt:lpstr>Thème Office</vt:lpstr>
      <vt:lpstr>HiLumi</vt:lpstr>
      <vt:lpstr>1_HiLumi</vt:lpstr>
      <vt:lpstr>file:///C:\SMARTEAMProd_Tmp\jdequair\CAD001297037.CATProduct</vt:lpstr>
      <vt:lpstr>file:///C:\SMARTEAMProd_Tmp\jdequair\CAD001297037.CATProduct</vt:lpstr>
      <vt:lpstr>Review of DFH key concepts</vt:lpstr>
      <vt:lpstr>1. Installation general strategy</vt:lpstr>
      <vt:lpstr>1. Installation general strategy Indico775038</vt:lpstr>
      <vt:lpstr>1. Installation general strategy</vt:lpstr>
      <vt:lpstr>1. Installation general strategy</vt:lpstr>
      <vt:lpstr>2. Leads distribution</vt:lpstr>
      <vt:lpstr>3. Splices forced cooling principle indico786623</vt:lpstr>
      <vt:lpstr>Spare slides</vt:lpstr>
      <vt:lpstr>Design MgB2 prepared in UR</vt:lpstr>
      <vt:lpstr>Design MgB2 prepared in SM18</vt:lpstr>
      <vt:lpstr>Sequence proposal</vt:lpstr>
      <vt:lpstr>Sequence proposal</vt:lpstr>
      <vt:lpstr>Sequence proposal</vt:lpstr>
      <vt:lpstr>DFHx design proposal</vt:lpstr>
      <vt:lpstr>Proposed conceptual installed configuration</vt:lpstr>
      <vt:lpstr>Proposal installation sequence</vt:lpstr>
      <vt:lpstr>Key influencing parameters</vt:lpstr>
      <vt:lpstr>Needs to cool/maintain a 18kA-splice temperature within spec.</vt:lpstr>
      <vt:lpstr>Hydraulic studies for parallel flow options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DFH key concepts</dc:title>
  <dc:creator>Yann Leclercq</dc:creator>
  <cp:lastModifiedBy>Yann Leclercq</cp:lastModifiedBy>
  <cp:revision>31</cp:revision>
  <dcterms:created xsi:type="dcterms:W3CDTF">2019-02-13T08:18:06Z</dcterms:created>
  <dcterms:modified xsi:type="dcterms:W3CDTF">2019-02-13T12:22:29Z</dcterms:modified>
</cp:coreProperties>
</file>