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6"/>
  </p:notesMasterIdLst>
  <p:sldIdLst>
    <p:sldId id="256" r:id="rId2"/>
    <p:sldId id="257" r:id="rId3"/>
    <p:sldId id="262" r:id="rId4"/>
    <p:sldId id="261" r:id="rId5"/>
    <p:sldId id="263" r:id="rId6"/>
    <p:sldId id="317" r:id="rId7"/>
    <p:sldId id="264" r:id="rId8"/>
    <p:sldId id="267" r:id="rId9"/>
    <p:sldId id="287" r:id="rId10"/>
    <p:sldId id="303" r:id="rId11"/>
    <p:sldId id="305" r:id="rId12"/>
    <p:sldId id="306" r:id="rId13"/>
    <p:sldId id="307" r:id="rId14"/>
    <p:sldId id="308" r:id="rId15"/>
    <p:sldId id="312" r:id="rId16"/>
    <p:sldId id="311" r:id="rId17"/>
    <p:sldId id="313" r:id="rId18"/>
    <p:sldId id="314" r:id="rId19"/>
    <p:sldId id="315" r:id="rId20"/>
    <p:sldId id="316" r:id="rId21"/>
    <p:sldId id="318" r:id="rId22"/>
    <p:sldId id="292" r:id="rId23"/>
    <p:sldId id="268" r:id="rId24"/>
    <p:sldId id="294" r:id="rId25"/>
    <p:sldId id="270" r:id="rId26"/>
    <p:sldId id="271" r:id="rId27"/>
    <p:sldId id="273" r:id="rId28"/>
    <p:sldId id="275" r:id="rId29"/>
    <p:sldId id="277" r:id="rId30"/>
    <p:sldId id="276" r:id="rId31"/>
    <p:sldId id="289" r:id="rId32"/>
    <p:sldId id="293" r:id="rId33"/>
    <p:sldId id="278" r:id="rId34"/>
    <p:sldId id="280" r:id="rId35"/>
    <p:sldId id="281" r:id="rId36"/>
    <p:sldId id="302" r:id="rId37"/>
    <p:sldId id="297" r:id="rId38"/>
    <p:sldId id="320" r:id="rId39"/>
    <p:sldId id="300" r:id="rId40"/>
    <p:sldId id="295" r:id="rId41"/>
    <p:sldId id="279" r:id="rId42"/>
    <p:sldId id="283" r:id="rId43"/>
    <p:sldId id="274" r:id="rId44"/>
    <p:sldId id="319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1C64"/>
    <a:srgbClr val="0C1A44"/>
    <a:srgbClr val="9FD4D7"/>
    <a:srgbClr val="EFA720"/>
    <a:srgbClr val="B2B3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20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93E5BE-C48B-F741-A056-F2AB1A2C1889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8FB9707E-A53E-FF40-A12B-BB9562FCA64F}">
      <dgm:prSet phldrT="[Text]"/>
      <dgm:spPr/>
      <dgm:t>
        <a:bodyPr/>
        <a:lstStyle/>
        <a:p>
          <a:r>
            <a:rPr lang="en-US" dirty="0" err="1"/>
            <a:t>FeynRules</a:t>
          </a:r>
          <a:endParaRPr lang="en-US" dirty="0"/>
        </a:p>
      </dgm:t>
    </dgm:pt>
    <dgm:pt modelId="{39A04CD8-8182-FC4E-8031-FA00973ACE89}" type="parTrans" cxnId="{5BD05692-CE5D-684A-9FD3-AF3FDD6F537A}">
      <dgm:prSet/>
      <dgm:spPr/>
      <dgm:t>
        <a:bodyPr/>
        <a:lstStyle/>
        <a:p>
          <a:endParaRPr lang="en-US"/>
        </a:p>
      </dgm:t>
    </dgm:pt>
    <dgm:pt modelId="{F367988E-167E-3940-984D-54AE59B4BAEC}" type="sibTrans" cxnId="{5BD05692-CE5D-684A-9FD3-AF3FDD6F537A}">
      <dgm:prSet/>
      <dgm:spPr/>
      <dgm:t>
        <a:bodyPr/>
        <a:lstStyle/>
        <a:p>
          <a:endParaRPr lang="en-US"/>
        </a:p>
      </dgm:t>
    </dgm:pt>
    <dgm:pt modelId="{BA8C00BF-ECA6-BA4E-BE2D-2A783F4E16E3}">
      <dgm:prSet phldrT="[Text]"/>
      <dgm:spPr/>
      <dgm:t>
        <a:bodyPr/>
        <a:lstStyle/>
        <a:p>
          <a:r>
            <a:rPr lang="en-US" dirty="0"/>
            <a:t>MG5@aMC (Patron Level)</a:t>
          </a:r>
        </a:p>
      </dgm:t>
    </dgm:pt>
    <dgm:pt modelId="{10F95331-27E7-9943-B647-A30B476CBF5C}" type="parTrans" cxnId="{F4039881-52DD-884E-8A53-042A0D1867EA}">
      <dgm:prSet/>
      <dgm:spPr/>
      <dgm:t>
        <a:bodyPr/>
        <a:lstStyle/>
        <a:p>
          <a:endParaRPr lang="en-US"/>
        </a:p>
      </dgm:t>
    </dgm:pt>
    <dgm:pt modelId="{51566DF4-B501-804A-AC20-EB1D529EBAE7}" type="sibTrans" cxnId="{F4039881-52DD-884E-8A53-042A0D1867EA}">
      <dgm:prSet/>
      <dgm:spPr/>
      <dgm:t>
        <a:bodyPr/>
        <a:lstStyle/>
        <a:p>
          <a:endParaRPr lang="en-US"/>
        </a:p>
      </dgm:t>
    </dgm:pt>
    <dgm:pt modelId="{EE5D927F-3267-2B42-AC11-FB6EBFC7554A}">
      <dgm:prSet phldrT="[Text]"/>
      <dgm:spPr/>
      <dgm:t>
        <a:bodyPr/>
        <a:lstStyle/>
        <a:p>
          <a:r>
            <a:rPr lang="en-US" dirty="0"/>
            <a:t>LHE (Les </a:t>
          </a:r>
          <a:r>
            <a:rPr lang="en-US" dirty="0" err="1"/>
            <a:t>Houches</a:t>
          </a:r>
          <a:r>
            <a:rPr lang="en-US" dirty="0"/>
            <a:t> event file)</a:t>
          </a:r>
        </a:p>
      </dgm:t>
    </dgm:pt>
    <dgm:pt modelId="{37F4448C-DEC1-FC40-BC89-9CAC64338036}" type="parTrans" cxnId="{6BEF47C6-8071-8E4D-8F66-83B3E00AA353}">
      <dgm:prSet/>
      <dgm:spPr/>
      <dgm:t>
        <a:bodyPr/>
        <a:lstStyle/>
        <a:p>
          <a:endParaRPr lang="en-US"/>
        </a:p>
      </dgm:t>
    </dgm:pt>
    <dgm:pt modelId="{8592445D-ADA8-7A48-9490-1080E9BDA34E}" type="sibTrans" cxnId="{6BEF47C6-8071-8E4D-8F66-83B3E00AA353}">
      <dgm:prSet/>
      <dgm:spPr/>
      <dgm:t>
        <a:bodyPr/>
        <a:lstStyle/>
        <a:p>
          <a:endParaRPr lang="en-US"/>
        </a:p>
      </dgm:t>
    </dgm:pt>
    <dgm:pt modelId="{4271DB23-82A7-4341-AA0C-86F662608C72}" type="pres">
      <dgm:prSet presAssocID="{EC93E5BE-C48B-F741-A056-F2AB1A2C1889}" presName="Name0" presStyleCnt="0">
        <dgm:presLayoutVars>
          <dgm:dir/>
          <dgm:resizeHandles val="exact"/>
        </dgm:presLayoutVars>
      </dgm:prSet>
      <dgm:spPr/>
    </dgm:pt>
    <dgm:pt modelId="{63565E3B-9773-854D-873C-59FBC7141EC3}" type="pres">
      <dgm:prSet presAssocID="{8FB9707E-A53E-FF40-A12B-BB9562FCA64F}" presName="node" presStyleLbl="node1" presStyleIdx="0" presStyleCnt="3">
        <dgm:presLayoutVars>
          <dgm:bulletEnabled val="1"/>
        </dgm:presLayoutVars>
      </dgm:prSet>
      <dgm:spPr/>
    </dgm:pt>
    <dgm:pt modelId="{AC64988C-53D2-2246-9330-FF34C12AE4EB}" type="pres">
      <dgm:prSet presAssocID="{F367988E-167E-3940-984D-54AE59B4BAEC}" presName="sibTrans" presStyleLbl="sibTrans2D1" presStyleIdx="0" presStyleCnt="2"/>
      <dgm:spPr/>
    </dgm:pt>
    <dgm:pt modelId="{A066E275-B9AE-7F4A-BCFB-AD8E77C3F28B}" type="pres">
      <dgm:prSet presAssocID="{F367988E-167E-3940-984D-54AE59B4BAEC}" presName="connectorText" presStyleLbl="sibTrans2D1" presStyleIdx="0" presStyleCnt="2"/>
      <dgm:spPr/>
    </dgm:pt>
    <dgm:pt modelId="{481EA6F6-FFC7-DF4D-AF99-665E202C01C8}" type="pres">
      <dgm:prSet presAssocID="{BA8C00BF-ECA6-BA4E-BE2D-2A783F4E16E3}" presName="node" presStyleLbl="node1" presStyleIdx="1" presStyleCnt="3">
        <dgm:presLayoutVars>
          <dgm:bulletEnabled val="1"/>
        </dgm:presLayoutVars>
      </dgm:prSet>
      <dgm:spPr/>
    </dgm:pt>
    <dgm:pt modelId="{E065A810-6BAC-9D4A-B396-D661C1079F14}" type="pres">
      <dgm:prSet presAssocID="{51566DF4-B501-804A-AC20-EB1D529EBAE7}" presName="sibTrans" presStyleLbl="sibTrans2D1" presStyleIdx="1" presStyleCnt="2"/>
      <dgm:spPr/>
    </dgm:pt>
    <dgm:pt modelId="{92CE2C92-CF1B-0D47-B30B-83FC9A4561A8}" type="pres">
      <dgm:prSet presAssocID="{51566DF4-B501-804A-AC20-EB1D529EBAE7}" presName="connectorText" presStyleLbl="sibTrans2D1" presStyleIdx="1" presStyleCnt="2"/>
      <dgm:spPr/>
    </dgm:pt>
    <dgm:pt modelId="{1E6A5116-6259-744B-92A4-3D970F8AFC6C}" type="pres">
      <dgm:prSet presAssocID="{EE5D927F-3267-2B42-AC11-FB6EBFC7554A}" presName="node" presStyleLbl="node1" presStyleIdx="2" presStyleCnt="3">
        <dgm:presLayoutVars>
          <dgm:bulletEnabled val="1"/>
        </dgm:presLayoutVars>
      </dgm:prSet>
      <dgm:spPr/>
    </dgm:pt>
  </dgm:ptLst>
  <dgm:cxnLst>
    <dgm:cxn modelId="{C796191D-8D46-964A-A6F2-B877389882FA}" type="presOf" srcId="{F367988E-167E-3940-984D-54AE59B4BAEC}" destId="{A066E275-B9AE-7F4A-BCFB-AD8E77C3F28B}" srcOrd="1" destOrd="0" presId="urn:microsoft.com/office/officeart/2005/8/layout/process1"/>
    <dgm:cxn modelId="{90E14C22-9678-064D-A7E2-34CA7A8BAEF3}" type="presOf" srcId="{8FB9707E-A53E-FF40-A12B-BB9562FCA64F}" destId="{63565E3B-9773-854D-873C-59FBC7141EC3}" srcOrd="0" destOrd="0" presId="urn:microsoft.com/office/officeart/2005/8/layout/process1"/>
    <dgm:cxn modelId="{2A8D7E32-07DE-C54E-A29F-BF7CE91393B4}" type="presOf" srcId="{EC93E5BE-C48B-F741-A056-F2AB1A2C1889}" destId="{4271DB23-82A7-4341-AA0C-86F662608C72}" srcOrd="0" destOrd="0" presId="urn:microsoft.com/office/officeart/2005/8/layout/process1"/>
    <dgm:cxn modelId="{737FAE76-0AB7-CA48-867F-9C4847B216EC}" type="presOf" srcId="{BA8C00BF-ECA6-BA4E-BE2D-2A783F4E16E3}" destId="{481EA6F6-FFC7-DF4D-AF99-665E202C01C8}" srcOrd="0" destOrd="0" presId="urn:microsoft.com/office/officeart/2005/8/layout/process1"/>
    <dgm:cxn modelId="{F4039881-52DD-884E-8A53-042A0D1867EA}" srcId="{EC93E5BE-C48B-F741-A056-F2AB1A2C1889}" destId="{BA8C00BF-ECA6-BA4E-BE2D-2A783F4E16E3}" srcOrd="1" destOrd="0" parTransId="{10F95331-27E7-9943-B647-A30B476CBF5C}" sibTransId="{51566DF4-B501-804A-AC20-EB1D529EBAE7}"/>
    <dgm:cxn modelId="{5BD05692-CE5D-684A-9FD3-AF3FDD6F537A}" srcId="{EC93E5BE-C48B-F741-A056-F2AB1A2C1889}" destId="{8FB9707E-A53E-FF40-A12B-BB9562FCA64F}" srcOrd="0" destOrd="0" parTransId="{39A04CD8-8182-FC4E-8031-FA00973ACE89}" sibTransId="{F367988E-167E-3940-984D-54AE59B4BAEC}"/>
    <dgm:cxn modelId="{D593AC9A-7ACE-B548-80C6-F5BC57C35731}" type="presOf" srcId="{51566DF4-B501-804A-AC20-EB1D529EBAE7}" destId="{92CE2C92-CF1B-0D47-B30B-83FC9A4561A8}" srcOrd="1" destOrd="0" presId="urn:microsoft.com/office/officeart/2005/8/layout/process1"/>
    <dgm:cxn modelId="{BCE00AB8-6531-FD42-9DDC-03E3076F7F52}" type="presOf" srcId="{F367988E-167E-3940-984D-54AE59B4BAEC}" destId="{AC64988C-53D2-2246-9330-FF34C12AE4EB}" srcOrd="0" destOrd="0" presId="urn:microsoft.com/office/officeart/2005/8/layout/process1"/>
    <dgm:cxn modelId="{255B16C3-7172-5A4B-BE68-A4321DF1BC9B}" type="presOf" srcId="{EE5D927F-3267-2B42-AC11-FB6EBFC7554A}" destId="{1E6A5116-6259-744B-92A4-3D970F8AFC6C}" srcOrd="0" destOrd="0" presId="urn:microsoft.com/office/officeart/2005/8/layout/process1"/>
    <dgm:cxn modelId="{6BEF47C6-8071-8E4D-8F66-83B3E00AA353}" srcId="{EC93E5BE-C48B-F741-A056-F2AB1A2C1889}" destId="{EE5D927F-3267-2B42-AC11-FB6EBFC7554A}" srcOrd="2" destOrd="0" parTransId="{37F4448C-DEC1-FC40-BC89-9CAC64338036}" sibTransId="{8592445D-ADA8-7A48-9490-1080E9BDA34E}"/>
    <dgm:cxn modelId="{03A62FEC-56D5-AB43-B6BF-CE1A47D70820}" type="presOf" srcId="{51566DF4-B501-804A-AC20-EB1D529EBAE7}" destId="{E065A810-6BAC-9D4A-B396-D661C1079F14}" srcOrd="0" destOrd="0" presId="urn:microsoft.com/office/officeart/2005/8/layout/process1"/>
    <dgm:cxn modelId="{D9F2A8C7-E452-C24A-B525-A00C335CC8F5}" type="presParOf" srcId="{4271DB23-82A7-4341-AA0C-86F662608C72}" destId="{63565E3B-9773-854D-873C-59FBC7141EC3}" srcOrd="0" destOrd="0" presId="urn:microsoft.com/office/officeart/2005/8/layout/process1"/>
    <dgm:cxn modelId="{BB3628D7-480D-1747-8056-A0106ADA3347}" type="presParOf" srcId="{4271DB23-82A7-4341-AA0C-86F662608C72}" destId="{AC64988C-53D2-2246-9330-FF34C12AE4EB}" srcOrd="1" destOrd="0" presId="urn:microsoft.com/office/officeart/2005/8/layout/process1"/>
    <dgm:cxn modelId="{7C5E0143-83A1-914D-AA8A-E7AC029B0E0A}" type="presParOf" srcId="{AC64988C-53D2-2246-9330-FF34C12AE4EB}" destId="{A066E275-B9AE-7F4A-BCFB-AD8E77C3F28B}" srcOrd="0" destOrd="0" presId="urn:microsoft.com/office/officeart/2005/8/layout/process1"/>
    <dgm:cxn modelId="{8883C942-A3E7-314F-A775-86A11B5C188F}" type="presParOf" srcId="{4271DB23-82A7-4341-AA0C-86F662608C72}" destId="{481EA6F6-FFC7-DF4D-AF99-665E202C01C8}" srcOrd="2" destOrd="0" presId="urn:microsoft.com/office/officeart/2005/8/layout/process1"/>
    <dgm:cxn modelId="{8383AE7C-2542-BC44-A63A-E434015B1026}" type="presParOf" srcId="{4271DB23-82A7-4341-AA0C-86F662608C72}" destId="{E065A810-6BAC-9D4A-B396-D661C1079F14}" srcOrd="3" destOrd="0" presId="urn:microsoft.com/office/officeart/2005/8/layout/process1"/>
    <dgm:cxn modelId="{8C93777C-2127-DA47-B4AC-BF05840ED05D}" type="presParOf" srcId="{E065A810-6BAC-9D4A-B396-D661C1079F14}" destId="{92CE2C92-CF1B-0D47-B30B-83FC9A4561A8}" srcOrd="0" destOrd="0" presId="urn:microsoft.com/office/officeart/2005/8/layout/process1"/>
    <dgm:cxn modelId="{B99E953E-F516-824E-92C2-AD8179A4A6BD}" type="presParOf" srcId="{4271DB23-82A7-4341-AA0C-86F662608C72}" destId="{1E6A5116-6259-744B-92A4-3D970F8AFC6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65E3B-9773-854D-873C-59FBC7141EC3}">
      <dsp:nvSpPr>
        <dsp:cNvPr id="0" name=""/>
        <dsp:cNvSpPr/>
      </dsp:nvSpPr>
      <dsp:spPr>
        <a:xfrm>
          <a:off x="5357" y="1506543"/>
          <a:ext cx="1601390" cy="10509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FeynRules</a:t>
          </a:r>
          <a:endParaRPr lang="en-US" sz="1800" kern="1200" dirty="0"/>
        </a:p>
      </dsp:txBody>
      <dsp:txXfrm>
        <a:off x="36137" y="1537323"/>
        <a:ext cx="1539830" cy="989352"/>
      </dsp:txXfrm>
    </dsp:sp>
    <dsp:sp modelId="{AC64988C-53D2-2246-9330-FF34C12AE4EB}">
      <dsp:nvSpPr>
        <dsp:cNvPr id="0" name=""/>
        <dsp:cNvSpPr/>
      </dsp:nvSpPr>
      <dsp:spPr>
        <a:xfrm>
          <a:off x="1766887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766887" y="1912856"/>
        <a:ext cx="237646" cy="238286"/>
      </dsp:txXfrm>
    </dsp:sp>
    <dsp:sp modelId="{481EA6F6-FFC7-DF4D-AF99-665E202C01C8}">
      <dsp:nvSpPr>
        <dsp:cNvPr id="0" name=""/>
        <dsp:cNvSpPr/>
      </dsp:nvSpPr>
      <dsp:spPr>
        <a:xfrm>
          <a:off x="2247304" y="1506543"/>
          <a:ext cx="1601390" cy="10509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MG5@aMC (Patron Level)</a:t>
          </a:r>
        </a:p>
      </dsp:txBody>
      <dsp:txXfrm>
        <a:off x="2278084" y="1537323"/>
        <a:ext cx="1539830" cy="989352"/>
      </dsp:txXfrm>
    </dsp:sp>
    <dsp:sp modelId="{E065A810-6BAC-9D4A-B396-D661C1079F14}">
      <dsp:nvSpPr>
        <dsp:cNvPr id="0" name=""/>
        <dsp:cNvSpPr/>
      </dsp:nvSpPr>
      <dsp:spPr>
        <a:xfrm>
          <a:off x="4008834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008834" y="1912856"/>
        <a:ext cx="237646" cy="238286"/>
      </dsp:txXfrm>
    </dsp:sp>
    <dsp:sp modelId="{1E6A5116-6259-744B-92A4-3D970F8AFC6C}">
      <dsp:nvSpPr>
        <dsp:cNvPr id="0" name=""/>
        <dsp:cNvSpPr/>
      </dsp:nvSpPr>
      <dsp:spPr>
        <a:xfrm>
          <a:off x="4489251" y="1506543"/>
          <a:ext cx="1601390" cy="10509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LHE (Les </a:t>
          </a:r>
          <a:r>
            <a:rPr lang="en-US" sz="1800" kern="1200" dirty="0" err="1"/>
            <a:t>Houches</a:t>
          </a:r>
          <a:r>
            <a:rPr lang="en-US" sz="1800" kern="1200" dirty="0"/>
            <a:t> event file)</a:t>
          </a:r>
        </a:p>
      </dsp:txBody>
      <dsp:txXfrm>
        <a:off x="4520031" y="1537323"/>
        <a:ext cx="1539830" cy="9893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3D76F-A0FA-FA42-ADA5-367A5580DD6F}" type="datetimeFigureOut">
              <a:rPr kumimoji="1" lang="zh-CN" altLang="en-US" smtClean="0"/>
              <a:t>2019/4/2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D344F-6E2D-DA4D-BA94-F3F02514EA4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10966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D344F-6E2D-DA4D-BA94-F3F02514EA48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6649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D344F-6E2D-DA4D-BA94-F3F02514EA48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59982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D344F-6E2D-DA4D-BA94-F3F02514EA48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6993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 body</a:t>
            </a:r>
            <a:r>
              <a:rPr lang="en-US" baseline="0" dirty="0"/>
              <a:t> decays, so constrained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D344F-6E2D-DA4D-BA94-F3F02514EA48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1322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D344F-6E2D-DA4D-BA94-F3F02514EA48}" type="slidenum">
              <a:rPr kumimoji="1" lang="zh-CN" altLang="en-US" smtClean="0"/>
              <a:t>34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77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284C-C181-BD47-9B56-D10E4165CAEB}" type="datetime1">
              <a:rPr lang="en-GB" smtClean="0"/>
              <a:t>02/04/2019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DFE47-F742-4E4F-8F11-7A5E809715D5}" type="datetime1">
              <a:rPr lang="en-GB" smtClean="0"/>
              <a:t>02/04/2019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1BEC-7B9D-C144-9693-18F9C8100419}" type="datetime1">
              <a:rPr lang="en-GB" smtClean="0"/>
              <a:t>02/04/2019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3417-84B0-5B44-9FCB-D5B5AF740B92}" type="datetime1">
              <a:rPr lang="en-GB" smtClean="0"/>
              <a:t>02/04/2019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BD539-6FF1-7A41-AC6E-0C37F37ABDD7}" type="datetime1">
              <a:rPr lang="en-GB" smtClean="0"/>
              <a:t>02/04/2019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437C-76A0-B44F-BF55-8B09FE16C388}" type="datetime1">
              <a:rPr lang="en-GB" smtClean="0"/>
              <a:t>02/04/2019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C6B42-94CB-0245-B2F4-67C201E35FE3}" type="datetime1">
              <a:rPr lang="en-GB" smtClean="0"/>
              <a:t>02/04/2019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3B5B-7EEE-D346-8497-017B74F5CF88}" type="datetime1">
              <a:rPr lang="en-GB" smtClean="0"/>
              <a:t>02/04/2019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8FD3-6227-F044-909F-041989833FBA}" type="datetime1">
              <a:rPr lang="en-GB" smtClean="0"/>
              <a:t>02/04/2019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DDF3-8105-0A4E-A877-46C84A02837D}" type="datetime1">
              <a:rPr lang="en-GB" smtClean="0"/>
              <a:t>02/04/2019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B169-DC86-8F4B-8D89-E57625EBA7B5}" type="datetime1">
              <a:rPr lang="en-GB" smtClean="0"/>
              <a:t>02/04/2019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A8863-80E6-E14B-834F-669A81A640D9}" type="datetime1">
              <a:rPr lang="en-GB" smtClean="0"/>
              <a:t>02/04/2019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6EFE0-9312-8047-8AD2-458D356D5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4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04.04075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13" Type="http://schemas.openxmlformats.org/officeDocument/2006/relationships/image" Target="../media/image31.png"/><Relationship Id="rId3" Type="http://schemas.openxmlformats.org/officeDocument/2006/relationships/image" Target="../media/image210.png"/><Relationship Id="rId7" Type="http://schemas.openxmlformats.org/officeDocument/2006/relationships/image" Target="../media/image250.png"/><Relationship Id="rId12" Type="http://schemas.openxmlformats.org/officeDocument/2006/relationships/image" Target="../media/image30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0.png"/><Relationship Id="rId9" Type="http://schemas.openxmlformats.org/officeDocument/2006/relationships/image" Target="../media/image270.png"/><Relationship Id="rId1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emf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4.emf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feynrules.irmp.ucl.ac.be/wiki/B-L-SM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tiff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1.png"/><Relationship Id="rId7" Type="http://schemas.openxmlformats.org/officeDocument/2006/relationships/image" Target="../media/image5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png"/><Relationship Id="rId4" Type="http://schemas.openxmlformats.org/officeDocument/2006/relationships/image" Target="../media/image49.jp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emf"/><Relationship Id="rId4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gif"/><Relationship Id="rId7" Type="http://schemas.openxmlformats.org/officeDocument/2006/relationships/image" Target="../media/image1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5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0.png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400682" y="6197717"/>
            <a:ext cx="2756116" cy="388056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numCol="1" spcCol="7200000" anchor="b" anchorCtr="0">
            <a:noAutofit/>
          </a:bodyPr>
          <a:lstStyle/>
          <a:p>
            <a:r>
              <a:rPr lang="en-US" altLang="zh-CN" baseline="-25000" dirty="0">
                <a:latin typeface="Helvetica"/>
              </a:rPr>
              <a:t>March</a:t>
            </a:r>
            <a:r>
              <a:rPr lang="en-GB" baseline="-25000" dirty="0">
                <a:latin typeface="Helvetica"/>
              </a:rPr>
              <a:t> 201</a:t>
            </a:r>
            <a:r>
              <a:rPr lang="en-US" altLang="zh-CN" baseline="-25000" dirty="0">
                <a:latin typeface="Helvetica"/>
              </a:rPr>
              <a:t>9</a:t>
            </a:r>
            <a:endParaRPr lang="en-GB" baseline="-25000" dirty="0">
              <a:latin typeface="Helvetic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005417"/>
          </a:xfrm>
          <a:prstGeom prst="rect">
            <a:avLst/>
          </a:prstGeom>
          <a:effectLst/>
        </p:spPr>
      </p:pic>
      <p:sp>
        <p:nvSpPr>
          <p:cNvPr id="2" name="文本框 1"/>
          <p:cNvSpPr txBox="1"/>
          <p:nvPr/>
        </p:nvSpPr>
        <p:spPr>
          <a:xfrm>
            <a:off x="305741" y="1283433"/>
            <a:ext cx="7467109" cy="4862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000" b="1" dirty="0"/>
              <a:t>B-L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Gauge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Model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at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the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LHC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and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beyond</a:t>
            </a:r>
          </a:p>
          <a:p>
            <a:pPr algn="ctr"/>
            <a:r>
              <a:rPr lang="en-GB" b="1" dirty="0">
                <a:hlinkClick r:id="rId3"/>
              </a:rPr>
              <a:t>arXiv:1804.04075</a:t>
            </a:r>
            <a:r>
              <a:rPr lang="zh-CN" altLang="en-US" b="1" dirty="0"/>
              <a:t> </a:t>
            </a:r>
            <a:r>
              <a:rPr lang="en-GB" b="1" dirty="0"/>
              <a:t>JHEP 1808 (2018) 181  </a:t>
            </a:r>
          </a:p>
          <a:p>
            <a:pPr algn="ctr"/>
            <a:r>
              <a:rPr lang="en-GB" b="1" u="sng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arXiv:18</a:t>
            </a:r>
            <a:r>
              <a:rPr lang="en-US" altLang="zh-CN" b="1" u="sng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</a:t>
            </a:r>
            <a:r>
              <a:rPr lang="en-GB" b="1" u="sng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altLang="zh-CN" b="1" u="sng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1145</a:t>
            </a:r>
            <a:r>
              <a:rPr lang="en-US" altLang="zh-CN" b="1" u="sng" dirty="0">
                <a:solidFill>
                  <a:schemeClr val="accent1"/>
                </a:solidFill>
              </a:rPr>
              <a:t>2</a:t>
            </a:r>
            <a:endParaRPr kumimoji="1" lang="en-US" altLang="zh-CN" sz="2000" b="1" u="sng" dirty="0">
              <a:solidFill>
                <a:schemeClr val="accent1"/>
              </a:solidFill>
            </a:endParaRPr>
          </a:p>
          <a:p>
            <a:endParaRPr kumimoji="1" lang="en-US" altLang="zh-CN" sz="3600" dirty="0"/>
          </a:p>
          <a:p>
            <a:endParaRPr kumimoji="1" lang="en-US" altLang="zh-CN" sz="3600" dirty="0"/>
          </a:p>
          <a:p>
            <a:endParaRPr kumimoji="1" lang="en-US" altLang="zh-CN" sz="3600" dirty="0"/>
          </a:p>
          <a:p>
            <a:endParaRPr kumimoji="1" lang="en-US" altLang="zh-CN" sz="3600" dirty="0"/>
          </a:p>
          <a:p>
            <a:endParaRPr kumimoji="1" lang="en-US" altLang="zh-CN" sz="2800" dirty="0"/>
          </a:p>
          <a:p>
            <a:endParaRPr kumimoji="1" lang="en-US" altLang="zh-CN" sz="2800" dirty="0"/>
          </a:p>
          <a:p>
            <a:r>
              <a:rPr kumimoji="1" lang="en-US" altLang="zh-CN" sz="2800" b="1" dirty="0"/>
              <a:t>Wei Liu</a:t>
            </a:r>
          </a:p>
          <a:p>
            <a:r>
              <a:rPr kumimoji="1" lang="en-US" altLang="zh-CN" sz="1600" dirty="0"/>
              <a:t>In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behalf of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F.F.</a:t>
            </a:r>
            <a:r>
              <a:rPr kumimoji="1" lang="zh-CN" altLang="en-US" sz="1600" dirty="0"/>
              <a:t> </a:t>
            </a:r>
            <a:r>
              <a:rPr kumimoji="1" lang="en-US" altLang="zh-CN" sz="1600" dirty="0" err="1"/>
              <a:t>Deppisch</a:t>
            </a:r>
            <a:r>
              <a:rPr kumimoji="1" lang="en-US" altLang="zh-CN" sz="1600" dirty="0"/>
              <a:t>,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J.M.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Butterworth,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M.</a:t>
            </a:r>
            <a:r>
              <a:rPr kumimoji="1" lang="zh-CN" altLang="en-US" sz="1600" dirty="0"/>
              <a:t> </a:t>
            </a:r>
            <a:r>
              <a:rPr kumimoji="1" lang="en-US" altLang="zh-CN" sz="1600" dirty="0" err="1"/>
              <a:t>Mitra</a:t>
            </a:r>
            <a:r>
              <a:rPr kumimoji="1" lang="en-US" altLang="zh-CN" sz="1600" dirty="0"/>
              <a:t>,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D.</a:t>
            </a:r>
            <a:r>
              <a:rPr kumimoji="1" lang="zh-CN" altLang="en-US" sz="1600" dirty="0"/>
              <a:t> </a:t>
            </a:r>
            <a:r>
              <a:rPr kumimoji="1" lang="en-US" altLang="zh-CN" sz="1600" dirty="0" err="1"/>
              <a:t>Yallup</a:t>
            </a:r>
            <a:r>
              <a:rPr kumimoji="1" lang="en-US" altLang="zh-CN" sz="1600" dirty="0"/>
              <a:t>,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S.</a:t>
            </a:r>
            <a:r>
              <a:rPr kumimoji="1" lang="zh-CN" altLang="en-US" sz="1600" dirty="0"/>
              <a:t> </a:t>
            </a:r>
            <a:r>
              <a:rPr kumimoji="1" lang="en-US" altLang="zh-CN" sz="1600" dirty="0" err="1"/>
              <a:t>Amrith</a:t>
            </a:r>
            <a:r>
              <a:rPr kumimoji="1" lang="en-US" altLang="zh-CN" sz="1600" dirty="0"/>
              <a:t>,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A.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Varma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455" y="2584467"/>
            <a:ext cx="6062134" cy="2556933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903566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10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文本框 1">
            <a:extLst>
              <a:ext uri="{FF2B5EF4-FFF2-40B4-BE49-F238E27FC236}">
                <a16:creationId xmlns:a16="http://schemas.microsoft.com/office/drawing/2014/main" id="{7D82672D-68BB-4FB3-8185-3A5FEE8F4118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Model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文本框 4">
            <a:extLst>
              <a:ext uri="{FF2B5EF4-FFF2-40B4-BE49-F238E27FC236}">
                <a16:creationId xmlns:a16="http://schemas.microsoft.com/office/drawing/2014/main" id="{5B01168E-2251-4835-899B-2064AF0FC689}"/>
              </a:ext>
            </a:extLst>
          </p:cNvPr>
          <p:cNvSpPr txBox="1"/>
          <p:nvPr/>
        </p:nvSpPr>
        <p:spPr>
          <a:xfrm>
            <a:off x="1848834" y="982440"/>
            <a:ext cx="67970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Symmetry Breaking and Higgs Mixing</a:t>
            </a:r>
            <a:endParaRPr kumimoji="1" lang="zh-CN" altLang="en-US" sz="3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5">
                <a:extLst>
                  <a:ext uri="{FF2B5EF4-FFF2-40B4-BE49-F238E27FC236}">
                    <a16:creationId xmlns:a16="http://schemas.microsoft.com/office/drawing/2014/main" id="{C2466BB5-61E4-4AFA-BA0F-014D47BCA9A0}"/>
                  </a:ext>
                </a:extLst>
              </p:cNvPr>
              <p:cNvSpPr txBox="1"/>
              <p:nvPr/>
            </p:nvSpPr>
            <p:spPr>
              <a:xfrm>
                <a:off x="2742914" y="1958397"/>
                <a:ext cx="6443278" cy="4059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kumimoji="1" lang="en-US" altLang="zh-CN" sz="2400" b="1" dirty="0"/>
                  <a:t>Mass Matrix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kumimoji="1" lang="en-US" altLang="zh-CN" sz="24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kumimoji="1" lang="en-US" altLang="zh-CN" sz="2400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kumimoji="1"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kumimoji="1"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kumimoji="1" lang="en-US" altLang="zh-CN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kumimoji="1" lang="en-US" altLang="zh-CN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kumimoji="1"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e>
                              <m:f>
                                <m:fPr>
                                  <m:ctrlPr>
                                    <a:rPr kumimoji="1" lang="en-US" altLang="zh-CN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  <m:r>
                                    <a:rPr kumimoji="1"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num>
                                <m:den>
                                  <m:r>
                                    <a:rPr kumimoji="1" lang="en-US" altLang="zh-CN" sz="24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kumimoji="1" lang="en-US" altLang="zh-CN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kumimoji="1" lang="en-US" altLang="zh-CN" sz="2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  <m:r>
                                    <a:rPr kumimoji="1" lang="en-US" altLang="zh-CN" sz="2400" b="1" i="1"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num>
                                <m:den>
                                  <m:r>
                                    <a:rPr kumimoji="1" lang="en-US" altLang="zh-CN" sz="24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kumimoji="1"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kumimoji="1"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kumimoji="1" lang="en-US" altLang="zh-CN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kumimoji="1" lang="en-US" altLang="zh-CN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kumimoji="1"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kumimoji="1"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kumimoji="1"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kumimoji="1"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mr>
                        </m:m>
                      </m:e>
                    </m:d>
                  </m:oMath>
                </a14:m>
                <a:endParaRPr kumimoji="1" lang="en-US" altLang="zh-CN" sz="2400" b="1" dirty="0"/>
              </a:p>
              <a:p>
                <a:pPr marL="800100" lvl="1" indent="-342900">
                  <a:spcAft>
                    <a:spcPts val="600"/>
                  </a:spcAft>
                  <a:buFont typeface="Arial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zh-CN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400" b="1" i="1" smtClean="0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e>
                              <m:sub>
                                <m:r>
                                  <a:rPr kumimoji="1" lang="en-US" altLang="zh-CN" sz="24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kumimoji="1" lang="en-US" altLang="zh-CN" sz="2400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kumimoji="1" lang="en-US" altLang="zh-CN" sz="24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kumimoji="1" lang="en-US" altLang="zh-CN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kumimoji="1" lang="en-US" altLang="zh-CN" sz="2400" b="1" i="1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  <m:r>
                      <a:rPr kumimoji="1" lang="en-US" altLang="zh-CN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  <m:t>𝟐𝟐</m:t>
                        </m:r>
                      </m:sub>
                    </m:sSub>
                    <m:r>
                      <a:rPr kumimoji="1"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kumimoji="1"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kumimoji="1" lang="en-US" altLang="zh-CN" sz="24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4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kumimoji="1" lang="en-US" altLang="zh-CN" sz="24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𝟏𝟏</m:t>
                                </m:r>
                              </m:sub>
                            </m:sSub>
                            <m:r>
                              <a:rPr kumimoji="1" lang="en-US" altLang="zh-CN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kumimoji="1" lang="en-US" altLang="zh-CN" sz="24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4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kumimoji="1" lang="en-US" altLang="zh-CN" sz="24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𝟐𝟐</m:t>
                                </m:r>
                              </m:sub>
                            </m:sSub>
                            <m:r>
                              <a:rPr kumimoji="1" lang="en-US" altLang="zh-CN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zh-CN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kumimoji="1" lang="en-US" altLang="zh-CN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𝟏𝟐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kumimoji="1" lang="en-US" altLang="zh-CN" sz="240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kumimoji="1" lang="en-US" altLang="zh-CN" sz="2400" b="1" dirty="0"/>
              </a:p>
              <a:p>
                <a:pPr marL="800100" lvl="1" indent="-342900">
                  <a:spcAft>
                    <a:spcPts val="600"/>
                  </a:spcAft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kumimoji="1" lang="en-US" altLang="zh-CN" sz="2400" b="1" i="1" smtClean="0">
                        <a:latin typeface="Cambria Math" panose="02040503050406030204" pitchFamily="18" charset="0"/>
                      </a:rPr>
                      <m:t>𝒕𝒂𝒏</m:t>
                    </m:r>
                    <m:r>
                      <a:rPr kumimoji="1" lang="en-US" altLang="zh-CN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zh-CN" sz="2400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kumimoji="1"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kumimoji="1"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𝟐𝟐</m:t>
                            </m:r>
                          </m:sub>
                        </m:sSub>
                      </m:den>
                    </m:f>
                    <m:r>
                      <a:rPr kumimoji="1"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  <m:sSub>
                          <m:sSubPr>
                            <m:ctrlPr>
                              <a:rPr kumimoji="1"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</a:rPr>
                              <m:t>𝑩</m:t>
                            </m:r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kumimoji="1" lang="en-US" altLang="zh-CN" sz="2400" b="1" i="1" smtClean="0"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kumimoji="1" lang="en-US" altLang="zh-CN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kumimoji="1" lang="en-US" altLang="zh-CN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zh-CN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kumimoji="1" lang="en-US" altLang="zh-CN" sz="2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kumimoji="1" lang="en-US" altLang="zh-CN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kumimoji="1" lang="en-US" altLang="zh-CN" sz="24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br>
                  <a:rPr kumimoji="1" lang="en-US" altLang="zh-CN" sz="2000" b="1" dirty="0"/>
                </a:br>
                <a:endParaRPr kumimoji="1" lang="en-US" altLang="zh-CN" sz="2000" dirty="0"/>
              </a:p>
            </p:txBody>
          </p:sp>
        </mc:Choice>
        <mc:Fallback xmlns="">
          <p:sp>
            <p:nvSpPr>
              <p:cNvPr id="13" name="文本框 5">
                <a:extLst>
                  <a:ext uri="{FF2B5EF4-FFF2-40B4-BE49-F238E27FC236}">
                    <a16:creationId xmlns:a16="http://schemas.microsoft.com/office/drawing/2014/main" id="{C2466BB5-61E4-4AFA-BA0F-014D47BCA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914" y="1958397"/>
                <a:ext cx="6443278" cy="4059125"/>
              </a:xfrm>
              <a:prstGeom prst="rect">
                <a:avLst/>
              </a:prstGeom>
              <a:blipFill>
                <a:blip r:embed="rId4"/>
                <a:stretch>
                  <a:fillRect l="-1381" t="-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5641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11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文本框 1">
            <a:extLst>
              <a:ext uri="{FF2B5EF4-FFF2-40B4-BE49-F238E27FC236}">
                <a16:creationId xmlns:a16="http://schemas.microsoft.com/office/drawing/2014/main" id="{7D82672D-68BB-4FB3-8185-3A5FEE8F4118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Model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文本框 4">
            <a:extLst>
              <a:ext uri="{FF2B5EF4-FFF2-40B4-BE49-F238E27FC236}">
                <a16:creationId xmlns:a16="http://schemas.microsoft.com/office/drawing/2014/main" id="{5B01168E-2251-4835-899B-2064AF0FC689}"/>
              </a:ext>
            </a:extLst>
          </p:cNvPr>
          <p:cNvSpPr txBox="1"/>
          <p:nvPr/>
        </p:nvSpPr>
        <p:spPr>
          <a:xfrm>
            <a:off x="1848834" y="982440"/>
            <a:ext cx="67970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Symmetry Breaking and Higgs Mixing</a:t>
            </a:r>
            <a:endParaRPr kumimoji="1" lang="zh-CN" altLang="en-US" sz="3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5">
                <a:extLst>
                  <a:ext uri="{FF2B5EF4-FFF2-40B4-BE49-F238E27FC236}">
                    <a16:creationId xmlns:a16="http://schemas.microsoft.com/office/drawing/2014/main" id="{C2466BB5-61E4-4AFA-BA0F-014D47BCA9A0}"/>
                  </a:ext>
                </a:extLst>
              </p:cNvPr>
              <p:cNvSpPr txBox="1"/>
              <p:nvPr/>
            </p:nvSpPr>
            <p:spPr>
              <a:xfrm>
                <a:off x="2398889" y="2104356"/>
                <a:ext cx="6745111" cy="4209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kumimoji="1" lang="en-US" altLang="zh-CN" sz="2400" b="1" dirty="0"/>
                  <a:t>Vacuum</a:t>
                </a:r>
                <a:r>
                  <a:rPr kumimoji="1" lang="zh-CN" altLang="en-US" sz="2400" b="1" dirty="0"/>
                  <a:t> </a:t>
                </a:r>
                <a:r>
                  <a:rPr kumimoji="1" lang="en-US" altLang="zh-CN" sz="2400" b="1" dirty="0"/>
                  <a:t>Stability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1" lang="hr-HR" altLang="zh-CN" sz="20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[(</m:t>
                            </m:r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)−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unc>
                              <m:funcPr>
                                <m:ctrlP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func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zh-CN" sz="2000" b="1" dirty="0"/>
                  <a:t>]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kumimoji="1" lang="hr-HR" altLang="zh-CN" sz="20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[(</m:t>
                            </m:r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)+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unc>
                              <m:funcPr>
                                <m:ctrlP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func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zh-CN" sz="2000" b="1" dirty="0"/>
                  <a:t>]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kumimoji="1" lang="hr-HR" altLang="zh-CN" sz="20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𝑣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unc>
                              <m:funcPr>
                                <m:ctrlP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func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1" lang="en-US" altLang="zh-CN" sz="2000" dirty="0"/>
              </a:p>
              <a:p>
                <a:pPr marL="800100" lvl="1" indent="-342900">
                  <a:spcAft>
                    <a:spcPts val="600"/>
                  </a:spcAft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kumimoji="1" lang="en-US" altLang="zh-CN" sz="200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kumimoji="1" lang="en-US" altLang="zh-CN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1" lang="en-US" altLang="zh-CN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kumimoji="1" lang="en-US" altLang="zh-CN" sz="200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kumimoji="1" lang="en-US" altLang="zh-CN" sz="2000" dirty="0"/>
              </a:p>
              <a:p>
                <a:pPr marL="800100" lvl="1" indent="-342900">
                  <a:spcAft>
                    <a:spcPts val="600"/>
                  </a:spcAft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&gt;0,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&gt;0.</m:t>
                    </m:r>
                  </m:oMath>
                </a14:m>
                <a:endParaRPr kumimoji="1" lang="en-US" altLang="zh-CN" sz="2400" b="1" dirty="0"/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kumimoji="1" lang="en-US" altLang="zh-CN" sz="2400" b="1" dirty="0"/>
                  <a:t>Perturbativity Constraints 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1" lang="en-US" altLang="zh-CN" sz="2400" b="0" i="1" smtClean="0">
                        <a:latin typeface="Cambria Math" panose="02040503050406030204" pitchFamily="18" charset="0"/>
                      </a:rPr>
                      <m:t>|&lt;1, </m:t>
                    </m:r>
                    <m:r>
                      <a:rPr kumimoji="1" lang="en-US" altLang="zh-CN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kumimoji="1" lang="en-US" altLang="zh-CN" sz="2400" b="0" i="1" smtClean="0">
                        <a:latin typeface="Cambria Math" panose="02040503050406030204" pitchFamily="18" charset="0"/>
                      </a:rPr>
                      <m:t>=1,2,3</m:t>
                    </m:r>
                  </m:oMath>
                </a14:m>
                <a:endParaRPr kumimoji="1" lang="en-US" altLang="zh-CN" sz="2400" b="1" dirty="0"/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endParaRPr kumimoji="1" lang="en-US" altLang="zh-CN" sz="2400" b="1" dirty="0"/>
              </a:p>
            </p:txBody>
          </p:sp>
        </mc:Choice>
        <mc:Fallback xmlns="">
          <p:sp>
            <p:nvSpPr>
              <p:cNvPr id="13" name="文本框 5">
                <a:extLst>
                  <a:ext uri="{FF2B5EF4-FFF2-40B4-BE49-F238E27FC236}">
                    <a16:creationId xmlns:a16="http://schemas.microsoft.com/office/drawing/2014/main" id="{C2466BB5-61E4-4AFA-BA0F-014D47BCA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8889" y="2104356"/>
                <a:ext cx="6745111" cy="4209357"/>
              </a:xfrm>
              <a:prstGeom prst="rect">
                <a:avLst/>
              </a:prstGeom>
              <a:blipFill>
                <a:blip r:embed="rId4"/>
                <a:stretch>
                  <a:fillRect l="-1128" t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8619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59923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Renormalization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Group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Evolution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RGE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12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文本框 5">
            <a:extLst>
              <a:ext uri="{FF2B5EF4-FFF2-40B4-BE49-F238E27FC236}">
                <a16:creationId xmlns:a16="http://schemas.microsoft.com/office/drawing/2014/main" id="{07DFAAF6-4C40-B64A-AC33-92F9540D4DF1}"/>
              </a:ext>
            </a:extLst>
          </p:cNvPr>
          <p:cNvSpPr txBox="1"/>
          <p:nvPr/>
        </p:nvSpPr>
        <p:spPr>
          <a:xfrm>
            <a:off x="2398889" y="2104356"/>
            <a:ext cx="6745111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kumimoji="1" lang="en-US" altLang="zh-CN" sz="2400" b="1" dirty="0"/>
              <a:t>Run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the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RGEs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of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the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Model</a:t>
            </a:r>
            <a:r>
              <a:rPr kumimoji="1" lang="zh-CN" altLang="en-US" sz="2400" b="1" dirty="0"/>
              <a:t> </a:t>
            </a:r>
            <a:endParaRPr kumimoji="1" lang="en-US" altLang="zh-CN" sz="2400" b="1" dirty="0"/>
          </a:p>
          <a:p>
            <a:pPr>
              <a:spcAft>
                <a:spcPts val="600"/>
              </a:spcAft>
            </a:pPr>
            <a:r>
              <a:rPr kumimoji="1" lang="en-US" altLang="zh-CN" sz="2000" b="1" dirty="0"/>
              <a:t>	</a:t>
            </a:r>
          </a:p>
          <a:p>
            <a:pPr>
              <a:spcAft>
                <a:spcPts val="600"/>
              </a:spcAft>
            </a:pPr>
            <a:endParaRPr kumimoji="1" lang="en-US" altLang="zh-CN" sz="2000" b="1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kumimoji="1" lang="en-US" altLang="zh-CN" sz="2400" b="1" dirty="0"/>
              <a:t>Scan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the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benchmark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points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kumimoji="1" lang="en-US" altLang="zh-CN" sz="2400" b="1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kumimoji="1" lang="en-US" altLang="zh-CN" sz="2400" b="1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kumimoji="1" lang="en-GB" altLang="zh-CN" sz="2400" b="1" dirty="0"/>
              <a:t>Out</a:t>
            </a:r>
            <a:r>
              <a:rPr kumimoji="1" lang="en-US" altLang="zh-CN" sz="2400" b="1" dirty="0"/>
              <a:t>put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the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Maximal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scale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kumimoji="1" lang="en-US" altLang="zh-CN" sz="2400" b="1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kumimoji="1" lang="en-US" altLang="zh-CN" sz="2400" b="1" dirty="0"/>
              <a:t>The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Maximal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scale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is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defined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satisfy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the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vacuum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stability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and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perturbativity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condition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for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all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couplings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kumimoji="1" lang="en-US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1424008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33281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Benchmark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Points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RGE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13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BE95D9-9978-EA40-B81E-4038391FD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240" y="2372190"/>
            <a:ext cx="6487532" cy="264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1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45448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Maximal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Scale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for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Case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B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RGE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14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EE3105-A157-A045-B049-F5BBD081D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556" y="1954924"/>
            <a:ext cx="5283486" cy="490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869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45881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Maximal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Scale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for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Case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D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RGE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15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35040-4A44-FA4F-AF3C-FFDFA9003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897" y="1849856"/>
            <a:ext cx="5166586" cy="500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45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28761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 err="1"/>
              <a:t>Contur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Method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Contur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16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43BB0282-3303-9043-AE93-25BAB0BF4D94}"/>
              </a:ext>
            </a:extLst>
          </p:cNvPr>
          <p:cNvSpPr txBox="1"/>
          <p:nvPr/>
        </p:nvSpPr>
        <p:spPr>
          <a:xfrm>
            <a:off x="3113780" y="1741677"/>
            <a:ext cx="4478790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400" b="1" i="0" baseline="0" dirty="0"/>
              <a:t>To</a:t>
            </a:r>
            <a:r>
              <a:rPr kumimoji="1" lang="zh-CN" altLang="en-US" sz="2400" b="1" i="0" baseline="0" dirty="0"/>
              <a:t> </a:t>
            </a:r>
            <a:r>
              <a:rPr kumimoji="1" lang="en-US" altLang="zh-CN" sz="2400" b="1" i="0" baseline="0" dirty="0"/>
              <a:t>be</a:t>
            </a:r>
            <a:r>
              <a:rPr kumimoji="1" lang="zh-CN" altLang="en-US" sz="2400" b="1" i="0" baseline="0" dirty="0"/>
              <a:t> </a:t>
            </a:r>
            <a:r>
              <a:rPr kumimoji="1" lang="en-US" altLang="zh-CN" sz="2400" b="1" i="0" baseline="0" dirty="0"/>
              <a:t>covered</a:t>
            </a:r>
            <a:r>
              <a:rPr kumimoji="1" lang="zh-CN" altLang="en-US" sz="2400" b="1" i="0" baseline="0" dirty="0"/>
              <a:t> </a:t>
            </a:r>
            <a:r>
              <a:rPr kumimoji="1" lang="en-US" altLang="zh-CN" sz="2400" b="1" i="0" baseline="0" dirty="0"/>
              <a:t>By</a:t>
            </a:r>
            <a:r>
              <a:rPr kumimoji="1" lang="zh-CN" altLang="en-US" sz="2400" b="1" i="0" baseline="0" dirty="0"/>
              <a:t> </a:t>
            </a:r>
            <a:endParaRPr kumimoji="1" lang="en-US" altLang="zh-CN" sz="2000" dirty="0"/>
          </a:p>
          <a:p>
            <a:r>
              <a:rPr kumimoji="1" lang="en-US" altLang="zh-CN" sz="2400" b="1" dirty="0"/>
              <a:t>Prof.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Jon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Butterworth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tomorrow</a:t>
            </a:r>
          </a:p>
          <a:p>
            <a:endParaRPr kumimoji="1" lang="en-US" altLang="zh-CN" sz="2400" b="1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5143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2728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 err="1"/>
              <a:t>Contur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Results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Contur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17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43BB0282-3303-9043-AE93-25BAB0BF4D94}"/>
              </a:ext>
            </a:extLst>
          </p:cNvPr>
          <p:cNvSpPr txBox="1"/>
          <p:nvPr/>
        </p:nvSpPr>
        <p:spPr>
          <a:xfrm>
            <a:off x="3113780" y="1741677"/>
            <a:ext cx="1285608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400" b="1" i="0" baseline="0" dirty="0"/>
              <a:t>Ca</a:t>
            </a:r>
            <a:r>
              <a:rPr kumimoji="1" lang="en-US" altLang="zh-CN" sz="2400" b="1" dirty="0"/>
              <a:t>se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</a:t>
            </a:r>
          </a:p>
          <a:p>
            <a:endParaRPr kumimoji="1" lang="zh-CN" altLang="en-US" dirty="0"/>
          </a:p>
        </p:txBody>
      </p:sp>
      <p:pic>
        <p:nvPicPr>
          <p:cNvPr id="1025" name="Picture 1" descr="/var/folders/bl/mwt3527s35s1385npq19smqc0000gn/T/com.microsoft.Powerpoint/WebArchiveCopyPasteTempFiles/p5763">
            <a:extLst>
              <a:ext uri="{FF2B5EF4-FFF2-40B4-BE49-F238E27FC236}">
                <a16:creationId xmlns:a16="http://schemas.microsoft.com/office/drawing/2014/main" id="{E54A4055-5209-0644-B5A9-BD77A7BDF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396" y="2094330"/>
            <a:ext cx="6682603" cy="378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7875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2728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 err="1"/>
              <a:t>Contur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Results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Contur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18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43BB0282-3303-9043-AE93-25BAB0BF4D94}"/>
              </a:ext>
            </a:extLst>
          </p:cNvPr>
          <p:cNvSpPr txBox="1"/>
          <p:nvPr/>
        </p:nvSpPr>
        <p:spPr>
          <a:xfrm>
            <a:off x="3113780" y="1741677"/>
            <a:ext cx="1264770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400" b="1" i="0" baseline="0" dirty="0"/>
              <a:t>Case</a:t>
            </a:r>
            <a:r>
              <a:rPr kumimoji="1" lang="zh-CN" altLang="en-US" sz="2400" b="1" i="0" baseline="0" dirty="0"/>
              <a:t> </a:t>
            </a:r>
            <a:r>
              <a:rPr kumimoji="1" lang="en-US" altLang="zh-CN" sz="2400" b="1" i="0" baseline="0" dirty="0"/>
              <a:t>B</a:t>
            </a:r>
            <a:endParaRPr kumimoji="1" lang="en-US" altLang="zh-CN" sz="2400" b="1" dirty="0"/>
          </a:p>
          <a:p>
            <a:endParaRPr kumimoji="1" lang="en-US" altLang="zh-CN" sz="2400" b="1" dirty="0"/>
          </a:p>
          <a:p>
            <a:endParaRPr kumimoji="1" lang="zh-CN" altLang="en-US" dirty="0"/>
          </a:p>
        </p:txBody>
      </p:sp>
      <p:pic>
        <p:nvPicPr>
          <p:cNvPr id="2049" name="Picture 1" descr="/var/folders/bl/mwt3527s35s1385npq19smqc0000gn/T/com.microsoft.Powerpoint/WebArchiveCopyPasteTempFiles/p5764">
            <a:extLst>
              <a:ext uri="{FF2B5EF4-FFF2-40B4-BE49-F238E27FC236}">
                <a16:creationId xmlns:a16="http://schemas.microsoft.com/office/drawing/2014/main" id="{7050EADA-2180-9F4F-9D08-EC6945356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393" y="2334697"/>
            <a:ext cx="6692599" cy="376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413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2728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 err="1"/>
              <a:t>Contur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Results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Contur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19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43BB0282-3303-9043-AE93-25BAB0BF4D94}"/>
              </a:ext>
            </a:extLst>
          </p:cNvPr>
          <p:cNvSpPr txBox="1"/>
          <p:nvPr/>
        </p:nvSpPr>
        <p:spPr>
          <a:xfrm>
            <a:off x="3113780" y="1741677"/>
            <a:ext cx="1269578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400" b="1" i="0" baseline="0" dirty="0"/>
              <a:t>Case</a:t>
            </a:r>
            <a:r>
              <a:rPr kumimoji="1" lang="zh-CN" altLang="en-US" sz="2400" b="1" i="0" baseline="0" dirty="0"/>
              <a:t> </a:t>
            </a:r>
            <a:r>
              <a:rPr kumimoji="1" lang="en-US" altLang="zh-CN" sz="2400" b="1" i="0" baseline="0" dirty="0"/>
              <a:t>C</a:t>
            </a:r>
            <a:endParaRPr kumimoji="1" lang="en-US" altLang="zh-CN" sz="2400" b="1" dirty="0"/>
          </a:p>
          <a:p>
            <a:endParaRPr kumimoji="1" lang="en-US" altLang="zh-CN" sz="2400" b="1" dirty="0"/>
          </a:p>
          <a:p>
            <a:endParaRPr kumimoji="1" lang="zh-CN" altLang="en-US" dirty="0"/>
          </a:p>
        </p:txBody>
      </p:sp>
      <p:pic>
        <p:nvPicPr>
          <p:cNvPr id="3073" name="Picture 1" descr="/var/folders/bl/mwt3527s35s1385npq19smqc0000gn/T/com.microsoft.Powerpoint/WebArchiveCopyPasteTempFiles/p5765">
            <a:extLst>
              <a:ext uri="{FF2B5EF4-FFF2-40B4-BE49-F238E27FC236}">
                <a16:creationId xmlns:a16="http://schemas.microsoft.com/office/drawing/2014/main" id="{82443E7D-3941-494C-B563-2757ECF0E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364" y="2153282"/>
            <a:ext cx="6779636" cy="356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716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255" y="2645912"/>
            <a:ext cx="5809909" cy="2319558"/>
          </a:xfrm>
          <a:prstGeom prst="rect">
            <a:avLst/>
          </a:prstGeom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and Motivation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9F1057DC-B62B-425B-8B39-2CFB3F155B9E}"/>
              </a:ext>
            </a:extLst>
          </p:cNvPr>
          <p:cNvSpPr txBox="1"/>
          <p:nvPr/>
        </p:nvSpPr>
        <p:spPr>
          <a:xfrm>
            <a:off x="1848834" y="982440"/>
            <a:ext cx="27382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Neutrino Mass</a:t>
            </a:r>
            <a:endParaRPr kumimoji="1" lang="zh-CN" altLang="en-US" sz="3000" b="1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3213EC3B-DEE4-4FBC-B418-C08504AFA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129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2728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 err="1"/>
              <a:t>Contur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Results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Contur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20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43BB0282-3303-9043-AE93-25BAB0BF4D94}"/>
              </a:ext>
            </a:extLst>
          </p:cNvPr>
          <p:cNvSpPr txBox="1"/>
          <p:nvPr/>
        </p:nvSpPr>
        <p:spPr>
          <a:xfrm>
            <a:off x="3113780" y="1741677"/>
            <a:ext cx="1300036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400" b="1" i="0" baseline="0" dirty="0"/>
              <a:t>Case</a:t>
            </a:r>
            <a:r>
              <a:rPr kumimoji="1" lang="zh-CN" altLang="en-US" sz="2400" b="1" i="0" baseline="0" dirty="0"/>
              <a:t> </a:t>
            </a:r>
            <a:r>
              <a:rPr kumimoji="1" lang="en-US" altLang="zh-CN" sz="2400" b="1" i="0" baseline="0" dirty="0"/>
              <a:t>D</a:t>
            </a:r>
            <a:endParaRPr kumimoji="1" lang="en-US" altLang="zh-CN" sz="2400" b="1" dirty="0"/>
          </a:p>
          <a:p>
            <a:endParaRPr kumimoji="1" lang="en-US" altLang="zh-CN" sz="2400" b="1" dirty="0"/>
          </a:p>
          <a:p>
            <a:endParaRPr kumimoji="1" lang="zh-CN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0BE01E-E456-D844-B84D-94802A1C7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336" y="2342324"/>
            <a:ext cx="6527663" cy="353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793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2728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 err="1"/>
              <a:t>Contur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Results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Contur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21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43BB0282-3303-9043-AE93-25BAB0BF4D94}"/>
              </a:ext>
            </a:extLst>
          </p:cNvPr>
          <p:cNvSpPr txBox="1"/>
          <p:nvPr/>
        </p:nvSpPr>
        <p:spPr>
          <a:xfrm>
            <a:off x="3113780" y="1741677"/>
            <a:ext cx="1237518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400" b="1" i="0" baseline="0" dirty="0"/>
              <a:t>Case</a:t>
            </a:r>
            <a:r>
              <a:rPr kumimoji="1" lang="zh-CN" altLang="en-US" sz="2400" b="1" i="0" baseline="0" dirty="0"/>
              <a:t> </a:t>
            </a:r>
            <a:r>
              <a:rPr kumimoji="1" lang="en-US" altLang="zh-CN" sz="2400" b="1" dirty="0"/>
              <a:t>E</a:t>
            </a:r>
          </a:p>
          <a:p>
            <a:endParaRPr kumimoji="1" lang="en-US" altLang="zh-CN" sz="2400" b="1" dirty="0"/>
          </a:p>
          <a:p>
            <a:endParaRPr kumimoji="1"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623F30-3187-514C-AD84-A82C6B4B9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6517" y="2396068"/>
            <a:ext cx="6517483" cy="347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691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35301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Effective Operators</a:t>
            </a:r>
            <a:endParaRPr kumimoji="1" lang="zh-CN" altLang="en-US" sz="3000" b="1" dirty="0"/>
          </a:p>
        </p:txBody>
      </p:sp>
      <p:sp>
        <p:nvSpPr>
          <p:cNvPr id="41" name="文本框 5">
            <a:extLst>
              <a:ext uri="{FF2B5EF4-FFF2-40B4-BE49-F238E27FC236}">
                <a16:creationId xmlns:a16="http://schemas.microsoft.com/office/drawing/2014/main" id="{D93455E1-8D1E-41C9-B500-C2C918F75A19}"/>
              </a:ext>
            </a:extLst>
          </p:cNvPr>
          <p:cNvSpPr txBox="1"/>
          <p:nvPr/>
        </p:nvSpPr>
        <p:spPr>
          <a:xfrm>
            <a:off x="3020334" y="1691651"/>
            <a:ext cx="529393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400" b="1" dirty="0"/>
              <a:t>Weinberg operator</a:t>
            </a:r>
            <a:br>
              <a:rPr kumimoji="1" lang="en-US" altLang="zh-CN" sz="2400" b="1" dirty="0"/>
            </a:br>
            <a:r>
              <a:rPr kumimoji="1" lang="en-US" altLang="zh-CN" sz="2000" dirty="0"/>
              <a:t>Mass for light neutrinos</a:t>
            </a:r>
            <a:br>
              <a:rPr kumimoji="1" lang="en-US" altLang="zh-CN" sz="2000" dirty="0"/>
            </a:br>
            <a:br>
              <a:rPr kumimoji="1" lang="en-US" altLang="zh-CN" sz="2000" dirty="0"/>
            </a:br>
            <a:br>
              <a:rPr kumimoji="1" lang="en-US" altLang="zh-CN" sz="2000" dirty="0"/>
            </a:br>
            <a:br>
              <a:rPr kumimoji="1" lang="en-US" altLang="zh-CN" sz="2000" dirty="0"/>
            </a:br>
            <a:br>
              <a:rPr kumimoji="1" lang="en-US" altLang="zh-CN" sz="2000" dirty="0"/>
            </a:br>
            <a:br>
              <a:rPr kumimoji="1" lang="en-US" altLang="zh-CN" sz="2000" dirty="0"/>
            </a:br>
            <a:br>
              <a:rPr kumimoji="1" lang="en-US" altLang="zh-CN" sz="2000" dirty="0"/>
            </a:br>
            <a:endParaRPr kumimoji="1" lang="en-US" altLang="zh-CN" sz="2000" dirty="0"/>
          </a:p>
          <a:p>
            <a:pPr marL="342900" indent="-342900">
              <a:buFont typeface="Arial" charset="0"/>
              <a:buChar char="•"/>
            </a:pPr>
            <a:r>
              <a:rPr kumimoji="1" lang="en-US" altLang="zh-CN" sz="2400" b="1" dirty="0"/>
              <a:t>Higgs Decay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480251" y="2578904"/>
            <a:ext cx="762000" cy="8636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531188" y="3459438"/>
            <a:ext cx="719531" cy="9143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242251" y="3442504"/>
            <a:ext cx="152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5995784" y="3445736"/>
            <a:ext cx="0" cy="919749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766251" y="2519524"/>
            <a:ext cx="829733" cy="93133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766251" y="3459438"/>
            <a:ext cx="829733" cy="9143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931586" y="3860571"/>
                <a:ext cx="5500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1586" y="3860571"/>
                <a:ext cx="550022" cy="369332"/>
              </a:xfrm>
              <a:prstGeom prst="rect">
                <a:avLst/>
              </a:prstGeom>
              <a:blipFill>
                <a:blip r:embed="rId3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877546" y="3089304"/>
                <a:ext cx="3002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7546" y="3089304"/>
                <a:ext cx="300274" cy="276999"/>
              </a:xfrm>
              <a:prstGeom prst="rect">
                <a:avLst/>
              </a:prstGeom>
              <a:blipFill>
                <a:blip r:embed="rId4"/>
                <a:stretch>
                  <a:fillRect l="-10204" r="-4082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588794" y="3778137"/>
                <a:ext cx="1906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8794" y="3778137"/>
                <a:ext cx="190693" cy="276999"/>
              </a:xfrm>
              <a:prstGeom prst="rect">
                <a:avLst/>
              </a:prstGeom>
              <a:blipFill>
                <a:blip r:embed="rId5"/>
                <a:stretch>
                  <a:fillRect l="-29032" r="-22581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7335538" y="3778137"/>
                <a:ext cx="1906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5538" y="3778137"/>
                <a:ext cx="190693" cy="276999"/>
              </a:xfrm>
              <a:prstGeom prst="rect">
                <a:avLst/>
              </a:prstGeom>
              <a:blipFill>
                <a:blip r:embed="rId6"/>
                <a:stretch>
                  <a:fillRect l="-25000" r="-21875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/>
          <p:cNvCxnSpPr/>
          <p:nvPr/>
        </p:nvCxnSpPr>
        <p:spPr>
          <a:xfrm>
            <a:off x="4693740" y="5092483"/>
            <a:ext cx="719667" cy="6858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685275" y="5778283"/>
            <a:ext cx="728132" cy="688767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413407" y="5778283"/>
            <a:ext cx="137037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413407" y="5778283"/>
            <a:ext cx="762295" cy="688767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6783780" y="5026525"/>
            <a:ext cx="712054" cy="7517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783780" y="5778283"/>
            <a:ext cx="695493" cy="68876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796741" y="5866872"/>
                <a:ext cx="2375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𝐻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741" y="5866872"/>
                <a:ext cx="237565" cy="276999"/>
              </a:xfrm>
              <a:prstGeom prst="rect">
                <a:avLst/>
              </a:prstGeom>
              <a:blipFill>
                <a:blip r:embed="rId7"/>
                <a:stretch>
                  <a:fillRect l="-23077" r="-17949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5987627" y="5435383"/>
                <a:ext cx="1994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627" y="5435383"/>
                <a:ext cx="199414" cy="276999"/>
              </a:xfrm>
              <a:prstGeom prst="rect">
                <a:avLst/>
              </a:prstGeom>
              <a:blipFill>
                <a:blip r:embed="rId8"/>
                <a:stretch>
                  <a:fillRect l="-24242" r="-24242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7195560" y="5384772"/>
                <a:ext cx="3002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560" y="5384772"/>
                <a:ext cx="300274" cy="276999"/>
              </a:xfrm>
              <a:prstGeom prst="rect">
                <a:avLst/>
              </a:prstGeom>
              <a:blipFill>
                <a:blip r:embed="rId9"/>
                <a:stretch>
                  <a:fillRect l="-10000" r="-2000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196116" y="5866872"/>
                <a:ext cx="3002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116" y="5866872"/>
                <a:ext cx="300274" cy="276999"/>
              </a:xfrm>
              <a:prstGeom prst="rect">
                <a:avLst/>
              </a:prstGeom>
              <a:blipFill>
                <a:blip r:embed="rId10"/>
                <a:stretch>
                  <a:fillRect l="-10000" r="-2000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70CF9C9-94E4-4232-9D40-47F4ECC2E690}"/>
                  </a:ext>
                </a:extLst>
              </p:cNvPr>
              <p:cNvSpPr txBox="1"/>
              <p:nvPr/>
            </p:nvSpPr>
            <p:spPr>
              <a:xfrm>
                <a:off x="4839028" y="2723074"/>
                <a:ext cx="4035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70CF9C9-94E4-4232-9D40-47F4ECC2E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028" y="2723074"/>
                <a:ext cx="403507" cy="276999"/>
              </a:xfrm>
              <a:prstGeom prst="rect">
                <a:avLst/>
              </a:prstGeom>
              <a:blipFill>
                <a:blip r:embed="rId11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CECEB9A-7650-4349-AAF8-A100B548A81D}"/>
                  </a:ext>
                </a:extLst>
              </p:cNvPr>
              <p:cNvSpPr txBox="1"/>
              <p:nvPr/>
            </p:nvSpPr>
            <p:spPr>
              <a:xfrm>
                <a:off x="6786974" y="2748013"/>
                <a:ext cx="4035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CECEB9A-7650-4349-AAF8-A100B548A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6974" y="2748013"/>
                <a:ext cx="403507" cy="276999"/>
              </a:xfrm>
              <a:prstGeom prst="rect">
                <a:avLst/>
              </a:prstGeom>
              <a:blipFill>
                <a:blip r:embed="rId1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B0177AB-326C-4810-8B4E-F58653A7742D}"/>
                  </a:ext>
                </a:extLst>
              </p:cNvPr>
              <p:cNvSpPr txBox="1"/>
              <p:nvPr/>
            </p:nvSpPr>
            <p:spPr>
              <a:xfrm>
                <a:off x="4719877" y="5435790"/>
                <a:ext cx="4035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B0177AB-326C-4810-8B4E-F58653A774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877" y="5435790"/>
                <a:ext cx="403507" cy="276999"/>
              </a:xfrm>
              <a:prstGeom prst="rect">
                <a:avLst/>
              </a:prstGeom>
              <a:blipFill>
                <a:blip r:embed="rId13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09F4C3E-D2BE-4FAA-835B-4735CFB064FA}"/>
                  </a:ext>
                </a:extLst>
              </p:cNvPr>
              <p:cNvSpPr txBox="1"/>
              <p:nvPr/>
            </p:nvSpPr>
            <p:spPr>
              <a:xfrm>
                <a:off x="5406197" y="6073677"/>
                <a:ext cx="5500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09F4C3E-D2BE-4FAA-835B-4735CFB06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197" y="6073677"/>
                <a:ext cx="550022" cy="369332"/>
              </a:xfrm>
              <a:prstGeom prst="rect">
                <a:avLst/>
              </a:prstGeom>
              <a:blipFill>
                <a:blip r:embed="rId14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Heavy Neutrinos from Higgs Decays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22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3457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727" y="2647145"/>
            <a:ext cx="5184066" cy="308191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6188057" y="3348598"/>
            <a:ext cx="222333" cy="771747"/>
          </a:xfrm>
          <a:prstGeom prst="straightConnector1">
            <a:avLst/>
          </a:prstGeom>
          <a:ln w="12700" cmpd="sng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209269" y="2880324"/>
                <a:ext cx="27211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Higgs mixing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1" smtClean="0">
                        <a:latin typeface="Cambria Math" charset="0"/>
                      </a:rPr>
                      <m:t>χ</m:t>
                    </m:r>
                  </m:oMath>
                </a14:m>
                <a:r>
                  <a:rPr lang="en-US" b="0" dirty="0"/>
                  <a:t> </a:t>
                </a:r>
                <a:r>
                  <a:rPr lang="en-US" dirty="0"/>
                  <a:t>=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</a:rPr>
                      <m:t>𝑠𝑖𝑛</m:t>
                    </m:r>
                    <m:r>
                      <a:rPr lang="en-US" b="0" i="1" dirty="0" smtClean="0">
                        <a:latin typeface="Cambria Math" charset="0"/>
                      </a:rPr>
                      <m:t>𝛼</m:t>
                    </m:r>
                  </m:oMath>
                </a14:m>
                <a:r>
                  <a:rPr lang="en-US" b="0" dirty="0"/>
                  <a:t>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9269" y="2880324"/>
                <a:ext cx="2721194" cy="369332"/>
              </a:xfrm>
              <a:prstGeom prst="rect">
                <a:avLst/>
              </a:prstGeom>
              <a:blipFill>
                <a:blip r:embed="rId4"/>
                <a:stretch>
                  <a:fillRect l="-2018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H="1" flipV="1">
            <a:off x="5460788" y="4264278"/>
            <a:ext cx="262972" cy="869454"/>
          </a:xfrm>
          <a:prstGeom prst="straightConnector1">
            <a:avLst/>
          </a:prstGeom>
          <a:ln w="12700" cmpd="sng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605654" y="5133732"/>
                <a:ext cx="27920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Higgs mixing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𝐻</m:t>
                    </m:r>
                  </m:oMath>
                </a14:m>
                <a:r>
                  <a:rPr lang="en-US" b="0" dirty="0"/>
                  <a:t>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charset="0"/>
                      </a:rPr>
                      <m:t>c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charset="0"/>
                      </a:rPr>
                      <m:t>os</m:t>
                    </m:r>
                    <m:r>
                      <a:rPr lang="en-US" b="0" i="1" dirty="0" smtClean="0">
                        <a:latin typeface="Cambria Math" charset="0"/>
                      </a:rPr>
                      <m:t>𝛼</m:t>
                    </m:r>
                  </m:oMath>
                </a14:m>
                <a:r>
                  <a:rPr lang="en-US" b="0" dirty="0"/>
                  <a:t> 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654" y="5133732"/>
                <a:ext cx="2792046" cy="369332"/>
              </a:xfrm>
              <a:prstGeom prst="rect">
                <a:avLst/>
              </a:prstGeom>
              <a:blipFill>
                <a:blip r:embed="rId5"/>
                <a:stretch>
                  <a:fillRect l="-1965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">
            <a:extLst>
              <a:ext uri="{FF2B5EF4-FFF2-40B4-BE49-F238E27FC236}">
                <a16:creationId xmlns:a16="http://schemas.microsoft.com/office/drawing/2014/main" id="{86A957A3-20E1-4341-A6F9-93E46C1D376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Heavy Neutrinos from Higgs Decays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4">
                <a:extLst>
                  <a:ext uri="{FF2B5EF4-FFF2-40B4-BE49-F238E27FC236}">
                    <a16:creationId xmlns:a16="http://schemas.microsoft.com/office/drawing/2014/main" id="{641FE3FF-33F3-42E4-B06E-A4274C3FBD28}"/>
                  </a:ext>
                </a:extLst>
              </p:cNvPr>
              <p:cNvSpPr txBox="1"/>
              <p:nvPr/>
            </p:nvSpPr>
            <p:spPr>
              <a:xfrm>
                <a:off x="1848834" y="982440"/>
                <a:ext cx="577433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3000" b="1" dirty="0"/>
                  <a:t>Pair-Production of </a:t>
                </a:r>
                <a14:m>
                  <m:oMath xmlns:m="http://schemas.openxmlformats.org/officeDocument/2006/math">
                    <m:r>
                      <a:rPr kumimoji="1" lang="en-GB" altLang="zh-CN" sz="3000" b="1" i="1" smtClean="0"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kumimoji="1" lang="en-US" altLang="zh-CN" sz="3000" b="1" dirty="0"/>
                  <a:t> at the LHC</a:t>
                </a:r>
                <a:endParaRPr kumimoji="1" lang="zh-CN" altLang="en-US" sz="3000" b="1" dirty="0"/>
              </a:p>
            </p:txBody>
          </p:sp>
        </mc:Choice>
        <mc:Fallback xmlns="">
          <p:sp>
            <p:nvSpPr>
              <p:cNvPr id="15" name="文本框 4">
                <a:extLst>
                  <a:ext uri="{FF2B5EF4-FFF2-40B4-BE49-F238E27FC236}">
                    <a16:creationId xmlns:a16="http://schemas.microsoft.com/office/drawing/2014/main" id="{641FE3FF-33F3-42E4-B06E-A4274C3FB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834" y="982440"/>
                <a:ext cx="5774338" cy="553998"/>
              </a:xfrm>
              <a:prstGeom prst="rect">
                <a:avLst/>
              </a:prstGeom>
              <a:blipFill>
                <a:blip r:embed="rId6"/>
                <a:stretch>
                  <a:fillRect l="-2426" t="-13187" r="-1582" b="-34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5">
                <a:extLst>
                  <a:ext uri="{FF2B5EF4-FFF2-40B4-BE49-F238E27FC236}">
                    <a16:creationId xmlns:a16="http://schemas.microsoft.com/office/drawing/2014/main" id="{A18F23DE-03DF-4748-9357-C77281FB86D6}"/>
                  </a:ext>
                </a:extLst>
              </p:cNvPr>
              <p:cNvSpPr txBox="1"/>
              <p:nvPr/>
            </p:nvSpPr>
            <p:spPr>
              <a:xfrm>
                <a:off x="3020334" y="1691651"/>
                <a:ext cx="5829950" cy="77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dirty="0"/>
                  <a:t>Depends on Higgs mixing </a:t>
                </a:r>
                <a14:m>
                  <m:oMath xmlns:m="http://schemas.openxmlformats.org/officeDocument/2006/math"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𝒔𝒊</m:t>
                    </m:r>
                    <m:sSup>
                      <m:sSupPr>
                        <m:ctrlP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zh-CN" sz="2000" dirty="0"/>
                  <a:t> </a:t>
                </a:r>
                <a:br>
                  <a:rPr kumimoji="1" lang="en-US" altLang="zh-CN" sz="2000" dirty="0"/>
                </a:br>
                <a:r>
                  <a:rPr kumimoji="1" lang="en-US" altLang="zh-CN" sz="2000" dirty="0"/>
                  <a:t>Unsuppressed by neutrino mixing</a:t>
                </a:r>
              </a:p>
            </p:txBody>
          </p:sp>
        </mc:Choice>
        <mc:Fallback xmlns="">
          <p:sp>
            <p:nvSpPr>
              <p:cNvPr id="17" name="文本框 5">
                <a:extLst>
                  <a:ext uri="{FF2B5EF4-FFF2-40B4-BE49-F238E27FC236}">
                    <a16:creationId xmlns:a16="http://schemas.microsoft.com/office/drawing/2014/main" id="{A18F23DE-03DF-4748-9357-C77281FB86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334" y="1691651"/>
                <a:ext cx="5829950" cy="777777"/>
              </a:xfrm>
              <a:prstGeom prst="rect">
                <a:avLst/>
              </a:prstGeom>
              <a:blipFill>
                <a:blip r:embed="rId7"/>
                <a:stretch>
                  <a:fillRect l="-1358" t="-4724" b="-133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B53BCD5-322E-436E-82A4-75C63DDF3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23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768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13" name="文本框 1">
            <a:extLst>
              <a:ext uri="{FF2B5EF4-FFF2-40B4-BE49-F238E27FC236}">
                <a16:creationId xmlns:a16="http://schemas.microsoft.com/office/drawing/2014/main" id="{86A957A3-20E1-4341-A6F9-93E46C1D376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Heavy Neutrinos from Higgs Decays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4">
                <a:extLst>
                  <a:ext uri="{FF2B5EF4-FFF2-40B4-BE49-F238E27FC236}">
                    <a16:creationId xmlns:a16="http://schemas.microsoft.com/office/drawing/2014/main" id="{641FE3FF-33F3-42E4-B06E-A4274C3FBD28}"/>
                  </a:ext>
                </a:extLst>
              </p:cNvPr>
              <p:cNvSpPr txBox="1"/>
              <p:nvPr/>
            </p:nvSpPr>
            <p:spPr>
              <a:xfrm>
                <a:off x="1848834" y="982440"/>
                <a:ext cx="577433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3000" b="1" dirty="0"/>
                  <a:t>Pair-Production of </a:t>
                </a:r>
                <a14:m>
                  <m:oMath xmlns:m="http://schemas.openxmlformats.org/officeDocument/2006/math">
                    <m:r>
                      <a:rPr kumimoji="1" lang="en-GB" altLang="zh-CN" sz="3000" b="1" i="1" smtClean="0"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kumimoji="1" lang="en-US" altLang="zh-CN" sz="3000" b="1" dirty="0"/>
                  <a:t> at the LHC</a:t>
                </a:r>
                <a:endParaRPr kumimoji="1" lang="zh-CN" altLang="en-US" sz="3000" b="1" dirty="0"/>
              </a:p>
            </p:txBody>
          </p:sp>
        </mc:Choice>
        <mc:Fallback xmlns="">
          <p:sp>
            <p:nvSpPr>
              <p:cNvPr id="15" name="文本框 4">
                <a:extLst>
                  <a:ext uri="{FF2B5EF4-FFF2-40B4-BE49-F238E27FC236}">
                    <a16:creationId xmlns:a16="http://schemas.microsoft.com/office/drawing/2014/main" id="{641FE3FF-33F3-42E4-B06E-A4274C3FB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834" y="982440"/>
                <a:ext cx="5774338" cy="553998"/>
              </a:xfrm>
              <a:prstGeom prst="rect">
                <a:avLst/>
              </a:prstGeom>
              <a:blipFill>
                <a:blip r:embed="rId3"/>
                <a:stretch>
                  <a:fillRect l="-2426" t="-13187" r="-1582" b="-34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5">
                <a:extLst>
                  <a:ext uri="{FF2B5EF4-FFF2-40B4-BE49-F238E27FC236}">
                    <a16:creationId xmlns:a16="http://schemas.microsoft.com/office/drawing/2014/main" id="{A18F23DE-03DF-4748-9357-C77281FB86D6}"/>
                  </a:ext>
                </a:extLst>
              </p:cNvPr>
              <p:cNvSpPr txBox="1"/>
              <p:nvPr/>
            </p:nvSpPr>
            <p:spPr>
              <a:xfrm>
                <a:off x="3020334" y="1691651"/>
                <a:ext cx="6123666" cy="1147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dirty="0"/>
                  <a:t>Depends on Higgs mixing </a:t>
                </a:r>
                <a14:m>
                  <m:oMath xmlns:m="http://schemas.openxmlformats.org/officeDocument/2006/math"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𝒔𝒊</m:t>
                    </m:r>
                    <m:sSup>
                      <m:sSupPr>
                        <m:ctrlP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zh-CN" sz="2000" dirty="0"/>
                  <a:t> </a:t>
                </a:r>
                <a:br>
                  <a:rPr kumimoji="1" lang="en-US" altLang="zh-CN" sz="2000" dirty="0"/>
                </a:br>
                <a:r>
                  <a:rPr kumimoji="1" lang="en-US" altLang="zh-CN" sz="2000" dirty="0"/>
                  <a:t>Unsuppressed by neutrino mixing</a:t>
                </a:r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𝝈</m:t>
                    </m:r>
                    <m:d>
                      <m:dPr>
                        <m:ctrlP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  <m:t>𝒑𝒑</m:t>
                        </m:r>
                        <m: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kumimoji="1" lang="en-GB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GB" altLang="zh-CN" sz="2400" b="1" i="1" smtClean="0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kumimoji="1" lang="en-GB" altLang="zh-CN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  <m:t>𝑵𝑵</m:t>
                        </m:r>
                      </m:e>
                    </m:d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𝟏𝟑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kumimoji="1" lang="en-GB" altLang="zh-CN" sz="2400" b="1" i="0" smtClean="0">
                        <a:latin typeface="Cambria Math" panose="02040503050406030204" pitchFamily="18" charset="0"/>
                      </a:rPr>
                      <m:t>TeV</m:t>
                    </m:r>
                    <m:r>
                      <a:rPr kumimoji="1" lang="en-GB" altLang="zh-CN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1" lang="en-US" altLang="zh-CN" sz="2400" b="1" dirty="0"/>
              </a:p>
            </p:txBody>
          </p:sp>
        </mc:Choice>
        <mc:Fallback xmlns="">
          <p:sp>
            <p:nvSpPr>
              <p:cNvPr id="17" name="文本框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18F23DE-03DF-4748-9357-C77281FB86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334" y="1691651"/>
                <a:ext cx="6123666" cy="1147109"/>
              </a:xfrm>
              <a:prstGeom prst="rect">
                <a:avLst/>
              </a:prstGeom>
              <a:blipFill rotWithShape="0">
                <a:blip r:embed="rId4"/>
                <a:stretch>
                  <a:fillRect l="-1294" t="-3191" b="-5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Slide Number Placeholder 6">
            <a:extLst>
              <a:ext uri="{FF2B5EF4-FFF2-40B4-BE49-F238E27FC236}">
                <a16:creationId xmlns:a16="http://schemas.microsoft.com/office/drawing/2014/main" id="{181C722A-9526-4533-BB4B-0EBC51879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24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693A8-3474-2D4C-87DC-E0EDB15322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648" y="2993973"/>
            <a:ext cx="4021582" cy="386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9770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69" y="4756243"/>
            <a:ext cx="3386667" cy="212669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683" y="4902059"/>
            <a:ext cx="2883629" cy="18350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87968" y="6272365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Neutrino mixing</a:t>
            </a:r>
            <a:endParaRPr lang="en-US" b="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965786" y="5639855"/>
            <a:ext cx="22568" cy="632510"/>
          </a:xfrm>
          <a:prstGeom prst="straightConnector1">
            <a:avLst/>
          </a:prstGeom>
          <a:ln w="12700" cmpd="sng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30904" y="6272365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Neutrino mixing</a:t>
            </a:r>
            <a:endParaRPr lang="en-US" b="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552067" y="5639855"/>
            <a:ext cx="22568" cy="632510"/>
          </a:xfrm>
          <a:prstGeom prst="straightConnector1">
            <a:avLst/>
          </a:prstGeom>
          <a:ln w="12700" cmpd="sng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461545" y="4464619"/>
                <a:ext cx="10582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i="1" smtClean="0">
                            <a:latin typeface="Cambria Math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dirty="0"/>
                  <a:t>(GeV)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1545" y="4464619"/>
                <a:ext cx="1058238" cy="369332"/>
              </a:xfrm>
              <a:prstGeom prst="rect">
                <a:avLst/>
              </a:prstGeom>
              <a:blipFill>
                <a:blip r:embed="rId7"/>
                <a:stretch>
                  <a:fillRect t="-8197" r="-5172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">
            <a:extLst>
              <a:ext uri="{FF2B5EF4-FFF2-40B4-BE49-F238E27FC236}">
                <a16:creationId xmlns:a16="http://schemas.microsoft.com/office/drawing/2014/main" id="{93A17205-D693-4C64-9256-84565E7D0787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Heavy Neutrino Decays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文本框 4">
            <a:extLst>
              <a:ext uri="{FF2B5EF4-FFF2-40B4-BE49-F238E27FC236}">
                <a16:creationId xmlns:a16="http://schemas.microsoft.com/office/drawing/2014/main" id="{45961784-4076-4FF9-A676-8028A97F2110}"/>
              </a:ext>
            </a:extLst>
          </p:cNvPr>
          <p:cNvSpPr txBox="1"/>
          <p:nvPr/>
        </p:nvSpPr>
        <p:spPr>
          <a:xfrm>
            <a:off x="1848834" y="982440"/>
            <a:ext cx="45993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Neutrino Decay Channels</a:t>
            </a:r>
            <a:endParaRPr kumimoji="1" lang="zh-CN" altLang="en-US" sz="3000" b="1" dirty="0"/>
          </a:p>
        </p:txBody>
      </p:sp>
      <p:sp>
        <p:nvSpPr>
          <p:cNvPr id="22" name="Slide Number Placeholder 6">
            <a:extLst>
              <a:ext uri="{FF2B5EF4-FFF2-40B4-BE49-F238E27FC236}">
                <a16:creationId xmlns:a16="http://schemas.microsoft.com/office/drawing/2014/main" id="{DDAEBD2F-BA2A-4B98-9B2F-4B8B9A2F4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25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5DDFCD-70F4-934E-83A2-CC62BD06CB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6923" y="1613157"/>
            <a:ext cx="607638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2353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3113780" y="1741677"/>
                <a:ext cx="4682372" cy="2828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i="0" baseline="0" dirty="0"/>
                  <a:t>Long-lived heavy neutrinos</a:t>
                </a:r>
                <a:br>
                  <a:rPr kumimoji="1" lang="en-US" altLang="zh-CN" sz="2400" b="1" i="0" baseline="0" dirty="0">
                    <a:latin typeface="Cambria Math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zh-CN" sz="2000" b="0" i="0" baseline="0" smtClean="0">
                        <a:latin typeface="Cambria Math" charset="0"/>
                      </a:rPr>
                      <m:t>L</m:t>
                    </m:r>
                    <m:r>
                      <a:rPr kumimoji="1" lang="en-GB" altLang="zh-CN" sz="2000" b="0" i="1" baseline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kumimoji="1" lang="en-US" altLang="zh-CN" sz="2000" b="0" i="0" baseline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kumimoji="1" lang="en-US" altLang="zh-CN" sz="2000" b="0" i="0" baseline="0" smtClean="0"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zh-CN" sz="2000" b="0" i="0" baseline="0" smtClean="0">
                        <a:latin typeface="Cambria Math" charset="0"/>
                      </a:rPr>
                      <m:t>cm</m:t>
                    </m:r>
                    <m:r>
                      <a:rPr kumimoji="1" lang="en-US" altLang="zh-CN" sz="2000" b="0" i="0" baseline="0" smtClean="0">
                        <a:latin typeface="Cambria Math" charset="0"/>
                      </a:rPr>
                      <m:t>×</m:t>
                    </m:r>
                    <m:sSup>
                      <m:sSupPr>
                        <m:ctrlPr>
                          <a:rPr kumimoji="1" lang="mr-IN" altLang="zh-CN" sz="200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mr-IN" altLang="zh-CN" sz="200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1" lang="mr-IN" altLang="zh-CN" sz="200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kumimoji="1" lang="mr-IN" altLang="zh-CN" sz="2000" i="1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zh-CN" sz="2000" b="0" i="0" baseline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1" lang="en-US" altLang="zh-CN" sz="2000" b="0" i="0" baseline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−6</m:t>
                                    </m:r>
                                  </m:sup>
                                </m:sSup>
                              </m:num>
                              <m:den>
                                <m:sSub>
                                  <m:sSubPr>
                                    <m:ctrlPr>
                                      <a:rPr kumimoji="1" lang="en-US" altLang="zh-CN" sz="2000" i="1" smtClean="0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1" lang="en-US" altLang="zh-CN" sz="2000" b="0" i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1" lang="en-US" altLang="zh-CN" sz="2000" b="0" i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μN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kumimoji="1" lang="en-US" altLang="zh-CN" sz="2000" b="0" i="0" baseline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  <m:r>
                      <a:rPr kumimoji="1" lang="mr-IN" altLang="zh-CN" sz="2000" b="0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kumimoji="1" lang="mr-IN" altLang="zh-CN" sz="200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mr-IN" altLang="zh-CN" sz="200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1" lang="mr-IN" altLang="zh-CN" sz="2000" i="1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r>
                                  <a:rPr kumimoji="1" lang="en-US" altLang="zh-CN" sz="2000" b="0" i="0" baseline="0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100 </m:t>
                                </m:r>
                                <m:r>
                                  <m:rPr>
                                    <m:sty m:val="p"/>
                                  </m:rPr>
                                  <a:rPr kumimoji="1" lang="en-US" altLang="zh-CN" sz="2000" b="0" i="0" baseline="0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GeV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kumimoji="1" lang="en-US" altLang="zh-CN" sz="2000" i="1" smtClean="0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1" lang="en-US" altLang="zh-CN" sz="2000" b="0" i="0" baseline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1" lang="en-US" altLang="zh-CN" sz="2000" b="0" i="0" baseline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N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kumimoji="1" lang="en-US" altLang="zh-CN" sz="2000" b="0" i="0" baseline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5</m:t>
                        </m:r>
                      </m:sup>
                    </m:sSup>
                  </m:oMath>
                </a14:m>
                <a:endParaRPr kumimoji="1" lang="en-US" altLang="zh-CN" sz="2000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dirty="0"/>
                  <a:t>Displaced vertices</a:t>
                </a:r>
                <a:br>
                  <a:rPr kumimoji="1" lang="en-US" altLang="zh-CN" sz="2400" b="1" dirty="0"/>
                </a:br>
                <a:r>
                  <a:rPr kumimoji="1" lang="en-US" altLang="zh-CN" sz="2000" dirty="0"/>
                  <a:t>Inner tracker and inside muon chamber</a:t>
                </a:r>
              </a:p>
              <a:p>
                <a:endParaRPr kumimoji="1" lang="en-US" altLang="zh-CN" sz="2400" b="1" dirty="0"/>
              </a:p>
              <a:p>
                <a:endParaRPr kumimoji="1" lang="en-US" altLang="zh-CN" sz="2400" b="1" dirty="0"/>
              </a:p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780" y="1741677"/>
                <a:ext cx="4682372" cy="2828980"/>
              </a:xfrm>
              <a:prstGeom prst="rect">
                <a:avLst/>
              </a:prstGeom>
              <a:blipFill>
                <a:blip r:embed="rId3"/>
                <a:stretch>
                  <a:fillRect l="-3514" t="-3125" r="-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270" y="3576459"/>
            <a:ext cx="3118741" cy="3051737"/>
          </a:xfrm>
          <a:prstGeom prst="rect">
            <a:avLst/>
          </a:prstGeom>
        </p:spPr>
      </p:pic>
      <p:sp>
        <p:nvSpPr>
          <p:cNvPr id="10" name="文本框 1">
            <a:extLst>
              <a:ext uri="{FF2B5EF4-FFF2-40B4-BE49-F238E27FC236}">
                <a16:creationId xmlns:a16="http://schemas.microsoft.com/office/drawing/2014/main" id="{80F0DC16-75B7-41D6-9F97-1A19745994D8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Heavy Neutrino Decays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文本框 4">
            <a:extLst>
              <a:ext uri="{FF2B5EF4-FFF2-40B4-BE49-F238E27FC236}">
                <a16:creationId xmlns:a16="http://schemas.microsoft.com/office/drawing/2014/main" id="{10742A80-3CAF-4A44-BB5F-75962134DA69}"/>
              </a:ext>
            </a:extLst>
          </p:cNvPr>
          <p:cNvSpPr txBox="1"/>
          <p:nvPr/>
        </p:nvSpPr>
        <p:spPr>
          <a:xfrm>
            <a:off x="1848834" y="982440"/>
            <a:ext cx="42290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Neutrino Decay Length</a:t>
            </a:r>
            <a:endParaRPr kumimoji="1" lang="zh-CN" altLang="en-US" sz="3000" b="1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B6D268EA-F19B-492D-BB0B-E0DDAE987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26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6414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9" name="文本框 1">
            <a:extLst>
              <a:ext uri="{FF2B5EF4-FFF2-40B4-BE49-F238E27FC236}">
                <a16:creationId xmlns:a16="http://schemas.microsoft.com/office/drawing/2014/main" id="{B244EF70-033D-4C0F-BBDD-6175EA416BAE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Heavy Neutrino Decays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2E5E81BA-63FC-4E2B-9F12-8E787C126055}"/>
              </a:ext>
            </a:extLst>
          </p:cNvPr>
          <p:cNvSpPr txBox="1"/>
          <p:nvPr/>
        </p:nvSpPr>
        <p:spPr>
          <a:xfrm>
            <a:off x="1848834" y="982440"/>
            <a:ext cx="40719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Theoretical Estimation</a:t>
            </a:r>
            <a:endParaRPr kumimoji="1" lang="zh-CN" altLang="en-US" sz="3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3">
                <a:extLst>
                  <a:ext uri="{FF2B5EF4-FFF2-40B4-BE49-F238E27FC236}">
                    <a16:creationId xmlns:a16="http://schemas.microsoft.com/office/drawing/2014/main" id="{17A05EF7-5196-455F-AFCA-68A89BFB701F}"/>
                  </a:ext>
                </a:extLst>
              </p:cNvPr>
              <p:cNvSpPr txBox="1"/>
              <p:nvPr/>
            </p:nvSpPr>
            <p:spPr>
              <a:xfrm>
                <a:off x="3113780" y="1741677"/>
                <a:ext cx="5259901" cy="41013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sz="2400" b="1" dirty="0"/>
                  <a:t>Effective Event Rate</a:t>
                </a:r>
                <a:br>
                  <a:rPr lang="en-US" sz="2400" b="1" dirty="0"/>
                </a:br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𝐸𝑓𝑓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𝑝𝑝</m:t>
                        </m:r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𝑁𝑁</m:t>
                        </m:r>
                      </m:e>
                    </m:d>
                  </m:oMath>
                </a14:m>
                <a:br>
                  <a:rPr lang="en-GB" sz="2000" i="1" dirty="0">
                    <a:latin typeface="Cambria Math" panose="02040503050406030204" pitchFamily="18" charset="0"/>
                    <a:ea typeface="Cambria Math" charset="0"/>
                    <a:cs typeface="Cambria Math" charset="0"/>
                  </a:rPr>
                </a:br>
                <a:r>
                  <a:rPr lang="en-GB" sz="2000" i="1" dirty="0">
                    <a:latin typeface="Cambria Math" panose="02040503050406030204" pitchFamily="18" charset="0"/>
                    <a:ea typeface="Cambria Math" charset="0"/>
                    <a:cs typeface="Cambria Math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𝐵𝑟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𝑋</m:t>
                        </m:r>
                      </m:e>
                    </m:d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𝑃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𝑁</m:t>
                            </m:r>
                          </m:sub>
                        </m:s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000" dirty="0"/>
                  <a:t> </a:t>
                </a:r>
                <a:br>
                  <a:rPr lang="en-GB" sz="2000" b="1" dirty="0"/>
                </a:br>
                <a:endParaRPr lang="en-US" sz="2000" b="1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sz="2400" b="1" dirty="0"/>
                  <a:t>Probability of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en-US" sz="2400" b="1" dirty="0"/>
                  <a:t> decay</a:t>
                </a:r>
                <a:br>
                  <a:rPr lang="en-US" sz="2400" b="1" dirty="0"/>
                </a:br>
                <a:r>
                  <a:rPr lang="en-US" sz="2400" b="1" dirty="0"/>
                  <a:t>within certain distance</a:t>
                </a:r>
                <a:br>
                  <a:rPr lang="en-US" sz="2400" b="1" dirty="0"/>
                </a:b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𝑃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2000" dirty="0"/>
                  <a:t>=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nary>
                      <m:naryPr>
                        <m:ctrlPr>
                          <a:rPr lang="is-IS" sz="2000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dirty="0">
                            <a:latin typeface="Cambria Math" charset="0"/>
                          </a:rPr>
                          <m:t>0</m:t>
                        </m:r>
                      </m:sub>
                      <m:sup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a:rPr lang="en-US" sz="2000" b="0" i="1" dirty="0">
                            <a:latin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</a:rPr>
                              <m:t>𝑁</m:t>
                            </m:r>
                          </m:sub>
                        </m:sSub>
                        <m:nary>
                          <m:naryPr>
                            <m:ctrlPr>
                              <a:rPr lang="is-IS" sz="2000" i="1" dirty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000" b="0" i="1" dirty="0">
                                <a:latin typeface="Cambria Math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b="0" i="1" dirty="0">
                                <a:latin typeface="Cambria Math" charset="0"/>
                              </a:rPr>
                              <m:t>1</m:t>
                            </m:r>
                          </m:sup>
                          <m:e>
                            <m:r>
                              <a:rPr lang="en-US" sz="2000" b="0" i="1" dirty="0">
                                <a:latin typeface="Cambria Math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US" sz="2000" b="0" i="1" dirty="0"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0" i="1" dirty="0">
                                <a:latin typeface="Cambria Math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dirty="0">
                                        <a:latin typeface="Cambria Math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US" sz="20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dirty="0">
                                        <a:latin typeface="Cambria Math" charset="0"/>
                                      </a:rPr>
                                      <m:t>𝑁</m:t>
                                    </m:r>
                                  </m:sub>
                                </m:sSub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US" sz="20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>
                                        <a:latin typeface="Cambria Math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dirty="0">
                                        <a:latin typeface="Cambria Math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2000" b="0" i="1" dirty="0">
                                <a:latin typeface="Cambria Math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>
                                        <a:latin typeface="Cambria Math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000" b="0" i="1" dirty="0">
                                        <a:latin typeface="Cambria Math" charset="0"/>
                                      </a:rPr>
                                      <m:t>𝐻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2000" b="0" i="1" dirty="0">
                                <a:latin typeface="Cambria Math" charset="0"/>
                              </a:rPr>
                              <m:t>𝑔</m:t>
                            </m:r>
                            <m:r>
                              <a:rPr lang="en-US" sz="2000" b="0" i="1" dirty="0">
                                <a:latin typeface="Cambria Math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𝑁</m:t>
                                </m:r>
                              </m:sub>
                            </m:sSub>
                            <m:r>
                              <a:rPr lang="en-US" sz="2000" b="0" i="1" dirty="0">
                                <a:latin typeface="Cambria Math" charset="0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endParaRPr lang="en-US" sz="2000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sz="2400" b="1" dirty="0"/>
                  <a:t>Probability of a single N</a:t>
                </a:r>
                <a:br>
                  <a:rPr lang="en-US" sz="2400" b="1" dirty="0"/>
                </a:br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r>
                      <a:rPr lang="en-US" sz="2000" b="0" i="1" dirty="0"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</a:rPr>
                              <m:t>𝑁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 b="0" i="1" dirty="0">
                        <a:latin typeface="Cambria Math" charset="0"/>
                      </a:rPr>
                      <m:t>=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mr-IN" sz="20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𝑁</m:t>
                                </m:r>
                              </m:sub>
                              <m:sup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′</m:t>
                                </m:r>
                              </m:sup>
                            </m:sSubSup>
                          </m:den>
                        </m:f>
                      </m:sup>
                    </m:sSup>
                    <m:r>
                      <a:rPr lang="en-US" sz="2000" b="0" i="1" dirty="0">
                        <a:latin typeface="Cambria Math" charset="0"/>
                      </a:rPr>
                      <m:t>−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mr-IN" sz="20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𝑁</m:t>
                                </m:r>
                              </m:sub>
                              <m:sup>
                                <m:r>
                                  <a:rPr lang="en-US" sz="2000" b="0" i="1" dirty="0">
                                    <a:latin typeface="Cambria Math" charset="0"/>
                                  </a:rPr>
                                  <m:t>′</m:t>
                                </m:r>
                              </m:sup>
                            </m:sSubSup>
                          </m:den>
                        </m:f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11" name="文本框 3">
                <a:extLst>
                  <a:ext uri="{FF2B5EF4-FFF2-40B4-BE49-F238E27FC236}">
                    <a16:creationId xmlns:a16="http://schemas.microsoft.com/office/drawing/2014/main" id="{17A05EF7-5196-455F-AFCA-68A89BFB7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780" y="1741677"/>
                <a:ext cx="5259901" cy="4101379"/>
              </a:xfrm>
              <a:prstGeom prst="rect">
                <a:avLst/>
              </a:prstGeom>
              <a:blipFill>
                <a:blip r:embed="rId3"/>
                <a:stretch>
                  <a:fillRect l="-3360" t="-22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2E0F3E3A-69B3-4913-B5B5-8CC74B94B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27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5991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85378077"/>
              </p:ext>
            </p:extLst>
          </p:nvPr>
        </p:nvGraphicFramePr>
        <p:xfrm>
          <a:off x="2832168" y="167654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32169" y="4264430"/>
            <a:ext cx="1800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Upgraded </a:t>
            </a:r>
            <a:r>
              <a:rPr lang="en-US" dirty="0" err="1"/>
              <a:t>FeynRules</a:t>
            </a:r>
            <a:r>
              <a:rPr lang="en-US" dirty="0"/>
              <a:t> model from </a:t>
            </a:r>
            <a:r>
              <a:rPr lang="en-US" dirty="0" err="1"/>
              <a:t>arXiv</a:t>
            </a:r>
            <a:r>
              <a:rPr lang="en-US" dirty="0"/>
              <a:t>:</a:t>
            </a:r>
            <a:r>
              <a:rPr lang="hr-HR" dirty="0"/>
              <a:t>0812.4313</a:t>
            </a:r>
            <a:endParaRPr lang="en-US" dirty="0"/>
          </a:p>
        </p:txBody>
      </p:sp>
      <p:sp>
        <p:nvSpPr>
          <p:cNvPr id="10" name="文本框 1">
            <a:extLst>
              <a:ext uri="{FF2B5EF4-FFF2-40B4-BE49-F238E27FC236}">
                <a16:creationId xmlns:a16="http://schemas.microsoft.com/office/drawing/2014/main" id="{F5AC9A8C-C6C9-43E8-AE16-EB5EA93AF79F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Monte Carlo Simulation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文本框 4">
            <a:extLst>
              <a:ext uri="{FF2B5EF4-FFF2-40B4-BE49-F238E27FC236}">
                <a16:creationId xmlns:a16="http://schemas.microsoft.com/office/drawing/2014/main" id="{D3446C21-8FE0-4D21-8B63-1B7C2DFB905E}"/>
              </a:ext>
            </a:extLst>
          </p:cNvPr>
          <p:cNvSpPr txBox="1"/>
          <p:nvPr/>
        </p:nvSpPr>
        <p:spPr>
          <a:xfrm>
            <a:off x="1848834" y="982440"/>
            <a:ext cx="42354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Event Generation Tools</a:t>
            </a:r>
            <a:endParaRPr kumimoji="1" lang="zh-CN" altLang="en-US" sz="3000" b="1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E191E485-8468-4332-9E5E-839CB395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28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E47CFE-872F-6646-B89C-2922F8A13245}"/>
              </a:ext>
            </a:extLst>
          </p:cNvPr>
          <p:cNvSpPr/>
          <p:nvPr/>
        </p:nvSpPr>
        <p:spPr>
          <a:xfrm>
            <a:off x="3359524" y="5693769"/>
            <a:ext cx="4548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8"/>
              </a:rPr>
              <a:t>https://feynrules.irmp.ucl.ac.be/wiki/B-L-SM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0749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861142" y="2236895"/>
            <a:ext cx="3412066" cy="341206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667174" y="3042928"/>
            <a:ext cx="1800000" cy="18000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387174" y="3762928"/>
            <a:ext cx="360000" cy="360000"/>
          </a:xfrm>
          <a:prstGeom prst="ellipse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515174" y="1890928"/>
            <a:ext cx="4104000" cy="4104000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306805" y="2682928"/>
            <a:ext cx="2520000" cy="2520000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87340" y="3316894"/>
            <a:ext cx="1359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Region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7340" y="2527334"/>
            <a:ext cx="1359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Region 2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887340" y="3680412"/>
            <a:ext cx="2122902" cy="78956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xplosion 2 19"/>
          <p:cNvSpPr/>
          <p:nvPr/>
        </p:nvSpPr>
        <p:spPr>
          <a:xfrm>
            <a:off x="5387174" y="3829920"/>
            <a:ext cx="360000" cy="24527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7010242" y="4294295"/>
            <a:ext cx="440267" cy="175677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557124" y="3680412"/>
            <a:ext cx="330216" cy="9814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4484106" y="3563336"/>
            <a:ext cx="403234" cy="1170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4667174" y="3334966"/>
            <a:ext cx="220166" cy="345446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04106" y="4469972"/>
            <a:ext cx="392819" cy="6458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010242" y="4469972"/>
            <a:ext cx="289573" cy="3072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808548" y="4225765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Inner tracker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53995" y="5267149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HCAL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218359" y="484317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ECAL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758258" y="5598753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Muon chamber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143108" y="3846853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33866" y="3731308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441306" y="3041721"/>
                <a:ext cx="3800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1306" y="3041721"/>
                <a:ext cx="380039" cy="369332"/>
              </a:xfrm>
              <a:prstGeom prst="rect">
                <a:avLst/>
              </a:prstGeom>
              <a:blipFill>
                <a:blip r:embed="rId3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7373487" y="4009740"/>
                <a:ext cx="1953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3487" y="4009740"/>
                <a:ext cx="195375" cy="276999"/>
              </a:xfrm>
              <a:prstGeom prst="rect">
                <a:avLst/>
              </a:prstGeom>
              <a:blipFill>
                <a:blip r:embed="rId4"/>
                <a:stretch>
                  <a:fillRect l="-28125" r="-21875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TextBox 65"/>
          <p:cNvSpPr txBox="1"/>
          <p:nvPr/>
        </p:nvSpPr>
        <p:spPr>
          <a:xfrm>
            <a:off x="3947611" y="6018456"/>
            <a:ext cx="323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perpendicular to the beam line</a:t>
            </a: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5193" y="754420"/>
            <a:ext cx="1972041" cy="1419972"/>
          </a:xfrm>
          <a:prstGeom prst="rect">
            <a:avLst/>
          </a:prstGeom>
        </p:spPr>
      </p:pic>
      <p:sp>
        <p:nvSpPr>
          <p:cNvPr id="43" name="文本框 4">
            <a:extLst>
              <a:ext uri="{FF2B5EF4-FFF2-40B4-BE49-F238E27FC236}">
                <a16:creationId xmlns:a16="http://schemas.microsoft.com/office/drawing/2014/main" id="{FBDD3888-2C6B-4B99-8173-E885748C25E2}"/>
              </a:ext>
            </a:extLst>
          </p:cNvPr>
          <p:cNvSpPr txBox="1"/>
          <p:nvPr/>
        </p:nvSpPr>
        <p:spPr>
          <a:xfrm>
            <a:off x="1848834" y="982440"/>
            <a:ext cx="49487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Displaced Vertex Geometry</a:t>
            </a:r>
            <a:endParaRPr kumimoji="1" lang="zh-CN" altLang="en-US" sz="3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7605C4-41DF-42F3-80D0-2AF9BF1FFC06}"/>
              </a:ext>
            </a:extLst>
          </p:cNvPr>
          <p:cNvSpPr txBox="1"/>
          <p:nvPr/>
        </p:nvSpPr>
        <p:spPr>
          <a:xfrm>
            <a:off x="1990407" y="4936024"/>
            <a:ext cx="2650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Illustration of a </a:t>
            </a:r>
            <a:br>
              <a:rPr lang="en-GB" dirty="0"/>
            </a:br>
            <a:r>
              <a:rPr lang="en-GB" dirty="0"/>
              <a:t>signal with one or </a:t>
            </a:r>
            <a:br>
              <a:rPr lang="en-GB" dirty="0"/>
            </a:br>
            <a:r>
              <a:rPr lang="en-GB" dirty="0"/>
              <a:t>two displaced vertices</a:t>
            </a:r>
          </a:p>
        </p:txBody>
      </p:sp>
      <p:sp>
        <p:nvSpPr>
          <p:cNvPr id="44" name="文本框 1">
            <a:extLst>
              <a:ext uri="{FF2B5EF4-FFF2-40B4-BE49-F238E27FC236}">
                <a16:creationId xmlns:a16="http://schemas.microsoft.com/office/drawing/2014/main" id="{FE33C846-A005-420A-816B-F35CC25D8ED5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Monte Carlo Simulation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Slide Number Placeholder 6">
            <a:extLst>
              <a:ext uri="{FF2B5EF4-FFF2-40B4-BE49-F238E27FC236}">
                <a16:creationId xmlns:a16="http://schemas.microsoft.com/office/drawing/2014/main" id="{A3CE5CC3-7467-4634-95FE-7E5217AC4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29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30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48834" y="982440"/>
            <a:ext cx="36006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Dirac or Majorana?</a:t>
            </a:r>
            <a:endParaRPr kumimoji="1" lang="zh-CN" altLang="en-US" sz="30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993" y="2014399"/>
            <a:ext cx="2484967" cy="36678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960" y="2022582"/>
            <a:ext cx="3277309" cy="3656540"/>
          </a:xfrm>
          <a:prstGeom prst="rect">
            <a:avLst/>
          </a:prstGeom>
        </p:spPr>
      </p:pic>
      <p:sp>
        <p:nvSpPr>
          <p:cNvPr id="10" name="文本框 1">
            <a:extLst>
              <a:ext uri="{FF2B5EF4-FFF2-40B4-BE49-F238E27FC236}">
                <a16:creationId xmlns:a16="http://schemas.microsoft.com/office/drawing/2014/main" id="{79E2F2CD-58C5-4B76-8587-83BEE45ED8B2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and Motivation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E1827B78-4D25-4755-99DD-B0B505BE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179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05343" y="1925458"/>
                <a:ext cx="3913658" cy="4545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b="1" dirty="0"/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0" baseline="0" smtClean="0">
                            <a:latin typeface="Cambria Math" charset="0"/>
                          </a:rPr>
                          <m:t>𝐩</m:t>
                        </m:r>
                      </m:e>
                      <m:sub>
                        <m:r>
                          <a:rPr lang="en-US" sz="2400" b="1" i="0" baseline="0" smtClean="0">
                            <a:latin typeface="Cambria Math" charset="0"/>
                          </a:rPr>
                          <m:t>𝐓</m:t>
                        </m:r>
                      </m:sub>
                    </m:sSub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0" baseline="0" smtClean="0">
                            <a:latin typeface="Cambria Math" charset="0"/>
                          </a:rPr>
                          <m:t>𝛍</m:t>
                        </m:r>
                      </m:e>
                    </m:d>
                    <m:r>
                      <a:rPr lang="en-US" sz="2400" b="1" i="0" baseline="0" smtClean="0">
                        <a:latin typeface="Cambria Math" charset="0"/>
                      </a:rPr>
                      <m:t>&gt;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𝟐𝟔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 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𝐆𝐞𝐕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 ,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𝐭𝐰𝐨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 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𝐦𝐮𝐨𝐧𝐬</m:t>
                    </m:r>
                  </m:oMath>
                </a14:m>
                <a:endParaRPr lang="en-US" sz="2400" b="1" i="0" baseline="0" dirty="0">
                  <a:latin typeface="Cambria Math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:endParaRPr lang="en-US" sz="2400" b="1" i="0" baseline="0" dirty="0">
                  <a:latin typeface="Cambria Math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:endParaRPr lang="en-US" sz="2400" b="1" i="0" baseline="0" dirty="0">
                  <a:latin typeface="Cambria Math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0" baseline="0" smtClean="0">
                            <a:latin typeface="Cambria Math" charset="0"/>
                          </a:rPr>
                          <m:t>𝛈</m:t>
                        </m:r>
                      </m:e>
                    </m:d>
                    <m:r>
                      <a:rPr lang="en-US" sz="2400" b="1" i="0" baseline="0" smtClean="0">
                        <a:latin typeface="Cambria Math" charset="0"/>
                      </a:rPr>
                      <m:t>&lt;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𝟐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.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𝟎</m:t>
                    </m:r>
                    <m:r>
                      <a:rPr lang="en-US" sz="2400" b="1" i="0" baseline="0" smtClean="0">
                        <a:latin typeface="Cambria Math" charset="0"/>
                      </a:rPr>
                      <m:t> </m:t>
                    </m:r>
                  </m:oMath>
                </a14:m>
                <a:endParaRPr lang="en-US" sz="2400" b="1" i="0" baseline="0" dirty="0">
                  <a:latin typeface="+mj-lt"/>
                </a:endParaRPr>
              </a:p>
              <a:p>
                <a:pPr marL="342900" indent="-342900">
                  <a:buFont typeface="Arial" charset="0"/>
                  <a:buChar char="•"/>
                </a:pPr>
                <a:endParaRPr lang="en-US" sz="2400" b="1" i="0" baseline="0" dirty="0">
                  <a:latin typeface="+mj-lt"/>
                </a:endParaRPr>
              </a:p>
              <a:p>
                <a:pPr marL="342900" indent="-342900">
                  <a:buFont typeface="Arial" charset="0"/>
                  <a:buChar char="•"/>
                </a:pPr>
                <a:endParaRPr lang="en-US" sz="2400" b="1" i="0" baseline="0" dirty="0">
                  <a:latin typeface="+mj-lt"/>
                </a:endParaRPr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𝐑</m:t>
                    </m:r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&gt;</m:t>
                    </m:r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𝟐</m:t>
                    </m:r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.</m:t>
                    </m:r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𝟎</m:t>
                    </m:r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endParaRPr lang="en-US" sz="2400" b="1" i="0" baseline="0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:endParaRPr lang="en-US" sz="2400" b="1" i="0" baseline="0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:endParaRPr lang="en-US" sz="2400" b="1" i="0" baseline="0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𝐜𝐨𝐬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400" b="1" i="0" baseline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𝛉</m:t>
                        </m:r>
                      </m:e>
                      <m:sub>
                        <m:r>
                          <a:rPr lang="en-US" sz="2400" b="1" i="0" baseline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𝛍𝛍</m:t>
                        </m:r>
                      </m:sub>
                    </m:sSub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&gt;−</m:t>
                    </m:r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𝟎</m:t>
                    </m:r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.</m:t>
                    </m:r>
                    <m:r>
                      <a:rPr lang="en-US" sz="2400" b="1" i="0" baseline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𝟕𝟓</m:t>
                    </m:r>
                  </m:oMath>
                </a14:m>
                <a:endParaRPr lang="en-US" sz="24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343" y="1925458"/>
                <a:ext cx="3913658" cy="4545732"/>
              </a:xfrm>
              <a:prstGeom prst="rect">
                <a:avLst/>
              </a:prstGeom>
              <a:blipFill rotWithShape="0">
                <a:blip r:embed="rId3"/>
                <a:stretch>
                  <a:fillRect l="-2025" b="-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V="1">
            <a:off x="6733322" y="1815303"/>
            <a:ext cx="0" cy="723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733322" y="2539168"/>
            <a:ext cx="5321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733322" y="1835545"/>
            <a:ext cx="495503" cy="703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289463" y="1835545"/>
                <a:ext cx="4951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463" y="1835545"/>
                <a:ext cx="495136" cy="369332"/>
              </a:xfrm>
              <a:prstGeom prst="rect">
                <a:avLst/>
              </a:prstGeom>
              <a:blipFill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382543" y="2520008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Beam </a:t>
            </a:r>
            <a:r>
              <a:rPr lang="en-US" dirty="0"/>
              <a:t>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904594" y="2034223"/>
                <a:ext cx="3782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594" y="2034223"/>
                <a:ext cx="378245" cy="369332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>
          <a:xfrm flipV="1">
            <a:off x="5412138" y="4587521"/>
            <a:ext cx="694404" cy="6516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420605" y="5256103"/>
            <a:ext cx="1025750" cy="11658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 rot="890112">
            <a:off x="5420809" y="4566212"/>
            <a:ext cx="1042928" cy="1345915"/>
          </a:xfrm>
          <a:prstGeom prst="arc">
            <a:avLst/>
          </a:prstGeom>
          <a:ln w="12700" cmpd="dbl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815403" y="4984867"/>
                <a:ext cx="12250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𝑅</m:t>
                    </m:r>
                  </m:oMath>
                </a14:m>
                <a:r>
                  <a:rPr lang="en-US" dirty="0"/>
                  <a:t>:</a:t>
                </a:r>
              </a:p>
              <a:p>
                <a:r>
                  <a:rPr lang="en-US" dirty="0"/>
                  <a:t>separation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5403" y="4984867"/>
                <a:ext cx="1225015" cy="646331"/>
              </a:xfrm>
              <a:prstGeom prst="rect">
                <a:avLst/>
              </a:prstGeom>
              <a:blipFill>
                <a:blip r:embed="rId6"/>
                <a:stretch>
                  <a:fillRect l="-4478" t="-5660" r="-4478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/>
          <p:cNvCxnSpPr/>
          <p:nvPr/>
        </p:nvCxnSpPr>
        <p:spPr>
          <a:xfrm>
            <a:off x="6106542" y="4587521"/>
            <a:ext cx="339813" cy="7851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955615" y="5205707"/>
            <a:ext cx="884955" cy="59874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162946" y="5804448"/>
            <a:ext cx="783550" cy="49610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252262" y="6311865"/>
            <a:ext cx="2005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Cosmic ray muons</a:t>
            </a:r>
          </a:p>
        </p:txBody>
      </p:sp>
      <p:sp>
        <p:nvSpPr>
          <p:cNvPr id="24" name="Arc 23"/>
          <p:cNvSpPr/>
          <p:nvPr/>
        </p:nvSpPr>
        <p:spPr>
          <a:xfrm>
            <a:off x="6807270" y="5527593"/>
            <a:ext cx="492903" cy="659528"/>
          </a:xfrm>
          <a:prstGeom prst="arc">
            <a:avLst>
              <a:gd name="adj1" fmla="val 18201008"/>
              <a:gd name="adj2" fmla="val 10072675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263183" y="5718740"/>
                <a:ext cx="586506" cy="391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𝜇𝜇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3183" y="5718740"/>
                <a:ext cx="586506" cy="391646"/>
              </a:xfrm>
              <a:prstGeom prst="rect">
                <a:avLst/>
              </a:prstGeom>
              <a:blipFill>
                <a:blip r:embed="rId7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605" y="3101708"/>
            <a:ext cx="1423051" cy="113929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491972" y="3350649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Pseudo</a:t>
            </a:r>
          </a:p>
          <a:p>
            <a:r>
              <a:rPr lang="en-US" dirty="0"/>
              <a:t>rapidity</a:t>
            </a:r>
          </a:p>
        </p:txBody>
      </p:sp>
      <p:sp>
        <p:nvSpPr>
          <p:cNvPr id="28" name="文本框 4">
            <a:extLst>
              <a:ext uri="{FF2B5EF4-FFF2-40B4-BE49-F238E27FC236}">
                <a16:creationId xmlns:a16="http://schemas.microsoft.com/office/drawing/2014/main" id="{E41671FA-5752-443C-A394-82EF3C523F22}"/>
              </a:ext>
            </a:extLst>
          </p:cNvPr>
          <p:cNvSpPr txBox="1"/>
          <p:nvPr/>
        </p:nvSpPr>
        <p:spPr>
          <a:xfrm>
            <a:off x="1848834" y="982440"/>
            <a:ext cx="30893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Kinematical Cuts</a:t>
            </a:r>
            <a:br>
              <a:rPr kumimoji="1" lang="en-US" altLang="zh-CN" sz="3000" b="1" dirty="0"/>
            </a:br>
            <a:r>
              <a:rPr kumimoji="1" lang="en-US" altLang="zh-CN" dirty="0"/>
              <a:t>CMS, Phys. Rev. D 91 052012</a:t>
            </a:r>
            <a:endParaRPr kumimoji="1" lang="zh-CN" altLang="en-US" dirty="0"/>
          </a:p>
        </p:txBody>
      </p:sp>
      <p:sp>
        <p:nvSpPr>
          <p:cNvPr id="29" name="文本框 1">
            <a:extLst>
              <a:ext uri="{FF2B5EF4-FFF2-40B4-BE49-F238E27FC236}">
                <a16:creationId xmlns:a16="http://schemas.microsoft.com/office/drawing/2014/main" id="{6A15A324-BAB3-4433-875C-E25C82A4F56D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Monte Carlo Simulation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Slide Number Placeholder 6">
            <a:extLst>
              <a:ext uri="{FF2B5EF4-FFF2-40B4-BE49-F238E27FC236}">
                <a16:creationId xmlns:a16="http://schemas.microsoft.com/office/drawing/2014/main" id="{03E5DD17-4664-4F9F-A7B9-37F4D9530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30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6444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07499" y="4161202"/>
                <a:ext cx="3006849" cy="4282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|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𝑑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 charset="0"/>
                        </a:rPr>
                        <m:t>|=|</m:t>
                      </m:r>
                      <m:r>
                        <a:rPr lang="en-US" sz="2000" b="0" i="1" smtClean="0">
                          <a:latin typeface="Cambria Math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</a:rPr>
                            <m:t>𝑦</m:t>
                          </m:r>
                        </m:sub>
                      </m:sSub>
                      <m:r>
                        <a:rPr lang="en-US" sz="2000" b="0" i="1" smtClean="0">
                          <a:latin typeface="Cambria Math" charset="0"/>
                        </a:rPr>
                        <m:t> −</m:t>
                      </m:r>
                      <m:r>
                        <a:rPr lang="en-US" sz="2000" b="0" i="1" smtClean="0">
                          <a:latin typeface="Cambria Math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latin typeface="Cambria Math" charset="0"/>
                        </a:rPr>
                        <m:t>|/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</a:rPr>
                            <m:t>𝑇</m:t>
                          </m:r>
                        </m:sub>
                      </m:sSub>
                      <m:r>
                        <a:rPr lang="en-US" sz="2000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499" y="4161202"/>
                <a:ext cx="3006849" cy="428259"/>
              </a:xfrm>
              <a:prstGeom prst="rect">
                <a:avLst/>
              </a:prstGeom>
              <a:blipFill>
                <a:blip r:embed="rId3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6790449" y="4325944"/>
            <a:ext cx="939805" cy="127351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7508626" y="3654859"/>
            <a:ext cx="340924" cy="211924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23" idx="2"/>
          </p:cNvCxnSpPr>
          <p:nvPr/>
        </p:nvCxnSpPr>
        <p:spPr>
          <a:xfrm>
            <a:off x="6780389" y="5612276"/>
            <a:ext cx="616301" cy="13507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681542">
            <a:off x="7321834" y="5463989"/>
            <a:ext cx="206074" cy="286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868791" y="5711913"/>
                <a:ext cx="211788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altLang="zh-CN" dirty="0"/>
                  <a:t>Transverse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distance</a:t>
                </a:r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8791" y="5711913"/>
                <a:ext cx="2117887" cy="923330"/>
              </a:xfrm>
              <a:prstGeom prst="rect">
                <a:avLst/>
              </a:prstGeom>
              <a:blipFill>
                <a:blip r:embed="rId4"/>
                <a:stretch>
                  <a:fillRect l="-2594" r="-20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6458761" y="4057990"/>
            <a:ext cx="2542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Position of N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028265" y="3643110"/>
                <a:ext cx="1926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/>
                  <a:t>of lepton track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8265" y="3643110"/>
                <a:ext cx="1926618" cy="369332"/>
              </a:xfrm>
              <a:prstGeom prst="rect">
                <a:avLst/>
              </a:prstGeom>
              <a:blipFill>
                <a:blip r:embed="rId5"/>
                <a:stretch>
                  <a:fillRect t="-10000" r="-1899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c 28"/>
          <p:cNvSpPr/>
          <p:nvPr/>
        </p:nvSpPr>
        <p:spPr>
          <a:xfrm>
            <a:off x="4575623" y="3380763"/>
            <a:ext cx="4364189" cy="3361385"/>
          </a:xfrm>
          <a:prstGeom prst="arc">
            <a:avLst>
              <a:gd name="adj1" fmla="val 16200000"/>
              <a:gd name="adj2" fmla="val 21198864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xplosion 2 29"/>
          <p:cNvSpPr/>
          <p:nvPr/>
        </p:nvSpPr>
        <p:spPr>
          <a:xfrm>
            <a:off x="6418364" y="5313515"/>
            <a:ext cx="621093" cy="69857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 flipV="1">
            <a:off x="7604685" y="3527780"/>
            <a:ext cx="729524" cy="368725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6769863" y="3370350"/>
            <a:ext cx="852868" cy="152102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334209" y="3896505"/>
            <a:ext cx="495596" cy="640964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905263" y="3064489"/>
                <a:ext cx="605948" cy="378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5263" y="3064489"/>
                <a:ext cx="605948" cy="3783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文本框 1">
            <a:extLst>
              <a:ext uri="{FF2B5EF4-FFF2-40B4-BE49-F238E27FC236}">
                <a16:creationId xmlns:a16="http://schemas.microsoft.com/office/drawing/2014/main" id="{2D47E5FD-16B8-401A-8B77-BF1C9927A8B6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Monte Carlo Simulation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文本框 4">
            <a:extLst>
              <a:ext uri="{FF2B5EF4-FFF2-40B4-BE49-F238E27FC236}">
                <a16:creationId xmlns:a16="http://schemas.microsoft.com/office/drawing/2014/main" id="{F626042F-7121-4973-8BAD-84BEFBCFA537}"/>
              </a:ext>
            </a:extLst>
          </p:cNvPr>
          <p:cNvSpPr txBox="1"/>
          <p:nvPr/>
        </p:nvSpPr>
        <p:spPr>
          <a:xfrm>
            <a:off x="1848834" y="982440"/>
            <a:ext cx="37000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Geometric Selection</a:t>
            </a:r>
            <a:endParaRPr kumimoji="1" lang="zh-CN" altLang="en-US" sz="3000" b="1" dirty="0"/>
          </a:p>
        </p:txBody>
      </p:sp>
      <p:sp>
        <p:nvSpPr>
          <p:cNvPr id="25" name="文本框 3">
            <a:extLst>
              <a:ext uri="{FF2B5EF4-FFF2-40B4-BE49-F238E27FC236}">
                <a16:creationId xmlns:a16="http://schemas.microsoft.com/office/drawing/2014/main" id="{C581ADE0-5EDF-46DF-BC5E-AE4CDFEA353B}"/>
              </a:ext>
            </a:extLst>
          </p:cNvPr>
          <p:cNvSpPr txBox="1"/>
          <p:nvPr/>
        </p:nvSpPr>
        <p:spPr>
          <a:xfrm>
            <a:off x="3113780" y="1741677"/>
            <a:ext cx="4114909" cy="18466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Heavy neutrinos decay </a:t>
            </a:r>
            <a:br>
              <a:rPr lang="en-US" sz="2400" b="1" dirty="0"/>
            </a:br>
            <a:r>
              <a:rPr lang="en-US" sz="2400" b="1" dirty="0"/>
              <a:t>in Region 1 or 2</a:t>
            </a:r>
            <a:br>
              <a:rPr lang="en-US" sz="2400" b="1" dirty="0"/>
            </a:br>
            <a:endParaRPr lang="en-US" sz="2400" b="1" dirty="0"/>
          </a:p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Cut on transverse distance </a:t>
            </a:r>
            <a:br>
              <a:rPr lang="en-US" sz="2400" b="1" dirty="0"/>
            </a:br>
            <a:r>
              <a:rPr lang="en-US" sz="2400" b="1" dirty="0"/>
              <a:t>from interaction point</a:t>
            </a:r>
          </a:p>
        </p:txBody>
      </p:sp>
      <p:sp>
        <p:nvSpPr>
          <p:cNvPr id="31" name="Slide Number Placeholder 6">
            <a:extLst>
              <a:ext uri="{FF2B5EF4-FFF2-40B4-BE49-F238E27FC236}">
                <a16:creationId xmlns:a16="http://schemas.microsoft.com/office/drawing/2014/main" id="{7243028A-182B-4419-AF5D-C7AD9E7CE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31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357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280725"/>
                  </p:ext>
                </p:extLst>
              </p:nvPr>
            </p:nvGraphicFramePr>
            <p:xfrm>
              <a:off x="3007967" y="1885965"/>
              <a:ext cx="5769965" cy="4297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539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5399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5399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5399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5399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180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Region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Inner Radius (cm)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Outer Radius</a:t>
                          </a:r>
                        </a:p>
                        <a:p>
                          <a:pPr algn="ctr"/>
                          <a:r>
                            <a:rPr lang="en-US" sz="1600" b="1" dirty="0"/>
                            <a:t>(cm)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Z Extent</a:t>
                          </a:r>
                        </a:p>
                        <a:p>
                          <a:pPr algn="ctr"/>
                          <a:r>
                            <a:rPr lang="en-US" sz="1600" b="1" dirty="0"/>
                            <a:t>(cm)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charset="0"/>
                                      </a:rPr>
                                      <m:t>𝒅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charset="0"/>
                                  </a:rPr>
                                  <m:t>/</m:t>
                                </m:r>
                                <m:sSubSup>
                                  <m:sSubSup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1" i="1" smtClean="0">
                                        <a:latin typeface="Cambria Math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charset="0"/>
                                      </a:rPr>
                                      <m:t>𝒅</m:t>
                                    </m:r>
                                  </m:sub>
                                  <m:sup>
                                    <m:r>
                                      <a:rPr lang="en-US" sz="1600" b="1" i="1" smtClean="0">
                                        <a:latin typeface="Cambria Math" charset="0"/>
                                      </a:rPr>
                                      <m:t>𝒕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81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LHC Region 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81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LHC Region 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500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781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ILC Region 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152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781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ILC Region</a:t>
                          </a:r>
                          <a:r>
                            <a:rPr lang="en-US" sz="1600" b="1" baseline="0" dirty="0"/>
                            <a:t> 2</a:t>
                          </a:r>
                          <a:endParaRPr 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330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300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781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CEPC Region 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15.3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781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CEPC Region</a:t>
                          </a:r>
                          <a:r>
                            <a:rPr lang="en-US" sz="1600" b="1" baseline="0" dirty="0"/>
                            <a:t> 2</a:t>
                          </a:r>
                          <a:endParaRPr 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280725"/>
                  </p:ext>
                </p:extLst>
              </p:nvPr>
            </p:nvGraphicFramePr>
            <p:xfrm>
              <a:off x="3007967" y="1885965"/>
              <a:ext cx="5769965" cy="4297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539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5399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5399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5399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5399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822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Region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Inner Radius (cm)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Outer Radius</a:t>
                          </a:r>
                        </a:p>
                        <a:p>
                          <a:pPr algn="ctr"/>
                          <a:r>
                            <a:rPr lang="en-US" sz="1600" b="1" dirty="0"/>
                            <a:t>(cm)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Z Extent</a:t>
                          </a:r>
                        </a:p>
                        <a:p>
                          <a:pPr algn="ctr"/>
                          <a:r>
                            <a:rPr lang="en-US" sz="1600" b="1" dirty="0"/>
                            <a:t>(cm)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01587" t="-2222" r="-2646" b="-431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LHC Region 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LHC Region 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500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ILC Region 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152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ILC Region</a:t>
                          </a:r>
                          <a:r>
                            <a:rPr lang="en-US" sz="1600" b="1" baseline="0" dirty="0"/>
                            <a:t> 2</a:t>
                          </a:r>
                          <a:endParaRPr 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330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300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CEPC Region 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15.3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CEPC Region</a:t>
                          </a:r>
                          <a:r>
                            <a:rPr lang="en-US" sz="1600" b="1" baseline="0" dirty="0"/>
                            <a:t> 2</a:t>
                          </a:r>
                          <a:endParaRPr 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文本框 1">
            <a:extLst>
              <a:ext uri="{FF2B5EF4-FFF2-40B4-BE49-F238E27FC236}">
                <a16:creationId xmlns:a16="http://schemas.microsoft.com/office/drawing/2014/main" id="{4714EF80-A907-401E-BFBB-BB787471C866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Monte Carlo Simulation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8B4171B9-718C-461C-BC40-9ED5F6E661D7}"/>
              </a:ext>
            </a:extLst>
          </p:cNvPr>
          <p:cNvSpPr txBox="1"/>
          <p:nvPr/>
        </p:nvSpPr>
        <p:spPr>
          <a:xfrm>
            <a:off x="1848834" y="982440"/>
            <a:ext cx="59073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Dimensions of Generic Detectors</a:t>
            </a:r>
            <a:endParaRPr kumimoji="1" lang="zh-CN" altLang="en-US" sz="3000" b="1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C30E82B9-E6AA-44AC-ADE3-ECFAA47A8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32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581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368" y="3022492"/>
            <a:ext cx="6039600" cy="2751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83934" y="5664397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CMS or ATLAS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72666" y="3893327"/>
            <a:ext cx="2581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segmented scintillator </a:t>
            </a:r>
          </a:p>
          <a:p>
            <a:endParaRPr lang="en-US" dirty="0"/>
          </a:p>
        </p:txBody>
      </p:sp>
      <p:sp>
        <p:nvSpPr>
          <p:cNvPr id="11" name="文本框 1">
            <a:extLst>
              <a:ext uri="{FF2B5EF4-FFF2-40B4-BE49-F238E27FC236}">
                <a16:creationId xmlns:a16="http://schemas.microsoft.com/office/drawing/2014/main" id="{41FEE637-71EF-4A58-A444-A4E50CE88BC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Monte Carlo Simulation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文本框 4">
            <a:extLst>
              <a:ext uri="{FF2B5EF4-FFF2-40B4-BE49-F238E27FC236}">
                <a16:creationId xmlns:a16="http://schemas.microsoft.com/office/drawing/2014/main" id="{5FDEF5C0-E64A-4A25-9E29-84CC2CD45E6D}"/>
              </a:ext>
            </a:extLst>
          </p:cNvPr>
          <p:cNvSpPr txBox="1"/>
          <p:nvPr/>
        </p:nvSpPr>
        <p:spPr>
          <a:xfrm>
            <a:off x="1848834" y="982440"/>
            <a:ext cx="221887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MATHUSLA</a:t>
            </a:r>
            <a:endParaRPr kumimoji="1" lang="zh-CN" altLang="en-US" sz="3000" b="1" dirty="0"/>
          </a:p>
        </p:txBody>
      </p:sp>
      <p:sp>
        <p:nvSpPr>
          <p:cNvPr id="13" name="文本框 3">
            <a:extLst>
              <a:ext uri="{FF2B5EF4-FFF2-40B4-BE49-F238E27FC236}">
                <a16:creationId xmlns:a16="http://schemas.microsoft.com/office/drawing/2014/main" id="{37B5137F-86CE-4DF0-A74E-4F2C799EDDF3}"/>
              </a:ext>
            </a:extLst>
          </p:cNvPr>
          <p:cNvSpPr txBox="1"/>
          <p:nvPr/>
        </p:nvSpPr>
        <p:spPr>
          <a:xfrm>
            <a:off x="3113780" y="1741677"/>
            <a:ext cx="4916410" cy="10464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400" b="1" dirty="0" err="1"/>
              <a:t>MAssive</a:t>
            </a:r>
            <a:r>
              <a:rPr lang="en-GB" sz="2400" b="1" dirty="0"/>
              <a:t> Timing </a:t>
            </a:r>
            <a:r>
              <a:rPr lang="en-GB" sz="2400" b="1" dirty="0" err="1"/>
              <a:t>Hodoscope</a:t>
            </a:r>
            <a:r>
              <a:rPr lang="en-GB" sz="2400" b="1" dirty="0"/>
              <a:t> </a:t>
            </a:r>
            <a:br>
              <a:rPr lang="en-GB" sz="2400" b="1" dirty="0"/>
            </a:br>
            <a:r>
              <a:rPr lang="en-GB" sz="2400" b="1" dirty="0"/>
              <a:t>for Ultra Stable </a:t>
            </a:r>
            <a:r>
              <a:rPr lang="en-GB" sz="2400" b="1" dirty="0" err="1"/>
              <a:t>neutraL</a:t>
            </a:r>
            <a:r>
              <a:rPr lang="en-GB" sz="2400" b="1" dirty="0"/>
              <a:t> </a:t>
            </a:r>
            <a:r>
              <a:rPr lang="en-GB" sz="2400" b="1" dirty="0" err="1"/>
              <a:t>pArticles</a:t>
            </a:r>
            <a:br>
              <a:rPr lang="en-US" sz="2400" b="1" dirty="0"/>
            </a:br>
            <a:r>
              <a:rPr lang="en-US" sz="2000" dirty="0"/>
              <a:t>Proposed surface detector</a:t>
            </a:r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CA8FB61E-F37B-4C1B-8318-7A40B2050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33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509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846" y="2925580"/>
            <a:ext cx="4267065" cy="1414228"/>
          </a:xfrm>
          <a:prstGeom prst="rect">
            <a:avLst/>
          </a:prstGeom>
        </p:spPr>
      </p:pic>
      <p:sp>
        <p:nvSpPr>
          <p:cNvPr id="11" name="文本框 4">
            <a:extLst>
              <a:ext uri="{FF2B5EF4-FFF2-40B4-BE49-F238E27FC236}">
                <a16:creationId xmlns:a16="http://schemas.microsoft.com/office/drawing/2014/main" id="{0574395B-0D56-45F1-89E3-FBA826C18FB8}"/>
              </a:ext>
            </a:extLst>
          </p:cNvPr>
          <p:cNvSpPr txBox="1"/>
          <p:nvPr/>
        </p:nvSpPr>
        <p:spPr>
          <a:xfrm>
            <a:off x="1848834" y="982440"/>
            <a:ext cx="22862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Background</a:t>
            </a:r>
            <a:endParaRPr kumimoji="1" lang="zh-CN" altLang="en-US" sz="3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3">
                <a:extLst>
                  <a:ext uri="{FF2B5EF4-FFF2-40B4-BE49-F238E27FC236}">
                    <a16:creationId xmlns:a16="http://schemas.microsoft.com/office/drawing/2014/main" id="{01697D2E-3A0B-4613-9033-687FD1FB6307}"/>
                  </a:ext>
                </a:extLst>
              </p:cNvPr>
              <p:cNvSpPr txBox="1"/>
              <p:nvPr/>
            </p:nvSpPr>
            <p:spPr>
              <a:xfrm>
                <a:off x="3113780" y="1741677"/>
                <a:ext cx="5949386" cy="5082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sz="2400" b="1" dirty="0"/>
                  <a:t>Long-lived mesons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sz="2400" b="1" dirty="0"/>
                  <a:t>Drell-Yan dilepton production</a:t>
                </a:r>
                <a:br>
                  <a:rPr lang="en-US" sz="2400" b="1" dirty="0"/>
                </a:br>
                <a:r>
                  <a:rPr lang="en-US" sz="2000" dirty="0"/>
                  <a:t>Faking displaced vertex due to resolution</a:t>
                </a:r>
                <a:br>
                  <a:rPr lang="en-US" sz="2000" dirty="0"/>
                </a:br>
                <a:br>
                  <a:rPr lang="en-US" sz="2000" dirty="0"/>
                </a:br>
                <a:br>
                  <a:rPr lang="en-US" sz="2000" dirty="0"/>
                </a:br>
                <a:br>
                  <a:rPr lang="en-US" sz="2000" dirty="0"/>
                </a:br>
                <a:br>
                  <a:rPr lang="en-US" sz="2000" dirty="0"/>
                </a:br>
                <a:br>
                  <a:rPr lang="en-US" sz="2000" dirty="0"/>
                </a:br>
                <a:br>
                  <a:rPr lang="en-US" sz="2000" dirty="0"/>
                </a:br>
                <a:r>
                  <a:rPr lang="en-US" sz="2000" dirty="0"/>
                  <a:t> Efficiently cut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latin typeface="Cambria Math" charset="0"/>
                      </a:rPr>
                      <m:t>/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𝑑</m:t>
                        </m:r>
                      </m:sub>
                      <m:sup>
                        <m:r>
                          <a:rPr lang="en-US" sz="2000" i="1">
                            <a:latin typeface="Cambria Math" charset="0"/>
                          </a:rPr>
                          <m:t>𝑡</m:t>
                        </m:r>
                      </m:sup>
                    </m:sSubSup>
                  </m:oMath>
                </a14:m>
                <a:br>
                  <a:rPr lang="en-US" sz="2000" dirty="0"/>
                </a:br>
                <a:r>
                  <a:rPr lang="en-US" sz="2000" dirty="0"/>
                  <a:t>(CMS, Phys. Rev. D91 (2015) 052012)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sz="2400" b="1" dirty="0"/>
                  <a:t>Cosmic ray muons</a:t>
                </a:r>
                <a:br>
                  <a:rPr lang="en-US" sz="2400" b="1" dirty="0"/>
                </a:br>
                <a:r>
                  <a:rPr lang="en-US" sz="2000" dirty="0"/>
                  <a:t>Removable by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charset="0"/>
                      </a:rPr>
                      <m:t>𝑐𝑜𝑠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𝜇𝜇</m:t>
                        </m:r>
                      </m:sub>
                    </m:sSub>
                  </m:oMath>
                </a14:m>
                <a:r>
                  <a:rPr lang="en-US" sz="2000" dirty="0"/>
                  <a:t> cuts and beam collision time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sz="2400" b="1" dirty="0"/>
                  <a:t>We consider above backgrounds </a:t>
                </a:r>
                <a:br>
                  <a:rPr lang="en-US" sz="2400" b="1" dirty="0"/>
                </a:br>
                <a:r>
                  <a:rPr lang="en-US" sz="2400" b="1" dirty="0"/>
                  <a:t>negligible after cuts from CMS [1][2][3] </a:t>
                </a:r>
                <a:endParaRPr lang="en-US" sz="2400" dirty="0"/>
              </a:p>
            </p:txBody>
          </p:sp>
        </mc:Choice>
        <mc:Fallback xmlns="">
          <p:sp>
            <p:nvSpPr>
              <p:cNvPr id="12" name="文本框 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1697D2E-3A0B-4613-9033-687FD1FB63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780" y="1741677"/>
                <a:ext cx="5949386" cy="5082353"/>
              </a:xfrm>
              <a:prstGeom prst="rect">
                <a:avLst/>
              </a:prstGeom>
              <a:blipFill rotWithShape="0">
                <a:blip r:embed="rId5"/>
                <a:stretch>
                  <a:fillRect l="-2971" t="-1801" r="-1537" b="-3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">
            <a:extLst>
              <a:ext uri="{FF2B5EF4-FFF2-40B4-BE49-F238E27FC236}">
                <a16:creationId xmlns:a16="http://schemas.microsoft.com/office/drawing/2014/main" id="{44E507D9-CC51-4CA2-BED2-41E9CB74D8A8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Future Sensitivity Estimates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832586F2-E30A-4ED2-940E-3FBC58D05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34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6246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9" name="文本框 1">
            <a:extLst>
              <a:ext uri="{FF2B5EF4-FFF2-40B4-BE49-F238E27FC236}">
                <a16:creationId xmlns:a16="http://schemas.microsoft.com/office/drawing/2014/main" id="{AE4CA20A-D10D-417B-B2E9-7F64241803B8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Future Sensitivity Estimates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CE6B551F-6719-43EC-8EF2-A117D8BEB184}"/>
              </a:ext>
            </a:extLst>
          </p:cNvPr>
          <p:cNvSpPr txBox="1"/>
          <p:nvPr/>
        </p:nvSpPr>
        <p:spPr>
          <a:xfrm>
            <a:off x="1848834" y="982440"/>
            <a:ext cx="60997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Sensitivities of Different Colliders </a:t>
            </a:r>
            <a:endParaRPr kumimoji="1" lang="zh-CN" altLang="en-US" sz="3000" b="1" dirty="0"/>
          </a:p>
        </p:txBody>
      </p:sp>
      <p:sp>
        <p:nvSpPr>
          <p:cNvPr id="11" name="文本框 3">
            <a:extLst>
              <a:ext uri="{FF2B5EF4-FFF2-40B4-BE49-F238E27FC236}">
                <a16:creationId xmlns:a16="http://schemas.microsoft.com/office/drawing/2014/main" id="{783861EA-C79C-4667-8701-0884B68D4108}"/>
              </a:ext>
            </a:extLst>
          </p:cNvPr>
          <p:cNvSpPr txBox="1"/>
          <p:nvPr/>
        </p:nvSpPr>
        <p:spPr>
          <a:xfrm>
            <a:off x="3113780" y="1741677"/>
            <a:ext cx="5818901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Excluded parameter space at 95% C.L.</a:t>
            </a:r>
            <a:br>
              <a:rPr lang="en-US" sz="2400" b="1" dirty="0"/>
            </a:br>
            <a:r>
              <a:rPr lang="en-US" sz="2000" dirty="0"/>
              <a:t>Assuming </a:t>
            </a:r>
            <a:r>
              <a:rPr lang="en-US" sz="2000" b="1" dirty="0"/>
              <a:t>no</a:t>
            </a:r>
            <a:r>
              <a:rPr lang="en-US" sz="2000" dirty="0"/>
              <a:t> events with </a:t>
            </a:r>
            <a:r>
              <a:rPr lang="en-US" sz="2000" b="1" dirty="0"/>
              <a:t>single displaced vertex</a:t>
            </a:r>
            <a:br>
              <a:rPr lang="en-US" sz="2000" b="1" dirty="0"/>
            </a:br>
            <a:r>
              <a:rPr lang="en-US" sz="2000" dirty="0"/>
              <a:t>in any region are observed </a:t>
            </a:r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7532565-BF11-4D72-98B7-A7E3ED53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35</a:t>
            </a:fld>
            <a:endParaRPr lang="en-US" sz="1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268024" y="3059971"/>
                <a:ext cx="27631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LHC(13TeV):100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mr-I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𝑓𝑏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HL-LHC(14TeV):3000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mr-I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𝑓𝑏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024" y="3059971"/>
                <a:ext cx="2763129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1766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96F01788-785C-2247-9CB7-9F6079C678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8607" y="2932149"/>
            <a:ext cx="3972546" cy="392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3742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9" name="文本框 1">
            <a:extLst>
              <a:ext uri="{FF2B5EF4-FFF2-40B4-BE49-F238E27FC236}">
                <a16:creationId xmlns:a16="http://schemas.microsoft.com/office/drawing/2014/main" id="{AE4CA20A-D10D-417B-B2E9-7F64241803B8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Future Sensitivity Estimates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CE6B551F-6719-43EC-8EF2-A117D8BEB184}"/>
              </a:ext>
            </a:extLst>
          </p:cNvPr>
          <p:cNvSpPr txBox="1"/>
          <p:nvPr/>
        </p:nvSpPr>
        <p:spPr>
          <a:xfrm>
            <a:off x="1848834" y="982440"/>
            <a:ext cx="60997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Sensitivities of Different Colliders </a:t>
            </a:r>
            <a:endParaRPr kumimoji="1" lang="zh-CN" altLang="en-US" sz="3000" b="1" dirty="0"/>
          </a:p>
        </p:txBody>
      </p:sp>
      <p:sp>
        <p:nvSpPr>
          <p:cNvPr id="11" name="文本框 3">
            <a:extLst>
              <a:ext uri="{FF2B5EF4-FFF2-40B4-BE49-F238E27FC236}">
                <a16:creationId xmlns:a16="http://schemas.microsoft.com/office/drawing/2014/main" id="{783861EA-C79C-4667-8701-0884B68D4108}"/>
              </a:ext>
            </a:extLst>
          </p:cNvPr>
          <p:cNvSpPr txBox="1"/>
          <p:nvPr/>
        </p:nvSpPr>
        <p:spPr>
          <a:xfrm>
            <a:off x="3113780" y="1741677"/>
            <a:ext cx="5818901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Excluded parameter space at 95% C.L.</a:t>
            </a:r>
            <a:br>
              <a:rPr lang="en-US" sz="2400" b="1" dirty="0"/>
            </a:br>
            <a:r>
              <a:rPr lang="en-US" sz="2000" dirty="0"/>
              <a:t>Assuming </a:t>
            </a:r>
            <a:r>
              <a:rPr lang="en-US" sz="2000" b="1" dirty="0"/>
              <a:t>no</a:t>
            </a:r>
            <a:r>
              <a:rPr lang="en-US" sz="2000" dirty="0"/>
              <a:t> events with </a:t>
            </a:r>
            <a:r>
              <a:rPr lang="en-US" sz="2000" b="1" dirty="0"/>
              <a:t>single displaced vertex</a:t>
            </a:r>
            <a:br>
              <a:rPr lang="en-US" sz="2000" b="1" dirty="0"/>
            </a:br>
            <a:r>
              <a:rPr lang="en-US" sz="2000" dirty="0"/>
              <a:t>in any region are observed </a:t>
            </a:r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7532565-BF11-4D72-98B7-A7E3ED53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36</a:t>
            </a:fld>
            <a:endParaRPr lang="en-US" sz="1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268024" y="3059971"/>
                <a:ext cx="27951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ILC(250GeV):5000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mr-I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𝑓𝑏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CEPC(250TeV): 5000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mr-I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 </m:t>
                        </m:r>
                        <m:r>
                          <a:rPr lang="en-US" i="1">
                            <a:latin typeface="Cambria Math" charset="0"/>
                          </a:rPr>
                          <m:t>𝑓𝑏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024" y="3059971"/>
                <a:ext cx="2795189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1743" t="-13208" b="-68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039DD16-A524-CA47-A9DF-51D410EF0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196" y="2931801"/>
            <a:ext cx="4018097" cy="387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80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9" name="文本框 1">
            <a:extLst>
              <a:ext uri="{FF2B5EF4-FFF2-40B4-BE49-F238E27FC236}">
                <a16:creationId xmlns:a16="http://schemas.microsoft.com/office/drawing/2014/main" id="{AE4CA20A-D10D-417B-B2E9-7F64241803B8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Future Sensitivity Estimates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CE6B551F-6719-43EC-8EF2-A117D8BEB184}"/>
              </a:ext>
            </a:extLst>
          </p:cNvPr>
          <p:cNvSpPr txBox="1"/>
          <p:nvPr/>
        </p:nvSpPr>
        <p:spPr>
          <a:xfrm>
            <a:off x="1848834" y="982440"/>
            <a:ext cx="50465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Example: Seeing Two Event </a:t>
            </a:r>
            <a:endParaRPr kumimoji="1" lang="zh-CN" altLang="en-US" sz="3000" b="1" dirty="0"/>
          </a:p>
        </p:txBody>
      </p:sp>
      <p:sp>
        <p:nvSpPr>
          <p:cNvPr id="11" name="文本框 3">
            <a:extLst>
              <a:ext uri="{FF2B5EF4-FFF2-40B4-BE49-F238E27FC236}">
                <a16:creationId xmlns:a16="http://schemas.microsoft.com/office/drawing/2014/main" id="{783861EA-C79C-4667-8701-0884B68D4108}"/>
              </a:ext>
            </a:extLst>
          </p:cNvPr>
          <p:cNvSpPr txBox="1"/>
          <p:nvPr/>
        </p:nvSpPr>
        <p:spPr>
          <a:xfrm>
            <a:off x="3113780" y="1741677"/>
            <a:ext cx="5883021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Allowed parameter space at 95% C.L.</a:t>
            </a:r>
            <a:br>
              <a:rPr lang="en-US" sz="2400" b="1" dirty="0"/>
            </a:br>
            <a:r>
              <a:rPr lang="en-US" sz="2000" dirty="0"/>
              <a:t>Assuming</a:t>
            </a:r>
            <a:r>
              <a:rPr lang="en-US" sz="2000" b="1" dirty="0"/>
              <a:t> two </a:t>
            </a:r>
            <a:r>
              <a:rPr lang="en-US" sz="2000" dirty="0"/>
              <a:t>events with </a:t>
            </a:r>
            <a:r>
              <a:rPr lang="en-US" sz="2000" b="1" dirty="0"/>
              <a:t>two displaced vertices</a:t>
            </a:r>
            <a:br>
              <a:rPr lang="en-US" sz="2000" b="1" dirty="0"/>
            </a:br>
            <a:r>
              <a:rPr lang="en-US" sz="2000" b="1" dirty="0"/>
              <a:t>in either region 1 or 2 </a:t>
            </a:r>
            <a:r>
              <a:rPr lang="en-US" sz="2000" dirty="0"/>
              <a:t>are observed</a:t>
            </a:r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3E5721F1-DA9C-401F-84A3-59B4BDC8A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37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57328C-6E3E-534A-A2B2-952B4FE0F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920" y="2931801"/>
            <a:ext cx="3963351" cy="392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8177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10167" y="1337070"/>
            <a:ext cx="19832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zh-CN" sz="3000" b="1" dirty="0"/>
          </a:p>
          <a:p>
            <a:r>
              <a:rPr kumimoji="1" lang="en-US" altLang="zh-CN" sz="3000" b="1" dirty="0"/>
              <a:t>                 </a:t>
            </a:r>
            <a:endParaRPr kumimoji="1" lang="zh-CN" alt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23739" y="1696661"/>
            <a:ext cx="4727576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b="1" dirty="0" err="1"/>
              <a:t>Contur</a:t>
            </a:r>
            <a:r>
              <a:rPr lang="en-US" sz="2400" b="1" dirty="0"/>
              <a:t> Method</a:t>
            </a:r>
            <a:br>
              <a:rPr lang="en-US" sz="2400" b="1" dirty="0"/>
            </a:br>
            <a:r>
              <a:rPr lang="en-GB" dirty="0"/>
              <a:t>Using Current measurements,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sz="2400" b="1" dirty="0"/>
              <a:t>    </a:t>
            </a:r>
            <a:r>
              <a:rPr lang="en-US" dirty="0"/>
              <a:t>Sensitive to all parameters except neutrino</a:t>
            </a:r>
            <a:endParaRPr lang="en-US" b="1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b="1" dirty="0"/>
              <a:t>Displaced vertices</a:t>
            </a:r>
            <a:br>
              <a:rPr lang="en-US" sz="2400" b="1" dirty="0"/>
            </a:br>
            <a:r>
              <a:rPr lang="en-US" dirty="0"/>
              <a:t>Sensitive to Neutrino sector</a:t>
            </a:r>
          </a:p>
        </p:txBody>
      </p:sp>
      <p:sp>
        <p:nvSpPr>
          <p:cNvPr id="9" name="文本框 1">
            <a:extLst>
              <a:ext uri="{FF2B5EF4-FFF2-40B4-BE49-F238E27FC236}">
                <a16:creationId xmlns:a16="http://schemas.microsoft.com/office/drawing/2014/main" id="{69A09209-2749-44EE-8B73-58DC7B6D82E0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Conclusions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3C848FAB-22E7-4677-975F-FE4542A05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38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2616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10167" y="1337070"/>
            <a:ext cx="19832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zh-CN" sz="3000" b="1" dirty="0"/>
          </a:p>
          <a:p>
            <a:r>
              <a:rPr kumimoji="1" lang="en-US" altLang="zh-CN" sz="3000" b="1" dirty="0"/>
              <a:t>                 </a:t>
            </a:r>
            <a:endParaRPr kumimoji="1" lang="zh-CN" alt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20334" y="2569965"/>
            <a:ext cx="508257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/>
              <a:t>[1]  CMS Collaboration           </a:t>
            </a:r>
            <a:r>
              <a:rPr lang="is-IS" sz="2400" dirty="0"/>
              <a:t>Phys. Rev. D91 052012(2015) </a:t>
            </a:r>
            <a:r>
              <a:rPr lang="en-US" sz="2400" dirty="0"/>
              <a:t> </a:t>
            </a:r>
            <a:endParaRPr lang="en-US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/>
              <a:t>[2]  CMS-PAS-EXO-14-012 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/>
              <a:t>[3]  </a:t>
            </a:r>
            <a:r>
              <a:rPr lang="mr-IN" sz="2400" dirty="0"/>
              <a:t>CMS-PAS-EXO-12-037 </a:t>
            </a:r>
            <a:endParaRPr lang="mr-IN" sz="2400" dirty="0">
              <a:effectLst/>
            </a:endParaRPr>
          </a:p>
        </p:txBody>
      </p:sp>
      <p:sp>
        <p:nvSpPr>
          <p:cNvPr id="9" name="文本框 1">
            <a:extLst>
              <a:ext uri="{FF2B5EF4-FFF2-40B4-BE49-F238E27FC236}">
                <a16:creationId xmlns:a16="http://schemas.microsoft.com/office/drawing/2014/main" id="{69A09209-2749-44EE-8B73-58DC7B6D82E0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References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3C848FAB-22E7-4677-975F-FE4542A05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39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04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:a16="http://schemas.microsoft.com/office/drawing/2014/main" id="{79AF0F69-94C5-4FB0-974A-6E8199F28913}"/>
              </a:ext>
            </a:extLst>
          </p:cNvPr>
          <p:cNvSpPr txBox="1"/>
          <p:nvPr/>
        </p:nvSpPr>
        <p:spPr>
          <a:xfrm>
            <a:off x="1848834" y="982440"/>
            <a:ext cx="704712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Seesaw Mechanism – Heavy Neutrinos</a:t>
            </a:r>
            <a:endParaRPr kumimoji="1" lang="zh-CN" altLang="en-US" sz="30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749" y="3459446"/>
            <a:ext cx="3600334" cy="283334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364186" y="2111928"/>
            <a:ext cx="762000" cy="8636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415123" y="2992462"/>
            <a:ext cx="719531" cy="9143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126186" y="2975528"/>
            <a:ext cx="152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650186" y="2052548"/>
            <a:ext cx="829733" cy="93133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650186" y="2983881"/>
            <a:ext cx="829733" cy="9143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703549" y="2269128"/>
                <a:ext cx="4035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3549" y="2269128"/>
                <a:ext cx="403507" cy="276999"/>
              </a:xfrm>
              <a:prstGeom prst="rect">
                <a:avLst/>
              </a:prstGeom>
              <a:blipFill>
                <a:blip r:embed="rId4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761481" y="2622328"/>
                <a:ext cx="3002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481" y="2622328"/>
                <a:ext cx="300274" cy="276999"/>
              </a:xfrm>
              <a:prstGeom prst="rect">
                <a:avLst/>
              </a:prstGeom>
              <a:blipFill>
                <a:blip r:embed="rId5"/>
                <a:stretch>
                  <a:fillRect l="-10204" r="-4082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494897" y="3311161"/>
                <a:ext cx="1906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4897" y="3311161"/>
                <a:ext cx="190693" cy="276999"/>
              </a:xfrm>
              <a:prstGeom prst="rect">
                <a:avLst/>
              </a:prstGeom>
              <a:blipFill>
                <a:blip r:embed="rId6"/>
                <a:stretch>
                  <a:fillRect l="-25000" r="-21875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169592" y="3311161"/>
                <a:ext cx="1906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9592" y="3311161"/>
                <a:ext cx="190693" cy="276999"/>
              </a:xfrm>
              <a:prstGeom prst="rect">
                <a:avLst/>
              </a:prstGeom>
              <a:blipFill>
                <a:blip r:embed="rId7"/>
                <a:stretch>
                  <a:fillRect l="-25806" r="-25806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文本框 1">
            <a:extLst>
              <a:ext uri="{FF2B5EF4-FFF2-40B4-BE49-F238E27FC236}">
                <a16:creationId xmlns:a16="http://schemas.microsoft.com/office/drawing/2014/main" id="{9B6D05D2-0E4E-4718-8CE6-CD8B33EF42E5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and Motivation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067C53A-76F4-428A-B613-7069B3B4620E}"/>
                  </a:ext>
                </a:extLst>
              </p:cNvPr>
              <p:cNvSpPr txBox="1"/>
              <p:nvPr/>
            </p:nvSpPr>
            <p:spPr>
              <a:xfrm>
                <a:off x="7668121" y="2282983"/>
                <a:ext cx="4035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067C53A-76F4-428A-B613-7069B3B46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121" y="2282983"/>
                <a:ext cx="403507" cy="276999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Slide Number Placeholder 6">
            <a:extLst>
              <a:ext uri="{FF2B5EF4-FFF2-40B4-BE49-F238E27FC236}">
                <a16:creationId xmlns:a16="http://schemas.microsoft.com/office/drawing/2014/main" id="{49813246-B546-4F9C-BF39-37D0DDBAF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36352" y="6465722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4</a:t>
            </a:fld>
            <a:endParaRPr lang="en-US" sz="1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641848" y="4509852"/>
                <a:ext cx="1718437" cy="7881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𝐷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𝐷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𝑅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1848" y="4509852"/>
                <a:ext cx="1718437" cy="78816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892652" y="5033043"/>
                <a:ext cx="1477777" cy="7109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a:rPr lang="en-US" i="1">
                          <a:latin typeface="Cambria Math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652" y="5033043"/>
                <a:ext cx="1477777" cy="71090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888186" y="5724922"/>
                <a:ext cx="11555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186" y="5724922"/>
                <a:ext cx="1155508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55903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9" name="文本框 1">
            <a:extLst>
              <a:ext uri="{FF2B5EF4-FFF2-40B4-BE49-F238E27FC236}">
                <a16:creationId xmlns:a16="http://schemas.microsoft.com/office/drawing/2014/main" id="{AE4CA20A-D10D-417B-B2E9-7F64241803B8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Future Sensitivity Estimates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CE6B551F-6719-43EC-8EF2-A117D8BEB184}"/>
              </a:ext>
            </a:extLst>
          </p:cNvPr>
          <p:cNvSpPr txBox="1"/>
          <p:nvPr/>
        </p:nvSpPr>
        <p:spPr>
          <a:xfrm>
            <a:off x="1848834" y="982440"/>
            <a:ext cx="60997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Sensitivities of Different Colliders </a:t>
            </a:r>
            <a:endParaRPr kumimoji="1" lang="zh-CN" altLang="en-US" sz="3000" b="1" dirty="0"/>
          </a:p>
        </p:txBody>
      </p:sp>
      <p:sp>
        <p:nvSpPr>
          <p:cNvPr id="11" name="文本框 3">
            <a:extLst>
              <a:ext uri="{FF2B5EF4-FFF2-40B4-BE49-F238E27FC236}">
                <a16:creationId xmlns:a16="http://schemas.microsoft.com/office/drawing/2014/main" id="{783861EA-C79C-4667-8701-0884B68D4108}"/>
              </a:ext>
            </a:extLst>
          </p:cNvPr>
          <p:cNvSpPr txBox="1"/>
          <p:nvPr/>
        </p:nvSpPr>
        <p:spPr>
          <a:xfrm>
            <a:off x="3113780" y="1741677"/>
            <a:ext cx="5745163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Excluded parameter space at 95% C.L.</a:t>
            </a:r>
            <a:br>
              <a:rPr lang="en-US" sz="2400" b="1" dirty="0"/>
            </a:br>
            <a:r>
              <a:rPr lang="en-US" sz="2000" dirty="0"/>
              <a:t>Assuming </a:t>
            </a:r>
            <a:r>
              <a:rPr lang="en-US" sz="2000" b="1" dirty="0"/>
              <a:t>no</a:t>
            </a:r>
            <a:r>
              <a:rPr lang="en-US" sz="2000" dirty="0"/>
              <a:t> events with </a:t>
            </a:r>
            <a:r>
              <a:rPr lang="en-US" sz="2000" b="1" dirty="0"/>
              <a:t>two displaced vertices</a:t>
            </a:r>
            <a:br>
              <a:rPr lang="en-US" sz="2000" b="1" dirty="0"/>
            </a:br>
            <a:r>
              <a:rPr lang="en-US" sz="2000" dirty="0"/>
              <a:t>in any region are observed </a:t>
            </a:r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0E11B40F-A126-40D3-BF27-C8831ADEA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40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2EB542-483E-9740-A862-0E7FFC3DA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088" y="2932149"/>
            <a:ext cx="3972546" cy="392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4641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38358" y="2037947"/>
            <a:ext cx="60949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Theoretical Estimation     Monte Carlo Simulation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61934" y="5548583"/>
            <a:ext cx="1192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Kinematical</a:t>
            </a:r>
            <a:br>
              <a:rPr lang="en-US" sz="1600" dirty="0"/>
            </a:br>
            <a:r>
              <a:rPr lang="en-US" sz="1600" dirty="0"/>
              <a:t>efficiency</a:t>
            </a:r>
          </a:p>
        </p:txBody>
      </p:sp>
      <p:sp>
        <p:nvSpPr>
          <p:cNvPr id="13" name="文本框 1">
            <a:extLst>
              <a:ext uri="{FF2B5EF4-FFF2-40B4-BE49-F238E27FC236}">
                <a16:creationId xmlns:a16="http://schemas.microsoft.com/office/drawing/2014/main" id="{6DD18FE8-A932-45C0-8912-3072C45EDFDF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Monte Carlo Simulation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文本框 4">
            <a:extLst>
              <a:ext uri="{FF2B5EF4-FFF2-40B4-BE49-F238E27FC236}">
                <a16:creationId xmlns:a16="http://schemas.microsoft.com/office/drawing/2014/main" id="{4AF792A0-AD80-4ACD-AFC8-FC2D0CDAB363}"/>
              </a:ext>
            </a:extLst>
          </p:cNvPr>
          <p:cNvSpPr txBox="1"/>
          <p:nvPr/>
        </p:nvSpPr>
        <p:spPr>
          <a:xfrm>
            <a:off x="1848834" y="982440"/>
            <a:ext cx="71449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Comparison with Theoretical Estimation</a:t>
            </a:r>
            <a:endParaRPr kumimoji="1" lang="zh-CN" altLang="en-US" sz="3000" b="1" dirty="0"/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C64F1EB9-8E94-41C9-9C1F-60D7E5445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41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972" y="2671281"/>
            <a:ext cx="2810526" cy="28773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239" y="2598971"/>
            <a:ext cx="571500" cy="2857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71CE73-CAAD-3549-8591-66E82D7FD8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276" y="2671281"/>
            <a:ext cx="2872963" cy="29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430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10167" y="1337070"/>
            <a:ext cx="19832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zh-CN" sz="3000" b="1" dirty="0"/>
          </a:p>
          <a:p>
            <a:r>
              <a:rPr kumimoji="1" lang="en-US" altLang="zh-CN" sz="3000" b="1" dirty="0"/>
              <a:t>                 </a:t>
            </a:r>
            <a:endParaRPr kumimoji="1" lang="zh-CN" altLang="en-US" sz="3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23739" y="1696661"/>
                <a:ext cx="6112571" cy="48474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2400" b="1" dirty="0"/>
                  <a:t>Light neutrino masses</a:t>
                </a:r>
                <a:br>
                  <a:rPr lang="en-US" sz="2400" b="1" dirty="0"/>
                </a:br>
                <a:r>
                  <a:rPr lang="en-US" dirty="0"/>
                  <a:t>Not explained in the Standard Model</a:t>
                </a:r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2400" b="1" dirty="0"/>
                  <a:t>Spontaneous breaking of gauged </a:t>
                </a:r>
                <a:r>
                  <a:rPr lang="en-US" sz="2400" b="1" i="1" dirty="0"/>
                  <a:t>B-L</a:t>
                </a:r>
                <a:br>
                  <a:rPr lang="en-US" sz="2400" b="1" dirty="0"/>
                </a:br>
                <a:r>
                  <a:rPr lang="en-US" dirty="0"/>
                  <a:t>Generate heavy neutrino masses</a:t>
                </a:r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2400" b="1" dirty="0"/>
                  <a:t>Type-I seesaw mechanism</a:t>
                </a:r>
                <a:br>
                  <a:rPr lang="en-US" sz="2400" b="1" dirty="0"/>
                </a:br>
                <a:r>
                  <a:rPr lang="en-US" dirty="0"/>
                  <a:t>Heavy neutrino ~50 GeV, neutrino mixing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𝑙𝑁</m:t>
                        </m:r>
                      </m:sub>
                    </m:sSub>
                  </m:oMath>
                </a14:m>
                <a:r>
                  <a:rPr lang="en-US" dirty="0"/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−6</m:t>
                        </m:r>
                      </m:sup>
                    </m:sSup>
                  </m:oMath>
                </a14:m>
                <a:br>
                  <a:rPr lang="en-GB" dirty="0"/>
                </a:br>
                <a:r>
                  <a:rPr lang="en-US" dirty="0"/>
                  <a:t>The process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𝑝𝑝</m:t>
                    </m:r>
                    <m:r>
                      <a:rPr lang="en-US" b="0" i="1" smtClean="0">
                        <a:latin typeface="Cambria Math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→</m:t>
                    </m:r>
                    <m:r>
                      <a:rPr lang="en-US" b="0" i="1" smtClean="0">
                        <a:latin typeface="Cambria Math" charset="0"/>
                      </a:rPr>
                      <m:t>𝑙𝑁</m:t>
                    </m:r>
                  </m:oMath>
                </a14:m>
                <a:r>
                  <a:rPr lang="en-US" dirty="0"/>
                  <a:t> undetectable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dirty="0" smtClean="0">
                                  <a:latin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b="0" i="1" dirty="0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charset="0"/>
                        </a:rPr>
                        <m:t>=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𝑙𝑁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𝑁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</a:rPr>
                        <m:t>=0.1</m:t>
                      </m:r>
                      <m:r>
                        <m:rPr>
                          <m:nor/>
                        </m:rPr>
                        <a:rPr lang="en-US" i="0">
                          <a:latin typeface="Cambria Math" charset="0"/>
                        </a:rPr>
                        <m:t>eV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𝑙𝑁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−6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𝑁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charset="0"/>
                                    </a:rPr>
                                    <m:t>100 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0">
                                      <a:latin typeface="Cambria Math" charset="0"/>
                                    </a:rPr>
                                    <m:t>Ge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b="0" i="0" smtClean="0">
                                      <a:latin typeface="Cambria Math" charset="0"/>
                                    </a:rPr>
                                    <m:t>V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2400" b="1" dirty="0"/>
                  <a:t>Pair-production of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en-US" sz="2400" b="1" dirty="0"/>
                  <a:t> through SM Higgs</a:t>
                </a:r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dirty="0"/>
                  <a:t>Suppressed by potentially sizeable Higgs mixing</a:t>
                </a:r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dirty="0"/>
                  <a:t>Can reach neutrino mixing as small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at the LHC and lepton colliders</a:t>
                </a:r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dirty="0"/>
                  <a:t>1-2 magnitude improvement at HL-LHC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739" y="1696661"/>
                <a:ext cx="6112571" cy="4847417"/>
              </a:xfrm>
              <a:prstGeom prst="rect">
                <a:avLst/>
              </a:prstGeom>
              <a:blipFill>
                <a:blip r:embed="rId3"/>
                <a:stretch>
                  <a:fillRect l="-1296" t="-879" r="-598" b="-8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1">
            <a:extLst>
              <a:ext uri="{FF2B5EF4-FFF2-40B4-BE49-F238E27FC236}">
                <a16:creationId xmlns:a16="http://schemas.microsoft.com/office/drawing/2014/main" id="{69A09209-2749-44EE-8B73-58DC7B6D82E0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Conclusions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3C848FAB-22E7-4677-975F-FE4542A05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42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2059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10" name="文本框 1">
            <a:extLst>
              <a:ext uri="{FF2B5EF4-FFF2-40B4-BE49-F238E27FC236}">
                <a16:creationId xmlns:a16="http://schemas.microsoft.com/office/drawing/2014/main" id="{E730884E-347E-4BEC-A0BB-0918607E22F2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Heavy Neutrino Decays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文本框 4">
            <a:extLst>
              <a:ext uri="{FF2B5EF4-FFF2-40B4-BE49-F238E27FC236}">
                <a16:creationId xmlns:a16="http://schemas.microsoft.com/office/drawing/2014/main" id="{40A4DF67-B94E-4ED1-90B9-C2402A82EE7B}"/>
              </a:ext>
            </a:extLst>
          </p:cNvPr>
          <p:cNvSpPr txBox="1"/>
          <p:nvPr/>
        </p:nvSpPr>
        <p:spPr>
          <a:xfrm>
            <a:off x="1848834" y="982440"/>
            <a:ext cx="40719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Theoretical Estimation</a:t>
            </a:r>
            <a:endParaRPr kumimoji="1" lang="zh-CN" altLang="en-US" sz="3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3">
                <a:extLst>
                  <a:ext uri="{FF2B5EF4-FFF2-40B4-BE49-F238E27FC236}">
                    <a16:creationId xmlns:a16="http://schemas.microsoft.com/office/drawing/2014/main" id="{4BAA603B-07D1-433B-AF90-2574BFE84935}"/>
                  </a:ext>
                </a:extLst>
              </p:cNvPr>
              <p:cNvSpPr txBox="1"/>
              <p:nvPr/>
            </p:nvSpPr>
            <p:spPr>
              <a:xfrm>
                <a:off x="3113780" y="1741677"/>
                <a:ext cx="5950213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sz="2400" b="1" dirty="0"/>
                  <a:t>Effective Event Rate for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en-US" sz="2400" b="1" dirty="0"/>
                  <a:t> decay to two muons decaying within 1 cm and 5 m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2" name="文本框 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BAA603B-07D1-433B-AF90-2574BFE84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780" y="1741677"/>
                <a:ext cx="5950213" cy="738664"/>
              </a:xfrm>
              <a:prstGeom prst="rect">
                <a:avLst/>
              </a:prstGeom>
              <a:blipFill rotWithShape="0">
                <a:blip r:embed="rId3"/>
                <a:stretch>
                  <a:fillRect l="-2971" t="-12397" r="-922" b="-24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A26CC5C-668C-4AFC-86D2-650485598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43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244" y="2580314"/>
            <a:ext cx="4291991" cy="427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8152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39" name="文本框 4">
            <a:extLst>
              <a:ext uri="{FF2B5EF4-FFF2-40B4-BE49-F238E27FC236}">
                <a16:creationId xmlns:a16="http://schemas.microsoft.com/office/drawing/2014/main" id="{F1ADE613-5650-4BED-907E-8BF045174DD8}"/>
              </a:ext>
            </a:extLst>
          </p:cNvPr>
          <p:cNvSpPr txBox="1"/>
          <p:nvPr/>
        </p:nvSpPr>
        <p:spPr>
          <a:xfrm>
            <a:off x="1848834" y="982440"/>
            <a:ext cx="59923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Renormalization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Group</a:t>
            </a:r>
            <a:r>
              <a:rPr kumimoji="1" lang="zh-CN" altLang="en-US" sz="3000" b="1" dirty="0"/>
              <a:t> </a:t>
            </a:r>
            <a:r>
              <a:rPr kumimoji="1" lang="en-US" altLang="zh-CN" sz="3000" b="1" dirty="0"/>
              <a:t>Evolution</a:t>
            </a:r>
            <a:endParaRPr kumimoji="1" lang="zh-CN" altLang="en-US" sz="3000" b="1" dirty="0"/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id="{32BEC8DD-9883-4B4B-86B3-E0CC7AB453B4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RGE</a:t>
            </a: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Slide Number Placeholder 6">
            <a:extLst>
              <a:ext uri="{FF2B5EF4-FFF2-40B4-BE49-F238E27FC236}">
                <a16:creationId xmlns:a16="http://schemas.microsoft.com/office/drawing/2014/main" id="{8AF17CDD-120E-4C77-BE9C-3F0E2A94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44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文本框 5">
            <a:extLst>
              <a:ext uri="{FF2B5EF4-FFF2-40B4-BE49-F238E27FC236}">
                <a16:creationId xmlns:a16="http://schemas.microsoft.com/office/drawing/2014/main" id="{07DFAAF6-4C40-B64A-AC33-92F9540D4DF1}"/>
              </a:ext>
            </a:extLst>
          </p:cNvPr>
          <p:cNvSpPr txBox="1"/>
          <p:nvPr/>
        </p:nvSpPr>
        <p:spPr>
          <a:xfrm>
            <a:off x="-3870878" y="4537134"/>
            <a:ext cx="206367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kumimoji="1" lang="en-US" altLang="zh-CN" sz="2000" b="1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kumimoji="1" lang="en-US" altLang="zh-CN" sz="2400" b="1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kumimoji="1" lang="en-US" altLang="zh-CN" sz="2400" b="1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kumimoji="1" lang="en-US" altLang="zh-CN" sz="2400" b="1" dirty="0"/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kumimoji="1" lang="en-US" altLang="zh-CN" sz="2400" b="1" dirty="0"/>
          </a:p>
        </p:txBody>
      </p:sp>
      <p:pic>
        <p:nvPicPr>
          <p:cNvPr id="1025" name="Picture 1" descr="/var/folders/bl/mwt3527s35s1385npq19smqc0000gn/T/com.microsoft.Powerpoint/WebArchiveCopyPasteTempFiles/p5756">
            <a:extLst>
              <a:ext uri="{FF2B5EF4-FFF2-40B4-BE49-F238E27FC236}">
                <a16:creationId xmlns:a16="http://schemas.microsoft.com/office/drawing/2014/main" id="{B68A7D1E-32B7-0B49-A695-D31907B2A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332" y="1762879"/>
            <a:ext cx="6524661" cy="165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/var/folders/bl/mwt3527s35s1385npq19smqc0000gn/T/com.microsoft.Powerpoint/WebArchiveCopyPasteTempFiles/p5757">
            <a:extLst>
              <a:ext uri="{FF2B5EF4-FFF2-40B4-BE49-F238E27FC236}">
                <a16:creationId xmlns:a16="http://schemas.microsoft.com/office/drawing/2014/main" id="{E37DFE1A-42E0-DB47-BF76-7D655FCCE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261" y="3400599"/>
            <a:ext cx="4865467" cy="205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/var/folders/bl/mwt3527s35s1385npq19smqc0000gn/T/com.microsoft.Powerpoint/WebArchiveCopyPasteTempFiles/p5758">
            <a:extLst>
              <a:ext uri="{FF2B5EF4-FFF2-40B4-BE49-F238E27FC236}">
                <a16:creationId xmlns:a16="http://schemas.microsoft.com/office/drawing/2014/main" id="{CC2ED7BD-D159-474C-B51A-38BB87D3D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332" y="5465991"/>
            <a:ext cx="5067099" cy="54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/var/folders/bl/mwt3527s35s1385npq19smqc0000gn/T/com.microsoft.Powerpoint/WebArchiveCopyPasteTempFiles/p5759">
            <a:extLst>
              <a:ext uri="{FF2B5EF4-FFF2-40B4-BE49-F238E27FC236}">
                <a16:creationId xmlns:a16="http://schemas.microsoft.com/office/drawing/2014/main" id="{3E7FCB92-6C5E-DB4D-A414-429E30B67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337" y="6026832"/>
            <a:ext cx="3866468" cy="64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740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20334" y="1691651"/>
            <a:ext cx="529393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400" b="1" dirty="0"/>
              <a:t>Baryon and lepton numbers</a:t>
            </a:r>
            <a:br>
              <a:rPr kumimoji="1" lang="en-US" altLang="zh-CN" sz="2400" b="1" dirty="0"/>
            </a:br>
            <a:r>
              <a:rPr kumimoji="1" lang="en-US" altLang="zh-CN" sz="2000" dirty="0"/>
              <a:t>Accidental symmetries in the SM,</a:t>
            </a:r>
            <a:br>
              <a:rPr kumimoji="1" lang="en-US" altLang="zh-CN" sz="2000" dirty="0"/>
            </a:br>
            <a:r>
              <a:rPr kumimoji="1" lang="en-US" altLang="zh-CN" sz="2000" dirty="0"/>
              <a:t>can be broken by anomalies</a:t>
            </a:r>
          </a:p>
          <a:p>
            <a:endParaRPr kumimoji="1" lang="en-US" altLang="zh-CN" sz="2000" dirty="0"/>
          </a:p>
          <a:p>
            <a:pPr marL="342900" indent="-342900">
              <a:buFont typeface="Arial" charset="0"/>
              <a:buChar char="•"/>
            </a:pPr>
            <a:r>
              <a:rPr kumimoji="1" lang="en-US" altLang="zh-CN" sz="2400" b="1" i="1" dirty="0"/>
              <a:t>B-L</a:t>
            </a:r>
            <a:r>
              <a:rPr kumimoji="1" lang="en-US" altLang="zh-CN" sz="2400" b="1" dirty="0"/>
              <a:t> number</a:t>
            </a:r>
            <a:br>
              <a:rPr kumimoji="1" lang="en-US" altLang="zh-CN" sz="2400" b="1" dirty="0"/>
            </a:br>
            <a:r>
              <a:rPr kumimoji="1" lang="en-US" altLang="zh-CN" sz="2000" dirty="0"/>
              <a:t>Anomaly free</a:t>
            </a:r>
          </a:p>
          <a:p>
            <a:endParaRPr kumimoji="1" lang="en-US" altLang="zh-CN" sz="2000" dirty="0"/>
          </a:p>
          <a:p>
            <a:pPr marL="342900" indent="-342900">
              <a:buFont typeface="Arial" charset="0"/>
              <a:buChar char="•"/>
            </a:pPr>
            <a:r>
              <a:rPr kumimoji="1" lang="en-US" altLang="zh-CN" sz="2400" b="1" dirty="0"/>
              <a:t>What is the origin of </a:t>
            </a:r>
            <a:br>
              <a:rPr kumimoji="1" lang="en-US" altLang="zh-CN" sz="2400" b="1" dirty="0"/>
            </a:br>
            <a:r>
              <a:rPr kumimoji="1" lang="en-US" altLang="zh-CN" sz="2400" b="1" dirty="0"/>
              <a:t>this symmetry?  </a:t>
            </a:r>
            <a:endParaRPr kumimoji="1" lang="zh-CN" altLang="en-US" sz="2400" b="1" dirty="0"/>
          </a:p>
        </p:txBody>
      </p:sp>
      <p:sp>
        <p:nvSpPr>
          <p:cNvPr id="9" name="文本框 4">
            <a:extLst>
              <a:ext uri="{FF2B5EF4-FFF2-40B4-BE49-F238E27FC236}">
                <a16:creationId xmlns:a16="http://schemas.microsoft.com/office/drawing/2014/main" id="{65345B71-1E1A-487D-9EF7-4C9EF80023EB}"/>
              </a:ext>
            </a:extLst>
          </p:cNvPr>
          <p:cNvSpPr txBox="1"/>
          <p:nvPr/>
        </p:nvSpPr>
        <p:spPr>
          <a:xfrm>
            <a:off x="1848834" y="982440"/>
            <a:ext cx="63882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A conserved </a:t>
            </a:r>
            <a:r>
              <a:rPr kumimoji="1" lang="en-US" altLang="zh-CN" sz="3000" b="1" i="1" dirty="0"/>
              <a:t>B-L</a:t>
            </a:r>
            <a:r>
              <a:rPr kumimoji="1" lang="en-US" altLang="zh-CN" sz="3000" b="1" dirty="0"/>
              <a:t> quantum number?</a:t>
            </a:r>
            <a:endParaRPr kumimoji="1" lang="zh-CN" altLang="en-US" sz="3000" b="1" dirty="0"/>
          </a:p>
        </p:txBody>
      </p:sp>
      <p:sp>
        <p:nvSpPr>
          <p:cNvPr id="10" name="文本框 1">
            <a:extLst>
              <a:ext uri="{FF2B5EF4-FFF2-40B4-BE49-F238E27FC236}">
                <a16:creationId xmlns:a16="http://schemas.microsoft.com/office/drawing/2014/main" id="{2197884C-04F6-4983-9EE2-8DEF5AD5F79E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and Motivation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C8B5344F-A2E7-4E40-8726-F410304B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5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647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20334" y="1691651"/>
            <a:ext cx="52939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400" b="1" dirty="0"/>
              <a:t>Model</a:t>
            </a:r>
            <a:br>
              <a:rPr kumimoji="1" lang="en-US" altLang="zh-CN" sz="2400" b="1" dirty="0"/>
            </a:br>
            <a:r>
              <a:rPr kumimoji="1" lang="en-US" altLang="zh-CN" sz="2400" b="1" dirty="0"/>
              <a:t>“</a:t>
            </a:r>
            <a:r>
              <a:rPr kumimoji="1" lang="en-US" altLang="zh-CN" sz="2000" dirty="0"/>
              <a:t>Minimal”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B-L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gauged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Model</a:t>
            </a:r>
          </a:p>
          <a:p>
            <a:endParaRPr kumimoji="1" lang="en-US" altLang="zh-CN" sz="2000" dirty="0"/>
          </a:p>
          <a:p>
            <a:pPr marL="342900" indent="-342900">
              <a:buFont typeface="Arial" charset="0"/>
              <a:buChar char="•"/>
            </a:pPr>
            <a:r>
              <a:rPr kumimoji="1" lang="en-US" altLang="zh-CN" sz="2400" b="1" dirty="0"/>
              <a:t>RGE</a:t>
            </a:r>
            <a:br>
              <a:rPr kumimoji="1" lang="en-US" altLang="zh-CN" sz="2400" b="1" dirty="0"/>
            </a:br>
            <a:r>
              <a:rPr kumimoji="1" lang="en-US" altLang="zh-CN" sz="2000" dirty="0"/>
              <a:t>Maximal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Scale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for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Benchmark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scenarios</a:t>
            </a:r>
          </a:p>
          <a:p>
            <a:endParaRPr kumimoji="1" lang="en-US" altLang="zh-CN" sz="2000" dirty="0"/>
          </a:p>
          <a:p>
            <a:pPr marL="342900" indent="-342900">
              <a:buFont typeface="Arial" charset="0"/>
              <a:buChar char="•"/>
            </a:pPr>
            <a:r>
              <a:rPr kumimoji="1" lang="en-US" altLang="zh-CN" sz="2800" b="1" dirty="0"/>
              <a:t>Sensitivities at</a:t>
            </a:r>
            <a:r>
              <a:rPr kumimoji="1" lang="zh-CN" altLang="en-US" sz="2800" b="1" dirty="0"/>
              <a:t> </a:t>
            </a:r>
            <a:r>
              <a:rPr kumimoji="1" lang="en-US" altLang="zh-CN" sz="2800" b="1" dirty="0"/>
              <a:t>the</a:t>
            </a:r>
            <a:r>
              <a:rPr kumimoji="1" lang="zh-CN" altLang="en-US" sz="2800" b="1" dirty="0"/>
              <a:t> </a:t>
            </a:r>
            <a:r>
              <a:rPr kumimoji="1" lang="en-US" altLang="zh-CN" sz="2800" b="1" dirty="0"/>
              <a:t>LHC</a:t>
            </a:r>
            <a:r>
              <a:rPr kumimoji="1" lang="zh-CN" altLang="en-US" sz="2800" b="1" dirty="0"/>
              <a:t> </a:t>
            </a:r>
            <a:r>
              <a:rPr kumimoji="1" lang="en-US" altLang="zh-CN" sz="2800" b="1" dirty="0"/>
              <a:t>and</a:t>
            </a:r>
            <a:r>
              <a:rPr kumimoji="1" lang="zh-CN" altLang="en-US" sz="2800" b="1" dirty="0"/>
              <a:t> </a:t>
            </a:r>
            <a:r>
              <a:rPr kumimoji="1" lang="en-US" altLang="zh-CN" sz="2800" b="1" dirty="0"/>
              <a:t>Beyond</a:t>
            </a:r>
            <a:br>
              <a:rPr kumimoji="1" lang="en-US" altLang="zh-CN" sz="2800" b="1" dirty="0"/>
            </a:br>
            <a:r>
              <a:rPr kumimoji="1" lang="en-US" altLang="zh-CN" sz="2400" dirty="0"/>
              <a:t>A.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Current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LHC,</a:t>
            </a:r>
            <a:r>
              <a:rPr kumimoji="1" lang="zh-CN" altLang="en-US" sz="2400" dirty="0"/>
              <a:t> </a:t>
            </a:r>
            <a:r>
              <a:rPr kumimoji="1" lang="en-US" altLang="zh-CN" sz="2400" dirty="0" err="1"/>
              <a:t>Contur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Method</a:t>
            </a:r>
            <a:r>
              <a:rPr kumimoji="1" lang="zh-CN" altLang="en-US" sz="2400" dirty="0"/>
              <a:t>       </a:t>
            </a:r>
            <a:r>
              <a:rPr kumimoji="1" lang="en-US" altLang="zh-CN" sz="2400" dirty="0"/>
              <a:t>B.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LHC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and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Beyond,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Displaced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Vertex </a:t>
            </a:r>
            <a:endParaRPr kumimoji="1" lang="zh-CN" altLang="en-US" sz="2400" b="1" dirty="0"/>
          </a:p>
        </p:txBody>
      </p:sp>
      <p:sp>
        <p:nvSpPr>
          <p:cNvPr id="9" name="文本框 4">
            <a:extLst>
              <a:ext uri="{FF2B5EF4-FFF2-40B4-BE49-F238E27FC236}">
                <a16:creationId xmlns:a16="http://schemas.microsoft.com/office/drawing/2014/main" id="{65345B71-1E1A-487D-9EF7-4C9EF80023EB}"/>
              </a:ext>
            </a:extLst>
          </p:cNvPr>
          <p:cNvSpPr txBox="1"/>
          <p:nvPr/>
        </p:nvSpPr>
        <p:spPr>
          <a:xfrm>
            <a:off x="1848834" y="982440"/>
            <a:ext cx="17508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Contents</a:t>
            </a:r>
            <a:endParaRPr kumimoji="1" lang="zh-CN" altLang="en-US" sz="3000" b="1" dirty="0"/>
          </a:p>
        </p:txBody>
      </p:sp>
      <p:sp>
        <p:nvSpPr>
          <p:cNvPr id="10" name="文本框 1">
            <a:extLst>
              <a:ext uri="{FF2B5EF4-FFF2-40B4-BE49-F238E27FC236}">
                <a16:creationId xmlns:a16="http://schemas.microsoft.com/office/drawing/2014/main" id="{2197884C-04F6-4983-9EE2-8DEF5AD5F79E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and Motivation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C8B5344F-A2E7-4E40-8726-F410304B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6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969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3020334" y="1682224"/>
                <a:ext cx="5647070" cy="2769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1" i="1" dirty="0" smtClean="0">
                            <a:latin typeface="Cambria Math" charset="0"/>
                          </a:rPr>
                          <m:t>𝑺𝑼</m:t>
                        </m:r>
                        <m:r>
                          <a:rPr kumimoji="1" lang="en-US" altLang="zh-CN" sz="2400" b="1" i="1" dirty="0" smtClean="0">
                            <a:latin typeface="Cambria Math" charset="0"/>
                          </a:rPr>
                          <m:t>(</m:t>
                        </m:r>
                        <m:r>
                          <a:rPr kumimoji="1" lang="en-US" altLang="zh-CN" sz="2400" b="1" i="1" dirty="0" smtClean="0">
                            <a:latin typeface="Cambria Math" charset="0"/>
                          </a:rPr>
                          <m:t>𝟑</m:t>
                        </m:r>
                        <m:r>
                          <a:rPr kumimoji="1" lang="en-US" altLang="zh-CN" sz="2400" b="1" i="1" dirty="0" smtClean="0">
                            <a:latin typeface="Cambria Math" charset="0"/>
                          </a:rPr>
                          <m:t>)</m:t>
                        </m:r>
                      </m:e>
                      <m:sub>
                        <m:r>
                          <a:rPr kumimoji="1" lang="en-US" altLang="zh-CN" sz="2400" b="1" i="1" dirty="0" smtClean="0">
                            <a:latin typeface="Cambria Math" charset="0"/>
                          </a:rPr>
                          <m:t>𝑪</m:t>
                        </m:r>
                      </m:sub>
                    </m:sSub>
                    <m:r>
                      <a:rPr kumimoji="1" lang="en-US" altLang="zh-CN" sz="2400" b="1" i="1" dirty="0" smtClean="0">
                        <a:latin typeface="Cambria Math" charset="0"/>
                      </a:rPr>
                      <m:t> </m:t>
                    </m:r>
                    <m:r>
                      <a:rPr kumimoji="1" lang="en-US" altLang="zh-CN" sz="2400" b="1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a:rPr kumimoji="1" lang="fr-FR" altLang="zh-CN" sz="2400" b="1" i="1" dirty="0" smtClean="0">
                        <a:latin typeface="Cambria Math" charset="0"/>
                      </a:rPr>
                      <m:t>𝑺𝑼</m:t>
                    </m:r>
                    <m:sSub>
                      <m:sSubPr>
                        <m:ctrlPr>
                          <a:rPr kumimoji="1" lang="fr-FR" altLang="zh-CN" sz="2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1" lang="fr-FR" altLang="zh-CN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fr-FR" altLang="zh-CN" sz="2400" b="1" i="1" dirty="0" smtClean="0">
                                <a:latin typeface="Cambria Math" charset="0"/>
                              </a:rPr>
                              <m:t>𝟐</m:t>
                            </m:r>
                          </m:e>
                        </m:d>
                      </m:e>
                      <m:sub>
                        <m:r>
                          <a:rPr kumimoji="1" lang="en-US" altLang="zh-CN" sz="2400" b="1" i="1" dirty="0" smtClean="0">
                            <a:latin typeface="Cambria Math" charset="0"/>
                          </a:rPr>
                          <m:t>𝑳</m:t>
                        </m:r>
                      </m:sub>
                    </m:sSub>
                    <m:r>
                      <a:rPr kumimoji="1" lang="fr-FR" altLang="zh-CN" sz="2400" b="1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a:rPr kumimoji="1" lang="fr-FR" altLang="zh-CN" sz="2400" b="1" i="1" dirty="0" smtClean="0">
                        <a:latin typeface="Cambria Math" charset="0"/>
                      </a:rPr>
                      <m:t>𝑼</m:t>
                    </m:r>
                    <m:sSub>
                      <m:sSubPr>
                        <m:ctrlPr>
                          <a:rPr kumimoji="1" lang="fr-FR" altLang="zh-CN" sz="2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1" lang="fr-FR" altLang="zh-CN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fr-FR" altLang="zh-CN" sz="2400" b="1" i="1" dirty="0" smtClean="0">
                                <a:latin typeface="Cambria Math" charset="0"/>
                              </a:rPr>
                              <m:t>𝟏</m:t>
                            </m:r>
                          </m:e>
                        </m:d>
                      </m:e>
                      <m:sub>
                        <m:r>
                          <a:rPr kumimoji="1" lang="en-US" altLang="zh-CN" sz="2400" b="1" i="1" dirty="0" smtClean="0">
                            <a:latin typeface="Cambria Math" charset="0"/>
                          </a:rPr>
                          <m:t>𝒀</m:t>
                        </m:r>
                      </m:sub>
                    </m:sSub>
                    <m:r>
                      <a:rPr kumimoji="1" lang="fr-FR" altLang="zh-CN" sz="2400" b="1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a:rPr kumimoji="1" lang="fr-FR" altLang="zh-CN" sz="2400" b="1" i="1" dirty="0" smtClean="0">
                        <a:solidFill>
                          <a:schemeClr val="accent2"/>
                        </a:solidFill>
                        <a:latin typeface="Cambria Math" charset="0"/>
                      </a:rPr>
                      <m:t>𝑼</m:t>
                    </m:r>
                    <m:sSub>
                      <m:sSubPr>
                        <m:ctrlPr>
                          <a:rPr kumimoji="1" lang="fr-FR" altLang="zh-CN" sz="2400" b="1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1" lang="fr-FR" altLang="zh-CN" sz="2400" b="1" i="1" dirty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fr-FR" altLang="zh-CN" sz="2400" b="1" i="1" dirty="0" smtClean="0">
                                <a:solidFill>
                                  <a:schemeClr val="accent2"/>
                                </a:solidFill>
                                <a:latin typeface="Cambria Math" charset="0"/>
                              </a:rPr>
                              <m:t>𝟏</m:t>
                            </m:r>
                          </m:e>
                        </m:d>
                      </m:e>
                      <m:sub>
                        <m:r>
                          <a:rPr kumimoji="1" lang="en-US" altLang="zh-CN" sz="2400" b="1" i="1" dirty="0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𝑩</m:t>
                        </m:r>
                        <m:r>
                          <a:rPr kumimoji="1" lang="en-US" altLang="zh-CN" sz="2400" b="1" i="1" dirty="0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−</m:t>
                        </m:r>
                        <m:r>
                          <a:rPr kumimoji="1" lang="en-US" altLang="zh-CN" sz="2400" b="1" i="1" dirty="0" smtClean="0">
                            <a:solidFill>
                              <a:schemeClr val="accent2"/>
                            </a:solidFill>
                            <a:latin typeface="Cambria Math" charset="0"/>
                          </a:rPr>
                          <m:t>𝑳</m:t>
                        </m:r>
                      </m:sub>
                    </m:sSub>
                  </m:oMath>
                </a14:m>
                <a:br>
                  <a:rPr lang="en-GB" dirty="0"/>
                </a:br>
                <a:r>
                  <a:rPr lang="it-IT" dirty="0"/>
                  <a:t>Phys. Rev. Lett. 44 (1980) 1316</a:t>
                </a:r>
                <a:endParaRPr kumimoji="1" lang="en-US" altLang="zh-CN" dirty="0">
                  <a:solidFill>
                    <a:schemeClr val="accent2"/>
                  </a:solidFill>
                </a:endParaRPr>
              </a:p>
              <a:p>
                <a:endParaRPr kumimoji="1" lang="en-US" altLang="zh-CN" sz="2000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dirty="0"/>
                  <a:t>Additional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sz="2400" b="1" i="1" smtClean="0">
                            <a:latin typeface="Cambria Math" charset="0"/>
                          </a:rPr>
                          <m:t>𝒁</m:t>
                        </m:r>
                      </m:e>
                      <m:sup>
                        <m:r>
                          <a:rPr kumimoji="1" lang="en-US" altLang="zh-CN" sz="2400" b="1" i="1" smtClean="0">
                            <a:latin typeface="Cambria Math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kumimoji="1" lang="en-US" altLang="zh-CN" sz="2400" b="1" dirty="0"/>
                  <a:t> and Higgs singlet </a:t>
                </a:r>
                <a14:m>
                  <m:oMath xmlns:m="http://schemas.openxmlformats.org/officeDocument/2006/math">
                    <m:r>
                      <a:rPr kumimoji="1" lang="en-US" altLang="zh-CN" sz="2400" b="1" i="0" baseline="0" smtClean="0">
                        <a:latin typeface="Cambria Math" charset="0"/>
                      </a:rPr>
                      <m:t>𝛘</m:t>
                    </m:r>
                  </m:oMath>
                </a14:m>
                <a:r>
                  <a:rPr kumimoji="1" lang="en-US" altLang="zh-CN" sz="2400" b="1" dirty="0"/>
                  <a:t> </a:t>
                </a:r>
              </a:p>
              <a:p>
                <a:endParaRPr kumimoji="1" lang="en-US" altLang="zh-CN" sz="2000" b="0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i="1" dirty="0"/>
                  <a:t>B-L</a:t>
                </a:r>
                <a:r>
                  <a:rPr kumimoji="1" lang="en-US" altLang="zh-CN" sz="2400" b="1" dirty="0"/>
                  <a:t> symmetry breaking </a:t>
                </a:r>
                <a:br>
                  <a:rPr kumimoji="1" lang="en-US" altLang="zh-CN" sz="2400" b="1" dirty="0"/>
                </a:br>
                <a:r>
                  <a:rPr kumimoji="1" lang="en-US" altLang="zh-CN" sz="2400" b="1" dirty="0"/>
                  <a:t>close to EW scale</a:t>
                </a:r>
              </a:p>
              <a:p>
                <a:endParaRPr kumimoji="1" lang="en-US" altLang="zh-CN" sz="2000" dirty="0"/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334" y="1682224"/>
                <a:ext cx="5647070" cy="2769989"/>
              </a:xfrm>
              <a:prstGeom prst="rect">
                <a:avLst/>
              </a:prstGeom>
              <a:blipFill>
                <a:blip r:embed="rId3"/>
                <a:stretch>
                  <a:fillRect l="-1402" t="-1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4" t="40895" r="-485" b="44600"/>
          <a:stretch/>
        </p:blipFill>
        <p:spPr>
          <a:xfrm>
            <a:off x="2162350" y="4439000"/>
            <a:ext cx="6599272" cy="952051"/>
          </a:xfrm>
          <a:prstGeom prst="rect">
            <a:avLst/>
          </a:prstGeom>
        </p:spPr>
      </p:pic>
      <p:sp>
        <p:nvSpPr>
          <p:cNvPr id="11" name="文本框 1">
            <a:extLst>
              <a:ext uri="{FF2B5EF4-FFF2-40B4-BE49-F238E27FC236}">
                <a16:creationId xmlns:a16="http://schemas.microsoft.com/office/drawing/2014/main" id="{B65291D1-A8F0-48C9-B51F-64C3D5F55D25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Model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文本框 4">
            <a:extLst>
              <a:ext uri="{FF2B5EF4-FFF2-40B4-BE49-F238E27FC236}">
                <a16:creationId xmlns:a16="http://schemas.microsoft.com/office/drawing/2014/main" id="{E7CAD696-38C4-4699-86E3-328BF594FD87}"/>
              </a:ext>
            </a:extLst>
          </p:cNvPr>
          <p:cNvSpPr txBox="1"/>
          <p:nvPr/>
        </p:nvSpPr>
        <p:spPr>
          <a:xfrm>
            <a:off x="1848834" y="982440"/>
            <a:ext cx="34948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Gauged </a:t>
            </a:r>
            <a:r>
              <a:rPr kumimoji="1" lang="en-US" altLang="zh-CN" sz="3000" b="1" i="1" dirty="0"/>
              <a:t>B-L</a:t>
            </a:r>
            <a:r>
              <a:rPr kumimoji="1" lang="en-US" altLang="zh-CN" sz="3000" b="1" dirty="0"/>
              <a:t> Model</a:t>
            </a:r>
            <a:endParaRPr kumimoji="1" lang="zh-CN" altLang="en-US" sz="3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640AA5-0BBD-4ECD-941C-5B28A0960EBB}"/>
                  </a:ext>
                </a:extLst>
              </p:cNvPr>
              <p:cNvSpPr txBox="1"/>
              <p:nvPr/>
            </p:nvSpPr>
            <p:spPr>
              <a:xfrm>
                <a:off x="4949563" y="5691804"/>
                <a:ext cx="18383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𝐸𝑊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=246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640AA5-0BBD-4ECD-941C-5B28A0960E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9563" y="5691804"/>
                <a:ext cx="18383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1250874-E7D1-47E3-81CE-9E602EADCB74}"/>
                  </a:ext>
                </a:extLst>
              </p:cNvPr>
              <p:cNvSpPr txBox="1"/>
              <p:nvPr/>
            </p:nvSpPr>
            <p:spPr>
              <a:xfrm>
                <a:off x="7119191" y="5689035"/>
                <a:ext cx="15843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&gt;4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1250874-E7D1-47E3-81CE-9E602EADC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9191" y="5689035"/>
                <a:ext cx="158434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477E0E8-4822-4F56-89C3-A25A942065CF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5868725" y="5021018"/>
            <a:ext cx="68" cy="670786"/>
          </a:xfrm>
          <a:prstGeom prst="straightConnector1">
            <a:avLst/>
          </a:prstGeom>
          <a:ln w="38100">
            <a:headEnd w="lg" len="lg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A2221C2-1F27-4EC5-96BD-6D99003B1EE7}"/>
              </a:ext>
            </a:extLst>
          </p:cNvPr>
          <p:cNvCxnSpPr>
            <a:cxnSpLocks/>
          </p:cNvCxnSpPr>
          <p:nvPr/>
        </p:nvCxnSpPr>
        <p:spPr>
          <a:xfrm flipH="1">
            <a:off x="7910883" y="5018248"/>
            <a:ext cx="68" cy="670786"/>
          </a:xfrm>
          <a:prstGeom prst="straightConnector1">
            <a:avLst/>
          </a:prstGeom>
          <a:ln w="38100">
            <a:headEnd w="lg" len="lg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Slide Number Placeholder 6">
            <a:extLst>
              <a:ext uri="{FF2B5EF4-FFF2-40B4-BE49-F238E27FC236}">
                <a16:creationId xmlns:a16="http://schemas.microsoft.com/office/drawing/2014/main" id="{B3A1E79E-D85E-431E-922B-E948976B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7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7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3020334" y="1675809"/>
                <a:ext cx="5924161" cy="4825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dirty="0"/>
                  <a:t>Additional heavy neutrinos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kumimoji="1" lang="en-GB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GB" altLang="zh-CN" sz="2400" b="1" i="1" smtClean="0"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kumimoji="1" lang="en-GB" altLang="zh-CN" sz="2400" b="1" i="1" smtClean="0">
                                <a:latin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</m:e>
                      <m:sub>
                        <m:r>
                          <a:rPr kumimoji="1" lang="en-GB" altLang="zh-CN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kumimoji="1" lang="en-US" altLang="zh-CN" sz="2400" b="1" i="1" dirty="0">
                    <a:latin typeface="Cambria Math" panose="02040503050406030204" pitchFamily="18" charset="0"/>
                  </a:rPr>
                  <a:t> </a:t>
                </a:r>
                <a:br>
                  <a:rPr kumimoji="1" lang="en-US" altLang="zh-CN" sz="2400" b="1" i="1" dirty="0">
                    <a:latin typeface="Cambria Math" panose="02040503050406030204" pitchFamily="18" charset="0"/>
                  </a:rPr>
                </a:br>
                <a:r>
                  <a:rPr lang="en-US" altLang="zh-CN" sz="2000" dirty="0"/>
                  <a:t>Only charged under </a:t>
                </a:r>
                <a14:m>
                  <m:oMath xmlns:m="http://schemas.openxmlformats.org/officeDocument/2006/math">
                    <m:r>
                      <a:rPr lang="en-GB" altLang="zh-CN" sz="2000" b="0" i="1" smtClean="0">
                        <a:latin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GB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altLang="zh-CN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GB" altLang="zh-CN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altLang="zh-CN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altLang="zh-CN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kumimoji="1" lang="en-US" altLang="zh-CN" sz="20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:endParaRPr kumimoji="1" lang="en-US" altLang="zh-CN" sz="2400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dirty="0"/>
                  <a:t>Yukawa couplings </a:t>
                </a:r>
                <a:r>
                  <a:rPr kumimoji="1" lang="en-US" altLang="zh-CN" sz="2400" b="1" dirty="0">
                    <a:sym typeface="Wingdings" panose="05000000000000000000" pitchFamily="2" charset="2"/>
                  </a:rPr>
                  <a:t> Majorana mass</a:t>
                </a:r>
                <a:br>
                  <a:rPr kumimoji="1" lang="en-US" altLang="zh-CN" sz="2000" b="1" dirty="0"/>
                </a:br>
                <a:r>
                  <a:rPr kumimoji="1" lang="en-US" altLang="zh-CN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𝐿</m:t>
                        </m:r>
                      </m:e>
                      <m:sub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𝑀𝑎𝑗𝑜𝑟𝑎𝑛𝑎</m:t>
                        </m:r>
                      </m:sub>
                    </m:sSub>
                    <m:r>
                      <a:rPr kumimoji="1" lang="en-US" altLang="zh-CN" sz="2000" b="0" i="1" smtClean="0">
                        <a:latin typeface="Cambria Math" charset="0"/>
                      </a:rPr>
                      <m:t>=−</m:t>
                    </m:r>
                    <m:sSubSup>
                      <m:sSubSupPr>
                        <m:ctrlPr>
                          <a:rPr kumimoji="1"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𝑦</m:t>
                        </m:r>
                      </m:e>
                      <m:sub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𝑗𝑘</m:t>
                        </m:r>
                      </m:sub>
                      <m:sup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𝑀</m:t>
                        </m:r>
                      </m:sup>
                    </m:sSubSup>
                    <m:bar>
                      <m:barPr>
                        <m:pos m:val="top"/>
                        <m:ctrlPr>
                          <a:rPr kumimoji="1" lang="en-US" altLang="zh-CN" sz="200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bSup>
                          <m:sSubSupPr>
                            <m:ctrlP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kumimoji="1"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b="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kumimoji="1" lang="en-US" altLang="zh-CN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zh-CN" sz="2000" b="0" i="1">
                                    <a:latin typeface="Cambria Math" charset="0"/>
                                  </a:rPr>
                                  <m:t>𝑅</m:t>
                                </m:r>
                              </m:sub>
                            </m:sSub>
                            <m:r>
                              <a:rPr kumimoji="1" lang="en-US" altLang="zh-CN" sz="2000" b="0" i="1">
                                <a:latin typeface="Cambria Math" charset="0"/>
                              </a:rPr>
                              <m:t>)</m:t>
                            </m:r>
                          </m:e>
                          <m:sub>
                            <m:r>
                              <a:rPr kumimoji="1" lang="en-US" altLang="zh-CN" sz="2000" b="0" i="1">
                                <a:latin typeface="Cambria Math" charset="0"/>
                              </a:rPr>
                              <m:t>𝑗</m:t>
                            </m:r>
                          </m:sub>
                          <m:sup>
                            <m:r>
                              <a:rPr kumimoji="1" lang="en-US" altLang="zh-CN" sz="2000" b="0" i="1">
                                <a:latin typeface="Cambria Math" charset="0"/>
                              </a:rPr>
                              <m:t>𝑐</m:t>
                            </m:r>
                          </m:sup>
                        </m:sSubSup>
                      </m:e>
                    </m:bar>
                    <m:sSub>
                      <m:sSubPr>
                        <m:ctrlPr>
                          <a:rPr kumimoji="1"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b="0" i="1">
                                <a:latin typeface="Cambria Math" charset="0"/>
                              </a:rPr>
                              <m:t>(</m:t>
                            </m:r>
                            <m:r>
                              <a:rPr kumimoji="1" lang="en-US" altLang="zh-CN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zh-CN" sz="2000" b="0" i="1">
                                <a:latin typeface="Cambria Math" charset="0"/>
                              </a:rPr>
                              <m:t>𝑅</m:t>
                            </m:r>
                          </m:sub>
                        </m:sSub>
                        <m:r>
                          <a:rPr kumimoji="1" lang="en-US" altLang="zh-CN" sz="2000" b="0" i="1">
                            <a:latin typeface="Cambria Math" charset="0"/>
                          </a:rPr>
                          <m:t>)</m:t>
                        </m:r>
                      </m:e>
                      <m:sub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𝑘</m:t>
                        </m:r>
                      </m:sub>
                    </m:sSub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𝜒</m:t>
                    </m:r>
                  </m:oMath>
                </a14:m>
                <a:endParaRPr kumimoji="1" lang="en-US" altLang="zh-CN" sz="2000" dirty="0"/>
              </a:p>
              <a:p>
                <a:endParaRPr kumimoji="1" lang="en-US" altLang="zh-CN" sz="2000" b="0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dirty="0"/>
                  <a:t>Naturally small Yukawa couplings</a:t>
                </a:r>
                <a:br>
                  <a:rPr kumimoji="1" lang="en-US" altLang="zh-CN" sz="2400" b="1" dirty="0"/>
                </a:br>
                <a:r>
                  <a:rPr lang="en-US" altLang="zh-CN" sz="2000" dirty="0"/>
                  <a:t>Only parameters (</a:t>
                </a:r>
                <a:r>
                  <a:rPr lang="en-US" altLang="zh-CN" sz="2000" dirty="0" err="1"/>
                  <a:t>spurions</a:t>
                </a:r>
                <a:r>
                  <a:rPr lang="en-US" altLang="zh-CN" sz="2000" dirty="0"/>
                  <a:t>) breaking </a:t>
                </a:r>
                <a:r>
                  <a:rPr lang="en-US" altLang="zh-CN" sz="2000" i="1" dirty="0"/>
                  <a:t>B − L</a:t>
                </a:r>
                <a:endParaRPr lang="en-US" altLang="zh-CN" sz="2000" dirty="0"/>
              </a:p>
              <a:p>
                <a:endParaRPr lang="en-US" altLang="zh-CN" sz="2000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altLang="zh-CN" sz="2400" b="1" dirty="0"/>
                  <a:t>Neutrino mixing</a:t>
                </a:r>
                <a:br>
                  <a:rPr lang="en-US" altLang="zh-CN" sz="2400" b="1" dirty="0"/>
                </a:b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kumimoji="1" lang="uk-UA" altLang="zh-CN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kumimoji="1" lang="en-US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kumimoji="1" lang="en-US" altLang="zh-CN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zh-CN" sz="2000" b="0" i="1" dirty="0">
                                    <a:latin typeface="Cambria Math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kumimoji="1" lang="en-US" altLang="zh-CN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zh-CN" sz="2000" b="0" i="1" dirty="0">
                                    <a:latin typeface="Cambria Math" charset="0"/>
                                  </a:rPr>
                                  <m:t>𝑅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kumimoji="1" lang="en-US" altLang="zh-CN" sz="2000" b="0" i="1" dirty="0">
                        <a:latin typeface="Cambria Math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kumimoji="1" lang="mr-IN" altLang="zh-CN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kumimoji="1" lang="mr-IN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kumimoji="1" lang="en-US" altLang="zh-CN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2000" b="0" i="1" dirty="0">
                                      <a:latin typeface="Cambria Math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kumimoji="1" lang="en-US" altLang="zh-CN" sz="2000" b="0" i="1" dirty="0">
                                      <a:latin typeface="Cambria Math" charset="0"/>
                                    </a:rPr>
                                    <m:t>𝐿𝐿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kumimoji="1" lang="en-US" altLang="zh-CN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2000" b="0" i="1" dirty="0">
                                      <a:latin typeface="Cambria Math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kumimoji="1" lang="en-GB" altLang="zh-CN" sz="2000" b="0" i="1" dirty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kumimoji="1" lang="en-US" altLang="zh-CN" sz="2000" b="0" i="1" dirty="0">
                                      <a:latin typeface="Cambria Math" charset="0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kumimoji="1" lang="en-US" altLang="zh-CN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2000" b="0" i="1" dirty="0">
                                      <a:latin typeface="Cambria Math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kumimoji="1" lang="en-US" altLang="zh-CN" sz="2000" b="0" i="1" dirty="0">
                                      <a:latin typeface="Cambria Math" charset="0"/>
                                    </a:rPr>
                                    <m:t>𝐿</m:t>
                                  </m:r>
                                  <m:r>
                                    <a:rPr kumimoji="1" lang="en-GB" altLang="zh-CN" sz="2000" b="0" i="1" dirty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kumimoji="1" lang="en-US" altLang="zh-CN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2000" b="0" i="1" dirty="0">
                                      <a:latin typeface="Cambria Math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kumimoji="1" lang="en-US" altLang="zh-CN" sz="2000" b="0" i="1" dirty="0">
                                      <a:latin typeface="Cambria Math" charset="0"/>
                                    </a:rPr>
                                    <m:t>𝑅</m:t>
                                  </m:r>
                                  <m:r>
                                    <a:rPr kumimoji="1" lang="en-GB" altLang="zh-CN" sz="2000" b="0" i="1" dirty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kumimoji="1" lang="uk-UA" altLang="zh-CN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kumimoji="1" lang="uk-UA" altLang="zh-CN" sz="200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eqArrPr>
                          <m:e>
                            <m:r>
                              <a:rPr kumimoji="1" lang="uk-UA" altLang="zh-CN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𝜈</m:t>
                            </m:r>
                          </m:e>
                          <m:e>
                            <m:r>
                              <a:rPr kumimoji="1" lang="en-US" altLang="zh-CN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𝑁</m:t>
                            </m:r>
                          </m:e>
                        </m:eqArr>
                      </m:e>
                    </m:d>
                  </m:oMath>
                </a14:m>
                <a:r>
                  <a:rPr kumimoji="1" lang="en-US" altLang="zh-CN" sz="2000" dirty="0"/>
                  <a:t> </a:t>
                </a:r>
                <a:br>
                  <a:rPr kumimoji="1" lang="en-US" altLang="zh-CN" sz="2000" dirty="0"/>
                </a:br>
                <a:r>
                  <a:rPr kumimoji="1" lang="en-US" altLang="zh-CN" sz="2000" dirty="0"/>
                  <a:t>We only consider one heavy neutrino </a:t>
                </a:r>
                <a:br>
                  <a:rPr kumimoji="1" lang="en-US" altLang="zh-CN" sz="2000" dirty="0"/>
                </a:br>
                <a:r>
                  <a:rPr kumimoji="1" lang="en-US" altLang="zh-CN" sz="2000" dirty="0"/>
                  <a:t>mixing with one light lepton, specifically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</m:sub>
                    </m:sSub>
                  </m:oMath>
                </a14:m>
                <a:endParaRPr lang="en-US" altLang="zh-CN" sz="2000" dirty="0"/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334" y="1675809"/>
                <a:ext cx="5924161" cy="4825232"/>
              </a:xfrm>
              <a:prstGeom prst="rect">
                <a:avLst/>
              </a:prstGeom>
              <a:blipFill>
                <a:blip r:embed="rId3"/>
                <a:stretch>
                  <a:fillRect l="-1337" t="-759" b="-8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1">
            <a:extLst>
              <a:ext uri="{FF2B5EF4-FFF2-40B4-BE49-F238E27FC236}">
                <a16:creationId xmlns:a16="http://schemas.microsoft.com/office/drawing/2014/main" id="{098099F6-D151-4B8A-8418-8681DA45821A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Model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7A17FC2B-1D3F-4E31-A842-4E69763A4238}"/>
              </a:ext>
            </a:extLst>
          </p:cNvPr>
          <p:cNvSpPr txBox="1"/>
          <p:nvPr/>
        </p:nvSpPr>
        <p:spPr>
          <a:xfrm>
            <a:off x="1848834" y="982440"/>
            <a:ext cx="52774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Heavy Neutrinos and Mixing </a:t>
            </a:r>
            <a:endParaRPr kumimoji="1" lang="zh-CN" altLang="en-US" sz="3000" b="1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036ED672-95F1-4238-9110-044ED6CE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8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668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755999"/>
            <a:ext cx="9144000" cy="6102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5999"/>
            <a:ext cx="1510167" cy="61023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55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1821679" y="5168213"/>
                <a:ext cx="2495400" cy="1224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zh-CN" dirty="0"/>
                  <a:t>We take the largest experimentally allowed </a:t>
                </a:r>
                <a:br>
                  <a:rPr kumimoji="1" lang="en-US" altLang="zh-CN" dirty="0"/>
                </a:br>
                <a:r>
                  <a:rPr kumimoji="1" lang="en-US" altLang="zh-CN" dirty="0"/>
                  <a:t>value </a:t>
                </a:r>
                <a14:m>
                  <m:oMath xmlns:m="http://schemas.openxmlformats.org/officeDocument/2006/math">
                    <m:r>
                      <a:rPr kumimoji="1" lang="en-US" altLang="zh-CN" b="0" i="1" dirty="0">
                        <a:latin typeface="Cambria Math" charset="0"/>
                      </a:rPr>
                      <m:t>𝑠𝑖𝑛</m:t>
                    </m:r>
                    <m:r>
                      <a:rPr kumimoji="1" lang="en-US" altLang="zh-CN" b="0" i="1" dirty="0">
                        <a:latin typeface="Cambria Math" charset="0"/>
                      </a:rPr>
                      <m:t> </m:t>
                    </m:r>
                    <m:r>
                      <a:rPr kumimoji="1" lang="en-US" altLang="zh-CN" b="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kumimoji="1" lang="en-US" altLang="zh-CN" dirty="0"/>
                  <a:t> = 0.3 </a:t>
                </a:r>
                <a:br>
                  <a:rPr kumimoji="1" lang="en-US" altLang="zh-CN" dirty="0"/>
                </a:br>
                <a:r>
                  <a:rPr kumimoji="1" lang="en-US" altLang="zh-CN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h</m:t>
                            </m:r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kumimoji="1" lang="en-US" altLang="zh-CN" b="0" i="1" smtClean="0">
                        <a:latin typeface="Cambria Math" charset="0"/>
                      </a:rPr>
                      <m:t>≈450 </m:t>
                    </m:r>
                    <m:r>
                      <m:rPr>
                        <m:nor/>
                      </m:rPr>
                      <a:rPr kumimoji="1" lang="en-US" altLang="zh-CN" b="0" i="0" smtClean="0">
                        <a:latin typeface="Cambria Math" charset="0"/>
                      </a:rPr>
                      <m:t>GeV</m:t>
                    </m:r>
                  </m:oMath>
                </a14:m>
                <a:r>
                  <a:rPr kumimoji="1" lang="en-US" altLang="zh-CN" dirty="0"/>
                  <a:t>)</a:t>
                </a: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1679" y="5168213"/>
                <a:ext cx="2495400" cy="1224118"/>
              </a:xfrm>
              <a:prstGeom prst="rect">
                <a:avLst/>
              </a:prstGeom>
              <a:blipFill>
                <a:blip r:embed="rId4"/>
                <a:stretch>
                  <a:fillRect l="-244" t="-2985" r="-4401" b="-54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" t="7553" r="8176" b="1999"/>
          <a:stretch/>
        </p:blipFill>
        <p:spPr>
          <a:xfrm>
            <a:off x="4366953" y="3750309"/>
            <a:ext cx="4557057" cy="29508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06593" y="6439481"/>
            <a:ext cx="2057400" cy="365125"/>
          </a:xfrm>
        </p:spPr>
        <p:txBody>
          <a:bodyPr/>
          <a:lstStyle/>
          <a:p>
            <a:fld id="{D416EFE0-9312-8047-8AD2-458D356D504F}" type="slidenum">
              <a:rPr lang="en-US" sz="1200" smtClean="0">
                <a:solidFill>
                  <a:schemeClr val="tx1"/>
                </a:solidFill>
              </a:rPr>
              <a:t>9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文本框 1">
            <a:extLst>
              <a:ext uri="{FF2B5EF4-FFF2-40B4-BE49-F238E27FC236}">
                <a16:creationId xmlns:a16="http://schemas.microsoft.com/office/drawing/2014/main" id="{7D82672D-68BB-4FB3-8185-3A5FEE8F4118}"/>
              </a:ext>
            </a:extLst>
          </p:cNvPr>
          <p:cNvSpPr txBox="1"/>
          <p:nvPr/>
        </p:nvSpPr>
        <p:spPr>
          <a:xfrm>
            <a:off x="403997" y="2396068"/>
            <a:ext cx="2212340" cy="26249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0" tIns="0" rIns="0" bIns="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en-US" altLang="zh-CN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Model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zh-CN" sz="21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文本框 4">
            <a:extLst>
              <a:ext uri="{FF2B5EF4-FFF2-40B4-BE49-F238E27FC236}">
                <a16:creationId xmlns:a16="http://schemas.microsoft.com/office/drawing/2014/main" id="{5B01168E-2251-4835-899B-2064AF0FC689}"/>
              </a:ext>
            </a:extLst>
          </p:cNvPr>
          <p:cNvSpPr txBox="1"/>
          <p:nvPr/>
        </p:nvSpPr>
        <p:spPr>
          <a:xfrm>
            <a:off x="1848834" y="982440"/>
            <a:ext cx="67970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000" b="1" dirty="0"/>
              <a:t>Symmetry Breaking and Higgs Mixing</a:t>
            </a:r>
            <a:endParaRPr kumimoji="1" lang="zh-CN" altLang="en-US" sz="3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5">
                <a:extLst>
                  <a:ext uri="{FF2B5EF4-FFF2-40B4-BE49-F238E27FC236}">
                    <a16:creationId xmlns:a16="http://schemas.microsoft.com/office/drawing/2014/main" id="{C2466BB5-61E4-4AFA-BA0F-014D47BCA9A0}"/>
                  </a:ext>
                </a:extLst>
              </p:cNvPr>
              <p:cNvSpPr txBox="1"/>
              <p:nvPr/>
            </p:nvSpPr>
            <p:spPr>
              <a:xfrm>
                <a:off x="3020334" y="1686112"/>
                <a:ext cx="5852117" cy="210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charset="0"/>
                  <a:buChar char="•"/>
                </a:pPr>
                <a:r>
                  <a:rPr kumimoji="1" lang="en-US" altLang="zh-CN" sz="2400" b="1" dirty="0"/>
                  <a:t>Scalar potential</a:t>
                </a:r>
                <a:br>
                  <a:rPr kumimoji="1" lang="en-US" altLang="zh-CN" sz="2000" b="1" dirty="0"/>
                </a:br>
                <a14:m>
                  <m:oMath xmlns:m="http://schemas.openxmlformats.org/officeDocument/2006/math">
                    <m:r>
                      <a:rPr kumimoji="1" lang="hr-HR" altLang="zh-CN" sz="2000" b="0" i="1">
                        <a:latin typeface="Cambria Math" charset="0"/>
                      </a:rPr>
                      <m:t>𝑉</m:t>
                    </m:r>
                    <m:d>
                      <m:d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hr-HR" altLang="zh-CN" sz="2000" b="0" i="1">
                            <a:latin typeface="Cambria Math" charset="0"/>
                          </a:rPr>
                          <m:t>𝐻</m:t>
                        </m:r>
                        <m:r>
                          <a:rPr kumimoji="1" lang="hr-HR" altLang="zh-CN" sz="2000" b="0" i="1">
                            <a:latin typeface="Cambria Math" charset="0"/>
                          </a:rPr>
                          <m:t>,</m:t>
                        </m:r>
                        <m:r>
                          <a:rPr kumimoji="1" lang="hr-HR" altLang="zh-CN" sz="2000" b="0" i="1">
                            <a:latin typeface="Cambria Math" charset="0"/>
                          </a:rPr>
                          <m:t>𝜒</m:t>
                        </m:r>
                      </m:e>
                    </m:d>
                    <m:r>
                      <a:rPr kumimoji="1" lang="hr-HR" altLang="zh-CN" sz="2000" b="0" i="1">
                        <a:latin typeface="Cambria Math" charset="0"/>
                      </a:rPr>
                      <m:t>=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hr-HR" altLang="zh-CN" sz="2000" b="0" i="1">
                            <a:latin typeface="Cambria Math" charset="0"/>
                          </a:rPr>
                          <m:t>𝑚</m:t>
                        </m:r>
                      </m:e>
                      <m:sup>
                        <m:r>
                          <a:rPr kumimoji="1" lang="en-US" altLang="zh-CN" sz="2000" b="0" i="1">
                            <a:latin typeface="Cambria Math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hr-HR" altLang="zh-CN" sz="2000" b="0" i="1">
                            <a:latin typeface="Cambria Math" charset="0"/>
                          </a:rPr>
                          <m:t>𝐻</m:t>
                        </m:r>
                      </m:e>
                      <m:sup>
                        <m:r>
                          <a:rPr kumimoji="1" lang="hr-HR" altLang="zh-CN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  <m:r>
                      <a:rPr kumimoji="1" lang="hr-HR" altLang="zh-CN" sz="2000" b="0" i="1">
                        <a:latin typeface="Cambria Math" charset="0"/>
                      </a:rPr>
                      <m:t>𝐻</m:t>
                    </m:r>
                    <m:r>
                      <a:rPr kumimoji="1" lang="hr-HR" altLang="zh-CN" sz="2000" b="0" i="1">
                        <a:latin typeface="Cambria Math" charset="0"/>
                      </a:rPr>
                      <m:t> + 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sz="2000" b="0" i="1">
                            <a:latin typeface="Cambria Math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b="0" i="1">
                            <a:latin typeface="Cambria Math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hr-HR" altLang="zh-CN" sz="2000" b="0" i="1">
                                <a:latin typeface="Cambria Math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kumimoji="1" lang="hr-HR" altLang="zh-CN" sz="2000" b="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kumimoji="1" lang="hr-HR" altLang="zh-CN" sz="2000" b="0" i="1">
                        <a:latin typeface="Cambria Math" charset="0"/>
                      </a:rPr>
                      <m:t>+</m:t>
                    </m:r>
                    <m:sSub>
                      <m:sSub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hr-HR" altLang="zh-CN" sz="2000" b="0" i="1">
                            <a:latin typeface="Cambria Math" charset="0"/>
                          </a:rPr>
                          <m:t>𝜆</m:t>
                        </m:r>
                      </m:e>
                      <m:sub>
                        <m:r>
                          <a:rPr kumimoji="1" lang="hr-HR" altLang="zh-CN" sz="2000" b="0" i="1">
                            <a:latin typeface="Cambria Math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1" lang="hr-HR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hr-HR" altLang="zh-CN" sz="2000" b="0" i="1">
                                    <a:latin typeface="Cambria Math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kumimoji="1" lang="en-US" altLang="zh-CN" sz="2000" b="0" i="1">
                                    <a:latin typeface="Cambria Math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kumimoji="1" lang="hr-HR" altLang="zh-CN" sz="2000" b="0" i="1">
                                <a:latin typeface="Cambria Math" charset="0"/>
                              </a:rPr>
                              <m:t>𝐻</m:t>
                            </m:r>
                          </m:e>
                        </m:d>
                      </m:e>
                      <m:sup>
                        <m:r>
                          <a:rPr kumimoji="1" lang="hr-HR" altLang="zh-CN" sz="2000" b="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kumimoji="1" lang="hr-HR" altLang="zh-CN" sz="2000" b="0" i="1">
                        <a:latin typeface="Cambria Math" charset="0"/>
                      </a:rPr>
                      <m:t> </m:t>
                    </m:r>
                  </m:oMath>
                </a14:m>
                <a:br>
                  <a:rPr kumimoji="1" lang="en-GB" altLang="zh-CN" sz="2000" i="1" dirty="0">
                    <a:latin typeface="Cambria Math" charset="0"/>
                  </a:rPr>
                </a:br>
                <a:r>
                  <a:rPr kumimoji="1" lang="en-GB" altLang="zh-CN" sz="2000" i="1" dirty="0">
                    <a:latin typeface="Cambria Math" charset="0"/>
                  </a:rPr>
                  <a:t>                   </a:t>
                </a:r>
                <a14:m>
                  <m:oMath xmlns:m="http://schemas.openxmlformats.org/officeDocument/2006/math">
                    <m:r>
                      <a:rPr kumimoji="1" lang="hr-HR" altLang="zh-CN" sz="2000" b="0" i="1">
                        <a:latin typeface="Cambria Math" charset="0"/>
                      </a:rPr>
                      <m:t>+</m:t>
                    </m:r>
                    <m:r>
                      <a:rPr kumimoji="1" lang="en-GB" altLang="zh-CN" sz="20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hr-HR" altLang="zh-CN" sz="2000" b="0" i="1">
                            <a:latin typeface="Cambria Math" charset="0"/>
                          </a:rPr>
                          <m:t>𝜆</m:t>
                        </m:r>
                      </m:e>
                      <m:sub>
                        <m:r>
                          <a:rPr kumimoji="1" lang="hr-HR" altLang="zh-CN" sz="2000" b="0" i="1">
                            <a:latin typeface="Cambria Math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hr-HR" altLang="zh-CN" sz="2000" b="0" i="1">
                                <a:latin typeface="Cambria Math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kumimoji="1" lang="hr-HR" altLang="zh-CN" sz="2000" b="0" i="1">
                            <a:latin typeface="Cambria Math" charset="0"/>
                          </a:rPr>
                          <m:t>4</m:t>
                        </m:r>
                      </m:sup>
                    </m:sSup>
                    <m:r>
                      <a:rPr kumimoji="1" lang="hr-HR" altLang="zh-CN" sz="2000" b="0" i="1">
                        <a:latin typeface="Cambria Math" charset="0"/>
                      </a:rPr>
                      <m:t> +</m:t>
                    </m:r>
                    <m:sSub>
                      <m:sSub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hr-HR" altLang="zh-CN" sz="2000" b="0" i="1">
                            <a:latin typeface="Cambria Math" charset="0"/>
                          </a:rPr>
                          <m:t>𝜆</m:t>
                        </m:r>
                      </m:e>
                      <m:sub>
                        <m:r>
                          <a:rPr kumimoji="1" lang="hr-HR" altLang="zh-CN" sz="2000" b="0" i="1">
                            <a:latin typeface="Cambria Math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hr-HR" altLang="zh-CN" sz="2000" b="0" i="1">
                            <a:latin typeface="Cambria Math" charset="0"/>
                          </a:rPr>
                          <m:t>𝐻</m:t>
                        </m:r>
                      </m:e>
                      <m:sup>
                        <m:r>
                          <m:rPr>
                            <m:lit/>
                          </m:rPr>
                          <a:rPr kumimoji="1" lang="en-US" altLang="zh-CN" sz="2000" b="0" i="1">
                            <a:latin typeface="Cambria Math" charset="0"/>
                          </a:rPr>
                          <m:t>+</m:t>
                        </m:r>
                      </m:sup>
                    </m:sSup>
                    <m:r>
                      <a:rPr kumimoji="1" lang="hr-HR" altLang="zh-CN" sz="2000" b="0" i="1">
                        <a:latin typeface="Cambria Math" charset="0"/>
                      </a:rPr>
                      <m:t>𝐻</m:t>
                    </m:r>
                    <m:sSup>
                      <m:sSupPr>
                        <m:ctrlPr>
                          <a:rPr kumimoji="1" lang="hr-HR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kumimoji="1" lang="hr-HR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hr-HR" altLang="zh-CN" sz="2000" b="0" i="1">
                                <a:latin typeface="Cambria Math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kumimoji="1" lang="hr-HR" altLang="zh-CN" sz="2000" b="0" i="1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endParaRPr kumimoji="1" lang="en-US" altLang="zh-CN" sz="2000" i="1" dirty="0">
                  <a:latin typeface="Cambria Math" charset="0"/>
                </a:endParaRPr>
              </a:p>
              <a:p>
                <a:pPr marL="342900" indent="-342900">
                  <a:buFont typeface="Arial" charset="0"/>
                  <a:buChar char="•"/>
                </a:pPr>
                <a:r>
                  <a:rPr kumimoji="1" lang="en-US" altLang="zh-CN" sz="2400" b="1" dirty="0"/>
                  <a:t>Higgs mixing</a:t>
                </a:r>
                <a:br>
                  <a:rPr kumimoji="1" lang="en-US" altLang="zh-CN" sz="2400" b="1" dirty="0"/>
                </a:b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kumimoji="1" lang="uk-UA" altLang="zh-CN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kumimoji="1" lang="en-US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kumimoji="1" lang="en-US" altLang="zh-CN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b="0" i="1" dirty="0">
                                    <a:latin typeface="Cambria Math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b="0" i="1" dirty="0">
                                    <a:latin typeface="Cambria Math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kumimoji="1" lang="en-US" altLang="zh-CN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b="0" i="1" dirty="0">
                                    <a:latin typeface="Cambria Math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kumimoji="1" lang="en-US" altLang="zh-CN" sz="2000" b="0" i="1" dirty="0">
                                    <a:latin typeface="Cambria Math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kumimoji="1" lang="en-US" altLang="zh-CN" sz="2000" b="0" i="1" dirty="0">
                        <a:latin typeface="Cambria Math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kumimoji="1" lang="mr-IN" altLang="zh-CN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kumimoji="1" lang="mr-IN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kumimoji="1" lang="en-US" altLang="zh-CN" sz="2000" b="0" i="1" dirty="0">
                                  <a:latin typeface="Cambria Math" charset="0"/>
                                </a:rPr>
                                <m:t>𝑐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𝑜𝑠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𝛼</m:t>
                              </m:r>
                            </m:e>
                            <m:e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−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𝑠𝑖𝑛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𝛼</m:t>
                              </m:r>
                            </m:e>
                          </m:mr>
                          <m:mr>
                            <m:e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𝑠𝑖𝑛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𝛼</m:t>
                              </m:r>
                            </m:e>
                            <m:e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   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𝑐𝑜𝑠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kumimoji="1" lang="en-US" altLang="zh-CN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𝛼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kumimoji="1" lang="uk-UA" altLang="zh-CN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kumimoji="1" lang="en-US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kumimoji="1" lang="en-US" altLang="zh-CN" sz="2000" b="0" i="1" dirty="0">
                                <a:latin typeface="Cambria Math" charset="0"/>
                              </a:rPr>
                              <m:t>𝐻</m:t>
                            </m:r>
                          </m:e>
                          <m:e>
                            <m:r>
                              <a:rPr kumimoji="1" lang="en-US" altLang="zh-CN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</m:eqArr>
                      </m:e>
                    </m:d>
                  </m:oMath>
                </a14:m>
                <a:endParaRPr kumimoji="1" lang="en-US" altLang="zh-CN" sz="2000" dirty="0"/>
              </a:p>
            </p:txBody>
          </p:sp>
        </mc:Choice>
        <mc:Fallback xmlns="">
          <p:sp>
            <p:nvSpPr>
              <p:cNvPr id="13" name="文本框 5">
                <a:extLst>
                  <a:ext uri="{FF2B5EF4-FFF2-40B4-BE49-F238E27FC236}">
                    <a16:creationId xmlns:a16="http://schemas.microsoft.com/office/drawing/2014/main" id="{C2466BB5-61E4-4AFA-BA0F-014D47BCA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334" y="1686112"/>
                <a:ext cx="5852117" cy="2105641"/>
              </a:xfrm>
              <a:prstGeom prst="rect">
                <a:avLst/>
              </a:prstGeom>
              <a:blipFill>
                <a:blip r:embed="rId6"/>
                <a:stretch>
                  <a:fillRect l="-1354" t="-20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2824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4141</TotalTime>
  <Words>807</Words>
  <Application>Microsoft Macintosh PowerPoint</Application>
  <PresentationFormat>On-screen Show (4:3)</PresentationFormat>
  <Paragraphs>402</Paragraphs>
  <Slides>44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DengXian</vt:lpstr>
      <vt:lpstr>DengXian Light</vt:lpstr>
      <vt:lpstr>Arial</vt:lpstr>
      <vt:lpstr>Cambria Math</vt:lpstr>
      <vt:lpstr>Helvetica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-</dc:creator>
  <cp:lastModifiedBy>刘 威</cp:lastModifiedBy>
  <cp:revision>170</cp:revision>
  <cp:lastPrinted>2018-05-21T13:37:56Z</cp:lastPrinted>
  <dcterms:created xsi:type="dcterms:W3CDTF">2014-08-20T12:29:59Z</dcterms:created>
  <dcterms:modified xsi:type="dcterms:W3CDTF">2019-04-02T15:22:10Z</dcterms:modified>
</cp:coreProperties>
</file>