
<file path=[Content_Types].xml><?xml version="1.0" encoding="utf-8"?>
<Types xmlns="http://schemas.openxmlformats.org/package/2006/content-types">
  <Default Extension="xml" ContentType="application/xml"/>
  <Default Extension="bin" ContentType="application/vnd.openxmlformats-officedocument.oleObject"/>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0.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2.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60" r:id="rId2"/>
    <p:sldMasterId id="2147483768" r:id="rId3"/>
    <p:sldMasterId id="2147483780" r:id="rId4"/>
    <p:sldMasterId id="2147483792" r:id="rId5"/>
    <p:sldMasterId id="2147483804" r:id="rId6"/>
    <p:sldMasterId id="2147483816" r:id="rId7"/>
    <p:sldMasterId id="2147483828" r:id="rId8"/>
    <p:sldMasterId id="2147483840" r:id="rId9"/>
    <p:sldMasterId id="2147483852" r:id="rId10"/>
    <p:sldMasterId id="2147483864" r:id="rId11"/>
    <p:sldMasterId id="2147483876" r:id="rId12"/>
    <p:sldMasterId id="2147483888" r:id="rId13"/>
  </p:sldMasterIdLst>
  <p:notesMasterIdLst>
    <p:notesMasterId r:id="rId77"/>
  </p:notesMasterIdLst>
  <p:sldIdLst>
    <p:sldId id="344" r:id="rId14"/>
    <p:sldId id="345" r:id="rId15"/>
    <p:sldId id="346" r:id="rId16"/>
    <p:sldId id="347" r:id="rId17"/>
    <p:sldId id="348" r:id="rId18"/>
    <p:sldId id="355" r:id="rId19"/>
    <p:sldId id="356" r:id="rId20"/>
    <p:sldId id="357" r:id="rId21"/>
    <p:sldId id="358" r:id="rId22"/>
    <p:sldId id="359" r:id="rId23"/>
    <p:sldId id="360" r:id="rId24"/>
    <p:sldId id="353" r:id="rId25"/>
    <p:sldId id="260" r:id="rId26"/>
    <p:sldId id="261" r:id="rId27"/>
    <p:sldId id="352" r:id="rId28"/>
    <p:sldId id="368" r:id="rId29"/>
    <p:sldId id="361" r:id="rId30"/>
    <p:sldId id="362" r:id="rId31"/>
    <p:sldId id="363" r:id="rId32"/>
    <p:sldId id="364" r:id="rId33"/>
    <p:sldId id="366" r:id="rId34"/>
    <p:sldId id="370" r:id="rId35"/>
    <p:sldId id="367" r:id="rId36"/>
    <p:sldId id="371" r:id="rId37"/>
    <p:sldId id="372" r:id="rId38"/>
    <p:sldId id="264" r:id="rId39"/>
    <p:sldId id="265" r:id="rId40"/>
    <p:sldId id="266" r:id="rId41"/>
    <p:sldId id="267" r:id="rId42"/>
    <p:sldId id="373" r:id="rId43"/>
    <p:sldId id="268" r:id="rId44"/>
    <p:sldId id="269" r:id="rId45"/>
    <p:sldId id="270" r:id="rId46"/>
    <p:sldId id="350" r:id="rId47"/>
    <p:sldId id="374" r:id="rId48"/>
    <p:sldId id="349" r:id="rId49"/>
    <p:sldId id="375" r:id="rId50"/>
    <p:sldId id="351" r:id="rId51"/>
    <p:sldId id="341" r:id="rId52"/>
    <p:sldId id="273" r:id="rId53"/>
    <p:sldId id="378" r:id="rId54"/>
    <p:sldId id="379" r:id="rId55"/>
    <p:sldId id="380" r:id="rId56"/>
    <p:sldId id="381" r:id="rId57"/>
    <p:sldId id="382" r:id="rId58"/>
    <p:sldId id="383" r:id="rId59"/>
    <p:sldId id="384" r:id="rId60"/>
    <p:sldId id="385" r:id="rId61"/>
    <p:sldId id="386" r:id="rId62"/>
    <p:sldId id="387" r:id="rId63"/>
    <p:sldId id="388" r:id="rId64"/>
    <p:sldId id="389" r:id="rId65"/>
    <p:sldId id="390" r:id="rId66"/>
    <p:sldId id="391" r:id="rId67"/>
    <p:sldId id="392" r:id="rId68"/>
    <p:sldId id="395" r:id="rId69"/>
    <p:sldId id="394" r:id="rId70"/>
    <p:sldId id="396" r:id="rId71"/>
    <p:sldId id="397" r:id="rId72"/>
    <p:sldId id="398" r:id="rId73"/>
    <p:sldId id="400" r:id="rId74"/>
    <p:sldId id="401" r:id="rId75"/>
    <p:sldId id="399"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5"/>
    <p:restoredTop sz="97750" autoAdjust="0"/>
  </p:normalViewPr>
  <p:slideViewPr>
    <p:cSldViewPr snapToGrid="0" snapToObjects="1">
      <p:cViewPr varScale="1">
        <p:scale>
          <a:sx n="150" d="100"/>
          <a:sy n="150" d="100"/>
        </p:scale>
        <p:origin x="184" y="37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 Target="slides/slide1.xml"/><Relationship Id="rId15" Type="http://schemas.openxmlformats.org/officeDocument/2006/relationships/slide" Target="slides/slide2.xml"/><Relationship Id="rId16" Type="http://schemas.openxmlformats.org/officeDocument/2006/relationships/slide" Target="slides/slide3.xml"/><Relationship Id="rId17" Type="http://schemas.openxmlformats.org/officeDocument/2006/relationships/slide" Target="slides/slide4.xml"/><Relationship Id="rId18" Type="http://schemas.openxmlformats.org/officeDocument/2006/relationships/slide" Target="slides/slide5.xml"/><Relationship Id="rId19" Type="http://schemas.openxmlformats.org/officeDocument/2006/relationships/slide" Target="slides/slide6.xml"/><Relationship Id="rId63" Type="http://schemas.openxmlformats.org/officeDocument/2006/relationships/slide" Target="slides/slide50.xml"/><Relationship Id="rId64" Type="http://schemas.openxmlformats.org/officeDocument/2006/relationships/slide" Target="slides/slide51.xml"/><Relationship Id="rId65" Type="http://schemas.openxmlformats.org/officeDocument/2006/relationships/slide" Target="slides/slide52.xml"/><Relationship Id="rId66" Type="http://schemas.openxmlformats.org/officeDocument/2006/relationships/slide" Target="slides/slide53.xml"/><Relationship Id="rId67" Type="http://schemas.openxmlformats.org/officeDocument/2006/relationships/slide" Target="slides/slide54.xml"/><Relationship Id="rId68" Type="http://schemas.openxmlformats.org/officeDocument/2006/relationships/slide" Target="slides/slide55.xml"/><Relationship Id="rId69" Type="http://schemas.openxmlformats.org/officeDocument/2006/relationships/slide" Target="slides/slide56.xml"/><Relationship Id="rId50" Type="http://schemas.openxmlformats.org/officeDocument/2006/relationships/slide" Target="slides/slide37.xml"/><Relationship Id="rId51" Type="http://schemas.openxmlformats.org/officeDocument/2006/relationships/slide" Target="slides/slide38.xml"/><Relationship Id="rId52" Type="http://schemas.openxmlformats.org/officeDocument/2006/relationships/slide" Target="slides/slide39.xml"/><Relationship Id="rId53" Type="http://schemas.openxmlformats.org/officeDocument/2006/relationships/slide" Target="slides/slide40.xml"/><Relationship Id="rId54" Type="http://schemas.openxmlformats.org/officeDocument/2006/relationships/slide" Target="slides/slide41.xml"/><Relationship Id="rId55" Type="http://schemas.openxmlformats.org/officeDocument/2006/relationships/slide" Target="slides/slide42.xml"/><Relationship Id="rId56" Type="http://schemas.openxmlformats.org/officeDocument/2006/relationships/slide" Target="slides/slide43.xml"/><Relationship Id="rId57" Type="http://schemas.openxmlformats.org/officeDocument/2006/relationships/slide" Target="slides/slide44.xml"/><Relationship Id="rId58" Type="http://schemas.openxmlformats.org/officeDocument/2006/relationships/slide" Target="slides/slide45.xml"/><Relationship Id="rId59" Type="http://schemas.openxmlformats.org/officeDocument/2006/relationships/slide" Target="slides/slide46.xml"/><Relationship Id="rId40" Type="http://schemas.openxmlformats.org/officeDocument/2006/relationships/slide" Target="slides/slide27.xml"/><Relationship Id="rId41" Type="http://schemas.openxmlformats.org/officeDocument/2006/relationships/slide" Target="slides/slide28.xml"/><Relationship Id="rId42" Type="http://schemas.openxmlformats.org/officeDocument/2006/relationships/slide" Target="slides/slide29.xml"/><Relationship Id="rId43" Type="http://schemas.openxmlformats.org/officeDocument/2006/relationships/slide" Target="slides/slide30.xml"/><Relationship Id="rId44" Type="http://schemas.openxmlformats.org/officeDocument/2006/relationships/slide" Target="slides/slide31.xml"/><Relationship Id="rId45" Type="http://schemas.openxmlformats.org/officeDocument/2006/relationships/slide" Target="slides/slide32.xml"/><Relationship Id="rId46" Type="http://schemas.openxmlformats.org/officeDocument/2006/relationships/slide" Target="slides/slide33.xml"/><Relationship Id="rId47" Type="http://schemas.openxmlformats.org/officeDocument/2006/relationships/slide" Target="slides/slide34.xml"/><Relationship Id="rId48" Type="http://schemas.openxmlformats.org/officeDocument/2006/relationships/slide" Target="slides/slide35.xml"/><Relationship Id="rId49" Type="http://schemas.openxmlformats.org/officeDocument/2006/relationships/slide" Target="slides/slide3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7.xml"/><Relationship Id="rId31" Type="http://schemas.openxmlformats.org/officeDocument/2006/relationships/slide" Target="slides/slide18.xml"/><Relationship Id="rId32" Type="http://schemas.openxmlformats.org/officeDocument/2006/relationships/slide" Target="slides/slide19.xml"/><Relationship Id="rId33" Type="http://schemas.openxmlformats.org/officeDocument/2006/relationships/slide" Target="slides/slide20.xml"/><Relationship Id="rId34" Type="http://schemas.openxmlformats.org/officeDocument/2006/relationships/slide" Target="slides/slide21.xml"/><Relationship Id="rId35" Type="http://schemas.openxmlformats.org/officeDocument/2006/relationships/slide" Target="slides/slide22.xml"/><Relationship Id="rId36" Type="http://schemas.openxmlformats.org/officeDocument/2006/relationships/slide" Target="slides/slide23.xml"/><Relationship Id="rId37" Type="http://schemas.openxmlformats.org/officeDocument/2006/relationships/slide" Target="slides/slide24.xml"/><Relationship Id="rId38" Type="http://schemas.openxmlformats.org/officeDocument/2006/relationships/slide" Target="slides/slide25.xml"/><Relationship Id="rId39" Type="http://schemas.openxmlformats.org/officeDocument/2006/relationships/slide" Target="slides/slide26.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57.xml"/><Relationship Id="rId71" Type="http://schemas.openxmlformats.org/officeDocument/2006/relationships/slide" Target="slides/slide58.xml"/><Relationship Id="rId72" Type="http://schemas.openxmlformats.org/officeDocument/2006/relationships/slide" Target="slides/slide59.xml"/><Relationship Id="rId20" Type="http://schemas.openxmlformats.org/officeDocument/2006/relationships/slide" Target="slides/slide7.xml"/><Relationship Id="rId21" Type="http://schemas.openxmlformats.org/officeDocument/2006/relationships/slide" Target="slides/slide8.xml"/><Relationship Id="rId22" Type="http://schemas.openxmlformats.org/officeDocument/2006/relationships/slide" Target="slides/slide9.xml"/><Relationship Id="rId23" Type="http://schemas.openxmlformats.org/officeDocument/2006/relationships/slide" Target="slides/slide10.xml"/><Relationship Id="rId24" Type="http://schemas.openxmlformats.org/officeDocument/2006/relationships/slide" Target="slides/slide11.xml"/><Relationship Id="rId25" Type="http://schemas.openxmlformats.org/officeDocument/2006/relationships/slide" Target="slides/slide12.xml"/><Relationship Id="rId26" Type="http://schemas.openxmlformats.org/officeDocument/2006/relationships/slide" Target="slides/slide13.xml"/><Relationship Id="rId27" Type="http://schemas.openxmlformats.org/officeDocument/2006/relationships/slide" Target="slides/slide14.xml"/><Relationship Id="rId28" Type="http://schemas.openxmlformats.org/officeDocument/2006/relationships/slide" Target="slides/slide15.xml"/><Relationship Id="rId29" Type="http://schemas.openxmlformats.org/officeDocument/2006/relationships/slide" Target="slides/slide16.xml"/><Relationship Id="rId73" Type="http://schemas.openxmlformats.org/officeDocument/2006/relationships/slide" Target="slides/slide60.xml"/><Relationship Id="rId74" Type="http://schemas.openxmlformats.org/officeDocument/2006/relationships/slide" Target="slides/slide61.xml"/><Relationship Id="rId75" Type="http://schemas.openxmlformats.org/officeDocument/2006/relationships/slide" Target="slides/slide62.xml"/><Relationship Id="rId76" Type="http://schemas.openxmlformats.org/officeDocument/2006/relationships/slide" Target="slides/slide63.xml"/><Relationship Id="rId77" Type="http://schemas.openxmlformats.org/officeDocument/2006/relationships/notesMaster" Target="notesMasters/notesMaster1.xml"/><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47.xml"/><Relationship Id="rId61" Type="http://schemas.openxmlformats.org/officeDocument/2006/relationships/slide" Target="slides/slide48.xml"/><Relationship Id="rId62" Type="http://schemas.openxmlformats.org/officeDocument/2006/relationships/slide" Target="slides/slide49.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5.emf"/><Relationship Id="rId2" Type="http://schemas.openxmlformats.org/officeDocument/2006/relationships/image" Target="../media/image56.emf"/><Relationship Id="rId3" Type="http://schemas.openxmlformats.org/officeDocument/2006/relationships/image" Target="../media/image5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01FE50-AC90-E946-9C90-B55C4EA76EEA}" type="datetimeFigureOut">
              <a:rPr lang="en-US" smtClean="0"/>
              <a:t>9/3/19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86FBDB-F297-D140-827D-7242DAC2A828}" type="slidenum">
              <a:rPr lang="en-US" smtClean="0"/>
              <a:t>‹#›</a:t>
            </a:fld>
            <a:endParaRPr lang="en-US"/>
          </a:p>
        </p:txBody>
      </p:sp>
    </p:spTree>
    <p:extLst>
      <p:ext uri="{BB962C8B-B14F-4D97-AF65-F5344CB8AC3E}">
        <p14:creationId xmlns:p14="http://schemas.microsoft.com/office/powerpoint/2010/main" val="31130136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AA7E6037-1740-4327-A779-2B1E573CB812}"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1708760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D4E7824-DCF6-9D4A-BBFA-44B0973C6242}" type="slidenum">
              <a:rPr lang="en-GB">
                <a:solidFill>
                  <a:prstClr val="black"/>
                </a:solidFill>
              </a:rPr>
              <a:pPr/>
              <a:t>57</a:t>
            </a:fld>
            <a:endParaRPr lang="en-GB">
              <a:solidFill>
                <a:prstClr val="black"/>
              </a:solidFill>
            </a:endParaRPr>
          </a:p>
        </p:txBody>
      </p:sp>
      <p:sp>
        <p:nvSpPr>
          <p:cNvPr id="15361" name="Text Box 1"/>
          <p:cNvSpPr txBox="1">
            <a:spLocks noGrp="1" noRot="1" noChangeAspect="1" noChangeArrowheads="1"/>
          </p:cNvSpPr>
          <p:nvPr>
            <p:ph type="sldImg"/>
          </p:nvPr>
        </p:nvSpPr>
        <p:spPr bwMode="auto">
          <a:xfrm>
            <a:off x="381000" y="693738"/>
            <a:ext cx="6096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15362" name="Text Box 2"/>
          <p:cNvSpPr txBox="1">
            <a:spLocks noGrp="1" noChangeArrowheads="1"/>
          </p:cNvSpPr>
          <p:nvPr>
            <p:ph type="body" idx="1"/>
          </p:nvPr>
        </p:nvSpPr>
        <p:spPr bwMode="auto">
          <a:xfrm>
            <a:off x="686360" y="4342535"/>
            <a:ext cx="5486681" cy="4114511"/>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45924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A6759157-211D-EB41-9005-C6DE5D2ACB8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72727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7DB7AFD7-0C6E-9945-B135-F92A8573879B}"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85436075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pPr>
              <a:defRPr/>
            </a:pPr>
            <a:fld id="{EF0556C9-BAFA-4773-85C0-8FC55E6659FE}" type="slidenum">
              <a:rPr lang="en-US">
                <a:solidFill>
                  <a:srgbClr val="000000"/>
                </a:solidFill>
              </a:rPr>
              <a:pPr>
                <a:defRPr/>
              </a:pPr>
              <a:t>‹#›</a:t>
            </a:fld>
            <a:endParaRPr lang="en-US">
              <a:solidFill>
                <a:srgbClr val="000000"/>
              </a:solidFill>
            </a:endParaRPr>
          </a:p>
        </p:txBody>
      </p:sp>
    </p:spTree>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C5297B4F-43A4-434E-B2C9-49D9DF504EC4}"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E57FC78D-31BB-C849-90B5-547EB73128A4}"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2ACDC445-B1A3-6D46-A59B-487463412491}"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6B2C047-52FC-BE4F-A4BC-F1BE5F364B59}"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14252854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fld id="{E52ADBD2-66C2-F043-B042-1C5D3BA3DB5A}"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fld id="{7A4E79A6-AC3A-C64E-BB79-96C6E8BD2B02}"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fld id="{BF45B204-3FF6-2C41-BB97-AEE6BA555F02}"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fld id="{72D73178-19DE-B74B-A39F-D0BF7BF56497}"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fld id="{7B5E6C48-D48A-2C49-A732-6CCF0BF2B0B8}"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fld id="{F2A9907B-960B-7049-A5E2-8CB952DB6D50}"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B71F1210-EE47-5D46-A256-1A54144A7A83}"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111EB093-5CAB-9D43-841E-9586328D294A}" type="slidenum">
              <a:rPr lang="en-US">
                <a:solidFill>
                  <a:srgbClr val="000000"/>
                </a:solidFill>
              </a:rPr>
              <a:pPr/>
              <a:t>‹#›</a:t>
            </a:fld>
            <a:endParaRPr lang="en-US">
              <a:solidFill>
                <a:srgbClr val="000000"/>
              </a:solidFill>
            </a:endParaRPr>
          </a:p>
        </p:txBody>
      </p:sp>
    </p:spTree>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A6759157-211D-EB41-9005-C6DE5D2ACB8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smtClean="0">
                <a:latin typeface="Arial" charset="0"/>
              </a:defRPr>
            </a:lvl1pPr>
          </a:lstStyle>
          <a:p>
            <a:pPr>
              <a:defRPr/>
            </a:pPr>
            <a:fld id="{D546F1E3-04A7-1D4F-9701-61FDB9A45CC2}"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latin typeface="Arial"/>
              </a:rPr>
              <a:t>4-</a:t>
            </a:r>
            <a:fld id="{D6E10597-612B-4E1B-9C47-DFB5770BE872}" type="slidenum">
              <a:rPr lang="en-US">
                <a:solidFill>
                  <a:srgbClr val="333399"/>
                </a:solidFill>
                <a:latin typeface="Arial"/>
              </a:rPr>
              <a:pPr>
                <a:defRPr/>
              </a:pPr>
              <a:t>‹#›</a:t>
            </a:fld>
            <a:endParaRPr lang="en-US">
              <a:solidFill>
                <a:srgbClr val="333399"/>
              </a:solidFill>
              <a:latin typeface="Arial"/>
            </a:endParaRPr>
          </a:p>
        </p:txBody>
      </p:sp>
    </p:spTree>
    <p:extLst>
      <p:ext uri="{BB962C8B-B14F-4D97-AF65-F5344CB8AC3E}">
        <p14:creationId xmlns:p14="http://schemas.microsoft.com/office/powerpoint/2010/main" val="390721014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F8ACB9CF-39AC-764D-8319-000C73854FF7}"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A0C0C5D6-2881-EC4E-9732-7A1AAB3644C6}"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60D4DF28-CDD8-B64E-B16C-BD1135630F92}" type="slidenum">
              <a:rPr lang="en-US">
                <a:solidFill>
                  <a:srgbClr val="000000"/>
                </a:solidFill>
              </a:rPr>
              <a:pPr>
                <a:defRPr/>
              </a:pPr>
              <a:t>‹#›</a:t>
            </a:fld>
            <a:endParaRPr lang="en-US">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A086679B-F025-CB48-864B-406D9FC33C00}" type="slidenum">
              <a:rPr lang="en-US">
                <a:solidFill>
                  <a:srgbClr val="000000"/>
                </a:solidFill>
              </a:rPr>
              <a:pPr>
                <a:defRPr/>
              </a:pPr>
              <a:t>‹#›</a:t>
            </a:fld>
            <a:endParaRPr lang="en-US">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15CBE14E-190B-2449-82EE-D330A6B5C02A}" type="slidenum">
              <a:rPr lang="en-US">
                <a:solidFill>
                  <a:srgbClr val="000000"/>
                </a:solidFill>
              </a:rPr>
              <a:pPr>
                <a:defRPr/>
              </a:pPr>
              <a:t>‹#›</a:t>
            </a:fld>
            <a:endParaRPr lang="en-US">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B7EEC001-D2CF-094E-AFA9-326820FD3CFD}"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AB8411B2-B932-2842-A2CB-419A70D017BC}"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7DB7AFD7-0C6E-9945-B135-F92A8573879B}"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6B2C047-52FC-BE4F-A4BC-F1BE5F364B59}"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ECFA HL LHC Experiments Workshop, Aix-les-Bains, 1-3 Oct. 2013 </a:t>
            </a:r>
            <a:endParaRPr lang="en-US"/>
          </a:p>
        </p:txBody>
      </p:sp>
      <p:sp>
        <p:nvSpPr>
          <p:cNvPr id="5" name="Footer Placeholder 4"/>
          <p:cNvSpPr>
            <a:spLocks noGrp="1"/>
          </p:cNvSpPr>
          <p:nvPr>
            <p:ph type="ftr" sz="quarter" idx="11"/>
          </p:nvPr>
        </p:nvSpPr>
        <p:spPr/>
        <p:txBody>
          <a:bodyPr/>
          <a:lstStyle/>
          <a:p>
            <a:r>
              <a:rPr lang="en-US" smtClean="0"/>
              <a:t>P. Riedler/CERN</a:t>
            </a:r>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pPr/>
              <a:t>‹#›</a:t>
            </a:fld>
            <a:endParaRPr 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latin typeface="Arial"/>
              </a:rPr>
              <a:t>4-</a:t>
            </a:r>
            <a:fld id="{2997B379-8A27-46AA-A0B0-EE4E334C8C81}" type="slidenum">
              <a:rPr lang="en-US">
                <a:solidFill>
                  <a:srgbClr val="333399"/>
                </a:solidFill>
                <a:latin typeface="Arial"/>
              </a:rPr>
              <a:pPr>
                <a:defRPr/>
              </a:pPr>
              <a:t>‹#›</a:t>
            </a:fld>
            <a:endParaRPr lang="en-US">
              <a:solidFill>
                <a:srgbClr val="333399"/>
              </a:solidFill>
              <a:latin typeface="Arial"/>
            </a:endParaRPr>
          </a:p>
        </p:txBody>
      </p:sp>
    </p:spTree>
    <p:extLst>
      <p:ext uri="{BB962C8B-B14F-4D97-AF65-F5344CB8AC3E}">
        <p14:creationId xmlns:p14="http://schemas.microsoft.com/office/powerpoint/2010/main" val="371393342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ECFA HL LHC Experiments Workshop, Aix-les-Bains, 1-3 Oct. 2013 </a:t>
            </a:r>
            <a:endParaRPr lang="en-US"/>
          </a:p>
        </p:txBody>
      </p:sp>
      <p:sp>
        <p:nvSpPr>
          <p:cNvPr id="5" name="Footer Placeholder 4"/>
          <p:cNvSpPr>
            <a:spLocks noGrp="1"/>
          </p:cNvSpPr>
          <p:nvPr>
            <p:ph type="ftr" sz="quarter" idx="11"/>
          </p:nvPr>
        </p:nvSpPr>
        <p:spPr/>
        <p:txBody>
          <a:bodyPr/>
          <a:lstStyle/>
          <a:p>
            <a:r>
              <a:rPr lang="en-US" smtClean="0"/>
              <a:t>P. Riedler/CERN</a:t>
            </a:r>
            <a:endParaRPr lang="en-US"/>
          </a:p>
        </p:txBody>
      </p:sp>
      <p:sp>
        <p:nvSpPr>
          <p:cNvPr id="6" name="Slide Number Placeholder 5"/>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ECFA HL LHC Experiments Workshop, Aix-les-Bains, 1-3 Oct. 2013 </a:t>
            </a:r>
            <a:endParaRPr lang="en-US"/>
          </a:p>
        </p:txBody>
      </p:sp>
      <p:sp>
        <p:nvSpPr>
          <p:cNvPr id="5" name="Footer Placeholder 4"/>
          <p:cNvSpPr>
            <a:spLocks noGrp="1"/>
          </p:cNvSpPr>
          <p:nvPr>
            <p:ph type="ftr" sz="quarter" idx="11"/>
          </p:nvPr>
        </p:nvSpPr>
        <p:spPr/>
        <p:txBody>
          <a:bodyPr/>
          <a:lstStyle/>
          <a:p>
            <a:r>
              <a:rPr lang="en-US" smtClean="0"/>
              <a:t>P. Riedler/CERN</a:t>
            </a:r>
            <a:endParaRPr lang="en-US"/>
          </a:p>
        </p:txBody>
      </p:sp>
      <p:sp>
        <p:nvSpPr>
          <p:cNvPr id="6" name="Slide Number Placeholder 5"/>
          <p:cNvSpPr>
            <a:spLocks noGrp="1"/>
          </p:cNvSpPr>
          <p:nvPr>
            <p:ph type="sldNum" sz="quarter" idx="12"/>
          </p:nvPr>
        </p:nvSpPr>
        <p:spPr/>
        <p:txBody>
          <a:bodyPr/>
          <a:lstStyle/>
          <a:p>
            <a:fld id="{9FAD8052-1974-B142-B990-88BA645BA3E4}" type="slidenum">
              <a:rPr lang="en-US" smtClean="0"/>
              <a:pPr/>
              <a:t>‹#›</a:t>
            </a:fld>
            <a:endParaRPr 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ECFA HL LHC Experiments Workshop, Aix-les-Bains, 1-3 Oct. 2013 </a:t>
            </a:r>
            <a:endParaRPr lang="en-US"/>
          </a:p>
        </p:txBody>
      </p:sp>
      <p:sp>
        <p:nvSpPr>
          <p:cNvPr id="6" name="Footer Placeholder 5"/>
          <p:cNvSpPr>
            <a:spLocks noGrp="1"/>
          </p:cNvSpPr>
          <p:nvPr>
            <p:ph type="ftr" sz="quarter" idx="11"/>
          </p:nvPr>
        </p:nvSpPr>
        <p:spPr/>
        <p:txBody>
          <a:bodyPr/>
          <a:lstStyle/>
          <a:p>
            <a:r>
              <a:rPr lang="en-US" smtClean="0"/>
              <a:t>P. Riedler/CERN</a:t>
            </a:r>
            <a:endParaRPr lang="en-US"/>
          </a:p>
        </p:txBody>
      </p:sp>
      <p:sp>
        <p:nvSpPr>
          <p:cNvPr id="7" name="Slide Number Placeholder 6"/>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ECFA HL LHC Experiments Workshop, Aix-les-Bains, 1-3 Oct. 2013 </a:t>
            </a:r>
            <a:endParaRPr lang="en-US"/>
          </a:p>
        </p:txBody>
      </p:sp>
      <p:sp>
        <p:nvSpPr>
          <p:cNvPr id="8" name="Footer Placeholder 7"/>
          <p:cNvSpPr>
            <a:spLocks noGrp="1"/>
          </p:cNvSpPr>
          <p:nvPr>
            <p:ph type="ftr" sz="quarter" idx="11"/>
          </p:nvPr>
        </p:nvSpPr>
        <p:spPr/>
        <p:txBody>
          <a:bodyPr/>
          <a:lstStyle/>
          <a:p>
            <a:r>
              <a:rPr lang="en-US" smtClean="0"/>
              <a:t>P. Riedler/CERN</a:t>
            </a:r>
            <a:endParaRPr lang="en-US"/>
          </a:p>
        </p:txBody>
      </p:sp>
      <p:sp>
        <p:nvSpPr>
          <p:cNvPr id="9" name="Slide Number Placeholder 8"/>
          <p:cNvSpPr>
            <a:spLocks noGrp="1"/>
          </p:cNvSpPr>
          <p:nvPr>
            <p:ph type="sldNum" sz="quarter" idx="12"/>
          </p:nvPr>
        </p:nvSpPr>
        <p:spPr/>
        <p:txBody>
          <a:bodyPr/>
          <a:lstStyle/>
          <a:p>
            <a:fld id="{9FAD8052-1974-B142-B990-88BA645BA3E4}" type="slidenum">
              <a:rPr lang="en-US" smtClean="0"/>
              <a:pPr/>
              <a:t>‹#›</a:t>
            </a:fld>
            <a:endParaRPr 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ECFA HL LHC Experiments Workshop, Aix-les-Bains, 1-3 Oct. 2013 </a:t>
            </a:r>
            <a:endParaRPr lang="en-US"/>
          </a:p>
        </p:txBody>
      </p:sp>
      <p:sp>
        <p:nvSpPr>
          <p:cNvPr id="4" name="Footer Placeholder 3"/>
          <p:cNvSpPr>
            <a:spLocks noGrp="1"/>
          </p:cNvSpPr>
          <p:nvPr>
            <p:ph type="ftr" sz="quarter" idx="11"/>
          </p:nvPr>
        </p:nvSpPr>
        <p:spPr/>
        <p:txBody>
          <a:bodyPr/>
          <a:lstStyle/>
          <a:p>
            <a:r>
              <a:rPr lang="en-US" smtClean="0"/>
              <a:t>P. Riedler/CERN</a:t>
            </a:r>
            <a:endParaRPr lang="en-US"/>
          </a:p>
        </p:txBody>
      </p:sp>
      <p:sp>
        <p:nvSpPr>
          <p:cNvPr id="5" name="Slide Number Placeholder 4"/>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ECFA HL LHC Experiments Workshop, Aix-les-Bains, 1-3 Oct. 2013 </a:t>
            </a:r>
            <a:endParaRPr lang="en-US"/>
          </a:p>
        </p:txBody>
      </p:sp>
      <p:sp>
        <p:nvSpPr>
          <p:cNvPr id="3" name="Footer Placeholder 2"/>
          <p:cNvSpPr>
            <a:spLocks noGrp="1"/>
          </p:cNvSpPr>
          <p:nvPr>
            <p:ph type="ftr" sz="quarter" idx="11"/>
          </p:nvPr>
        </p:nvSpPr>
        <p:spPr/>
        <p:txBody>
          <a:bodyPr/>
          <a:lstStyle/>
          <a:p>
            <a:r>
              <a:rPr lang="en-US" smtClean="0"/>
              <a:t>P. Riedler/CERN</a:t>
            </a:r>
            <a:endParaRPr lang="en-US"/>
          </a:p>
        </p:txBody>
      </p:sp>
      <p:sp>
        <p:nvSpPr>
          <p:cNvPr id="4" name="Slide Number Placeholder 3"/>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ECFA HL LHC Experiments Workshop, Aix-les-Bains, 1-3 Oct. 2013 </a:t>
            </a:r>
            <a:endParaRPr lang="en-US"/>
          </a:p>
        </p:txBody>
      </p:sp>
      <p:sp>
        <p:nvSpPr>
          <p:cNvPr id="6" name="Footer Placeholder 5"/>
          <p:cNvSpPr>
            <a:spLocks noGrp="1"/>
          </p:cNvSpPr>
          <p:nvPr>
            <p:ph type="ftr" sz="quarter" idx="11"/>
          </p:nvPr>
        </p:nvSpPr>
        <p:spPr/>
        <p:txBody>
          <a:bodyPr/>
          <a:lstStyle/>
          <a:p>
            <a:r>
              <a:rPr lang="en-US" smtClean="0"/>
              <a:t>P. Riedler/CERN</a:t>
            </a: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ECFA HL LHC Experiments Workshop, Aix-les-Bains, 1-3 Oct. 2013 </a:t>
            </a:r>
            <a:endParaRPr lang="en-US"/>
          </a:p>
        </p:txBody>
      </p:sp>
      <p:sp>
        <p:nvSpPr>
          <p:cNvPr id="6" name="Footer Placeholder 5"/>
          <p:cNvSpPr>
            <a:spLocks noGrp="1"/>
          </p:cNvSpPr>
          <p:nvPr>
            <p:ph type="ftr" sz="quarter" idx="11"/>
          </p:nvPr>
        </p:nvSpPr>
        <p:spPr/>
        <p:txBody>
          <a:bodyPr/>
          <a:lstStyle/>
          <a:p>
            <a:r>
              <a:rPr lang="en-US" smtClean="0"/>
              <a:t>P. Riedler/CERN</a:t>
            </a:r>
            <a:endParaRPr lang="en-US"/>
          </a:p>
        </p:txBody>
      </p:sp>
      <p:sp>
        <p:nvSpPr>
          <p:cNvPr id="7" name="Slide Number Placeholder 6"/>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ECFA HL LHC Experiments Workshop, Aix-les-Bains, 1-3 Oct. 2013 </a:t>
            </a:r>
            <a:endParaRPr lang="en-US"/>
          </a:p>
        </p:txBody>
      </p:sp>
      <p:sp>
        <p:nvSpPr>
          <p:cNvPr id="5" name="Footer Placeholder 4"/>
          <p:cNvSpPr>
            <a:spLocks noGrp="1"/>
          </p:cNvSpPr>
          <p:nvPr>
            <p:ph type="ftr" sz="quarter" idx="11"/>
          </p:nvPr>
        </p:nvSpPr>
        <p:spPr/>
        <p:txBody>
          <a:bodyPr/>
          <a:lstStyle/>
          <a:p>
            <a:r>
              <a:rPr lang="en-US" smtClean="0"/>
              <a:t>P. Riedler/CERN</a:t>
            </a:r>
            <a:endParaRPr lang="en-US"/>
          </a:p>
        </p:txBody>
      </p:sp>
      <p:sp>
        <p:nvSpPr>
          <p:cNvPr id="6" name="Slide Number Placeholder 5"/>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ECFA HL LHC Experiments Workshop, Aix-les-Bains, 1-3 Oct. 2013 </a:t>
            </a:r>
            <a:endParaRPr lang="en-US"/>
          </a:p>
        </p:txBody>
      </p:sp>
      <p:sp>
        <p:nvSpPr>
          <p:cNvPr id="5" name="Footer Placeholder 4"/>
          <p:cNvSpPr>
            <a:spLocks noGrp="1"/>
          </p:cNvSpPr>
          <p:nvPr>
            <p:ph type="ftr" sz="quarter" idx="11"/>
          </p:nvPr>
        </p:nvSpPr>
        <p:spPr/>
        <p:txBody>
          <a:bodyPr/>
          <a:lstStyle/>
          <a:p>
            <a:r>
              <a:rPr lang="en-US" smtClean="0"/>
              <a:t>P. Riedler/CERN</a:t>
            </a:r>
            <a:endParaRPr lang="en-US"/>
          </a:p>
        </p:txBody>
      </p:sp>
      <p:sp>
        <p:nvSpPr>
          <p:cNvPr id="6" name="Slide Number Placeholder 5"/>
          <p:cNvSpPr>
            <a:spLocks noGrp="1"/>
          </p:cNvSpPr>
          <p:nvPr>
            <p:ph type="sldNum" sz="quarter" idx="12"/>
          </p:nvPr>
        </p:nvSpPr>
        <p:spPr/>
        <p:txBody>
          <a:bodyPr/>
          <a:lstStyle/>
          <a:p>
            <a:fld id="{9FAD8052-1974-B142-B990-88BA645BA3E4}" type="slidenum">
              <a:rPr lang="en-US" smtClean="0"/>
              <a:pPr/>
              <a:t>‹#›</a:t>
            </a:fld>
            <a:endParaRPr 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ln/>
        </p:spPr>
        <p:txBody>
          <a:bodyPr/>
          <a:lstStyle>
            <a:lvl1pPr>
              <a:defRPr/>
            </a:lvl1pPr>
          </a:lstStyle>
          <a:p>
            <a:pPr>
              <a:defRPr/>
            </a:pPr>
            <a:r>
              <a:rPr lang="en-US" dirty="0" smtClean="0">
                <a:solidFill>
                  <a:srgbClr val="333399"/>
                </a:solidFill>
                <a:latin typeface="Arial"/>
              </a:rPr>
              <a:t>L3-</a:t>
            </a:r>
            <a:fld id="{EE8DB7BD-AEC4-481C-BCD9-20FE6B952A6F}" type="slidenum">
              <a:rPr lang="en-US" smtClean="0">
                <a:solidFill>
                  <a:srgbClr val="333399"/>
                </a:solidFill>
                <a:latin typeface="Arial"/>
              </a:rPr>
              <a:pPr>
                <a:defRPr/>
              </a:pPr>
              <a:t>‹#›</a:t>
            </a:fld>
            <a:endParaRPr lang="en-US" dirty="0">
              <a:solidFill>
                <a:srgbClr val="333399"/>
              </a:solidFill>
              <a:latin typeface="Arial"/>
            </a:endParaRPr>
          </a:p>
        </p:txBody>
      </p:sp>
    </p:spTree>
    <p:extLst>
      <p:ext uri="{BB962C8B-B14F-4D97-AF65-F5344CB8AC3E}">
        <p14:creationId xmlns:p14="http://schemas.microsoft.com/office/powerpoint/2010/main" val="30013012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latin typeface="Arial"/>
              </a:rPr>
              <a:t>4-</a:t>
            </a:r>
            <a:fld id="{345B3C18-07FA-464D-8B0F-2D87C0C3E666}" type="slidenum">
              <a:rPr lang="en-US">
                <a:solidFill>
                  <a:srgbClr val="333399"/>
                </a:solidFill>
                <a:latin typeface="Arial"/>
              </a:rPr>
              <a:pPr>
                <a:defRPr/>
              </a:pPr>
              <a:t>‹#›</a:t>
            </a:fld>
            <a:endParaRPr lang="en-US">
              <a:solidFill>
                <a:srgbClr val="333399"/>
              </a:solidFill>
              <a:latin typeface="Arial"/>
            </a:endParaRPr>
          </a:p>
        </p:txBody>
      </p:sp>
    </p:spTree>
    <p:extLst>
      <p:ext uri="{BB962C8B-B14F-4D97-AF65-F5344CB8AC3E}">
        <p14:creationId xmlns:p14="http://schemas.microsoft.com/office/powerpoint/2010/main" val="19634682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1"/>
          <p:cNvSpPr>
            <a:spLocks noGrp="1"/>
          </p:cNvSpPr>
          <p:nvPr>
            <p:ph type="sldNum" sz="quarter" idx="10"/>
          </p:nvPr>
        </p:nvSpPr>
        <p:spPr>
          <a:ln/>
        </p:spPr>
        <p:txBody>
          <a:bodyPr/>
          <a:lstStyle>
            <a:lvl1pPr>
              <a:defRPr/>
            </a:lvl1pPr>
          </a:lstStyle>
          <a:p>
            <a:pPr>
              <a:defRPr/>
            </a:pPr>
            <a:r>
              <a:rPr lang="en-US">
                <a:solidFill>
                  <a:srgbClr val="333399"/>
                </a:solidFill>
                <a:latin typeface="Arial"/>
              </a:rPr>
              <a:t>4-</a:t>
            </a:r>
            <a:fld id="{850964E6-0A89-4257-9E75-960A8B5A6B8B}" type="slidenum">
              <a:rPr lang="en-US">
                <a:solidFill>
                  <a:srgbClr val="333399"/>
                </a:solidFill>
                <a:latin typeface="Arial"/>
              </a:rPr>
              <a:pPr>
                <a:defRPr/>
              </a:pPr>
              <a:t>‹#›</a:t>
            </a:fld>
            <a:endParaRPr lang="en-US">
              <a:solidFill>
                <a:srgbClr val="333399"/>
              </a:solidFill>
              <a:latin typeface="Arial"/>
            </a:endParaRPr>
          </a:p>
        </p:txBody>
      </p:sp>
    </p:spTree>
    <p:extLst>
      <p:ext uri="{BB962C8B-B14F-4D97-AF65-F5344CB8AC3E}">
        <p14:creationId xmlns:p14="http://schemas.microsoft.com/office/powerpoint/2010/main" val="1293568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latin typeface="Arial"/>
              </a:rPr>
              <a:t>4-</a:t>
            </a:r>
            <a:fld id="{95BC1F2B-AFCF-418D-AB5C-FEDFF3FA111C}" type="slidenum">
              <a:rPr lang="en-US">
                <a:solidFill>
                  <a:srgbClr val="333399"/>
                </a:solidFill>
                <a:latin typeface="Arial"/>
              </a:rPr>
              <a:pPr>
                <a:defRPr/>
              </a:pPr>
              <a:t>‹#›</a:t>
            </a:fld>
            <a:endParaRPr lang="en-US">
              <a:solidFill>
                <a:srgbClr val="333399"/>
              </a:solidFill>
              <a:latin typeface="Arial"/>
            </a:endParaRPr>
          </a:p>
        </p:txBody>
      </p:sp>
    </p:spTree>
    <p:extLst>
      <p:ext uri="{BB962C8B-B14F-4D97-AF65-F5344CB8AC3E}">
        <p14:creationId xmlns:p14="http://schemas.microsoft.com/office/powerpoint/2010/main" val="9268985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1"/>
          <p:cNvSpPr>
            <a:spLocks noGrp="1"/>
          </p:cNvSpPr>
          <p:nvPr>
            <p:ph type="sldNum" sz="quarter" idx="10"/>
          </p:nvPr>
        </p:nvSpPr>
        <p:spPr>
          <a:ln/>
        </p:spPr>
        <p:txBody>
          <a:bodyPr/>
          <a:lstStyle>
            <a:lvl1pPr>
              <a:defRPr/>
            </a:lvl1pPr>
          </a:lstStyle>
          <a:p>
            <a:pPr>
              <a:defRPr/>
            </a:pPr>
            <a:r>
              <a:rPr lang="en-US">
                <a:solidFill>
                  <a:srgbClr val="333399"/>
                </a:solidFill>
                <a:latin typeface="Arial"/>
              </a:rPr>
              <a:t>4-</a:t>
            </a:r>
            <a:fld id="{9114E3BF-E570-41D5-88E4-525E757A3F94}" type="slidenum">
              <a:rPr lang="en-US">
                <a:solidFill>
                  <a:srgbClr val="333399"/>
                </a:solidFill>
                <a:latin typeface="Arial"/>
              </a:rPr>
              <a:pPr>
                <a:defRPr/>
              </a:pPr>
              <a:t>‹#›</a:t>
            </a:fld>
            <a:endParaRPr lang="en-US">
              <a:solidFill>
                <a:srgbClr val="333399"/>
              </a:solidFill>
              <a:latin typeface="Arial"/>
            </a:endParaRPr>
          </a:p>
        </p:txBody>
      </p:sp>
    </p:spTree>
    <p:extLst>
      <p:ext uri="{BB962C8B-B14F-4D97-AF65-F5344CB8AC3E}">
        <p14:creationId xmlns:p14="http://schemas.microsoft.com/office/powerpoint/2010/main" val="321878546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7C33CB2-E533-8D48-97F0-BDD2A52DE515}"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48693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smtClean="0">
                <a:latin typeface="Arial" charset="0"/>
              </a:defRPr>
            </a:lvl1pPr>
          </a:lstStyle>
          <a:p>
            <a:pPr>
              <a:defRPr/>
            </a:pPr>
            <a:fld id="{D546F1E3-04A7-1D4F-9701-61FDB9A45CC2}"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3656244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70ED64C-6604-CE49-B66D-0042A4491404}"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98815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13A0610-3E7F-5549-9D13-5F24DDAAC9B5}"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82333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1B217ED-02CF-7144-A878-BD1658C598B4}"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591920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9F9BAC7-7F0F-0C44-A91E-81382ED38BCE}"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2763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B9A99BA-5332-5F43-9737-A4A0F793BD01}"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395531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497875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510149B-950C-A64D-BC1A-211D2A94169F}"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899227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F937BAB-D91F-E745-80C4-9AA08E453EB0}"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6121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AB86DAE-37EF-5147-99AA-3133BA23499A}"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91073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C3BE2B-0AFF-E94B-ADF4-D17048FF9F4D}"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89483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F8ACB9CF-39AC-764D-8319-000C73854FF7}"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35557981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028"/>
            <a:ext cx="10363200" cy="1470422"/>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10D58ED-254F-DE47-B43C-0BEE3985FBB3}"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75CB692C-B858-4E16-93CF-295CC05F2FC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278EEE0B-03E8-1942-A8D7-F77265B80687}"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xfrm>
            <a:off x="8331201" y="6644878"/>
            <a:ext cx="3860800" cy="213122"/>
          </a:xfrm>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p:txBody>
          <a:bodyPr/>
          <a:lstStyle>
            <a:lvl1pPr>
              <a:defRPr/>
            </a:lvl1pPr>
          </a:lstStyle>
          <a:p>
            <a:pPr>
              <a:defRPr/>
            </a:pPr>
            <a:fld id="{E1163C21-522B-4B1E-BAF1-A1E2FB8BFDB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379" y="4406504"/>
            <a:ext cx="103632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962379" y="2906316"/>
            <a:ext cx="10363200" cy="1500188"/>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BDBB123-BBFD-4747-95A7-6FBC74940C02}"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AEDE102-8256-4DF2-BFE9-E4B36C8FE87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350934" cy="45255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31466" y="1600200"/>
            <a:ext cx="5350934" cy="45255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3D463D53-C503-8346-A3EF-AAD23E5AE168}"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2845D942-A912-43C5-BFAA-7B3400C84FA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4716"/>
            <a:ext cx="5387623" cy="64055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09600" y="2175273"/>
            <a:ext cx="5387623" cy="39504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4780" y="1534716"/>
            <a:ext cx="5387621" cy="64055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94780" y="2175273"/>
            <a:ext cx="5387621" cy="39504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4014A41F-EBCB-F143-8586-73F34AAA854B}" type="datetime1">
              <a:rPr lang="en-US" smtClean="0">
                <a:solidFill>
                  <a:srgbClr val="000000"/>
                </a:solidFill>
              </a:rPr>
              <a:pPr>
                <a:defRPr/>
              </a:pPr>
              <a:t>9/3/19</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ACD17F5B-AE85-41E1-B409-F8B8C2824C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E5F65EA-4012-8B4E-B006-400E57F34AD5}" type="datetime1">
              <a:rPr lang="en-US" smtClean="0">
                <a:solidFill>
                  <a:srgbClr val="000000"/>
                </a:solidFill>
              </a:rPr>
              <a:pPr>
                <a:defRPr/>
              </a:pPr>
              <a:t>9/3/19</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D950A4FB-9514-4DFE-9483-2059ECDD8A4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Schlumpf">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5581650" y="6549628"/>
            <a:ext cx="2844800" cy="308372"/>
          </a:xfrm>
        </p:spPr>
        <p:txBody>
          <a:bodyPr/>
          <a:lstStyle>
            <a:lvl1pPr>
              <a:defRPr/>
            </a:lvl1pPr>
          </a:lstStyle>
          <a:p>
            <a:pPr>
              <a:defRPr/>
            </a:pPr>
            <a:fld id="{0529BDDC-D603-0D41-B239-442F9B5C4567}" type="datetime1">
              <a:rPr lang="en-US" smtClean="0">
                <a:solidFill>
                  <a:srgbClr val="000000"/>
                </a:solidFill>
              </a:rPr>
              <a:pPr>
                <a:defRPr/>
              </a:pPr>
              <a:t>9/3/19</a:t>
            </a:fld>
            <a:endParaRPr lang="en-US">
              <a:solidFill>
                <a:srgbClr val="000000"/>
              </a:solidFill>
            </a:endParaRPr>
          </a:p>
        </p:txBody>
      </p:sp>
      <p:sp>
        <p:nvSpPr>
          <p:cNvPr id="3" name="Rectangle 5"/>
          <p:cNvSpPr>
            <a:spLocks noGrp="1" noChangeArrowheads="1"/>
          </p:cNvSpPr>
          <p:nvPr>
            <p:ph type="ftr" sz="quarter" idx="11"/>
          </p:nvPr>
        </p:nvSpPr>
        <p:spPr>
          <a:xfrm>
            <a:off x="0" y="6555097"/>
            <a:ext cx="1441450" cy="302903"/>
          </a:xfrm>
        </p:spPr>
        <p:txBody>
          <a:bodyPr/>
          <a:lstStyle>
            <a:lvl1pPr>
              <a:defRPr sz="900"/>
            </a:lvl1pPr>
          </a:lstStyle>
          <a:p>
            <a:pPr>
              <a:defRPr/>
            </a:pPr>
            <a:r>
              <a:rPr lang="en-US" dirty="0">
                <a:solidFill>
                  <a:srgbClr val="000000"/>
                </a:solidFill>
              </a:rPr>
              <a:t>W. </a:t>
            </a:r>
            <a:r>
              <a:rPr lang="en-US" dirty="0" err="1">
                <a:solidFill>
                  <a:srgbClr val="000000"/>
                </a:solidFill>
              </a:rPr>
              <a:t>Riegler</a:t>
            </a:r>
            <a:r>
              <a:rPr lang="en-US" dirty="0">
                <a:solidFill>
                  <a:srgbClr val="000000"/>
                </a:solidFill>
              </a:rPr>
              <a:t>/CERN</a:t>
            </a:r>
          </a:p>
        </p:txBody>
      </p:sp>
      <p:sp>
        <p:nvSpPr>
          <p:cNvPr id="4" name="Rectangle 6"/>
          <p:cNvSpPr>
            <a:spLocks noGrp="1" noChangeArrowheads="1"/>
          </p:cNvSpPr>
          <p:nvPr>
            <p:ph type="sldNum" sz="quarter" idx="12"/>
          </p:nvPr>
        </p:nvSpPr>
        <p:spPr>
          <a:xfrm>
            <a:off x="9182101" y="6549628"/>
            <a:ext cx="2844800" cy="308372"/>
          </a:xfrm>
        </p:spPr>
        <p:txBody>
          <a:bodyPr/>
          <a:lstStyle>
            <a:lvl1pPr>
              <a:defRPr/>
            </a:lvl1pPr>
          </a:lstStyle>
          <a:p>
            <a:pPr>
              <a:defRPr/>
            </a:pPr>
            <a:fld id="{6DDAAA4F-B066-4A7B-BF3F-CF49F130BA7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2654"/>
            <a:ext cx="4010379" cy="1162050"/>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4766734" y="272653"/>
            <a:ext cx="6815666"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1434703"/>
            <a:ext cx="4010379"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AD5B11C-15A1-B446-BE99-A04D25DBBE77}"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E92CC413-4567-4166-A5BA-8A4407AC38E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23" y="4800600"/>
            <a:ext cx="7315200" cy="566738"/>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2390423" y="613172"/>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2390423" y="5367337"/>
            <a:ext cx="73152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BDC634-1851-B44A-B165-496DB9FF99FB}"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55520DA2-7C51-4040-9FCF-D7367642C35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9FABDBE-74DC-524A-BD24-ACFF9A20F4D3}"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775FF80-AD66-43A7-92CA-8A4AF2BE737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A0C0C5D6-2881-EC4E-9732-7A1AAB3644C6}"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3693504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036"/>
            <a:ext cx="2743200" cy="585073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5036"/>
            <a:ext cx="7958667" cy="585073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C2168EB-B02F-4245-9EF8-A493CC83FFAD}"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132162DF-24F7-4BF0-B5BA-E623B09000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028"/>
            <a:ext cx="10363200" cy="1470422"/>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10D58ED-254F-DE47-B43C-0BEE3985FBB3}"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75CB692C-B858-4E16-93CF-295CC05F2FC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278EEE0B-03E8-1942-A8D7-F77265B80687}"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xfrm>
            <a:off x="8331201" y="6644878"/>
            <a:ext cx="3860800" cy="213122"/>
          </a:xfrm>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p:txBody>
          <a:bodyPr/>
          <a:lstStyle>
            <a:lvl1pPr>
              <a:defRPr/>
            </a:lvl1pPr>
          </a:lstStyle>
          <a:p>
            <a:pPr>
              <a:defRPr/>
            </a:pPr>
            <a:fld id="{E1163C21-522B-4B1E-BAF1-A1E2FB8BFDB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379" y="4406504"/>
            <a:ext cx="103632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962379" y="2906316"/>
            <a:ext cx="10363200" cy="1500188"/>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BDBB123-BBFD-4747-95A7-6FBC74940C02}"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AEDE102-8256-4DF2-BFE9-E4B36C8FE87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350934" cy="45255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31466" y="1600200"/>
            <a:ext cx="5350934" cy="45255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3D463D53-C503-8346-A3EF-AAD23E5AE168}"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2845D942-A912-43C5-BFAA-7B3400C84FA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4716"/>
            <a:ext cx="5387623" cy="64055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09600" y="2175273"/>
            <a:ext cx="5387623" cy="39504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4780" y="1534716"/>
            <a:ext cx="5387621" cy="64055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94780" y="2175273"/>
            <a:ext cx="5387621" cy="39504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4014A41F-EBCB-F143-8586-73F34AAA854B}" type="datetime1">
              <a:rPr lang="en-US" smtClean="0">
                <a:solidFill>
                  <a:srgbClr val="000000"/>
                </a:solidFill>
              </a:rPr>
              <a:pPr>
                <a:defRPr/>
              </a:pPr>
              <a:t>9/3/19</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ACD17F5B-AE85-41E1-B409-F8B8C2824C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E5F65EA-4012-8B4E-B006-400E57F34AD5}" type="datetime1">
              <a:rPr lang="en-US" smtClean="0">
                <a:solidFill>
                  <a:srgbClr val="000000"/>
                </a:solidFill>
              </a:rPr>
              <a:pPr>
                <a:defRPr/>
              </a:pPr>
              <a:t>9/3/19</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D950A4FB-9514-4DFE-9483-2059ECDD8A4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Schlumpf">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5581650" y="6549628"/>
            <a:ext cx="2844800" cy="308372"/>
          </a:xfrm>
        </p:spPr>
        <p:txBody>
          <a:bodyPr/>
          <a:lstStyle>
            <a:lvl1pPr>
              <a:defRPr/>
            </a:lvl1pPr>
          </a:lstStyle>
          <a:p>
            <a:pPr>
              <a:defRPr/>
            </a:pPr>
            <a:fld id="{0529BDDC-D603-0D41-B239-442F9B5C4567}" type="datetime1">
              <a:rPr lang="en-US" smtClean="0">
                <a:solidFill>
                  <a:srgbClr val="000000"/>
                </a:solidFill>
              </a:rPr>
              <a:pPr>
                <a:defRPr/>
              </a:pPr>
              <a:t>9/3/19</a:t>
            </a:fld>
            <a:endParaRPr lang="en-US">
              <a:solidFill>
                <a:srgbClr val="000000"/>
              </a:solidFill>
            </a:endParaRPr>
          </a:p>
        </p:txBody>
      </p:sp>
      <p:sp>
        <p:nvSpPr>
          <p:cNvPr id="3" name="Rectangle 5"/>
          <p:cNvSpPr>
            <a:spLocks noGrp="1" noChangeArrowheads="1"/>
          </p:cNvSpPr>
          <p:nvPr>
            <p:ph type="ftr" sz="quarter" idx="11"/>
          </p:nvPr>
        </p:nvSpPr>
        <p:spPr>
          <a:xfrm>
            <a:off x="0" y="6555097"/>
            <a:ext cx="1441450" cy="302903"/>
          </a:xfrm>
        </p:spPr>
        <p:txBody>
          <a:bodyPr/>
          <a:lstStyle>
            <a:lvl1pPr>
              <a:defRPr sz="900"/>
            </a:lvl1pPr>
          </a:lstStyle>
          <a:p>
            <a:pPr>
              <a:defRPr/>
            </a:pPr>
            <a:r>
              <a:rPr lang="en-US" dirty="0">
                <a:solidFill>
                  <a:srgbClr val="000000"/>
                </a:solidFill>
              </a:rPr>
              <a:t>W. </a:t>
            </a:r>
            <a:r>
              <a:rPr lang="en-US" dirty="0" err="1">
                <a:solidFill>
                  <a:srgbClr val="000000"/>
                </a:solidFill>
              </a:rPr>
              <a:t>Riegler</a:t>
            </a:r>
            <a:r>
              <a:rPr lang="en-US" dirty="0">
                <a:solidFill>
                  <a:srgbClr val="000000"/>
                </a:solidFill>
              </a:rPr>
              <a:t>/CERN</a:t>
            </a:r>
          </a:p>
        </p:txBody>
      </p:sp>
      <p:sp>
        <p:nvSpPr>
          <p:cNvPr id="4" name="Rectangle 6"/>
          <p:cNvSpPr>
            <a:spLocks noGrp="1" noChangeArrowheads="1"/>
          </p:cNvSpPr>
          <p:nvPr>
            <p:ph type="sldNum" sz="quarter" idx="12"/>
          </p:nvPr>
        </p:nvSpPr>
        <p:spPr>
          <a:xfrm>
            <a:off x="9182101" y="6549628"/>
            <a:ext cx="2844800" cy="308372"/>
          </a:xfrm>
        </p:spPr>
        <p:txBody>
          <a:bodyPr/>
          <a:lstStyle>
            <a:lvl1pPr>
              <a:defRPr/>
            </a:lvl1pPr>
          </a:lstStyle>
          <a:p>
            <a:pPr>
              <a:defRPr/>
            </a:pPr>
            <a:fld id="{6DDAAA4F-B066-4A7B-BF3F-CF49F130BA7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2654"/>
            <a:ext cx="4010379" cy="1162050"/>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4766734" y="272653"/>
            <a:ext cx="6815666"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1434703"/>
            <a:ext cx="4010379"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AD5B11C-15A1-B446-BE99-A04D25DBBE77}"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E92CC413-4567-4166-A5BA-8A4407AC38E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23" y="4800600"/>
            <a:ext cx="7315200" cy="566738"/>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2390423" y="613172"/>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2390423" y="5367337"/>
            <a:ext cx="73152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BDC634-1851-B44A-B165-496DB9FF99FB}"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55520DA2-7C51-4040-9FCF-D7367642C35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60D4DF28-CDD8-B64E-B16C-BD1135630F92}" type="slidenum">
              <a:rPr lang="en-US">
                <a:solidFill>
                  <a:srgbClr val="000000"/>
                </a:solidFill>
              </a:rPr>
              <a:pPr>
                <a:defRPr/>
              </a:pPr>
              <a:t>‹#›</a:t>
            </a:fld>
            <a:endParaRPr lang="en-US">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3014251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9FABDBE-74DC-524A-BD24-ACFF9A20F4D3}"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775FF80-AD66-43A7-92CA-8A4AF2BE737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036"/>
            <a:ext cx="2743200" cy="585073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5036"/>
            <a:ext cx="7958667" cy="585073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C2168EB-B02F-4245-9EF8-A493CC83FFAD}"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132162DF-24F7-4BF0-B5BA-E623B09000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EDDD9529-E4A4-444E-88A4-8CCEA7420C6C}" type="datetime1">
              <a:rPr lang="en-US" smtClean="0">
                <a:solidFill>
                  <a:prstClr val="black">
                    <a:tint val="75000"/>
                  </a:prstClr>
                </a:solidFill>
              </a:rPr>
              <a:pPr/>
              <a:t>9/3/19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B0D3FDA8-7329-EA40-B2DD-56560D26118D}" type="datetime1">
              <a:rPr lang="en-US" smtClean="0">
                <a:solidFill>
                  <a:prstClr val="black">
                    <a:tint val="75000"/>
                  </a:prstClr>
                </a:solidFill>
              </a:rPr>
              <a:pPr/>
              <a:t>9/3/19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B6644AD-D752-154A-933F-318EABA25FDC}" type="datetime1">
              <a:rPr lang="en-US" smtClean="0">
                <a:solidFill>
                  <a:prstClr val="black">
                    <a:tint val="75000"/>
                  </a:prstClr>
                </a:solidFill>
              </a:rPr>
              <a:pPr/>
              <a:t>9/3/19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6197601"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55DA657A-2AE1-304A-AC6D-D514E8F092A3}" type="datetime1">
              <a:rPr lang="en-US" smtClean="0">
                <a:solidFill>
                  <a:prstClr val="black">
                    <a:tint val="75000"/>
                  </a:prstClr>
                </a:solidFill>
              </a:rPr>
              <a:pPr/>
              <a:t>9/3/19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6193367" y="1535113"/>
            <a:ext cx="5389034" cy="63976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193367"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9F93F881-EFB7-AB44-82CF-41827EFAF2A9}" type="datetime1">
              <a:rPr lang="en-US" smtClean="0">
                <a:solidFill>
                  <a:prstClr val="black">
                    <a:tint val="75000"/>
                  </a:prstClr>
                </a:solidFill>
              </a:rPr>
              <a:pPr/>
              <a:t>9/3/19</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ED920CB9-D891-A845-86D0-E6F5104EEF27}" type="datetime1">
              <a:rPr lang="en-US" smtClean="0">
                <a:solidFill>
                  <a:prstClr val="black">
                    <a:tint val="75000"/>
                  </a:prstClr>
                </a:solidFill>
              </a:rPr>
              <a:pPr/>
              <a:t>9/3/19</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295900" y="6492875"/>
            <a:ext cx="2844800" cy="365125"/>
          </a:xfrm>
        </p:spPr>
        <p:txBody>
          <a:bodyPr/>
          <a:lstStyle/>
          <a:p>
            <a:fld id="{CFD8CC18-03C2-564A-A4C6-26216BD7F94B}" type="datetime1">
              <a:rPr lang="en-US" smtClean="0">
                <a:solidFill>
                  <a:prstClr val="black">
                    <a:tint val="75000"/>
                  </a:prstClr>
                </a:solidFill>
              </a:rPr>
              <a:pPr/>
              <a:t>9/3/19</a:t>
            </a:fld>
            <a:endParaRPr lang="en-GB">
              <a:solidFill>
                <a:prstClr val="black">
                  <a:tint val="75000"/>
                </a:prstClr>
              </a:solidFill>
            </a:endParaRPr>
          </a:p>
        </p:txBody>
      </p:sp>
      <p:sp>
        <p:nvSpPr>
          <p:cNvPr id="3" name="Footer Placeholder 2"/>
          <p:cNvSpPr>
            <a:spLocks noGrp="1"/>
          </p:cNvSpPr>
          <p:nvPr>
            <p:ph type="ftr" sz="quarter" idx="11"/>
          </p:nvPr>
        </p:nvSpPr>
        <p:spPr>
          <a:xfrm>
            <a:off x="-1219200" y="6492876"/>
            <a:ext cx="3860800" cy="365125"/>
          </a:xfrm>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4" name="Slide Number Placeholder 3"/>
          <p:cNvSpPr>
            <a:spLocks noGrp="1"/>
          </p:cNvSpPr>
          <p:nvPr>
            <p:ph type="sldNum" sz="quarter" idx="12"/>
          </p:nvPr>
        </p:nvSpPr>
        <p:spPr>
          <a:xfrm>
            <a:off x="9343648" y="6492874"/>
            <a:ext cx="2844800" cy="365125"/>
          </a:xfrm>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72B3439-478F-F44A-A06B-29539C58E877}" type="datetime1">
              <a:rPr lang="en-US" smtClean="0">
                <a:solidFill>
                  <a:prstClr val="black">
                    <a:tint val="75000"/>
                  </a:prstClr>
                </a:solidFill>
              </a:rPr>
              <a:pPr/>
              <a:t>9/3/19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A086679B-F025-CB48-864B-406D9FC33C00}" type="slidenum">
              <a:rPr lang="en-US">
                <a:solidFill>
                  <a:srgbClr val="000000"/>
                </a:solidFill>
              </a:rPr>
              <a:pPr>
                <a:defRPr/>
              </a:pPr>
              <a:t>‹#›</a:t>
            </a:fld>
            <a:endParaRPr lang="en-US">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3731702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1"/>
            <a:ext cx="73152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2389718" y="612775"/>
            <a:ext cx="7315200" cy="41148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endParaRPr lang="en-GB"/>
          </a:p>
        </p:txBody>
      </p:sp>
      <p:sp>
        <p:nvSpPr>
          <p:cNvPr id="4" name="Text Placeholder 3"/>
          <p:cNvSpPr>
            <a:spLocks noGrp="1"/>
          </p:cNvSpPr>
          <p:nvPr>
            <p:ph type="body" sz="half" idx="2"/>
          </p:nvPr>
        </p:nvSpPr>
        <p:spPr>
          <a:xfrm>
            <a:off x="2389718" y="5367339"/>
            <a:ext cx="7315200" cy="804862"/>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3C0F681-3A7E-A944-958C-1A81B32394B0}" type="datetime1">
              <a:rPr lang="en-US" smtClean="0">
                <a:solidFill>
                  <a:prstClr val="black">
                    <a:tint val="75000"/>
                  </a:prstClr>
                </a:solidFill>
              </a:rPr>
              <a:pPr/>
              <a:t>9/3/19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AF2E08FA-4F38-774E-92CA-C8948915ABD5}" type="datetime1">
              <a:rPr lang="en-US" smtClean="0">
                <a:solidFill>
                  <a:prstClr val="black">
                    <a:tint val="75000"/>
                  </a:prstClr>
                </a:solidFill>
              </a:rPr>
              <a:pPr/>
              <a:t>9/3/19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09601" y="274639"/>
            <a:ext cx="80264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49D466EF-3504-4146-B343-E7152B239A0A}" type="datetime1">
              <a:rPr lang="en-US" smtClean="0">
                <a:solidFill>
                  <a:prstClr val="black">
                    <a:tint val="75000"/>
                  </a:prstClr>
                </a:solidFill>
              </a:rPr>
              <a:pPr/>
              <a:t>9/3/19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5568EC71-E9DF-9747-8228-C77FB3F880EF}" type="slidenum">
              <a:rPr lang="en-GB" smtClean="0">
                <a:solidFill>
                  <a:prstClr val="black">
                    <a:tint val="75000"/>
                  </a:prstClr>
                </a:solidFill>
              </a:rPr>
              <a:pPr/>
              <a:t>‹#›</a:t>
            </a:fld>
            <a:endParaRPr lang="en-GB">
              <a:solidFill>
                <a:prstClr val="black">
                  <a:tint val="75000"/>
                </a:prstClr>
              </a:solidFill>
            </a:endParaRPr>
          </a:p>
        </p:txBody>
      </p:sp>
    </p:spTree>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028"/>
            <a:ext cx="10363200" cy="1470422"/>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10D58ED-254F-DE47-B43C-0BEE3985FBB3}"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75CB692C-B858-4E16-93CF-295CC05F2FC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fld id="{278EEE0B-03E8-1942-A8D7-F77265B80687}"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xfrm>
            <a:off x="8331201" y="6644878"/>
            <a:ext cx="3860800" cy="213122"/>
          </a:xfrm>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p:txBody>
          <a:bodyPr/>
          <a:lstStyle>
            <a:lvl1pPr>
              <a:defRPr/>
            </a:lvl1pPr>
          </a:lstStyle>
          <a:p>
            <a:pPr>
              <a:defRPr/>
            </a:pPr>
            <a:fld id="{E1163C21-522B-4B1E-BAF1-A1E2FB8BFDB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379" y="4406504"/>
            <a:ext cx="103632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962379" y="2906316"/>
            <a:ext cx="10363200" cy="1500188"/>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BDBB123-BBFD-4747-95A7-6FBC74940C02}"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AEDE102-8256-4DF2-BFE9-E4B36C8FE87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350934" cy="45255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31466" y="1600200"/>
            <a:ext cx="5350934" cy="45255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3D463D53-C503-8346-A3EF-AAD23E5AE168}"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2845D942-A912-43C5-BFAA-7B3400C84FA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4716"/>
            <a:ext cx="5387623" cy="64055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09600" y="2175273"/>
            <a:ext cx="5387623" cy="39504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4780" y="1534716"/>
            <a:ext cx="5387621" cy="64055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94780" y="2175273"/>
            <a:ext cx="5387621" cy="39504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4014A41F-EBCB-F143-8586-73F34AAA854B}" type="datetime1">
              <a:rPr lang="en-US" smtClean="0">
                <a:solidFill>
                  <a:srgbClr val="000000"/>
                </a:solidFill>
              </a:rPr>
              <a:pPr>
                <a:defRPr/>
              </a:pPr>
              <a:t>9/3/19</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ACD17F5B-AE85-41E1-B409-F8B8C2824C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E5F65EA-4012-8B4E-B006-400E57F34AD5}" type="datetime1">
              <a:rPr lang="en-US" smtClean="0">
                <a:solidFill>
                  <a:srgbClr val="000000"/>
                </a:solidFill>
              </a:rPr>
              <a:pPr>
                <a:defRPr/>
              </a:pPr>
              <a:t>9/3/19</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D950A4FB-9514-4DFE-9483-2059ECDD8A4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Schlumpf">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5581650" y="6549628"/>
            <a:ext cx="2844800" cy="308372"/>
          </a:xfrm>
        </p:spPr>
        <p:txBody>
          <a:bodyPr/>
          <a:lstStyle>
            <a:lvl1pPr>
              <a:defRPr/>
            </a:lvl1pPr>
          </a:lstStyle>
          <a:p>
            <a:pPr>
              <a:defRPr/>
            </a:pPr>
            <a:fld id="{0529BDDC-D603-0D41-B239-442F9B5C4567}" type="datetime1">
              <a:rPr lang="en-US" smtClean="0">
                <a:solidFill>
                  <a:srgbClr val="000000"/>
                </a:solidFill>
              </a:rPr>
              <a:pPr>
                <a:defRPr/>
              </a:pPr>
              <a:t>9/3/19</a:t>
            </a:fld>
            <a:endParaRPr lang="en-US">
              <a:solidFill>
                <a:srgbClr val="000000"/>
              </a:solidFill>
            </a:endParaRPr>
          </a:p>
        </p:txBody>
      </p:sp>
      <p:sp>
        <p:nvSpPr>
          <p:cNvPr id="3" name="Rectangle 5"/>
          <p:cNvSpPr>
            <a:spLocks noGrp="1" noChangeArrowheads="1"/>
          </p:cNvSpPr>
          <p:nvPr>
            <p:ph type="ftr" sz="quarter" idx="11"/>
          </p:nvPr>
        </p:nvSpPr>
        <p:spPr>
          <a:xfrm>
            <a:off x="0" y="6555097"/>
            <a:ext cx="1441450" cy="302903"/>
          </a:xfrm>
        </p:spPr>
        <p:txBody>
          <a:bodyPr/>
          <a:lstStyle>
            <a:lvl1pPr>
              <a:defRPr sz="900"/>
            </a:lvl1pPr>
          </a:lstStyle>
          <a:p>
            <a:pPr>
              <a:defRPr/>
            </a:pPr>
            <a:r>
              <a:rPr lang="en-US" dirty="0">
                <a:solidFill>
                  <a:srgbClr val="000000"/>
                </a:solidFill>
              </a:rPr>
              <a:t>W. </a:t>
            </a:r>
            <a:r>
              <a:rPr lang="en-US" dirty="0" err="1">
                <a:solidFill>
                  <a:srgbClr val="000000"/>
                </a:solidFill>
              </a:rPr>
              <a:t>Riegler</a:t>
            </a:r>
            <a:r>
              <a:rPr lang="en-US" dirty="0">
                <a:solidFill>
                  <a:srgbClr val="000000"/>
                </a:solidFill>
              </a:rPr>
              <a:t>/CERN</a:t>
            </a:r>
          </a:p>
        </p:txBody>
      </p:sp>
      <p:sp>
        <p:nvSpPr>
          <p:cNvPr id="4" name="Rectangle 6"/>
          <p:cNvSpPr>
            <a:spLocks noGrp="1" noChangeArrowheads="1"/>
          </p:cNvSpPr>
          <p:nvPr>
            <p:ph type="sldNum" sz="quarter" idx="12"/>
          </p:nvPr>
        </p:nvSpPr>
        <p:spPr>
          <a:xfrm>
            <a:off x="9182101" y="6549628"/>
            <a:ext cx="2844800" cy="308372"/>
          </a:xfrm>
        </p:spPr>
        <p:txBody>
          <a:bodyPr/>
          <a:lstStyle>
            <a:lvl1pPr>
              <a:defRPr/>
            </a:lvl1pPr>
          </a:lstStyle>
          <a:p>
            <a:pPr>
              <a:defRPr/>
            </a:pPr>
            <a:fld id="{6DDAAA4F-B066-4A7B-BF3F-CF49F130BA7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15CBE14E-190B-2449-82EE-D330A6B5C02A}" type="slidenum">
              <a:rPr lang="en-US">
                <a:solidFill>
                  <a:srgbClr val="000000"/>
                </a:solidFill>
              </a:rPr>
              <a:pPr>
                <a:defRPr/>
              </a:pPr>
              <a:t>‹#›</a:t>
            </a:fld>
            <a:endParaRPr lang="en-US">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0015031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2654"/>
            <a:ext cx="4010379" cy="1162050"/>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4766734" y="272653"/>
            <a:ext cx="6815666"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1434703"/>
            <a:ext cx="4010379"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AD5B11C-15A1-B446-BE99-A04D25DBBE77}"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E92CC413-4567-4166-A5BA-8A4407AC38E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23" y="4800600"/>
            <a:ext cx="7315200" cy="566738"/>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2390423" y="613172"/>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2390423" y="5367337"/>
            <a:ext cx="73152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BDC634-1851-B44A-B165-496DB9FF99FB}"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55520DA2-7C51-4040-9FCF-D7367642C35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9FABDBE-74DC-524A-BD24-ACFF9A20F4D3}"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775FF80-AD66-43A7-92CA-8A4AF2BE737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036"/>
            <a:ext cx="2743200" cy="585073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5036"/>
            <a:ext cx="7958667" cy="585073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C2168EB-B02F-4245-9EF8-A493CC83FFAD}"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132162DF-24F7-4BF0-B5BA-E623B09000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7664A2D-8C2C-784D-BCB6-9BB12F181B42}"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CD79DA87-D91A-45AC-8ACE-6FAB61FCB247}"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687B894-59AE-F047-A98F-18B2A5FFAD1C}"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90B51440-A6B9-4F03-BB7E-18BBFDFA3562}"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B783815-FC50-6C4E-AFA0-F87136C5B28D}"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0E43B501-F122-4B6E-9808-44AC54362DF8}"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4EF0786E-AF44-414D-8442-BFACB405AE26}"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A939AE3B-F71F-4201-8369-37C7A9BF8EE5}"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0F921631-97BE-B248-A28A-097C0FD9DEF2}" type="datetime1">
              <a:rPr lang="en-US" smtClean="0">
                <a:solidFill>
                  <a:srgbClr val="000000"/>
                </a:solidFill>
              </a:rPr>
              <a:pPr>
                <a:defRPr/>
              </a:pPr>
              <a:t>9/3/19</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1081103E-05C5-41C7-9DD4-3C79547E159F}"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931D8315-9C59-8548-8E1A-DB4F13A722C5}" type="datetime1">
              <a:rPr lang="en-US" smtClean="0">
                <a:solidFill>
                  <a:srgbClr val="000000"/>
                </a:solidFill>
              </a:rPr>
              <a:pPr>
                <a:defRPr/>
              </a:pPr>
              <a:t>9/3/19</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54F60126-0102-4548-847D-B8A950C1B3EB}"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B7EEC001-D2CF-094E-AFA9-326820FD3CFD}"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7355312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29519D79-ACCC-934D-909F-5D74DE537E57}" type="datetime1">
              <a:rPr lang="en-US" smtClean="0">
                <a:solidFill>
                  <a:srgbClr val="000000"/>
                </a:solidFill>
              </a:rPr>
              <a:pPr>
                <a:defRPr/>
              </a:pPr>
              <a:t>9/3/19</a:t>
            </a:fld>
            <a:endParaRPr lang="en-US">
              <a:solidFill>
                <a:srgbClr val="000000"/>
              </a:solidFill>
            </a:endParaRPr>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pPr>
              <a:defRPr/>
            </a:pPr>
            <a:fld id="{52854B06-6151-4977-8C01-013ED46CC7D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9FB004B-E44C-464D-B776-ED057FF38431}"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5A47B271-4E8E-4ACA-915A-40E1C3E67091}"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355B44A-A166-9742-ACF8-3331908C7A85}" type="datetime1">
              <a:rPr lang="en-US" smtClean="0">
                <a:solidFill>
                  <a:srgbClr val="000000"/>
                </a:solidFill>
              </a:rPr>
              <a:pPr>
                <a:defRPr/>
              </a:pPr>
              <a:t>9/3/19</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004728E-0317-49FB-8546-CE0F45B2CC92}"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C0AD83B-6D1E-9F46-BF35-ECD811BC3F49}"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8225595-0B3C-469F-B3B5-A08A16188164}"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D7C7F56-13D5-454E-B1F6-5C6CED8A40F6}" type="datetime1">
              <a:rPr lang="en-US" smtClean="0">
                <a:solidFill>
                  <a:srgbClr val="000000"/>
                </a:solidFill>
              </a:rPr>
              <a:pPr>
                <a:defRPr/>
              </a:pPr>
              <a:t>9/3/19</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C46A379-8B14-488A-B34F-9C048C0892F6}"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smtClean="0"/>
              <a:t>Click to edit Master title style</a:t>
            </a:r>
            <a:endParaRPr lang="de-DE"/>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6" name="Slide Number Placeholder 5"/>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6" name="Slide Number Placeholder 5"/>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6" name="Slide Number Placeholder 5"/>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7" name="Slide Number Placeholder 6"/>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9" name="Slide Number Placeholder 8"/>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AB8411B2-B932-2842-A2CB-419A70D017BC}"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89094272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5" name="Slide Number Placeholder 4"/>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4" name="Slide Number Placeholder 3"/>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7" name="Slide Number Placeholder 6"/>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7" name="Slide Number Placeholder 6"/>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6" name="Slide Number Placeholder 5"/>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6" name="Slide Number Placeholder 5"/>
          <p:cNvSpPr>
            <a:spLocks noGrp="1"/>
          </p:cNvSpPr>
          <p:nvPr>
            <p:ph type="sldNum" sz="quarter" idx="12"/>
          </p:nvPr>
        </p:nvSpPr>
        <p:spPr/>
        <p:txBody>
          <a:body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solidFill>
                  <a:srgbClr val="000000"/>
                </a:solidFill>
              </a:rPr>
              <a:pPr>
                <a:defRPr/>
              </a:pPr>
              <a:t>‹#›</a:t>
            </a:fld>
            <a:endParaRPr lang="en-US" dirty="0">
              <a:solidFill>
                <a:srgbClr val="000000"/>
              </a:solidFill>
            </a:endParaRPr>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06.xml"/><Relationship Id="rId12" Type="http://schemas.openxmlformats.org/officeDocument/2006/relationships/theme" Target="../theme/theme10.xml"/><Relationship Id="rId1" Type="http://schemas.openxmlformats.org/officeDocument/2006/relationships/slideLayout" Target="../slideLayouts/slideLayout96.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17.xml"/><Relationship Id="rId12" Type="http://schemas.openxmlformats.org/officeDocument/2006/relationships/theme" Target="../theme/theme11.xml"/><Relationship Id="rId1" Type="http://schemas.openxmlformats.org/officeDocument/2006/relationships/slideLayout" Target="../slideLayouts/slideLayout107.xml"/><Relationship Id="rId2" Type="http://schemas.openxmlformats.org/officeDocument/2006/relationships/slideLayout" Target="../slideLayouts/slideLayout108.xml"/><Relationship Id="rId3" Type="http://schemas.openxmlformats.org/officeDocument/2006/relationships/slideLayout" Target="../slideLayouts/slideLayout109.xml"/><Relationship Id="rId4" Type="http://schemas.openxmlformats.org/officeDocument/2006/relationships/slideLayout" Target="../slideLayouts/slideLayout110.xml"/><Relationship Id="rId5" Type="http://schemas.openxmlformats.org/officeDocument/2006/relationships/slideLayout" Target="../slideLayouts/slideLayout111.xml"/><Relationship Id="rId6" Type="http://schemas.openxmlformats.org/officeDocument/2006/relationships/slideLayout" Target="../slideLayouts/slideLayout112.xml"/><Relationship Id="rId7" Type="http://schemas.openxmlformats.org/officeDocument/2006/relationships/slideLayout" Target="../slideLayouts/slideLayout113.xml"/><Relationship Id="rId8" Type="http://schemas.openxmlformats.org/officeDocument/2006/relationships/slideLayout" Target="../slideLayouts/slideLayout114.xml"/><Relationship Id="rId9" Type="http://schemas.openxmlformats.org/officeDocument/2006/relationships/slideLayout" Target="../slideLayouts/slideLayout115.xml"/><Relationship Id="rId10" Type="http://schemas.openxmlformats.org/officeDocument/2006/relationships/slideLayout" Target="../slideLayouts/slideLayout116.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28.xml"/><Relationship Id="rId12" Type="http://schemas.openxmlformats.org/officeDocument/2006/relationships/theme" Target="../theme/theme12.xml"/><Relationship Id="rId1" Type="http://schemas.openxmlformats.org/officeDocument/2006/relationships/slideLayout" Target="../slideLayouts/slideLayout118.xml"/><Relationship Id="rId2" Type="http://schemas.openxmlformats.org/officeDocument/2006/relationships/slideLayout" Target="../slideLayouts/slideLayout119.xml"/><Relationship Id="rId3" Type="http://schemas.openxmlformats.org/officeDocument/2006/relationships/slideLayout" Target="../slideLayouts/slideLayout120.xml"/><Relationship Id="rId4" Type="http://schemas.openxmlformats.org/officeDocument/2006/relationships/slideLayout" Target="../slideLayouts/slideLayout121.xml"/><Relationship Id="rId5" Type="http://schemas.openxmlformats.org/officeDocument/2006/relationships/slideLayout" Target="../slideLayouts/slideLayout122.xml"/><Relationship Id="rId6" Type="http://schemas.openxmlformats.org/officeDocument/2006/relationships/slideLayout" Target="../slideLayouts/slideLayout123.xml"/><Relationship Id="rId7" Type="http://schemas.openxmlformats.org/officeDocument/2006/relationships/slideLayout" Target="../slideLayouts/slideLayout124.xml"/><Relationship Id="rId8" Type="http://schemas.openxmlformats.org/officeDocument/2006/relationships/slideLayout" Target="../slideLayouts/slideLayout125.xml"/><Relationship Id="rId9" Type="http://schemas.openxmlformats.org/officeDocument/2006/relationships/slideLayout" Target="../slideLayouts/slideLayout126.xml"/><Relationship Id="rId10" Type="http://schemas.openxmlformats.org/officeDocument/2006/relationships/slideLayout" Target="../slideLayouts/slideLayout127.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39.xml"/><Relationship Id="rId12" Type="http://schemas.openxmlformats.org/officeDocument/2006/relationships/theme" Target="../theme/theme13.xml"/><Relationship Id="rId1" Type="http://schemas.openxmlformats.org/officeDocument/2006/relationships/slideLayout" Target="../slideLayouts/slideLayout129.xml"/><Relationship Id="rId2" Type="http://schemas.openxmlformats.org/officeDocument/2006/relationships/slideLayout" Target="../slideLayouts/slideLayout130.xml"/><Relationship Id="rId3" Type="http://schemas.openxmlformats.org/officeDocument/2006/relationships/slideLayout" Target="../slideLayouts/slideLayout131.xml"/><Relationship Id="rId4" Type="http://schemas.openxmlformats.org/officeDocument/2006/relationships/slideLayout" Target="../slideLayouts/slideLayout132.xml"/><Relationship Id="rId5" Type="http://schemas.openxmlformats.org/officeDocument/2006/relationships/slideLayout" Target="../slideLayouts/slideLayout133.xml"/><Relationship Id="rId6" Type="http://schemas.openxmlformats.org/officeDocument/2006/relationships/slideLayout" Target="../slideLayouts/slideLayout134.xml"/><Relationship Id="rId7" Type="http://schemas.openxmlformats.org/officeDocument/2006/relationships/slideLayout" Target="../slideLayouts/slideLayout135.xml"/><Relationship Id="rId8" Type="http://schemas.openxmlformats.org/officeDocument/2006/relationships/slideLayout" Target="../slideLayouts/slideLayout136.xml"/><Relationship Id="rId9" Type="http://schemas.openxmlformats.org/officeDocument/2006/relationships/slideLayout" Target="../slideLayouts/slideLayout137.xml"/><Relationship Id="rId10" Type="http://schemas.openxmlformats.org/officeDocument/2006/relationships/slideLayout" Target="../slideLayouts/slideLayout138.xml"/></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2.png"/><Relationship Id="rId12" Type="http://schemas.openxmlformats.org/officeDocument/2006/relationships/image" Target="../media/image3.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theme" Target="../theme/theme2.xml"/><Relationship Id="rId9" Type="http://schemas.openxmlformats.org/officeDocument/2006/relationships/hyperlink" Target="http://images.google.com/imgres?imgurl=http://www.lns.cornell.edu/public/icfa/REAP/icfa.jpg&amp;imgrefurl=http://www.lns.cornell.edu/public/icfa/REAP/&amp;usg=__ukoqifDofN546qpQD8IEy8HlAwU=&amp;h=186&amp;w=315&amp;sz=19&amp;hl=en&amp;start=4&amp;um=1&amp;tbnid=Hw-CE88buU3qSM:&amp;tbnh=69&amp;tbnw=117&amp;prev=/images?q=ICFA+logo&amp;hl=en&amp;rls=com.microsoft:en-gb:IE-SearchBox&amp;um=1" TargetMode="External"/><Relationship Id="rId10"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theme" Target="../theme/theme3.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0.xml"/><Relationship Id="rId12" Type="http://schemas.openxmlformats.org/officeDocument/2006/relationships/theme" Target="../theme/theme4.xml"/><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1.xml"/><Relationship Id="rId12" Type="http://schemas.openxmlformats.org/officeDocument/2006/relationships/theme" Target="../theme/theme5.xml"/><Relationship Id="rId1" Type="http://schemas.openxmlformats.org/officeDocument/2006/relationships/slideLayout" Target="../slideLayouts/slideLayout41.xml"/><Relationship Id="rId2" Type="http://schemas.openxmlformats.org/officeDocument/2006/relationships/slideLayout" Target="../slideLayouts/slideLayout42.xml"/><Relationship Id="rId3" Type="http://schemas.openxmlformats.org/officeDocument/2006/relationships/slideLayout" Target="../slideLayouts/slideLayout43.xml"/><Relationship Id="rId4" Type="http://schemas.openxmlformats.org/officeDocument/2006/relationships/slideLayout" Target="../slideLayouts/slideLayout44.xml"/><Relationship Id="rId5" Type="http://schemas.openxmlformats.org/officeDocument/2006/relationships/slideLayout" Target="../slideLayouts/slideLayout45.xml"/><Relationship Id="rId6" Type="http://schemas.openxmlformats.org/officeDocument/2006/relationships/slideLayout" Target="../slideLayouts/slideLayout46.xml"/><Relationship Id="rId7" Type="http://schemas.openxmlformats.org/officeDocument/2006/relationships/slideLayout" Target="../slideLayouts/slideLayout47.xml"/><Relationship Id="rId8" Type="http://schemas.openxmlformats.org/officeDocument/2006/relationships/slideLayout" Target="../slideLayouts/slideLayout48.xml"/><Relationship Id="rId9" Type="http://schemas.openxmlformats.org/officeDocument/2006/relationships/slideLayout" Target="../slideLayouts/slideLayout49.xml"/><Relationship Id="rId10" Type="http://schemas.openxmlformats.org/officeDocument/2006/relationships/slideLayout" Target="../slideLayouts/slideLayout5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2.xml"/><Relationship Id="rId12" Type="http://schemas.openxmlformats.org/officeDocument/2006/relationships/theme" Target="../theme/theme6.xml"/><Relationship Id="rId1" Type="http://schemas.openxmlformats.org/officeDocument/2006/relationships/slideLayout" Target="../slideLayouts/slideLayout52.xml"/><Relationship Id="rId2" Type="http://schemas.openxmlformats.org/officeDocument/2006/relationships/slideLayout" Target="../slideLayouts/slideLayout53.xml"/><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slideLayout" Target="../slideLayouts/slideLayout60.xml"/><Relationship Id="rId10"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3.xml"/><Relationship Id="rId12" Type="http://schemas.openxmlformats.org/officeDocument/2006/relationships/theme" Target="../theme/theme7.xml"/><Relationship Id="rId1" Type="http://schemas.openxmlformats.org/officeDocument/2006/relationships/slideLayout" Target="../slideLayouts/slideLayout63.xml"/><Relationship Id="rId2" Type="http://schemas.openxmlformats.org/officeDocument/2006/relationships/slideLayout" Target="../slideLayouts/slideLayout64.xml"/><Relationship Id="rId3" Type="http://schemas.openxmlformats.org/officeDocument/2006/relationships/slideLayout" Target="../slideLayouts/slideLayout65.xml"/><Relationship Id="rId4" Type="http://schemas.openxmlformats.org/officeDocument/2006/relationships/slideLayout" Target="../slideLayouts/slideLayout66.xml"/><Relationship Id="rId5" Type="http://schemas.openxmlformats.org/officeDocument/2006/relationships/slideLayout" Target="../slideLayouts/slideLayout67.xml"/><Relationship Id="rId6" Type="http://schemas.openxmlformats.org/officeDocument/2006/relationships/slideLayout" Target="../slideLayouts/slideLayout68.xml"/><Relationship Id="rId7" Type="http://schemas.openxmlformats.org/officeDocument/2006/relationships/slideLayout" Target="../slideLayouts/slideLayout69.xml"/><Relationship Id="rId8" Type="http://schemas.openxmlformats.org/officeDocument/2006/relationships/slideLayout" Target="../slideLayouts/slideLayout70.xml"/><Relationship Id="rId9" Type="http://schemas.openxmlformats.org/officeDocument/2006/relationships/slideLayout" Target="../slideLayouts/slideLayout71.xml"/><Relationship Id="rId10" Type="http://schemas.openxmlformats.org/officeDocument/2006/relationships/slideLayout" Target="../slideLayouts/slideLayout72.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4.xml"/><Relationship Id="rId12" Type="http://schemas.openxmlformats.org/officeDocument/2006/relationships/theme" Target="../theme/theme8.xml"/><Relationship Id="rId1" Type="http://schemas.openxmlformats.org/officeDocument/2006/relationships/slideLayout" Target="../slideLayouts/slideLayout74.xml"/><Relationship Id="rId2" Type="http://schemas.openxmlformats.org/officeDocument/2006/relationships/slideLayout" Target="../slideLayouts/slideLayout75.xml"/><Relationship Id="rId3" Type="http://schemas.openxmlformats.org/officeDocument/2006/relationships/slideLayout" Target="../slideLayouts/slideLayout76.xml"/><Relationship Id="rId4" Type="http://schemas.openxmlformats.org/officeDocument/2006/relationships/slideLayout" Target="../slideLayouts/slideLayout77.xml"/><Relationship Id="rId5" Type="http://schemas.openxmlformats.org/officeDocument/2006/relationships/slideLayout" Target="../slideLayouts/slideLayout78.xml"/><Relationship Id="rId6" Type="http://schemas.openxmlformats.org/officeDocument/2006/relationships/slideLayout" Target="../slideLayouts/slideLayout79.xml"/><Relationship Id="rId7" Type="http://schemas.openxmlformats.org/officeDocument/2006/relationships/slideLayout" Target="../slideLayouts/slideLayout80.xml"/><Relationship Id="rId8" Type="http://schemas.openxmlformats.org/officeDocument/2006/relationships/slideLayout" Target="../slideLayouts/slideLayout81.xml"/><Relationship Id="rId9" Type="http://schemas.openxmlformats.org/officeDocument/2006/relationships/slideLayout" Target="../slideLayouts/slideLayout82.xml"/><Relationship Id="rId10" Type="http://schemas.openxmlformats.org/officeDocument/2006/relationships/slideLayout" Target="../slideLayouts/slideLayout83.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5.xml"/><Relationship Id="rId12" Type="http://schemas.openxmlformats.org/officeDocument/2006/relationships/theme" Target="../theme/theme9.xml"/><Relationship Id="rId1" Type="http://schemas.openxmlformats.org/officeDocument/2006/relationships/slideLayout" Target="../slideLayouts/slideLayout85.xml"/><Relationship Id="rId2" Type="http://schemas.openxmlformats.org/officeDocument/2006/relationships/slideLayout" Target="../slideLayouts/slideLayout86.xml"/><Relationship Id="rId3" Type="http://schemas.openxmlformats.org/officeDocument/2006/relationships/slideLayout" Target="../slideLayouts/slideLayout87.xml"/><Relationship Id="rId4" Type="http://schemas.openxmlformats.org/officeDocument/2006/relationships/slideLayout" Target="../slideLayouts/slideLayout88.xml"/><Relationship Id="rId5" Type="http://schemas.openxmlformats.org/officeDocument/2006/relationships/slideLayout" Target="../slideLayouts/slideLayout89.xml"/><Relationship Id="rId6" Type="http://schemas.openxmlformats.org/officeDocument/2006/relationships/slideLayout" Target="../slideLayouts/slideLayout90.xml"/><Relationship Id="rId7" Type="http://schemas.openxmlformats.org/officeDocument/2006/relationships/slideLayout" Target="../slideLayouts/slideLayout91.xml"/><Relationship Id="rId8" Type="http://schemas.openxmlformats.org/officeDocument/2006/relationships/slideLayout" Target="../slideLayouts/slideLayout92.xml"/><Relationship Id="rId9" Type="http://schemas.openxmlformats.org/officeDocument/2006/relationships/slideLayout" Target="../slideLayouts/slideLayout93.xml"/><Relationship Id="rId10"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ea typeface="+mn-ea"/>
                <a:cs typeface="+mn-cs"/>
              </a:defRPr>
            </a:lvl1pPr>
          </a:lstStyle>
          <a:p>
            <a:pPr defTabSz="914400" eaLnBrk="0" fontAlgn="base" hangingPunct="0">
              <a:spcAft>
                <a:spcPct val="0"/>
              </a:spcAft>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smtClean="0">
                <a:latin typeface="Times New Roman" charset="0"/>
                <a:cs typeface="+mn-cs"/>
              </a:defRPr>
            </a:lvl1pPr>
          </a:lstStyle>
          <a:p>
            <a:pPr defTabSz="914400" eaLnBrk="0" fontAlgn="base" hangingPunct="0">
              <a:spcAft>
                <a:spcPct val="0"/>
              </a:spcAft>
              <a:defRPr/>
            </a:pPr>
            <a:fld id="{CEA99E5C-DBE6-F243-99C8-71F22AB3A3DA}" type="slidenum">
              <a:rPr lang="en-US" smtClean="0">
                <a:solidFill>
                  <a:srgbClr val="000000"/>
                </a:solidFill>
                <a:ea typeface="ＭＳ Ｐゴシック" charset="0"/>
              </a:rPr>
              <a:pPr defTabSz="914400" eaLnBrk="0" fontAlgn="base" hangingPunct="0">
                <a:spcAft>
                  <a:spcPct val="0"/>
                </a:spcAft>
                <a:defRPr/>
              </a:pPr>
              <a:t>‹#›</a:t>
            </a:fld>
            <a:endParaRPr lang="en-US">
              <a:solidFill>
                <a:srgbClr val="000000"/>
              </a:solidFill>
              <a:ea typeface="ＭＳ Ｐゴシック" charset="0"/>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ea typeface="+mn-ea"/>
                <a:cs typeface="+mn-cs"/>
              </a:defRPr>
            </a:lvl1pPr>
          </a:lstStyle>
          <a:p>
            <a:pPr defTabSz="914400" eaLnBrk="0" fontAlgn="base" hangingPunct="0">
              <a:spcAft>
                <a:spcPct val="0"/>
              </a:spcAft>
              <a:defRPr/>
            </a:pPr>
            <a:r>
              <a:rPr lang="en-US" smtClean="0">
                <a:solidFill>
                  <a:srgbClr val="000000"/>
                </a:solidFill>
              </a:rPr>
              <a:t>W. Riegler/CERN</a:t>
            </a:r>
            <a:endParaRPr lang="en-US">
              <a:solidFill>
                <a:srgbClr val="000000"/>
              </a:solidFill>
            </a:endParaRPr>
          </a:p>
        </p:txBody>
      </p:sp>
      <p:sp>
        <p:nvSpPr>
          <p:cNvPr id="1031" name="Line 20"/>
          <p:cNvSpPr>
            <a:spLocks noChangeShapeType="1"/>
          </p:cNvSpPr>
          <p:nvPr/>
        </p:nvSpPr>
        <p:spPr bwMode="auto">
          <a:xfrm>
            <a:off x="0" y="1295400"/>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wrap="none" lIns="92075" tIns="46038" rIns="92075" bIns="46038" anchor="ctr"/>
          <a:lstStyle/>
          <a:p>
            <a:pPr defTabSz="914400" eaLnBrk="0" fontAlgn="base" hangingPunct="0">
              <a:lnSpc>
                <a:spcPct val="90000"/>
              </a:lnSpc>
              <a:spcBef>
                <a:spcPct val="30000"/>
              </a:spcBef>
              <a:spcAft>
                <a:spcPct val="0"/>
              </a:spcAft>
              <a:buClr>
                <a:srgbClr val="008000"/>
              </a:buClr>
              <a:buSzPct val="70000"/>
              <a:buFont typeface="Wingdings" charset="0"/>
              <a:buNone/>
            </a:pPr>
            <a:endParaRPr lang="en-US" sz="1500" b="1">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222871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charset="0"/>
        <a:buChar char="u"/>
        <a:defRPr sz="2000" b="1">
          <a:solidFill>
            <a:srgbClr val="0000FF"/>
          </a:solidFill>
          <a:effectLst>
            <a:outerShdw blurRad="38100" dist="38100" dir="2700000" algn="tl">
              <a:srgbClr val="C0C0C0"/>
            </a:outerShdw>
          </a:effectLst>
          <a:latin typeface="+mn-lt"/>
          <a:ea typeface="ＭＳ Ｐゴシック" charset="0"/>
          <a:cs typeface="ＭＳ Ｐゴシック" charset="0"/>
        </a:defRPr>
      </a:lvl1pPr>
      <a:lvl2pPr marL="855663" indent="-280988" algn="l" rtl="0" eaLnBrk="0" fontAlgn="base" hangingPunct="0">
        <a:lnSpc>
          <a:spcPct val="90000"/>
        </a:lnSpc>
        <a:spcBef>
          <a:spcPct val="30000"/>
        </a:spcBef>
        <a:spcAft>
          <a:spcPct val="0"/>
        </a:spcAft>
        <a:buClr>
          <a:srgbClr val="008000"/>
        </a:buClr>
        <a:buSzPct val="70000"/>
        <a:buFont typeface="Wingdings" charset="0"/>
        <a:buChar char="n"/>
        <a:defRPr sz="1700" b="1">
          <a:solidFill>
            <a:schemeClr val="tx1"/>
          </a:solidFill>
          <a:latin typeface="+mn-lt"/>
          <a:ea typeface="ＭＳ Ｐゴシック" charset="0"/>
        </a:defRPr>
      </a:lvl2pPr>
      <a:lvl3pPr marL="1330325" indent="-192088" algn="l" rtl="0" eaLnBrk="0" fontAlgn="base" hangingPunct="0">
        <a:lnSpc>
          <a:spcPct val="90000"/>
        </a:lnSpc>
        <a:spcBef>
          <a:spcPct val="30000"/>
        </a:spcBef>
        <a:spcAft>
          <a:spcPct val="0"/>
        </a:spcAft>
        <a:buClr>
          <a:schemeClr val="tx1"/>
        </a:buClr>
        <a:buSzPct val="80000"/>
        <a:buFont typeface="Wingdings" charset="0"/>
        <a:buChar char="l"/>
        <a:defRPr sz="1600" b="1">
          <a:solidFill>
            <a:schemeClr val="tx1"/>
          </a:solidFill>
          <a:latin typeface="+mn-lt"/>
          <a:ea typeface="ＭＳ Ｐゴシック" charset="0"/>
        </a:defRPr>
      </a:lvl3pPr>
      <a:lvl4pPr marL="1712913" indent="-192088" algn="l" rtl="0" eaLnBrk="0" fontAlgn="base" hangingPunct="0">
        <a:lnSpc>
          <a:spcPct val="90000"/>
        </a:lnSpc>
        <a:spcBef>
          <a:spcPct val="30000"/>
        </a:spcBef>
        <a:spcAft>
          <a:spcPct val="0"/>
        </a:spcAft>
        <a:buClr>
          <a:schemeClr val="tx2"/>
        </a:buClr>
        <a:buSzPct val="70000"/>
        <a:buFont typeface="Wingdings" charset="0"/>
        <a:buChar char="u"/>
        <a:defRPr sz="1400" b="1">
          <a:solidFill>
            <a:srgbClr val="0000FF"/>
          </a:solidFill>
          <a:latin typeface="+mn-lt"/>
          <a:ea typeface="ＭＳ Ｐゴシック" charset="0"/>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ea typeface="ＭＳ Ｐゴシック" charset="0"/>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defTabSz="914400"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defTabSz="914400" fontAlgn="base">
              <a:spcBef>
                <a:spcPct val="0"/>
              </a:spcBef>
              <a:spcAft>
                <a:spcPct val="0"/>
              </a:spcAft>
              <a:defRPr/>
            </a:pPr>
            <a:r>
              <a:rPr lang="en-US" smtClean="0">
                <a:solidFill>
                  <a:srgbClr val="000000"/>
                </a:solidFill>
              </a:rPr>
              <a:t>W. Riegler/CERN</a:t>
            </a:r>
            <a:endParaRPr lang="en-US">
              <a:solidFill>
                <a:srgbClr val="000000"/>
              </a:solidFill>
            </a:endParaRP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defTabSz="914400" fontAlgn="base">
              <a:spcBef>
                <a:spcPct val="0"/>
              </a:spcBef>
              <a:spcAft>
                <a:spcPct val="0"/>
              </a:spcAft>
              <a:defRPr/>
            </a:pPr>
            <a:fld id="{7F6888F8-B3D6-4D2D-84A2-263411AE308C}" type="slidenum">
              <a:rPr lang="en-US" smtClean="0">
                <a:solidFill>
                  <a:srgbClr val="000000"/>
                </a:solidFill>
              </a:rPr>
              <a:pPr defTabSz="914400" fontAlgn="base">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88553413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274638"/>
            <a:ext cx="10972800" cy="11430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ea typeface="+mn-ea"/>
              </a:defRPr>
            </a:lvl1pPr>
          </a:lstStyle>
          <a:p>
            <a:pPr defTabSz="914400"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ea typeface="+mn-ea"/>
              </a:defRPr>
            </a:lvl1pPr>
          </a:lstStyle>
          <a:p>
            <a:pPr defTabSz="914400" fontAlgn="base">
              <a:spcBef>
                <a:spcPct val="0"/>
              </a:spcBef>
              <a:spcAft>
                <a:spcPct val="0"/>
              </a:spcAft>
              <a:defRPr/>
            </a:pPr>
            <a:r>
              <a:rPr lang="en-US" smtClean="0">
                <a:solidFill>
                  <a:srgbClr val="000000"/>
                </a:solidFill>
              </a:rPr>
              <a:t>W. Riegler/CERN</a:t>
            </a:r>
            <a:endParaRPr lang="en-US">
              <a:solidFill>
                <a:srgbClr val="000000"/>
              </a:solidFill>
            </a:endParaRP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defTabSz="914400" fontAlgn="base">
              <a:spcBef>
                <a:spcPct val="0"/>
              </a:spcBef>
              <a:spcAft>
                <a:spcPct val="0"/>
              </a:spcAft>
            </a:pPr>
            <a:fld id="{1199825A-07B5-464F-A25E-F8233BA49161}" type="slidenum">
              <a:rPr lang="en-US" smtClean="0">
                <a:solidFill>
                  <a:srgbClr val="000000"/>
                </a:solidFill>
                <a:ea typeface="ＭＳ Ｐゴシック" charset="0"/>
              </a:rPr>
              <a:pPr defTabSz="914400" fontAlgn="base">
                <a:spcBef>
                  <a:spcPct val="0"/>
                </a:spcBef>
                <a:spcAft>
                  <a:spcPct val="0"/>
                </a:spcAft>
              </a:pPr>
              <a:t>‹#›</a:t>
            </a:fld>
            <a:endParaRPr lang="en-US" smtClean="0">
              <a:solidFill>
                <a:srgbClr val="000000"/>
              </a:solidFill>
              <a:ea typeface="ＭＳ Ｐゴシック" charset="0"/>
            </a:endParaRPr>
          </a:p>
        </p:txBody>
      </p:sp>
    </p:spTree>
    <p:extLst>
      <p:ext uri="{BB962C8B-B14F-4D97-AF65-F5344CB8AC3E}">
        <p14:creationId xmlns:p14="http://schemas.microsoft.com/office/powerpoint/2010/main" val="1243457698"/>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hdr="0" dt="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charset="0"/>
        </a:defRPr>
      </a:lvl2pPr>
      <a:lvl3pPr algn="ctr" rtl="0" eaLnBrk="0" fontAlgn="base" hangingPunct="0">
        <a:spcBef>
          <a:spcPct val="0"/>
        </a:spcBef>
        <a:spcAft>
          <a:spcPct val="0"/>
        </a:spcAft>
        <a:defRPr sz="4400">
          <a:solidFill>
            <a:schemeClr val="tx2"/>
          </a:solidFill>
          <a:latin typeface="Arial" pitchFamily="34" charset="0"/>
          <a:ea typeface="ＭＳ Ｐゴシック" charset="0"/>
        </a:defRPr>
      </a:lvl3pPr>
      <a:lvl4pPr algn="ctr" rtl="0" eaLnBrk="0" fontAlgn="base" hangingPunct="0">
        <a:spcBef>
          <a:spcPct val="0"/>
        </a:spcBef>
        <a:spcAft>
          <a:spcPct val="0"/>
        </a:spcAft>
        <a:defRPr sz="4400">
          <a:solidFill>
            <a:schemeClr val="tx2"/>
          </a:solidFill>
          <a:latin typeface="Arial" pitchFamily="34" charset="0"/>
          <a:ea typeface="ＭＳ Ｐゴシック" charset="0"/>
        </a:defRPr>
      </a:lvl4pPr>
      <a:lvl5pPr algn="ctr" rtl="0" eaLnBrk="0" fontAlgn="base" hangingPunct="0">
        <a:spcBef>
          <a:spcPct val="0"/>
        </a:spcBef>
        <a:spcAft>
          <a:spcPct val="0"/>
        </a:spcAft>
        <a:defRPr sz="4400">
          <a:solidFill>
            <a:schemeClr val="tx2"/>
          </a:solidFill>
          <a:latin typeface="Arial" pitchFamily="34" charset="0"/>
          <a:ea typeface="ＭＳ Ｐゴシック"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ea typeface="+mn-ea"/>
                <a:cs typeface="+mn-cs"/>
              </a:defRPr>
            </a:lvl1pPr>
          </a:lstStyle>
          <a:p>
            <a:pPr defTabSz="914400" eaLnBrk="0" fontAlgn="base" hangingPunct="0">
              <a:spcAft>
                <a:spcPct val="0"/>
              </a:spcAft>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smtClean="0">
                <a:latin typeface="Times New Roman" charset="0"/>
                <a:cs typeface="+mn-cs"/>
              </a:defRPr>
            </a:lvl1pPr>
          </a:lstStyle>
          <a:p>
            <a:pPr defTabSz="914400" eaLnBrk="0" fontAlgn="base" hangingPunct="0">
              <a:spcAft>
                <a:spcPct val="0"/>
              </a:spcAft>
              <a:defRPr/>
            </a:pPr>
            <a:fld id="{CEA99E5C-DBE6-F243-99C8-71F22AB3A3DA}" type="slidenum">
              <a:rPr lang="en-US" smtClean="0">
                <a:solidFill>
                  <a:srgbClr val="000000"/>
                </a:solidFill>
                <a:ea typeface="ＭＳ Ｐゴシック" charset="0"/>
              </a:rPr>
              <a:pPr defTabSz="914400" eaLnBrk="0" fontAlgn="base" hangingPunct="0">
                <a:spcAft>
                  <a:spcPct val="0"/>
                </a:spcAft>
                <a:defRPr/>
              </a:pPr>
              <a:t>‹#›</a:t>
            </a:fld>
            <a:endParaRPr lang="en-US">
              <a:solidFill>
                <a:srgbClr val="000000"/>
              </a:solidFill>
              <a:ea typeface="ＭＳ Ｐゴシック" charset="0"/>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ea typeface="+mn-ea"/>
                <a:cs typeface="+mn-cs"/>
              </a:defRPr>
            </a:lvl1pPr>
          </a:lstStyle>
          <a:p>
            <a:pPr defTabSz="914400" eaLnBrk="0" fontAlgn="base" hangingPunct="0">
              <a:spcAft>
                <a:spcPct val="0"/>
              </a:spcAft>
              <a:defRPr/>
            </a:pPr>
            <a:r>
              <a:rPr lang="en-US" smtClean="0">
                <a:solidFill>
                  <a:srgbClr val="000000"/>
                </a:solidFill>
              </a:rPr>
              <a:t>W. Riegler/CERN</a:t>
            </a:r>
            <a:endParaRPr lang="en-US">
              <a:solidFill>
                <a:srgbClr val="000000"/>
              </a:solidFill>
            </a:endParaRPr>
          </a:p>
        </p:txBody>
      </p:sp>
      <p:sp>
        <p:nvSpPr>
          <p:cNvPr id="1031" name="Line 20"/>
          <p:cNvSpPr>
            <a:spLocks noChangeShapeType="1"/>
          </p:cNvSpPr>
          <p:nvPr/>
        </p:nvSpPr>
        <p:spPr bwMode="auto">
          <a:xfrm>
            <a:off x="0" y="1295400"/>
            <a:ext cx="0" cy="0"/>
          </a:xfrm>
          <a:prstGeom prst="line">
            <a:avLst/>
          </a:prstGeom>
          <a:noFill/>
          <a:ln>
            <a:noFill/>
          </a:ln>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Lst>
        </p:spPr>
        <p:txBody>
          <a:bodyPr wrap="none" lIns="92075" tIns="46038" rIns="92075" bIns="46038" anchor="ctr"/>
          <a:lstStyle/>
          <a:p>
            <a:pPr defTabSz="914400" eaLnBrk="0" fontAlgn="base" hangingPunct="0">
              <a:lnSpc>
                <a:spcPct val="90000"/>
              </a:lnSpc>
              <a:spcBef>
                <a:spcPct val="30000"/>
              </a:spcBef>
              <a:spcAft>
                <a:spcPct val="0"/>
              </a:spcAft>
              <a:buClr>
                <a:srgbClr val="008000"/>
              </a:buClr>
              <a:buSzPct val="70000"/>
              <a:buFont typeface="Wingdings" charset="0"/>
              <a:buNone/>
            </a:pPr>
            <a:endParaRPr lang="en-US" sz="1500" b="1">
              <a:solidFill>
                <a:srgbClr val="000000"/>
              </a:solidFill>
              <a:ea typeface="ＭＳ Ｐゴシック" charset="0"/>
              <a:cs typeface="ＭＳ Ｐゴシック" charset="0"/>
            </a:endParaRPr>
          </a:p>
        </p:txBody>
      </p:sp>
    </p:spTree>
    <p:extLst>
      <p:ext uri="{BB962C8B-B14F-4D97-AF65-F5344CB8AC3E}">
        <p14:creationId xmlns:p14="http://schemas.microsoft.com/office/powerpoint/2010/main" val="770616918"/>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charset="0"/>
        <a:buChar char="u"/>
        <a:defRPr sz="2000" b="1">
          <a:solidFill>
            <a:srgbClr val="0000FF"/>
          </a:solidFill>
          <a:effectLst>
            <a:outerShdw blurRad="38100" dist="38100" dir="2700000" algn="tl">
              <a:srgbClr val="C0C0C0"/>
            </a:outerShdw>
          </a:effectLst>
          <a:latin typeface="+mn-lt"/>
          <a:ea typeface="ＭＳ Ｐゴシック" charset="0"/>
          <a:cs typeface="ＭＳ Ｐゴシック" charset="0"/>
        </a:defRPr>
      </a:lvl1pPr>
      <a:lvl2pPr marL="855663" indent="-280988" algn="l" rtl="0" eaLnBrk="0" fontAlgn="base" hangingPunct="0">
        <a:lnSpc>
          <a:spcPct val="90000"/>
        </a:lnSpc>
        <a:spcBef>
          <a:spcPct val="30000"/>
        </a:spcBef>
        <a:spcAft>
          <a:spcPct val="0"/>
        </a:spcAft>
        <a:buClr>
          <a:srgbClr val="008000"/>
        </a:buClr>
        <a:buSzPct val="70000"/>
        <a:buFont typeface="Wingdings" charset="0"/>
        <a:buChar char="n"/>
        <a:defRPr sz="1700" b="1">
          <a:solidFill>
            <a:schemeClr val="tx1"/>
          </a:solidFill>
          <a:latin typeface="+mn-lt"/>
          <a:ea typeface="ＭＳ Ｐゴシック" charset="0"/>
        </a:defRPr>
      </a:lvl2pPr>
      <a:lvl3pPr marL="1330325" indent="-192088" algn="l" rtl="0" eaLnBrk="0" fontAlgn="base" hangingPunct="0">
        <a:lnSpc>
          <a:spcPct val="90000"/>
        </a:lnSpc>
        <a:spcBef>
          <a:spcPct val="30000"/>
        </a:spcBef>
        <a:spcAft>
          <a:spcPct val="0"/>
        </a:spcAft>
        <a:buClr>
          <a:schemeClr val="tx1"/>
        </a:buClr>
        <a:buSzPct val="80000"/>
        <a:buFont typeface="Wingdings" charset="0"/>
        <a:buChar char="l"/>
        <a:defRPr sz="1600" b="1">
          <a:solidFill>
            <a:schemeClr val="tx1"/>
          </a:solidFill>
          <a:latin typeface="+mn-lt"/>
          <a:ea typeface="ＭＳ Ｐゴシック" charset="0"/>
        </a:defRPr>
      </a:lvl3pPr>
      <a:lvl4pPr marL="1712913" indent="-192088" algn="l" rtl="0" eaLnBrk="0" fontAlgn="base" hangingPunct="0">
        <a:lnSpc>
          <a:spcPct val="90000"/>
        </a:lnSpc>
        <a:spcBef>
          <a:spcPct val="30000"/>
        </a:spcBef>
        <a:spcAft>
          <a:spcPct val="0"/>
        </a:spcAft>
        <a:buClr>
          <a:schemeClr val="tx2"/>
        </a:buClr>
        <a:buSzPct val="70000"/>
        <a:buFont typeface="Wingdings" charset="0"/>
        <a:buChar char="u"/>
        <a:defRPr sz="1400" b="1">
          <a:solidFill>
            <a:srgbClr val="0000FF"/>
          </a:solidFill>
          <a:latin typeface="+mn-lt"/>
          <a:ea typeface="ＭＳ Ｐゴシック" charset="0"/>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ea typeface="ＭＳ Ｐゴシック" charset="0"/>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Date Placeholder 3"/>
          <p:cNvSpPr>
            <a:spLocks noGrp="1"/>
          </p:cNvSpPr>
          <p:nvPr>
            <p:ph type="dt" sz="half" idx="2"/>
          </p:nvPr>
        </p:nvSpPr>
        <p:spPr>
          <a:xfrm>
            <a:off x="609600" y="18288"/>
            <a:ext cx="6851109" cy="329184"/>
          </a:xfrm>
          <a:prstGeom prst="rect">
            <a:avLst/>
          </a:prstGeom>
        </p:spPr>
        <p:txBody>
          <a:bodyPr vert="horz" lIns="91440" tIns="45720" rIns="91440" bIns="45720" rtlCol="0" anchor="ctr"/>
          <a:lstStyle>
            <a:lvl1pPr algn="l">
              <a:defRPr sz="1200">
                <a:solidFill>
                  <a:srgbClr val="FFFFFF"/>
                </a:solidFill>
              </a:defRPr>
            </a:lvl1pPr>
          </a:lstStyle>
          <a:p>
            <a:r>
              <a:rPr lang="en-US" smtClean="0"/>
              <a:t>ECFA HL LHC Experiments Workshop, Aix-les-Bains, 1-3 Oct. 2013 </a:t>
            </a:r>
            <a:endParaRPr lang="en-US" dirty="0"/>
          </a:p>
        </p:txBody>
      </p:sp>
      <p:sp>
        <p:nvSpPr>
          <p:cNvPr id="5" name="Footer Placeholder 4"/>
          <p:cNvSpPr>
            <a:spLocks noGrp="1"/>
          </p:cNvSpPr>
          <p:nvPr>
            <p:ph type="ftr" sz="quarter" idx="3"/>
          </p:nvPr>
        </p:nvSpPr>
        <p:spPr>
          <a:xfrm>
            <a:off x="7460710" y="18288"/>
            <a:ext cx="2597689" cy="329184"/>
          </a:xfrm>
          <a:prstGeom prst="rect">
            <a:avLst/>
          </a:prstGeom>
        </p:spPr>
        <p:txBody>
          <a:bodyPr vert="horz" lIns="91440" tIns="45720" rIns="91440" bIns="45720" rtlCol="0" anchor="ctr"/>
          <a:lstStyle>
            <a:lvl1pPr algn="ctr">
              <a:defRPr sz="1200">
                <a:solidFill>
                  <a:srgbClr val="FFFFFF"/>
                </a:solidFill>
              </a:defRPr>
            </a:lvl1pPr>
          </a:lstStyle>
          <a:p>
            <a:r>
              <a:rPr lang="en-US" dirty="0" smtClean="0"/>
              <a:t>P. Riedler/CERN</a:t>
            </a:r>
            <a:endParaRPr lang="en-US" dirty="0"/>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r">
              <a:defRPr sz="1400" b="1">
                <a:solidFill>
                  <a:srgbClr val="FFFFFF"/>
                </a:solidFill>
              </a:defRPr>
            </a:lvl1pPr>
          </a:lstStyle>
          <a:p>
            <a:fld id="{9FAD8052-1974-B142-B990-88BA645BA3E4}" type="slidenum">
              <a:rPr lang="en-US" smtClean="0"/>
              <a:pPr/>
              <a:t>‹#›</a:t>
            </a:fld>
            <a:endParaRPr lang="en-US"/>
          </a:p>
        </p:txBody>
      </p:sp>
    </p:spTree>
    <p:extLst>
      <p:ext uri="{BB962C8B-B14F-4D97-AF65-F5344CB8AC3E}">
        <p14:creationId xmlns:p14="http://schemas.microsoft.com/office/powerpoint/2010/main" val="1143000677"/>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hf hd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DFDFF"/>
            </a:gs>
            <a:gs pos="100000">
              <a:srgbClr val="EAEAEA"/>
            </a:gs>
          </a:gsLst>
          <a:lin ang="2700000" scaled="1"/>
        </a:gradFill>
        <a:effectLst/>
      </p:bgPr>
    </p:bg>
    <p:spTree>
      <p:nvGrpSpPr>
        <p:cNvPr id="1" name=""/>
        <p:cNvGrpSpPr/>
        <p:nvPr/>
      </p:nvGrpSpPr>
      <p:grpSpPr>
        <a:xfrm>
          <a:off x="0" y="0"/>
          <a:ext cx="0" cy="0"/>
          <a:chOff x="0" y="0"/>
          <a:chExt cx="0" cy="0"/>
        </a:xfrm>
      </p:grpSpPr>
      <p:sp>
        <p:nvSpPr>
          <p:cNvPr id="1031" name="Text Box 7"/>
          <p:cNvSpPr txBox="1">
            <a:spLocks noChangeArrowheads="1"/>
          </p:cNvSpPr>
          <p:nvPr/>
        </p:nvSpPr>
        <p:spPr bwMode="auto">
          <a:xfrm>
            <a:off x="431800" y="6597650"/>
            <a:ext cx="1582484" cy="230832"/>
          </a:xfrm>
          <a:prstGeom prst="rect">
            <a:avLst/>
          </a:prstGeom>
          <a:noFill/>
          <a:ln w="9525">
            <a:noFill/>
            <a:miter lim="800000"/>
            <a:headEnd/>
            <a:tailEnd/>
          </a:ln>
          <a:effectLst/>
        </p:spPr>
        <p:txBody>
          <a:bodyPr wrap="none">
            <a:spAutoFit/>
          </a:bodyPr>
          <a:lstStyle/>
          <a:p>
            <a:pPr defTabSz="914400" fontAlgn="base">
              <a:spcBef>
                <a:spcPct val="0"/>
              </a:spcBef>
              <a:spcAft>
                <a:spcPct val="0"/>
              </a:spcAft>
              <a:defRPr/>
            </a:pPr>
            <a:r>
              <a:rPr lang="en-US" sz="900">
                <a:solidFill>
                  <a:srgbClr val="333399"/>
                </a:solidFill>
                <a:latin typeface="Arial" pitchFamily="34" charset="0"/>
              </a:rPr>
              <a:t>C. Joram   CERN – PH/DT </a:t>
            </a:r>
          </a:p>
        </p:txBody>
      </p:sp>
      <p:sp>
        <p:nvSpPr>
          <p:cNvPr id="1038" name="Line 14"/>
          <p:cNvSpPr>
            <a:spLocks noChangeShapeType="1"/>
          </p:cNvSpPr>
          <p:nvPr/>
        </p:nvSpPr>
        <p:spPr bwMode="auto">
          <a:xfrm>
            <a:off x="1200151" y="692150"/>
            <a:ext cx="6910916"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a:lstStyle/>
          <a:p>
            <a:pPr defTabSz="914400" fontAlgn="base">
              <a:spcBef>
                <a:spcPct val="20000"/>
              </a:spcBef>
              <a:spcAft>
                <a:spcPct val="0"/>
              </a:spcAft>
              <a:buFontTx/>
              <a:buChar char="•"/>
              <a:defRPr/>
            </a:pPr>
            <a:endParaRPr lang="en-GB" sz="2000">
              <a:solidFill>
                <a:srgbClr val="333399"/>
              </a:solidFill>
              <a:latin typeface="Arial" pitchFamily="34" charset="0"/>
            </a:endParaRPr>
          </a:p>
        </p:txBody>
      </p:sp>
      <p:sp>
        <p:nvSpPr>
          <p:cNvPr id="1039" name="Freeform 15"/>
          <p:cNvSpPr>
            <a:spLocks/>
          </p:cNvSpPr>
          <p:nvPr/>
        </p:nvSpPr>
        <p:spPr bwMode="auto">
          <a:xfrm>
            <a:off x="8113185" y="625475"/>
            <a:ext cx="3941233"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a:lstStyle/>
          <a:p>
            <a:pPr defTabSz="914400" fontAlgn="base">
              <a:spcBef>
                <a:spcPct val="20000"/>
              </a:spcBef>
              <a:spcAft>
                <a:spcPct val="0"/>
              </a:spcAft>
              <a:buFontTx/>
              <a:buChar char="•"/>
              <a:defRPr/>
            </a:pPr>
            <a:endParaRPr lang="en-GB" sz="2000">
              <a:solidFill>
                <a:srgbClr val="333399"/>
              </a:solidFill>
              <a:latin typeface="Arial" pitchFamily="34" charset="0"/>
            </a:endParaRPr>
          </a:p>
        </p:txBody>
      </p:sp>
      <p:sp>
        <p:nvSpPr>
          <p:cNvPr id="1054" name="Line 30"/>
          <p:cNvSpPr>
            <a:spLocks noChangeShapeType="1"/>
          </p:cNvSpPr>
          <p:nvPr/>
        </p:nvSpPr>
        <p:spPr bwMode="auto">
          <a:xfrm>
            <a:off x="431801" y="6597650"/>
            <a:ext cx="11425767"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a:lstStyle/>
          <a:p>
            <a:pPr defTabSz="914400" fontAlgn="base">
              <a:spcBef>
                <a:spcPct val="20000"/>
              </a:spcBef>
              <a:spcAft>
                <a:spcPct val="0"/>
              </a:spcAft>
              <a:buFontTx/>
              <a:buChar char="•"/>
              <a:defRPr/>
            </a:pPr>
            <a:endParaRPr lang="en-GB" sz="2000">
              <a:solidFill>
                <a:srgbClr val="333399"/>
              </a:solidFill>
              <a:latin typeface="Arial" pitchFamily="34" charset="0"/>
            </a:endParaRPr>
          </a:p>
        </p:txBody>
      </p:sp>
      <p:sp>
        <p:nvSpPr>
          <p:cNvPr id="1056" name="Rectangle 32"/>
          <p:cNvSpPr>
            <a:spLocks noChangeArrowheads="1"/>
          </p:cNvSpPr>
          <p:nvPr/>
        </p:nvSpPr>
        <p:spPr bwMode="auto">
          <a:xfrm>
            <a:off x="6832600" y="6588125"/>
            <a:ext cx="2685351" cy="244682"/>
          </a:xfrm>
          <a:prstGeom prst="rect">
            <a:avLst/>
          </a:prstGeom>
          <a:noFill/>
          <a:ln w="9525" algn="ctr">
            <a:noFill/>
            <a:miter lim="800000"/>
            <a:headEnd/>
            <a:tailEnd/>
          </a:ln>
          <a:effectLst/>
        </p:spPr>
        <p:txBody>
          <a:bodyPr wrap="none">
            <a:spAutoFit/>
          </a:bodyPr>
          <a:lstStyle/>
          <a:p>
            <a:pPr marL="361950" indent="-361950" defTabSz="914400" fontAlgn="base">
              <a:lnSpc>
                <a:spcPct val="110000"/>
              </a:lnSpc>
              <a:spcBef>
                <a:spcPct val="20000"/>
              </a:spcBef>
              <a:spcAft>
                <a:spcPct val="0"/>
              </a:spcAft>
              <a:defRPr/>
            </a:pPr>
            <a:r>
              <a:rPr lang="en-US" sz="900">
                <a:solidFill>
                  <a:srgbClr val="333399"/>
                </a:solidFill>
                <a:latin typeface="Arial" pitchFamily="34" charset="0"/>
              </a:rPr>
              <a:t>Particle Interactions – Detector Design Principles</a:t>
            </a:r>
          </a:p>
        </p:txBody>
      </p:sp>
      <p:sp>
        <p:nvSpPr>
          <p:cNvPr id="10" name="Slide Number Placeholder 1"/>
          <p:cNvSpPr>
            <a:spLocks noGrp="1"/>
          </p:cNvSpPr>
          <p:nvPr>
            <p:ph type="sldNum" sz="quarter" idx="4"/>
          </p:nvPr>
        </p:nvSpPr>
        <p:spPr bwMode="auto">
          <a:xfrm>
            <a:off x="10858501" y="6597650"/>
            <a:ext cx="1020233" cy="2603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spcBef>
                <a:spcPct val="0"/>
              </a:spcBef>
              <a:buFontTx/>
              <a:buNone/>
              <a:defRPr sz="900"/>
            </a:lvl1pPr>
          </a:lstStyle>
          <a:p>
            <a:pPr defTabSz="914400" fontAlgn="base">
              <a:spcAft>
                <a:spcPct val="0"/>
              </a:spcAft>
              <a:defRPr/>
            </a:pPr>
            <a:r>
              <a:rPr lang="en-US" smtClean="0">
                <a:solidFill>
                  <a:srgbClr val="333399"/>
                </a:solidFill>
              </a:rPr>
              <a:t>L2-</a:t>
            </a:r>
            <a:fld id="{A0B60771-0683-4018-BAE6-A34AAB391B3D}" type="slidenum">
              <a:rPr lang="en-US" smtClean="0">
                <a:solidFill>
                  <a:srgbClr val="333399"/>
                </a:solidFill>
              </a:rPr>
              <a:pPr defTabSz="914400" fontAlgn="base">
                <a:spcAft>
                  <a:spcPct val="0"/>
                </a:spcAft>
                <a:defRPr/>
              </a:pPr>
              <a:t>‹#›</a:t>
            </a:fld>
            <a:endParaRPr lang="en-US" dirty="0">
              <a:solidFill>
                <a:srgbClr val="333399"/>
              </a:solidFill>
            </a:endParaRPr>
          </a:p>
        </p:txBody>
      </p:sp>
      <p:pic>
        <p:nvPicPr>
          <p:cNvPr id="18442" name="Picture 11" descr="icfa">
            <a:hlinkClick r:id="rId9"/>
          </p:cNvPr>
          <p:cNvPicPr>
            <a:picLocks noChangeAspect="1" noChangeArrowheads="1"/>
          </p:cNvPicPr>
          <p:nvPr/>
        </p:nvPicPr>
        <p:blipFill>
          <a:blip r:embed="rId10" cstate="print">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10085256" y="127000"/>
            <a:ext cx="1005417"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 Box 7"/>
          <p:cNvSpPr txBox="1">
            <a:spLocks noChangeArrowheads="1"/>
          </p:cNvSpPr>
          <p:nvPr userDrawn="1"/>
        </p:nvSpPr>
        <p:spPr bwMode="auto">
          <a:xfrm>
            <a:off x="431800" y="6597650"/>
            <a:ext cx="1582484" cy="230832"/>
          </a:xfrm>
          <a:prstGeom prst="rect">
            <a:avLst/>
          </a:prstGeom>
          <a:noFill/>
          <a:ln w="9525">
            <a:noFill/>
            <a:miter lim="800000"/>
            <a:headEnd/>
            <a:tailEnd/>
          </a:ln>
          <a:effectLst/>
        </p:spPr>
        <p:txBody>
          <a:bodyPr wrap="none">
            <a:spAutoFit/>
          </a:bodyPr>
          <a:lstStyle/>
          <a:p>
            <a:pPr defTabSz="914400" fontAlgn="base">
              <a:spcBef>
                <a:spcPct val="0"/>
              </a:spcBef>
              <a:spcAft>
                <a:spcPct val="0"/>
              </a:spcAft>
              <a:defRPr/>
            </a:pPr>
            <a:r>
              <a:rPr lang="en-US" sz="900">
                <a:solidFill>
                  <a:srgbClr val="333399"/>
                </a:solidFill>
                <a:latin typeface="Arial" pitchFamily="34" charset="0"/>
              </a:rPr>
              <a:t>C. Joram   CERN – PH/DT </a:t>
            </a:r>
          </a:p>
        </p:txBody>
      </p:sp>
      <p:sp>
        <p:nvSpPr>
          <p:cNvPr id="3" name="Line 14"/>
          <p:cNvSpPr>
            <a:spLocks noChangeShapeType="1"/>
          </p:cNvSpPr>
          <p:nvPr userDrawn="1"/>
        </p:nvSpPr>
        <p:spPr bwMode="auto">
          <a:xfrm>
            <a:off x="1200151" y="692150"/>
            <a:ext cx="6910916" cy="0"/>
          </a:xfrm>
          <a:prstGeom prst="line">
            <a:avLst/>
          </a:prstGeom>
          <a:noFill/>
          <a:ln w="28575">
            <a:solidFill>
              <a:srgbClr val="CCCCFF"/>
            </a:solidFill>
            <a:round/>
            <a:headEnd/>
            <a:tailEnd/>
          </a:ln>
          <a:effectLst>
            <a:outerShdw dist="35921" dir="2700000" algn="ctr" rotWithShape="0">
              <a:schemeClr val="bg2">
                <a:alpha val="50000"/>
              </a:schemeClr>
            </a:outerShdw>
          </a:effectLst>
        </p:spPr>
        <p:txBody>
          <a:bodyPr/>
          <a:lstStyle/>
          <a:p>
            <a:pPr defTabSz="914400" fontAlgn="base">
              <a:spcBef>
                <a:spcPct val="20000"/>
              </a:spcBef>
              <a:spcAft>
                <a:spcPct val="0"/>
              </a:spcAft>
              <a:buFontTx/>
              <a:buChar char="•"/>
              <a:defRPr/>
            </a:pPr>
            <a:endParaRPr lang="en-GB" sz="2000">
              <a:solidFill>
                <a:srgbClr val="333399"/>
              </a:solidFill>
              <a:latin typeface="Arial" pitchFamily="34" charset="0"/>
            </a:endParaRPr>
          </a:p>
        </p:txBody>
      </p:sp>
      <p:sp>
        <p:nvSpPr>
          <p:cNvPr id="4" name="Freeform 15"/>
          <p:cNvSpPr>
            <a:spLocks/>
          </p:cNvSpPr>
          <p:nvPr userDrawn="1"/>
        </p:nvSpPr>
        <p:spPr bwMode="auto">
          <a:xfrm>
            <a:off x="8113185" y="625475"/>
            <a:ext cx="3941233" cy="571500"/>
          </a:xfrm>
          <a:custGeom>
            <a:avLst/>
            <a:gdLst/>
            <a:ahLst/>
            <a:cxnLst>
              <a:cxn ang="0">
                <a:pos x="0" y="42"/>
              </a:cxn>
              <a:cxn ang="0">
                <a:pos x="156" y="42"/>
              </a:cxn>
              <a:cxn ang="0">
                <a:pos x="198" y="75"/>
              </a:cxn>
              <a:cxn ang="0">
                <a:pos x="234" y="48"/>
              </a:cxn>
              <a:cxn ang="0">
                <a:pos x="288" y="30"/>
              </a:cxn>
              <a:cxn ang="0">
                <a:pos x="432" y="0"/>
              </a:cxn>
              <a:cxn ang="0">
                <a:pos x="492" y="48"/>
              </a:cxn>
              <a:cxn ang="0">
                <a:pos x="651" y="30"/>
              </a:cxn>
              <a:cxn ang="0">
                <a:pos x="726" y="48"/>
              </a:cxn>
              <a:cxn ang="0">
                <a:pos x="780" y="0"/>
              </a:cxn>
              <a:cxn ang="0">
                <a:pos x="840" y="36"/>
              </a:cxn>
              <a:cxn ang="0">
                <a:pos x="924" y="30"/>
              </a:cxn>
              <a:cxn ang="0">
                <a:pos x="984" y="60"/>
              </a:cxn>
              <a:cxn ang="0">
                <a:pos x="1060" y="30"/>
              </a:cxn>
              <a:cxn ang="0">
                <a:pos x="1122" y="6"/>
              </a:cxn>
              <a:cxn ang="0">
                <a:pos x="1194" y="30"/>
              </a:cxn>
              <a:cxn ang="0">
                <a:pos x="1241" y="120"/>
              </a:cxn>
              <a:cxn ang="0">
                <a:pos x="1266" y="198"/>
              </a:cxn>
              <a:cxn ang="0">
                <a:pos x="1290" y="360"/>
              </a:cxn>
              <a:cxn ang="0">
                <a:pos x="1338" y="288"/>
              </a:cxn>
              <a:cxn ang="0">
                <a:pos x="1368" y="186"/>
              </a:cxn>
              <a:cxn ang="0">
                <a:pos x="1398" y="126"/>
              </a:cxn>
              <a:cxn ang="0">
                <a:pos x="1410" y="66"/>
              </a:cxn>
              <a:cxn ang="0">
                <a:pos x="1458" y="48"/>
              </a:cxn>
              <a:cxn ang="0">
                <a:pos x="1518" y="30"/>
              </a:cxn>
              <a:cxn ang="0">
                <a:pos x="1559" y="75"/>
              </a:cxn>
              <a:cxn ang="0">
                <a:pos x="1604" y="75"/>
              </a:cxn>
              <a:cxn ang="0">
                <a:pos x="1649" y="30"/>
              </a:cxn>
              <a:cxn ang="0">
                <a:pos x="1686" y="42"/>
              </a:cxn>
              <a:cxn ang="0">
                <a:pos x="1908" y="24"/>
              </a:cxn>
            </a:cxnLst>
            <a:rect l="0" t="0" r="r" b="b"/>
            <a:pathLst>
              <a:path w="1908" h="360">
                <a:moveTo>
                  <a:pt x="0" y="42"/>
                </a:moveTo>
                <a:cubicBezTo>
                  <a:pt x="52" y="42"/>
                  <a:pt x="104" y="42"/>
                  <a:pt x="156" y="42"/>
                </a:cubicBezTo>
                <a:lnTo>
                  <a:pt x="198" y="75"/>
                </a:lnTo>
                <a:lnTo>
                  <a:pt x="234" y="48"/>
                </a:lnTo>
                <a:lnTo>
                  <a:pt x="288" y="30"/>
                </a:lnTo>
                <a:lnTo>
                  <a:pt x="432" y="0"/>
                </a:lnTo>
                <a:lnTo>
                  <a:pt x="492" y="48"/>
                </a:lnTo>
                <a:lnTo>
                  <a:pt x="651" y="30"/>
                </a:lnTo>
                <a:lnTo>
                  <a:pt x="726" y="48"/>
                </a:lnTo>
                <a:lnTo>
                  <a:pt x="780" y="0"/>
                </a:lnTo>
                <a:lnTo>
                  <a:pt x="840" y="36"/>
                </a:lnTo>
                <a:lnTo>
                  <a:pt x="924" y="30"/>
                </a:lnTo>
                <a:lnTo>
                  <a:pt x="984" y="60"/>
                </a:lnTo>
                <a:lnTo>
                  <a:pt x="1060" y="30"/>
                </a:lnTo>
                <a:lnTo>
                  <a:pt x="1122" y="6"/>
                </a:lnTo>
                <a:lnTo>
                  <a:pt x="1194" y="30"/>
                </a:lnTo>
                <a:lnTo>
                  <a:pt x="1241" y="120"/>
                </a:lnTo>
                <a:lnTo>
                  <a:pt x="1266" y="198"/>
                </a:lnTo>
                <a:lnTo>
                  <a:pt x="1290" y="360"/>
                </a:lnTo>
                <a:lnTo>
                  <a:pt x="1338" y="288"/>
                </a:lnTo>
                <a:lnTo>
                  <a:pt x="1368" y="186"/>
                </a:lnTo>
                <a:lnTo>
                  <a:pt x="1398" y="126"/>
                </a:lnTo>
                <a:lnTo>
                  <a:pt x="1410" y="66"/>
                </a:lnTo>
                <a:lnTo>
                  <a:pt x="1458" y="48"/>
                </a:lnTo>
                <a:lnTo>
                  <a:pt x="1518" y="30"/>
                </a:lnTo>
                <a:lnTo>
                  <a:pt x="1559" y="75"/>
                </a:lnTo>
                <a:lnTo>
                  <a:pt x="1604" y="75"/>
                </a:lnTo>
                <a:cubicBezTo>
                  <a:pt x="1619" y="60"/>
                  <a:pt x="1629" y="38"/>
                  <a:pt x="1649" y="30"/>
                </a:cubicBezTo>
                <a:cubicBezTo>
                  <a:pt x="1661" y="25"/>
                  <a:pt x="1673" y="41"/>
                  <a:pt x="1686" y="42"/>
                </a:cubicBezTo>
                <a:cubicBezTo>
                  <a:pt x="1764" y="47"/>
                  <a:pt x="1830" y="23"/>
                  <a:pt x="1908" y="24"/>
                </a:cubicBezTo>
              </a:path>
            </a:pathLst>
          </a:custGeom>
          <a:noFill/>
          <a:ln w="28575" cmpd="sng">
            <a:solidFill>
              <a:srgbClr val="CCCCFF"/>
            </a:solidFill>
            <a:round/>
            <a:headEnd/>
            <a:tailEnd/>
          </a:ln>
          <a:effectLst>
            <a:outerShdw dist="35921" dir="2700000" algn="ctr" rotWithShape="0">
              <a:schemeClr val="bg2">
                <a:alpha val="50000"/>
              </a:schemeClr>
            </a:outerShdw>
          </a:effectLst>
        </p:spPr>
        <p:txBody>
          <a:bodyPr/>
          <a:lstStyle/>
          <a:p>
            <a:pPr defTabSz="914400" fontAlgn="base">
              <a:spcBef>
                <a:spcPct val="20000"/>
              </a:spcBef>
              <a:spcAft>
                <a:spcPct val="0"/>
              </a:spcAft>
              <a:buFontTx/>
              <a:buChar char="•"/>
              <a:defRPr/>
            </a:pPr>
            <a:endParaRPr lang="en-GB" sz="2000">
              <a:solidFill>
                <a:srgbClr val="333399"/>
              </a:solidFill>
              <a:latin typeface="Arial" pitchFamily="34" charset="0"/>
            </a:endParaRPr>
          </a:p>
        </p:txBody>
      </p:sp>
      <p:sp>
        <p:nvSpPr>
          <p:cNvPr id="5" name="Rectangle 17"/>
          <p:cNvSpPr>
            <a:spLocks noChangeArrowheads="1"/>
          </p:cNvSpPr>
          <p:nvPr userDrawn="1"/>
        </p:nvSpPr>
        <p:spPr bwMode="auto">
          <a:xfrm rot="16200000">
            <a:off x="9785086" y="3920555"/>
            <a:ext cx="4335462" cy="230832"/>
          </a:xfrm>
          <a:prstGeom prst="rect">
            <a:avLst/>
          </a:prstGeom>
          <a:noFill/>
          <a:ln w="9525">
            <a:noFill/>
            <a:miter lim="800000"/>
            <a:headEnd/>
            <a:tailEnd/>
          </a:ln>
          <a:effectLst/>
        </p:spPr>
        <p:txBody>
          <a:bodyPr>
            <a:spAutoFit/>
          </a:bodyPr>
          <a:lstStyle/>
          <a:p>
            <a:pPr defTabSz="914400" fontAlgn="base">
              <a:spcBef>
                <a:spcPct val="0"/>
              </a:spcBef>
              <a:spcAft>
                <a:spcPct val="0"/>
              </a:spcAft>
              <a:defRPr/>
            </a:pPr>
            <a:r>
              <a:rPr lang="en-US" sz="900" dirty="0">
                <a:solidFill>
                  <a:srgbClr val="333399"/>
                </a:solidFill>
                <a:latin typeface="Arial" pitchFamily="34" charset="0"/>
              </a:rPr>
              <a:t>XII ICFA School on Instrumentation in Elementary Particle Physics, Bogota, 2013</a:t>
            </a:r>
          </a:p>
        </p:txBody>
      </p:sp>
      <p:sp>
        <p:nvSpPr>
          <p:cNvPr id="6" name="Line 30"/>
          <p:cNvSpPr>
            <a:spLocks noChangeShapeType="1"/>
          </p:cNvSpPr>
          <p:nvPr userDrawn="1"/>
        </p:nvSpPr>
        <p:spPr bwMode="auto">
          <a:xfrm>
            <a:off x="431801" y="6597650"/>
            <a:ext cx="11425767" cy="0"/>
          </a:xfrm>
          <a:prstGeom prst="line">
            <a:avLst/>
          </a:prstGeom>
          <a:noFill/>
          <a:ln w="12700">
            <a:solidFill>
              <a:srgbClr val="CCCCFF"/>
            </a:solidFill>
            <a:round/>
            <a:headEnd/>
            <a:tailEnd/>
          </a:ln>
          <a:effectLst>
            <a:outerShdw dist="28398" dir="1593903" algn="ctr" rotWithShape="0">
              <a:schemeClr val="bg2">
                <a:alpha val="50000"/>
              </a:schemeClr>
            </a:outerShdw>
          </a:effectLst>
        </p:spPr>
        <p:txBody>
          <a:bodyPr/>
          <a:lstStyle/>
          <a:p>
            <a:pPr defTabSz="914400" fontAlgn="base">
              <a:spcBef>
                <a:spcPct val="20000"/>
              </a:spcBef>
              <a:spcAft>
                <a:spcPct val="0"/>
              </a:spcAft>
              <a:buFontTx/>
              <a:buChar char="•"/>
              <a:defRPr/>
            </a:pPr>
            <a:endParaRPr lang="en-GB" sz="2000">
              <a:solidFill>
                <a:srgbClr val="333399"/>
              </a:solidFill>
              <a:latin typeface="Arial" pitchFamily="34" charset="0"/>
            </a:endParaRPr>
          </a:p>
        </p:txBody>
      </p:sp>
      <p:sp>
        <p:nvSpPr>
          <p:cNvPr id="7" name="Rectangle 32"/>
          <p:cNvSpPr>
            <a:spLocks noChangeArrowheads="1"/>
          </p:cNvSpPr>
          <p:nvPr userDrawn="1"/>
        </p:nvSpPr>
        <p:spPr bwMode="auto">
          <a:xfrm>
            <a:off x="6832600" y="6588125"/>
            <a:ext cx="2685351" cy="244682"/>
          </a:xfrm>
          <a:prstGeom prst="rect">
            <a:avLst/>
          </a:prstGeom>
          <a:noFill/>
          <a:ln w="9525" algn="ctr">
            <a:noFill/>
            <a:miter lim="800000"/>
            <a:headEnd/>
            <a:tailEnd/>
          </a:ln>
          <a:effectLst/>
        </p:spPr>
        <p:txBody>
          <a:bodyPr wrap="none">
            <a:spAutoFit/>
          </a:bodyPr>
          <a:lstStyle/>
          <a:p>
            <a:pPr marL="361950" indent="-361950" defTabSz="914400" fontAlgn="base">
              <a:lnSpc>
                <a:spcPct val="110000"/>
              </a:lnSpc>
              <a:spcBef>
                <a:spcPct val="20000"/>
              </a:spcBef>
              <a:spcAft>
                <a:spcPct val="0"/>
              </a:spcAft>
              <a:defRPr/>
            </a:pPr>
            <a:r>
              <a:rPr lang="en-US" sz="900" dirty="0">
                <a:solidFill>
                  <a:srgbClr val="333399"/>
                </a:solidFill>
                <a:latin typeface="Arial" pitchFamily="34" charset="0"/>
              </a:rPr>
              <a:t>Particle Interactions – Detector Design Principles</a:t>
            </a:r>
          </a:p>
        </p:txBody>
      </p:sp>
      <p:pic>
        <p:nvPicPr>
          <p:cNvPr id="59405" name="Picture 13"/>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248313" y="127000"/>
            <a:ext cx="795745" cy="6151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type="none" w="med" len="med"/>
                <a:tailEnd type="none" w="med" len="med"/>
              </a14:hiddenLine>
            </a:ext>
          </a:extLst>
        </p:spPr>
      </p:pic>
      <p:pic>
        <p:nvPicPr>
          <p:cNvPr id="53250" name="Picture 2"/>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1314479" y="73200"/>
            <a:ext cx="734183" cy="5598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31040163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49E1F6-8C62-C640-92A2-1D3B57BDFA45}" type="datetime1">
              <a:rPr lang="en-GB" smtClean="0">
                <a:solidFill>
                  <a:prstClr val="black">
                    <a:tint val="75000"/>
                  </a:prstClr>
                </a:solidFill>
                <a:latin typeface="Calibri"/>
              </a:rPr>
              <a:pPr/>
              <a:t>03/09/2019</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3364392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5035"/>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0"/>
            <a:ext cx="10972800" cy="45255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09601" y="6244829"/>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50">
                <a:latin typeface="Arial" pitchFamily="34" charset="0"/>
              </a:defRPr>
            </a:lvl1pPr>
          </a:lstStyle>
          <a:p>
            <a:pPr defTabSz="685800" fontAlgn="base">
              <a:spcBef>
                <a:spcPct val="0"/>
              </a:spcBef>
              <a:spcAft>
                <a:spcPct val="0"/>
              </a:spcAft>
              <a:defRPr/>
            </a:pPr>
            <a:fld id="{E642FC74-5DD3-994C-910B-F0FF178201DA}" type="datetime1">
              <a:rPr lang="en-US" smtClean="0">
                <a:solidFill>
                  <a:srgbClr val="000000"/>
                </a:solidFill>
              </a:rPr>
              <a:pPr defTabSz="685800" fontAlgn="base">
                <a:spcBef>
                  <a:spcPct val="0"/>
                </a:spcBef>
                <a:spcAft>
                  <a:spcPct val="0"/>
                </a:spcAft>
                <a:defRPr/>
              </a:pPr>
              <a:t>9/3/19</a:t>
            </a:fld>
            <a:endParaRPr lang="en-US">
              <a:solidFill>
                <a:srgbClr val="000000"/>
              </a:solidFill>
            </a:endParaRPr>
          </a:p>
        </p:txBody>
      </p:sp>
      <p:sp>
        <p:nvSpPr>
          <p:cNvPr id="1029" name="Rectangle 5"/>
          <p:cNvSpPr>
            <a:spLocks noGrp="1" noChangeArrowheads="1"/>
          </p:cNvSpPr>
          <p:nvPr>
            <p:ph type="ftr" sz="quarter" idx="3"/>
          </p:nvPr>
        </p:nvSpPr>
        <p:spPr bwMode="auto">
          <a:xfrm>
            <a:off x="8331201" y="6381750"/>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latin typeface="Arial" pitchFamily="34" charset="0"/>
              </a:defRPr>
            </a:lvl1pPr>
          </a:lstStyle>
          <a:p>
            <a:pPr defTabSz="685800" fontAlgn="base">
              <a:spcBef>
                <a:spcPct val="0"/>
              </a:spcBef>
              <a:spcAft>
                <a:spcPct val="0"/>
              </a:spcAft>
              <a:defRPr/>
            </a:pPr>
            <a:r>
              <a:rPr lang="en-US" smtClean="0">
                <a:solidFill>
                  <a:srgbClr val="000000"/>
                </a:solidFill>
              </a:rPr>
              <a:t>W. Riegler/CERN</a:t>
            </a:r>
            <a:endParaRPr lang="en-US">
              <a:solidFill>
                <a:srgbClr val="000000"/>
              </a:solidFill>
            </a:endParaRPr>
          </a:p>
        </p:txBody>
      </p:sp>
      <p:sp>
        <p:nvSpPr>
          <p:cNvPr id="1030" name="Rectangle 6"/>
          <p:cNvSpPr>
            <a:spLocks noGrp="1" noChangeArrowheads="1"/>
          </p:cNvSpPr>
          <p:nvPr>
            <p:ph type="sldNum" sz="quarter" idx="4"/>
          </p:nvPr>
        </p:nvSpPr>
        <p:spPr bwMode="auto">
          <a:xfrm>
            <a:off x="8737600" y="6244829"/>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latin typeface="Arial" pitchFamily="34" charset="0"/>
              </a:defRPr>
            </a:lvl1pPr>
          </a:lstStyle>
          <a:p>
            <a:pPr defTabSz="685800" fontAlgn="base">
              <a:spcBef>
                <a:spcPct val="0"/>
              </a:spcBef>
              <a:spcAft>
                <a:spcPct val="0"/>
              </a:spcAft>
              <a:defRPr/>
            </a:pPr>
            <a:fld id="{F1358876-3A6B-4EA6-9510-293C8B577E26}" type="slidenum">
              <a:rPr lang="en-US" smtClean="0">
                <a:solidFill>
                  <a:srgbClr val="000000"/>
                </a:solidFill>
              </a:rPr>
              <a:pPr defTabSz="68580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40279517"/>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dt="0"/>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itchFamily="34" charset="0"/>
        </a:defRPr>
      </a:lvl2pPr>
      <a:lvl3pPr algn="ctr" rtl="0" eaLnBrk="0" fontAlgn="base" hangingPunct="0">
        <a:spcBef>
          <a:spcPct val="0"/>
        </a:spcBef>
        <a:spcAft>
          <a:spcPct val="0"/>
        </a:spcAft>
        <a:defRPr sz="3300">
          <a:solidFill>
            <a:schemeClr val="tx2"/>
          </a:solidFill>
          <a:latin typeface="Arial" pitchFamily="34" charset="0"/>
        </a:defRPr>
      </a:lvl3pPr>
      <a:lvl4pPr algn="ctr" rtl="0" eaLnBrk="0" fontAlgn="base" hangingPunct="0">
        <a:spcBef>
          <a:spcPct val="0"/>
        </a:spcBef>
        <a:spcAft>
          <a:spcPct val="0"/>
        </a:spcAft>
        <a:defRPr sz="3300">
          <a:solidFill>
            <a:schemeClr val="tx2"/>
          </a:solidFill>
          <a:latin typeface="Arial" pitchFamily="34" charset="0"/>
        </a:defRPr>
      </a:lvl4pPr>
      <a:lvl5pPr algn="ctr" rtl="0" eaLnBrk="0" fontAlgn="base" hangingPunct="0">
        <a:spcBef>
          <a:spcPct val="0"/>
        </a:spcBef>
        <a:spcAft>
          <a:spcPct val="0"/>
        </a:spcAft>
        <a:defRPr sz="3300">
          <a:solidFill>
            <a:schemeClr val="tx2"/>
          </a:solidFill>
          <a:latin typeface="Arial" pitchFamily="34" charset="0"/>
        </a:defRPr>
      </a:lvl5pPr>
      <a:lvl6pPr marL="342900" algn="ctr" rtl="0" fontAlgn="base">
        <a:spcBef>
          <a:spcPct val="0"/>
        </a:spcBef>
        <a:spcAft>
          <a:spcPct val="0"/>
        </a:spcAft>
        <a:defRPr sz="3300">
          <a:solidFill>
            <a:schemeClr val="tx2"/>
          </a:solidFill>
          <a:latin typeface="Arial" pitchFamily="34" charset="0"/>
        </a:defRPr>
      </a:lvl6pPr>
      <a:lvl7pPr marL="685800" algn="ctr" rtl="0" fontAlgn="base">
        <a:spcBef>
          <a:spcPct val="0"/>
        </a:spcBef>
        <a:spcAft>
          <a:spcPct val="0"/>
        </a:spcAft>
        <a:defRPr sz="3300">
          <a:solidFill>
            <a:schemeClr val="tx2"/>
          </a:solidFill>
          <a:latin typeface="Arial" pitchFamily="34" charset="0"/>
        </a:defRPr>
      </a:lvl7pPr>
      <a:lvl8pPr marL="1028700" algn="ctr" rtl="0" fontAlgn="base">
        <a:spcBef>
          <a:spcPct val="0"/>
        </a:spcBef>
        <a:spcAft>
          <a:spcPct val="0"/>
        </a:spcAft>
        <a:defRPr sz="3300">
          <a:solidFill>
            <a:schemeClr val="tx2"/>
          </a:solidFill>
          <a:latin typeface="Arial" pitchFamily="34" charset="0"/>
        </a:defRPr>
      </a:lvl8pPr>
      <a:lvl9pPr marL="1371600" algn="ctr" rtl="0" fontAlgn="base">
        <a:spcBef>
          <a:spcPct val="0"/>
        </a:spcBef>
        <a:spcAft>
          <a:spcPct val="0"/>
        </a:spcAft>
        <a:defRPr sz="3300">
          <a:solidFill>
            <a:schemeClr val="tx2"/>
          </a:solidFill>
          <a:latin typeface="Arial" pitchFamily="34"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5035"/>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0"/>
            <a:ext cx="10972800" cy="45255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09601" y="6244829"/>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50">
                <a:latin typeface="Arial" pitchFamily="34" charset="0"/>
              </a:defRPr>
            </a:lvl1pPr>
          </a:lstStyle>
          <a:p>
            <a:pPr defTabSz="685800" fontAlgn="base">
              <a:spcBef>
                <a:spcPct val="0"/>
              </a:spcBef>
              <a:spcAft>
                <a:spcPct val="0"/>
              </a:spcAft>
              <a:defRPr/>
            </a:pPr>
            <a:fld id="{E642FC74-5DD3-994C-910B-F0FF178201DA}" type="datetime1">
              <a:rPr lang="en-US" smtClean="0">
                <a:solidFill>
                  <a:srgbClr val="000000"/>
                </a:solidFill>
              </a:rPr>
              <a:pPr defTabSz="685800" fontAlgn="base">
                <a:spcBef>
                  <a:spcPct val="0"/>
                </a:spcBef>
                <a:spcAft>
                  <a:spcPct val="0"/>
                </a:spcAft>
                <a:defRPr/>
              </a:pPr>
              <a:t>9/3/19</a:t>
            </a:fld>
            <a:endParaRPr lang="en-US">
              <a:solidFill>
                <a:srgbClr val="000000"/>
              </a:solidFill>
            </a:endParaRPr>
          </a:p>
        </p:txBody>
      </p:sp>
      <p:sp>
        <p:nvSpPr>
          <p:cNvPr id="1029" name="Rectangle 5"/>
          <p:cNvSpPr>
            <a:spLocks noGrp="1" noChangeArrowheads="1"/>
          </p:cNvSpPr>
          <p:nvPr>
            <p:ph type="ftr" sz="quarter" idx="3"/>
          </p:nvPr>
        </p:nvSpPr>
        <p:spPr bwMode="auto">
          <a:xfrm>
            <a:off x="8331201" y="6381750"/>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latin typeface="Arial" pitchFamily="34" charset="0"/>
              </a:defRPr>
            </a:lvl1pPr>
          </a:lstStyle>
          <a:p>
            <a:pPr defTabSz="685800" fontAlgn="base">
              <a:spcBef>
                <a:spcPct val="0"/>
              </a:spcBef>
              <a:spcAft>
                <a:spcPct val="0"/>
              </a:spcAft>
              <a:defRPr/>
            </a:pPr>
            <a:r>
              <a:rPr lang="en-US" smtClean="0">
                <a:solidFill>
                  <a:srgbClr val="000000"/>
                </a:solidFill>
              </a:rPr>
              <a:t>W. Riegler/CERN</a:t>
            </a:r>
            <a:endParaRPr lang="en-US">
              <a:solidFill>
                <a:srgbClr val="000000"/>
              </a:solidFill>
            </a:endParaRPr>
          </a:p>
        </p:txBody>
      </p:sp>
      <p:sp>
        <p:nvSpPr>
          <p:cNvPr id="1030" name="Rectangle 6"/>
          <p:cNvSpPr>
            <a:spLocks noGrp="1" noChangeArrowheads="1"/>
          </p:cNvSpPr>
          <p:nvPr>
            <p:ph type="sldNum" sz="quarter" idx="4"/>
          </p:nvPr>
        </p:nvSpPr>
        <p:spPr bwMode="auto">
          <a:xfrm>
            <a:off x="8737600" y="6244829"/>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latin typeface="Arial" pitchFamily="34" charset="0"/>
              </a:defRPr>
            </a:lvl1pPr>
          </a:lstStyle>
          <a:p>
            <a:pPr defTabSz="685800" fontAlgn="base">
              <a:spcBef>
                <a:spcPct val="0"/>
              </a:spcBef>
              <a:spcAft>
                <a:spcPct val="0"/>
              </a:spcAft>
              <a:defRPr/>
            </a:pPr>
            <a:fld id="{F1358876-3A6B-4EA6-9510-293C8B577E26}" type="slidenum">
              <a:rPr lang="en-US" smtClean="0">
                <a:solidFill>
                  <a:srgbClr val="000000"/>
                </a:solidFill>
              </a:rPr>
              <a:pPr defTabSz="68580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928053089"/>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dt="0"/>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itchFamily="34" charset="0"/>
        </a:defRPr>
      </a:lvl2pPr>
      <a:lvl3pPr algn="ctr" rtl="0" eaLnBrk="0" fontAlgn="base" hangingPunct="0">
        <a:spcBef>
          <a:spcPct val="0"/>
        </a:spcBef>
        <a:spcAft>
          <a:spcPct val="0"/>
        </a:spcAft>
        <a:defRPr sz="3300">
          <a:solidFill>
            <a:schemeClr val="tx2"/>
          </a:solidFill>
          <a:latin typeface="Arial" pitchFamily="34" charset="0"/>
        </a:defRPr>
      </a:lvl3pPr>
      <a:lvl4pPr algn="ctr" rtl="0" eaLnBrk="0" fontAlgn="base" hangingPunct="0">
        <a:spcBef>
          <a:spcPct val="0"/>
        </a:spcBef>
        <a:spcAft>
          <a:spcPct val="0"/>
        </a:spcAft>
        <a:defRPr sz="3300">
          <a:solidFill>
            <a:schemeClr val="tx2"/>
          </a:solidFill>
          <a:latin typeface="Arial" pitchFamily="34" charset="0"/>
        </a:defRPr>
      </a:lvl4pPr>
      <a:lvl5pPr algn="ctr" rtl="0" eaLnBrk="0" fontAlgn="base" hangingPunct="0">
        <a:spcBef>
          <a:spcPct val="0"/>
        </a:spcBef>
        <a:spcAft>
          <a:spcPct val="0"/>
        </a:spcAft>
        <a:defRPr sz="3300">
          <a:solidFill>
            <a:schemeClr val="tx2"/>
          </a:solidFill>
          <a:latin typeface="Arial" pitchFamily="34" charset="0"/>
        </a:defRPr>
      </a:lvl5pPr>
      <a:lvl6pPr marL="342900" algn="ctr" rtl="0" fontAlgn="base">
        <a:spcBef>
          <a:spcPct val="0"/>
        </a:spcBef>
        <a:spcAft>
          <a:spcPct val="0"/>
        </a:spcAft>
        <a:defRPr sz="3300">
          <a:solidFill>
            <a:schemeClr val="tx2"/>
          </a:solidFill>
          <a:latin typeface="Arial" pitchFamily="34" charset="0"/>
        </a:defRPr>
      </a:lvl6pPr>
      <a:lvl7pPr marL="685800" algn="ctr" rtl="0" fontAlgn="base">
        <a:spcBef>
          <a:spcPct val="0"/>
        </a:spcBef>
        <a:spcAft>
          <a:spcPct val="0"/>
        </a:spcAft>
        <a:defRPr sz="3300">
          <a:solidFill>
            <a:schemeClr val="tx2"/>
          </a:solidFill>
          <a:latin typeface="Arial" pitchFamily="34" charset="0"/>
        </a:defRPr>
      </a:lvl7pPr>
      <a:lvl8pPr marL="1028700" algn="ctr" rtl="0" fontAlgn="base">
        <a:spcBef>
          <a:spcPct val="0"/>
        </a:spcBef>
        <a:spcAft>
          <a:spcPct val="0"/>
        </a:spcAft>
        <a:defRPr sz="3300">
          <a:solidFill>
            <a:schemeClr val="tx2"/>
          </a:solidFill>
          <a:latin typeface="Arial" pitchFamily="34" charset="0"/>
        </a:defRPr>
      </a:lvl8pPr>
      <a:lvl9pPr marL="1371600" algn="ctr" rtl="0" fontAlgn="base">
        <a:spcBef>
          <a:spcPct val="0"/>
        </a:spcBef>
        <a:spcAft>
          <a:spcPct val="0"/>
        </a:spcAft>
        <a:defRPr sz="3300">
          <a:solidFill>
            <a:schemeClr val="tx2"/>
          </a:solidFill>
          <a:latin typeface="Arial" pitchFamily="34"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609601"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189"/>
            <a:fld id="{30D29BBF-71D1-5043-9912-27992E4D4A8C}" type="datetime1">
              <a:rPr lang="en-US" smtClean="0">
                <a:solidFill>
                  <a:prstClr val="black">
                    <a:tint val="75000"/>
                  </a:prstClr>
                </a:solidFill>
              </a:rPr>
              <a:pPr defTabSz="457189"/>
              <a:t>9/3/19</a:t>
            </a:fld>
            <a:endParaRPr lang="en-GB">
              <a:solidFill>
                <a:prstClr val="black">
                  <a:tint val="75000"/>
                </a:prstClr>
              </a:solidFill>
            </a:endParaRPr>
          </a:p>
        </p:txBody>
      </p:sp>
      <p:sp>
        <p:nvSpPr>
          <p:cNvPr id="5" name="Footer Placeholder 4"/>
          <p:cNvSpPr>
            <a:spLocks noGrp="1"/>
          </p:cNvSpPr>
          <p:nvPr>
            <p:ph type="ftr" sz="quarter" idx="3"/>
          </p:nvPr>
        </p:nvSpPr>
        <p:spPr>
          <a:xfrm>
            <a:off x="416560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189"/>
            <a:r>
              <a:rPr lang="en-GB" smtClean="0">
                <a:solidFill>
                  <a:prstClr val="black">
                    <a:tint val="75000"/>
                  </a:prstClr>
                </a:solidFill>
              </a:rPr>
              <a:t>W. Riegler/CERN</a:t>
            </a:r>
            <a:endParaRPr lang="en-GB">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189"/>
            <a:fld id="{5568EC71-E9DF-9747-8228-C77FB3F880EF}" type="slidenum">
              <a:rPr lang="en-GB" smtClean="0">
                <a:solidFill>
                  <a:prstClr val="black">
                    <a:tint val="75000"/>
                  </a:prstClr>
                </a:solidFill>
              </a:rPr>
              <a:pPr defTabSz="457189"/>
              <a:t>‹#›</a:t>
            </a:fld>
            <a:endParaRPr lang="en-GB">
              <a:solidFill>
                <a:prstClr val="black">
                  <a:tint val="75000"/>
                </a:prstClr>
              </a:solidFill>
            </a:endParaRPr>
          </a:p>
        </p:txBody>
      </p:sp>
    </p:spTree>
    <p:extLst>
      <p:ext uri="{BB962C8B-B14F-4D97-AF65-F5344CB8AC3E}">
        <p14:creationId xmlns:p14="http://schemas.microsoft.com/office/powerpoint/2010/main" val="155013732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dt="0"/>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5035"/>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0"/>
            <a:ext cx="10972800" cy="45255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09601" y="6244829"/>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50">
                <a:latin typeface="Arial" pitchFamily="34" charset="0"/>
              </a:defRPr>
            </a:lvl1pPr>
          </a:lstStyle>
          <a:p>
            <a:pPr defTabSz="685800" fontAlgn="base">
              <a:spcBef>
                <a:spcPct val="0"/>
              </a:spcBef>
              <a:spcAft>
                <a:spcPct val="0"/>
              </a:spcAft>
              <a:defRPr/>
            </a:pPr>
            <a:fld id="{E642FC74-5DD3-994C-910B-F0FF178201DA}" type="datetime1">
              <a:rPr lang="en-US" smtClean="0">
                <a:solidFill>
                  <a:srgbClr val="000000"/>
                </a:solidFill>
              </a:rPr>
              <a:pPr defTabSz="685800" fontAlgn="base">
                <a:spcBef>
                  <a:spcPct val="0"/>
                </a:spcBef>
                <a:spcAft>
                  <a:spcPct val="0"/>
                </a:spcAft>
                <a:defRPr/>
              </a:pPr>
              <a:t>9/3/19</a:t>
            </a:fld>
            <a:endParaRPr lang="en-US">
              <a:solidFill>
                <a:srgbClr val="000000"/>
              </a:solidFill>
            </a:endParaRPr>
          </a:p>
        </p:txBody>
      </p:sp>
      <p:sp>
        <p:nvSpPr>
          <p:cNvPr id="1029" name="Rectangle 5"/>
          <p:cNvSpPr>
            <a:spLocks noGrp="1" noChangeArrowheads="1"/>
          </p:cNvSpPr>
          <p:nvPr>
            <p:ph type="ftr" sz="quarter" idx="3"/>
          </p:nvPr>
        </p:nvSpPr>
        <p:spPr bwMode="auto">
          <a:xfrm>
            <a:off x="8331201" y="6381750"/>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latin typeface="Arial" pitchFamily="34" charset="0"/>
              </a:defRPr>
            </a:lvl1pPr>
          </a:lstStyle>
          <a:p>
            <a:pPr defTabSz="685800" fontAlgn="base">
              <a:spcBef>
                <a:spcPct val="0"/>
              </a:spcBef>
              <a:spcAft>
                <a:spcPct val="0"/>
              </a:spcAft>
              <a:defRPr/>
            </a:pPr>
            <a:r>
              <a:rPr lang="en-US" smtClean="0">
                <a:solidFill>
                  <a:srgbClr val="000000"/>
                </a:solidFill>
              </a:rPr>
              <a:t>W. Riegler/CERN</a:t>
            </a:r>
            <a:endParaRPr lang="en-US">
              <a:solidFill>
                <a:srgbClr val="000000"/>
              </a:solidFill>
            </a:endParaRPr>
          </a:p>
        </p:txBody>
      </p:sp>
      <p:sp>
        <p:nvSpPr>
          <p:cNvPr id="1030" name="Rectangle 6"/>
          <p:cNvSpPr>
            <a:spLocks noGrp="1" noChangeArrowheads="1"/>
          </p:cNvSpPr>
          <p:nvPr>
            <p:ph type="sldNum" sz="quarter" idx="4"/>
          </p:nvPr>
        </p:nvSpPr>
        <p:spPr bwMode="auto">
          <a:xfrm>
            <a:off x="8737600" y="6244829"/>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latin typeface="Arial" pitchFamily="34" charset="0"/>
              </a:defRPr>
            </a:lvl1pPr>
          </a:lstStyle>
          <a:p>
            <a:pPr defTabSz="685800" fontAlgn="base">
              <a:spcBef>
                <a:spcPct val="0"/>
              </a:spcBef>
              <a:spcAft>
                <a:spcPct val="0"/>
              </a:spcAft>
              <a:defRPr/>
            </a:pPr>
            <a:fld id="{F1358876-3A6B-4EA6-9510-293C8B577E26}" type="slidenum">
              <a:rPr lang="en-US" smtClean="0">
                <a:solidFill>
                  <a:srgbClr val="000000"/>
                </a:solidFill>
              </a:rPr>
              <a:pPr defTabSz="685800"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68446322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dt="0"/>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itchFamily="34" charset="0"/>
        </a:defRPr>
      </a:lvl2pPr>
      <a:lvl3pPr algn="ctr" rtl="0" eaLnBrk="0" fontAlgn="base" hangingPunct="0">
        <a:spcBef>
          <a:spcPct val="0"/>
        </a:spcBef>
        <a:spcAft>
          <a:spcPct val="0"/>
        </a:spcAft>
        <a:defRPr sz="3300">
          <a:solidFill>
            <a:schemeClr val="tx2"/>
          </a:solidFill>
          <a:latin typeface="Arial" pitchFamily="34" charset="0"/>
        </a:defRPr>
      </a:lvl3pPr>
      <a:lvl4pPr algn="ctr" rtl="0" eaLnBrk="0" fontAlgn="base" hangingPunct="0">
        <a:spcBef>
          <a:spcPct val="0"/>
        </a:spcBef>
        <a:spcAft>
          <a:spcPct val="0"/>
        </a:spcAft>
        <a:defRPr sz="3300">
          <a:solidFill>
            <a:schemeClr val="tx2"/>
          </a:solidFill>
          <a:latin typeface="Arial" pitchFamily="34" charset="0"/>
        </a:defRPr>
      </a:lvl4pPr>
      <a:lvl5pPr algn="ctr" rtl="0" eaLnBrk="0" fontAlgn="base" hangingPunct="0">
        <a:spcBef>
          <a:spcPct val="0"/>
        </a:spcBef>
        <a:spcAft>
          <a:spcPct val="0"/>
        </a:spcAft>
        <a:defRPr sz="3300">
          <a:solidFill>
            <a:schemeClr val="tx2"/>
          </a:solidFill>
          <a:latin typeface="Arial" pitchFamily="34" charset="0"/>
        </a:defRPr>
      </a:lvl5pPr>
      <a:lvl6pPr marL="342900" algn="ctr" rtl="0" fontAlgn="base">
        <a:spcBef>
          <a:spcPct val="0"/>
        </a:spcBef>
        <a:spcAft>
          <a:spcPct val="0"/>
        </a:spcAft>
        <a:defRPr sz="3300">
          <a:solidFill>
            <a:schemeClr val="tx2"/>
          </a:solidFill>
          <a:latin typeface="Arial" pitchFamily="34" charset="0"/>
        </a:defRPr>
      </a:lvl6pPr>
      <a:lvl7pPr marL="685800" algn="ctr" rtl="0" fontAlgn="base">
        <a:spcBef>
          <a:spcPct val="0"/>
        </a:spcBef>
        <a:spcAft>
          <a:spcPct val="0"/>
        </a:spcAft>
        <a:defRPr sz="3300">
          <a:solidFill>
            <a:schemeClr val="tx2"/>
          </a:solidFill>
          <a:latin typeface="Arial" pitchFamily="34" charset="0"/>
        </a:defRPr>
      </a:lvl7pPr>
      <a:lvl8pPr marL="1028700" algn="ctr" rtl="0" fontAlgn="base">
        <a:spcBef>
          <a:spcPct val="0"/>
        </a:spcBef>
        <a:spcAft>
          <a:spcPct val="0"/>
        </a:spcAft>
        <a:defRPr sz="3300">
          <a:solidFill>
            <a:schemeClr val="tx2"/>
          </a:solidFill>
          <a:latin typeface="Arial" pitchFamily="34" charset="0"/>
        </a:defRPr>
      </a:lvl8pPr>
      <a:lvl9pPr marL="1371600" algn="ctr" rtl="0" fontAlgn="base">
        <a:spcBef>
          <a:spcPct val="0"/>
        </a:spcBef>
        <a:spcAft>
          <a:spcPct val="0"/>
        </a:spcAft>
        <a:defRPr sz="3300">
          <a:solidFill>
            <a:schemeClr val="tx2"/>
          </a:solidFill>
          <a:latin typeface="Arial" pitchFamily="34"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defTabSz="914400" fontAlgn="base">
              <a:spcBef>
                <a:spcPct val="0"/>
              </a:spcBef>
              <a:spcAft>
                <a:spcPct val="0"/>
              </a:spcAft>
              <a:defRPr/>
            </a:pPr>
            <a:fld id="{55DD5DC9-8051-1549-B762-142BEFDE6485}" type="datetime1">
              <a:rPr lang="en-US" smtClean="0">
                <a:solidFill>
                  <a:srgbClr val="000000"/>
                </a:solidFill>
              </a:rPr>
              <a:pPr defTabSz="914400" fontAlgn="base">
                <a:spcBef>
                  <a:spcPct val="0"/>
                </a:spcBef>
                <a:spcAft>
                  <a:spcPct val="0"/>
                </a:spcAft>
                <a:defRPr/>
              </a:pPr>
              <a:t>9/3/19</a:t>
            </a:fld>
            <a:endParaRPr lang="en-US">
              <a:solidFill>
                <a:srgbClr val="000000"/>
              </a:solidFill>
            </a:endParaRPr>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defTabSz="914400" fontAlgn="base">
              <a:spcBef>
                <a:spcPct val="0"/>
              </a:spcBef>
              <a:spcAft>
                <a:spcPct val="0"/>
              </a:spcAft>
              <a:defRPr/>
            </a:pPr>
            <a:r>
              <a:rPr lang="en-US">
                <a:solidFill>
                  <a:srgbClr val="000000"/>
                </a:solidFill>
              </a:rPr>
              <a:t>W. Riegler/CERN</a:t>
            </a: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defTabSz="914400" fontAlgn="base">
              <a:spcBef>
                <a:spcPct val="0"/>
              </a:spcBef>
              <a:spcAft>
                <a:spcPct val="0"/>
              </a:spcAft>
              <a:defRPr/>
            </a:pPr>
            <a:fld id="{3711210A-3C90-4C5A-8BA5-5DF78F9CA90D}"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1319796850"/>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05/02/2014</a:t>
            </a:r>
            <a:endParaRPr lang="de-DE">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W. Riegler, CERN</a:t>
            </a:r>
            <a:endParaRPr lang="de-DE">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255832-D190-844B-AAA7-9E8BB4BECF5F}"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773570202"/>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mailto:werner.riegler@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3" Type="http://schemas.openxmlformats.org/officeDocument/2006/relationships/image" Target="../media/image18.wmf"/><Relationship Id="rId4" Type="http://schemas.openxmlformats.org/officeDocument/2006/relationships/image" Target="../media/image19.wmf"/><Relationship Id="rId5" Type="http://schemas.openxmlformats.org/officeDocument/2006/relationships/image" Target="../media/image20.jpeg"/><Relationship Id="rId6" Type="http://schemas.openxmlformats.org/officeDocument/2006/relationships/image" Target="../media/image21.tiff"/><Relationship Id="rId1" Type="http://schemas.openxmlformats.org/officeDocument/2006/relationships/themeOverride" Target="../theme/themeOverride1.xml"/><Relationship Id="rId2"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 Id="rId3"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 Id="rId3" Type="http://schemas.openxmlformats.org/officeDocument/2006/relationships/image" Target="../media/image26.tiff"/></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png"/><Relationship Id="rId1" Type="http://schemas.openxmlformats.org/officeDocument/2006/relationships/slideLayout" Target="../slideLayouts/slideLayout7.xml"/><Relationship Id="rId2" Type="http://schemas.openxmlformats.org/officeDocument/2006/relationships/image" Target="../media/image2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4.jpeg"/><Relationship Id="rId3" Type="http://schemas.openxmlformats.org/officeDocument/2006/relationships/image" Target="../media/image3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36.jpeg"/><Relationship Id="rId3" Type="http://schemas.openxmlformats.org/officeDocument/2006/relationships/image" Target="../media/image3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jpeg"/><Relationship Id="rId3" Type="http://schemas.openxmlformats.org/officeDocument/2006/relationships/image" Target="../media/image3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image" Target="../media/image4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jpeg"/><Relationship Id="rId5" Type="http://schemas.openxmlformats.org/officeDocument/2006/relationships/image" Target="../media/image44.jpeg"/><Relationship Id="rId1" Type="http://schemas.openxmlformats.org/officeDocument/2006/relationships/slideLayout" Target="../slideLayouts/slideLayout7.xml"/><Relationship Id="rId2"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7.xml"/><Relationship Id="rId2" Type="http://schemas.openxmlformats.org/officeDocument/2006/relationships/image" Target="../media/image3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openxmlformats.org/officeDocument/2006/relationships/image" Target="../media/image51.tiff"/><Relationship Id="rId6" Type="http://schemas.openxmlformats.org/officeDocument/2006/relationships/image" Target="../media/image52.tiff"/><Relationship Id="rId1" Type="http://schemas.openxmlformats.org/officeDocument/2006/relationships/slideLayout" Target="../slideLayouts/slideLayout7.xml"/><Relationship Id="rId2" Type="http://schemas.openxmlformats.org/officeDocument/2006/relationships/image" Target="../media/image4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5.emf"/><Relationship Id="rId5" Type="http://schemas.openxmlformats.org/officeDocument/2006/relationships/oleObject" Target="../embeddings/oleObject2.bin"/><Relationship Id="rId6" Type="http://schemas.openxmlformats.org/officeDocument/2006/relationships/image" Target="../media/image56.emf"/><Relationship Id="rId7" Type="http://schemas.openxmlformats.org/officeDocument/2006/relationships/oleObject" Target="../embeddings/oleObject3.bin"/><Relationship Id="rId8" Type="http://schemas.openxmlformats.org/officeDocument/2006/relationships/image" Target="../media/image57.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png"/><Relationship Id="rId3"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7" Type="http://schemas.openxmlformats.org/officeDocument/2006/relationships/image" Target="../media/image66.pn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71.png"/><Relationship Id="rId7" Type="http://schemas.openxmlformats.org/officeDocument/2006/relationships/image" Target="../media/image72.png"/><Relationship Id="rId8" Type="http://schemas.openxmlformats.org/officeDocument/2006/relationships/image" Target="../media/image73.png"/><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5.png"/><Relationship Id="rId1" Type="http://schemas.openxmlformats.org/officeDocument/2006/relationships/slideLayout" Target="../slideLayouts/slideLayout7.xml"/><Relationship Id="rId2" Type="http://schemas.openxmlformats.org/officeDocument/2006/relationships/image" Target="../media/image74.png"/></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3.png"/><Relationship Id="rId1" Type="http://schemas.openxmlformats.org/officeDocument/2006/relationships/slideLayout" Target="../slideLayouts/slideLayout7.xml"/><Relationship Id="rId2" Type="http://schemas.openxmlformats.org/officeDocument/2006/relationships/image" Target="../media/image76.png"/></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73.png"/><Relationship Id="rId5" Type="http://schemas.openxmlformats.org/officeDocument/2006/relationships/image" Target="../media/image80.png"/><Relationship Id="rId1" Type="http://schemas.openxmlformats.org/officeDocument/2006/relationships/slideLayout" Target="../slideLayouts/slideLayout25.xml"/><Relationship Id="rId2" Type="http://schemas.openxmlformats.org/officeDocument/2006/relationships/image" Target="../media/image7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upload.wikimedia.org/wikipedia/commons/3/3d/Freeman_Dyson.jpg" TargetMode="External"/><Relationship Id="rId3"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image" Target="../media/image8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image" Target="../media/image86.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87.wmf"/><Relationship Id="rId5" Type="http://schemas.openxmlformats.org/officeDocument/2006/relationships/image" Target="../media/image88.png"/><Relationship Id="rId6" Type="http://schemas.openxmlformats.org/officeDocument/2006/relationships/image" Target="../media/image89.jpeg"/><Relationship Id="rId7" Type="http://schemas.openxmlformats.org/officeDocument/2006/relationships/image" Target="../media/image90.jpeg"/><Relationship Id="rId8" Type="http://schemas.openxmlformats.org/officeDocument/2006/relationships/image" Target="../media/image91.png"/><Relationship Id="rId9" Type="http://schemas.openxmlformats.org/officeDocument/2006/relationships/image" Target="../media/image92.jpeg"/><Relationship Id="rId1" Type="http://schemas.openxmlformats.org/officeDocument/2006/relationships/vmlDrawing" Target="../drawings/vmlDrawing2.vml"/><Relationship Id="rId2" Type="http://schemas.openxmlformats.org/officeDocument/2006/relationships/slideLayout" Target="../slideLayouts/slideLayout10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image" Target="../media/image8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image" Target="../media/image9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image" Target="../media/image8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image" Target="../media/image9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4.xml"/><Relationship Id="rId2" Type="http://schemas.openxmlformats.org/officeDocument/2006/relationships/image" Target="../media/image9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image" Target="../media/image95.png"/></Relationships>
</file>

<file path=ppt/slides/_rels/slide54.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113.xml"/><Relationship Id="rId2" Type="http://schemas.openxmlformats.org/officeDocument/2006/relationships/image" Target="../media/image9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image" Target="../media/image99.emf"/><Relationship Id="rId3" Type="http://schemas.openxmlformats.org/officeDocument/2006/relationships/image" Target="../media/image100.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57.xml.rels><?xml version="1.0" encoding="UTF-8" standalone="yes"?>
<Relationships xmlns="http://schemas.openxmlformats.org/package/2006/relationships"><Relationship Id="rId3" Type="http://schemas.openxmlformats.org/officeDocument/2006/relationships/image" Target="../media/image101.png"/><Relationship Id="rId4" Type="http://schemas.openxmlformats.org/officeDocument/2006/relationships/image" Target="../media/image102.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3.png"/><Relationship Id="rId3" Type="http://schemas.openxmlformats.org/officeDocument/2006/relationships/image" Target="../media/image104.png"/></Relationships>
</file>

<file path=ppt/slides/_rels/slide59.xml.rels><?xml version="1.0" encoding="UTF-8" standalone="yes"?>
<Relationships xmlns="http://schemas.openxmlformats.org/package/2006/relationships"><Relationship Id="rId3" Type="http://schemas.openxmlformats.org/officeDocument/2006/relationships/image" Target="../media/image106.png"/><Relationship Id="rId4" Type="http://schemas.openxmlformats.org/officeDocument/2006/relationships/image" Target="../media/image107.png"/><Relationship Id="rId1" Type="http://schemas.openxmlformats.org/officeDocument/2006/relationships/slideLayout" Target="../slideLayouts/slideLayout110.xml"/><Relationship Id="rId2" Type="http://schemas.openxmlformats.org/officeDocument/2006/relationships/image" Target="../media/image10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47.xml"/><Relationship Id="rId2"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8.png"/><Relationship Id="rId3" Type="http://schemas.openxmlformats.org/officeDocument/2006/relationships/image" Target="../media/image109.png"/></Relationships>
</file>

<file path=ppt/slides/_rels/slide61.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09.png"/><Relationship Id="rId1" Type="http://schemas.openxmlformats.org/officeDocument/2006/relationships/slideLayout" Target="../slideLayouts/slideLayout7.xml"/><Relationship Id="rId2" Type="http://schemas.openxmlformats.org/officeDocument/2006/relationships/image" Target="../media/image110.png"/></Relationships>
</file>

<file path=ppt/slides/_rels/slide62.xml.rels><?xml version="1.0" encoding="UTF-8" standalone="yes"?>
<Relationships xmlns="http://schemas.openxmlformats.org/package/2006/relationships"><Relationship Id="rId3" Type="http://schemas.openxmlformats.org/officeDocument/2006/relationships/image" Target="../media/image113.emf"/><Relationship Id="rId4" Type="http://schemas.openxmlformats.org/officeDocument/2006/relationships/image" Target="../media/image114.jpeg"/><Relationship Id="rId5" Type="http://schemas.openxmlformats.org/officeDocument/2006/relationships/image" Target="../media/image115.png"/><Relationship Id="rId6" Type="http://schemas.openxmlformats.org/officeDocument/2006/relationships/image" Target="../media/image116.png"/><Relationship Id="rId7" Type="http://schemas.openxmlformats.org/officeDocument/2006/relationships/image" Target="../media/image109.png"/><Relationship Id="rId1" Type="http://schemas.openxmlformats.org/officeDocument/2006/relationships/slideLayout" Target="../slideLayouts/slideLayout7.xml"/><Relationship Id="rId2" Type="http://schemas.openxmlformats.org/officeDocument/2006/relationships/image" Target="../media/image112.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image" Target="../media/image10.pn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hyperlink" Target="https://www.youtube.com/watch?v=EtyNMlXN-sw" TargetMode="External"/><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58.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1"/>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C400C61-D4E5-1544-A843-368EE6BABC5B}" type="slidenum">
              <a:rPr lang="en-US" sz="1000" b="0">
                <a:latin typeface="Times New Roman" charset="0"/>
              </a:rPr>
              <a:pPr/>
              <a:t>1</a:t>
            </a:fld>
            <a:endParaRPr lang="en-US" sz="1000" b="0">
              <a:latin typeface="Times New Roman" charset="0"/>
            </a:endParaRPr>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27652" name="Rectangle 4"/>
          <p:cNvSpPr txBox="1">
            <a:spLocks noChangeArrowheads="1"/>
          </p:cNvSpPr>
          <p:nvPr/>
        </p:nvSpPr>
        <p:spPr bwMode="auto">
          <a:xfrm>
            <a:off x="1524000" y="1295400"/>
            <a:ext cx="914400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algn="ctr">
              <a:spcBef>
                <a:spcPct val="0"/>
              </a:spcBef>
            </a:pPr>
            <a:r>
              <a:rPr lang="en-US" sz="3200" dirty="0">
                <a:solidFill>
                  <a:srgbClr val="FF0000"/>
                </a:solidFill>
              </a:rPr>
              <a:t>Advances Detector Technologies 1/3</a:t>
            </a:r>
          </a:p>
        </p:txBody>
      </p:sp>
      <p:sp>
        <p:nvSpPr>
          <p:cNvPr id="6" name="Rectangle 5"/>
          <p:cNvSpPr/>
          <p:nvPr/>
        </p:nvSpPr>
        <p:spPr>
          <a:xfrm>
            <a:off x="2997049" y="2590801"/>
            <a:ext cx="6032421" cy="1169551"/>
          </a:xfrm>
          <a:prstGeom prst="rect">
            <a:avLst/>
          </a:prstGeom>
        </p:spPr>
        <p:txBody>
          <a:bodyPr wrap="none">
            <a:spAutoFit/>
          </a:bodyPr>
          <a:lstStyle/>
          <a:p>
            <a:pPr algn="ctr">
              <a:buFont typeface="Wingdings" pitchFamily="2" charset="2"/>
              <a:buNone/>
              <a:defRPr/>
            </a:pPr>
            <a:r>
              <a:rPr lang="en-US" dirty="0">
                <a:solidFill>
                  <a:srgbClr val="008000"/>
                </a:solidFill>
                <a:latin typeface="Arial" pitchFamily="34" charset="0"/>
              </a:rPr>
              <a:t>CERN </a:t>
            </a:r>
            <a:r>
              <a:rPr lang="en-US" dirty="0" err="1">
                <a:solidFill>
                  <a:srgbClr val="008000"/>
                </a:solidFill>
                <a:latin typeface="Arial" pitchFamily="34" charset="0"/>
              </a:rPr>
              <a:t>Fermilab</a:t>
            </a:r>
            <a:r>
              <a:rPr lang="en-US" dirty="0">
                <a:solidFill>
                  <a:srgbClr val="008000"/>
                </a:solidFill>
                <a:latin typeface="Arial" pitchFamily="34" charset="0"/>
              </a:rPr>
              <a:t> Hadron Collider Physics Summer School</a:t>
            </a:r>
          </a:p>
          <a:p>
            <a:pPr algn="ctr">
              <a:buFont typeface="Wingdings" pitchFamily="2" charset="2"/>
              <a:buNone/>
              <a:defRPr/>
            </a:pPr>
            <a:endParaRPr lang="en-US" sz="1400" dirty="0">
              <a:latin typeface="Arial" pitchFamily="34" charset="0"/>
            </a:endParaRPr>
          </a:p>
          <a:p>
            <a:pPr algn="ctr">
              <a:buFont typeface="Wingdings" pitchFamily="2" charset="2"/>
              <a:buNone/>
              <a:defRPr/>
            </a:pPr>
            <a:r>
              <a:rPr lang="en-US" sz="1400" dirty="0">
                <a:latin typeface="Arial" pitchFamily="34" charset="0"/>
              </a:rPr>
              <a:t>Werner Riegler, CERN,  </a:t>
            </a:r>
            <a:r>
              <a:rPr lang="en-US" sz="1200" dirty="0">
                <a:solidFill>
                  <a:schemeClr val="accent6"/>
                </a:solidFill>
                <a:latin typeface="Arial" pitchFamily="34" charset="0"/>
                <a:hlinkClick r:id="rId2"/>
              </a:rPr>
              <a:t>werner.riegler@cern.ch</a:t>
            </a:r>
            <a:endParaRPr lang="en-US" sz="1200" dirty="0">
              <a:solidFill>
                <a:schemeClr val="accent6"/>
              </a:solidFill>
              <a:latin typeface="Arial" pitchFamily="34" charset="0"/>
            </a:endParaRPr>
          </a:p>
          <a:p>
            <a:pPr algn="ctr">
              <a:buFont typeface="Wingdings" pitchFamily="2" charset="2"/>
              <a:buNone/>
              <a:defRPr/>
            </a:pPr>
            <a:endParaRPr lang="en-US" sz="1200" dirty="0">
              <a:solidFill>
                <a:schemeClr val="accent6"/>
              </a:solidFill>
              <a:latin typeface="Arial" pitchFamily="34" charset="0"/>
            </a:endParaRPr>
          </a:p>
          <a:p>
            <a:pPr algn="ctr">
              <a:buFont typeface="Wingdings" pitchFamily="2" charset="2"/>
              <a:buNone/>
              <a:defRPr/>
            </a:pPr>
            <a:r>
              <a:rPr lang="en-US" sz="1200" dirty="0">
                <a:latin typeface="Arial" pitchFamily="34" charset="0"/>
              </a:rPr>
              <a:t>Sept 3</a:t>
            </a:r>
            <a:r>
              <a:rPr lang="en-US" sz="1200" baseline="30000" dirty="0">
                <a:latin typeface="Arial" pitchFamily="34" charset="0"/>
              </a:rPr>
              <a:t>rd</a:t>
            </a:r>
            <a:r>
              <a:rPr lang="en-US" sz="1200" dirty="0">
                <a:latin typeface="Arial" pitchFamily="34" charset="0"/>
              </a:rPr>
              <a:t> , 2019</a:t>
            </a:r>
          </a:p>
        </p:txBody>
      </p:sp>
    </p:spTree>
    <p:extLst>
      <p:ext uri="{BB962C8B-B14F-4D97-AF65-F5344CB8AC3E}">
        <p14:creationId xmlns:p14="http://schemas.microsoft.com/office/powerpoint/2010/main" val="10179321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4200" y="114300"/>
            <a:ext cx="6094874" cy="461665"/>
          </a:xfrm>
          <a:prstGeom prst="rect">
            <a:avLst/>
          </a:prstGeom>
        </p:spPr>
        <p:txBody>
          <a:bodyPr wrap="none">
            <a:spAutoFit/>
          </a:bodyPr>
          <a:lstStyle/>
          <a:p>
            <a:pPr defTabSz="457189"/>
            <a:r>
              <a:rPr lang="en-GB" sz="2400" b="1" dirty="0" err="1">
                <a:solidFill>
                  <a:srgbClr val="FF0000"/>
                </a:solidFill>
              </a:rPr>
              <a:t>Renninger's</a:t>
            </a:r>
            <a:r>
              <a:rPr lang="en-GB" sz="2400" b="1" dirty="0">
                <a:solidFill>
                  <a:srgbClr val="FF0000"/>
                </a:solidFill>
              </a:rPr>
              <a:t> negative-result experiment (1953)</a:t>
            </a: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10050" y="1143858"/>
            <a:ext cx="3119236" cy="2160241"/>
          </a:xfrm>
          <a:prstGeom prst="rect">
            <a:avLst/>
          </a:prstGeom>
        </p:spPr>
      </p:pic>
      <p:sp>
        <p:nvSpPr>
          <p:cNvPr id="4" name="Rectangle 3"/>
          <p:cNvSpPr/>
          <p:nvPr/>
        </p:nvSpPr>
        <p:spPr>
          <a:xfrm>
            <a:off x="838200" y="3771901"/>
            <a:ext cx="10229850" cy="2646878"/>
          </a:xfrm>
          <a:prstGeom prst="rect">
            <a:avLst/>
          </a:prstGeom>
        </p:spPr>
        <p:txBody>
          <a:bodyPr wrap="square">
            <a:spAutoFit/>
          </a:bodyPr>
          <a:lstStyle/>
          <a:p>
            <a:pPr defTabSz="457189"/>
            <a:r>
              <a:rPr lang="en-GB" sz="1400" dirty="0">
                <a:solidFill>
                  <a:srgbClr val="000090"/>
                </a:solidFill>
              </a:rPr>
              <a:t>A radioactive atom (emitting and alpha particle) is placed in the </a:t>
            </a:r>
            <a:r>
              <a:rPr lang="en-GB" sz="1400" dirty="0" err="1">
                <a:solidFill>
                  <a:srgbClr val="000090"/>
                </a:solidFill>
              </a:rPr>
              <a:t>center</a:t>
            </a:r>
            <a:r>
              <a:rPr lang="en-GB" sz="1400" dirty="0">
                <a:solidFill>
                  <a:srgbClr val="000090"/>
                </a:solidFill>
              </a:rPr>
              <a:t> of a detector that consists of two hemispheres and that are 100% efficient to alpha particles. </a:t>
            </a:r>
          </a:p>
          <a:p>
            <a:pPr defTabSz="457189"/>
            <a:endParaRPr lang="en-GB" sz="1400" dirty="0">
              <a:solidFill>
                <a:srgbClr val="000090"/>
              </a:solidFill>
            </a:endParaRPr>
          </a:p>
          <a:p>
            <a:pPr defTabSz="457189"/>
            <a:r>
              <a:rPr lang="en-GB" sz="1400" dirty="0">
                <a:solidFill>
                  <a:srgbClr val="008000"/>
                </a:solidFill>
              </a:rPr>
              <a:t>Considering the second (purple) hemisphere to be very large, the absence of the a signal on the green detector after a given time will indicate that the alpha particle will hit the purple detector. </a:t>
            </a:r>
          </a:p>
          <a:p>
            <a:pPr defTabSz="457189"/>
            <a:endParaRPr lang="en-GB" sz="1400" dirty="0">
              <a:solidFill>
                <a:srgbClr val="008000"/>
              </a:solidFill>
            </a:endParaRPr>
          </a:p>
          <a:p>
            <a:pPr defTabSz="457189"/>
            <a:r>
              <a:rPr lang="en-GB" sz="1400" dirty="0">
                <a:solidFill>
                  <a:srgbClr val="000090"/>
                </a:solidFill>
              </a:rPr>
              <a:t>The QM analysis will come out right, with a given probability for the red or the green part to fire and zero probability that both fire.</a:t>
            </a:r>
          </a:p>
          <a:p>
            <a:pPr defTabSz="457189"/>
            <a:endParaRPr lang="en-GB" sz="1400" dirty="0">
              <a:solidFill>
                <a:srgbClr val="008000"/>
              </a:solidFill>
            </a:endParaRPr>
          </a:p>
          <a:p>
            <a:pPr defTabSz="457189"/>
            <a:r>
              <a:rPr lang="en-GB" sz="1400" dirty="0">
                <a:solidFill>
                  <a:srgbClr val="008000"/>
                </a:solidFill>
              </a:rPr>
              <a:t>The semi-classical analysis is however confusing:</a:t>
            </a:r>
          </a:p>
          <a:p>
            <a:pPr defTabSz="457189"/>
            <a:r>
              <a:rPr lang="en-GB" sz="1400" dirty="0">
                <a:solidFill>
                  <a:srgbClr val="008000"/>
                </a:solidFill>
              </a:rPr>
              <a:t>The wave-function has collapsed although there was no measurement performed with the green detector ?</a:t>
            </a:r>
          </a:p>
          <a:p>
            <a:pPr defTabSz="457189"/>
            <a:r>
              <a:rPr lang="en-GB" sz="1400" dirty="0">
                <a:solidFill>
                  <a:srgbClr val="008000"/>
                </a:solidFill>
              </a:rPr>
              <a:t>A non measurement collapses a wave-function ?</a:t>
            </a:r>
          </a:p>
          <a:p>
            <a:pPr defTabSz="457189"/>
            <a:endParaRPr lang="en-GB" sz="1200" dirty="0">
              <a:solidFill>
                <a:prstClr val="black"/>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568EC71-E9DF-9747-8228-C77FB3F880EF}" type="slidenum">
              <a:rPr lang="en-GB" smtClean="0">
                <a:solidFill>
                  <a:prstClr val="black">
                    <a:tint val="75000"/>
                  </a:prstClr>
                </a:solidFill>
              </a:rPr>
              <a:pPr/>
              <a:t>10</a:t>
            </a:fld>
            <a:endParaRPr lang="en-GB">
              <a:solidFill>
                <a:prstClr val="black">
                  <a:tint val="75000"/>
                </a:prstClr>
              </a:solidFill>
            </a:endParaRPr>
          </a:p>
        </p:txBody>
      </p:sp>
    </p:spTree>
    <p:extLst>
      <p:ext uri="{BB962C8B-B14F-4D97-AF65-F5344CB8AC3E}">
        <p14:creationId xmlns:p14="http://schemas.microsoft.com/office/powerpoint/2010/main" val="1155937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3981451" y="285750"/>
            <a:ext cx="3774110" cy="461665"/>
          </a:xfrm>
          <a:prstGeom prst="rect">
            <a:avLst/>
          </a:prstGeom>
          <a:noFill/>
          <a:ln w="9525">
            <a:noFill/>
            <a:miter lim="800000"/>
            <a:headEnd/>
            <a:tailEnd/>
          </a:ln>
        </p:spPr>
        <p:txBody>
          <a:bodyPr wrap="none">
            <a:spAutoFit/>
          </a:bodyPr>
          <a:lstStyle/>
          <a:p>
            <a:r>
              <a:rPr lang="en-US" sz="2400" b="1">
                <a:solidFill>
                  <a:srgbClr val="FF0000"/>
                </a:solidFill>
              </a:rPr>
              <a:t>The ‘Real’ World of Particles</a:t>
            </a:r>
          </a:p>
        </p:txBody>
      </p:sp>
      <p:sp>
        <p:nvSpPr>
          <p:cNvPr id="6147" name="Rectangle 1"/>
          <p:cNvSpPr>
            <a:spLocks noChangeArrowheads="1"/>
          </p:cNvSpPr>
          <p:nvPr/>
        </p:nvSpPr>
        <p:spPr bwMode="auto">
          <a:xfrm>
            <a:off x="3524251" y="-47840"/>
            <a:ext cx="184731" cy="438582"/>
          </a:xfrm>
          <a:prstGeom prst="rect">
            <a:avLst/>
          </a:prstGeom>
          <a:noFill/>
          <a:ln w="9525">
            <a:noFill/>
            <a:miter lim="800000"/>
            <a:headEnd/>
            <a:tailEnd/>
          </a:ln>
        </p:spPr>
        <p:txBody>
          <a:bodyPr wrap="none" anchor="ctr">
            <a:spAutoFit/>
          </a:bodyPr>
          <a:lstStyle/>
          <a:p>
            <a:pPr eaLnBrk="0" hangingPunct="0"/>
            <a:endParaRPr lang="en-US" sz="900" b="1"/>
          </a:p>
          <a:p>
            <a:pPr eaLnBrk="0" hangingPunct="0"/>
            <a:endParaRPr lang="en-US" sz="1350"/>
          </a:p>
        </p:txBody>
      </p:sp>
      <p:sp>
        <p:nvSpPr>
          <p:cNvPr id="6148" name="TextBox 14"/>
          <p:cNvSpPr txBox="1">
            <a:spLocks noChangeArrowheads="1"/>
          </p:cNvSpPr>
          <p:nvPr/>
        </p:nvSpPr>
        <p:spPr bwMode="auto">
          <a:xfrm>
            <a:off x="1752600" y="2171700"/>
            <a:ext cx="8972550" cy="2862322"/>
          </a:xfrm>
          <a:prstGeom prst="rect">
            <a:avLst/>
          </a:prstGeom>
          <a:noFill/>
          <a:ln w="9525">
            <a:noFill/>
            <a:miter lim="800000"/>
            <a:headEnd/>
            <a:tailEnd/>
          </a:ln>
        </p:spPr>
        <p:txBody>
          <a:bodyPr wrap="square">
            <a:spAutoFit/>
          </a:bodyPr>
          <a:lstStyle/>
          <a:p>
            <a:r>
              <a:rPr lang="en-US" sz="1500" dirty="0">
                <a:solidFill>
                  <a:srgbClr val="002060"/>
                </a:solidFill>
              </a:rPr>
              <a:t>W. Riegler:</a:t>
            </a:r>
          </a:p>
          <a:p>
            <a:endParaRPr lang="en-US" sz="1500" dirty="0">
              <a:solidFill>
                <a:srgbClr val="002060"/>
              </a:solidFill>
            </a:endParaRPr>
          </a:p>
          <a:p>
            <a:r>
              <a:rPr lang="en-US" sz="1500" dirty="0">
                <a:solidFill>
                  <a:srgbClr val="006600"/>
                </a:solidFill>
              </a:rPr>
              <a:t>“…a particle is an object that interacts with your detector such that you can follow it’s track, </a:t>
            </a:r>
          </a:p>
          <a:p>
            <a:endParaRPr lang="en-US" sz="1500" dirty="0">
              <a:solidFill>
                <a:srgbClr val="006600"/>
              </a:solidFill>
            </a:endParaRPr>
          </a:p>
          <a:p>
            <a:endParaRPr lang="en-US" sz="1500" dirty="0">
              <a:solidFill>
                <a:srgbClr val="006600"/>
              </a:solidFill>
            </a:endParaRPr>
          </a:p>
          <a:p>
            <a:r>
              <a:rPr lang="en-US" sz="1500" dirty="0">
                <a:solidFill>
                  <a:srgbClr val="002060"/>
                </a:solidFill>
              </a:rPr>
              <a:t>it interacts also in your readout electronics and will break it after some time,</a:t>
            </a:r>
          </a:p>
          <a:p>
            <a:endParaRPr lang="en-US" sz="1500" dirty="0">
              <a:solidFill>
                <a:srgbClr val="002060"/>
              </a:solidFill>
            </a:endParaRPr>
          </a:p>
          <a:p>
            <a:endParaRPr lang="en-US" sz="1500" dirty="0">
              <a:solidFill>
                <a:srgbClr val="006600"/>
              </a:solidFill>
            </a:endParaRPr>
          </a:p>
          <a:p>
            <a:r>
              <a:rPr lang="en-US" sz="1500" dirty="0">
                <a:solidFill>
                  <a:srgbClr val="006600"/>
                </a:solidFill>
              </a:rPr>
              <a:t>and if you a silly enough to stand in an intense particle beam for some time you will be dead …”</a:t>
            </a:r>
          </a:p>
          <a:p>
            <a:endParaRPr lang="en-US" sz="1500" b="1" dirty="0">
              <a:solidFill>
                <a:srgbClr val="006600"/>
              </a:solidFill>
            </a:endParaRPr>
          </a:p>
          <a:p>
            <a:endParaRPr lang="en-US" sz="1500" b="1" dirty="0">
              <a:solidFill>
                <a:srgbClr val="006600"/>
              </a:solidFill>
            </a:endParaRPr>
          </a:p>
          <a:p>
            <a:endParaRPr lang="en-US" sz="1500" b="1" dirty="0">
              <a:solidFill>
                <a:srgbClr val="006600"/>
              </a:solidFill>
            </a:endParaRPr>
          </a:p>
        </p:txBody>
      </p:sp>
      <p:sp>
        <p:nvSpPr>
          <p:cNvPr id="3" name="Footer Placeholder 2"/>
          <p:cNvSpPr>
            <a:spLocks noGrp="1"/>
          </p:cNvSpPr>
          <p:nvPr>
            <p:ph type="ftr" sz="quarter" idx="11"/>
          </p:nvPr>
        </p:nvSpPr>
        <p:spPr/>
        <p:txBody>
          <a:bodyPr/>
          <a:lstStyle/>
          <a:p>
            <a:pPr>
              <a:defRPr/>
            </a:pPr>
            <a:r>
              <a:rPr lang="en-US" smtClean="0"/>
              <a:t>W. Riegler/CERN</a:t>
            </a:r>
            <a:endParaRPr lang="en-US"/>
          </a:p>
        </p:txBody>
      </p:sp>
      <p:sp>
        <p:nvSpPr>
          <p:cNvPr id="4" name="Slide Number Placeholder 3"/>
          <p:cNvSpPr>
            <a:spLocks noGrp="1"/>
          </p:cNvSpPr>
          <p:nvPr>
            <p:ph type="sldNum" sz="quarter" idx="12"/>
          </p:nvPr>
        </p:nvSpPr>
        <p:spPr/>
        <p:txBody>
          <a:bodyPr/>
          <a:lstStyle/>
          <a:p>
            <a:pPr>
              <a:defRPr/>
            </a:pPr>
            <a:fld id="{6DDAAA4F-B066-4A7B-BF3F-CF49F130BA7F}" type="slidenum">
              <a:rPr lang="en-US" smtClean="0"/>
              <a:pPr>
                <a:defRPr/>
              </a:pPr>
              <a:t>11</a:t>
            </a:fld>
            <a:endParaRPr lang="en-US"/>
          </a:p>
        </p:txBody>
      </p:sp>
    </p:spTree>
    <p:extLst>
      <p:ext uri="{BB962C8B-B14F-4D97-AF65-F5344CB8AC3E}">
        <p14:creationId xmlns:p14="http://schemas.microsoft.com/office/powerpoint/2010/main" val="988060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0" y="84348"/>
            <a:ext cx="12192000" cy="461665"/>
          </a:xfrm>
          <a:prstGeom prst="rect">
            <a:avLst/>
          </a:prstGeom>
          <a:noFill/>
          <a:ln w="9525">
            <a:noFill/>
            <a:miter lim="800000"/>
            <a:headEnd/>
            <a:tailEnd/>
          </a:ln>
        </p:spPr>
        <p:txBody>
          <a:bodyPr wrap="square">
            <a:spAutoFit/>
          </a:bodyPr>
          <a:lstStyle/>
          <a:p>
            <a:pPr algn="ctr" defTabSz="685800" fontAlgn="base">
              <a:spcBef>
                <a:spcPct val="0"/>
              </a:spcBef>
              <a:spcAft>
                <a:spcPct val="0"/>
              </a:spcAft>
            </a:pPr>
            <a:r>
              <a:rPr lang="en-US" sz="2400" b="1" dirty="0">
                <a:solidFill>
                  <a:srgbClr val="FF0000"/>
                </a:solidFill>
              </a:rPr>
              <a:t>The ‘Real’ World of Particles</a:t>
            </a:r>
          </a:p>
        </p:txBody>
      </p:sp>
      <p:pic>
        <p:nvPicPr>
          <p:cNvPr id="7171" name="Picture 2"/>
          <p:cNvPicPr>
            <a:picLocks noChangeAspect="1" noChangeArrowheads="1"/>
          </p:cNvPicPr>
          <p:nvPr/>
        </p:nvPicPr>
        <p:blipFill>
          <a:blip r:embed="rId3" cstate="print"/>
          <a:srcRect/>
          <a:stretch>
            <a:fillRect/>
          </a:stretch>
        </p:blipFill>
        <p:spPr bwMode="auto">
          <a:xfrm>
            <a:off x="85152" y="3552043"/>
            <a:ext cx="4000500" cy="1232297"/>
          </a:xfrm>
          <a:prstGeom prst="rect">
            <a:avLst/>
          </a:prstGeom>
          <a:noFill/>
          <a:ln w="9525">
            <a:noFill/>
            <a:miter lim="800000"/>
            <a:headEnd/>
            <a:tailEnd/>
          </a:ln>
        </p:spPr>
      </p:pic>
      <p:pic>
        <p:nvPicPr>
          <p:cNvPr id="7172" name="Picture 3"/>
          <p:cNvPicPr>
            <a:picLocks noChangeAspect="1" noChangeArrowheads="1"/>
          </p:cNvPicPr>
          <p:nvPr/>
        </p:nvPicPr>
        <p:blipFill>
          <a:blip r:embed="rId4" cstate="print"/>
          <a:srcRect/>
          <a:stretch>
            <a:fillRect/>
          </a:stretch>
        </p:blipFill>
        <p:spPr bwMode="auto">
          <a:xfrm>
            <a:off x="1144108" y="4844977"/>
            <a:ext cx="2919413" cy="1243013"/>
          </a:xfrm>
          <a:prstGeom prst="rect">
            <a:avLst/>
          </a:prstGeom>
          <a:noFill/>
          <a:ln w="9525">
            <a:noFill/>
            <a:miter lim="800000"/>
            <a:headEnd/>
            <a:tailEnd/>
          </a:ln>
        </p:spPr>
      </p:pic>
      <p:sp>
        <p:nvSpPr>
          <p:cNvPr id="7173" name="TextBox 7"/>
          <p:cNvSpPr txBox="1">
            <a:spLocks noChangeArrowheads="1"/>
          </p:cNvSpPr>
          <p:nvPr/>
        </p:nvSpPr>
        <p:spPr bwMode="auto">
          <a:xfrm>
            <a:off x="436794" y="3130477"/>
            <a:ext cx="2259016" cy="300082"/>
          </a:xfrm>
          <a:prstGeom prst="rect">
            <a:avLst/>
          </a:prstGeom>
          <a:noFill/>
          <a:ln w="9525">
            <a:noFill/>
            <a:miter lim="800000"/>
            <a:headEnd/>
            <a:tailEnd/>
          </a:ln>
        </p:spPr>
        <p:txBody>
          <a:bodyPr wrap="none">
            <a:spAutoFit/>
          </a:bodyPr>
          <a:lstStyle/>
          <a:p>
            <a:pPr defTabSz="685800" fontAlgn="base">
              <a:spcBef>
                <a:spcPct val="0"/>
              </a:spcBef>
              <a:spcAft>
                <a:spcPct val="0"/>
              </a:spcAft>
            </a:pPr>
            <a:r>
              <a:rPr lang="en-US" sz="1350" b="1">
                <a:solidFill>
                  <a:srgbClr val="009900"/>
                </a:solidFill>
              </a:rPr>
              <a:t>Elektro-Weak Lagrangian</a:t>
            </a:r>
          </a:p>
        </p:txBody>
      </p:sp>
      <p:sp>
        <p:nvSpPr>
          <p:cNvPr id="7174" name="TextBox 8"/>
          <p:cNvSpPr txBox="1">
            <a:spLocks noChangeArrowheads="1"/>
          </p:cNvSpPr>
          <p:nvPr/>
        </p:nvSpPr>
        <p:spPr bwMode="auto">
          <a:xfrm>
            <a:off x="-20406" y="6235625"/>
            <a:ext cx="1338828" cy="300082"/>
          </a:xfrm>
          <a:prstGeom prst="rect">
            <a:avLst/>
          </a:prstGeom>
          <a:noFill/>
          <a:ln w="9525">
            <a:noFill/>
            <a:miter lim="800000"/>
            <a:headEnd/>
            <a:tailEnd/>
          </a:ln>
        </p:spPr>
        <p:txBody>
          <a:bodyPr wrap="none">
            <a:spAutoFit/>
          </a:bodyPr>
          <a:lstStyle/>
          <a:p>
            <a:pPr defTabSz="685800" fontAlgn="base">
              <a:spcBef>
                <a:spcPct val="0"/>
              </a:spcBef>
              <a:spcAft>
                <a:spcPct val="0"/>
              </a:spcAft>
            </a:pPr>
            <a:r>
              <a:rPr lang="en-US" sz="1350" b="1">
                <a:solidFill>
                  <a:srgbClr val="002060"/>
                </a:solidFill>
              </a:rPr>
              <a:t>Higgs Particle</a:t>
            </a:r>
          </a:p>
        </p:txBody>
      </p:sp>
      <p:cxnSp>
        <p:nvCxnSpPr>
          <p:cNvPr id="11" name="Straight Arrow Connector 10"/>
          <p:cNvCxnSpPr/>
          <p:nvPr/>
        </p:nvCxnSpPr>
        <p:spPr>
          <a:xfrm flipV="1">
            <a:off x="208195" y="5302177"/>
            <a:ext cx="685799" cy="6858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7176" name="Rectangle 1"/>
          <p:cNvSpPr>
            <a:spLocks noChangeArrowheads="1"/>
          </p:cNvSpPr>
          <p:nvPr/>
        </p:nvSpPr>
        <p:spPr bwMode="auto">
          <a:xfrm>
            <a:off x="3233785" y="242617"/>
            <a:ext cx="184731" cy="438582"/>
          </a:xfrm>
          <a:prstGeom prst="rect">
            <a:avLst/>
          </a:prstGeom>
          <a:noFill/>
          <a:ln w="9525">
            <a:noFill/>
            <a:miter lim="800000"/>
            <a:headEnd/>
            <a:tailEnd/>
          </a:ln>
        </p:spPr>
        <p:txBody>
          <a:bodyPr wrap="none" anchor="ctr">
            <a:spAutoFit/>
          </a:bodyPr>
          <a:lstStyle/>
          <a:p>
            <a:pPr defTabSz="685800" eaLnBrk="0" fontAlgn="base" hangingPunct="0">
              <a:spcBef>
                <a:spcPct val="0"/>
              </a:spcBef>
              <a:spcAft>
                <a:spcPct val="0"/>
              </a:spcAft>
            </a:pPr>
            <a:endParaRPr lang="en-US" sz="900" b="1">
              <a:solidFill>
                <a:srgbClr val="000000"/>
              </a:solidFill>
            </a:endParaRPr>
          </a:p>
          <a:p>
            <a:pPr defTabSz="685800" eaLnBrk="0" fontAlgn="base" hangingPunct="0">
              <a:spcBef>
                <a:spcPct val="0"/>
              </a:spcBef>
              <a:spcAft>
                <a:spcPct val="0"/>
              </a:spcAft>
            </a:pPr>
            <a:endParaRPr lang="en-US" sz="1350">
              <a:solidFill>
                <a:srgbClr val="000000"/>
              </a:solidFill>
            </a:endParaRPr>
          </a:p>
        </p:txBody>
      </p:sp>
      <p:cxnSp>
        <p:nvCxnSpPr>
          <p:cNvPr id="13" name="Straight Connector 12"/>
          <p:cNvCxnSpPr/>
          <p:nvPr/>
        </p:nvCxnSpPr>
        <p:spPr>
          <a:xfrm>
            <a:off x="1008293" y="5187877"/>
            <a:ext cx="2571750" cy="1191"/>
          </a:xfrm>
          <a:prstGeom prst="line">
            <a:avLst/>
          </a:prstGeom>
        </p:spPr>
        <p:style>
          <a:lnRef idx="2">
            <a:schemeClr val="accent1"/>
          </a:lnRef>
          <a:fillRef idx="0">
            <a:schemeClr val="accent1"/>
          </a:fillRef>
          <a:effectRef idx="1">
            <a:schemeClr val="accent1"/>
          </a:effectRef>
          <a:fontRef idx="minor">
            <a:schemeClr val="tx1"/>
          </a:fontRef>
        </p:style>
      </p:cxnSp>
      <p:pic>
        <p:nvPicPr>
          <p:cNvPr id="14" name="Picture 3" descr="C:\X\lectures\ars_electronica\SMelementsEnglish.jpg"/>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41119" y="513139"/>
            <a:ext cx="3181026" cy="2414705"/>
          </a:xfrm>
          <a:prstGeom prst="rect">
            <a:avLst/>
          </a:prstGeom>
          <a:noFill/>
        </p:spPr>
      </p:pic>
      <p:pic>
        <p:nvPicPr>
          <p:cNvPr id="3" name="Picture 2"/>
          <p:cNvPicPr>
            <a:picLocks noChangeAspect="1"/>
          </p:cNvPicPr>
          <p:nvPr/>
        </p:nvPicPr>
        <p:blipFill>
          <a:blip r:embed="rId6"/>
          <a:stretch>
            <a:fillRect/>
          </a:stretch>
        </p:blipFill>
        <p:spPr>
          <a:xfrm>
            <a:off x="7604760" y="803323"/>
            <a:ext cx="4457700" cy="5801201"/>
          </a:xfrm>
          <a:prstGeom prst="rect">
            <a:avLst/>
          </a:prstGeom>
        </p:spPr>
      </p:pic>
      <p:sp>
        <p:nvSpPr>
          <p:cNvPr id="4" name="Slide Number Placeholder 3"/>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12</a:t>
            </a:fld>
            <a:endParaRPr lang="en-US">
              <a:solidFill>
                <a:srgbClr val="000000"/>
              </a:solidFill>
            </a:endParaRPr>
          </a:p>
        </p:txBody>
      </p:sp>
      <p:sp>
        <p:nvSpPr>
          <p:cNvPr id="15" name="Rectangle 14"/>
          <p:cNvSpPr/>
          <p:nvPr/>
        </p:nvSpPr>
        <p:spPr>
          <a:xfrm>
            <a:off x="4233610" y="1526657"/>
            <a:ext cx="2929247" cy="4039567"/>
          </a:xfrm>
          <a:prstGeom prst="rect">
            <a:avLst/>
          </a:prstGeom>
        </p:spPr>
        <p:txBody>
          <a:bodyPr wrap="square">
            <a:spAutoFit/>
          </a:bodyPr>
          <a:lstStyle/>
          <a:p>
            <a:pPr marL="285750" indent="-285750" defTabSz="914400" eaLnBrk="0" fontAlgn="base" hangingPunct="0">
              <a:lnSpc>
                <a:spcPct val="90000"/>
              </a:lnSpc>
              <a:spcBef>
                <a:spcPct val="0"/>
              </a:spcBef>
              <a:spcAft>
                <a:spcPct val="0"/>
              </a:spcAft>
              <a:buClr>
                <a:srgbClr val="008000"/>
              </a:buClr>
              <a:buSzPct val="70000"/>
              <a:buFont typeface="Arial" charset="0"/>
              <a:buChar char="•"/>
            </a:pPr>
            <a:r>
              <a:rPr lang="en-US" sz="1500" dirty="0">
                <a:solidFill>
                  <a:srgbClr val="000090"/>
                </a:solidFill>
                <a:latin typeface="Arial" charset="0"/>
                <a:ea typeface="ＭＳ Ｐゴシック"/>
                <a:cs typeface="ＭＳ Ｐゴシック" charset="0"/>
              </a:rPr>
              <a:t>Quarks are not seen as free particles,  they form Mesons and </a:t>
            </a:r>
            <a:r>
              <a:rPr lang="en-US" sz="1500" dirty="0" smtClean="0">
                <a:solidFill>
                  <a:srgbClr val="000090"/>
                </a:solidFill>
                <a:latin typeface="Arial" charset="0"/>
                <a:ea typeface="ＭＳ Ｐゴシック"/>
                <a:cs typeface="ＭＳ Ｐゴシック" charset="0"/>
              </a:rPr>
              <a:t>Baryons, jets at high energies</a:t>
            </a:r>
            <a:endParaRPr lang="en-US" sz="1500" dirty="0">
              <a:solidFill>
                <a:srgbClr val="000090"/>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endParaRPr lang="en-US" sz="1500" dirty="0">
              <a:solidFill>
                <a:srgbClr val="000090"/>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r>
              <a:rPr lang="en-US" sz="1500" dirty="0">
                <a:solidFill>
                  <a:srgbClr val="008F00"/>
                </a:solidFill>
                <a:latin typeface="Arial" charset="0"/>
                <a:ea typeface="ＭＳ Ｐゴシック"/>
                <a:cs typeface="ＭＳ Ｐゴシック" charset="0"/>
              </a:rPr>
              <a:t>Gluons not seen as free particles</a:t>
            </a:r>
          </a:p>
          <a:p>
            <a:pPr marL="285750" indent="-285750" defTabSz="914400" eaLnBrk="0" fontAlgn="base" hangingPunct="0">
              <a:lnSpc>
                <a:spcPct val="90000"/>
              </a:lnSpc>
              <a:spcBef>
                <a:spcPct val="0"/>
              </a:spcBef>
              <a:spcAft>
                <a:spcPct val="0"/>
              </a:spcAft>
              <a:buClr>
                <a:srgbClr val="008000"/>
              </a:buClr>
              <a:buSzPct val="70000"/>
              <a:buFont typeface="Arial" charset="0"/>
              <a:buChar char="•"/>
            </a:pPr>
            <a:endParaRPr lang="en-US" sz="1500" dirty="0">
              <a:solidFill>
                <a:srgbClr val="000090"/>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r>
              <a:rPr lang="en-US" sz="1500" dirty="0">
                <a:solidFill>
                  <a:srgbClr val="000090"/>
                </a:solidFill>
                <a:latin typeface="Arial" charset="0"/>
                <a:ea typeface="ＭＳ Ｐゴシック"/>
                <a:cs typeface="ＭＳ Ｐゴシック" charset="0"/>
              </a:rPr>
              <a:t>W, Z, H decay ‘instantly’ </a:t>
            </a:r>
          </a:p>
          <a:p>
            <a:pPr marL="285750" indent="-285750" defTabSz="914400" eaLnBrk="0" fontAlgn="base" hangingPunct="0">
              <a:lnSpc>
                <a:spcPct val="90000"/>
              </a:lnSpc>
              <a:spcBef>
                <a:spcPct val="0"/>
              </a:spcBef>
              <a:spcAft>
                <a:spcPct val="0"/>
              </a:spcAft>
              <a:buClr>
                <a:srgbClr val="008000"/>
              </a:buClr>
              <a:buSzPct val="70000"/>
              <a:buFont typeface="Arial" charset="0"/>
              <a:buChar char="•"/>
            </a:pPr>
            <a:endParaRPr lang="en-US" sz="1500" dirty="0">
              <a:solidFill>
                <a:srgbClr val="000090"/>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r>
              <a:rPr lang="en-US" sz="1500" dirty="0">
                <a:solidFill>
                  <a:srgbClr val="008F00"/>
                </a:solidFill>
                <a:latin typeface="Arial" charset="0"/>
                <a:ea typeface="ＭＳ Ｐゴシック"/>
                <a:cs typeface="ＭＳ Ｐゴシック" charset="0"/>
              </a:rPr>
              <a:t>Neutrinos do not interact in our collider detectors</a:t>
            </a:r>
          </a:p>
          <a:p>
            <a:pPr marL="285750" indent="-285750" defTabSz="914400" eaLnBrk="0" fontAlgn="base" hangingPunct="0">
              <a:lnSpc>
                <a:spcPct val="90000"/>
              </a:lnSpc>
              <a:spcBef>
                <a:spcPct val="0"/>
              </a:spcBef>
              <a:spcAft>
                <a:spcPct val="0"/>
              </a:spcAft>
              <a:buClr>
                <a:srgbClr val="008000"/>
              </a:buClr>
              <a:buSzPct val="70000"/>
              <a:buFont typeface="Arial" charset="0"/>
              <a:buChar char="•"/>
            </a:pPr>
            <a:endParaRPr lang="en-US" sz="1500" dirty="0">
              <a:solidFill>
                <a:schemeClr val="accent2">
                  <a:lumMod val="50000"/>
                </a:schemeClr>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r>
              <a:rPr lang="mr-IN" sz="1500" dirty="0">
                <a:solidFill>
                  <a:schemeClr val="accent2">
                    <a:lumMod val="50000"/>
                  </a:schemeClr>
                </a:solidFill>
                <a:latin typeface="Arial" charset="0"/>
                <a:ea typeface="ＭＳ Ｐゴシック"/>
                <a:cs typeface="ＭＳ Ｐゴシック" charset="0"/>
              </a:rPr>
              <a:t>…</a:t>
            </a:r>
            <a:endParaRPr lang="en-US" sz="1500" dirty="0">
              <a:solidFill>
                <a:schemeClr val="accent2">
                  <a:lumMod val="50000"/>
                </a:schemeClr>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endParaRPr lang="en-US" sz="1500" dirty="0">
              <a:solidFill>
                <a:schemeClr val="accent2">
                  <a:lumMod val="50000"/>
                </a:schemeClr>
              </a:solidFill>
              <a:latin typeface="Arial" charset="0"/>
              <a:ea typeface="ＭＳ Ｐゴシック"/>
              <a:cs typeface="ＭＳ Ｐゴシック" charset="0"/>
            </a:endParaRPr>
          </a:p>
          <a:p>
            <a:pPr marL="285750" indent="-285750" defTabSz="914400" eaLnBrk="0" fontAlgn="base" hangingPunct="0">
              <a:lnSpc>
                <a:spcPct val="90000"/>
              </a:lnSpc>
              <a:spcBef>
                <a:spcPct val="0"/>
              </a:spcBef>
              <a:spcAft>
                <a:spcPct val="0"/>
              </a:spcAft>
              <a:buClr>
                <a:srgbClr val="008000"/>
              </a:buClr>
              <a:buSzPct val="70000"/>
              <a:buFont typeface="Arial" charset="0"/>
              <a:buChar char="•"/>
            </a:pPr>
            <a:r>
              <a:rPr lang="en-US" sz="1500" dirty="0">
                <a:solidFill>
                  <a:srgbClr val="002060"/>
                </a:solidFill>
                <a:latin typeface="Arial" charset="0"/>
                <a:ea typeface="ＭＳ Ｐゴシック"/>
                <a:cs typeface="ＭＳ Ｐゴシック" charset="0"/>
              </a:rPr>
              <a:t>A lot of tricks needed to be invented to ‘see’ this standard model </a:t>
            </a:r>
            <a:r>
              <a:rPr lang="mr-IN" sz="1500" dirty="0">
                <a:solidFill>
                  <a:srgbClr val="002060"/>
                </a:solidFill>
                <a:latin typeface="Arial" charset="0"/>
                <a:ea typeface="ＭＳ Ｐゴシック"/>
                <a:cs typeface="ＭＳ Ｐゴシック" charset="0"/>
              </a:rPr>
              <a:t>…</a:t>
            </a:r>
            <a:endParaRPr lang="en-US" sz="1500" dirty="0">
              <a:solidFill>
                <a:srgbClr val="00206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dirty="0">
              <a:solidFill>
                <a:srgbClr val="000090"/>
              </a:solidFill>
              <a:latin typeface="Arial" charset="0"/>
              <a:ea typeface="ＭＳ Ｐゴシック"/>
              <a:cs typeface="ＭＳ Ｐゴシック" charset="0"/>
            </a:endParaRPr>
          </a:p>
        </p:txBody>
      </p:sp>
    </p:spTree>
    <p:extLst>
      <p:ext uri="{BB962C8B-B14F-4D97-AF65-F5344CB8AC3E}">
        <p14:creationId xmlns:p14="http://schemas.microsoft.com/office/powerpoint/2010/main" val="18882814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E:\junk\scan0012.jpg"/>
          <p:cNvPicPr>
            <a:picLocks noChangeAspect="1" noChangeArrowheads="1"/>
          </p:cNvPicPr>
          <p:nvPr/>
        </p:nvPicPr>
        <p:blipFill rotWithShape="1">
          <a:blip r:embed="rId2" cstate="print"/>
          <a:srcRect b="6008"/>
          <a:stretch/>
        </p:blipFill>
        <p:spPr bwMode="auto">
          <a:xfrm>
            <a:off x="5334000" y="1"/>
            <a:ext cx="5306396" cy="6857999"/>
          </a:xfrm>
          <a:prstGeom prst="rect">
            <a:avLst/>
          </a:prstGeom>
          <a:noFill/>
          <a:ln w="9525">
            <a:noFill/>
            <a:miter lim="800000"/>
            <a:headEnd/>
            <a:tailEnd/>
          </a:ln>
        </p:spPr>
      </p:pic>
      <p:sp>
        <p:nvSpPr>
          <p:cNvPr id="2" name="Rectangle 1"/>
          <p:cNvSpPr/>
          <p:nvPr/>
        </p:nvSpPr>
        <p:spPr>
          <a:xfrm>
            <a:off x="718843" y="2346690"/>
            <a:ext cx="2743200" cy="1338828"/>
          </a:xfrm>
          <a:prstGeom prst="rect">
            <a:avLst/>
          </a:prstGeom>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500" dirty="0">
                <a:solidFill>
                  <a:srgbClr val="333399"/>
                </a:solidFill>
                <a:latin typeface="Arial" charset="0"/>
                <a:ea typeface="ＭＳ Ｐゴシック"/>
                <a:cs typeface="ＭＳ Ｐゴシック" charset="0"/>
              </a:rPr>
              <a:t>A selection of particles listed by the particle data group.</a:t>
            </a:r>
          </a:p>
          <a:p>
            <a:pPr defTabSz="914400" eaLnBrk="0" fontAlgn="base" hangingPunct="0">
              <a:lnSpc>
                <a:spcPct val="90000"/>
              </a:lnSpc>
              <a:spcBef>
                <a:spcPct val="0"/>
              </a:spcBef>
              <a:spcAft>
                <a:spcPct val="0"/>
              </a:spcAft>
              <a:buClr>
                <a:srgbClr val="008000"/>
              </a:buClr>
              <a:buSzPct val="70000"/>
            </a:pPr>
            <a:endParaRPr lang="en-US" sz="1500"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6600"/>
                </a:solidFill>
                <a:latin typeface="Arial" charset="0"/>
                <a:ea typeface="ＭＳ Ｐゴシック"/>
                <a:cs typeface="ＭＳ Ｐゴシック" charset="0"/>
              </a:rPr>
              <a:t>How can we tell them apart in our detector ?!</a:t>
            </a:r>
          </a:p>
        </p:txBody>
      </p:sp>
    </p:spTree>
    <p:extLst>
      <p:ext uri="{BB962C8B-B14F-4D97-AF65-F5344CB8AC3E}">
        <p14:creationId xmlns:p14="http://schemas.microsoft.com/office/powerpoint/2010/main" val="42377428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52440" y="1900279"/>
            <a:ext cx="3429000" cy="2377574"/>
          </a:xfrm>
          <a:prstGeom prst="rect">
            <a:avLst/>
          </a:prstGeom>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500" dirty="0">
                <a:solidFill>
                  <a:srgbClr val="000090"/>
                </a:solidFill>
                <a:latin typeface="Arial" charset="0"/>
                <a:ea typeface="ＭＳ Ｐゴシック"/>
                <a:cs typeface="ＭＳ Ｐゴシック" charset="0"/>
              </a:rPr>
              <a:t>Out of the hundreds of known particles, these are the only hadrons that have a lifetime long enough to produce a track of &gt;1um before they decay (at GeV Level).</a:t>
            </a:r>
          </a:p>
          <a:p>
            <a:pPr defTabSz="914400" eaLnBrk="0" fontAlgn="base" hangingPunct="0">
              <a:lnSpc>
                <a:spcPct val="90000"/>
              </a:lnSpc>
              <a:spcBef>
                <a:spcPct val="0"/>
              </a:spcBef>
              <a:spcAft>
                <a:spcPct val="0"/>
              </a:spcAft>
              <a:buClr>
                <a:srgbClr val="008000"/>
              </a:buClr>
              <a:buSzPct val="70000"/>
            </a:pPr>
            <a:endParaRPr lang="en-US" sz="1500" dirty="0">
              <a:solidFill>
                <a:srgbClr val="0066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6600"/>
                </a:solidFill>
                <a:latin typeface="Arial" charset="0"/>
                <a:ea typeface="ＭＳ Ｐゴシック"/>
                <a:cs typeface="ＭＳ Ｐゴシック" charset="0"/>
              </a:rPr>
              <a:t>Some of them decay after flying only a few hundred um.</a:t>
            </a:r>
          </a:p>
          <a:p>
            <a:pPr defTabSz="914400" eaLnBrk="0" fontAlgn="base" hangingPunct="0">
              <a:lnSpc>
                <a:spcPct val="90000"/>
              </a:lnSpc>
              <a:spcBef>
                <a:spcPct val="0"/>
              </a:spcBef>
              <a:spcAft>
                <a:spcPct val="0"/>
              </a:spcAft>
              <a:buClr>
                <a:srgbClr val="008000"/>
              </a:buClr>
              <a:buSzPct val="70000"/>
            </a:pPr>
            <a:endParaRPr lang="en-US" sz="1500" dirty="0">
              <a:solidFill>
                <a:srgbClr val="0066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0090"/>
                </a:solidFill>
                <a:latin typeface="Arial" charset="0"/>
                <a:ea typeface="ＭＳ Ｐゴシック"/>
                <a:cs typeface="ＭＳ Ｐゴシック" charset="0"/>
              </a:rPr>
              <a:t>Others traverse the entire detector.</a:t>
            </a:r>
          </a:p>
          <a:p>
            <a:pPr defTabSz="914400" eaLnBrk="0" fontAlgn="base" hangingPunct="0">
              <a:lnSpc>
                <a:spcPct val="90000"/>
              </a:lnSpc>
              <a:spcBef>
                <a:spcPct val="0"/>
              </a:spcBef>
              <a:spcAft>
                <a:spcPct val="0"/>
              </a:spcAft>
              <a:buClr>
                <a:srgbClr val="008000"/>
              </a:buClr>
              <a:buSzPct val="70000"/>
            </a:pPr>
            <a:endParaRPr lang="en-US" sz="1500" b="1" dirty="0">
              <a:solidFill>
                <a:srgbClr val="333399"/>
              </a:solidFill>
              <a:latin typeface="Arial" charset="0"/>
              <a:ea typeface="ＭＳ Ｐゴシック"/>
              <a:cs typeface="ＭＳ Ｐゴシック" charset="0"/>
            </a:endParaRPr>
          </a:p>
        </p:txBody>
      </p:sp>
      <p:grpSp>
        <p:nvGrpSpPr>
          <p:cNvPr id="6" name="Group 5"/>
          <p:cNvGrpSpPr/>
          <p:nvPr/>
        </p:nvGrpSpPr>
        <p:grpSpPr>
          <a:xfrm>
            <a:off x="5943600" y="9813"/>
            <a:ext cx="3620602" cy="6712118"/>
            <a:chOff x="4304198" y="9813"/>
            <a:chExt cx="3620602" cy="6712118"/>
          </a:xfrm>
        </p:grpSpPr>
        <p:grpSp>
          <p:nvGrpSpPr>
            <p:cNvPr id="2" name="Group 1"/>
            <p:cNvGrpSpPr/>
            <p:nvPr/>
          </p:nvGrpSpPr>
          <p:grpSpPr>
            <a:xfrm>
              <a:off x="4343400" y="9813"/>
              <a:ext cx="3581400" cy="6712118"/>
              <a:chOff x="2209800" y="69682"/>
              <a:chExt cx="3581400" cy="6712118"/>
            </a:xfrm>
          </p:grpSpPr>
          <p:pic>
            <p:nvPicPr>
              <p:cNvPr id="27650" name="Picture 2" descr="scan0020"/>
              <p:cNvPicPr>
                <a:picLocks noChangeAspect="1" noChangeArrowheads="1"/>
              </p:cNvPicPr>
              <p:nvPr/>
            </p:nvPicPr>
            <p:blipFill>
              <a:blip r:embed="rId2" cstate="print"/>
              <a:srcRect l="2707"/>
              <a:stretch>
                <a:fillRect/>
              </a:stretch>
            </p:blipFill>
            <p:spPr bwMode="auto">
              <a:xfrm>
                <a:off x="2286000" y="69682"/>
                <a:ext cx="3505200" cy="5029200"/>
              </a:xfrm>
              <a:prstGeom prst="rect">
                <a:avLst/>
              </a:prstGeom>
              <a:noFill/>
              <a:ln w="9525">
                <a:noFill/>
                <a:miter lim="800000"/>
                <a:headEnd/>
                <a:tailEnd/>
              </a:ln>
            </p:spPr>
          </p:pic>
          <p:pic>
            <p:nvPicPr>
              <p:cNvPr id="27651" name="Picture 3" descr="scan0021"/>
              <p:cNvPicPr>
                <a:picLocks noChangeAspect="1" noChangeArrowheads="1"/>
              </p:cNvPicPr>
              <p:nvPr/>
            </p:nvPicPr>
            <p:blipFill>
              <a:blip r:embed="rId3" cstate="print"/>
              <a:srcRect l="667"/>
              <a:stretch>
                <a:fillRect/>
              </a:stretch>
            </p:blipFill>
            <p:spPr bwMode="auto">
              <a:xfrm>
                <a:off x="2209800" y="5041731"/>
                <a:ext cx="3179064" cy="1740069"/>
              </a:xfrm>
              <a:prstGeom prst="rect">
                <a:avLst/>
              </a:prstGeom>
              <a:noFill/>
              <a:ln w="9525">
                <a:noFill/>
                <a:miter lim="800000"/>
                <a:headEnd/>
                <a:tailEnd/>
              </a:ln>
            </p:spPr>
          </p:pic>
        </p:grpSp>
        <p:sp>
          <p:nvSpPr>
            <p:cNvPr id="4" name="Rectangle 3"/>
            <p:cNvSpPr/>
            <p:nvPr/>
          </p:nvSpPr>
          <p:spPr bwMode="auto">
            <a:xfrm>
              <a:off x="4304198" y="484751"/>
              <a:ext cx="2937326" cy="9695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defTabSz="914400" eaLnBrk="0" fontAlgn="base" hangingPunct="0">
                <a:lnSpc>
                  <a:spcPct val="90000"/>
                </a:lnSpc>
                <a:spcBef>
                  <a:spcPct val="30000"/>
                </a:spcBef>
                <a:spcAft>
                  <a:spcPct val="0"/>
                </a:spcAft>
                <a:buClr>
                  <a:srgbClr val="008000"/>
                </a:buClr>
                <a:buSzPct val="70000"/>
              </a:pPr>
              <a:endParaRPr lang="en-US" sz="1500" b="1">
                <a:latin typeface="Arial" pitchFamily="34" charset="0"/>
              </a:endParaRPr>
            </a:p>
          </p:txBody>
        </p:sp>
      </p:grpSp>
    </p:spTree>
    <p:extLst>
      <p:ext uri="{BB962C8B-B14F-4D97-AF65-F5344CB8AC3E}">
        <p14:creationId xmlns:p14="http://schemas.microsoft.com/office/powerpoint/2010/main" val="47274550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2"/>
          </p:nvPr>
        </p:nvSpPr>
        <p:spPr/>
        <p:txBody>
          <a:bodyPr/>
          <a:lstStyle/>
          <a:p>
            <a:pPr>
              <a:defRPr/>
            </a:pPr>
            <a:r>
              <a:rPr lang="en-US" smtClean="0">
                <a:solidFill>
                  <a:srgbClr val="000000"/>
                </a:solidFill>
              </a:rPr>
              <a:t>W. Riegler/CERN</a:t>
            </a:r>
            <a:endParaRPr lang="en-US">
              <a:solidFill>
                <a:srgbClr val="000000"/>
              </a:solidFill>
            </a:endParaRPr>
          </a:p>
        </p:txBody>
      </p:sp>
      <p:pic>
        <p:nvPicPr>
          <p:cNvPr id="4" name="Picture 3"/>
          <p:cNvPicPr>
            <a:picLocks noChangeAspect="1"/>
          </p:cNvPicPr>
          <p:nvPr/>
        </p:nvPicPr>
        <p:blipFill>
          <a:blip r:embed="rId2"/>
          <a:stretch>
            <a:fillRect/>
          </a:stretch>
        </p:blipFill>
        <p:spPr>
          <a:xfrm>
            <a:off x="1421028" y="1230013"/>
            <a:ext cx="4375980" cy="2600582"/>
          </a:xfrm>
          <a:prstGeom prst="rect">
            <a:avLst/>
          </a:prstGeom>
        </p:spPr>
      </p:pic>
      <p:sp>
        <p:nvSpPr>
          <p:cNvPr id="5" name="Text Box 17"/>
          <p:cNvSpPr txBox="1">
            <a:spLocks noChangeArrowheads="1"/>
          </p:cNvSpPr>
          <p:nvPr/>
        </p:nvSpPr>
        <p:spPr bwMode="auto">
          <a:xfrm>
            <a:off x="1524000" y="167440"/>
            <a:ext cx="9144000" cy="341632"/>
          </a:xfrm>
          <a:prstGeom prst="rect">
            <a:avLst/>
          </a:prstGeom>
          <a:noFill/>
          <a:ln w="9525">
            <a:noFill/>
            <a:miter lim="800000"/>
            <a:headEnd/>
            <a:tailEnd/>
          </a:ln>
        </p:spPr>
        <p:txBody>
          <a:bodyPr wrap="square">
            <a:spAutoFit/>
          </a:bodyPr>
          <a:lstStyle/>
          <a:p>
            <a:pPr algn="ctr" eaLnBrk="0" hangingPunct="0">
              <a:lnSpc>
                <a:spcPct val="90000"/>
              </a:lnSpc>
              <a:spcBef>
                <a:spcPct val="30000"/>
              </a:spcBef>
              <a:buClr>
                <a:srgbClr val="008000"/>
              </a:buClr>
              <a:buSzPct val="70000"/>
              <a:buFont typeface="Wingdings" pitchFamily="2" charset="2"/>
              <a:buNone/>
            </a:pPr>
            <a:r>
              <a:rPr lang="en-US" b="1" dirty="0" err="1">
                <a:solidFill>
                  <a:srgbClr val="FF0000"/>
                </a:solidFill>
                <a:latin typeface="Arial" pitchFamily="34" charset="0"/>
              </a:rPr>
              <a:t>LHCb</a:t>
            </a:r>
            <a:r>
              <a:rPr lang="en-US" b="1" dirty="0">
                <a:solidFill>
                  <a:srgbClr val="FF0000"/>
                </a:solidFill>
                <a:latin typeface="Arial" pitchFamily="34" charset="0"/>
              </a:rPr>
              <a:t> B decay</a:t>
            </a:r>
            <a:endParaRPr lang="en-US" b="1" baseline="30000" dirty="0">
              <a:solidFill>
                <a:srgbClr val="FF0000"/>
              </a:solidFill>
              <a:latin typeface="Arial" pitchFamily="34" charset="0"/>
            </a:endParaRPr>
          </a:p>
        </p:txBody>
      </p:sp>
      <p:pic>
        <p:nvPicPr>
          <p:cNvPr id="6" name="Picture 5"/>
          <p:cNvPicPr>
            <a:picLocks noChangeAspect="1"/>
          </p:cNvPicPr>
          <p:nvPr/>
        </p:nvPicPr>
        <p:blipFill>
          <a:blip r:embed="rId3"/>
          <a:stretch>
            <a:fillRect/>
          </a:stretch>
        </p:blipFill>
        <p:spPr>
          <a:xfrm>
            <a:off x="6293837" y="2944385"/>
            <a:ext cx="4613398" cy="3077474"/>
          </a:xfrm>
          <a:prstGeom prst="rect">
            <a:avLst/>
          </a:prstGeom>
        </p:spPr>
      </p:pic>
      <p:sp>
        <p:nvSpPr>
          <p:cNvPr id="8" name="Slide Number Placeholder 7"/>
          <p:cNvSpPr>
            <a:spLocks noGrp="1"/>
          </p:cNvSpPr>
          <p:nvPr>
            <p:ph type="sldNum" sz="quarter" idx="11"/>
          </p:nvPr>
        </p:nvSpPr>
        <p:spPr/>
        <p:txBody>
          <a:bodyPr/>
          <a:lstStyle/>
          <a:p>
            <a:pPr>
              <a:defRPr/>
            </a:pPr>
            <a:fld id="{92867009-9A60-45DA-B5DC-745A8E92BB83}" type="slidenum">
              <a:rPr lang="en-US" smtClean="0">
                <a:solidFill>
                  <a:srgbClr val="000000"/>
                </a:solidFill>
              </a:rPr>
              <a:pPr>
                <a:defRPr/>
              </a:pPr>
              <a:t>15</a:t>
            </a:fld>
            <a:endParaRPr lang="en-US" dirty="0">
              <a:solidFill>
                <a:srgbClr val="000000"/>
              </a:solidFill>
            </a:endParaRPr>
          </a:p>
        </p:txBody>
      </p:sp>
    </p:spTree>
    <p:extLst>
      <p:ext uri="{BB962C8B-B14F-4D97-AF65-F5344CB8AC3E}">
        <p14:creationId xmlns:p14="http://schemas.microsoft.com/office/powerpoint/2010/main" val="214494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scan0022"/>
          <p:cNvPicPr>
            <a:picLocks noChangeAspect="1" noChangeArrowheads="1"/>
          </p:cNvPicPr>
          <p:nvPr/>
        </p:nvPicPr>
        <p:blipFill>
          <a:blip r:embed="rId2" cstate="print"/>
          <a:srcRect t="8959" b="14182"/>
          <a:stretch>
            <a:fillRect/>
          </a:stretch>
        </p:blipFill>
        <p:spPr bwMode="auto">
          <a:xfrm>
            <a:off x="1556020" y="304800"/>
            <a:ext cx="6096000" cy="6192970"/>
          </a:xfrm>
          <a:prstGeom prst="rect">
            <a:avLst/>
          </a:prstGeom>
          <a:noFill/>
          <a:ln w="9525">
            <a:noFill/>
            <a:miter lim="800000"/>
            <a:headEnd/>
            <a:tailEnd/>
          </a:ln>
        </p:spPr>
      </p:pic>
      <p:grpSp>
        <p:nvGrpSpPr>
          <p:cNvPr id="3" name="Group 2"/>
          <p:cNvGrpSpPr/>
          <p:nvPr/>
        </p:nvGrpSpPr>
        <p:grpSpPr>
          <a:xfrm>
            <a:off x="7313613" y="3505201"/>
            <a:ext cx="3352800" cy="2590799"/>
            <a:chOff x="609600" y="702235"/>
            <a:chExt cx="6781800" cy="5112181"/>
          </a:xfrm>
        </p:grpSpPr>
        <p:pic>
          <p:nvPicPr>
            <p:cNvPr id="4" name="Picture 3" descr="C:\X\lectures\ars_electronica\SMelementsEnglish.jpg"/>
            <p:cNvPicPr>
              <a:picLocks noChangeAspect="1" noChangeArrowheads="1"/>
            </p:cNvPicPr>
            <p:nvPr/>
          </p:nvPicPr>
          <p:blipFill rotWithShape="1">
            <a:blip r:embed="rId3" cstate="print"/>
            <a:srcRect l="-2203" t="-721" r="2203" b="27669"/>
            <a:stretch/>
          </p:blipFill>
          <p:spPr bwMode="auto">
            <a:xfrm>
              <a:off x="609600" y="702235"/>
              <a:ext cx="6781800" cy="4153647"/>
            </a:xfrm>
            <a:prstGeom prst="rect">
              <a:avLst/>
            </a:prstGeom>
            <a:noFill/>
          </p:spPr>
        </p:pic>
        <p:pic>
          <p:nvPicPr>
            <p:cNvPr id="5" name="Picture 3" descr="C:\X\lectures\ars_electronica\SMelementsEnglish.jpg"/>
            <p:cNvPicPr>
              <a:picLocks noChangeAspect="1" noChangeArrowheads="1"/>
            </p:cNvPicPr>
            <p:nvPr/>
          </p:nvPicPr>
          <p:blipFill rotWithShape="1">
            <a:blip r:embed="rId3" cstate="print"/>
            <a:srcRect t="72711" r="43622" b="9458"/>
            <a:stretch/>
          </p:blipFill>
          <p:spPr bwMode="auto">
            <a:xfrm>
              <a:off x="2178423" y="4800600"/>
              <a:ext cx="3823447" cy="1013816"/>
            </a:xfrm>
            <a:prstGeom prst="rect">
              <a:avLst/>
            </a:prstGeom>
            <a:noFill/>
          </p:spPr>
        </p:pic>
        <p:pic>
          <p:nvPicPr>
            <p:cNvPr id="6" name="Picture 3" descr="C:\X\lectures\ars_electronica\SMelementsEnglish.jpg"/>
            <p:cNvPicPr>
              <a:picLocks noChangeAspect="1" noChangeArrowheads="1"/>
            </p:cNvPicPr>
            <p:nvPr/>
          </p:nvPicPr>
          <p:blipFill rotWithShape="1">
            <a:blip r:embed="rId3" cstate="print"/>
            <a:srcRect l="37211" t="72711" r="55078" b="9458"/>
            <a:stretch/>
          </p:blipFill>
          <p:spPr bwMode="auto">
            <a:xfrm rot="10800000">
              <a:off x="5988423" y="4770718"/>
              <a:ext cx="522941" cy="1013816"/>
            </a:xfrm>
            <a:prstGeom prst="rect">
              <a:avLst/>
            </a:prstGeom>
            <a:noFill/>
          </p:spPr>
        </p:pic>
      </p:grpSp>
      <p:pic>
        <p:nvPicPr>
          <p:cNvPr id="7" name="Picture 4" descr="https://twiki.cern.ch/twiki/pub/Atlas/EventDisplayPublicResults/Atlantis-Wenu-lego-rz.png"/>
          <p:cNvPicPr>
            <a:picLocks noChangeAspect="1" noChangeArrowheads="1"/>
          </p:cNvPicPr>
          <p:nvPr/>
        </p:nvPicPr>
        <p:blipFill>
          <a:blip r:embed="rId4" cstate="print"/>
          <a:srcRect/>
          <a:stretch>
            <a:fillRect/>
          </a:stretch>
        </p:blipFill>
        <p:spPr bwMode="auto">
          <a:xfrm>
            <a:off x="7467600" y="1143000"/>
            <a:ext cx="2819400" cy="1676400"/>
          </a:xfrm>
          <a:prstGeom prst="rect">
            <a:avLst/>
          </a:prstGeom>
          <a:noFill/>
          <a:ln w="9525">
            <a:noFill/>
            <a:miter lim="800000"/>
            <a:headEnd/>
            <a:tailEnd/>
          </a:ln>
        </p:spPr>
      </p:pic>
    </p:spTree>
    <p:extLst>
      <p:ext uri="{BB962C8B-B14F-4D97-AF65-F5344CB8AC3E}">
        <p14:creationId xmlns:p14="http://schemas.microsoft.com/office/powerpoint/2010/main" val="36751085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scan0010"/>
          <p:cNvPicPr>
            <a:picLocks noChangeAspect="1" noChangeArrowheads="1"/>
          </p:cNvPicPr>
          <p:nvPr/>
        </p:nvPicPr>
        <p:blipFill rotWithShape="1">
          <a:blip r:embed="rId2" cstate="print"/>
          <a:srcRect l="2222" t="11292" r="2222" b="7094"/>
          <a:stretch/>
        </p:blipFill>
        <p:spPr bwMode="auto">
          <a:xfrm>
            <a:off x="3981450" y="129043"/>
            <a:ext cx="5657850" cy="6443207"/>
          </a:xfrm>
          <a:prstGeom prst="rect">
            <a:avLst/>
          </a:prstGeom>
          <a:noFill/>
          <a:ln w="9525">
            <a:noFill/>
            <a:miter lim="800000"/>
            <a:headEnd/>
            <a:tailEnd/>
          </a:ln>
        </p:spPr>
      </p:pic>
      <p:sp>
        <p:nvSpPr>
          <p:cNvPr id="18435" name="Footer Placeholder 3"/>
          <p:cNvSpPr>
            <a:spLocks noGrp="1"/>
          </p:cNvSpPr>
          <p:nvPr>
            <p:ph type="ftr" sz="quarter" idx="11"/>
          </p:nvPr>
        </p:nvSpPr>
        <p:spPr>
          <a:noFill/>
        </p:spPr>
        <p:txBody>
          <a:bodyPr/>
          <a:lstStyle/>
          <a:p>
            <a:r>
              <a:rPr lang="en-US" smtClean="0">
                <a:solidFill>
                  <a:srgbClr val="000000"/>
                </a:solidFill>
                <a:latin typeface="Arial" charset="0"/>
              </a:rPr>
              <a:t>W. Riegler/CERN</a:t>
            </a:r>
          </a:p>
        </p:txBody>
      </p:sp>
      <p:sp>
        <p:nvSpPr>
          <p:cNvPr id="4" name="Text Box 17"/>
          <p:cNvSpPr txBox="1">
            <a:spLocks noChangeArrowheads="1"/>
          </p:cNvSpPr>
          <p:nvPr/>
        </p:nvSpPr>
        <p:spPr bwMode="auto">
          <a:xfrm>
            <a:off x="266700" y="342900"/>
            <a:ext cx="3086100" cy="867930"/>
          </a:xfrm>
          <a:prstGeom prst="rect">
            <a:avLst/>
          </a:prstGeom>
          <a:noFill/>
          <a:ln w="9525">
            <a:noFill/>
            <a:miter lim="800000"/>
            <a:headEnd/>
            <a:tailEnd/>
          </a:ln>
        </p:spPr>
        <p:txBody>
          <a:bodyPr wrap="square">
            <a:spAutoFit/>
          </a:bodyPr>
          <a:lstStyle/>
          <a:p>
            <a:pPr defTabSz="685800" eaLnBrk="0" fontAlgn="base" hangingPunct="0">
              <a:lnSpc>
                <a:spcPct val="90000"/>
              </a:lnSpc>
              <a:spcBef>
                <a:spcPct val="30000"/>
              </a:spcBef>
              <a:spcAft>
                <a:spcPct val="0"/>
              </a:spcAft>
              <a:buClr>
                <a:srgbClr val="008000"/>
              </a:buClr>
              <a:buSzPct val="70000"/>
            </a:pPr>
            <a:r>
              <a:rPr lang="en-US" sz="2400" b="1" dirty="0">
                <a:solidFill>
                  <a:srgbClr val="FF0000"/>
                </a:solidFill>
              </a:rPr>
              <a:t>Basics: </a:t>
            </a:r>
          </a:p>
          <a:p>
            <a:pPr defTabSz="685800" eaLnBrk="0" fontAlgn="base" hangingPunct="0">
              <a:lnSpc>
                <a:spcPct val="90000"/>
              </a:lnSpc>
              <a:spcBef>
                <a:spcPct val="30000"/>
              </a:spcBef>
              <a:spcAft>
                <a:spcPct val="0"/>
              </a:spcAft>
              <a:buClr>
                <a:srgbClr val="008000"/>
              </a:buClr>
              <a:buSzPct val="70000"/>
            </a:pPr>
            <a:r>
              <a:rPr lang="en-US" sz="2400" dirty="0">
                <a:solidFill>
                  <a:srgbClr val="002060"/>
                </a:solidFill>
              </a:rPr>
              <a:t>Two Body Decay</a:t>
            </a:r>
            <a:endParaRPr lang="en-US" sz="2400" baseline="30000" dirty="0">
              <a:solidFill>
                <a:srgbClr val="002060"/>
              </a:solidFill>
            </a:endParaRPr>
          </a:p>
        </p:txBody>
      </p:sp>
      <p:sp>
        <p:nvSpPr>
          <p:cNvPr id="3" name="Slide Number Placeholder 2"/>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17</a:t>
            </a:fld>
            <a:endParaRPr lang="en-US">
              <a:solidFill>
                <a:srgbClr val="000000"/>
              </a:solidFill>
            </a:endParaRPr>
          </a:p>
        </p:txBody>
      </p:sp>
    </p:spTree>
    <p:extLst>
      <p:ext uri="{BB962C8B-B14F-4D97-AF65-F5344CB8AC3E}">
        <p14:creationId xmlns:p14="http://schemas.microsoft.com/office/powerpoint/2010/main" val="18510092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scan0011"/>
          <p:cNvPicPr>
            <a:picLocks noChangeAspect="1" noChangeArrowheads="1"/>
          </p:cNvPicPr>
          <p:nvPr/>
        </p:nvPicPr>
        <p:blipFill rotWithShape="1">
          <a:blip r:embed="rId2" cstate="print"/>
          <a:srcRect l="2222" t="12671" r="2222" b="20000"/>
          <a:stretch/>
        </p:blipFill>
        <p:spPr bwMode="auto">
          <a:xfrm>
            <a:off x="4095750" y="400050"/>
            <a:ext cx="6343650" cy="5959667"/>
          </a:xfrm>
          <a:prstGeom prst="rect">
            <a:avLst/>
          </a:prstGeom>
          <a:noFill/>
          <a:ln w="9525">
            <a:noFill/>
            <a:miter lim="800000"/>
            <a:headEnd/>
            <a:tailEnd/>
          </a:ln>
        </p:spPr>
      </p:pic>
      <p:sp>
        <p:nvSpPr>
          <p:cNvPr id="19459" name="Footer Placeholder 3"/>
          <p:cNvSpPr>
            <a:spLocks noGrp="1"/>
          </p:cNvSpPr>
          <p:nvPr>
            <p:ph type="ftr" sz="quarter" idx="11"/>
          </p:nvPr>
        </p:nvSpPr>
        <p:spPr>
          <a:noFill/>
        </p:spPr>
        <p:txBody>
          <a:bodyPr/>
          <a:lstStyle/>
          <a:p>
            <a:r>
              <a:rPr lang="en-US" smtClean="0">
                <a:solidFill>
                  <a:srgbClr val="000000"/>
                </a:solidFill>
                <a:latin typeface="Arial" charset="0"/>
              </a:rPr>
              <a:t>W. Riegler/CERN</a:t>
            </a:r>
          </a:p>
        </p:txBody>
      </p:sp>
      <p:sp>
        <p:nvSpPr>
          <p:cNvPr id="4" name="Text Box 17"/>
          <p:cNvSpPr txBox="1">
            <a:spLocks noChangeArrowheads="1"/>
          </p:cNvSpPr>
          <p:nvPr/>
        </p:nvSpPr>
        <p:spPr bwMode="auto">
          <a:xfrm>
            <a:off x="266700" y="400050"/>
            <a:ext cx="3086100" cy="867930"/>
          </a:xfrm>
          <a:prstGeom prst="rect">
            <a:avLst/>
          </a:prstGeom>
          <a:noFill/>
          <a:ln w="9525">
            <a:noFill/>
            <a:miter lim="800000"/>
            <a:headEnd/>
            <a:tailEnd/>
          </a:ln>
        </p:spPr>
        <p:txBody>
          <a:bodyPr wrap="square">
            <a:spAutoFit/>
          </a:bodyPr>
          <a:lstStyle/>
          <a:p>
            <a:pPr defTabSz="685800" eaLnBrk="0" fontAlgn="base" hangingPunct="0">
              <a:lnSpc>
                <a:spcPct val="90000"/>
              </a:lnSpc>
              <a:spcBef>
                <a:spcPct val="30000"/>
              </a:spcBef>
              <a:spcAft>
                <a:spcPct val="0"/>
              </a:spcAft>
              <a:buClr>
                <a:srgbClr val="008000"/>
              </a:buClr>
              <a:buSzPct val="70000"/>
            </a:pPr>
            <a:r>
              <a:rPr lang="en-US" sz="2400" b="1" dirty="0">
                <a:solidFill>
                  <a:srgbClr val="FF0000"/>
                </a:solidFill>
              </a:rPr>
              <a:t>Basics: </a:t>
            </a:r>
          </a:p>
          <a:p>
            <a:pPr defTabSz="685800" eaLnBrk="0" fontAlgn="base" hangingPunct="0">
              <a:lnSpc>
                <a:spcPct val="90000"/>
              </a:lnSpc>
              <a:spcBef>
                <a:spcPct val="30000"/>
              </a:spcBef>
              <a:spcAft>
                <a:spcPct val="0"/>
              </a:spcAft>
              <a:buClr>
                <a:srgbClr val="008000"/>
              </a:buClr>
              <a:buSzPct val="70000"/>
            </a:pPr>
            <a:r>
              <a:rPr lang="en-US" sz="2400" dirty="0">
                <a:solidFill>
                  <a:srgbClr val="002060"/>
                </a:solidFill>
              </a:rPr>
              <a:t>Three Body Decay</a:t>
            </a:r>
            <a:endParaRPr lang="en-US" sz="2400" baseline="30000" dirty="0">
              <a:solidFill>
                <a:srgbClr val="002060"/>
              </a:solidFill>
            </a:endParaRPr>
          </a:p>
        </p:txBody>
      </p:sp>
      <p:sp>
        <p:nvSpPr>
          <p:cNvPr id="3" name="Slide Number Placeholder 2"/>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18</a:t>
            </a:fld>
            <a:endParaRPr lang="en-US">
              <a:solidFill>
                <a:srgbClr val="000000"/>
              </a:solidFill>
            </a:endParaRPr>
          </a:p>
        </p:txBody>
      </p:sp>
    </p:spTree>
    <p:extLst>
      <p:ext uri="{BB962C8B-B14F-4D97-AF65-F5344CB8AC3E}">
        <p14:creationId xmlns:p14="http://schemas.microsoft.com/office/powerpoint/2010/main" val="1499736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scan0012"/>
          <p:cNvPicPr>
            <a:picLocks noChangeAspect="1" noChangeArrowheads="1"/>
          </p:cNvPicPr>
          <p:nvPr/>
        </p:nvPicPr>
        <p:blipFill rotWithShape="1">
          <a:blip r:embed="rId2" cstate="print"/>
          <a:srcRect l="7778" t="5833" r="3333" b="4166"/>
          <a:stretch/>
        </p:blipFill>
        <p:spPr bwMode="auto">
          <a:xfrm>
            <a:off x="4324350" y="20909"/>
            <a:ext cx="4914900" cy="6635115"/>
          </a:xfrm>
          <a:prstGeom prst="rect">
            <a:avLst/>
          </a:prstGeom>
          <a:noFill/>
          <a:ln w="9525">
            <a:noFill/>
            <a:miter lim="800000"/>
            <a:headEnd/>
            <a:tailEnd/>
          </a:ln>
        </p:spPr>
      </p:pic>
      <p:sp>
        <p:nvSpPr>
          <p:cNvPr id="20483" name="Footer Placeholder 3"/>
          <p:cNvSpPr>
            <a:spLocks noGrp="1"/>
          </p:cNvSpPr>
          <p:nvPr>
            <p:ph type="ftr" sz="quarter" idx="11"/>
          </p:nvPr>
        </p:nvSpPr>
        <p:spPr>
          <a:noFill/>
        </p:spPr>
        <p:txBody>
          <a:bodyPr/>
          <a:lstStyle/>
          <a:p>
            <a:r>
              <a:rPr lang="en-US" smtClean="0">
                <a:solidFill>
                  <a:srgbClr val="000000"/>
                </a:solidFill>
                <a:latin typeface="Arial" charset="0"/>
              </a:rPr>
              <a:t>W. Riegler/CERN</a:t>
            </a:r>
          </a:p>
        </p:txBody>
      </p:sp>
      <p:sp>
        <p:nvSpPr>
          <p:cNvPr id="4" name="Text Box 17"/>
          <p:cNvSpPr txBox="1">
            <a:spLocks noChangeArrowheads="1"/>
          </p:cNvSpPr>
          <p:nvPr/>
        </p:nvSpPr>
        <p:spPr bwMode="auto">
          <a:xfrm>
            <a:off x="323850" y="342900"/>
            <a:ext cx="2857500" cy="1200329"/>
          </a:xfrm>
          <a:prstGeom prst="rect">
            <a:avLst/>
          </a:prstGeom>
          <a:noFill/>
          <a:ln w="9525">
            <a:noFill/>
            <a:miter lim="800000"/>
            <a:headEnd/>
            <a:tailEnd/>
          </a:ln>
        </p:spPr>
        <p:txBody>
          <a:bodyPr wrap="square">
            <a:spAutoFit/>
          </a:bodyPr>
          <a:lstStyle/>
          <a:p>
            <a:pPr defTabSz="685800" eaLnBrk="0" fontAlgn="base" hangingPunct="0">
              <a:lnSpc>
                <a:spcPct val="90000"/>
              </a:lnSpc>
              <a:spcBef>
                <a:spcPct val="30000"/>
              </a:spcBef>
              <a:spcAft>
                <a:spcPct val="0"/>
              </a:spcAft>
              <a:buClr>
                <a:srgbClr val="008000"/>
              </a:buClr>
              <a:buSzPct val="70000"/>
            </a:pPr>
            <a:r>
              <a:rPr lang="en-US" sz="2400" b="1" dirty="0">
                <a:solidFill>
                  <a:srgbClr val="FF0000"/>
                </a:solidFill>
              </a:rPr>
              <a:t>Basics: </a:t>
            </a:r>
          </a:p>
          <a:p>
            <a:pPr defTabSz="685800" eaLnBrk="0" fontAlgn="base" hangingPunct="0">
              <a:lnSpc>
                <a:spcPct val="90000"/>
              </a:lnSpc>
              <a:spcBef>
                <a:spcPct val="30000"/>
              </a:spcBef>
              <a:spcAft>
                <a:spcPct val="0"/>
              </a:spcAft>
              <a:buClr>
                <a:srgbClr val="008000"/>
              </a:buClr>
              <a:buSzPct val="70000"/>
            </a:pPr>
            <a:r>
              <a:rPr lang="en-US" sz="2400" dirty="0">
                <a:solidFill>
                  <a:srgbClr val="002060"/>
                </a:solidFill>
              </a:rPr>
              <a:t>Two Body and Three  Body Decay</a:t>
            </a:r>
            <a:endParaRPr lang="en-US" sz="2400" baseline="30000" dirty="0">
              <a:solidFill>
                <a:srgbClr val="002060"/>
              </a:solidFill>
            </a:endParaRPr>
          </a:p>
        </p:txBody>
      </p:sp>
      <p:sp>
        <p:nvSpPr>
          <p:cNvPr id="3" name="Slide Number Placeholder 2"/>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19</a:t>
            </a:fld>
            <a:endParaRPr lang="en-US">
              <a:solidFill>
                <a:srgbClr val="000000"/>
              </a:solidFill>
            </a:endParaRPr>
          </a:p>
        </p:txBody>
      </p:sp>
    </p:spTree>
    <p:extLst>
      <p:ext uri="{BB962C8B-B14F-4D97-AF65-F5344CB8AC3E}">
        <p14:creationId xmlns:p14="http://schemas.microsoft.com/office/powerpoint/2010/main" val="1959769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2"/>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D2892DB-629E-5149-A61C-9E46A3B42D2C}" type="slidenum">
              <a:rPr lang="en-US" sz="1000" b="0">
                <a:latin typeface="Times New Roman" charset="0"/>
              </a:rPr>
              <a:pPr/>
              <a:t>2</a:t>
            </a:fld>
            <a:endParaRPr lang="en-US" sz="1000" b="0">
              <a:latin typeface="Times New Roman" charset="0"/>
            </a:endParaRPr>
          </a:p>
        </p:txBody>
      </p:sp>
      <p:sp>
        <p:nvSpPr>
          <p:cNvPr id="5123" name="Footer Placeholder 3"/>
          <p:cNvSpPr>
            <a:spLocks noGrp="1"/>
          </p:cNvSpPr>
          <p:nvPr>
            <p:ph type="ftr" sz="quarter" idx="12"/>
          </p:nvPr>
        </p:nvSpPr>
        <p:spPr/>
        <p:txBody>
          <a:bodyPr/>
          <a:lstStyle/>
          <a:p>
            <a:pPr>
              <a:defRPr/>
            </a:pPr>
            <a:r>
              <a:rPr lang="en-US" smtClean="0"/>
              <a:t>W. Riegler/CERN</a:t>
            </a:r>
          </a:p>
        </p:txBody>
      </p:sp>
      <p:sp>
        <p:nvSpPr>
          <p:cNvPr id="30723" name="Rectangle 4"/>
          <p:cNvSpPr>
            <a:spLocks noChangeArrowheads="1"/>
          </p:cNvSpPr>
          <p:nvPr/>
        </p:nvSpPr>
        <p:spPr bwMode="auto">
          <a:xfrm>
            <a:off x="2362200" y="533400"/>
            <a:ext cx="7086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30724" name="Rectangle 5"/>
          <p:cNvSpPr>
            <a:spLocks noChangeArrowheads="1"/>
          </p:cNvSpPr>
          <p:nvPr/>
        </p:nvSpPr>
        <p:spPr bwMode="auto">
          <a:xfrm>
            <a:off x="2438400" y="1600200"/>
            <a:ext cx="70866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lstStyle/>
          <a:p>
            <a:pPr marL="384175" indent="-384175"/>
            <a:r>
              <a:rPr lang="en-US" sz="1600" dirty="0">
                <a:solidFill>
                  <a:srgbClr val="008000"/>
                </a:solidFill>
              </a:rPr>
              <a:t>1895:</a:t>
            </a:r>
            <a:r>
              <a:rPr lang="en-US" sz="1600" dirty="0">
                <a:solidFill>
                  <a:srgbClr val="0000FF"/>
                </a:solidFill>
              </a:rPr>
              <a:t> </a:t>
            </a:r>
            <a:r>
              <a:rPr lang="en-US" sz="1600" dirty="0">
                <a:solidFill>
                  <a:srgbClr val="002060"/>
                </a:solidFill>
              </a:rPr>
              <a:t>X-rays, W.C. </a:t>
            </a:r>
            <a:r>
              <a:rPr lang="en-US" sz="1600" dirty="0" err="1">
                <a:solidFill>
                  <a:srgbClr val="002060"/>
                </a:solidFill>
              </a:rPr>
              <a:t>R</a:t>
            </a:r>
            <a:r>
              <a:rPr lang="en-US" sz="1600" dirty="0" err="1">
                <a:solidFill>
                  <a:srgbClr val="002060"/>
                </a:solidFill>
                <a:cs typeface="Arial" charset="0"/>
              </a:rPr>
              <a:t>ö</a:t>
            </a:r>
            <a:r>
              <a:rPr lang="en-US" sz="1600" dirty="0" err="1">
                <a:solidFill>
                  <a:srgbClr val="002060"/>
                </a:solidFill>
              </a:rPr>
              <a:t>ntgen</a:t>
            </a:r>
            <a:endParaRPr lang="en-US" sz="1600" dirty="0">
              <a:solidFill>
                <a:srgbClr val="002060"/>
              </a:solidFill>
            </a:endParaRPr>
          </a:p>
          <a:p>
            <a:pPr marL="384175" indent="-384175"/>
            <a:r>
              <a:rPr lang="en-US" sz="1600" dirty="0">
                <a:solidFill>
                  <a:srgbClr val="008000"/>
                </a:solidFill>
              </a:rPr>
              <a:t>1896:</a:t>
            </a:r>
            <a:r>
              <a:rPr lang="en-US" sz="1600" dirty="0">
                <a:solidFill>
                  <a:srgbClr val="0000FF"/>
                </a:solidFill>
              </a:rPr>
              <a:t> </a:t>
            </a:r>
            <a:r>
              <a:rPr lang="en-US" sz="1600" dirty="0">
                <a:solidFill>
                  <a:srgbClr val="002060"/>
                </a:solidFill>
              </a:rPr>
              <a:t>Radioactivity, H. Becquerel</a:t>
            </a:r>
          </a:p>
          <a:p>
            <a:pPr marL="384175" indent="-384175"/>
            <a:r>
              <a:rPr lang="en-US" sz="1600" dirty="0">
                <a:solidFill>
                  <a:srgbClr val="008000"/>
                </a:solidFill>
              </a:rPr>
              <a:t>1899:</a:t>
            </a:r>
            <a:r>
              <a:rPr lang="en-US" sz="1600" dirty="0">
                <a:solidFill>
                  <a:srgbClr val="0000FF"/>
                </a:solidFill>
              </a:rPr>
              <a:t> </a:t>
            </a:r>
            <a:r>
              <a:rPr lang="en-US" sz="1600" dirty="0">
                <a:solidFill>
                  <a:srgbClr val="002060"/>
                </a:solidFill>
              </a:rPr>
              <a:t>Electron, J.J. Thomson</a:t>
            </a:r>
          </a:p>
          <a:p>
            <a:pPr marL="384175" indent="-384175"/>
            <a:r>
              <a:rPr lang="en-US" sz="1600" dirty="0">
                <a:solidFill>
                  <a:srgbClr val="008000"/>
                </a:solidFill>
              </a:rPr>
              <a:t>1911:</a:t>
            </a:r>
            <a:r>
              <a:rPr lang="en-US" sz="1600" dirty="0">
                <a:solidFill>
                  <a:srgbClr val="0000FF"/>
                </a:solidFill>
              </a:rPr>
              <a:t> </a:t>
            </a:r>
            <a:r>
              <a:rPr lang="en-US" sz="1600" dirty="0">
                <a:solidFill>
                  <a:srgbClr val="002060"/>
                </a:solidFill>
              </a:rPr>
              <a:t>Atomic Nucleus, E. Rutherford</a:t>
            </a:r>
          </a:p>
          <a:p>
            <a:pPr marL="384175" indent="-384175"/>
            <a:r>
              <a:rPr lang="en-US" sz="1600" dirty="0">
                <a:solidFill>
                  <a:srgbClr val="008000"/>
                </a:solidFill>
              </a:rPr>
              <a:t>1919:</a:t>
            </a:r>
            <a:r>
              <a:rPr lang="en-US" sz="1600" dirty="0">
                <a:solidFill>
                  <a:srgbClr val="0000FF"/>
                </a:solidFill>
              </a:rPr>
              <a:t> </a:t>
            </a:r>
            <a:r>
              <a:rPr lang="en-US" sz="1600" dirty="0">
                <a:solidFill>
                  <a:srgbClr val="002060"/>
                </a:solidFill>
              </a:rPr>
              <a:t>Atomic Transmutation, E. Rutherford</a:t>
            </a:r>
          </a:p>
          <a:p>
            <a:pPr marL="384175" indent="-384175"/>
            <a:r>
              <a:rPr lang="en-US" sz="1600" dirty="0">
                <a:solidFill>
                  <a:srgbClr val="008000"/>
                </a:solidFill>
              </a:rPr>
              <a:t>1920:</a:t>
            </a:r>
            <a:r>
              <a:rPr lang="en-US" sz="1600" dirty="0">
                <a:solidFill>
                  <a:srgbClr val="0000FF"/>
                </a:solidFill>
              </a:rPr>
              <a:t> </a:t>
            </a:r>
            <a:r>
              <a:rPr lang="en-US" sz="1600" dirty="0">
                <a:solidFill>
                  <a:srgbClr val="002060"/>
                </a:solidFill>
              </a:rPr>
              <a:t>Isotopes, E.W. Aston</a:t>
            </a:r>
          </a:p>
          <a:p>
            <a:pPr marL="384175" indent="-384175"/>
            <a:r>
              <a:rPr lang="en-US" sz="1600" dirty="0">
                <a:solidFill>
                  <a:srgbClr val="008000"/>
                </a:solidFill>
              </a:rPr>
              <a:t>1920-1930:</a:t>
            </a:r>
            <a:r>
              <a:rPr lang="en-US" sz="1600" dirty="0">
                <a:solidFill>
                  <a:srgbClr val="0000FF"/>
                </a:solidFill>
              </a:rPr>
              <a:t> </a:t>
            </a:r>
            <a:r>
              <a:rPr lang="en-US" sz="1600" dirty="0">
                <a:solidFill>
                  <a:srgbClr val="002060"/>
                </a:solidFill>
              </a:rPr>
              <a:t>Quantum Mechanics, Heisenberg, Schr</a:t>
            </a:r>
            <a:r>
              <a:rPr lang="en-US" sz="1600" dirty="0">
                <a:solidFill>
                  <a:srgbClr val="002060"/>
                </a:solidFill>
                <a:cs typeface="Arial" charset="0"/>
              </a:rPr>
              <a:t>ö</a:t>
            </a:r>
            <a:r>
              <a:rPr lang="en-US" sz="1600" dirty="0">
                <a:solidFill>
                  <a:srgbClr val="002060"/>
                </a:solidFill>
              </a:rPr>
              <a:t>dinger, Dirac</a:t>
            </a:r>
          </a:p>
          <a:p>
            <a:pPr marL="384175" indent="-384175"/>
            <a:r>
              <a:rPr lang="en-US" sz="1600" dirty="0">
                <a:solidFill>
                  <a:srgbClr val="008000"/>
                </a:solidFill>
              </a:rPr>
              <a:t>1932:</a:t>
            </a:r>
            <a:r>
              <a:rPr lang="en-US" sz="1600" dirty="0">
                <a:solidFill>
                  <a:srgbClr val="0000FF"/>
                </a:solidFill>
              </a:rPr>
              <a:t> </a:t>
            </a:r>
            <a:r>
              <a:rPr lang="en-US" sz="1600" dirty="0">
                <a:solidFill>
                  <a:srgbClr val="002060"/>
                </a:solidFill>
              </a:rPr>
              <a:t>Neutron, J. Chadwick</a:t>
            </a:r>
          </a:p>
          <a:p>
            <a:pPr marL="384175" indent="-384175"/>
            <a:r>
              <a:rPr lang="en-US" sz="1600" dirty="0">
                <a:solidFill>
                  <a:srgbClr val="008000"/>
                </a:solidFill>
              </a:rPr>
              <a:t>1932:</a:t>
            </a:r>
            <a:r>
              <a:rPr lang="en-US" sz="1600" dirty="0">
                <a:solidFill>
                  <a:srgbClr val="0000FF"/>
                </a:solidFill>
              </a:rPr>
              <a:t> </a:t>
            </a:r>
            <a:r>
              <a:rPr lang="en-US" sz="1600" dirty="0">
                <a:solidFill>
                  <a:srgbClr val="002060"/>
                </a:solidFill>
              </a:rPr>
              <a:t>Positron, C.D. Anderson</a:t>
            </a:r>
          </a:p>
          <a:p>
            <a:pPr marL="384175" indent="-384175"/>
            <a:r>
              <a:rPr lang="en-US" sz="1600" dirty="0">
                <a:solidFill>
                  <a:srgbClr val="008000"/>
                </a:solidFill>
              </a:rPr>
              <a:t>1937:</a:t>
            </a:r>
            <a:r>
              <a:rPr lang="en-US" sz="1600" dirty="0">
                <a:solidFill>
                  <a:srgbClr val="0000FF"/>
                </a:solidFill>
              </a:rPr>
              <a:t> </a:t>
            </a:r>
            <a:r>
              <a:rPr lang="en-US" sz="1600" dirty="0">
                <a:solidFill>
                  <a:srgbClr val="002060"/>
                </a:solidFill>
              </a:rPr>
              <a:t>Mesons, C.D. Anderson</a:t>
            </a:r>
          </a:p>
          <a:p>
            <a:pPr marL="384175" indent="-384175"/>
            <a:r>
              <a:rPr lang="en-US" sz="1600" dirty="0">
                <a:solidFill>
                  <a:srgbClr val="008000"/>
                </a:solidFill>
              </a:rPr>
              <a:t>1947:</a:t>
            </a:r>
            <a:r>
              <a:rPr lang="en-US" sz="1600" dirty="0">
                <a:solidFill>
                  <a:srgbClr val="0000FF"/>
                </a:solidFill>
              </a:rPr>
              <a:t> </a:t>
            </a:r>
            <a:r>
              <a:rPr lang="en-US" sz="1600" dirty="0">
                <a:solidFill>
                  <a:srgbClr val="002060"/>
                </a:solidFill>
              </a:rPr>
              <a:t>Muon, Pion, C. Powell</a:t>
            </a:r>
          </a:p>
          <a:p>
            <a:pPr marL="384175" indent="-384175"/>
            <a:r>
              <a:rPr lang="en-US" sz="1600" dirty="0">
                <a:solidFill>
                  <a:srgbClr val="008000"/>
                </a:solidFill>
              </a:rPr>
              <a:t>1947:</a:t>
            </a:r>
            <a:r>
              <a:rPr lang="en-US" sz="1600" dirty="0">
                <a:solidFill>
                  <a:srgbClr val="0000FF"/>
                </a:solidFill>
              </a:rPr>
              <a:t> </a:t>
            </a:r>
            <a:r>
              <a:rPr lang="en-US" sz="1600" dirty="0">
                <a:solidFill>
                  <a:srgbClr val="002060"/>
                </a:solidFill>
              </a:rPr>
              <a:t>Kaon, Rochester</a:t>
            </a:r>
          </a:p>
          <a:p>
            <a:pPr marL="384175" indent="-384175"/>
            <a:r>
              <a:rPr lang="en-US" sz="1600" dirty="0">
                <a:solidFill>
                  <a:srgbClr val="008000"/>
                </a:solidFill>
              </a:rPr>
              <a:t>1950:</a:t>
            </a:r>
            <a:r>
              <a:rPr lang="en-US" sz="1600" dirty="0">
                <a:solidFill>
                  <a:srgbClr val="0000FF"/>
                </a:solidFill>
              </a:rPr>
              <a:t> </a:t>
            </a:r>
            <a:r>
              <a:rPr lang="en-US" sz="1600" dirty="0">
                <a:solidFill>
                  <a:srgbClr val="002060"/>
                </a:solidFill>
              </a:rPr>
              <a:t>QED, Feynman, Schwinger, </a:t>
            </a:r>
            <a:r>
              <a:rPr lang="en-US" sz="1600" dirty="0" err="1">
                <a:solidFill>
                  <a:srgbClr val="002060"/>
                </a:solidFill>
              </a:rPr>
              <a:t>Tomonaga</a:t>
            </a:r>
            <a:endParaRPr lang="en-US" sz="1600" dirty="0">
              <a:solidFill>
                <a:srgbClr val="002060"/>
              </a:solidFill>
            </a:endParaRPr>
          </a:p>
          <a:p>
            <a:pPr marL="384175" indent="-384175"/>
            <a:r>
              <a:rPr lang="en-US" sz="1600" dirty="0">
                <a:solidFill>
                  <a:srgbClr val="008000"/>
                </a:solidFill>
              </a:rPr>
              <a:t>1955:</a:t>
            </a:r>
            <a:r>
              <a:rPr lang="en-US" sz="1600" dirty="0">
                <a:solidFill>
                  <a:srgbClr val="0000FF"/>
                </a:solidFill>
              </a:rPr>
              <a:t> </a:t>
            </a:r>
            <a:r>
              <a:rPr lang="en-US" sz="1600" dirty="0">
                <a:solidFill>
                  <a:srgbClr val="002060"/>
                </a:solidFill>
              </a:rPr>
              <a:t>Antiproton, E. Segre</a:t>
            </a:r>
          </a:p>
          <a:p>
            <a:pPr marL="384175" indent="-384175"/>
            <a:r>
              <a:rPr lang="en-US" sz="1600" dirty="0">
                <a:solidFill>
                  <a:srgbClr val="008000"/>
                </a:solidFill>
              </a:rPr>
              <a:t>1956:</a:t>
            </a:r>
            <a:r>
              <a:rPr lang="en-US" sz="1600" dirty="0">
                <a:solidFill>
                  <a:srgbClr val="0000FF"/>
                </a:solidFill>
              </a:rPr>
              <a:t> </a:t>
            </a:r>
            <a:r>
              <a:rPr lang="en-US" sz="1600" dirty="0">
                <a:solidFill>
                  <a:srgbClr val="002060"/>
                </a:solidFill>
              </a:rPr>
              <a:t>Neutrino, </a:t>
            </a:r>
            <a:r>
              <a:rPr lang="en-US" sz="1600" dirty="0" err="1">
                <a:solidFill>
                  <a:srgbClr val="002060"/>
                </a:solidFill>
              </a:rPr>
              <a:t>Rheines</a:t>
            </a:r>
            <a:endParaRPr lang="en-US" sz="1600" dirty="0">
              <a:solidFill>
                <a:srgbClr val="002060"/>
              </a:solidFill>
            </a:endParaRPr>
          </a:p>
          <a:p>
            <a:pPr marL="384175" indent="-384175"/>
            <a:r>
              <a:rPr lang="en-US" sz="1600" dirty="0">
                <a:solidFill>
                  <a:srgbClr val="002060"/>
                </a:solidFill>
              </a:rPr>
              <a:t>etc. etc. etc.</a:t>
            </a:r>
          </a:p>
        </p:txBody>
      </p:sp>
    </p:spTree>
    <p:extLst>
      <p:ext uri="{BB962C8B-B14F-4D97-AF65-F5344CB8AC3E}">
        <p14:creationId xmlns:p14="http://schemas.microsoft.com/office/powerpoint/2010/main" val="8085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scan0013"/>
          <p:cNvPicPr>
            <a:picLocks noChangeAspect="1" noChangeArrowheads="1"/>
          </p:cNvPicPr>
          <p:nvPr/>
        </p:nvPicPr>
        <p:blipFill rotWithShape="1">
          <a:blip r:embed="rId2" cstate="print"/>
          <a:srcRect l="3479" t="10350"/>
          <a:stretch/>
        </p:blipFill>
        <p:spPr bwMode="auto">
          <a:xfrm>
            <a:off x="4438650" y="342900"/>
            <a:ext cx="4983975" cy="6172200"/>
          </a:xfrm>
          <a:prstGeom prst="rect">
            <a:avLst/>
          </a:prstGeom>
          <a:noFill/>
          <a:ln w="9525">
            <a:noFill/>
            <a:miter lim="800000"/>
            <a:headEnd/>
            <a:tailEnd/>
          </a:ln>
        </p:spPr>
      </p:pic>
      <p:sp>
        <p:nvSpPr>
          <p:cNvPr id="21507" name="Footer Placeholder 3"/>
          <p:cNvSpPr>
            <a:spLocks noGrp="1"/>
          </p:cNvSpPr>
          <p:nvPr>
            <p:ph type="ftr" sz="quarter" idx="11"/>
          </p:nvPr>
        </p:nvSpPr>
        <p:spPr>
          <a:noFill/>
        </p:spPr>
        <p:txBody>
          <a:bodyPr/>
          <a:lstStyle/>
          <a:p>
            <a:r>
              <a:rPr lang="en-US" smtClean="0">
                <a:solidFill>
                  <a:srgbClr val="000000"/>
                </a:solidFill>
                <a:latin typeface="Arial" charset="0"/>
              </a:rPr>
              <a:t>W. Riegler/CERN</a:t>
            </a:r>
          </a:p>
        </p:txBody>
      </p:sp>
      <p:sp>
        <p:nvSpPr>
          <p:cNvPr id="4" name="Text Box 17"/>
          <p:cNvSpPr txBox="1">
            <a:spLocks noChangeArrowheads="1"/>
          </p:cNvSpPr>
          <p:nvPr/>
        </p:nvSpPr>
        <p:spPr bwMode="auto">
          <a:xfrm>
            <a:off x="266700" y="342900"/>
            <a:ext cx="3086100" cy="867930"/>
          </a:xfrm>
          <a:prstGeom prst="rect">
            <a:avLst/>
          </a:prstGeom>
          <a:noFill/>
          <a:ln w="9525">
            <a:noFill/>
            <a:miter lim="800000"/>
            <a:headEnd/>
            <a:tailEnd/>
          </a:ln>
        </p:spPr>
        <p:txBody>
          <a:bodyPr wrap="square">
            <a:spAutoFit/>
          </a:bodyPr>
          <a:lstStyle/>
          <a:p>
            <a:pPr defTabSz="685800" eaLnBrk="0" fontAlgn="base" hangingPunct="0">
              <a:lnSpc>
                <a:spcPct val="90000"/>
              </a:lnSpc>
              <a:spcBef>
                <a:spcPct val="30000"/>
              </a:spcBef>
              <a:spcAft>
                <a:spcPct val="0"/>
              </a:spcAft>
              <a:buClr>
                <a:srgbClr val="008000"/>
              </a:buClr>
              <a:buSzPct val="70000"/>
            </a:pPr>
            <a:r>
              <a:rPr lang="en-US" sz="2400" b="1" dirty="0">
                <a:solidFill>
                  <a:srgbClr val="FF0000"/>
                </a:solidFill>
              </a:rPr>
              <a:t>Basics: </a:t>
            </a:r>
          </a:p>
          <a:p>
            <a:pPr defTabSz="685800" eaLnBrk="0" fontAlgn="base" hangingPunct="0">
              <a:lnSpc>
                <a:spcPct val="90000"/>
              </a:lnSpc>
              <a:spcBef>
                <a:spcPct val="30000"/>
              </a:spcBef>
              <a:spcAft>
                <a:spcPct val="0"/>
              </a:spcAft>
              <a:buClr>
                <a:srgbClr val="008000"/>
              </a:buClr>
              <a:buSzPct val="70000"/>
            </a:pPr>
            <a:r>
              <a:rPr lang="en-US" sz="2400" dirty="0">
                <a:solidFill>
                  <a:srgbClr val="002060"/>
                </a:solidFill>
              </a:rPr>
              <a:t>Invariant Mass</a:t>
            </a:r>
            <a:endParaRPr lang="en-US" sz="2400" baseline="30000" dirty="0">
              <a:solidFill>
                <a:srgbClr val="002060"/>
              </a:solidFill>
            </a:endParaRPr>
          </a:p>
        </p:txBody>
      </p:sp>
      <p:sp>
        <p:nvSpPr>
          <p:cNvPr id="3" name="Slide Number Placeholder 2"/>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20</a:t>
            </a:fld>
            <a:endParaRPr lang="en-US">
              <a:solidFill>
                <a:srgbClr val="000000"/>
              </a:solidFill>
            </a:endParaRPr>
          </a:p>
        </p:txBody>
      </p:sp>
    </p:spTree>
    <p:extLst>
      <p:ext uri="{BB962C8B-B14F-4D97-AF65-F5344CB8AC3E}">
        <p14:creationId xmlns:p14="http://schemas.microsoft.com/office/powerpoint/2010/main" val="15507699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solidFill>
                  <a:srgbClr val="000000"/>
                </a:solidFill>
              </a:rPr>
              <a:t>W. Riegler/CERN</a:t>
            </a:r>
            <a:endParaRPr lang="en-US">
              <a:solidFill>
                <a:srgbClr val="000000"/>
              </a:solidFill>
            </a:endParaRPr>
          </a:p>
        </p:txBody>
      </p:sp>
      <p:pic>
        <p:nvPicPr>
          <p:cNvPr id="3" name="Picture 3" descr="E:\junk\scan0011.jpg"/>
          <p:cNvPicPr>
            <a:picLocks noChangeAspect="1" noChangeArrowheads="1"/>
          </p:cNvPicPr>
          <p:nvPr/>
        </p:nvPicPr>
        <p:blipFill>
          <a:blip r:embed="rId2" cstate="print"/>
          <a:srcRect t="1667" b="81667"/>
          <a:stretch>
            <a:fillRect/>
          </a:stretch>
        </p:blipFill>
        <p:spPr bwMode="auto">
          <a:xfrm>
            <a:off x="552450" y="1257300"/>
            <a:ext cx="4986338" cy="1143000"/>
          </a:xfrm>
          <a:prstGeom prst="rect">
            <a:avLst/>
          </a:prstGeom>
          <a:noFill/>
          <a:ln w="9525">
            <a:noFill/>
            <a:miter lim="800000"/>
            <a:headEnd/>
            <a:tailEnd/>
          </a:ln>
        </p:spPr>
      </p:pic>
      <p:sp>
        <p:nvSpPr>
          <p:cNvPr id="4" name="TextBox 3"/>
          <p:cNvSpPr txBox="1"/>
          <p:nvPr/>
        </p:nvSpPr>
        <p:spPr>
          <a:xfrm>
            <a:off x="702469" y="3028950"/>
            <a:ext cx="4686300" cy="3046988"/>
          </a:xfrm>
          <a:prstGeom prst="rect">
            <a:avLst/>
          </a:prstGeom>
          <a:noFill/>
        </p:spPr>
        <p:txBody>
          <a:bodyPr wrap="square" rtlCol="0">
            <a:spAutoFit/>
          </a:bodyPr>
          <a:lstStyle/>
          <a:p>
            <a:pPr defTabSz="685800" fontAlgn="base">
              <a:spcBef>
                <a:spcPct val="0"/>
              </a:spcBef>
              <a:spcAft>
                <a:spcPct val="0"/>
              </a:spcAft>
            </a:pPr>
            <a:r>
              <a:rPr lang="en-US" sz="1200" dirty="0">
                <a:solidFill>
                  <a:srgbClr val="002060"/>
                </a:solidFill>
              </a:rPr>
              <a:t>What is the probability P(t)</a:t>
            </a:r>
            <a:r>
              <a:rPr lang="en-US" sz="1200" dirty="0" err="1">
                <a:solidFill>
                  <a:srgbClr val="002060"/>
                </a:solidFill>
              </a:rPr>
              <a:t>dt</a:t>
            </a:r>
            <a:r>
              <a:rPr lang="en-US" sz="1200" dirty="0">
                <a:solidFill>
                  <a:srgbClr val="002060"/>
                </a:solidFill>
              </a:rPr>
              <a:t> that the </a:t>
            </a:r>
            <a:r>
              <a:rPr lang="en-US" sz="1200" dirty="0" err="1">
                <a:solidFill>
                  <a:srgbClr val="002060"/>
                </a:solidFill>
              </a:rPr>
              <a:t>muon</a:t>
            </a:r>
            <a:r>
              <a:rPr lang="en-US" sz="1200" dirty="0">
                <a:solidFill>
                  <a:srgbClr val="002060"/>
                </a:solidFill>
              </a:rPr>
              <a:t> will decay between time t and </a:t>
            </a:r>
            <a:r>
              <a:rPr lang="en-US" sz="1200" dirty="0" err="1">
                <a:solidFill>
                  <a:srgbClr val="002060"/>
                </a:solidFill>
              </a:rPr>
              <a:t>t+dt</a:t>
            </a:r>
            <a:r>
              <a:rPr lang="en-US" sz="1200" dirty="0">
                <a:solidFill>
                  <a:srgbClr val="002060"/>
                </a:solidFill>
              </a:rPr>
              <a:t> after starting to measure it – independently of how long it lived before ?</a:t>
            </a:r>
          </a:p>
          <a:p>
            <a:pPr defTabSz="685800" fontAlgn="base">
              <a:spcBef>
                <a:spcPct val="0"/>
              </a:spcBef>
              <a:spcAft>
                <a:spcPct val="0"/>
              </a:spcAft>
            </a:pPr>
            <a:endParaRPr lang="en-US" sz="1200" dirty="0">
              <a:solidFill>
                <a:srgbClr val="000000"/>
              </a:solidFill>
            </a:endParaRPr>
          </a:p>
          <a:p>
            <a:pPr defTabSz="685800" fontAlgn="base">
              <a:spcBef>
                <a:spcPct val="0"/>
              </a:spcBef>
              <a:spcAft>
                <a:spcPct val="0"/>
              </a:spcAft>
            </a:pPr>
            <a:r>
              <a:rPr lang="en-US" sz="1200" dirty="0">
                <a:solidFill>
                  <a:srgbClr val="006600"/>
                </a:solidFill>
              </a:rPr>
              <a:t>Probability p that it decays within the time interval </a:t>
            </a:r>
            <a:r>
              <a:rPr lang="en-US" sz="1200" dirty="0" err="1">
                <a:solidFill>
                  <a:srgbClr val="006600"/>
                </a:solidFill>
              </a:rPr>
              <a:t>dt</a:t>
            </a:r>
            <a:r>
              <a:rPr lang="en-US" sz="1200" dirty="0">
                <a:solidFill>
                  <a:srgbClr val="006600"/>
                </a:solidFill>
              </a:rPr>
              <a:t> after starting to measure = p=P(0) </a:t>
            </a:r>
            <a:r>
              <a:rPr lang="en-US" sz="1200" dirty="0" err="1">
                <a:solidFill>
                  <a:srgbClr val="006600"/>
                </a:solidFill>
              </a:rPr>
              <a:t>dt</a:t>
            </a:r>
            <a:r>
              <a:rPr lang="en-US" sz="1200" dirty="0">
                <a:solidFill>
                  <a:srgbClr val="006600"/>
                </a:solidFill>
              </a:rPr>
              <a:t> = c</a:t>
            </a:r>
            <a:r>
              <a:rPr lang="en-US" sz="1200" baseline="-25000" dirty="0">
                <a:solidFill>
                  <a:srgbClr val="006600"/>
                </a:solidFill>
              </a:rPr>
              <a:t>1</a:t>
            </a:r>
            <a:r>
              <a:rPr lang="en-US" sz="1200" dirty="0">
                <a:solidFill>
                  <a:srgbClr val="006600"/>
                </a:solidFill>
              </a:rPr>
              <a:t> </a:t>
            </a:r>
            <a:r>
              <a:rPr lang="en-US" sz="1200" dirty="0" err="1">
                <a:solidFill>
                  <a:srgbClr val="006600"/>
                </a:solidFill>
              </a:rPr>
              <a:t>dt</a:t>
            </a:r>
            <a:r>
              <a:rPr lang="en-US" sz="1200" dirty="0">
                <a:solidFill>
                  <a:srgbClr val="006600"/>
                </a:solidFill>
              </a:rPr>
              <a:t>.</a:t>
            </a:r>
          </a:p>
          <a:p>
            <a:pPr defTabSz="685800" fontAlgn="base">
              <a:spcBef>
                <a:spcPct val="0"/>
              </a:spcBef>
              <a:spcAft>
                <a:spcPct val="0"/>
              </a:spcAft>
            </a:pPr>
            <a:endParaRPr lang="en-US" sz="1200" dirty="0">
              <a:solidFill>
                <a:srgbClr val="000000"/>
              </a:solidFill>
            </a:endParaRPr>
          </a:p>
          <a:p>
            <a:pPr defTabSz="685800" fontAlgn="base">
              <a:spcBef>
                <a:spcPct val="0"/>
              </a:spcBef>
              <a:spcAft>
                <a:spcPct val="0"/>
              </a:spcAft>
            </a:pPr>
            <a:r>
              <a:rPr lang="en-US" sz="1200" dirty="0">
                <a:solidFill>
                  <a:srgbClr val="002060"/>
                </a:solidFill>
              </a:rPr>
              <a:t>Probability that is does NOT decay in n time intervals </a:t>
            </a:r>
            <a:r>
              <a:rPr lang="en-US" sz="1200" dirty="0" err="1">
                <a:solidFill>
                  <a:srgbClr val="002060"/>
                </a:solidFill>
              </a:rPr>
              <a:t>dt</a:t>
            </a:r>
            <a:r>
              <a:rPr lang="en-US" sz="1200" dirty="0">
                <a:solidFill>
                  <a:srgbClr val="002060"/>
                </a:solidFill>
              </a:rPr>
              <a:t> but the (n+1)</a:t>
            </a:r>
            <a:r>
              <a:rPr lang="en-US" sz="1200" baseline="30000" dirty="0" err="1">
                <a:solidFill>
                  <a:srgbClr val="002060"/>
                </a:solidFill>
              </a:rPr>
              <a:t>st</a:t>
            </a:r>
            <a:r>
              <a:rPr lang="en-US" sz="1200" dirty="0">
                <a:solidFill>
                  <a:srgbClr val="002060"/>
                </a:solidFill>
              </a:rPr>
              <a:t> time interval</a:t>
            </a:r>
          </a:p>
          <a:p>
            <a:pPr defTabSz="685800" fontAlgn="base">
              <a:spcBef>
                <a:spcPct val="0"/>
              </a:spcBef>
              <a:spcAft>
                <a:spcPct val="0"/>
              </a:spcAft>
            </a:pPr>
            <a:r>
              <a:rPr lang="en-US" sz="1200" dirty="0">
                <a:solidFill>
                  <a:srgbClr val="002060"/>
                </a:solidFill>
              </a:rPr>
              <a:t>= (1- p)</a:t>
            </a:r>
            <a:r>
              <a:rPr lang="en-US" sz="1200" baseline="30000" dirty="0">
                <a:solidFill>
                  <a:srgbClr val="002060"/>
                </a:solidFill>
              </a:rPr>
              <a:t>n</a:t>
            </a:r>
            <a:r>
              <a:rPr lang="en-US" sz="1200" dirty="0">
                <a:solidFill>
                  <a:srgbClr val="002060"/>
                </a:solidFill>
              </a:rPr>
              <a:t> p ≈ exp(-n p) p with p = c</a:t>
            </a:r>
            <a:r>
              <a:rPr lang="en-US" sz="1200" baseline="-25000" dirty="0">
                <a:solidFill>
                  <a:srgbClr val="002060"/>
                </a:solidFill>
              </a:rPr>
              <a:t>1</a:t>
            </a:r>
            <a:r>
              <a:rPr lang="en-US" sz="1200" dirty="0">
                <a:solidFill>
                  <a:srgbClr val="002060"/>
                </a:solidFill>
              </a:rPr>
              <a:t> </a:t>
            </a:r>
            <a:r>
              <a:rPr lang="en-US" sz="1200" dirty="0" err="1">
                <a:solidFill>
                  <a:srgbClr val="002060"/>
                </a:solidFill>
              </a:rPr>
              <a:t>dt</a:t>
            </a:r>
            <a:r>
              <a:rPr lang="en-US" sz="1200" dirty="0">
                <a:solidFill>
                  <a:srgbClr val="002060"/>
                </a:solidFill>
              </a:rPr>
              <a:t>.</a:t>
            </a:r>
          </a:p>
          <a:p>
            <a:pPr defTabSz="685800" fontAlgn="base">
              <a:spcBef>
                <a:spcPct val="0"/>
              </a:spcBef>
              <a:spcAft>
                <a:spcPct val="0"/>
              </a:spcAft>
            </a:pPr>
            <a:endParaRPr lang="en-US" sz="1200" dirty="0">
              <a:solidFill>
                <a:srgbClr val="000000"/>
              </a:solidFill>
            </a:endParaRPr>
          </a:p>
          <a:p>
            <a:pPr defTabSz="685800" fontAlgn="base">
              <a:spcBef>
                <a:spcPct val="0"/>
              </a:spcBef>
              <a:spcAft>
                <a:spcPct val="0"/>
              </a:spcAft>
            </a:pPr>
            <a:r>
              <a:rPr lang="en-US" sz="1200" dirty="0">
                <a:solidFill>
                  <a:srgbClr val="006600"/>
                </a:solidFill>
              </a:rPr>
              <a:t>n time intervals of </a:t>
            </a:r>
            <a:r>
              <a:rPr lang="en-US" sz="1200" dirty="0" err="1">
                <a:solidFill>
                  <a:srgbClr val="006600"/>
                </a:solidFill>
              </a:rPr>
              <a:t>dt</a:t>
            </a:r>
            <a:r>
              <a:rPr lang="en-US" sz="1200" dirty="0">
                <a:solidFill>
                  <a:srgbClr val="006600"/>
                </a:solidFill>
              </a:rPr>
              <a:t> means a time of t = n </a:t>
            </a:r>
            <a:r>
              <a:rPr lang="en-US" sz="1200" dirty="0" err="1">
                <a:solidFill>
                  <a:srgbClr val="006600"/>
                </a:solidFill>
              </a:rPr>
              <a:t>dt</a:t>
            </a:r>
            <a:r>
              <a:rPr lang="en-US" sz="1200" dirty="0">
                <a:solidFill>
                  <a:srgbClr val="006600"/>
                </a:solidFill>
              </a:rPr>
              <a:t> </a:t>
            </a:r>
            <a:r>
              <a:rPr lang="en-US" sz="1200" dirty="0">
                <a:solidFill>
                  <a:srgbClr val="006600"/>
                </a:solidFill>
                <a:sym typeface="Wingdings" pitchFamily="2" charset="2"/>
              </a:rPr>
              <a:t> </a:t>
            </a:r>
          </a:p>
          <a:p>
            <a:pPr defTabSz="685800" fontAlgn="base">
              <a:spcBef>
                <a:spcPct val="0"/>
              </a:spcBef>
              <a:spcAft>
                <a:spcPct val="0"/>
              </a:spcAft>
            </a:pPr>
            <a:endParaRPr lang="en-US" sz="1200" dirty="0">
              <a:solidFill>
                <a:srgbClr val="000000"/>
              </a:solidFill>
              <a:sym typeface="Wingdings" pitchFamily="2" charset="2"/>
            </a:endParaRPr>
          </a:p>
          <a:p>
            <a:pPr defTabSz="685800" fontAlgn="base">
              <a:spcBef>
                <a:spcPct val="0"/>
              </a:spcBef>
              <a:spcAft>
                <a:spcPct val="0"/>
              </a:spcAft>
            </a:pPr>
            <a:r>
              <a:rPr lang="en-US" sz="1200" dirty="0">
                <a:solidFill>
                  <a:srgbClr val="002060"/>
                </a:solidFill>
                <a:sym typeface="Wingdings" pitchFamily="2" charset="2"/>
              </a:rPr>
              <a:t>Probability that the particle decays between time t and </a:t>
            </a:r>
            <a:r>
              <a:rPr lang="en-US" sz="1200" dirty="0" err="1">
                <a:solidFill>
                  <a:srgbClr val="002060"/>
                </a:solidFill>
                <a:sym typeface="Wingdings" pitchFamily="2" charset="2"/>
              </a:rPr>
              <a:t>t+dt</a:t>
            </a:r>
            <a:r>
              <a:rPr lang="en-US" sz="1200" dirty="0">
                <a:solidFill>
                  <a:srgbClr val="002060"/>
                </a:solidFill>
                <a:sym typeface="Wingdings" pitchFamily="2" charset="2"/>
              </a:rPr>
              <a:t> = </a:t>
            </a:r>
            <a:r>
              <a:rPr lang="en-US" sz="1200" dirty="0">
                <a:solidFill>
                  <a:srgbClr val="002060"/>
                </a:solidFill>
              </a:rPr>
              <a:t>Exp(- c</a:t>
            </a:r>
            <a:r>
              <a:rPr lang="en-US" sz="1200" baseline="-25000" dirty="0">
                <a:solidFill>
                  <a:srgbClr val="002060"/>
                </a:solidFill>
              </a:rPr>
              <a:t>1</a:t>
            </a:r>
            <a:r>
              <a:rPr lang="en-US" sz="1200" dirty="0">
                <a:solidFill>
                  <a:srgbClr val="002060"/>
                </a:solidFill>
              </a:rPr>
              <a:t> t) c</a:t>
            </a:r>
            <a:r>
              <a:rPr lang="en-US" sz="1200" baseline="-25000" dirty="0">
                <a:solidFill>
                  <a:srgbClr val="002060"/>
                </a:solidFill>
              </a:rPr>
              <a:t>1</a:t>
            </a:r>
            <a:r>
              <a:rPr lang="en-US" sz="1200" dirty="0">
                <a:solidFill>
                  <a:srgbClr val="002060"/>
                </a:solidFill>
              </a:rPr>
              <a:t> </a:t>
            </a:r>
            <a:r>
              <a:rPr lang="en-US" sz="1200" dirty="0" err="1">
                <a:solidFill>
                  <a:srgbClr val="002060"/>
                </a:solidFill>
              </a:rPr>
              <a:t>dt</a:t>
            </a:r>
            <a:r>
              <a:rPr lang="en-US" sz="1200" dirty="0">
                <a:solidFill>
                  <a:srgbClr val="002060"/>
                </a:solidFill>
              </a:rPr>
              <a:t> = P(t) </a:t>
            </a:r>
            <a:r>
              <a:rPr lang="en-US" sz="1200" dirty="0" err="1">
                <a:solidFill>
                  <a:srgbClr val="002060"/>
                </a:solidFill>
              </a:rPr>
              <a:t>dt</a:t>
            </a:r>
            <a:r>
              <a:rPr lang="en-US" sz="1200" dirty="0">
                <a:solidFill>
                  <a:srgbClr val="002060"/>
                </a:solidFill>
              </a:rPr>
              <a:t> !</a:t>
            </a:r>
          </a:p>
          <a:p>
            <a:pPr defTabSz="685800" fontAlgn="base">
              <a:spcBef>
                <a:spcPct val="0"/>
              </a:spcBef>
              <a:spcAft>
                <a:spcPct val="0"/>
              </a:spcAft>
            </a:pPr>
            <a:endParaRPr lang="en-US" sz="1200" b="1" dirty="0">
              <a:solidFill>
                <a:srgbClr val="000000"/>
              </a:solidFill>
            </a:endParaRPr>
          </a:p>
        </p:txBody>
      </p:sp>
      <p:pic>
        <p:nvPicPr>
          <p:cNvPr id="5" name="Picture 3" descr="E:\junk\scan0007.jpg"/>
          <p:cNvPicPr>
            <a:picLocks noChangeAspect="1" noChangeArrowheads="1"/>
          </p:cNvPicPr>
          <p:nvPr/>
        </p:nvPicPr>
        <p:blipFill rotWithShape="1">
          <a:blip r:embed="rId3" cstate="print"/>
          <a:srcRect t="58333" b="833"/>
          <a:stretch/>
        </p:blipFill>
        <p:spPr bwMode="auto">
          <a:xfrm>
            <a:off x="6095999" y="2400300"/>
            <a:ext cx="4986338" cy="2800350"/>
          </a:xfrm>
          <a:prstGeom prst="rect">
            <a:avLst/>
          </a:prstGeom>
          <a:noFill/>
          <a:ln w="9525">
            <a:noFill/>
            <a:miter lim="800000"/>
            <a:headEnd/>
            <a:tailEnd/>
          </a:ln>
        </p:spPr>
      </p:pic>
      <p:sp>
        <p:nvSpPr>
          <p:cNvPr id="6" name="TextBox 5"/>
          <p:cNvSpPr txBox="1">
            <a:spLocks noChangeArrowheads="1"/>
          </p:cNvSpPr>
          <p:nvPr/>
        </p:nvSpPr>
        <p:spPr bwMode="auto">
          <a:xfrm>
            <a:off x="1" y="114300"/>
            <a:ext cx="12191999" cy="461665"/>
          </a:xfrm>
          <a:prstGeom prst="rect">
            <a:avLst/>
          </a:prstGeom>
          <a:noFill/>
          <a:ln w="9525">
            <a:noFill/>
            <a:miter lim="800000"/>
            <a:headEnd/>
            <a:tailEnd/>
          </a:ln>
        </p:spPr>
        <p:txBody>
          <a:bodyPr wrap="square">
            <a:spAutoFit/>
          </a:bodyPr>
          <a:lstStyle/>
          <a:p>
            <a:pPr algn="ctr" defTabSz="685800" fontAlgn="base">
              <a:spcBef>
                <a:spcPct val="0"/>
              </a:spcBef>
              <a:spcAft>
                <a:spcPct val="0"/>
              </a:spcAft>
            </a:pPr>
            <a:r>
              <a:rPr lang="en-US" sz="2400" b="1" dirty="0">
                <a:solidFill>
                  <a:srgbClr val="FF0000"/>
                </a:solidFill>
              </a:rPr>
              <a:t>Lifetime of a Particle </a:t>
            </a:r>
            <a:r>
              <a:rPr lang="en-US" sz="2400" b="1" dirty="0">
                <a:solidFill>
                  <a:srgbClr val="FF0000"/>
                </a:solidFill>
                <a:sym typeface="Wingdings"/>
              </a:rPr>
              <a:t> Exponential distribution</a:t>
            </a:r>
            <a:endParaRPr lang="en-US" sz="2400" b="1" dirty="0">
              <a:solidFill>
                <a:srgbClr val="FF0000"/>
              </a:solidFill>
            </a:endParaRPr>
          </a:p>
        </p:txBody>
      </p:sp>
      <p:sp>
        <p:nvSpPr>
          <p:cNvPr id="8" name="Slide Number Placeholder 7"/>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21</a:t>
            </a:fld>
            <a:endParaRPr lang="en-US">
              <a:solidFill>
                <a:srgbClr val="000000"/>
              </a:solidFill>
            </a:endParaRPr>
          </a:p>
        </p:txBody>
      </p:sp>
    </p:spTree>
    <p:extLst>
      <p:ext uri="{BB962C8B-B14F-4D97-AF65-F5344CB8AC3E}">
        <p14:creationId xmlns:p14="http://schemas.microsoft.com/office/powerpoint/2010/main" val="553021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scan0024"/>
          <p:cNvPicPr>
            <a:picLocks noChangeAspect="1" noChangeArrowheads="1"/>
          </p:cNvPicPr>
          <p:nvPr/>
        </p:nvPicPr>
        <p:blipFill>
          <a:blip r:embed="rId2" cstate="print"/>
          <a:srcRect/>
          <a:stretch>
            <a:fillRect/>
          </a:stretch>
        </p:blipFill>
        <p:spPr bwMode="auto">
          <a:xfrm>
            <a:off x="594511" y="1449310"/>
            <a:ext cx="4985322" cy="4055197"/>
          </a:xfrm>
          <a:prstGeom prst="rect">
            <a:avLst/>
          </a:prstGeom>
          <a:noFill/>
          <a:ln w="9525">
            <a:noFill/>
            <a:miter lim="800000"/>
            <a:headEnd/>
            <a:tailEnd/>
          </a:ln>
        </p:spPr>
      </p:pic>
      <p:sp>
        <p:nvSpPr>
          <p:cNvPr id="52227" name="Footer Placeholder 3"/>
          <p:cNvSpPr>
            <a:spLocks noGrp="1"/>
          </p:cNvSpPr>
          <p:nvPr>
            <p:ph type="ftr" sz="quarter" idx="11"/>
          </p:nvPr>
        </p:nvSpPr>
        <p:spPr>
          <a:xfrm>
            <a:off x="0" y="6405326"/>
            <a:ext cx="1389204" cy="457200"/>
          </a:xfrm>
          <a:noFill/>
        </p:spPr>
        <p:txBody>
          <a:bodyPr/>
          <a:lstStyle/>
          <a:p>
            <a:r>
              <a:rPr lang="en-US" dirty="0" smtClean="0">
                <a:latin typeface="Arial" charset="0"/>
              </a:rPr>
              <a:t>W. </a:t>
            </a:r>
            <a:r>
              <a:rPr lang="en-US" dirty="0" err="1" smtClean="0">
                <a:latin typeface="Arial" charset="0"/>
              </a:rPr>
              <a:t>Riegler</a:t>
            </a:r>
            <a:r>
              <a:rPr lang="en-US" dirty="0" smtClean="0">
                <a:latin typeface="Arial" charset="0"/>
              </a:rPr>
              <a:t>/CERN</a:t>
            </a:r>
          </a:p>
        </p:txBody>
      </p:sp>
      <p:sp>
        <p:nvSpPr>
          <p:cNvPr id="52228" name="Slide Number Placeholder 2"/>
          <p:cNvSpPr>
            <a:spLocks noGrp="1"/>
          </p:cNvSpPr>
          <p:nvPr>
            <p:ph type="sldNum" sz="quarter" idx="12"/>
          </p:nvPr>
        </p:nvSpPr>
        <p:spPr>
          <a:xfrm>
            <a:off x="11298724" y="6495860"/>
            <a:ext cx="893275" cy="276131"/>
          </a:xfrm>
          <a:noFill/>
        </p:spPr>
        <p:txBody>
          <a:bodyPr/>
          <a:lstStyle/>
          <a:p>
            <a:fld id="{E369710E-7238-40CB-895B-F6426E209EE6}" type="slidenum">
              <a:rPr lang="en-US" smtClean="0">
                <a:latin typeface="Arial" charset="0"/>
              </a:rPr>
              <a:pPr/>
              <a:t>22</a:t>
            </a:fld>
            <a:endParaRPr lang="en-US" dirty="0" smtClean="0">
              <a:latin typeface="Arial" charset="0"/>
            </a:endParaRPr>
          </a:p>
        </p:txBody>
      </p:sp>
      <p:sp>
        <p:nvSpPr>
          <p:cNvPr id="52229" name="TextBox 4"/>
          <p:cNvSpPr txBox="1">
            <a:spLocks noChangeArrowheads="1"/>
          </p:cNvSpPr>
          <p:nvPr/>
        </p:nvSpPr>
        <p:spPr bwMode="auto">
          <a:xfrm>
            <a:off x="2057400" y="304800"/>
            <a:ext cx="7545388" cy="369888"/>
          </a:xfrm>
          <a:prstGeom prst="rect">
            <a:avLst/>
          </a:prstGeom>
          <a:noFill/>
          <a:ln w="9525">
            <a:noFill/>
            <a:miter lim="800000"/>
            <a:headEnd/>
            <a:tailEnd/>
          </a:ln>
        </p:spPr>
        <p:txBody>
          <a:bodyPr wrap="none">
            <a:spAutoFit/>
          </a:bodyPr>
          <a:lstStyle/>
          <a:p>
            <a:r>
              <a:rPr lang="en-US" b="1">
                <a:solidFill>
                  <a:srgbClr val="FF0000"/>
                </a:solidFill>
              </a:rPr>
              <a:t>Now that we know all the Interactions we can talk about Detectors !</a:t>
            </a:r>
          </a:p>
        </p:txBody>
      </p:sp>
      <p:pic>
        <p:nvPicPr>
          <p:cNvPr id="6" name="Picture 2" descr="scan0023"/>
          <p:cNvPicPr>
            <a:picLocks noChangeAspect="1" noChangeArrowheads="1"/>
          </p:cNvPicPr>
          <p:nvPr/>
        </p:nvPicPr>
        <p:blipFill rotWithShape="1">
          <a:blip r:embed="rId3" cstate="print"/>
          <a:srcRect t="9167" b="39827"/>
          <a:stretch/>
        </p:blipFill>
        <p:spPr bwMode="auto">
          <a:xfrm>
            <a:off x="6327536" y="1585607"/>
            <a:ext cx="5416317" cy="3683509"/>
          </a:xfrm>
          <a:prstGeom prst="rect">
            <a:avLst/>
          </a:prstGeom>
          <a:noFill/>
          <a:ln w="9525">
            <a:noFill/>
            <a:miter lim="800000"/>
            <a:headEnd/>
            <a:tailEnd/>
          </a:ln>
        </p:spPr>
      </p:pic>
    </p:spTree>
    <p:extLst>
      <p:ext uri="{BB962C8B-B14F-4D97-AF65-F5344CB8AC3E}">
        <p14:creationId xmlns:p14="http://schemas.microsoft.com/office/powerpoint/2010/main" val="17666503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4"/>
          <p:cNvSpPr txBox="1">
            <a:spLocks noChangeArrowheads="1"/>
          </p:cNvSpPr>
          <p:nvPr/>
        </p:nvSpPr>
        <p:spPr bwMode="auto">
          <a:xfrm>
            <a:off x="460466" y="1399991"/>
            <a:ext cx="11463338" cy="415498"/>
          </a:xfrm>
          <a:prstGeom prst="rect">
            <a:avLst/>
          </a:prstGeom>
          <a:noFill/>
          <a:ln w="9525">
            <a:noFill/>
            <a:miter lim="800000"/>
            <a:headEnd/>
            <a:tailEnd/>
          </a:ln>
        </p:spPr>
        <p:txBody>
          <a:bodyPr wrap="square">
            <a:spAutoFit/>
          </a:bodyPr>
          <a:lstStyle/>
          <a:p>
            <a:r>
              <a:rPr lang="en-US" sz="2100" dirty="0">
                <a:solidFill>
                  <a:srgbClr val="002060"/>
                </a:solidFill>
              </a:rPr>
              <a:t>A particle detector is an (almost) irreducible representation of the properties of these 8 particles</a:t>
            </a:r>
          </a:p>
        </p:txBody>
      </p:sp>
      <p:pic>
        <p:nvPicPr>
          <p:cNvPr id="47107" name="Picture 5" descr="scan0022"/>
          <p:cNvPicPr>
            <a:picLocks noChangeAspect="1" noChangeArrowheads="1"/>
          </p:cNvPicPr>
          <p:nvPr/>
        </p:nvPicPr>
        <p:blipFill>
          <a:blip r:embed="rId2" cstate="print"/>
          <a:srcRect/>
          <a:stretch>
            <a:fillRect/>
          </a:stretch>
        </p:blipFill>
        <p:spPr bwMode="auto">
          <a:xfrm>
            <a:off x="2065020" y="2328999"/>
            <a:ext cx="6858000" cy="1143000"/>
          </a:xfrm>
          <a:prstGeom prst="rect">
            <a:avLst/>
          </a:prstGeom>
          <a:noFill/>
          <a:ln w="9525">
            <a:noFill/>
            <a:miter lim="800000"/>
            <a:headEnd/>
            <a:tailEnd/>
          </a:ln>
        </p:spPr>
      </p:pic>
      <p:sp>
        <p:nvSpPr>
          <p:cNvPr id="47108" name="Footer Placeholder 4"/>
          <p:cNvSpPr>
            <a:spLocks noGrp="1"/>
          </p:cNvSpPr>
          <p:nvPr>
            <p:ph type="ftr" sz="quarter" idx="11"/>
          </p:nvPr>
        </p:nvSpPr>
        <p:spPr>
          <a:noFill/>
        </p:spPr>
        <p:txBody>
          <a:bodyPr/>
          <a:lstStyle/>
          <a:p>
            <a:r>
              <a:rPr lang="en-US" smtClean="0">
                <a:latin typeface="Arial" charset="0"/>
              </a:rPr>
              <a:t>W. Riegler/CERN</a:t>
            </a:r>
          </a:p>
        </p:txBody>
      </p:sp>
      <p:sp>
        <p:nvSpPr>
          <p:cNvPr id="5" name="TextBox 2"/>
          <p:cNvSpPr txBox="1">
            <a:spLocks noChangeArrowheads="1"/>
          </p:cNvSpPr>
          <p:nvPr/>
        </p:nvSpPr>
        <p:spPr bwMode="auto">
          <a:xfrm>
            <a:off x="0" y="139806"/>
            <a:ext cx="12192000" cy="553998"/>
          </a:xfrm>
          <a:prstGeom prst="rect">
            <a:avLst/>
          </a:prstGeom>
          <a:noFill/>
          <a:ln w="9525">
            <a:noFill/>
            <a:miter lim="800000"/>
            <a:headEnd/>
            <a:tailEnd/>
          </a:ln>
        </p:spPr>
        <p:txBody>
          <a:bodyPr wrap="square">
            <a:spAutoFit/>
          </a:bodyPr>
          <a:lstStyle/>
          <a:p>
            <a:pPr algn="ctr" defTabSz="457189"/>
            <a:r>
              <a:rPr lang="en-US" sz="3000" b="1" dirty="0" smtClean="0">
                <a:solidFill>
                  <a:srgbClr val="FF0000"/>
                </a:solidFill>
                <a:latin typeface="Arial"/>
              </a:rPr>
              <a:t>Collider Detector</a:t>
            </a:r>
            <a:endParaRPr lang="en-US" sz="3000" b="1" dirty="0">
              <a:solidFill>
                <a:srgbClr val="FF0000"/>
              </a:solidFill>
              <a:latin typeface="Arial"/>
            </a:endParaRPr>
          </a:p>
        </p:txBody>
      </p:sp>
      <p:sp>
        <p:nvSpPr>
          <p:cNvPr id="3" name="Slide Number Placeholder 2"/>
          <p:cNvSpPr>
            <a:spLocks noGrp="1"/>
          </p:cNvSpPr>
          <p:nvPr>
            <p:ph type="sldNum" sz="quarter" idx="12"/>
          </p:nvPr>
        </p:nvSpPr>
        <p:spPr/>
        <p:txBody>
          <a:bodyPr/>
          <a:lstStyle/>
          <a:p>
            <a:pPr>
              <a:defRPr/>
            </a:pPr>
            <a:fld id="{6DDAAA4F-B066-4A7B-BF3F-CF49F130BA7F}" type="slidenum">
              <a:rPr lang="en-US" smtClean="0"/>
              <a:pPr>
                <a:defRPr/>
              </a:pPr>
              <a:t>23</a:t>
            </a:fld>
            <a:endParaRPr lang="en-US"/>
          </a:p>
        </p:txBody>
      </p:sp>
      <p:pic>
        <p:nvPicPr>
          <p:cNvPr id="7" name="Picture 2" descr="E:\vorlesung\Summer_student_lecture\CMS_Slice.gif"/>
          <p:cNvPicPr>
            <a:picLocks noChangeAspect="1" noChangeArrowheads="1"/>
          </p:cNvPicPr>
          <p:nvPr/>
        </p:nvPicPr>
        <p:blipFill>
          <a:blip r:embed="rId3" cstate="print"/>
          <a:srcRect/>
          <a:stretch>
            <a:fillRect/>
          </a:stretch>
        </p:blipFill>
        <p:spPr bwMode="auto">
          <a:xfrm>
            <a:off x="2775857" y="4076025"/>
            <a:ext cx="4905103" cy="2521777"/>
          </a:xfrm>
          <a:prstGeom prst="rect">
            <a:avLst/>
          </a:prstGeom>
          <a:noFill/>
          <a:ln w="9525">
            <a:noFill/>
            <a:miter lim="800000"/>
            <a:headEnd/>
            <a:tailEnd/>
          </a:ln>
        </p:spPr>
      </p:pic>
    </p:spTree>
    <p:extLst>
      <p:ext uri="{BB962C8B-B14F-4D97-AF65-F5344CB8AC3E}">
        <p14:creationId xmlns:p14="http://schemas.microsoft.com/office/powerpoint/2010/main" val="3000280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0" y="14762"/>
            <a:ext cx="12191999" cy="584775"/>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3200" b="1" dirty="0">
                <a:solidFill>
                  <a:srgbClr val="FF0000"/>
                </a:solidFill>
              </a:rPr>
              <a:t>Interaction of Particles with Matter</a:t>
            </a:r>
          </a:p>
        </p:txBody>
      </p:sp>
      <p:sp>
        <p:nvSpPr>
          <p:cNvPr id="8195" name="Rectangle 3"/>
          <p:cNvSpPr>
            <a:spLocks noChangeArrowheads="1"/>
          </p:cNvSpPr>
          <p:nvPr/>
        </p:nvSpPr>
        <p:spPr bwMode="auto">
          <a:xfrm>
            <a:off x="863600" y="836354"/>
            <a:ext cx="10033000" cy="1477328"/>
          </a:xfrm>
          <a:prstGeom prst="rect">
            <a:avLst/>
          </a:prstGeom>
          <a:noFill/>
          <a:ln w="9525">
            <a:noFill/>
            <a:miter lim="800000"/>
            <a:headEnd/>
            <a:tailEnd/>
          </a:ln>
        </p:spPr>
        <p:txBody>
          <a:bodyPr wrap="square">
            <a:spAutoFit/>
          </a:bodyPr>
          <a:lstStyle/>
          <a:p>
            <a:pPr defTabSz="914400" fontAlgn="base">
              <a:spcBef>
                <a:spcPct val="0"/>
              </a:spcBef>
              <a:spcAft>
                <a:spcPct val="0"/>
              </a:spcAft>
            </a:pPr>
            <a:r>
              <a:rPr lang="en-US" sz="1500" dirty="0">
                <a:solidFill>
                  <a:srgbClr val="002060"/>
                </a:solidFill>
              </a:rPr>
              <a:t>Any device that is to detect a particle must interact with it in some way  </a:t>
            </a:r>
            <a:r>
              <a:rPr lang="en-US" sz="1500" dirty="0">
                <a:solidFill>
                  <a:srgbClr val="002060"/>
                </a:solidFill>
                <a:sym typeface="Wingdings" pitchFamily="2" charset="2"/>
              </a:rPr>
              <a:t> almost …</a:t>
            </a:r>
          </a:p>
          <a:p>
            <a:pPr defTabSz="914400" fontAlgn="base">
              <a:spcBef>
                <a:spcPct val="0"/>
              </a:spcBef>
              <a:spcAft>
                <a:spcPct val="0"/>
              </a:spcAft>
            </a:pPr>
            <a:endParaRPr lang="en-US" sz="1500" dirty="0">
              <a:solidFill>
                <a:srgbClr val="000000"/>
              </a:solidFill>
              <a:sym typeface="Wingdings" pitchFamily="2" charset="2"/>
            </a:endParaRPr>
          </a:p>
          <a:p>
            <a:pPr defTabSz="914400" fontAlgn="base">
              <a:spcBef>
                <a:spcPct val="0"/>
              </a:spcBef>
              <a:spcAft>
                <a:spcPct val="0"/>
              </a:spcAft>
            </a:pPr>
            <a:r>
              <a:rPr lang="en-US" sz="1500" dirty="0">
                <a:solidFill>
                  <a:srgbClr val="006600"/>
                </a:solidFill>
                <a:sym typeface="Wingdings" pitchFamily="2" charset="2"/>
              </a:rPr>
              <a:t>In many experiments neutrinos are measured by missing transverse momentum. </a:t>
            </a:r>
          </a:p>
          <a:p>
            <a:pPr defTabSz="914400" fontAlgn="base">
              <a:spcBef>
                <a:spcPct val="0"/>
              </a:spcBef>
              <a:spcAft>
                <a:spcPct val="0"/>
              </a:spcAft>
            </a:pPr>
            <a:endParaRPr lang="en-US" sz="1500" dirty="0">
              <a:solidFill>
                <a:srgbClr val="000000"/>
              </a:solidFill>
              <a:sym typeface="Wingdings" pitchFamily="2" charset="2"/>
            </a:endParaRPr>
          </a:p>
          <a:p>
            <a:pPr defTabSz="914400" fontAlgn="base">
              <a:spcBef>
                <a:spcPct val="0"/>
              </a:spcBef>
              <a:spcAft>
                <a:spcPct val="0"/>
              </a:spcAft>
            </a:pPr>
            <a:r>
              <a:rPr lang="en-US" sz="1500" dirty="0">
                <a:solidFill>
                  <a:srgbClr val="002060"/>
                </a:solidFill>
                <a:sym typeface="Wingdings" pitchFamily="2" charset="2"/>
              </a:rPr>
              <a:t>E.g. </a:t>
            </a:r>
            <a:r>
              <a:rPr lang="en-US" sz="1500" dirty="0" err="1">
                <a:solidFill>
                  <a:srgbClr val="002060"/>
                </a:solidFill>
                <a:sym typeface="Wingdings" pitchFamily="2" charset="2"/>
              </a:rPr>
              <a:t>e</a:t>
            </a:r>
            <a:r>
              <a:rPr lang="en-US" sz="1500" baseline="30000" dirty="0" err="1">
                <a:solidFill>
                  <a:srgbClr val="002060"/>
                </a:solidFill>
                <a:sym typeface="Wingdings" pitchFamily="2" charset="2"/>
              </a:rPr>
              <a:t>+</a:t>
            </a:r>
            <a:r>
              <a:rPr lang="en-US" sz="1500" dirty="0" err="1">
                <a:solidFill>
                  <a:srgbClr val="002060"/>
                </a:solidFill>
                <a:sym typeface="Wingdings" pitchFamily="2" charset="2"/>
              </a:rPr>
              <a:t>e</a:t>
            </a:r>
            <a:r>
              <a:rPr lang="en-US" sz="1500" baseline="30000" dirty="0">
                <a:solidFill>
                  <a:srgbClr val="002060"/>
                </a:solidFill>
                <a:sym typeface="Wingdings" pitchFamily="2" charset="2"/>
              </a:rPr>
              <a:t>-</a:t>
            </a:r>
            <a:r>
              <a:rPr lang="en-US" sz="1500" dirty="0">
                <a:solidFill>
                  <a:srgbClr val="002060"/>
                </a:solidFill>
                <a:sym typeface="Wingdings" pitchFamily="2" charset="2"/>
              </a:rPr>
              <a:t> collider. </a:t>
            </a:r>
            <a:r>
              <a:rPr lang="en-US" sz="1500" dirty="0" err="1">
                <a:solidFill>
                  <a:srgbClr val="002060"/>
                </a:solidFill>
                <a:sym typeface="Wingdings" pitchFamily="2" charset="2"/>
              </a:rPr>
              <a:t>P</a:t>
            </a:r>
            <a:r>
              <a:rPr lang="en-US" sz="1500" baseline="-25000" dirty="0" err="1">
                <a:solidFill>
                  <a:srgbClr val="002060"/>
                </a:solidFill>
                <a:sym typeface="Wingdings" pitchFamily="2" charset="2"/>
              </a:rPr>
              <a:t>tot</a:t>
            </a:r>
            <a:r>
              <a:rPr lang="en-US" sz="1500" dirty="0">
                <a:solidFill>
                  <a:srgbClr val="002060"/>
                </a:solidFill>
                <a:sym typeface="Wingdings" pitchFamily="2" charset="2"/>
              </a:rPr>
              <a:t>=0, </a:t>
            </a:r>
          </a:p>
          <a:p>
            <a:pPr defTabSz="914400" fontAlgn="base">
              <a:spcBef>
                <a:spcPct val="0"/>
              </a:spcBef>
              <a:spcAft>
                <a:spcPct val="0"/>
              </a:spcAft>
            </a:pPr>
            <a:r>
              <a:rPr lang="en-US" sz="1500" dirty="0">
                <a:solidFill>
                  <a:srgbClr val="002060"/>
                </a:solidFill>
                <a:sym typeface="Wingdings" pitchFamily="2" charset="2"/>
              </a:rPr>
              <a:t>If the </a:t>
            </a:r>
            <a:r>
              <a:rPr lang="el-GR" sz="1500" dirty="0">
                <a:solidFill>
                  <a:srgbClr val="002060"/>
                </a:solidFill>
                <a:sym typeface="Wingdings" pitchFamily="2" charset="2"/>
              </a:rPr>
              <a:t>Σ</a:t>
            </a:r>
            <a:r>
              <a:rPr lang="en-US" sz="1500" dirty="0">
                <a:solidFill>
                  <a:srgbClr val="002060"/>
                </a:solidFill>
                <a:sym typeface="Wingdings" pitchFamily="2" charset="2"/>
              </a:rPr>
              <a:t> p</a:t>
            </a:r>
            <a:r>
              <a:rPr lang="en-US" sz="1500" baseline="-25000" dirty="0">
                <a:solidFill>
                  <a:srgbClr val="002060"/>
                </a:solidFill>
                <a:sym typeface="Wingdings" pitchFamily="2" charset="2"/>
              </a:rPr>
              <a:t>i </a:t>
            </a:r>
            <a:r>
              <a:rPr lang="en-US" sz="1500" dirty="0">
                <a:solidFill>
                  <a:srgbClr val="002060"/>
                </a:solidFill>
                <a:sym typeface="Wingdings" pitchFamily="2" charset="2"/>
              </a:rPr>
              <a:t>of all collision products is ≠0  neutrino escaped</a:t>
            </a:r>
            <a:r>
              <a:rPr lang="en-US" sz="1500" dirty="0" smtClean="0">
                <a:solidFill>
                  <a:srgbClr val="002060"/>
                </a:solidFill>
                <a:sym typeface="Wingdings" pitchFamily="2" charset="2"/>
              </a:rPr>
              <a:t>.</a:t>
            </a:r>
            <a:endParaRPr lang="en-US" sz="1500" dirty="0">
              <a:solidFill>
                <a:srgbClr val="002060"/>
              </a:solidFill>
            </a:endParaRPr>
          </a:p>
        </p:txBody>
      </p:sp>
      <p:sp>
        <p:nvSpPr>
          <p:cNvPr id="8196" name="Rectangle 5"/>
          <p:cNvSpPr>
            <a:spLocks noChangeArrowheads="1"/>
          </p:cNvSpPr>
          <p:nvPr/>
        </p:nvSpPr>
        <p:spPr bwMode="auto">
          <a:xfrm>
            <a:off x="2514600" y="6400801"/>
            <a:ext cx="6248400" cy="246063"/>
          </a:xfrm>
          <a:prstGeom prst="rect">
            <a:avLst/>
          </a:prstGeom>
          <a:noFill/>
          <a:ln w="9525">
            <a:noFill/>
            <a:miter lim="800000"/>
            <a:headEnd/>
            <a:tailEnd/>
          </a:ln>
        </p:spPr>
        <p:txBody>
          <a:bodyPr>
            <a:spAutoFit/>
          </a:bodyPr>
          <a:lstStyle/>
          <a:p>
            <a:pPr defTabSz="914400" fontAlgn="base">
              <a:spcBef>
                <a:spcPct val="0"/>
              </a:spcBef>
              <a:spcAft>
                <a:spcPct val="0"/>
              </a:spcAft>
            </a:pPr>
            <a:r>
              <a:rPr lang="en-GB" sz="1000">
                <a:solidFill>
                  <a:srgbClr val="000000"/>
                </a:solidFill>
                <a:latin typeface="Times New Roman" pitchFamily="18" charset="0"/>
              </a:rPr>
              <a:t>Claus Grupen, Particle Detectors, Cambridge University Press,  Cambridge 1996 (455 pp. ISBN 0-521-55216-8) </a:t>
            </a:r>
          </a:p>
        </p:txBody>
      </p:sp>
      <p:sp>
        <p:nvSpPr>
          <p:cNvPr id="8197" name="Slide Number Placeholder 5"/>
          <p:cNvSpPr>
            <a:spLocks noGrp="1"/>
          </p:cNvSpPr>
          <p:nvPr>
            <p:ph type="sldNum" sz="quarter" idx="12"/>
          </p:nvPr>
        </p:nvSpPr>
        <p:spPr>
          <a:noFill/>
        </p:spPr>
        <p:txBody>
          <a:bodyPr/>
          <a:lstStyle/>
          <a:p>
            <a:fld id="{8DD5ED6A-A8F7-4E4F-B7B2-52268A8F17A9}" type="slidenum">
              <a:rPr lang="en-US" smtClean="0">
                <a:solidFill>
                  <a:srgbClr val="000000"/>
                </a:solidFill>
                <a:latin typeface="Arial" charset="0"/>
              </a:rPr>
              <a:pPr/>
              <a:t>24</a:t>
            </a:fld>
            <a:endParaRPr lang="en-US" smtClean="0">
              <a:solidFill>
                <a:srgbClr val="000000"/>
              </a:solidFill>
              <a:latin typeface="Arial" charset="0"/>
            </a:endParaRPr>
          </a:p>
        </p:txBody>
      </p:sp>
      <p:sp>
        <p:nvSpPr>
          <p:cNvPr id="8198" name="Footer Placeholder 6"/>
          <p:cNvSpPr>
            <a:spLocks noGrp="1"/>
          </p:cNvSpPr>
          <p:nvPr>
            <p:ph type="ftr" sz="quarter" idx="11"/>
          </p:nvPr>
        </p:nvSpPr>
        <p:spPr>
          <a:noFill/>
        </p:spPr>
        <p:txBody>
          <a:bodyPr/>
          <a:lstStyle/>
          <a:p>
            <a:r>
              <a:rPr lang="en-US" smtClean="0">
                <a:solidFill>
                  <a:srgbClr val="000000"/>
                </a:solidFill>
                <a:latin typeface="Arial" charset="0"/>
              </a:rPr>
              <a:t>W. Riegler/CERN</a:t>
            </a:r>
          </a:p>
        </p:txBody>
      </p:sp>
      <p:pic>
        <p:nvPicPr>
          <p:cNvPr id="8199" name="Picture 3" descr="detector15"/>
          <p:cNvPicPr>
            <a:picLocks noChangeAspect="1" noChangeArrowheads="1"/>
          </p:cNvPicPr>
          <p:nvPr/>
        </p:nvPicPr>
        <p:blipFill>
          <a:blip r:embed="rId2" cstate="print"/>
          <a:srcRect l="70476" t="79037"/>
          <a:stretch>
            <a:fillRect/>
          </a:stretch>
        </p:blipFill>
        <p:spPr bwMode="auto">
          <a:xfrm>
            <a:off x="7391400" y="4568031"/>
            <a:ext cx="2227263" cy="990600"/>
          </a:xfrm>
          <a:prstGeom prst="rect">
            <a:avLst/>
          </a:prstGeom>
          <a:noFill/>
          <a:ln w="9525">
            <a:noFill/>
            <a:miter lim="800000"/>
            <a:headEnd/>
            <a:tailEnd/>
          </a:ln>
        </p:spPr>
      </p:pic>
      <p:grpSp>
        <p:nvGrpSpPr>
          <p:cNvPr id="8200" name="Group 9"/>
          <p:cNvGrpSpPr>
            <a:grpSpLocks/>
          </p:cNvGrpSpPr>
          <p:nvPr/>
        </p:nvGrpSpPr>
        <p:grpSpPr bwMode="auto">
          <a:xfrm>
            <a:off x="3276600" y="4343400"/>
            <a:ext cx="3200400" cy="1981200"/>
            <a:chOff x="1752600" y="3810000"/>
            <a:chExt cx="4038600" cy="2514600"/>
          </a:xfrm>
        </p:grpSpPr>
        <p:pic>
          <p:nvPicPr>
            <p:cNvPr id="8201" name="Picture 3" descr="detector15"/>
            <p:cNvPicPr>
              <a:picLocks noChangeAspect="1" noChangeArrowheads="1"/>
            </p:cNvPicPr>
            <p:nvPr/>
          </p:nvPicPr>
          <p:blipFill>
            <a:blip r:embed="rId2" cstate="print"/>
            <a:srcRect/>
            <a:stretch>
              <a:fillRect/>
            </a:stretch>
          </p:blipFill>
          <p:spPr bwMode="auto">
            <a:xfrm>
              <a:off x="1752600" y="3810000"/>
              <a:ext cx="4000500" cy="2506663"/>
            </a:xfrm>
            <a:prstGeom prst="rect">
              <a:avLst/>
            </a:prstGeom>
            <a:noFill/>
            <a:ln w="9525">
              <a:noFill/>
              <a:miter lim="800000"/>
              <a:headEnd/>
              <a:tailEnd/>
            </a:ln>
          </p:spPr>
        </p:pic>
        <p:sp>
          <p:nvSpPr>
            <p:cNvPr id="9" name="Rectangle 8"/>
            <p:cNvSpPr/>
            <p:nvPr/>
          </p:nvSpPr>
          <p:spPr>
            <a:xfrm>
              <a:off x="4572000" y="5791200"/>
              <a:ext cx="1219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grpSp>
      <p:cxnSp>
        <p:nvCxnSpPr>
          <p:cNvPr id="3" name="Straight Arrow Connector 2"/>
          <p:cNvCxnSpPr/>
          <p:nvPr/>
        </p:nvCxnSpPr>
        <p:spPr>
          <a:xfrm>
            <a:off x="1092200" y="3350738"/>
            <a:ext cx="3132000"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259400" y="3350738"/>
            <a:ext cx="3132000"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4275000" y="2895600"/>
            <a:ext cx="373200" cy="38100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275000" y="3454537"/>
            <a:ext cx="220800" cy="355463"/>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191000" y="3308670"/>
            <a:ext cx="76200" cy="841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GB">
              <a:solidFill>
                <a:srgbClr val="FFFFFF"/>
              </a:solidFill>
            </a:endParaRPr>
          </a:p>
        </p:txBody>
      </p:sp>
      <p:cxnSp>
        <p:nvCxnSpPr>
          <p:cNvPr id="20" name="Straight Arrow Connector 19"/>
          <p:cNvCxnSpPr/>
          <p:nvPr/>
        </p:nvCxnSpPr>
        <p:spPr>
          <a:xfrm flipH="1" flipV="1">
            <a:off x="3784783" y="2893538"/>
            <a:ext cx="388800" cy="38100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010297" y="3447572"/>
            <a:ext cx="152400" cy="203063"/>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7068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1"/>
          </p:nvPr>
        </p:nvSpPr>
        <p:spPr>
          <a:noFill/>
        </p:spPr>
        <p:txBody>
          <a:bodyPr/>
          <a:lstStyle/>
          <a:p>
            <a:r>
              <a:rPr lang="en-US" smtClean="0">
                <a:solidFill>
                  <a:srgbClr val="000000"/>
                </a:solidFill>
                <a:latin typeface="Arial" charset="0"/>
              </a:rPr>
              <a:t>W. Riegler/CERN</a:t>
            </a:r>
          </a:p>
        </p:txBody>
      </p:sp>
      <p:sp>
        <p:nvSpPr>
          <p:cNvPr id="9219" name="Slide Number Placeholder 2"/>
          <p:cNvSpPr>
            <a:spLocks noGrp="1"/>
          </p:cNvSpPr>
          <p:nvPr>
            <p:ph type="sldNum" sz="quarter" idx="12"/>
          </p:nvPr>
        </p:nvSpPr>
        <p:spPr>
          <a:noFill/>
        </p:spPr>
        <p:txBody>
          <a:bodyPr/>
          <a:lstStyle/>
          <a:p>
            <a:fld id="{4E92D9D4-E7DF-4EC1-AD06-C30F8C449A84}" type="slidenum">
              <a:rPr lang="en-US" smtClean="0">
                <a:solidFill>
                  <a:srgbClr val="000000"/>
                </a:solidFill>
                <a:latin typeface="Arial" charset="0"/>
              </a:rPr>
              <a:pPr/>
              <a:t>25</a:t>
            </a:fld>
            <a:endParaRPr lang="en-US" smtClean="0">
              <a:solidFill>
                <a:srgbClr val="000000"/>
              </a:solidFill>
              <a:latin typeface="Arial" charset="0"/>
            </a:endParaRPr>
          </a:p>
        </p:txBody>
      </p:sp>
      <p:pic>
        <p:nvPicPr>
          <p:cNvPr id="9220" name="Picture 4" descr="https://twiki.cern.ch/twiki/pub/Atlas/EventDisplayPublicResults/Atlantis-Wenu-lego-rz.png"/>
          <p:cNvPicPr>
            <a:picLocks noChangeAspect="1" noChangeArrowheads="1"/>
          </p:cNvPicPr>
          <p:nvPr/>
        </p:nvPicPr>
        <p:blipFill>
          <a:blip r:embed="rId2" cstate="print"/>
          <a:srcRect/>
          <a:stretch>
            <a:fillRect/>
          </a:stretch>
        </p:blipFill>
        <p:spPr bwMode="auto">
          <a:xfrm>
            <a:off x="1799051" y="876300"/>
            <a:ext cx="7943850" cy="4724400"/>
          </a:xfrm>
          <a:prstGeom prst="rect">
            <a:avLst/>
          </a:prstGeom>
          <a:noFill/>
          <a:ln w="9525">
            <a:noFill/>
            <a:miter lim="800000"/>
            <a:headEnd/>
            <a:tailEnd/>
          </a:ln>
        </p:spPr>
      </p:pic>
      <p:sp>
        <p:nvSpPr>
          <p:cNvPr id="9221" name="Text Box 4"/>
          <p:cNvSpPr txBox="1">
            <a:spLocks noChangeArrowheads="1"/>
          </p:cNvSpPr>
          <p:nvPr/>
        </p:nvSpPr>
        <p:spPr bwMode="auto">
          <a:xfrm>
            <a:off x="0" y="0"/>
            <a:ext cx="12192000" cy="584775"/>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3200" b="1" dirty="0" smtClean="0">
                <a:solidFill>
                  <a:srgbClr val="FF0000"/>
                </a:solidFill>
              </a:rPr>
              <a:t>Neutrinos and other invisible particles</a:t>
            </a:r>
            <a:endParaRPr lang="en-US" sz="3200" b="1" dirty="0">
              <a:solidFill>
                <a:srgbClr val="FF0000"/>
              </a:solidFill>
            </a:endParaRPr>
          </a:p>
        </p:txBody>
      </p:sp>
      <p:sp>
        <p:nvSpPr>
          <p:cNvPr id="2" name="Rectangle 1"/>
          <p:cNvSpPr/>
          <p:nvPr/>
        </p:nvSpPr>
        <p:spPr>
          <a:xfrm>
            <a:off x="1114426" y="5772835"/>
            <a:ext cx="9458324" cy="369332"/>
          </a:xfrm>
          <a:prstGeom prst="rect">
            <a:avLst/>
          </a:prstGeom>
        </p:spPr>
        <p:txBody>
          <a:bodyPr wrap="square">
            <a:spAutoFit/>
          </a:bodyPr>
          <a:lstStyle/>
          <a:p>
            <a:pPr defTabSz="914400" fontAlgn="base">
              <a:spcBef>
                <a:spcPct val="0"/>
              </a:spcBef>
              <a:spcAft>
                <a:spcPct val="0"/>
              </a:spcAft>
            </a:pPr>
            <a:r>
              <a:rPr lang="en-US" dirty="0" smtClean="0">
                <a:solidFill>
                  <a:srgbClr val="006600"/>
                </a:solidFill>
              </a:rPr>
              <a:t>They are seen by missing momentum vectors </a:t>
            </a:r>
            <a:r>
              <a:rPr lang="mr-IN" dirty="0" smtClean="0">
                <a:solidFill>
                  <a:srgbClr val="006600"/>
                </a:solidFill>
              </a:rPr>
              <a:t>–</a:t>
            </a:r>
            <a:r>
              <a:rPr lang="en-US" dirty="0" smtClean="0">
                <a:solidFill>
                  <a:srgbClr val="006600"/>
                </a:solidFill>
              </a:rPr>
              <a:t> if you are sure your detector is hermetic !</a:t>
            </a:r>
            <a:endParaRPr lang="en-GB" dirty="0">
              <a:solidFill>
                <a:srgbClr val="000000"/>
              </a:solidFill>
            </a:endParaRPr>
          </a:p>
        </p:txBody>
      </p:sp>
    </p:spTree>
    <p:extLst>
      <p:ext uri="{BB962C8B-B14F-4D97-AF65-F5344CB8AC3E}">
        <p14:creationId xmlns:p14="http://schemas.microsoft.com/office/powerpoint/2010/main" val="1712872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X\lectures\ars_electronica\atlas_scheme.jpg"/>
          <p:cNvPicPr>
            <a:picLocks noChangeAspect="1" noChangeArrowheads="1"/>
          </p:cNvPicPr>
          <p:nvPr/>
        </p:nvPicPr>
        <p:blipFill>
          <a:blip r:embed="rId2" cstate="print"/>
          <a:srcRect/>
          <a:stretch>
            <a:fillRect/>
          </a:stretch>
        </p:blipFill>
        <p:spPr bwMode="auto">
          <a:xfrm>
            <a:off x="1524001" y="0"/>
            <a:ext cx="4191000" cy="2964760"/>
          </a:xfrm>
          <a:prstGeom prst="rect">
            <a:avLst/>
          </a:prstGeom>
          <a:noFill/>
        </p:spPr>
      </p:pic>
      <p:pic>
        <p:nvPicPr>
          <p:cNvPr id="4099" name="Picture 3" descr="C:\X\lectures\ars_electronica\alice_ok.png"/>
          <p:cNvPicPr>
            <a:picLocks noChangeAspect="1" noChangeArrowheads="1"/>
          </p:cNvPicPr>
          <p:nvPr/>
        </p:nvPicPr>
        <p:blipFill>
          <a:blip r:embed="rId3" cstate="print"/>
          <a:srcRect/>
          <a:stretch>
            <a:fillRect/>
          </a:stretch>
        </p:blipFill>
        <p:spPr bwMode="auto">
          <a:xfrm>
            <a:off x="5699737" y="152401"/>
            <a:ext cx="4968263" cy="2819399"/>
          </a:xfrm>
          <a:prstGeom prst="rect">
            <a:avLst/>
          </a:prstGeom>
          <a:noFill/>
        </p:spPr>
      </p:pic>
      <p:pic>
        <p:nvPicPr>
          <p:cNvPr id="4100" name="Picture 4" descr="C:\X\lectures\ars_electronica\lhcb_layout.jpg"/>
          <p:cNvPicPr>
            <a:picLocks noChangeAspect="1" noChangeArrowheads="1"/>
          </p:cNvPicPr>
          <p:nvPr/>
        </p:nvPicPr>
        <p:blipFill>
          <a:blip r:embed="rId4" cstate="print"/>
          <a:srcRect/>
          <a:stretch>
            <a:fillRect/>
          </a:stretch>
        </p:blipFill>
        <p:spPr bwMode="auto">
          <a:xfrm>
            <a:off x="1524000" y="3276600"/>
            <a:ext cx="4419600" cy="3314700"/>
          </a:xfrm>
          <a:prstGeom prst="rect">
            <a:avLst/>
          </a:prstGeom>
          <a:noFill/>
        </p:spPr>
      </p:pic>
      <p:pic>
        <p:nvPicPr>
          <p:cNvPr id="4101" name="Picture 5" descr="C:\X\lectures\ars_electronica\cms_layout.jpg"/>
          <p:cNvPicPr>
            <a:picLocks noChangeAspect="1" noChangeArrowheads="1"/>
          </p:cNvPicPr>
          <p:nvPr/>
        </p:nvPicPr>
        <p:blipFill>
          <a:blip r:embed="rId5" cstate="print"/>
          <a:srcRect/>
          <a:stretch>
            <a:fillRect/>
          </a:stretch>
        </p:blipFill>
        <p:spPr bwMode="auto">
          <a:xfrm>
            <a:off x="6079316" y="3352800"/>
            <a:ext cx="4588685" cy="3276600"/>
          </a:xfrm>
          <a:prstGeom prst="rect">
            <a:avLst/>
          </a:prstGeom>
          <a:noFill/>
        </p:spPr>
      </p:pic>
    </p:spTree>
    <p:extLst>
      <p:ext uri="{BB962C8B-B14F-4D97-AF65-F5344CB8AC3E}">
        <p14:creationId xmlns:p14="http://schemas.microsoft.com/office/powerpoint/2010/main" val="27909782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4"/>
          <p:cNvSpPr txBox="1">
            <a:spLocks noChangeArrowheads="1"/>
          </p:cNvSpPr>
          <p:nvPr/>
        </p:nvSpPr>
        <p:spPr bwMode="auto">
          <a:xfrm>
            <a:off x="1545969" y="382030"/>
            <a:ext cx="8149167" cy="4375813"/>
          </a:xfrm>
          <a:prstGeom prst="rect">
            <a:avLst/>
          </a:prstGeom>
          <a:noFill/>
          <a:ln w="9525">
            <a:noFill/>
            <a:miter lim="800000"/>
            <a:headEnd/>
            <a:tailEnd/>
          </a:ln>
        </p:spPr>
        <p:txBody>
          <a:bodyPr>
            <a:spAutoFit/>
          </a:bodyPr>
          <a:lstStyle/>
          <a:p>
            <a:pPr defTabSz="914400" eaLnBrk="0" fontAlgn="base" hangingPunct="0">
              <a:lnSpc>
                <a:spcPct val="90000"/>
              </a:lnSpc>
              <a:spcBef>
                <a:spcPct val="0"/>
              </a:spcBef>
              <a:spcAft>
                <a:spcPct val="0"/>
              </a:spcAft>
              <a:buClr>
                <a:srgbClr val="008000"/>
              </a:buClr>
              <a:buSzPct val="70000"/>
            </a:pPr>
            <a:r>
              <a:rPr lang="en-US" sz="2400" b="1" dirty="0">
                <a:solidFill>
                  <a:srgbClr val="FF0000"/>
                </a:solidFill>
                <a:latin typeface="Arial" charset="0"/>
                <a:ea typeface="ＭＳ Ｐゴシック"/>
                <a:cs typeface="ＭＳ Ｐゴシック" charset="0"/>
              </a:rPr>
              <a:t>Principles</a:t>
            </a:r>
          </a:p>
          <a:p>
            <a:pPr defTabSz="914400" eaLnBrk="0" fontAlgn="base" hangingPunct="0">
              <a:lnSpc>
                <a:spcPct val="90000"/>
              </a:lnSpc>
              <a:spcBef>
                <a:spcPct val="0"/>
              </a:spcBef>
              <a:spcAft>
                <a:spcPct val="0"/>
              </a:spcAft>
              <a:buClr>
                <a:srgbClr val="008000"/>
              </a:buClr>
              <a:buSzPct val="70000"/>
            </a:pPr>
            <a:endParaRPr lang="en-US" sz="1500" b="1" dirty="0">
              <a:solidFill>
                <a:srgbClr val="FF00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333399"/>
                </a:solidFill>
                <a:latin typeface="Arial" charset="0"/>
                <a:ea typeface="ＭＳ Ｐゴシック"/>
                <a:cs typeface="ＭＳ Ｐゴシック" charset="0"/>
              </a:rPr>
              <a:t>Only a few of the numerous known particles have lifetimes that are long enough to leave tracks in a detector.</a:t>
            </a:r>
          </a:p>
          <a:p>
            <a:pPr defTabSz="914400" eaLnBrk="0" fontAlgn="base" hangingPunct="0">
              <a:lnSpc>
                <a:spcPct val="90000"/>
              </a:lnSpc>
              <a:spcBef>
                <a:spcPct val="0"/>
              </a:spcBef>
              <a:spcAft>
                <a:spcPct val="0"/>
              </a:spcAft>
              <a:buClr>
                <a:srgbClr val="008000"/>
              </a:buClr>
              <a:buSzPct val="70000"/>
            </a:pPr>
            <a:endParaRPr lang="en-US" sz="1500"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8000"/>
                </a:solidFill>
                <a:latin typeface="Arial" charset="0"/>
                <a:ea typeface="ＭＳ Ｐゴシック"/>
                <a:cs typeface="ＭＳ Ｐゴシック" charset="0"/>
              </a:rPr>
              <a:t>Most of the particles are measured though the decay products and their kinematic relations (invariant mass). </a:t>
            </a:r>
          </a:p>
          <a:p>
            <a:pPr defTabSz="914400" eaLnBrk="0" fontAlgn="base" hangingPunct="0">
              <a:lnSpc>
                <a:spcPct val="90000"/>
              </a:lnSpc>
              <a:spcBef>
                <a:spcPct val="0"/>
              </a:spcBef>
              <a:spcAft>
                <a:spcPct val="0"/>
              </a:spcAft>
              <a:buClr>
                <a:srgbClr val="008000"/>
              </a:buClr>
              <a:buSzPct val="70000"/>
            </a:pPr>
            <a:endParaRPr lang="en-US" sz="1500" dirty="0">
              <a:solidFill>
                <a:srgbClr val="0099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333399"/>
                </a:solidFill>
                <a:latin typeface="Arial" charset="0"/>
                <a:ea typeface="ＭＳ Ｐゴシック"/>
                <a:cs typeface="ＭＳ Ｐゴシック" charset="0"/>
              </a:rPr>
              <a:t>Some short lived particles (</a:t>
            </a:r>
            <a:r>
              <a:rPr lang="en-US" sz="1500" dirty="0" err="1">
                <a:solidFill>
                  <a:srgbClr val="333399"/>
                </a:solidFill>
                <a:latin typeface="Arial" charset="0"/>
                <a:ea typeface="ＭＳ Ｐゴシック"/>
                <a:cs typeface="ＭＳ Ｐゴシック" charset="0"/>
              </a:rPr>
              <a:t>b,c</a:t>
            </a:r>
            <a:r>
              <a:rPr lang="en-US" sz="1500" dirty="0">
                <a:solidFill>
                  <a:srgbClr val="333399"/>
                </a:solidFill>
                <a:latin typeface="Arial" charset="0"/>
                <a:ea typeface="ＭＳ Ｐゴシック"/>
                <a:cs typeface="ＭＳ Ｐゴシック" charset="0"/>
              </a:rPr>
              <a:t> –particles) reach lifetimes in the laboratory system that are sufficient to leave short tracks before decaying </a:t>
            </a:r>
            <a:r>
              <a:rPr lang="en-US" sz="1500" dirty="0">
                <a:solidFill>
                  <a:srgbClr val="333399"/>
                </a:solidFill>
                <a:latin typeface="Arial" charset="0"/>
                <a:ea typeface="ＭＳ Ｐゴシック"/>
                <a:cs typeface="ＭＳ Ｐゴシック" charset="0"/>
                <a:sym typeface="Wingdings" pitchFamily="2" charset="2"/>
              </a:rPr>
              <a:t> identification by measurement of short tracks </a:t>
            </a:r>
            <a:r>
              <a:rPr lang="en-US" sz="1500" dirty="0">
                <a:solidFill>
                  <a:srgbClr val="333399"/>
                </a:solidFill>
                <a:latin typeface="Arial" charset="0"/>
                <a:ea typeface="ＭＳ Ｐゴシック"/>
                <a:cs typeface="ＭＳ Ｐゴシック" charset="0"/>
                <a:sym typeface="Wingdings"/>
              </a:rPr>
              <a:t> secondary vertex tagging</a:t>
            </a:r>
            <a:endParaRPr lang="en-US" sz="1500"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dirty="0">
              <a:solidFill>
                <a:srgbClr val="0099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8000"/>
                </a:solidFill>
                <a:latin typeface="Arial" charset="0"/>
                <a:ea typeface="ＭＳ Ｐゴシック"/>
                <a:cs typeface="ＭＳ Ｐゴシック" charset="0"/>
              </a:rPr>
              <a:t>Detectors are built to measure the 8 particles</a:t>
            </a:r>
          </a:p>
          <a:p>
            <a:pPr defTabSz="914400" eaLnBrk="0" fontAlgn="base" hangingPunct="0">
              <a:lnSpc>
                <a:spcPct val="90000"/>
              </a:lnSpc>
              <a:spcBef>
                <a:spcPct val="0"/>
              </a:spcBef>
              <a:spcAft>
                <a:spcPct val="0"/>
              </a:spcAft>
              <a:buClr>
                <a:srgbClr val="008000"/>
              </a:buClr>
              <a:buSzPct val="70000"/>
            </a:pPr>
            <a:endParaRPr lang="en-US" sz="1500" b="1" dirty="0">
              <a:solidFill>
                <a:srgbClr val="0099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333399"/>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333399"/>
                </a:solidFill>
                <a:latin typeface="Arial" charset="0"/>
                <a:ea typeface="ＭＳ Ｐゴシック"/>
                <a:cs typeface="ＭＳ Ｐゴシック" charset="0"/>
              </a:rPr>
              <a:t>Their difference in mass, charge and interaction is the key to their identification.</a:t>
            </a:r>
            <a:endParaRPr lang="en-US" sz="1500" dirty="0">
              <a:solidFill>
                <a:srgbClr val="009900"/>
              </a:solidFill>
              <a:latin typeface="Arial" charset="0"/>
              <a:ea typeface="ＭＳ Ｐゴシック"/>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333399"/>
              </a:solidFill>
              <a:latin typeface="Arial" charset="0"/>
              <a:ea typeface="ＭＳ Ｐゴシック"/>
              <a:cs typeface="ＭＳ Ｐゴシック" charset="0"/>
            </a:endParaRPr>
          </a:p>
        </p:txBody>
      </p:sp>
      <p:pic>
        <p:nvPicPr>
          <p:cNvPr id="47107" name="Picture 5" descr="scan0022"/>
          <p:cNvPicPr>
            <a:picLocks noChangeAspect="1" noChangeArrowheads="1"/>
          </p:cNvPicPr>
          <p:nvPr/>
        </p:nvPicPr>
        <p:blipFill>
          <a:blip r:embed="rId2" cstate="print"/>
          <a:srcRect/>
          <a:stretch>
            <a:fillRect/>
          </a:stretch>
        </p:blipFill>
        <p:spPr bwMode="auto">
          <a:xfrm>
            <a:off x="3330145" y="3468130"/>
            <a:ext cx="4348547" cy="727979"/>
          </a:xfrm>
          <a:prstGeom prst="rect">
            <a:avLst/>
          </a:prstGeom>
          <a:noFill/>
          <a:ln w="9525">
            <a:noFill/>
            <a:miter lim="800000"/>
            <a:headEnd/>
            <a:tailEnd/>
          </a:ln>
        </p:spPr>
      </p:pic>
      <p:pic>
        <p:nvPicPr>
          <p:cNvPr id="2" name="Picture 1"/>
          <p:cNvPicPr>
            <a:picLocks noChangeAspect="1"/>
          </p:cNvPicPr>
          <p:nvPr/>
        </p:nvPicPr>
        <p:blipFill>
          <a:blip r:embed="rId3"/>
          <a:stretch>
            <a:fillRect/>
          </a:stretch>
        </p:blipFill>
        <p:spPr>
          <a:xfrm>
            <a:off x="2895600" y="4800601"/>
            <a:ext cx="1976412" cy="1904999"/>
          </a:xfrm>
          <a:prstGeom prst="rect">
            <a:avLst/>
          </a:prstGeom>
        </p:spPr>
      </p:pic>
      <p:pic>
        <p:nvPicPr>
          <p:cNvPr id="3" name="Picture 2"/>
          <p:cNvPicPr>
            <a:picLocks noChangeAspect="1"/>
          </p:cNvPicPr>
          <p:nvPr/>
        </p:nvPicPr>
        <p:blipFill>
          <a:blip r:embed="rId4"/>
          <a:stretch>
            <a:fillRect/>
          </a:stretch>
        </p:blipFill>
        <p:spPr>
          <a:xfrm>
            <a:off x="5867400" y="4876800"/>
            <a:ext cx="2362200" cy="1824610"/>
          </a:xfrm>
          <a:prstGeom prst="rect">
            <a:avLst/>
          </a:prstGeom>
        </p:spPr>
      </p:pic>
    </p:spTree>
    <p:extLst>
      <p:ext uri="{BB962C8B-B14F-4D97-AF65-F5344CB8AC3E}">
        <p14:creationId xmlns:p14="http://schemas.microsoft.com/office/powerpoint/2010/main" val="386310992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solidFill>
                  <a:srgbClr val="000000"/>
                </a:solidFill>
              </a:rPr>
              <a:t>W. Riegler/CERN</a:t>
            </a:r>
          </a:p>
        </p:txBody>
      </p:sp>
      <p:sp>
        <p:nvSpPr>
          <p:cNvPr id="3" name="Slide Number Placeholder 2"/>
          <p:cNvSpPr>
            <a:spLocks noGrp="1"/>
          </p:cNvSpPr>
          <p:nvPr>
            <p:ph type="sldNum" sz="quarter" idx="12"/>
          </p:nvPr>
        </p:nvSpPr>
        <p:spPr/>
        <p:txBody>
          <a:bodyPr/>
          <a:lstStyle/>
          <a:p>
            <a:pPr>
              <a:defRPr/>
            </a:pPr>
            <a:fld id="{52854B06-6151-4977-8C01-013ED46CC7DC}" type="slidenum">
              <a:rPr lang="en-US" smtClean="0">
                <a:solidFill>
                  <a:srgbClr val="000000"/>
                </a:solidFill>
                <a:latin typeface="Arial"/>
              </a:rPr>
              <a:pPr>
                <a:defRPr/>
              </a:pPr>
              <a:t>28</a:t>
            </a:fld>
            <a:endParaRPr lang="en-US">
              <a:solidFill>
                <a:srgbClr val="000000"/>
              </a:solidFill>
              <a:latin typeface="Arial"/>
            </a:endParaRPr>
          </a:p>
        </p:txBody>
      </p:sp>
      <p:pic>
        <p:nvPicPr>
          <p:cNvPr id="5" name="Picture 2" descr="higgs.bmp"/>
          <p:cNvPicPr>
            <a:picLocks noChangeAspect="1"/>
          </p:cNvPicPr>
          <p:nvPr/>
        </p:nvPicPr>
        <p:blipFill>
          <a:blip r:embed="rId2" cstate="print"/>
          <a:srcRect/>
          <a:stretch>
            <a:fillRect/>
          </a:stretch>
        </p:blipFill>
        <p:spPr bwMode="auto">
          <a:xfrm>
            <a:off x="5444523" y="3020850"/>
            <a:ext cx="5334000" cy="3556000"/>
          </a:xfrm>
          <a:prstGeom prst="rect">
            <a:avLst/>
          </a:prstGeom>
          <a:noFill/>
          <a:ln w="9525">
            <a:noFill/>
            <a:miter lim="800000"/>
            <a:headEnd/>
            <a:tailEnd/>
          </a:ln>
        </p:spPr>
      </p:pic>
      <p:sp>
        <p:nvSpPr>
          <p:cNvPr id="6" name="TextBox 5"/>
          <p:cNvSpPr txBox="1"/>
          <p:nvPr/>
        </p:nvSpPr>
        <p:spPr>
          <a:xfrm>
            <a:off x="611777" y="359228"/>
            <a:ext cx="8610600" cy="2862322"/>
          </a:xfrm>
          <a:prstGeom prst="rect">
            <a:avLst/>
          </a:prstGeom>
          <a:noFill/>
        </p:spPr>
        <p:txBody>
          <a:bodyPr wrap="square" rtlCol="0">
            <a:spAutoFit/>
          </a:bodyPr>
          <a:lstStyle/>
          <a:p>
            <a:pPr defTabSz="914400" eaLnBrk="0" fontAlgn="base" hangingPunct="0">
              <a:lnSpc>
                <a:spcPct val="90000"/>
              </a:lnSpc>
              <a:spcBef>
                <a:spcPct val="0"/>
              </a:spcBef>
              <a:spcAft>
                <a:spcPct val="0"/>
              </a:spcAft>
              <a:buClr>
                <a:srgbClr val="008000"/>
              </a:buClr>
              <a:buSzPct val="70000"/>
            </a:pPr>
            <a:r>
              <a:rPr lang="en-US" sz="2000" dirty="0">
                <a:solidFill>
                  <a:srgbClr val="FF0000"/>
                </a:solidFill>
                <a:latin typeface="Arial" charset="0"/>
                <a:ea typeface="ＭＳ Ｐゴシック" charset="0"/>
                <a:cs typeface="ＭＳ Ｐゴシック" charset="0"/>
              </a:rPr>
              <a:t>What determines the Size, Material and Geometry of the Detector ?</a:t>
            </a:r>
          </a:p>
          <a:p>
            <a:pPr defTabSz="914400" eaLnBrk="0" fontAlgn="base" hangingPunct="0">
              <a:lnSpc>
                <a:spcPct val="90000"/>
              </a:lnSpc>
              <a:spcBef>
                <a:spcPct val="0"/>
              </a:spcBef>
              <a:spcAft>
                <a:spcPct val="0"/>
              </a:spcAft>
              <a:buClr>
                <a:srgbClr val="008000"/>
              </a:buClr>
              <a:buSzPct val="70000"/>
            </a:pPr>
            <a:endParaRPr lang="en-US" sz="15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chemeClr val="accent6">
                    <a:lumMod val="50000"/>
                  </a:schemeClr>
                </a:solidFill>
                <a:latin typeface="Arial" charset="0"/>
                <a:ea typeface="ＭＳ Ｐゴシック" charset="0"/>
                <a:cs typeface="ＭＳ Ｐゴシック" charset="0"/>
              </a:rPr>
              <a:t>Impact Parameter Measurement (displaced vertices)</a:t>
            </a:r>
          </a:p>
          <a:p>
            <a:pPr defTabSz="914400" eaLnBrk="0" fontAlgn="base" hangingPunct="0">
              <a:lnSpc>
                <a:spcPct val="90000"/>
              </a:lnSpc>
              <a:spcBef>
                <a:spcPct val="0"/>
              </a:spcBef>
              <a:spcAft>
                <a:spcPct val="0"/>
              </a:spcAft>
              <a:buClr>
                <a:srgbClr val="008000"/>
              </a:buClr>
              <a:buSzPct val="70000"/>
            </a:pPr>
            <a:endParaRPr lang="en-US" sz="15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0090"/>
                </a:solidFill>
                <a:latin typeface="Arial" charset="0"/>
                <a:ea typeface="ＭＳ Ｐゴシック" charset="0"/>
                <a:cs typeface="ＭＳ Ｐゴシック" charset="0"/>
              </a:rPr>
              <a:t>Momentum Measurement (bending of tracks in the B-field)</a:t>
            </a:r>
          </a:p>
          <a:p>
            <a:pPr defTabSz="914400" eaLnBrk="0" fontAlgn="base" hangingPunct="0">
              <a:lnSpc>
                <a:spcPct val="90000"/>
              </a:lnSpc>
              <a:spcBef>
                <a:spcPct val="0"/>
              </a:spcBef>
              <a:spcAft>
                <a:spcPct val="0"/>
              </a:spcAft>
              <a:buClr>
                <a:srgbClr val="008000"/>
              </a:buClr>
              <a:buSzPct val="70000"/>
            </a:pPr>
            <a:endParaRPr lang="en-US" sz="15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6600"/>
                </a:solidFill>
                <a:latin typeface="Arial" charset="0"/>
                <a:ea typeface="ＭＳ Ｐゴシック" charset="0"/>
                <a:cs typeface="ＭＳ Ｐゴシック" charset="0"/>
              </a:rPr>
              <a:t>Energy measurement (absorption of particles in the calorimeters)</a:t>
            </a:r>
          </a:p>
          <a:p>
            <a:pPr defTabSz="914400" eaLnBrk="0" fontAlgn="base" hangingPunct="0">
              <a:lnSpc>
                <a:spcPct val="90000"/>
              </a:lnSpc>
              <a:spcBef>
                <a:spcPct val="0"/>
              </a:spcBef>
              <a:spcAft>
                <a:spcPct val="0"/>
              </a:spcAft>
              <a:buClr>
                <a:srgbClr val="008000"/>
              </a:buClr>
              <a:buSzPct val="70000"/>
            </a:pPr>
            <a:endParaRPr lang="en-US" sz="1500" dirty="0">
              <a:solidFill>
                <a:srgbClr val="00660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a:solidFill>
                  <a:srgbClr val="000090"/>
                </a:solidFill>
                <a:latin typeface="Arial" charset="0"/>
                <a:ea typeface="ＭＳ Ｐゴシック" charset="0"/>
                <a:cs typeface="ＭＳ Ｐゴシック" charset="0"/>
              </a:rPr>
              <a:t>Muon measurement (identification</a:t>
            </a:r>
            <a:r>
              <a:rPr lang="en-US" sz="1500" dirty="0" smtClean="0">
                <a:solidFill>
                  <a:srgbClr val="000090"/>
                </a:solidFill>
                <a:latin typeface="Arial" charset="0"/>
                <a:ea typeface="ＭＳ Ｐゴシック" charset="0"/>
                <a:cs typeface="ＭＳ Ｐゴシック" charset="0"/>
              </a:rPr>
              <a:t>)</a:t>
            </a:r>
          </a:p>
          <a:p>
            <a:pPr defTabSz="914400" eaLnBrk="0" fontAlgn="base" hangingPunct="0">
              <a:lnSpc>
                <a:spcPct val="90000"/>
              </a:lnSpc>
              <a:spcBef>
                <a:spcPct val="0"/>
              </a:spcBef>
              <a:spcAft>
                <a:spcPct val="0"/>
              </a:spcAft>
              <a:buClr>
                <a:srgbClr val="008000"/>
              </a:buClr>
              <a:buSzPct val="70000"/>
            </a:pPr>
            <a:endParaRPr lang="en-US" sz="15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500" dirty="0" smtClean="0">
                <a:solidFill>
                  <a:schemeClr val="accent2">
                    <a:lumMod val="50000"/>
                  </a:schemeClr>
                </a:solidFill>
                <a:latin typeface="Arial" charset="0"/>
                <a:ea typeface="ＭＳ Ｐゴシック" charset="0"/>
                <a:cs typeface="ＭＳ Ｐゴシック" charset="0"/>
              </a:rPr>
              <a:t>Particle identification and lot’s of practical considerations</a:t>
            </a:r>
            <a:endParaRPr lang="en-US" sz="1500" dirty="0">
              <a:solidFill>
                <a:schemeClr val="accent2">
                  <a:lumMod val="50000"/>
                </a:schemeClr>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00009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6747185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scan0072"/>
          <p:cNvPicPr>
            <a:picLocks noChangeAspect="1" noChangeArrowheads="1"/>
          </p:cNvPicPr>
          <p:nvPr/>
        </p:nvPicPr>
        <p:blipFill>
          <a:blip r:embed="rId2" cstate="print"/>
          <a:srcRect/>
          <a:stretch>
            <a:fillRect/>
          </a:stretch>
        </p:blipFill>
        <p:spPr bwMode="auto">
          <a:xfrm>
            <a:off x="4660556" y="2133600"/>
            <a:ext cx="4648200" cy="1371600"/>
          </a:xfrm>
          <a:prstGeom prst="rect">
            <a:avLst/>
          </a:prstGeom>
          <a:noFill/>
          <a:ln w="9525">
            <a:noFill/>
            <a:miter lim="800000"/>
            <a:headEnd/>
            <a:tailEnd/>
          </a:ln>
        </p:spPr>
      </p:pic>
      <p:sp>
        <p:nvSpPr>
          <p:cNvPr id="38915" name="Rectangle 5"/>
          <p:cNvSpPr>
            <a:spLocks noChangeArrowheads="1"/>
          </p:cNvSpPr>
          <p:nvPr/>
        </p:nvSpPr>
        <p:spPr bwMode="auto">
          <a:xfrm>
            <a:off x="296562" y="996778"/>
            <a:ext cx="9555891" cy="3124957"/>
          </a:xfrm>
          <a:prstGeom prst="rect">
            <a:avLst/>
          </a:prstGeom>
          <a:noFill/>
          <a:ln w="9525">
            <a:noFill/>
            <a:miter lim="800000"/>
            <a:headEnd/>
            <a:tailEnd/>
          </a:ln>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600" dirty="0">
                <a:solidFill>
                  <a:srgbClr val="008000"/>
                </a:solidFill>
                <a:latin typeface="Arial" charset="0"/>
                <a:ea typeface="ＭＳ Ｐゴシック" charset="0"/>
                <a:cs typeface="ＭＳ Ｐゴシック" charset="0"/>
              </a:rPr>
              <a:t>Statistical (quite complex) analysis of multiple coulomb collisions (Rutherford scattering at the nuclei of the detector material) gives:</a:t>
            </a:r>
          </a:p>
          <a:p>
            <a:pPr defTabSz="914400" eaLnBrk="0" fontAlgn="base" hangingPunct="0">
              <a:lnSpc>
                <a:spcPct val="90000"/>
              </a:lnSpc>
              <a:spcBef>
                <a:spcPct val="0"/>
              </a:spcBef>
              <a:spcAft>
                <a:spcPct val="0"/>
              </a:spcAft>
              <a:buClr>
                <a:srgbClr val="008000"/>
              </a:buClr>
              <a:buSzPct val="70000"/>
            </a:pPr>
            <a:endParaRPr lang="en-US" sz="1600" dirty="0">
              <a:solidFill>
                <a:srgbClr val="00800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600" dirty="0">
                <a:solidFill>
                  <a:srgbClr val="002060"/>
                </a:solidFill>
                <a:latin typeface="Arial" charset="0"/>
                <a:ea typeface="ＭＳ Ｐゴシック" charset="0"/>
                <a:cs typeface="ＭＳ Ｐゴシック" charset="0"/>
              </a:rPr>
              <a:t>Probability that a particle is </a:t>
            </a:r>
            <a:r>
              <a:rPr lang="en-US" sz="1600" dirty="0" smtClean="0">
                <a:solidFill>
                  <a:srgbClr val="002060"/>
                </a:solidFill>
                <a:latin typeface="Arial" charset="0"/>
                <a:ea typeface="ＭＳ Ｐゴシック" charset="0"/>
                <a:cs typeface="ＭＳ Ｐゴシック" charset="0"/>
              </a:rPr>
              <a:t>deflected </a:t>
            </a:r>
            <a:r>
              <a:rPr lang="en-US" sz="1600" dirty="0">
                <a:solidFill>
                  <a:srgbClr val="002060"/>
                </a:solidFill>
                <a:latin typeface="Arial" charset="0"/>
                <a:ea typeface="ＭＳ Ｐゴシック" charset="0"/>
                <a:cs typeface="ＭＳ Ｐゴシック" charset="0"/>
              </a:rPr>
              <a:t>by an angle </a:t>
            </a:r>
            <a:r>
              <a:rPr lang="en-US" sz="1600" dirty="0">
                <a:solidFill>
                  <a:srgbClr val="002060"/>
                </a:solidFill>
                <a:latin typeface="Arial" charset="0"/>
                <a:ea typeface="ＭＳ Ｐゴシック" charset="0"/>
                <a:cs typeface="ＭＳ Ｐゴシック" charset="0"/>
                <a:sym typeface="Symbol" pitchFamily="18" charset="2"/>
              </a:rPr>
              <a:t> after travelling a distance x in the material is given by a Gaussian distribution with sigma of:</a:t>
            </a:r>
          </a:p>
          <a:p>
            <a:pPr defTabSz="914400" eaLnBrk="0" fontAlgn="base" hangingPunct="0">
              <a:lnSpc>
                <a:spcPct val="90000"/>
              </a:lnSpc>
              <a:spcBef>
                <a:spcPct val="0"/>
              </a:spcBef>
              <a:spcAft>
                <a:spcPct val="0"/>
              </a:spcAft>
              <a:buClr>
                <a:srgbClr val="008000"/>
              </a:buClr>
              <a:buSzPct val="70000"/>
            </a:pPr>
            <a:endParaRPr lang="en-US" sz="1600" dirty="0">
              <a:solidFill>
                <a:srgbClr val="333399"/>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aseline="-25000" dirty="0">
              <a:solidFill>
                <a:srgbClr val="0099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aseline="-25000" dirty="0">
              <a:solidFill>
                <a:srgbClr val="0099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1" baseline="-25000" dirty="0">
              <a:solidFill>
                <a:srgbClr val="0099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1" baseline="-25000" dirty="0">
              <a:solidFill>
                <a:srgbClr val="0099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1" dirty="0">
              <a:solidFill>
                <a:srgbClr val="00206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1" dirty="0">
              <a:solidFill>
                <a:srgbClr val="00206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r>
              <a:rPr lang="en-US" sz="1600" dirty="0">
                <a:solidFill>
                  <a:srgbClr val="002060"/>
                </a:solidFill>
                <a:latin typeface="Arial" charset="0"/>
                <a:ea typeface="ＭＳ Ｐゴシック" charset="0"/>
                <a:cs typeface="ＭＳ Ｐゴシック" charset="0"/>
                <a:sym typeface="Symbol" pitchFamily="18" charset="2"/>
              </a:rPr>
              <a:t>X</a:t>
            </a:r>
            <a:r>
              <a:rPr lang="en-US" sz="1600" baseline="-25000" dirty="0">
                <a:solidFill>
                  <a:srgbClr val="002060"/>
                </a:solidFill>
                <a:latin typeface="Arial" charset="0"/>
                <a:ea typeface="ＭＳ Ｐゴシック" charset="0"/>
                <a:cs typeface="ＭＳ Ｐゴシック" charset="0"/>
                <a:sym typeface="Symbol" pitchFamily="18" charset="2"/>
              </a:rPr>
              <a:t>0 </a:t>
            </a:r>
            <a:r>
              <a:rPr lang="en-US" sz="1600" dirty="0">
                <a:solidFill>
                  <a:srgbClr val="002060"/>
                </a:solidFill>
                <a:latin typeface="Arial" charset="0"/>
                <a:ea typeface="ＭＳ Ｐゴシック" charset="0"/>
                <a:cs typeface="ＭＳ Ｐゴシック" charset="0"/>
                <a:sym typeface="Symbol" pitchFamily="18" charset="2"/>
              </a:rPr>
              <a:t>... Radiation length of the material</a:t>
            </a:r>
          </a:p>
          <a:p>
            <a:pPr defTabSz="914400" eaLnBrk="0" fontAlgn="base" hangingPunct="0">
              <a:lnSpc>
                <a:spcPct val="90000"/>
              </a:lnSpc>
              <a:spcBef>
                <a:spcPct val="0"/>
              </a:spcBef>
              <a:spcAft>
                <a:spcPct val="0"/>
              </a:spcAft>
              <a:buClr>
                <a:srgbClr val="008000"/>
              </a:buClr>
              <a:buSzPct val="70000"/>
            </a:pPr>
            <a:r>
              <a:rPr lang="en-US" sz="1600" dirty="0">
                <a:solidFill>
                  <a:srgbClr val="002060"/>
                </a:solidFill>
                <a:latin typeface="Arial" charset="0"/>
                <a:ea typeface="ＭＳ Ｐゴシック" charset="0"/>
                <a:cs typeface="ＭＳ Ｐゴシック" charset="0"/>
                <a:sym typeface="Symbol" pitchFamily="18" charset="2"/>
              </a:rPr>
              <a:t>Z</a:t>
            </a:r>
            <a:r>
              <a:rPr lang="en-US" sz="1600" baseline="-25000" dirty="0">
                <a:solidFill>
                  <a:srgbClr val="002060"/>
                </a:solidFill>
                <a:latin typeface="Arial" charset="0"/>
                <a:ea typeface="ＭＳ Ｐゴシック" charset="0"/>
                <a:cs typeface="ＭＳ Ｐゴシック" charset="0"/>
                <a:sym typeface="Symbol" pitchFamily="18" charset="2"/>
              </a:rPr>
              <a:t>1 </a:t>
            </a:r>
            <a:r>
              <a:rPr lang="en-US" sz="1600" dirty="0">
                <a:solidFill>
                  <a:srgbClr val="002060"/>
                </a:solidFill>
                <a:latin typeface="Arial" charset="0"/>
                <a:ea typeface="ＭＳ Ｐゴシック" charset="0"/>
                <a:cs typeface="ＭＳ Ｐゴシック" charset="0"/>
                <a:sym typeface="Symbol" pitchFamily="18" charset="2"/>
              </a:rPr>
              <a:t>... Charge of the particle</a:t>
            </a:r>
          </a:p>
          <a:p>
            <a:pPr defTabSz="914400" eaLnBrk="0" fontAlgn="base" hangingPunct="0">
              <a:lnSpc>
                <a:spcPct val="90000"/>
              </a:lnSpc>
              <a:spcBef>
                <a:spcPct val="0"/>
              </a:spcBef>
              <a:spcAft>
                <a:spcPct val="0"/>
              </a:spcAft>
              <a:buClr>
                <a:srgbClr val="008000"/>
              </a:buClr>
              <a:buSzPct val="70000"/>
            </a:pPr>
            <a:r>
              <a:rPr lang="en-US" sz="1600" dirty="0">
                <a:solidFill>
                  <a:srgbClr val="002060"/>
                </a:solidFill>
                <a:latin typeface="Arial" charset="0"/>
                <a:ea typeface="ＭＳ Ｐゴシック" charset="0"/>
                <a:cs typeface="ＭＳ Ｐゴシック" charset="0"/>
                <a:sym typeface="Symbol" pitchFamily="18" charset="2"/>
              </a:rPr>
              <a:t>p ...  Momentum of the particle</a:t>
            </a:r>
            <a:endParaRPr lang="en-US" sz="1600" baseline="-25000" dirty="0">
              <a:solidFill>
                <a:srgbClr val="002060"/>
              </a:solidFill>
              <a:latin typeface="Arial" charset="0"/>
              <a:ea typeface="ＭＳ Ｐゴシック" charset="0"/>
              <a:cs typeface="ＭＳ Ｐゴシック" charset="0"/>
              <a:sym typeface="Symbol" pitchFamily="18" charset="2"/>
            </a:endParaRPr>
          </a:p>
        </p:txBody>
      </p:sp>
      <p:sp>
        <p:nvSpPr>
          <p:cNvPr id="38916" name="Slide Number Placeholder 8"/>
          <p:cNvSpPr>
            <a:spLocks noGrp="1"/>
          </p:cNvSpPr>
          <p:nvPr>
            <p:ph type="sldNum" sz="quarter" idx="12"/>
          </p:nvPr>
        </p:nvSpPr>
        <p:spPr>
          <a:noFill/>
        </p:spPr>
        <p:txBody>
          <a:bodyPr/>
          <a:lstStyle/>
          <a:p>
            <a:fld id="{00DB9A03-22E7-4A6D-965C-B05D2B48C445}" type="slidenum">
              <a:rPr lang="en-US" smtClean="0">
                <a:solidFill>
                  <a:srgbClr val="000000"/>
                </a:solidFill>
                <a:latin typeface="Arial" charset="0"/>
              </a:rPr>
              <a:pPr/>
              <a:t>29</a:t>
            </a:fld>
            <a:endParaRPr lang="en-US" smtClean="0">
              <a:solidFill>
                <a:srgbClr val="000000"/>
              </a:solidFill>
              <a:latin typeface="Arial" charset="0"/>
            </a:endParaRPr>
          </a:p>
        </p:txBody>
      </p:sp>
      <p:sp>
        <p:nvSpPr>
          <p:cNvPr id="38917" name="Footer Placeholder 9"/>
          <p:cNvSpPr>
            <a:spLocks noGrp="1"/>
          </p:cNvSpPr>
          <p:nvPr>
            <p:ph type="ftr" sz="quarter" idx="11"/>
          </p:nvPr>
        </p:nvSpPr>
        <p:spPr>
          <a:noFill/>
        </p:spPr>
        <p:txBody>
          <a:bodyPr/>
          <a:lstStyle/>
          <a:p>
            <a:r>
              <a:rPr lang="en-US">
                <a:solidFill>
                  <a:srgbClr val="000000"/>
                </a:solidFill>
                <a:latin typeface="Arial" charset="0"/>
              </a:rPr>
              <a:t>W. Riegler/CERN</a:t>
            </a:r>
          </a:p>
        </p:txBody>
      </p:sp>
      <p:sp>
        <p:nvSpPr>
          <p:cNvPr id="38918" name="TextBox 8"/>
          <p:cNvSpPr txBox="1">
            <a:spLocks noChangeArrowheads="1"/>
          </p:cNvSpPr>
          <p:nvPr/>
        </p:nvSpPr>
        <p:spPr bwMode="auto">
          <a:xfrm>
            <a:off x="1524000" y="1"/>
            <a:ext cx="9144000" cy="480131"/>
          </a:xfrm>
          <a:prstGeom prst="rect">
            <a:avLst/>
          </a:prstGeom>
          <a:noFill/>
          <a:ln w="9525">
            <a:noFill/>
            <a:miter lim="800000"/>
            <a:headEnd/>
            <a:tailEnd/>
          </a:ln>
        </p:spPr>
        <p:txBody>
          <a:bodyPr>
            <a:spAutoFit/>
          </a:bodyPr>
          <a:lstStyle/>
          <a:p>
            <a:pPr algn="ctr" defTabSz="914400" eaLnBrk="0" fontAlgn="base" hangingPunct="0">
              <a:lnSpc>
                <a:spcPct val="90000"/>
              </a:lnSpc>
              <a:spcBef>
                <a:spcPct val="0"/>
              </a:spcBef>
              <a:spcAft>
                <a:spcPct val="0"/>
              </a:spcAft>
              <a:buClr>
                <a:srgbClr val="008000"/>
              </a:buClr>
              <a:buSzPct val="70000"/>
            </a:pPr>
            <a:r>
              <a:rPr lang="en-US" sz="2800" b="1">
                <a:solidFill>
                  <a:srgbClr val="FF0000"/>
                </a:solidFill>
                <a:latin typeface="Arial" charset="0"/>
                <a:ea typeface="ＭＳ Ｐゴシック" charset="0"/>
                <a:cs typeface="Arial" charset="0"/>
              </a:rPr>
              <a:t>Multiple Scattering</a:t>
            </a:r>
          </a:p>
        </p:txBody>
      </p:sp>
      <p:pic>
        <p:nvPicPr>
          <p:cNvPr id="38919" name="Picture 11"/>
          <p:cNvPicPr>
            <a:picLocks noChangeAspect="1" noChangeArrowheads="1"/>
          </p:cNvPicPr>
          <p:nvPr/>
        </p:nvPicPr>
        <p:blipFill>
          <a:blip r:embed="rId3" cstate="print"/>
          <a:srcRect/>
          <a:stretch>
            <a:fillRect/>
          </a:stretch>
        </p:blipFill>
        <p:spPr bwMode="auto">
          <a:xfrm>
            <a:off x="1806061" y="2387248"/>
            <a:ext cx="3000375" cy="792163"/>
          </a:xfrm>
          <a:prstGeom prst="rect">
            <a:avLst/>
          </a:prstGeom>
          <a:noFill/>
          <a:ln w="9525">
            <a:noFill/>
            <a:miter lim="800000"/>
            <a:headEnd/>
            <a:tailEnd/>
          </a:ln>
        </p:spPr>
      </p:pic>
      <p:pic>
        <p:nvPicPr>
          <p:cNvPr id="8" name="Picture 2" descr="scan0061"/>
          <p:cNvPicPr>
            <a:picLocks noChangeAspect="1" noChangeArrowheads="1"/>
          </p:cNvPicPr>
          <p:nvPr/>
        </p:nvPicPr>
        <p:blipFill rotWithShape="1">
          <a:blip r:embed="rId4">
            <a:extLst>
              <a:ext uri="{28A0092B-C50C-407E-A947-70E740481C1C}">
                <a14:useLocalDpi xmlns:a14="http://schemas.microsoft.com/office/drawing/2010/main" val="0"/>
              </a:ext>
            </a:extLst>
          </a:blip>
          <a:srcRect b="35705"/>
          <a:stretch/>
        </p:blipFill>
        <p:spPr bwMode="auto">
          <a:xfrm>
            <a:off x="1752600" y="4724401"/>
            <a:ext cx="5245100" cy="7838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1828800" y="5486401"/>
            <a:ext cx="8686800" cy="715581"/>
          </a:xfrm>
          <a:prstGeom prst="rect">
            <a:avLst/>
          </a:prstGeom>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500" dirty="0">
                <a:solidFill>
                  <a:srgbClr val="002060"/>
                </a:solidFill>
                <a:latin typeface="Arial" charset="0"/>
                <a:ea typeface="ＭＳ Ｐゴシック" charset="0"/>
                <a:cs typeface="ＭＳ Ｐゴシック" charset="0"/>
              </a:rPr>
              <a:t>For small deflection of the particles by our detector we want: </a:t>
            </a:r>
          </a:p>
          <a:p>
            <a:pPr defTabSz="914400" eaLnBrk="0" fontAlgn="base" hangingPunct="0">
              <a:lnSpc>
                <a:spcPct val="90000"/>
              </a:lnSpc>
              <a:spcBef>
                <a:spcPct val="0"/>
              </a:spcBef>
              <a:spcAft>
                <a:spcPct val="0"/>
              </a:spcAft>
              <a:buClr>
                <a:srgbClr val="008000"/>
              </a:buClr>
              <a:buSzPct val="70000"/>
            </a:pPr>
            <a:r>
              <a:rPr lang="en-US" sz="1500" dirty="0">
                <a:solidFill>
                  <a:srgbClr val="006600"/>
                </a:solidFill>
                <a:latin typeface="Arial" charset="0"/>
                <a:ea typeface="ＭＳ Ｐゴシック" charset="0"/>
                <a:cs typeface="ＭＳ Ｐゴシック" charset="0"/>
                <a:sym typeface="Wingdings"/>
              </a:rPr>
              <a:t> </a:t>
            </a:r>
            <a:r>
              <a:rPr lang="en-US" sz="1500" dirty="0">
                <a:solidFill>
                  <a:srgbClr val="006600"/>
                </a:solidFill>
                <a:latin typeface="Arial" charset="0"/>
                <a:ea typeface="ＭＳ Ｐゴシック" charset="0"/>
                <a:cs typeface="ＭＳ Ｐゴシック" charset="0"/>
              </a:rPr>
              <a:t>Large Radiation length X</a:t>
            </a:r>
            <a:r>
              <a:rPr lang="en-US" sz="1500" baseline="-25000" dirty="0">
                <a:solidFill>
                  <a:srgbClr val="006600"/>
                </a:solidFill>
                <a:latin typeface="Arial" charset="0"/>
                <a:ea typeface="ＭＳ Ｐゴシック" charset="0"/>
                <a:cs typeface="ＭＳ Ｐゴシック" charset="0"/>
              </a:rPr>
              <a:t>0</a:t>
            </a:r>
            <a:r>
              <a:rPr lang="en-US" sz="1500" dirty="0">
                <a:solidFill>
                  <a:srgbClr val="006600"/>
                </a:solidFill>
                <a:latin typeface="Arial" charset="0"/>
                <a:ea typeface="ＭＳ Ｐゴシック" charset="0"/>
                <a:cs typeface="ＭＳ Ｐゴシック" charset="0"/>
              </a:rPr>
              <a:t> – i.e. low Z and low density material (Be, C …)</a:t>
            </a:r>
          </a:p>
          <a:p>
            <a:pPr defTabSz="914400" eaLnBrk="0" fontAlgn="base" hangingPunct="0">
              <a:lnSpc>
                <a:spcPct val="90000"/>
              </a:lnSpc>
              <a:spcBef>
                <a:spcPct val="0"/>
              </a:spcBef>
              <a:spcAft>
                <a:spcPct val="0"/>
              </a:spcAft>
              <a:buClr>
                <a:srgbClr val="008000"/>
              </a:buClr>
              <a:buSzPct val="70000"/>
            </a:pPr>
            <a:r>
              <a:rPr lang="en-US" sz="1500" dirty="0">
                <a:solidFill>
                  <a:srgbClr val="006600"/>
                </a:solidFill>
                <a:latin typeface="Arial" charset="0"/>
                <a:ea typeface="ＭＳ Ｐゴシック" charset="0"/>
                <a:cs typeface="ＭＳ Ｐゴシック" charset="0"/>
                <a:sym typeface="Wingdings"/>
              </a:rPr>
              <a:t> Small x i.e. very thin detector elements.</a:t>
            </a:r>
            <a:endParaRPr lang="en-US" sz="1500" dirty="0">
              <a:solidFill>
                <a:srgbClr val="006600"/>
              </a:solidFill>
              <a:latin typeface="Arial" charset="0"/>
              <a:ea typeface="ＭＳ Ｐゴシック" charset="0"/>
              <a:cs typeface="ＭＳ Ｐゴシック" charset="0"/>
              <a:sym typeface="Symbol" pitchFamily="18" charset="2"/>
            </a:endParaRPr>
          </a:p>
        </p:txBody>
      </p:sp>
      <p:pic>
        <p:nvPicPr>
          <p:cNvPr id="3" name="Picture 2"/>
          <p:cNvPicPr>
            <a:picLocks noChangeAspect="1"/>
          </p:cNvPicPr>
          <p:nvPr/>
        </p:nvPicPr>
        <p:blipFill>
          <a:blip r:embed="rId5"/>
          <a:stretch>
            <a:fillRect/>
          </a:stretch>
        </p:blipFill>
        <p:spPr>
          <a:xfrm>
            <a:off x="10160171" y="3512408"/>
            <a:ext cx="1521082" cy="1516797"/>
          </a:xfrm>
          <a:prstGeom prst="rect">
            <a:avLst/>
          </a:prstGeom>
        </p:spPr>
      </p:pic>
      <p:pic>
        <p:nvPicPr>
          <p:cNvPr id="4" name="Picture 3"/>
          <p:cNvPicPr>
            <a:picLocks noChangeAspect="1"/>
          </p:cNvPicPr>
          <p:nvPr/>
        </p:nvPicPr>
        <p:blipFill>
          <a:blip r:embed="rId6"/>
          <a:stretch>
            <a:fillRect/>
          </a:stretch>
        </p:blipFill>
        <p:spPr>
          <a:xfrm>
            <a:off x="10095467" y="2290118"/>
            <a:ext cx="1861754" cy="930877"/>
          </a:xfrm>
          <a:prstGeom prst="rect">
            <a:avLst/>
          </a:prstGeom>
        </p:spPr>
      </p:pic>
    </p:spTree>
    <p:extLst>
      <p:ext uri="{BB962C8B-B14F-4D97-AF65-F5344CB8AC3E}">
        <p14:creationId xmlns:p14="http://schemas.microsoft.com/office/powerpoint/2010/main" val="36574182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Number Placeholder 2"/>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6EA987B1-16B1-4943-BA1A-AA1E182C89B6}" type="slidenum">
              <a:rPr lang="en-US" sz="1000" b="0">
                <a:latin typeface="Times New Roman" charset="0"/>
              </a:rPr>
              <a:pPr/>
              <a:t>3</a:t>
            </a:fld>
            <a:endParaRPr lang="en-US" sz="1000" b="0">
              <a:latin typeface="Times New Roman" charset="0"/>
            </a:endParaRPr>
          </a:p>
        </p:txBody>
      </p:sp>
      <p:sp>
        <p:nvSpPr>
          <p:cNvPr id="6147" name="Footer Placeholder 3"/>
          <p:cNvSpPr>
            <a:spLocks noGrp="1"/>
          </p:cNvSpPr>
          <p:nvPr>
            <p:ph type="ftr" sz="quarter" idx="12"/>
          </p:nvPr>
        </p:nvSpPr>
        <p:spPr/>
        <p:txBody>
          <a:bodyPr/>
          <a:lstStyle/>
          <a:p>
            <a:pPr>
              <a:defRPr/>
            </a:pPr>
            <a:r>
              <a:rPr lang="en-US" smtClean="0"/>
              <a:t>W. Riegler/CERN</a:t>
            </a:r>
          </a:p>
        </p:txBody>
      </p:sp>
      <p:sp>
        <p:nvSpPr>
          <p:cNvPr id="31747" name="Rectangle 2"/>
          <p:cNvSpPr>
            <a:spLocks noChangeArrowheads="1"/>
          </p:cNvSpPr>
          <p:nvPr/>
        </p:nvSpPr>
        <p:spPr bwMode="auto">
          <a:xfrm>
            <a:off x="2362200" y="533400"/>
            <a:ext cx="7086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31748" name="Rectangle 3"/>
          <p:cNvSpPr>
            <a:spLocks noChangeArrowheads="1"/>
          </p:cNvSpPr>
          <p:nvPr/>
        </p:nvSpPr>
        <p:spPr bwMode="auto">
          <a:xfrm>
            <a:off x="2590800" y="1600200"/>
            <a:ext cx="69342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lstStyle/>
          <a:p>
            <a:pPr marL="384175" indent="-384175"/>
            <a:r>
              <a:rPr lang="en-US" sz="1600" dirty="0">
                <a:solidFill>
                  <a:srgbClr val="008000"/>
                </a:solidFill>
              </a:rPr>
              <a:t>1906:</a:t>
            </a:r>
            <a:r>
              <a:rPr lang="en-US" sz="1600" dirty="0">
                <a:solidFill>
                  <a:srgbClr val="0000FF"/>
                </a:solidFill>
              </a:rPr>
              <a:t> </a:t>
            </a:r>
            <a:r>
              <a:rPr lang="en-US" sz="1600" dirty="0">
                <a:solidFill>
                  <a:srgbClr val="002060"/>
                </a:solidFill>
              </a:rPr>
              <a:t>Geiger Counter, H. Geiger, E. Rutherford</a:t>
            </a:r>
          </a:p>
          <a:p>
            <a:pPr marL="384175" indent="-384175"/>
            <a:r>
              <a:rPr lang="en-US" sz="1600" dirty="0">
                <a:solidFill>
                  <a:srgbClr val="008000"/>
                </a:solidFill>
              </a:rPr>
              <a:t>1910:</a:t>
            </a:r>
            <a:r>
              <a:rPr lang="en-US" sz="1600" dirty="0">
                <a:solidFill>
                  <a:srgbClr val="0000FF"/>
                </a:solidFill>
              </a:rPr>
              <a:t> </a:t>
            </a:r>
            <a:r>
              <a:rPr lang="en-US" sz="1600" dirty="0">
                <a:solidFill>
                  <a:srgbClr val="002060"/>
                </a:solidFill>
              </a:rPr>
              <a:t>Cloud Chamber, C.T.R. Wilson</a:t>
            </a:r>
          </a:p>
          <a:p>
            <a:pPr marL="384175" indent="-384175"/>
            <a:r>
              <a:rPr lang="en-US" sz="1600" dirty="0">
                <a:solidFill>
                  <a:srgbClr val="008000"/>
                </a:solidFill>
              </a:rPr>
              <a:t>1912:</a:t>
            </a:r>
            <a:r>
              <a:rPr lang="en-US" sz="1600" dirty="0">
                <a:solidFill>
                  <a:srgbClr val="0000FF"/>
                </a:solidFill>
              </a:rPr>
              <a:t> </a:t>
            </a:r>
            <a:r>
              <a:rPr lang="en-US" sz="1600" dirty="0">
                <a:solidFill>
                  <a:srgbClr val="002060"/>
                </a:solidFill>
              </a:rPr>
              <a:t>Tip Counter, H. Geiger</a:t>
            </a:r>
          </a:p>
          <a:p>
            <a:pPr marL="384175" indent="-384175"/>
            <a:r>
              <a:rPr lang="en-US" sz="1600" dirty="0">
                <a:solidFill>
                  <a:srgbClr val="008000"/>
                </a:solidFill>
              </a:rPr>
              <a:t>1928:</a:t>
            </a:r>
            <a:r>
              <a:rPr lang="en-US" sz="1600" dirty="0">
                <a:solidFill>
                  <a:srgbClr val="0000FF"/>
                </a:solidFill>
              </a:rPr>
              <a:t> </a:t>
            </a:r>
            <a:r>
              <a:rPr lang="en-US" sz="1600" dirty="0">
                <a:solidFill>
                  <a:srgbClr val="002060"/>
                </a:solidFill>
              </a:rPr>
              <a:t>Geiger-Müller Counter, W. M</a:t>
            </a:r>
            <a:r>
              <a:rPr lang="en-US" sz="1600" dirty="0">
                <a:solidFill>
                  <a:srgbClr val="002060"/>
                </a:solidFill>
                <a:cs typeface="Arial" charset="0"/>
              </a:rPr>
              <a:t>ü</a:t>
            </a:r>
            <a:r>
              <a:rPr lang="en-US" sz="1600" dirty="0">
                <a:solidFill>
                  <a:srgbClr val="002060"/>
                </a:solidFill>
              </a:rPr>
              <a:t>ller</a:t>
            </a:r>
          </a:p>
          <a:p>
            <a:pPr marL="384175" indent="-384175"/>
            <a:r>
              <a:rPr lang="en-US" sz="1600" dirty="0">
                <a:solidFill>
                  <a:srgbClr val="008000"/>
                </a:solidFill>
              </a:rPr>
              <a:t>1929:</a:t>
            </a:r>
            <a:r>
              <a:rPr lang="en-US" sz="1600" dirty="0">
                <a:solidFill>
                  <a:srgbClr val="0000FF"/>
                </a:solidFill>
              </a:rPr>
              <a:t> </a:t>
            </a:r>
            <a:r>
              <a:rPr lang="en-US" sz="1600" dirty="0">
                <a:solidFill>
                  <a:srgbClr val="002060"/>
                </a:solidFill>
              </a:rPr>
              <a:t>Coincidence Method, W. Bothe</a:t>
            </a:r>
          </a:p>
          <a:p>
            <a:pPr marL="384175" indent="-384175"/>
            <a:r>
              <a:rPr lang="en-US" sz="1600" dirty="0">
                <a:solidFill>
                  <a:srgbClr val="008000"/>
                </a:solidFill>
              </a:rPr>
              <a:t>1930:</a:t>
            </a:r>
            <a:r>
              <a:rPr lang="en-US" sz="1600" dirty="0">
                <a:solidFill>
                  <a:srgbClr val="0000FF"/>
                </a:solidFill>
              </a:rPr>
              <a:t> </a:t>
            </a:r>
            <a:r>
              <a:rPr lang="en-US" sz="1600" dirty="0">
                <a:solidFill>
                  <a:srgbClr val="002060"/>
                </a:solidFill>
              </a:rPr>
              <a:t>Emulsion, M. </a:t>
            </a:r>
            <a:r>
              <a:rPr lang="en-US" sz="1600" dirty="0" err="1">
                <a:solidFill>
                  <a:srgbClr val="002060"/>
                </a:solidFill>
              </a:rPr>
              <a:t>Blau</a:t>
            </a:r>
            <a:endParaRPr lang="en-US" sz="1600" dirty="0">
              <a:solidFill>
                <a:srgbClr val="002060"/>
              </a:solidFill>
            </a:endParaRPr>
          </a:p>
          <a:p>
            <a:pPr marL="384175" indent="-384175"/>
            <a:r>
              <a:rPr lang="en-US" sz="1600" dirty="0">
                <a:solidFill>
                  <a:srgbClr val="008000"/>
                </a:solidFill>
              </a:rPr>
              <a:t>1940-1950:</a:t>
            </a:r>
            <a:r>
              <a:rPr lang="en-US" sz="1600" dirty="0">
                <a:solidFill>
                  <a:srgbClr val="0000FF"/>
                </a:solidFill>
              </a:rPr>
              <a:t> </a:t>
            </a:r>
            <a:r>
              <a:rPr lang="en-US" sz="1600" dirty="0">
                <a:solidFill>
                  <a:srgbClr val="002060"/>
                </a:solidFill>
              </a:rPr>
              <a:t>Scintillator, Photomultiplier</a:t>
            </a:r>
          </a:p>
          <a:p>
            <a:pPr marL="384175" indent="-384175"/>
            <a:r>
              <a:rPr lang="en-US" sz="1600" dirty="0">
                <a:solidFill>
                  <a:srgbClr val="008000"/>
                </a:solidFill>
              </a:rPr>
              <a:t>1952:</a:t>
            </a:r>
            <a:r>
              <a:rPr lang="en-US" sz="1600" dirty="0">
                <a:solidFill>
                  <a:srgbClr val="0000FF"/>
                </a:solidFill>
              </a:rPr>
              <a:t> </a:t>
            </a:r>
            <a:r>
              <a:rPr lang="en-US" sz="1600" dirty="0">
                <a:solidFill>
                  <a:srgbClr val="002060"/>
                </a:solidFill>
              </a:rPr>
              <a:t>Bubble Chamber, D. Glaser</a:t>
            </a:r>
          </a:p>
          <a:p>
            <a:pPr marL="384175" indent="-384175"/>
            <a:r>
              <a:rPr lang="en-US" sz="1600" dirty="0">
                <a:solidFill>
                  <a:srgbClr val="008000"/>
                </a:solidFill>
              </a:rPr>
              <a:t>1962:</a:t>
            </a:r>
            <a:r>
              <a:rPr lang="en-US" sz="1600" dirty="0">
                <a:solidFill>
                  <a:srgbClr val="0000FF"/>
                </a:solidFill>
              </a:rPr>
              <a:t> </a:t>
            </a:r>
            <a:r>
              <a:rPr lang="en-US" sz="1600" dirty="0">
                <a:solidFill>
                  <a:srgbClr val="002060"/>
                </a:solidFill>
              </a:rPr>
              <a:t>Spark Chamber</a:t>
            </a:r>
          </a:p>
          <a:p>
            <a:pPr marL="384175" indent="-384175"/>
            <a:r>
              <a:rPr lang="en-US" sz="1600" dirty="0">
                <a:solidFill>
                  <a:srgbClr val="008000"/>
                </a:solidFill>
              </a:rPr>
              <a:t>1968:</a:t>
            </a:r>
            <a:r>
              <a:rPr lang="en-US" sz="1600" dirty="0">
                <a:solidFill>
                  <a:srgbClr val="0000FF"/>
                </a:solidFill>
              </a:rPr>
              <a:t> </a:t>
            </a:r>
            <a:r>
              <a:rPr lang="en-US" sz="1600" dirty="0">
                <a:solidFill>
                  <a:srgbClr val="002060"/>
                </a:solidFill>
              </a:rPr>
              <a:t>Multi Wire Proportional Chamber, C. </a:t>
            </a:r>
            <a:r>
              <a:rPr lang="en-US" sz="1600" dirty="0" err="1">
                <a:solidFill>
                  <a:srgbClr val="002060"/>
                </a:solidFill>
              </a:rPr>
              <a:t>Charpak</a:t>
            </a:r>
            <a:endParaRPr lang="en-US" sz="1600" dirty="0">
              <a:solidFill>
                <a:srgbClr val="002060"/>
              </a:solidFill>
            </a:endParaRPr>
          </a:p>
          <a:p>
            <a:pPr marL="384175" indent="-384175"/>
            <a:r>
              <a:rPr lang="en-US" sz="1600" dirty="0">
                <a:solidFill>
                  <a:srgbClr val="002060"/>
                </a:solidFill>
              </a:rPr>
              <a:t>Etc. etc. etc. </a:t>
            </a:r>
          </a:p>
        </p:txBody>
      </p:sp>
    </p:spTree>
    <p:extLst>
      <p:ext uri="{BB962C8B-B14F-4D97-AF65-F5344CB8AC3E}">
        <p14:creationId xmlns:p14="http://schemas.microsoft.com/office/powerpoint/2010/main" val="3164591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30</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pic>
        <p:nvPicPr>
          <p:cNvPr id="4" name="Picture 3"/>
          <p:cNvPicPr>
            <a:picLocks noChangeAspect="1"/>
          </p:cNvPicPr>
          <p:nvPr/>
        </p:nvPicPr>
        <p:blipFill>
          <a:blip r:embed="rId2"/>
          <a:stretch>
            <a:fillRect/>
          </a:stretch>
        </p:blipFill>
        <p:spPr>
          <a:xfrm>
            <a:off x="1103871" y="782594"/>
            <a:ext cx="9468374" cy="5700928"/>
          </a:xfrm>
          <a:prstGeom prst="rect">
            <a:avLst/>
          </a:prstGeom>
        </p:spPr>
      </p:pic>
      <p:cxnSp>
        <p:nvCxnSpPr>
          <p:cNvPr id="9" name="Straight Arrow Connector 8"/>
          <p:cNvCxnSpPr/>
          <p:nvPr/>
        </p:nvCxnSpPr>
        <p:spPr>
          <a:xfrm flipV="1">
            <a:off x="1252151" y="2096530"/>
            <a:ext cx="916460" cy="1235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276865" y="2356022"/>
            <a:ext cx="953529" cy="4118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293341" y="2545492"/>
            <a:ext cx="1624912" cy="44896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6602" y="2026511"/>
            <a:ext cx="865943" cy="646331"/>
          </a:xfrm>
          <a:prstGeom prst="rect">
            <a:avLst/>
          </a:prstGeom>
          <a:noFill/>
        </p:spPr>
        <p:txBody>
          <a:bodyPr wrap="none" rtlCol="0">
            <a:spAutoFit/>
          </a:bodyPr>
          <a:lstStyle/>
          <a:p>
            <a:r>
              <a:rPr lang="en-GB" sz="1200" dirty="0" smtClean="0"/>
              <a:t>Be</a:t>
            </a:r>
          </a:p>
          <a:p>
            <a:r>
              <a:rPr lang="en-GB" sz="1200" dirty="0" smtClean="0"/>
              <a:t>Carbon</a:t>
            </a:r>
          </a:p>
          <a:p>
            <a:r>
              <a:rPr lang="en-GB" sz="1200" dirty="0" err="1" smtClean="0"/>
              <a:t>Aluminum</a:t>
            </a:r>
            <a:endParaRPr lang="en-GB" sz="1200" dirty="0"/>
          </a:p>
        </p:txBody>
      </p:sp>
      <p:sp>
        <p:nvSpPr>
          <p:cNvPr id="24" name="TextBox 8"/>
          <p:cNvSpPr txBox="1">
            <a:spLocks noChangeArrowheads="1"/>
          </p:cNvSpPr>
          <p:nvPr/>
        </p:nvSpPr>
        <p:spPr bwMode="auto">
          <a:xfrm>
            <a:off x="1524000" y="1"/>
            <a:ext cx="9144000" cy="480131"/>
          </a:xfrm>
          <a:prstGeom prst="rect">
            <a:avLst/>
          </a:prstGeom>
          <a:noFill/>
          <a:ln w="9525">
            <a:noFill/>
            <a:miter lim="800000"/>
            <a:headEnd/>
            <a:tailEnd/>
          </a:ln>
        </p:spPr>
        <p:txBody>
          <a:bodyPr>
            <a:spAutoFit/>
          </a:bodyPr>
          <a:lstStyle/>
          <a:p>
            <a:pPr algn="ctr" defTabSz="914400" eaLnBrk="0" fontAlgn="base" hangingPunct="0">
              <a:lnSpc>
                <a:spcPct val="90000"/>
              </a:lnSpc>
              <a:spcBef>
                <a:spcPct val="0"/>
              </a:spcBef>
              <a:spcAft>
                <a:spcPct val="0"/>
              </a:spcAft>
              <a:buClr>
                <a:srgbClr val="008000"/>
              </a:buClr>
              <a:buSzPct val="70000"/>
            </a:pPr>
            <a:r>
              <a:rPr lang="en-US" sz="2800" b="1" dirty="0" smtClean="0">
                <a:solidFill>
                  <a:srgbClr val="FF0000"/>
                </a:solidFill>
                <a:latin typeface="Arial" charset="0"/>
                <a:ea typeface="ＭＳ Ｐゴシック" charset="0"/>
                <a:cs typeface="Arial" charset="0"/>
              </a:rPr>
              <a:t>Radiation length of the different elements</a:t>
            </a:r>
            <a:endParaRPr lang="en-US" sz="2800" b="1" dirty="0">
              <a:solidFill>
                <a:srgbClr val="FF0000"/>
              </a:solidFill>
              <a:latin typeface="Arial" charset="0"/>
              <a:ea typeface="ＭＳ Ｐゴシック" charset="0"/>
              <a:cs typeface="Arial" charset="0"/>
            </a:endParaRPr>
          </a:p>
        </p:txBody>
      </p:sp>
    </p:spTree>
    <p:extLst>
      <p:ext uri="{BB962C8B-B14F-4D97-AF65-F5344CB8AC3E}">
        <p14:creationId xmlns:p14="http://schemas.microsoft.com/office/powerpoint/2010/main" val="8775084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5" name="Picture 15" descr="d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743200"/>
            <a:ext cx="7529550" cy="3429000"/>
          </a:xfrm>
          <a:prstGeom prst="rect">
            <a:avLst/>
          </a:prstGeom>
          <a:noFill/>
          <a:ln w="19050">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11298" name="Text Box 4"/>
          <p:cNvSpPr txBox="1">
            <a:spLocks noChangeArrowheads="1"/>
          </p:cNvSpPr>
          <p:nvPr/>
        </p:nvSpPr>
        <p:spPr bwMode="auto">
          <a:xfrm>
            <a:off x="3775269" y="76200"/>
            <a:ext cx="479227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defTabSz="914400" fontAlgn="base">
              <a:lnSpc>
                <a:spcPct val="90000"/>
              </a:lnSpc>
              <a:spcBef>
                <a:spcPct val="0"/>
              </a:spcBef>
              <a:spcAft>
                <a:spcPct val="0"/>
              </a:spcAft>
              <a:buClr>
                <a:srgbClr val="008000"/>
              </a:buClr>
              <a:buSzPct val="70000"/>
            </a:pPr>
            <a:r>
              <a:rPr lang="en-US" sz="2000" b="0">
                <a:solidFill>
                  <a:srgbClr val="FFFFFF"/>
                </a:solidFill>
                <a:latin typeface="Calibri" charset="0"/>
                <a:cs typeface="Calibri" charset="0"/>
              </a:rPr>
              <a:t>Heavy Flavour – Experimental measurement</a:t>
            </a:r>
          </a:p>
        </p:txBody>
      </p:sp>
      <p:sp>
        <p:nvSpPr>
          <p:cNvPr id="13" name="Text Box 4"/>
          <p:cNvSpPr txBox="1">
            <a:spLocks noChangeArrowheads="1"/>
          </p:cNvSpPr>
          <p:nvPr/>
        </p:nvSpPr>
        <p:spPr bwMode="auto">
          <a:xfrm>
            <a:off x="1676400" y="228600"/>
            <a:ext cx="8686800" cy="2419124"/>
          </a:xfrm>
          <a:prstGeom prst="rect">
            <a:avLst/>
          </a:prstGeom>
          <a:noFill/>
          <a:ln>
            <a:noFill/>
          </a:ln>
        </p:spPr>
        <p:txBody>
          <a:bodyPr wrap="squar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fontAlgn="base">
              <a:lnSpc>
                <a:spcPct val="90000"/>
              </a:lnSpc>
              <a:spcBef>
                <a:spcPct val="0"/>
              </a:spcBef>
              <a:spcAft>
                <a:spcPct val="0"/>
              </a:spcAft>
              <a:buClr>
                <a:srgbClr val="008000"/>
              </a:buClr>
              <a:buSzPct val="70000"/>
            </a:pPr>
            <a:r>
              <a:rPr lang="en-US" sz="2400" b="0" dirty="0">
                <a:solidFill>
                  <a:srgbClr val="FF0000"/>
                </a:solidFill>
                <a:latin typeface="Calibri" charset="0"/>
                <a:cs typeface="Calibri" charset="0"/>
              </a:rPr>
              <a:t>Impact Parameter:</a:t>
            </a:r>
          </a:p>
          <a:p>
            <a:pPr defTabSz="914400" fontAlgn="base">
              <a:lnSpc>
                <a:spcPct val="90000"/>
              </a:lnSpc>
              <a:spcBef>
                <a:spcPct val="0"/>
              </a:spcBef>
              <a:spcAft>
                <a:spcPct val="0"/>
              </a:spcAft>
              <a:buClr>
                <a:srgbClr val="008000"/>
              </a:buClr>
              <a:buSzPct val="70000"/>
            </a:pPr>
            <a:endParaRPr lang="en-US" sz="2000" b="0" dirty="0">
              <a:solidFill>
                <a:srgbClr val="000090"/>
              </a:solidFill>
              <a:latin typeface="Calibri" charset="0"/>
              <a:cs typeface="Calibri" charset="0"/>
            </a:endParaRPr>
          </a:p>
          <a:p>
            <a:pPr defTabSz="914400" fontAlgn="base">
              <a:lnSpc>
                <a:spcPct val="90000"/>
              </a:lnSpc>
              <a:spcBef>
                <a:spcPct val="0"/>
              </a:spcBef>
              <a:spcAft>
                <a:spcPct val="0"/>
              </a:spcAft>
              <a:buClr>
                <a:srgbClr val="008000"/>
              </a:buClr>
              <a:buSzPct val="70000"/>
            </a:pPr>
            <a:r>
              <a:rPr lang="en-US" sz="2000" b="0" dirty="0">
                <a:solidFill>
                  <a:srgbClr val="006600"/>
                </a:solidFill>
                <a:latin typeface="Calibri" charset="0"/>
                <a:cs typeface="Calibri" charset="0"/>
              </a:rPr>
              <a:t>Prolongation of a track to the primary vertex. Distance between primary vertex and prolongation is called impact parameter.</a:t>
            </a:r>
          </a:p>
          <a:p>
            <a:pPr defTabSz="914400" fontAlgn="base">
              <a:lnSpc>
                <a:spcPct val="90000"/>
              </a:lnSpc>
              <a:spcBef>
                <a:spcPct val="0"/>
              </a:spcBef>
              <a:spcAft>
                <a:spcPct val="0"/>
              </a:spcAft>
              <a:buClr>
                <a:srgbClr val="008000"/>
              </a:buClr>
              <a:buSzPct val="70000"/>
            </a:pPr>
            <a:endParaRPr lang="en-US" sz="2000" b="0" dirty="0">
              <a:solidFill>
                <a:srgbClr val="000090"/>
              </a:solidFill>
              <a:latin typeface="Calibri" charset="0"/>
              <a:cs typeface="Calibri" charset="0"/>
            </a:endParaRPr>
          </a:p>
          <a:p>
            <a:pPr defTabSz="914400" fontAlgn="base">
              <a:lnSpc>
                <a:spcPct val="90000"/>
              </a:lnSpc>
              <a:spcBef>
                <a:spcPct val="0"/>
              </a:spcBef>
              <a:spcAft>
                <a:spcPct val="0"/>
              </a:spcAft>
              <a:buClr>
                <a:srgbClr val="008000"/>
              </a:buClr>
              <a:buSzPct val="70000"/>
            </a:pPr>
            <a:r>
              <a:rPr lang="en-US" sz="2000" b="0" dirty="0">
                <a:solidFill>
                  <a:srgbClr val="000090"/>
                </a:solidFill>
                <a:latin typeface="Calibri" charset="0"/>
                <a:cs typeface="Calibri" charset="0"/>
              </a:rPr>
              <a:t>If this number is ‘large’ the probability is high that the track comes from a secondary vertex.</a:t>
            </a:r>
          </a:p>
          <a:p>
            <a:pPr defTabSz="914400" fontAlgn="base">
              <a:lnSpc>
                <a:spcPct val="90000"/>
              </a:lnSpc>
              <a:spcBef>
                <a:spcPct val="0"/>
              </a:spcBef>
              <a:spcAft>
                <a:spcPct val="0"/>
              </a:spcAft>
              <a:buClr>
                <a:srgbClr val="008000"/>
              </a:buClr>
              <a:buSzPct val="70000"/>
            </a:pPr>
            <a:endParaRPr lang="en-US" sz="2400" dirty="0">
              <a:solidFill>
                <a:srgbClr val="000090"/>
              </a:solidFill>
              <a:latin typeface="Calibri" charset="0"/>
              <a:cs typeface="Calibri" charset="0"/>
            </a:endParaRPr>
          </a:p>
        </p:txBody>
      </p:sp>
    </p:spTree>
    <p:extLst>
      <p:ext uri="{BB962C8B-B14F-4D97-AF65-F5344CB8AC3E}">
        <p14:creationId xmlns:p14="http://schemas.microsoft.com/office/powerpoint/2010/main" val="307834663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2"/>
          <p:cNvGraphicFramePr>
            <a:graphicFrameLocks noGrp="1" noChangeAspect="1"/>
          </p:cNvGraphicFramePr>
          <p:nvPr>
            <p:extLst>
              <p:ext uri="{D42A27DB-BD31-4B8C-83A1-F6EECF244321}">
                <p14:modId xmlns:p14="http://schemas.microsoft.com/office/powerpoint/2010/main" val="4189156031"/>
              </p:ext>
            </p:extLst>
          </p:nvPr>
        </p:nvGraphicFramePr>
        <p:xfrm>
          <a:off x="4337051" y="2628900"/>
          <a:ext cx="1611313" cy="736600"/>
        </p:xfrm>
        <a:graphic>
          <a:graphicData uri="http://schemas.openxmlformats.org/presentationml/2006/ole">
            <mc:AlternateContent xmlns:mc="http://schemas.openxmlformats.org/markup-compatibility/2006">
              <mc:Choice xmlns:v="urn:schemas-microsoft-com:vml" Requires="v">
                <p:oleObj spid="_x0000_s12013" name="Equation" r:id="rId3" imgW="1168400" imgH="533400" progId="Equation.3">
                  <p:embed/>
                </p:oleObj>
              </mc:Choice>
              <mc:Fallback>
                <p:oleObj name="Equation" r:id="rId3" imgW="1168400" imgH="533400" progId="Equation.3">
                  <p:embed/>
                  <p:pic>
                    <p:nvPicPr>
                      <p:cNvPr id="0" name=""/>
                      <p:cNvPicPr>
                        <a:picLocks noGrp="1" noChangeAspect="1" noChangeArrowheads="1"/>
                      </p:cNvPicPr>
                      <p:nvPr/>
                    </p:nvPicPr>
                    <p:blipFill>
                      <a:blip r:embed="rId4"/>
                      <a:srcRect/>
                      <a:stretch>
                        <a:fillRect/>
                      </a:stretch>
                    </p:blipFill>
                    <p:spPr bwMode="auto">
                      <a:xfrm>
                        <a:off x="4337051" y="2628900"/>
                        <a:ext cx="1611313"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12291" name="Object 3"/>
          <p:cNvGraphicFramePr>
            <a:graphicFrameLocks noGrp="1" noChangeAspect="1"/>
          </p:cNvGraphicFramePr>
          <p:nvPr>
            <p:extLst>
              <p:ext uri="{D42A27DB-BD31-4B8C-83A1-F6EECF244321}">
                <p14:modId xmlns:p14="http://schemas.microsoft.com/office/powerpoint/2010/main" val="1696993207"/>
              </p:ext>
            </p:extLst>
          </p:nvPr>
        </p:nvGraphicFramePr>
        <p:xfrm>
          <a:off x="6424614" y="2332039"/>
          <a:ext cx="2390775" cy="725487"/>
        </p:xfrm>
        <a:graphic>
          <a:graphicData uri="http://schemas.openxmlformats.org/presentationml/2006/ole">
            <mc:AlternateContent xmlns:mc="http://schemas.openxmlformats.org/markup-compatibility/2006">
              <mc:Choice xmlns:v="urn:schemas-microsoft-com:vml" Requires="v">
                <p:oleObj spid="_x0000_s12014" name="Equation" r:id="rId5" imgW="1422400" imgH="431800" progId="Equation.3">
                  <p:embed/>
                </p:oleObj>
              </mc:Choice>
              <mc:Fallback>
                <p:oleObj name="Equation" r:id="rId5" imgW="1422400" imgH="431800" progId="Equation.3">
                  <p:embed/>
                  <p:pic>
                    <p:nvPicPr>
                      <p:cNvPr id="0" name=""/>
                      <p:cNvPicPr>
                        <a:picLocks noGrp="1" noChangeAspect="1" noChangeArrowheads="1"/>
                      </p:cNvPicPr>
                      <p:nvPr/>
                    </p:nvPicPr>
                    <p:blipFill>
                      <a:blip r:embed="rId6"/>
                      <a:srcRect/>
                      <a:stretch>
                        <a:fillRect/>
                      </a:stretch>
                    </p:blipFill>
                    <p:spPr bwMode="auto">
                      <a:xfrm>
                        <a:off x="6424614" y="2332039"/>
                        <a:ext cx="2390775" cy="725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12292" name="Object 4"/>
          <p:cNvGraphicFramePr>
            <a:graphicFrameLocks noGrp="1" noChangeAspect="1"/>
          </p:cNvGraphicFramePr>
          <p:nvPr>
            <p:extLst>
              <p:ext uri="{D42A27DB-BD31-4B8C-83A1-F6EECF244321}">
                <p14:modId xmlns:p14="http://schemas.microsoft.com/office/powerpoint/2010/main" val="2528360220"/>
              </p:ext>
            </p:extLst>
          </p:nvPr>
        </p:nvGraphicFramePr>
        <p:xfrm>
          <a:off x="6743701" y="3422650"/>
          <a:ext cx="1293813" cy="488950"/>
        </p:xfrm>
        <a:graphic>
          <a:graphicData uri="http://schemas.openxmlformats.org/presentationml/2006/ole">
            <mc:AlternateContent xmlns:mc="http://schemas.openxmlformats.org/markup-compatibility/2006">
              <mc:Choice xmlns:v="urn:schemas-microsoft-com:vml" Requires="v">
                <p:oleObj spid="_x0000_s12015" name="Equation" r:id="rId7" imgW="571500" imgH="215900" progId="Equation.3">
                  <p:embed/>
                </p:oleObj>
              </mc:Choice>
              <mc:Fallback>
                <p:oleObj name="Equation" r:id="rId7" imgW="571500" imgH="215900" progId="Equation.3">
                  <p:embed/>
                  <p:pic>
                    <p:nvPicPr>
                      <p:cNvPr id="0" name=""/>
                      <p:cNvPicPr>
                        <a:picLocks noGrp="1" noChangeAspect="1" noChangeArrowheads="1"/>
                      </p:cNvPicPr>
                      <p:nvPr/>
                    </p:nvPicPr>
                    <p:blipFill>
                      <a:blip r:embed="rId8"/>
                      <a:srcRect/>
                      <a:stretch>
                        <a:fillRect/>
                      </a:stretch>
                    </p:blipFill>
                    <p:spPr bwMode="auto">
                      <a:xfrm>
                        <a:off x="6743701" y="3422650"/>
                        <a:ext cx="1293813" cy="488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12293" name="Text Box 29"/>
          <p:cNvSpPr txBox="1">
            <a:spLocks noChangeArrowheads="1"/>
          </p:cNvSpPr>
          <p:nvPr/>
        </p:nvSpPr>
        <p:spPr bwMode="auto">
          <a:xfrm>
            <a:off x="1570038" y="4094163"/>
            <a:ext cx="1319212" cy="239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detector layer 1</a:t>
            </a:r>
            <a:endParaRPr lang="en-US" b="0">
              <a:solidFill>
                <a:prstClr val="black"/>
              </a:solidFill>
              <a:cs typeface="ＭＳ Ｐゴシック" charset="0"/>
            </a:endParaRPr>
          </a:p>
        </p:txBody>
      </p:sp>
      <p:sp>
        <p:nvSpPr>
          <p:cNvPr id="12294" name="Text Box 30"/>
          <p:cNvSpPr txBox="1">
            <a:spLocks noChangeArrowheads="1"/>
          </p:cNvSpPr>
          <p:nvPr/>
        </p:nvSpPr>
        <p:spPr bwMode="auto">
          <a:xfrm>
            <a:off x="1570038" y="3255962"/>
            <a:ext cx="1281112"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detector layer 2</a:t>
            </a:r>
            <a:endParaRPr lang="en-US" b="0">
              <a:solidFill>
                <a:prstClr val="black"/>
              </a:solidFill>
              <a:cs typeface="ＭＳ Ｐゴシック" charset="0"/>
            </a:endParaRPr>
          </a:p>
        </p:txBody>
      </p:sp>
      <p:sp>
        <p:nvSpPr>
          <p:cNvPr id="12295" name="Rectangle 35"/>
          <p:cNvSpPr>
            <a:spLocks noChangeArrowheads="1"/>
          </p:cNvSpPr>
          <p:nvPr/>
        </p:nvSpPr>
        <p:spPr bwMode="auto">
          <a:xfrm>
            <a:off x="3733800" y="914400"/>
            <a:ext cx="4191000" cy="3000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defTabSz="914400" eaLnBrk="0" fontAlgn="base" hangingPunct="0">
              <a:lnSpc>
                <a:spcPct val="90000"/>
              </a:lnSpc>
              <a:spcBef>
                <a:spcPct val="30000"/>
              </a:spcBef>
              <a:spcAft>
                <a:spcPct val="0"/>
              </a:spcAft>
              <a:buClr>
                <a:srgbClr val="008000"/>
              </a:buClr>
              <a:buSzPct val="70000"/>
            </a:pPr>
            <a:r>
              <a:rPr kumimoji="1" lang="en-US" sz="1500" b="1" dirty="0">
                <a:solidFill>
                  <a:prstClr val="black"/>
                </a:solidFill>
                <a:latin typeface="Calibri"/>
                <a:ea typeface="ＭＳ Ｐゴシック" charset="0"/>
                <a:cs typeface="ＭＳ Ｐゴシック" charset="0"/>
              </a:rPr>
              <a:t>pointing resolution = (  a   </a:t>
            </a:r>
            <a:r>
              <a:rPr kumimoji="1" lang="en-US" sz="1500" b="1" dirty="0">
                <a:solidFill>
                  <a:prstClr val="black"/>
                </a:solidFill>
                <a:latin typeface="Calibri"/>
                <a:ea typeface="ＭＳ Ｐゴシック" charset="0"/>
                <a:cs typeface="ＭＳ Ｐゴシック" charset="0"/>
                <a:sym typeface="Symbol" charset="0"/>
              </a:rPr>
              <a:t>   b  ) m</a:t>
            </a:r>
          </a:p>
        </p:txBody>
      </p:sp>
      <p:sp>
        <p:nvSpPr>
          <p:cNvPr id="12296" name="Text Box 36"/>
          <p:cNvSpPr txBox="1">
            <a:spLocks noChangeArrowheads="1"/>
          </p:cNvSpPr>
          <p:nvPr/>
        </p:nvSpPr>
        <p:spPr bwMode="auto">
          <a:xfrm>
            <a:off x="4114801" y="1524000"/>
            <a:ext cx="739305"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from</a:t>
            </a:r>
          </a:p>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detector</a:t>
            </a:r>
          </a:p>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position</a:t>
            </a:r>
          </a:p>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error</a:t>
            </a:r>
          </a:p>
        </p:txBody>
      </p:sp>
      <p:sp>
        <p:nvSpPr>
          <p:cNvPr id="12297" name="Line 59"/>
          <p:cNvSpPr>
            <a:spLocks noChangeShapeType="1"/>
          </p:cNvSpPr>
          <p:nvPr/>
        </p:nvSpPr>
        <p:spPr bwMode="auto">
          <a:xfrm flipH="1">
            <a:off x="4952996" y="1371600"/>
            <a:ext cx="990604"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r>
              <a:rPr lang="en-US" sz="1500" b="1" dirty="0">
                <a:solidFill>
                  <a:prstClr val="black"/>
                </a:solidFill>
                <a:latin typeface="Calibri"/>
                <a:ea typeface="ＭＳ Ｐゴシック" charset="0"/>
                <a:cs typeface="ＭＳ Ｐゴシック" charset="0"/>
              </a:rPr>
              <a:t> </a:t>
            </a:r>
          </a:p>
        </p:txBody>
      </p:sp>
      <p:sp>
        <p:nvSpPr>
          <p:cNvPr id="12298" name="Text Box 60"/>
          <p:cNvSpPr txBox="1">
            <a:spLocks noChangeArrowheads="1"/>
          </p:cNvSpPr>
          <p:nvPr/>
        </p:nvSpPr>
        <p:spPr bwMode="auto">
          <a:xfrm>
            <a:off x="7315201" y="1600201"/>
            <a:ext cx="849913" cy="701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from</a:t>
            </a:r>
          </a:p>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coulomb</a:t>
            </a:r>
          </a:p>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rPr>
              <a:t>scattering</a:t>
            </a:r>
          </a:p>
        </p:txBody>
      </p:sp>
      <p:sp>
        <p:nvSpPr>
          <p:cNvPr id="12299" name="Line 61"/>
          <p:cNvSpPr>
            <a:spLocks noChangeShapeType="1"/>
          </p:cNvSpPr>
          <p:nvPr/>
        </p:nvSpPr>
        <p:spPr bwMode="auto">
          <a:xfrm>
            <a:off x="6629400" y="1371600"/>
            <a:ext cx="53340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nvGrpSpPr>
          <p:cNvPr id="12300" name="Group 66"/>
          <p:cNvGrpSpPr>
            <a:grpSpLocks/>
          </p:cNvGrpSpPr>
          <p:nvPr/>
        </p:nvGrpSpPr>
        <p:grpSpPr bwMode="auto">
          <a:xfrm>
            <a:off x="1798638" y="2286000"/>
            <a:ext cx="2544762" cy="2952750"/>
            <a:chOff x="39" y="1116"/>
            <a:chExt cx="1603" cy="1860"/>
          </a:xfrm>
        </p:grpSpPr>
        <p:sp>
          <p:nvSpPr>
            <p:cNvPr id="12340" name="Text Box 67"/>
            <p:cNvSpPr txBox="1">
              <a:spLocks noChangeArrowheads="1"/>
            </p:cNvSpPr>
            <p:nvPr/>
          </p:nvSpPr>
          <p:spPr bwMode="auto">
            <a:xfrm>
              <a:off x="1386" y="2406"/>
              <a:ext cx="256" cy="2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r</a:t>
              </a:r>
              <a:r>
                <a:rPr lang="en-US" b="0" baseline="-25000">
                  <a:solidFill>
                    <a:srgbClr val="000000"/>
                  </a:solidFill>
                  <a:cs typeface="ＭＳ Ｐゴシック" charset="0"/>
                </a:rPr>
                <a:t>2</a:t>
              </a:r>
              <a:endParaRPr lang="en-US" b="0">
                <a:solidFill>
                  <a:prstClr val="black"/>
                </a:solidFill>
                <a:cs typeface="ＭＳ Ｐゴシック" charset="0"/>
              </a:endParaRPr>
            </a:p>
          </p:txBody>
        </p:sp>
        <p:sp>
          <p:nvSpPr>
            <p:cNvPr id="12341" name="Text Box 68"/>
            <p:cNvSpPr txBox="1">
              <a:spLocks noChangeArrowheads="1"/>
            </p:cNvSpPr>
            <p:nvPr/>
          </p:nvSpPr>
          <p:spPr bwMode="auto">
            <a:xfrm>
              <a:off x="972" y="2406"/>
              <a:ext cx="257" cy="2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r</a:t>
              </a:r>
              <a:r>
                <a:rPr lang="en-US" b="0" baseline="-25000">
                  <a:solidFill>
                    <a:srgbClr val="000000"/>
                  </a:solidFill>
                  <a:cs typeface="ＭＳ Ｐゴシック" charset="0"/>
                </a:rPr>
                <a:t>1</a:t>
              </a:r>
              <a:endParaRPr lang="en-US" b="0">
                <a:solidFill>
                  <a:prstClr val="black"/>
                </a:solidFill>
                <a:cs typeface="ＭＳ Ｐゴシック" charset="0"/>
              </a:endParaRPr>
            </a:p>
          </p:txBody>
        </p:sp>
        <p:sp>
          <p:nvSpPr>
            <p:cNvPr id="12342" name="Text Box 69"/>
            <p:cNvSpPr txBox="1">
              <a:spLocks noChangeArrowheads="1"/>
            </p:cNvSpPr>
            <p:nvPr/>
          </p:nvSpPr>
          <p:spPr bwMode="auto">
            <a:xfrm>
              <a:off x="831" y="2773"/>
              <a:ext cx="569"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true vertex</a:t>
              </a:r>
              <a:endParaRPr lang="en-US" b="0">
                <a:solidFill>
                  <a:prstClr val="black"/>
                </a:solidFill>
                <a:cs typeface="ＭＳ Ｐゴシック" charset="0"/>
              </a:endParaRPr>
            </a:p>
          </p:txBody>
        </p:sp>
        <p:sp>
          <p:nvSpPr>
            <p:cNvPr id="12343" name="Text Box 70"/>
            <p:cNvSpPr txBox="1">
              <a:spLocks noChangeArrowheads="1"/>
            </p:cNvSpPr>
            <p:nvPr/>
          </p:nvSpPr>
          <p:spPr bwMode="auto">
            <a:xfrm>
              <a:off x="39" y="2648"/>
              <a:ext cx="556" cy="2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perceived</a:t>
              </a:r>
            </a:p>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 vertex</a:t>
              </a:r>
              <a:endParaRPr lang="en-US" b="0">
                <a:solidFill>
                  <a:prstClr val="black"/>
                </a:solidFill>
                <a:cs typeface="ＭＳ Ｐゴシック" charset="0"/>
              </a:endParaRPr>
            </a:p>
          </p:txBody>
        </p:sp>
        <p:sp>
          <p:nvSpPr>
            <p:cNvPr id="12344" name="Line 71"/>
            <p:cNvSpPr>
              <a:spLocks noChangeShapeType="1"/>
            </p:cNvSpPr>
            <p:nvPr/>
          </p:nvSpPr>
          <p:spPr bwMode="auto">
            <a:xfrm>
              <a:off x="183" y="2814"/>
              <a:ext cx="1425" cy="0"/>
            </a:xfrm>
            <a:prstGeom prst="line">
              <a:avLst/>
            </a:prstGeom>
            <a:noFill/>
            <a:ln w="952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45" name="Line 72"/>
            <p:cNvSpPr>
              <a:spLocks noChangeShapeType="1"/>
            </p:cNvSpPr>
            <p:nvPr/>
          </p:nvSpPr>
          <p:spPr bwMode="auto">
            <a:xfrm>
              <a:off x="461" y="2200"/>
              <a:ext cx="695" cy="0"/>
            </a:xfrm>
            <a:prstGeom prst="line">
              <a:avLst/>
            </a:prstGeom>
            <a:noFill/>
            <a:ln w="38100">
              <a:solidFill>
                <a:srgbClr val="0000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46" name="Line 73"/>
            <p:cNvSpPr>
              <a:spLocks noChangeShapeType="1"/>
            </p:cNvSpPr>
            <p:nvPr/>
          </p:nvSpPr>
          <p:spPr bwMode="auto">
            <a:xfrm>
              <a:off x="461" y="1632"/>
              <a:ext cx="1043" cy="0"/>
            </a:xfrm>
            <a:prstGeom prst="line">
              <a:avLst/>
            </a:prstGeom>
            <a:noFill/>
            <a:ln w="38100">
              <a:solidFill>
                <a:srgbClr val="0000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nvGrpSpPr>
            <p:cNvPr id="12347" name="Group 74"/>
            <p:cNvGrpSpPr>
              <a:grpSpLocks/>
            </p:cNvGrpSpPr>
            <p:nvPr/>
          </p:nvGrpSpPr>
          <p:grpSpPr bwMode="auto">
            <a:xfrm>
              <a:off x="667" y="2149"/>
              <a:ext cx="91" cy="95"/>
              <a:chOff x="1362" y="2832"/>
              <a:chExt cx="126" cy="96"/>
            </a:xfrm>
          </p:grpSpPr>
          <p:sp>
            <p:nvSpPr>
              <p:cNvPr id="12373" name="Line 75"/>
              <p:cNvSpPr>
                <a:spLocks noChangeShapeType="1"/>
              </p:cNvSpPr>
              <p:nvPr/>
            </p:nvSpPr>
            <p:spPr bwMode="auto">
              <a:xfrm>
                <a:off x="1362" y="2832"/>
                <a:ext cx="126" cy="96"/>
              </a:xfrm>
              <a:prstGeom prst="line">
                <a:avLst/>
              </a:prstGeom>
              <a:noFill/>
              <a:ln w="28575">
                <a:solidFill>
                  <a:srgbClr val="0000FF"/>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74" name="Line 76"/>
              <p:cNvSpPr>
                <a:spLocks noChangeShapeType="1"/>
              </p:cNvSpPr>
              <p:nvPr/>
            </p:nvSpPr>
            <p:spPr bwMode="auto">
              <a:xfrm flipH="1">
                <a:off x="1362" y="2832"/>
                <a:ext cx="126" cy="96"/>
              </a:xfrm>
              <a:prstGeom prst="line">
                <a:avLst/>
              </a:prstGeom>
              <a:noFill/>
              <a:ln w="28575">
                <a:solidFill>
                  <a:srgbClr val="0000FF"/>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48" name="Group 77"/>
            <p:cNvGrpSpPr>
              <a:grpSpLocks/>
            </p:cNvGrpSpPr>
            <p:nvPr/>
          </p:nvGrpSpPr>
          <p:grpSpPr bwMode="auto">
            <a:xfrm>
              <a:off x="473" y="2771"/>
              <a:ext cx="91" cy="95"/>
              <a:chOff x="1362" y="2832"/>
              <a:chExt cx="126" cy="96"/>
            </a:xfrm>
          </p:grpSpPr>
          <p:sp>
            <p:nvSpPr>
              <p:cNvPr id="12371" name="Line 78"/>
              <p:cNvSpPr>
                <a:spLocks noChangeShapeType="1"/>
              </p:cNvSpPr>
              <p:nvPr/>
            </p:nvSpPr>
            <p:spPr bwMode="auto">
              <a:xfrm>
                <a:off x="1362" y="2832"/>
                <a:ext cx="126" cy="96"/>
              </a:xfrm>
              <a:prstGeom prst="line">
                <a:avLst/>
              </a:prstGeom>
              <a:noFill/>
              <a:ln w="28575">
                <a:solidFill>
                  <a:srgbClr val="009999"/>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72" name="Line 79"/>
              <p:cNvSpPr>
                <a:spLocks noChangeShapeType="1"/>
              </p:cNvSpPr>
              <p:nvPr/>
            </p:nvSpPr>
            <p:spPr bwMode="auto">
              <a:xfrm flipH="1">
                <a:off x="1362" y="2832"/>
                <a:ext cx="126" cy="96"/>
              </a:xfrm>
              <a:prstGeom prst="line">
                <a:avLst/>
              </a:prstGeom>
              <a:noFill/>
              <a:ln w="28575">
                <a:solidFill>
                  <a:srgbClr val="009999"/>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49" name="Group 80"/>
            <p:cNvGrpSpPr>
              <a:grpSpLocks/>
            </p:cNvGrpSpPr>
            <p:nvPr/>
          </p:nvGrpSpPr>
          <p:grpSpPr bwMode="auto">
            <a:xfrm>
              <a:off x="849" y="1582"/>
              <a:ext cx="91" cy="95"/>
              <a:chOff x="1362" y="2832"/>
              <a:chExt cx="126" cy="96"/>
            </a:xfrm>
          </p:grpSpPr>
          <p:sp>
            <p:nvSpPr>
              <p:cNvPr id="12369" name="Line 81"/>
              <p:cNvSpPr>
                <a:spLocks noChangeShapeType="1"/>
              </p:cNvSpPr>
              <p:nvPr/>
            </p:nvSpPr>
            <p:spPr bwMode="auto">
              <a:xfrm>
                <a:off x="1362" y="2832"/>
                <a:ext cx="126" cy="96"/>
              </a:xfrm>
              <a:prstGeom prst="line">
                <a:avLst/>
              </a:prstGeom>
              <a:noFill/>
              <a:ln w="28575">
                <a:solidFill>
                  <a:srgbClr val="0000FF"/>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70" name="Line 82"/>
              <p:cNvSpPr>
                <a:spLocks noChangeShapeType="1"/>
              </p:cNvSpPr>
              <p:nvPr/>
            </p:nvSpPr>
            <p:spPr bwMode="auto">
              <a:xfrm flipH="1">
                <a:off x="1362" y="2832"/>
                <a:ext cx="126" cy="96"/>
              </a:xfrm>
              <a:prstGeom prst="line">
                <a:avLst/>
              </a:prstGeom>
              <a:noFill/>
              <a:ln w="28575">
                <a:solidFill>
                  <a:srgbClr val="0000FF"/>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50" name="Group 83"/>
            <p:cNvGrpSpPr>
              <a:grpSpLocks/>
            </p:cNvGrpSpPr>
            <p:nvPr/>
          </p:nvGrpSpPr>
          <p:grpSpPr bwMode="auto">
            <a:xfrm>
              <a:off x="764" y="2771"/>
              <a:ext cx="91" cy="94"/>
              <a:chOff x="1362" y="2832"/>
              <a:chExt cx="126" cy="96"/>
            </a:xfrm>
          </p:grpSpPr>
          <p:sp>
            <p:nvSpPr>
              <p:cNvPr id="12367" name="Line 84"/>
              <p:cNvSpPr>
                <a:spLocks noChangeShapeType="1"/>
              </p:cNvSpPr>
              <p:nvPr/>
            </p:nvSpPr>
            <p:spPr bwMode="auto">
              <a:xfrm>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68" name="Line 85"/>
              <p:cNvSpPr>
                <a:spLocks noChangeShapeType="1"/>
              </p:cNvSpPr>
              <p:nvPr/>
            </p:nvSpPr>
            <p:spPr bwMode="auto">
              <a:xfrm flipH="1">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sp>
          <p:nvSpPr>
            <p:cNvPr id="12351" name="Line 86"/>
            <p:cNvSpPr>
              <a:spLocks noChangeShapeType="1"/>
            </p:cNvSpPr>
            <p:nvPr/>
          </p:nvSpPr>
          <p:spPr bwMode="auto">
            <a:xfrm flipV="1">
              <a:off x="809" y="1116"/>
              <a:ext cx="2" cy="169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52" name="Line 87"/>
            <p:cNvSpPr>
              <a:spLocks noChangeShapeType="1"/>
            </p:cNvSpPr>
            <p:nvPr/>
          </p:nvSpPr>
          <p:spPr bwMode="auto">
            <a:xfrm flipV="1">
              <a:off x="519" y="1175"/>
              <a:ext cx="516" cy="1648"/>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53" name="Line 88"/>
            <p:cNvSpPr>
              <a:spLocks noChangeShapeType="1"/>
            </p:cNvSpPr>
            <p:nvPr/>
          </p:nvSpPr>
          <p:spPr bwMode="auto">
            <a:xfrm flipV="1">
              <a:off x="1017" y="2200"/>
              <a:ext cx="0" cy="614"/>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54" name="Line 89"/>
            <p:cNvSpPr>
              <a:spLocks noChangeShapeType="1"/>
            </p:cNvSpPr>
            <p:nvPr/>
          </p:nvSpPr>
          <p:spPr bwMode="auto">
            <a:xfrm flipV="1">
              <a:off x="1399" y="1632"/>
              <a:ext cx="0" cy="118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55" name="Rectangle 90"/>
            <p:cNvSpPr>
              <a:spLocks noChangeArrowheads="1"/>
            </p:cNvSpPr>
            <p:nvPr/>
          </p:nvSpPr>
          <p:spPr bwMode="auto">
            <a:xfrm>
              <a:off x="1208" y="1555"/>
              <a:ext cx="362" cy="1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defTabSz="914400" eaLnBrk="0" fontAlgn="base" hangingPunct="0">
                <a:lnSpc>
                  <a:spcPct val="90000"/>
                </a:lnSpc>
                <a:spcBef>
                  <a:spcPct val="30000"/>
                </a:spcBef>
                <a:spcAft>
                  <a:spcPct val="0"/>
                </a:spcAft>
                <a:buClr>
                  <a:srgbClr val="008000"/>
                </a:buClr>
                <a:buSzPct val="70000"/>
              </a:pPr>
              <a:r>
                <a:rPr lang="en-US" sz="1500" b="1">
                  <a:solidFill>
                    <a:prstClr val="black"/>
                  </a:solidFill>
                  <a:latin typeface="Calibri"/>
                  <a:ea typeface="ＭＳ Ｐゴシック" charset="0"/>
                  <a:cs typeface="Times New Roman" charset="0"/>
                </a:rPr>
                <a:t>         </a:t>
              </a:r>
              <a:endParaRPr lang="en-US" sz="1500" b="1">
                <a:solidFill>
                  <a:prstClr val="black"/>
                </a:solidFill>
                <a:latin typeface="Calibri"/>
                <a:ea typeface="ＭＳ Ｐゴシック" charset="0"/>
                <a:cs typeface="ＭＳ Ｐゴシック" charset="0"/>
              </a:endParaRPr>
            </a:p>
          </p:txBody>
        </p:sp>
        <p:grpSp>
          <p:nvGrpSpPr>
            <p:cNvPr id="12356" name="Group 91"/>
            <p:cNvGrpSpPr>
              <a:grpSpLocks/>
            </p:cNvGrpSpPr>
            <p:nvPr/>
          </p:nvGrpSpPr>
          <p:grpSpPr bwMode="auto">
            <a:xfrm>
              <a:off x="764" y="2151"/>
              <a:ext cx="91" cy="95"/>
              <a:chOff x="1362" y="2832"/>
              <a:chExt cx="126" cy="96"/>
            </a:xfrm>
          </p:grpSpPr>
          <p:sp>
            <p:nvSpPr>
              <p:cNvPr id="12365" name="Line 92"/>
              <p:cNvSpPr>
                <a:spLocks noChangeShapeType="1"/>
              </p:cNvSpPr>
              <p:nvPr/>
            </p:nvSpPr>
            <p:spPr bwMode="auto">
              <a:xfrm>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66" name="Line 93"/>
              <p:cNvSpPr>
                <a:spLocks noChangeShapeType="1"/>
              </p:cNvSpPr>
              <p:nvPr/>
            </p:nvSpPr>
            <p:spPr bwMode="auto">
              <a:xfrm flipH="1">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57" name="Group 94"/>
            <p:cNvGrpSpPr>
              <a:grpSpLocks/>
            </p:cNvGrpSpPr>
            <p:nvPr/>
          </p:nvGrpSpPr>
          <p:grpSpPr bwMode="auto">
            <a:xfrm>
              <a:off x="764" y="1581"/>
              <a:ext cx="91" cy="95"/>
              <a:chOff x="1362" y="2832"/>
              <a:chExt cx="126" cy="96"/>
            </a:xfrm>
          </p:grpSpPr>
          <p:sp>
            <p:nvSpPr>
              <p:cNvPr id="12363" name="Line 95"/>
              <p:cNvSpPr>
                <a:spLocks noChangeShapeType="1"/>
              </p:cNvSpPr>
              <p:nvPr/>
            </p:nvSpPr>
            <p:spPr bwMode="auto">
              <a:xfrm>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64" name="Line 96"/>
              <p:cNvSpPr>
                <a:spLocks noChangeShapeType="1"/>
              </p:cNvSpPr>
              <p:nvPr/>
            </p:nvSpPr>
            <p:spPr bwMode="auto">
              <a:xfrm flipH="1">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sp>
          <p:nvSpPr>
            <p:cNvPr id="12358" name="Text Box 98"/>
            <p:cNvSpPr txBox="1">
              <a:spLocks noChangeArrowheads="1"/>
            </p:cNvSpPr>
            <p:nvPr/>
          </p:nvSpPr>
          <p:spPr bwMode="auto">
            <a:xfrm>
              <a:off x="567" y="1923"/>
              <a:ext cx="222" cy="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sym typeface="Symbol" charset="0"/>
                </a:rPr>
                <a:t></a:t>
              </a:r>
              <a:r>
                <a:rPr lang="en-US" b="0" dirty="0">
                  <a:solidFill>
                    <a:prstClr val="black"/>
                  </a:solidFill>
                  <a:latin typeface="Century Gothic" charset="0"/>
                  <a:cs typeface="ＭＳ Ｐゴシック" charset="0"/>
                  <a:sym typeface="Symbol" charset="0"/>
                </a:rPr>
                <a:t>x</a:t>
              </a:r>
            </a:p>
          </p:txBody>
        </p:sp>
        <p:sp>
          <p:nvSpPr>
            <p:cNvPr id="12359" name="Text Box 101"/>
            <p:cNvSpPr txBox="1">
              <a:spLocks noChangeArrowheads="1"/>
            </p:cNvSpPr>
            <p:nvPr/>
          </p:nvSpPr>
          <p:spPr bwMode="auto">
            <a:xfrm>
              <a:off x="769" y="1341"/>
              <a:ext cx="222" cy="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prstClr val="black"/>
                  </a:solidFill>
                  <a:cs typeface="ＭＳ Ｐゴシック" charset="0"/>
                  <a:sym typeface="Symbol" charset="0"/>
                </a:rPr>
                <a:t></a:t>
              </a:r>
              <a:r>
                <a:rPr lang="en-US" b="0">
                  <a:solidFill>
                    <a:prstClr val="black"/>
                  </a:solidFill>
                  <a:latin typeface="Century Gothic" charset="0"/>
                  <a:cs typeface="ＭＳ Ｐゴシック" charset="0"/>
                  <a:sym typeface="Symbol" charset="0"/>
                </a:rPr>
                <a:t>x</a:t>
              </a:r>
            </a:p>
          </p:txBody>
        </p:sp>
        <p:grpSp>
          <p:nvGrpSpPr>
            <p:cNvPr id="12360" name="Group 103"/>
            <p:cNvGrpSpPr>
              <a:grpSpLocks/>
            </p:cNvGrpSpPr>
            <p:nvPr/>
          </p:nvGrpSpPr>
          <p:grpSpPr bwMode="auto">
            <a:xfrm>
              <a:off x="513" y="2796"/>
              <a:ext cx="267" cy="180"/>
              <a:chOff x="1203" y="3141"/>
              <a:chExt cx="267" cy="180"/>
            </a:xfrm>
          </p:grpSpPr>
          <p:sp>
            <p:nvSpPr>
              <p:cNvPr id="12361" name="Text Box 104"/>
              <p:cNvSpPr txBox="1">
                <a:spLocks noChangeArrowheads="1"/>
              </p:cNvSpPr>
              <p:nvPr/>
            </p:nvSpPr>
            <p:spPr bwMode="auto">
              <a:xfrm>
                <a:off x="1276" y="3141"/>
                <a:ext cx="170" cy="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sym typeface="Symbol" charset="0"/>
                  </a:rPr>
                  <a:t>a</a:t>
                </a:r>
              </a:p>
            </p:txBody>
          </p:sp>
          <p:sp>
            <p:nvSpPr>
              <p:cNvPr id="12362" name="Line 105"/>
              <p:cNvSpPr>
                <a:spLocks noChangeShapeType="1"/>
              </p:cNvSpPr>
              <p:nvPr/>
            </p:nvSpPr>
            <p:spPr bwMode="auto">
              <a:xfrm>
                <a:off x="1203" y="3321"/>
                <a:ext cx="26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grpSp>
        <p:nvGrpSpPr>
          <p:cNvPr id="12301" name="Group 109"/>
          <p:cNvGrpSpPr>
            <a:grpSpLocks/>
          </p:cNvGrpSpPr>
          <p:nvPr/>
        </p:nvGrpSpPr>
        <p:grpSpPr bwMode="auto">
          <a:xfrm>
            <a:off x="7689850" y="2743200"/>
            <a:ext cx="2749550" cy="2471738"/>
            <a:chOff x="3870" y="2634"/>
            <a:chExt cx="1732" cy="1557"/>
          </a:xfrm>
        </p:grpSpPr>
        <p:sp>
          <p:nvSpPr>
            <p:cNvPr id="12310" name="Line 22"/>
            <p:cNvSpPr>
              <a:spLocks noChangeShapeType="1"/>
            </p:cNvSpPr>
            <p:nvPr/>
          </p:nvSpPr>
          <p:spPr bwMode="auto">
            <a:xfrm flipV="1">
              <a:off x="4413" y="3419"/>
              <a:ext cx="351" cy="61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11" name="Line 106"/>
            <p:cNvSpPr>
              <a:spLocks noChangeShapeType="1"/>
            </p:cNvSpPr>
            <p:nvPr/>
          </p:nvSpPr>
          <p:spPr bwMode="auto">
            <a:xfrm flipV="1">
              <a:off x="4770" y="2634"/>
              <a:ext cx="447" cy="78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12" name="Text Box 25"/>
            <p:cNvSpPr txBox="1">
              <a:spLocks noChangeArrowheads="1"/>
            </p:cNvSpPr>
            <p:nvPr/>
          </p:nvSpPr>
          <p:spPr bwMode="auto">
            <a:xfrm>
              <a:off x="5346" y="3621"/>
              <a:ext cx="256" cy="2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r</a:t>
              </a:r>
              <a:r>
                <a:rPr lang="en-US" b="0" baseline="-25000">
                  <a:solidFill>
                    <a:srgbClr val="000000"/>
                  </a:solidFill>
                  <a:cs typeface="ＭＳ Ｐゴシック" charset="0"/>
                </a:rPr>
                <a:t>2</a:t>
              </a:r>
              <a:endParaRPr lang="en-US" b="0">
                <a:solidFill>
                  <a:prstClr val="black"/>
                </a:solidFill>
                <a:cs typeface="ＭＳ Ｐゴシック" charset="0"/>
              </a:endParaRPr>
            </a:p>
          </p:txBody>
        </p:sp>
        <p:sp>
          <p:nvSpPr>
            <p:cNvPr id="12313" name="Text Box 26"/>
            <p:cNvSpPr txBox="1">
              <a:spLocks noChangeArrowheads="1"/>
            </p:cNvSpPr>
            <p:nvPr/>
          </p:nvSpPr>
          <p:spPr bwMode="auto">
            <a:xfrm>
              <a:off x="4932" y="3621"/>
              <a:ext cx="257" cy="2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r</a:t>
              </a:r>
              <a:r>
                <a:rPr lang="en-US" b="0" baseline="-25000">
                  <a:solidFill>
                    <a:srgbClr val="000000"/>
                  </a:solidFill>
                  <a:cs typeface="ＭＳ Ｐゴシック" charset="0"/>
                </a:rPr>
                <a:t>1</a:t>
              </a:r>
              <a:endParaRPr lang="en-US" b="0">
                <a:solidFill>
                  <a:prstClr val="black"/>
                </a:solidFill>
                <a:cs typeface="ＭＳ Ｐゴシック" charset="0"/>
              </a:endParaRPr>
            </a:p>
          </p:txBody>
        </p:sp>
        <p:sp>
          <p:nvSpPr>
            <p:cNvPr id="12314" name="Text Box 32"/>
            <p:cNvSpPr txBox="1">
              <a:spLocks noChangeArrowheads="1"/>
            </p:cNvSpPr>
            <p:nvPr/>
          </p:nvSpPr>
          <p:spPr bwMode="auto">
            <a:xfrm>
              <a:off x="4791" y="3988"/>
              <a:ext cx="569"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true vertex</a:t>
              </a:r>
              <a:endParaRPr lang="en-US" b="0">
                <a:solidFill>
                  <a:prstClr val="black"/>
                </a:solidFill>
                <a:cs typeface="ＭＳ Ｐゴシック" charset="0"/>
              </a:endParaRPr>
            </a:p>
          </p:txBody>
        </p:sp>
        <p:sp>
          <p:nvSpPr>
            <p:cNvPr id="12315" name="Text Box 33"/>
            <p:cNvSpPr txBox="1">
              <a:spLocks noChangeArrowheads="1"/>
            </p:cNvSpPr>
            <p:nvPr/>
          </p:nvSpPr>
          <p:spPr bwMode="auto">
            <a:xfrm>
              <a:off x="3870" y="3884"/>
              <a:ext cx="556" cy="2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perceived</a:t>
              </a:r>
            </a:p>
            <a:p>
              <a:pPr defTabSz="914400" eaLnBrk="1" fontAlgn="base" hangingPunct="1">
                <a:lnSpc>
                  <a:spcPct val="90000"/>
                </a:lnSpc>
                <a:spcBef>
                  <a:spcPct val="30000"/>
                </a:spcBef>
                <a:spcAft>
                  <a:spcPct val="0"/>
                </a:spcAft>
                <a:buClr>
                  <a:srgbClr val="008000"/>
                </a:buClr>
                <a:buSzPct val="70000"/>
              </a:pPr>
              <a:r>
                <a:rPr lang="en-US" b="0">
                  <a:solidFill>
                    <a:srgbClr val="000000"/>
                  </a:solidFill>
                  <a:cs typeface="ＭＳ Ｐゴシック" charset="0"/>
                </a:rPr>
                <a:t> vertex</a:t>
              </a:r>
              <a:endParaRPr lang="en-US" b="0">
                <a:solidFill>
                  <a:prstClr val="black"/>
                </a:solidFill>
                <a:cs typeface="ＭＳ Ｐゴシック" charset="0"/>
              </a:endParaRPr>
            </a:p>
          </p:txBody>
        </p:sp>
        <p:sp>
          <p:nvSpPr>
            <p:cNvPr id="12316" name="Line 4"/>
            <p:cNvSpPr>
              <a:spLocks noChangeShapeType="1"/>
            </p:cNvSpPr>
            <p:nvPr/>
          </p:nvSpPr>
          <p:spPr bwMode="auto">
            <a:xfrm>
              <a:off x="4143" y="4029"/>
              <a:ext cx="1425" cy="0"/>
            </a:xfrm>
            <a:prstGeom prst="line">
              <a:avLst/>
            </a:prstGeom>
            <a:noFill/>
            <a:ln w="952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17" name="Line 5"/>
            <p:cNvSpPr>
              <a:spLocks noChangeShapeType="1"/>
            </p:cNvSpPr>
            <p:nvPr/>
          </p:nvSpPr>
          <p:spPr bwMode="auto">
            <a:xfrm>
              <a:off x="4421" y="3415"/>
              <a:ext cx="695" cy="0"/>
            </a:xfrm>
            <a:prstGeom prst="line">
              <a:avLst/>
            </a:prstGeom>
            <a:noFill/>
            <a:ln w="38100">
              <a:solidFill>
                <a:srgbClr val="0000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18" name="Line 6"/>
            <p:cNvSpPr>
              <a:spLocks noChangeShapeType="1"/>
            </p:cNvSpPr>
            <p:nvPr/>
          </p:nvSpPr>
          <p:spPr bwMode="auto">
            <a:xfrm>
              <a:off x="4421" y="2847"/>
              <a:ext cx="1043" cy="0"/>
            </a:xfrm>
            <a:prstGeom prst="line">
              <a:avLst/>
            </a:prstGeom>
            <a:noFill/>
            <a:ln w="38100">
              <a:solidFill>
                <a:srgbClr val="0000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nvGrpSpPr>
            <p:cNvPr id="12319" name="Group 10"/>
            <p:cNvGrpSpPr>
              <a:grpSpLocks/>
            </p:cNvGrpSpPr>
            <p:nvPr/>
          </p:nvGrpSpPr>
          <p:grpSpPr bwMode="auto">
            <a:xfrm>
              <a:off x="4370" y="3986"/>
              <a:ext cx="91" cy="95"/>
              <a:chOff x="1362" y="2832"/>
              <a:chExt cx="126" cy="96"/>
            </a:xfrm>
          </p:grpSpPr>
          <p:sp>
            <p:nvSpPr>
              <p:cNvPr id="12338" name="Line 11"/>
              <p:cNvSpPr>
                <a:spLocks noChangeShapeType="1"/>
              </p:cNvSpPr>
              <p:nvPr/>
            </p:nvSpPr>
            <p:spPr bwMode="auto">
              <a:xfrm>
                <a:off x="1362" y="2832"/>
                <a:ext cx="126" cy="96"/>
              </a:xfrm>
              <a:prstGeom prst="line">
                <a:avLst/>
              </a:prstGeom>
              <a:noFill/>
              <a:ln w="28575">
                <a:solidFill>
                  <a:srgbClr val="009999"/>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39" name="Line 12"/>
              <p:cNvSpPr>
                <a:spLocks noChangeShapeType="1"/>
              </p:cNvSpPr>
              <p:nvPr/>
            </p:nvSpPr>
            <p:spPr bwMode="auto">
              <a:xfrm flipH="1">
                <a:off x="1362" y="2832"/>
                <a:ext cx="126" cy="96"/>
              </a:xfrm>
              <a:prstGeom prst="line">
                <a:avLst/>
              </a:prstGeom>
              <a:noFill/>
              <a:ln w="28575">
                <a:solidFill>
                  <a:srgbClr val="009999"/>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20" name="Group 16"/>
            <p:cNvGrpSpPr>
              <a:grpSpLocks/>
            </p:cNvGrpSpPr>
            <p:nvPr/>
          </p:nvGrpSpPr>
          <p:grpSpPr bwMode="auto">
            <a:xfrm>
              <a:off x="4724" y="3986"/>
              <a:ext cx="91" cy="94"/>
              <a:chOff x="1362" y="2832"/>
              <a:chExt cx="126" cy="96"/>
            </a:xfrm>
          </p:grpSpPr>
          <p:sp>
            <p:nvSpPr>
              <p:cNvPr id="12336" name="Line 17"/>
              <p:cNvSpPr>
                <a:spLocks noChangeShapeType="1"/>
              </p:cNvSpPr>
              <p:nvPr/>
            </p:nvSpPr>
            <p:spPr bwMode="auto">
              <a:xfrm>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37" name="Line 18"/>
              <p:cNvSpPr>
                <a:spLocks noChangeShapeType="1"/>
              </p:cNvSpPr>
              <p:nvPr/>
            </p:nvSpPr>
            <p:spPr bwMode="auto">
              <a:xfrm flipH="1">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sp>
          <p:nvSpPr>
            <p:cNvPr id="12321" name="Line 19"/>
            <p:cNvSpPr>
              <a:spLocks noChangeShapeType="1"/>
            </p:cNvSpPr>
            <p:nvPr/>
          </p:nvSpPr>
          <p:spPr bwMode="auto">
            <a:xfrm flipH="1" flipV="1">
              <a:off x="4765" y="3414"/>
              <a:ext cx="4" cy="615"/>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22" name="Line 23"/>
            <p:cNvSpPr>
              <a:spLocks noChangeShapeType="1"/>
            </p:cNvSpPr>
            <p:nvPr/>
          </p:nvSpPr>
          <p:spPr bwMode="auto">
            <a:xfrm flipV="1">
              <a:off x="4977" y="3415"/>
              <a:ext cx="0" cy="614"/>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23" name="Line 24"/>
            <p:cNvSpPr>
              <a:spLocks noChangeShapeType="1"/>
            </p:cNvSpPr>
            <p:nvPr/>
          </p:nvSpPr>
          <p:spPr bwMode="auto">
            <a:xfrm flipV="1">
              <a:off x="5359" y="2847"/>
              <a:ext cx="0" cy="118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24" name="Rectangle 34"/>
            <p:cNvSpPr>
              <a:spLocks noChangeArrowheads="1"/>
            </p:cNvSpPr>
            <p:nvPr/>
          </p:nvSpPr>
          <p:spPr bwMode="auto">
            <a:xfrm>
              <a:off x="5168" y="2770"/>
              <a:ext cx="362" cy="1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defTabSz="914400" eaLnBrk="0" fontAlgn="base" hangingPunct="0">
                <a:lnSpc>
                  <a:spcPct val="90000"/>
                </a:lnSpc>
                <a:spcBef>
                  <a:spcPct val="30000"/>
                </a:spcBef>
                <a:spcAft>
                  <a:spcPct val="0"/>
                </a:spcAft>
                <a:buClr>
                  <a:srgbClr val="008000"/>
                </a:buClr>
                <a:buSzPct val="70000"/>
              </a:pPr>
              <a:r>
                <a:rPr lang="en-US" sz="1500" b="1">
                  <a:solidFill>
                    <a:prstClr val="black"/>
                  </a:solidFill>
                  <a:latin typeface="Calibri"/>
                  <a:ea typeface="ＭＳ Ｐゴシック" charset="0"/>
                  <a:cs typeface="Times New Roman" charset="0"/>
                </a:rPr>
                <a:t>         </a:t>
              </a:r>
              <a:endParaRPr lang="en-US" sz="1500" b="1">
                <a:solidFill>
                  <a:prstClr val="black"/>
                </a:solidFill>
                <a:latin typeface="Calibri"/>
                <a:ea typeface="ＭＳ Ｐゴシック" charset="0"/>
                <a:cs typeface="ＭＳ Ｐゴシック" charset="0"/>
              </a:endParaRPr>
            </a:p>
          </p:txBody>
        </p:sp>
        <p:grpSp>
          <p:nvGrpSpPr>
            <p:cNvPr id="12325" name="Group 38"/>
            <p:cNvGrpSpPr>
              <a:grpSpLocks/>
            </p:cNvGrpSpPr>
            <p:nvPr/>
          </p:nvGrpSpPr>
          <p:grpSpPr bwMode="auto">
            <a:xfrm>
              <a:off x="4724" y="3366"/>
              <a:ext cx="91" cy="95"/>
              <a:chOff x="1362" y="2832"/>
              <a:chExt cx="126" cy="96"/>
            </a:xfrm>
          </p:grpSpPr>
          <p:sp>
            <p:nvSpPr>
              <p:cNvPr id="12334" name="Line 39"/>
              <p:cNvSpPr>
                <a:spLocks noChangeShapeType="1"/>
              </p:cNvSpPr>
              <p:nvPr/>
            </p:nvSpPr>
            <p:spPr bwMode="auto">
              <a:xfrm>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35" name="Line 40"/>
              <p:cNvSpPr>
                <a:spLocks noChangeShapeType="1"/>
              </p:cNvSpPr>
              <p:nvPr/>
            </p:nvSpPr>
            <p:spPr bwMode="auto">
              <a:xfrm flipH="1">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26" name="Group 41"/>
            <p:cNvGrpSpPr>
              <a:grpSpLocks/>
            </p:cNvGrpSpPr>
            <p:nvPr/>
          </p:nvGrpSpPr>
          <p:grpSpPr bwMode="auto">
            <a:xfrm>
              <a:off x="5054" y="2796"/>
              <a:ext cx="91" cy="95"/>
              <a:chOff x="1362" y="2832"/>
              <a:chExt cx="126" cy="96"/>
            </a:xfrm>
          </p:grpSpPr>
          <p:sp>
            <p:nvSpPr>
              <p:cNvPr id="12332" name="Line 42"/>
              <p:cNvSpPr>
                <a:spLocks noChangeShapeType="1"/>
              </p:cNvSpPr>
              <p:nvPr/>
            </p:nvSpPr>
            <p:spPr bwMode="auto">
              <a:xfrm>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33" name="Line 43"/>
              <p:cNvSpPr>
                <a:spLocks noChangeShapeType="1"/>
              </p:cNvSpPr>
              <p:nvPr/>
            </p:nvSpPr>
            <p:spPr bwMode="auto">
              <a:xfrm flipH="1">
                <a:off x="1362" y="2832"/>
                <a:ext cx="126" cy="96"/>
              </a:xfrm>
              <a:prstGeom prst="line">
                <a:avLst/>
              </a:prstGeom>
              <a:noFill/>
              <a:ln w="28575">
                <a:solidFill>
                  <a:srgbClr val="FF6600"/>
                </a:solidFill>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grpSp>
          <p:nvGrpSpPr>
            <p:cNvPr id="12327" name="Group 57"/>
            <p:cNvGrpSpPr>
              <a:grpSpLocks/>
            </p:cNvGrpSpPr>
            <p:nvPr/>
          </p:nvGrpSpPr>
          <p:grpSpPr bwMode="auto">
            <a:xfrm>
              <a:off x="4473" y="4009"/>
              <a:ext cx="267" cy="182"/>
              <a:chOff x="1203" y="3139"/>
              <a:chExt cx="267" cy="182"/>
            </a:xfrm>
          </p:grpSpPr>
          <p:sp>
            <p:nvSpPr>
              <p:cNvPr id="12330" name="Text Box 55"/>
              <p:cNvSpPr txBox="1">
                <a:spLocks noChangeArrowheads="1"/>
              </p:cNvSpPr>
              <p:nvPr/>
            </p:nvSpPr>
            <p:spPr bwMode="auto">
              <a:xfrm>
                <a:off x="1272" y="3139"/>
                <a:ext cx="170" cy="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dirty="0">
                    <a:solidFill>
                      <a:prstClr val="black"/>
                    </a:solidFill>
                    <a:cs typeface="ＭＳ Ｐゴシック" charset="0"/>
                    <a:sym typeface="Symbol" charset="0"/>
                  </a:rPr>
                  <a:t>b</a:t>
                </a:r>
              </a:p>
            </p:txBody>
          </p:sp>
          <p:sp>
            <p:nvSpPr>
              <p:cNvPr id="12331" name="Line 56"/>
              <p:cNvSpPr>
                <a:spLocks noChangeShapeType="1"/>
              </p:cNvSpPr>
              <p:nvPr/>
            </p:nvSpPr>
            <p:spPr bwMode="auto">
              <a:xfrm>
                <a:off x="1203" y="3321"/>
                <a:ext cx="26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grpSp>
        <p:sp>
          <p:nvSpPr>
            <p:cNvPr id="12328" name="Line 107"/>
            <p:cNvSpPr>
              <a:spLocks noChangeShapeType="1"/>
            </p:cNvSpPr>
            <p:nvPr/>
          </p:nvSpPr>
          <p:spPr bwMode="auto">
            <a:xfrm flipV="1">
              <a:off x="4767" y="2964"/>
              <a:ext cx="0" cy="450"/>
            </a:xfrm>
            <a:prstGeom prst="line">
              <a:avLst/>
            </a:prstGeom>
            <a:noFill/>
            <a:ln w="9525">
              <a:solidFill>
                <a:schemeClr val="tx1"/>
              </a:solidFill>
              <a:prstDash val="lgDash"/>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sp>
          <p:nvSpPr>
            <p:cNvPr id="12329" name="Text Box 108"/>
            <p:cNvSpPr txBox="1">
              <a:spLocks noChangeArrowheads="1"/>
            </p:cNvSpPr>
            <p:nvPr/>
          </p:nvSpPr>
          <p:spPr bwMode="auto">
            <a:xfrm>
              <a:off x="4724" y="2877"/>
              <a:ext cx="220" cy="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b="0">
                  <a:solidFill>
                    <a:prstClr val="black"/>
                  </a:solidFill>
                  <a:cs typeface="ＭＳ Ｐゴシック" charset="0"/>
                  <a:sym typeface="Symbol" charset="0"/>
                </a:rPr>
                <a:t></a:t>
              </a:r>
              <a:r>
                <a:rPr lang="en-US" b="0" baseline="-25000">
                  <a:solidFill>
                    <a:prstClr val="black"/>
                  </a:solidFill>
                  <a:cs typeface="ＭＳ Ｐゴシック" charset="0"/>
                  <a:sym typeface="Symbol" charset="0"/>
                </a:rPr>
                <a:t>m</a:t>
              </a:r>
            </a:p>
          </p:txBody>
        </p:sp>
      </p:grpSp>
      <p:sp>
        <p:nvSpPr>
          <p:cNvPr id="88" name="Rectangle 2"/>
          <p:cNvSpPr txBox="1">
            <a:spLocks noChangeArrowheads="1"/>
          </p:cNvSpPr>
          <p:nvPr/>
        </p:nvSpPr>
        <p:spPr>
          <a:xfrm>
            <a:off x="2209800" y="25400"/>
            <a:ext cx="7620000" cy="457200"/>
          </a:xfrm>
          <a:prstGeom prst="rect">
            <a:avLst/>
          </a:prstGeom>
          <a:noFill/>
          <a:ln/>
        </p:spPr>
        <p:txBody>
          <a:bodyPr/>
          <a:lstStyle/>
          <a:p>
            <a:pPr algn="ctr" defTabSz="914400" eaLnBrk="0" fontAlgn="base" hangingPunct="0">
              <a:lnSpc>
                <a:spcPct val="90000"/>
              </a:lnSpc>
              <a:spcBef>
                <a:spcPct val="30000"/>
              </a:spcBef>
              <a:spcAft>
                <a:spcPct val="0"/>
              </a:spcAft>
              <a:buClr>
                <a:srgbClr val="008000"/>
              </a:buClr>
              <a:buSzPct val="70000"/>
              <a:defRPr/>
            </a:pPr>
            <a:r>
              <a:rPr lang="en-US" sz="2000" b="1" kern="0" dirty="0">
                <a:solidFill>
                  <a:prstClr val="white"/>
                </a:solidFill>
                <a:latin typeface="Calibri" pitchFamily="34" charset="0"/>
                <a:ea typeface="ＭＳ Ｐゴシック" charset="0"/>
                <a:cs typeface="Calibri" pitchFamily="34" charset="0"/>
              </a:rPr>
              <a:t>What determines the impact parameter resolution?</a:t>
            </a:r>
          </a:p>
        </p:txBody>
      </p:sp>
      <p:sp>
        <p:nvSpPr>
          <p:cNvPr id="12306" name="Line 111"/>
          <p:cNvSpPr>
            <a:spLocks noChangeShapeType="1"/>
          </p:cNvSpPr>
          <p:nvPr/>
        </p:nvSpPr>
        <p:spPr bwMode="auto">
          <a:xfrm>
            <a:off x="6248400" y="1524000"/>
            <a:ext cx="0" cy="4648200"/>
          </a:xfrm>
          <a:prstGeom prst="line">
            <a:avLst/>
          </a:prstGeom>
          <a:noFill/>
          <a:ln w="9525">
            <a:solidFill>
              <a:srgbClr val="002060"/>
            </a:solidFill>
            <a:prstDash val="dashDot"/>
            <a:round/>
            <a:headEnd/>
            <a:tailEnd/>
          </a:ln>
          <a:extLst>
            <a:ext uri="{909E8E84-426E-40dd-AFC4-6F175D3DCCD1}">
              <a14:hiddenFill xmlns:a14="http://schemas.microsoft.com/office/drawing/2010/main" xmlns="">
                <a:noFill/>
              </a14:hiddenFill>
            </a:ext>
          </a:extLst>
        </p:spPr>
        <p:txBody>
          <a:bodyPr/>
          <a:lstStyle/>
          <a:p>
            <a:pPr defTabSz="914400" eaLnBrk="0" fontAlgn="base" hangingPunct="0">
              <a:lnSpc>
                <a:spcPct val="90000"/>
              </a:lnSpc>
              <a:spcBef>
                <a:spcPct val="30000"/>
              </a:spcBef>
              <a:spcAft>
                <a:spcPct val="0"/>
              </a:spcAft>
              <a:buClr>
                <a:srgbClr val="008000"/>
              </a:buClr>
              <a:buSzPct val="70000"/>
            </a:pPr>
            <a:endParaRPr lang="en-US" sz="1500" b="1">
              <a:solidFill>
                <a:prstClr val="black"/>
              </a:solidFill>
              <a:latin typeface="Calibri"/>
              <a:ea typeface="ＭＳ Ｐゴシック" charset="0"/>
              <a:cs typeface="ＭＳ Ｐゴシック" charset="0"/>
            </a:endParaRPr>
          </a:p>
        </p:txBody>
      </p:sp>
      <p:cxnSp>
        <p:nvCxnSpPr>
          <p:cNvPr id="12307" name="Straight Arrow Connector 90"/>
          <p:cNvCxnSpPr>
            <a:cxnSpLocks noChangeShapeType="1"/>
          </p:cNvCxnSpPr>
          <p:nvPr/>
        </p:nvCxnSpPr>
        <p:spPr bwMode="auto">
          <a:xfrm>
            <a:off x="2994025" y="2951162"/>
            <a:ext cx="228600" cy="1588"/>
          </a:xfrm>
          <a:prstGeom prst="straightConnector1">
            <a:avLst/>
          </a:prstGeom>
          <a:noFill/>
          <a:ln w="9525">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cxnSp>
      <p:cxnSp>
        <p:nvCxnSpPr>
          <p:cNvPr id="12308" name="Straight Arrow Connector 92"/>
          <p:cNvCxnSpPr>
            <a:cxnSpLocks noChangeShapeType="1"/>
          </p:cNvCxnSpPr>
          <p:nvPr/>
        </p:nvCxnSpPr>
        <p:spPr bwMode="auto">
          <a:xfrm>
            <a:off x="2789238" y="3863976"/>
            <a:ext cx="228600" cy="1587"/>
          </a:xfrm>
          <a:prstGeom prst="straightConnector1">
            <a:avLst/>
          </a:prstGeom>
          <a:noFill/>
          <a:ln w="9525">
            <a:solidFill>
              <a:schemeClr val="tx1"/>
            </a:solidFill>
            <a:round/>
            <a:headEnd type="stealth" w="med" len="med"/>
            <a:tailEnd type="stealth" w="med" len="med"/>
          </a:ln>
          <a:extLst>
            <a:ext uri="{909E8E84-426E-40dd-AFC4-6F175D3DCCD1}">
              <a14:hiddenFill xmlns:a14="http://schemas.microsoft.com/office/drawing/2010/main" xmlns="">
                <a:noFill/>
              </a14:hiddenFill>
            </a:ext>
          </a:extLst>
        </p:spPr>
      </p:cxnSp>
      <p:sp>
        <p:nvSpPr>
          <p:cNvPr id="12309" name="Text Box 112"/>
          <p:cNvSpPr txBox="1">
            <a:spLocks noChangeArrowheads="1"/>
          </p:cNvSpPr>
          <p:nvPr/>
        </p:nvSpPr>
        <p:spPr bwMode="auto">
          <a:xfrm>
            <a:off x="1676400" y="609600"/>
            <a:ext cx="5966633" cy="313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30000"/>
              </a:spcBef>
              <a:spcAft>
                <a:spcPct val="0"/>
              </a:spcAft>
              <a:buClr>
                <a:srgbClr val="008000"/>
              </a:buClr>
              <a:buSzPct val="70000"/>
            </a:pPr>
            <a:r>
              <a:rPr lang="en-US" sz="1600" b="0" dirty="0">
                <a:solidFill>
                  <a:srgbClr val="000090"/>
                </a:solidFill>
                <a:cs typeface="ＭＳ Ｐゴシック" charset="0"/>
              </a:rPr>
              <a:t>Vertex projection from two points: </a:t>
            </a:r>
            <a:r>
              <a:rPr lang="en-US" sz="1600" b="0" dirty="0" smtClean="0">
                <a:solidFill>
                  <a:srgbClr val="000090"/>
                </a:solidFill>
                <a:cs typeface="ＭＳ Ｐゴシック" charset="0"/>
              </a:rPr>
              <a:t>simplified telescope equation </a:t>
            </a:r>
            <a:endParaRPr lang="en-US" sz="1600" b="0" dirty="0">
              <a:solidFill>
                <a:srgbClr val="000090"/>
              </a:solidFill>
              <a:cs typeface="ＭＳ Ｐゴシック" charset="0"/>
            </a:endParaRPr>
          </a:p>
        </p:txBody>
      </p:sp>
      <p:sp>
        <p:nvSpPr>
          <p:cNvPr id="87" name="Text Box 4"/>
          <p:cNvSpPr txBox="1">
            <a:spLocks noChangeArrowheads="1"/>
          </p:cNvSpPr>
          <p:nvPr/>
        </p:nvSpPr>
        <p:spPr bwMode="auto">
          <a:xfrm>
            <a:off x="1612911" y="39814"/>
            <a:ext cx="7721537" cy="480131"/>
          </a:xfrm>
          <a:prstGeom prst="rect">
            <a:avLst/>
          </a:prstGeom>
          <a:noFill/>
          <a:ln>
            <a:noFill/>
          </a:ln>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fontAlgn="base">
              <a:lnSpc>
                <a:spcPct val="90000"/>
              </a:lnSpc>
              <a:spcBef>
                <a:spcPct val="30000"/>
              </a:spcBef>
              <a:spcAft>
                <a:spcPct val="0"/>
              </a:spcAft>
              <a:buClr>
                <a:srgbClr val="008000"/>
              </a:buClr>
              <a:buSzPct val="70000"/>
            </a:pPr>
            <a:r>
              <a:rPr lang="en-US" sz="2800" dirty="0">
                <a:solidFill>
                  <a:srgbClr val="FF0000"/>
                </a:solidFill>
                <a:latin typeface="Calibri" charset="0"/>
                <a:cs typeface="Calibri" charset="0"/>
              </a:rPr>
              <a:t>What determines the impact parameter resolution</a:t>
            </a:r>
          </a:p>
        </p:txBody>
      </p:sp>
      <p:sp>
        <p:nvSpPr>
          <p:cNvPr id="2" name="Rectangle 1"/>
          <p:cNvSpPr/>
          <p:nvPr/>
        </p:nvSpPr>
        <p:spPr>
          <a:xfrm>
            <a:off x="1676400" y="5410201"/>
            <a:ext cx="4419600" cy="1204945"/>
          </a:xfrm>
          <a:prstGeom prst="rect">
            <a:avLst/>
          </a:prstGeom>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400" dirty="0">
                <a:solidFill>
                  <a:srgbClr val="000090"/>
                </a:solidFill>
                <a:latin typeface="Arial" charset="0"/>
                <a:ea typeface="ＭＳ Ｐゴシック" charset="0"/>
                <a:cs typeface="ＭＳ Ｐゴシック" charset="0"/>
              </a:rPr>
              <a:t>Detector Granularity, minimize </a:t>
            </a:r>
            <a:r>
              <a:rPr lang="en-US" sz="1400" dirty="0">
                <a:solidFill>
                  <a:srgbClr val="000090"/>
                </a:solidFill>
                <a:latin typeface="Arial" charset="0"/>
                <a:ea typeface="ＭＳ Ｐゴシック" charset="0"/>
                <a:cs typeface="ＭＳ Ｐゴシック" charset="0"/>
                <a:sym typeface="Symbol" charset="0"/>
              </a:rPr>
              <a:t></a:t>
            </a:r>
            <a:r>
              <a:rPr lang="en-US" sz="1400" dirty="0">
                <a:solidFill>
                  <a:srgbClr val="000090"/>
                </a:solidFill>
                <a:latin typeface="Century Gothic" charset="0"/>
                <a:ea typeface="ＭＳ Ｐゴシック" charset="0"/>
                <a:cs typeface="ＭＳ Ｐゴシック" charset="0"/>
                <a:sym typeface="Symbol" charset="0"/>
              </a:rPr>
              <a:t>x:</a:t>
            </a:r>
            <a:endParaRPr lang="en-US" sz="14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4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400" dirty="0">
                <a:solidFill>
                  <a:srgbClr val="008000"/>
                </a:solidFill>
                <a:latin typeface="Arial" charset="0"/>
                <a:ea typeface="ＭＳ Ｐゴシック" charset="0"/>
                <a:cs typeface="ＭＳ Ｐゴシック" charset="0"/>
              </a:rPr>
              <a:t>e.g. 50um pixel and r</a:t>
            </a:r>
            <a:r>
              <a:rPr lang="en-US" sz="1400" baseline="-25000" dirty="0">
                <a:solidFill>
                  <a:srgbClr val="008000"/>
                </a:solidFill>
                <a:latin typeface="Arial" charset="0"/>
                <a:ea typeface="ＭＳ Ｐゴシック" charset="0"/>
                <a:cs typeface="ＭＳ Ｐゴシック" charset="0"/>
              </a:rPr>
              <a:t>2</a:t>
            </a:r>
            <a:r>
              <a:rPr lang="en-US" sz="1400" dirty="0">
                <a:solidFill>
                  <a:srgbClr val="008000"/>
                </a:solidFill>
                <a:latin typeface="Arial" charset="0"/>
                <a:ea typeface="ＭＳ Ｐゴシック" charset="0"/>
                <a:cs typeface="ＭＳ Ｐゴシック" charset="0"/>
              </a:rPr>
              <a:t> very large compared to r</a:t>
            </a:r>
            <a:r>
              <a:rPr lang="en-US" sz="1400" baseline="-25000" dirty="0">
                <a:solidFill>
                  <a:srgbClr val="008000"/>
                </a:solidFill>
                <a:latin typeface="Arial" charset="0"/>
                <a:ea typeface="ＭＳ Ｐゴシック" charset="0"/>
                <a:cs typeface="ＭＳ Ｐゴシック" charset="0"/>
              </a:rPr>
              <a:t>1</a:t>
            </a:r>
          </a:p>
          <a:p>
            <a:pPr defTabSz="914400" eaLnBrk="0" fontAlgn="base" hangingPunct="0">
              <a:lnSpc>
                <a:spcPct val="90000"/>
              </a:lnSpc>
              <a:spcBef>
                <a:spcPct val="0"/>
              </a:spcBef>
              <a:spcAft>
                <a:spcPct val="0"/>
              </a:spcAft>
              <a:buClr>
                <a:srgbClr val="008000"/>
              </a:buClr>
              <a:buSzPct val="70000"/>
            </a:pPr>
            <a:endParaRPr lang="en-US" sz="1400" baseline="-250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400" dirty="0">
                <a:solidFill>
                  <a:srgbClr val="000090"/>
                </a:solidFill>
                <a:latin typeface="Arial" charset="0"/>
                <a:ea typeface="ＭＳ Ｐゴシック" charset="0"/>
                <a:cs typeface="ＭＳ Ｐゴシック" charset="0"/>
                <a:sym typeface="Wingdings"/>
              </a:rPr>
              <a:t> a=</a:t>
            </a:r>
            <a:r>
              <a:rPr lang="en-US" sz="1400" dirty="0">
                <a:solidFill>
                  <a:srgbClr val="000090"/>
                </a:solidFill>
                <a:latin typeface="Arial" charset="0"/>
                <a:ea typeface="ＭＳ Ｐゴシック" charset="0"/>
                <a:cs typeface="ＭＳ Ｐゴシック" charset="0"/>
                <a:sym typeface="Symbol" charset="0"/>
              </a:rPr>
              <a:t></a:t>
            </a:r>
            <a:r>
              <a:rPr lang="en-US" sz="1400" dirty="0">
                <a:solidFill>
                  <a:srgbClr val="000090"/>
                </a:solidFill>
                <a:latin typeface="Century Gothic" charset="0"/>
                <a:ea typeface="ＭＳ Ｐゴシック" charset="0"/>
                <a:cs typeface="ＭＳ Ｐゴシック" charset="0"/>
                <a:sym typeface="Symbol" charset="0"/>
              </a:rPr>
              <a:t>x=50/√12 = 15um</a:t>
            </a:r>
          </a:p>
          <a:p>
            <a:pPr defTabSz="914400" eaLnBrk="0" fontAlgn="base" hangingPunct="0">
              <a:lnSpc>
                <a:spcPct val="90000"/>
              </a:lnSpc>
              <a:spcBef>
                <a:spcPct val="0"/>
              </a:spcBef>
              <a:spcAft>
                <a:spcPct val="0"/>
              </a:spcAft>
              <a:buClr>
                <a:srgbClr val="008000"/>
              </a:buClr>
              <a:buSzPct val="70000"/>
            </a:pPr>
            <a:endParaRPr lang="en-US" sz="1500" b="1" dirty="0">
              <a:solidFill>
                <a:srgbClr val="000090"/>
              </a:solidFill>
              <a:latin typeface="Arial" charset="0"/>
              <a:ea typeface="ＭＳ Ｐゴシック" charset="0"/>
              <a:cs typeface="ＭＳ Ｐゴシック" charset="0"/>
            </a:endParaRPr>
          </a:p>
        </p:txBody>
      </p:sp>
      <p:sp>
        <p:nvSpPr>
          <p:cNvPr id="89" name="Rectangle 88"/>
          <p:cNvSpPr/>
          <p:nvPr/>
        </p:nvSpPr>
        <p:spPr>
          <a:xfrm>
            <a:off x="6252848" y="5398294"/>
            <a:ext cx="4419600" cy="1398844"/>
          </a:xfrm>
          <a:prstGeom prst="rect">
            <a:avLst/>
          </a:prstGeom>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400" dirty="0">
                <a:solidFill>
                  <a:srgbClr val="000090"/>
                </a:solidFill>
                <a:latin typeface="Arial" charset="0"/>
                <a:ea typeface="ＭＳ Ｐゴシック" charset="0"/>
                <a:cs typeface="ＭＳ Ｐゴシック" charset="0"/>
              </a:rPr>
              <a:t>First layer as close as possible to the vertex and First layer with minimal amount of material.</a:t>
            </a:r>
          </a:p>
          <a:p>
            <a:pPr defTabSz="914400" eaLnBrk="0" fontAlgn="base" hangingPunct="0">
              <a:lnSpc>
                <a:spcPct val="90000"/>
              </a:lnSpc>
              <a:spcBef>
                <a:spcPct val="0"/>
              </a:spcBef>
              <a:spcAft>
                <a:spcPct val="0"/>
              </a:spcAft>
              <a:buClr>
                <a:srgbClr val="008000"/>
              </a:buClr>
              <a:buSzPct val="70000"/>
            </a:pPr>
            <a:endParaRPr lang="en-US" sz="14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400" dirty="0">
                <a:solidFill>
                  <a:srgbClr val="008000"/>
                </a:solidFill>
                <a:latin typeface="Arial" charset="0"/>
                <a:ea typeface="ＭＳ Ｐゴシック" charset="0"/>
                <a:cs typeface="ＭＳ Ｐゴシック" charset="0"/>
              </a:rPr>
              <a:t>e.g.  x/X</a:t>
            </a:r>
            <a:r>
              <a:rPr lang="en-US" sz="1400" baseline="-25000" dirty="0">
                <a:solidFill>
                  <a:srgbClr val="008000"/>
                </a:solidFill>
                <a:latin typeface="Arial" charset="0"/>
                <a:ea typeface="ＭＳ Ｐゴシック" charset="0"/>
                <a:cs typeface="ＭＳ Ｐゴシック" charset="0"/>
              </a:rPr>
              <a:t>0</a:t>
            </a:r>
            <a:r>
              <a:rPr lang="en-US" sz="1400" dirty="0">
                <a:solidFill>
                  <a:srgbClr val="008000"/>
                </a:solidFill>
                <a:latin typeface="Arial" charset="0"/>
                <a:ea typeface="ＭＳ Ｐゴシック" charset="0"/>
                <a:cs typeface="ＭＳ Ｐゴシック" charset="0"/>
              </a:rPr>
              <a:t> = 0.0114, r</a:t>
            </a:r>
            <a:r>
              <a:rPr lang="en-US" sz="1400" baseline="-25000" dirty="0">
                <a:solidFill>
                  <a:srgbClr val="008000"/>
                </a:solidFill>
                <a:latin typeface="Arial" charset="0"/>
                <a:ea typeface="ＭＳ Ｐゴシック" charset="0"/>
                <a:cs typeface="ＭＳ Ｐゴシック" charset="0"/>
              </a:rPr>
              <a:t>1</a:t>
            </a:r>
            <a:r>
              <a:rPr lang="en-US" sz="1400" dirty="0">
                <a:solidFill>
                  <a:srgbClr val="008000"/>
                </a:solidFill>
                <a:latin typeface="Arial" charset="0"/>
                <a:ea typeface="ＭＳ Ｐゴシック" charset="0"/>
                <a:cs typeface="ＭＳ Ｐゴシック" charset="0"/>
              </a:rPr>
              <a:t>= 39mm</a:t>
            </a:r>
          </a:p>
          <a:p>
            <a:pPr defTabSz="914400" eaLnBrk="0" fontAlgn="base" hangingPunct="0">
              <a:lnSpc>
                <a:spcPct val="90000"/>
              </a:lnSpc>
              <a:spcBef>
                <a:spcPct val="0"/>
              </a:spcBef>
              <a:spcAft>
                <a:spcPct val="0"/>
              </a:spcAft>
              <a:buClr>
                <a:srgbClr val="008000"/>
              </a:buClr>
              <a:buSzPct val="70000"/>
            </a:pPr>
            <a:endParaRPr lang="en-US" sz="1400" baseline="-25000" dirty="0">
              <a:solidFill>
                <a:srgbClr val="000090"/>
              </a:solidFill>
              <a:latin typeface="Century Gothic" charset="0"/>
              <a:ea typeface="ＭＳ Ｐゴシック" charset="0"/>
              <a:cs typeface="ＭＳ Ｐゴシック" charset="0"/>
              <a:sym typeface="Symbol" charset="0"/>
            </a:endParaRPr>
          </a:p>
          <a:p>
            <a:pPr defTabSz="914400" eaLnBrk="0" fontAlgn="base" hangingPunct="0">
              <a:lnSpc>
                <a:spcPct val="90000"/>
              </a:lnSpc>
              <a:spcBef>
                <a:spcPct val="0"/>
              </a:spcBef>
              <a:spcAft>
                <a:spcPct val="0"/>
              </a:spcAft>
              <a:buClr>
                <a:srgbClr val="008000"/>
              </a:buClr>
              <a:buSzPct val="70000"/>
            </a:pPr>
            <a:r>
              <a:rPr lang="en-US" sz="1400" dirty="0">
                <a:solidFill>
                  <a:srgbClr val="000090"/>
                </a:solidFill>
                <a:latin typeface="Century Gothic" charset="0"/>
                <a:ea typeface="ＭＳ Ｐゴシック" charset="0"/>
                <a:cs typeface="ＭＳ Ｐゴシック" charset="0"/>
                <a:sym typeface="Wingdings"/>
              </a:rPr>
              <a:t> b= 57um for p=1GeV/c</a:t>
            </a:r>
            <a:endParaRPr lang="en-US" sz="1400" dirty="0">
              <a:solidFill>
                <a:srgbClr val="000090"/>
              </a:solidFill>
              <a:latin typeface="Century Gothic" charset="0"/>
              <a:ea typeface="ＭＳ Ｐゴシック" charset="0"/>
              <a:cs typeface="ＭＳ Ｐゴシック" charset="0"/>
              <a:sym typeface="Symbol" charset="0"/>
            </a:endParaRPr>
          </a:p>
          <a:p>
            <a:pPr defTabSz="914400" eaLnBrk="0" fontAlgn="base" hangingPunct="0">
              <a:lnSpc>
                <a:spcPct val="90000"/>
              </a:lnSpc>
              <a:spcBef>
                <a:spcPct val="0"/>
              </a:spcBef>
              <a:spcAft>
                <a:spcPct val="0"/>
              </a:spcAft>
              <a:buClr>
                <a:srgbClr val="008000"/>
              </a:buClr>
              <a:buSzPct val="70000"/>
            </a:pPr>
            <a:endParaRPr lang="en-US" sz="1500" b="1" dirty="0">
              <a:solidFill>
                <a:srgbClr val="00009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5513375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8" name="Text Box 4"/>
          <p:cNvSpPr txBox="1">
            <a:spLocks noChangeArrowheads="1"/>
          </p:cNvSpPr>
          <p:nvPr/>
        </p:nvSpPr>
        <p:spPr bwMode="auto">
          <a:xfrm>
            <a:off x="3775269" y="76200"/>
            <a:ext cx="479227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defTabSz="914400" fontAlgn="base">
              <a:lnSpc>
                <a:spcPct val="90000"/>
              </a:lnSpc>
              <a:spcBef>
                <a:spcPct val="0"/>
              </a:spcBef>
              <a:spcAft>
                <a:spcPct val="0"/>
              </a:spcAft>
              <a:buClr>
                <a:srgbClr val="008000"/>
              </a:buClr>
              <a:buSzPct val="70000"/>
            </a:pPr>
            <a:r>
              <a:rPr lang="en-US" sz="2000" b="0">
                <a:solidFill>
                  <a:srgbClr val="FFFFFF"/>
                </a:solidFill>
                <a:latin typeface="Calibri" charset="0"/>
                <a:cs typeface="Calibri" charset="0"/>
              </a:rPr>
              <a:t>Heavy Flavour – Experimental measurement</a:t>
            </a:r>
          </a:p>
        </p:txBody>
      </p:sp>
      <p:pic>
        <p:nvPicPr>
          <p:cNvPr id="11300" name="Picture 38"/>
          <p:cNvPicPr>
            <a:picLocks noChangeAspect="1"/>
          </p:cNvPicPr>
          <p:nvPr/>
        </p:nvPicPr>
        <p:blipFill>
          <a:blip r:embed="rId2">
            <a:extLst>
              <a:ext uri="{28A0092B-C50C-407E-A947-70E740481C1C}">
                <a14:useLocalDpi xmlns:a14="http://schemas.microsoft.com/office/drawing/2010/main" val="0"/>
              </a:ext>
            </a:extLst>
          </a:blip>
          <a:srcRect b="3764"/>
          <a:stretch>
            <a:fillRect/>
          </a:stretch>
        </p:blipFill>
        <p:spPr bwMode="auto">
          <a:xfrm>
            <a:off x="866503" y="1733003"/>
            <a:ext cx="4365924" cy="3733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301" name="Text Box 69"/>
          <p:cNvSpPr txBox="1">
            <a:spLocks noChangeArrowheads="1"/>
          </p:cNvSpPr>
          <p:nvPr/>
        </p:nvSpPr>
        <p:spPr bwMode="auto">
          <a:xfrm>
            <a:off x="866503" y="1199603"/>
            <a:ext cx="3730678" cy="314574"/>
          </a:xfrm>
          <a:prstGeom prst="rect">
            <a:avLst/>
          </a:prstGeom>
          <a:solidFill>
            <a:srgbClr val="FFFF99"/>
          </a:solidFill>
          <a:ln w="9525">
            <a:solidFill>
              <a:srgbClr val="000000"/>
            </a:solidFill>
            <a:miter lim="800000"/>
            <a:headEnd/>
            <a:tailEnd/>
          </a:ln>
        </p:spPr>
        <p:txBody>
          <a:bodyPr wrap="square" lIns="92075" tIns="46038" rIns="92075" bIns="46038">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eaLnBrk="1" fontAlgn="base" hangingPunct="1">
              <a:lnSpc>
                <a:spcPct val="90000"/>
              </a:lnSpc>
              <a:spcBef>
                <a:spcPct val="0"/>
              </a:spcBef>
              <a:spcAft>
                <a:spcPct val="0"/>
              </a:spcAft>
              <a:buClr>
                <a:srgbClr val="008000"/>
              </a:buClr>
              <a:buSzPct val="70000"/>
            </a:pPr>
            <a:r>
              <a:rPr lang="en-US" sz="1600" b="0" dirty="0">
                <a:solidFill>
                  <a:srgbClr val="000000"/>
                </a:solidFill>
                <a:cs typeface="ＭＳ Ｐゴシック" charset="0"/>
              </a:rPr>
              <a:t>Impact parameter resolution</a:t>
            </a:r>
          </a:p>
        </p:txBody>
      </p:sp>
      <p:sp>
        <p:nvSpPr>
          <p:cNvPr id="13" name="Text Box 4"/>
          <p:cNvSpPr txBox="1">
            <a:spLocks noChangeArrowheads="1"/>
          </p:cNvSpPr>
          <p:nvPr/>
        </p:nvSpPr>
        <p:spPr bwMode="auto">
          <a:xfrm>
            <a:off x="1600200" y="228601"/>
            <a:ext cx="4965718" cy="480131"/>
          </a:xfrm>
          <a:prstGeom prst="rect">
            <a:avLst/>
          </a:prstGeom>
          <a:noFill/>
          <a:ln>
            <a:noFill/>
          </a:ln>
        </p:spPr>
        <p:txBody>
          <a:bodyPr wrap="non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defTabSz="914400" fontAlgn="base">
              <a:lnSpc>
                <a:spcPct val="90000"/>
              </a:lnSpc>
              <a:spcBef>
                <a:spcPct val="0"/>
              </a:spcBef>
              <a:spcAft>
                <a:spcPct val="0"/>
              </a:spcAft>
              <a:buClr>
                <a:srgbClr val="008000"/>
              </a:buClr>
              <a:buSzPct val="70000"/>
            </a:pPr>
            <a:r>
              <a:rPr lang="en-US" sz="2800" dirty="0">
                <a:solidFill>
                  <a:srgbClr val="FF0000"/>
                </a:solidFill>
                <a:latin typeface="Calibri" charset="0"/>
                <a:cs typeface="Calibri" charset="0"/>
              </a:rPr>
              <a:t>Example of ALICE Silicon Tracker</a:t>
            </a:r>
          </a:p>
        </p:txBody>
      </p:sp>
      <p:sp>
        <p:nvSpPr>
          <p:cNvPr id="2" name="Rectangle 1"/>
          <p:cNvSpPr/>
          <p:nvPr/>
        </p:nvSpPr>
        <p:spPr>
          <a:xfrm>
            <a:off x="6579740" y="1111321"/>
            <a:ext cx="4762930" cy="4376583"/>
          </a:xfrm>
          <a:prstGeom prst="rect">
            <a:avLst/>
          </a:prstGeom>
        </p:spPr>
        <p:txBody>
          <a:bodyPr wrap="square">
            <a:spAutoFit/>
          </a:bodyPr>
          <a:lstStyle/>
          <a:p>
            <a:pPr defTabSz="914400" eaLnBrk="0" fontAlgn="base" hangingPunct="0">
              <a:lnSpc>
                <a:spcPct val="90000"/>
              </a:lnSpc>
              <a:spcBef>
                <a:spcPct val="0"/>
              </a:spcBef>
              <a:spcAft>
                <a:spcPct val="0"/>
              </a:spcAft>
              <a:buClr>
                <a:srgbClr val="008000"/>
              </a:buClr>
              <a:buSzPct val="70000"/>
            </a:pPr>
            <a:r>
              <a:rPr lang="en-US" sz="1600" dirty="0">
                <a:solidFill>
                  <a:srgbClr val="000090"/>
                </a:solidFill>
                <a:latin typeface="Arial" charset="0"/>
                <a:ea typeface="ＭＳ Ｐゴシック" charset="0"/>
                <a:cs typeface="ＭＳ Ｐゴシック" charset="0"/>
              </a:rPr>
              <a:t>For ‘low’ particle momenta i.e. p &lt; 10GeV/c the impact parameter resolution is dominated by the material and distance of the first layer.</a:t>
            </a:r>
          </a:p>
          <a:p>
            <a:pPr defTabSz="914400" eaLnBrk="0" fontAlgn="base" hangingPunct="0">
              <a:lnSpc>
                <a:spcPct val="90000"/>
              </a:lnSpc>
              <a:spcBef>
                <a:spcPct val="0"/>
              </a:spcBef>
              <a:spcAft>
                <a:spcPct val="0"/>
              </a:spcAft>
              <a:buClr>
                <a:srgbClr val="008000"/>
              </a:buClr>
              <a:buSzPct val="70000"/>
            </a:pPr>
            <a:endParaRPr lang="en-US" sz="1600"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r>
              <a:rPr lang="en-US" sz="1600" dirty="0">
                <a:solidFill>
                  <a:srgbClr val="006600"/>
                </a:solidFill>
                <a:latin typeface="Arial" charset="0"/>
                <a:ea typeface="ＭＳ Ｐゴシック" charset="0"/>
                <a:cs typeface="ＭＳ Ｐゴシック" charset="0"/>
              </a:rPr>
              <a:t>For high particle momenta the resolution is dominated by the detector granularity.</a:t>
            </a:r>
          </a:p>
          <a:p>
            <a:pPr defTabSz="914400" eaLnBrk="0" fontAlgn="base" hangingPunct="0">
              <a:lnSpc>
                <a:spcPct val="90000"/>
              </a:lnSpc>
              <a:spcBef>
                <a:spcPct val="0"/>
              </a:spcBef>
              <a:spcAft>
                <a:spcPct val="0"/>
              </a:spcAft>
              <a:buClr>
                <a:srgbClr val="008000"/>
              </a:buClr>
              <a:buSzPct val="70000"/>
            </a:pPr>
            <a:endParaRPr lang="en-US" sz="1600" dirty="0">
              <a:solidFill>
                <a:srgbClr val="00009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r>
              <a:rPr lang="en-US" sz="1600" dirty="0">
                <a:solidFill>
                  <a:srgbClr val="000090"/>
                </a:solidFill>
                <a:latin typeface="Arial" charset="0"/>
                <a:ea typeface="ＭＳ Ｐゴシック" charset="0"/>
                <a:cs typeface="ＭＳ Ｐゴシック" charset="0"/>
                <a:sym typeface="Symbol" pitchFamily="18" charset="2"/>
              </a:rPr>
              <a:t>Alice x/X</a:t>
            </a:r>
            <a:r>
              <a:rPr lang="en-US" sz="1600" baseline="-25000" dirty="0">
                <a:solidFill>
                  <a:srgbClr val="000090"/>
                </a:solidFill>
                <a:latin typeface="Arial" charset="0"/>
                <a:ea typeface="ＭＳ Ｐゴシック" charset="0"/>
                <a:cs typeface="ＭＳ Ｐゴシック" charset="0"/>
                <a:sym typeface="Symbol" pitchFamily="18" charset="2"/>
              </a:rPr>
              <a:t>0</a:t>
            </a:r>
            <a:r>
              <a:rPr lang="en-US" sz="1600" dirty="0">
                <a:solidFill>
                  <a:srgbClr val="000090"/>
                </a:solidFill>
                <a:latin typeface="Arial" charset="0"/>
                <a:ea typeface="ＭＳ Ｐゴシック" charset="0"/>
                <a:cs typeface="ＭＳ Ｐゴシック" charset="0"/>
                <a:sym typeface="Symbol" pitchFamily="18" charset="2"/>
              </a:rPr>
              <a:t> = 0.014 and r1= 39mm is already very good !</a:t>
            </a:r>
          </a:p>
          <a:p>
            <a:pPr defTabSz="914400" eaLnBrk="0" fontAlgn="base" hangingPunct="0">
              <a:lnSpc>
                <a:spcPct val="90000"/>
              </a:lnSpc>
              <a:spcBef>
                <a:spcPct val="0"/>
              </a:spcBef>
              <a:spcAft>
                <a:spcPct val="0"/>
              </a:spcAft>
              <a:buClr>
                <a:srgbClr val="008000"/>
              </a:buClr>
              <a:buSzPct val="70000"/>
            </a:pPr>
            <a:endParaRPr lang="en-US" sz="1600" baseline="-25000" dirty="0">
              <a:solidFill>
                <a:srgbClr val="00009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r>
              <a:rPr lang="en-US" sz="1600" dirty="0">
                <a:solidFill>
                  <a:srgbClr val="006600"/>
                </a:solidFill>
                <a:latin typeface="Arial" charset="0"/>
                <a:ea typeface="ＭＳ Ｐゴシック" charset="0"/>
                <a:cs typeface="ＭＳ Ｐゴシック" charset="0"/>
                <a:sym typeface="Symbol" pitchFamily="18" charset="2"/>
              </a:rPr>
              <a:t>Try to improve for upgrade.</a:t>
            </a:r>
          </a:p>
          <a:p>
            <a:pPr defTabSz="914400" eaLnBrk="0" fontAlgn="base" hangingPunct="0">
              <a:lnSpc>
                <a:spcPct val="90000"/>
              </a:lnSpc>
              <a:spcBef>
                <a:spcPct val="0"/>
              </a:spcBef>
              <a:spcAft>
                <a:spcPct val="0"/>
              </a:spcAft>
              <a:buClr>
                <a:srgbClr val="008000"/>
              </a:buClr>
              <a:buSzPct val="70000"/>
            </a:pPr>
            <a:endParaRPr lang="en-US" sz="1600" dirty="0">
              <a:solidFill>
                <a:srgbClr val="0066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r>
              <a:rPr lang="en-US" sz="1600" dirty="0">
                <a:solidFill>
                  <a:srgbClr val="000090"/>
                </a:solidFill>
                <a:latin typeface="Arial" charset="0"/>
                <a:ea typeface="ＭＳ Ｐゴシック" charset="0"/>
                <a:cs typeface="ＭＳ Ｐゴシック" charset="0"/>
                <a:sym typeface="Symbol" pitchFamily="18" charset="2"/>
              </a:rPr>
              <a:t>Very ambitious goal x/X</a:t>
            </a:r>
            <a:r>
              <a:rPr lang="en-US" sz="1600" baseline="-25000" dirty="0">
                <a:solidFill>
                  <a:srgbClr val="000090"/>
                </a:solidFill>
                <a:latin typeface="Arial" charset="0"/>
                <a:ea typeface="ＭＳ Ｐゴシック" charset="0"/>
                <a:cs typeface="ＭＳ Ｐゴシック" charset="0"/>
                <a:sym typeface="Symbol" pitchFamily="18" charset="2"/>
              </a:rPr>
              <a:t>0</a:t>
            </a:r>
            <a:r>
              <a:rPr lang="en-US" sz="1600" dirty="0">
                <a:solidFill>
                  <a:srgbClr val="000090"/>
                </a:solidFill>
                <a:latin typeface="Arial" charset="0"/>
                <a:ea typeface="ＭＳ Ｐゴシック" charset="0"/>
                <a:cs typeface="ＭＳ Ｐゴシック" charset="0"/>
                <a:sym typeface="Symbol" pitchFamily="18" charset="2"/>
              </a:rPr>
              <a:t> = 0.003 and r1= 22mm !</a:t>
            </a:r>
          </a:p>
          <a:p>
            <a:pPr defTabSz="914400" eaLnBrk="0" fontAlgn="base" hangingPunct="0">
              <a:lnSpc>
                <a:spcPct val="90000"/>
              </a:lnSpc>
              <a:spcBef>
                <a:spcPct val="0"/>
              </a:spcBef>
              <a:spcAft>
                <a:spcPct val="0"/>
              </a:spcAft>
              <a:buClr>
                <a:srgbClr val="008000"/>
              </a:buClr>
              <a:buSzPct val="70000"/>
            </a:pPr>
            <a:endParaRPr lang="en-US" sz="1600" dirty="0">
              <a:solidFill>
                <a:srgbClr val="00009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r>
              <a:rPr lang="en-US" sz="1600" dirty="0">
                <a:solidFill>
                  <a:srgbClr val="006600"/>
                </a:solidFill>
                <a:latin typeface="Arial" charset="0"/>
                <a:ea typeface="ＭＳ Ｐゴシック" charset="0"/>
                <a:cs typeface="ＭＳ Ｐゴシック" charset="0"/>
                <a:sym typeface="Wingdings"/>
              </a:rPr>
              <a:t> </a:t>
            </a:r>
            <a:r>
              <a:rPr lang="en-US" sz="1600" dirty="0">
                <a:solidFill>
                  <a:srgbClr val="006600"/>
                </a:solidFill>
                <a:latin typeface="Arial" charset="0"/>
                <a:ea typeface="ＭＳ Ｐゴシック" charset="0"/>
                <a:cs typeface="ＭＳ Ｐゴシック" charset="0"/>
                <a:sym typeface="Symbol" pitchFamily="18" charset="2"/>
              </a:rPr>
              <a:t>Very small </a:t>
            </a:r>
            <a:r>
              <a:rPr lang="en-US" sz="1600" dirty="0" err="1">
                <a:solidFill>
                  <a:srgbClr val="006600"/>
                </a:solidFill>
                <a:latin typeface="Arial" charset="0"/>
                <a:ea typeface="ＭＳ Ｐゴシック" charset="0"/>
                <a:cs typeface="ＭＳ Ｐゴシック" charset="0"/>
                <a:sym typeface="Symbol" pitchFamily="18" charset="2"/>
              </a:rPr>
              <a:t>beampipe</a:t>
            </a:r>
            <a:endParaRPr lang="en-US" sz="1600" dirty="0">
              <a:solidFill>
                <a:srgbClr val="0066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dirty="0">
              <a:solidFill>
                <a:srgbClr val="00009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r>
              <a:rPr lang="en-US" sz="1600" dirty="0">
                <a:solidFill>
                  <a:srgbClr val="000090"/>
                </a:solidFill>
                <a:latin typeface="Arial" charset="0"/>
                <a:ea typeface="ＭＳ Ｐゴシック" charset="0"/>
                <a:cs typeface="ＭＳ Ｐゴシック" charset="0"/>
                <a:sym typeface="Wingdings"/>
              </a:rPr>
              <a:t> </a:t>
            </a:r>
            <a:r>
              <a:rPr lang="en-US" sz="1600" dirty="0">
                <a:solidFill>
                  <a:srgbClr val="000090"/>
                </a:solidFill>
                <a:latin typeface="Arial" charset="0"/>
                <a:ea typeface="ＭＳ Ｐゴシック" charset="0"/>
                <a:cs typeface="ＭＳ Ｐゴシック" charset="0"/>
                <a:sym typeface="Symbol" pitchFamily="18" charset="2"/>
              </a:rPr>
              <a:t>Monolithic silicon sensors &lt;50um</a:t>
            </a:r>
          </a:p>
          <a:p>
            <a:pPr defTabSz="914400" eaLnBrk="0" fontAlgn="base" hangingPunct="0">
              <a:lnSpc>
                <a:spcPct val="90000"/>
              </a:lnSpc>
              <a:spcBef>
                <a:spcPct val="0"/>
              </a:spcBef>
              <a:spcAft>
                <a:spcPct val="0"/>
              </a:spcAft>
              <a:buClr>
                <a:srgbClr val="008000"/>
              </a:buClr>
              <a:buSzPct val="70000"/>
            </a:pPr>
            <a:r>
              <a:rPr lang="en-US" sz="1600" dirty="0">
                <a:solidFill>
                  <a:srgbClr val="000090"/>
                </a:solidFill>
                <a:latin typeface="Arial" charset="0"/>
                <a:ea typeface="ＭＳ Ｐゴシック" charset="0"/>
                <a:cs typeface="ＭＳ Ｐゴシック" charset="0"/>
                <a:sym typeface="Symbol" pitchFamily="18" charset="2"/>
              </a:rPr>
              <a:t>Optimized carbon fiber supports and cooling tubes.</a:t>
            </a:r>
            <a:endParaRPr lang="en-US" sz="1600" dirty="0">
              <a:solidFill>
                <a:srgbClr val="006600"/>
              </a:solidFill>
              <a:latin typeface="Arial" charset="0"/>
              <a:ea typeface="ＭＳ Ｐゴシック" charset="0"/>
              <a:cs typeface="ＭＳ Ｐゴシック" charset="0"/>
              <a:sym typeface="Symbol" pitchFamily="18" charset="2"/>
            </a:endParaRPr>
          </a:p>
          <a:p>
            <a:pPr defTabSz="914400" eaLnBrk="0" fontAlgn="base" hangingPunct="0">
              <a:lnSpc>
                <a:spcPct val="90000"/>
              </a:lnSpc>
              <a:spcBef>
                <a:spcPct val="0"/>
              </a:spcBef>
              <a:spcAft>
                <a:spcPct val="0"/>
              </a:spcAft>
              <a:buClr>
                <a:srgbClr val="008000"/>
              </a:buClr>
              <a:buSzPct val="70000"/>
            </a:pPr>
            <a:endParaRPr lang="en-US" sz="1600" baseline="-25000" dirty="0">
              <a:solidFill>
                <a:srgbClr val="006600"/>
              </a:solidFill>
              <a:latin typeface="Arial" charset="0"/>
              <a:ea typeface="ＭＳ Ｐゴシック" charset="0"/>
              <a:cs typeface="ＭＳ Ｐゴシック" charset="0"/>
              <a:sym typeface="Symbol" pitchFamily="18" charset="2"/>
            </a:endParaRPr>
          </a:p>
        </p:txBody>
      </p:sp>
      <p:sp>
        <p:nvSpPr>
          <p:cNvPr id="3" name="Rectangle 2"/>
          <p:cNvSpPr/>
          <p:nvPr/>
        </p:nvSpPr>
        <p:spPr>
          <a:xfrm>
            <a:off x="2057400" y="5638800"/>
            <a:ext cx="2242922" cy="867930"/>
          </a:xfrm>
          <a:prstGeom prst="rect">
            <a:avLst/>
          </a:prstGeom>
        </p:spPr>
        <p:txBody>
          <a:bodyPr wrap="none">
            <a:spAutoFit/>
          </a:bodyPr>
          <a:lstStyle/>
          <a:p>
            <a:pPr defTabSz="914400" eaLnBrk="0" fontAlgn="base" hangingPunct="0">
              <a:lnSpc>
                <a:spcPct val="90000"/>
              </a:lnSpc>
              <a:spcBef>
                <a:spcPct val="0"/>
              </a:spcBef>
              <a:spcAft>
                <a:spcPct val="0"/>
              </a:spcAft>
              <a:buClr>
                <a:srgbClr val="008000"/>
              </a:buClr>
              <a:buSzPct val="70000"/>
            </a:pPr>
            <a:r>
              <a:rPr lang="en-US" sz="1400" dirty="0">
                <a:solidFill>
                  <a:srgbClr val="000090"/>
                </a:solidFill>
                <a:latin typeface="Arial" charset="0"/>
                <a:ea typeface="ＭＳ Ｐゴシック" charset="0"/>
                <a:cs typeface="ＭＳ Ｐゴシック" charset="0"/>
                <a:sym typeface="Wingdings"/>
              </a:rPr>
              <a:t>a =</a:t>
            </a:r>
            <a:r>
              <a:rPr lang="en-US" sz="1400" dirty="0">
                <a:solidFill>
                  <a:srgbClr val="000090"/>
                </a:solidFill>
                <a:latin typeface="Arial" charset="0"/>
                <a:ea typeface="ＭＳ Ｐゴシック" charset="0"/>
                <a:cs typeface="ＭＳ Ｐゴシック" charset="0"/>
                <a:sym typeface="Symbol" charset="0"/>
              </a:rPr>
              <a:t> </a:t>
            </a:r>
            <a:r>
              <a:rPr lang="en-US" sz="1400" dirty="0">
                <a:solidFill>
                  <a:srgbClr val="000090"/>
                </a:solidFill>
                <a:latin typeface="Century Gothic" charset="0"/>
                <a:ea typeface="ＭＳ Ｐゴシック" charset="0"/>
                <a:cs typeface="ＭＳ Ｐゴシック" charset="0"/>
                <a:sym typeface="Symbol" charset="0"/>
              </a:rPr>
              <a:t>15um</a:t>
            </a:r>
          </a:p>
          <a:p>
            <a:pPr defTabSz="914400" eaLnBrk="0" fontAlgn="base" hangingPunct="0">
              <a:lnSpc>
                <a:spcPct val="90000"/>
              </a:lnSpc>
              <a:spcBef>
                <a:spcPct val="0"/>
              </a:spcBef>
              <a:spcAft>
                <a:spcPct val="0"/>
              </a:spcAft>
              <a:buClr>
                <a:srgbClr val="008000"/>
              </a:buClr>
              <a:buSzPct val="70000"/>
            </a:pPr>
            <a:r>
              <a:rPr lang="en-US" sz="1400" dirty="0">
                <a:solidFill>
                  <a:srgbClr val="000090"/>
                </a:solidFill>
                <a:latin typeface="Century Gothic" charset="0"/>
                <a:ea typeface="ＭＳ Ｐゴシック" charset="0"/>
                <a:cs typeface="ＭＳ Ｐゴシック" charset="0"/>
                <a:sym typeface="Wingdings"/>
              </a:rPr>
              <a:t>b = 57um for p=1GeV/c</a:t>
            </a:r>
            <a:endParaRPr lang="en-US" sz="1400" dirty="0">
              <a:solidFill>
                <a:srgbClr val="000090"/>
              </a:solidFill>
              <a:latin typeface="Century Gothic" charset="0"/>
              <a:ea typeface="ＭＳ Ｐゴシック" charset="0"/>
              <a:cs typeface="ＭＳ Ｐゴシック" charset="0"/>
              <a:sym typeface="Symbol" charset="0"/>
            </a:endParaRPr>
          </a:p>
          <a:p>
            <a:pPr defTabSz="914400" eaLnBrk="0" fontAlgn="base" hangingPunct="0">
              <a:lnSpc>
                <a:spcPct val="90000"/>
              </a:lnSpc>
              <a:spcBef>
                <a:spcPct val="0"/>
              </a:spcBef>
              <a:spcAft>
                <a:spcPct val="0"/>
              </a:spcAft>
              <a:buClr>
                <a:srgbClr val="008000"/>
              </a:buClr>
              <a:buSzPct val="70000"/>
            </a:pPr>
            <a:endParaRPr lang="en-US" sz="1400" b="1" dirty="0">
              <a:solidFill>
                <a:srgbClr val="000090"/>
              </a:solidFill>
              <a:latin typeface="Arial" charset="0"/>
              <a:ea typeface="ＭＳ Ｐゴシック" charset="0"/>
              <a:cs typeface="ＭＳ Ｐゴシック" charset="0"/>
            </a:endParaRPr>
          </a:p>
          <a:p>
            <a:pPr defTabSz="914400" eaLnBrk="0" fontAlgn="base" hangingPunct="0">
              <a:lnSpc>
                <a:spcPct val="90000"/>
              </a:lnSpc>
              <a:spcBef>
                <a:spcPct val="0"/>
              </a:spcBef>
              <a:spcAft>
                <a:spcPct val="0"/>
              </a:spcAft>
              <a:buClr>
                <a:srgbClr val="008000"/>
              </a:buClr>
              <a:buSzPct val="70000"/>
            </a:pPr>
            <a:endParaRPr lang="en-US" sz="1400" b="1" dirty="0">
              <a:solidFill>
                <a:srgbClr val="000090"/>
              </a:solidFill>
              <a:latin typeface="Century Gothic" charset="0"/>
              <a:ea typeface="ＭＳ Ｐゴシック" charset="0"/>
              <a:cs typeface="ＭＳ Ｐゴシック" charset="0"/>
              <a:sym typeface="Symbol" charset="0"/>
            </a:endParaRPr>
          </a:p>
        </p:txBody>
      </p:sp>
    </p:spTree>
    <p:extLst>
      <p:ext uri="{BB962C8B-B14F-4D97-AF65-F5344CB8AC3E}">
        <p14:creationId xmlns:p14="http://schemas.microsoft.com/office/powerpoint/2010/main" val="368245753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34</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pic>
        <p:nvPicPr>
          <p:cNvPr id="4" name="Picture 3"/>
          <p:cNvPicPr>
            <a:picLocks noChangeAspect="1"/>
          </p:cNvPicPr>
          <p:nvPr/>
        </p:nvPicPr>
        <p:blipFill>
          <a:blip r:embed="rId2"/>
          <a:stretch>
            <a:fillRect/>
          </a:stretch>
        </p:blipFill>
        <p:spPr>
          <a:xfrm>
            <a:off x="4597211" y="3275984"/>
            <a:ext cx="5775158" cy="3089753"/>
          </a:xfrm>
          <a:prstGeom prst="rect">
            <a:avLst/>
          </a:prstGeom>
        </p:spPr>
      </p:pic>
      <p:pic>
        <p:nvPicPr>
          <p:cNvPr id="5" name="Picture 4"/>
          <p:cNvPicPr>
            <a:picLocks noChangeAspect="1"/>
          </p:cNvPicPr>
          <p:nvPr/>
        </p:nvPicPr>
        <p:blipFill>
          <a:blip r:embed="rId3"/>
          <a:stretch>
            <a:fillRect/>
          </a:stretch>
        </p:blipFill>
        <p:spPr>
          <a:xfrm>
            <a:off x="1372516" y="300553"/>
            <a:ext cx="5374106" cy="2833388"/>
          </a:xfrm>
          <a:prstGeom prst="rect">
            <a:avLst/>
          </a:prstGeom>
        </p:spPr>
      </p:pic>
      <p:sp>
        <p:nvSpPr>
          <p:cNvPr id="6" name="TextBox 5"/>
          <p:cNvSpPr txBox="1"/>
          <p:nvPr/>
        </p:nvSpPr>
        <p:spPr>
          <a:xfrm>
            <a:off x="568689" y="4567557"/>
            <a:ext cx="3335492" cy="646331"/>
          </a:xfrm>
          <a:prstGeom prst="rect">
            <a:avLst/>
          </a:prstGeom>
          <a:noFill/>
        </p:spPr>
        <p:txBody>
          <a:bodyPr wrap="square" rtlCol="0">
            <a:spAutoFit/>
          </a:bodyPr>
          <a:lstStyle/>
          <a:p>
            <a:r>
              <a:rPr lang="en-GB" dirty="0" smtClean="0">
                <a:solidFill>
                  <a:srgbClr val="002060"/>
                </a:solidFill>
              </a:rPr>
              <a:t>Explicit formulas for </a:t>
            </a:r>
            <a:r>
              <a:rPr lang="en-GB" smtClean="0">
                <a:solidFill>
                  <a:srgbClr val="002060"/>
                </a:solidFill>
              </a:rPr>
              <a:t>N equal and equidistant </a:t>
            </a:r>
            <a:r>
              <a:rPr lang="en-GB" dirty="0" smtClean="0">
                <a:solidFill>
                  <a:srgbClr val="002060"/>
                </a:solidFill>
              </a:rPr>
              <a:t>detector layers</a:t>
            </a:r>
            <a:endParaRPr lang="en-GB" dirty="0">
              <a:solidFill>
                <a:srgbClr val="002060"/>
              </a:solidFill>
            </a:endParaRPr>
          </a:p>
        </p:txBody>
      </p:sp>
    </p:spTree>
    <p:extLst>
      <p:ext uri="{BB962C8B-B14F-4D97-AF65-F5344CB8AC3E}">
        <p14:creationId xmlns:p14="http://schemas.microsoft.com/office/powerpoint/2010/main" val="16089153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35</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pic>
        <p:nvPicPr>
          <p:cNvPr id="4" name="Picture 3"/>
          <p:cNvPicPr>
            <a:picLocks noChangeAspect="1"/>
          </p:cNvPicPr>
          <p:nvPr/>
        </p:nvPicPr>
        <p:blipFill>
          <a:blip r:embed="rId2"/>
          <a:stretch>
            <a:fillRect/>
          </a:stretch>
        </p:blipFill>
        <p:spPr>
          <a:xfrm>
            <a:off x="6518670" y="393145"/>
            <a:ext cx="4302387" cy="2208254"/>
          </a:xfrm>
          <a:prstGeom prst="rect">
            <a:avLst/>
          </a:prstGeom>
        </p:spPr>
      </p:pic>
      <p:pic>
        <p:nvPicPr>
          <p:cNvPr id="5" name="Picture 4"/>
          <p:cNvPicPr>
            <a:picLocks noChangeAspect="1"/>
          </p:cNvPicPr>
          <p:nvPr/>
        </p:nvPicPr>
        <p:blipFill>
          <a:blip r:embed="rId3"/>
          <a:stretch>
            <a:fillRect/>
          </a:stretch>
        </p:blipFill>
        <p:spPr>
          <a:xfrm>
            <a:off x="6689518" y="2656290"/>
            <a:ext cx="3637764" cy="2243094"/>
          </a:xfrm>
          <a:prstGeom prst="rect">
            <a:avLst/>
          </a:prstGeom>
        </p:spPr>
      </p:pic>
      <p:pic>
        <p:nvPicPr>
          <p:cNvPr id="6" name="Picture 5"/>
          <p:cNvPicPr>
            <a:picLocks noChangeAspect="1"/>
          </p:cNvPicPr>
          <p:nvPr/>
        </p:nvPicPr>
        <p:blipFill>
          <a:blip r:embed="rId4"/>
          <a:stretch>
            <a:fillRect/>
          </a:stretch>
        </p:blipFill>
        <p:spPr>
          <a:xfrm>
            <a:off x="993818" y="1441622"/>
            <a:ext cx="4048547" cy="5025081"/>
          </a:xfrm>
          <a:prstGeom prst="rect">
            <a:avLst/>
          </a:prstGeom>
        </p:spPr>
      </p:pic>
      <p:pic>
        <p:nvPicPr>
          <p:cNvPr id="7" name="Picture 6"/>
          <p:cNvPicPr>
            <a:picLocks noChangeAspect="1"/>
          </p:cNvPicPr>
          <p:nvPr/>
        </p:nvPicPr>
        <p:blipFill rotWithShape="1">
          <a:blip r:embed="rId5"/>
          <a:srcRect b="7543"/>
          <a:stretch/>
        </p:blipFill>
        <p:spPr>
          <a:xfrm>
            <a:off x="936528" y="436027"/>
            <a:ext cx="4036163" cy="1012628"/>
          </a:xfrm>
          <a:prstGeom prst="rect">
            <a:avLst/>
          </a:prstGeom>
        </p:spPr>
      </p:pic>
      <p:pic>
        <p:nvPicPr>
          <p:cNvPr id="8" name="Picture 7"/>
          <p:cNvPicPr>
            <a:picLocks noChangeAspect="1"/>
          </p:cNvPicPr>
          <p:nvPr/>
        </p:nvPicPr>
        <p:blipFill rotWithShape="1">
          <a:blip r:embed="rId6"/>
          <a:srcRect b="2329"/>
          <a:stretch/>
        </p:blipFill>
        <p:spPr>
          <a:xfrm>
            <a:off x="5725845" y="4894613"/>
            <a:ext cx="2863350" cy="1788727"/>
          </a:xfrm>
          <a:prstGeom prst="rect">
            <a:avLst/>
          </a:prstGeom>
        </p:spPr>
      </p:pic>
      <p:pic>
        <p:nvPicPr>
          <p:cNvPr id="9" name="Picture 8"/>
          <p:cNvPicPr>
            <a:picLocks noChangeAspect="1"/>
          </p:cNvPicPr>
          <p:nvPr/>
        </p:nvPicPr>
        <p:blipFill>
          <a:blip r:embed="rId7"/>
          <a:stretch>
            <a:fillRect/>
          </a:stretch>
        </p:blipFill>
        <p:spPr>
          <a:xfrm>
            <a:off x="8669931" y="5358317"/>
            <a:ext cx="2970689" cy="1330159"/>
          </a:xfrm>
          <a:prstGeom prst="rect">
            <a:avLst/>
          </a:prstGeom>
        </p:spPr>
      </p:pic>
    </p:spTree>
    <p:extLst>
      <p:ext uri="{BB962C8B-B14F-4D97-AF65-F5344CB8AC3E}">
        <p14:creationId xmlns:p14="http://schemas.microsoft.com/office/powerpoint/2010/main" val="18512101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36</a:t>
            </a:fld>
            <a:endParaRPr lang="en-US" dirty="0">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pic>
        <p:nvPicPr>
          <p:cNvPr id="5" name="Picture 4"/>
          <p:cNvPicPr>
            <a:picLocks noChangeAspect="1"/>
          </p:cNvPicPr>
          <p:nvPr/>
        </p:nvPicPr>
        <p:blipFill rotWithShape="1">
          <a:blip r:embed="rId2"/>
          <a:srcRect r="51194" b="10102"/>
          <a:stretch/>
        </p:blipFill>
        <p:spPr>
          <a:xfrm>
            <a:off x="1024970" y="2240692"/>
            <a:ext cx="2259718" cy="1817088"/>
          </a:xfrm>
          <a:prstGeom prst="rect">
            <a:avLst/>
          </a:prstGeom>
        </p:spPr>
      </p:pic>
      <p:pic>
        <p:nvPicPr>
          <p:cNvPr id="8" name="Picture 7"/>
          <p:cNvPicPr>
            <a:picLocks noChangeAspect="1"/>
          </p:cNvPicPr>
          <p:nvPr/>
        </p:nvPicPr>
        <p:blipFill>
          <a:blip r:embed="rId3"/>
          <a:stretch>
            <a:fillRect/>
          </a:stretch>
        </p:blipFill>
        <p:spPr>
          <a:xfrm>
            <a:off x="5008015" y="695125"/>
            <a:ext cx="4836917" cy="1290277"/>
          </a:xfrm>
          <a:prstGeom prst="rect">
            <a:avLst/>
          </a:prstGeom>
        </p:spPr>
      </p:pic>
      <p:pic>
        <p:nvPicPr>
          <p:cNvPr id="9" name="Picture 8"/>
          <p:cNvPicPr>
            <a:picLocks noChangeAspect="1"/>
          </p:cNvPicPr>
          <p:nvPr/>
        </p:nvPicPr>
        <p:blipFill rotWithShape="1">
          <a:blip r:embed="rId4"/>
          <a:srcRect t="1" b="9637"/>
          <a:stretch/>
        </p:blipFill>
        <p:spPr>
          <a:xfrm>
            <a:off x="5000969" y="2989781"/>
            <a:ext cx="5548346" cy="498562"/>
          </a:xfrm>
          <a:prstGeom prst="rect">
            <a:avLst/>
          </a:prstGeom>
        </p:spPr>
      </p:pic>
      <p:pic>
        <p:nvPicPr>
          <p:cNvPr id="10" name="Picture 9"/>
          <p:cNvPicPr>
            <a:picLocks noChangeAspect="1"/>
          </p:cNvPicPr>
          <p:nvPr/>
        </p:nvPicPr>
        <p:blipFill>
          <a:blip r:embed="rId5"/>
          <a:stretch>
            <a:fillRect/>
          </a:stretch>
        </p:blipFill>
        <p:spPr>
          <a:xfrm>
            <a:off x="5037799" y="3719245"/>
            <a:ext cx="4460785" cy="1015980"/>
          </a:xfrm>
          <a:prstGeom prst="rect">
            <a:avLst/>
          </a:prstGeom>
        </p:spPr>
      </p:pic>
      <p:pic>
        <p:nvPicPr>
          <p:cNvPr id="11" name="Picture 10"/>
          <p:cNvPicPr>
            <a:picLocks noChangeAspect="1"/>
          </p:cNvPicPr>
          <p:nvPr/>
        </p:nvPicPr>
        <p:blipFill>
          <a:blip r:embed="rId6"/>
          <a:stretch>
            <a:fillRect/>
          </a:stretch>
        </p:blipFill>
        <p:spPr>
          <a:xfrm>
            <a:off x="1268164" y="4438436"/>
            <a:ext cx="3020333" cy="656594"/>
          </a:xfrm>
          <a:prstGeom prst="rect">
            <a:avLst/>
          </a:prstGeom>
        </p:spPr>
      </p:pic>
      <p:pic>
        <p:nvPicPr>
          <p:cNvPr id="12" name="Picture 11"/>
          <p:cNvPicPr>
            <a:picLocks noChangeAspect="1"/>
          </p:cNvPicPr>
          <p:nvPr/>
        </p:nvPicPr>
        <p:blipFill>
          <a:blip r:embed="rId7"/>
          <a:stretch>
            <a:fillRect/>
          </a:stretch>
        </p:blipFill>
        <p:spPr>
          <a:xfrm>
            <a:off x="5093159" y="2496803"/>
            <a:ext cx="3075013" cy="290095"/>
          </a:xfrm>
          <a:prstGeom prst="rect">
            <a:avLst/>
          </a:prstGeom>
        </p:spPr>
      </p:pic>
      <p:sp>
        <p:nvSpPr>
          <p:cNvPr id="13" name="Text Box 4"/>
          <p:cNvSpPr txBox="1">
            <a:spLocks noChangeArrowheads="1"/>
          </p:cNvSpPr>
          <p:nvPr/>
        </p:nvSpPr>
        <p:spPr bwMode="auto">
          <a:xfrm>
            <a:off x="1524000" y="124327"/>
            <a:ext cx="9144000" cy="480131"/>
          </a:xfrm>
          <a:prstGeom prst="rect">
            <a:avLst/>
          </a:prstGeom>
          <a:noFill/>
          <a:ln>
            <a:noFill/>
          </a:ln>
        </p:spPr>
        <p:txBody>
          <a:bodyPr wrap="squar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defTabSz="914400" fontAlgn="base">
              <a:lnSpc>
                <a:spcPct val="90000"/>
              </a:lnSpc>
              <a:spcBef>
                <a:spcPct val="0"/>
              </a:spcBef>
              <a:spcAft>
                <a:spcPct val="0"/>
              </a:spcAft>
              <a:buClr>
                <a:srgbClr val="008000"/>
              </a:buClr>
              <a:buSzPct val="70000"/>
            </a:pPr>
            <a:r>
              <a:rPr lang="en-US" sz="2800" dirty="0">
                <a:solidFill>
                  <a:srgbClr val="FF0000"/>
                </a:solidFill>
                <a:latin typeface="Calibri" charset="0"/>
                <a:cs typeface="Calibri" charset="0"/>
              </a:rPr>
              <a:t>Transverse Impact Parameter Resolution</a:t>
            </a:r>
          </a:p>
        </p:txBody>
      </p:sp>
      <p:pic>
        <p:nvPicPr>
          <p:cNvPr id="14" name="Picture 13"/>
          <p:cNvPicPr>
            <a:picLocks noChangeAspect="1"/>
          </p:cNvPicPr>
          <p:nvPr/>
        </p:nvPicPr>
        <p:blipFill>
          <a:blip r:embed="rId8"/>
          <a:stretch>
            <a:fillRect/>
          </a:stretch>
        </p:blipFill>
        <p:spPr>
          <a:xfrm>
            <a:off x="1225896" y="597321"/>
            <a:ext cx="2443850" cy="1560993"/>
          </a:xfrm>
          <a:prstGeom prst="rect">
            <a:avLst/>
          </a:prstGeom>
        </p:spPr>
      </p:pic>
      <p:sp>
        <p:nvSpPr>
          <p:cNvPr id="4" name="TextBox 3"/>
          <p:cNvSpPr txBox="1"/>
          <p:nvPr/>
        </p:nvSpPr>
        <p:spPr>
          <a:xfrm>
            <a:off x="613807" y="5758227"/>
            <a:ext cx="1648208" cy="307777"/>
          </a:xfrm>
          <a:prstGeom prst="rect">
            <a:avLst/>
          </a:prstGeom>
          <a:noFill/>
        </p:spPr>
        <p:txBody>
          <a:bodyPr wrap="none" rtlCol="0">
            <a:spAutoFit/>
          </a:bodyPr>
          <a:lstStyle/>
          <a:p>
            <a:r>
              <a:rPr lang="en-GB" sz="1400" dirty="0" smtClean="0"/>
              <a:t>Position resolution</a:t>
            </a:r>
            <a:endParaRPr lang="en-GB" sz="1400" dirty="0"/>
          </a:p>
        </p:txBody>
      </p:sp>
      <p:sp>
        <p:nvSpPr>
          <p:cNvPr id="15" name="TextBox 14"/>
          <p:cNvSpPr txBox="1"/>
          <p:nvPr/>
        </p:nvSpPr>
        <p:spPr>
          <a:xfrm>
            <a:off x="2536006" y="5782639"/>
            <a:ext cx="1627369" cy="307777"/>
          </a:xfrm>
          <a:prstGeom prst="rect">
            <a:avLst/>
          </a:prstGeom>
          <a:noFill/>
        </p:spPr>
        <p:txBody>
          <a:bodyPr wrap="none" rtlCol="0">
            <a:spAutoFit/>
          </a:bodyPr>
          <a:lstStyle/>
          <a:p>
            <a:r>
              <a:rPr lang="en-GB" sz="1400" dirty="0" smtClean="0"/>
              <a:t>Multiple scattering</a:t>
            </a:r>
            <a:endParaRPr lang="en-GB" sz="1400" dirty="0"/>
          </a:p>
        </p:txBody>
      </p:sp>
      <p:cxnSp>
        <p:nvCxnSpPr>
          <p:cNvPr id="16" name="Straight Arrow Connector 15"/>
          <p:cNvCxnSpPr/>
          <p:nvPr/>
        </p:nvCxnSpPr>
        <p:spPr>
          <a:xfrm flipV="1">
            <a:off x="1674687" y="5157627"/>
            <a:ext cx="205483" cy="53425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2720941" y="5125095"/>
            <a:ext cx="145549" cy="58733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445303" y="4962419"/>
            <a:ext cx="5783956" cy="1323439"/>
          </a:xfrm>
          <a:prstGeom prst="rect">
            <a:avLst/>
          </a:prstGeom>
          <a:noFill/>
        </p:spPr>
        <p:txBody>
          <a:bodyPr wrap="none" rtlCol="0">
            <a:spAutoFit/>
          </a:bodyPr>
          <a:lstStyle/>
          <a:p>
            <a:r>
              <a:rPr lang="en-GB" sz="1600" dirty="0" smtClean="0">
                <a:solidFill>
                  <a:schemeClr val="accent5">
                    <a:lumMod val="10000"/>
                  </a:schemeClr>
                </a:solidFill>
              </a:rPr>
              <a:t>For a given </a:t>
            </a:r>
          </a:p>
          <a:p>
            <a:r>
              <a:rPr lang="en-GB" sz="1600" dirty="0" smtClean="0">
                <a:solidFill>
                  <a:schemeClr val="accent5">
                    <a:lumMod val="10000"/>
                  </a:schemeClr>
                </a:solidFill>
              </a:rPr>
              <a:t>r</a:t>
            </a:r>
            <a:r>
              <a:rPr lang="en-GB" sz="1600" baseline="-25000" dirty="0" smtClean="0">
                <a:solidFill>
                  <a:schemeClr val="accent5">
                    <a:lumMod val="10000"/>
                  </a:schemeClr>
                </a:solidFill>
              </a:rPr>
              <a:t>0</a:t>
            </a:r>
            <a:r>
              <a:rPr lang="en-GB" sz="1600" dirty="0" smtClean="0">
                <a:solidFill>
                  <a:schemeClr val="accent5">
                    <a:lumMod val="10000"/>
                  </a:schemeClr>
                </a:solidFill>
              </a:rPr>
              <a:t> (distance between the first detector layer and the beamline)</a:t>
            </a:r>
          </a:p>
          <a:p>
            <a:r>
              <a:rPr lang="en-GB" sz="1600" dirty="0" smtClean="0">
                <a:solidFill>
                  <a:schemeClr val="accent5">
                    <a:lumMod val="10000"/>
                  </a:schemeClr>
                </a:solidFill>
              </a:rPr>
              <a:t>L</a:t>
            </a:r>
            <a:r>
              <a:rPr lang="en-GB" sz="1600" baseline="-25000" dirty="0" smtClean="0">
                <a:solidFill>
                  <a:schemeClr val="accent5">
                    <a:lumMod val="10000"/>
                  </a:schemeClr>
                </a:solidFill>
              </a:rPr>
              <a:t>0 </a:t>
            </a:r>
            <a:r>
              <a:rPr lang="en-GB" sz="1600" dirty="0" smtClean="0">
                <a:solidFill>
                  <a:schemeClr val="accent5">
                    <a:lumMod val="10000"/>
                  </a:schemeClr>
                </a:solidFill>
              </a:rPr>
              <a:t>(tracker radius)</a:t>
            </a:r>
          </a:p>
          <a:p>
            <a:endParaRPr lang="en-GB" sz="1600" dirty="0" smtClean="0">
              <a:solidFill>
                <a:schemeClr val="accent5">
                  <a:lumMod val="10000"/>
                </a:schemeClr>
              </a:solidFill>
            </a:endParaRPr>
          </a:p>
          <a:p>
            <a:r>
              <a:rPr lang="en-GB" sz="1600" dirty="0" smtClean="0">
                <a:solidFill>
                  <a:schemeClr val="accent6">
                    <a:lumMod val="50000"/>
                  </a:schemeClr>
                </a:solidFill>
              </a:rPr>
              <a:t>there is an optimum number of layers.</a:t>
            </a:r>
            <a:endParaRPr lang="en-GB" sz="1600" baseline="-25000" dirty="0">
              <a:solidFill>
                <a:schemeClr val="accent6">
                  <a:lumMod val="50000"/>
                </a:schemeClr>
              </a:solidFill>
            </a:endParaRPr>
          </a:p>
        </p:txBody>
      </p:sp>
      <p:sp>
        <p:nvSpPr>
          <p:cNvPr id="26" name="TextBox 25"/>
          <p:cNvSpPr txBox="1"/>
          <p:nvPr/>
        </p:nvSpPr>
        <p:spPr>
          <a:xfrm>
            <a:off x="10208844" y="1235004"/>
            <a:ext cx="1648208" cy="307777"/>
          </a:xfrm>
          <a:prstGeom prst="rect">
            <a:avLst/>
          </a:prstGeom>
          <a:noFill/>
        </p:spPr>
        <p:txBody>
          <a:bodyPr wrap="none" rtlCol="0">
            <a:spAutoFit/>
          </a:bodyPr>
          <a:lstStyle/>
          <a:p>
            <a:r>
              <a:rPr lang="en-GB" sz="1400" smtClean="0">
                <a:solidFill>
                  <a:schemeClr val="accent6">
                    <a:lumMod val="50000"/>
                  </a:schemeClr>
                </a:solidFill>
              </a:rPr>
              <a:t>Position resolution</a:t>
            </a:r>
            <a:endParaRPr lang="en-GB" sz="1400" dirty="0">
              <a:solidFill>
                <a:schemeClr val="accent6">
                  <a:lumMod val="50000"/>
                </a:schemeClr>
              </a:solidFill>
            </a:endParaRPr>
          </a:p>
        </p:txBody>
      </p:sp>
      <p:sp>
        <p:nvSpPr>
          <p:cNvPr id="27" name="TextBox 26"/>
          <p:cNvSpPr txBox="1"/>
          <p:nvPr/>
        </p:nvSpPr>
        <p:spPr>
          <a:xfrm>
            <a:off x="10363202" y="3839111"/>
            <a:ext cx="1627369" cy="307777"/>
          </a:xfrm>
          <a:prstGeom prst="rect">
            <a:avLst/>
          </a:prstGeom>
          <a:noFill/>
        </p:spPr>
        <p:txBody>
          <a:bodyPr wrap="none" rtlCol="0">
            <a:spAutoFit/>
          </a:bodyPr>
          <a:lstStyle/>
          <a:p>
            <a:r>
              <a:rPr lang="en-GB" sz="1400" dirty="0" smtClean="0">
                <a:solidFill>
                  <a:schemeClr val="accent6">
                    <a:lumMod val="50000"/>
                  </a:schemeClr>
                </a:solidFill>
              </a:rPr>
              <a:t>Multiple scattering</a:t>
            </a:r>
            <a:endParaRPr lang="en-GB" sz="1400" dirty="0">
              <a:solidFill>
                <a:schemeClr val="accent6">
                  <a:lumMod val="50000"/>
                </a:schemeClr>
              </a:solidFill>
            </a:endParaRPr>
          </a:p>
        </p:txBody>
      </p:sp>
    </p:spTree>
    <p:extLst>
      <p:ext uri="{BB962C8B-B14F-4D97-AF65-F5344CB8AC3E}">
        <p14:creationId xmlns:p14="http://schemas.microsoft.com/office/powerpoint/2010/main" val="13128249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37</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pic>
        <p:nvPicPr>
          <p:cNvPr id="4" name="Picture 3"/>
          <p:cNvPicPr>
            <a:picLocks noChangeAspect="1"/>
          </p:cNvPicPr>
          <p:nvPr/>
        </p:nvPicPr>
        <p:blipFill rotWithShape="1">
          <a:blip r:embed="rId2"/>
          <a:srcRect t="6216"/>
          <a:stretch/>
        </p:blipFill>
        <p:spPr>
          <a:xfrm>
            <a:off x="4222679" y="3272679"/>
            <a:ext cx="6935057" cy="3585321"/>
          </a:xfrm>
          <a:prstGeom prst="rect">
            <a:avLst/>
          </a:prstGeom>
        </p:spPr>
      </p:pic>
      <p:grpSp>
        <p:nvGrpSpPr>
          <p:cNvPr id="9" name="Group 8"/>
          <p:cNvGrpSpPr/>
          <p:nvPr/>
        </p:nvGrpSpPr>
        <p:grpSpPr>
          <a:xfrm>
            <a:off x="3574054" y="3027725"/>
            <a:ext cx="597256" cy="753160"/>
            <a:chOff x="2258960" y="1846197"/>
            <a:chExt cx="597256" cy="753160"/>
          </a:xfrm>
        </p:grpSpPr>
        <p:pic>
          <p:nvPicPr>
            <p:cNvPr id="5" name="Picture 4"/>
            <p:cNvPicPr>
              <a:picLocks noChangeAspect="1"/>
            </p:cNvPicPr>
            <p:nvPr/>
          </p:nvPicPr>
          <p:blipFill rotWithShape="1">
            <a:blip r:embed="rId3"/>
            <a:srcRect r="88101" b="48426"/>
            <a:stretch/>
          </p:blipFill>
          <p:spPr>
            <a:xfrm>
              <a:off x="2294600" y="2075376"/>
              <a:ext cx="530794" cy="523981"/>
            </a:xfrm>
            <a:prstGeom prst="rect">
              <a:avLst/>
            </a:prstGeom>
          </p:spPr>
        </p:pic>
        <p:pic>
          <p:nvPicPr>
            <p:cNvPr id="6" name="Picture 5"/>
            <p:cNvPicPr>
              <a:picLocks noChangeAspect="1"/>
            </p:cNvPicPr>
            <p:nvPr/>
          </p:nvPicPr>
          <p:blipFill>
            <a:blip r:embed="rId4"/>
            <a:stretch>
              <a:fillRect/>
            </a:stretch>
          </p:blipFill>
          <p:spPr>
            <a:xfrm>
              <a:off x="2258960" y="1846197"/>
              <a:ext cx="597256" cy="415042"/>
            </a:xfrm>
            <a:prstGeom prst="rect">
              <a:avLst/>
            </a:prstGeom>
          </p:spPr>
        </p:pic>
        <p:cxnSp>
          <p:nvCxnSpPr>
            <p:cNvPr id="8" name="Straight Connector 7"/>
            <p:cNvCxnSpPr/>
            <p:nvPr/>
          </p:nvCxnSpPr>
          <p:spPr bwMode="auto">
            <a:xfrm>
              <a:off x="2311686" y="2188391"/>
              <a:ext cx="544530" cy="0"/>
            </a:xfrm>
            <a:prstGeom prst="line">
              <a:avLst/>
            </a:prstGeom>
            <a:noFill/>
            <a:ln w="15875" cap="flat" cmpd="sng" algn="ctr">
              <a:solidFill>
                <a:schemeClr val="tx1"/>
              </a:solidFill>
              <a:prstDash val="solid"/>
              <a:round/>
              <a:headEnd type="none" w="med" len="med"/>
              <a:tailEnd type="none" w="med" len="med"/>
            </a:ln>
            <a:effectLst/>
          </p:spPr>
        </p:cxnSp>
      </p:grpSp>
      <p:sp>
        <p:nvSpPr>
          <p:cNvPr id="10" name="TextBox 9"/>
          <p:cNvSpPr txBox="1"/>
          <p:nvPr/>
        </p:nvSpPr>
        <p:spPr>
          <a:xfrm>
            <a:off x="770562" y="945222"/>
            <a:ext cx="10602930" cy="2092881"/>
          </a:xfrm>
          <a:prstGeom prst="rect">
            <a:avLst/>
          </a:prstGeom>
          <a:noFill/>
        </p:spPr>
        <p:txBody>
          <a:bodyPr wrap="square" rtlCol="0">
            <a:spAutoFit/>
          </a:bodyPr>
          <a:lstStyle/>
          <a:p>
            <a:r>
              <a:rPr lang="en-GB" sz="1600" dirty="0" smtClean="0">
                <a:solidFill>
                  <a:srgbClr val="002060"/>
                </a:solidFill>
              </a:rPr>
              <a:t>r</a:t>
            </a:r>
            <a:r>
              <a:rPr lang="en-GB" sz="1600" baseline="-25000" dirty="0" smtClean="0">
                <a:solidFill>
                  <a:srgbClr val="002060"/>
                </a:solidFill>
              </a:rPr>
              <a:t>0</a:t>
            </a:r>
            <a:r>
              <a:rPr lang="en-GB" sz="1600" dirty="0" smtClean="0">
                <a:solidFill>
                  <a:srgbClr val="002060"/>
                </a:solidFill>
              </a:rPr>
              <a:t>=5cm, L</a:t>
            </a:r>
            <a:r>
              <a:rPr lang="en-GB" sz="1600" baseline="-25000" dirty="0" smtClean="0">
                <a:solidFill>
                  <a:srgbClr val="002060"/>
                </a:solidFill>
              </a:rPr>
              <a:t>0</a:t>
            </a:r>
            <a:r>
              <a:rPr lang="en-GB" sz="1600" dirty="0" smtClean="0">
                <a:solidFill>
                  <a:srgbClr val="002060"/>
                </a:solidFill>
              </a:rPr>
              <a:t>=125cm</a:t>
            </a:r>
          </a:p>
          <a:p>
            <a:endParaRPr lang="en-GB" sz="1600" dirty="0" smtClean="0">
              <a:solidFill>
                <a:srgbClr val="002060"/>
              </a:solidFill>
            </a:endParaRPr>
          </a:p>
          <a:p>
            <a:r>
              <a:rPr lang="en-GB" sz="1600" dirty="0" smtClean="0">
                <a:solidFill>
                  <a:schemeClr val="accent6">
                    <a:lumMod val="50000"/>
                  </a:schemeClr>
                </a:solidFill>
              </a:rPr>
              <a:t>Effect from multiple scattering on d</a:t>
            </a:r>
            <a:r>
              <a:rPr lang="en-GB" sz="1600" baseline="-25000" dirty="0" smtClean="0">
                <a:solidFill>
                  <a:schemeClr val="accent6">
                    <a:lumMod val="50000"/>
                  </a:schemeClr>
                </a:solidFill>
              </a:rPr>
              <a:t>0</a:t>
            </a:r>
            <a:r>
              <a:rPr lang="en-GB" sz="1600" dirty="0" smtClean="0">
                <a:solidFill>
                  <a:schemeClr val="accent6">
                    <a:lumMod val="50000"/>
                  </a:schemeClr>
                </a:solidFill>
              </a:rPr>
              <a:t> resolution almost independent of number of layers</a:t>
            </a:r>
          </a:p>
          <a:p>
            <a:endParaRPr lang="en-GB" sz="1600" dirty="0" smtClean="0">
              <a:solidFill>
                <a:srgbClr val="002060"/>
              </a:solidFill>
            </a:endParaRPr>
          </a:p>
          <a:p>
            <a:r>
              <a:rPr lang="en-GB" sz="1600" dirty="0" smtClean="0">
                <a:solidFill>
                  <a:srgbClr val="002060"/>
                </a:solidFill>
              </a:rPr>
              <a:t>Another layer gives more information but destroys the new information by the scattering in it’s material.</a:t>
            </a:r>
          </a:p>
          <a:p>
            <a:endParaRPr lang="en-GB" sz="1600" dirty="0">
              <a:solidFill>
                <a:srgbClr val="002060"/>
              </a:solidFill>
            </a:endParaRPr>
          </a:p>
          <a:p>
            <a:r>
              <a:rPr lang="en-GB" sz="1600" dirty="0" smtClean="0">
                <a:solidFill>
                  <a:schemeClr val="accent6">
                    <a:lumMod val="50000"/>
                  </a:schemeClr>
                </a:solidFill>
              </a:rPr>
              <a:t>Material budget of the first layer and distance of the first layer to the </a:t>
            </a:r>
            <a:r>
              <a:rPr lang="en-GB" sz="1600" dirty="0" err="1" smtClean="0">
                <a:solidFill>
                  <a:schemeClr val="accent6">
                    <a:lumMod val="50000"/>
                  </a:schemeClr>
                </a:solidFill>
              </a:rPr>
              <a:t>beampine</a:t>
            </a:r>
            <a:r>
              <a:rPr lang="en-GB" sz="1600" dirty="0" smtClean="0">
                <a:solidFill>
                  <a:schemeClr val="accent6">
                    <a:lumMod val="50000"/>
                  </a:schemeClr>
                </a:solidFill>
              </a:rPr>
              <a:t> are the key contributors !</a:t>
            </a:r>
            <a:endParaRPr lang="en-GB" sz="1600" dirty="0">
              <a:solidFill>
                <a:schemeClr val="accent6">
                  <a:lumMod val="50000"/>
                </a:schemeClr>
              </a:solidFill>
            </a:endParaRPr>
          </a:p>
          <a:p>
            <a:endParaRPr lang="en-GB" dirty="0"/>
          </a:p>
        </p:txBody>
      </p:sp>
      <p:sp>
        <p:nvSpPr>
          <p:cNvPr id="11" name="Text Box 4"/>
          <p:cNvSpPr txBox="1">
            <a:spLocks noChangeArrowheads="1"/>
          </p:cNvSpPr>
          <p:nvPr/>
        </p:nvSpPr>
        <p:spPr bwMode="auto">
          <a:xfrm>
            <a:off x="1524000" y="124327"/>
            <a:ext cx="9144000" cy="480131"/>
          </a:xfrm>
          <a:prstGeom prst="rect">
            <a:avLst/>
          </a:prstGeom>
          <a:noFill/>
          <a:ln>
            <a:noFill/>
          </a:ln>
        </p:spPr>
        <p:txBody>
          <a:bodyPr wrap="squar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defTabSz="914400" fontAlgn="base">
              <a:lnSpc>
                <a:spcPct val="90000"/>
              </a:lnSpc>
              <a:spcBef>
                <a:spcPct val="0"/>
              </a:spcBef>
              <a:spcAft>
                <a:spcPct val="0"/>
              </a:spcAft>
              <a:buClr>
                <a:srgbClr val="008000"/>
              </a:buClr>
              <a:buSzPct val="70000"/>
            </a:pPr>
            <a:r>
              <a:rPr lang="en-US" sz="2800" dirty="0">
                <a:solidFill>
                  <a:srgbClr val="FF0000"/>
                </a:solidFill>
                <a:latin typeface="Calibri" charset="0"/>
                <a:cs typeface="Calibri" charset="0"/>
              </a:rPr>
              <a:t>Transverse Impact Parameter Resolution</a:t>
            </a:r>
          </a:p>
        </p:txBody>
      </p:sp>
    </p:spTree>
    <p:extLst>
      <p:ext uri="{BB962C8B-B14F-4D97-AF65-F5344CB8AC3E}">
        <p14:creationId xmlns:p14="http://schemas.microsoft.com/office/powerpoint/2010/main" val="16112507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38</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sp>
        <p:nvSpPr>
          <p:cNvPr id="13" name="Text Box 4"/>
          <p:cNvSpPr txBox="1">
            <a:spLocks noChangeArrowheads="1"/>
          </p:cNvSpPr>
          <p:nvPr/>
        </p:nvSpPr>
        <p:spPr bwMode="auto">
          <a:xfrm>
            <a:off x="1524000" y="124327"/>
            <a:ext cx="9144000" cy="480131"/>
          </a:xfrm>
          <a:prstGeom prst="rect">
            <a:avLst/>
          </a:prstGeom>
          <a:noFill/>
          <a:ln>
            <a:noFill/>
          </a:ln>
        </p:spPr>
        <p:txBody>
          <a:bodyPr wrap="square">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defTabSz="914400" fontAlgn="base">
              <a:lnSpc>
                <a:spcPct val="90000"/>
              </a:lnSpc>
              <a:spcBef>
                <a:spcPct val="0"/>
              </a:spcBef>
              <a:spcAft>
                <a:spcPct val="0"/>
              </a:spcAft>
              <a:buClr>
                <a:srgbClr val="008000"/>
              </a:buClr>
              <a:buSzPct val="70000"/>
            </a:pPr>
            <a:r>
              <a:rPr lang="en-US" sz="2800" dirty="0">
                <a:solidFill>
                  <a:srgbClr val="FF0000"/>
                </a:solidFill>
                <a:latin typeface="Calibri" charset="0"/>
                <a:cs typeface="Calibri" charset="0"/>
              </a:rPr>
              <a:t>Longitudinal Impact Parameter Resolution</a:t>
            </a:r>
          </a:p>
        </p:txBody>
      </p:sp>
      <p:pic>
        <p:nvPicPr>
          <p:cNvPr id="4" name="Picture 3"/>
          <p:cNvPicPr>
            <a:picLocks noChangeAspect="1"/>
          </p:cNvPicPr>
          <p:nvPr/>
        </p:nvPicPr>
        <p:blipFill>
          <a:blip r:embed="rId2"/>
          <a:stretch>
            <a:fillRect/>
          </a:stretch>
        </p:blipFill>
        <p:spPr>
          <a:xfrm>
            <a:off x="6099336" y="1628388"/>
            <a:ext cx="4459704" cy="1463872"/>
          </a:xfrm>
          <a:prstGeom prst="rect">
            <a:avLst/>
          </a:prstGeom>
        </p:spPr>
      </p:pic>
      <p:pic>
        <p:nvPicPr>
          <p:cNvPr id="6" name="Picture 5"/>
          <p:cNvPicPr>
            <a:picLocks noChangeAspect="1"/>
          </p:cNvPicPr>
          <p:nvPr/>
        </p:nvPicPr>
        <p:blipFill>
          <a:blip r:embed="rId3"/>
          <a:stretch>
            <a:fillRect/>
          </a:stretch>
        </p:blipFill>
        <p:spPr>
          <a:xfrm>
            <a:off x="6289239" y="3452117"/>
            <a:ext cx="3409712" cy="1193399"/>
          </a:xfrm>
          <a:prstGeom prst="rect">
            <a:avLst/>
          </a:prstGeom>
        </p:spPr>
      </p:pic>
      <p:pic>
        <p:nvPicPr>
          <p:cNvPr id="7" name="Picture 6"/>
          <p:cNvPicPr>
            <a:picLocks noChangeAspect="1"/>
          </p:cNvPicPr>
          <p:nvPr/>
        </p:nvPicPr>
        <p:blipFill>
          <a:blip r:embed="rId4"/>
          <a:stretch>
            <a:fillRect/>
          </a:stretch>
        </p:blipFill>
        <p:spPr>
          <a:xfrm>
            <a:off x="1227457" y="4392570"/>
            <a:ext cx="2593808" cy="605853"/>
          </a:xfrm>
          <a:prstGeom prst="rect">
            <a:avLst/>
          </a:prstGeom>
        </p:spPr>
      </p:pic>
      <p:pic>
        <p:nvPicPr>
          <p:cNvPr id="14" name="Picture 13"/>
          <p:cNvPicPr>
            <a:picLocks noChangeAspect="1"/>
          </p:cNvPicPr>
          <p:nvPr/>
        </p:nvPicPr>
        <p:blipFill>
          <a:blip r:embed="rId5"/>
          <a:stretch>
            <a:fillRect/>
          </a:stretch>
        </p:blipFill>
        <p:spPr>
          <a:xfrm>
            <a:off x="1007083" y="1224459"/>
            <a:ext cx="3801223" cy="2428006"/>
          </a:xfrm>
          <a:prstGeom prst="rect">
            <a:avLst/>
          </a:prstGeom>
        </p:spPr>
      </p:pic>
      <p:sp>
        <p:nvSpPr>
          <p:cNvPr id="5" name="TextBox 4"/>
          <p:cNvSpPr txBox="1"/>
          <p:nvPr/>
        </p:nvSpPr>
        <p:spPr>
          <a:xfrm>
            <a:off x="5568593" y="5054885"/>
            <a:ext cx="5904180" cy="923330"/>
          </a:xfrm>
          <a:prstGeom prst="rect">
            <a:avLst/>
          </a:prstGeom>
          <a:noFill/>
        </p:spPr>
        <p:txBody>
          <a:bodyPr wrap="none" rtlCol="0">
            <a:spAutoFit/>
          </a:bodyPr>
          <a:lstStyle/>
          <a:p>
            <a:r>
              <a:rPr lang="en-GB" dirty="0" smtClean="0">
                <a:solidFill>
                  <a:srgbClr val="002060"/>
                </a:solidFill>
              </a:rPr>
              <a:t>M.S. contribution is independent of the number of layers</a:t>
            </a:r>
          </a:p>
          <a:p>
            <a:endParaRPr lang="en-GB" dirty="0">
              <a:solidFill>
                <a:srgbClr val="002060"/>
              </a:solidFill>
            </a:endParaRPr>
          </a:p>
          <a:p>
            <a:r>
              <a:rPr lang="en-GB" dirty="0" smtClean="0">
                <a:solidFill>
                  <a:schemeClr val="accent6">
                    <a:lumMod val="50000"/>
                  </a:schemeClr>
                </a:solidFill>
              </a:rPr>
              <a:t>Two layers as good as any number of layers !</a:t>
            </a:r>
            <a:endParaRPr lang="en-GB" dirty="0">
              <a:solidFill>
                <a:schemeClr val="accent6">
                  <a:lumMod val="50000"/>
                </a:schemeClr>
              </a:solidFill>
            </a:endParaRPr>
          </a:p>
        </p:txBody>
      </p:sp>
      <p:sp>
        <p:nvSpPr>
          <p:cNvPr id="10" name="TextBox 9"/>
          <p:cNvSpPr txBox="1"/>
          <p:nvPr/>
        </p:nvSpPr>
        <p:spPr>
          <a:xfrm>
            <a:off x="585627" y="5712432"/>
            <a:ext cx="1648208" cy="307777"/>
          </a:xfrm>
          <a:prstGeom prst="rect">
            <a:avLst/>
          </a:prstGeom>
          <a:noFill/>
        </p:spPr>
        <p:txBody>
          <a:bodyPr wrap="none" rtlCol="0">
            <a:spAutoFit/>
          </a:bodyPr>
          <a:lstStyle/>
          <a:p>
            <a:r>
              <a:rPr lang="en-GB" sz="1400" dirty="0" smtClean="0"/>
              <a:t>Position resolution</a:t>
            </a:r>
            <a:endParaRPr lang="en-GB" sz="1400" dirty="0"/>
          </a:p>
        </p:txBody>
      </p:sp>
      <p:sp>
        <p:nvSpPr>
          <p:cNvPr id="11" name="TextBox 10"/>
          <p:cNvSpPr txBox="1"/>
          <p:nvPr/>
        </p:nvSpPr>
        <p:spPr>
          <a:xfrm>
            <a:off x="2351071" y="5710719"/>
            <a:ext cx="1627369" cy="307777"/>
          </a:xfrm>
          <a:prstGeom prst="rect">
            <a:avLst/>
          </a:prstGeom>
          <a:noFill/>
        </p:spPr>
        <p:txBody>
          <a:bodyPr wrap="none" rtlCol="0">
            <a:spAutoFit/>
          </a:bodyPr>
          <a:lstStyle/>
          <a:p>
            <a:r>
              <a:rPr lang="en-GB" sz="1400" dirty="0" smtClean="0"/>
              <a:t>Multiple scattering</a:t>
            </a:r>
            <a:endParaRPr lang="en-GB" sz="1400" dirty="0"/>
          </a:p>
        </p:txBody>
      </p:sp>
      <p:cxnSp>
        <p:nvCxnSpPr>
          <p:cNvPr id="12" name="Straight Arrow Connector 11"/>
          <p:cNvCxnSpPr/>
          <p:nvPr/>
        </p:nvCxnSpPr>
        <p:spPr>
          <a:xfrm flipV="1">
            <a:off x="1489752" y="5085707"/>
            <a:ext cx="205483" cy="53425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2536006" y="5053175"/>
            <a:ext cx="145549" cy="58733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330764" y="2297450"/>
            <a:ext cx="1648208" cy="307777"/>
          </a:xfrm>
          <a:prstGeom prst="rect">
            <a:avLst/>
          </a:prstGeom>
          <a:noFill/>
        </p:spPr>
        <p:txBody>
          <a:bodyPr wrap="none" rtlCol="0">
            <a:spAutoFit/>
          </a:bodyPr>
          <a:lstStyle/>
          <a:p>
            <a:r>
              <a:rPr lang="en-GB" sz="1400" smtClean="0">
                <a:solidFill>
                  <a:schemeClr val="accent6">
                    <a:lumMod val="50000"/>
                  </a:schemeClr>
                </a:solidFill>
              </a:rPr>
              <a:t>Position resolution</a:t>
            </a:r>
            <a:endParaRPr lang="en-GB" sz="1400" dirty="0">
              <a:solidFill>
                <a:schemeClr val="accent6">
                  <a:lumMod val="50000"/>
                </a:schemeClr>
              </a:solidFill>
            </a:endParaRPr>
          </a:p>
        </p:txBody>
      </p:sp>
      <p:sp>
        <p:nvSpPr>
          <p:cNvPr id="17" name="TextBox 16"/>
          <p:cNvSpPr txBox="1"/>
          <p:nvPr/>
        </p:nvSpPr>
        <p:spPr>
          <a:xfrm>
            <a:off x="10293533" y="4065534"/>
            <a:ext cx="1627369" cy="307777"/>
          </a:xfrm>
          <a:prstGeom prst="rect">
            <a:avLst/>
          </a:prstGeom>
          <a:noFill/>
        </p:spPr>
        <p:txBody>
          <a:bodyPr wrap="none" rtlCol="0">
            <a:spAutoFit/>
          </a:bodyPr>
          <a:lstStyle/>
          <a:p>
            <a:r>
              <a:rPr lang="en-GB" sz="1400" dirty="0" smtClean="0">
                <a:solidFill>
                  <a:schemeClr val="accent6">
                    <a:lumMod val="50000"/>
                  </a:schemeClr>
                </a:solidFill>
              </a:rPr>
              <a:t>Multiple scattering</a:t>
            </a:r>
            <a:endParaRPr lang="en-GB" sz="1400" dirty="0">
              <a:solidFill>
                <a:schemeClr val="accent6">
                  <a:lumMod val="50000"/>
                </a:schemeClr>
              </a:solidFill>
            </a:endParaRPr>
          </a:p>
        </p:txBody>
      </p:sp>
    </p:spTree>
    <p:extLst>
      <p:ext uri="{BB962C8B-B14F-4D97-AF65-F5344CB8AC3E}">
        <p14:creationId xmlns:p14="http://schemas.microsoft.com/office/powerpoint/2010/main" val="5338597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524001" y="1"/>
            <a:ext cx="9143999" cy="461665"/>
          </a:xfrm>
          <a:prstGeom prst="rect">
            <a:avLst/>
          </a:prstGeom>
          <a:noFill/>
        </p:spPr>
        <p:txBody>
          <a:bodyPr wrap="square" rtlCol="0">
            <a:spAutoFit/>
          </a:bodyPr>
          <a:lstStyle/>
          <a:p>
            <a:pPr algn="ctr"/>
            <a:r>
              <a:rPr lang="de-DE" sz="2400" b="1" dirty="0" err="1" smtClean="0">
                <a:solidFill>
                  <a:srgbClr val="FF0000"/>
                </a:solidFill>
                <a:latin typeface="Calibri"/>
              </a:rPr>
              <a:t>Momentum</a:t>
            </a:r>
            <a:r>
              <a:rPr lang="de-DE" sz="2400" b="1" dirty="0" smtClean="0">
                <a:solidFill>
                  <a:srgbClr val="FF0000"/>
                </a:solidFill>
                <a:latin typeface="Calibri"/>
              </a:rPr>
              <a:t> </a:t>
            </a:r>
            <a:r>
              <a:rPr lang="de-DE" sz="2400" b="1" dirty="0" err="1" smtClean="0">
                <a:solidFill>
                  <a:srgbClr val="FF0000"/>
                </a:solidFill>
                <a:latin typeface="Calibri"/>
              </a:rPr>
              <a:t>resolution</a:t>
            </a:r>
            <a:endParaRPr lang="de-DE" sz="2400" b="1" dirty="0">
              <a:solidFill>
                <a:srgbClr val="FF0000"/>
              </a:solidFill>
              <a:latin typeface="Calibri"/>
            </a:endParaRPr>
          </a:p>
        </p:txBody>
      </p:sp>
      <p:pic>
        <p:nvPicPr>
          <p:cNvPr id="4" name="Picture 3"/>
          <p:cNvPicPr>
            <a:picLocks noChangeAspect="1"/>
          </p:cNvPicPr>
          <p:nvPr/>
        </p:nvPicPr>
        <p:blipFill rotWithShape="1">
          <a:blip r:embed="rId2"/>
          <a:srcRect b="58188"/>
          <a:stretch/>
        </p:blipFill>
        <p:spPr>
          <a:xfrm>
            <a:off x="5512249" y="1889108"/>
            <a:ext cx="4701141" cy="1277976"/>
          </a:xfrm>
          <a:prstGeom prst="rect">
            <a:avLst/>
          </a:prstGeom>
        </p:spPr>
      </p:pic>
      <p:pic>
        <p:nvPicPr>
          <p:cNvPr id="31" name="Picture 30"/>
          <p:cNvPicPr>
            <a:picLocks noChangeAspect="1"/>
          </p:cNvPicPr>
          <p:nvPr/>
        </p:nvPicPr>
        <p:blipFill rotWithShape="1">
          <a:blip r:embed="rId3"/>
          <a:srcRect r="51194" b="10102"/>
          <a:stretch/>
        </p:blipFill>
        <p:spPr>
          <a:xfrm>
            <a:off x="641988" y="278674"/>
            <a:ext cx="2975859" cy="2392953"/>
          </a:xfrm>
          <a:prstGeom prst="rect">
            <a:avLst/>
          </a:prstGeom>
        </p:spPr>
      </p:pic>
      <p:pic>
        <p:nvPicPr>
          <p:cNvPr id="33" name="Picture 32"/>
          <p:cNvPicPr>
            <a:picLocks noChangeAspect="1"/>
          </p:cNvPicPr>
          <p:nvPr/>
        </p:nvPicPr>
        <p:blipFill>
          <a:blip r:embed="rId4"/>
          <a:stretch>
            <a:fillRect/>
          </a:stretch>
        </p:blipFill>
        <p:spPr>
          <a:xfrm>
            <a:off x="555725" y="2815796"/>
            <a:ext cx="3183151" cy="2033216"/>
          </a:xfrm>
          <a:prstGeom prst="rect">
            <a:avLst/>
          </a:prstGeom>
        </p:spPr>
      </p:pic>
      <p:pic>
        <p:nvPicPr>
          <p:cNvPr id="42" name="Picture 41"/>
          <p:cNvPicPr>
            <a:picLocks noChangeAspect="1"/>
          </p:cNvPicPr>
          <p:nvPr/>
        </p:nvPicPr>
        <p:blipFill rotWithShape="1">
          <a:blip r:embed="rId2"/>
          <a:srcRect t="41522"/>
          <a:stretch/>
        </p:blipFill>
        <p:spPr>
          <a:xfrm>
            <a:off x="5648312" y="3990482"/>
            <a:ext cx="4805548" cy="1827087"/>
          </a:xfrm>
          <a:prstGeom prst="rect">
            <a:avLst/>
          </a:prstGeom>
        </p:spPr>
      </p:pic>
      <p:pic>
        <p:nvPicPr>
          <p:cNvPr id="5" name="Picture 4"/>
          <p:cNvPicPr>
            <a:picLocks noChangeAspect="1"/>
          </p:cNvPicPr>
          <p:nvPr/>
        </p:nvPicPr>
        <p:blipFill>
          <a:blip r:embed="rId5"/>
          <a:stretch>
            <a:fillRect/>
          </a:stretch>
        </p:blipFill>
        <p:spPr>
          <a:xfrm>
            <a:off x="724899" y="4985178"/>
            <a:ext cx="3703263" cy="678399"/>
          </a:xfrm>
          <a:prstGeom prst="rect">
            <a:avLst/>
          </a:prstGeom>
        </p:spPr>
      </p:pic>
      <p:sp>
        <p:nvSpPr>
          <p:cNvPr id="43" name="TextBox 42"/>
          <p:cNvSpPr txBox="1"/>
          <p:nvPr/>
        </p:nvSpPr>
        <p:spPr>
          <a:xfrm>
            <a:off x="357147" y="6359704"/>
            <a:ext cx="1555747" cy="307777"/>
          </a:xfrm>
          <a:prstGeom prst="rect">
            <a:avLst/>
          </a:prstGeom>
          <a:noFill/>
        </p:spPr>
        <p:txBody>
          <a:bodyPr wrap="none" rtlCol="0">
            <a:spAutoFit/>
          </a:bodyPr>
          <a:lstStyle/>
          <a:p>
            <a:r>
              <a:rPr lang="en-GB" sz="1400" dirty="0" smtClean="0"/>
              <a:t>Position resolution</a:t>
            </a:r>
            <a:endParaRPr lang="en-GB" sz="1400" dirty="0"/>
          </a:p>
        </p:txBody>
      </p:sp>
      <p:sp>
        <p:nvSpPr>
          <p:cNvPr id="44" name="TextBox 43"/>
          <p:cNvSpPr txBox="1"/>
          <p:nvPr/>
        </p:nvSpPr>
        <p:spPr>
          <a:xfrm>
            <a:off x="2166136" y="6357991"/>
            <a:ext cx="1627369" cy="307777"/>
          </a:xfrm>
          <a:prstGeom prst="rect">
            <a:avLst/>
          </a:prstGeom>
          <a:noFill/>
        </p:spPr>
        <p:txBody>
          <a:bodyPr wrap="none" rtlCol="0">
            <a:spAutoFit/>
          </a:bodyPr>
          <a:lstStyle/>
          <a:p>
            <a:r>
              <a:rPr lang="en-GB" sz="1400" dirty="0" smtClean="0"/>
              <a:t>Multiple scattering</a:t>
            </a:r>
            <a:endParaRPr lang="en-GB" sz="1400" dirty="0"/>
          </a:p>
        </p:txBody>
      </p:sp>
      <p:cxnSp>
        <p:nvCxnSpPr>
          <p:cNvPr id="45" name="Straight Arrow Connector 44"/>
          <p:cNvCxnSpPr/>
          <p:nvPr/>
        </p:nvCxnSpPr>
        <p:spPr>
          <a:xfrm flipV="1">
            <a:off x="1304817" y="5732979"/>
            <a:ext cx="205483" cy="53425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2351071" y="5700447"/>
            <a:ext cx="145549" cy="58733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377005" y="639640"/>
            <a:ext cx="4724937" cy="923330"/>
          </a:xfrm>
          <a:prstGeom prst="rect">
            <a:avLst/>
          </a:prstGeom>
          <a:noFill/>
        </p:spPr>
        <p:txBody>
          <a:bodyPr wrap="square" rtlCol="0">
            <a:spAutoFit/>
          </a:bodyPr>
          <a:lstStyle/>
          <a:p>
            <a:r>
              <a:rPr lang="en-GB" dirty="0" smtClean="0">
                <a:solidFill>
                  <a:srgbClr val="002060"/>
                </a:solidFill>
              </a:rPr>
              <a:t>Momentum measurement by measuring the curvature of a track in the B-field</a:t>
            </a:r>
          </a:p>
          <a:p>
            <a:endParaRPr lang="en-GB" dirty="0">
              <a:solidFill>
                <a:srgbClr val="002060"/>
              </a:solidFill>
            </a:endParaRPr>
          </a:p>
        </p:txBody>
      </p:sp>
      <p:sp>
        <p:nvSpPr>
          <p:cNvPr id="49" name="TextBox 48"/>
          <p:cNvSpPr txBox="1"/>
          <p:nvPr/>
        </p:nvSpPr>
        <p:spPr>
          <a:xfrm>
            <a:off x="10165301" y="2297450"/>
            <a:ext cx="1648208" cy="307777"/>
          </a:xfrm>
          <a:prstGeom prst="rect">
            <a:avLst/>
          </a:prstGeom>
          <a:noFill/>
        </p:spPr>
        <p:txBody>
          <a:bodyPr wrap="none" rtlCol="0">
            <a:spAutoFit/>
          </a:bodyPr>
          <a:lstStyle/>
          <a:p>
            <a:r>
              <a:rPr lang="en-GB" sz="1400" smtClean="0">
                <a:solidFill>
                  <a:srgbClr val="009D00">
                    <a:lumMod val="50000"/>
                  </a:srgbClr>
                </a:solidFill>
                <a:latin typeface="Arial"/>
              </a:rPr>
              <a:t>Position resolution</a:t>
            </a:r>
            <a:endParaRPr lang="en-GB" sz="1400" dirty="0">
              <a:solidFill>
                <a:srgbClr val="009D00">
                  <a:lumMod val="50000"/>
                </a:srgbClr>
              </a:solidFill>
              <a:latin typeface="Arial"/>
            </a:endParaRPr>
          </a:p>
        </p:txBody>
      </p:sp>
      <p:sp>
        <p:nvSpPr>
          <p:cNvPr id="51" name="TextBox 50"/>
          <p:cNvSpPr txBox="1"/>
          <p:nvPr/>
        </p:nvSpPr>
        <p:spPr>
          <a:xfrm>
            <a:off x="10206448" y="4797054"/>
            <a:ext cx="1627369" cy="307777"/>
          </a:xfrm>
          <a:prstGeom prst="rect">
            <a:avLst/>
          </a:prstGeom>
          <a:noFill/>
        </p:spPr>
        <p:txBody>
          <a:bodyPr wrap="none" rtlCol="0">
            <a:spAutoFit/>
          </a:bodyPr>
          <a:lstStyle/>
          <a:p>
            <a:r>
              <a:rPr lang="en-GB" sz="1400" dirty="0" smtClean="0">
                <a:solidFill>
                  <a:srgbClr val="009D00">
                    <a:lumMod val="50000"/>
                  </a:srgbClr>
                </a:solidFill>
                <a:latin typeface="Arial"/>
              </a:rPr>
              <a:t>Multiple scattering</a:t>
            </a:r>
            <a:endParaRPr lang="en-GB" sz="1400" dirty="0">
              <a:solidFill>
                <a:srgbClr val="009D00">
                  <a:lumMod val="50000"/>
                </a:srgbClr>
              </a:solidFill>
              <a:latin typeface="Arial"/>
            </a:endParaRPr>
          </a:p>
        </p:txBody>
      </p:sp>
    </p:spTree>
    <p:extLst>
      <p:ext uri="{BB962C8B-B14F-4D97-AF65-F5344CB8AC3E}">
        <p14:creationId xmlns:p14="http://schemas.microsoft.com/office/powerpoint/2010/main" val="2507922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1"/>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8A13D507-5308-EB4B-86CD-7A2087D6F4C4}" type="slidenum">
              <a:rPr lang="en-US" sz="1000" b="0">
                <a:latin typeface="Times New Roman" charset="0"/>
              </a:rPr>
              <a:pPr/>
              <a:t>4</a:t>
            </a:fld>
            <a:endParaRPr lang="en-US" sz="1000" b="0">
              <a:latin typeface="Times New Roman" charset="0"/>
            </a:endParaRPr>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32771" name="Rectangle 2"/>
          <p:cNvSpPr>
            <a:spLocks noChangeArrowheads="1"/>
          </p:cNvSpPr>
          <p:nvPr/>
        </p:nvSpPr>
        <p:spPr bwMode="auto">
          <a:xfrm>
            <a:off x="2674172" y="272528"/>
            <a:ext cx="7086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32772" name="Rectangle 6"/>
          <p:cNvSpPr>
            <a:spLocks noChangeArrowheads="1"/>
          </p:cNvSpPr>
          <p:nvPr/>
        </p:nvSpPr>
        <p:spPr bwMode="auto">
          <a:xfrm>
            <a:off x="1129553" y="1861073"/>
            <a:ext cx="4876800" cy="3970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ja-JP" altLang="en-US">
                <a:solidFill>
                  <a:srgbClr val="002060"/>
                </a:solidFill>
              </a:rPr>
              <a:t>“</a:t>
            </a:r>
            <a:r>
              <a:rPr lang="en-US" altLang="ja-JP" dirty="0">
                <a:solidFill>
                  <a:srgbClr val="002060"/>
                </a:solidFill>
              </a:rPr>
              <a:t>New directions in science are launched by new tools much more often than by new concepts.</a:t>
            </a:r>
          </a:p>
          <a:p>
            <a:endParaRPr lang="en-US" dirty="0">
              <a:solidFill>
                <a:srgbClr val="002060"/>
              </a:solidFill>
            </a:endParaRPr>
          </a:p>
          <a:p>
            <a:r>
              <a:rPr lang="en-US" dirty="0">
                <a:solidFill>
                  <a:srgbClr val="008000"/>
                </a:solidFill>
              </a:rPr>
              <a:t>The effect of a concept-driven revolution is to explain old things in new ways.</a:t>
            </a:r>
          </a:p>
          <a:p>
            <a:endParaRPr lang="en-US" dirty="0">
              <a:solidFill>
                <a:srgbClr val="002060"/>
              </a:solidFill>
            </a:endParaRPr>
          </a:p>
          <a:p>
            <a:r>
              <a:rPr lang="en-US" dirty="0">
                <a:solidFill>
                  <a:srgbClr val="002060"/>
                </a:solidFill>
              </a:rPr>
              <a:t>The effect of a tool-driven revolution is to discover new things that have to be explained</a:t>
            </a:r>
            <a:r>
              <a:rPr lang="ja-JP" altLang="en-US" dirty="0">
                <a:solidFill>
                  <a:srgbClr val="002060"/>
                </a:solidFill>
              </a:rPr>
              <a:t>”</a:t>
            </a:r>
            <a:endParaRPr lang="en-US" altLang="ja-JP" dirty="0">
              <a:solidFill>
                <a:srgbClr val="002060"/>
              </a:solidFill>
            </a:endParaRPr>
          </a:p>
          <a:p>
            <a:endParaRPr lang="en-US" dirty="0">
              <a:solidFill>
                <a:srgbClr val="002060"/>
              </a:solidFill>
            </a:endParaRPr>
          </a:p>
          <a:p>
            <a:r>
              <a:rPr lang="en-US" dirty="0">
                <a:solidFill>
                  <a:srgbClr val="008000"/>
                </a:solidFill>
              </a:rPr>
              <a:t>From Freeman Dyson </a:t>
            </a:r>
            <a:r>
              <a:rPr lang="ja-JP" altLang="en-US" dirty="0">
                <a:solidFill>
                  <a:srgbClr val="008000"/>
                </a:solidFill>
              </a:rPr>
              <a:t>‘</a:t>
            </a:r>
            <a:r>
              <a:rPr lang="en-US" altLang="ja-JP" dirty="0">
                <a:solidFill>
                  <a:srgbClr val="008000"/>
                </a:solidFill>
              </a:rPr>
              <a:t>Imagined Worlds</a:t>
            </a:r>
            <a:r>
              <a:rPr lang="ja-JP" altLang="en-US" dirty="0">
                <a:solidFill>
                  <a:srgbClr val="008000"/>
                </a:solidFill>
              </a:rPr>
              <a:t>’</a:t>
            </a:r>
            <a:endParaRPr lang="en-US" altLang="ja-JP" dirty="0">
              <a:solidFill>
                <a:srgbClr val="008000"/>
              </a:solidFill>
            </a:endParaRPr>
          </a:p>
          <a:p>
            <a:endParaRPr lang="en-US" dirty="0">
              <a:solidFill>
                <a:srgbClr val="008000"/>
              </a:solidFill>
            </a:endParaRPr>
          </a:p>
          <a:p>
            <a:endParaRPr lang="en-US" dirty="0">
              <a:solidFill>
                <a:srgbClr val="008000"/>
              </a:solidFill>
            </a:endParaRPr>
          </a:p>
        </p:txBody>
      </p:sp>
      <p:pic>
        <p:nvPicPr>
          <p:cNvPr id="32773" name="Picture 2" descr="File:Freeman Dyso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0706" y="1307055"/>
            <a:ext cx="31496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208906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905000" y="762000"/>
            <a:ext cx="2819400" cy="2209800"/>
            <a:chOff x="304800" y="3581400"/>
            <a:chExt cx="3733800" cy="2743200"/>
          </a:xfrm>
        </p:grpSpPr>
        <p:pic>
          <p:nvPicPr>
            <p:cNvPr id="7" name="Picture 6"/>
            <p:cNvPicPr>
              <a:picLocks noChangeAspect="1"/>
            </p:cNvPicPr>
            <p:nvPr/>
          </p:nvPicPr>
          <p:blipFill>
            <a:blip r:embed="rId2"/>
            <a:stretch>
              <a:fillRect/>
            </a:stretch>
          </p:blipFill>
          <p:spPr>
            <a:xfrm>
              <a:off x="304800" y="3581400"/>
              <a:ext cx="3663360" cy="2743200"/>
            </a:xfrm>
            <a:prstGeom prst="rect">
              <a:avLst/>
            </a:prstGeom>
          </p:spPr>
        </p:pic>
        <p:sp>
          <p:nvSpPr>
            <p:cNvPr id="13" name="Rectangle 12"/>
            <p:cNvSpPr/>
            <p:nvPr/>
          </p:nvSpPr>
          <p:spPr>
            <a:xfrm>
              <a:off x="2362200" y="3657600"/>
              <a:ext cx="1676400" cy="381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914400" eaLnBrk="0" fontAlgn="base" hangingPunct="0">
                <a:lnSpc>
                  <a:spcPct val="90000"/>
                </a:lnSpc>
                <a:spcBef>
                  <a:spcPct val="0"/>
                </a:spcBef>
                <a:spcAft>
                  <a:spcPct val="0"/>
                </a:spcAft>
                <a:buClr>
                  <a:srgbClr val="008000"/>
                </a:buClr>
                <a:buSzPct val="70000"/>
              </a:pPr>
              <a:endParaRPr lang="de-DE" sz="1500" b="1">
                <a:solidFill>
                  <a:srgbClr val="000000"/>
                </a:solidFill>
                <a:latin typeface="Arial"/>
              </a:endParaRPr>
            </a:p>
          </p:txBody>
        </p:sp>
      </p:grpSp>
      <p:sp>
        <p:nvSpPr>
          <p:cNvPr id="2" name="Footer Placeholder 1"/>
          <p:cNvSpPr>
            <a:spLocks noGrp="1"/>
          </p:cNvSpPr>
          <p:nvPr>
            <p:ph type="ftr" sz="quarter" idx="11"/>
          </p:nvPr>
        </p:nvSpPr>
        <p:spPr/>
        <p:txBody>
          <a:bodyPr/>
          <a:lstStyle/>
          <a:p>
            <a:pPr>
              <a:defRPr/>
            </a:pPr>
            <a:r>
              <a:rPr lang="en-US">
                <a:solidFill>
                  <a:srgbClr val="000000"/>
                </a:solidFill>
              </a:rPr>
              <a:t>W. Riegler/CERN</a:t>
            </a:r>
          </a:p>
        </p:txBody>
      </p:sp>
      <p:sp>
        <p:nvSpPr>
          <p:cNvPr id="3" name="Slide Number Placeholder 2"/>
          <p:cNvSpPr>
            <a:spLocks noGrp="1"/>
          </p:cNvSpPr>
          <p:nvPr>
            <p:ph type="sldNum" sz="quarter" idx="12"/>
          </p:nvPr>
        </p:nvSpPr>
        <p:spPr/>
        <p:txBody>
          <a:bodyPr/>
          <a:lstStyle/>
          <a:p>
            <a:pPr>
              <a:defRPr/>
            </a:pPr>
            <a:fld id="{52854B06-6151-4977-8C01-013ED46CC7DC}" type="slidenum">
              <a:rPr lang="en-US" smtClean="0">
                <a:solidFill>
                  <a:srgbClr val="000000"/>
                </a:solidFill>
                <a:latin typeface="Arial"/>
              </a:rPr>
              <a:pPr>
                <a:defRPr/>
              </a:pPr>
              <a:t>40</a:t>
            </a:fld>
            <a:endParaRPr lang="en-US">
              <a:solidFill>
                <a:srgbClr val="000000"/>
              </a:solidFill>
              <a:latin typeface="Arial"/>
            </a:endParaRPr>
          </a:p>
        </p:txBody>
      </p:sp>
      <p:pic>
        <p:nvPicPr>
          <p:cNvPr id="4" name="Picture 3"/>
          <p:cNvPicPr>
            <a:picLocks noChangeAspect="1"/>
          </p:cNvPicPr>
          <p:nvPr/>
        </p:nvPicPr>
        <p:blipFill>
          <a:blip r:embed="rId3"/>
          <a:stretch>
            <a:fillRect/>
          </a:stretch>
        </p:blipFill>
        <p:spPr>
          <a:xfrm>
            <a:off x="1676401" y="3733801"/>
            <a:ext cx="2868759" cy="2636575"/>
          </a:xfrm>
          <a:prstGeom prst="rect">
            <a:avLst/>
          </a:prstGeom>
        </p:spPr>
      </p:pic>
      <p:sp>
        <p:nvSpPr>
          <p:cNvPr id="8" name="TextBox 7"/>
          <p:cNvSpPr txBox="1"/>
          <p:nvPr/>
        </p:nvSpPr>
        <p:spPr>
          <a:xfrm>
            <a:off x="3429001" y="914400"/>
            <a:ext cx="1059906" cy="300082"/>
          </a:xfrm>
          <a:prstGeom prst="rect">
            <a:avLst/>
          </a:prstGeom>
          <a:noFill/>
        </p:spPr>
        <p:txBody>
          <a:bodyPr wrap="none" rtlCol="0">
            <a:spAutoFit/>
          </a:bodyPr>
          <a:lstStyle/>
          <a:p>
            <a:pPr defTabSz="914400" eaLnBrk="0" fontAlgn="base" hangingPunct="0">
              <a:lnSpc>
                <a:spcPct val="90000"/>
              </a:lnSpc>
              <a:spcBef>
                <a:spcPct val="0"/>
              </a:spcBef>
              <a:spcAft>
                <a:spcPct val="0"/>
              </a:spcAft>
              <a:buClr>
                <a:srgbClr val="008000"/>
              </a:buClr>
              <a:buSzPct val="70000"/>
            </a:pPr>
            <a:r>
              <a:rPr lang="de-DE" sz="1500" b="1" dirty="0" smtClean="0">
                <a:solidFill>
                  <a:srgbClr val="000000"/>
                </a:solidFill>
                <a:latin typeface="Arial" charset="0"/>
                <a:ea typeface="ＭＳ Ｐゴシック" charset="0"/>
                <a:cs typeface="ＭＳ Ｐゴシック" charset="0"/>
              </a:rPr>
              <a:t>L</a:t>
            </a:r>
            <a:r>
              <a:rPr lang="de-DE" sz="1500" b="1" baseline="-25000" dirty="0" smtClean="0">
                <a:solidFill>
                  <a:srgbClr val="000000"/>
                </a:solidFill>
                <a:latin typeface="Arial" charset="0"/>
                <a:ea typeface="ＭＳ Ｐゴシック" charset="0"/>
                <a:cs typeface="ＭＳ Ｐゴシック" charset="0"/>
              </a:rPr>
              <a:t>0</a:t>
            </a:r>
            <a:r>
              <a:rPr lang="de-DE" sz="1500" b="1" dirty="0" smtClean="0">
                <a:solidFill>
                  <a:srgbClr val="000000"/>
                </a:solidFill>
                <a:latin typeface="Arial" charset="0"/>
                <a:ea typeface="ＭＳ Ｐゴシック" charset="0"/>
                <a:cs typeface="ＭＳ Ｐゴシック" charset="0"/>
              </a:rPr>
              <a:t> </a:t>
            </a:r>
            <a:r>
              <a:rPr lang="de-DE" sz="1500" b="1" dirty="0">
                <a:solidFill>
                  <a:srgbClr val="000000"/>
                </a:solidFill>
                <a:latin typeface="Arial" charset="0"/>
                <a:ea typeface="ＭＳ Ｐゴシック" charset="0"/>
                <a:cs typeface="ＭＳ Ｐゴシック" charset="0"/>
              </a:rPr>
              <a:t>≈ </a:t>
            </a:r>
            <a:r>
              <a:rPr lang="de-DE" sz="1500" b="1" dirty="0" smtClean="0">
                <a:solidFill>
                  <a:srgbClr val="000000"/>
                </a:solidFill>
                <a:latin typeface="Arial" charset="0"/>
                <a:ea typeface="ＭＳ Ｐゴシック" charset="0"/>
                <a:cs typeface="ＭＳ Ｐゴシック" charset="0"/>
              </a:rPr>
              <a:t>1.1m</a:t>
            </a:r>
            <a:endParaRPr lang="de-DE" sz="1500" b="1" dirty="0">
              <a:solidFill>
                <a:srgbClr val="000000"/>
              </a:solidFill>
              <a:latin typeface="Arial" charset="0"/>
              <a:ea typeface="ＭＳ Ｐゴシック" charset="0"/>
              <a:cs typeface="ＭＳ Ｐゴシック" charset="0"/>
            </a:endParaRPr>
          </a:p>
        </p:txBody>
      </p:sp>
      <p:cxnSp>
        <p:nvCxnSpPr>
          <p:cNvPr id="10" name="Straight Connector 9"/>
          <p:cNvCxnSpPr/>
          <p:nvPr/>
        </p:nvCxnSpPr>
        <p:spPr>
          <a:xfrm>
            <a:off x="1752600" y="5715000"/>
            <a:ext cx="3200400"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2057400" y="3276600"/>
            <a:ext cx="1657826" cy="300082"/>
          </a:xfrm>
          <a:prstGeom prst="rect">
            <a:avLst/>
          </a:prstGeom>
        </p:spPr>
        <p:txBody>
          <a:bodyPr wrap="none">
            <a:spAutoFit/>
          </a:bodyPr>
          <a:lstStyle/>
          <a:p>
            <a:pPr defTabSz="914400" eaLnBrk="0" fontAlgn="base" hangingPunct="0">
              <a:lnSpc>
                <a:spcPct val="90000"/>
              </a:lnSpc>
              <a:spcBef>
                <a:spcPct val="0"/>
              </a:spcBef>
              <a:spcAft>
                <a:spcPct val="0"/>
              </a:spcAft>
              <a:buClr>
                <a:srgbClr val="008000"/>
              </a:buClr>
              <a:buSzPct val="70000"/>
            </a:pPr>
            <a:r>
              <a:rPr lang="de-DE" sz="1500" b="1" dirty="0">
                <a:solidFill>
                  <a:srgbClr val="000000"/>
                </a:solidFill>
                <a:latin typeface="Arial" charset="0"/>
                <a:ea typeface="ＭＳ Ｐゴシック" charset="0"/>
                <a:cs typeface="ＭＳ Ｐゴシック" charset="0"/>
              </a:rPr>
              <a:t>Material </a:t>
            </a:r>
            <a:r>
              <a:rPr lang="de-DE" sz="1500" b="1" dirty="0" err="1">
                <a:solidFill>
                  <a:srgbClr val="000000"/>
                </a:solidFill>
                <a:latin typeface="Arial" charset="0"/>
                <a:ea typeface="ＭＳ Ｐゴシック" charset="0"/>
                <a:cs typeface="ＭＳ Ｐゴシック" charset="0"/>
              </a:rPr>
              <a:t>budget</a:t>
            </a:r>
            <a:r>
              <a:rPr lang="de-DE" sz="1500" b="1" dirty="0">
                <a:solidFill>
                  <a:srgbClr val="000000"/>
                </a:solidFill>
                <a:latin typeface="Arial" charset="0"/>
                <a:ea typeface="ＭＳ Ｐゴシック" charset="0"/>
                <a:cs typeface="ＭＳ Ｐゴシック" charset="0"/>
              </a:rPr>
              <a:t> </a:t>
            </a:r>
          </a:p>
        </p:txBody>
      </p:sp>
      <p:pic>
        <p:nvPicPr>
          <p:cNvPr id="17" name="Picture 16"/>
          <p:cNvPicPr>
            <a:picLocks noChangeAspect="1"/>
          </p:cNvPicPr>
          <p:nvPr/>
        </p:nvPicPr>
        <p:blipFill>
          <a:blip r:embed="rId4"/>
          <a:stretch>
            <a:fillRect/>
          </a:stretch>
        </p:blipFill>
        <p:spPr>
          <a:xfrm>
            <a:off x="5417978" y="1625528"/>
            <a:ext cx="5482904" cy="601351"/>
          </a:xfrm>
          <a:prstGeom prst="rect">
            <a:avLst/>
          </a:prstGeom>
        </p:spPr>
      </p:pic>
      <p:pic>
        <p:nvPicPr>
          <p:cNvPr id="18" name="Picture 17"/>
          <p:cNvPicPr>
            <a:picLocks noChangeAspect="1"/>
          </p:cNvPicPr>
          <p:nvPr/>
        </p:nvPicPr>
        <p:blipFill>
          <a:blip r:embed="rId5"/>
          <a:stretch>
            <a:fillRect/>
          </a:stretch>
        </p:blipFill>
        <p:spPr>
          <a:xfrm>
            <a:off x="5479621" y="2149794"/>
            <a:ext cx="5482904" cy="997534"/>
          </a:xfrm>
          <a:prstGeom prst="rect">
            <a:avLst/>
          </a:prstGeom>
        </p:spPr>
      </p:pic>
      <p:sp>
        <p:nvSpPr>
          <p:cNvPr id="19" name="TextBox 18"/>
          <p:cNvSpPr txBox="1"/>
          <p:nvPr/>
        </p:nvSpPr>
        <p:spPr>
          <a:xfrm>
            <a:off x="5465852" y="4212404"/>
            <a:ext cx="5763053" cy="1323439"/>
          </a:xfrm>
          <a:prstGeom prst="rect">
            <a:avLst/>
          </a:prstGeom>
          <a:noFill/>
        </p:spPr>
        <p:txBody>
          <a:bodyPr wrap="none" rtlCol="0">
            <a:spAutoFit/>
          </a:bodyPr>
          <a:lstStyle/>
          <a:p>
            <a:r>
              <a:rPr lang="en-GB" sz="1600" dirty="0" smtClean="0">
                <a:solidFill>
                  <a:srgbClr val="002060"/>
                </a:solidFill>
              </a:rPr>
              <a:t>The momentum resolution is dominated by M.S.  </a:t>
            </a:r>
            <a:endParaRPr lang="en-GB" sz="1600" dirty="0">
              <a:solidFill>
                <a:srgbClr val="002060"/>
              </a:solidFill>
            </a:endParaRPr>
          </a:p>
          <a:p>
            <a:r>
              <a:rPr lang="en-GB" sz="1600" dirty="0" smtClean="0">
                <a:solidFill>
                  <a:srgbClr val="002060"/>
                </a:solidFill>
              </a:rPr>
              <a:t>Up to 50GeV/c at eta=0</a:t>
            </a:r>
          </a:p>
          <a:p>
            <a:r>
              <a:rPr lang="en-GB" sz="1600" dirty="0" smtClean="0">
                <a:solidFill>
                  <a:srgbClr val="002060"/>
                </a:solidFill>
              </a:rPr>
              <a:t>Up to 100GeV in the forward regions</a:t>
            </a:r>
          </a:p>
          <a:p>
            <a:endParaRPr lang="en-GB" sz="1600" dirty="0"/>
          </a:p>
          <a:p>
            <a:r>
              <a:rPr lang="en-GB" sz="1600" dirty="0" smtClean="0">
                <a:solidFill>
                  <a:schemeClr val="accent6">
                    <a:lumMod val="50000"/>
                  </a:schemeClr>
                </a:solidFill>
              </a:rPr>
              <a:t>Tracker material is THE essential ingredient to performance !!</a:t>
            </a:r>
            <a:endParaRPr lang="en-GB" sz="1600" dirty="0">
              <a:solidFill>
                <a:schemeClr val="accent6">
                  <a:lumMod val="50000"/>
                </a:schemeClr>
              </a:solidFill>
            </a:endParaRPr>
          </a:p>
        </p:txBody>
      </p:sp>
      <p:sp>
        <p:nvSpPr>
          <p:cNvPr id="20" name="TextBox 19"/>
          <p:cNvSpPr txBox="1"/>
          <p:nvPr/>
        </p:nvSpPr>
        <p:spPr>
          <a:xfrm>
            <a:off x="1524001" y="1"/>
            <a:ext cx="9143999" cy="461665"/>
          </a:xfrm>
          <a:prstGeom prst="rect">
            <a:avLst/>
          </a:prstGeom>
          <a:noFill/>
        </p:spPr>
        <p:txBody>
          <a:bodyPr wrap="square" rtlCol="0">
            <a:spAutoFit/>
          </a:bodyPr>
          <a:lstStyle/>
          <a:p>
            <a:pPr algn="ctr"/>
            <a:r>
              <a:rPr lang="de-DE" sz="2400" b="1" dirty="0" err="1" smtClean="0">
                <a:solidFill>
                  <a:srgbClr val="FF0000"/>
                </a:solidFill>
                <a:latin typeface="Calibri"/>
              </a:rPr>
              <a:t>Momentum</a:t>
            </a:r>
            <a:r>
              <a:rPr lang="de-DE" sz="2400" b="1" dirty="0" smtClean="0">
                <a:solidFill>
                  <a:srgbClr val="FF0000"/>
                </a:solidFill>
                <a:latin typeface="Calibri"/>
              </a:rPr>
              <a:t> </a:t>
            </a:r>
            <a:r>
              <a:rPr lang="de-DE" sz="2400" b="1" dirty="0" err="1" smtClean="0">
                <a:solidFill>
                  <a:srgbClr val="FF0000"/>
                </a:solidFill>
                <a:latin typeface="Calibri"/>
              </a:rPr>
              <a:t>resolution</a:t>
            </a:r>
            <a:endParaRPr lang="de-DE" sz="2400" b="1" dirty="0">
              <a:solidFill>
                <a:srgbClr val="FF0000"/>
              </a:solidFill>
              <a:latin typeface="Calibri"/>
            </a:endParaRPr>
          </a:p>
        </p:txBody>
      </p:sp>
    </p:spTree>
    <p:extLst>
      <p:ext uri="{BB962C8B-B14F-4D97-AF65-F5344CB8AC3E}">
        <p14:creationId xmlns:p14="http://schemas.microsoft.com/office/powerpoint/2010/main" val="27387660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rPr>
              <a:t>05/02/2014</a:t>
            </a:r>
            <a:endParaRPr lang="de-DE">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W. Riegler, CERN</a:t>
            </a:r>
            <a:endParaRPr lang="de-DE">
              <a:solidFill>
                <a:prstClr val="black">
                  <a:tint val="75000"/>
                </a:prstClr>
              </a:solidFill>
            </a:endParaRPr>
          </a:p>
        </p:txBody>
      </p:sp>
      <p:sp>
        <p:nvSpPr>
          <p:cNvPr id="4" name="Slide Number Placeholder 3"/>
          <p:cNvSpPr>
            <a:spLocks noGrp="1"/>
          </p:cNvSpPr>
          <p:nvPr>
            <p:ph type="sldNum" sz="quarter" idx="12"/>
          </p:nvPr>
        </p:nvSpPr>
        <p:spPr/>
        <p:txBody>
          <a:bodyPr/>
          <a:lstStyle/>
          <a:p>
            <a:fld id="{93255832-D190-844B-AAA7-9E8BB4BECF5F}" type="slidenum">
              <a:rPr lang="de-DE" smtClean="0">
                <a:solidFill>
                  <a:prstClr val="black">
                    <a:tint val="75000"/>
                  </a:prstClr>
                </a:solidFill>
              </a:rPr>
              <a:pPr/>
              <a:t>41</a:t>
            </a:fld>
            <a:endParaRPr lang="de-DE">
              <a:solidFill>
                <a:prstClr val="black">
                  <a:tint val="75000"/>
                </a:prstClr>
              </a:solidFill>
            </a:endParaRPr>
          </a:p>
        </p:txBody>
      </p:sp>
      <p:sp>
        <p:nvSpPr>
          <p:cNvPr id="5" name="TextBox 4"/>
          <p:cNvSpPr txBox="1"/>
          <p:nvPr/>
        </p:nvSpPr>
        <p:spPr>
          <a:xfrm>
            <a:off x="1541420" y="2356104"/>
            <a:ext cx="9143999" cy="584775"/>
          </a:xfrm>
          <a:prstGeom prst="rect">
            <a:avLst/>
          </a:prstGeom>
          <a:noFill/>
        </p:spPr>
        <p:txBody>
          <a:bodyPr wrap="square" rtlCol="0">
            <a:spAutoFit/>
          </a:bodyPr>
          <a:lstStyle/>
          <a:p>
            <a:pPr algn="ctr"/>
            <a:r>
              <a:rPr lang="de-DE" sz="3200" b="1" dirty="0" err="1">
                <a:solidFill>
                  <a:srgbClr val="FF0000"/>
                </a:solidFill>
              </a:rPr>
              <a:t>Excursion</a:t>
            </a:r>
            <a:r>
              <a:rPr lang="de-DE" sz="3200" b="1" dirty="0">
                <a:solidFill>
                  <a:srgbClr val="FF0000"/>
                </a:solidFill>
              </a:rPr>
              <a:t> </a:t>
            </a:r>
            <a:r>
              <a:rPr lang="de-DE" sz="3200" b="1" dirty="0" err="1">
                <a:solidFill>
                  <a:srgbClr val="FF0000"/>
                </a:solidFill>
              </a:rPr>
              <a:t>to</a:t>
            </a:r>
            <a:r>
              <a:rPr lang="de-DE" sz="3200" b="1" dirty="0">
                <a:solidFill>
                  <a:srgbClr val="FF0000"/>
                </a:solidFill>
              </a:rPr>
              <a:t> Silicon </a:t>
            </a:r>
            <a:r>
              <a:rPr lang="de-DE" sz="3200" b="1" dirty="0" err="1" smtClean="0">
                <a:solidFill>
                  <a:srgbClr val="FF0000"/>
                </a:solidFill>
              </a:rPr>
              <a:t>Detectors</a:t>
            </a:r>
            <a:endParaRPr lang="de-DE" sz="3200" b="1" dirty="0" smtClean="0">
              <a:solidFill>
                <a:srgbClr val="FF0000"/>
              </a:solidFill>
            </a:endParaRPr>
          </a:p>
        </p:txBody>
      </p:sp>
      <p:sp>
        <p:nvSpPr>
          <p:cNvPr id="6" name="TextBox 5"/>
          <p:cNvSpPr txBox="1"/>
          <p:nvPr/>
        </p:nvSpPr>
        <p:spPr>
          <a:xfrm>
            <a:off x="2774904" y="3533135"/>
            <a:ext cx="7170285" cy="584775"/>
          </a:xfrm>
          <a:prstGeom prst="rect">
            <a:avLst/>
          </a:prstGeom>
          <a:noFill/>
        </p:spPr>
        <p:txBody>
          <a:bodyPr wrap="square" rtlCol="0">
            <a:spAutoFit/>
          </a:bodyPr>
          <a:lstStyle/>
          <a:p>
            <a:r>
              <a:rPr lang="en-GB" sz="1600" dirty="0" smtClean="0">
                <a:solidFill>
                  <a:srgbClr val="002060"/>
                </a:solidFill>
              </a:rPr>
              <a:t>Silicon trackers are used for vertex measurement in all LHC experiments and for momentum spectroscopy on most LHC experiments (ALICE TPC, </a:t>
            </a:r>
            <a:r>
              <a:rPr lang="en-GB" sz="1600" dirty="0" err="1" smtClean="0">
                <a:solidFill>
                  <a:srgbClr val="002060"/>
                </a:solidFill>
              </a:rPr>
              <a:t>LHCb</a:t>
            </a:r>
            <a:r>
              <a:rPr lang="en-GB" sz="1600" dirty="0" smtClean="0">
                <a:solidFill>
                  <a:srgbClr val="002060"/>
                </a:solidFill>
              </a:rPr>
              <a:t> </a:t>
            </a:r>
            <a:r>
              <a:rPr lang="en-GB" sz="1600" dirty="0" err="1" smtClean="0">
                <a:solidFill>
                  <a:srgbClr val="002060"/>
                </a:solidFill>
              </a:rPr>
              <a:t>fiber</a:t>
            </a:r>
            <a:r>
              <a:rPr lang="en-GB" sz="1600" dirty="0" smtClean="0">
                <a:solidFill>
                  <a:srgbClr val="002060"/>
                </a:solidFill>
              </a:rPr>
              <a:t> tracker)</a:t>
            </a:r>
            <a:endParaRPr lang="en-GB" sz="1600" dirty="0">
              <a:solidFill>
                <a:schemeClr val="accent6">
                  <a:lumMod val="50000"/>
                </a:schemeClr>
              </a:solidFill>
            </a:endParaRPr>
          </a:p>
        </p:txBody>
      </p:sp>
    </p:spTree>
    <p:extLst>
      <p:ext uri="{BB962C8B-B14F-4D97-AF65-F5344CB8AC3E}">
        <p14:creationId xmlns:p14="http://schemas.microsoft.com/office/powerpoint/2010/main" val="5283860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1" name="Picture 3"/>
          <p:cNvPicPr>
            <a:picLocks noChangeAspect="1" noChangeArrowheads="1"/>
          </p:cNvPicPr>
          <p:nvPr/>
        </p:nvPicPr>
        <p:blipFill>
          <a:blip r:embed="rId2" cstate="print"/>
          <a:srcRect/>
          <a:stretch>
            <a:fillRect/>
          </a:stretch>
        </p:blipFill>
        <p:spPr bwMode="auto">
          <a:xfrm>
            <a:off x="6019800" y="1524000"/>
            <a:ext cx="4267200" cy="3924300"/>
          </a:xfrm>
          <a:prstGeom prst="rect">
            <a:avLst/>
          </a:prstGeom>
          <a:noFill/>
          <a:ln w="9525" algn="ctr">
            <a:noFill/>
            <a:miter lim="800000"/>
            <a:headEnd/>
            <a:tailEnd/>
          </a:ln>
        </p:spPr>
      </p:pic>
      <p:sp>
        <p:nvSpPr>
          <p:cNvPr id="17411" name="Text Box 4"/>
          <p:cNvSpPr txBox="1">
            <a:spLocks noChangeArrowheads="1"/>
          </p:cNvSpPr>
          <p:nvPr/>
        </p:nvSpPr>
        <p:spPr bwMode="auto">
          <a:xfrm>
            <a:off x="994881" y="896422"/>
            <a:ext cx="3657600" cy="5016758"/>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dirty="0">
                <a:solidFill>
                  <a:srgbClr val="002060"/>
                </a:solidFill>
              </a:rPr>
              <a:t>At the p-n junction the charges are depleted and a zone free of charge carriers is established.</a:t>
            </a:r>
          </a:p>
          <a:p>
            <a:pPr defTabSz="914400" fontAlgn="base">
              <a:spcBef>
                <a:spcPct val="0"/>
              </a:spcBef>
              <a:spcAft>
                <a:spcPct val="0"/>
              </a:spcAft>
            </a:pPr>
            <a:endParaRPr lang="en-US" sz="1600" dirty="0">
              <a:solidFill>
                <a:srgbClr val="333399"/>
              </a:solidFill>
            </a:endParaRPr>
          </a:p>
          <a:p>
            <a:pPr defTabSz="914400" fontAlgn="base">
              <a:spcBef>
                <a:spcPct val="0"/>
              </a:spcBef>
              <a:spcAft>
                <a:spcPct val="0"/>
              </a:spcAft>
            </a:pPr>
            <a:r>
              <a:rPr lang="en-US" sz="1600" dirty="0">
                <a:solidFill>
                  <a:srgbClr val="008000"/>
                </a:solidFill>
              </a:rPr>
              <a:t>By applying a voltage, the depletion zone can be extended to the entire diode </a:t>
            </a:r>
            <a:r>
              <a:rPr lang="en-US" sz="1600" dirty="0">
                <a:solidFill>
                  <a:srgbClr val="008000"/>
                </a:solidFill>
                <a:sym typeface="Wingdings" pitchFamily="2" charset="2"/>
              </a:rPr>
              <a:t> highly insulating layer.</a:t>
            </a:r>
            <a:endParaRPr lang="en-US" sz="1600" dirty="0">
              <a:solidFill>
                <a:srgbClr val="008000"/>
              </a:solidFill>
            </a:endParaRPr>
          </a:p>
          <a:p>
            <a:pPr defTabSz="914400" fontAlgn="base">
              <a:spcBef>
                <a:spcPct val="0"/>
              </a:spcBef>
              <a:spcAft>
                <a:spcPct val="0"/>
              </a:spcAft>
            </a:pPr>
            <a:endParaRPr lang="en-US" sz="1600" dirty="0">
              <a:solidFill>
                <a:srgbClr val="009900"/>
              </a:solidFill>
              <a:sym typeface="Wingdings" pitchFamily="2" charset="2"/>
            </a:endParaRPr>
          </a:p>
          <a:p>
            <a:pPr defTabSz="914400" fontAlgn="base">
              <a:spcBef>
                <a:spcPct val="0"/>
              </a:spcBef>
              <a:spcAft>
                <a:spcPct val="0"/>
              </a:spcAft>
            </a:pPr>
            <a:r>
              <a:rPr lang="en-US" sz="1600" dirty="0">
                <a:solidFill>
                  <a:srgbClr val="002060"/>
                </a:solidFill>
                <a:sym typeface="Wingdings" pitchFamily="2" charset="2"/>
              </a:rPr>
              <a:t>An ionizing particle produces free charge carriers in the diode, which  drift in the electric field and induce an electrical signal on the metal electrodes.</a:t>
            </a:r>
          </a:p>
          <a:p>
            <a:pPr defTabSz="914400" fontAlgn="base">
              <a:spcBef>
                <a:spcPct val="0"/>
              </a:spcBef>
              <a:spcAft>
                <a:spcPct val="0"/>
              </a:spcAft>
            </a:pPr>
            <a:endParaRPr lang="en-US" sz="1600" dirty="0">
              <a:solidFill>
                <a:srgbClr val="333399"/>
              </a:solidFill>
              <a:sym typeface="Wingdings" pitchFamily="2" charset="2"/>
            </a:endParaRPr>
          </a:p>
          <a:p>
            <a:pPr defTabSz="914400" fontAlgn="base">
              <a:spcBef>
                <a:spcPct val="0"/>
              </a:spcBef>
              <a:spcAft>
                <a:spcPct val="0"/>
              </a:spcAft>
            </a:pPr>
            <a:r>
              <a:rPr lang="en-US" sz="1600" dirty="0">
                <a:solidFill>
                  <a:srgbClr val="008000"/>
                </a:solidFill>
                <a:sym typeface="Wingdings" pitchFamily="2" charset="2"/>
              </a:rPr>
              <a:t>As silicon is the most commonly used material in the electronics industry, it has one big advantage with respect to other materials, namely highly developed technology.</a:t>
            </a:r>
          </a:p>
          <a:p>
            <a:pPr defTabSz="914400" fontAlgn="base">
              <a:spcBef>
                <a:spcPct val="0"/>
              </a:spcBef>
              <a:spcAft>
                <a:spcPct val="0"/>
              </a:spcAft>
            </a:pPr>
            <a:endParaRPr lang="en-US" sz="1600" b="1" dirty="0">
              <a:solidFill>
                <a:srgbClr val="333399"/>
              </a:solidFill>
              <a:sym typeface="Wingdings" pitchFamily="2" charset="2"/>
            </a:endParaRPr>
          </a:p>
        </p:txBody>
      </p:sp>
      <p:sp>
        <p:nvSpPr>
          <p:cNvPr id="17412"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17413" name="Slide Number Placeholder 5"/>
          <p:cNvSpPr>
            <a:spLocks noGrp="1"/>
          </p:cNvSpPr>
          <p:nvPr>
            <p:ph type="sldNum" sz="quarter" idx="12"/>
          </p:nvPr>
        </p:nvSpPr>
        <p:spPr>
          <a:noFill/>
        </p:spPr>
        <p:txBody>
          <a:bodyPr/>
          <a:lstStyle/>
          <a:p>
            <a:fld id="{1339A7BF-6B79-4037-9DC7-972BF7F3D4F2}" type="slidenum">
              <a:rPr lang="en-US" smtClean="0">
                <a:solidFill>
                  <a:srgbClr val="000000"/>
                </a:solidFill>
              </a:rPr>
              <a:pPr/>
              <a:t>42</a:t>
            </a:fld>
            <a:endParaRPr lang="en-US" smtClean="0">
              <a:solidFill>
                <a:srgbClr val="000000"/>
              </a:solidFill>
            </a:endParaRPr>
          </a:p>
        </p:txBody>
      </p:sp>
      <p:sp>
        <p:nvSpPr>
          <p:cNvPr id="17414" name="Text Box 17"/>
          <p:cNvSpPr txBox="1">
            <a:spLocks noChangeArrowheads="1"/>
          </p:cNvSpPr>
          <p:nvPr/>
        </p:nvSpPr>
        <p:spPr bwMode="auto">
          <a:xfrm>
            <a:off x="1524000" y="152401"/>
            <a:ext cx="9144000" cy="523875"/>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2800" b="1" dirty="0">
                <a:solidFill>
                  <a:srgbClr val="FF0000"/>
                </a:solidFill>
              </a:rPr>
              <a:t>Si-Diode used as a Particle Detector  </a:t>
            </a:r>
          </a:p>
        </p:txBody>
      </p:sp>
    </p:spTree>
    <p:extLst>
      <p:ext uri="{BB962C8B-B14F-4D97-AF65-F5344CB8AC3E}">
        <p14:creationId xmlns:p14="http://schemas.microsoft.com/office/powerpoint/2010/main" val="11105164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4038600" y="3143250"/>
            <a:ext cx="2057400" cy="1168400"/>
          </a:xfrm>
          <a:prstGeom prst="rect">
            <a:avLst/>
          </a:prstGeom>
          <a:noFill/>
          <a:ln w="9525">
            <a:noFill/>
            <a:miter lim="800000"/>
            <a:headEnd/>
            <a:tailEnd/>
          </a:ln>
        </p:spPr>
        <p:txBody>
          <a:bodyPr>
            <a:spAutoFit/>
          </a:bodyPr>
          <a:lstStyle/>
          <a:p>
            <a:pPr defTabSz="914400" fontAlgn="base">
              <a:spcBef>
                <a:spcPct val="0"/>
              </a:spcBef>
              <a:spcAft>
                <a:spcPct val="0"/>
              </a:spcAft>
            </a:pPr>
            <a:r>
              <a:rPr lang="en-US" sz="1400" b="1">
                <a:solidFill>
                  <a:srgbClr val="002060"/>
                </a:solidFill>
              </a:rPr>
              <a:t>Zone without free charge carriers positively charged.</a:t>
            </a:r>
          </a:p>
          <a:p>
            <a:pPr defTabSz="914400" fontAlgn="base">
              <a:spcBef>
                <a:spcPct val="0"/>
              </a:spcBef>
              <a:spcAft>
                <a:spcPct val="0"/>
              </a:spcAft>
            </a:pPr>
            <a:r>
              <a:rPr lang="en-US" sz="1400" b="1">
                <a:solidFill>
                  <a:srgbClr val="002060"/>
                </a:solidFill>
              </a:rPr>
              <a:t>Sensitive Detector Volume.</a:t>
            </a:r>
          </a:p>
        </p:txBody>
      </p:sp>
      <p:sp>
        <p:nvSpPr>
          <p:cNvPr id="18435"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18436" name="Slide Number Placeholder 5"/>
          <p:cNvSpPr>
            <a:spLocks noGrp="1"/>
          </p:cNvSpPr>
          <p:nvPr>
            <p:ph type="sldNum" sz="quarter" idx="12"/>
          </p:nvPr>
        </p:nvSpPr>
        <p:spPr>
          <a:noFill/>
        </p:spPr>
        <p:txBody>
          <a:bodyPr/>
          <a:lstStyle/>
          <a:p>
            <a:fld id="{2965E9FC-4891-40B1-A7EE-836CD0FFFD29}" type="slidenum">
              <a:rPr lang="en-US" smtClean="0">
                <a:solidFill>
                  <a:srgbClr val="000000"/>
                </a:solidFill>
              </a:rPr>
              <a:pPr/>
              <a:t>43</a:t>
            </a:fld>
            <a:endParaRPr lang="en-US" smtClean="0">
              <a:solidFill>
                <a:srgbClr val="000000"/>
              </a:solidFill>
            </a:endParaRPr>
          </a:p>
        </p:txBody>
      </p:sp>
      <p:sp>
        <p:nvSpPr>
          <p:cNvPr id="18437"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defTabSz="914400" fontAlgn="base">
              <a:spcBef>
                <a:spcPct val="0"/>
              </a:spcBef>
              <a:spcAft>
                <a:spcPct val="0"/>
              </a:spcAft>
            </a:pPr>
            <a:r>
              <a:rPr lang="en-US" sz="2800" b="1">
                <a:solidFill>
                  <a:srgbClr val="FF0000"/>
                </a:solidFill>
              </a:rPr>
              <a:t>Under-Depleted Silicon Detector</a:t>
            </a:r>
          </a:p>
        </p:txBody>
      </p:sp>
      <p:sp>
        <p:nvSpPr>
          <p:cNvPr id="18438"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n</a:t>
            </a:r>
          </a:p>
        </p:txBody>
      </p:sp>
      <p:sp>
        <p:nvSpPr>
          <p:cNvPr id="18439"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9" name="Oval 8"/>
          <p:cNvSpPr/>
          <p:nvPr/>
        </p:nvSpPr>
        <p:spPr>
          <a:xfrm>
            <a:off x="6172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0" name="Oval 9"/>
          <p:cNvSpPr/>
          <p:nvPr/>
        </p:nvSpPr>
        <p:spPr>
          <a:xfrm>
            <a:off x="6477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1" name="Oval 10"/>
          <p:cNvSpPr/>
          <p:nvPr/>
        </p:nvSpPr>
        <p:spPr>
          <a:xfrm>
            <a:off x="6172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2" name="Oval 11"/>
          <p:cNvSpPr/>
          <p:nvPr/>
        </p:nvSpPr>
        <p:spPr>
          <a:xfrm>
            <a:off x="6324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3" name="Oval 12"/>
          <p:cNvSpPr/>
          <p:nvPr/>
        </p:nvSpPr>
        <p:spPr>
          <a:xfrm>
            <a:off x="7239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4" name="Oval 13"/>
          <p:cNvSpPr/>
          <p:nvPr/>
        </p:nvSpPr>
        <p:spPr>
          <a:xfrm>
            <a:off x="6400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5" name="Oval 14"/>
          <p:cNvSpPr/>
          <p:nvPr/>
        </p:nvSpPr>
        <p:spPr>
          <a:xfrm>
            <a:off x="6248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6" name="Oval 15"/>
          <p:cNvSpPr/>
          <p:nvPr/>
        </p:nvSpPr>
        <p:spPr>
          <a:xfrm>
            <a:off x="6400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7" name="Oval 16"/>
          <p:cNvSpPr/>
          <p:nvPr/>
        </p:nvSpPr>
        <p:spPr>
          <a:xfrm>
            <a:off x="6400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 name="Oval 17"/>
          <p:cNvSpPr/>
          <p:nvPr/>
        </p:nvSpPr>
        <p:spPr>
          <a:xfrm>
            <a:off x="6553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 name="Oval 18"/>
          <p:cNvSpPr/>
          <p:nvPr/>
        </p:nvSpPr>
        <p:spPr>
          <a:xfrm>
            <a:off x="6172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 name="Oval 19"/>
          <p:cNvSpPr/>
          <p:nvPr/>
        </p:nvSpPr>
        <p:spPr>
          <a:xfrm>
            <a:off x="6172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1" name="Oval 20"/>
          <p:cNvSpPr/>
          <p:nvPr/>
        </p:nvSpPr>
        <p:spPr>
          <a:xfrm>
            <a:off x="6629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2" name="Oval 21"/>
          <p:cNvSpPr/>
          <p:nvPr/>
        </p:nvSpPr>
        <p:spPr>
          <a:xfrm>
            <a:off x="6858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3" name="Oval 22"/>
          <p:cNvSpPr/>
          <p:nvPr/>
        </p:nvSpPr>
        <p:spPr>
          <a:xfrm>
            <a:off x="6705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4" name="Oval 23"/>
          <p:cNvSpPr/>
          <p:nvPr/>
        </p:nvSpPr>
        <p:spPr>
          <a:xfrm>
            <a:off x="6858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5" name="Oval 24"/>
          <p:cNvSpPr/>
          <p:nvPr/>
        </p:nvSpPr>
        <p:spPr>
          <a:xfrm>
            <a:off x="7315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6" name="Oval 25"/>
          <p:cNvSpPr/>
          <p:nvPr/>
        </p:nvSpPr>
        <p:spPr>
          <a:xfrm>
            <a:off x="6934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7" name="Oval 26"/>
          <p:cNvSpPr/>
          <p:nvPr/>
        </p:nvSpPr>
        <p:spPr>
          <a:xfrm>
            <a:off x="6705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8" name="Oval 27"/>
          <p:cNvSpPr/>
          <p:nvPr/>
        </p:nvSpPr>
        <p:spPr>
          <a:xfrm>
            <a:off x="6858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9" name="Oval 28"/>
          <p:cNvSpPr/>
          <p:nvPr/>
        </p:nvSpPr>
        <p:spPr>
          <a:xfrm>
            <a:off x="6934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0" name="Oval 29"/>
          <p:cNvSpPr/>
          <p:nvPr/>
        </p:nvSpPr>
        <p:spPr>
          <a:xfrm>
            <a:off x="7086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1" name="Oval 30"/>
          <p:cNvSpPr/>
          <p:nvPr/>
        </p:nvSpPr>
        <p:spPr>
          <a:xfrm>
            <a:off x="6553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2" name="Oval 31"/>
          <p:cNvSpPr/>
          <p:nvPr/>
        </p:nvSpPr>
        <p:spPr>
          <a:xfrm>
            <a:off x="6705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3" name="Oval 32"/>
          <p:cNvSpPr/>
          <p:nvPr/>
        </p:nvSpPr>
        <p:spPr>
          <a:xfrm>
            <a:off x="6400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4" name="Oval 33"/>
          <p:cNvSpPr/>
          <p:nvPr/>
        </p:nvSpPr>
        <p:spPr>
          <a:xfrm>
            <a:off x="7162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5" name="Oval 34"/>
          <p:cNvSpPr/>
          <p:nvPr/>
        </p:nvSpPr>
        <p:spPr>
          <a:xfrm>
            <a:off x="7010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6" name="Oval 35"/>
          <p:cNvSpPr/>
          <p:nvPr/>
        </p:nvSpPr>
        <p:spPr>
          <a:xfrm>
            <a:off x="7162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7" name="Oval 36"/>
          <p:cNvSpPr/>
          <p:nvPr/>
        </p:nvSpPr>
        <p:spPr>
          <a:xfrm>
            <a:off x="7315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8" name="Oval 37"/>
          <p:cNvSpPr/>
          <p:nvPr/>
        </p:nvSpPr>
        <p:spPr>
          <a:xfrm>
            <a:off x="7162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9" name="Oval 38"/>
          <p:cNvSpPr/>
          <p:nvPr/>
        </p:nvSpPr>
        <p:spPr>
          <a:xfrm>
            <a:off x="7086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0" name="Oval 39"/>
          <p:cNvSpPr/>
          <p:nvPr/>
        </p:nvSpPr>
        <p:spPr>
          <a:xfrm>
            <a:off x="7315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1" name="Oval 40"/>
          <p:cNvSpPr/>
          <p:nvPr/>
        </p:nvSpPr>
        <p:spPr>
          <a:xfrm>
            <a:off x="6934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2" name="Oval 41"/>
          <p:cNvSpPr/>
          <p:nvPr/>
        </p:nvSpPr>
        <p:spPr>
          <a:xfrm>
            <a:off x="6248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3" name="Oval 42"/>
          <p:cNvSpPr/>
          <p:nvPr/>
        </p:nvSpPr>
        <p:spPr>
          <a:xfrm>
            <a:off x="6553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grpSp>
        <p:nvGrpSpPr>
          <p:cNvPr id="18478"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76"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79"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74"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0"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72"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1"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70"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2"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68"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3"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66"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4"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64"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5"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62"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6"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60"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7"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58"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8"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56"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89"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54"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0"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52"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1"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50"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2"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48"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3"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46"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4"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44"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5"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42"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6"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40"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7"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38"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8"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36"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499"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34"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8500"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32"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8501"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30"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8502"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28"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8503"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26"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8504"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24"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8505"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522"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8511"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2800">
                <a:solidFill>
                  <a:srgbClr val="FF0000"/>
                </a:solidFill>
              </a:rPr>
              <a:t>+</a:t>
            </a:r>
          </a:p>
        </p:txBody>
      </p:sp>
      <p:sp>
        <p:nvSpPr>
          <p:cNvPr id="18512"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2800">
                <a:solidFill>
                  <a:srgbClr val="002060"/>
                </a:solidFill>
              </a:rPr>
              <a:t>-</a:t>
            </a:r>
          </a:p>
        </p:txBody>
      </p:sp>
      <p:cxnSp>
        <p:nvCxnSpPr>
          <p:cNvPr id="152" name="Straight Connector 151"/>
          <p:cNvCxnSpPr/>
          <p:nvPr/>
        </p:nvCxnSpPr>
        <p:spPr>
          <a:xfrm rot="5400000">
            <a:off x="43815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5753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16" name="Text Box 4"/>
          <p:cNvSpPr txBox="1">
            <a:spLocks noChangeArrowheads="1"/>
          </p:cNvSpPr>
          <p:nvPr/>
        </p:nvSpPr>
        <p:spPr bwMode="auto">
          <a:xfrm>
            <a:off x="6096000" y="3143250"/>
            <a:ext cx="1524000" cy="1168400"/>
          </a:xfrm>
          <a:prstGeom prst="rect">
            <a:avLst/>
          </a:prstGeom>
          <a:noFill/>
          <a:ln w="9525">
            <a:noFill/>
            <a:miter lim="800000"/>
            <a:headEnd/>
            <a:tailEnd/>
          </a:ln>
        </p:spPr>
        <p:txBody>
          <a:bodyPr>
            <a:spAutoFit/>
          </a:bodyPr>
          <a:lstStyle/>
          <a:p>
            <a:pPr defTabSz="914400" fontAlgn="base">
              <a:spcBef>
                <a:spcPct val="0"/>
              </a:spcBef>
              <a:spcAft>
                <a:spcPct val="0"/>
              </a:spcAft>
            </a:pPr>
            <a:r>
              <a:rPr lang="en-US" sz="1400" b="1">
                <a:solidFill>
                  <a:srgbClr val="008000"/>
                </a:solidFill>
              </a:rPr>
              <a:t>Zone with free electrons. Conductive.</a:t>
            </a:r>
          </a:p>
          <a:p>
            <a:pPr defTabSz="914400" fontAlgn="base">
              <a:spcBef>
                <a:spcPct val="0"/>
              </a:spcBef>
              <a:spcAft>
                <a:spcPct val="0"/>
              </a:spcAft>
            </a:pPr>
            <a:r>
              <a:rPr lang="en-US" sz="1400" b="1">
                <a:solidFill>
                  <a:srgbClr val="008000"/>
                </a:solidFill>
              </a:rPr>
              <a:t>Insensitive to particles.  </a:t>
            </a:r>
          </a:p>
        </p:txBody>
      </p: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2133600" cy="11430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20" name="TextBox 173"/>
          <p:cNvSpPr txBox="1">
            <a:spLocks noChangeArrowheads="1"/>
          </p:cNvSpPr>
          <p:nvPr/>
        </p:nvSpPr>
        <p:spPr bwMode="auto">
          <a:xfrm rot="-5400000">
            <a:off x="2785269" y="5082381"/>
            <a:ext cx="1504950" cy="3698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Electric Field</a:t>
            </a:r>
          </a:p>
        </p:txBody>
      </p:sp>
    </p:spTree>
    <p:extLst>
      <p:ext uri="{BB962C8B-B14F-4D97-AF65-F5344CB8AC3E}">
        <p14:creationId xmlns:p14="http://schemas.microsoft.com/office/powerpoint/2010/main" val="8127141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4038600" y="2971800"/>
            <a:ext cx="3352800" cy="738188"/>
          </a:xfrm>
          <a:prstGeom prst="rect">
            <a:avLst/>
          </a:prstGeom>
          <a:noFill/>
          <a:ln w="9525">
            <a:noFill/>
            <a:miter lim="800000"/>
            <a:headEnd/>
            <a:tailEnd/>
          </a:ln>
        </p:spPr>
        <p:txBody>
          <a:bodyPr>
            <a:spAutoFit/>
          </a:bodyPr>
          <a:lstStyle/>
          <a:p>
            <a:pPr defTabSz="914400" fontAlgn="base">
              <a:spcBef>
                <a:spcPct val="0"/>
              </a:spcBef>
              <a:spcAft>
                <a:spcPct val="0"/>
              </a:spcAft>
            </a:pPr>
            <a:r>
              <a:rPr lang="en-US" sz="1400" b="1">
                <a:solidFill>
                  <a:srgbClr val="002060"/>
                </a:solidFill>
              </a:rPr>
              <a:t>Zone without free charge carriers positively charged.</a:t>
            </a:r>
          </a:p>
          <a:p>
            <a:pPr defTabSz="914400" fontAlgn="base">
              <a:spcBef>
                <a:spcPct val="0"/>
              </a:spcBef>
              <a:spcAft>
                <a:spcPct val="0"/>
              </a:spcAft>
            </a:pPr>
            <a:r>
              <a:rPr lang="en-US" sz="1400" b="1">
                <a:solidFill>
                  <a:srgbClr val="002060"/>
                </a:solidFill>
              </a:rPr>
              <a:t>Sensitive Detector Volume.</a:t>
            </a:r>
          </a:p>
        </p:txBody>
      </p:sp>
      <p:sp>
        <p:nvSpPr>
          <p:cNvPr id="19459"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19460" name="Slide Number Placeholder 5"/>
          <p:cNvSpPr>
            <a:spLocks noGrp="1"/>
          </p:cNvSpPr>
          <p:nvPr>
            <p:ph type="sldNum" sz="quarter" idx="12"/>
          </p:nvPr>
        </p:nvSpPr>
        <p:spPr>
          <a:noFill/>
        </p:spPr>
        <p:txBody>
          <a:bodyPr/>
          <a:lstStyle/>
          <a:p>
            <a:fld id="{4C1714AE-32D2-4FBF-A640-500B44E39A31}" type="slidenum">
              <a:rPr lang="en-US" smtClean="0">
                <a:solidFill>
                  <a:srgbClr val="000000"/>
                </a:solidFill>
              </a:rPr>
              <a:pPr/>
              <a:t>44</a:t>
            </a:fld>
            <a:endParaRPr lang="en-US" smtClean="0">
              <a:solidFill>
                <a:srgbClr val="000000"/>
              </a:solidFill>
            </a:endParaRPr>
          </a:p>
        </p:txBody>
      </p:sp>
      <p:sp>
        <p:nvSpPr>
          <p:cNvPr id="19461"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defTabSz="914400" fontAlgn="base">
              <a:spcBef>
                <a:spcPct val="0"/>
              </a:spcBef>
              <a:spcAft>
                <a:spcPct val="0"/>
              </a:spcAft>
            </a:pPr>
            <a:r>
              <a:rPr lang="en-US" sz="2800" b="1">
                <a:solidFill>
                  <a:srgbClr val="FF0000"/>
                </a:solidFill>
              </a:rPr>
              <a:t>Fully-Depleted Silicon Detector</a:t>
            </a:r>
          </a:p>
        </p:txBody>
      </p:sp>
      <p:sp>
        <p:nvSpPr>
          <p:cNvPr id="19462"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n</a:t>
            </a:r>
          </a:p>
        </p:txBody>
      </p:sp>
      <p:sp>
        <p:nvSpPr>
          <p:cNvPr id="19463"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grpSp>
        <p:nvGrpSpPr>
          <p:cNvPr id="19467"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17"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68"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15"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69"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13"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0"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11"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1"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09"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2"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07"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3"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05"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4"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03"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5"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601"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6"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99"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7"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97"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8"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95"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79"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93"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0"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91"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1"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89"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2"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87"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3"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85"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4"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83"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5"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81"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6"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79"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7"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77"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8"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75"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489"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73"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9490"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71"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9491"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69"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9492"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67"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9493"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65"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19494"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63"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9500"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2800">
                <a:solidFill>
                  <a:srgbClr val="FF0000"/>
                </a:solidFill>
              </a:rPr>
              <a:t>+</a:t>
            </a:r>
          </a:p>
        </p:txBody>
      </p:sp>
      <p:sp>
        <p:nvSpPr>
          <p:cNvPr id="19501"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2800">
                <a:solidFill>
                  <a:srgbClr val="002060"/>
                </a:solidFill>
              </a:rPr>
              <a:t>-</a:t>
            </a:r>
          </a:p>
        </p:txBody>
      </p: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5753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3505200" cy="11239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507" name="TextBox 173"/>
          <p:cNvSpPr txBox="1">
            <a:spLocks noChangeArrowheads="1"/>
          </p:cNvSpPr>
          <p:nvPr/>
        </p:nvSpPr>
        <p:spPr bwMode="auto">
          <a:xfrm rot="-5400000">
            <a:off x="2785269" y="5082381"/>
            <a:ext cx="1504950" cy="3698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Electric Field</a:t>
            </a:r>
          </a:p>
        </p:txBody>
      </p:sp>
      <p:grpSp>
        <p:nvGrpSpPr>
          <p:cNvPr id="19508" name="Group 45"/>
          <p:cNvGrpSpPr>
            <a:grpSpLocks/>
          </p:cNvGrpSpPr>
          <p:nvPr/>
        </p:nvGrpSpPr>
        <p:grpSpPr bwMode="auto">
          <a:xfrm>
            <a:off x="6248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61"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09" name="Group 46"/>
          <p:cNvGrpSpPr>
            <a:grpSpLocks/>
          </p:cNvGrpSpPr>
          <p:nvPr/>
        </p:nvGrpSpPr>
        <p:grpSpPr bwMode="auto">
          <a:xfrm>
            <a:off x="6400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59"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0" name="Group 49"/>
          <p:cNvGrpSpPr>
            <a:grpSpLocks/>
          </p:cNvGrpSpPr>
          <p:nvPr/>
        </p:nvGrpSpPr>
        <p:grpSpPr bwMode="auto">
          <a:xfrm>
            <a:off x="6553200" y="1325564"/>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57"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1" name="Group 52"/>
          <p:cNvGrpSpPr>
            <a:grpSpLocks/>
          </p:cNvGrpSpPr>
          <p:nvPr/>
        </p:nvGrpSpPr>
        <p:grpSpPr bwMode="auto">
          <a:xfrm>
            <a:off x="6705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55"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2" name="Group 58"/>
          <p:cNvGrpSpPr>
            <a:grpSpLocks/>
          </p:cNvGrpSpPr>
          <p:nvPr/>
        </p:nvGrpSpPr>
        <p:grpSpPr bwMode="auto">
          <a:xfrm>
            <a:off x="6096000" y="1858964"/>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53"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3" name="Group 61"/>
          <p:cNvGrpSpPr>
            <a:grpSpLocks/>
          </p:cNvGrpSpPr>
          <p:nvPr/>
        </p:nvGrpSpPr>
        <p:grpSpPr bwMode="auto">
          <a:xfrm>
            <a:off x="6781800" y="1554164"/>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51"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4" name="Group 64"/>
          <p:cNvGrpSpPr>
            <a:grpSpLocks/>
          </p:cNvGrpSpPr>
          <p:nvPr/>
        </p:nvGrpSpPr>
        <p:grpSpPr bwMode="auto">
          <a:xfrm>
            <a:off x="6248400" y="2011364"/>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49"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5" name="Group 67"/>
          <p:cNvGrpSpPr>
            <a:grpSpLocks/>
          </p:cNvGrpSpPr>
          <p:nvPr/>
        </p:nvGrpSpPr>
        <p:grpSpPr bwMode="auto">
          <a:xfrm>
            <a:off x="6400800" y="1782764"/>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47"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6" name="Group 76"/>
          <p:cNvGrpSpPr>
            <a:grpSpLocks/>
          </p:cNvGrpSpPr>
          <p:nvPr/>
        </p:nvGrpSpPr>
        <p:grpSpPr bwMode="auto">
          <a:xfrm>
            <a:off x="5929314" y="1249364"/>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45"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7" name="Group 88"/>
          <p:cNvGrpSpPr>
            <a:grpSpLocks/>
          </p:cNvGrpSpPr>
          <p:nvPr/>
        </p:nvGrpSpPr>
        <p:grpSpPr bwMode="auto">
          <a:xfrm>
            <a:off x="6019800" y="1630364"/>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43"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8" name="Group 49"/>
          <p:cNvGrpSpPr>
            <a:grpSpLocks/>
          </p:cNvGrpSpPr>
          <p:nvPr/>
        </p:nvGrpSpPr>
        <p:grpSpPr bwMode="auto">
          <a:xfrm>
            <a:off x="6858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41"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19" name="Group 49"/>
          <p:cNvGrpSpPr>
            <a:grpSpLocks/>
          </p:cNvGrpSpPr>
          <p:nvPr/>
        </p:nvGrpSpPr>
        <p:grpSpPr bwMode="auto">
          <a:xfrm>
            <a:off x="7010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39"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20" name="Group 49"/>
          <p:cNvGrpSpPr>
            <a:grpSpLocks/>
          </p:cNvGrpSpPr>
          <p:nvPr/>
        </p:nvGrpSpPr>
        <p:grpSpPr bwMode="auto">
          <a:xfrm>
            <a:off x="6934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37"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21" name="Group 49"/>
          <p:cNvGrpSpPr>
            <a:grpSpLocks/>
          </p:cNvGrpSpPr>
          <p:nvPr/>
        </p:nvGrpSpPr>
        <p:grpSpPr bwMode="auto">
          <a:xfrm>
            <a:off x="7086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35"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22" name="Group 49"/>
          <p:cNvGrpSpPr>
            <a:grpSpLocks/>
          </p:cNvGrpSpPr>
          <p:nvPr/>
        </p:nvGrpSpPr>
        <p:grpSpPr bwMode="auto">
          <a:xfrm>
            <a:off x="7162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33"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23" name="Group 49"/>
          <p:cNvGrpSpPr>
            <a:grpSpLocks/>
          </p:cNvGrpSpPr>
          <p:nvPr/>
        </p:nvGrpSpPr>
        <p:grpSpPr bwMode="auto">
          <a:xfrm>
            <a:off x="7086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31"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24" name="Group 49"/>
          <p:cNvGrpSpPr>
            <a:grpSpLocks/>
          </p:cNvGrpSpPr>
          <p:nvPr/>
        </p:nvGrpSpPr>
        <p:grpSpPr bwMode="auto">
          <a:xfrm>
            <a:off x="7162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29"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19525" name="Group 76"/>
          <p:cNvGrpSpPr>
            <a:grpSpLocks/>
          </p:cNvGrpSpPr>
          <p:nvPr/>
        </p:nvGrpSpPr>
        <p:grpSpPr bwMode="auto">
          <a:xfrm>
            <a:off x="6172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527"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spTree>
    <p:extLst>
      <p:ext uri="{BB962C8B-B14F-4D97-AF65-F5344CB8AC3E}">
        <p14:creationId xmlns:p14="http://schemas.microsoft.com/office/powerpoint/2010/main" val="18882843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4184363" y="3162685"/>
            <a:ext cx="2971800" cy="830263"/>
          </a:xfrm>
          <a:prstGeom prst="rect">
            <a:avLst/>
          </a:prstGeom>
          <a:noFill/>
          <a:ln w="9525">
            <a:noFill/>
            <a:miter lim="800000"/>
            <a:headEnd/>
            <a:tailEnd/>
          </a:ln>
        </p:spPr>
        <p:txBody>
          <a:bodyPr>
            <a:spAutoFit/>
          </a:bodyPr>
          <a:lstStyle/>
          <a:p>
            <a:pPr defTabSz="914400" fontAlgn="base">
              <a:spcBef>
                <a:spcPct val="0"/>
              </a:spcBef>
              <a:spcAft>
                <a:spcPct val="0"/>
              </a:spcAft>
            </a:pPr>
            <a:r>
              <a:rPr lang="en-US" sz="1600" b="1">
                <a:solidFill>
                  <a:srgbClr val="002060"/>
                </a:solidFill>
              </a:rPr>
              <a:t>Zone without free charge carriers positively charged.</a:t>
            </a:r>
          </a:p>
          <a:p>
            <a:pPr defTabSz="914400" fontAlgn="base">
              <a:spcBef>
                <a:spcPct val="0"/>
              </a:spcBef>
              <a:spcAft>
                <a:spcPct val="0"/>
              </a:spcAft>
            </a:pPr>
            <a:r>
              <a:rPr lang="en-US" sz="1600" b="1">
                <a:solidFill>
                  <a:srgbClr val="002060"/>
                </a:solidFill>
              </a:rPr>
              <a:t>Sensitive Detector Volume.</a:t>
            </a:r>
          </a:p>
        </p:txBody>
      </p:sp>
      <p:sp>
        <p:nvSpPr>
          <p:cNvPr id="20483"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20484" name="Slide Number Placeholder 5"/>
          <p:cNvSpPr>
            <a:spLocks noGrp="1"/>
          </p:cNvSpPr>
          <p:nvPr>
            <p:ph type="sldNum" sz="quarter" idx="12"/>
          </p:nvPr>
        </p:nvSpPr>
        <p:spPr>
          <a:noFill/>
        </p:spPr>
        <p:txBody>
          <a:bodyPr/>
          <a:lstStyle/>
          <a:p>
            <a:fld id="{20F40A25-F5B3-4530-8FE9-1029B701FC9B}" type="slidenum">
              <a:rPr lang="en-US" smtClean="0">
                <a:solidFill>
                  <a:srgbClr val="000000"/>
                </a:solidFill>
              </a:rPr>
              <a:pPr/>
              <a:t>45</a:t>
            </a:fld>
            <a:endParaRPr lang="en-US" smtClean="0">
              <a:solidFill>
                <a:srgbClr val="000000"/>
              </a:solidFill>
            </a:endParaRPr>
          </a:p>
        </p:txBody>
      </p:sp>
      <p:sp>
        <p:nvSpPr>
          <p:cNvPr id="20485"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defTabSz="914400" fontAlgn="base">
              <a:spcBef>
                <a:spcPct val="0"/>
              </a:spcBef>
              <a:spcAft>
                <a:spcPct val="0"/>
              </a:spcAft>
            </a:pPr>
            <a:r>
              <a:rPr lang="en-US" sz="2800" b="1">
                <a:solidFill>
                  <a:srgbClr val="FF0000"/>
                </a:solidFill>
              </a:rPr>
              <a:t>Over-Depleted Silicon Detector</a:t>
            </a:r>
          </a:p>
        </p:txBody>
      </p:sp>
      <p:sp>
        <p:nvSpPr>
          <p:cNvPr id="20486" name="TextBox 130"/>
          <p:cNvSpPr txBox="1">
            <a:spLocks noChangeArrowheads="1"/>
          </p:cNvSpPr>
          <p:nvPr/>
        </p:nvSpPr>
        <p:spPr bwMode="auto">
          <a:xfrm>
            <a:off x="5555963" y="2800734"/>
            <a:ext cx="312738" cy="368300"/>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n</a:t>
            </a:r>
          </a:p>
        </p:txBody>
      </p:sp>
      <p:sp>
        <p:nvSpPr>
          <p:cNvPr id="20487" name="TextBox 131"/>
          <p:cNvSpPr txBox="1">
            <a:spLocks noChangeArrowheads="1"/>
          </p:cNvSpPr>
          <p:nvPr/>
        </p:nvSpPr>
        <p:spPr bwMode="auto">
          <a:xfrm>
            <a:off x="3727163" y="2800734"/>
            <a:ext cx="312738" cy="368300"/>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0000"/>
                </a:solidFill>
              </a:rPr>
              <a:t>p</a:t>
            </a:r>
          </a:p>
        </p:txBody>
      </p:sp>
      <p:cxnSp>
        <p:nvCxnSpPr>
          <p:cNvPr id="140" name="Straight Connector 139"/>
          <p:cNvCxnSpPr/>
          <p:nvPr/>
        </p:nvCxnSpPr>
        <p:spPr>
          <a:xfrm>
            <a:off x="7460963" y="1886334"/>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55763" y="1276734"/>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8" name="Rectangle 7"/>
          <p:cNvSpPr/>
          <p:nvPr/>
        </p:nvSpPr>
        <p:spPr>
          <a:xfrm>
            <a:off x="3803363" y="1276734"/>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grpSp>
        <p:nvGrpSpPr>
          <p:cNvPr id="20491" name="Group 45"/>
          <p:cNvGrpSpPr>
            <a:grpSpLocks/>
          </p:cNvGrpSpPr>
          <p:nvPr/>
        </p:nvGrpSpPr>
        <p:grpSpPr bwMode="auto">
          <a:xfrm>
            <a:off x="4717763" y="1473584"/>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42"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2" name="Group 46"/>
          <p:cNvGrpSpPr>
            <a:grpSpLocks/>
          </p:cNvGrpSpPr>
          <p:nvPr/>
        </p:nvGrpSpPr>
        <p:grpSpPr bwMode="auto">
          <a:xfrm>
            <a:off x="4870163" y="1625984"/>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40"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3" name="Group 49"/>
          <p:cNvGrpSpPr>
            <a:grpSpLocks/>
          </p:cNvGrpSpPr>
          <p:nvPr/>
        </p:nvGrpSpPr>
        <p:grpSpPr bwMode="auto">
          <a:xfrm>
            <a:off x="5022563" y="1352934"/>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38"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4" name="Group 52"/>
          <p:cNvGrpSpPr>
            <a:grpSpLocks/>
          </p:cNvGrpSpPr>
          <p:nvPr/>
        </p:nvGrpSpPr>
        <p:grpSpPr bwMode="auto">
          <a:xfrm>
            <a:off x="5174963" y="1930784"/>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36"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5" name="Group 55"/>
          <p:cNvGrpSpPr>
            <a:grpSpLocks/>
          </p:cNvGrpSpPr>
          <p:nvPr/>
        </p:nvGrpSpPr>
        <p:grpSpPr bwMode="auto">
          <a:xfrm>
            <a:off x="5327363" y="2083184"/>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34"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6" name="Group 58"/>
          <p:cNvGrpSpPr>
            <a:grpSpLocks/>
          </p:cNvGrpSpPr>
          <p:nvPr/>
        </p:nvGrpSpPr>
        <p:grpSpPr bwMode="auto">
          <a:xfrm>
            <a:off x="4565363" y="1886334"/>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32"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7" name="Group 61"/>
          <p:cNvGrpSpPr>
            <a:grpSpLocks/>
          </p:cNvGrpSpPr>
          <p:nvPr/>
        </p:nvGrpSpPr>
        <p:grpSpPr bwMode="auto">
          <a:xfrm>
            <a:off x="5251163" y="1581534"/>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30"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8" name="Group 64"/>
          <p:cNvGrpSpPr>
            <a:grpSpLocks/>
          </p:cNvGrpSpPr>
          <p:nvPr/>
        </p:nvGrpSpPr>
        <p:grpSpPr bwMode="auto">
          <a:xfrm>
            <a:off x="4717763" y="2038734"/>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8"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499" name="Group 67"/>
          <p:cNvGrpSpPr>
            <a:grpSpLocks/>
          </p:cNvGrpSpPr>
          <p:nvPr/>
        </p:nvGrpSpPr>
        <p:grpSpPr bwMode="auto">
          <a:xfrm>
            <a:off x="4870163" y="1810134"/>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6"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0" name="Group 70"/>
          <p:cNvGrpSpPr>
            <a:grpSpLocks/>
          </p:cNvGrpSpPr>
          <p:nvPr/>
        </p:nvGrpSpPr>
        <p:grpSpPr bwMode="auto">
          <a:xfrm>
            <a:off x="4093877" y="1397384"/>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4"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1" name="Group 73"/>
          <p:cNvGrpSpPr>
            <a:grpSpLocks/>
          </p:cNvGrpSpPr>
          <p:nvPr/>
        </p:nvGrpSpPr>
        <p:grpSpPr bwMode="auto">
          <a:xfrm>
            <a:off x="4246277" y="1549784"/>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2"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2" name="Group 76"/>
          <p:cNvGrpSpPr>
            <a:grpSpLocks/>
          </p:cNvGrpSpPr>
          <p:nvPr/>
        </p:nvGrpSpPr>
        <p:grpSpPr bwMode="auto">
          <a:xfrm>
            <a:off x="4398677" y="1276734"/>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0"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3" name="Group 79"/>
          <p:cNvGrpSpPr>
            <a:grpSpLocks/>
          </p:cNvGrpSpPr>
          <p:nvPr/>
        </p:nvGrpSpPr>
        <p:grpSpPr bwMode="auto">
          <a:xfrm>
            <a:off x="5327363" y="1352934"/>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8"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4" name="Group 82"/>
          <p:cNvGrpSpPr>
            <a:grpSpLocks/>
          </p:cNvGrpSpPr>
          <p:nvPr/>
        </p:nvGrpSpPr>
        <p:grpSpPr bwMode="auto">
          <a:xfrm>
            <a:off x="5555963" y="1657734"/>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6"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5" name="Group 85"/>
          <p:cNvGrpSpPr>
            <a:grpSpLocks/>
          </p:cNvGrpSpPr>
          <p:nvPr/>
        </p:nvGrpSpPr>
        <p:grpSpPr bwMode="auto">
          <a:xfrm>
            <a:off x="3941477" y="1810134"/>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4"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6" name="Group 88"/>
          <p:cNvGrpSpPr>
            <a:grpSpLocks/>
          </p:cNvGrpSpPr>
          <p:nvPr/>
        </p:nvGrpSpPr>
        <p:grpSpPr bwMode="auto">
          <a:xfrm>
            <a:off x="4489163" y="1657734"/>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2"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7" name="Group 91"/>
          <p:cNvGrpSpPr>
            <a:grpSpLocks/>
          </p:cNvGrpSpPr>
          <p:nvPr/>
        </p:nvGrpSpPr>
        <p:grpSpPr bwMode="auto">
          <a:xfrm>
            <a:off x="4093877" y="1962534"/>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0"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8" name="Group 94"/>
          <p:cNvGrpSpPr>
            <a:grpSpLocks/>
          </p:cNvGrpSpPr>
          <p:nvPr/>
        </p:nvGrpSpPr>
        <p:grpSpPr bwMode="auto">
          <a:xfrm>
            <a:off x="4246277" y="1733934"/>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8"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09" name="Group 97"/>
          <p:cNvGrpSpPr>
            <a:grpSpLocks/>
          </p:cNvGrpSpPr>
          <p:nvPr/>
        </p:nvGrpSpPr>
        <p:grpSpPr bwMode="auto">
          <a:xfrm>
            <a:off x="5555963" y="1657734"/>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6"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10" name="Group 100"/>
          <p:cNvGrpSpPr>
            <a:grpSpLocks/>
          </p:cNvGrpSpPr>
          <p:nvPr/>
        </p:nvGrpSpPr>
        <p:grpSpPr bwMode="auto">
          <a:xfrm>
            <a:off x="5632163" y="1352934"/>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4"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11" name="Group 103"/>
          <p:cNvGrpSpPr>
            <a:grpSpLocks/>
          </p:cNvGrpSpPr>
          <p:nvPr/>
        </p:nvGrpSpPr>
        <p:grpSpPr bwMode="auto">
          <a:xfrm>
            <a:off x="5784563" y="1962534"/>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2"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12" name="Group 106"/>
          <p:cNvGrpSpPr>
            <a:grpSpLocks/>
          </p:cNvGrpSpPr>
          <p:nvPr/>
        </p:nvGrpSpPr>
        <p:grpSpPr bwMode="auto">
          <a:xfrm>
            <a:off x="5555963" y="1886334"/>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0"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13" name="Group 112"/>
          <p:cNvGrpSpPr>
            <a:grpSpLocks/>
          </p:cNvGrpSpPr>
          <p:nvPr/>
        </p:nvGrpSpPr>
        <p:grpSpPr bwMode="auto">
          <a:xfrm>
            <a:off x="3747802" y="2114934"/>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8"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20514" name="Group 113"/>
          <p:cNvGrpSpPr>
            <a:grpSpLocks/>
          </p:cNvGrpSpPr>
          <p:nvPr/>
        </p:nvGrpSpPr>
        <p:grpSpPr bwMode="auto">
          <a:xfrm>
            <a:off x="3727163" y="1897448"/>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6"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20515" name="Group 116"/>
          <p:cNvGrpSpPr>
            <a:grpSpLocks/>
          </p:cNvGrpSpPr>
          <p:nvPr/>
        </p:nvGrpSpPr>
        <p:grpSpPr bwMode="auto">
          <a:xfrm>
            <a:off x="3738276" y="1733934"/>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4"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20516" name="Group 119"/>
          <p:cNvGrpSpPr>
            <a:grpSpLocks/>
          </p:cNvGrpSpPr>
          <p:nvPr/>
        </p:nvGrpSpPr>
        <p:grpSpPr bwMode="auto">
          <a:xfrm>
            <a:off x="3738276" y="1581534"/>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2"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20517" name="Group 122"/>
          <p:cNvGrpSpPr>
            <a:grpSpLocks/>
          </p:cNvGrpSpPr>
          <p:nvPr/>
        </p:nvGrpSpPr>
        <p:grpSpPr bwMode="auto">
          <a:xfrm>
            <a:off x="3747802" y="1276734"/>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0"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grpSp>
        <p:nvGrpSpPr>
          <p:cNvPr id="20518" name="Group 125"/>
          <p:cNvGrpSpPr>
            <a:grpSpLocks/>
          </p:cNvGrpSpPr>
          <p:nvPr/>
        </p:nvGrpSpPr>
        <p:grpSpPr bwMode="auto">
          <a:xfrm>
            <a:off x="3770027" y="1440248"/>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8"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002060"/>
                  </a:solidFill>
                </a:rPr>
                <a:t>-</a:t>
              </a:r>
            </a:p>
          </p:txBody>
        </p:sp>
      </p:grpSp>
      <p:sp>
        <p:nvSpPr>
          <p:cNvPr id="129" name="Right Brace 128"/>
          <p:cNvSpPr/>
          <p:nvPr/>
        </p:nvSpPr>
        <p:spPr>
          <a:xfrm rot="5400000">
            <a:off x="5555963" y="819534"/>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sp>
        <p:nvSpPr>
          <p:cNvPr id="130" name="Right Brace 129"/>
          <p:cNvSpPr/>
          <p:nvPr/>
        </p:nvSpPr>
        <p:spPr>
          <a:xfrm rot="5400000">
            <a:off x="3727163" y="2495934"/>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cxnSp>
        <p:nvCxnSpPr>
          <p:cNvPr id="142" name="Straight Connector 141"/>
          <p:cNvCxnSpPr/>
          <p:nvPr/>
        </p:nvCxnSpPr>
        <p:spPr>
          <a:xfrm>
            <a:off x="2355563" y="1886334"/>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0257" y="1847440"/>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199320" y="1836329"/>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524" name="TextBox 148"/>
          <p:cNvSpPr txBox="1">
            <a:spLocks noChangeArrowheads="1"/>
          </p:cNvSpPr>
          <p:nvPr/>
        </p:nvSpPr>
        <p:spPr bwMode="auto">
          <a:xfrm>
            <a:off x="8222963" y="1352934"/>
            <a:ext cx="395288" cy="5222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2800">
                <a:solidFill>
                  <a:srgbClr val="FF0000"/>
                </a:solidFill>
              </a:rPr>
              <a:t>+</a:t>
            </a:r>
          </a:p>
        </p:txBody>
      </p:sp>
      <p:sp>
        <p:nvSpPr>
          <p:cNvPr id="20525" name="TextBox 149"/>
          <p:cNvSpPr txBox="1">
            <a:spLocks noChangeArrowheads="1"/>
          </p:cNvSpPr>
          <p:nvPr/>
        </p:nvSpPr>
        <p:spPr bwMode="auto">
          <a:xfrm>
            <a:off x="2812763" y="1352934"/>
            <a:ext cx="304800" cy="522288"/>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2800">
                <a:solidFill>
                  <a:srgbClr val="002060"/>
                </a:solidFill>
              </a:rPr>
              <a:t>-</a:t>
            </a:r>
          </a:p>
        </p:txBody>
      </p:sp>
      <p:cxnSp>
        <p:nvCxnSpPr>
          <p:cNvPr id="153" name="Straight Connector 152"/>
          <p:cNvCxnSpPr/>
          <p:nvPr/>
        </p:nvCxnSpPr>
        <p:spPr>
          <a:xfrm rot="5400000">
            <a:off x="2280157" y="2571340"/>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841588" y="3515109"/>
            <a:ext cx="52387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3955763" y="6001134"/>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2657" y="5276440"/>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55763" y="4858134"/>
            <a:ext cx="3505200" cy="5905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31" name="TextBox 173"/>
          <p:cNvSpPr txBox="1">
            <a:spLocks noChangeArrowheads="1"/>
          </p:cNvSpPr>
          <p:nvPr/>
        </p:nvSpPr>
        <p:spPr bwMode="auto">
          <a:xfrm rot="-5400000">
            <a:off x="2902458" y="5157379"/>
            <a:ext cx="1463675" cy="338137"/>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sz="1600" b="1">
                <a:solidFill>
                  <a:srgbClr val="002060"/>
                </a:solidFill>
              </a:rPr>
              <a:t>Electric Field</a:t>
            </a:r>
          </a:p>
        </p:txBody>
      </p:sp>
      <p:grpSp>
        <p:nvGrpSpPr>
          <p:cNvPr id="20532" name="Group 45"/>
          <p:cNvGrpSpPr>
            <a:grpSpLocks/>
          </p:cNvGrpSpPr>
          <p:nvPr/>
        </p:nvGrpSpPr>
        <p:grpSpPr bwMode="auto">
          <a:xfrm>
            <a:off x="6241763" y="1486284"/>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6"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3" name="Group 46"/>
          <p:cNvGrpSpPr>
            <a:grpSpLocks/>
          </p:cNvGrpSpPr>
          <p:nvPr/>
        </p:nvGrpSpPr>
        <p:grpSpPr bwMode="auto">
          <a:xfrm>
            <a:off x="6394163" y="1638684"/>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4"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4" name="Group 49"/>
          <p:cNvGrpSpPr>
            <a:grpSpLocks/>
          </p:cNvGrpSpPr>
          <p:nvPr/>
        </p:nvGrpSpPr>
        <p:grpSpPr bwMode="auto">
          <a:xfrm>
            <a:off x="6546563" y="1364048"/>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2"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5" name="Group 52"/>
          <p:cNvGrpSpPr>
            <a:grpSpLocks/>
          </p:cNvGrpSpPr>
          <p:nvPr/>
        </p:nvGrpSpPr>
        <p:grpSpPr bwMode="auto">
          <a:xfrm>
            <a:off x="6698963" y="1943484"/>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0"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6" name="Group 58"/>
          <p:cNvGrpSpPr>
            <a:grpSpLocks/>
          </p:cNvGrpSpPr>
          <p:nvPr/>
        </p:nvGrpSpPr>
        <p:grpSpPr bwMode="auto">
          <a:xfrm>
            <a:off x="6089363" y="1897448"/>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8"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7" name="Group 61"/>
          <p:cNvGrpSpPr>
            <a:grpSpLocks/>
          </p:cNvGrpSpPr>
          <p:nvPr/>
        </p:nvGrpSpPr>
        <p:grpSpPr bwMode="auto">
          <a:xfrm>
            <a:off x="6775163" y="1592648"/>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6"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8" name="Group 64"/>
          <p:cNvGrpSpPr>
            <a:grpSpLocks/>
          </p:cNvGrpSpPr>
          <p:nvPr/>
        </p:nvGrpSpPr>
        <p:grpSpPr bwMode="auto">
          <a:xfrm>
            <a:off x="6241763" y="2049848"/>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4"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39" name="Group 67"/>
          <p:cNvGrpSpPr>
            <a:grpSpLocks/>
          </p:cNvGrpSpPr>
          <p:nvPr/>
        </p:nvGrpSpPr>
        <p:grpSpPr bwMode="auto">
          <a:xfrm>
            <a:off x="6394163" y="1821248"/>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2"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0" name="Group 76"/>
          <p:cNvGrpSpPr>
            <a:grpSpLocks/>
          </p:cNvGrpSpPr>
          <p:nvPr/>
        </p:nvGrpSpPr>
        <p:grpSpPr bwMode="auto">
          <a:xfrm>
            <a:off x="5922677" y="1287848"/>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0"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1" name="Group 88"/>
          <p:cNvGrpSpPr>
            <a:grpSpLocks/>
          </p:cNvGrpSpPr>
          <p:nvPr/>
        </p:nvGrpSpPr>
        <p:grpSpPr bwMode="auto">
          <a:xfrm>
            <a:off x="6013163" y="1668848"/>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68"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2" name="Group 49"/>
          <p:cNvGrpSpPr>
            <a:grpSpLocks/>
          </p:cNvGrpSpPr>
          <p:nvPr/>
        </p:nvGrpSpPr>
        <p:grpSpPr bwMode="auto">
          <a:xfrm>
            <a:off x="6851363" y="1333884"/>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66"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3" name="Group 49"/>
          <p:cNvGrpSpPr>
            <a:grpSpLocks/>
          </p:cNvGrpSpPr>
          <p:nvPr/>
        </p:nvGrpSpPr>
        <p:grpSpPr bwMode="auto">
          <a:xfrm>
            <a:off x="7003763" y="1714884"/>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64"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4" name="Group 49"/>
          <p:cNvGrpSpPr>
            <a:grpSpLocks/>
          </p:cNvGrpSpPr>
          <p:nvPr/>
        </p:nvGrpSpPr>
        <p:grpSpPr bwMode="auto">
          <a:xfrm>
            <a:off x="6927563" y="2095884"/>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62"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5" name="Group 49"/>
          <p:cNvGrpSpPr>
            <a:grpSpLocks/>
          </p:cNvGrpSpPr>
          <p:nvPr/>
        </p:nvGrpSpPr>
        <p:grpSpPr bwMode="auto">
          <a:xfrm>
            <a:off x="7079963" y="1486284"/>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60"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6" name="Group 49"/>
          <p:cNvGrpSpPr>
            <a:grpSpLocks/>
          </p:cNvGrpSpPr>
          <p:nvPr/>
        </p:nvGrpSpPr>
        <p:grpSpPr bwMode="auto">
          <a:xfrm>
            <a:off x="7156163" y="1714884"/>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58"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7" name="Group 49"/>
          <p:cNvGrpSpPr>
            <a:grpSpLocks/>
          </p:cNvGrpSpPr>
          <p:nvPr/>
        </p:nvGrpSpPr>
        <p:grpSpPr bwMode="auto">
          <a:xfrm>
            <a:off x="7079963" y="1943484"/>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56"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8" name="Group 49"/>
          <p:cNvGrpSpPr>
            <a:grpSpLocks/>
          </p:cNvGrpSpPr>
          <p:nvPr/>
        </p:nvGrpSpPr>
        <p:grpSpPr bwMode="auto">
          <a:xfrm>
            <a:off x="7156163" y="1257684"/>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54"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grpSp>
        <p:nvGrpSpPr>
          <p:cNvPr id="20549" name="Group 76"/>
          <p:cNvGrpSpPr>
            <a:grpSpLocks/>
          </p:cNvGrpSpPr>
          <p:nvPr/>
        </p:nvGrpSpPr>
        <p:grpSpPr bwMode="auto">
          <a:xfrm>
            <a:off x="6165563" y="1257684"/>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52"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defTabSz="914400" fontAlgn="base">
                <a:spcBef>
                  <a:spcPct val="0"/>
                </a:spcBef>
                <a:spcAft>
                  <a:spcPct val="0"/>
                </a:spcAft>
              </a:pPr>
              <a:r>
                <a:rPr lang="en-US">
                  <a:solidFill>
                    <a:srgbClr val="FF0000"/>
                  </a:solidFill>
                </a:rPr>
                <a:t>+</a:t>
              </a:r>
            </a:p>
          </p:txBody>
        </p:sp>
      </p:grpSp>
    </p:spTree>
    <p:extLst>
      <p:ext uri="{BB962C8B-B14F-4D97-AF65-F5344CB8AC3E}">
        <p14:creationId xmlns:p14="http://schemas.microsoft.com/office/powerpoint/2010/main" val="3101940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1"/>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0483"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E098922-A1AC-E144-BBD8-00945F32CC54}" type="slidenum">
              <a:rPr lang="en-US">
                <a:solidFill>
                  <a:srgbClr val="000000"/>
                </a:solidFill>
              </a:rPr>
              <a:pPr eaLnBrk="1" hangingPunct="1"/>
              <a:t>46</a:t>
            </a:fld>
            <a:endParaRPr lang="en-US">
              <a:solidFill>
                <a:srgbClr val="000000"/>
              </a:solidFill>
            </a:endParaRPr>
          </a:p>
        </p:txBody>
      </p:sp>
      <p:pic>
        <p:nvPicPr>
          <p:cNvPr id="2048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3733800"/>
            <a:ext cx="3429000" cy="2463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5" name="Text Box 17"/>
          <p:cNvSpPr txBox="1">
            <a:spLocks noChangeArrowheads="1"/>
          </p:cNvSpPr>
          <p:nvPr/>
        </p:nvSpPr>
        <p:spPr bwMode="auto">
          <a:xfrm>
            <a:off x="1524000" y="152401"/>
            <a:ext cx="91440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defTabSz="914400" eaLnBrk="1" fontAlgn="base" hangingPunct="1">
              <a:spcBef>
                <a:spcPct val="0"/>
              </a:spcBef>
              <a:spcAft>
                <a:spcPct val="0"/>
              </a:spcAft>
            </a:pPr>
            <a:r>
              <a:rPr lang="en-US" sz="2800" b="1">
                <a:solidFill>
                  <a:srgbClr val="FF0000"/>
                </a:solidFill>
              </a:rPr>
              <a:t>Depletion Voltage</a:t>
            </a:r>
          </a:p>
        </p:txBody>
      </p:sp>
      <p:sp>
        <p:nvSpPr>
          <p:cNvPr id="20486" name="TextBox 6"/>
          <p:cNvSpPr txBox="1">
            <a:spLocks noChangeArrowheads="1"/>
          </p:cNvSpPr>
          <p:nvPr/>
        </p:nvSpPr>
        <p:spPr bwMode="auto">
          <a:xfrm>
            <a:off x="5562600" y="2762250"/>
            <a:ext cx="312738"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0000"/>
                </a:solidFill>
              </a:rPr>
              <a:t>n</a:t>
            </a:r>
          </a:p>
        </p:txBody>
      </p:sp>
      <p:sp>
        <p:nvSpPr>
          <p:cNvPr id="20487" name="TextBox 7"/>
          <p:cNvSpPr txBox="1">
            <a:spLocks noChangeArrowheads="1"/>
          </p:cNvSpPr>
          <p:nvPr/>
        </p:nvSpPr>
        <p:spPr bwMode="auto">
          <a:xfrm>
            <a:off x="3733800" y="2762250"/>
            <a:ext cx="312738"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0000"/>
                </a:solidFill>
              </a:rPr>
              <a:t>p</a:t>
            </a:r>
          </a:p>
        </p:txBody>
      </p:sp>
      <p:cxnSp>
        <p:nvCxnSpPr>
          <p:cNvPr id="9" name="Straight Connector 8"/>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1" name="Rectangle 10"/>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2" name="Oval 11"/>
          <p:cNvSpPr/>
          <p:nvPr/>
        </p:nvSpPr>
        <p:spPr>
          <a:xfrm>
            <a:off x="6172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3" name="Oval 12"/>
          <p:cNvSpPr/>
          <p:nvPr/>
        </p:nvSpPr>
        <p:spPr>
          <a:xfrm>
            <a:off x="6477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4" name="Oval 13"/>
          <p:cNvSpPr/>
          <p:nvPr/>
        </p:nvSpPr>
        <p:spPr>
          <a:xfrm>
            <a:off x="6172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5" name="Oval 14"/>
          <p:cNvSpPr/>
          <p:nvPr/>
        </p:nvSpPr>
        <p:spPr>
          <a:xfrm>
            <a:off x="6324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6" name="Oval 15"/>
          <p:cNvSpPr/>
          <p:nvPr/>
        </p:nvSpPr>
        <p:spPr>
          <a:xfrm>
            <a:off x="7239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7" name="Oval 16"/>
          <p:cNvSpPr/>
          <p:nvPr/>
        </p:nvSpPr>
        <p:spPr>
          <a:xfrm>
            <a:off x="6400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8" name="Oval 17"/>
          <p:cNvSpPr/>
          <p:nvPr/>
        </p:nvSpPr>
        <p:spPr>
          <a:xfrm>
            <a:off x="6248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19" name="Oval 18"/>
          <p:cNvSpPr/>
          <p:nvPr/>
        </p:nvSpPr>
        <p:spPr>
          <a:xfrm>
            <a:off x="6400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 name="Oval 19"/>
          <p:cNvSpPr/>
          <p:nvPr/>
        </p:nvSpPr>
        <p:spPr>
          <a:xfrm>
            <a:off x="6400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1" name="Oval 20"/>
          <p:cNvSpPr/>
          <p:nvPr/>
        </p:nvSpPr>
        <p:spPr>
          <a:xfrm>
            <a:off x="6553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2" name="Oval 21"/>
          <p:cNvSpPr/>
          <p:nvPr/>
        </p:nvSpPr>
        <p:spPr>
          <a:xfrm>
            <a:off x="6172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3" name="Oval 22"/>
          <p:cNvSpPr/>
          <p:nvPr/>
        </p:nvSpPr>
        <p:spPr>
          <a:xfrm>
            <a:off x="6172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4" name="Oval 23"/>
          <p:cNvSpPr/>
          <p:nvPr/>
        </p:nvSpPr>
        <p:spPr>
          <a:xfrm>
            <a:off x="6629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5" name="Oval 24"/>
          <p:cNvSpPr/>
          <p:nvPr/>
        </p:nvSpPr>
        <p:spPr>
          <a:xfrm>
            <a:off x="6858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6" name="Oval 25"/>
          <p:cNvSpPr/>
          <p:nvPr/>
        </p:nvSpPr>
        <p:spPr>
          <a:xfrm>
            <a:off x="6705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7" name="Oval 26"/>
          <p:cNvSpPr/>
          <p:nvPr/>
        </p:nvSpPr>
        <p:spPr>
          <a:xfrm>
            <a:off x="6858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8" name="Oval 27"/>
          <p:cNvSpPr/>
          <p:nvPr/>
        </p:nvSpPr>
        <p:spPr>
          <a:xfrm>
            <a:off x="7315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9" name="Oval 28"/>
          <p:cNvSpPr/>
          <p:nvPr/>
        </p:nvSpPr>
        <p:spPr>
          <a:xfrm>
            <a:off x="6934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0" name="Oval 29"/>
          <p:cNvSpPr/>
          <p:nvPr/>
        </p:nvSpPr>
        <p:spPr>
          <a:xfrm>
            <a:off x="6705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1" name="Oval 30"/>
          <p:cNvSpPr/>
          <p:nvPr/>
        </p:nvSpPr>
        <p:spPr>
          <a:xfrm>
            <a:off x="6858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2" name="Oval 31"/>
          <p:cNvSpPr/>
          <p:nvPr/>
        </p:nvSpPr>
        <p:spPr>
          <a:xfrm>
            <a:off x="6934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3" name="Oval 32"/>
          <p:cNvSpPr/>
          <p:nvPr/>
        </p:nvSpPr>
        <p:spPr>
          <a:xfrm>
            <a:off x="7086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4" name="Oval 33"/>
          <p:cNvSpPr/>
          <p:nvPr/>
        </p:nvSpPr>
        <p:spPr>
          <a:xfrm>
            <a:off x="6553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5" name="Oval 34"/>
          <p:cNvSpPr/>
          <p:nvPr/>
        </p:nvSpPr>
        <p:spPr>
          <a:xfrm>
            <a:off x="6705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6" name="Oval 35"/>
          <p:cNvSpPr/>
          <p:nvPr/>
        </p:nvSpPr>
        <p:spPr>
          <a:xfrm>
            <a:off x="6400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7" name="Oval 36"/>
          <p:cNvSpPr/>
          <p:nvPr/>
        </p:nvSpPr>
        <p:spPr>
          <a:xfrm>
            <a:off x="7162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8" name="Oval 37"/>
          <p:cNvSpPr/>
          <p:nvPr/>
        </p:nvSpPr>
        <p:spPr>
          <a:xfrm>
            <a:off x="7010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39" name="Oval 38"/>
          <p:cNvSpPr/>
          <p:nvPr/>
        </p:nvSpPr>
        <p:spPr>
          <a:xfrm>
            <a:off x="7162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0" name="Oval 39"/>
          <p:cNvSpPr/>
          <p:nvPr/>
        </p:nvSpPr>
        <p:spPr>
          <a:xfrm>
            <a:off x="7315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1" name="Oval 40"/>
          <p:cNvSpPr/>
          <p:nvPr/>
        </p:nvSpPr>
        <p:spPr>
          <a:xfrm>
            <a:off x="7162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2" name="Oval 41"/>
          <p:cNvSpPr/>
          <p:nvPr/>
        </p:nvSpPr>
        <p:spPr>
          <a:xfrm>
            <a:off x="7086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3" name="Oval 42"/>
          <p:cNvSpPr/>
          <p:nvPr/>
        </p:nvSpPr>
        <p:spPr>
          <a:xfrm>
            <a:off x="7315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4" name="Oval 43"/>
          <p:cNvSpPr/>
          <p:nvPr/>
        </p:nvSpPr>
        <p:spPr>
          <a:xfrm>
            <a:off x="6934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5" name="Oval 44"/>
          <p:cNvSpPr/>
          <p:nvPr/>
        </p:nvSpPr>
        <p:spPr>
          <a:xfrm>
            <a:off x="6248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46" name="Oval 45"/>
          <p:cNvSpPr/>
          <p:nvPr/>
        </p:nvSpPr>
        <p:spPr>
          <a:xfrm>
            <a:off x="6553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grpSp>
        <p:nvGrpSpPr>
          <p:cNvPr id="20526" name="Group 46"/>
          <p:cNvGrpSpPr>
            <a:grpSpLocks/>
          </p:cNvGrpSpPr>
          <p:nvPr/>
        </p:nvGrpSpPr>
        <p:grpSpPr bwMode="auto">
          <a:xfrm>
            <a:off x="4724400" y="14351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2" name="TextBox 48"/>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27" name="Group 49"/>
          <p:cNvGrpSpPr>
            <a:grpSpLocks/>
          </p:cNvGrpSpPr>
          <p:nvPr/>
        </p:nvGrpSpPr>
        <p:grpSpPr bwMode="auto">
          <a:xfrm>
            <a:off x="4876800" y="1587500"/>
            <a:ext cx="319088" cy="369888"/>
            <a:chOff x="3657600" y="2102736"/>
            <a:chExt cx="319318" cy="369332"/>
          </a:xfrm>
        </p:grpSpPr>
        <p:sp>
          <p:nvSpPr>
            <p:cNvPr id="51" name="Oval 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20" name="TextBox 51"/>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28" name="Group 52"/>
          <p:cNvGrpSpPr>
            <a:grpSpLocks/>
          </p:cNvGrpSpPr>
          <p:nvPr/>
        </p:nvGrpSpPr>
        <p:grpSpPr bwMode="auto">
          <a:xfrm>
            <a:off x="5029200" y="1314450"/>
            <a:ext cx="319088" cy="368300"/>
            <a:chOff x="3657600" y="2102736"/>
            <a:chExt cx="319318" cy="369332"/>
          </a:xfrm>
        </p:grpSpPr>
        <p:sp>
          <p:nvSpPr>
            <p:cNvPr id="54" name="Oval 5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8" name="TextBox 54"/>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29" name="Group 55"/>
          <p:cNvGrpSpPr>
            <a:grpSpLocks/>
          </p:cNvGrpSpPr>
          <p:nvPr/>
        </p:nvGrpSpPr>
        <p:grpSpPr bwMode="auto">
          <a:xfrm>
            <a:off x="5181600" y="18923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6" name="TextBox 57"/>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0" name="Group 58"/>
          <p:cNvGrpSpPr>
            <a:grpSpLocks/>
          </p:cNvGrpSpPr>
          <p:nvPr/>
        </p:nvGrpSpPr>
        <p:grpSpPr bwMode="auto">
          <a:xfrm>
            <a:off x="5334000" y="2044700"/>
            <a:ext cx="319088" cy="369888"/>
            <a:chOff x="3657600" y="2102736"/>
            <a:chExt cx="319318" cy="369332"/>
          </a:xfrm>
        </p:grpSpPr>
        <p:sp>
          <p:nvSpPr>
            <p:cNvPr id="60" name="Oval 5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4" name="TextBox 60"/>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1" name="Group 61"/>
          <p:cNvGrpSpPr>
            <a:grpSpLocks/>
          </p:cNvGrpSpPr>
          <p:nvPr/>
        </p:nvGrpSpPr>
        <p:grpSpPr bwMode="auto">
          <a:xfrm>
            <a:off x="4572000" y="18478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2" name="TextBox 63"/>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2" name="Group 64"/>
          <p:cNvGrpSpPr>
            <a:grpSpLocks/>
          </p:cNvGrpSpPr>
          <p:nvPr/>
        </p:nvGrpSpPr>
        <p:grpSpPr bwMode="auto">
          <a:xfrm>
            <a:off x="5257800" y="15430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10" name="TextBox 66"/>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3" name="Group 67"/>
          <p:cNvGrpSpPr>
            <a:grpSpLocks/>
          </p:cNvGrpSpPr>
          <p:nvPr/>
        </p:nvGrpSpPr>
        <p:grpSpPr bwMode="auto">
          <a:xfrm>
            <a:off x="4724400" y="20002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8" name="TextBox 69"/>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4" name="Group 70"/>
          <p:cNvGrpSpPr>
            <a:grpSpLocks/>
          </p:cNvGrpSpPr>
          <p:nvPr/>
        </p:nvGrpSpPr>
        <p:grpSpPr bwMode="auto">
          <a:xfrm>
            <a:off x="4876800" y="1771650"/>
            <a:ext cx="319088" cy="368300"/>
            <a:chOff x="3657600" y="2102736"/>
            <a:chExt cx="319318" cy="369332"/>
          </a:xfrm>
        </p:grpSpPr>
        <p:sp>
          <p:nvSpPr>
            <p:cNvPr id="72" name="Oval 7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6" name="TextBox 72"/>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5" name="Group 73"/>
          <p:cNvGrpSpPr>
            <a:grpSpLocks/>
          </p:cNvGrpSpPr>
          <p:nvPr/>
        </p:nvGrpSpPr>
        <p:grpSpPr bwMode="auto">
          <a:xfrm>
            <a:off x="4100514" y="13589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4" name="TextBox 75"/>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6" name="Group 76"/>
          <p:cNvGrpSpPr>
            <a:grpSpLocks/>
          </p:cNvGrpSpPr>
          <p:nvPr/>
        </p:nvGrpSpPr>
        <p:grpSpPr bwMode="auto">
          <a:xfrm>
            <a:off x="4252914" y="1511300"/>
            <a:ext cx="319087" cy="369888"/>
            <a:chOff x="3657600" y="2102736"/>
            <a:chExt cx="319318" cy="369332"/>
          </a:xfrm>
        </p:grpSpPr>
        <p:sp>
          <p:nvSpPr>
            <p:cNvPr id="78" name="Oval 7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2" name="TextBox 78"/>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7" name="Group 79"/>
          <p:cNvGrpSpPr>
            <a:grpSpLocks/>
          </p:cNvGrpSpPr>
          <p:nvPr/>
        </p:nvGrpSpPr>
        <p:grpSpPr bwMode="auto">
          <a:xfrm>
            <a:off x="4405314" y="1238250"/>
            <a:ext cx="319087"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600" name="TextBox 81"/>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8" name="Group 82"/>
          <p:cNvGrpSpPr>
            <a:grpSpLocks/>
          </p:cNvGrpSpPr>
          <p:nvPr/>
        </p:nvGrpSpPr>
        <p:grpSpPr bwMode="auto">
          <a:xfrm>
            <a:off x="5334000" y="13144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8" name="TextBox 84"/>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39" name="Group 85"/>
          <p:cNvGrpSpPr>
            <a:grpSpLocks/>
          </p:cNvGrpSpPr>
          <p:nvPr/>
        </p:nvGrpSpPr>
        <p:grpSpPr bwMode="auto">
          <a:xfrm>
            <a:off x="5562600" y="1619250"/>
            <a:ext cx="319088"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6" name="TextBox 87"/>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0" name="Group 88"/>
          <p:cNvGrpSpPr>
            <a:grpSpLocks/>
          </p:cNvGrpSpPr>
          <p:nvPr/>
        </p:nvGrpSpPr>
        <p:grpSpPr bwMode="auto">
          <a:xfrm>
            <a:off x="3948114" y="1771650"/>
            <a:ext cx="319087"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4" name="TextBox 90"/>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1" name="Group 91"/>
          <p:cNvGrpSpPr>
            <a:grpSpLocks/>
          </p:cNvGrpSpPr>
          <p:nvPr/>
        </p:nvGrpSpPr>
        <p:grpSpPr bwMode="auto">
          <a:xfrm>
            <a:off x="4495800" y="1619250"/>
            <a:ext cx="319088"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2" name="TextBox 93"/>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2" name="Group 94"/>
          <p:cNvGrpSpPr>
            <a:grpSpLocks/>
          </p:cNvGrpSpPr>
          <p:nvPr/>
        </p:nvGrpSpPr>
        <p:grpSpPr bwMode="auto">
          <a:xfrm>
            <a:off x="4100514" y="19240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90" name="TextBox 96"/>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3" name="Group 97"/>
          <p:cNvGrpSpPr>
            <a:grpSpLocks/>
          </p:cNvGrpSpPr>
          <p:nvPr/>
        </p:nvGrpSpPr>
        <p:grpSpPr bwMode="auto">
          <a:xfrm>
            <a:off x="4252914" y="1695450"/>
            <a:ext cx="319087"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8" name="TextBox 99"/>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4" name="Group 100"/>
          <p:cNvGrpSpPr>
            <a:grpSpLocks/>
          </p:cNvGrpSpPr>
          <p:nvPr/>
        </p:nvGrpSpPr>
        <p:grpSpPr bwMode="auto">
          <a:xfrm>
            <a:off x="5562600" y="16192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6" name="TextBox 102"/>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5" name="Group 103"/>
          <p:cNvGrpSpPr>
            <a:grpSpLocks/>
          </p:cNvGrpSpPr>
          <p:nvPr/>
        </p:nvGrpSpPr>
        <p:grpSpPr bwMode="auto">
          <a:xfrm>
            <a:off x="5638800" y="13144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4" name="TextBox 105"/>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6" name="Group 106"/>
          <p:cNvGrpSpPr>
            <a:grpSpLocks/>
          </p:cNvGrpSpPr>
          <p:nvPr/>
        </p:nvGrpSpPr>
        <p:grpSpPr bwMode="auto">
          <a:xfrm>
            <a:off x="5791200" y="19240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2" name="TextBox 108"/>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7" name="Group 109"/>
          <p:cNvGrpSpPr>
            <a:grpSpLocks/>
          </p:cNvGrpSpPr>
          <p:nvPr/>
        </p:nvGrpSpPr>
        <p:grpSpPr bwMode="auto">
          <a:xfrm>
            <a:off x="5562600" y="1847850"/>
            <a:ext cx="319088" cy="368300"/>
            <a:chOff x="3657600" y="2102736"/>
            <a:chExt cx="319318" cy="369332"/>
          </a:xfrm>
        </p:grpSpPr>
        <p:sp>
          <p:nvSpPr>
            <p:cNvPr id="111" name="Oval 11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80" name="TextBox 111"/>
            <p:cNvSpPr txBox="1">
              <a:spLocks noChangeArrowheads="1"/>
            </p:cNvSpPr>
            <p:nvPr/>
          </p:nvSpPr>
          <p:spPr bwMode="auto">
            <a:xfrm>
              <a:off x="3657600" y="2102736"/>
              <a:ext cx="31931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FF0000"/>
                  </a:solidFill>
                </a:rPr>
                <a:t>+</a:t>
              </a:r>
            </a:p>
          </p:txBody>
        </p:sp>
      </p:grpSp>
      <p:grpSp>
        <p:nvGrpSpPr>
          <p:cNvPr id="20548" name="Group 112"/>
          <p:cNvGrpSpPr>
            <a:grpSpLocks/>
          </p:cNvGrpSpPr>
          <p:nvPr/>
        </p:nvGrpSpPr>
        <p:grpSpPr bwMode="auto">
          <a:xfrm>
            <a:off x="3754439" y="2076450"/>
            <a:ext cx="261937" cy="368300"/>
            <a:chOff x="2688266" y="2798134"/>
            <a:chExt cx="261610" cy="369332"/>
          </a:xfrm>
        </p:grpSpPr>
        <p:sp>
          <p:nvSpPr>
            <p:cNvPr id="114" name="Oval 11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8" name="TextBox 114"/>
            <p:cNvSpPr txBox="1">
              <a:spLocks noChangeArrowheads="1"/>
            </p:cNvSpPr>
            <p:nvPr/>
          </p:nvSpPr>
          <p:spPr bwMode="auto">
            <a:xfrm>
              <a:off x="2688266" y="2798134"/>
              <a:ext cx="2616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2060"/>
                  </a:solidFill>
                </a:rPr>
                <a:t>-</a:t>
              </a:r>
            </a:p>
          </p:txBody>
        </p:sp>
      </p:grpSp>
      <p:grpSp>
        <p:nvGrpSpPr>
          <p:cNvPr id="20549" name="Group 115"/>
          <p:cNvGrpSpPr>
            <a:grpSpLocks/>
          </p:cNvGrpSpPr>
          <p:nvPr/>
        </p:nvGrpSpPr>
        <p:grpSpPr bwMode="auto">
          <a:xfrm>
            <a:off x="3733800" y="1858964"/>
            <a:ext cx="261938" cy="369887"/>
            <a:chOff x="2688266" y="2798134"/>
            <a:chExt cx="261610" cy="369332"/>
          </a:xfrm>
        </p:grpSpPr>
        <p:sp>
          <p:nvSpPr>
            <p:cNvPr id="117" name="Oval 116"/>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6" name="TextBox 117"/>
            <p:cNvSpPr txBox="1">
              <a:spLocks noChangeArrowheads="1"/>
            </p:cNvSpPr>
            <p:nvPr/>
          </p:nvSpPr>
          <p:spPr bwMode="auto">
            <a:xfrm>
              <a:off x="2688266" y="2798134"/>
              <a:ext cx="2616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2060"/>
                  </a:solidFill>
                </a:rPr>
                <a:t>-</a:t>
              </a:r>
            </a:p>
          </p:txBody>
        </p:sp>
      </p:grpSp>
      <p:grpSp>
        <p:nvGrpSpPr>
          <p:cNvPr id="20550" name="Group 118"/>
          <p:cNvGrpSpPr>
            <a:grpSpLocks/>
          </p:cNvGrpSpPr>
          <p:nvPr/>
        </p:nvGrpSpPr>
        <p:grpSpPr bwMode="auto">
          <a:xfrm>
            <a:off x="3744913" y="1695450"/>
            <a:ext cx="260350" cy="368300"/>
            <a:chOff x="2688266" y="2798134"/>
            <a:chExt cx="261610" cy="369332"/>
          </a:xfrm>
        </p:grpSpPr>
        <p:sp>
          <p:nvSpPr>
            <p:cNvPr id="120" name="Oval 119"/>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4" name="TextBox 120"/>
            <p:cNvSpPr txBox="1">
              <a:spLocks noChangeArrowheads="1"/>
            </p:cNvSpPr>
            <p:nvPr/>
          </p:nvSpPr>
          <p:spPr bwMode="auto">
            <a:xfrm>
              <a:off x="2688266" y="2798134"/>
              <a:ext cx="2616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2060"/>
                  </a:solidFill>
                </a:rPr>
                <a:t>-</a:t>
              </a:r>
            </a:p>
          </p:txBody>
        </p:sp>
      </p:grpSp>
      <p:grpSp>
        <p:nvGrpSpPr>
          <p:cNvPr id="20551" name="Group 121"/>
          <p:cNvGrpSpPr>
            <a:grpSpLocks/>
          </p:cNvGrpSpPr>
          <p:nvPr/>
        </p:nvGrpSpPr>
        <p:grpSpPr bwMode="auto">
          <a:xfrm>
            <a:off x="3744913" y="1543050"/>
            <a:ext cx="260350" cy="368300"/>
            <a:chOff x="2688266" y="2798134"/>
            <a:chExt cx="261610" cy="369332"/>
          </a:xfrm>
        </p:grpSpPr>
        <p:sp>
          <p:nvSpPr>
            <p:cNvPr id="123" name="Oval 122"/>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2" name="TextBox 123"/>
            <p:cNvSpPr txBox="1">
              <a:spLocks noChangeArrowheads="1"/>
            </p:cNvSpPr>
            <p:nvPr/>
          </p:nvSpPr>
          <p:spPr bwMode="auto">
            <a:xfrm>
              <a:off x="2688266" y="2798134"/>
              <a:ext cx="2616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2060"/>
                  </a:solidFill>
                </a:rPr>
                <a:t>-</a:t>
              </a:r>
            </a:p>
          </p:txBody>
        </p:sp>
      </p:grpSp>
      <p:grpSp>
        <p:nvGrpSpPr>
          <p:cNvPr id="20552" name="Group 124"/>
          <p:cNvGrpSpPr>
            <a:grpSpLocks/>
          </p:cNvGrpSpPr>
          <p:nvPr/>
        </p:nvGrpSpPr>
        <p:grpSpPr bwMode="auto">
          <a:xfrm>
            <a:off x="3754439" y="1238250"/>
            <a:ext cx="261937" cy="368300"/>
            <a:chOff x="2688266" y="2798134"/>
            <a:chExt cx="261610" cy="369332"/>
          </a:xfrm>
        </p:grpSpPr>
        <p:sp>
          <p:nvSpPr>
            <p:cNvPr id="126" name="Oval 125"/>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70" name="TextBox 126"/>
            <p:cNvSpPr txBox="1">
              <a:spLocks noChangeArrowheads="1"/>
            </p:cNvSpPr>
            <p:nvPr/>
          </p:nvSpPr>
          <p:spPr bwMode="auto">
            <a:xfrm>
              <a:off x="2688266" y="2798134"/>
              <a:ext cx="2616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2060"/>
                  </a:solidFill>
                </a:rPr>
                <a:t>-</a:t>
              </a:r>
            </a:p>
          </p:txBody>
        </p:sp>
      </p:grpSp>
      <p:grpSp>
        <p:nvGrpSpPr>
          <p:cNvPr id="20553" name="Group 127"/>
          <p:cNvGrpSpPr>
            <a:grpSpLocks/>
          </p:cNvGrpSpPr>
          <p:nvPr/>
        </p:nvGrpSpPr>
        <p:grpSpPr bwMode="auto">
          <a:xfrm>
            <a:off x="3776664" y="1401764"/>
            <a:ext cx="261937" cy="369887"/>
            <a:chOff x="2688266" y="2798134"/>
            <a:chExt cx="261610" cy="369332"/>
          </a:xfrm>
        </p:grpSpPr>
        <p:sp>
          <p:nvSpPr>
            <p:cNvPr id="129" name="Oval 128"/>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base">
                <a:spcBef>
                  <a:spcPct val="0"/>
                </a:spcBef>
                <a:spcAft>
                  <a:spcPct val="0"/>
                </a:spcAft>
                <a:defRPr/>
              </a:pPr>
              <a:endParaRPr lang="en-US">
                <a:solidFill>
                  <a:srgbClr val="FFFFFF"/>
                </a:solidFill>
              </a:endParaRPr>
            </a:p>
          </p:txBody>
        </p:sp>
        <p:sp>
          <p:nvSpPr>
            <p:cNvPr id="20568" name="TextBox 129"/>
            <p:cNvSpPr txBox="1">
              <a:spLocks noChangeArrowheads="1"/>
            </p:cNvSpPr>
            <p:nvPr/>
          </p:nvSpPr>
          <p:spPr bwMode="auto">
            <a:xfrm>
              <a:off x="2688266" y="2798134"/>
              <a:ext cx="26161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a:solidFill>
                    <a:srgbClr val="002060"/>
                  </a:solidFill>
                </a:rPr>
                <a:t>-</a:t>
              </a:r>
            </a:p>
          </p:txBody>
        </p:sp>
      </p:grpSp>
      <p:sp>
        <p:nvSpPr>
          <p:cNvPr id="131" name="Right Brace 130"/>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sp>
        <p:nvSpPr>
          <p:cNvPr id="132" name="Right Brace 131"/>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fontAlgn="base">
              <a:spcBef>
                <a:spcPct val="0"/>
              </a:spcBef>
              <a:spcAft>
                <a:spcPct val="0"/>
              </a:spcAft>
              <a:defRPr/>
            </a:pPr>
            <a:endParaRPr lang="en-US">
              <a:solidFill>
                <a:srgbClr val="000000"/>
              </a:solidFill>
            </a:endParaRPr>
          </a:p>
        </p:txBody>
      </p:sp>
      <p:cxnSp>
        <p:nvCxnSpPr>
          <p:cNvPr id="133" name="Straight Connector 132"/>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559" name="TextBox 135"/>
          <p:cNvSpPr txBox="1">
            <a:spLocks noChangeArrowheads="1"/>
          </p:cNvSpPr>
          <p:nvPr/>
        </p:nvSpPr>
        <p:spPr bwMode="auto">
          <a:xfrm>
            <a:off x="8229600" y="1314450"/>
            <a:ext cx="395288" cy="52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2800">
                <a:solidFill>
                  <a:srgbClr val="FF0000"/>
                </a:solidFill>
              </a:rPr>
              <a:t>+</a:t>
            </a:r>
          </a:p>
        </p:txBody>
      </p:sp>
      <p:sp>
        <p:nvSpPr>
          <p:cNvPr id="20560" name="TextBox 136"/>
          <p:cNvSpPr txBox="1">
            <a:spLocks noChangeArrowheads="1"/>
          </p:cNvSpPr>
          <p:nvPr/>
        </p:nvSpPr>
        <p:spPr bwMode="auto">
          <a:xfrm>
            <a:off x="2819400" y="1314450"/>
            <a:ext cx="304800" cy="52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2800">
                <a:solidFill>
                  <a:srgbClr val="002060"/>
                </a:solidFill>
              </a:rPr>
              <a:t>-</a:t>
            </a:r>
          </a:p>
        </p:txBody>
      </p:sp>
      <p:cxnSp>
        <p:nvCxnSpPr>
          <p:cNvPr id="138" name="Straight Connector 137"/>
          <p:cNvCxnSpPr/>
          <p:nvPr/>
        </p:nvCxnSpPr>
        <p:spPr>
          <a:xfrm rot="5400000">
            <a:off x="5038725" y="1914525"/>
            <a:ext cx="21145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rot="5400000">
            <a:off x="2944019" y="1875631"/>
            <a:ext cx="203835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rot="5400000">
            <a:off x="6372225" y="1952625"/>
            <a:ext cx="21907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64" name="TextBox 150"/>
          <p:cNvSpPr txBox="1">
            <a:spLocks noChangeArrowheads="1"/>
          </p:cNvSpPr>
          <p:nvPr/>
        </p:nvSpPr>
        <p:spPr bwMode="auto">
          <a:xfrm>
            <a:off x="2209800" y="3352800"/>
            <a:ext cx="7772400"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600" b="1">
                <a:solidFill>
                  <a:srgbClr val="002060"/>
                </a:solidFill>
              </a:rPr>
              <a:t>The capacitance of the detector decreases as the depletion zone increases.</a:t>
            </a:r>
          </a:p>
        </p:txBody>
      </p:sp>
      <p:cxnSp>
        <p:nvCxnSpPr>
          <p:cNvPr id="153" name="Straight Arrow Connector 152"/>
          <p:cNvCxnSpPr>
            <a:cxnSpLocks noChangeShapeType="1"/>
          </p:cNvCxnSpPr>
          <p:nvPr/>
        </p:nvCxnSpPr>
        <p:spPr bwMode="auto">
          <a:xfrm rot="10800000" flipV="1">
            <a:off x="6477000" y="4495800"/>
            <a:ext cx="1371600" cy="990600"/>
          </a:xfrm>
          <a:prstGeom prst="straightConnector1">
            <a:avLst/>
          </a:prstGeom>
          <a:noFill/>
          <a:ln w="381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20566" name="TextBox 154"/>
          <p:cNvSpPr txBox="1">
            <a:spLocks noChangeArrowheads="1"/>
          </p:cNvSpPr>
          <p:nvPr/>
        </p:nvSpPr>
        <p:spPr bwMode="auto">
          <a:xfrm>
            <a:off x="7620000" y="4114800"/>
            <a:ext cx="1981200"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600" b="1">
                <a:solidFill>
                  <a:srgbClr val="008000"/>
                </a:solidFill>
              </a:rPr>
              <a:t>Full depletion</a:t>
            </a:r>
          </a:p>
        </p:txBody>
      </p:sp>
    </p:spTree>
    <p:extLst>
      <p:ext uri="{BB962C8B-B14F-4D97-AF65-F5344CB8AC3E}">
        <p14:creationId xmlns:p14="http://schemas.microsoft.com/office/powerpoint/2010/main" val="1630161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739435" y="1214594"/>
            <a:ext cx="4592396" cy="2979147"/>
            <a:chOff x="2841846" y="1134858"/>
            <a:chExt cx="5315051" cy="3237117"/>
          </a:xfrm>
        </p:grpSpPr>
        <p:sp>
          <p:nvSpPr>
            <p:cNvPr id="1027" name="Line 4"/>
            <p:cNvSpPr>
              <a:spLocks noChangeShapeType="1"/>
            </p:cNvSpPr>
            <p:nvPr/>
          </p:nvSpPr>
          <p:spPr bwMode="auto">
            <a:xfrm>
              <a:off x="6826250" y="2503488"/>
              <a:ext cx="0" cy="1403350"/>
            </a:xfrm>
            <a:prstGeom prst="line">
              <a:avLst/>
            </a:prstGeom>
            <a:noFill/>
            <a:ln w="12700">
              <a:solidFill>
                <a:schemeClr val="hlink"/>
              </a:solidFill>
              <a:round/>
              <a:headEnd type="triangle" w="med" len="med"/>
              <a:tailEnd type="triangle" w="med" len="med"/>
            </a:ln>
          </p:spPr>
          <p:txBody>
            <a:bodyPr wrap="none" anchor="ctr"/>
            <a:lstStyle/>
            <a:p>
              <a:pPr defTabSz="914400" fontAlgn="base">
                <a:spcBef>
                  <a:spcPct val="0"/>
                </a:spcBef>
                <a:spcAft>
                  <a:spcPct val="0"/>
                </a:spcAft>
              </a:pPr>
              <a:endParaRPr lang="en-US">
                <a:solidFill>
                  <a:srgbClr val="000000"/>
                </a:solidFill>
              </a:endParaRPr>
            </a:p>
          </p:txBody>
        </p:sp>
        <p:sp>
          <p:nvSpPr>
            <p:cNvPr id="1028" name="Rectangle 5"/>
            <p:cNvSpPr>
              <a:spLocks noChangeArrowheads="1"/>
            </p:cNvSpPr>
            <p:nvPr/>
          </p:nvSpPr>
          <p:spPr bwMode="auto">
            <a:xfrm>
              <a:off x="6757703" y="2929153"/>
              <a:ext cx="892746" cy="367870"/>
            </a:xfrm>
            <a:prstGeom prst="rect">
              <a:avLst/>
            </a:prstGeom>
            <a:noFill/>
            <a:ln w="12700">
              <a:noFill/>
              <a:miter lim="800000"/>
              <a:headEnd/>
              <a:tailEnd/>
            </a:ln>
          </p:spPr>
          <p:txBody>
            <a:bodyPr wrap="none" anchor="ctr">
              <a:spAutoFit/>
            </a:bodyPr>
            <a:lstStyle/>
            <a:p>
              <a:pPr algn="ctr" defTabSz="914400" eaLnBrk="0" fontAlgn="base" hangingPunct="0">
                <a:spcBef>
                  <a:spcPct val="0"/>
                </a:spcBef>
                <a:spcAft>
                  <a:spcPct val="0"/>
                </a:spcAft>
              </a:pPr>
              <a:r>
                <a:rPr lang="en-US" sz="1600">
                  <a:solidFill>
                    <a:srgbClr val="009999"/>
                  </a:solidFill>
                  <a:latin typeface="Times New Roman" pitchFamily="18" charset="0"/>
                </a:rPr>
                <a:t>300</a:t>
              </a:r>
              <a:r>
                <a:rPr lang="en-US" sz="1600">
                  <a:solidFill>
                    <a:srgbClr val="009999"/>
                  </a:solidFill>
                  <a:latin typeface="Symbol" pitchFamily="18" charset="2"/>
                </a:rPr>
                <a:t>m</a:t>
              </a:r>
              <a:r>
                <a:rPr lang="en-US" sz="1600">
                  <a:solidFill>
                    <a:srgbClr val="009999"/>
                  </a:solidFill>
                  <a:latin typeface="Times New Roman" pitchFamily="18" charset="0"/>
                </a:rPr>
                <a:t>m</a:t>
              </a:r>
              <a:endParaRPr lang="en-US" sz="2800">
                <a:solidFill>
                  <a:srgbClr val="000000"/>
                </a:solidFill>
                <a:latin typeface="Times New Roman" pitchFamily="18" charset="0"/>
              </a:endParaRPr>
            </a:p>
          </p:txBody>
        </p:sp>
        <p:sp>
          <p:nvSpPr>
            <p:cNvPr id="1029" name="Line 6"/>
            <p:cNvSpPr>
              <a:spLocks noChangeShapeType="1"/>
            </p:cNvSpPr>
            <p:nvPr/>
          </p:nvSpPr>
          <p:spPr bwMode="auto">
            <a:xfrm flipH="1">
              <a:off x="6597650" y="2122488"/>
              <a:ext cx="533400" cy="228600"/>
            </a:xfrm>
            <a:prstGeom prst="line">
              <a:avLst/>
            </a:prstGeom>
            <a:noFill/>
            <a:ln w="12700">
              <a:solidFill>
                <a:schemeClr val="hlink"/>
              </a:solidFill>
              <a:round/>
              <a:headEnd/>
              <a:tailEnd type="triangle" w="med" len="med"/>
            </a:ln>
          </p:spPr>
          <p:txBody>
            <a:bodyPr wrap="none" anchor="ctr"/>
            <a:lstStyle/>
            <a:p>
              <a:pPr defTabSz="914400" fontAlgn="base">
                <a:spcBef>
                  <a:spcPct val="0"/>
                </a:spcBef>
                <a:spcAft>
                  <a:spcPct val="0"/>
                </a:spcAft>
              </a:pPr>
              <a:endParaRPr lang="en-US">
                <a:solidFill>
                  <a:srgbClr val="000000"/>
                </a:solidFill>
              </a:endParaRPr>
            </a:p>
          </p:txBody>
        </p:sp>
        <p:sp>
          <p:nvSpPr>
            <p:cNvPr id="1030" name="Rectangle 7"/>
            <p:cNvSpPr>
              <a:spLocks noChangeArrowheads="1"/>
            </p:cNvSpPr>
            <p:nvPr/>
          </p:nvSpPr>
          <p:spPr bwMode="auto">
            <a:xfrm>
              <a:off x="6757667" y="1877807"/>
              <a:ext cx="1399230" cy="635412"/>
            </a:xfrm>
            <a:prstGeom prst="rect">
              <a:avLst/>
            </a:prstGeom>
            <a:noFill/>
            <a:ln w="12700">
              <a:noFill/>
              <a:miter lim="800000"/>
              <a:headEnd/>
              <a:tailEnd/>
            </a:ln>
          </p:spPr>
          <p:txBody>
            <a:bodyPr wrap="none" anchor="ctr">
              <a:spAutoFit/>
            </a:bodyPr>
            <a:lstStyle/>
            <a:p>
              <a:pPr algn="ctr" defTabSz="914400" eaLnBrk="0" fontAlgn="base" hangingPunct="0">
                <a:spcBef>
                  <a:spcPct val="0"/>
                </a:spcBef>
                <a:spcAft>
                  <a:spcPct val="0"/>
                </a:spcAft>
              </a:pPr>
              <a:r>
                <a:rPr lang="en-US" sz="1600">
                  <a:solidFill>
                    <a:srgbClr val="009999"/>
                  </a:solidFill>
                </a:rPr>
                <a:t>SiO</a:t>
              </a:r>
              <a:r>
                <a:rPr lang="en-US" sz="1600" baseline="-25000">
                  <a:solidFill>
                    <a:srgbClr val="009999"/>
                  </a:solidFill>
                </a:rPr>
                <a:t>2</a:t>
              </a:r>
              <a:r>
                <a:rPr lang="en-US" sz="1600">
                  <a:solidFill>
                    <a:srgbClr val="009999"/>
                  </a:solidFill>
                </a:rPr>
                <a:t> </a:t>
              </a:r>
            </a:p>
            <a:p>
              <a:pPr algn="ctr" defTabSz="914400" eaLnBrk="0" fontAlgn="base" hangingPunct="0">
                <a:spcBef>
                  <a:spcPct val="0"/>
                </a:spcBef>
                <a:spcAft>
                  <a:spcPct val="0"/>
                </a:spcAft>
              </a:pPr>
              <a:r>
                <a:rPr lang="en-US" sz="1600">
                  <a:solidFill>
                    <a:srgbClr val="009999"/>
                  </a:solidFill>
                </a:rPr>
                <a:t>passivation</a:t>
              </a:r>
              <a:endParaRPr lang="en-US" sz="1600">
                <a:solidFill>
                  <a:srgbClr val="000000"/>
                </a:solidFill>
              </a:endParaRPr>
            </a:p>
          </p:txBody>
        </p:sp>
        <p:sp>
          <p:nvSpPr>
            <p:cNvPr id="1031" name="Rectangle 8"/>
            <p:cNvSpPr>
              <a:spLocks noChangeArrowheads="1"/>
            </p:cNvSpPr>
            <p:nvPr/>
          </p:nvSpPr>
          <p:spPr bwMode="auto">
            <a:xfrm>
              <a:off x="2841846" y="1651215"/>
              <a:ext cx="2469709" cy="367870"/>
            </a:xfrm>
            <a:prstGeom prst="rect">
              <a:avLst/>
            </a:prstGeom>
            <a:noFill/>
            <a:ln w="12700">
              <a:noFill/>
              <a:miter lim="800000"/>
              <a:headEnd/>
              <a:tailEnd/>
            </a:ln>
          </p:spPr>
          <p:txBody>
            <a:bodyPr wrap="none" anchor="ctr">
              <a:spAutoFit/>
            </a:bodyPr>
            <a:lstStyle/>
            <a:p>
              <a:pPr algn="ctr" defTabSz="914400" eaLnBrk="0" fontAlgn="base" hangingPunct="0">
                <a:spcBef>
                  <a:spcPct val="0"/>
                </a:spcBef>
                <a:spcAft>
                  <a:spcPct val="0"/>
                </a:spcAft>
              </a:pPr>
              <a:r>
                <a:rPr lang="en-US" sz="1600">
                  <a:solidFill>
                    <a:srgbClr val="009999"/>
                  </a:solidFill>
                </a:rPr>
                <a:t>readout capacitances</a:t>
              </a:r>
              <a:endParaRPr lang="en-US" sz="1600">
                <a:solidFill>
                  <a:srgbClr val="000000"/>
                </a:solidFill>
                <a:latin typeface="Times New Roman" pitchFamily="18" charset="0"/>
              </a:endParaRPr>
            </a:p>
          </p:txBody>
        </p:sp>
        <p:sp>
          <p:nvSpPr>
            <p:cNvPr id="1032" name="Line 9"/>
            <p:cNvSpPr>
              <a:spLocks noChangeShapeType="1"/>
            </p:cNvSpPr>
            <p:nvPr/>
          </p:nvSpPr>
          <p:spPr bwMode="auto">
            <a:xfrm>
              <a:off x="4006850" y="1987550"/>
              <a:ext cx="228600" cy="381000"/>
            </a:xfrm>
            <a:prstGeom prst="line">
              <a:avLst/>
            </a:prstGeom>
            <a:noFill/>
            <a:ln w="12700">
              <a:solidFill>
                <a:schemeClr val="hlink"/>
              </a:solidFill>
              <a:round/>
              <a:headEnd/>
              <a:tailEnd type="triangle" w="med" len="med"/>
            </a:ln>
          </p:spPr>
          <p:txBody>
            <a:bodyPr wrap="none" anchor="ctr"/>
            <a:lstStyle/>
            <a:p>
              <a:pPr defTabSz="914400" fontAlgn="base">
                <a:spcBef>
                  <a:spcPct val="0"/>
                </a:spcBef>
                <a:spcAft>
                  <a:spcPct val="0"/>
                </a:spcAft>
              </a:pPr>
              <a:endParaRPr lang="en-US">
                <a:solidFill>
                  <a:srgbClr val="000000"/>
                </a:solidFill>
              </a:endParaRPr>
            </a:p>
          </p:txBody>
        </p:sp>
        <p:sp>
          <p:nvSpPr>
            <p:cNvPr id="1033" name="Line 10"/>
            <p:cNvSpPr>
              <a:spLocks noChangeShapeType="1"/>
            </p:cNvSpPr>
            <p:nvPr/>
          </p:nvSpPr>
          <p:spPr bwMode="auto">
            <a:xfrm flipV="1">
              <a:off x="6600825" y="1530350"/>
              <a:ext cx="0" cy="914400"/>
            </a:xfrm>
            <a:prstGeom prst="line">
              <a:avLst/>
            </a:prstGeom>
            <a:noFill/>
            <a:ln w="12700">
              <a:solidFill>
                <a:schemeClr val="tx1"/>
              </a:solidFill>
              <a:round/>
              <a:headEnd/>
              <a:tailEnd/>
            </a:ln>
          </p:spPr>
          <p:txBody>
            <a:bodyPr wrap="none" anchor="ctr"/>
            <a:lstStyle/>
            <a:p>
              <a:pPr defTabSz="914400" fontAlgn="base">
                <a:spcBef>
                  <a:spcPct val="0"/>
                </a:spcBef>
                <a:spcAft>
                  <a:spcPct val="0"/>
                </a:spcAft>
              </a:pPr>
              <a:endParaRPr lang="en-US">
                <a:solidFill>
                  <a:srgbClr val="000000"/>
                </a:solidFill>
              </a:endParaRPr>
            </a:p>
          </p:txBody>
        </p:sp>
        <p:sp>
          <p:nvSpPr>
            <p:cNvPr id="1034" name="Line 11"/>
            <p:cNvSpPr>
              <a:spLocks noChangeShapeType="1"/>
            </p:cNvSpPr>
            <p:nvPr/>
          </p:nvSpPr>
          <p:spPr bwMode="auto">
            <a:xfrm flipV="1">
              <a:off x="5454650" y="1606550"/>
              <a:ext cx="0" cy="1219200"/>
            </a:xfrm>
            <a:prstGeom prst="line">
              <a:avLst/>
            </a:prstGeom>
            <a:noFill/>
            <a:ln w="12700">
              <a:solidFill>
                <a:schemeClr val="tx1"/>
              </a:solidFill>
              <a:round/>
              <a:headEnd/>
              <a:tailEnd/>
            </a:ln>
          </p:spPr>
          <p:txBody>
            <a:bodyPr wrap="none" anchor="ctr"/>
            <a:lstStyle/>
            <a:p>
              <a:pPr defTabSz="914400" fontAlgn="base">
                <a:spcBef>
                  <a:spcPct val="0"/>
                </a:spcBef>
                <a:spcAft>
                  <a:spcPct val="0"/>
                </a:spcAft>
              </a:pPr>
              <a:endParaRPr lang="en-US">
                <a:solidFill>
                  <a:srgbClr val="000000"/>
                </a:solidFill>
              </a:endParaRPr>
            </a:p>
          </p:txBody>
        </p:sp>
        <p:sp>
          <p:nvSpPr>
            <p:cNvPr id="1035" name="Line 12"/>
            <p:cNvSpPr>
              <a:spLocks noChangeShapeType="1"/>
            </p:cNvSpPr>
            <p:nvPr/>
          </p:nvSpPr>
          <p:spPr bwMode="auto">
            <a:xfrm>
              <a:off x="5454650" y="1606550"/>
              <a:ext cx="1146175" cy="0"/>
            </a:xfrm>
            <a:prstGeom prst="line">
              <a:avLst/>
            </a:prstGeom>
            <a:noFill/>
            <a:ln w="12700">
              <a:solidFill>
                <a:schemeClr val="tx1"/>
              </a:solidFill>
              <a:round/>
              <a:headEnd type="arrow" w="med" len="med"/>
              <a:tailEnd type="arrow" w="med" len="med"/>
            </a:ln>
          </p:spPr>
          <p:txBody>
            <a:bodyPr wrap="none" anchor="ctr"/>
            <a:lstStyle/>
            <a:p>
              <a:pPr defTabSz="914400" fontAlgn="base">
                <a:spcBef>
                  <a:spcPct val="0"/>
                </a:spcBef>
                <a:spcAft>
                  <a:spcPct val="0"/>
                </a:spcAft>
              </a:pPr>
              <a:endParaRPr lang="en-US">
                <a:solidFill>
                  <a:srgbClr val="000000"/>
                </a:solidFill>
              </a:endParaRPr>
            </a:p>
          </p:txBody>
        </p:sp>
        <p:sp>
          <p:nvSpPr>
            <p:cNvPr id="1036" name="Rectangle 13"/>
            <p:cNvSpPr>
              <a:spLocks noChangeArrowheads="1"/>
            </p:cNvSpPr>
            <p:nvPr/>
          </p:nvSpPr>
          <p:spPr bwMode="auto">
            <a:xfrm>
              <a:off x="5302250" y="1134858"/>
              <a:ext cx="1533525" cy="635412"/>
            </a:xfrm>
            <a:prstGeom prst="rect">
              <a:avLst/>
            </a:prstGeom>
            <a:noFill/>
            <a:ln w="12700">
              <a:noFill/>
              <a:miter lim="800000"/>
              <a:headEnd/>
              <a:tailEnd/>
            </a:ln>
          </p:spPr>
          <p:txBody>
            <a:bodyPr anchor="ctr">
              <a:spAutoFit/>
            </a:bodyPr>
            <a:lstStyle/>
            <a:p>
              <a:pPr algn="ctr" defTabSz="914400" eaLnBrk="0" fontAlgn="base" hangingPunct="0">
                <a:spcBef>
                  <a:spcPct val="0"/>
                </a:spcBef>
                <a:spcAft>
                  <a:spcPct val="0"/>
                </a:spcAft>
              </a:pPr>
              <a:r>
                <a:rPr lang="en-US" sz="1600">
                  <a:solidFill>
                    <a:srgbClr val="009999"/>
                  </a:solidFill>
                  <a:latin typeface="Times New Roman" pitchFamily="18" charset="0"/>
                </a:rPr>
                <a:t>ca. 50-150 </a:t>
              </a:r>
              <a:r>
                <a:rPr lang="en-US" sz="1600">
                  <a:solidFill>
                    <a:srgbClr val="009999"/>
                  </a:solidFill>
                  <a:latin typeface="Symbol" pitchFamily="18" charset="2"/>
                </a:rPr>
                <a:t>m</a:t>
              </a:r>
              <a:r>
                <a:rPr lang="en-US" sz="1600">
                  <a:solidFill>
                    <a:srgbClr val="009999"/>
                  </a:solidFill>
                  <a:latin typeface="Times New Roman" pitchFamily="18" charset="0"/>
                </a:rPr>
                <a:t>m</a:t>
              </a:r>
            </a:p>
          </p:txBody>
        </p:sp>
        <p:graphicFrame>
          <p:nvGraphicFramePr>
            <p:cNvPr id="1026" name="Object 14"/>
            <p:cNvGraphicFramePr>
              <a:graphicFrameLocks noChangeAspect="1"/>
            </p:cNvGraphicFramePr>
            <p:nvPr>
              <p:extLst/>
            </p:nvPr>
          </p:nvGraphicFramePr>
          <p:xfrm>
            <a:off x="5645150" y="3605213"/>
            <a:ext cx="139700" cy="265112"/>
          </p:xfrm>
          <a:graphic>
            <a:graphicData uri="http://schemas.openxmlformats.org/presentationml/2006/ole">
              <mc:AlternateContent xmlns:mc="http://schemas.openxmlformats.org/markup-compatibility/2006">
                <mc:Choice xmlns:v="urn:schemas-microsoft-com:vml" Requires="v">
                  <p:oleObj spid="_x0000_s21580" name="Equation" r:id="rId3" imgW="139680" imgH="266400" progId="Equation.3">
                    <p:embed/>
                  </p:oleObj>
                </mc:Choice>
                <mc:Fallback>
                  <p:oleObj name="Equation" r:id="rId3" imgW="139680" imgH="266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5150" y="3605213"/>
                          <a:ext cx="139700" cy="2651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37" name="Freeform 17"/>
            <p:cNvSpPr>
              <a:spLocks/>
            </p:cNvSpPr>
            <p:nvPr/>
          </p:nvSpPr>
          <p:spPr bwMode="auto">
            <a:xfrm>
              <a:off x="4778375" y="2188975"/>
              <a:ext cx="180975" cy="402011"/>
            </a:xfrm>
            <a:custGeom>
              <a:avLst/>
              <a:gdLst>
                <a:gd name="T0" fmla="*/ 0 w 114"/>
                <a:gd name="T1" fmla="*/ 2147483647 h 419"/>
                <a:gd name="T2" fmla="*/ 2147483647 w 114"/>
                <a:gd name="T3" fmla="*/ 0 h 419"/>
                <a:gd name="T4" fmla="*/ 0 60000 65536"/>
                <a:gd name="T5" fmla="*/ 0 60000 65536"/>
                <a:gd name="T6" fmla="*/ 0 w 114"/>
                <a:gd name="T7" fmla="*/ 0 h 419"/>
                <a:gd name="T8" fmla="*/ 114 w 114"/>
                <a:gd name="T9" fmla="*/ 419 h 419"/>
              </a:gdLst>
              <a:ahLst/>
              <a:cxnLst>
                <a:cxn ang="T4">
                  <a:pos x="T0" y="T1"/>
                </a:cxn>
                <a:cxn ang="T5">
                  <a:pos x="T2" y="T3"/>
                </a:cxn>
              </a:cxnLst>
              <a:rect l="T6" t="T7" r="T8" b="T9"/>
              <a:pathLst>
                <a:path w="114" h="419">
                  <a:moveTo>
                    <a:pt x="0" y="419"/>
                  </a:moveTo>
                  <a:lnTo>
                    <a:pt x="114" y="0"/>
                  </a:lnTo>
                </a:path>
              </a:pathLst>
            </a:custGeom>
            <a:noFill/>
            <a:ln w="28575">
              <a:solidFill>
                <a:schemeClr val="tx1"/>
              </a:solidFill>
              <a:round/>
              <a:headEnd/>
              <a:tailEnd type="triangle" w="med" len="med"/>
            </a:ln>
          </p:spPr>
          <p:txBody>
            <a:bodyPr lIns="92075" tIns="46038" rIns="92075" bIns="46038" anchor="ctr">
              <a:spAutoFit/>
            </a:bodyPr>
            <a:lstStyle/>
            <a:p>
              <a:pPr defTabSz="914400" fontAlgn="base">
                <a:spcBef>
                  <a:spcPct val="0"/>
                </a:spcBef>
                <a:spcAft>
                  <a:spcPct val="0"/>
                </a:spcAft>
              </a:pPr>
              <a:endParaRPr lang="en-US">
                <a:solidFill>
                  <a:srgbClr val="000000"/>
                </a:solidFill>
              </a:endParaRPr>
            </a:p>
          </p:txBody>
        </p:sp>
        <p:pic>
          <p:nvPicPr>
            <p:cNvPr id="1038" name="Picture 18"/>
            <p:cNvPicPr>
              <a:picLocks noChangeAspect="1" noChangeArrowheads="1"/>
            </p:cNvPicPr>
            <p:nvPr/>
          </p:nvPicPr>
          <p:blipFill>
            <a:blip r:embed="rId5" cstate="print"/>
            <a:srcRect/>
            <a:stretch>
              <a:fillRect/>
            </a:stretch>
          </p:blipFill>
          <p:spPr bwMode="auto">
            <a:xfrm>
              <a:off x="2971800" y="1676400"/>
              <a:ext cx="3657600" cy="2695575"/>
            </a:xfrm>
            <a:prstGeom prst="rect">
              <a:avLst/>
            </a:prstGeom>
            <a:noFill/>
            <a:ln w="9525">
              <a:noFill/>
              <a:miter lim="800000"/>
              <a:headEnd/>
              <a:tailEnd/>
            </a:ln>
          </p:spPr>
        </p:pic>
      </p:grpSp>
      <p:sp>
        <p:nvSpPr>
          <p:cNvPr id="1039" name="Text Box 20"/>
          <p:cNvSpPr txBox="1">
            <a:spLocks noChangeArrowheads="1"/>
          </p:cNvSpPr>
          <p:nvPr/>
        </p:nvSpPr>
        <p:spPr bwMode="auto">
          <a:xfrm>
            <a:off x="1524000" y="1"/>
            <a:ext cx="9144000" cy="461963"/>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2400" b="1" dirty="0">
                <a:solidFill>
                  <a:srgbClr val="FF0000"/>
                </a:solidFill>
              </a:rPr>
              <a:t>Silicon Sensor</a:t>
            </a:r>
          </a:p>
        </p:txBody>
      </p:sp>
      <p:sp>
        <p:nvSpPr>
          <p:cNvPr id="1040" name="Rectangle 15"/>
          <p:cNvSpPr>
            <a:spLocks noChangeArrowheads="1"/>
          </p:cNvSpPr>
          <p:nvPr/>
        </p:nvSpPr>
        <p:spPr bwMode="auto">
          <a:xfrm>
            <a:off x="4724400" y="6581776"/>
            <a:ext cx="2514600" cy="276225"/>
          </a:xfrm>
          <a:prstGeom prst="rect">
            <a:avLst/>
          </a:prstGeom>
          <a:noFill/>
          <a:ln w="9525">
            <a:noFill/>
            <a:miter lim="800000"/>
            <a:headEnd/>
            <a:tailEnd/>
          </a:ln>
        </p:spPr>
        <p:txBody>
          <a:bodyPr>
            <a:spAutoFit/>
          </a:bodyPr>
          <a:lstStyle/>
          <a:p>
            <a:pPr defTabSz="914400" fontAlgn="base">
              <a:spcBef>
                <a:spcPct val="0"/>
              </a:spcBef>
              <a:spcAft>
                <a:spcPct val="0"/>
              </a:spcAft>
            </a:pPr>
            <a:r>
              <a:rPr lang="en-US" sz="1200" b="1">
                <a:solidFill>
                  <a:srgbClr val="FF0000"/>
                </a:solidFill>
              </a:rPr>
              <a:t>Solid State Detectors</a:t>
            </a:r>
            <a:endParaRPr lang="en-US" sz="1200">
              <a:solidFill>
                <a:srgbClr val="FF0000"/>
              </a:solidFill>
            </a:endParaRPr>
          </a:p>
        </p:txBody>
      </p:sp>
      <p:sp>
        <p:nvSpPr>
          <p:cNvPr id="1041" name="Footer Placeholder 17"/>
          <p:cNvSpPr>
            <a:spLocks noGrp="1"/>
          </p:cNvSpPr>
          <p:nvPr>
            <p:ph type="ftr" sz="quarter" idx="11"/>
          </p:nvPr>
        </p:nvSpPr>
        <p:spPr>
          <a:noFill/>
        </p:spPr>
        <p:txBody>
          <a:bodyPr/>
          <a:lstStyle/>
          <a:p>
            <a:r>
              <a:rPr lang="en-US" smtClean="0">
                <a:solidFill>
                  <a:srgbClr val="000000"/>
                </a:solidFill>
              </a:rPr>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solidFill>
                  <a:srgbClr val="000000"/>
                </a:solidFill>
              </a:rPr>
              <a:pPr/>
              <a:t>47</a:t>
            </a:fld>
            <a:endParaRPr lang="en-US" smtClean="0">
              <a:solidFill>
                <a:srgbClr val="000000"/>
              </a:solidFill>
            </a:endParaRPr>
          </a:p>
        </p:txBody>
      </p:sp>
      <p:sp>
        <p:nvSpPr>
          <p:cNvPr id="19" name="TextBox 18"/>
          <p:cNvSpPr txBox="1"/>
          <p:nvPr/>
        </p:nvSpPr>
        <p:spPr>
          <a:xfrm>
            <a:off x="3412666" y="4293191"/>
            <a:ext cx="2590800" cy="369888"/>
          </a:xfrm>
          <a:prstGeom prst="rect">
            <a:avLst/>
          </a:prstGeom>
          <a:solidFill>
            <a:schemeClr val="accent6"/>
          </a:solidFill>
        </p:spPr>
        <p:txBody>
          <a:bodyPr>
            <a:spAutoFit/>
          </a:bodyPr>
          <a:lstStyle/>
          <a:p>
            <a:pPr defTabSz="914400" fontAlgn="base">
              <a:spcBef>
                <a:spcPct val="0"/>
              </a:spcBef>
              <a:spcAft>
                <a:spcPct val="0"/>
              </a:spcAft>
              <a:defRPr/>
            </a:pPr>
            <a:r>
              <a:rPr lang="en-US" b="1" dirty="0">
                <a:solidFill>
                  <a:srgbClr val="FFFF00"/>
                </a:solidFill>
              </a:rPr>
              <a:t>Fully depleted zone</a:t>
            </a:r>
          </a:p>
        </p:txBody>
      </p:sp>
      <p:cxnSp>
        <p:nvCxnSpPr>
          <p:cNvPr id="21" name="Straight Arrow Connector 20"/>
          <p:cNvCxnSpPr/>
          <p:nvPr/>
        </p:nvCxnSpPr>
        <p:spPr>
          <a:xfrm>
            <a:off x="3609338" y="3211621"/>
            <a:ext cx="1115063" cy="94894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5" name="Rectangle 23"/>
          <p:cNvSpPr>
            <a:spLocks noChangeArrowheads="1"/>
          </p:cNvSpPr>
          <p:nvPr/>
        </p:nvSpPr>
        <p:spPr bwMode="auto">
          <a:xfrm>
            <a:off x="1851720" y="5057860"/>
            <a:ext cx="6781800" cy="859723"/>
          </a:xfrm>
          <a:prstGeom prst="rect">
            <a:avLst/>
          </a:prstGeom>
          <a:noFill/>
          <a:ln w="9525">
            <a:noFill/>
            <a:miter lim="800000"/>
            <a:headEnd/>
            <a:tailEnd/>
          </a:ln>
        </p:spPr>
        <p:txBody>
          <a:bodyPr>
            <a:spAutoFit/>
          </a:bodyPr>
          <a:lstStyle/>
          <a:p>
            <a:pPr marL="609600" indent="-609600" defTabSz="914400" fontAlgn="base">
              <a:lnSpc>
                <a:spcPct val="90000"/>
              </a:lnSpc>
              <a:spcBef>
                <a:spcPct val="20000"/>
              </a:spcBef>
              <a:spcAft>
                <a:spcPct val="0"/>
              </a:spcAft>
            </a:pPr>
            <a:r>
              <a:rPr lang="de-DE" sz="1600" b="1" dirty="0">
                <a:solidFill>
                  <a:srgbClr val="009900"/>
                </a:solidFill>
                <a:cs typeface="Times New Roman" pitchFamily="18" charset="0"/>
              </a:rPr>
              <a:t>N (</a:t>
            </a:r>
            <a:r>
              <a:rPr lang="de-DE" sz="1600" b="1" dirty="0" err="1">
                <a:solidFill>
                  <a:srgbClr val="009900"/>
                </a:solidFill>
                <a:cs typeface="Times New Roman" pitchFamily="18" charset="0"/>
              </a:rPr>
              <a:t>e</a:t>
            </a:r>
            <a:r>
              <a:rPr lang="de-DE" sz="1600" b="1" dirty="0">
                <a:solidFill>
                  <a:srgbClr val="009900"/>
                </a:solidFill>
                <a:cs typeface="Times New Roman" pitchFamily="18" charset="0"/>
              </a:rPr>
              <a:t>-h) = 11 000/100μm</a:t>
            </a:r>
          </a:p>
          <a:p>
            <a:pPr marL="609600" indent="-609600" defTabSz="914400" fontAlgn="base">
              <a:lnSpc>
                <a:spcPct val="90000"/>
              </a:lnSpc>
              <a:spcBef>
                <a:spcPct val="20000"/>
              </a:spcBef>
              <a:spcAft>
                <a:spcPct val="0"/>
              </a:spcAft>
            </a:pPr>
            <a:r>
              <a:rPr lang="de-DE" sz="1600" b="1" dirty="0">
                <a:solidFill>
                  <a:srgbClr val="333399"/>
                </a:solidFill>
                <a:cs typeface="Times New Roman" pitchFamily="18" charset="0"/>
              </a:rPr>
              <a:t>Position Resolution down </a:t>
            </a:r>
            <a:r>
              <a:rPr lang="de-DE" sz="1600" b="1" dirty="0" err="1">
                <a:solidFill>
                  <a:srgbClr val="333399"/>
                </a:solidFill>
                <a:cs typeface="Times New Roman" pitchFamily="18" charset="0"/>
              </a:rPr>
              <a:t>to</a:t>
            </a:r>
            <a:r>
              <a:rPr lang="de-DE" sz="1600" b="1" dirty="0">
                <a:solidFill>
                  <a:srgbClr val="333399"/>
                </a:solidFill>
                <a:cs typeface="Times New Roman" pitchFamily="18" charset="0"/>
              </a:rPr>
              <a:t> ~ 5μm !</a:t>
            </a:r>
          </a:p>
          <a:p>
            <a:pPr marL="609600" indent="-609600" defTabSz="914400" fontAlgn="base">
              <a:lnSpc>
                <a:spcPct val="90000"/>
              </a:lnSpc>
              <a:spcBef>
                <a:spcPct val="20000"/>
              </a:spcBef>
              <a:spcAft>
                <a:spcPct val="0"/>
              </a:spcAft>
            </a:pPr>
            <a:r>
              <a:rPr lang="de-DE" sz="1600" dirty="0">
                <a:solidFill>
                  <a:srgbClr val="000000"/>
                </a:solidFill>
                <a:cs typeface="Times New Roman" pitchFamily="18" charset="0"/>
              </a:rPr>
              <a:t>                                                        </a:t>
            </a:r>
          </a:p>
        </p:txBody>
      </p:sp>
      <p:sp>
        <p:nvSpPr>
          <p:cNvPr id="2" name="Rectangle 1"/>
          <p:cNvSpPr/>
          <p:nvPr/>
        </p:nvSpPr>
        <p:spPr>
          <a:xfrm>
            <a:off x="1993858" y="1167449"/>
            <a:ext cx="825542" cy="369332"/>
          </a:xfrm>
          <a:prstGeom prst="rect">
            <a:avLst/>
          </a:prstGeom>
        </p:spPr>
        <p:txBody>
          <a:bodyPr wrap="none">
            <a:spAutoFit/>
          </a:bodyPr>
          <a:lstStyle/>
          <a:p>
            <a:r>
              <a:rPr lang="de-DE" b="1" dirty="0">
                <a:solidFill>
                  <a:srgbClr val="333399"/>
                </a:solidFill>
                <a:cs typeface="Times New Roman" pitchFamily="18" charset="0"/>
              </a:rPr>
              <a:t>p-in-</a:t>
            </a:r>
            <a:r>
              <a:rPr lang="de-DE" b="1" dirty="0" err="1">
                <a:solidFill>
                  <a:srgbClr val="333399"/>
                </a:solidFill>
                <a:cs typeface="Times New Roman" pitchFamily="18" charset="0"/>
              </a:rPr>
              <a:t>n</a:t>
            </a:r>
            <a:endParaRPr lang="de-DE" dirty="0">
              <a:solidFill>
                <a:srgbClr val="000000"/>
              </a:solidFill>
            </a:endParaRPr>
          </a:p>
        </p:txBody>
      </p:sp>
      <p:pic>
        <p:nvPicPr>
          <p:cNvPr id="29" name="Picture 6" descr="g_modba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0517" y="902901"/>
            <a:ext cx="3174868" cy="16643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13990" y="3087078"/>
            <a:ext cx="3045203" cy="17603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 name="Picture 2" descr="IBM15541 bumps"/>
          <p:cNvPicPr>
            <a:picLocks noChangeAspect="1" noChangeArrowheads="1"/>
          </p:cNvPicPr>
          <p:nvPr/>
        </p:nvPicPr>
        <p:blipFill>
          <a:blip r:embed="rId8">
            <a:lum bright="-4000" contrast="36000"/>
            <a:extLst>
              <a:ext uri="{28A0092B-C50C-407E-A947-70E740481C1C}">
                <a14:useLocalDpi xmlns:a14="http://schemas.microsoft.com/office/drawing/2010/main" val="0"/>
              </a:ext>
            </a:extLst>
          </a:blip>
          <a:srcRect/>
          <a:stretch>
            <a:fillRect/>
          </a:stretch>
        </p:blipFill>
        <p:spPr bwMode="auto">
          <a:xfrm>
            <a:off x="8720422" y="5304930"/>
            <a:ext cx="1366101" cy="10245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73659" y="5275254"/>
            <a:ext cx="1244102" cy="10280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68121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Text Box 20"/>
          <p:cNvSpPr txBox="1">
            <a:spLocks noChangeArrowheads="1"/>
          </p:cNvSpPr>
          <p:nvPr/>
        </p:nvSpPr>
        <p:spPr bwMode="auto">
          <a:xfrm>
            <a:off x="1524000" y="12995"/>
            <a:ext cx="9144000" cy="461963"/>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2400" b="1" dirty="0">
                <a:solidFill>
                  <a:srgbClr val="FF0000"/>
                </a:solidFill>
              </a:rPr>
              <a:t>Silicon Sensor before Irradiation</a:t>
            </a:r>
          </a:p>
        </p:txBody>
      </p:sp>
      <p:sp>
        <p:nvSpPr>
          <p:cNvPr id="1041" name="Footer Placeholder 17"/>
          <p:cNvSpPr>
            <a:spLocks noGrp="1"/>
          </p:cNvSpPr>
          <p:nvPr>
            <p:ph type="ftr" sz="quarter" idx="11"/>
          </p:nvPr>
        </p:nvSpPr>
        <p:spPr>
          <a:noFill/>
        </p:spPr>
        <p:txBody>
          <a:bodyPr/>
          <a:lstStyle/>
          <a:p>
            <a:r>
              <a:rPr lang="en-US" smtClean="0">
                <a:solidFill>
                  <a:srgbClr val="000000"/>
                </a:solidFill>
              </a:rPr>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solidFill>
                  <a:srgbClr val="000000"/>
                </a:solidFill>
              </a:rPr>
              <a:pPr/>
              <a:t>48</a:t>
            </a:fld>
            <a:endParaRPr lang="en-US" smtClean="0">
              <a:solidFill>
                <a:srgbClr val="000000"/>
              </a:solidFill>
            </a:endParaRPr>
          </a:p>
        </p:txBody>
      </p:sp>
      <p:sp>
        <p:nvSpPr>
          <p:cNvPr id="4" name="Rectangle 3"/>
          <p:cNvSpPr/>
          <p:nvPr/>
        </p:nvSpPr>
        <p:spPr>
          <a:xfrm>
            <a:off x="3646431" y="2412956"/>
            <a:ext cx="5154926" cy="346249"/>
          </a:xfrm>
          <a:prstGeom prst="rect">
            <a:avLst/>
          </a:prstGeom>
        </p:spPr>
        <p:txBody>
          <a:bodyPr wrap="square">
            <a:spAutoFit/>
          </a:bodyPr>
          <a:lstStyle/>
          <a:p>
            <a:pPr marL="609600" indent="-609600" defTabSz="914400" fontAlgn="base">
              <a:lnSpc>
                <a:spcPct val="90000"/>
              </a:lnSpc>
              <a:spcBef>
                <a:spcPct val="20000"/>
              </a:spcBef>
              <a:spcAft>
                <a:spcPct val="0"/>
              </a:spcAft>
            </a:pPr>
            <a:r>
              <a:rPr lang="de-DE" b="1" dirty="0">
                <a:solidFill>
                  <a:srgbClr val="333399"/>
                </a:solidFill>
                <a:cs typeface="Times New Roman" pitchFamily="18" charset="0"/>
                <a:sym typeface="Wingdings"/>
              </a:rPr>
              <a:t> </a:t>
            </a:r>
            <a:r>
              <a:rPr lang="de-DE" b="1" dirty="0" err="1">
                <a:solidFill>
                  <a:srgbClr val="333399"/>
                </a:solidFill>
                <a:cs typeface="Times New Roman" pitchFamily="18" charset="0"/>
              </a:rPr>
              <a:t>depletion</a:t>
            </a:r>
            <a:r>
              <a:rPr lang="de-DE" b="1" dirty="0">
                <a:solidFill>
                  <a:srgbClr val="333399"/>
                </a:solidFill>
                <a:cs typeface="Times New Roman" pitchFamily="18" charset="0"/>
              </a:rPr>
              <a:t> </a:t>
            </a:r>
            <a:r>
              <a:rPr lang="de-DE" b="1" dirty="0" err="1">
                <a:solidFill>
                  <a:srgbClr val="333399"/>
                </a:solidFill>
                <a:cs typeface="Times New Roman" pitchFamily="18" charset="0"/>
              </a:rPr>
              <a:t>grows</a:t>
            </a:r>
            <a:r>
              <a:rPr lang="de-DE" b="1" dirty="0">
                <a:solidFill>
                  <a:srgbClr val="333399"/>
                </a:solidFill>
                <a:cs typeface="Times New Roman" pitchFamily="18" charset="0"/>
              </a:rPr>
              <a:t> </a:t>
            </a:r>
            <a:r>
              <a:rPr lang="de-DE" b="1" dirty="0" err="1">
                <a:solidFill>
                  <a:srgbClr val="333399"/>
                </a:solidFill>
                <a:cs typeface="Times New Roman" pitchFamily="18" charset="0"/>
              </a:rPr>
              <a:t>from</a:t>
            </a:r>
            <a:r>
              <a:rPr lang="de-DE" b="1" dirty="0">
                <a:solidFill>
                  <a:srgbClr val="333399"/>
                </a:solidFill>
                <a:cs typeface="Times New Roman" pitchFamily="18" charset="0"/>
              </a:rPr>
              <a:t> </a:t>
            </a:r>
            <a:r>
              <a:rPr lang="de-DE" b="1" dirty="0" err="1">
                <a:solidFill>
                  <a:srgbClr val="333399"/>
                </a:solidFill>
                <a:cs typeface="Times New Roman" pitchFamily="18" charset="0"/>
              </a:rPr>
              <a:t>the</a:t>
            </a:r>
            <a:r>
              <a:rPr lang="de-DE" b="1" dirty="0">
                <a:solidFill>
                  <a:srgbClr val="333399"/>
                </a:solidFill>
                <a:cs typeface="Times New Roman" pitchFamily="18" charset="0"/>
              </a:rPr>
              <a:t> </a:t>
            </a:r>
            <a:r>
              <a:rPr lang="de-DE" b="1" dirty="0" err="1">
                <a:solidFill>
                  <a:srgbClr val="333399"/>
                </a:solidFill>
                <a:cs typeface="Times New Roman" pitchFamily="18" charset="0"/>
              </a:rPr>
              <a:t>segmented</a:t>
            </a:r>
            <a:r>
              <a:rPr lang="de-DE" b="1" dirty="0">
                <a:solidFill>
                  <a:srgbClr val="333399"/>
                </a:solidFill>
                <a:cs typeface="Times New Roman" pitchFamily="18" charset="0"/>
              </a:rPr>
              <a:t> </a:t>
            </a:r>
            <a:r>
              <a:rPr lang="de-DE" b="1" dirty="0" err="1">
                <a:solidFill>
                  <a:srgbClr val="333399"/>
                </a:solidFill>
                <a:cs typeface="Times New Roman" pitchFamily="18" charset="0"/>
              </a:rPr>
              <a:t>side</a:t>
            </a:r>
            <a:endParaRPr lang="de-DE" b="1" dirty="0">
              <a:solidFill>
                <a:srgbClr val="333399"/>
              </a:solidFill>
              <a:cs typeface="Times New Roman" pitchFamily="18" charset="0"/>
            </a:endParaRPr>
          </a:p>
        </p:txBody>
      </p:sp>
      <p:pic>
        <p:nvPicPr>
          <p:cNvPr id="1038" name="Picture 18"/>
          <p:cNvPicPr>
            <a:picLocks noChangeAspect="1" noChangeArrowheads="1"/>
          </p:cNvPicPr>
          <p:nvPr/>
        </p:nvPicPr>
        <p:blipFill>
          <a:blip r:embed="rId2" cstate="print"/>
          <a:srcRect/>
          <a:stretch>
            <a:fillRect/>
          </a:stretch>
        </p:blipFill>
        <p:spPr bwMode="auto">
          <a:xfrm>
            <a:off x="3456808" y="787997"/>
            <a:ext cx="1768733" cy="1388414"/>
          </a:xfrm>
          <a:prstGeom prst="rect">
            <a:avLst/>
          </a:prstGeom>
          <a:noFill/>
          <a:ln w="9525">
            <a:noFill/>
            <a:miter lim="800000"/>
            <a:headEnd/>
            <a:tailEnd/>
          </a:ln>
        </p:spPr>
      </p:pic>
      <p:pic>
        <p:nvPicPr>
          <p:cNvPr id="28" name="Picture 18"/>
          <p:cNvPicPr>
            <a:picLocks noChangeAspect="1" noChangeArrowheads="1"/>
          </p:cNvPicPr>
          <p:nvPr/>
        </p:nvPicPr>
        <p:blipFill>
          <a:blip r:embed="rId2" cstate="print"/>
          <a:srcRect/>
          <a:stretch>
            <a:fillRect/>
          </a:stretch>
        </p:blipFill>
        <p:spPr bwMode="auto">
          <a:xfrm>
            <a:off x="6026884" y="787997"/>
            <a:ext cx="1768733" cy="1388414"/>
          </a:xfrm>
          <a:prstGeom prst="rect">
            <a:avLst/>
          </a:prstGeom>
          <a:noFill/>
          <a:ln w="9525">
            <a:noFill/>
            <a:miter lim="800000"/>
            <a:headEnd/>
            <a:tailEnd/>
          </a:ln>
        </p:spPr>
      </p:pic>
      <p:pic>
        <p:nvPicPr>
          <p:cNvPr id="33" name="Picture 18"/>
          <p:cNvPicPr>
            <a:picLocks noChangeAspect="1" noChangeArrowheads="1"/>
          </p:cNvPicPr>
          <p:nvPr/>
        </p:nvPicPr>
        <p:blipFill>
          <a:blip r:embed="rId2" cstate="print"/>
          <a:srcRect/>
          <a:stretch>
            <a:fillRect/>
          </a:stretch>
        </p:blipFill>
        <p:spPr bwMode="auto">
          <a:xfrm>
            <a:off x="8378551" y="787997"/>
            <a:ext cx="1768733" cy="1388414"/>
          </a:xfrm>
          <a:prstGeom prst="rect">
            <a:avLst/>
          </a:prstGeom>
          <a:noFill/>
          <a:ln w="9525">
            <a:noFill/>
            <a:miter lim="800000"/>
            <a:headEnd/>
            <a:tailEnd/>
          </a:ln>
        </p:spPr>
      </p:pic>
      <p:sp>
        <p:nvSpPr>
          <p:cNvPr id="3" name="Rectangle 2"/>
          <p:cNvSpPr/>
          <p:nvPr/>
        </p:nvSpPr>
        <p:spPr>
          <a:xfrm>
            <a:off x="3621893" y="1317685"/>
            <a:ext cx="1526673" cy="5387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34" name="Rectangle 33"/>
          <p:cNvSpPr/>
          <p:nvPr/>
        </p:nvSpPr>
        <p:spPr>
          <a:xfrm>
            <a:off x="6199008" y="1588597"/>
            <a:ext cx="1526673" cy="2678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36" name="TextBox 35"/>
          <p:cNvSpPr txBox="1"/>
          <p:nvPr/>
        </p:nvSpPr>
        <p:spPr>
          <a:xfrm>
            <a:off x="6654816" y="1966089"/>
            <a:ext cx="726031" cy="369332"/>
          </a:xfrm>
          <a:prstGeom prst="rect">
            <a:avLst/>
          </a:prstGeom>
          <a:solidFill>
            <a:schemeClr val="bg1"/>
          </a:solidFill>
        </p:spPr>
        <p:txBody>
          <a:bodyPr wrap="square" rtlCol="0">
            <a:spAutoFit/>
          </a:bodyPr>
          <a:lstStyle/>
          <a:p>
            <a:r>
              <a:rPr lang="de-DE" dirty="0">
                <a:solidFill>
                  <a:srgbClr val="000000"/>
                </a:solidFill>
              </a:rPr>
              <a:t>V&gt;0</a:t>
            </a:r>
          </a:p>
        </p:txBody>
      </p:sp>
      <p:sp>
        <p:nvSpPr>
          <p:cNvPr id="37" name="TextBox 36"/>
          <p:cNvSpPr txBox="1"/>
          <p:nvPr/>
        </p:nvSpPr>
        <p:spPr>
          <a:xfrm>
            <a:off x="8939013" y="1966090"/>
            <a:ext cx="1014884" cy="369332"/>
          </a:xfrm>
          <a:prstGeom prst="rect">
            <a:avLst/>
          </a:prstGeom>
          <a:solidFill>
            <a:schemeClr val="bg1"/>
          </a:solidFill>
        </p:spPr>
        <p:txBody>
          <a:bodyPr wrap="square" rtlCol="0">
            <a:spAutoFit/>
          </a:bodyPr>
          <a:lstStyle/>
          <a:p>
            <a:r>
              <a:rPr lang="de-DE" dirty="0">
                <a:solidFill>
                  <a:srgbClr val="000000"/>
                </a:solidFill>
              </a:rPr>
              <a:t>V&gt;&gt;0</a:t>
            </a:r>
          </a:p>
        </p:txBody>
      </p:sp>
      <p:sp>
        <p:nvSpPr>
          <p:cNvPr id="38" name="Rectangle 37"/>
          <p:cNvSpPr/>
          <p:nvPr/>
        </p:nvSpPr>
        <p:spPr>
          <a:xfrm>
            <a:off x="1613458" y="1346896"/>
            <a:ext cx="1607869" cy="369332"/>
          </a:xfrm>
          <a:prstGeom prst="rect">
            <a:avLst/>
          </a:prstGeom>
        </p:spPr>
        <p:txBody>
          <a:bodyPr wrap="none">
            <a:spAutoFit/>
          </a:bodyPr>
          <a:lstStyle/>
          <a:p>
            <a:r>
              <a:rPr lang="de-DE" b="1" dirty="0">
                <a:solidFill>
                  <a:srgbClr val="333399"/>
                </a:solidFill>
                <a:cs typeface="Times New Roman" pitchFamily="18" charset="0"/>
              </a:rPr>
              <a:t>p(</a:t>
            </a:r>
            <a:r>
              <a:rPr lang="de-DE" b="1" dirty="0" err="1">
                <a:solidFill>
                  <a:srgbClr val="333399"/>
                </a:solidFill>
                <a:cs typeface="Times New Roman" pitchFamily="18" charset="0"/>
              </a:rPr>
              <a:t>strips</a:t>
            </a:r>
            <a:r>
              <a:rPr lang="de-DE" b="1" dirty="0">
                <a:solidFill>
                  <a:srgbClr val="333399"/>
                </a:solidFill>
                <a:cs typeface="Times New Roman" pitchFamily="18" charset="0"/>
              </a:rPr>
              <a:t>)-in-</a:t>
            </a:r>
            <a:r>
              <a:rPr lang="de-DE" b="1" dirty="0" err="1">
                <a:solidFill>
                  <a:srgbClr val="333399"/>
                </a:solidFill>
                <a:cs typeface="Times New Roman" pitchFamily="18" charset="0"/>
              </a:rPr>
              <a:t>n</a:t>
            </a:r>
            <a:endParaRPr lang="de-DE" dirty="0">
              <a:solidFill>
                <a:srgbClr val="000000"/>
              </a:solidFill>
            </a:endParaRPr>
          </a:p>
        </p:txBody>
      </p:sp>
      <p:sp>
        <p:nvSpPr>
          <p:cNvPr id="46" name="TextBox 45"/>
          <p:cNvSpPr txBox="1"/>
          <p:nvPr/>
        </p:nvSpPr>
        <p:spPr>
          <a:xfrm>
            <a:off x="6662387" y="4140555"/>
            <a:ext cx="726031" cy="369332"/>
          </a:xfrm>
          <a:prstGeom prst="rect">
            <a:avLst/>
          </a:prstGeom>
          <a:solidFill>
            <a:schemeClr val="bg1"/>
          </a:solidFill>
        </p:spPr>
        <p:txBody>
          <a:bodyPr wrap="square" rtlCol="0">
            <a:spAutoFit/>
          </a:bodyPr>
          <a:lstStyle/>
          <a:p>
            <a:r>
              <a:rPr lang="de-DE" dirty="0">
                <a:solidFill>
                  <a:srgbClr val="000000"/>
                </a:solidFill>
              </a:rPr>
              <a:t>V&lt;0</a:t>
            </a:r>
          </a:p>
        </p:txBody>
      </p:sp>
      <p:sp>
        <p:nvSpPr>
          <p:cNvPr id="47" name="TextBox 46"/>
          <p:cNvSpPr txBox="1"/>
          <p:nvPr/>
        </p:nvSpPr>
        <p:spPr>
          <a:xfrm>
            <a:off x="8946584" y="4140556"/>
            <a:ext cx="920227" cy="369332"/>
          </a:xfrm>
          <a:prstGeom prst="rect">
            <a:avLst/>
          </a:prstGeom>
          <a:solidFill>
            <a:schemeClr val="bg1"/>
          </a:solidFill>
        </p:spPr>
        <p:txBody>
          <a:bodyPr wrap="square" rtlCol="0">
            <a:spAutoFit/>
          </a:bodyPr>
          <a:lstStyle/>
          <a:p>
            <a:r>
              <a:rPr lang="de-DE" dirty="0">
                <a:solidFill>
                  <a:srgbClr val="000000"/>
                </a:solidFill>
              </a:rPr>
              <a:t>V&lt;&lt;0</a:t>
            </a:r>
          </a:p>
        </p:txBody>
      </p:sp>
      <p:sp>
        <p:nvSpPr>
          <p:cNvPr id="5" name="TextBox 4"/>
          <p:cNvSpPr txBox="1"/>
          <p:nvPr/>
        </p:nvSpPr>
        <p:spPr>
          <a:xfrm>
            <a:off x="4057540" y="1966089"/>
            <a:ext cx="614634" cy="369332"/>
          </a:xfrm>
          <a:prstGeom prst="rect">
            <a:avLst/>
          </a:prstGeom>
          <a:solidFill>
            <a:schemeClr val="bg1"/>
          </a:solidFill>
        </p:spPr>
        <p:txBody>
          <a:bodyPr wrap="none" rtlCol="0">
            <a:spAutoFit/>
          </a:bodyPr>
          <a:lstStyle/>
          <a:p>
            <a:r>
              <a:rPr lang="de-DE" dirty="0">
                <a:solidFill>
                  <a:srgbClr val="000000"/>
                </a:solidFill>
              </a:rPr>
              <a:t>V=0</a:t>
            </a:r>
          </a:p>
        </p:txBody>
      </p:sp>
      <p:sp>
        <p:nvSpPr>
          <p:cNvPr id="48" name="TextBox 47"/>
          <p:cNvSpPr txBox="1"/>
          <p:nvPr/>
        </p:nvSpPr>
        <p:spPr>
          <a:xfrm>
            <a:off x="4087649" y="4116134"/>
            <a:ext cx="614634" cy="369332"/>
          </a:xfrm>
          <a:prstGeom prst="rect">
            <a:avLst/>
          </a:prstGeom>
          <a:solidFill>
            <a:schemeClr val="bg1"/>
          </a:solidFill>
        </p:spPr>
        <p:txBody>
          <a:bodyPr wrap="none" rtlCol="0">
            <a:spAutoFit/>
          </a:bodyPr>
          <a:lstStyle/>
          <a:p>
            <a:r>
              <a:rPr lang="de-DE" dirty="0">
                <a:solidFill>
                  <a:srgbClr val="000000"/>
                </a:solidFill>
              </a:rPr>
              <a:t>V=0</a:t>
            </a:r>
          </a:p>
        </p:txBody>
      </p:sp>
      <p:sp>
        <p:nvSpPr>
          <p:cNvPr id="49" name="Rectangle 48"/>
          <p:cNvSpPr/>
          <p:nvPr/>
        </p:nvSpPr>
        <p:spPr>
          <a:xfrm>
            <a:off x="1613457" y="3496782"/>
            <a:ext cx="1742672" cy="369332"/>
          </a:xfrm>
          <a:prstGeom prst="rect">
            <a:avLst/>
          </a:prstGeom>
        </p:spPr>
        <p:txBody>
          <a:bodyPr wrap="none">
            <a:spAutoFit/>
          </a:bodyPr>
          <a:lstStyle/>
          <a:p>
            <a:r>
              <a:rPr lang="de-DE" b="1" dirty="0">
                <a:solidFill>
                  <a:srgbClr val="333399"/>
                </a:solidFill>
                <a:cs typeface="Times New Roman" pitchFamily="18" charset="0"/>
              </a:rPr>
              <a:t>n+(</a:t>
            </a:r>
            <a:r>
              <a:rPr lang="de-DE" b="1" dirty="0" err="1">
                <a:solidFill>
                  <a:srgbClr val="333399"/>
                </a:solidFill>
                <a:cs typeface="Times New Roman" pitchFamily="18" charset="0"/>
              </a:rPr>
              <a:t>strips</a:t>
            </a:r>
            <a:r>
              <a:rPr lang="de-DE" b="1" dirty="0">
                <a:solidFill>
                  <a:srgbClr val="333399"/>
                </a:solidFill>
                <a:cs typeface="Times New Roman" pitchFamily="18" charset="0"/>
              </a:rPr>
              <a:t>)-in-</a:t>
            </a:r>
            <a:r>
              <a:rPr lang="de-DE" b="1" dirty="0" err="1">
                <a:solidFill>
                  <a:srgbClr val="333399"/>
                </a:solidFill>
                <a:cs typeface="Times New Roman" pitchFamily="18" charset="0"/>
              </a:rPr>
              <a:t>n</a:t>
            </a:r>
            <a:endParaRPr lang="de-DE" dirty="0">
              <a:solidFill>
                <a:srgbClr val="000000"/>
              </a:solidFill>
            </a:endParaRPr>
          </a:p>
        </p:txBody>
      </p:sp>
      <p:sp>
        <p:nvSpPr>
          <p:cNvPr id="50" name="Rectangle 49"/>
          <p:cNvSpPr/>
          <p:nvPr/>
        </p:nvSpPr>
        <p:spPr>
          <a:xfrm flipV="1">
            <a:off x="8527241" y="1824497"/>
            <a:ext cx="1526673"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53" name="Rectangle 52"/>
          <p:cNvSpPr/>
          <p:nvPr/>
        </p:nvSpPr>
        <p:spPr>
          <a:xfrm>
            <a:off x="2370726" y="4746797"/>
            <a:ext cx="7840074" cy="1204945"/>
          </a:xfrm>
          <a:prstGeom prst="rect">
            <a:avLst/>
          </a:prstGeom>
        </p:spPr>
        <p:txBody>
          <a:bodyPr wrap="square">
            <a:spAutoFit/>
          </a:bodyPr>
          <a:lstStyle/>
          <a:p>
            <a:pPr marL="609600" indent="-609600" defTabSz="914400" fontAlgn="base">
              <a:lnSpc>
                <a:spcPct val="90000"/>
              </a:lnSpc>
              <a:spcBef>
                <a:spcPct val="20000"/>
              </a:spcBef>
              <a:spcAft>
                <a:spcPct val="0"/>
              </a:spcAft>
              <a:buFont typeface="Wingdings" charset="0"/>
              <a:buChar char="à"/>
            </a:pPr>
            <a:r>
              <a:rPr lang="en-GB" b="1" dirty="0">
                <a:solidFill>
                  <a:srgbClr val="333399"/>
                </a:solidFill>
                <a:cs typeface="Times New Roman" pitchFamily="18" charset="0"/>
              </a:rPr>
              <a:t>depletion grows from the un-segmented side</a:t>
            </a:r>
          </a:p>
          <a:p>
            <a:pPr marL="609600" indent="-609600" defTabSz="914400" fontAlgn="base">
              <a:lnSpc>
                <a:spcPct val="90000"/>
              </a:lnSpc>
              <a:spcBef>
                <a:spcPct val="20000"/>
              </a:spcBef>
              <a:spcAft>
                <a:spcPct val="0"/>
              </a:spcAft>
              <a:buFont typeface="Wingdings" charset="0"/>
              <a:buChar char="à"/>
            </a:pPr>
            <a:r>
              <a:rPr lang="en-GB" b="1" dirty="0">
                <a:solidFill>
                  <a:srgbClr val="008000"/>
                </a:solidFill>
                <a:cs typeface="Times New Roman" pitchFamily="18" charset="0"/>
              </a:rPr>
              <a:t>This detector does not work properly unless it is fully depleted.</a:t>
            </a:r>
          </a:p>
          <a:p>
            <a:pPr marL="609600" indent="-609600" defTabSz="914400" fontAlgn="base">
              <a:lnSpc>
                <a:spcPct val="90000"/>
              </a:lnSpc>
              <a:spcBef>
                <a:spcPct val="20000"/>
              </a:spcBef>
              <a:spcAft>
                <a:spcPct val="0"/>
              </a:spcAft>
              <a:buFont typeface="Wingdings" charset="0"/>
              <a:buChar char="à"/>
            </a:pPr>
            <a:r>
              <a:rPr lang="en-GB" b="1" dirty="0">
                <a:solidFill>
                  <a:srgbClr val="333399"/>
                </a:solidFill>
                <a:cs typeface="Times New Roman" pitchFamily="18" charset="0"/>
              </a:rPr>
              <a:t>For partial depletion the ‚charge collection‘ is very inefficient and the ‚cluster size‘ is increasing.</a:t>
            </a:r>
          </a:p>
        </p:txBody>
      </p:sp>
      <p:pic>
        <p:nvPicPr>
          <p:cNvPr id="41" name="Picture 18"/>
          <p:cNvPicPr>
            <a:picLocks noChangeAspect="1" noChangeArrowheads="1"/>
          </p:cNvPicPr>
          <p:nvPr/>
        </p:nvPicPr>
        <p:blipFill rotWithShape="1">
          <a:blip r:embed="rId2" cstate="print"/>
          <a:srcRect b="15148"/>
          <a:stretch/>
        </p:blipFill>
        <p:spPr bwMode="auto">
          <a:xfrm>
            <a:off x="3464379" y="2962463"/>
            <a:ext cx="1768733" cy="1178092"/>
          </a:xfrm>
          <a:prstGeom prst="rect">
            <a:avLst/>
          </a:prstGeom>
          <a:noFill/>
          <a:ln w="9525">
            <a:noFill/>
            <a:miter lim="800000"/>
            <a:headEnd/>
            <a:tailEnd/>
          </a:ln>
        </p:spPr>
      </p:pic>
      <p:sp>
        <p:nvSpPr>
          <p:cNvPr id="2" name="Rectangle 1"/>
          <p:cNvSpPr/>
          <p:nvPr/>
        </p:nvSpPr>
        <p:spPr>
          <a:xfrm>
            <a:off x="4410365" y="3496782"/>
            <a:ext cx="738201" cy="52103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42" name="Picture 18"/>
          <p:cNvPicPr>
            <a:picLocks noChangeAspect="1" noChangeArrowheads="1"/>
          </p:cNvPicPr>
          <p:nvPr/>
        </p:nvPicPr>
        <p:blipFill rotWithShape="1">
          <a:blip r:embed="rId2" cstate="print"/>
          <a:srcRect b="15148"/>
          <a:stretch/>
        </p:blipFill>
        <p:spPr bwMode="auto">
          <a:xfrm>
            <a:off x="6034455" y="2962463"/>
            <a:ext cx="1768733" cy="1178092"/>
          </a:xfrm>
          <a:prstGeom prst="rect">
            <a:avLst/>
          </a:prstGeom>
          <a:noFill/>
          <a:ln w="9525">
            <a:noFill/>
            <a:miter lim="800000"/>
            <a:headEnd/>
            <a:tailEnd/>
          </a:ln>
        </p:spPr>
      </p:pic>
      <p:sp>
        <p:nvSpPr>
          <p:cNvPr id="29" name="Rectangle 28"/>
          <p:cNvSpPr/>
          <p:nvPr/>
        </p:nvSpPr>
        <p:spPr>
          <a:xfrm>
            <a:off x="6987480" y="3571394"/>
            <a:ext cx="738201" cy="45635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43" name="Picture 18"/>
          <p:cNvPicPr>
            <a:picLocks noChangeAspect="1" noChangeArrowheads="1"/>
          </p:cNvPicPr>
          <p:nvPr/>
        </p:nvPicPr>
        <p:blipFill rotWithShape="1">
          <a:blip r:embed="rId2" cstate="print"/>
          <a:srcRect b="16907"/>
          <a:stretch/>
        </p:blipFill>
        <p:spPr bwMode="auto">
          <a:xfrm>
            <a:off x="8386122" y="2962464"/>
            <a:ext cx="1768733" cy="1153671"/>
          </a:xfrm>
          <a:prstGeom prst="rect">
            <a:avLst/>
          </a:prstGeom>
          <a:noFill/>
          <a:ln w="9525">
            <a:noFill/>
            <a:miter lim="800000"/>
            <a:headEnd/>
            <a:tailEnd/>
          </a:ln>
        </p:spPr>
      </p:pic>
      <p:sp>
        <p:nvSpPr>
          <p:cNvPr id="30" name="Rectangle 29"/>
          <p:cNvSpPr/>
          <p:nvPr/>
        </p:nvSpPr>
        <p:spPr>
          <a:xfrm>
            <a:off x="9315713" y="3561462"/>
            <a:ext cx="738201" cy="45635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44" name="Rectangle 43"/>
          <p:cNvSpPr/>
          <p:nvPr/>
        </p:nvSpPr>
        <p:spPr>
          <a:xfrm>
            <a:off x="3621893" y="3488988"/>
            <a:ext cx="1526673" cy="5387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45" name="Rectangle 44"/>
          <p:cNvSpPr/>
          <p:nvPr/>
        </p:nvSpPr>
        <p:spPr>
          <a:xfrm>
            <a:off x="6199008" y="3496782"/>
            <a:ext cx="1526673" cy="2678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51" name="Rectangle 50"/>
          <p:cNvSpPr/>
          <p:nvPr/>
        </p:nvSpPr>
        <p:spPr>
          <a:xfrm flipV="1">
            <a:off x="8552376" y="3499455"/>
            <a:ext cx="1526673"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Tree>
    <p:extLst>
      <p:ext uri="{BB962C8B-B14F-4D97-AF65-F5344CB8AC3E}">
        <p14:creationId xmlns:p14="http://schemas.microsoft.com/office/powerpoint/2010/main" val="27715500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3011"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E654899-EE9A-B44B-B487-E133433B9EEC}" type="slidenum">
              <a:rPr lang="en-US">
                <a:solidFill>
                  <a:srgbClr val="000000"/>
                </a:solidFill>
              </a:rPr>
              <a:pPr eaLnBrk="1" hangingPunct="1"/>
              <a:t>49</a:t>
            </a:fld>
            <a:endParaRPr lang="en-US">
              <a:solidFill>
                <a:srgbClr val="000000"/>
              </a:solidFill>
            </a:endParaRPr>
          </a:p>
        </p:txBody>
      </p:sp>
      <p:pic>
        <p:nvPicPr>
          <p:cNvPr id="430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2399" y="2221951"/>
            <a:ext cx="5429310" cy="41523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8"/>
          <p:cNvSpPr txBox="1">
            <a:spLocks noChangeArrowheads="1"/>
          </p:cNvSpPr>
          <p:nvPr/>
        </p:nvSpPr>
        <p:spPr>
          <a:xfrm>
            <a:off x="1524000" y="1"/>
            <a:ext cx="9144000" cy="487363"/>
          </a:xfrm>
          <a:prstGeom prst="rect">
            <a:avLst/>
          </a:prstGeo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defTabSz="914400" fontAlgn="base">
              <a:spcBef>
                <a:spcPct val="0"/>
              </a:spcBef>
              <a:spcAft>
                <a:spcPct val="0"/>
              </a:spcAft>
            </a:pPr>
            <a:r>
              <a:rPr lang="en-US" sz="2800" b="1" dirty="0">
                <a:solidFill>
                  <a:srgbClr val="FF0000"/>
                </a:solidFill>
              </a:rPr>
              <a:t>Radiation Effects</a:t>
            </a:r>
            <a:r>
              <a:rPr lang="en-GB" altLang="ja-JP" sz="2800" b="1" dirty="0">
                <a:solidFill>
                  <a:srgbClr val="FF0000"/>
                </a:solidFill>
              </a:rPr>
              <a:t>, Type Inversion</a:t>
            </a:r>
            <a:endParaRPr lang="en-US" sz="2800" b="1" dirty="0">
              <a:solidFill>
                <a:srgbClr val="FF0000"/>
              </a:solidFill>
            </a:endParaRPr>
          </a:p>
        </p:txBody>
      </p:sp>
      <p:sp>
        <p:nvSpPr>
          <p:cNvPr id="43014" name="TextBox 8"/>
          <p:cNvSpPr txBox="1">
            <a:spLocks noChangeArrowheads="1"/>
          </p:cNvSpPr>
          <p:nvPr/>
        </p:nvSpPr>
        <p:spPr bwMode="auto">
          <a:xfrm>
            <a:off x="2035891" y="503579"/>
            <a:ext cx="7274748"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400" dirty="0">
                <a:solidFill>
                  <a:srgbClr val="002060"/>
                </a:solidFill>
              </a:rPr>
              <a:t>Type inversion ! An n-type Si detector becomes a p-type Si detector !</a:t>
            </a:r>
          </a:p>
          <a:p>
            <a:pPr defTabSz="914400" eaLnBrk="1" fontAlgn="base" hangingPunct="1">
              <a:spcBef>
                <a:spcPct val="0"/>
              </a:spcBef>
              <a:spcAft>
                <a:spcPct val="0"/>
              </a:spcAft>
            </a:pPr>
            <a:endParaRPr lang="en-US" sz="1400" dirty="0">
              <a:solidFill>
                <a:srgbClr val="002060"/>
              </a:solidFill>
            </a:endParaRPr>
          </a:p>
          <a:p>
            <a:pPr defTabSz="914400" eaLnBrk="1" fontAlgn="base" hangingPunct="1">
              <a:spcBef>
                <a:spcPct val="0"/>
              </a:spcBef>
              <a:spcAft>
                <a:spcPct val="0"/>
              </a:spcAft>
            </a:pPr>
            <a:r>
              <a:rPr lang="en-US" sz="1400" dirty="0">
                <a:solidFill>
                  <a:srgbClr val="008000"/>
                </a:solidFill>
              </a:rPr>
              <a:t>More voltage is needed to fully deplete the detector. </a:t>
            </a:r>
          </a:p>
          <a:p>
            <a:pPr defTabSz="914400" eaLnBrk="1" fontAlgn="base" hangingPunct="1">
              <a:spcBef>
                <a:spcPct val="0"/>
              </a:spcBef>
              <a:spcAft>
                <a:spcPct val="0"/>
              </a:spcAft>
            </a:pPr>
            <a:endParaRPr lang="en-US" sz="1400" dirty="0">
              <a:solidFill>
                <a:srgbClr val="008000"/>
              </a:solidFill>
            </a:endParaRPr>
          </a:p>
          <a:p>
            <a:pPr defTabSz="914400" eaLnBrk="1" fontAlgn="base" hangingPunct="1">
              <a:spcBef>
                <a:spcPct val="0"/>
              </a:spcBef>
              <a:spcAft>
                <a:spcPct val="0"/>
              </a:spcAft>
            </a:pPr>
            <a:r>
              <a:rPr lang="en-US" sz="1400" dirty="0">
                <a:solidFill>
                  <a:srgbClr val="000090"/>
                </a:solidFill>
              </a:rPr>
              <a:t>It might happen that the full depletion voltage becomes larger than the breakdown voltage</a:t>
            </a:r>
          </a:p>
          <a:p>
            <a:pPr defTabSz="914400" eaLnBrk="1" fontAlgn="base" hangingPunct="1">
              <a:spcBef>
                <a:spcPct val="0"/>
              </a:spcBef>
              <a:spcAft>
                <a:spcPct val="0"/>
              </a:spcAft>
            </a:pPr>
            <a:r>
              <a:rPr lang="en-US" sz="1400" dirty="0">
                <a:solidFill>
                  <a:srgbClr val="000090"/>
                </a:solidFill>
                <a:sym typeface="Wingdings"/>
              </a:rPr>
              <a:t> have to work in under depleted regime.</a:t>
            </a:r>
            <a:endParaRPr lang="en-US" sz="1400" dirty="0">
              <a:solidFill>
                <a:srgbClr val="000090"/>
              </a:solidFill>
            </a:endParaRPr>
          </a:p>
        </p:txBody>
      </p:sp>
      <p:sp>
        <p:nvSpPr>
          <p:cNvPr id="3" name="TextBox 2"/>
          <p:cNvSpPr txBox="1"/>
          <p:nvPr/>
        </p:nvSpPr>
        <p:spPr>
          <a:xfrm>
            <a:off x="7174984" y="5313729"/>
            <a:ext cx="659067" cy="369332"/>
          </a:xfrm>
          <a:prstGeom prst="rect">
            <a:avLst/>
          </a:prstGeom>
          <a:noFill/>
        </p:spPr>
        <p:txBody>
          <a:bodyPr wrap="none" rtlCol="0">
            <a:spAutoFit/>
          </a:bodyPr>
          <a:lstStyle/>
          <a:p>
            <a:r>
              <a:rPr lang="de-DE" b="1" dirty="0">
                <a:solidFill>
                  <a:srgbClr val="FF0000"/>
                </a:solidFill>
              </a:rPr>
              <a:t>LHC</a:t>
            </a:r>
          </a:p>
        </p:txBody>
      </p:sp>
      <p:cxnSp>
        <p:nvCxnSpPr>
          <p:cNvPr id="5" name="Straight Arrow Connector 4"/>
          <p:cNvCxnSpPr/>
          <p:nvPr/>
        </p:nvCxnSpPr>
        <p:spPr>
          <a:xfrm flipV="1">
            <a:off x="7491688" y="5105418"/>
            <a:ext cx="0" cy="26938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834050" y="5313729"/>
            <a:ext cx="1043638" cy="369332"/>
          </a:xfrm>
          <a:prstGeom prst="rect">
            <a:avLst/>
          </a:prstGeom>
          <a:noFill/>
        </p:spPr>
        <p:txBody>
          <a:bodyPr wrap="none" rtlCol="0">
            <a:spAutoFit/>
          </a:bodyPr>
          <a:lstStyle/>
          <a:p>
            <a:r>
              <a:rPr lang="de-DE" b="1" dirty="0">
                <a:solidFill>
                  <a:srgbClr val="FF0000"/>
                </a:solidFill>
              </a:rPr>
              <a:t>HL-LHC</a:t>
            </a:r>
          </a:p>
        </p:txBody>
      </p:sp>
      <p:cxnSp>
        <p:nvCxnSpPr>
          <p:cNvPr id="15" name="Straight Arrow Connector 14"/>
          <p:cNvCxnSpPr/>
          <p:nvPr/>
        </p:nvCxnSpPr>
        <p:spPr>
          <a:xfrm flipV="1">
            <a:off x="8150755" y="5105418"/>
            <a:ext cx="0" cy="26938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89779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2"/>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DAC4345D-24BD-0544-A141-88E050EF3C9A}" type="slidenum">
              <a:rPr lang="en-US" sz="1000" b="0">
                <a:latin typeface="Times New Roman" charset="0"/>
              </a:rPr>
              <a:pPr/>
              <a:t>5</a:t>
            </a:fld>
            <a:endParaRPr lang="en-US" sz="1000" b="0">
              <a:latin typeface="Times New Roman" charset="0"/>
            </a:endParaRPr>
          </a:p>
        </p:txBody>
      </p:sp>
      <p:sp>
        <p:nvSpPr>
          <p:cNvPr id="7171" name="Footer Placeholder 3"/>
          <p:cNvSpPr>
            <a:spLocks noGrp="1"/>
          </p:cNvSpPr>
          <p:nvPr>
            <p:ph type="ftr" sz="quarter" idx="12"/>
          </p:nvPr>
        </p:nvSpPr>
        <p:spPr/>
        <p:txBody>
          <a:bodyPr/>
          <a:lstStyle/>
          <a:p>
            <a:pPr>
              <a:defRPr/>
            </a:pPr>
            <a:r>
              <a:rPr lang="en-US" smtClean="0"/>
              <a:t>W. Riegler/CERN</a:t>
            </a:r>
          </a:p>
        </p:txBody>
      </p:sp>
      <p:sp>
        <p:nvSpPr>
          <p:cNvPr id="33795" name="Rectangle 2"/>
          <p:cNvSpPr>
            <a:spLocks noChangeArrowheads="1"/>
          </p:cNvSpPr>
          <p:nvPr/>
        </p:nvSpPr>
        <p:spPr bwMode="auto">
          <a:xfrm>
            <a:off x="2048934" y="152400"/>
            <a:ext cx="77724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Physics Nobel Prices for Instrumentation</a:t>
            </a:r>
          </a:p>
        </p:txBody>
      </p:sp>
      <p:sp>
        <p:nvSpPr>
          <p:cNvPr id="33796" name="Rectangle 3"/>
          <p:cNvSpPr>
            <a:spLocks noChangeArrowheads="1"/>
          </p:cNvSpPr>
          <p:nvPr/>
        </p:nvSpPr>
        <p:spPr bwMode="auto">
          <a:xfrm>
            <a:off x="2743200" y="1447800"/>
            <a:ext cx="6172200"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lstStyle/>
          <a:p>
            <a:pPr marL="384175" indent="-384175"/>
            <a:r>
              <a:rPr lang="en-US" sz="1600" dirty="0">
                <a:solidFill>
                  <a:srgbClr val="008000"/>
                </a:solidFill>
              </a:rPr>
              <a:t>1927:</a:t>
            </a:r>
            <a:r>
              <a:rPr lang="en-US" sz="1600" dirty="0">
                <a:solidFill>
                  <a:srgbClr val="0000FF"/>
                </a:solidFill>
              </a:rPr>
              <a:t> </a:t>
            </a:r>
            <a:r>
              <a:rPr lang="en-US" sz="1600" u="sng" dirty="0">
                <a:solidFill>
                  <a:srgbClr val="002060"/>
                </a:solidFill>
              </a:rPr>
              <a:t>C.T.R. Wilson, Cloud Chamber</a:t>
            </a:r>
          </a:p>
          <a:p>
            <a:pPr marL="384175" indent="-384175"/>
            <a:r>
              <a:rPr lang="en-US" sz="1600" dirty="0">
                <a:solidFill>
                  <a:srgbClr val="008000"/>
                </a:solidFill>
              </a:rPr>
              <a:t>1939:</a:t>
            </a:r>
            <a:r>
              <a:rPr lang="en-US" sz="1600" dirty="0">
                <a:solidFill>
                  <a:srgbClr val="0000FF"/>
                </a:solidFill>
              </a:rPr>
              <a:t> </a:t>
            </a:r>
            <a:r>
              <a:rPr lang="en-US" sz="1600" dirty="0">
                <a:solidFill>
                  <a:srgbClr val="002060"/>
                </a:solidFill>
              </a:rPr>
              <a:t>E. O. Lawrence, Cyclotron &amp; Discoveries</a:t>
            </a:r>
          </a:p>
          <a:p>
            <a:pPr marL="384175" indent="-384175"/>
            <a:r>
              <a:rPr lang="en-US" sz="1600" dirty="0">
                <a:solidFill>
                  <a:srgbClr val="008000"/>
                </a:solidFill>
              </a:rPr>
              <a:t>1948:</a:t>
            </a:r>
            <a:r>
              <a:rPr lang="en-US" sz="1600" dirty="0">
                <a:solidFill>
                  <a:srgbClr val="0000FF"/>
                </a:solidFill>
              </a:rPr>
              <a:t> </a:t>
            </a:r>
            <a:r>
              <a:rPr lang="en-US" sz="1600" dirty="0">
                <a:solidFill>
                  <a:srgbClr val="002060"/>
                </a:solidFill>
              </a:rPr>
              <a:t>P.M.S. </a:t>
            </a:r>
            <a:r>
              <a:rPr lang="en-US" sz="1600" dirty="0" err="1">
                <a:solidFill>
                  <a:srgbClr val="002060"/>
                </a:solidFill>
              </a:rPr>
              <a:t>Blacket</a:t>
            </a:r>
            <a:r>
              <a:rPr lang="en-US" sz="1600" dirty="0">
                <a:solidFill>
                  <a:srgbClr val="002060"/>
                </a:solidFill>
              </a:rPr>
              <a:t>, Cloud Chamber &amp; Discoveries</a:t>
            </a:r>
          </a:p>
          <a:p>
            <a:pPr marL="384175" indent="-384175"/>
            <a:r>
              <a:rPr lang="en-US" sz="1600" dirty="0">
                <a:solidFill>
                  <a:srgbClr val="008000"/>
                </a:solidFill>
              </a:rPr>
              <a:t>1950:</a:t>
            </a:r>
            <a:r>
              <a:rPr lang="en-US" sz="1600" dirty="0">
                <a:solidFill>
                  <a:srgbClr val="0000FF"/>
                </a:solidFill>
              </a:rPr>
              <a:t> </a:t>
            </a:r>
            <a:r>
              <a:rPr lang="en-US" sz="1600" dirty="0">
                <a:solidFill>
                  <a:srgbClr val="002060"/>
                </a:solidFill>
              </a:rPr>
              <a:t>C. Powell, Photographic Method &amp; Discoveries</a:t>
            </a:r>
          </a:p>
          <a:p>
            <a:pPr marL="384175" indent="-384175"/>
            <a:r>
              <a:rPr lang="en-US" sz="1600" dirty="0">
                <a:solidFill>
                  <a:srgbClr val="008000"/>
                </a:solidFill>
              </a:rPr>
              <a:t>1954:</a:t>
            </a:r>
            <a:r>
              <a:rPr lang="en-US" sz="1600" dirty="0">
                <a:solidFill>
                  <a:srgbClr val="0000FF"/>
                </a:solidFill>
              </a:rPr>
              <a:t> </a:t>
            </a:r>
            <a:r>
              <a:rPr lang="en-US" sz="1600" dirty="0">
                <a:solidFill>
                  <a:srgbClr val="002060"/>
                </a:solidFill>
              </a:rPr>
              <a:t>Walter Bothe, Coincidence method &amp; Discoveries</a:t>
            </a:r>
          </a:p>
          <a:p>
            <a:pPr marL="384175" indent="-384175"/>
            <a:r>
              <a:rPr lang="en-US" sz="1600" dirty="0">
                <a:solidFill>
                  <a:srgbClr val="008000"/>
                </a:solidFill>
              </a:rPr>
              <a:t>1960:</a:t>
            </a:r>
            <a:r>
              <a:rPr lang="en-US" sz="1600" dirty="0">
                <a:solidFill>
                  <a:srgbClr val="0000FF"/>
                </a:solidFill>
              </a:rPr>
              <a:t> </a:t>
            </a:r>
            <a:r>
              <a:rPr lang="en-US" sz="1600" u="sng" dirty="0">
                <a:solidFill>
                  <a:srgbClr val="002060"/>
                </a:solidFill>
              </a:rPr>
              <a:t>Donald Glaser, Bubble Chamber</a:t>
            </a:r>
          </a:p>
          <a:p>
            <a:pPr marL="384175" indent="-384175"/>
            <a:r>
              <a:rPr lang="en-US" sz="1600" dirty="0">
                <a:solidFill>
                  <a:srgbClr val="008000"/>
                </a:solidFill>
              </a:rPr>
              <a:t>1968:</a:t>
            </a:r>
            <a:r>
              <a:rPr lang="en-US" sz="1600" dirty="0">
                <a:solidFill>
                  <a:srgbClr val="0000FF"/>
                </a:solidFill>
              </a:rPr>
              <a:t> </a:t>
            </a:r>
            <a:r>
              <a:rPr lang="en-US" sz="1600" dirty="0">
                <a:solidFill>
                  <a:srgbClr val="002060"/>
                </a:solidFill>
              </a:rPr>
              <a:t>L. Alvarez, Hydrogen Bubble Chamber &amp; Discoveries</a:t>
            </a:r>
          </a:p>
          <a:p>
            <a:pPr marL="384175" indent="-384175"/>
            <a:r>
              <a:rPr lang="en-US" sz="1600" dirty="0">
                <a:solidFill>
                  <a:srgbClr val="008000"/>
                </a:solidFill>
              </a:rPr>
              <a:t>1992:</a:t>
            </a:r>
            <a:r>
              <a:rPr lang="en-US" sz="1600" dirty="0">
                <a:solidFill>
                  <a:srgbClr val="0000FF"/>
                </a:solidFill>
              </a:rPr>
              <a:t> </a:t>
            </a:r>
            <a:r>
              <a:rPr lang="en-US" sz="1600" u="sng" dirty="0">
                <a:solidFill>
                  <a:srgbClr val="002060"/>
                </a:solidFill>
              </a:rPr>
              <a:t>Georges </a:t>
            </a:r>
            <a:r>
              <a:rPr lang="en-US" sz="1600" u="sng" dirty="0" err="1">
                <a:solidFill>
                  <a:srgbClr val="002060"/>
                </a:solidFill>
              </a:rPr>
              <a:t>Charpak</a:t>
            </a:r>
            <a:r>
              <a:rPr lang="en-US" sz="1600" u="sng" dirty="0">
                <a:solidFill>
                  <a:srgbClr val="002060"/>
                </a:solidFill>
              </a:rPr>
              <a:t>, Multi Wire Proportional Chamber</a:t>
            </a:r>
          </a:p>
        </p:txBody>
      </p:sp>
      <p:sp>
        <p:nvSpPr>
          <p:cNvPr id="33797" name="Rectangle 6"/>
          <p:cNvSpPr>
            <a:spLocks noChangeArrowheads="1"/>
          </p:cNvSpPr>
          <p:nvPr/>
        </p:nvSpPr>
        <p:spPr bwMode="auto">
          <a:xfrm>
            <a:off x="1828800" y="4396127"/>
            <a:ext cx="4114800" cy="1801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spAutoFit/>
          </a:bodyPr>
          <a:lstStyle/>
          <a:p>
            <a:r>
              <a:rPr lang="en-US" sz="1100" dirty="0">
                <a:solidFill>
                  <a:srgbClr val="FF0000"/>
                </a:solidFill>
                <a:cs typeface="Calibri" charset="0"/>
              </a:rPr>
              <a:t>All Nobel Price Winners related to the Standard Model: 89 !</a:t>
            </a:r>
          </a:p>
          <a:p>
            <a:r>
              <a:rPr lang="en-US" sz="1000" dirty="0">
                <a:solidFill>
                  <a:srgbClr val="008000"/>
                </a:solidFill>
                <a:cs typeface="Calibri" charset="0"/>
              </a:rPr>
              <a:t>(biased personal statistics by W. </a:t>
            </a:r>
            <a:r>
              <a:rPr lang="en-US" sz="1000" dirty="0" err="1">
                <a:solidFill>
                  <a:srgbClr val="008000"/>
                </a:solidFill>
                <a:cs typeface="Calibri" charset="0"/>
              </a:rPr>
              <a:t>Riegler</a:t>
            </a:r>
            <a:endParaRPr lang="en-US" sz="1000" dirty="0">
              <a:solidFill>
                <a:srgbClr val="008000"/>
              </a:solidFill>
              <a:cs typeface="Calibri" charset="0"/>
            </a:endParaRPr>
          </a:p>
          <a:p>
            <a:r>
              <a:rPr lang="en-US" sz="1000" dirty="0">
                <a:solidFill>
                  <a:srgbClr val="008000"/>
                </a:solidFill>
                <a:cs typeface="Calibri" charset="0"/>
              </a:rPr>
              <a:t>http://</a:t>
            </a:r>
            <a:r>
              <a:rPr lang="en-US" sz="1000" dirty="0" err="1">
                <a:solidFill>
                  <a:srgbClr val="008000"/>
                </a:solidFill>
                <a:cs typeface="Calibri" charset="0"/>
              </a:rPr>
              <a:t>www.nobelprize.org</a:t>
            </a:r>
            <a:r>
              <a:rPr lang="en-US" sz="1000" dirty="0">
                <a:solidFill>
                  <a:srgbClr val="008000"/>
                </a:solidFill>
                <a:cs typeface="Calibri" charset="0"/>
              </a:rPr>
              <a:t>/</a:t>
            </a:r>
            <a:r>
              <a:rPr lang="en-US" sz="1000" dirty="0" err="1">
                <a:solidFill>
                  <a:srgbClr val="008000"/>
                </a:solidFill>
                <a:cs typeface="Calibri" charset="0"/>
              </a:rPr>
              <a:t>nobel_prizes</a:t>
            </a:r>
            <a:r>
              <a:rPr lang="en-US" sz="1000" dirty="0">
                <a:solidFill>
                  <a:srgbClr val="008000"/>
                </a:solidFill>
                <a:cs typeface="Calibri" charset="0"/>
              </a:rPr>
              <a:t>/physics/) </a:t>
            </a:r>
          </a:p>
          <a:p>
            <a:endParaRPr lang="en-US" sz="1000" dirty="0">
              <a:solidFill>
                <a:srgbClr val="008000"/>
              </a:solidFill>
              <a:cs typeface="Calibri" charset="0"/>
            </a:endParaRPr>
          </a:p>
          <a:p>
            <a:r>
              <a:rPr lang="en-US" sz="1000" dirty="0">
                <a:solidFill>
                  <a:srgbClr val="008000"/>
                </a:solidFill>
                <a:cs typeface="Calibri" charset="0"/>
              </a:rPr>
              <a:t>31 for Standard Model Experiments</a:t>
            </a:r>
            <a:endParaRPr lang="en-US" sz="800" dirty="0">
              <a:solidFill>
                <a:srgbClr val="008000"/>
              </a:solidFill>
            </a:endParaRPr>
          </a:p>
          <a:p>
            <a:pPr>
              <a:lnSpc>
                <a:spcPct val="100000"/>
              </a:lnSpc>
              <a:spcBef>
                <a:spcPct val="0"/>
              </a:spcBef>
              <a:buClrTx/>
              <a:buSzTx/>
              <a:buFontTx/>
              <a:buNone/>
            </a:pPr>
            <a:r>
              <a:rPr lang="en-US" sz="1000" dirty="0">
                <a:solidFill>
                  <a:srgbClr val="008000"/>
                </a:solidFill>
                <a:cs typeface="Calibri" charset="0"/>
              </a:rPr>
              <a:t>13 for Standard Model Instrumentation and Experiments</a:t>
            </a:r>
            <a:endParaRPr lang="en-US" sz="800" dirty="0">
              <a:solidFill>
                <a:srgbClr val="008000"/>
              </a:solidFill>
            </a:endParaRPr>
          </a:p>
          <a:p>
            <a:pPr>
              <a:lnSpc>
                <a:spcPct val="100000"/>
              </a:lnSpc>
              <a:spcBef>
                <a:spcPct val="0"/>
              </a:spcBef>
              <a:buClrTx/>
              <a:buSzTx/>
              <a:buFontTx/>
              <a:buNone/>
            </a:pPr>
            <a:r>
              <a:rPr lang="en-US" sz="1000" dirty="0">
                <a:solidFill>
                  <a:srgbClr val="008000"/>
                </a:solidFill>
                <a:cs typeface="Calibri" charset="0"/>
              </a:rPr>
              <a:t>3 for ‘Standard Model Instrumentation’</a:t>
            </a:r>
            <a:endParaRPr lang="en-US" altLang="ja-JP" sz="800" dirty="0">
              <a:solidFill>
                <a:srgbClr val="008000"/>
              </a:solidFill>
            </a:endParaRPr>
          </a:p>
          <a:p>
            <a:pPr>
              <a:lnSpc>
                <a:spcPct val="100000"/>
              </a:lnSpc>
              <a:spcBef>
                <a:spcPct val="0"/>
              </a:spcBef>
              <a:buClrTx/>
              <a:buSzTx/>
              <a:buFontTx/>
              <a:buNone/>
            </a:pPr>
            <a:r>
              <a:rPr lang="en-US" sz="1000" dirty="0">
                <a:solidFill>
                  <a:srgbClr val="002060"/>
                </a:solidFill>
                <a:cs typeface="Calibri" charset="0"/>
              </a:rPr>
              <a:t>23 for Standard Model Theory</a:t>
            </a:r>
            <a:endParaRPr lang="en-US" sz="800" dirty="0"/>
          </a:p>
          <a:p>
            <a:pPr>
              <a:lnSpc>
                <a:spcPct val="100000"/>
              </a:lnSpc>
              <a:spcBef>
                <a:spcPct val="0"/>
              </a:spcBef>
              <a:buClrTx/>
              <a:buSzTx/>
              <a:buFontTx/>
              <a:buNone/>
            </a:pPr>
            <a:r>
              <a:rPr lang="en-US" sz="1000" dirty="0">
                <a:solidFill>
                  <a:srgbClr val="002060"/>
                </a:solidFill>
                <a:cs typeface="Calibri" charset="0"/>
              </a:rPr>
              <a:t>9 for Quantum Mechanics Theory</a:t>
            </a:r>
            <a:endParaRPr lang="en-US" sz="800" dirty="0"/>
          </a:p>
          <a:p>
            <a:pPr>
              <a:lnSpc>
                <a:spcPct val="100000"/>
              </a:lnSpc>
              <a:spcBef>
                <a:spcPct val="0"/>
              </a:spcBef>
              <a:buClrTx/>
              <a:buSzTx/>
              <a:buFontTx/>
              <a:buNone/>
            </a:pPr>
            <a:r>
              <a:rPr lang="en-US" sz="1000" dirty="0">
                <a:solidFill>
                  <a:srgbClr val="008000"/>
                </a:solidFill>
                <a:cs typeface="Calibri" charset="0"/>
              </a:rPr>
              <a:t>9 for Quantum Mechanics Experiments</a:t>
            </a:r>
          </a:p>
          <a:p>
            <a:pPr>
              <a:lnSpc>
                <a:spcPct val="100000"/>
              </a:lnSpc>
              <a:spcBef>
                <a:spcPct val="0"/>
              </a:spcBef>
              <a:buClrTx/>
              <a:buSzTx/>
              <a:buFontTx/>
              <a:buNone/>
            </a:pPr>
            <a:r>
              <a:rPr lang="en-US" sz="1000" dirty="0">
                <a:solidFill>
                  <a:srgbClr val="002060"/>
                </a:solidFill>
                <a:cs typeface="Calibri" charset="0"/>
              </a:rPr>
              <a:t>1 for Relativity</a:t>
            </a:r>
            <a:r>
              <a:rPr lang="en-US" sz="800" dirty="0"/>
              <a:t> </a:t>
            </a:r>
            <a:endParaRPr lang="en-US" dirty="0"/>
          </a:p>
        </p:txBody>
      </p:sp>
      <p:sp>
        <p:nvSpPr>
          <p:cNvPr id="33798" name="Rectangle 6"/>
          <p:cNvSpPr>
            <a:spLocks noChangeArrowheads="1"/>
          </p:cNvSpPr>
          <p:nvPr/>
        </p:nvSpPr>
        <p:spPr bwMode="auto">
          <a:xfrm>
            <a:off x="6019800" y="4786677"/>
            <a:ext cx="4648200" cy="6469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spAutoFit/>
          </a:bodyPr>
          <a:lstStyle/>
          <a:p>
            <a:r>
              <a:rPr lang="en-US" dirty="0">
                <a:solidFill>
                  <a:srgbClr val="008000"/>
                </a:solidFill>
                <a:cs typeface="Calibri" charset="0"/>
              </a:rPr>
              <a:t>56 for  Experiments and Instrumentation</a:t>
            </a:r>
            <a:endParaRPr lang="en-US" dirty="0">
              <a:solidFill>
                <a:srgbClr val="008000"/>
              </a:solidFill>
            </a:endParaRPr>
          </a:p>
          <a:p>
            <a:pPr>
              <a:lnSpc>
                <a:spcPct val="100000"/>
              </a:lnSpc>
              <a:spcBef>
                <a:spcPct val="0"/>
              </a:spcBef>
              <a:buClrTx/>
              <a:buSzTx/>
              <a:buFontTx/>
              <a:buNone/>
            </a:pPr>
            <a:r>
              <a:rPr lang="en-US" dirty="0">
                <a:solidFill>
                  <a:srgbClr val="002060"/>
                </a:solidFill>
                <a:cs typeface="Calibri" charset="0"/>
              </a:rPr>
              <a:t>33 for Theory</a:t>
            </a:r>
            <a:r>
              <a:rPr lang="en-US" dirty="0"/>
              <a:t> </a:t>
            </a:r>
          </a:p>
        </p:txBody>
      </p:sp>
    </p:spTree>
    <p:extLst>
      <p:ext uri="{BB962C8B-B14F-4D97-AF65-F5344CB8AC3E}">
        <p14:creationId xmlns:p14="http://schemas.microsoft.com/office/powerpoint/2010/main" val="16813979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Text Box 20"/>
          <p:cNvSpPr txBox="1">
            <a:spLocks noChangeArrowheads="1"/>
          </p:cNvSpPr>
          <p:nvPr/>
        </p:nvSpPr>
        <p:spPr bwMode="auto">
          <a:xfrm>
            <a:off x="1524000" y="12995"/>
            <a:ext cx="9144000" cy="461963"/>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2400" b="1" dirty="0">
                <a:solidFill>
                  <a:srgbClr val="FF0000"/>
                </a:solidFill>
              </a:rPr>
              <a:t>Silicon Sensor after Irradiation and type inversion</a:t>
            </a:r>
          </a:p>
        </p:txBody>
      </p:sp>
      <p:sp>
        <p:nvSpPr>
          <p:cNvPr id="1041" name="Footer Placeholder 17"/>
          <p:cNvSpPr>
            <a:spLocks noGrp="1"/>
          </p:cNvSpPr>
          <p:nvPr>
            <p:ph type="ftr" sz="quarter" idx="11"/>
          </p:nvPr>
        </p:nvSpPr>
        <p:spPr>
          <a:noFill/>
        </p:spPr>
        <p:txBody>
          <a:bodyPr/>
          <a:lstStyle/>
          <a:p>
            <a:r>
              <a:rPr lang="en-US" smtClean="0">
                <a:solidFill>
                  <a:srgbClr val="000000"/>
                </a:solidFill>
              </a:rPr>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solidFill>
                  <a:srgbClr val="000000"/>
                </a:solidFill>
              </a:rPr>
              <a:pPr/>
              <a:t>50</a:t>
            </a:fld>
            <a:endParaRPr lang="en-US" smtClean="0">
              <a:solidFill>
                <a:srgbClr val="000000"/>
              </a:solidFill>
            </a:endParaRPr>
          </a:p>
        </p:txBody>
      </p:sp>
      <p:sp>
        <p:nvSpPr>
          <p:cNvPr id="4" name="Rectangle 3"/>
          <p:cNvSpPr/>
          <p:nvPr/>
        </p:nvSpPr>
        <p:spPr>
          <a:xfrm>
            <a:off x="3646431" y="2412956"/>
            <a:ext cx="6139563" cy="346249"/>
          </a:xfrm>
          <a:prstGeom prst="rect">
            <a:avLst/>
          </a:prstGeom>
        </p:spPr>
        <p:txBody>
          <a:bodyPr wrap="square">
            <a:spAutoFit/>
          </a:bodyPr>
          <a:lstStyle/>
          <a:p>
            <a:pPr marL="609600" indent="-609600" defTabSz="914400" fontAlgn="base">
              <a:lnSpc>
                <a:spcPct val="90000"/>
              </a:lnSpc>
              <a:spcBef>
                <a:spcPct val="20000"/>
              </a:spcBef>
              <a:spcAft>
                <a:spcPct val="0"/>
              </a:spcAft>
            </a:pPr>
            <a:r>
              <a:rPr lang="de-DE" dirty="0">
                <a:solidFill>
                  <a:srgbClr val="333399"/>
                </a:solidFill>
                <a:cs typeface="Times New Roman" pitchFamily="18" charset="0"/>
                <a:sym typeface="Wingdings"/>
              </a:rPr>
              <a:t> </a:t>
            </a:r>
            <a:r>
              <a:rPr lang="de-DE" dirty="0" err="1">
                <a:solidFill>
                  <a:srgbClr val="333399"/>
                </a:solidFill>
                <a:cs typeface="Times New Roman" pitchFamily="18" charset="0"/>
              </a:rPr>
              <a:t>depletion</a:t>
            </a:r>
            <a:r>
              <a:rPr lang="de-DE" dirty="0">
                <a:solidFill>
                  <a:srgbClr val="333399"/>
                </a:solidFill>
                <a:cs typeface="Times New Roman" pitchFamily="18" charset="0"/>
              </a:rPr>
              <a:t> </a:t>
            </a:r>
            <a:r>
              <a:rPr lang="de-DE" dirty="0" err="1">
                <a:solidFill>
                  <a:srgbClr val="333399"/>
                </a:solidFill>
                <a:cs typeface="Times New Roman" pitchFamily="18" charset="0"/>
              </a:rPr>
              <a:t>grows</a:t>
            </a:r>
            <a:r>
              <a:rPr lang="de-DE" dirty="0">
                <a:solidFill>
                  <a:srgbClr val="333399"/>
                </a:solidFill>
                <a:cs typeface="Times New Roman" pitchFamily="18" charset="0"/>
              </a:rPr>
              <a:t> </a:t>
            </a:r>
            <a:r>
              <a:rPr lang="de-DE" dirty="0" err="1">
                <a:solidFill>
                  <a:srgbClr val="333399"/>
                </a:solidFill>
                <a:cs typeface="Times New Roman" pitchFamily="18" charset="0"/>
              </a:rPr>
              <a:t>now</a:t>
            </a:r>
            <a:r>
              <a:rPr lang="de-DE" dirty="0">
                <a:solidFill>
                  <a:srgbClr val="333399"/>
                </a:solidFill>
                <a:cs typeface="Times New Roman" pitchFamily="18" charset="0"/>
              </a:rPr>
              <a:t> </a:t>
            </a:r>
            <a:r>
              <a:rPr lang="de-DE" dirty="0" err="1">
                <a:solidFill>
                  <a:srgbClr val="333399"/>
                </a:solidFill>
                <a:cs typeface="Times New Roman" pitchFamily="18" charset="0"/>
              </a:rPr>
              <a:t>from</a:t>
            </a:r>
            <a:r>
              <a:rPr lang="de-DE" dirty="0">
                <a:solidFill>
                  <a:srgbClr val="333399"/>
                </a:solidFill>
                <a:cs typeface="Times New Roman" pitchFamily="18" charset="0"/>
              </a:rPr>
              <a:t> </a:t>
            </a:r>
            <a:r>
              <a:rPr lang="de-DE" dirty="0" err="1">
                <a:solidFill>
                  <a:srgbClr val="333399"/>
                </a:solidFill>
                <a:cs typeface="Times New Roman" pitchFamily="18" charset="0"/>
              </a:rPr>
              <a:t>the</a:t>
            </a:r>
            <a:r>
              <a:rPr lang="de-DE" dirty="0">
                <a:solidFill>
                  <a:srgbClr val="333399"/>
                </a:solidFill>
                <a:cs typeface="Times New Roman" pitchFamily="18" charset="0"/>
              </a:rPr>
              <a:t> </a:t>
            </a:r>
            <a:r>
              <a:rPr lang="de-DE" dirty="0" err="1">
                <a:solidFill>
                  <a:srgbClr val="333399"/>
                </a:solidFill>
                <a:cs typeface="Times New Roman" pitchFamily="18" charset="0"/>
              </a:rPr>
              <a:t>unsegmented</a:t>
            </a:r>
            <a:r>
              <a:rPr lang="de-DE" dirty="0">
                <a:solidFill>
                  <a:srgbClr val="333399"/>
                </a:solidFill>
                <a:cs typeface="Times New Roman" pitchFamily="18" charset="0"/>
              </a:rPr>
              <a:t> </a:t>
            </a:r>
            <a:r>
              <a:rPr lang="de-DE" dirty="0" err="1">
                <a:solidFill>
                  <a:srgbClr val="333399"/>
                </a:solidFill>
                <a:cs typeface="Times New Roman" pitchFamily="18" charset="0"/>
              </a:rPr>
              <a:t>side</a:t>
            </a:r>
            <a:r>
              <a:rPr lang="de-DE" dirty="0">
                <a:solidFill>
                  <a:srgbClr val="333399"/>
                </a:solidFill>
                <a:cs typeface="Times New Roman" pitchFamily="18" charset="0"/>
              </a:rPr>
              <a:t> !</a:t>
            </a:r>
          </a:p>
        </p:txBody>
      </p:sp>
      <p:pic>
        <p:nvPicPr>
          <p:cNvPr id="1038" name="Picture 18"/>
          <p:cNvPicPr>
            <a:picLocks noChangeAspect="1" noChangeArrowheads="1"/>
          </p:cNvPicPr>
          <p:nvPr/>
        </p:nvPicPr>
        <p:blipFill>
          <a:blip r:embed="rId2" cstate="print"/>
          <a:srcRect/>
          <a:stretch>
            <a:fillRect/>
          </a:stretch>
        </p:blipFill>
        <p:spPr bwMode="auto">
          <a:xfrm>
            <a:off x="3456808" y="787997"/>
            <a:ext cx="1768733" cy="1388414"/>
          </a:xfrm>
          <a:prstGeom prst="rect">
            <a:avLst/>
          </a:prstGeom>
          <a:noFill/>
          <a:ln w="9525">
            <a:noFill/>
            <a:miter lim="800000"/>
            <a:headEnd/>
            <a:tailEnd/>
          </a:ln>
        </p:spPr>
      </p:pic>
      <p:pic>
        <p:nvPicPr>
          <p:cNvPr id="28" name="Picture 18"/>
          <p:cNvPicPr>
            <a:picLocks noChangeAspect="1" noChangeArrowheads="1"/>
          </p:cNvPicPr>
          <p:nvPr/>
        </p:nvPicPr>
        <p:blipFill>
          <a:blip r:embed="rId2" cstate="print"/>
          <a:srcRect/>
          <a:stretch>
            <a:fillRect/>
          </a:stretch>
        </p:blipFill>
        <p:spPr bwMode="auto">
          <a:xfrm>
            <a:off x="6026884" y="787997"/>
            <a:ext cx="1768733" cy="1388414"/>
          </a:xfrm>
          <a:prstGeom prst="rect">
            <a:avLst/>
          </a:prstGeom>
          <a:noFill/>
          <a:ln w="9525">
            <a:noFill/>
            <a:miter lim="800000"/>
            <a:headEnd/>
            <a:tailEnd/>
          </a:ln>
        </p:spPr>
      </p:pic>
      <p:pic>
        <p:nvPicPr>
          <p:cNvPr id="33" name="Picture 18"/>
          <p:cNvPicPr>
            <a:picLocks noChangeAspect="1" noChangeArrowheads="1"/>
          </p:cNvPicPr>
          <p:nvPr/>
        </p:nvPicPr>
        <p:blipFill>
          <a:blip r:embed="rId2" cstate="print"/>
          <a:srcRect/>
          <a:stretch>
            <a:fillRect/>
          </a:stretch>
        </p:blipFill>
        <p:spPr bwMode="auto">
          <a:xfrm>
            <a:off x="8378551" y="787997"/>
            <a:ext cx="1768733" cy="1388414"/>
          </a:xfrm>
          <a:prstGeom prst="rect">
            <a:avLst/>
          </a:prstGeom>
          <a:noFill/>
          <a:ln w="9525">
            <a:noFill/>
            <a:miter lim="800000"/>
            <a:headEnd/>
            <a:tailEnd/>
          </a:ln>
        </p:spPr>
      </p:pic>
      <p:sp>
        <p:nvSpPr>
          <p:cNvPr id="3" name="Rectangle 2"/>
          <p:cNvSpPr/>
          <p:nvPr/>
        </p:nvSpPr>
        <p:spPr>
          <a:xfrm>
            <a:off x="3621893" y="1266373"/>
            <a:ext cx="1526673" cy="5885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34" name="Rectangle 33"/>
          <p:cNvSpPr/>
          <p:nvPr/>
        </p:nvSpPr>
        <p:spPr>
          <a:xfrm>
            <a:off x="6199008" y="1266373"/>
            <a:ext cx="1526673" cy="2678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36" name="TextBox 35"/>
          <p:cNvSpPr txBox="1"/>
          <p:nvPr/>
        </p:nvSpPr>
        <p:spPr>
          <a:xfrm>
            <a:off x="6654816" y="1966089"/>
            <a:ext cx="726031" cy="369332"/>
          </a:xfrm>
          <a:prstGeom prst="rect">
            <a:avLst/>
          </a:prstGeom>
          <a:solidFill>
            <a:schemeClr val="bg1"/>
          </a:solidFill>
        </p:spPr>
        <p:txBody>
          <a:bodyPr wrap="square" rtlCol="0">
            <a:spAutoFit/>
          </a:bodyPr>
          <a:lstStyle/>
          <a:p>
            <a:r>
              <a:rPr lang="de-DE" dirty="0">
                <a:solidFill>
                  <a:srgbClr val="000000"/>
                </a:solidFill>
              </a:rPr>
              <a:t>V&gt;0</a:t>
            </a:r>
          </a:p>
        </p:txBody>
      </p:sp>
      <p:sp>
        <p:nvSpPr>
          <p:cNvPr id="37" name="TextBox 36"/>
          <p:cNvSpPr txBox="1"/>
          <p:nvPr/>
        </p:nvSpPr>
        <p:spPr>
          <a:xfrm>
            <a:off x="9034807" y="1957381"/>
            <a:ext cx="980050" cy="369332"/>
          </a:xfrm>
          <a:prstGeom prst="rect">
            <a:avLst/>
          </a:prstGeom>
          <a:solidFill>
            <a:schemeClr val="bg1"/>
          </a:solidFill>
        </p:spPr>
        <p:txBody>
          <a:bodyPr wrap="square" rtlCol="0">
            <a:spAutoFit/>
          </a:bodyPr>
          <a:lstStyle/>
          <a:p>
            <a:r>
              <a:rPr lang="de-DE" dirty="0">
                <a:solidFill>
                  <a:srgbClr val="000000"/>
                </a:solidFill>
              </a:rPr>
              <a:t>V&gt;&gt;0</a:t>
            </a:r>
          </a:p>
        </p:txBody>
      </p:sp>
      <p:sp>
        <p:nvSpPr>
          <p:cNvPr id="38" name="Rectangle 37"/>
          <p:cNvSpPr/>
          <p:nvPr/>
        </p:nvSpPr>
        <p:spPr>
          <a:xfrm>
            <a:off x="1524001" y="1346896"/>
            <a:ext cx="1607869" cy="369332"/>
          </a:xfrm>
          <a:prstGeom prst="rect">
            <a:avLst/>
          </a:prstGeom>
        </p:spPr>
        <p:txBody>
          <a:bodyPr wrap="none">
            <a:spAutoFit/>
          </a:bodyPr>
          <a:lstStyle/>
          <a:p>
            <a:r>
              <a:rPr lang="de-DE" b="1" dirty="0">
                <a:solidFill>
                  <a:srgbClr val="333399"/>
                </a:solidFill>
                <a:cs typeface="Times New Roman" pitchFamily="18" charset="0"/>
              </a:rPr>
              <a:t>p(</a:t>
            </a:r>
            <a:r>
              <a:rPr lang="de-DE" b="1" dirty="0" err="1">
                <a:solidFill>
                  <a:srgbClr val="333399"/>
                </a:solidFill>
                <a:cs typeface="Times New Roman" pitchFamily="18" charset="0"/>
              </a:rPr>
              <a:t>strips</a:t>
            </a:r>
            <a:r>
              <a:rPr lang="de-DE" b="1" dirty="0">
                <a:solidFill>
                  <a:srgbClr val="333399"/>
                </a:solidFill>
                <a:cs typeface="Times New Roman" pitchFamily="18" charset="0"/>
              </a:rPr>
              <a:t>)-in-</a:t>
            </a:r>
            <a:r>
              <a:rPr lang="de-DE" b="1" dirty="0" err="1">
                <a:solidFill>
                  <a:srgbClr val="333399"/>
                </a:solidFill>
                <a:cs typeface="Times New Roman" pitchFamily="18" charset="0"/>
              </a:rPr>
              <a:t>n</a:t>
            </a:r>
            <a:endParaRPr lang="de-DE" dirty="0">
              <a:solidFill>
                <a:srgbClr val="000000"/>
              </a:solidFill>
            </a:endParaRPr>
          </a:p>
        </p:txBody>
      </p:sp>
      <p:sp>
        <p:nvSpPr>
          <p:cNvPr id="5" name="TextBox 4"/>
          <p:cNvSpPr txBox="1"/>
          <p:nvPr/>
        </p:nvSpPr>
        <p:spPr>
          <a:xfrm>
            <a:off x="4057540" y="1966089"/>
            <a:ext cx="614634" cy="369332"/>
          </a:xfrm>
          <a:prstGeom prst="rect">
            <a:avLst/>
          </a:prstGeom>
          <a:solidFill>
            <a:schemeClr val="bg1"/>
          </a:solidFill>
        </p:spPr>
        <p:txBody>
          <a:bodyPr wrap="none" rtlCol="0">
            <a:spAutoFit/>
          </a:bodyPr>
          <a:lstStyle/>
          <a:p>
            <a:r>
              <a:rPr lang="de-DE" dirty="0">
                <a:solidFill>
                  <a:srgbClr val="000000"/>
                </a:solidFill>
              </a:rPr>
              <a:t>V=0</a:t>
            </a:r>
          </a:p>
        </p:txBody>
      </p:sp>
      <p:sp>
        <p:nvSpPr>
          <p:cNvPr id="50" name="Rectangle 49"/>
          <p:cNvSpPr/>
          <p:nvPr/>
        </p:nvSpPr>
        <p:spPr>
          <a:xfrm flipV="1">
            <a:off x="8551351" y="1266374"/>
            <a:ext cx="1526673"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53" name="Rectangle 52"/>
          <p:cNvSpPr/>
          <p:nvPr/>
        </p:nvSpPr>
        <p:spPr>
          <a:xfrm>
            <a:off x="3353761" y="4529082"/>
            <a:ext cx="6311283" cy="650947"/>
          </a:xfrm>
          <a:prstGeom prst="rect">
            <a:avLst/>
          </a:prstGeom>
        </p:spPr>
        <p:txBody>
          <a:bodyPr wrap="square">
            <a:spAutoFit/>
          </a:bodyPr>
          <a:lstStyle/>
          <a:p>
            <a:pPr marL="609600" indent="-609600" defTabSz="914400" fontAlgn="base">
              <a:lnSpc>
                <a:spcPct val="90000"/>
              </a:lnSpc>
              <a:spcBef>
                <a:spcPct val="20000"/>
              </a:spcBef>
              <a:spcAft>
                <a:spcPct val="0"/>
              </a:spcAft>
              <a:buFont typeface="Wingdings" charset="0"/>
              <a:buChar char="à"/>
            </a:pPr>
            <a:r>
              <a:rPr lang="en-GB" dirty="0">
                <a:solidFill>
                  <a:srgbClr val="333399"/>
                </a:solidFill>
                <a:cs typeface="Times New Roman" pitchFamily="18" charset="0"/>
              </a:rPr>
              <a:t>depletion now grows from the segmented side</a:t>
            </a:r>
          </a:p>
          <a:p>
            <a:pPr marL="609600" indent="-609600" defTabSz="914400" fontAlgn="base">
              <a:lnSpc>
                <a:spcPct val="90000"/>
              </a:lnSpc>
              <a:spcBef>
                <a:spcPct val="20000"/>
              </a:spcBef>
              <a:spcAft>
                <a:spcPct val="0"/>
              </a:spcAft>
              <a:buFont typeface="Wingdings" charset="0"/>
              <a:buChar char="à"/>
            </a:pPr>
            <a:r>
              <a:rPr lang="en-GB" dirty="0">
                <a:solidFill>
                  <a:srgbClr val="333399"/>
                </a:solidFill>
                <a:cs typeface="Times New Roman" pitchFamily="18" charset="0"/>
              </a:rPr>
              <a:t>can work in under-depleted mode</a:t>
            </a:r>
          </a:p>
        </p:txBody>
      </p:sp>
      <p:sp>
        <p:nvSpPr>
          <p:cNvPr id="2" name="Rectangle 1"/>
          <p:cNvSpPr/>
          <p:nvPr/>
        </p:nvSpPr>
        <p:spPr>
          <a:xfrm>
            <a:off x="1931581" y="5226101"/>
            <a:ext cx="8549995" cy="523220"/>
          </a:xfrm>
          <a:prstGeom prst="rect">
            <a:avLst/>
          </a:prstGeom>
        </p:spPr>
        <p:txBody>
          <a:bodyPr wrap="square">
            <a:spAutoFit/>
          </a:bodyPr>
          <a:lstStyle/>
          <a:p>
            <a:r>
              <a:rPr lang="en-GB" sz="1400" dirty="0">
                <a:solidFill>
                  <a:srgbClr val="008000"/>
                </a:solidFill>
              </a:rPr>
              <a:t>For high radiation environment, where one might not reach full depletion after some time, n-in-p detectors are preferred.</a:t>
            </a:r>
          </a:p>
        </p:txBody>
      </p:sp>
      <p:sp>
        <p:nvSpPr>
          <p:cNvPr id="29" name="TextBox 28"/>
          <p:cNvSpPr txBox="1"/>
          <p:nvPr/>
        </p:nvSpPr>
        <p:spPr>
          <a:xfrm>
            <a:off x="6662387" y="4140555"/>
            <a:ext cx="726031" cy="369332"/>
          </a:xfrm>
          <a:prstGeom prst="rect">
            <a:avLst/>
          </a:prstGeom>
          <a:solidFill>
            <a:schemeClr val="bg1"/>
          </a:solidFill>
        </p:spPr>
        <p:txBody>
          <a:bodyPr wrap="square" rtlCol="0">
            <a:spAutoFit/>
          </a:bodyPr>
          <a:lstStyle/>
          <a:p>
            <a:r>
              <a:rPr lang="de-DE" dirty="0">
                <a:solidFill>
                  <a:srgbClr val="000000"/>
                </a:solidFill>
              </a:rPr>
              <a:t>V&lt;0</a:t>
            </a:r>
          </a:p>
        </p:txBody>
      </p:sp>
      <p:sp>
        <p:nvSpPr>
          <p:cNvPr id="30" name="TextBox 29"/>
          <p:cNvSpPr txBox="1"/>
          <p:nvPr/>
        </p:nvSpPr>
        <p:spPr>
          <a:xfrm>
            <a:off x="8946584" y="4140556"/>
            <a:ext cx="726031" cy="646331"/>
          </a:xfrm>
          <a:prstGeom prst="rect">
            <a:avLst/>
          </a:prstGeom>
          <a:solidFill>
            <a:schemeClr val="bg1"/>
          </a:solidFill>
        </p:spPr>
        <p:txBody>
          <a:bodyPr wrap="square" rtlCol="0">
            <a:spAutoFit/>
          </a:bodyPr>
          <a:lstStyle/>
          <a:p>
            <a:r>
              <a:rPr lang="de-DE" dirty="0">
                <a:solidFill>
                  <a:srgbClr val="000000"/>
                </a:solidFill>
              </a:rPr>
              <a:t>V&lt;&lt;0</a:t>
            </a:r>
          </a:p>
        </p:txBody>
      </p:sp>
      <p:sp>
        <p:nvSpPr>
          <p:cNvPr id="31" name="TextBox 30"/>
          <p:cNvSpPr txBox="1"/>
          <p:nvPr/>
        </p:nvSpPr>
        <p:spPr>
          <a:xfrm>
            <a:off x="4087649" y="4116134"/>
            <a:ext cx="614634" cy="369332"/>
          </a:xfrm>
          <a:prstGeom prst="rect">
            <a:avLst/>
          </a:prstGeom>
          <a:solidFill>
            <a:schemeClr val="bg1"/>
          </a:solidFill>
        </p:spPr>
        <p:txBody>
          <a:bodyPr wrap="none" rtlCol="0">
            <a:spAutoFit/>
          </a:bodyPr>
          <a:lstStyle/>
          <a:p>
            <a:r>
              <a:rPr lang="de-DE" dirty="0">
                <a:solidFill>
                  <a:srgbClr val="000000"/>
                </a:solidFill>
              </a:rPr>
              <a:t>V=0</a:t>
            </a:r>
          </a:p>
        </p:txBody>
      </p:sp>
      <p:pic>
        <p:nvPicPr>
          <p:cNvPr id="32" name="Picture 18"/>
          <p:cNvPicPr>
            <a:picLocks noChangeAspect="1" noChangeArrowheads="1"/>
          </p:cNvPicPr>
          <p:nvPr/>
        </p:nvPicPr>
        <p:blipFill rotWithShape="1">
          <a:blip r:embed="rId2" cstate="print"/>
          <a:srcRect b="15148"/>
          <a:stretch/>
        </p:blipFill>
        <p:spPr bwMode="auto">
          <a:xfrm>
            <a:off x="3464379" y="2962463"/>
            <a:ext cx="1768733" cy="1178092"/>
          </a:xfrm>
          <a:prstGeom prst="rect">
            <a:avLst/>
          </a:prstGeom>
          <a:noFill/>
          <a:ln w="9525">
            <a:noFill/>
            <a:miter lim="800000"/>
            <a:headEnd/>
            <a:tailEnd/>
          </a:ln>
        </p:spPr>
      </p:pic>
      <p:sp>
        <p:nvSpPr>
          <p:cNvPr id="35" name="Rectangle 34"/>
          <p:cNvSpPr/>
          <p:nvPr/>
        </p:nvSpPr>
        <p:spPr>
          <a:xfrm>
            <a:off x="4410365" y="3496782"/>
            <a:ext cx="738201" cy="52103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39" name="Picture 18"/>
          <p:cNvPicPr>
            <a:picLocks noChangeAspect="1" noChangeArrowheads="1"/>
          </p:cNvPicPr>
          <p:nvPr/>
        </p:nvPicPr>
        <p:blipFill rotWithShape="1">
          <a:blip r:embed="rId2" cstate="print"/>
          <a:srcRect b="15148"/>
          <a:stretch/>
        </p:blipFill>
        <p:spPr bwMode="auto">
          <a:xfrm>
            <a:off x="6034455" y="2962463"/>
            <a:ext cx="1768733" cy="1178092"/>
          </a:xfrm>
          <a:prstGeom prst="rect">
            <a:avLst/>
          </a:prstGeom>
          <a:noFill/>
          <a:ln w="9525">
            <a:noFill/>
            <a:miter lim="800000"/>
            <a:headEnd/>
            <a:tailEnd/>
          </a:ln>
        </p:spPr>
      </p:pic>
      <p:sp>
        <p:nvSpPr>
          <p:cNvPr id="40" name="Rectangle 39"/>
          <p:cNvSpPr/>
          <p:nvPr/>
        </p:nvSpPr>
        <p:spPr>
          <a:xfrm>
            <a:off x="6987480" y="3571394"/>
            <a:ext cx="738201" cy="45635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52" name="Picture 18"/>
          <p:cNvPicPr>
            <a:picLocks noChangeAspect="1" noChangeArrowheads="1"/>
          </p:cNvPicPr>
          <p:nvPr/>
        </p:nvPicPr>
        <p:blipFill rotWithShape="1">
          <a:blip r:embed="rId2" cstate="print"/>
          <a:srcRect b="16907"/>
          <a:stretch/>
        </p:blipFill>
        <p:spPr bwMode="auto">
          <a:xfrm>
            <a:off x="8386122" y="2962464"/>
            <a:ext cx="1768733" cy="1153671"/>
          </a:xfrm>
          <a:prstGeom prst="rect">
            <a:avLst/>
          </a:prstGeom>
          <a:noFill/>
          <a:ln w="9525">
            <a:noFill/>
            <a:miter lim="800000"/>
            <a:headEnd/>
            <a:tailEnd/>
          </a:ln>
        </p:spPr>
      </p:pic>
      <p:sp>
        <p:nvSpPr>
          <p:cNvPr id="54" name="Rectangle 53"/>
          <p:cNvSpPr/>
          <p:nvPr/>
        </p:nvSpPr>
        <p:spPr>
          <a:xfrm>
            <a:off x="9315713" y="3561462"/>
            <a:ext cx="738201" cy="45635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55" name="Rectangle 54"/>
          <p:cNvSpPr/>
          <p:nvPr/>
        </p:nvSpPr>
        <p:spPr>
          <a:xfrm>
            <a:off x="3621893" y="3488988"/>
            <a:ext cx="1526673" cy="5387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56" name="Rectangle 55"/>
          <p:cNvSpPr/>
          <p:nvPr/>
        </p:nvSpPr>
        <p:spPr>
          <a:xfrm>
            <a:off x="6199008" y="3749968"/>
            <a:ext cx="1526673" cy="2678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57" name="Rectangle 56"/>
          <p:cNvSpPr/>
          <p:nvPr/>
        </p:nvSpPr>
        <p:spPr>
          <a:xfrm flipV="1">
            <a:off x="8551351" y="3987494"/>
            <a:ext cx="1526673"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Tree>
    <p:extLst>
      <p:ext uri="{BB962C8B-B14F-4D97-AF65-F5344CB8AC3E}">
        <p14:creationId xmlns:p14="http://schemas.microsoft.com/office/powerpoint/2010/main" val="8094998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solidFill>
                  <a:srgbClr val="000000"/>
                </a:solidFill>
              </a:rPr>
              <a:t>W. Riegler/CERN</a:t>
            </a:r>
            <a:endParaRPr lang="en-US">
              <a:solidFill>
                <a:srgbClr val="000000"/>
              </a:solidFill>
            </a:endParaRPr>
          </a:p>
        </p:txBody>
      </p:sp>
      <p:sp>
        <p:nvSpPr>
          <p:cNvPr id="3" name="Slide Number Placeholder 2"/>
          <p:cNvSpPr>
            <a:spLocks noGrp="1"/>
          </p:cNvSpPr>
          <p:nvPr>
            <p:ph type="sldNum" sz="quarter" idx="12"/>
          </p:nvPr>
        </p:nvSpPr>
        <p:spPr/>
        <p:txBody>
          <a:bodyPr/>
          <a:lstStyle/>
          <a:p>
            <a:fld id="{72D73178-19DE-B74B-A39F-D0BF7BF56497}" type="slidenum">
              <a:rPr lang="en-US" smtClean="0">
                <a:solidFill>
                  <a:srgbClr val="000000"/>
                </a:solidFill>
              </a:rPr>
              <a:pPr/>
              <a:t>51</a:t>
            </a:fld>
            <a:endParaRPr lang="en-US">
              <a:solidFill>
                <a:srgbClr val="000000"/>
              </a:solidFill>
            </a:endParaRPr>
          </a:p>
        </p:txBody>
      </p:sp>
      <p:pic>
        <p:nvPicPr>
          <p:cNvPr id="6" name="Picture 5"/>
          <p:cNvPicPr>
            <a:picLocks noChangeAspect="1"/>
          </p:cNvPicPr>
          <p:nvPr/>
        </p:nvPicPr>
        <p:blipFill rotWithShape="1">
          <a:blip r:embed="rId2"/>
          <a:srcRect b="49659"/>
          <a:stretch/>
        </p:blipFill>
        <p:spPr>
          <a:xfrm>
            <a:off x="5614490" y="3420885"/>
            <a:ext cx="4089181" cy="2315854"/>
          </a:xfrm>
          <a:prstGeom prst="rect">
            <a:avLst/>
          </a:prstGeom>
        </p:spPr>
      </p:pic>
      <p:sp>
        <p:nvSpPr>
          <p:cNvPr id="7" name="Rectangle 8"/>
          <p:cNvSpPr txBox="1">
            <a:spLocks noChangeArrowheads="1"/>
          </p:cNvSpPr>
          <p:nvPr/>
        </p:nvSpPr>
        <p:spPr>
          <a:xfrm>
            <a:off x="1524000" y="1"/>
            <a:ext cx="9144000" cy="487363"/>
          </a:xfrm>
          <a:prstGeom prst="rect">
            <a:avLst/>
          </a:prstGeo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defTabSz="914400" fontAlgn="base">
              <a:spcBef>
                <a:spcPct val="0"/>
              </a:spcBef>
              <a:spcAft>
                <a:spcPct val="0"/>
              </a:spcAft>
            </a:pPr>
            <a:r>
              <a:rPr lang="en-GB" sz="2800" b="1" dirty="0">
                <a:solidFill>
                  <a:srgbClr val="FF0000"/>
                </a:solidFill>
              </a:rPr>
              <a:t>p-in-n and n</a:t>
            </a:r>
            <a:r>
              <a:rPr lang="en-GB" sz="2800" b="1" baseline="30000" dirty="0">
                <a:solidFill>
                  <a:srgbClr val="FF0000"/>
                </a:solidFill>
              </a:rPr>
              <a:t>+</a:t>
            </a:r>
            <a:r>
              <a:rPr lang="en-GB" sz="2800" b="1" dirty="0">
                <a:solidFill>
                  <a:srgbClr val="FF0000"/>
                </a:solidFill>
              </a:rPr>
              <a:t>-in-n sensors</a:t>
            </a:r>
            <a:endParaRPr lang="en-US" sz="2800" b="1" dirty="0">
              <a:solidFill>
                <a:srgbClr val="FF0000"/>
              </a:solidFill>
            </a:endParaRPr>
          </a:p>
        </p:txBody>
      </p:sp>
      <p:sp>
        <p:nvSpPr>
          <p:cNvPr id="8" name="TextBox 7"/>
          <p:cNvSpPr txBox="1"/>
          <p:nvPr/>
        </p:nvSpPr>
        <p:spPr>
          <a:xfrm>
            <a:off x="1915027" y="1581167"/>
            <a:ext cx="3236784" cy="369332"/>
          </a:xfrm>
          <a:prstGeom prst="rect">
            <a:avLst/>
          </a:prstGeom>
          <a:noFill/>
        </p:spPr>
        <p:txBody>
          <a:bodyPr wrap="none" rtlCol="0">
            <a:spAutoFit/>
          </a:bodyPr>
          <a:lstStyle/>
          <a:p>
            <a:r>
              <a:rPr lang="de-DE" dirty="0">
                <a:solidFill>
                  <a:srgbClr val="008000"/>
                </a:solidFill>
              </a:rPr>
              <a:t>p-in-</a:t>
            </a:r>
            <a:r>
              <a:rPr lang="de-DE" dirty="0" err="1">
                <a:solidFill>
                  <a:srgbClr val="008000"/>
                </a:solidFill>
              </a:rPr>
              <a:t>n</a:t>
            </a:r>
            <a:r>
              <a:rPr lang="de-DE" dirty="0">
                <a:solidFill>
                  <a:srgbClr val="008000"/>
                </a:solidFill>
              </a:rPr>
              <a:t> </a:t>
            </a:r>
            <a:r>
              <a:rPr lang="de-DE" dirty="0" err="1">
                <a:solidFill>
                  <a:srgbClr val="008000"/>
                </a:solidFill>
              </a:rPr>
              <a:t>single</a:t>
            </a:r>
            <a:r>
              <a:rPr lang="de-DE" dirty="0">
                <a:solidFill>
                  <a:srgbClr val="008000"/>
                </a:solidFill>
              </a:rPr>
              <a:t> </a:t>
            </a:r>
            <a:r>
              <a:rPr lang="de-DE" dirty="0" err="1">
                <a:solidFill>
                  <a:srgbClr val="008000"/>
                </a:solidFill>
              </a:rPr>
              <a:t>sided</a:t>
            </a:r>
            <a:r>
              <a:rPr lang="de-DE" dirty="0">
                <a:solidFill>
                  <a:srgbClr val="008000"/>
                </a:solidFill>
              </a:rPr>
              <a:t> </a:t>
            </a:r>
            <a:r>
              <a:rPr lang="de-DE" dirty="0" err="1">
                <a:solidFill>
                  <a:srgbClr val="008000"/>
                </a:solidFill>
              </a:rPr>
              <a:t>processing</a:t>
            </a:r>
            <a:endParaRPr lang="de-DE" dirty="0">
              <a:solidFill>
                <a:srgbClr val="008000"/>
              </a:solidFill>
            </a:endParaRPr>
          </a:p>
        </p:txBody>
      </p:sp>
      <p:sp>
        <p:nvSpPr>
          <p:cNvPr id="9" name="TextBox 8"/>
          <p:cNvSpPr txBox="1"/>
          <p:nvPr/>
        </p:nvSpPr>
        <p:spPr>
          <a:xfrm>
            <a:off x="1812797" y="4411869"/>
            <a:ext cx="3326552" cy="369332"/>
          </a:xfrm>
          <a:prstGeom prst="rect">
            <a:avLst/>
          </a:prstGeom>
          <a:noFill/>
        </p:spPr>
        <p:txBody>
          <a:bodyPr wrap="none" rtlCol="0">
            <a:spAutoFit/>
          </a:bodyPr>
          <a:lstStyle/>
          <a:p>
            <a:r>
              <a:rPr lang="de-DE" dirty="0">
                <a:solidFill>
                  <a:srgbClr val="000090"/>
                </a:solidFill>
              </a:rPr>
              <a:t>n-in-</a:t>
            </a:r>
            <a:r>
              <a:rPr lang="de-DE" dirty="0" err="1">
                <a:solidFill>
                  <a:srgbClr val="000090"/>
                </a:solidFill>
              </a:rPr>
              <a:t>n</a:t>
            </a:r>
            <a:r>
              <a:rPr lang="de-DE" dirty="0">
                <a:solidFill>
                  <a:srgbClr val="000090"/>
                </a:solidFill>
              </a:rPr>
              <a:t> double </a:t>
            </a:r>
            <a:r>
              <a:rPr lang="de-DE" dirty="0" err="1">
                <a:solidFill>
                  <a:srgbClr val="000090"/>
                </a:solidFill>
              </a:rPr>
              <a:t>sided</a:t>
            </a:r>
            <a:r>
              <a:rPr lang="de-DE" dirty="0">
                <a:solidFill>
                  <a:srgbClr val="000090"/>
                </a:solidFill>
              </a:rPr>
              <a:t> </a:t>
            </a:r>
            <a:r>
              <a:rPr lang="de-DE" dirty="0" err="1">
                <a:solidFill>
                  <a:srgbClr val="000090"/>
                </a:solidFill>
              </a:rPr>
              <a:t>processing</a:t>
            </a:r>
            <a:endParaRPr lang="de-DE" dirty="0">
              <a:solidFill>
                <a:srgbClr val="000090"/>
              </a:solidFill>
            </a:endParaRPr>
          </a:p>
        </p:txBody>
      </p:sp>
      <p:sp>
        <p:nvSpPr>
          <p:cNvPr id="10" name="TextBox 9"/>
          <p:cNvSpPr txBox="1"/>
          <p:nvPr/>
        </p:nvSpPr>
        <p:spPr>
          <a:xfrm>
            <a:off x="7952971" y="5801320"/>
            <a:ext cx="1191026" cy="276999"/>
          </a:xfrm>
          <a:prstGeom prst="rect">
            <a:avLst/>
          </a:prstGeom>
          <a:noFill/>
        </p:spPr>
        <p:txBody>
          <a:bodyPr wrap="none" rtlCol="0">
            <a:spAutoFit/>
          </a:bodyPr>
          <a:lstStyle/>
          <a:p>
            <a:r>
              <a:rPr lang="de-DE" sz="1200" dirty="0" err="1">
                <a:solidFill>
                  <a:srgbClr val="000000"/>
                </a:solidFill>
              </a:rPr>
              <a:t>from</a:t>
            </a:r>
            <a:r>
              <a:rPr lang="de-DE" sz="1200" dirty="0">
                <a:solidFill>
                  <a:srgbClr val="000000"/>
                </a:solidFill>
              </a:rPr>
              <a:t> P. </a:t>
            </a:r>
            <a:r>
              <a:rPr lang="de-DE" sz="1200" dirty="0" err="1">
                <a:solidFill>
                  <a:srgbClr val="000000"/>
                </a:solidFill>
              </a:rPr>
              <a:t>Riedler</a:t>
            </a:r>
            <a:endParaRPr lang="de-DE" sz="1200" dirty="0">
              <a:solidFill>
                <a:srgbClr val="000000"/>
              </a:solidFill>
            </a:endParaRPr>
          </a:p>
        </p:txBody>
      </p:sp>
      <p:pic>
        <p:nvPicPr>
          <p:cNvPr id="11" name="Picture 10"/>
          <p:cNvPicPr>
            <a:picLocks noChangeAspect="1"/>
          </p:cNvPicPr>
          <p:nvPr/>
        </p:nvPicPr>
        <p:blipFill rotWithShape="1">
          <a:blip r:embed="rId2"/>
          <a:srcRect t="50073"/>
          <a:stretch/>
        </p:blipFill>
        <p:spPr>
          <a:xfrm>
            <a:off x="5514036" y="832359"/>
            <a:ext cx="4089181" cy="2296821"/>
          </a:xfrm>
          <a:prstGeom prst="rect">
            <a:avLst/>
          </a:prstGeom>
        </p:spPr>
      </p:pic>
    </p:spTree>
    <p:extLst>
      <p:ext uri="{BB962C8B-B14F-4D97-AF65-F5344CB8AC3E}">
        <p14:creationId xmlns:p14="http://schemas.microsoft.com/office/powerpoint/2010/main" val="88281056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9948989" y="5376038"/>
            <a:ext cx="533400" cy="457200"/>
          </a:xfrm>
        </p:spPr>
        <p:txBody>
          <a:bodyPr/>
          <a:lstStyle/>
          <a:p>
            <a:pPr>
              <a:defRPr/>
            </a:pPr>
            <a:fld id="{15CBE14E-190B-2449-82EE-D330A6B5C02A}" type="slidenum">
              <a:rPr lang="en-US" smtClean="0">
                <a:solidFill>
                  <a:srgbClr val="000000"/>
                </a:solidFill>
              </a:rPr>
              <a:pPr>
                <a:defRPr/>
              </a:pPr>
              <a:t>52</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rPr>
              <a:t>W. Riegler/CERN</a:t>
            </a:r>
            <a:endParaRPr lang="en-US">
              <a:solidFill>
                <a:srgbClr val="000000"/>
              </a:solidFill>
            </a:endParaRPr>
          </a:p>
        </p:txBody>
      </p:sp>
      <p:sp>
        <p:nvSpPr>
          <p:cNvPr id="4" name="Text Box 20"/>
          <p:cNvSpPr txBox="1">
            <a:spLocks noChangeArrowheads="1"/>
          </p:cNvSpPr>
          <p:nvPr/>
        </p:nvSpPr>
        <p:spPr bwMode="auto">
          <a:xfrm>
            <a:off x="1524000" y="12995"/>
            <a:ext cx="9144000" cy="461963"/>
          </a:xfrm>
          <a:prstGeom prst="rect">
            <a:avLst/>
          </a:prstGeom>
          <a:noFill/>
          <a:ln w="9525">
            <a:noFill/>
            <a:miter lim="800000"/>
            <a:headEnd/>
            <a:tailEnd/>
          </a:ln>
        </p:spPr>
        <p:txBody>
          <a:bodyPr wrap="square">
            <a:spAutoFit/>
          </a:bodyPr>
          <a:lstStyle/>
          <a:p>
            <a:pPr algn="ctr" defTabSz="914400" fontAlgn="base">
              <a:spcBef>
                <a:spcPct val="0"/>
              </a:spcBef>
              <a:spcAft>
                <a:spcPct val="0"/>
              </a:spcAft>
            </a:pPr>
            <a:r>
              <a:rPr lang="en-US" sz="2400" b="1" dirty="0">
                <a:solidFill>
                  <a:srgbClr val="FF0000"/>
                </a:solidFill>
              </a:rPr>
              <a:t>n-in-p Silicon Sensors</a:t>
            </a:r>
          </a:p>
        </p:txBody>
      </p:sp>
      <p:sp>
        <p:nvSpPr>
          <p:cNvPr id="5" name="Rectangle 4"/>
          <p:cNvSpPr/>
          <p:nvPr/>
        </p:nvSpPr>
        <p:spPr>
          <a:xfrm>
            <a:off x="1525176" y="544960"/>
            <a:ext cx="7235648" cy="3108543"/>
          </a:xfrm>
          <a:prstGeom prst="rect">
            <a:avLst/>
          </a:prstGeom>
        </p:spPr>
        <p:txBody>
          <a:bodyPr wrap="square">
            <a:spAutoFit/>
          </a:bodyPr>
          <a:lstStyle/>
          <a:p>
            <a:r>
              <a:rPr lang="en-GB" sz="1400" dirty="0">
                <a:solidFill>
                  <a:srgbClr val="000090"/>
                </a:solidFill>
              </a:rPr>
              <a:t>Since recently  p-bulk material is available in a quality that is sufficient for these detectors. Baseline for large areas of HL-LHC trackers !</a:t>
            </a:r>
          </a:p>
          <a:p>
            <a:endParaRPr lang="en-GB" sz="1400" dirty="0">
              <a:solidFill>
                <a:srgbClr val="000090"/>
              </a:solidFill>
            </a:endParaRPr>
          </a:p>
          <a:p>
            <a:r>
              <a:rPr lang="en-GB" sz="1400" dirty="0">
                <a:solidFill>
                  <a:srgbClr val="000090"/>
                </a:solidFill>
              </a:rPr>
              <a:t>Advantage of n-in-p technology:</a:t>
            </a:r>
          </a:p>
          <a:p>
            <a:endParaRPr lang="en-GB" sz="1400" dirty="0">
              <a:solidFill>
                <a:srgbClr val="000090"/>
              </a:solidFill>
            </a:endParaRPr>
          </a:p>
          <a:p>
            <a:r>
              <a:rPr lang="en-GB" sz="1400" dirty="0">
                <a:solidFill>
                  <a:srgbClr val="008000"/>
                </a:solidFill>
              </a:rPr>
              <a:t>No type inversion</a:t>
            </a:r>
          </a:p>
          <a:p>
            <a:endParaRPr lang="en-GB" sz="1400" dirty="0">
              <a:solidFill>
                <a:srgbClr val="008000"/>
              </a:solidFill>
            </a:endParaRPr>
          </a:p>
          <a:p>
            <a:r>
              <a:rPr lang="en-GB" sz="1400" dirty="0">
                <a:solidFill>
                  <a:srgbClr val="000090"/>
                </a:solidFill>
              </a:rPr>
              <a:t>Depletion from the ‘correct’ side (i.e. from the readout side)</a:t>
            </a:r>
          </a:p>
          <a:p>
            <a:endParaRPr lang="en-GB" sz="1400" dirty="0">
              <a:solidFill>
                <a:srgbClr val="000090"/>
              </a:solidFill>
            </a:endParaRPr>
          </a:p>
          <a:p>
            <a:r>
              <a:rPr lang="en-GB" sz="1400" dirty="0">
                <a:solidFill>
                  <a:srgbClr val="008000"/>
                </a:solidFill>
              </a:rPr>
              <a:t>Single sided processing is possible</a:t>
            </a:r>
          </a:p>
          <a:p>
            <a:endParaRPr lang="en-GB" sz="1400" dirty="0">
              <a:solidFill>
                <a:srgbClr val="000090"/>
              </a:solidFill>
            </a:endParaRPr>
          </a:p>
          <a:p>
            <a:r>
              <a:rPr lang="en-GB" sz="1400" dirty="0">
                <a:solidFill>
                  <a:srgbClr val="000090"/>
                </a:solidFill>
              </a:rPr>
              <a:t>Electrons drift towards the readout side and are trapped less because electrons are faster </a:t>
            </a:r>
            <a:r>
              <a:rPr lang="en-GB" sz="1400" dirty="0">
                <a:solidFill>
                  <a:srgbClr val="000090"/>
                </a:solidFill>
                <a:sym typeface="Wingdings"/>
              </a:rPr>
              <a:t> still good signal after irradiation.</a:t>
            </a:r>
            <a:endParaRPr lang="en-GB" sz="1400" dirty="0">
              <a:solidFill>
                <a:srgbClr val="000090"/>
              </a:solidFill>
            </a:endParaRPr>
          </a:p>
          <a:p>
            <a:endParaRPr lang="en-GB" sz="1400" b="1" dirty="0">
              <a:solidFill>
                <a:srgbClr val="000090"/>
              </a:solidFill>
            </a:endParaRPr>
          </a:p>
        </p:txBody>
      </p:sp>
      <p:grpSp>
        <p:nvGrpSpPr>
          <p:cNvPr id="24" name="Group 23"/>
          <p:cNvGrpSpPr/>
          <p:nvPr/>
        </p:nvGrpSpPr>
        <p:grpSpPr>
          <a:xfrm>
            <a:off x="3234106" y="4223657"/>
            <a:ext cx="4298809" cy="1562186"/>
            <a:chOff x="4629888" y="1344720"/>
            <a:chExt cx="4052969" cy="1394160"/>
          </a:xfrm>
        </p:grpSpPr>
        <p:pic>
          <p:nvPicPr>
            <p:cNvPr id="20" name="Picture 19"/>
            <p:cNvPicPr>
              <a:picLocks noChangeAspect="1"/>
            </p:cNvPicPr>
            <p:nvPr/>
          </p:nvPicPr>
          <p:blipFill rotWithShape="1">
            <a:blip r:embed="rId2"/>
            <a:srcRect t="57933" b="15538"/>
            <a:stretch/>
          </p:blipFill>
          <p:spPr>
            <a:xfrm>
              <a:off x="4629888" y="1529280"/>
              <a:ext cx="4052969" cy="1209600"/>
            </a:xfrm>
            <a:prstGeom prst="rect">
              <a:avLst/>
            </a:prstGeom>
          </p:spPr>
        </p:pic>
        <p:sp>
          <p:nvSpPr>
            <p:cNvPr id="21" name="Rectangle 20"/>
            <p:cNvSpPr/>
            <p:nvPr/>
          </p:nvSpPr>
          <p:spPr bwMode="auto">
            <a:xfrm>
              <a:off x="6427907" y="2168640"/>
              <a:ext cx="475181" cy="190080"/>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defTabSz="914400" eaLnBrk="0" fontAlgn="base" hangingPunct="0">
                <a:lnSpc>
                  <a:spcPct val="90000"/>
                </a:lnSpc>
                <a:spcBef>
                  <a:spcPct val="30000"/>
                </a:spcBef>
                <a:spcAft>
                  <a:spcPct val="0"/>
                </a:spcAft>
                <a:buClr>
                  <a:srgbClr val="008000"/>
                </a:buClr>
                <a:buSzPct val="70000"/>
              </a:pPr>
              <a:endParaRPr lang="en-US" sz="1500" b="1">
                <a:solidFill>
                  <a:srgbClr val="000000"/>
                </a:solidFill>
              </a:endParaRPr>
            </a:p>
          </p:txBody>
        </p:sp>
        <p:sp>
          <p:nvSpPr>
            <p:cNvPr id="22" name="TextBox 21"/>
            <p:cNvSpPr txBox="1"/>
            <p:nvPr/>
          </p:nvSpPr>
          <p:spPr>
            <a:xfrm>
              <a:off x="6333701" y="2160000"/>
              <a:ext cx="569387" cy="246221"/>
            </a:xfrm>
            <a:prstGeom prst="rect">
              <a:avLst/>
            </a:prstGeom>
            <a:noFill/>
          </p:spPr>
          <p:txBody>
            <a:bodyPr wrap="none" rtlCol="0">
              <a:spAutoFit/>
            </a:bodyPr>
            <a:lstStyle/>
            <a:p>
              <a:r>
                <a:rPr lang="en-US" sz="1000" b="1" dirty="0">
                  <a:solidFill>
                    <a:srgbClr val="000000"/>
                  </a:solidFill>
                </a:rPr>
                <a:t>p bulk</a:t>
              </a:r>
            </a:p>
          </p:txBody>
        </p:sp>
        <p:sp>
          <p:nvSpPr>
            <p:cNvPr id="23" name="TextBox 22"/>
            <p:cNvSpPr txBox="1"/>
            <p:nvPr/>
          </p:nvSpPr>
          <p:spPr>
            <a:xfrm>
              <a:off x="7585847" y="1344720"/>
              <a:ext cx="754609" cy="246221"/>
            </a:xfrm>
            <a:prstGeom prst="rect">
              <a:avLst/>
            </a:prstGeom>
            <a:noFill/>
          </p:spPr>
          <p:txBody>
            <a:bodyPr wrap="none" rtlCol="0">
              <a:spAutoFit/>
            </a:bodyPr>
            <a:lstStyle/>
            <a:p>
              <a:r>
                <a:rPr lang="en-US" sz="1000" b="1" dirty="0">
                  <a:solidFill>
                    <a:srgbClr val="000000"/>
                  </a:solidFill>
                </a:rPr>
                <a:t>n implant</a:t>
              </a:r>
            </a:p>
          </p:txBody>
        </p:sp>
      </p:grpSp>
    </p:spTree>
    <p:extLst>
      <p:ext uri="{BB962C8B-B14F-4D97-AF65-F5344CB8AC3E}">
        <p14:creationId xmlns:p14="http://schemas.microsoft.com/office/powerpoint/2010/main" val="2846657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1"/>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0963"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E9226CF-819B-0F46-96F9-B6608EA4A1C3}" type="slidenum">
              <a:rPr lang="en-US">
                <a:solidFill>
                  <a:srgbClr val="000000"/>
                </a:solidFill>
              </a:rPr>
              <a:pPr eaLnBrk="1" hangingPunct="1"/>
              <a:t>53</a:t>
            </a:fld>
            <a:endParaRPr lang="en-US">
              <a:solidFill>
                <a:srgbClr val="000000"/>
              </a:solidFill>
            </a:endParaRPr>
          </a:p>
        </p:txBody>
      </p:sp>
      <p:pic>
        <p:nvPicPr>
          <p:cNvPr id="4096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849" y="2004480"/>
            <a:ext cx="7116221" cy="435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8"/>
          <p:cNvSpPr txBox="1">
            <a:spLocks noChangeArrowheads="1"/>
          </p:cNvSpPr>
          <p:nvPr/>
        </p:nvSpPr>
        <p:spPr>
          <a:xfrm>
            <a:off x="1524000" y="0"/>
            <a:ext cx="9144000" cy="487362"/>
          </a:xfrm>
          <a:prstGeom prst="rect">
            <a:avLst/>
          </a:prstGeo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defTabSz="914400" fontAlgn="base">
              <a:spcBef>
                <a:spcPct val="0"/>
              </a:spcBef>
              <a:spcAft>
                <a:spcPct val="0"/>
              </a:spcAft>
            </a:pPr>
            <a:r>
              <a:rPr lang="en-US" sz="2800" b="1" dirty="0">
                <a:solidFill>
                  <a:srgbClr val="FF0000"/>
                </a:solidFill>
              </a:rPr>
              <a:t>Radiation Effects </a:t>
            </a:r>
            <a:r>
              <a:rPr lang="ja-JP" altLang="en-US" sz="2800" b="1" dirty="0">
                <a:solidFill>
                  <a:srgbClr val="FF0000"/>
                </a:solidFill>
              </a:rPr>
              <a:t>‘</a:t>
            </a:r>
            <a:r>
              <a:rPr lang="en-US" sz="2800" b="1" dirty="0">
                <a:solidFill>
                  <a:srgbClr val="FF0000"/>
                </a:solidFill>
              </a:rPr>
              <a:t>Aging</a:t>
            </a:r>
            <a:r>
              <a:rPr lang="ja-JP" altLang="en-US" sz="2800" b="1" dirty="0">
                <a:solidFill>
                  <a:srgbClr val="FF0000"/>
                </a:solidFill>
              </a:rPr>
              <a:t>’</a:t>
            </a:r>
            <a:endParaRPr lang="en-US" sz="2800" b="1" dirty="0">
              <a:solidFill>
                <a:srgbClr val="FF0000"/>
              </a:solidFill>
            </a:endParaRPr>
          </a:p>
        </p:txBody>
      </p:sp>
      <p:sp>
        <p:nvSpPr>
          <p:cNvPr id="2" name="TextBox 1"/>
          <p:cNvSpPr txBox="1"/>
          <p:nvPr/>
        </p:nvSpPr>
        <p:spPr>
          <a:xfrm>
            <a:off x="2120849" y="623760"/>
            <a:ext cx="5862039" cy="923330"/>
          </a:xfrm>
          <a:prstGeom prst="rect">
            <a:avLst/>
          </a:prstGeom>
          <a:noFill/>
        </p:spPr>
        <p:txBody>
          <a:bodyPr wrap="none" rtlCol="0">
            <a:spAutoFit/>
          </a:bodyPr>
          <a:lstStyle/>
          <a:p>
            <a:r>
              <a:rPr lang="en-US" b="1" dirty="0">
                <a:solidFill>
                  <a:srgbClr val="000090"/>
                </a:solidFill>
              </a:rPr>
              <a:t>LHC Pixels:		10</a:t>
            </a:r>
            <a:r>
              <a:rPr lang="en-US" b="1" baseline="30000" dirty="0">
                <a:solidFill>
                  <a:srgbClr val="000090"/>
                </a:solidFill>
              </a:rPr>
              <a:t>15</a:t>
            </a:r>
            <a:r>
              <a:rPr lang="en-US" b="1" dirty="0">
                <a:solidFill>
                  <a:srgbClr val="000090"/>
                </a:solidFill>
              </a:rPr>
              <a:t> n/cm</a:t>
            </a:r>
            <a:r>
              <a:rPr lang="en-US" b="1" baseline="30000" dirty="0">
                <a:solidFill>
                  <a:srgbClr val="000090"/>
                </a:solidFill>
              </a:rPr>
              <a:t>2</a:t>
            </a:r>
            <a:r>
              <a:rPr lang="en-US" b="1" dirty="0">
                <a:solidFill>
                  <a:srgbClr val="000090"/>
                </a:solidFill>
              </a:rPr>
              <a:t> 	14 </a:t>
            </a:r>
            <a:r>
              <a:rPr lang="en-US" b="1" dirty="0" err="1">
                <a:solidFill>
                  <a:srgbClr val="000090"/>
                </a:solidFill>
              </a:rPr>
              <a:t>TeV</a:t>
            </a:r>
            <a:r>
              <a:rPr lang="en-US" b="1" dirty="0">
                <a:solidFill>
                  <a:srgbClr val="000090"/>
                </a:solidFill>
              </a:rPr>
              <a:t> 		300fb</a:t>
            </a:r>
            <a:r>
              <a:rPr lang="en-US" b="1" baseline="30000" dirty="0">
                <a:solidFill>
                  <a:srgbClr val="000090"/>
                </a:solidFill>
              </a:rPr>
              <a:t>-1</a:t>
            </a:r>
          </a:p>
          <a:p>
            <a:r>
              <a:rPr lang="en-US" b="1" dirty="0">
                <a:solidFill>
                  <a:srgbClr val="008000"/>
                </a:solidFill>
              </a:rPr>
              <a:t>HL-LHC Pixels:	10</a:t>
            </a:r>
            <a:r>
              <a:rPr lang="en-US" b="1" baseline="30000" dirty="0">
                <a:solidFill>
                  <a:srgbClr val="008000"/>
                </a:solidFill>
              </a:rPr>
              <a:t>16</a:t>
            </a:r>
            <a:r>
              <a:rPr lang="en-US" b="1" dirty="0">
                <a:solidFill>
                  <a:srgbClr val="008000"/>
                </a:solidFill>
              </a:rPr>
              <a:t>n/cm</a:t>
            </a:r>
            <a:r>
              <a:rPr lang="en-US" b="1" baseline="30000" dirty="0">
                <a:solidFill>
                  <a:srgbClr val="008000"/>
                </a:solidFill>
              </a:rPr>
              <a:t>2</a:t>
            </a:r>
            <a:r>
              <a:rPr lang="en-US" b="1" dirty="0">
                <a:solidFill>
                  <a:srgbClr val="008000"/>
                </a:solidFill>
              </a:rPr>
              <a:t> 	14TeV 		3000fb</a:t>
            </a:r>
            <a:r>
              <a:rPr lang="en-US" b="1" baseline="30000" dirty="0">
                <a:solidFill>
                  <a:srgbClr val="008000"/>
                </a:solidFill>
              </a:rPr>
              <a:t>-1</a:t>
            </a:r>
          </a:p>
          <a:p>
            <a:r>
              <a:rPr lang="en-US" b="1" dirty="0">
                <a:solidFill>
                  <a:srgbClr val="000090"/>
                </a:solidFill>
              </a:rPr>
              <a:t>FCC-</a:t>
            </a:r>
            <a:r>
              <a:rPr lang="en-US" b="1" dirty="0" err="1">
                <a:solidFill>
                  <a:srgbClr val="000090"/>
                </a:solidFill>
              </a:rPr>
              <a:t>hh</a:t>
            </a:r>
            <a:r>
              <a:rPr lang="en-US" b="1" dirty="0">
                <a:solidFill>
                  <a:srgbClr val="000090"/>
                </a:solidFill>
              </a:rPr>
              <a:t> Pixels: 	2x10</a:t>
            </a:r>
            <a:r>
              <a:rPr lang="en-US" b="1" baseline="30000" dirty="0">
                <a:solidFill>
                  <a:srgbClr val="000090"/>
                </a:solidFill>
              </a:rPr>
              <a:t>18</a:t>
            </a:r>
            <a:r>
              <a:rPr lang="en-US" b="1" dirty="0">
                <a:solidFill>
                  <a:srgbClr val="000090"/>
                </a:solidFill>
              </a:rPr>
              <a:t>  		100TeV 		30 000fb</a:t>
            </a:r>
            <a:r>
              <a:rPr lang="en-US" b="1" baseline="30000" dirty="0">
                <a:solidFill>
                  <a:srgbClr val="000090"/>
                </a:solidFill>
              </a:rPr>
              <a:t>-1 </a:t>
            </a:r>
          </a:p>
        </p:txBody>
      </p:sp>
      <p:sp>
        <p:nvSpPr>
          <p:cNvPr id="3" name="TextBox 2"/>
          <p:cNvSpPr txBox="1"/>
          <p:nvPr/>
        </p:nvSpPr>
        <p:spPr>
          <a:xfrm>
            <a:off x="1896218" y="1573541"/>
            <a:ext cx="7428273" cy="307777"/>
          </a:xfrm>
          <a:prstGeom prst="rect">
            <a:avLst/>
          </a:prstGeom>
          <a:noFill/>
        </p:spPr>
        <p:txBody>
          <a:bodyPr wrap="none" rtlCol="0">
            <a:spAutoFit/>
          </a:bodyPr>
          <a:lstStyle/>
          <a:p>
            <a:r>
              <a:rPr lang="en-US" sz="1400" b="1" dirty="0">
                <a:solidFill>
                  <a:srgbClr val="008000"/>
                </a:solidFill>
              </a:rPr>
              <a:t>First Pixel layer only !! The rest of the tracker volume has significantly less radiation. </a:t>
            </a:r>
          </a:p>
        </p:txBody>
      </p:sp>
    </p:spTree>
    <p:extLst>
      <p:ext uri="{BB962C8B-B14F-4D97-AF65-F5344CB8AC3E}">
        <p14:creationId xmlns:p14="http://schemas.microsoft.com/office/powerpoint/2010/main" val="20739236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1850019" y="4053549"/>
            <a:ext cx="3641623" cy="2422774"/>
          </a:xfrm>
          <a:prstGeom prst="rect">
            <a:avLst/>
          </a:prstGeom>
        </p:spPr>
      </p:pic>
      <p:sp>
        <p:nvSpPr>
          <p:cNvPr id="41986" name="Footer Placeholder 3"/>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1987"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8E63003-3649-D545-852E-F7B794EB8194}" type="slidenum">
              <a:rPr lang="en-US">
                <a:solidFill>
                  <a:srgbClr val="000000"/>
                </a:solidFill>
              </a:rPr>
              <a:pPr eaLnBrk="1" hangingPunct="1"/>
              <a:t>54</a:t>
            </a:fld>
            <a:endParaRPr lang="en-US">
              <a:solidFill>
                <a:srgbClr val="000000"/>
              </a:solidFill>
            </a:endParaRPr>
          </a:p>
        </p:txBody>
      </p:sp>
      <p:sp>
        <p:nvSpPr>
          <p:cNvPr id="6" name="Rectangle 8"/>
          <p:cNvSpPr txBox="1">
            <a:spLocks noChangeArrowheads="1"/>
          </p:cNvSpPr>
          <p:nvPr/>
        </p:nvSpPr>
        <p:spPr>
          <a:xfrm>
            <a:off x="1981200" y="152401"/>
            <a:ext cx="8229600" cy="487363"/>
          </a:xfrm>
          <a:prstGeom prst="rect">
            <a:avLst/>
          </a:prstGeo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defTabSz="914400" fontAlgn="base">
              <a:spcBef>
                <a:spcPct val="0"/>
              </a:spcBef>
              <a:spcAft>
                <a:spcPct val="0"/>
              </a:spcAft>
            </a:pPr>
            <a:r>
              <a:rPr lang="en-US" sz="2800" b="1" dirty="0">
                <a:solidFill>
                  <a:srgbClr val="FF0000"/>
                </a:solidFill>
              </a:rPr>
              <a:t>Radiation Effects </a:t>
            </a:r>
            <a:r>
              <a:rPr lang="ja-JP" altLang="en-US" sz="2800" b="1" dirty="0">
                <a:solidFill>
                  <a:srgbClr val="FF0000"/>
                </a:solidFill>
              </a:rPr>
              <a:t>‘</a:t>
            </a:r>
            <a:r>
              <a:rPr lang="en-US" sz="2800" b="1" dirty="0">
                <a:solidFill>
                  <a:srgbClr val="FF0000"/>
                </a:solidFill>
              </a:rPr>
              <a:t>Aging</a:t>
            </a:r>
            <a:r>
              <a:rPr lang="ja-JP" altLang="en-US" sz="2800" b="1" dirty="0">
                <a:solidFill>
                  <a:srgbClr val="FF0000"/>
                </a:solidFill>
              </a:rPr>
              <a:t>’</a:t>
            </a:r>
            <a:endParaRPr lang="en-US" sz="2800" b="1" dirty="0">
              <a:solidFill>
                <a:srgbClr val="FF0000"/>
              </a:solidFill>
            </a:endParaRPr>
          </a:p>
        </p:txBody>
      </p:sp>
      <p:pic>
        <p:nvPicPr>
          <p:cNvPr id="4198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0" y="2162836"/>
            <a:ext cx="2283595" cy="1611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9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7131" y="2191580"/>
            <a:ext cx="2511798" cy="15824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991" name="TextBox 8"/>
          <p:cNvSpPr txBox="1">
            <a:spLocks noChangeArrowheads="1"/>
          </p:cNvSpPr>
          <p:nvPr/>
        </p:nvSpPr>
        <p:spPr bwMode="auto">
          <a:xfrm>
            <a:off x="1828800" y="786125"/>
            <a:ext cx="8077200"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400" b="1" dirty="0">
                <a:solidFill>
                  <a:srgbClr val="002060"/>
                </a:solidFill>
              </a:rPr>
              <a:t>Increase of leakage current </a:t>
            </a:r>
          </a:p>
          <a:p>
            <a:pPr defTabSz="914400" eaLnBrk="1" fontAlgn="base" hangingPunct="1">
              <a:spcBef>
                <a:spcPct val="0"/>
              </a:spcBef>
              <a:spcAft>
                <a:spcPct val="0"/>
              </a:spcAft>
            </a:pPr>
            <a:r>
              <a:rPr lang="en-US" sz="1400" b="1" dirty="0">
                <a:solidFill>
                  <a:srgbClr val="002060"/>
                </a:solidFill>
              </a:rPr>
              <a:t>          </a:t>
            </a:r>
          </a:p>
          <a:p>
            <a:pPr defTabSz="914400" eaLnBrk="1" fontAlgn="base" hangingPunct="1">
              <a:spcBef>
                <a:spcPct val="0"/>
              </a:spcBef>
              <a:spcAft>
                <a:spcPct val="0"/>
              </a:spcAft>
            </a:pPr>
            <a:r>
              <a:rPr lang="en-US" sz="1400" b="1" dirty="0">
                <a:solidFill>
                  <a:srgbClr val="008000"/>
                </a:solidFill>
              </a:rPr>
              <a:t>Increase of depletion voltage</a:t>
            </a:r>
          </a:p>
          <a:p>
            <a:pPr defTabSz="914400" eaLnBrk="1" fontAlgn="base" hangingPunct="1">
              <a:spcBef>
                <a:spcPct val="0"/>
              </a:spcBef>
              <a:spcAft>
                <a:spcPct val="0"/>
              </a:spcAft>
            </a:pPr>
            <a:endParaRPr lang="en-US" sz="1400" b="1" dirty="0">
              <a:solidFill>
                <a:srgbClr val="002060"/>
              </a:solidFill>
            </a:endParaRPr>
          </a:p>
          <a:p>
            <a:pPr defTabSz="914400" eaLnBrk="1" fontAlgn="base" hangingPunct="1">
              <a:spcBef>
                <a:spcPct val="0"/>
              </a:spcBef>
              <a:spcAft>
                <a:spcPct val="0"/>
              </a:spcAft>
            </a:pPr>
            <a:r>
              <a:rPr lang="en-US" sz="1400" b="1" dirty="0">
                <a:solidFill>
                  <a:srgbClr val="002060"/>
                </a:solidFill>
              </a:rPr>
              <a:t>Decrease of charge collection efficiency due to under-depletion and charge trapping.</a:t>
            </a:r>
          </a:p>
        </p:txBody>
      </p:sp>
      <p:sp>
        <p:nvSpPr>
          <p:cNvPr id="9" name="TextBox 8"/>
          <p:cNvSpPr txBox="1">
            <a:spLocks noChangeArrowheads="1"/>
          </p:cNvSpPr>
          <p:nvPr/>
        </p:nvSpPr>
        <p:spPr bwMode="auto">
          <a:xfrm>
            <a:off x="5404160" y="4348674"/>
            <a:ext cx="518764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400" dirty="0">
                <a:solidFill>
                  <a:srgbClr val="008000"/>
                </a:solidFill>
              </a:rPr>
              <a:t>Use silicon material engineering to limit radiation damage</a:t>
            </a:r>
          </a:p>
        </p:txBody>
      </p:sp>
      <p:cxnSp>
        <p:nvCxnSpPr>
          <p:cNvPr id="4" name="Straight Arrow Connector 3"/>
          <p:cNvCxnSpPr/>
          <p:nvPr/>
        </p:nvCxnSpPr>
        <p:spPr>
          <a:xfrm flipH="1" flipV="1">
            <a:off x="7951423" y="3335199"/>
            <a:ext cx="487507" cy="83383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a:spLocks noChangeArrowheads="1"/>
          </p:cNvSpPr>
          <p:nvPr/>
        </p:nvSpPr>
        <p:spPr bwMode="auto">
          <a:xfrm>
            <a:off x="5404160" y="5459537"/>
            <a:ext cx="518764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400" dirty="0">
                <a:solidFill>
                  <a:srgbClr val="002060"/>
                </a:solidFill>
              </a:rPr>
              <a:t>Use cooling to decrease leakage current </a:t>
            </a:r>
          </a:p>
          <a:p>
            <a:pPr defTabSz="914400" eaLnBrk="1" fontAlgn="base" hangingPunct="1">
              <a:spcBef>
                <a:spcPct val="0"/>
              </a:spcBef>
              <a:spcAft>
                <a:spcPct val="0"/>
              </a:spcAft>
            </a:pPr>
            <a:r>
              <a:rPr lang="en-US" sz="1400" dirty="0">
                <a:solidFill>
                  <a:srgbClr val="002060"/>
                </a:solidFill>
              </a:rPr>
              <a:t>(approx. factor two every 8 degrees)</a:t>
            </a:r>
          </a:p>
        </p:txBody>
      </p:sp>
      <p:cxnSp>
        <p:nvCxnSpPr>
          <p:cNvPr id="19" name="Straight Arrow Connector 18"/>
          <p:cNvCxnSpPr/>
          <p:nvPr/>
        </p:nvCxnSpPr>
        <p:spPr>
          <a:xfrm flipH="1" flipV="1">
            <a:off x="4764960" y="5128097"/>
            <a:ext cx="592643" cy="59305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3887606" y="5982758"/>
            <a:ext cx="1037463" cy="246221"/>
          </a:xfrm>
          <a:prstGeom prst="rect">
            <a:avLst/>
          </a:prstGeom>
          <a:noFill/>
        </p:spPr>
        <p:txBody>
          <a:bodyPr wrap="none" rtlCol="0">
            <a:spAutoFit/>
          </a:bodyPr>
          <a:lstStyle/>
          <a:p>
            <a:r>
              <a:rPr lang="de-DE" sz="1000" dirty="0" err="1">
                <a:solidFill>
                  <a:srgbClr val="000000"/>
                </a:solidFill>
              </a:rPr>
              <a:t>from</a:t>
            </a:r>
            <a:r>
              <a:rPr lang="de-DE" sz="1000" dirty="0">
                <a:solidFill>
                  <a:srgbClr val="000000"/>
                </a:solidFill>
              </a:rPr>
              <a:t> P. </a:t>
            </a:r>
            <a:r>
              <a:rPr lang="de-DE" sz="1000" dirty="0" err="1">
                <a:solidFill>
                  <a:srgbClr val="000000"/>
                </a:solidFill>
              </a:rPr>
              <a:t>Riedler</a:t>
            </a:r>
            <a:endParaRPr lang="de-DE" sz="1000" dirty="0">
              <a:solidFill>
                <a:srgbClr val="000000"/>
              </a:solidFill>
            </a:endParaRPr>
          </a:p>
        </p:txBody>
      </p:sp>
    </p:spTree>
    <p:extLst>
      <p:ext uri="{BB962C8B-B14F-4D97-AF65-F5344CB8AC3E}">
        <p14:creationId xmlns:p14="http://schemas.microsoft.com/office/powerpoint/2010/main" val="20687753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Sensor Technology in Present Experiments</a:t>
            </a:r>
          </a:p>
        </p:txBody>
      </p:sp>
      <p:sp>
        <p:nvSpPr>
          <p:cNvPr id="3" name="Content Placeholder 2"/>
          <p:cNvSpPr>
            <a:spLocks noGrp="1"/>
          </p:cNvSpPr>
          <p:nvPr>
            <p:ph idx="1"/>
          </p:nvPr>
        </p:nvSpPr>
        <p:spPr>
          <a:xfrm>
            <a:off x="2091289" y="1600200"/>
            <a:ext cx="4798894" cy="1574028"/>
          </a:xfrm>
        </p:spPr>
        <p:txBody>
          <a:bodyPr>
            <a:normAutofit/>
          </a:bodyPr>
          <a:lstStyle/>
          <a:p>
            <a:r>
              <a:rPr lang="en-US" sz="2000" dirty="0"/>
              <a:t>p-in-n, n-in-p (</a:t>
            </a:r>
            <a:r>
              <a:rPr lang="en-US" sz="2000" b="1" dirty="0"/>
              <a:t>single sided process</a:t>
            </a:r>
            <a:r>
              <a:rPr lang="en-US" sz="2000" dirty="0"/>
              <a:t>)</a:t>
            </a:r>
            <a:endParaRPr lang="en-US" sz="2000" b="1" dirty="0"/>
          </a:p>
          <a:p>
            <a:r>
              <a:rPr lang="en-US" sz="2000" dirty="0"/>
              <a:t>n-in-n (</a:t>
            </a:r>
            <a:r>
              <a:rPr lang="en-US" sz="2000" b="1" dirty="0"/>
              <a:t>double sided process</a:t>
            </a:r>
            <a:r>
              <a:rPr lang="en-US" sz="2000" dirty="0"/>
              <a:t>)</a:t>
            </a:r>
            <a:endParaRPr lang="en-US" sz="2000" b="1" dirty="0"/>
          </a:p>
          <a:p>
            <a:r>
              <a:rPr lang="en-US" sz="2000" dirty="0"/>
              <a:t>Choice of sensor technology mainly driven by the </a:t>
            </a:r>
            <a:r>
              <a:rPr lang="en-US" sz="2000" b="1" dirty="0"/>
              <a:t>radiation environment</a:t>
            </a:r>
          </a:p>
        </p:txBody>
      </p:sp>
      <p:graphicFrame>
        <p:nvGraphicFramePr>
          <p:cNvPr id="4" name="Group 2"/>
          <p:cNvGraphicFramePr>
            <a:graphicFrameLocks noGrp="1"/>
          </p:cNvGraphicFramePr>
          <p:nvPr>
            <p:extLst/>
          </p:nvPr>
        </p:nvGraphicFramePr>
        <p:xfrm>
          <a:off x="2135989" y="3370194"/>
          <a:ext cx="4541311" cy="3236890"/>
        </p:xfrm>
        <a:graphic>
          <a:graphicData uri="http://schemas.openxmlformats.org/drawingml/2006/table">
            <a:tbl>
              <a:tblPr>
                <a:tableStyleId>{2D5ABB26-0587-4C30-8999-92F81FD0307C}</a:tableStyleId>
              </a:tblPr>
              <a:tblGrid>
                <a:gridCol w="1272231"/>
                <a:gridCol w="1622188"/>
                <a:gridCol w="1646892"/>
              </a:tblGrid>
              <a:tr h="392040">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endParaRPr kumimoji="0" lang="en-US" sz="1400" b="0" i="0" u="none" strike="noStrike" cap="none" normalizeH="0" baseline="0" dirty="0">
                        <a:ln>
                          <a:noFill/>
                        </a:ln>
                        <a:solidFill>
                          <a:schemeClr val="tx1"/>
                        </a:solidFill>
                        <a:effectLst/>
                        <a:latin typeface="+mn-lt"/>
                        <a:ea typeface="ヒラギノ角ゴ Pro W3" charset="-128"/>
                        <a:cs typeface="ヒラギノ角ゴ Pro W3" charset="-128"/>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b="1" u="none" strike="noStrike" cap="none" normalizeH="0" baseline="0" dirty="0" err="1">
                          <a:ln>
                            <a:noFill/>
                          </a:ln>
                          <a:effectLst/>
                          <a:sym typeface="Helvetica Neue Light" charset="0"/>
                        </a:rPr>
                        <a:t>Fluence</a:t>
                      </a:r>
                      <a:endParaRPr kumimoji="0" lang="en-US" sz="1400" b="1" u="none" strike="noStrike" cap="none" normalizeH="0" baseline="0" dirty="0">
                        <a:ln>
                          <a:noFill/>
                        </a:ln>
                        <a:effectLst/>
                        <a:sym typeface="Helvetica Neue Light" charset="0"/>
                      </a:endParaRPr>
                    </a:p>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1MeV </a:t>
                      </a:r>
                      <a:r>
                        <a:rPr kumimoji="0" lang="en-US" sz="1400" u="none" strike="noStrike" cap="none" normalizeH="0" baseline="0" dirty="0" err="1" smtClean="0">
                          <a:ln>
                            <a:noFill/>
                          </a:ln>
                          <a:effectLst/>
                          <a:sym typeface="Helvetica Neue Light" charset="0"/>
                        </a:rPr>
                        <a:t>n</a:t>
                      </a:r>
                      <a:r>
                        <a:rPr kumimoji="0" lang="en-US" sz="1400" u="none" strike="noStrike" cap="none" normalizeH="0" baseline="-25000" dirty="0" err="1" smtClean="0">
                          <a:ln>
                            <a:noFill/>
                          </a:ln>
                          <a:effectLst/>
                          <a:sym typeface="Helvetica Neue Light" charset="0"/>
                        </a:rPr>
                        <a:t>eq</a:t>
                      </a:r>
                      <a:r>
                        <a:rPr kumimoji="0" lang="en-US" sz="1400" u="none" strike="noStrike" cap="none" normalizeH="0" baseline="0" dirty="0" smtClean="0">
                          <a:ln>
                            <a:noFill/>
                          </a:ln>
                          <a:effectLst/>
                          <a:sym typeface="Helvetica Neue Light" charset="0"/>
                        </a:rPr>
                        <a:t> </a:t>
                      </a:r>
                      <a:r>
                        <a:rPr kumimoji="0" lang="en-US" sz="1400" u="none" strike="noStrike" cap="none" normalizeH="0" baseline="0" dirty="0">
                          <a:ln>
                            <a:noFill/>
                          </a:ln>
                          <a:effectLst/>
                          <a:sym typeface="Helvetica Neue Light" charset="0"/>
                        </a:rPr>
                        <a:t>[cm</a:t>
                      </a:r>
                      <a:r>
                        <a:rPr kumimoji="0" lang="en-US" sz="1400" u="none" strike="noStrike" cap="none" normalizeH="0" baseline="31000" dirty="0">
                          <a:ln>
                            <a:noFill/>
                          </a:ln>
                          <a:effectLst/>
                          <a:sym typeface="Helvetica Neue Light" charset="0"/>
                        </a:rPr>
                        <a:t>-2</a:t>
                      </a:r>
                      <a:r>
                        <a:rPr kumimoji="0" lang="en-US" sz="1400" u="none" strike="noStrike" cap="none" normalizeH="0" baseline="0" dirty="0">
                          <a:ln>
                            <a:noFill/>
                          </a:ln>
                          <a:effectLst/>
                          <a:sym typeface="Helvetica Neue Light" charset="0"/>
                        </a:rPr>
                        <a:t>]</a:t>
                      </a:r>
                    </a:p>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b="1" u="none" strike="noStrike" cap="none" normalizeH="0" baseline="0" dirty="0" smtClean="0">
                          <a:ln>
                            <a:noFill/>
                          </a:ln>
                          <a:effectLst/>
                          <a:sym typeface="Helvetica Neue Light" charset="0"/>
                        </a:rPr>
                        <a:t>Sensor type</a:t>
                      </a:r>
                      <a:endParaRPr kumimoji="0" lang="en-US" sz="1400" b="1"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ATLAS Pixel*</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1 </a:t>
                      </a:r>
                      <a:r>
                        <a:rPr kumimoji="0" lang="en-US" sz="1400" u="none" strike="noStrike" cap="none" normalizeH="0" baseline="0" dirty="0" err="1">
                          <a:ln>
                            <a:noFill/>
                          </a:ln>
                          <a:effectLst/>
                          <a:sym typeface="Helvetica Neue Light" charset="0"/>
                        </a:rPr>
                        <a:t>x</a:t>
                      </a:r>
                      <a:r>
                        <a:rPr kumimoji="0" lang="en-US" sz="1400" u="none" strike="noStrike" cap="none" normalizeH="0" baseline="0" dirty="0">
                          <a:ln>
                            <a:noFill/>
                          </a:ln>
                          <a:effectLst/>
                          <a:sym typeface="Helvetica Neue Light" charset="0"/>
                        </a:rPr>
                        <a:t> 10</a:t>
                      </a:r>
                      <a:r>
                        <a:rPr kumimoji="0" lang="en-US" sz="1400" u="none" strike="noStrike" cap="none" normalizeH="0" baseline="30000" dirty="0">
                          <a:ln>
                            <a:noFill/>
                          </a:ln>
                          <a:effectLst/>
                          <a:sym typeface="Helvetica Neue Light" charset="0"/>
                        </a:rPr>
                        <a:t>15</a:t>
                      </a:r>
                      <a:r>
                        <a:rPr kumimoji="0" lang="en-US" sz="1400" u="none" strike="noStrike" cap="none" normalizeH="0" baseline="0" dirty="0">
                          <a:ln>
                            <a:noFill/>
                          </a:ln>
                          <a:effectLst/>
                          <a:sym typeface="Helvetica Neue Light" charset="0"/>
                        </a:rPr>
                        <a:t>	</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n-in-n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ATLAS Strips</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2 </a:t>
                      </a:r>
                      <a:r>
                        <a:rPr kumimoji="0" lang="en-US" sz="1400" u="none" strike="noStrike" cap="none" normalizeH="0" baseline="0" dirty="0">
                          <a:ln>
                            <a:noFill/>
                          </a:ln>
                          <a:effectLst/>
                          <a:sym typeface="Helvetica Neue Light" charset="0"/>
                        </a:rPr>
                        <a:t>x 10</a:t>
                      </a:r>
                      <a:r>
                        <a:rPr kumimoji="0" lang="en-US" sz="1400" u="none" strike="noStrike" cap="none" normalizeH="0" baseline="30000" dirty="0">
                          <a:ln>
                            <a:noFill/>
                          </a:ln>
                          <a:effectLst/>
                          <a:sym typeface="Helvetica Neue Light" charset="0"/>
                        </a:rPr>
                        <a:t>14</a:t>
                      </a:r>
                      <a:endParaRPr kumimoji="0" lang="en-US" sz="1400" b="0" i="0" u="none" strike="noStrike" cap="none" normalizeH="0" baseline="3000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p-in-n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CMS Pixels</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3 </a:t>
                      </a:r>
                      <a:r>
                        <a:rPr kumimoji="0" lang="en-US" sz="1400" u="none" strike="noStrike" cap="none" normalizeH="0" baseline="0" dirty="0" err="1">
                          <a:ln>
                            <a:noFill/>
                          </a:ln>
                          <a:effectLst/>
                          <a:sym typeface="Helvetica Neue Light" charset="0"/>
                        </a:rPr>
                        <a:t>x</a:t>
                      </a:r>
                      <a:r>
                        <a:rPr kumimoji="0" lang="en-US" sz="1400" u="none" strike="noStrike" cap="none" normalizeH="0" baseline="0" dirty="0">
                          <a:ln>
                            <a:noFill/>
                          </a:ln>
                          <a:effectLst/>
                          <a:sym typeface="Helvetica Neue Light" charset="0"/>
                        </a:rPr>
                        <a:t> 10</a:t>
                      </a:r>
                      <a:r>
                        <a:rPr kumimoji="0" lang="en-US" sz="1400" u="none" strike="noStrike" cap="none" normalizeH="0" baseline="30000" dirty="0">
                          <a:ln>
                            <a:noFill/>
                          </a:ln>
                          <a:effectLst/>
                          <a:sym typeface="Helvetica Neue Light" charset="0"/>
                        </a:rPr>
                        <a:t>15</a:t>
                      </a:r>
                      <a:endParaRPr kumimoji="0" lang="en-US" sz="1400" b="0" i="0" u="none" strike="noStrike" cap="none" normalizeH="0" baseline="3000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n-in-n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a:ln>
                            <a:noFill/>
                          </a:ln>
                          <a:effectLst/>
                          <a:sym typeface="Helvetica Neue Light" charset="0"/>
                        </a:rPr>
                        <a:t>CMS Strips</a:t>
                      </a:r>
                      <a:endParaRPr kumimoji="0" lang="en-US" sz="1400" b="0" i="0" u="none" strike="noStrike" cap="none" normalizeH="0" baseline="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1.6 x 10</a:t>
                      </a:r>
                      <a:r>
                        <a:rPr kumimoji="0" lang="en-US" sz="1400" u="none" strike="noStrike" cap="none" normalizeH="0" baseline="30000" dirty="0">
                          <a:ln>
                            <a:noFill/>
                          </a:ln>
                          <a:effectLst/>
                          <a:sym typeface="Helvetica Neue Light" charset="0"/>
                        </a:rPr>
                        <a:t>14</a:t>
                      </a:r>
                      <a:endParaRPr kumimoji="0" lang="en-US" sz="1400" b="0" i="0" u="none" strike="noStrike" cap="none" normalizeH="0" baseline="3000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b="0" i="0" u="none" strike="noStrike" cap="none" normalizeH="0" baseline="0" dirty="0" smtClean="0">
                          <a:ln>
                            <a:noFill/>
                          </a:ln>
                          <a:solidFill>
                            <a:schemeClr val="tx1"/>
                          </a:solidFill>
                          <a:effectLst/>
                          <a:latin typeface="+mn-lt"/>
                          <a:ea typeface="+mn-ea"/>
                          <a:cs typeface="+mn-cs"/>
                          <a:sym typeface="Helvetica Neue Light" charset="0"/>
                        </a:rPr>
                        <a:t>p-in-n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9D7D3"/>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err="1">
                          <a:ln>
                            <a:noFill/>
                          </a:ln>
                          <a:effectLst/>
                          <a:sym typeface="Helvetica Neue Light" charset="0"/>
                        </a:rPr>
                        <a:t>LHCb</a:t>
                      </a:r>
                      <a:r>
                        <a:rPr kumimoji="0" lang="en-US" sz="1400" u="none" strike="noStrike" cap="none" normalizeH="0" baseline="0" dirty="0">
                          <a:ln>
                            <a:noFill/>
                          </a:ln>
                          <a:effectLst/>
                          <a:sym typeface="Helvetica Neue Light" charset="0"/>
                        </a:rPr>
                        <a:t> VELO</a:t>
                      </a:r>
                      <a:endParaRPr kumimoji="0" lang="en-US" sz="1400" b="0" i="0" u="none" strike="noStrike" cap="none" normalizeH="0" baseline="0" dirty="0">
                        <a:ln>
                          <a:noFill/>
                        </a:ln>
                        <a:solidFill>
                          <a:schemeClr val="tx1"/>
                        </a:solidFill>
                        <a:effectLst/>
                        <a:latin typeface="Helvetica Neue Light" charset="0"/>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1.3 x 10</a:t>
                      </a:r>
                      <a:r>
                        <a:rPr kumimoji="0" lang="en-US" sz="1400" u="none" strike="noStrike" cap="none" normalizeH="0" baseline="30000" dirty="0">
                          <a:ln>
                            <a:noFill/>
                          </a:ln>
                          <a:effectLst/>
                          <a:sym typeface="Helvetica Neue Light" charset="0"/>
                        </a:rPr>
                        <a:t>14**</a:t>
                      </a:r>
                      <a:endParaRPr kumimoji="0" lang="en-US" sz="1400" b="0" i="0" u="none" strike="noStrike" cap="none" normalizeH="0" baseline="30000" dirty="0">
                        <a:ln>
                          <a:noFill/>
                        </a:ln>
                        <a:solidFill>
                          <a:schemeClr val="tx1"/>
                        </a:solidFill>
                        <a:effectLst/>
                        <a:latin typeface="Helvetica Neue Light" charset="0"/>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n-in-n, n-in-p</a:t>
                      </a:r>
                      <a:endParaRPr kumimoji="0" lang="en-US" sz="1400" b="0" i="0" u="none" strike="noStrike" cap="none" normalizeH="0" baseline="0" dirty="0">
                        <a:ln>
                          <a:noFill/>
                        </a:ln>
                        <a:solidFill>
                          <a:schemeClr val="tx1"/>
                        </a:solidFill>
                        <a:effectLst/>
                        <a:latin typeface="Helvetica Neue Light" charset="0"/>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a:ln>
                            <a:noFill/>
                          </a:ln>
                          <a:effectLst/>
                          <a:sym typeface="Helvetica Neue Light" charset="0"/>
                        </a:rPr>
                        <a:t>ALICE Pixel</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1 </a:t>
                      </a:r>
                      <a:r>
                        <a:rPr kumimoji="0" lang="en-US" sz="1400" u="none" strike="noStrike" cap="none" normalizeH="0" baseline="0" dirty="0" err="1">
                          <a:ln>
                            <a:noFill/>
                          </a:ln>
                          <a:effectLst/>
                          <a:sym typeface="Helvetica Neue Light" charset="0"/>
                        </a:rPr>
                        <a:t>x</a:t>
                      </a:r>
                      <a:r>
                        <a:rPr kumimoji="0" lang="en-US" sz="1400" u="none" strike="noStrike" cap="none" normalizeH="0" baseline="0" dirty="0">
                          <a:ln>
                            <a:noFill/>
                          </a:ln>
                          <a:effectLst/>
                          <a:sym typeface="Helvetica Neue Light" charset="0"/>
                        </a:rPr>
                        <a:t> </a:t>
                      </a:r>
                      <a:r>
                        <a:rPr kumimoji="0" lang="en-US" sz="1400" u="none" strike="noStrike" cap="none" normalizeH="0" baseline="0" dirty="0" smtClean="0">
                          <a:ln>
                            <a:noFill/>
                          </a:ln>
                          <a:effectLst/>
                          <a:sym typeface="Helvetica Neue Light" charset="0"/>
                        </a:rPr>
                        <a:t>10</a:t>
                      </a:r>
                      <a:r>
                        <a:rPr kumimoji="0" lang="en-US" sz="1400" u="none" strike="noStrike" cap="none" normalizeH="0" baseline="30000" dirty="0" smtClean="0">
                          <a:ln>
                            <a:noFill/>
                          </a:ln>
                          <a:effectLst/>
                          <a:sym typeface="Helvetica Neue Light" charset="0"/>
                        </a:rPr>
                        <a:t>13</a:t>
                      </a:r>
                      <a:endParaRPr kumimoji="0" lang="en-US" sz="1400" b="0" i="0" u="none" strike="noStrike" cap="none" normalizeH="0" baseline="3000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p-in-n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9D7D3"/>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ALICE Drift</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defRPr/>
                      </a:pPr>
                      <a:r>
                        <a:rPr kumimoji="0" lang="en-US" sz="1400" u="none" strike="noStrike" cap="none" normalizeH="0" baseline="0" dirty="0" smtClean="0">
                          <a:ln>
                            <a:noFill/>
                          </a:ln>
                          <a:effectLst/>
                          <a:sym typeface="Helvetica Neue Light" charset="0"/>
                        </a:rPr>
                        <a:t>1.5 x 10</a:t>
                      </a:r>
                      <a:r>
                        <a:rPr kumimoji="0" lang="en-US" sz="1400" u="none" strike="noStrike" cap="none" normalizeH="0" baseline="30000" dirty="0" smtClean="0">
                          <a:ln>
                            <a:noFill/>
                          </a:ln>
                          <a:effectLst/>
                          <a:sym typeface="Helvetica Neue Light" charset="0"/>
                        </a:rPr>
                        <a:t>12</a:t>
                      </a:r>
                      <a:endParaRPr kumimoji="0" lang="en-US" sz="1400" b="0" i="0" u="none" strike="noStrike" cap="none" normalizeH="0" baseline="30000" dirty="0" smtClean="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p-in-n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9D7D3"/>
                    </a:solidFill>
                  </a:tcPr>
                </a:tc>
              </a:tr>
              <a:tr h="317904">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ALICE Strips</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defRPr/>
                      </a:pPr>
                      <a:r>
                        <a:rPr kumimoji="0" lang="en-US" sz="1400" u="none" strike="noStrike" cap="none" normalizeH="0" baseline="0" dirty="0" smtClean="0">
                          <a:ln>
                            <a:noFill/>
                          </a:ln>
                          <a:effectLst/>
                          <a:sym typeface="Helvetica Neue Light" charset="0"/>
                        </a:rPr>
                        <a:t>1.5 x 10</a:t>
                      </a:r>
                      <a:r>
                        <a:rPr kumimoji="0" lang="en-US" sz="1400" u="none" strike="noStrike" cap="none" normalizeH="0" baseline="30000" dirty="0" smtClean="0">
                          <a:ln>
                            <a:noFill/>
                          </a:ln>
                          <a:effectLst/>
                          <a:sym typeface="Helvetica Neue Light" charset="0"/>
                        </a:rPr>
                        <a:t>12</a:t>
                      </a:r>
                      <a:endParaRPr kumimoji="0" lang="en-US" sz="1400" b="0" i="0" u="none" strike="noStrike" cap="none" normalizeH="0" baseline="30000" dirty="0" smtClean="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
                          <a:srgbClr val="616161"/>
                        </a:buClr>
                        <a:buSzPct val="100000"/>
                        <a:buFont typeface="Helvetica Neue" charset="0"/>
                        <a:buNone/>
                        <a:tabLst/>
                      </a:pPr>
                      <a:r>
                        <a:rPr kumimoji="0" lang="en-US" sz="1400" u="none" strike="noStrike" cap="none" normalizeH="0" baseline="0" dirty="0" smtClean="0">
                          <a:ln>
                            <a:noFill/>
                          </a:ln>
                          <a:effectLst/>
                          <a:sym typeface="Helvetica Neue Light" charset="0"/>
                        </a:rPr>
                        <a:t>p-in-n</a:t>
                      </a:r>
                      <a:endParaRPr kumimoji="0" lang="en-US" sz="1400" b="0" i="0" u="none" strike="noStrike" cap="none" normalizeH="0" baseline="0" dirty="0">
                        <a:ln>
                          <a:noFill/>
                        </a:ln>
                        <a:solidFill>
                          <a:schemeClr val="tx1"/>
                        </a:solidFill>
                        <a:effectLst/>
                        <a:latin typeface="+mn-lt"/>
                        <a:ea typeface="Helvetica Neue Light" charset="0"/>
                        <a:cs typeface="Helvetica Neue Light" charset="0"/>
                        <a:sym typeface="Helvetica Neue Light" charset="0"/>
                      </a:endParaRPr>
                    </a:p>
                  </a:txBody>
                  <a:tcPr marL="26789" marR="26789" marT="26789" marB="2678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9D7D3"/>
                    </a:solidFill>
                  </a:tcPr>
                </a:tc>
              </a:tr>
            </a:tbl>
          </a:graphicData>
        </a:graphic>
      </p:graphicFrame>
      <p:sp>
        <p:nvSpPr>
          <p:cNvPr id="5" name="TextBox 4"/>
          <p:cNvSpPr txBox="1"/>
          <p:nvPr/>
        </p:nvSpPr>
        <p:spPr>
          <a:xfrm>
            <a:off x="6812594" y="6540361"/>
            <a:ext cx="844458" cy="261610"/>
          </a:xfrm>
          <a:prstGeom prst="rect">
            <a:avLst/>
          </a:prstGeom>
          <a:noFill/>
        </p:spPr>
        <p:txBody>
          <a:bodyPr wrap="none" rtlCol="0">
            <a:spAutoFit/>
          </a:bodyPr>
          <a:lstStyle/>
          <a:p>
            <a:r>
              <a:rPr lang="en-US" sz="1100" dirty="0">
                <a:solidFill>
                  <a:srgbClr val="292934"/>
                </a:solidFill>
              </a:rPr>
              <a:t>** per year</a:t>
            </a:r>
          </a:p>
        </p:txBody>
      </p:sp>
      <p:pic>
        <p:nvPicPr>
          <p:cNvPr id="6" name="Picture 5"/>
          <p:cNvPicPr>
            <a:picLocks noChangeAspect="1"/>
          </p:cNvPicPr>
          <p:nvPr/>
        </p:nvPicPr>
        <p:blipFill>
          <a:blip r:embed="rId2"/>
          <a:stretch>
            <a:fillRect/>
          </a:stretch>
        </p:blipFill>
        <p:spPr>
          <a:xfrm>
            <a:off x="6935543" y="1600200"/>
            <a:ext cx="3296153" cy="1010428"/>
          </a:xfrm>
          <a:prstGeom prst="rect">
            <a:avLst/>
          </a:prstGeom>
        </p:spPr>
      </p:pic>
      <p:pic>
        <p:nvPicPr>
          <p:cNvPr id="7" name="Picture 6"/>
          <p:cNvPicPr>
            <a:picLocks noChangeAspect="1"/>
          </p:cNvPicPr>
          <p:nvPr/>
        </p:nvPicPr>
        <p:blipFill>
          <a:blip r:embed="rId3"/>
          <a:stretch>
            <a:fillRect/>
          </a:stretch>
        </p:blipFill>
        <p:spPr>
          <a:xfrm>
            <a:off x="7484502" y="2852387"/>
            <a:ext cx="3166594" cy="1035615"/>
          </a:xfrm>
          <a:prstGeom prst="rect">
            <a:avLst/>
          </a:prstGeom>
        </p:spPr>
      </p:pic>
      <p:sp>
        <p:nvSpPr>
          <p:cNvPr id="8" name="TextBox 7"/>
          <p:cNvSpPr txBox="1"/>
          <p:nvPr/>
        </p:nvSpPr>
        <p:spPr>
          <a:xfrm>
            <a:off x="8719516" y="3941145"/>
            <a:ext cx="1488936" cy="215444"/>
          </a:xfrm>
          <a:prstGeom prst="rect">
            <a:avLst/>
          </a:prstGeom>
          <a:noFill/>
        </p:spPr>
        <p:txBody>
          <a:bodyPr wrap="none" rtlCol="0">
            <a:spAutoFit/>
          </a:bodyPr>
          <a:lstStyle/>
          <a:p>
            <a:r>
              <a:rPr lang="en-US" sz="800" i="1" dirty="0">
                <a:solidFill>
                  <a:srgbClr val="292934"/>
                </a:solidFill>
              </a:rPr>
              <a:t>G. </a:t>
            </a:r>
            <a:r>
              <a:rPr lang="en-US" sz="800" i="1" dirty="0" err="1">
                <a:solidFill>
                  <a:srgbClr val="292934"/>
                </a:solidFill>
              </a:rPr>
              <a:t>Kramberger</a:t>
            </a:r>
            <a:r>
              <a:rPr lang="en-US" sz="800" i="1" dirty="0">
                <a:solidFill>
                  <a:srgbClr val="292934"/>
                </a:solidFill>
              </a:rPr>
              <a:t>, Vertex 2012</a:t>
            </a:r>
          </a:p>
        </p:txBody>
      </p:sp>
      <p:sp>
        <p:nvSpPr>
          <p:cNvPr id="10" name="TextBox 9"/>
          <p:cNvSpPr txBox="1"/>
          <p:nvPr/>
        </p:nvSpPr>
        <p:spPr>
          <a:xfrm>
            <a:off x="6935543" y="4381446"/>
            <a:ext cx="3488038" cy="2062103"/>
          </a:xfrm>
          <a:prstGeom prst="rect">
            <a:avLst/>
          </a:prstGeom>
          <a:noFill/>
          <a:ln>
            <a:solidFill>
              <a:schemeClr val="tx1"/>
            </a:solidFill>
          </a:ln>
        </p:spPr>
        <p:txBody>
          <a:bodyPr wrap="square" rtlCol="0">
            <a:spAutoFit/>
          </a:bodyPr>
          <a:lstStyle/>
          <a:p>
            <a:r>
              <a:rPr lang="en-US" sz="1600" b="1" dirty="0">
                <a:solidFill>
                  <a:srgbClr val="292934"/>
                </a:solidFill>
              </a:rPr>
              <a:t>n-side readout (n-in-n, n-in-p):</a:t>
            </a:r>
          </a:p>
          <a:p>
            <a:pPr marL="285750" indent="-285750">
              <a:buFont typeface="Arial"/>
              <a:buChar char="•"/>
            </a:pPr>
            <a:r>
              <a:rPr lang="en-US" sz="1600" dirty="0">
                <a:solidFill>
                  <a:srgbClr val="292934"/>
                </a:solidFill>
              </a:rPr>
              <a:t>Depletion from segmented side (under-depleted operation possible)</a:t>
            </a:r>
          </a:p>
          <a:p>
            <a:pPr marL="285750" indent="-285750">
              <a:buFont typeface="Arial"/>
              <a:buChar char="•"/>
            </a:pPr>
            <a:r>
              <a:rPr lang="en-US" sz="1600" dirty="0">
                <a:solidFill>
                  <a:srgbClr val="292934"/>
                </a:solidFill>
              </a:rPr>
              <a:t>Electron collection</a:t>
            </a:r>
          </a:p>
          <a:p>
            <a:pPr marL="285750" indent="-285750">
              <a:buFont typeface="Arial"/>
              <a:buChar char="•"/>
            </a:pPr>
            <a:r>
              <a:rPr lang="en-US" sz="1600" dirty="0">
                <a:solidFill>
                  <a:srgbClr val="292934"/>
                </a:solidFill>
              </a:rPr>
              <a:t>Favorable combination of weighting field and </a:t>
            </a:r>
          </a:p>
          <a:p>
            <a:pPr marL="285750" indent="-285750">
              <a:buFont typeface="Arial"/>
              <a:buChar char="•"/>
            </a:pPr>
            <a:r>
              <a:rPr lang="en-US" sz="1600" dirty="0">
                <a:solidFill>
                  <a:srgbClr val="292934"/>
                </a:solidFill>
              </a:rPr>
              <a:t>Natural for p-type material</a:t>
            </a:r>
          </a:p>
        </p:txBody>
      </p:sp>
      <p:sp>
        <p:nvSpPr>
          <p:cNvPr id="9" name="Date Placeholder 8"/>
          <p:cNvSpPr>
            <a:spLocks noGrp="1"/>
          </p:cNvSpPr>
          <p:nvPr>
            <p:ph type="dt" sz="half" idx="10"/>
          </p:nvPr>
        </p:nvSpPr>
        <p:spPr/>
        <p:txBody>
          <a:bodyPr/>
          <a:lstStyle/>
          <a:p>
            <a:r>
              <a:rPr lang="en-US" smtClean="0"/>
              <a:t>ECFA HL LHC Experiments Workshop, Aix-les-Bains, 1-3 Oct. 2013 </a:t>
            </a:r>
            <a:endParaRPr lang="en-US"/>
          </a:p>
        </p:txBody>
      </p:sp>
      <p:sp>
        <p:nvSpPr>
          <p:cNvPr id="11" name="Footer Placeholder 10"/>
          <p:cNvSpPr>
            <a:spLocks noGrp="1"/>
          </p:cNvSpPr>
          <p:nvPr>
            <p:ph type="ftr" sz="quarter" idx="11"/>
          </p:nvPr>
        </p:nvSpPr>
        <p:spPr/>
        <p:txBody>
          <a:bodyPr/>
          <a:lstStyle/>
          <a:p>
            <a:r>
              <a:rPr lang="en-US" smtClean="0"/>
              <a:t>P. Riedler/CERN</a:t>
            </a:r>
            <a:endParaRPr lang="en-US"/>
          </a:p>
        </p:txBody>
      </p:sp>
      <p:sp>
        <p:nvSpPr>
          <p:cNvPr id="12" name="Slide Number Placeholder 11"/>
          <p:cNvSpPr>
            <a:spLocks noGrp="1"/>
          </p:cNvSpPr>
          <p:nvPr>
            <p:ph type="sldNum" sz="quarter" idx="12"/>
          </p:nvPr>
        </p:nvSpPr>
        <p:spPr/>
        <p:txBody>
          <a:bodyPr/>
          <a:lstStyle/>
          <a:p>
            <a:fld id="{9FAD8052-1974-B142-B990-88BA645BA3E4}" type="slidenum">
              <a:rPr lang="en-US" smtClean="0"/>
              <a:pPr/>
              <a:t>55</a:t>
            </a:fld>
            <a:endParaRPr lang="en-US"/>
          </a:p>
        </p:txBody>
      </p:sp>
    </p:spTree>
    <p:extLst>
      <p:ext uri="{BB962C8B-B14F-4D97-AF65-F5344CB8AC3E}">
        <p14:creationId xmlns:p14="http://schemas.microsoft.com/office/powerpoint/2010/main" val="11711559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Sensor </a:t>
            </a:r>
            <a:r>
              <a:rPr lang="en-US" dirty="0"/>
              <a:t>I</a:t>
            </a:r>
            <a:r>
              <a:rPr lang="en-US" dirty="0" smtClean="0"/>
              <a:t>ssues for the Upgrades </a:t>
            </a:r>
            <a:endParaRPr lang="en-US" dirty="0"/>
          </a:p>
        </p:txBody>
      </p:sp>
      <p:sp>
        <p:nvSpPr>
          <p:cNvPr id="3" name="Content Placeholder 2"/>
          <p:cNvSpPr>
            <a:spLocks noGrp="1"/>
          </p:cNvSpPr>
          <p:nvPr>
            <p:ph idx="1"/>
          </p:nvPr>
        </p:nvSpPr>
        <p:spPr>
          <a:xfrm>
            <a:off x="979439" y="1634112"/>
            <a:ext cx="4313363" cy="4778289"/>
          </a:xfrm>
        </p:spPr>
        <p:txBody>
          <a:bodyPr>
            <a:normAutofit fontScale="77500" lnSpcReduction="20000"/>
          </a:bodyPr>
          <a:lstStyle/>
          <a:p>
            <a:pPr>
              <a:lnSpc>
                <a:spcPct val="110000"/>
              </a:lnSpc>
            </a:pPr>
            <a:r>
              <a:rPr lang="en-US" b="1" dirty="0" smtClean="0"/>
              <a:t>Radiation damage </a:t>
            </a:r>
            <a:r>
              <a:rPr lang="en-US" dirty="0" smtClean="0"/>
              <a:t>will </a:t>
            </a:r>
            <a:r>
              <a:rPr lang="en-US" dirty="0"/>
              <a:t>increase to several 10</a:t>
            </a:r>
            <a:r>
              <a:rPr lang="en-US" baseline="30000" dirty="0"/>
              <a:t>16</a:t>
            </a:r>
            <a:r>
              <a:rPr lang="en-US" dirty="0"/>
              <a:t> </a:t>
            </a:r>
            <a:r>
              <a:rPr lang="en-US" dirty="0" err="1"/>
              <a:t>n</a:t>
            </a:r>
            <a:r>
              <a:rPr lang="en-US" baseline="-25000" dirty="0" err="1"/>
              <a:t>eq</a:t>
            </a:r>
            <a:r>
              <a:rPr lang="en-US" dirty="0"/>
              <a:t> cm</a:t>
            </a:r>
            <a:r>
              <a:rPr lang="en-US" baseline="30000" dirty="0"/>
              <a:t>-2</a:t>
            </a:r>
            <a:r>
              <a:rPr lang="en-US" dirty="0"/>
              <a:t> for the inner </a:t>
            </a:r>
            <a:r>
              <a:rPr lang="en-US" dirty="0" smtClean="0"/>
              <a:t>regions in ATLAS and CMS</a:t>
            </a:r>
            <a:endParaRPr lang="en-US" dirty="0"/>
          </a:p>
          <a:p>
            <a:pPr lvl="1">
              <a:lnSpc>
                <a:spcPct val="110000"/>
              </a:lnSpc>
            </a:pPr>
            <a:r>
              <a:rPr lang="en-US" dirty="0"/>
              <a:t>Example of common activities to develop radiation harder sensors within the RD50 collaboration</a:t>
            </a:r>
          </a:p>
          <a:p>
            <a:pPr lvl="1">
              <a:lnSpc>
                <a:spcPct val="110000"/>
              </a:lnSpc>
            </a:pPr>
            <a:r>
              <a:rPr lang="en-US" dirty="0" smtClean="0"/>
              <a:t>Operational requirements more demanding (low temperature and all related system aspects)</a:t>
            </a:r>
          </a:p>
          <a:p>
            <a:pPr lvl="1">
              <a:lnSpc>
                <a:spcPct val="110000"/>
              </a:lnSpc>
            </a:pPr>
            <a:endParaRPr lang="en-US" dirty="0" smtClean="0"/>
          </a:p>
          <a:p>
            <a:pPr>
              <a:lnSpc>
                <a:spcPct val="110000"/>
              </a:lnSpc>
            </a:pPr>
            <a:r>
              <a:rPr lang="en-US" b="1" dirty="0" smtClean="0"/>
              <a:t>Increased performance: </a:t>
            </a:r>
          </a:p>
          <a:p>
            <a:pPr lvl="1">
              <a:lnSpc>
                <a:spcPct val="110000"/>
              </a:lnSpc>
            </a:pPr>
            <a:r>
              <a:rPr lang="en-US" dirty="0" smtClean="0"/>
              <a:t>Higher granularity</a:t>
            </a:r>
          </a:p>
          <a:p>
            <a:pPr lvl="1">
              <a:lnSpc>
                <a:spcPct val="110000"/>
              </a:lnSpc>
            </a:pPr>
            <a:r>
              <a:rPr lang="en-US" dirty="0"/>
              <a:t>L</a:t>
            </a:r>
            <a:r>
              <a:rPr lang="en-US" dirty="0" smtClean="0"/>
              <a:t>ower material budget</a:t>
            </a:r>
          </a:p>
          <a:p>
            <a:pPr>
              <a:lnSpc>
                <a:spcPct val="110000"/>
              </a:lnSpc>
            </a:pPr>
            <a:endParaRPr lang="en-US" dirty="0" smtClean="0"/>
          </a:p>
          <a:p>
            <a:pPr>
              <a:lnSpc>
                <a:spcPct val="110000"/>
              </a:lnSpc>
            </a:pPr>
            <a:r>
              <a:rPr lang="en-US" b="1" dirty="0" smtClean="0"/>
              <a:t>Control and minimize cost</a:t>
            </a:r>
          </a:p>
          <a:p>
            <a:pPr lvl="1">
              <a:lnSpc>
                <a:spcPct val="110000"/>
              </a:lnSpc>
            </a:pPr>
            <a:r>
              <a:rPr lang="en-US" dirty="0" smtClean="0"/>
              <a:t>Large areas</a:t>
            </a:r>
          </a:p>
          <a:p>
            <a:pPr lvl="1">
              <a:lnSpc>
                <a:spcPct val="110000"/>
              </a:lnSpc>
            </a:pPr>
            <a:r>
              <a:rPr lang="en-US" dirty="0"/>
              <a:t>S</a:t>
            </a:r>
            <a:r>
              <a:rPr lang="en-US" dirty="0" smtClean="0"/>
              <a:t>table and timely production</a:t>
            </a:r>
            <a:endParaRPr lang="en-US" dirty="0"/>
          </a:p>
        </p:txBody>
      </p:sp>
      <p:sp>
        <p:nvSpPr>
          <p:cNvPr id="10" name="Date Placeholder 9"/>
          <p:cNvSpPr>
            <a:spLocks noGrp="1"/>
          </p:cNvSpPr>
          <p:nvPr>
            <p:ph type="dt" sz="half" idx="10"/>
          </p:nvPr>
        </p:nvSpPr>
        <p:spPr/>
        <p:txBody>
          <a:bodyPr/>
          <a:lstStyle/>
          <a:p>
            <a:r>
              <a:rPr lang="en-US" smtClean="0"/>
              <a:t>ECFA HL LHC Experiments Workshop, Aix-les-Bains, 1-3 Oct. 2013 </a:t>
            </a:r>
            <a:endParaRPr lang="en-US"/>
          </a:p>
        </p:txBody>
      </p:sp>
      <p:sp>
        <p:nvSpPr>
          <p:cNvPr id="11" name="Footer Placeholder 10"/>
          <p:cNvSpPr>
            <a:spLocks noGrp="1"/>
          </p:cNvSpPr>
          <p:nvPr>
            <p:ph type="ftr" sz="quarter" idx="11"/>
          </p:nvPr>
        </p:nvSpPr>
        <p:spPr/>
        <p:txBody>
          <a:bodyPr/>
          <a:lstStyle/>
          <a:p>
            <a:r>
              <a:rPr lang="en-US" smtClean="0"/>
              <a:t>P. Riedler/CERN</a:t>
            </a:r>
            <a:endParaRPr lang="en-US"/>
          </a:p>
        </p:txBody>
      </p:sp>
      <p:sp>
        <p:nvSpPr>
          <p:cNvPr id="13" name="Slide Number Placeholder 12"/>
          <p:cNvSpPr>
            <a:spLocks noGrp="1"/>
          </p:cNvSpPr>
          <p:nvPr>
            <p:ph type="sldNum" sz="quarter" idx="12"/>
          </p:nvPr>
        </p:nvSpPr>
        <p:spPr/>
        <p:txBody>
          <a:bodyPr/>
          <a:lstStyle/>
          <a:p>
            <a:fld id="{9FAD8052-1974-B142-B990-88BA645BA3E4}" type="slidenum">
              <a:rPr lang="en-US" smtClean="0"/>
              <a:pPr/>
              <a:t>56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27769370"/>
              </p:ext>
            </p:extLst>
          </p:nvPr>
        </p:nvGraphicFramePr>
        <p:xfrm>
          <a:off x="6453216" y="1725021"/>
          <a:ext cx="3870798" cy="4507784"/>
        </p:xfrm>
        <a:graphic>
          <a:graphicData uri="http://schemas.openxmlformats.org/drawingml/2006/table">
            <a:tbl>
              <a:tblPr firstRow="1" bandRow="1">
                <a:tableStyleId>{17292A2E-F333-43FB-9621-5CBBE7FDCDCB}</a:tableStyleId>
              </a:tblPr>
              <a:tblGrid>
                <a:gridCol w="1290266"/>
                <a:gridCol w="1290266"/>
                <a:gridCol w="1290266"/>
              </a:tblGrid>
              <a:tr h="563473">
                <a:tc>
                  <a:txBody>
                    <a:bodyPr/>
                    <a:lstStyle/>
                    <a:p>
                      <a:r>
                        <a:rPr lang="en-US" sz="1400" dirty="0" smtClean="0"/>
                        <a:t>Upgrades</a:t>
                      </a:r>
                      <a:endParaRPr lang="en-US" sz="1400" dirty="0"/>
                    </a:p>
                  </a:txBody>
                  <a:tcPr/>
                </a:tc>
                <a:tc>
                  <a:txBody>
                    <a:bodyPr/>
                    <a:lstStyle/>
                    <a:p>
                      <a:pPr algn="ctr"/>
                      <a:r>
                        <a:rPr lang="en-US" sz="1400" dirty="0" smtClean="0"/>
                        <a:t>Area</a:t>
                      </a:r>
                      <a:endParaRPr lang="en-US" sz="1400" dirty="0"/>
                    </a:p>
                  </a:txBody>
                  <a:tcPr/>
                </a:tc>
                <a:tc>
                  <a:txBody>
                    <a:bodyPr/>
                    <a:lstStyle/>
                    <a:p>
                      <a:pPr algn="ctr"/>
                      <a:r>
                        <a:rPr lang="en-US" sz="1400" dirty="0" smtClean="0"/>
                        <a:t>Baseline</a:t>
                      </a:r>
                      <a:r>
                        <a:rPr lang="en-US" sz="1400" baseline="0" dirty="0" smtClean="0"/>
                        <a:t> s</a:t>
                      </a:r>
                      <a:r>
                        <a:rPr lang="en-US" sz="1400" dirty="0" smtClean="0"/>
                        <a:t>ensor type</a:t>
                      </a:r>
                      <a:endParaRPr lang="en-US" sz="1400" dirty="0"/>
                    </a:p>
                  </a:txBody>
                  <a:tcPr/>
                </a:tc>
              </a:tr>
              <a:tr h="563473">
                <a:tc>
                  <a:txBody>
                    <a:bodyPr/>
                    <a:lstStyle/>
                    <a:p>
                      <a:r>
                        <a:rPr lang="en-US" sz="1400" dirty="0" smtClean="0"/>
                        <a:t>ALICE ITS</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10.3 m</a:t>
                      </a:r>
                      <a:r>
                        <a:rPr lang="en-US" sz="1400" baseline="30000" dirty="0" smtClean="0"/>
                        <a:t>2</a:t>
                      </a:r>
                    </a:p>
                    <a:p>
                      <a:pPr algn="ctr"/>
                      <a:endParaRPr lang="en-US" sz="1400" dirty="0"/>
                    </a:p>
                  </a:txBody>
                  <a:tcPr/>
                </a:tc>
                <a:tc>
                  <a:txBody>
                    <a:bodyPr/>
                    <a:lstStyle/>
                    <a:p>
                      <a:pPr algn="ctr"/>
                      <a:r>
                        <a:rPr lang="en-US" sz="1400" dirty="0" smtClean="0"/>
                        <a:t>CMOS</a:t>
                      </a:r>
                      <a:endParaRPr lang="en-US" sz="1400" dirty="0"/>
                    </a:p>
                  </a:txBody>
                  <a:tcPr/>
                </a:tc>
              </a:tr>
              <a:tr h="563473">
                <a:tc>
                  <a:txBody>
                    <a:bodyPr/>
                    <a:lstStyle/>
                    <a:p>
                      <a:r>
                        <a:rPr lang="en-US" sz="1400" dirty="0" smtClean="0"/>
                        <a:t>ATLAS Pixel</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8.2 m</a:t>
                      </a:r>
                      <a:r>
                        <a:rPr lang="en-US" sz="1400" baseline="30000" dirty="0" smtClean="0"/>
                        <a:t>2</a:t>
                      </a:r>
                    </a:p>
                    <a:p>
                      <a:pPr algn="ctr"/>
                      <a:endParaRPr lang="en-US" sz="1400" dirty="0"/>
                    </a:p>
                  </a:txBody>
                  <a:tcPr/>
                </a:tc>
                <a:tc>
                  <a:txBody>
                    <a:bodyPr/>
                    <a:lstStyle/>
                    <a:p>
                      <a:pPr algn="ctr"/>
                      <a:r>
                        <a:rPr lang="en-US" sz="1400" i="1" dirty="0" smtClean="0"/>
                        <a:t>n-in-p</a:t>
                      </a:r>
                      <a:endParaRPr lang="en-US" sz="1400" i="1" dirty="0"/>
                    </a:p>
                  </a:txBody>
                  <a:tcPr/>
                </a:tc>
              </a:tr>
              <a:tr h="563473">
                <a:tc>
                  <a:txBody>
                    <a:bodyPr/>
                    <a:lstStyle/>
                    <a:p>
                      <a:r>
                        <a:rPr lang="en-US" sz="1400" dirty="0" smtClean="0"/>
                        <a:t>ATLAS Strips</a:t>
                      </a:r>
                      <a:endParaRPr lang="en-US" sz="1400" dirty="0"/>
                    </a:p>
                  </a:txBody>
                  <a:tcPr/>
                </a:tc>
                <a:tc>
                  <a:txBody>
                    <a:bodyPr/>
                    <a:lstStyle/>
                    <a:p>
                      <a:pPr algn="ctr"/>
                      <a:r>
                        <a:rPr lang="en-US" sz="1400" dirty="0" smtClean="0"/>
                        <a:t>193 m</a:t>
                      </a:r>
                      <a:r>
                        <a:rPr lang="en-US" sz="1400" baseline="30000" dirty="0" smtClean="0"/>
                        <a:t>2</a:t>
                      </a:r>
                      <a:endParaRPr lang="en-US" sz="1400" baseline="30000" dirty="0"/>
                    </a:p>
                  </a:txBody>
                  <a:tcPr/>
                </a:tc>
                <a:tc>
                  <a:txBody>
                    <a:bodyPr/>
                    <a:lstStyle/>
                    <a:p>
                      <a:pPr algn="ctr"/>
                      <a:r>
                        <a:rPr lang="en-US" sz="1400" dirty="0" smtClean="0"/>
                        <a:t>n-in-p</a:t>
                      </a:r>
                      <a:endParaRPr lang="en-US" sz="1400" dirty="0"/>
                    </a:p>
                  </a:txBody>
                  <a:tcPr/>
                </a:tc>
              </a:tr>
              <a:tr h="563473">
                <a:tc>
                  <a:txBody>
                    <a:bodyPr/>
                    <a:lstStyle/>
                    <a:p>
                      <a:r>
                        <a:rPr lang="en-US" sz="1400" dirty="0" smtClean="0"/>
                        <a:t>CMS Pixel</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4.6 m</a:t>
                      </a:r>
                      <a:r>
                        <a:rPr lang="en-US" sz="1400" baseline="30000" dirty="0" smtClean="0"/>
                        <a:t>2</a:t>
                      </a:r>
                    </a:p>
                    <a:p>
                      <a:pPr algn="ctr"/>
                      <a:endParaRPr lang="en-US" sz="1400" dirty="0"/>
                    </a:p>
                  </a:txBody>
                  <a:tcPr/>
                </a:tc>
                <a:tc>
                  <a:txBody>
                    <a:bodyPr/>
                    <a:lstStyle/>
                    <a:p>
                      <a:pPr algn="ctr"/>
                      <a:r>
                        <a:rPr lang="en-US" sz="1400" i="1" dirty="0" smtClean="0"/>
                        <a:t>n-in-p</a:t>
                      </a:r>
                      <a:endParaRPr lang="en-US" sz="1400" i="1" dirty="0"/>
                    </a:p>
                  </a:txBody>
                  <a:tcPr/>
                </a:tc>
              </a:tr>
              <a:tr h="563473">
                <a:tc>
                  <a:txBody>
                    <a:bodyPr/>
                    <a:lstStyle/>
                    <a:p>
                      <a:r>
                        <a:rPr lang="en-US" sz="1400" dirty="0" smtClean="0"/>
                        <a:t>CMS Strips</a:t>
                      </a:r>
                    </a:p>
                  </a:txBody>
                  <a:tcPr/>
                </a:tc>
                <a:tc>
                  <a:txBody>
                    <a:bodyPr/>
                    <a:lstStyle/>
                    <a:p>
                      <a:pPr algn="ctr"/>
                      <a:r>
                        <a:rPr lang="en-US" sz="1400" dirty="0" smtClean="0"/>
                        <a:t>218 m</a:t>
                      </a:r>
                      <a:r>
                        <a:rPr lang="en-US" sz="1400" baseline="30000" dirty="0" smtClean="0"/>
                        <a:t>2</a:t>
                      </a:r>
                      <a:endParaRPr lang="en-US" sz="1400" baseline="30000" dirty="0"/>
                    </a:p>
                  </a:txBody>
                  <a:tcPr/>
                </a:tc>
                <a:tc>
                  <a:txBody>
                    <a:bodyPr/>
                    <a:lstStyle/>
                    <a:p>
                      <a:pPr algn="ctr"/>
                      <a:r>
                        <a:rPr lang="en-US" sz="1400" dirty="0" smtClean="0"/>
                        <a:t>n-in-p</a:t>
                      </a:r>
                      <a:endParaRPr lang="en-US" sz="1400" dirty="0"/>
                    </a:p>
                  </a:txBody>
                  <a:tcPr/>
                </a:tc>
              </a:tr>
              <a:tr h="563473">
                <a:tc>
                  <a:txBody>
                    <a:bodyPr/>
                    <a:lstStyle/>
                    <a:p>
                      <a:r>
                        <a:rPr lang="en-US" sz="1400" dirty="0" err="1" smtClean="0"/>
                        <a:t>LHCb</a:t>
                      </a:r>
                      <a:r>
                        <a:rPr lang="en-US" sz="1400" dirty="0" smtClean="0"/>
                        <a:t> VELO</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0.15 m</a:t>
                      </a:r>
                      <a:r>
                        <a:rPr lang="en-US" sz="1400" baseline="30000" dirty="0" smtClean="0"/>
                        <a:t>2 </a:t>
                      </a:r>
                      <a:endParaRPr lang="en-US" sz="1400" baseline="0" dirty="0" smtClean="0"/>
                    </a:p>
                    <a:p>
                      <a:pPr algn="ctr"/>
                      <a:endParaRPr lang="en-US" sz="1400" dirty="0"/>
                    </a:p>
                  </a:txBody>
                  <a:tcPr/>
                </a:tc>
                <a:tc>
                  <a:txBody>
                    <a:bodyPr/>
                    <a:lstStyle/>
                    <a:p>
                      <a:pPr algn="ctr"/>
                      <a:r>
                        <a:rPr lang="en-US" sz="1400" i="1" dirty="0" smtClean="0"/>
                        <a:t>n-in-p</a:t>
                      </a:r>
                      <a:endParaRPr lang="en-US" sz="1400" i="1" dirty="0"/>
                    </a:p>
                  </a:txBody>
                  <a:tcPr/>
                </a:tc>
              </a:tr>
              <a:tr h="563473">
                <a:tc>
                  <a:txBody>
                    <a:bodyPr/>
                    <a:lstStyle/>
                    <a:p>
                      <a:r>
                        <a:rPr lang="en-US" sz="1400" dirty="0" err="1" smtClean="0"/>
                        <a:t>LHCb</a:t>
                      </a:r>
                      <a:r>
                        <a:rPr lang="en-US" sz="1400" dirty="0" smtClean="0"/>
                        <a:t> UT</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5 m</a:t>
                      </a:r>
                      <a:r>
                        <a:rPr lang="en-US" sz="1400" baseline="30000" dirty="0" smtClean="0"/>
                        <a:t>2</a:t>
                      </a:r>
                    </a:p>
                  </a:txBody>
                  <a:tcPr/>
                </a:tc>
                <a:tc>
                  <a:txBody>
                    <a:bodyPr/>
                    <a:lstStyle/>
                    <a:p>
                      <a:pPr algn="ctr"/>
                      <a:r>
                        <a:rPr lang="en-US" sz="1400" i="0" u="sng" dirty="0" smtClean="0"/>
                        <a:t>n-in-p</a:t>
                      </a:r>
                      <a:endParaRPr lang="en-US" sz="1400" i="0" u="sng" dirty="0"/>
                    </a:p>
                  </a:txBody>
                  <a:tcPr/>
                </a:tc>
              </a:tr>
            </a:tbl>
          </a:graphicData>
        </a:graphic>
      </p:graphicFrame>
    </p:spTree>
    <p:extLst>
      <p:ext uri="{BB962C8B-B14F-4D97-AF65-F5344CB8AC3E}">
        <p14:creationId xmlns:p14="http://schemas.microsoft.com/office/powerpoint/2010/main" val="20091403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9FAD8052-1974-B142-B990-88BA645BA3E4}" type="slidenum">
              <a:rPr lang="en-US" smtClean="0"/>
              <a:pPr/>
              <a:t>57</a:t>
            </a:fld>
            <a:endParaRPr lang="en-US"/>
          </a:p>
        </p:txBody>
      </p:sp>
      <p:sp>
        <p:nvSpPr>
          <p:cNvPr id="4" name="Footer Placeholder 3"/>
          <p:cNvSpPr>
            <a:spLocks noGrp="1"/>
          </p:cNvSpPr>
          <p:nvPr>
            <p:ph type="ftr" sz="quarter" idx="12"/>
          </p:nvPr>
        </p:nvSpPr>
        <p:spPr/>
        <p:txBody>
          <a:bodyPr/>
          <a:lstStyle/>
          <a:p>
            <a:r>
              <a:rPr lang="en-US" smtClean="0"/>
              <a:t>P. Riedler/CERN</a:t>
            </a:r>
            <a:endParaRPr lang="en-US"/>
          </a:p>
        </p:txBody>
      </p:sp>
      <p:sp>
        <p:nvSpPr>
          <p:cNvPr id="8193" name="Rectangle 1"/>
          <p:cNvSpPr>
            <a:spLocks noGrp="1" noChangeArrowheads="1"/>
          </p:cNvSpPr>
          <p:nvPr>
            <p:ph type="title" idx="4294967295"/>
          </p:nvPr>
        </p:nvSpPr>
        <p:spPr>
          <a:xfrm>
            <a:off x="0" y="0"/>
            <a:ext cx="12192000" cy="731520"/>
          </a:xfrm>
          <a:ln/>
        </p:spPr>
        <p:txBody>
          <a:bodyPr vert="horz" lIns="82945" tIns="35203" rIns="82945" bIns="41473" rtlCol="0" anchor="ctr">
            <a:normAutofit/>
          </a:bodyPr>
          <a:lstStyle/>
          <a:p>
            <a:pP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r>
              <a:rPr lang="en-GB" dirty="0"/>
              <a:t>3D S</a:t>
            </a:r>
            <a:r>
              <a:rPr lang="en-GB" dirty="0" smtClean="0"/>
              <a:t>ensors</a:t>
            </a:r>
            <a:endParaRPr lang="en-GB" dirty="0"/>
          </a:p>
        </p:txBody>
      </p:sp>
      <p:sp>
        <p:nvSpPr>
          <p:cNvPr id="5" name="Content Placeholder 4"/>
          <p:cNvSpPr>
            <a:spLocks noGrp="1"/>
          </p:cNvSpPr>
          <p:nvPr>
            <p:ph idx="4294967295"/>
          </p:nvPr>
        </p:nvSpPr>
        <p:spPr>
          <a:xfrm>
            <a:off x="740228" y="2832282"/>
            <a:ext cx="4837113" cy="3255009"/>
          </a:xfrm>
        </p:spPr>
        <p:txBody>
          <a:bodyPr>
            <a:noAutofit/>
          </a:bodyPr>
          <a:lstStyle/>
          <a:p>
            <a:pPr marL="0" indent="0">
              <a:lnSpc>
                <a:spcPct val="110000"/>
              </a:lnSpc>
              <a:spcBef>
                <a:spcPts val="750"/>
              </a:spcBef>
              <a:buSzPct val="100000"/>
              <a:buNone/>
            </a:pPr>
            <a:r>
              <a:rPr lang="en-US" sz="1800" b="0" dirty="0">
                <a:solidFill>
                  <a:schemeClr val="accent6">
                    <a:lumMod val="50000"/>
                  </a:schemeClr>
                </a:solidFill>
                <a:sym typeface="Arial" charset="0"/>
              </a:rPr>
              <a:t>Both electrode types are processed inside the detector bulk </a:t>
            </a:r>
          </a:p>
          <a:p>
            <a:pPr marL="0" indent="0">
              <a:lnSpc>
                <a:spcPct val="110000"/>
              </a:lnSpc>
              <a:spcBef>
                <a:spcPts val="750"/>
              </a:spcBef>
              <a:buSzPct val="100000"/>
              <a:buNone/>
            </a:pPr>
            <a:r>
              <a:rPr lang="en-US" sz="1800" b="0" dirty="0">
                <a:solidFill>
                  <a:srgbClr val="002060"/>
                </a:solidFill>
                <a:sym typeface="Arial" charset="0"/>
              </a:rPr>
              <a:t>Max. drift and depletion distance set by electrode spacing - reduced collection time and depletion voltage</a:t>
            </a:r>
          </a:p>
          <a:p>
            <a:pPr marL="0" indent="0">
              <a:lnSpc>
                <a:spcPct val="110000"/>
              </a:lnSpc>
              <a:spcBef>
                <a:spcPts val="750"/>
              </a:spcBef>
              <a:buSzPct val="100000"/>
              <a:buNone/>
            </a:pPr>
            <a:r>
              <a:rPr lang="en-US" sz="1800" b="0" dirty="0">
                <a:solidFill>
                  <a:schemeClr val="accent6">
                    <a:lumMod val="50000"/>
                  </a:schemeClr>
                </a:solidFill>
                <a:cs typeface="Lucida Grande" charset="0"/>
                <a:sym typeface="Arial" charset="0"/>
              </a:rPr>
              <a:t>Very good performance at high </a:t>
            </a:r>
            <a:r>
              <a:rPr lang="en-US" sz="1800" b="0" dirty="0" err="1">
                <a:solidFill>
                  <a:schemeClr val="accent6">
                    <a:lumMod val="50000"/>
                  </a:schemeClr>
                </a:solidFill>
                <a:cs typeface="Lucida Grande" charset="0"/>
                <a:sym typeface="Arial" charset="0"/>
              </a:rPr>
              <a:t>fluences</a:t>
            </a:r>
            <a:endParaRPr lang="en-US" sz="1800" b="0" dirty="0">
              <a:solidFill>
                <a:schemeClr val="accent6">
                  <a:lumMod val="50000"/>
                </a:schemeClr>
              </a:solidFill>
              <a:cs typeface="Lucida Grande" charset="0"/>
              <a:sym typeface="Arial" charset="0"/>
            </a:endParaRPr>
          </a:p>
          <a:p>
            <a:pPr marL="0" indent="0">
              <a:lnSpc>
                <a:spcPct val="110000"/>
              </a:lnSpc>
              <a:spcBef>
                <a:spcPts val="750"/>
              </a:spcBef>
              <a:buSzPct val="100000"/>
              <a:buNone/>
            </a:pPr>
            <a:r>
              <a:rPr lang="en-US" sz="1800" b="0" dirty="0">
                <a:solidFill>
                  <a:srgbClr val="002060"/>
                </a:solidFill>
                <a:cs typeface="Lucida Grande" charset="0"/>
                <a:sym typeface="Arial" charset="0"/>
              </a:rPr>
              <a:t>Production time and complexity to be investigated for larger scale production</a:t>
            </a:r>
          </a:p>
          <a:p>
            <a:pPr marL="0" indent="0">
              <a:lnSpc>
                <a:spcPct val="110000"/>
              </a:lnSpc>
              <a:spcBef>
                <a:spcPts val="750"/>
              </a:spcBef>
              <a:buSzPct val="100000"/>
              <a:buNone/>
            </a:pPr>
            <a:r>
              <a:rPr lang="en-US" sz="1800" b="0" dirty="0">
                <a:solidFill>
                  <a:schemeClr val="accent6">
                    <a:lumMod val="50000"/>
                  </a:schemeClr>
                </a:solidFill>
                <a:cs typeface="Lucida Grande" charset="0"/>
                <a:sym typeface="Arial" charset="0"/>
              </a:rPr>
              <a:t>Used in ATLAS IBL</a:t>
            </a:r>
          </a:p>
          <a:p>
            <a:pPr marL="0" indent="0">
              <a:lnSpc>
                <a:spcPct val="110000"/>
              </a:lnSpc>
              <a:buNone/>
            </a:pPr>
            <a:endParaRPr lang="en-US" sz="18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73100" y="1045155"/>
            <a:ext cx="4626171" cy="1371857"/>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 name="Rectangle 2"/>
          <p:cNvSpPr/>
          <p:nvPr/>
        </p:nvSpPr>
        <p:spPr>
          <a:xfrm>
            <a:off x="6954510" y="4612906"/>
            <a:ext cx="4540804" cy="1342675"/>
          </a:xfrm>
          <a:prstGeom prst="rect">
            <a:avLst/>
          </a:prstGeom>
        </p:spPr>
        <p:txBody>
          <a:bodyPr wrap="square">
            <a:spAutoFit/>
          </a:bodyPr>
          <a:lstStyle/>
          <a:p>
            <a:pPr marL="14032">
              <a:lnSpc>
                <a:spcPct val="110000"/>
              </a:lnSpc>
            </a:pPr>
            <a:r>
              <a:rPr lang="en-US" sz="1400" dirty="0">
                <a:solidFill>
                  <a:srgbClr val="292934"/>
                </a:solidFill>
              </a:rPr>
              <a:t>ATLAS IBL Sensor (</a:t>
            </a:r>
            <a:r>
              <a:rPr lang="en-US" sz="1400" dirty="0">
                <a:solidFill>
                  <a:srgbClr val="292934"/>
                </a:solidFill>
                <a:ea typeface="ＭＳ Ｐゴシック" charset="0"/>
                <a:cs typeface="Arial" charset="0"/>
                <a:sym typeface="Arial" charset="0"/>
              </a:rPr>
              <a:t>Threshold: 1600 e</a:t>
            </a:r>
            <a:endParaRPr lang="en-US" sz="1400" dirty="0">
              <a:solidFill>
                <a:srgbClr val="292934"/>
              </a:solidFill>
              <a:ea typeface="ＭＳ Ｐゴシック" charset="0"/>
              <a:cs typeface="Lucida Grande" charset="0"/>
              <a:sym typeface="Arial" charset="0"/>
            </a:endParaRPr>
          </a:p>
          <a:p>
            <a:pPr marL="14032">
              <a:lnSpc>
                <a:spcPct val="110000"/>
              </a:lnSpc>
            </a:pPr>
            <a:r>
              <a:rPr lang="en-US" sz="1400" dirty="0">
                <a:solidFill>
                  <a:srgbClr val="292934"/>
                </a:solidFill>
                <a:ea typeface="ＭＳ Ｐゴシック" charset="0"/>
                <a:cs typeface="Arial" charset="0"/>
                <a:sym typeface="Arial" charset="0"/>
              </a:rPr>
              <a:t>proton-</a:t>
            </a:r>
            <a:r>
              <a:rPr lang="en-US" sz="1400" dirty="0" err="1">
                <a:solidFill>
                  <a:srgbClr val="292934"/>
                </a:solidFill>
                <a:ea typeface="ＭＳ Ｐゴシック" charset="0"/>
                <a:cs typeface="Arial" charset="0"/>
                <a:sym typeface="Arial" charset="0"/>
              </a:rPr>
              <a:t>irrad</a:t>
            </a:r>
            <a:r>
              <a:rPr lang="en-US" sz="1400" dirty="0">
                <a:solidFill>
                  <a:srgbClr val="292934"/>
                </a:solidFill>
                <a:ea typeface="ＭＳ Ｐゴシック" charset="0"/>
                <a:cs typeface="Arial" charset="0"/>
                <a:sym typeface="Arial" charset="0"/>
              </a:rPr>
              <a:t>: 5x10</a:t>
            </a:r>
            <a:r>
              <a:rPr lang="en-US" sz="1400" baseline="30000" dirty="0">
                <a:solidFill>
                  <a:srgbClr val="292934"/>
                </a:solidFill>
                <a:ea typeface="ＭＳ Ｐゴシック" charset="0"/>
                <a:cs typeface="Arial" charset="0"/>
                <a:sym typeface="Arial" charset="0"/>
              </a:rPr>
              <a:t>15</a:t>
            </a:r>
            <a:r>
              <a:rPr lang="en-US" sz="1400" dirty="0">
                <a:solidFill>
                  <a:srgbClr val="292934"/>
                </a:solidFill>
                <a:ea typeface="ＭＳ Ｐゴシック" charset="0"/>
                <a:cs typeface="Arial" charset="0"/>
                <a:sym typeface="Arial" charset="0"/>
              </a:rPr>
              <a:t> </a:t>
            </a:r>
            <a:r>
              <a:rPr lang="en-US" sz="1400" dirty="0" err="1">
                <a:solidFill>
                  <a:srgbClr val="292934"/>
                </a:solidFill>
                <a:ea typeface="ＭＳ Ｐゴシック" charset="0"/>
                <a:cs typeface="Arial" charset="0"/>
                <a:sym typeface="Arial" charset="0"/>
              </a:rPr>
              <a:t>n</a:t>
            </a:r>
            <a:r>
              <a:rPr lang="en-US" sz="1400" baseline="-21000" dirty="0" err="1">
                <a:solidFill>
                  <a:srgbClr val="292934"/>
                </a:solidFill>
                <a:ea typeface="ＭＳ Ｐゴシック" charset="0"/>
                <a:cs typeface="Arial" charset="0"/>
                <a:sym typeface="Arial" charset="0"/>
              </a:rPr>
              <a:t>eq</a:t>
            </a:r>
            <a:r>
              <a:rPr lang="en-US" sz="1400" dirty="0">
                <a:solidFill>
                  <a:srgbClr val="292934"/>
                </a:solidFill>
                <a:ea typeface="ＭＳ Ｐゴシック" charset="0"/>
                <a:cs typeface="Arial" charset="0"/>
                <a:sym typeface="Arial" charset="0"/>
              </a:rPr>
              <a:t>/cm</a:t>
            </a:r>
            <a:r>
              <a:rPr lang="en-US" sz="1400" baseline="30000" dirty="0">
                <a:solidFill>
                  <a:srgbClr val="292934"/>
                </a:solidFill>
                <a:ea typeface="ＭＳ Ｐゴシック" charset="0"/>
                <a:cs typeface="Arial" charset="0"/>
                <a:sym typeface="Arial" charset="0"/>
              </a:rPr>
              <a:t>2</a:t>
            </a:r>
            <a:r>
              <a:rPr lang="en-US" sz="1400" dirty="0">
                <a:solidFill>
                  <a:srgbClr val="292934"/>
                </a:solidFill>
                <a:ea typeface="ＭＳ Ｐゴシック" charset="0"/>
                <a:cs typeface="Arial" charset="0"/>
                <a:sym typeface="Arial" charset="0"/>
              </a:rPr>
              <a:t> with 24 MeV protons</a:t>
            </a:r>
            <a:endParaRPr lang="en-US" sz="1400" dirty="0">
              <a:solidFill>
                <a:srgbClr val="292934"/>
              </a:solidFill>
              <a:ea typeface="ＭＳ Ｐゴシック" charset="0"/>
              <a:cs typeface="Lucida Grande" charset="0"/>
              <a:sym typeface="Arial" charset="0"/>
            </a:endParaRPr>
          </a:p>
          <a:p>
            <a:pPr marL="14032">
              <a:lnSpc>
                <a:spcPct val="110000"/>
              </a:lnSpc>
            </a:pPr>
            <a:r>
              <a:rPr lang="en-US" sz="1400" dirty="0">
                <a:solidFill>
                  <a:srgbClr val="292934"/>
                </a:solidFill>
                <a:ea typeface="ＭＳ Ｐゴシック" charset="0"/>
                <a:cs typeface="Arial" charset="0"/>
                <a:sym typeface="Arial" charset="0"/>
              </a:rPr>
              <a:t>neutron-</a:t>
            </a:r>
            <a:r>
              <a:rPr lang="en-US" sz="1400" dirty="0" err="1">
                <a:solidFill>
                  <a:srgbClr val="292934"/>
                </a:solidFill>
                <a:ea typeface="ＭＳ Ｐゴシック" charset="0"/>
                <a:cs typeface="Arial" charset="0"/>
                <a:sym typeface="Arial" charset="0"/>
              </a:rPr>
              <a:t>irrad</a:t>
            </a:r>
            <a:r>
              <a:rPr lang="en-US" sz="1400" dirty="0">
                <a:solidFill>
                  <a:srgbClr val="292934"/>
                </a:solidFill>
                <a:ea typeface="ＭＳ Ｐゴシック" charset="0"/>
                <a:cs typeface="Arial" charset="0"/>
                <a:sym typeface="Arial" charset="0"/>
              </a:rPr>
              <a:t>: 5x10</a:t>
            </a:r>
            <a:r>
              <a:rPr lang="en-US" sz="1400" baseline="30000" dirty="0">
                <a:solidFill>
                  <a:srgbClr val="292934"/>
                </a:solidFill>
                <a:ea typeface="ＭＳ Ｐゴシック" charset="0"/>
                <a:cs typeface="Arial" charset="0"/>
                <a:sym typeface="Arial" charset="0"/>
              </a:rPr>
              <a:t>15</a:t>
            </a:r>
            <a:r>
              <a:rPr lang="en-US" sz="1400" dirty="0">
                <a:solidFill>
                  <a:srgbClr val="292934"/>
                </a:solidFill>
                <a:ea typeface="ＭＳ Ｐゴシック" charset="0"/>
                <a:cs typeface="Arial" charset="0"/>
                <a:sym typeface="Arial" charset="0"/>
              </a:rPr>
              <a:t> </a:t>
            </a:r>
            <a:r>
              <a:rPr lang="en-US" sz="1400" dirty="0" err="1">
                <a:solidFill>
                  <a:srgbClr val="292934"/>
                </a:solidFill>
                <a:ea typeface="ＭＳ Ｐゴシック" charset="0"/>
                <a:cs typeface="Arial" charset="0"/>
                <a:sym typeface="Arial" charset="0"/>
              </a:rPr>
              <a:t>n</a:t>
            </a:r>
            <a:r>
              <a:rPr lang="en-US" sz="1400" baseline="-21000" dirty="0" err="1">
                <a:solidFill>
                  <a:srgbClr val="292934"/>
                </a:solidFill>
                <a:ea typeface="ＭＳ Ｐゴシック" charset="0"/>
                <a:cs typeface="Arial" charset="0"/>
                <a:sym typeface="Arial" charset="0"/>
              </a:rPr>
              <a:t>eq</a:t>
            </a:r>
            <a:r>
              <a:rPr lang="en-US" sz="1400" dirty="0">
                <a:solidFill>
                  <a:srgbClr val="292934"/>
                </a:solidFill>
                <a:ea typeface="ＭＳ Ｐゴシック" charset="0"/>
                <a:cs typeface="Arial" charset="0"/>
                <a:sym typeface="Arial" charset="0"/>
              </a:rPr>
              <a:t>/cm</a:t>
            </a:r>
            <a:r>
              <a:rPr lang="en-US" sz="1400" baseline="30000" dirty="0">
                <a:solidFill>
                  <a:srgbClr val="292934"/>
                </a:solidFill>
                <a:ea typeface="ＭＳ Ｐゴシック" charset="0"/>
                <a:cs typeface="Arial" charset="0"/>
                <a:sym typeface="Arial" charset="0"/>
              </a:rPr>
              <a:t>2</a:t>
            </a:r>
            <a:r>
              <a:rPr lang="en-US" sz="1400" dirty="0">
                <a:solidFill>
                  <a:srgbClr val="292934"/>
                </a:solidFill>
                <a:ea typeface="ＭＳ Ｐゴシック" charset="0"/>
                <a:cs typeface="Arial" charset="0"/>
                <a:sym typeface="Arial" charset="0"/>
              </a:rPr>
              <a:t> by nuclear reactor</a:t>
            </a:r>
            <a:r>
              <a:rPr lang="en-US" sz="1400" dirty="0">
                <a:solidFill>
                  <a:srgbClr val="292934"/>
                </a:solidFill>
                <a:sym typeface="Arial" charset="0"/>
              </a:rPr>
              <a:t>)</a:t>
            </a:r>
          </a:p>
          <a:p>
            <a:pPr marL="14032">
              <a:lnSpc>
                <a:spcPct val="110000"/>
              </a:lnSpc>
            </a:pPr>
            <a:endParaRPr lang="en-US" sz="900" i="1" dirty="0">
              <a:solidFill>
                <a:srgbClr val="292934"/>
              </a:solidFill>
              <a:sym typeface="Arial" charset="0"/>
            </a:endParaRPr>
          </a:p>
          <a:p>
            <a:pPr marL="14032">
              <a:lnSpc>
                <a:spcPct val="110000"/>
              </a:lnSpc>
            </a:pPr>
            <a:r>
              <a:rPr lang="en-US" sz="800" i="1" dirty="0">
                <a:solidFill>
                  <a:srgbClr val="292934"/>
                </a:solidFill>
                <a:sym typeface="Arial" charset="0"/>
              </a:rPr>
              <a:t>From:</a:t>
            </a:r>
            <a:r>
              <a:rPr lang="en-US" sz="1200" i="1" dirty="0">
                <a:solidFill>
                  <a:srgbClr val="292934"/>
                </a:solidFill>
                <a:sym typeface="Arial" charset="0"/>
              </a:rPr>
              <a:t> </a:t>
            </a:r>
            <a:r>
              <a:rPr lang="en-US" sz="800" i="1" dirty="0">
                <a:solidFill>
                  <a:srgbClr val="292934"/>
                </a:solidFill>
              </a:rPr>
              <a:t>Prototype ATLAS IBL Modules using the FE-I4A Front-End Readout Chip" </a:t>
            </a:r>
          </a:p>
          <a:p>
            <a:pPr marL="14032">
              <a:lnSpc>
                <a:spcPct val="110000"/>
              </a:lnSpc>
            </a:pPr>
            <a:r>
              <a:rPr lang="en-US" sz="800" i="1" dirty="0">
                <a:solidFill>
                  <a:srgbClr val="292934"/>
                </a:solidFill>
              </a:rPr>
              <a:t>(JINST 7 (2012) P11010)</a:t>
            </a:r>
            <a:endParaRPr lang="en-US" sz="800" i="1" dirty="0">
              <a:solidFill>
                <a:srgbClr val="292934"/>
              </a:solidFill>
              <a:ea typeface="ＭＳ Ｐゴシック" charset="0"/>
              <a:cs typeface="Arial" charset="0"/>
              <a:sym typeface="Arial" charset="0"/>
            </a:endParaRPr>
          </a:p>
        </p:txBody>
      </p:sp>
      <p:pic>
        <p:nvPicPr>
          <p:cNvPr id="10" name="Picture 1"/>
          <p:cNvPicPr>
            <a:picLocks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7300050" y="888775"/>
            <a:ext cx="3339591" cy="34186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rnd">
                <a:solidFill>
                  <a:schemeClr val="tx1"/>
                </a:solidFill>
                <a:round/>
                <a:headEnd/>
                <a:tailEnd/>
              </a14:hiddenLine>
            </a:ext>
          </a:extLst>
        </p:spPr>
      </p:pic>
      <p:sp>
        <p:nvSpPr>
          <p:cNvPr id="6" name="TextBox 5"/>
          <p:cNvSpPr txBox="1"/>
          <p:nvPr/>
        </p:nvSpPr>
        <p:spPr>
          <a:xfrm>
            <a:off x="10228096" y="2113141"/>
            <a:ext cx="404340" cy="369332"/>
          </a:xfrm>
          <a:prstGeom prst="rect">
            <a:avLst/>
          </a:prstGeom>
          <a:noFill/>
        </p:spPr>
        <p:txBody>
          <a:bodyPr wrap="none" rtlCol="0">
            <a:spAutoFit/>
          </a:bodyPr>
          <a:lstStyle/>
          <a:p>
            <a:r>
              <a:rPr lang="en-US" dirty="0">
                <a:solidFill>
                  <a:srgbClr val="292934"/>
                </a:solidFill>
              </a:rPr>
              <a:t>0°</a:t>
            </a:r>
          </a:p>
        </p:txBody>
      </p:sp>
      <p:sp>
        <p:nvSpPr>
          <p:cNvPr id="12" name="TextBox 11"/>
          <p:cNvSpPr txBox="1"/>
          <p:nvPr/>
        </p:nvSpPr>
        <p:spPr>
          <a:xfrm>
            <a:off x="10241104" y="2916121"/>
            <a:ext cx="404340" cy="369332"/>
          </a:xfrm>
          <a:prstGeom prst="rect">
            <a:avLst/>
          </a:prstGeom>
          <a:noFill/>
        </p:spPr>
        <p:txBody>
          <a:bodyPr wrap="none" rtlCol="0">
            <a:spAutoFit/>
          </a:bodyPr>
          <a:lstStyle/>
          <a:p>
            <a:r>
              <a:rPr lang="en-US" dirty="0">
                <a:solidFill>
                  <a:srgbClr val="292934"/>
                </a:solidFill>
              </a:rPr>
              <a:t>0°</a:t>
            </a:r>
          </a:p>
        </p:txBody>
      </p:sp>
      <p:sp>
        <p:nvSpPr>
          <p:cNvPr id="13" name="TextBox 12"/>
          <p:cNvSpPr txBox="1"/>
          <p:nvPr/>
        </p:nvSpPr>
        <p:spPr>
          <a:xfrm>
            <a:off x="10192160" y="3843021"/>
            <a:ext cx="531704" cy="369332"/>
          </a:xfrm>
          <a:prstGeom prst="rect">
            <a:avLst/>
          </a:prstGeom>
          <a:noFill/>
        </p:spPr>
        <p:txBody>
          <a:bodyPr wrap="none" rtlCol="0">
            <a:spAutoFit/>
          </a:bodyPr>
          <a:lstStyle/>
          <a:p>
            <a:r>
              <a:rPr lang="en-US" dirty="0">
                <a:solidFill>
                  <a:srgbClr val="292934"/>
                </a:solidFill>
              </a:rPr>
              <a:t>15°</a:t>
            </a:r>
          </a:p>
        </p:txBody>
      </p:sp>
    </p:spTree>
    <p:extLst>
      <p:ext uri="{BB962C8B-B14F-4D97-AF65-F5344CB8AC3E}">
        <p14:creationId xmlns:p14="http://schemas.microsoft.com/office/powerpoint/2010/main" val="8772933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9FAD8052-1974-B142-B990-88BA645BA3E4}" type="slidenum">
              <a:rPr lang="en-US" smtClean="0"/>
              <a:pPr/>
              <a:t>58</a:t>
            </a:fld>
            <a:endParaRPr lang="en-US"/>
          </a:p>
        </p:txBody>
      </p:sp>
      <p:sp>
        <p:nvSpPr>
          <p:cNvPr id="6" name="Footer Placeholder 5"/>
          <p:cNvSpPr>
            <a:spLocks noGrp="1"/>
          </p:cNvSpPr>
          <p:nvPr>
            <p:ph type="ftr" sz="quarter" idx="12"/>
          </p:nvPr>
        </p:nvSpPr>
        <p:spPr/>
        <p:txBody>
          <a:bodyPr/>
          <a:lstStyle/>
          <a:p>
            <a:r>
              <a:rPr lang="en-US" smtClean="0"/>
              <a:t>P. Riedler/CERN</a:t>
            </a:r>
            <a:endParaRPr lang="en-US"/>
          </a:p>
        </p:txBody>
      </p:sp>
      <p:sp>
        <p:nvSpPr>
          <p:cNvPr id="5" name="Title 4"/>
          <p:cNvSpPr>
            <a:spLocks noGrp="1"/>
          </p:cNvSpPr>
          <p:nvPr>
            <p:ph type="title" idx="4294967295"/>
          </p:nvPr>
        </p:nvSpPr>
        <p:spPr>
          <a:xfrm>
            <a:off x="0" y="0"/>
            <a:ext cx="12192000" cy="705394"/>
          </a:xfrm>
        </p:spPr>
        <p:txBody>
          <a:bodyPr/>
          <a:lstStyle/>
          <a:p>
            <a:r>
              <a:rPr lang="en-US" dirty="0" smtClean="0"/>
              <a:t>CMOS Sensors</a:t>
            </a:r>
            <a:endParaRPr lang="en-US" dirty="0"/>
          </a:p>
        </p:txBody>
      </p:sp>
      <p:sp>
        <p:nvSpPr>
          <p:cNvPr id="13" name="Content Placeholder 2"/>
          <p:cNvSpPr>
            <a:spLocks noGrp="1"/>
          </p:cNvSpPr>
          <p:nvPr>
            <p:ph idx="4294967295"/>
          </p:nvPr>
        </p:nvSpPr>
        <p:spPr>
          <a:xfrm>
            <a:off x="383177" y="979488"/>
            <a:ext cx="6061166" cy="4881562"/>
          </a:xfrm>
        </p:spPr>
        <p:txBody>
          <a:bodyPr>
            <a:normAutofit fontScale="92500" lnSpcReduction="10000"/>
          </a:bodyPr>
          <a:lstStyle/>
          <a:p>
            <a:pPr marL="0" indent="0">
              <a:buNone/>
            </a:pPr>
            <a:r>
              <a:rPr lang="en-US" b="0" dirty="0" smtClean="0">
                <a:solidFill>
                  <a:srgbClr val="002060"/>
                </a:solidFill>
              </a:rPr>
              <a:t>CMOS sensors contain sensor and electronics combined in one chip</a:t>
            </a:r>
          </a:p>
          <a:p>
            <a:pPr marL="574675" lvl="1" indent="0">
              <a:buNone/>
            </a:pPr>
            <a:r>
              <a:rPr lang="en-US" b="0" dirty="0">
                <a:solidFill>
                  <a:schemeClr val="accent6">
                    <a:lumMod val="50000"/>
                  </a:schemeClr>
                </a:solidFill>
              </a:rPr>
              <a:t>N</a:t>
            </a:r>
            <a:r>
              <a:rPr lang="en-US" b="0" dirty="0" smtClean="0">
                <a:solidFill>
                  <a:schemeClr val="accent6">
                    <a:lumMod val="50000"/>
                  </a:schemeClr>
                </a:solidFill>
              </a:rPr>
              <a:t>o interconnection between sensor and chip needed</a:t>
            </a:r>
          </a:p>
          <a:p>
            <a:pPr marL="0" indent="0">
              <a:buNone/>
            </a:pPr>
            <a:endParaRPr lang="en-US" b="0" dirty="0" smtClean="0"/>
          </a:p>
          <a:p>
            <a:pPr marL="0" indent="0">
              <a:buNone/>
            </a:pPr>
            <a:r>
              <a:rPr lang="en-US" b="0" dirty="0" smtClean="0">
                <a:solidFill>
                  <a:srgbClr val="002060"/>
                </a:solidFill>
              </a:rPr>
              <a:t>Standard CMOS processing </a:t>
            </a:r>
          </a:p>
          <a:p>
            <a:pPr marL="574675" lvl="1" indent="0">
              <a:buNone/>
            </a:pPr>
            <a:r>
              <a:rPr lang="en-US" b="0" dirty="0">
                <a:solidFill>
                  <a:schemeClr val="accent6">
                    <a:lumMod val="50000"/>
                  </a:schemeClr>
                </a:solidFill>
              </a:rPr>
              <a:t>W</a:t>
            </a:r>
            <a:r>
              <a:rPr lang="en-US" b="0" dirty="0" smtClean="0">
                <a:solidFill>
                  <a:schemeClr val="accent6">
                    <a:lumMod val="50000"/>
                  </a:schemeClr>
                </a:solidFill>
              </a:rPr>
              <a:t>afer diameter (8”)</a:t>
            </a:r>
          </a:p>
          <a:p>
            <a:pPr marL="574675" lvl="1" indent="0">
              <a:buNone/>
            </a:pPr>
            <a:r>
              <a:rPr lang="en-US" b="0" dirty="0">
                <a:solidFill>
                  <a:schemeClr val="accent6">
                    <a:lumMod val="50000"/>
                  </a:schemeClr>
                </a:solidFill>
              </a:rPr>
              <a:t>M</a:t>
            </a:r>
            <a:r>
              <a:rPr lang="en-US" b="0" dirty="0" smtClean="0">
                <a:solidFill>
                  <a:schemeClr val="accent6">
                    <a:lumMod val="50000"/>
                  </a:schemeClr>
                </a:solidFill>
              </a:rPr>
              <a:t>any foundries available</a:t>
            </a:r>
          </a:p>
          <a:p>
            <a:pPr marL="574675" lvl="1" indent="0">
              <a:buNone/>
            </a:pPr>
            <a:r>
              <a:rPr lang="en-US" b="0" dirty="0" smtClean="0">
                <a:solidFill>
                  <a:schemeClr val="accent6">
                    <a:lumMod val="50000"/>
                  </a:schemeClr>
                </a:solidFill>
              </a:rPr>
              <a:t>Lower cost per area</a:t>
            </a:r>
          </a:p>
          <a:p>
            <a:pPr marL="574675" lvl="1" indent="0">
              <a:buNone/>
            </a:pPr>
            <a:r>
              <a:rPr lang="en-US" b="0" dirty="0" smtClean="0">
                <a:solidFill>
                  <a:schemeClr val="accent6">
                    <a:lumMod val="50000"/>
                  </a:schemeClr>
                </a:solidFill>
              </a:rPr>
              <a:t>Small cell size – high granularity</a:t>
            </a:r>
          </a:p>
          <a:p>
            <a:pPr marL="574675" lvl="1" indent="0">
              <a:buNone/>
            </a:pPr>
            <a:r>
              <a:rPr lang="en-US" b="0" dirty="0" smtClean="0">
                <a:solidFill>
                  <a:schemeClr val="accent6">
                    <a:lumMod val="50000"/>
                  </a:schemeClr>
                </a:solidFill>
              </a:rPr>
              <a:t>Possibility of stitching (combining reticles to larger areas)</a:t>
            </a:r>
          </a:p>
          <a:p>
            <a:pPr marL="574675" lvl="1" indent="0">
              <a:buNone/>
            </a:pPr>
            <a:endParaRPr lang="en-US" b="0" dirty="0" smtClean="0"/>
          </a:p>
          <a:p>
            <a:pPr marL="0" indent="0">
              <a:buNone/>
            </a:pPr>
            <a:r>
              <a:rPr lang="en-US" b="0" dirty="0" smtClean="0">
                <a:solidFill>
                  <a:srgbClr val="002060"/>
                </a:solidFill>
              </a:rPr>
              <a:t>Very low material budget</a:t>
            </a:r>
          </a:p>
          <a:p>
            <a:pPr marL="0" indent="0">
              <a:buNone/>
            </a:pPr>
            <a:endParaRPr lang="en-US" b="0" dirty="0" smtClean="0">
              <a:solidFill>
                <a:srgbClr val="002060"/>
              </a:solidFill>
            </a:endParaRPr>
          </a:p>
          <a:p>
            <a:pPr marL="0" indent="0">
              <a:buNone/>
            </a:pPr>
            <a:r>
              <a:rPr lang="en-US" b="0" dirty="0" smtClean="0">
                <a:solidFill>
                  <a:srgbClr val="002060"/>
                </a:solidFill>
              </a:rPr>
              <a:t>CMOS sensors installed in STAR experiment</a:t>
            </a:r>
          </a:p>
          <a:p>
            <a:pPr marL="0" indent="0">
              <a:buNone/>
            </a:pPr>
            <a:endParaRPr lang="en-US" b="0" dirty="0" smtClean="0">
              <a:solidFill>
                <a:srgbClr val="002060"/>
              </a:solidFill>
            </a:endParaRPr>
          </a:p>
          <a:p>
            <a:pPr marL="0" indent="0">
              <a:buNone/>
            </a:pPr>
            <a:r>
              <a:rPr lang="en-US" b="0" dirty="0" smtClean="0">
                <a:solidFill>
                  <a:srgbClr val="002060"/>
                </a:solidFill>
              </a:rPr>
              <a:t>ALICE ITS upgrade</a:t>
            </a:r>
            <a:endParaRPr lang="en-US" b="0" dirty="0">
              <a:solidFill>
                <a:srgbClr val="002060"/>
              </a:solidFill>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878639" y="1901093"/>
            <a:ext cx="1889081" cy="2354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7657168" y="1493408"/>
            <a:ext cx="2351926" cy="369332"/>
          </a:xfrm>
          <a:prstGeom prst="rect">
            <a:avLst/>
          </a:prstGeom>
          <a:noFill/>
        </p:spPr>
        <p:txBody>
          <a:bodyPr wrap="none" rtlCol="0">
            <a:spAutoFit/>
          </a:bodyPr>
          <a:lstStyle/>
          <a:p>
            <a:r>
              <a:rPr lang="en-US" dirty="0">
                <a:solidFill>
                  <a:srgbClr val="292934"/>
                </a:solidFill>
              </a:rPr>
              <a:t>Hybrid Pixel Detector</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86604" y="4766836"/>
            <a:ext cx="2824196" cy="17909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7386604" y="4459059"/>
            <a:ext cx="2531462" cy="369332"/>
          </a:xfrm>
          <a:prstGeom prst="rect">
            <a:avLst/>
          </a:prstGeom>
          <a:noFill/>
        </p:spPr>
        <p:txBody>
          <a:bodyPr wrap="none" rtlCol="0">
            <a:spAutoFit/>
          </a:bodyPr>
          <a:lstStyle/>
          <a:p>
            <a:r>
              <a:rPr lang="en-US" dirty="0">
                <a:solidFill>
                  <a:srgbClr val="292934"/>
                </a:solidFill>
              </a:rPr>
              <a:t>CMOS (Pixel) Detector</a:t>
            </a:r>
          </a:p>
        </p:txBody>
      </p:sp>
      <p:cxnSp>
        <p:nvCxnSpPr>
          <p:cNvPr id="3" name="Straight Arrow Connector 2"/>
          <p:cNvCxnSpPr/>
          <p:nvPr/>
        </p:nvCxnSpPr>
        <p:spPr>
          <a:xfrm>
            <a:off x="9767719" y="1901092"/>
            <a:ext cx="0" cy="110058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9786382" y="3271059"/>
            <a:ext cx="0" cy="70399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10153191" y="4872988"/>
            <a:ext cx="0" cy="143823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9786383" y="2303905"/>
            <a:ext cx="733619" cy="307777"/>
          </a:xfrm>
          <a:prstGeom prst="rect">
            <a:avLst/>
          </a:prstGeom>
          <a:noFill/>
        </p:spPr>
        <p:txBody>
          <a:bodyPr wrap="none" rtlCol="0">
            <a:spAutoFit/>
          </a:bodyPr>
          <a:lstStyle/>
          <a:p>
            <a:r>
              <a:rPr lang="de-DE" sz="1400" dirty="0">
                <a:solidFill>
                  <a:srgbClr val="292934"/>
                </a:solidFill>
              </a:rPr>
              <a:t>300um</a:t>
            </a:r>
          </a:p>
        </p:txBody>
      </p:sp>
      <p:sp>
        <p:nvSpPr>
          <p:cNvPr id="18" name="TextBox 17"/>
          <p:cNvSpPr txBox="1"/>
          <p:nvPr/>
        </p:nvSpPr>
        <p:spPr>
          <a:xfrm>
            <a:off x="9843991" y="3469691"/>
            <a:ext cx="733619" cy="307777"/>
          </a:xfrm>
          <a:prstGeom prst="rect">
            <a:avLst/>
          </a:prstGeom>
          <a:noFill/>
        </p:spPr>
        <p:txBody>
          <a:bodyPr wrap="none" rtlCol="0">
            <a:spAutoFit/>
          </a:bodyPr>
          <a:lstStyle/>
          <a:p>
            <a:r>
              <a:rPr lang="de-DE" sz="1400" dirty="0">
                <a:solidFill>
                  <a:srgbClr val="292934"/>
                </a:solidFill>
              </a:rPr>
              <a:t>150um</a:t>
            </a:r>
          </a:p>
        </p:txBody>
      </p:sp>
      <p:sp>
        <p:nvSpPr>
          <p:cNvPr id="19" name="TextBox 18"/>
          <p:cNvSpPr txBox="1"/>
          <p:nvPr/>
        </p:nvSpPr>
        <p:spPr>
          <a:xfrm>
            <a:off x="10101875" y="5366612"/>
            <a:ext cx="633770" cy="307777"/>
          </a:xfrm>
          <a:prstGeom prst="rect">
            <a:avLst/>
          </a:prstGeom>
          <a:noFill/>
        </p:spPr>
        <p:txBody>
          <a:bodyPr wrap="none" rtlCol="0">
            <a:spAutoFit/>
          </a:bodyPr>
          <a:lstStyle/>
          <a:p>
            <a:r>
              <a:rPr lang="de-DE" sz="1400" dirty="0">
                <a:solidFill>
                  <a:srgbClr val="292934"/>
                </a:solidFill>
              </a:rPr>
              <a:t>50um</a:t>
            </a:r>
          </a:p>
        </p:txBody>
      </p:sp>
    </p:spTree>
    <p:extLst>
      <p:ext uri="{BB962C8B-B14F-4D97-AF65-F5344CB8AC3E}">
        <p14:creationId xmlns:p14="http://schemas.microsoft.com/office/powerpoint/2010/main" val="5768052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Slide Number Placeholder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F73006C-86CC-994A-8EBF-FC849054ECF5}" type="slidenum">
              <a:rPr lang="en-US">
                <a:solidFill>
                  <a:srgbClr val="000000"/>
                </a:solidFill>
              </a:rPr>
              <a:pPr eaLnBrk="1" hangingPunct="1"/>
              <a:t>59</a:t>
            </a:fld>
            <a:endParaRPr lang="en-US">
              <a:solidFill>
                <a:srgbClr val="000000"/>
              </a:solidFill>
            </a:endParaRPr>
          </a:p>
        </p:txBody>
      </p:sp>
      <p:sp>
        <p:nvSpPr>
          <p:cNvPr id="48132" name="Rectangle 2"/>
          <p:cNvSpPr>
            <a:spLocks noGrp="1" noChangeArrowheads="1"/>
          </p:cNvSpPr>
          <p:nvPr>
            <p:ph type="title"/>
          </p:nvPr>
        </p:nvSpPr>
        <p:spPr>
          <a:xfrm>
            <a:off x="1905000" y="228600"/>
            <a:ext cx="8458200" cy="1143000"/>
          </a:xfrm>
        </p:spPr>
        <p:txBody>
          <a:bodyPr/>
          <a:lstStyle/>
          <a:p>
            <a:r>
              <a:rPr lang="en-US" sz="2800" b="1">
                <a:solidFill>
                  <a:srgbClr val="FF0000"/>
                </a:solidFill>
                <a:latin typeface="Arial" charset="0"/>
              </a:rPr>
              <a:t>High Resolution Low Mass </a:t>
            </a:r>
            <a:br>
              <a:rPr lang="en-US" sz="2800" b="1">
                <a:solidFill>
                  <a:srgbClr val="FF0000"/>
                </a:solidFill>
                <a:latin typeface="Arial" charset="0"/>
              </a:rPr>
            </a:br>
            <a:r>
              <a:rPr lang="en-US" sz="2800" b="1">
                <a:solidFill>
                  <a:srgbClr val="FF0000"/>
                </a:solidFill>
                <a:latin typeface="Arial" charset="0"/>
              </a:rPr>
              <a:t>Silicon Trackers, Monolithic Detectors</a:t>
            </a:r>
          </a:p>
        </p:txBody>
      </p:sp>
      <p:pic>
        <p:nvPicPr>
          <p:cNvPr id="48133"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828800" y="2362201"/>
            <a:ext cx="5791200" cy="3859213"/>
          </a:xfrm>
          <a:noFill/>
        </p:spPr>
      </p:pic>
      <p:pic>
        <p:nvPicPr>
          <p:cNvPr id="48134" name="Picture 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324600" y="1371600"/>
            <a:ext cx="3276600" cy="787400"/>
          </a:xfrm>
          <a:noFill/>
        </p:spPr>
      </p:pic>
      <p:sp>
        <p:nvSpPr>
          <p:cNvPr id="48135" name="Text Box 8"/>
          <p:cNvSpPr txBox="1">
            <a:spLocks noChangeArrowheads="1"/>
          </p:cNvSpPr>
          <p:nvPr/>
        </p:nvSpPr>
        <p:spPr bwMode="auto">
          <a:xfrm>
            <a:off x="1752600" y="1600200"/>
            <a:ext cx="42116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b="1">
                <a:solidFill>
                  <a:srgbClr val="002060"/>
                </a:solidFill>
              </a:rPr>
              <a:t>Linear Collider Physics requirement:</a:t>
            </a:r>
          </a:p>
        </p:txBody>
      </p:sp>
      <p:sp>
        <p:nvSpPr>
          <p:cNvPr id="48136" name="Text Box 10"/>
          <p:cNvSpPr txBox="1">
            <a:spLocks noChangeArrowheads="1"/>
          </p:cNvSpPr>
          <p:nvPr/>
        </p:nvSpPr>
        <p:spPr bwMode="auto">
          <a:xfrm>
            <a:off x="7924800" y="3048001"/>
            <a:ext cx="18415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endParaRPr lang="de-DE" sz="2000">
              <a:solidFill>
                <a:srgbClr val="000000"/>
              </a:solidFill>
            </a:endParaRPr>
          </a:p>
        </p:txBody>
      </p:sp>
      <p:sp>
        <p:nvSpPr>
          <p:cNvPr id="48137" name="Text Box 11"/>
          <p:cNvSpPr txBox="1">
            <a:spLocks noChangeArrowheads="1"/>
          </p:cNvSpPr>
          <p:nvPr/>
        </p:nvSpPr>
        <p:spPr bwMode="auto">
          <a:xfrm>
            <a:off x="7848601" y="2819401"/>
            <a:ext cx="2671763" cy="1477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b="1">
                <a:solidFill>
                  <a:srgbClr val="002060"/>
                </a:solidFill>
              </a:rPr>
              <a:t>Large variety of </a:t>
            </a:r>
          </a:p>
          <a:p>
            <a:pPr defTabSz="914400" eaLnBrk="1" fontAlgn="base" hangingPunct="1">
              <a:spcBef>
                <a:spcPct val="0"/>
              </a:spcBef>
              <a:spcAft>
                <a:spcPct val="0"/>
              </a:spcAft>
            </a:pPr>
            <a:r>
              <a:rPr lang="en-US" b="1">
                <a:solidFill>
                  <a:srgbClr val="002060"/>
                </a:solidFill>
              </a:rPr>
              <a:t>monolithic pixel </a:t>
            </a:r>
          </a:p>
          <a:p>
            <a:pPr defTabSz="914400" eaLnBrk="1" fontAlgn="base" hangingPunct="1">
              <a:spcBef>
                <a:spcPct val="0"/>
              </a:spcBef>
              <a:spcAft>
                <a:spcPct val="0"/>
              </a:spcAft>
            </a:pPr>
            <a:r>
              <a:rPr lang="en-US" b="1">
                <a:solidFill>
                  <a:srgbClr val="002060"/>
                </a:solidFill>
              </a:rPr>
              <a:t>Detectors explored, </a:t>
            </a:r>
          </a:p>
          <a:p>
            <a:pPr defTabSz="914400" eaLnBrk="1" fontAlgn="base" hangingPunct="1">
              <a:spcBef>
                <a:spcPct val="0"/>
              </a:spcBef>
              <a:spcAft>
                <a:spcPct val="0"/>
              </a:spcAft>
            </a:pPr>
            <a:r>
              <a:rPr lang="en-US" b="1">
                <a:solidFill>
                  <a:srgbClr val="002060"/>
                </a:solidFill>
              </a:rPr>
              <a:t>mostly adapted to low </a:t>
            </a:r>
          </a:p>
          <a:p>
            <a:pPr defTabSz="914400" eaLnBrk="1" fontAlgn="base" hangingPunct="1">
              <a:spcBef>
                <a:spcPct val="0"/>
              </a:spcBef>
              <a:spcAft>
                <a:spcPct val="0"/>
              </a:spcAft>
            </a:pPr>
            <a:r>
              <a:rPr lang="en-US" b="1">
                <a:solidFill>
                  <a:srgbClr val="002060"/>
                </a:solidFill>
              </a:rPr>
              <a:t>collision rates of LC.  </a:t>
            </a:r>
          </a:p>
        </p:txBody>
      </p:sp>
      <p:pic>
        <p:nvPicPr>
          <p:cNvPr id="10" name="Picture 9"/>
          <p:cNvPicPr>
            <a:picLocks noChangeAspect="1"/>
          </p:cNvPicPr>
          <p:nvPr/>
        </p:nvPicPr>
        <p:blipFill>
          <a:blip r:embed="rId4"/>
          <a:stretch>
            <a:fillRect/>
          </a:stretch>
        </p:blipFill>
        <p:spPr>
          <a:xfrm>
            <a:off x="1386436" y="0"/>
            <a:ext cx="9144000" cy="6836636"/>
          </a:xfrm>
          <a:prstGeom prst="rect">
            <a:avLst/>
          </a:prstGeom>
        </p:spPr>
      </p:pic>
      <p:sp>
        <p:nvSpPr>
          <p:cNvPr id="11" name="TextBox 8"/>
          <p:cNvSpPr txBox="1">
            <a:spLocks noChangeArrowheads="1"/>
          </p:cNvSpPr>
          <p:nvPr/>
        </p:nvSpPr>
        <p:spPr bwMode="auto">
          <a:xfrm>
            <a:off x="1752600" y="5535310"/>
            <a:ext cx="4211638" cy="8617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fontAlgn="base" hangingPunct="1">
              <a:spcBef>
                <a:spcPct val="0"/>
              </a:spcBef>
              <a:spcAft>
                <a:spcPct val="0"/>
              </a:spcAft>
            </a:pPr>
            <a:r>
              <a:rPr lang="en-US" sz="1000" b="1" dirty="0">
                <a:solidFill>
                  <a:srgbClr val="002060"/>
                </a:solidFill>
              </a:rPr>
              <a:t>Radiation Resistance (&lt;10</a:t>
            </a:r>
            <a:r>
              <a:rPr lang="en-US" sz="1000" b="1" baseline="30000" dirty="0">
                <a:solidFill>
                  <a:srgbClr val="002060"/>
                </a:solidFill>
              </a:rPr>
              <a:t>13</a:t>
            </a:r>
            <a:r>
              <a:rPr lang="en-US" sz="1000" b="1" dirty="0">
                <a:solidFill>
                  <a:srgbClr val="002060"/>
                </a:solidFill>
              </a:rPr>
              <a:t> </a:t>
            </a:r>
            <a:r>
              <a:rPr lang="en-US" sz="1000" b="1" dirty="0" err="1">
                <a:solidFill>
                  <a:srgbClr val="002060"/>
                </a:solidFill>
              </a:rPr>
              <a:t>neq</a:t>
            </a:r>
            <a:r>
              <a:rPr lang="en-US" sz="1000" b="1" dirty="0">
                <a:solidFill>
                  <a:srgbClr val="002060"/>
                </a:solidFill>
              </a:rPr>
              <a:t>/cm</a:t>
            </a:r>
            <a:r>
              <a:rPr lang="en-US" sz="1000" b="1" baseline="30000" dirty="0">
                <a:solidFill>
                  <a:srgbClr val="002060"/>
                </a:solidFill>
              </a:rPr>
              <a:t>2</a:t>
            </a:r>
            <a:r>
              <a:rPr lang="en-US" sz="1000" b="1" dirty="0">
                <a:solidFill>
                  <a:srgbClr val="002060"/>
                </a:solidFill>
              </a:rPr>
              <a:t>, &lt;10kGy) and charge collection time (&gt; ≈ microseconds) do for the moment not allow application in high rate environments of ATLAS, CMS, </a:t>
            </a:r>
            <a:r>
              <a:rPr lang="en-US" sz="1000" b="1" dirty="0" err="1">
                <a:solidFill>
                  <a:srgbClr val="002060"/>
                </a:solidFill>
              </a:rPr>
              <a:t>LHCb</a:t>
            </a:r>
            <a:r>
              <a:rPr lang="en-US" sz="1000" b="1" dirty="0">
                <a:solidFill>
                  <a:srgbClr val="002060"/>
                </a:solidFill>
              </a:rPr>
              <a:t>.</a:t>
            </a:r>
          </a:p>
          <a:p>
            <a:pPr defTabSz="914400" eaLnBrk="1" fontAlgn="base" hangingPunct="1">
              <a:spcBef>
                <a:spcPct val="0"/>
              </a:spcBef>
              <a:spcAft>
                <a:spcPct val="0"/>
              </a:spcAft>
            </a:pPr>
            <a:r>
              <a:rPr lang="en-US" sz="1000" b="1" dirty="0">
                <a:solidFill>
                  <a:srgbClr val="002060"/>
                </a:solidFill>
              </a:rPr>
              <a:t>          </a:t>
            </a:r>
          </a:p>
          <a:p>
            <a:pPr defTabSz="914400" eaLnBrk="1" fontAlgn="base" hangingPunct="1">
              <a:spcBef>
                <a:spcPct val="0"/>
              </a:spcBef>
              <a:spcAft>
                <a:spcPct val="0"/>
              </a:spcAft>
            </a:pPr>
            <a:r>
              <a:rPr lang="en-US" sz="1000" b="1" dirty="0">
                <a:solidFill>
                  <a:srgbClr val="008000"/>
                </a:solidFill>
              </a:rPr>
              <a:t>But ! Stay tuned for developments in the near future.</a:t>
            </a:r>
          </a:p>
        </p:txBody>
      </p:sp>
    </p:spTree>
    <p:extLst>
      <p:ext uri="{BB962C8B-B14F-4D97-AF65-F5344CB8AC3E}">
        <p14:creationId xmlns:p14="http://schemas.microsoft.com/office/powerpoint/2010/main" val="1541276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0" y="186896"/>
            <a:ext cx="12191999" cy="461665"/>
          </a:xfrm>
          <a:prstGeom prst="rect">
            <a:avLst/>
          </a:prstGeom>
          <a:noFill/>
          <a:ln w="9525">
            <a:noFill/>
            <a:miter lim="800000"/>
            <a:headEnd/>
            <a:tailEnd/>
          </a:ln>
        </p:spPr>
        <p:txBody>
          <a:bodyPr wrap="square">
            <a:spAutoFit/>
          </a:bodyPr>
          <a:lstStyle/>
          <a:p>
            <a:pPr algn="ctr" defTabSz="685800" fontAlgn="base">
              <a:spcBef>
                <a:spcPct val="0"/>
              </a:spcBef>
              <a:spcAft>
                <a:spcPct val="0"/>
              </a:spcAft>
            </a:pPr>
            <a:r>
              <a:rPr lang="en-US" sz="2400" b="1" dirty="0">
                <a:solidFill>
                  <a:srgbClr val="FF0000"/>
                </a:solidFill>
              </a:rPr>
              <a:t>The ‘Real’ World of Particles</a:t>
            </a:r>
          </a:p>
        </p:txBody>
      </p:sp>
      <p:sp>
        <p:nvSpPr>
          <p:cNvPr id="5123" name="Rectangle 1"/>
          <p:cNvSpPr>
            <a:spLocks noChangeArrowheads="1"/>
          </p:cNvSpPr>
          <p:nvPr/>
        </p:nvSpPr>
        <p:spPr bwMode="auto">
          <a:xfrm>
            <a:off x="3524251" y="-47840"/>
            <a:ext cx="184731" cy="438582"/>
          </a:xfrm>
          <a:prstGeom prst="rect">
            <a:avLst/>
          </a:prstGeom>
          <a:noFill/>
          <a:ln w="9525">
            <a:noFill/>
            <a:miter lim="800000"/>
            <a:headEnd/>
            <a:tailEnd/>
          </a:ln>
        </p:spPr>
        <p:txBody>
          <a:bodyPr wrap="none" anchor="ctr">
            <a:spAutoFit/>
          </a:bodyPr>
          <a:lstStyle/>
          <a:p>
            <a:pPr defTabSz="685800" eaLnBrk="0" fontAlgn="base" hangingPunct="0">
              <a:spcBef>
                <a:spcPct val="0"/>
              </a:spcBef>
              <a:spcAft>
                <a:spcPct val="0"/>
              </a:spcAft>
            </a:pPr>
            <a:endParaRPr lang="en-US" sz="900" b="1">
              <a:solidFill>
                <a:srgbClr val="000000"/>
              </a:solidFill>
            </a:endParaRPr>
          </a:p>
          <a:p>
            <a:pPr defTabSz="685800" eaLnBrk="0" fontAlgn="base" hangingPunct="0">
              <a:spcBef>
                <a:spcPct val="0"/>
              </a:spcBef>
              <a:spcAft>
                <a:spcPct val="0"/>
              </a:spcAft>
            </a:pPr>
            <a:endParaRPr lang="en-US" sz="1350">
              <a:solidFill>
                <a:srgbClr val="000000"/>
              </a:solidFill>
            </a:endParaRPr>
          </a:p>
        </p:txBody>
      </p:sp>
      <p:sp>
        <p:nvSpPr>
          <p:cNvPr id="5124" name="TextBox 14"/>
          <p:cNvSpPr txBox="1">
            <a:spLocks noChangeArrowheads="1"/>
          </p:cNvSpPr>
          <p:nvPr/>
        </p:nvSpPr>
        <p:spPr bwMode="auto">
          <a:xfrm>
            <a:off x="6081713" y="2286000"/>
            <a:ext cx="4800600" cy="1708160"/>
          </a:xfrm>
          <a:prstGeom prst="rect">
            <a:avLst/>
          </a:prstGeom>
          <a:noFill/>
          <a:ln w="9525">
            <a:noFill/>
            <a:miter lim="800000"/>
            <a:headEnd/>
            <a:tailEnd/>
          </a:ln>
        </p:spPr>
        <p:txBody>
          <a:bodyPr>
            <a:spAutoFit/>
          </a:bodyPr>
          <a:lstStyle/>
          <a:p>
            <a:pPr defTabSz="685800" fontAlgn="base">
              <a:spcBef>
                <a:spcPct val="0"/>
              </a:spcBef>
              <a:spcAft>
                <a:spcPct val="0"/>
              </a:spcAft>
            </a:pPr>
            <a:r>
              <a:rPr lang="en-US" sz="1500" dirty="0">
                <a:solidFill>
                  <a:srgbClr val="002060"/>
                </a:solidFill>
              </a:rPr>
              <a:t>E. Wigner:</a:t>
            </a:r>
          </a:p>
          <a:p>
            <a:pPr defTabSz="685800" fontAlgn="base">
              <a:spcBef>
                <a:spcPct val="0"/>
              </a:spcBef>
              <a:spcAft>
                <a:spcPct val="0"/>
              </a:spcAft>
            </a:pPr>
            <a:endParaRPr lang="en-US" sz="1500" dirty="0">
              <a:solidFill>
                <a:srgbClr val="002060"/>
              </a:solidFill>
            </a:endParaRPr>
          </a:p>
          <a:p>
            <a:pPr defTabSz="685800" fontAlgn="base">
              <a:spcBef>
                <a:spcPct val="0"/>
              </a:spcBef>
              <a:spcAft>
                <a:spcPct val="0"/>
              </a:spcAft>
            </a:pPr>
            <a:r>
              <a:rPr lang="en-US" sz="1500" dirty="0">
                <a:solidFill>
                  <a:srgbClr val="006600"/>
                </a:solidFill>
              </a:rPr>
              <a:t>“A particle is an irreducible representation of the inhomogeneous Lorentz group”</a:t>
            </a:r>
          </a:p>
          <a:p>
            <a:pPr defTabSz="685800" fontAlgn="base">
              <a:spcBef>
                <a:spcPct val="0"/>
              </a:spcBef>
              <a:spcAft>
                <a:spcPct val="0"/>
              </a:spcAft>
            </a:pPr>
            <a:endParaRPr lang="en-US" sz="1500" dirty="0">
              <a:solidFill>
                <a:srgbClr val="002060"/>
              </a:solidFill>
            </a:endParaRPr>
          </a:p>
          <a:p>
            <a:pPr defTabSz="685800" fontAlgn="base">
              <a:spcBef>
                <a:spcPct val="0"/>
              </a:spcBef>
              <a:spcAft>
                <a:spcPct val="0"/>
              </a:spcAft>
            </a:pPr>
            <a:r>
              <a:rPr lang="en-US" sz="1500" dirty="0">
                <a:solidFill>
                  <a:srgbClr val="002060"/>
                </a:solidFill>
              </a:rPr>
              <a:t>Spin=0,1/2,1,3/2 … </a:t>
            </a:r>
          </a:p>
          <a:p>
            <a:pPr defTabSz="685800" fontAlgn="base">
              <a:spcBef>
                <a:spcPct val="0"/>
              </a:spcBef>
              <a:spcAft>
                <a:spcPct val="0"/>
              </a:spcAft>
            </a:pPr>
            <a:r>
              <a:rPr lang="en-US" sz="1500" dirty="0">
                <a:solidFill>
                  <a:srgbClr val="002060"/>
                </a:solidFill>
              </a:rPr>
              <a:t>Mass ≥ 0</a:t>
            </a:r>
          </a:p>
        </p:txBody>
      </p:sp>
      <p:sp>
        <p:nvSpPr>
          <p:cNvPr id="5126" name="Rectangle 15"/>
          <p:cNvSpPr>
            <a:spLocks noChangeArrowheads="1"/>
          </p:cNvSpPr>
          <p:nvPr/>
        </p:nvSpPr>
        <p:spPr bwMode="auto">
          <a:xfrm>
            <a:off x="3593525" y="6260629"/>
            <a:ext cx="5198924" cy="300082"/>
          </a:xfrm>
          <a:prstGeom prst="rect">
            <a:avLst/>
          </a:prstGeom>
          <a:noFill/>
          <a:ln w="9525">
            <a:noFill/>
            <a:miter lim="800000"/>
            <a:headEnd/>
            <a:tailEnd/>
          </a:ln>
        </p:spPr>
        <p:txBody>
          <a:bodyPr wrap="none">
            <a:spAutoFit/>
          </a:bodyPr>
          <a:lstStyle/>
          <a:p>
            <a:pPr defTabSz="685800" fontAlgn="base">
              <a:spcBef>
                <a:spcPct val="0"/>
              </a:spcBef>
              <a:spcAft>
                <a:spcPct val="0"/>
              </a:spcAft>
            </a:pPr>
            <a:r>
              <a:rPr lang="en-US" sz="1350" b="1" dirty="0">
                <a:solidFill>
                  <a:srgbClr val="002060"/>
                </a:solidFill>
              </a:rPr>
              <a:t>E.g. in Steven Weinberg, The Quantum Theory of Fields, Vol1</a:t>
            </a:r>
          </a:p>
        </p:txBody>
      </p:sp>
      <p:pic>
        <p:nvPicPr>
          <p:cNvPr id="7" name="Picture 6"/>
          <p:cNvPicPr>
            <a:picLocks noChangeAspect="1"/>
          </p:cNvPicPr>
          <p:nvPr/>
        </p:nvPicPr>
        <p:blipFill rotWithShape="1">
          <a:blip r:embed="rId2"/>
          <a:srcRect b="18883"/>
          <a:stretch/>
        </p:blipFill>
        <p:spPr>
          <a:xfrm>
            <a:off x="713281" y="1143752"/>
            <a:ext cx="4294212" cy="1070548"/>
          </a:xfrm>
          <a:prstGeom prst="rect">
            <a:avLst/>
          </a:prstGeom>
        </p:spPr>
      </p:pic>
      <p:pic>
        <p:nvPicPr>
          <p:cNvPr id="8" name="Picture 7"/>
          <p:cNvPicPr>
            <a:picLocks noChangeAspect="1"/>
          </p:cNvPicPr>
          <p:nvPr/>
        </p:nvPicPr>
        <p:blipFill rotWithShape="1">
          <a:blip r:embed="rId3"/>
          <a:srcRect t="8919"/>
          <a:stretch/>
        </p:blipFill>
        <p:spPr>
          <a:xfrm>
            <a:off x="895350" y="2171700"/>
            <a:ext cx="4139124" cy="1216879"/>
          </a:xfrm>
          <a:prstGeom prst="rect">
            <a:avLst/>
          </a:prstGeom>
        </p:spPr>
      </p:pic>
      <p:pic>
        <p:nvPicPr>
          <p:cNvPr id="9" name="Picture 8"/>
          <p:cNvPicPr>
            <a:picLocks noChangeAspect="1"/>
          </p:cNvPicPr>
          <p:nvPr/>
        </p:nvPicPr>
        <p:blipFill>
          <a:blip r:embed="rId4"/>
          <a:stretch>
            <a:fillRect/>
          </a:stretch>
        </p:blipFill>
        <p:spPr>
          <a:xfrm>
            <a:off x="822977" y="3428281"/>
            <a:ext cx="4382991" cy="1569287"/>
          </a:xfrm>
          <a:prstGeom prst="rect">
            <a:avLst/>
          </a:prstGeom>
        </p:spPr>
      </p:pic>
      <p:pic>
        <p:nvPicPr>
          <p:cNvPr id="10" name="Picture 9"/>
          <p:cNvPicPr>
            <a:picLocks noChangeAspect="1"/>
          </p:cNvPicPr>
          <p:nvPr/>
        </p:nvPicPr>
        <p:blipFill>
          <a:blip r:embed="rId5"/>
          <a:stretch>
            <a:fillRect/>
          </a:stretch>
        </p:blipFill>
        <p:spPr>
          <a:xfrm>
            <a:off x="552450" y="5086350"/>
            <a:ext cx="4944591" cy="393052"/>
          </a:xfrm>
          <a:prstGeom prst="rect">
            <a:avLst/>
          </a:prstGeom>
        </p:spPr>
      </p:pic>
      <p:sp>
        <p:nvSpPr>
          <p:cNvPr id="3" name="Footer Placeholder 2"/>
          <p:cNvSpPr>
            <a:spLocks noGrp="1"/>
          </p:cNvSpPr>
          <p:nvPr>
            <p:ph type="ftr" sz="quarter" idx="11"/>
          </p:nvPr>
        </p:nvSpPr>
        <p:spPr/>
        <p:txBody>
          <a:bodyPr/>
          <a:lstStyle/>
          <a:p>
            <a:pPr>
              <a:defRPr/>
            </a:pPr>
            <a:r>
              <a:rPr lang="en-US" smtClean="0">
                <a:solidFill>
                  <a:srgbClr val="000000"/>
                </a:solidFill>
              </a:rPr>
              <a:t>W. Riegler/CERN</a:t>
            </a:r>
            <a:endParaRPr lang="en-US">
              <a:solidFill>
                <a:srgbClr val="000000"/>
              </a:solidFill>
            </a:endParaRPr>
          </a:p>
        </p:txBody>
      </p:sp>
      <p:sp>
        <p:nvSpPr>
          <p:cNvPr id="4" name="Slide Number Placeholder 3"/>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6145386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142953" y="286761"/>
            <a:ext cx="8819740" cy="6217821"/>
          </a:xfrm>
          <a:prstGeom prst="rect">
            <a:avLst/>
          </a:prstGeom>
        </p:spPr>
      </p:pic>
      <p:sp>
        <p:nvSpPr>
          <p:cNvPr id="3" name="Slide Number Placeholder 2"/>
          <p:cNvSpPr>
            <a:spLocks noGrp="1"/>
          </p:cNvSpPr>
          <p:nvPr>
            <p:ph type="sldNum" sz="quarter" idx="12"/>
          </p:nvPr>
        </p:nvSpPr>
        <p:spPr>
          <a:xfrm>
            <a:off x="8470900" y="6464301"/>
            <a:ext cx="2133600" cy="365125"/>
          </a:xfrm>
        </p:spPr>
        <p:txBody>
          <a:bodyPr/>
          <a:lstStyle/>
          <a:p>
            <a:fld id="{872C15F9-2AD0-044F-BB80-F9D71DAC45B9}" type="slidenum">
              <a:rPr lang="en-US" smtClean="0">
                <a:solidFill>
                  <a:prstClr val="white">
                    <a:lumMod val="50000"/>
                  </a:prstClr>
                </a:solidFill>
                <a:latin typeface="Calibri"/>
              </a:rPr>
              <a:pPr/>
              <a:t>60</a:t>
            </a:fld>
            <a:endParaRPr lang="en-US" dirty="0">
              <a:solidFill>
                <a:prstClr val="white">
                  <a:lumMod val="50000"/>
                </a:prstClr>
              </a:solidFill>
              <a:latin typeface="Calibri"/>
            </a:endParaRPr>
          </a:p>
        </p:txBody>
      </p:sp>
      <p:pic>
        <p:nvPicPr>
          <p:cNvPr id="20" name="Immagine 7" descr="acquia_marina_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44102" y="46566"/>
            <a:ext cx="6858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164147" y="3529461"/>
            <a:ext cx="1778051" cy="246221"/>
          </a:xfrm>
          <a:prstGeom prst="rect">
            <a:avLst/>
          </a:prstGeom>
          <a:solidFill>
            <a:schemeClr val="bg1"/>
          </a:solidFill>
        </p:spPr>
        <p:txBody>
          <a:bodyPr wrap="none" rtlCol="0">
            <a:spAutoFit/>
          </a:bodyPr>
          <a:lstStyle/>
          <a:p>
            <a:r>
              <a:rPr lang="de-DE" sz="1000" b="1" dirty="0">
                <a:solidFill>
                  <a:prstClr val="black"/>
                </a:solidFill>
                <a:latin typeface="Calibri"/>
              </a:rPr>
              <a:t>ITS TDR CERN-LHCC-2013-024 </a:t>
            </a:r>
          </a:p>
        </p:txBody>
      </p:sp>
    </p:spTree>
    <p:extLst>
      <p:ext uri="{BB962C8B-B14F-4D97-AF65-F5344CB8AC3E}">
        <p14:creationId xmlns:p14="http://schemas.microsoft.com/office/powerpoint/2010/main" val="2102485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501522" y="3288602"/>
            <a:ext cx="7531100" cy="3569398"/>
          </a:xfrm>
          <a:prstGeom prst="rect">
            <a:avLst/>
          </a:prstGeom>
        </p:spPr>
      </p:pic>
      <p:pic>
        <p:nvPicPr>
          <p:cNvPr id="10"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3738"/>
          <a:stretch/>
        </p:blipFill>
        <p:spPr bwMode="auto">
          <a:xfrm>
            <a:off x="5548539" y="966908"/>
            <a:ext cx="4738124" cy="2494855"/>
          </a:xfrm>
          <a:prstGeom prst="rect">
            <a:avLst/>
          </a:prstGeom>
          <a:noFill/>
          <a:ln w="9525">
            <a:noFill/>
            <a:miter lim="800000"/>
            <a:headEnd/>
            <a:tailEnd/>
          </a:ln>
        </p:spPr>
      </p:pic>
      <p:sp>
        <p:nvSpPr>
          <p:cNvPr id="3" name="Rettangolo 21"/>
          <p:cNvSpPr/>
          <p:nvPr/>
        </p:nvSpPr>
        <p:spPr>
          <a:xfrm>
            <a:off x="1066298" y="68192"/>
            <a:ext cx="2849498" cy="523220"/>
          </a:xfrm>
          <a:prstGeom prst="rect">
            <a:avLst/>
          </a:prstGeom>
        </p:spPr>
        <p:txBody>
          <a:bodyPr wrap="none">
            <a:spAutoFit/>
          </a:bodyPr>
          <a:lstStyle/>
          <a:p>
            <a:r>
              <a:rPr lang="en-US" sz="2800" b="1" dirty="0" smtClean="0">
                <a:solidFill>
                  <a:srgbClr val="FF0000"/>
                </a:solidFill>
                <a:latin typeface="Calibri" pitchFamily="34" charset="0"/>
                <a:ea typeface="Calibri" pitchFamily="34" charset="0"/>
                <a:cs typeface="Times New Roman" pitchFamily="18" charset="0"/>
              </a:rPr>
              <a:t>ALICE ITS upgrade</a:t>
            </a:r>
            <a:endParaRPr lang="it-IT" sz="2800" b="1" dirty="0">
              <a:solidFill>
                <a:srgbClr val="FF0000"/>
              </a:solidFill>
              <a:latin typeface="Calibri"/>
            </a:endParaRPr>
          </a:p>
        </p:txBody>
      </p:sp>
      <p:sp>
        <p:nvSpPr>
          <p:cNvPr id="11" name="Rettangolo 21"/>
          <p:cNvSpPr/>
          <p:nvPr/>
        </p:nvSpPr>
        <p:spPr>
          <a:xfrm>
            <a:off x="541767" y="750645"/>
            <a:ext cx="4070345" cy="2323713"/>
          </a:xfrm>
          <a:prstGeom prst="rect">
            <a:avLst/>
          </a:prstGeom>
        </p:spPr>
        <p:txBody>
          <a:bodyPr wrap="none">
            <a:spAutoFit/>
          </a:bodyPr>
          <a:lstStyle/>
          <a:p>
            <a:r>
              <a:rPr lang="en-US" sz="2000" dirty="0">
                <a:solidFill>
                  <a:srgbClr val="336699"/>
                </a:solidFill>
                <a:latin typeface="Calibri" pitchFamily="34" charset="0"/>
                <a:ea typeface="Calibri" pitchFamily="34" charset="0"/>
                <a:cs typeface="Times New Roman" pitchFamily="18" charset="0"/>
              </a:rPr>
              <a:t>Inner Barrel: 3 layers</a:t>
            </a:r>
          </a:p>
          <a:p>
            <a:r>
              <a:rPr lang="en-US" sz="2000" dirty="0">
                <a:solidFill>
                  <a:srgbClr val="336699"/>
                </a:solidFill>
                <a:latin typeface="Calibri" pitchFamily="34" charset="0"/>
                <a:ea typeface="Calibri" pitchFamily="34" charset="0"/>
                <a:cs typeface="Times New Roman" pitchFamily="18" charset="0"/>
              </a:rPr>
              <a:t>Outer Barrel: 4 layers</a:t>
            </a:r>
          </a:p>
          <a:p>
            <a:pPr>
              <a:spcBef>
                <a:spcPts val="600"/>
              </a:spcBef>
            </a:pPr>
            <a:r>
              <a:rPr lang="en-US" sz="2000" dirty="0">
                <a:solidFill>
                  <a:srgbClr val="336699"/>
                </a:solidFill>
                <a:latin typeface="Calibri" pitchFamily="34" charset="0"/>
                <a:ea typeface="Calibri" pitchFamily="34" charset="0"/>
                <a:cs typeface="Times New Roman" pitchFamily="18" charset="0"/>
              </a:rPr>
              <a:t>Detector module (Stave) consists of </a:t>
            </a:r>
          </a:p>
          <a:p>
            <a:pPr marL="342900" indent="-342900">
              <a:buFontTx/>
              <a:buChar char="-"/>
            </a:pPr>
            <a:r>
              <a:rPr lang="en-US" sz="2000" dirty="0">
                <a:solidFill>
                  <a:srgbClr val="336699"/>
                </a:solidFill>
                <a:latin typeface="Calibri" pitchFamily="34" charset="0"/>
                <a:ea typeface="Calibri" pitchFamily="34" charset="0"/>
                <a:cs typeface="Times New Roman" pitchFamily="18" charset="0"/>
              </a:rPr>
              <a:t>Carbon fiber mechanical support</a:t>
            </a:r>
          </a:p>
          <a:p>
            <a:pPr marL="342900" indent="-342900">
              <a:buFontTx/>
              <a:buChar char="-"/>
            </a:pPr>
            <a:r>
              <a:rPr lang="en-US" sz="2000" dirty="0">
                <a:solidFill>
                  <a:srgbClr val="336699"/>
                </a:solidFill>
                <a:latin typeface="Calibri" pitchFamily="34" charset="0"/>
                <a:ea typeface="Calibri" pitchFamily="34" charset="0"/>
                <a:cs typeface="Times New Roman" pitchFamily="18" charset="0"/>
              </a:rPr>
              <a:t>Cooling unit</a:t>
            </a:r>
          </a:p>
          <a:p>
            <a:pPr marL="342900" indent="-342900">
              <a:buFontTx/>
              <a:buChar char="-"/>
            </a:pPr>
            <a:r>
              <a:rPr lang="en-US" sz="2000" dirty="0">
                <a:solidFill>
                  <a:srgbClr val="336699"/>
                </a:solidFill>
                <a:latin typeface="Calibri" pitchFamily="34" charset="0"/>
                <a:ea typeface="Calibri" pitchFamily="34" charset="0"/>
                <a:cs typeface="Times New Roman" pitchFamily="18" charset="0"/>
              </a:rPr>
              <a:t>Polyimide printed circuit board</a:t>
            </a:r>
          </a:p>
          <a:p>
            <a:pPr marL="342900" indent="-342900">
              <a:buFontTx/>
              <a:buChar char="-"/>
            </a:pPr>
            <a:r>
              <a:rPr lang="en-US" sz="2000" dirty="0">
                <a:solidFill>
                  <a:srgbClr val="336699"/>
                </a:solidFill>
                <a:latin typeface="Calibri" pitchFamily="34" charset="0"/>
                <a:ea typeface="Calibri" pitchFamily="34" charset="0"/>
                <a:cs typeface="Times New Roman" pitchFamily="18" charset="0"/>
              </a:rPr>
              <a:t>Silicon chips (CMOS sensors) </a:t>
            </a:r>
          </a:p>
        </p:txBody>
      </p:sp>
      <p:pic>
        <p:nvPicPr>
          <p:cNvPr id="13" name="Immagine 7" descr="acquia_marina_logo.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4102" y="46566"/>
            <a:ext cx="6858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Slide Number Placeholder 2"/>
          <p:cNvSpPr>
            <a:spLocks noGrp="1"/>
          </p:cNvSpPr>
          <p:nvPr>
            <p:ph type="sldNum" sz="quarter" idx="12"/>
          </p:nvPr>
        </p:nvSpPr>
        <p:spPr>
          <a:xfrm>
            <a:off x="8470900" y="6464301"/>
            <a:ext cx="2133600" cy="365125"/>
          </a:xfrm>
        </p:spPr>
        <p:txBody>
          <a:bodyPr/>
          <a:lstStyle/>
          <a:p>
            <a:fld id="{872C15F9-2AD0-044F-BB80-F9D71DAC45B9}" type="slidenum">
              <a:rPr lang="en-US" smtClean="0">
                <a:solidFill>
                  <a:prstClr val="white">
                    <a:lumMod val="50000"/>
                  </a:prstClr>
                </a:solidFill>
                <a:latin typeface="Calibri"/>
              </a:rPr>
              <a:pPr/>
              <a:t>61</a:t>
            </a:fld>
            <a:endParaRPr lang="en-US" dirty="0">
              <a:solidFill>
                <a:prstClr val="white">
                  <a:lumMod val="50000"/>
                </a:prstClr>
              </a:solidFill>
              <a:latin typeface="Calibri"/>
            </a:endParaRPr>
          </a:p>
        </p:txBody>
      </p:sp>
    </p:spTree>
    <p:extLst>
      <p:ext uri="{BB962C8B-B14F-4D97-AF65-F5344CB8AC3E}">
        <p14:creationId xmlns:p14="http://schemas.microsoft.com/office/powerpoint/2010/main" val="18953186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srcRect/>
          <a:stretch>
            <a:fillRect/>
          </a:stretch>
        </p:blipFill>
        <p:spPr bwMode="auto">
          <a:xfrm>
            <a:off x="1524000" y="1772817"/>
            <a:ext cx="9144000" cy="1369715"/>
          </a:xfrm>
          <a:prstGeom prst="rect">
            <a:avLst/>
          </a:prstGeom>
          <a:noFill/>
          <a:ln w="9525">
            <a:noFill/>
            <a:miter lim="800000"/>
            <a:headEnd/>
            <a:tailEnd/>
          </a:ln>
          <a:effectLst/>
        </p:spPr>
      </p:pic>
      <p:sp>
        <p:nvSpPr>
          <p:cNvPr id="12" name="Rettangolo 20"/>
          <p:cNvSpPr/>
          <p:nvPr/>
        </p:nvSpPr>
        <p:spPr>
          <a:xfrm>
            <a:off x="5389110" y="92854"/>
            <a:ext cx="4461453" cy="523220"/>
          </a:xfrm>
          <a:prstGeom prst="rect">
            <a:avLst/>
          </a:prstGeom>
        </p:spPr>
        <p:txBody>
          <a:bodyPr wrap="square">
            <a:spAutoFit/>
          </a:bodyPr>
          <a:lstStyle/>
          <a:p>
            <a:r>
              <a:rPr lang="en-US" sz="2800" dirty="0">
                <a:solidFill>
                  <a:srgbClr val="002060"/>
                </a:solidFill>
                <a:latin typeface="Calibri" pitchFamily="34" charset="0"/>
                <a:ea typeface="Calibri" pitchFamily="34" charset="0"/>
                <a:cs typeface="Times New Roman" pitchFamily="18" charset="0"/>
              </a:rPr>
              <a:t>Inner Barrel Detector Stave</a:t>
            </a:r>
            <a:endParaRPr lang="en-US" sz="2400" dirty="0">
              <a:solidFill>
                <a:srgbClr val="C00000"/>
              </a:solidFill>
              <a:latin typeface="Calibri" pitchFamily="34" charset="0"/>
              <a:ea typeface="Calibri" pitchFamily="34" charset="0"/>
              <a:cs typeface="Times New Roman" pitchFamily="18" charset="0"/>
            </a:endParaRPr>
          </a:p>
        </p:txBody>
      </p:sp>
      <p:pic>
        <p:nvPicPr>
          <p:cNvPr id="3" name="Picture 2" descr="Material-detail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410085" y="2253273"/>
            <a:ext cx="3718644" cy="5490813"/>
          </a:xfrm>
          <a:prstGeom prst="rect">
            <a:avLst/>
          </a:prstGeom>
        </p:spPr>
      </p:pic>
      <p:pic>
        <p:nvPicPr>
          <p:cNvPr id="16" name="Picture 2" descr="C:\Documents and Settings\corrado\Desktop\Immagine8.JPG"/>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81801" y="4288242"/>
            <a:ext cx="2922507" cy="2569758"/>
          </a:xfrm>
          <a:prstGeom prst="rect">
            <a:avLst/>
          </a:prstGeom>
          <a:noFill/>
        </p:spPr>
      </p:pic>
      <p:sp>
        <p:nvSpPr>
          <p:cNvPr id="17" name="TextBox 5"/>
          <p:cNvSpPr txBox="1"/>
          <p:nvPr/>
        </p:nvSpPr>
        <p:spPr>
          <a:xfrm>
            <a:off x="6960096" y="3109179"/>
            <a:ext cx="3707904" cy="1015663"/>
          </a:xfrm>
          <a:prstGeom prst="rect">
            <a:avLst/>
          </a:prstGeom>
          <a:noFill/>
        </p:spPr>
        <p:txBody>
          <a:bodyPr wrap="square" rtlCol="0">
            <a:spAutoFit/>
          </a:bodyPr>
          <a:lstStyle/>
          <a:p>
            <a:r>
              <a:rPr lang="en-GB" sz="2400" b="1" dirty="0">
                <a:solidFill>
                  <a:prstClr val="black"/>
                </a:solidFill>
                <a:latin typeface="Calibri"/>
              </a:rPr>
              <a:t>MECHANICS &amp;COOLING</a:t>
            </a:r>
          </a:p>
          <a:p>
            <a:pPr marL="285750" indent="-285750">
              <a:buFont typeface="Wingdings" pitchFamily="2" charset="2"/>
              <a:buChar char="ü"/>
            </a:pPr>
            <a:r>
              <a:rPr lang="en-GB" dirty="0">
                <a:solidFill>
                  <a:prstClr val="black"/>
                </a:solidFill>
                <a:latin typeface="Calibri"/>
              </a:rPr>
              <a:t>Design optimization for material budget reduction</a:t>
            </a:r>
          </a:p>
        </p:txBody>
      </p:sp>
      <p:sp>
        <p:nvSpPr>
          <p:cNvPr id="18" name="CasellaDiTesto 24"/>
          <p:cNvSpPr txBox="1"/>
          <p:nvPr/>
        </p:nvSpPr>
        <p:spPr>
          <a:xfrm>
            <a:off x="8825803" y="4574010"/>
            <a:ext cx="1461895" cy="646331"/>
          </a:xfrm>
          <a:prstGeom prst="rect">
            <a:avLst/>
          </a:prstGeom>
          <a:noFill/>
        </p:spPr>
        <p:txBody>
          <a:bodyPr wrap="square" rtlCol="0">
            <a:spAutoFit/>
          </a:bodyPr>
          <a:lstStyle/>
          <a:p>
            <a:pPr algn="ctr"/>
            <a:r>
              <a:rPr lang="it-IT" dirty="0">
                <a:solidFill>
                  <a:prstClr val="black"/>
                </a:solidFill>
                <a:latin typeface="Calibri"/>
              </a:rPr>
              <a:t>Total </a:t>
            </a:r>
            <a:r>
              <a:rPr lang="it-IT" dirty="0" err="1">
                <a:solidFill>
                  <a:prstClr val="black"/>
                </a:solidFill>
                <a:latin typeface="Calibri"/>
              </a:rPr>
              <a:t>weight</a:t>
            </a:r>
            <a:r>
              <a:rPr lang="it-IT" dirty="0">
                <a:solidFill>
                  <a:prstClr val="black"/>
                </a:solidFill>
                <a:latin typeface="Calibri"/>
              </a:rPr>
              <a:t> </a:t>
            </a:r>
          </a:p>
          <a:p>
            <a:pPr algn="ctr"/>
            <a:r>
              <a:rPr lang="it-IT" dirty="0">
                <a:solidFill>
                  <a:prstClr val="black"/>
                </a:solidFill>
                <a:latin typeface="Calibri"/>
              </a:rPr>
              <a:t>1.4 </a:t>
            </a:r>
            <a:r>
              <a:rPr lang="it-IT" dirty="0" err="1">
                <a:solidFill>
                  <a:prstClr val="black"/>
                </a:solidFill>
                <a:latin typeface="Calibri"/>
              </a:rPr>
              <a:t>grams</a:t>
            </a:r>
            <a:endParaRPr lang="it-IT" dirty="0">
              <a:solidFill>
                <a:prstClr val="black"/>
              </a:solidFill>
              <a:latin typeface="Calibri"/>
            </a:endParaRPr>
          </a:p>
        </p:txBody>
      </p:sp>
      <p:pic>
        <p:nvPicPr>
          <p:cNvPr id="6" name="Picture 5"/>
          <p:cNvPicPr>
            <a:picLocks noChangeAspect="1"/>
          </p:cNvPicPr>
          <p:nvPr/>
        </p:nvPicPr>
        <p:blipFill rotWithShape="1">
          <a:blip r:embed="rId5"/>
          <a:srcRect l="2832" t="9202" r="14063" b="18924"/>
          <a:stretch/>
        </p:blipFill>
        <p:spPr>
          <a:xfrm>
            <a:off x="1651000" y="113922"/>
            <a:ext cx="3409950" cy="1658895"/>
          </a:xfrm>
          <a:prstGeom prst="rect">
            <a:avLst/>
          </a:prstGeom>
        </p:spPr>
      </p:pic>
      <p:pic>
        <p:nvPicPr>
          <p:cNvPr id="8" name="Picture 7"/>
          <p:cNvPicPr>
            <a:picLocks noChangeAspect="1"/>
          </p:cNvPicPr>
          <p:nvPr/>
        </p:nvPicPr>
        <p:blipFill>
          <a:blip r:embed="rId6"/>
          <a:stretch>
            <a:fillRect/>
          </a:stretch>
        </p:blipFill>
        <p:spPr>
          <a:xfrm>
            <a:off x="6081259" y="721241"/>
            <a:ext cx="2348296" cy="971550"/>
          </a:xfrm>
          <a:prstGeom prst="rect">
            <a:avLst/>
          </a:prstGeom>
        </p:spPr>
      </p:pic>
      <p:pic>
        <p:nvPicPr>
          <p:cNvPr id="20" name="Immagine 7" descr="acquia_marina_logo.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44102" y="46566"/>
            <a:ext cx="6858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Slide Number Placeholder 2"/>
          <p:cNvSpPr>
            <a:spLocks noGrp="1"/>
          </p:cNvSpPr>
          <p:nvPr>
            <p:ph type="sldNum" sz="quarter" idx="12"/>
          </p:nvPr>
        </p:nvSpPr>
        <p:spPr>
          <a:xfrm>
            <a:off x="8470900" y="6464301"/>
            <a:ext cx="2133600" cy="365125"/>
          </a:xfrm>
        </p:spPr>
        <p:txBody>
          <a:bodyPr/>
          <a:lstStyle/>
          <a:p>
            <a:fld id="{872C15F9-2AD0-044F-BB80-F9D71DAC45B9}" type="slidenum">
              <a:rPr lang="en-US" smtClean="0">
                <a:solidFill>
                  <a:prstClr val="white">
                    <a:lumMod val="50000"/>
                  </a:prstClr>
                </a:solidFill>
                <a:latin typeface="Calibri"/>
              </a:rPr>
              <a:pPr/>
              <a:t>62</a:t>
            </a:fld>
            <a:endParaRPr lang="en-US" dirty="0">
              <a:solidFill>
                <a:prstClr val="white">
                  <a:lumMod val="50000"/>
                </a:prstClr>
              </a:solidFill>
              <a:latin typeface="Calibri"/>
            </a:endParaRPr>
          </a:p>
        </p:txBody>
      </p:sp>
    </p:spTree>
    <p:extLst>
      <p:ext uri="{BB962C8B-B14F-4D97-AF65-F5344CB8AC3E}">
        <p14:creationId xmlns:p14="http://schemas.microsoft.com/office/powerpoint/2010/main" val="26618029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5CBE14E-190B-2449-82EE-D330A6B5C02A}" type="slidenum">
              <a:rPr lang="en-US" smtClean="0">
                <a:solidFill>
                  <a:srgbClr val="000000"/>
                </a:solidFill>
              </a:rPr>
              <a:pPr>
                <a:defRPr/>
              </a:pPr>
              <a:t>63</a:t>
            </a:fld>
            <a:endParaRPr lang="en-US">
              <a:solidFill>
                <a:srgbClr val="000000"/>
              </a:solidFill>
            </a:endParaRPr>
          </a:p>
        </p:txBody>
      </p:sp>
      <p:sp>
        <p:nvSpPr>
          <p:cNvPr id="3" name="Footer Placeholder 2"/>
          <p:cNvSpPr>
            <a:spLocks noGrp="1"/>
          </p:cNvSpPr>
          <p:nvPr>
            <p:ph type="ftr" sz="quarter" idx="12"/>
          </p:nvPr>
        </p:nvSpPr>
        <p:spPr/>
        <p:txBody>
          <a:bodyPr/>
          <a:lstStyle/>
          <a:p>
            <a:pPr>
              <a:defRPr/>
            </a:pPr>
            <a:r>
              <a:rPr lang="en-US" smtClean="0">
                <a:solidFill>
                  <a:srgbClr val="000000"/>
                </a:solidFill>
                <a:latin typeface="Arial"/>
              </a:rPr>
              <a:t>W. Riegler/CERN</a:t>
            </a:r>
            <a:endParaRPr lang="en-US">
              <a:solidFill>
                <a:srgbClr val="000000"/>
              </a:solidFill>
              <a:latin typeface="Arial"/>
            </a:endParaRPr>
          </a:p>
        </p:txBody>
      </p:sp>
      <p:sp>
        <p:nvSpPr>
          <p:cNvPr id="4" name="Rettangolo 21"/>
          <p:cNvSpPr/>
          <p:nvPr/>
        </p:nvSpPr>
        <p:spPr>
          <a:xfrm>
            <a:off x="0" y="68192"/>
            <a:ext cx="12191999" cy="523220"/>
          </a:xfrm>
          <a:prstGeom prst="rect">
            <a:avLst/>
          </a:prstGeom>
        </p:spPr>
        <p:txBody>
          <a:bodyPr wrap="square">
            <a:spAutoFit/>
          </a:bodyPr>
          <a:lstStyle/>
          <a:p>
            <a:pPr algn="ctr"/>
            <a:r>
              <a:rPr lang="en-US" sz="2800" b="1" dirty="0" smtClean="0">
                <a:solidFill>
                  <a:srgbClr val="FF0000"/>
                </a:solidFill>
                <a:latin typeface="Calibri" pitchFamily="34" charset="0"/>
                <a:ea typeface="Calibri" pitchFamily="34" charset="0"/>
                <a:cs typeface="Times New Roman" pitchFamily="18" charset="0"/>
              </a:rPr>
              <a:t>Tracking</a:t>
            </a:r>
            <a:endParaRPr lang="it-IT" sz="2800" b="1" dirty="0">
              <a:solidFill>
                <a:srgbClr val="FF0000"/>
              </a:solidFill>
              <a:latin typeface="Calibri"/>
            </a:endParaRPr>
          </a:p>
        </p:txBody>
      </p:sp>
      <p:sp>
        <p:nvSpPr>
          <p:cNvPr id="5" name="TextBox 4"/>
          <p:cNvSpPr txBox="1"/>
          <p:nvPr/>
        </p:nvSpPr>
        <p:spPr>
          <a:xfrm>
            <a:off x="697765" y="944379"/>
            <a:ext cx="10214074" cy="2585323"/>
          </a:xfrm>
          <a:prstGeom prst="rect">
            <a:avLst/>
          </a:prstGeom>
          <a:noFill/>
        </p:spPr>
        <p:txBody>
          <a:bodyPr wrap="square" rtlCol="0">
            <a:spAutoFit/>
          </a:bodyPr>
          <a:lstStyle/>
          <a:p>
            <a:r>
              <a:rPr lang="en-GB" dirty="0" smtClean="0">
                <a:solidFill>
                  <a:schemeClr val="accent6">
                    <a:lumMod val="50000"/>
                  </a:schemeClr>
                </a:solidFill>
              </a:rPr>
              <a:t>Silicon sensors are the key detectors for vertex determination and momentum spectroscopy.</a:t>
            </a:r>
          </a:p>
          <a:p>
            <a:endParaRPr lang="en-GB" dirty="0">
              <a:solidFill>
                <a:schemeClr val="accent6">
                  <a:lumMod val="50000"/>
                </a:schemeClr>
              </a:solidFill>
            </a:endParaRPr>
          </a:p>
          <a:p>
            <a:r>
              <a:rPr lang="en-GB" dirty="0" smtClean="0">
                <a:solidFill>
                  <a:srgbClr val="002060"/>
                </a:solidFill>
              </a:rPr>
              <a:t>In addition to position resolution, material budget and radiation hardness are the key requirements for silicon trackers.</a:t>
            </a:r>
          </a:p>
          <a:p>
            <a:endParaRPr lang="en-GB" dirty="0">
              <a:solidFill>
                <a:schemeClr val="accent6">
                  <a:lumMod val="50000"/>
                </a:schemeClr>
              </a:solidFill>
            </a:endParaRPr>
          </a:p>
          <a:p>
            <a:r>
              <a:rPr lang="en-GB" dirty="0" smtClean="0">
                <a:solidFill>
                  <a:schemeClr val="accent6">
                    <a:lumMod val="50000"/>
                  </a:schemeClr>
                </a:solidFill>
              </a:rPr>
              <a:t>n-in-p </a:t>
            </a:r>
            <a:r>
              <a:rPr lang="en-GB" dirty="0" smtClean="0">
                <a:solidFill>
                  <a:schemeClr val="accent6">
                    <a:lumMod val="50000"/>
                  </a:schemeClr>
                </a:solidFill>
              </a:rPr>
              <a:t>strips sensors </a:t>
            </a:r>
            <a:r>
              <a:rPr lang="en-GB" dirty="0" smtClean="0">
                <a:solidFill>
                  <a:schemeClr val="accent6">
                    <a:lumMod val="50000"/>
                  </a:schemeClr>
                </a:solidFill>
              </a:rPr>
              <a:t>and hybrid pixels feature prominently at the HL-LHC.</a:t>
            </a:r>
          </a:p>
          <a:p>
            <a:endParaRPr lang="en-GB" dirty="0">
              <a:solidFill>
                <a:srgbClr val="002060"/>
              </a:solidFill>
            </a:endParaRPr>
          </a:p>
          <a:p>
            <a:r>
              <a:rPr lang="en-GB" smtClean="0">
                <a:solidFill>
                  <a:srgbClr val="002060"/>
                </a:solidFill>
              </a:rPr>
              <a:t>Monolithic </a:t>
            </a:r>
            <a:r>
              <a:rPr lang="en-GB" smtClean="0">
                <a:solidFill>
                  <a:srgbClr val="002060"/>
                </a:solidFill>
              </a:rPr>
              <a:t>silicon sensors </a:t>
            </a:r>
            <a:r>
              <a:rPr lang="en-GB" dirty="0" smtClean="0">
                <a:solidFill>
                  <a:srgbClr val="002060"/>
                </a:solidFill>
              </a:rPr>
              <a:t>have significantly improved over the last years in terms of speed and radiation hardness and will have a large scale application in ALICE.</a:t>
            </a:r>
            <a:endParaRPr lang="en-GB" dirty="0">
              <a:solidFill>
                <a:srgbClr val="002060"/>
              </a:solidFill>
            </a:endParaRPr>
          </a:p>
        </p:txBody>
      </p:sp>
      <p:pic>
        <p:nvPicPr>
          <p:cNvPr id="6" name="Picture 2" descr="E:\vorlesung\Summer_student_lecture\CMS_Slice.gif"/>
          <p:cNvPicPr>
            <a:picLocks noChangeAspect="1" noChangeArrowheads="1"/>
          </p:cNvPicPr>
          <p:nvPr/>
        </p:nvPicPr>
        <p:blipFill>
          <a:blip r:embed="rId2" cstate="print"/>
          <a:srcRect/>
          <a:stretch>
            <a:fillRect/>
          </a:stretch>
        </p:blipFill>
        <p:spPr bwMode="auto">
          <a:xfrm>
            <a:off x="5438984" y="3940846"/>
            <a:ext cx="5172834" cy="2659420"/>
          </a:xfrm>
          <a:prstGeom prst="rect">
            <a:avLst/>
          </a:prstGeom>
          <a:noFill/>
          <a:ln w="9525">
            <a:noFill/>
            <a:miter lim="800000"/>
            <a:headEnd/>
            <a:tailEnd/>
          </a:ln>
        </p:spPr>
      </p:pic>
    </p:spTree>
    <p:extLst>
      <p:ext uri="{BB962C8B-B14F-4D97-AF65-F5344CB8AC3E}">
        <p14:creationId xmlns:p14="http://schemas.microsoft.com/office/powerpoint/2010/main" val="1486369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solidFill>
                  <a:srgbClr val="000000"/>
                </a:solidFill>
              </a:rPr>
              <a:t>W. Riegler/CERN</a:t>
            </a:r>
            <a:endParaRPr lang="en-US">
              <a:solidFill>
                <a:srgbClr val="000000"/>
              </a:solidFill>
            </a:endParaRPr>
          </a:p>
        </p:txBody>
      </p:sp>
      <p:sp>
        <p:nvSpPr>
          <p:cNvPr id="3" name="Rectangle 3"/>
          <p:cNvSpPr>
            <a:spLocks noChangeArrowheads="1"/>
          </p:cNvSpPr>
          <p:nvPr/>
        </p:nvSpPr>
        <p:spPr bwMode="auto">
          <a:xfrm>
            <a:off x="1336495" y="1869897"/>
            <a:ext cx="9369175" cy="21010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9056" tIns="34529" rIns="69056" bIns="34529">
            <a:spAutoFit/>
          </a:bodyPr>
          <a:lstStyle/>
          <a:p>
            <a:pPr defTabSz="685800" fontAlgn="base">
              <a:spcBef>
                <a:spcPct val="0"/>
              </a:spcBef>
              <a:spcAft>
                <a:spcPct val="0"/>
              </a:spcAft>
            </a:pPr>
            <a:r>
              <a:rPr lang="en-US" sz="2100" dirty="0">
                <a:solidFill>
                  <a:srgbClr val="006600"/>
                </a:solidFill>
              </a:rPr>
              <a:t>W. </a:t>
            </a:r>
            <a:r>
              <a:rPr lang="en-US" sz="2100" dirty="0" err="1">
                <a:solidFill>
                  <a:srgbClr val="006600"/>
                </a:solidFill>
              </a:rPr>
              <a:t>Riegler</a:t>
            </a:r>
            <a:r>
              <a:rPr lang="en-US" sz="2100" dirty="0">
                <a:solidFill>
                  <a:srgbClr val="006600"/>
                </a:solidFill>
              </a:rPr>
              <a:t>:</a:t>
            </a:r>
          </a:p>
          <a:p>
            <a:pPr defTabSz="685800" fontAlgn="base">
              <a:spcBef>
                <a:spcPct val="0"/>
              </a:spcBef>
              <a:spcAft>
                <a:spcPct val="0"/>
              </a:spcAft>
            </a:pPr>
            <a:endParaRPr lang="en-US" sz="2100" dirty="0">
              <a:solidFill>
                <a:srgbClr val="000090"/>
              </a:solidFill>
            </a:endParaRPr>
          </a:p>
          <a:p>
            <a:pPr defTabSz="685800" fontAlgn="base">
              <a:spcBef>
                <a:spcPct val="0"/>
              </a:spcBef>
              <a:spcAft>
                <a:spcPct val="0"/>
              </a:spcAft>
            </a:pPr>
            <a:r>
              <a:rPr lang="en-US" sz="2100" dirty="0">
                <a:solidFill>
                  <a:srgbClr val="000090"/>
                </a:solidFill>
              </a:rPr>
              <a:t>A particle detector is a classical device, that is collapsing wave functions of quantum mechanical states, which are linear super positions of irreducible representations of the inhomogeneous Lorentz group (Poincare group).</a:t>
            </a:r>
          </a:p>
          <a:p>
            <a:pPr defTabSz="685800" fontAlgn="base">
              <a:spcBef>
                <a:spcPct val="0"/>
              </a:spcBef>
              <a:spcAft>
                <a:spcPct val="0"/>
              </a:spcAft>
            </a:pPr>
            <a:endParaRPr lang="en-US" sz="1350" b="1" dirty="0">
              <a:solidFill>
                <a:srgbClr val="000090"/>
              </a:solidFill>
            </a:endParaRPr>
          </a:p>
          <a:p>
            <a:pPr defTabSz="685800" fontAlgn="base">
              <a:spcBef>
                <a:spcPct val="0"/>
              </a:spcBef>
              <a:spcAft>
                <a:spcPct val="0"/>
              </a:spcAft>
            </a:pPr>
            <a:endParaRPr lang="en-US" sz="1350" b="1" dirty="0">
              <a:solidFill>
                <a:srgbClr val="000090"/>
              </a:solidFill>
            </a:endParaRPr>
          </a:p>
        </p:txBody>
      </p:sp>
      <p:sp>
        <p:nvSpPr>
          <p:cNvPr id="4" name="Rectangle 19"/>
          <p:cNvSpPr>
            <a:spLocks noChangeArrowheads="1"/>
          </p:cNvSpPr>
          <p:nvPr/>
        </p:nvSpPr>
        <p:spPr bwMode="auto">
          <a:xfrm>
            <a:off x="0" y="301804"/>
            <a:ext cx="12192000" cy="4592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defTabSz="685800" fontAlgn="base">
              <a:spcBef>
                <a:spcPct val="0"/>
              </a:spcBef>
              <a:spcAft>
                <a:spcPct val="0"/>
              </a:spcAft>
            </a:pPr>
            <a:r>
              <a:rPr lang="en-US" sz="2800" b="1" dirty="0">
                <a:solidFill>
                  <a:srgbClr val="FF0000"/>
                </a:solidFill>
              </a:rPr>
              <a:t>Particle Detector</a:t>
            </a:r>
          </a:p>
        </p:txBody>
      </p:sp>
      <p:sp>
        <p:nvSpPr>
          <p:cNvPr id="6" name="Slide Number Placeholder 5"/>
          <p:cNvSpPr>
            <a:spLocks noGrp="1"/>
          </p:cNvSpPr>
          <p:nvPr>
            <p:ph type="sldNum" sz="quarter" idx="12"/>
          </p:nvPr>
        </p:nvSpPr>
        <p:spPr/>
        <p:txBody>
          <a:bodyPr/>
          <a:lstStyle/>
          <a:p>
            <a:pPr>
              <a:defRPr/>
            </a:pPr>
            <a:fld id="{6DDAAA4F-B066-4A7B-BF3F-CF49F130BA7F}" type="slidenum">
              <a:rPr lang="en-US" smtClean="0">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1234456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91545" y="2132856"/>
            <a:ext cx="8029897" cy="4154984"/>
          </a:xfrm>
          <a:prstGeom prst="rect">
            <a:avLst/>
          </a:prstGeom>
          <a:noFill/>
        </p:spPr>
        <p:txBody>
          <a:bodyPr wrap="square" rtlCol="0">
            <a:spAutoFit/>
          </a:bodyPr>
          <a:lstStyle/>
          <a:p>
            <a:pPr defTabSz="457189"/>
            <a:r>
              <a:rPr lang="en-GB" sz="1400" dirty="0">
                <a:solidFill>
                  <a:srgbClr val="000090"/>
                </a:solidFill>
              </a:rPr>
              <a:t>Solvay Conference 1927, Einstein:</a:t>
            </a:r>
          </a:p>
          <a:p>
            <a:pPr defTabSz="457189"/>
            <a:r>
              <a:rPr lang="en-GB" sz="1400" dirty="0">
                <a:solidFill>
                  <a:srgbClr val="008000"/>
                </a:solidFill>
              </a:rPr>
              <a:t>“A radioactive sample emits alpha particles in all directions; these are made visible by the method of the Wilson Cloud Chamber. Now, if one associates a spherical wave with each emission process, how can one understand that the track of each alpha particle appears as a (very nearly) straight line …. “</a:t>
            </a:r>
          </a:p>
          <a:p>
            <a:pPr defTabSz="457189"/>
            <a:endParaRPr lang="en-GB" sz="1400" dirty="0">
              <a:solidFill>
                <a:srgbClr val="000090"/>
              </a:solidFill>
            </a:endParaRPr>
          </a:p>
          <a:p>
            <a:pPr defTabSz="457189"/>
            <a:r>
              <a:rPr lang="en-GB" sz="1400" dirty="0">
                <a:solidFill>
                  <a:srgbClr val="000090"/>
                </a:solidFill>
              </a:rPr>
              <a:t>Born, Heisenberg:</a:t>
            </a:r>
          </a:p>
          <a:p>
            <a:pPr defTabSz="457189"/>
            <a:r>
              <a:rPr lang="en-GB" sz="1400" dirty="0">
                <a:solidFill>
                  <a:srgbClr val="008000"/>
                </a:solidFill>
              </a:rPr>
              <a:t>“As soon as such an ionization is shown by the appearance of cloud droplets, in order to describe what happens afterwards one must reduce the wave packet in the immediate vicinity of the drops. One thus obtains a wave packet in the form of a ray, which corresponds to the corpuscular character of the phenomenon.”</a:t>
            </a:r>
          </a:p>
          <a:p>
            <a:pPr defTabSz="457189"/>
            <a:endParaRPr lang="en-GB" sz="1400" dirty="0">
              <a:solidFill>
                <a:prstClr val="black"/>
              </a:solidFill>
            </a:endParaRPr>
          </a:p>
          <a:p>
            <a:pPr defTabSz="457189"/>
            <a:r>
              <a:rPr lang="en-GB" sz="1400" dirty="0">
                <a:solidFill>
                  <a:srgbClr val="000090"/>
                </a:solidFill>
              </a:rPr>
              <a:t>According to this reasoning the whole process is described in terms of the interaction of a quantum system  (the alpha particle) with a classical measurement apparatus (the atoms of the vapour).</a:t>
            </a:r>
          </a:p>
          <a:p>
            <a:pPr defTabSz="457189"/>
            <a:endParaRPr lang="en-GB" sz="1400" dirty="0">
              <a:solidFill>
                <a:srgbClr val="000090"/>
              </a:solidFill>
            </a:endParaRPr>
          </a:p>
          <a:p>
            <a:pPr defTabSz="457189"/>
            <a:r>
              <a:rPr lang="en-GB" sz="1400" dirty="0" err="1">
                <a:solidFill>
                  <a:srgbClr val="000090"/>
                </a:solidFill>
              </a:rPr>
              <a:t>Nevill</a:t>
            </a:r>
            <a:r>
              <a:rPr lang="en-GB" sz="1400" dirty="0">
                <a:solidFill>
                  <a:srgbClr val="000090"/>
                </a:solidFill>
              </a:rPr>
              <a:t> Mott (1929):</a:t>
            </a:r>
          </a:p>
          <a:p>
            <a:pPr defTabSz="457189"/>
            <a:r>
              <a:rPr lang="en-GB" sz="1400" dirty="0">
                <a:solidFill>
                  <a:srgbClr val="008000"/>
                </a:solidFill>
              </a:rPr>
              <a:t>Assuming the atoms of the vapour also to be part of the quantum mechanical system, “ … it is a little difficult to picture how it is that an outgoing spherical wave can produce a straight track; we think intuitively that it should ionise atoms at random throughout space.”</a:t>
            </a:r>
          </a:p>
          <a:p>
            <a:pPr defTabSz="457189"/>
            <a:endParaRPr lang="en-GB" sz="1200" dirty="0">
              <a:solidFill>
                <a:prstClr val="black"/>
              </a:solidFill>
            </a:endParaRPr>
          </a:p>
        </p:txBody>
      </p:sp>
      <p:pic>
        <p:nvPicPr>
          <p:cNvPr id="5" name="Picture 1034" descr="alphas1_new"/>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5560" y="121983"/>
            <a:ext cx="3042680" cy="17228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4112" y="188640"/>
            <a:ext cx="2592288" cy="1728192"/>
          </a:xfrm>
          <a:prstGeom prst="rect">
            <a:avLst/>
          </a:prstGeom>
        </p:spPr>
      </p:pic>
      <p:sp>
        <p:nvSpPr>
          <p:cNvPr id="4" name="Footer Placeholder 3"/>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568EC71-E9DF-9747-8228-C77FB3F880EF}" type="slidenum">
              <a:rPr lang="en-GB" smtClean="0">
                <a:solidFill>
                  <a:prstClr val="black">
                    <a:tint val="75000"/>
                  </a:prstClr>
                </a:solidFill>
              </a:rPr>
              <a:pPr/>
              <a:t>8</a:t>
            </a:fld>
            <a:endParaRPr lang="en-GB">
              <a:solidFill>
                <a:prstClr val="black">
                  <a:tint val="75000"/>
                </a:prstClr>
              </a:solidFill>
            </a:endParaRPr>
          </a:p>
        </p:txBody>
      </p:sp>
    </p:spTree>
    <p:extLst>
      <p:ext uri="{BB962C8B-B14F-4D97-AF65-F5344CB8AC3E}">
        <p14:creationId xmlns:p14="http://schemas.microsoft.com/office/powerpoint/2010/main" val="20338827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95400" y="2083668"/>
            <a:ext cx="6460579" cy="1993945"/>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6098" y="1494830"/>
            <a:ext cx="5832648" cy="319289"/>
          </a:xfrm>
          <a:prstGeom prst="rect">
            <a:avLst/>
          </a:prstGeom>
        </p:spPr>
      </p:pic>
      <p:sp>
        <p:nvSpPr>
          <p:cNvPr id="4" name="Rectangle 3"/>
          <p:cNvSpPr/>
          <p:nvPr/>
        </p:nvSpPr>
        <p:spPr>
          <a:xfrm>
            <a:off x="1563291" y="571500"/>
            <a:ext cx="5695456" cy="923330"/>
          </a:xfrm>
          <a:prstGeom prst="rect">
            <a:avLst/>
          </a:prstGeom>
        </p:spPr>
        <p:txBody>
          <a:bodyPr wrap="square">
            <a:spAutoFit/>
          </a:bodyPr>
          <a:lstStyle/>
          <a:p>
            <a:pPr defTabSz="457189"/>
            <a:r>
              <a:rPr lang="en-GB" sz="1400" dirty="0">
                <a:solidFill>
                  <a:srgbClr val="000090"/>
                </a:solidFill>
              </a:rPr>
              <a:t>Mott considers and example with and alpha particle at the origin, one hydrogen atom at position </a:t>
            </a:r>
            <a:r>
              <a:rPr lang="en-GB" sz="1400" b="1" dirty="0">
                <a:solidFill>
                  <a:srgbClr val="000090"/>
                </a:solidFill>
              </a:rPr>
              <a:t>a</a:t>
            </a:r>
            <a:r>
              <a:rPr lang="en-GB" sz="1400" b="1" baseline="-25000" dirty="0">
                <a:solidFill>
                  <a:srgbClr val="000090"/>
                </a:solidFill>
              </a:rPr>
              <a:t>1</a:t>
            </a:r>
            <a:r>
              <a:rPr lang="en-GB" sz="1400" dirty="0">
                <a:solidFill>
                  <a:srgbClr val="000090"/>
                </a:solidFill>
              </a:rPr>
              <a:t> and another hydrogen atom at </a:t>
            </a:r>
            <a:r>
              <a:rPr lang="en-GB" sz="1400" b="1" dirty="0">
                <a:solidFill>
                  <a:srgbClr val="000090"/>
                </a:solidFill>
              </a:rPr>
              <a:t>a</a:t>
            </a:r>
            <a:r>
              <a:rPr lang="en-GB" sz="1400" b="1" baseline="-25000" dirty="0">
                <a:solidFill>
                  <a:srgbClr val="000090"/>
                </a:solidFill>
              </a:rPr>
              <a:t>2</a:t>
            </a:r>
            <a:r>
              <a:rPr lang="en-GB" sz="1400" b="1" dirty="0">
                <a:solidFill>
                  <a:srgbClr val="000090"/>
                </a:solidFill>
              </a:rPr>
              <a:t> </a:t>
            </a:r>
            <a:r>
              <a:rPr lang="en-GB" sz="1400" dirty="0">
                <a:solidFill>
                  <a:srgbClr val="000090"/>
                </a:solidFill>
              </a:rPr>
              <a:t>, and the two hydrogen atoms only having EM interaction with the alpha particle:</a:t>
            </a:r>
            <a:endParaRPr lang="en-GB" sz="1400" b="1" baseline="-25000" dirty="0">
              <a:solidFill>
                <a:srgbClr val="000090"/>
              </a:solidFill>
            </a:endParaRPr>
          </a:p>
          <a:p>
            <a:pPr defTabSz="457189"/>
            <a:endParaRPr lang="en-GB" sz="1200" dirty="0">
              <a:solidFill>
                <a:prstClr val="black"/>
              </a:solidFill>
            </a:endParaRP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84232" y="116632"/>
            <a:ext cx="2268252" cy="1512168"/>
          </a:xfrm>
          <a:prstGeom prst="rect">
            <a:avLst/>
          </a:prstGeom>
        </p:spPr>
      </p:pic>
      <p:sp>
        <p:nvSpPr>
          <p:cNvPr id="6" name="Rectangle 5"/>
          <p:cNvSpPr/>
          <p:nvPr/>
        </p:nvSpPr>
        <p:spPr>
          <a:xfrm>
            <a:off x="1439510" y="4360042"/>
            <a:ext cx="6696744" cy="2062103"/>
          </a:xfrm>
          <a:prstGeom prst="rect">
            <a:avLst/>
          </a:prstGeom>
        </p:spPr>
        <p:txBody>
          <a:bodyPr wrap="square">
            <a:spAutoFit/>
          </a:bodyPr>
          <a:lstStyle/>
          <a:p>
            <a:pPr defTabSz="457189"/>
            <a:r>
              <a:rPr lang="en-GB" sz="1400" dirty="0">
                <a:solidFill>
                  <a:srgbClr val="000090"/>
                </a:solidFill>
              </a:rPr>
              <a:t>Result: The two hydrogen atoms cannot both be excited (or ionized) unless  </a:t>
            </a:r>
            <a:r>
              <a:rPr lang="en-GB" sz="1400" b="1" dirty="0">
                <a:solidFill>
                  <a:srgbClr val="000090"/>
                </a:solidFill>
              </a:rPr>
              <a:t>a</a:t>
            </a:r>
            <a:r>
              <a:rPr lang="en-GB" sz="1400" b="1" baseline="-25000" dirty="0">
                <a:solidFill>
                  <a:srgbClr val="000090"/>
                </a:solidFill>
              </a:rPr>
              <a:t>1</a:t>
            </a:r>
            <a:r>
              <a:rPr lang="en-GB" sz="1400" dirty="0">
                <a:solidFill>
                  <a:srgbClr val="000090"/>
                </a:solidFill>
              </a:rPr>
              <a:t> , </a:t>
            </a:r>
            <a:r>
              <a:rPr lang="en-GB" sz="1400" b="1" dirty="0">
                <a:solidFill>
                  <a:srgbClr val="000090"/>
                </a:solidFill>
              </a:rPr>
              <a:t>a</a:t>
            </a:r>
            <a:r>
              <a:rPr lang="en-GB" sz="1400" b="1" baseline="-25000" dirty="0">
                <a:solidFill>
                  <a:srgbClr val="000090"/>
                </a:solidFill>
              </a:rPr>
              <a:t>1</a:t>
            </a:r>
            <a:r>
              <a:rPr lang="en-GB" sz="1400" dirty="0">
                <a:solidFill>
                  <a:srgbClr val="000090"/>
                </a:solidFill>
              </a:rPr>
              <a:t> and the origin lie on the same straight line. </a:t>
            </a:r>
          </a:p>
          <a:p>
            <a:pPr defTabSz="457189"/>
            <a:r>
              <a:rPr lang="en-GB" sz="1400" dirty="0">
                <a:solidFill>
                  <a:srgbClr val="000090"/>
                </a:solidFill>
              </a:rPr>
              <a:t>(see Also Werner Heisenberg, Chicago lectures 1930)</a:t>
            </a:r>
          </a:p>
          <a:p>
            <a:pPr defTabSz="457189"/>
            <a:endParaRPr lang="en-GB" sz="1400" dirty="0">
              <a:solidFill>
                <a:srgbClr val="000090"/>
              </a:solidFill>
            </a:endParaRPr>
          </a:p>
          <a:p>
            <a:pPr defTabSz="457189"/>
            <a:r>
              <a:rPr lang="en-GB" sz="1200" dirty="0">
                <a:solidFill>
                  <a:prstClr val="black"/>
                </a:solidFill>
              </a:rPr>
              <a:t>This example (i.e. moving the boundary between the quantum system and classical measurements device) is also used by S. Coleman in the lecture </a:t>
            </a:r>
          </a:p>
          <a:p>
            <a:pPr defTabSz="457189"/>
            <a:r>
              <a:rPr lang="en-GB" sz="1200" dirty="0">
                <a:solidFill>
                  <a:prstClr val="black"/>
                </a:solidFill>
              </a:rPr>
              <a:t>Quantum Mechanics in Your Face [1994]  </a:t>
            </a:r>
            <a:r>
              <a:rPr lang="en-GB" sz="1200" dirty="0">
                <a:solidFill>
                  <a:prstClr val="black"/>
                </a:solidFill>
                <a:hlinkClick r:id="rId5"/>
              </a:rPr>
              <a:t>https://www.youtube.com/watch?v=EtyNMlXN-sw</a:t>
            </a:r>
            <a:endParaRPr lang="en-GB" sz="1200" dirty="0">
              <a:solidFill>
                <a:prstClr val="black"/>
              </a:solidFill>
            </a:endParaRPr>
          </a:p>
          <a:p>
            <a:pPr defTabSz="457189"/>
            <a:r>
              <a:rPr lang="en-GB" sz="1200" dirty="0">
                <a:solidFill>
                  <a:prstClr val="black"/>
                </a:solidFill>
              </a:rPr>
              <a:t>to show how the collapse of the wave function and other ‘interpretations of QM’ become unnecessary if one removes this boundary and simply considers the entire world (including us) as QM systems.</a:t>
            </a:r>
          </a:p>
          <a:p>
            <a:pPr defTabSz="457189"/>
            <a:endParaRPr lang="en-GB" sz="1200" dirty="0">
              <a:solidFill>
                <a:prstClr val="black"/>
              </a:solidFill>
            </a:endParaRPr>
          </a:p>
        </p:txBody>
      </p:sp>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976321" y="4409231"/>
            <a:ext cx="1686757" cy="2408151"/>
          </a:xfrm>
          <a:prstGeom prst="rect">
            <a:avLst/>
          </a:prstGeom>
        </p:spPr>
      </p:pic>
      <p:cxnSp>
        <p:nvCxnSpPr>
          <p:cNvPr id="9" name="Straight Arrow Connector 8"/>
          <p:cNvCxnSpPr/>
          <p:nvPr/>
        </p:nvCxnSpPr>
        <p:spPr>
          <a:xfrm flipV="1">
            <a:off x="8990630" y="2924944"/>
            <a:ext cx="345731" cy="648072"/>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8990630" y="2924944"/>
            <a:ext cx="1209827" cy="648072"/>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8976320" y="2132857"/>
            <a:ext cx="0" cy="1728193"/>
          </a:xfrm>
          <a:prstGeom prst="line">
            <a:avLst/>
          </a:prstGeom>
          <a:ln w="9525" cmpd="sng">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8852540" y="3573015"/>
            <a:ext cx="1419925" cy="0"/>
          </a:xfrm>
          <a:prstGeom prst="line">
            <a:avLst/>
          </a:prstGeom>
          <a:ln w="9525" cmpd="sng">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9" name="Oval 28"/>
          <p:cNvSpPr/>
          <p:nvPr/>
        </p:nvSpPr>
        <p:spPr>
          <a:xfrm>
            <a:off x="8906274" y="3491873"/>
            <a:ext cx="123781"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189"/>
            <a:endParaRPr lang="en-GB" sz="1350">
              <a:solidFill>
                <a:prstClr val="white"/>
              </a:solidFill>
            </a:endParaRPr>
          </a:p>
        </p:txBody>
      </p:sp>
      <p:sp>
        <p:nvSpPr>
          <p:cNvPr id="30" name="TextBox 29"/>
          <p:cNvSpPr txBox="1"/>
          <p:nvPr/>
        </p:nvSpPr>
        <p:spPr>
          <a:xfrm>
            <a:off x="8917116" y="2883558"/>
            <a:ext cx="354584" cy="338554"/>
          </a:xfrm>
          <a:prstGeom prst="rect">
            <a:avLst/>
          </a:prstGeom>
          <a:noFill/>
        </p:spPr>
        <p:txBody>
          <a:bodyPr wrap="none" rtlCol="0">
            <a:spAutoFit/>
          </a:bodyPr>
          <a:lstStyle/>
          <a:p>
            <a:pPr defTabSz="457189"/>
            <a:r>
              <a:rPr lang="en-GB" sz="1600" b="1" dirty="0">
                <a:solidFill>
                  <a:prstClr val="black"/>
                </a:solidFill>
              </a:rPr>
              <a:t>a</a:t>
            </a:r>
            <a:r>
              <a:rPr lang="en-GB" sz="1600" b="1" baseline="-25000" dirty="0">
                <a:solidFill>
                  <a:prstClr val="black"/>
                </a:solidFill>
              </a:rPr>
              <a:t>1</a:t>
            </a:r>
          </a:p>
        </p:txBody>
      </p:sp>
      <p:sp>
        <p:nvSpPr>
          <p:cNvPr id="31" name="TextBox 30"/>
          <p:cNvSpPr txBox="1"/>
          <p:nvPr/>
        </p:nvSpPr>
        <p:spPr>
          <a:xfrm>
            <a:off x="9696400" y="3094438"/>
            <a:ext cx="354584" cy="338554"/>
          </a:xfrm>
          <a:prstGeom prst="rect">
            <a:avLst/>
          </a:prstGeom>
          <a:noFill/>
        </p:spPr>
        <p:txBody>
          <a:bodyPr wrap="none" rtlCol="0">
            <a:spAutoFit/>
          </a:bodyPr>
          <a:lstStyle/>
          <a:p>
            <a:pPr defTabSz="457189"/>
            <a:r>
              <a:rPr lang="en-GB" sz="1600" b="1" dirty="0">
                <a:solidFill>
                  <a:prstClr val="black"/>
                </a:solidFill>
              </a:rPr>
              <a:t>a</a:t>
            </a:r>
            <a:r>
              <a:rPr lang="en-GB" sz="1600" b="1" baseline="-25000" dirty="0">
                <a:solidFill>
                  <a:prstClr val="black"/>
                </a:solidFill>
              </a:rPr>
              <a:t>2</a:t>
            </a:r>
          </a:p>
        </p:txBody>
      </p:sp>
      <p:sp>
        <p:nvSpPr>
          <p:cNvPr id="32" name="TextBox 31"/>
          <p:cNvSpPr txBox="1"/>
          <p:nvPr/>
        </p:nvSpPr>
        <p:spPr>
          <a:xfrm>
            <a:off x="8660684" y="3140968"/>
            <a:ext cx="282450" cy="300082"/>
          </a:xfrm>
          <a:prstGeom prst="rect">
            <a:avLst/>
          </a:prstGeom>
          <a:noFill/>
        </p:spPr>
        <p:txBody>
          <a:bodyPr wrap="none" rtlCol="0">
            <a:spAutoFit/>
          </a:bodyPr>
          <a:lstStyle/>
          <a:p>
            <a:pPr defTabSz="457189"/>
            <a:r>
              <a:rPr lang="en-GB" sz="1350" dirty="0">
                <a:solidFill>
                  <a:prstClr val="black"/>
                </a:solidFill>
              </a:rPr>
              <a:t>α</a:t>
            </a:r>
          </a:p>
        </p:txBody>
      </p:sp>
      <p:pic>
        <p:nvPicPr>
          <p:cNvPr id="33" name="Picture 3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171792" y="2544656"/>
            <a:ext cx="380593" cy="269352"/>
          </a:xfrm>
          <a:prstGeom prst="rect">
            <a:avLst/>
          </a:prstGeom>
        </p:spPr>
      </p:pic>
      <p:pic>
        <p:nvPicPr>
          <p:cNvPr id="34" name="Picture 3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051686" y="2655592"/>
            <a:ext cx="380593" cy="269352"/>
          </a:xfrm>
          <a:prstGeom prst="rect">
            <a:avLst/>
          </a:prstGeom>
        </p:spPr>
      </p:pic>
      <p:sp>
        <p:nvSpPr>
          <p:cNvPr id="35" name="TextBox 34"/>
          <p:cNvSpPr txBox="1"/>
          <p:nvPr/>
        </p:nvSpPr>
        <p:spPr>
          <a:xfrm>
            <a:off x="9048328" y="2287906"/>
            <a:ext cx="733278" cy="276999"/>
          </a:xfrm>
          <a:prstGeom prst="rect">
            <a:avLst/>
          </a:prstGeom>
          <a:noFill/>
        </p:spPr>
        <p:txBody>
          <a:bodyPr wrap="none" rtlCol="0">
            <a:spAutoFit/>
          </a:bodyPr>
          <a:lstStyle/>
          <a:p>
            <a:pPr defTabSz="457189"/>
            <a:r>
              <a:rPr lang="en-GB" sz="1200" dirty="0">
                <a:solidFill>
                  <a:prstClr val="black"/>
                </a:solidFill>
              </a:rPr>
              <a:t>H-atom1</a:t>
            </a:r>
          </a:p>
        </p:txBody>
      </p:sp>
      <p:sp>
        <p:nvSpPr>
          <p:cNvPr id="36" name="TextBox 35"/>
          <p:cNvSpPr txBox="1"/>
          <p:nvPr/>
        </p:nvSpPr>
        <p:spPr>
          <a:xfrm>
            <a:off x="9904414" y="2378594"/>
            <a:ext cx="733278" cy="276999"/>
          </a:xfrm>
          <a:prstGeom prst="rect">
            <a:avLst/>
          </a:prstGeom>
          <a:noFill/>
        </p:spPr>
        <p:txBody>
          <a:bodyPr wrap="none" rtlCol="0">
            <a:spAutoFit/>
          </a:bodyPr>
          <a:lstStyle/>
          <a:p>
            <a:pPr defTabSz="457189"/>
            <a:r>
              <a:rPr lang="en-GB" sz="1200" dirty="0">
                <a:solidFill>
                  <a:prstClr val="black"/>
                </a:solidFill>
              </a:rPr>
              <a:t>H-atom2</a:t>
            </a:r>
          </a:p>
        </p:txBody>
      </p:sp>
      <p:sp>
        <p:nvSpPr>
          <p:cNvPr id="11" name="Footer Placeholder 10"/>
          <p:cNvSpPr>
            <a:spLocks noGrp="1"/>
          </p:cNvSpPr>
          <p:nvPr>
            <p:ph type="ftr" sz="quarter" idx="11"/>
          </p:nvPr>
        </p:nvSpPr>
        <p:spPr/>
        <p:txBody>
          <a:bodyPr/>
          <a:lstStyle/>
          <a:p>
            <a:r>
              <a:rPr lang="en-GB" smtClean="0">
                <a:solidFill>
                  <a:prstClr val="black">
                    <a:tint val="75000"/>
                  </a:prstClr>
                </a:solidFill>
              </a:rPr>
              <a:t>W. Riegler/CERN</a:t>
            </a:r>
            <a:endParaRPr lang="en-GB">
              <a:solidFill>
                <a:prstClr val="black">
                  <a:tint val="75000"/>
                </a:prstClr>
              </a:solidFill>
            </a:endParaRPr>
          </a:p>
        </p:txBody>
      </p:sp>
      <p:sp>
        <p:nvSpPr>
          <p:cNvPr id="12" name="Slide Number Placeholder 11"/>
          <p:cNvSpPr>
            <a:spLocks noGrp="1"/>
          </p:cNvSpPr>
          <p:nvPr>
            <p:ph type="sldNum" sz="quarter" idx="12"/>
          </p:nvPr>
        </p:nvSpPr>
        <p:spPr/>
        <p:txBody>
          <a:bodyPr/>
          <a:lstStyle/>
          <a:p>
            <a:fld id="{5568EC71-E9DF-9747-8228-C77FB3F880EF}" type="slidenum">
              <a:rPr lang="en-GB" smtClean="0">
                <a:solidFill>
                  <a:prstClr val="black">
                    <a:tint val="75000"/>
                  </a:prstClr>
                </a:solidFill>
              </a:rPr>
              <a:pPr/>
              <a:t>9</a:t>
            </a:fld>
            <a:endParaRPr lang="en-GB">
              <a:solidFill>
                <a:prstClr val="black">
                  <a:tint val="75000"/>
                </a:prstClr>
              </a:solidFill>
            </a:endParaRPr>
          </a:p>
        </p:txBody>
      </p:sp>
    </p:spTree>
    <p:extLst>
      <p:ext uri="{BB962C8B-B14F-4D97-AF65-F5344CB8AC3E}">
        <p14:creationId xmlns:p14="http://schemas.microsoft.com/office/powerpoint/2010/main" val="1928593462"/>
      </p:ext>
    </p:extLst>
  </p:cSld>
  <p:clrMapOvr>
    <a:masterClrMapping/>
  </p:clrMapOvr>
  <p:timing>
    <p:tnLst>
      <p:par>
        <p:cTn id="1" dur="indefinite" restart="never" nodeType="tmRoot"/>
      </p:par>
    </p:tnLst>
  </p:timing>
</p:sld>
</file>

<file path=ppt/theme/_rels/theme1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4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1600" b="0" i="0" u="none" strike="noStrike" cap="none" normalizeH="0" baseline="0" smtClean="0">
            <a:ln>
              <a:noFill/>
            </a:ln>
            <a:solidFill>
              <a:schemeClr val="accent2"/>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2054</TotalTime>
  <Words>3880</Words>
  <Application>Microsoft Macintosh PowerPoint</Application>
  <PresentationFormat>Widescreen</PresentationFormat>
  <Paragraphs>850</Paragraphs>
  <Slides>63</Slides>
  <Notes>2</Notes>
  <HiddenSlides>0</HiddenSlides>
  <MMClips>0</MMClips>
  <ScaleCrop>false</ScaleCrop>
  <HeadingPairs>
    <vt:vector size="8" baseType="variant">
      <vt:variant>
        <vt:lpstr>Fonts Used</vt:lpstr>
      </vt:variant>
      <vt:variant>
        <vt:i4>11</vt:i4>
      </vt:variant>
      <vt:variant>
        <vt:lpstr>Theme</vt:lpstr>
      </vt:variant>
      <vt:variant>
        <vt:i4>13</vt:i4>
      </vt:variant>
      <vt:variant>
        <vt:lpstr>Embedded OLE Servers</vt:lpstr>
      </vt:variant>
      <vt:variant>
        <vt:i4>1</vt:i4>
      </vt:variant>
      <vt:variant>
        <vt:lpstr>Slide Titles</vt:lpstr>
      </vt:variant>
      <vt:variant>
        <vt:i4>63</vt:i4>
      </vt:variant>
    </vt:vector>
  </HeadingPairs>
  <TitlesOfParts>
    <vt:vector size="88" baseType="lpstr">
      <vt:lpstr>Calibri</vt:lpstr>
      <vt:lpstr>Century Gothic</vt:lpstr>
      <vt:lpstr>Helvetica Neue</vt:lpstr>
      <vt:lpstr>Helvetica Neue Light</vt:lpstr>
      <vt:lpstr>Lucida Grande</vt:lpstr>
      <vt:lpstr>ＭＳ Ｐゴシック</vt:lpstr>
      <vt:lpstr>Symbol</vt:lpstr>
      <vt:lpstr>Times New Roman</vt:lpstr>
      <vt:lpstr>Wingdings</vt:lpstr>
      <vt:lpstr>ヒラギノ角ゴ Pro W3</vt:lpstr>
      <vt:lpstr>Arial</vt:lpstr>
      <vt:lpstr>schlumpf</vt:lpstr>
      <vt:lpstr>3_Default Design</vt:lpstr>
      <vt:lpstr>5_Office Theme</vt:lpstr>
      <vt:lpstr>Default Design</vt:lpstr>
      <vt:lpstr>1_Default Design</vt:lpstr>
      <vt:lpstr>Office Theme</vt:lpstr>
      <vt:lpstr>2_Default Design</vt:lpstr>
      <vt:lpstr>2_schlumpf</vt:lpstr>
      <vt:lpstr>6_Office Theme</vt:lpstr>
      <vt:lpstr>3_schlumpf</vt:lpstr>
      <vt:lpstr>4_schlumpf</vt:lpstr>
      <vt:lpstr>5_schlumpf</vt:lpstr>
      <vt:lpstr>Clarity</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Sensor Technology in Present Experiments</vt:lpstr>
      <vt:lpstr>Key Sensor Issues for the Upgrades </vt:lpstr>
      <vt:lpstr>3D Sensors</vt:lpstr>
      <vt:lpstr>CMOS Sensors</vt:lpstr>
      <vt:lpstr>High Resolution Low Mass  Silicon Trackers, Monolithic Detectors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Microsoft Office User</cp:lastModifiedBy>
  <cp:revision>134</cp:revision>
  <dcterms:created xsi:type="dcterms:W3CDTF">2015-07-01T05:35:37Z</dcterms:created>
  <dcterms:modified xsi:type="dcterms:W3CDTF">2019-09-03T08:56:26Z</dcterms:modified>
</cp:coreProperties>
</file>