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61" r:id="rId5"/>
    <p:sldId id="260" r:id="rId6"/>
    <p:sldId id="262" r:id="rId7"/>
    <p:sldId id="259" r:id="rId8"/>
    <p:sldId id="263" r:id="rId9"/>
    <p:sldId id="264" r:id="rId10"/>
    <p:sldId id="265" r:id="rId11"/>
    <p:sldId id="267" r:id="rId12"/>
    <p:sldId id="282" r:id="rId13"/>
    <p:sldId id="279" r:id="rId14"/>
    <p:sldId id="277" r:id="rId15"/>
    <p:sldId id="278" r:id="rId16"/>
    <p:sldId id="275" r:id="rId17"/>
    <p:sldId id="276" r:id="rId18"/>
    <p:sldId id="280" r:id="rId19"/>
    <p:sldId id="273" r:id="rId20"/>
    <p:sldId id="274" r:id="rId21"/>
    <p:sldId id="281" r:id="rId22"/>
    <p:sldId id="272" r:id="rId23"/>
    <p:sldId id="283" r:id="rId24"/>
    <p:sldId id="266" r:id="rId25"/>
    <p:sldId id="269" r:id="rId26"/>
    <p:sldId id="270" r:id="rId27"/>
    <p:sldId id="271" r:id="rId2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A62E21-88C5-43DA-B179-D714E79FEC91}">
          <p14:sldIdLst>
            <p14:sldId id="256"/>
            <p14:sldId id="257"/>
          </p14:sldIdLst>
        </p14:section>
        <p14:section name="Untitled Section" id="{BD65FC81-6174-47AB-A000-917F445676A6}">
          <p14:sldIdLst>
            <p14:sldId id="258"/>
            <p14:sldId id="261"/>
            <p14:sldId id="260"/>
            <p14:sldId id="262"/>
            <p14:sldId id="259"/>
            <p14:sldId id="263"/>
            <p14:sldId id="264"/>
            <p14:sldId id="265"/>
            <p14:sldId id="267"/>
            <p14:sldId id="282"/>
            <p14:sldId id="279"/>
            <p14:sldId id="277"/>
            <p14:sldId id="278"/>
            <p14:sldId id="275"/>
            <p14:sldId id="276"/>
            <p14:sldId id="280"/>
            <p14:sldId id="273"/>
            <p14:sldId id="274"/>
            <p14:sldId id="281"/>
            <p14:sldId id="272"/>
            <p14:sldId id="283"/>
            <p14:sldId id="266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CC"/>
    <a:srgbClr val="B35D74"/>
    <a:srgbClr val="FEFEFE"/>
    <a:srgbClr val="FFFFFF"/>
    <a:srgbClr val="D8F9AD"/>
    <a:srgbClr val="CFDCF0"/>
    <a:srgbClr val="FF6600"/>
    <a:srgbClr val="2F5897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25" autoAdjust="0"/>
    <p:restoredTop sz="94444" autoAdjust="0"/>
  </p:normalViewPr>
  <p:slideViewPr>
    <p:cSldViewPr snapToGrid="0" snapToObjects="1">
      <p:cViewPr varScale="1">
        <p:scale>
          <a:sx n="124" d="100"/>
          <a:sy n="124" d="100"/>
        </p:scale>
        <p:origin x="151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0594E-D6F0-1447-B452-554E56A93199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BEEA6-4AC8-3E41-A850-B9FEDF4A9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68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7CF3A-C44F-714A-994E-CEDC8D4F693C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98CA7-5E71-2A4B-93B2-C20D500F1C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46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46924C-D8FD-4EEB-ACC0-924BC0B40FF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1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98CA7-5E71-2A4B-93B2-C20D500F1C3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15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98CA7-5E71-2A4B-93B2-C20D500F1C3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10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98CA7-5E71-2A4B-93B2-C20D500F1C3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37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775" y="0"/>
            <a:ext cx="6380806" cy="67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05/02/2018</a:t>
            </a:fld>
            <a:endParaRPr lang="en-GB"/>
          </a:p>
        </p:txBody>
      </p:sp>
      <p:sp>
        <p:nvSpPr>
          <p:cNvPr id="14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05/02/2018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96848"/>
            <a:ext cx="4038600" cy="502931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096847"/>
            <a:ext cx="4041648" cy="502963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4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05/02/2018</a:t>
            </a:fld>
            <a:endParaRPr lang="en-GB"/>
          </a:p>
        </p:txBody>
      </p:sp>
      <p:sp>
        <p:nvSpPr>
          <p:cNvPr id="12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05/02/2018</a:t>
            </a:fld>
            <a:endParaRPr lang="en-GB"/>
          </a:p>
        </p:txBody>
      </p:sp>
      <p:sp>
        <p:nvSpPr>
          <p:cNvPr id="9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05/02/2018</a:t>
            </a:fld>
            <a:endParaRPr lang="en-GB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19400" y="6356350"/>
            <a:ext cx="52589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HighRR</a:t>
            </a:r>
            <a:r>
              <a:rPr lang="en-GB" dirty="0" smtClean="0"/>
              <a:t> Lecture Week - April 2016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53308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0"/>
          <p:cNvPicPr>
            <a:picLocks noChangeAspect="1" noChangeArrowheads="1"/>
          </p:cNvPicPr>
          <p:nvPr userDrawn="1"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0"/>
            <a:ext cx="7620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570"/>
            <a:ext cx="2428876" cy="62408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00325" y="0"/>
            <a:ext cx="6086475" cy="7593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35421"/>
            <a:ext cx="8229600" cy="5190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99BD-3826-412E-85E0-1EFB828E166B}" type="datetimeFigureOut">
              <a:rPr lang="en-GB" smtClean="0"/>
              <a:pPr/>
              <a:t>05/02/2018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B. Verlaat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lnSpc>
          <a:spcPct val="100000"/>
        </a:lnSpc>
        <a:spcBef>
          <a:spcPct val="0"/>
        </a:spcBef>
        <a:buNone/>
        <a:defRPr sz="3200" kern="1200">
          <a:solidFill>
            <a:srgbClr val="C00000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2060"/>
          </a:solidFill>
          <a:latin typeface="Arial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rgbClr val="008000"/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FF6600"/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accent3">
              <a:lumMod val="75000"/>
            </a:schemeClr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jpeg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27.png"/><Relationship Id="rId9" Type="http://schemas.openxmlformats.org/officeDocument/2006/relationships/image" Target="../media/image32.jpeg"/><Relationship Id="rId1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6.png"/><Relationship Id="rId7" Type="http://schemas.openxmlformats.org/officeDocument/2006/relationships/image" Target="../media/image50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11" Type="http://schemas.openxmlformats.org/officeDocument/2006/relationships/image" Target="../media/image52.png"/><Relationship Id="rId5" Type="http://schemas.openxmlformats.org/officeDocument/2006/relationships/image" Target="../media/image48.png"/><Relationship Id="rId10" Type="http://schemas.openxmlformats.org/officeDocument/2006/relationships/image" Target="../media/image42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4.png"/><Relationship Id="rId7" Type="http://schemas.openxmlformats.org/officeDocument/2006/relationships/image" Target="http://lhcb-vd.web.cern.ch/lhcb-vd/images/cooling%20photos/album/slides/P1010547.JPG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jpeg"/><Relationship Id="rId5" Type="http://schemas.openxmlformats.org/officeDocument/2006/relationships/hyperlink" Target="javascript:void(0)" TargetMode="External"/><Relationship Id="rId4" Type="http://schemas.openxmlformats.org/officeDocument/2006/relationships/image" Target="../media/image55.jpeg"/><Relationship Id="rId9" Type="http://schemas.openxmlformats.org/officeDocument/2006/relationships/image" Target="http://lhcb-vd.web.cern.ch/lhcb-vd/images/Asideprep15oct/slides/DSC_1367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1.jpeg"/><Relationship Id="rId3" Type="http://schemas.openxmlformats.org/officeDocument/2006/relationships/image" Target="../media/image63.emf"/><Relationship Id="rId7" Type="http://schemas.openxmlformats.org/officeDocument/2006/relationships/image" Target="../media/image67.png"/><Relationship Id="rId12" Type="http://schemas.openxmlformats.org/officeDocument/2006/relationships/image" Target="../media/image62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74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66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65.png"/><Relationship Id="rId15" Type="http://schemas.openxmlformats.org/officeDocument/2006/relationships/image" Target="../media/image73.png"/><Relationship Id="rId10" Type="http://schemas.openxmlformats.org/officeDocument/2006/relationships/image" Target="../media/image70.png"/><Relationship Id="rId4" Type="http://schemas.openxmlformats.org/officeDocument/2006/relationships/image" Target="../media/image64.emf"/><Relationship Id="rId9" Type="http://schemas.openxmlformats.org/officeDocument/2006/relationships/image" Target="../media/image69.emf"/><Relationship Id="rId14" Type="http://schemas.openxmlformats.org/officeDocument/2006/relationships/image" Target="../media/image7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8.pn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5" Type="http://schemas.openxmlformats.org/officeDocument/2006/relationships/image" Target="../media/image82.emf"/><Relationship Id="rId4" Type="http://schemas.openxmlformats.org/officeDocument/2006/relationships/image" Target="../media/image8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3" Type="http://schemas.openxmlformats.org/officeDocument/2006/relationships/image" Target="../media/image93.jpeg"/><Relationship Id="rId7" Type="http://schemas.openxmlformats.org/officeDocument/2006/relationships/image" Target="../media/image97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Relationship Id="rId9" Type="http://schemas.openxmlformats.org/officeDocument/2006/relationships/image" Target="../media/image9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Cooling of particle detectors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Bart Verlaat, 15 February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8BBC0F-08F9-45AE-AE08-40CC09BE686F}" type="datetime1">
              <a:rPr lang="en-GB" smtClean="0"/>
              <a:t>05/02/2018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400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does a CO2 fire extinguisher works?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074" name="Picture 2" descr="Image result for co2 pressure enthalpy diagra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1" t="27408" r="25822" b="10258"/>
          <a:stretch/>
        </p:blipFill>
        <p:spPr bwMode="auto">
          <a:xfrm>
            <a:off x="3191454" y="1583653"/>
            <a:ext cx="5446251" cy="342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68918" y="1590362"/>
            <a:ext cx="61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01687" y="5082716"/>
            <a:ext cx="2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153182" y="5119898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074908" y="5082716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94321" y="5082716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262016" y="5077853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183742" y="5082716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500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829127" y="3151873"/>
            <a:ext cx="61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829127" y="3644197"/>
            <a:ext cx="61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5.2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851476" y="2168443"/>
            <a:ext cx="158616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7457341" y="2168443"/>
            <a:ext cx="975342" cy="2796364"/>
          </a:xfrm>
          <a:custGeom>
            <a:avLst/>
            <a:gdLst>
              <a:gd name="connsiteX0" fmla="*/ 0 w 999461"/>
              <a:gd name="connsiteY0" fmla="*/ 0 h 1669312"/>
              <a:gd name="connsiteX1" fmla="*/ 287080 w 999461"/>
              <a:gd name="connsiteY1" fmla="*/ 116959 h 1669312"/>
              <a:gd name="connsiteX2" fmla="*/ 659219 w 999461"/>
              <a:gd name="connsiteY2" fmla="*/ 404038 h 1669312"/>
              <a:gd name="connsiteX3" fmla="*/ 871870 w 999461"/>
              <a:gd name="connsiteY3" fmla="*/ 935666 h 1669312"/>
              <a:gd name="connsiteX4" fmla="*/ 999461 w 999461"/>
              <a:gd name="connsiteY4" fmla="*/ 1669312 h 1669312"/>
              <a:gd name="connsiteX0" fmla="*/ 0 w 1052624"/>
              <a:gd name="connsiteY0" fmla="*/ 0 h 2732568"/>
              <a:gd name="connsiteX1" fmla="*/ 287080 w 1052624"/>
              <a:gd name="connsiteY1" fmla="*/ 116959 h 2732568"/>
              <a:gd name="connsiteX2" fmla="*/ 659219 w 1052624"/>
              <a:gd name="connsiteY2" fmla="*/ 404038 h 2732568"/>
              <a:gd name="connsiteX3" fmla="*/ 871870 w 1052624"/>
              <a:gd name="connsiteY3" fmla="*/ 935666 h 2732568"/>
              <a:gd name="connsiteX4" fmla="*/ 1052624 w 1052624"/>
              <a:gd name="connsiteY4" fmla="*/ 2732568 h 2732568"/>
              <a:gd name="connsiteX0" fmla="*/ 0 w 1052624"/>
              <a:gd name="connsiteY0" fmla="*/ 0 h 2732568"/>
              <a:gd name="connsiteX1" fmla="*/ 287080 w 1052624"/>
              <a:gd name="connsiteY1" fmla="*/ 116959 h 2732568"/>
              <a:gd name="connsiteX2" fmla="*/ 659219 w 1052624"/>
              <a:gd name="connsiteY2" fmla="*/ 404038 h 2732568"/>
              <a:gd name="connsiteX3" fmla="*/ 871870 w 1052624"/>
              <a:gd name="connsiteY3" fmla="*/ 935666 h 2732568"/>
              <a:gd name="connsiteX4" fmla="*/ 1052624 w 1052624"/>
              <a:gd name="connsiteY4" fmla="*/ 2732568 h 2732568"/>
              <a:gd name="connsiteX0" fmla="*/ 0 w 1052624"/>
              <a:gd name="connsiteY0" fmla="*/ 0 h 2796364"/>
              <a:gd name="connsiteX1" fmla="*/ 287080 w 1052624"/>
              <a:gd name="connsiteY1" fmla="*/ 116959 h 2796364"/>
              <a:gd name="connsiteX2" fmla="*/ 659219 w 1052624"/>
              <a:gd name="connsiteY2" fmla="*/ 404038 h 2796364"/>
              <a:gd name="connsiteX3" fmla="*/ 871870 w 1052624"/>
              <a:gd name="connsiteY3" fmla="*/ 935666 h 2796364"/>
              <a:gd name="connsiteX4" fmla="*/ 1052624 w 1052624"/>
              <a:gd name="connsiteY4" fmla="*/ 2796364 h 2796364"/>
              <a:gd name="connsiteX0" fmla="*/ 0 w 1052624"/>
              <a:gd name="connsiteY0" fmla="*/ 0 h 2796364"/>
              <a:gd name="connsiteX1" fmla="*/ 287080 w 1052624"/>
              <a:gd name="connsiteY1" fmla="*/ 116959 h 2796364"/>
              <a:gd name="connsiteX2" fmla="*/ 659219 w 1052624"/>
              <a:gd name="connsiteY2" fmla="*/ 404038 h 2796364"/>
              <a:gd name="connsiteX3" fmla="*/ 956931 w 1052624"/>
              <a:gd name="connsiteY3" fmla="*/ 1531089 h 2796364"/>
              <a:gd name="connsiteX4" fmla="*/ 1052624 w 1052624"/>
              <a:gd name="connsiteY4" fmla="*/ 2796364 h 2796364"/>
              <a:gd name="connsiteX0" fmla="*/ 0 w 1052624"/>
              <a:gd name="connsiteY0" fmla="*/ 0 h 2796364"/>
              <a:gd name="connsiteX1" fmla="*/ 287080 w 1052624"/>
              <a:gd name="connsiteY1" fmla="*/ 116959 h 2796364"/>
              <a:gd name="connsiteX2" fmla="*/ 754912 w 1052624"/>
              <a:gd name="connsiteY2" fmla="*/ 606057 h 2796364"/>
              <a:gd name="connsiteX3" fmla="*/ 956931 w 1052624"/>
              <a:gd name="connsiteY3" fmla="*/ 1531089 h 2796364"/>
              <a:gd name="connsiteX4" fmla="*/ 1052624 w 1052624"/>
              <a:gd name="connsiteY4" fmla="*/ 2796364 h 2796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2624" h="2796364">
                <a:moveTo>
                  <a:pt x="0" y="0"/>
                </a:moveTo>
                <a:cubicBezTo>
                  <a:pt x="88605" y="24809"/>
                  <a:pt x="161261" y="15950"/>
                  <a:pt x="287080" y="116959"/>
                </a:cubicBezTo>
                <a:cubicBezTo>
                  <a:pt x="412899" y="217968"/>
                  <a:pt x="643270" y="370369"/>
                  <a:pt x="754912" y="606057"/>
                </a:cubicBezTo>
                <a:cubicBezTo>
                  <a:pt x="866554" y="841745"/>
                  <a:pt x="907312" y="1166038"/>
                  <a:pt x="956931" y="1531089"/>
                </a:cubicBezTo>
                <a:cubicBezTo>
                  <a:pt x="1006550" y="1896140"/>
                  <a:pt x="1017182" y="2109678"/>
                  <a:pt x="1052624" y="2796364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906979" y="4766354"/>
            <a:ext cx="61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3" name="Freeform 22"/>
          <p:cNvSpPr/>
          <p:nvPr/>
        </p:nvSpPr>
        <p:spPr>
          <a:xfrm>
            <a:off x="4351352" y="1445430"/>
            <a:ext cx="108364" cy="1935126"/>
          </a:xfrm>
          <a:custGeom>
            <a:avLst/>
            <a:gdLst>
              <a:gd name="connsiteX0" fmla="*/ 304799 w 304799"/>
              <a:gd name="connsiteY0" fmla="*/ 0 h 3009014"/>
              <a:gd name="connsiteX1" fmla="*/ 102781 w 304799"/>
              <a:gd name="connsiteY1" fmla="*/ 606056 h 3009014"/>
              <a:gd name="connsiteX2" fmla="*/ 7088 w 304799"/>
              <a:gd name="connsiteY2" fmla="*/ 1658679 h 3009014"/>
              <a:gd name="connsiteX3" fmla="*/ 7088 w 304799"/>
              <a:gd name="connsiteY3" fmla="*/ 2626242 h 3009014"/>
              <a:gd name="connsiteX4" fmla="*/ 7088 w 304799"/>
              <a:gd name="connsiteY4" fmla="*/ 3009014 h 3009014"/>
              <a:gd name="connsiteX0" fmla="*/ 304799 w 304799"/>
              <a:gd name="connsiteY0" fmla="*/ 0 h 3009014"/>
              <a:gd name="connsiteX1" fmla="*/ 102781 w 304799"/>
              <a:gd name="connsiteY1" fmla="*/ 606056 h 3009014"/>
              <a:gd name="connsiteX2" fmla="*/ 7088 w 304799"/>
              <a:gd name="connsiteY2" fmla="*/ 1658679 h 3009014"/>
              <a:gd name="connsiteX3" fmla="*/ 7088 w 304799"/>
              <a:gd name="connsiteY3" fmla="*/ 2626242 h 3009014"/>
              <a:gd name="connsiteX4" fmla="*/ 7088 w 304799"/>
              <a:gd name="connsiteY4" fmla="*/ 3009014 h 3009014"/>
              <a:gd name="connsiteX0" fmla="*/ 300550 w 300550"/>
              <a:gd name="connsiteY0" fmla="*/ 0 h 3009014"/>
              <a:gd name="connsiteX1" fmla="*/ 41157 w 300550"/>
              <a:gd name="connsiteY1" fmla="*/ 1339702 h 3009014"/>
              <a:gd name="connsiteX2" fmla="*/ 2839 w 300550"/>
              <a:gd name="connsiteY2" fmla="*/ 1658679 h 3009014"/>
              <a:gd name="connsiteX3" fmla="*/ 2839 w 300550"/>
              <a:gd name="connsiteY3" fmla="*/ 2626242 h 3009014"/>
              <a:gd name="connsiteX4" fmla="*/ 2839 w 300550"/>
              <a:gd name="connsiteY4" fmla="*/ 3009014 h 3009014"/>
              <a:gd name="connsiteX0" fmla="*/ 300550 w 300550"/>
              <a:gd name="connsiteY0" fmla="*/ 0 h 3009014"/>
              <a:gd name="connsiteX1" fmla="*/ 41157 w 300550"/>
              <a:gd name="connsiteY1" fmla="*/ 1339702 h 3009014"/>
              <a:gd name="connsiteX2" fmla="*/ 2839 w 300550"/>
              <a:gd name="connsiteY2" fmla="*/ 1658679 h 3009014"/>
              <a:gd name="connsiteX3" fmla="*/ 2839 w 300550"/>
              <a:gd name="connsiteY3" fmla="*/ 2626242 h 3009014"/>
              <a:gd name="connsiteX4" fmla="*/ 2839 w 300550"/>
              <a:gd name="connsiteY4" fmla="*/ 3009014 h 3009014"/>
              <a:gd name="connsiteX0" fmla="*/ 538939 w 538938"/>
              <a:gd name="connsiteY0" fmla="*/ 0 h 2679405"/>
              <a:gd name="connsiteX1" fmla="*/ 50045 w 538938"/>
              <a:gd name="connsiteY1" fmla="*/ 1010093 h 2679405"/>
              <a:gd name="connsiteX2" fmla="*/ 11727 w 538938"/>
              <a:gd name="connsiteY2" fmla="*/ 1329070 h 2679405"/>
              <a:gd name="connsiteX3" fmla="*/ 11727 w 538938"/>
              <a:gd name="connsiteY3" fmla="*/ 2296633 h 2679405"/>
              <a:gd name="connsiteX4" fmla="*/ 11727 w 538938"/>
              <a:gd name="connsiteY4" fmla="*/ 2679405 h 2679405"/>
              <a:gd name="connsiteX0" fmla="*/ 116950 w 116950"/>
              <a:gd name="connsiteY0" fmla="*/ 0 h 1935126"/>
              <a:gd name="connsiteX1" fmla="*/ 41157 w 116950"/>
              <a:gd name="connsiteY1" fmla="*/ 265814 h 1935126"/>
              <a:gd name="connsiteX2" fmla="*/ 2839 w 116950"/>
              <a:gd name="connsiteY2" fmla="*/ 584791 h 1935126"/>
              <a:gd name="connsiteX3" fmla="*/ 2839 w 116950"/>
              <a:gd name="connsiteY3" fmla="*/ 1552354 h 1935126"/>
              <a:gd name="connsiteX4" fmla="*/ 2839 w 116950"/>
              <a:gd name="connsiteY4" fmla="*/ 1935126 h 193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950" h="1935126">
                <a:moveTo>
                  <a:pt x="116950" y="0"/>
                </a:moveTo>
                <a:cubicBezTo>
                  <a:pt x="40750" y="164805"/>
                  <a:pt x="60175" y="168349"/>
                  <a:pt x="41157" y="265814"/>
                </a:cubicBezTo>
                <a:cubicBezTo>
                  <a:pt x="22139" y="363279"/>
                  <a:pt x="9225" y="370368"/>
                  <a:pt x="2839" y="584791"/>
                </a:cubicBezTo>
                <a:cubicBezTo>
                  <a:pt x="-3547" y="799214"/>
                  <a:pt x="2839" y="1552354"/>
                  <a:pt x="2839" y="1552354"/>
                </a:cubicBezTo>
                <a:lnTo>
                  <a:pt x="2839" y="1935126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>
            <a:stCxn id="23" idx="4"/>
          </p:cNvCxnSpPr>
          <p:nvPr/>
        </p:nvCxnSpPr>
        <p:spPr>
          <a:xfrm flipV="1">
            <a:off x="4353983" y="3380555"/>
            <a:ext cx="335118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7713491" y="3369922"/>
            <a:ext cx="216742" cy="1584251"/>
          </a:xfrm>
          <a:custGeom>
            <a:avLst/>
            <a:gdLst>
              <a:gd name="connsiteX0" fmla="*/ 0 w 116958"/>
              <a:gd name="connsiteY0" fmla="*/ 0 h 435935"/>
              <a:gd name="connsiteX1" fmla="*/ 95693 w 116958"/>
              <a:gd name="connsiteY1" fmla="*/ 255182 h 435935"/>
              <a:gd name="connsiteX2" fmla="*/ 116958 w 116958"/>
              <a:gd name="connsiteY2" fmla="*/ 435935 h 435935"/>
              <a:gd name="connsiteX0" fmla="*/ 0 w 233916"/>
              <a:gd name="connsiteY0" fmla="*/ 0 h 1584251"/>
              <a:gd name="connsiteX1" fmla="*/ 95693 w 233916"/>
              <a:gd name="connsiteY1" fmla="*/ 255182 h 1584251"/>
              <a:gd name="connsiteX2" fmla="*/ 233916 w 233916"/>
              <a:gd name="connsiteY2" fmla="*/ 1584251 h 1584251"/>
              <a:gd name="connsiteX0" fmla="*/ 0 w 233916"/>
              <a:gd name="connsiteY0" fmla="*/ 0 h 1584251"/>
              <a:gd name="connsiteX1" fmla="*/ 116958 w 233916"/>
              <a:gd name="connsiteY1" fmla="*/ 287080 h 1584251"/>
              <a:gd name="connsiteX2" fmla="*/ 233916 w 233916"/>
              <a:gd name="connsiteY2" fmla="*/ 1584251 h 158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3916" h="1584251">
                <a:moveTo>
                  <a:pt x="0" y="0"/>
                </a:moveTo>
                <a:cubicBezTo>
                  <a:pt x="38100" y="91263"/>
                  <a:pt x="77972" y="23038"/>
                  <a:pt x="116958" y="287080"/>
                </a:cubicBezTo>
                <a:cubicBezTo>
                  <a:pt x="155944" y="551122"/>
                  <a:pt x="233030" y="1530202"/>
                  <a:pt x="233916" y="1584251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5612873" y="1282382"/>
            <a:ext cx="595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20’C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12366" y="1249179"/>
            <a:ext cx="670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-40’C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57462" y="5335942"/>
            <a:ext cx="2607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Enthalpy (Energy) (kJ/kg)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1984454" y="2630837"/>
            <a:ext cx="1622560" cy="34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Pressure (Bar)</a:t>
            </a:r>
            <a:endParaRPr lang="en-GB" dirty="0"/>
          </a:p>
        </p:txBody>
      </p:sp>
      <p:sp>
        <p:nvSpPr>
          <p:cNvPr id="34" name="Freeform 33"/>
          <p:cNvSpPr/>
          <p:nvPr/>
        </p:nvSpPr>
        <p:spPr>
          <a:xfrm>
            <a:off x="4078126" y="1509225"/>
            <a:ext cx="3507289" cy="2296632"/>
          </a:xfrm>
          <a:custGeom>
            <a:avLst/>
            <a:gdLst>
              <a:gd name="connsiteX0" fmla="*/ 5869172 w 5869172"/>
              <a:gd name="connsiteY0" fmla="*/ 0 h 2902688"/>
              <a:gd name="connsiteX1" fmla="*/ 4901609 w 5869172"/>
              <a:gd name="connsiteY1" fmla="*/ 233916 h 2902688"/>
              <a:gd name="connsiteX2" fmla="*/ 3785191 w 5869172"/>
              <a:gd name="connsiteY2" fmla="*/ 606056 h 2902688"/>
              <a:gd name="connsiteX3" fmla="*/ 2955851 w 5869172"/>
              <a:gd name="connsiteY3" fmla="*/ 1095153 h 2902688"/>
              <a:gd name="connsiteX4" fmla="*/ 2626242 w 5869172"/>
              <a:gd name="connsiteY4" fmla="*/ 1190846 h 2902688"/>
              <a:gd name="connsiteX5" fmla="*/ 2009554 w 5869172"/>
              <a:gd name="connsiteY5" fmla="*/ 1477926 h 2902688"/>
              <a:gd name="connsiteX6" fmla="*/ 999461 w 5869172"/>
              <a:gd name="connsiteY6" fmla="*/ 2094614 h 2902688"/>
              <a:gd name="connsiteX7" fmla="*/ 0 w 5869172"/>
              <a:gd name="connsiteY7" fmla="*/ 2902688 h 2902688"/>
              <a:gd name="connsiteX0" fmla="*/ 5869172 w 5869172"/>
              <a:gd name="connsiteY0" fmla="*/ 0 h 2902688"/>
              <a:gd name="connsiteX1" fmla="*/ 4901609 w 5869172"/>
              <a:gd name="connsiteY1" fmla="*/ 233916 h 2902688"/>
              <a:gd name="connsiteX2" fmla="*/ 3785191 w 5869172"/>
              <a:gd name="connsiteY2" fmla="*/ 606056 h 2902688"/>
              <a:gd name="connsiteX3" fmla="*/ 2955851 w 5869172"/>
              <a:gd name="connsiteY3" fmla="*/ 1095153 h 2902688"/>
              <a:gd name="connsiteX4" fmla="*/ 2626242 w 5869172"/>
              <a:gd name="connsiteY4" fmla="*/ 1190846 h 2902688"/>
              <a:gd name="connsiteX5" fmla="*/ 2009554 w 5869172"/>
              <a:gd name="connsiteY5" fmla="*/ 1477926 h 2902688"/>
              <a:gd name="connsiteX6" fmla="*/ 999461 w 5869172"/>
              <a:gd name="connsiteY6" fmla="*/ 2094614 h 2902688"/>
              <a:gd name="connsiteX7" fmla="*/ 0 w 5869172"/>
              <a:gd name="connsiteY7" fmla="*/ 2902688 h 2902688"/>
              <a:gd name="connsiteX0" fmla="*/ 6432697 w 6432697"/>
              <a:gd name="connsiteY0" fmla="*/ 0 h 3019647"/>
              <a:gd name="connsiteX1" fmla="*/ 4901609 w 6432697"/>
              <a:gd name="connsiteY1" fmla="*/ 350875 h 3019647"/>
              <a:gd name="connsiteX2" fmla="*/ 3785191 w 6432697"/>
              <a:gd name="connsiteY2" fmla="*/ 723015 h 3019647"/>
              <a:gd name="connsiteX3" fmla="*/ 2955851 w 6432697"/>
              <a:gd name="connsiteY3" fmla="*/ 1212112 h 3019647"/>
              <a:gd name="connsiteX4" fmla="*/ 2626242 w 6432697"/>
              <a:gd name="connsiteY4" fmla="*/ 1307805 h 3019647"/>
              <a:gd name="connsiteX5" fmla="*/ 2009554 w 6432697"/>
              <a:gd name="connsiteY5" fmla="*/ 1594885 h 3019647"/>
              <a:gd name="connsiteX6" fmla="*/ 999461 w 6432697"/>
              <a:gd name="connsiteY6" fmla="*/ 2211573 h 3019647"/>
              <a:gd name="connsiteX7" fmla="*/ 0 w 6432697"/>
              <a:gd name="connsiteY7" fmla="*/ 3019647 h 3019647"/>
              <a:gd name="connsiteX0" fmla="*/ 4901609 w 4901609"/>
              <a:gd name="connsiteY0" fmla="*/ 0 h 2668772"/>
              <a:gd name="connsiteX1" fmla="*/ 3785191 w 4901609"/>
              <a:gd name="connsiteY1" fmla="*/ 372140 h 2668772"/>
              <a:gd name="connsiteX2" fmla="*/ 2955851 w 4901609"/>
              <a:gd name="connsiteY2" fmla="*/ 861237 h 2668772"/>
              <a:gd name="connsiteX3" fmla="*/ 2626242 w 4901609"/>
              <a:gd name="connsiteY3" fmla="*/ 956930 h 2668772"/>
              <a:gd name="connsiteX4" fmla="*/ 2009554 w 4901609"/>
              <a:gd name="connsiteY4" fmla="*/ 1244010 h 2668772"/>
              <a:gd name="connsiteX5" fmla="*/ 999461 w 4901609"/>
              <a:gd name="connsiteY5" fmla="*/ 1860698 h 2668772"/>
              <a:gd name="connsiteX6" fmla="*/ 0 w 4901609"/>
              <a:gd name="connsiteY6" fmla="*/ 2668772 h 2668772"/>
              <a:gd name="connsiteX0" fmla="*/ 3785191 w 3785191"/>
              <a:gd name="connsiteY0" fmla="*/ 0 h 2296632"/>
              <a:gd name="connsiteX1" fmla="*/ 2955851 w 3785191"/>
              <a:gd name="connsiteY1" fmla="*/ 489097 h 2296632"/>
              <a:gd name="connsiteX2" fmla="*/ 2626242 w 3785191"/>
              <a:gd name="connsiteY2" fmla="*/ 584790 h 2296632"/>
              <a:gd name="connsiteX3" fmla="*/ 2009554 w 3785191"/>
              <a:gd name="connsiteY3" fmla="*/ 871870 h 2296632"/>
              <a:gd name="connsiteX4" fmla="*/ 999461 w 3785191"/>
              <a:gd name="connsiteY4" fmla="*/ 1488558 h 2296632"/>
              <a:gd name="connsiteX5" fmla="*/ 0 w 3785191"/>
              <a:gd name="connsiteY5" fmla="*/ 2296632 h 229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85191" h="2296632">
                <a:moveTo>
                  <a:pt x="3785191" y="0"/>
                </a:moveTo>
                <a:cubicBezTo>
                  <a:pt x="3460898" y="143539"/>
                  <a:pt x="3149009" y="391632"/>
                  <a:pt x="2955851" y="489097"/>
                </a:cubicBezTo>
                <a:cubicBezTo>
                  <a:pt x="2762693" y="586562"/>
                  <a:pt x="2783958" y="520995"/>
                  <a:pt x="2626242" y="584790"/>
                </a:cubicBezTo>
                <a:cubicBezTo>
                  <a:pt x="2468526" y="648585"/>
                  <a:pt x="2280684" y="721242"/>
                  <a:pt x="2009554" y="871870"/>
                </a:cubicBezTo>
                <a:cubicBezTo>
                  <a:pt x="1738424" y="1022498"/>
                  <a:pt x="1334387" y="1251098"/>
                  <a:pt x="999461" y="1488558"/>
                </a:cubicBezTo>
                <a:cubicBezTo>
                  <a:pt x="664535" y="1726018"/>
                  <a:pt x="332267" y="2011325"/>
                  <a:pt x="0" y="2296632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 rot="20828076">
            <a:off x="7248043" y="1158207"/>
            <a:ext cx="1011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 (g/l)</a:t>
            </a:r>
            <a:endParaRPr lang="en-GB" dirty="0"/>
          </a:p>
          <a:p>
            <a:endParaRPr lang="en-GB" dirty="0"/>
          </a:p>
        </p:txBody>
      </p:sp>
      <p:sp>
        <p:nvSpPr>
          <p:cNvPr id="45" name="Freeform 44"/>
          <p:cNvSpPr/>
          <p:nvPr/>
        </p:nvSpPr>
        <p:spPr>
          <a:xfrm>
            <a:off x="5001370" y="2636276"/>
            <a:ext cx="3700131" cy="1180214"/>
          </a:xfrm>
          <a:custGeom>
            <a:avLst/>
            <a:gdLst>
              <a:gd name="connsiteX0" fmla="*/ 4667693 w 4667693"/>
              <a:gd name="connsiteY0" fmla="*/ 0 h 1403498"/>
              <a:gd name="connsiteX1" fmla="*/ 3700131 w 4667693"/>
              <a:gd name="connsiteY1" fmla="*/ 223284 h 1403498"/>
              <a:gd name="connsiteX2" fmla="*/ 2870791 w 4667693"/>
              <a:gd name="connsiteY2" fmla="*/ 467833 h 1403498"/>
              <a:gd name="connsiteX3" fmla="*/ 2721935 w 4667693"/>
              <a:gd name="connsiteY3" fmla="*/ 531628 h 1403498"/>
              <a:gd name="connsiteX4" fmla="*/ 1711842 w 4667693"/>
              <a:gd name="connsiteY4" fmla="*/ 776177 h 1403498"/>
              <a:gd name="connsiteX5" fmla="*/ 754912 w 4667693"/>
              <a:gd name="connsiteY5" fmla="*/ 1095154 h 1403498"/>
              <a:gd name="connsiteX6" fmla="*/ 0 w 4667693"/>
              <a:gd name="connsiteY6" fmla="*/ 1403498 h 1403498"/>
              <a:gd name="connsiteX0" fmla="*/ 3700131 w 3700131"/>
              <a:gd name="connsiteY0" fmla="*/ 0 h 1180214"/>
              <a:gd name="connsiteX1" fmla="*/ 2870791 w 3700131"/>
              <a:gd name="connsiteY1" fmla="*/ 244549 h 1180214"/>
              <a:gd name="connsiteX2" fmla="*/ 2721935 w 3700131"/>
              <a:gd name="connsiteY2" fmla="*/ 308344 h 1180214"/>
              <a:gd name="connsiteX3" fmla="*/ 1711842 w 3700131"/>
              <a:gd name="connsiteY3" fmla="*/ 552893 h 1180214"/>
              <a:gd name="connsiteX4" fmla="*/ 754912 w 3700131"/>
              <a:gd name="connsiteY4" fmla="*/ 871870 h 1180214"/>
              <a:gd name="connsiteX5" fmla="*/ 0 w 3700131"/>
              <a:gd name="connsiteY5" fmla="*/ 1180214 h 1180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00131" h="1180214">
                <a:moveTo>
                  <a:pt x="3700131" y="0"/>
                </a:moveTo>
                <a:cubicBezTo>
                  <a:pt x="3400647" y="77972"/>
                  <a:pt x="3033824" y="193158"/>
                  <a:pt x="2870791" y="244549"/>
                </a:cubicBezTo>
                <a:cubicBezTo>
                  <a:pt x="2707758" y="295940"/>
                  <a:pt x="2915093" y="256953"/>
                  <a:pt x="2721935" y="308344"/>
                </a:cubicBezTo>
                <a:cubicBezTo>
                  <a:pt x="2528777" y="359735"/>
                  <a:pt x="2039679" y="458972"/>
                  <a:pt x="1711842" y="552893"/>
                </a:cubicBezTo>
                <a:cubicBezTo>
                  <a:pt x="1384005" y="646814"/>
                  <a:pt x="1040219" y="767317"/>
                  <a:pt x="754912" y="871870"/>
                </a:cubicBezTo>
                <a:cubicBezTo>
                  <a:pt x="469605" y="976423"/>
                  <a:pt x="234802" y="1078318"/>
                  <a:pt x="0" y="1180214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3240712" y="4951020"/>
            <a:ext cx="4267272" cy="31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942669" y="461269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-78’C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5641772" y="1519857"/>
            <a:ext cx="210203" cy="637954"/>
          </a:xfrm>
          <a:custGeom>
            <a:avLst/>
            <a:gdLst>
              <a:gd name="connsiteX0" fmla="*/ 210203 w 210203"/>
              <a:gd name="connsiteY0" fmla="*/ 637954 h 637954"/>
              <a:gd name="connsiteX1" fmla="*/ 93245 w 210203"/>
              <a:gd name="connsiteY1" fmla="*/ 382772 h 637954"/>
              <a:gd name="connsiteX2" fmla="*/ 8185 w 210203"/>
              <a:gd name="connsiteY2" fmla="*/ 95693 h 637954"/>
              <a:gd name="connsiteX3" fmla="*/ 8185 w 210203"/>
              <a:gd name="connsiteY3" fmla="*/ 0 h 63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203" h="637954">
                <a:moveTo>
                  <a:pt x="210203" y="637954"/>
                </a:moveTo>
                <a:cubicBezTo>
                  <a:pt x="168559" y="555551"/>
                  <a:pt x="126915" y="473149"/>
                  <a:pt x="93245" y="382772"/>
                </a:cubicBezTo>
                <a:cubicBezTo>
                  <a:pt x="59575" y="292395"/>
                  <a:pt x="22362" y="159488"/>
                  <a:pt x="8185" y="95693"/>
                </a:cubicBezTo>
                <a:cubicBezTo>
                  <a:pt x="-5992" y="31898"/>
                  <a:pt x="1096" y="15949"/>
                  <a:pt x="8185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6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0" t="4712" r="21204" b="31726"/>
          <a:stretch>
            <a:fillRect/>
          </a:stretch>
        </p:blipFill>
        <p:spPr bwMode="auto">
          <a:xfrm>
            <a:off x="-31789" y="759316"/>
            <a:ext cx="3035690" cy="481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Down Arrow 20"/>
          <p:cNvSpPr/>
          <p:nvPr/>
        </p:nvSpPr>
        <p:spPr>
          <a:xfrm>
            <a:off x="5789582" y="2242872"/>
            <a:ext cx="197807" cy="262891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96199" y="5832285"/>
            <a:ext cx="8727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Expanding liquid to atmosphere (1 bar) from a 20’C bottle makes CO</a:t>
            </a:r>
            <a:r>
              <a:rPr lang="en-GB" baseline="-25000" dirty="0" smtClean="0">
                <a:solidFill>
                  <a:srgbClr val="0070C0"/>
                </a:solidFill>
              </a:rPr>
              <a:t>2</a:t>
            </a:r>
            <a:r>
              <a:rPr lang="en-GB" dirty="0" smtClean="0">
                <a:solidFill>
                  <a:srgbClr val="0070C0"/>
                </a:solidFill>
              </a:rPr>
              <a:t> ice and gas. The ice cools the fire, the gas shields the fire from </a:t>
            </a:r>
            <a:r>
              <a:rPr lang="en-GB" dirty="0" smtClean="0">
                <a:solidFill>
                  <a:srgbClr val="0070C0"/>
                </a:solidFill>
              </a:rPr>
              <a:t>oxygen.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86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cool a detector with CO2?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074" name="Picture 2" descr="Image result for co2 pressure enthalpy diagra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1" t="27408" r="25822" b="10258"/>
          <a:stretch/>
        </p:blipFill>
        <p:spPr bwMode="auto">
          <a:xfrm>
            <a:off x="3191454" y="1583653"/>
            <a:ext cx="5446251" cy="342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68918" y="1590362"/>
            <a:ext cx="61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01687" y="5082716"/>
            <a:ext cx="2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153182" y="5119898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074908" y="5082716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94321" y="5082716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262016" y="5077853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183742" y="5082716"/>
            <a:ext cx="49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500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829127" y="3151873"/>
            <a:ext cx="61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829127" y="3644197"/>
            <a:ext cx="61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5.2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851476" y="2168443"/>
            <a:ext cx="158616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7457341" y="2168443"/>
            <a:ext cx="975342" cy="2796364"/>
          </a:xfrm>
          <a:custGeom>
            <a:avLst/>
            <a:gdLst>
              <a:gd name="connsiteX0" fmla="*/ 0 w 999461"/>
              <a:gd name="connsiteY0" fmla="*/ 0 h 1669312"/>
              <a:gd name="connsiteX1" fmla="*/ 287080 w 999461"/>
              <a:gd name="connsiteY1" fmla="*/ 116959 h 1669312"/>
              <a:gd name="connsiteX2" fmla="*/ 659219 w 999461"/>
              <a:gd name="connsiteY2" fmla="*/ 404038 h 1669312"/>
              <a:gd name="connsiteX3" fmla="*/ 871870 w 999461"/>
              <a:gd name="connsiteY3" fmla="*/ 935666 h 1669312"/>
              <a:gd name="connsiteX4" fmla="*/ 999461 w 999461"/>
              <a:gd name="connsiteY4" fmla="*/ 1669312 h 1669312"/>
              <a:gd name="connsiteX0" fmla="*/ 0 w 1052624"/>
              <a:gd name="connsiteY0" fmla="*/ 0 h 2732568"/>
              <a:gd name="connsiteX1" fmla="*/ 287080 w 1052624"/>
              <a:gd name="connsiteY1" fmla="*/ 116959 h 2732568"/>
              <a:gd name="connsiteX2" fmla="*/ 659219 w 1052624"/>
              <a:gd name="connsiteY2" fmla="*/ 404038 h 2732568"/>
              <a:gd name="connsiteX3" fmla="*/ 871870 w 1052624"/>
              <a:gd name="connsiteY3" fmla="*/ 935666 h 2732568"/>
              <a:gd name="connsiteX4" fmla="*/ 1052624 w 1052624"/>
              <a:gd name="connsiteY4" fmla="*/ 2732568 h 2732568"/>
              <a:gd name="connsiteX0" fmla="*/ 0 w 1052624"/>
              <a:gd name="connsiteY0" fmla="*/ 0 h 2732568"/>
              <a:gd name="connsiteX1" fmla="*/ 287080 w 1052624"/>
              <a:gd name="connsiteY1" fmla="*/ 116959 h 2732568"/>
              <a:gd name="connsiteX2" fmla="*/ 659219 w 1052624"/>
              <a:gd name="connsiteY2" fmla="*/ 404038 h 2732568"/>
              <a:gd name="connsiteX3" fmla="*/ 871870 w 1052624"/>
              <a:gd name="connsiteY3" fmla="*/ 935666 h 2732568"/>
              <a:gd name="connsiteX4" fmla="*/ 1052624 w 1052624"/>
              <a:gd name="connsiteY4" fmla="*/ 2732568 h 2732568"/>
              <a:gd name="connsiteX0" fmla="*/ 0 w 1052624"/>
              <a:gd name="connsiteY0" fmla="*/ 0 h 2796364"/>
              <a:gd name="connsiteX1" fmla="*/ 287080 w 1052624"/>
              <a:gd name="connsiteY1" fmla="*/ 116959 h 2796364"/>
              <a:gd name="connsiteX2" fmla="*/ 659219 w 1052624"/>
              <a:gd name="connsiteY2" fmla="*/ 404038 h 2796364"/>
              <a:gd name="connsiteX3" fmla="*/ 871870 w 1052624"/>
              <a:gd name="connsiteY3" fmla="*/ 935666 h 2796364"/>
              <a:gd name="connsiteX4" fmla="*/ 1052624 w 1052624"/>
              <a:gd name="connsiteY4" fmla="*/ 2796364 h 2796364"/>
              <a:gd name="connsiteX0" fmla="*/ 0 w 1052624"/>
              <a:gd name="connsiteY0" fmla="*/ 0 h 2796364"/>
              <a:gd name="connsiteX1" fmla="*/ 287080 w 1052624"/>
              <a:gd name="connsiteY1" fmla="*/ 116959 h 2796364"/>
              <a:gd name="connsiteX2" fmla="*/ 659219 w 1052624"/>
              <a:gd name="connsiteY2" fmla="*/ 404038 h 2796364"/>
              <a:gd name="connsiteX3" fmla="*/ 956931 w 1052624"/>
              <a:gd name="connsiteY3" fmla="*/ 1531089 h 2796364"/>
              <a:gd name="connsiteX4" fmla="*/ 1052624 w 1052624"/>
              <a:gd name="connsiteY4" fmla="*/ 2796364 h 2796364"/>
              <a:gd name="connsiteX0" fmla="*/ 0 w 1052624"/>
              <a:gd name="connsiteY0" fmla="*/ 0 h 2796364"/>
              <a:gd name="connsiteX1" fmla="*/ 287080 w 1052624"/>
              <a:gd name="connsiteY1" fmla="*/ 116959 h 2796364"/>
              <a:gd name="connsiteX2" fmla="*/ 754912 w 1052624"/>
              <a:gd name="connsiteY2" fmla="*/ 606057 h 2796364"/>
              <a:gd name="connsiteX3" fmla="*/ 956931 w 1052624"/>
              <a:gd name="connsiteY3" fmla="*/ 1531089 h 2796364"/>
              <a:gd name="connsiteX4" fmla="*/ 1052624 w 1052624"/>
              <a:gd name="connsiteY4" fmla="*/ 2796364 h 2796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2624" h="2796364">
                <a:moveTo>
                  <a:pt x="0" y="0"/>
                </a:moveTo>
                <a:cubicBezTo>
                  <a:pt x="88605" y="24809"/>
                  <a:pt x="161261" y="15950"/>
                  <a:pt x="287080" y="116959"/>
                </a:cubicBezTo>
                <a:cubicBezTo>
                  <a:pt x="412899" y="217968"/>
                  <a:pt x="643270" y="370369"/>
                  <a:pt x="754912" y="606057"/>
                </a:cubicBezTo>
                <a:cubicBezTo>
                  <a:pt x="866554" y="841745"/>
                  <a:pt x="907312" y="1166038"/>
                  <a:pt x="956931" y="1531089"/>
                </a:cubicBezTo>
                <a:cubicBezTo>
                  <a:pt x="1006550" y="1896140"/>
                  <a:pt x="1017182" y="2109678"/>
                  <a:pt x="1052624" y="2796364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906979" y="4766354"/>
            <a:ext cx="61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3" name="Freeform 22"/>
          <p:cNvSpPr/>
          <p:nvPr/>
        </p:nvSpPr>
        <p:spPr>
          <a:xfrm>
            <a:off x="4351352" y="1445430"/>
            <a:ext cx="108364" cy="1935126"/>
          </a:xfrm>
          <a:custGeom>
            <a:avLst/>
            <a:gdLst>
              <a:gd name="connsiteX0" fmla="*/ 304799 w 304799"/>
              <a:gd name="connsiteY0" fmla="*/ 0 h 3009014"/>
              <a:gd name="connsiteX1" fmla="*/ 102781 w 304799"/>
              <a:gd name="connsiteY1" fmla="*/ 606056 h 3009014"/>
              <a:gd name="connsiteX2" fmla="*/ 7088 w 304799"/>
              <a:gd name="connsiteY2" fmla="*/ 1658679 h 3009014"/>
              <a:gd name="connsiteX3" fmla="*/ 7088 w 304799"/>
              <a:gd name="connsiteY3" fmla="*/ 2626242 h 3009014"/>
              <a:gd name="connsiteX4" fmla="*/ 7088 w 304799"/>
              <a:gd name="connsiteY4" fmla="*/ 3009014 h 3009014"/>
              <a:gd name="connsiteX0" fmla="*/ 304799 w 304799"/>
              <a:gd name="connsiteY0" fmla="*/ 0 h 3009014"/>
              <a:gd name="connsiteX1" fmla="*/ 102781 w 304799"/>
              <a:gd name="connsiteY1" fmla="*/ 606056 h 3009014"/>
              <a:gd name="connsiteX2" fmla="*/ 7088 w 304799"/>
              <a:gd name="connsiteY2" fmla="*/ 1658679 h 3009014"/>
              <a:gd name="connsiteX3" fmla="*/ 7088 w 304799"/>
              <a:gd name="connsiteY3" fmla="*/ 2626242 h 3009014"/>
              <a:gd name="connsiteX4" fmla="*/ 7088 w 304799"/>
              <a:gd name="connsiteY4" fmla="*/ 3009014 h 3009014"/>
              <a:gd name="connsiteX0" fmla="*/ 300550 w 300550"/>
              <a:gd name="connsiteY0" fmla="*/ 0 h 3009014"/>
              <a:gd name="connsiteX1" fmla="*/ 41157 w 300550"/>
              <a:gd name="connsiteY1" fmla="*/ 1339702 h 3009014"/>
              <a:gd name="connsiteX2" fmla="*/ 2839 w 300550"/>
              <a:gd name="connsiteY2" fmla="*/ 1658679 h 3009014"/>
              <a:gd name="connsiteX3" fmla="*/ 2839 w 300550"/>
              <a:gd name="connsiteY3" fmla="*/ 2626242 h 3009014"/>
              <a:gd name="connsiteX4" fmla="*/ 2839 w 300550"/>
              <a:gd name="connsiteY4" fmla="*/ 3009014 h 3009014"/>
              <a:gd name="connsiteX0" fmla="*/ 300550 w 300550"/>
              <a:gd name="connsiteY0" fmla="*/ 0 h 3009014"/>
              <a:gd name="connsiteX1" fmla="*/ 41157 w 300550"/>
              <a:gd name="connsiteY1" fmla="*/ 1339702 h 3009014"/>
              <a:gd name="connsiteX2" fmla="*/ 2839 w 300550"/>
              <a:gd name="connsiteY2" fmla="*/ 1658679 h 3009014"/>
              <a:gd name="connsiteX3" fmla="*/ 2839 w 300550"/>
              <a:gd name="connsiteY3" fmla="*/ 2626242 h 3009014"/>
              <a:gd name="connsiteX4" fmla="*/ 2839 w 300550"/>
              <a:gd name="connsiteY4" fmla="*/ 3009014 h 3009014"/>
              <a:gd name="connsiteX0" fmla="*/ 538939 w 538938"/>
              <a:gd name="connsiteY0" fmla="*/ 0 h 2679405"/>
              <a:gd name="connsiteX1" fmla="*/ 50045 w 538938"/>
              <a:gd name="connsiteY1" fmla="*/ 1010093 h 2679405"/>
              <a:gd name="connsiteX2" fmla="*/ 11727 w 538938"/>
              <a:gd name="connsiteY2" fmla="*/ 1329070 h 2679405"/>
              <a:gd name="connsiteX3" fmla="*/ 11727 w 538938"/>
              <a:gd name="connsiteY3" fmla="*/ 2296633 h 2679405"/>
              <a:gd name="connsiteX4" fmla="*/ 11727 w 538938"/>
              <a:gd name="connsiteY4" fmla="*/ 2679405 h 2679405"/>
              <a:gd name="connsiteX0" fmla="*/ 116950 w 116950"/>
              <a:gd name="connsiteY0" fmla="*/ 0 h 1935126"/>
              <a:gd name="connsiteX1" fmla="*/ 41157 w 116950"/>
              <a:gd name="connsiteY1" fmla="*/ 265814 h 1935126"/>
              <a:gd name="connsiteX2" fmla="*/ 2839 w 116950"/>
              <a:gd name="connsiteY2" fmla="*/ 584791 h 1935126"/>
              <a:gd name="connsiteX3" fmla="*/ 2839 w 116950"/>
              <a:gd name="connsiteY3" fmla="*/ 1552354 h 1935126"/>
              <a:gd name="connsiteX4" fmla="*/ 2839 w 116950"/>
              <a:gd name="connsiteY4" fmla="*/ 1935126 h 193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950" h="1935126">
                <a:moveTo>
                  <a:pt x="116950" y="0"/>
                </a:moveTo>
                <a:cubicBezTo>
                  <a:pt x="40750" y="164805"/>
                  <a:pt x="60175" y="168349"/>
                  <a:pt x="41157" y="265814"/>
                </a:cubicBezTo>
                <a:cubicBezTo>
                  <a:pt x="22139" y="363279"/>
                  <a:pt x="9225" y="370368"/>
                  <a:pt x="2839" y="584791"/>
                </a:cubicBezTo>
                <a:cubicBezTo>
                  <a:pt x="-3547" y="799214"/>
                  <a:pt x="2839" y="1552354"/>
                  <a:pt x="2839" y="1552354"/>
                </a:cubicBezTo>
                <a:lnTo>
                  <a:pt x="2839" y="1935126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>
            <a:stCxn id="23" idx="4"/>
          </p:cNvCxnSpPr>
          <p:nvPr/>
        </p:nvCxnSpPr>
        <p:spPr>
          <a:xfrm flipV="1">
            <a:off x="4353983" y="3380555"/>
            <a:ext cx="335118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7713491" y="3369922"/>
            <a:ext cx="216742" cy="1584251"/>
          </a:xfrm>
          <a:custGeom>
            <a:avLst/>
            <a:gdLst>
              <a:gd name="connsiteX0" fmla="*/ 0 w 116958"/>
              <a:gd name="connsiteY0" fmla="*/ 0 h 435935"/>
              <a:gd name="connsiteX1" fmla="*/ 95693 w 116958"/>
              <a:gd name="connsiteY1" fmla="*/ 255182 h 435935"/>
              <a:gd name="connsiteX2" fmla="*/ 116958 w 116958"/>
              <a:gd name="connsiteY2" fmla="*/ 435935 h 435935"/>
              <a:gd name="connsiteX0" fmla="*/ 0 w 233916"/>
              <a:gd name="connsiteY0" fmla="*/ 0 h 1584251"/>
              <a:gd name="connsiteX1" fmla="*/ 95693 w 233916"/>
              <a:gd name="connsiteY1" fmla="*/ 255182 h 1584251"/>
              <a:gd name="connsiteX2" fmla="*/ 233916 w 233916"/>
              <a:gd name="connsiteY2" fmla="*/ 1584251 h 1584251"/>
              <a:gd name="connsiteX0" fmla="*/ 0 w 233916"/>
              <a:gd name="connsiteY0" fmla="*/ 0 h 1584251"/>
              <a:gd name="connsiteX1" fmla="*/ 116958 w 233916"/>
              <a:gd name="connsiteY1" fmla="*/ 287080 h 1584251"/>
              <a:gd name="connsiteX2" fmla="*/ 233916 w 233916"/>
              <a:gd name="connsiteY2" fmla="*/ 1584251 h 158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3916" h="1584251">
                <a:moveTo>
                  <a:pt x="0" y="0"/>
                </a:moveTo>
                <a:cubicBezTo>
                  <a:pt x="38100" y="91263"/>
                  <a:pt x="77972" y="23038"/>
                  <a:pt x="116958" y="287080"/>
                </a:cubicBezTo>
                <a:cubicBezTo>
                  <a:pt x="155944" y="551122"/>
                  <a:pt x="233030" y="1530202"/>
                  <a:pt x="233916" y="1584251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5612873" y="1282382"/>
            <a:ext cx="595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20’C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12366" y="1249179"/>
            <a:ext cx="670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-40’C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57462" y="5335942"/>
            <a:ext cx="2607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Enthalpy (Energy) (kJ/kg)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1984454" y="2630837"/>
            <a:ext cx="1622560" cy="34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Pressure (Bar)</a:t>
            </a:r>
            <a:endParaRPr lang="en-GB" dirty="0"/>
          </a:p>
        </p:txBody>
      </p:sp>
      <p:sp>
        <p:nvSpPr>
          <p:cNvPr id="34" name="Freeform 33"/>
          <p:cNvSpPr/>
          <p:nvPr/>
        </p:nvSpPr>
        <p:spPr>
          <a:xfrm>
            <a:off x="4078126" y="1509225"/>
            <a:ext cx="3507289" cy="2296632"/>
          </a:xfrm>
          <a:custGeom>
            <a:avLst/>
            <a:gdLst>
              <a:gd name="connsiteX0" fmla="*/ 5869172 w 5869172"/>
              <a:gd name="connsiteY0" fmla="*/ 0 h 2902688"/>
              <a:gd name="connsiteX1" fmla="*/ 4901609 w 5869172"/>
              <a:gd name="connsiteY1" fmla="*/ 233916 h 2902688"/>
              <a:gd name="connsiteX2" fmla="*/ 3785191 w 5869172"/>
              <a:gd name="connsiteY2" fmla="*/ 606056 h 2902688"/>
              <a:gd name="connsiteX3" fmla="*/ 2955851 w 5869172"/>
              <a:gd name="connsiteY3" fmla="*/ 1095153 h 2902688"/>
              <a:gd name="connsiteX4" fmla="*/ 2626242 w 5869172"/>
              <a:gd name="connsiteY4" fmla="*/ 1190846 h 2902688"/>
              <a:gd name="connsiteX5" fmla="*/ 2009554 w 5869172"/>
              <a:gd name="connsiteY5" fmla="*/ 1477926 h 2902688"/>
              <a:gd name="connsiteX6" fmla="*/ 999461 w 5869172"/>
              <a:gd name="connsiteY6" fmla="*/ 2094614 h 2902688"/>
              <a:gd name="connsiteX7" fmla="*/ 0 w 5869172"/>
              <a:gd name="connsiteY7" fmla="*/ 2902688 h 2902688"/>
              <a:gd name="connsiteX0" fmla="*/ 5869172 w 5869172"/>
              <a:gd name="connsiteY0" fmla="*/ 0 h 2902688"/>
              <a:gd name="connsiteX1" fmla="*/ 4901609 w 5869172"/>
              <a:gd name="connsiteY1" fmla="*/ 233916 h 2902688"/>
              <a:gd name="connsiteX2" fmla="*/ 3785191 w 5869172"/>
              <a:gd name="connsiteY2" fmla="*/ 606056 h 2902688"/>
              <a:gd name="connsiteX3" fmla="*/ 2955851 w 5869172"/>
              <a:gd name="connsiteY3" fmla="*/ 1095153 h 2902688"/>
              <a:gd name="connsiteX4" fmla="*/ 2626242 w 5869172"/>
              <a:gd name="connsiteY4" fmla="*/ 1190846 h 2902688"/>
              <a:gd name="connsiteX5" fmla="*/ 2009554 w 5869172"/>
              <a:gd name="connsiteY5" fmla="*/ 1477926 h 2902688"/>
              <a:gd name="connsiteX6" fmla="*/ 999461 w 5869172"/>
              <a:gd name="connsiteY6" fmla="*/ 2094614 h 2902688"/>
              <a:gd name="connsiteX7" fmla="*/ 0 w 5869172"/>
              <a:gd name="connsiteY7" fmla="*/ 2902688 h 2902688"/>
              <a:gd name="connsiteX0" fmla="*/ 6432697 w 6432697"/>
              <a:gd name="connsiteY0" fmla="*/ 0 h 3019647"/>
              <a:gd name="connsiteX1" fmla="*/ 4901609 w 6432697"/>
              <a:gd name="connsiteY1" fmla="*/ 350875 h 3019647"/>
              <a:gd name="connsiteX2" fmla="*/ 3785191 w 6432697"/>
              <a:gd name="connsiteY2" fmla="*/ 723015 h 3019647"/>
              <a:gd name="connsiteX3" fmla="*/ 2955851 w 6432697"/>
              <a:gd name="connsiteY3" fmla="*/ 1212112 h 3019647"/>
              <a:gd name="connsiteX4" fmla="*/ 2626242 w 6432697"/>
              <a:gd name="connsiteY4" fmla="*/ 1307805 h 3019647"/>
              <a:gd name="connsiteX5" fmla="*/ 2009554 w 6432697"/>
              <a:gd name="connsiteY5" fmla="*/ 1594885 h 3019647"/>
              <a:gd name="connsiteX6" fmla="*/ 999461 w 6432697"/>
              <a:gd name="connsiteY6" fmla="*/ 2211573 h 3019647"/>
              <a:gd name="connsiteX7" fmla="*/ 0 w 6432697"/>
              <a:gd name="connsiteY7" fmla="*/ 3019647 h 3019647"/>
              <a:gd name="connsiteX0" fmla="*/ 4901609 w 4901609"/>
              <a:gd name="connsiteY0" fmla="*/ 0 h 2668772"/>
              <a:gd name="connsiteX1" fmla="*/ 3785191 w 4901609"/>
              <a:gd name="connsiteY1" fmla="*/ 372140 h 2668772"/>
              <a:gd name="connsiteX2" fmla="*/ 2955851 w 4901609"/>
              <a:gd name="connsiteY2" fmla="*/ 861237 h 2668772"/>
              <a:gd name="connsiteX3" fmla="*/ 2626242 w 4901609"/>
              <a:gd name="connsiteY3" fmla="*/ 956930 h 2668772"/>
              <a:gd name="connsiteX4" fmla="*/ 2009554 w 4901609"/>
              <a:gd name="connsiteY4" fmla="*/ 1244010 h 2668772"/>
              <a:gd name="connsiteX5" fmla="*/ 999461 w 4901609"/>
              <a:gd name="connsiteY5" fmla="*/ 1860698 h 2668772"/>
              <a:gd name="connsiteX6" fmla="*/ 0 w 4901609"/>
              <a:gd name="connsiteY6" fmla="*/ 2668772 h 2668772"/>
              <a:gd name="connsiteX0" fmla="*/ 3785191 w 3785191"/>
              <a:gd name="connsiteY0" fmla="*/ 0 h 2296632"/>
              <a:gd name="connsiteX1" fmla="*/ 2955851 w 3785191"/>
              <a:gd name="connsiteY1" fmla="*/ 489097 h 2296632"/>
              <a:gd name="connsiteX2" fmla="*/ 2626242 w 3785191"/>
              <a:gd name="connsiteY2" fmla="*/ 584790 h 2296632"/>
              <a:gd name="connsiteX3" fmla="*/ 2009554 w 3785191"/>
              <a:gd name="connsiteY3" fmla="*/ 871870 h 2296632"/>
              <a:gd name="connsiteX4" fmla="*/ 999461 w 3785191"/>
              <a:gd name="connsiteY4" fmla="*/ 1488558 h 2296632"/>
              <a:gd name="connsiteX5" fmla="*/ 0 w 3785191"/>
              <a:gd name="connsiteY5" fmla="*/ 2296632 h 229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85191" h="2296632">
                <a:moveTo>
                  <a:pt x="3785191" y="0"/>
                </a:moveTo>
                <a:cubicBezTo>
                  <a:pt x="3460898" y="143539"/>
                  <a:pt x="3149009" y="391632"/>
                  <a:pt x="2955851" y="489097"/>
                </a:cubicBezTo>
                <a:cubicBezTo>
                  <a:pt x="2762693" y="586562"/>
                  <a:pt x="2783958" y="520995"/>
                  <a:pt x="2626242" y="584790"/>
                </a:cubicBezTo>
                <a:cubicBezTo>
                  <a:pt x="2468526" y="648585"/>
                  <a:pt x="2280684" y="721242"/>
                  <a:pt x="2009554" y="871870"/>
                </a:cubicBezTo>
                <a:cubicBezTo>
                  <a:pt x="1738424" y="1022498"/>
                  <a:pt x="1334387" y="1251098"/>
                  <a:pt x="999461" y="1488558"/>
                </a:cubicBezTo>
                <a:cubicBezTo>
                  <a:pt x="664535" y="1726018"/>
                  <a:pt x="332267" y="2011325"/>
                  <a:pt x="0" y="2296632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 rot="20828076">
            <a:off x="7248043" y="1158207"/>
            <a:ext cx="1011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 (g/l)</a:t>
            </a:r>
            <a:endParaRPr lang="en-GB" dirty="0"/>
          </a:p>
          <a:p>
            <a:endParaRPr lang="en-GB" dirty="0"/>
          </a:p>
        </p:txBody>
      </p:sp>
      <p:sp>
        <p:nvSpPr>
          <p:cNvPr id="45" name="Freeform 44"/>
          <p:cNvSpPr/>
          <p:nvPr/>
        </p:nvSpPr>
        <p:spPr>
          <a:xfrm>
            <a:off x="5001370" y="2636276"/>
            <a:ext cx="3700131" cy="1180214"/>
          </a:xfrm>
          <a:custGeom>
            <a:avLst/>
            <a:gdLst>
              <a:gd name="connsiteX0" fmla="*/ 4667693 w 4667693"/>
              <a:gd name="connsiteY0" fmla="*/ 0 h 1403498"/>
              <a:gd name="connsiteX1" fmla="*/ 3700131 w 4667693"/>
              <a:gd name="connsiteY1" fmla="*/ 223284 h 1403498"/>
              <a:gd name="connsiteX2" fmla="*/ 2870791 w 4667693"/>
              <a:gd name="connsiteY2" fmla="*/ 467833 h 1403498"/>
              <a:gd name="connsiteX3" fmla="*/ 2721935 w 4667693"/>
              <a:gd name="connsiteY3" fmla="*/ 531628 h 1403498"/>
              <a:gd name="connsiteX4" fmla="*/ 1711842 w 4667693"/>
              <a:gd name="connsiteY4" fmla="*/ 776177 h 1403498"/>
              <a:gd name="connsiteX5" fmla="*/ 754912 w 4667693"/>
              <a:gd name="connsiteY5" fmla="*/ 1095154 h 1403498"/>
              <a:gd name="connsiteX6" fmla="*/ 0 w 4667693"/>
              <a:gd name="connsiteY6" fmla="*/ 1403498 h 1403498"/>
              <a:gd name="connsiteX0" fmla="*/ 3700131 w 3700131"/>
              <a:gd name="connsiteY0" fmla="*/ 0 h 1180214"/>
              <a:gd name="connsiteX1" fmla="*/ 2870791 w 3700131"/>
              <a:gd name="connsiteY1" fmla="*/ 244549 h 1180214"/>
              <a:gd name="connsiteX2" fmla="*/ 2721935 w 3700131"/>
              <a:gd name="connsiteY2" fmla="*/ 308344 h 1180214"/>
              <a:gd name="connsiteX3" fmla="*/ 1711842 w 3700131"/>
              <a:gd name="connsiteY3" fmla="*/ 552893 h 1180214"/>
              <a:gd name="connsiteX4" fmla="*/ 754912 w 3700131"/>
              <a:gd name="connsiteY4" fmla="*/ 871870 h 1180214"/>
              <a:gd name="connsiteX5" fmla="*/ 0 w 3700131"/>
              <a:gd name="connsiteY5" fmla="*/ 1180214 h 1180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00131" h="1180214">
                <a:moveTo>
                  <a:pt x="3700131" y="0"/>
                </a:moveTo>
                <a:cubicBezTo>
                  <a:pt x="3400647" y="77972"/>
                  <a:pt x="3033824" y="193158"/>
                  <a:pt x="2870791" y="244549"/>
                </a:cubicBezTo>
                <a:cubicBezTo>
                  <a:pt x="2707758" y="295940"/>
                  <a:pt x="2915093" y="256953"/>
                  <a:pt x="2721935" y="308344"/>
                </a:cubicBezTo>
                <a:cubicBezTo>
                  <a:pt x="2528777" y="359735"/>
                  <a:pt x="2039679" y="458972"/>
                  <a:pt x="1711842" y="552893"/>
                </a:cubicBezTo>
                <a:cubicBezTo>
                  <a:pt x="1384005" y="646814"/>
                  <a:pt x="1040219" y="767317"/>
                  <a:pt x="754912" y="871870"/>
                </a:cubicBezTo>
                <a:cubicBezTo>
                  <a:pt x="469605" y="976423"/>
                  <a:pt x="234802" y="1078318"/>
                  <a:pt x="0" y="1180214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3240712" y="4951020"/>
            <a:ext cx="4267272" cy="31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808599" y="461269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-78’C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5641772" y="1519857"/>
            <a:ext cx="210203" cy="637954"/>
          </a:xfrm>
          <a:custGeom>
            <a:avLst/>
            <a:gdLst>
              <a:gd name="connsiteX0" fmla="*/ 210203 w 210203"/>
              <a:gd name="connsiteY0" fmla="*/ 637954 h 637954"/>
              <a:gd name="connsiteX1" fmla="*/ 93245 w 210203"/>
              <a:gd name="connsiteY1" fmla="*/ 382772 h 637954"/>
              <a:gd name="connsiteX2" fmla="*/ 8185 w 210203"/>
              <a:gd name="connsiteY2" fmla="*/ 95693 h 637954"/>
              <a:gd name="connsiteX3" fmla="*/ 8185 w 210203"/>
              <a:gd name="connsiteY3" fmla="*/ 0 h 63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203" h="637954">
                <a:moveTo>
                  <a:pt x="210203" y="637954"/>
                </a:moveTo>
                <a:cubicBezTo>
                  <a:pt x="168559" y="555551"/>
                  <a:pt x="126915" y="473149"/>
                  <a:pt x="93245" y="382772"/>
                </a:cubicBezTo>
                <a:cubicBezTo>
                  <a:pt x="59575" y="292395"/>
                  <a:pt x="22362" y="159488"/>
                  <a:pt x="8185" y="95693"/>
                </a:cubicBezTo>
                <a:cubicBezTo>
                  <a:pt x="-5992" y="31898"/>
                  <a:pt x="1096" y="15949"/>
                  <a:pt x="8185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>
            <a:off x="5789582" y="2242872"/>
            <a:ext cx="231558" cy="112705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96199" y="5817836"/>
            <a:ext cx="8727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If we expand to 10 bar we have a liquid-gas mixture of -40’C, and can cool electronics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3" name="Down Arrow 32"/>
          <p:cNvSpPr/>
          <p:nvPr/>
        </p:nvSpPr>
        <p:spPr>
          <a:xfrm rot="16200000">
            <a:off x="6470478" y="2806397"/>
            <a:ext cx="231558" cy="11270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own Arrow 35"/>
          <p:cNvSpPr/>
          <p:nvPr/>
        </p:nvSpPr>
        <p:spPr>
          <a:xfrm>
            <a:off x="735224" y="2858368"/>
            <a:ext cx="231558" cy="112705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Down Arrow 36"/>
          <p:cNvSpPr/>
          <p:nvPr/>
        </p:nvSpPr>
        <p:spPr>
          <a:xfrm rot="16200000">
            <a:off x="811157" y="3867986"/>
            <a:ext cx="231558" cy="11270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006108" y="3005012"/>
            <a:ext cx="16547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Expansion without heat exchange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351122" y="4547605"/>
            <a:ext cx="16547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Heat exchange without pressure change</a:t>
            </a:r>
            <a:endParaRPr lang="en-GB" sz="1400" dirty="0"/>
          </a:p>
        </p:txBody>
      </p:sp>
      <p:sp>
        <p:nvSpPr>
          <p:cNvPr id="39" name="Down Arrow 38"/>
          <p:cNvSpPr/>
          <p:nvPr/>
        </p:nvSpPr>
        <p:spPr>
          <a:xfrm>
            <a:off x="7085613" y="3412023"/>
            <a:ext cx="231558" cy="148583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05806" y="979568"/>
            <a:ext cx="250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In reality we do not vent to atmosphere but reuse the gas by pumping it back into the bottle 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06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35" y="2213193"/>
            <a:ext cx="1200956" cy="79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34529" y="132646"/>
            <a:ext cx="7765133" cy="730002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CO</a:t>
            </a:r>
            <a:r>
              <a:rPr lang="en-US" b="1" baseline="-25000" dirty="0" smtClean="0">
                <a:solidFill>
                  <a:srgbClr val="C00000"/>
                </a:solidFill>
              </a:rPr>
              <a:t>2</a:t>
            </a:r>
            <a:r>
              <a:rPr lang="en-US" b="1" dirty="0" smtClean="0">
                <a:solidFill>
                  <a:srgbClr val="C00000"/>
                </a:solidFill>
              </a:rPr>
              <a:t> cooling systems for HEP detectors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" name="Freeform 1"/>
          <p:cNvSpPr/>
          <p:nvPr/>
        </p:nvSpPr>
        <p:spPr bwMode="auto">
          <a:xfrm>
            <a:off x="1390799" y="2531566"/>
            <a:ext cx="6469559" cy="3074045"/>
          </a:xfrm>
          <a:custGeom>
            <a:avLst/>
            <a:gdLst>
              <a:gd name="connsiteX0" fmla="*/ 38100 w 12363450"/>
              <a:gd name="connsiteY0" fmla="*/ 0 h 5905500"/>
              <a:gd name="connsiteX1" fmla="*/ 10077450 w 12363450"/>
              <a:gd name="connsiteY1" fmla="*/ 5334000 h 5905500"/>
              <a:gd name="connsiteX2" fmla="*/ 9753600 w 12363450"/>
              <a:gd name="connsiteY2" fmla="*/ 5905500 h 5905500"/>
              <a:gd name="connsiteX3" fmla="*/ 12363450 w 12363450"/>
              <a:gd name="connsiteY3" fmla="*/ 5562600 h 5905500"/>
              <a:gd name="connsiteX4" fmla="*/ 10934700 w 12363450"/>
              <a:gd name="connsiteY4" fmla="*/ 3829050 h 5905500"/>
              <a:gd name="connsiteX5" fmla="*/ 10687050 w 12363450"/>
              <a:gd name="connsiteY5" fmla="*/ 4362450 h 5905500"/>
              <a:gd name="connsiteX6" fmla="*/ 742950 w 12363450"/>
              <a:gd name="connsiteY6" fmla="*/ 38100 h 5905500"/>
              <a:gd name="connsiteX7" fmla="*/ 0 w 12363450"/>
              <a:gd name="connsiteY7" fmla="*/ 38100 h 5905500"/>
              <a:gd name="connsiteX0" fmla="*/ 38100 w 12363450"/>
              <a:gd name="connsiteY0" fmla="*/ 0 h 5905500"/>
              <a:gd name="connsiteX1" fmla="*/ 9563100 w 12363450"/>
              <a:gd name="connsiteY1" fmla="*/ 5067300 h 5905500"/>
              <a:gd name="connsiteX2" fmla="*/ 9753600 w 12363450"/>
              <a:gd name="connsiteY2" fmla="*/ 5905500 h 5905500"/>
              <a:gd name="connsiteX3" fmla="*/ 12363450 w 12363450"/>
              <a:gd name="connsiteY3" fmla="*/ 5562600 h 5905500"/>
              <a:gd name="connsiteX4" fmla="*/ 10934700 w 12363450"/>
              <a:gd name="connsiteY4" fmla="*/ 3829050 h 5905500"/>
              <a:gd name="connsiteX5" fmla="*/ 10687050 w 12363450"/>
              <a:gd name="connsiteY5" fmla="*/ 4362450 h 5905500"/>
              <a:gd name="connsiteX6" fmla="*/ 742950 w 12363450"/>
              <a:gd name="connsiteY6" fmla="*/ 38100 h 5905500"/>
              <a:gd name="connsiteX7" fmla="*/ 0 w 12363450"/>
              <a:gd name="connsiteY7" fmla="*/ 38100 h 5905500"/>
              <a:gd name="connsiteX0" fmla="*/ 38100 w 12363450"/>
              <a:gd name="connsiteY0" fmla="*/ 0 h 5562600"/>
              <a:gd name="connsiteX1" fmla="*/ 9563100 w 12363450"/>
              <a:gd name="connsiteY1" fmla="*/ 5067300 h 5562600"/>
              <a:gd name="connsiteX2" fmla="*/ 8058150 w 12363450"/>
              <a:gd name="connsiteY2" fmla="*/ 5314950 h 5562600"/>
              <a:gd name="connsiteX3" fmla="*/ 12363450 w 12363450"/>
              <a:gd name="connsiteY3" fmla="*/ 5562600 h 5562600"/>
              <a:gd name="connsiteX4" fmla="*/ 10934700 w 12363450"/>
              <a:gd name="connsiteY4" fmla="*/ 3829050 h 5562600"/>
              <a:gd name="connsiteX5" fmla="*/ 10687050 w 12363450"/>
              <a:gd name="connsiteY5" fmla="*/ 4362450 h 5562600"/>
              <a:gd name="connsiteX6" fmla="*/ 742950 w 12363450"/>
              <a:gd name="connsiteY6" fmla="*/ 38100 h 5562600"/>
              <a:gd name="connsiteX7" fmla="*/ 0 w 12363450"/>
              <a:gd name="connsiteY7" fmla="*/ 38100 h 5562600"/>
              <a:gd name="connsiteX0" fmla="*/ 38100 w 12363450"/>
              <a:gd name="connsiteY0" fmla="*/ 0 h 5562600"/>
              <a:gd name="connsiteX1" fmla="*/ 9563100 w 12363450"/>
              <a:gd name="connsiteY1" fmla="*/ 5067300 h 5562600"/>
              <a:gd name="connsiteX2" fmla="*/ 8058150 w 12363450"/>
              <a:gd name="connsiteY2" fmla="*/ 5314950 h 5562600"/>
              <a:gd name="connsiteX3" fmla="*/ 12363450 w 12363450"/>
              <a:gd name="connsiteY3" fmla="*/ 5562600 h 5562600"/>
              <a:gd name="connsiteX4" fmla="*/ 11772900 w 12363450"/>
              <a:gd name="connsiteY4" fmla="*/ 4210050 h 5562600"/>
              <a:gd name="connsiteX5" fmla="*/ 10687050 w 12363450"/>
              <a:gd name="connsiteY5" fmla="*/ 4362450 h 5562600"/>
              <a:gd name="connsiteX6" fmla="*/ 742950 w 12363450"/>
              <a:gd name="connsiteY6" fmla="*/ 38100 h 5562600"/>
              <a:gd name="connsiteX7" fmla="*/ 0 w 12363450"/>
              <a:gd name="connsiteY7" fmla="*/ 38100 h 5562600"/>
              <a:gd name="connsiteX0" fmla="*/ 38100 w 12363450"/>
              <a:gd name="connsiteY0" fmla="*/ 0 h 5562600"/>
              <a:gd name="connsiteX1" fmla="*/ 9563100 w 12363450"/>
              <a:gd name="connsiteY1" fmla="*/ 5067300 h 5562600"/>
              <a:gd name="connsiteX2" fmla="*/ 8058150 w 12363450"/>
              <a:gd name="connsiteY2" fmla="*/ 5314950 h 5562600"/>
              <a:gd name="connsiteX3" fmla="*/ 12363450 w 12363450"/>
              <a:gd name="connsiteY3" fmla="*/ 5562600 h 5562600"/>
              <a:gd name="connsiteX4" fmla="*/ 11772900 w 12363450"/>
              <a:gd name="connsiteY4" fmla="*/ 4210050 h 5562600"/>
              <a:gd name="connsiteX5" fmla="*/ 11201400 w 12363450"/>
              <a:gd name="connsiteY5" fmla="*/ 4629150 h 5562600"/>
              <a:gd name="connsiteX6" fmla="*/ 742950 w 12363450"/>
              <a:gd name="connsiteY6" fmla="*/ 38100 h 5562600"/>
              <a:gd name="connsiteX7" fmla="*/ 0 w 12363450"/>
              <a:gd name="connsiteY7" fmla="*/ 38100 h 5562600"/>
              <a:gd name="connsiteX0" fmla="*/ 38100 w 12363450"/>
              <a:gd name="connsiteY0" fmla="*/ 0 h 5562600"/>
              <a:gd name="connsiteX1" fmla="*/ 9563100 w 12363450"/>
              <a:gd name="connsiteY1" fmla="*/ 5067300 h 5562600"/>
              <a:gd name="connsiteX2" fmla="*/ 8058150 w 12363450"/>
              <a:gd name="connsiteY2" fmla="*/ 5314950 h 5562600"/>
              <a:gd name="connsiteX3" fmla="*/ 12363450 w 12363450"/>
              <a:gd name="connsiteY3" fmla="*/ 5562600 h 5562600"/>
              <a:gd name="connsiteX4" fmla="*/ 12306300 w 12363450"/>
              <a:gd name="connsiteY4" fmla="*/ 4343400 h 5562600"/>
              <a:gd name="connsiteX5" fmla="*/ 11201400 w 12363450"/>
              <a:gd name="connsiteY5" fmla="*/ 4629150 h 5562600"/>
              <a:gd name="connsiteX6" fmla="*/ 742950 w 12363450"/>
              <a:gd name="connsiteY6" fmla="*/ 38100 h 5562600"/>
              <a:gd name="connsiteX7" fmla="*/ 0 w 12363450"/>
              <a:gd name="connsiteY7" fmla="*/ 38100 h 5562600"/>
              <a:gd name="connsiteX0" fmla="*/ 38100 w 12306300"/>
              <a:gd name="connsiteY0" fmla="*/ 0 h 5829300"/>
              <a:gd name="connsiteX1" fmla="*/ 9563100 w 12306300"/>
              <a:gd name="connsiteY1" fmla="*/ 5067300 h 5829300"/>
              <a:gd name="connsiteX2" fmla="*/ 8058150 w 12306300"/>
              <a:gd name="connsiteY2" fmla="*/ 5314950 h 5829300"/>
              <a:gd name="connsiteX3" fmla="*/ 12287250 w 12306300"/>
              <a:gd name="connsiteY3" fmla="*/ 5829300 h 5829300"/>
              <a:gd name="connsiteX4" fmla="*/ 12306300 w 12306300"/>
              <a:gd name="connsiteY4" fmla="*/ 4343400 h 5829300"/>
              <a:gd name="connsiteX5" fmla="*/ 11201400 w 12306300"/>
              <a:gd name="connsiteY5" fmla="*/ 4629150 h 5829300"/>
              <a:gd name="connsiteX6" fmla="*/ 742950 w 12306300"/>
              <a:gd name="connsiteY6" fmla="*/ 38100 h 5829300"/>
              <a:gd name="connsiteX7" fmla="*/ 0 w 12306300"/>
              <a:gd name="connsiteY7" fmla="*/ 38100 h 5829300"/>
              <a:gd name="connsiteX0" fmla="*/ 0 w 12268200"/>
              <a:gd name="connsiteY0" fmla="*/ 0 h 5829300"/>
              <a:gd name="connsiteX1" fmla="*/ 9525000 w 12268200"/>
              <a:gd name="connsiteY1" fmla="*/ 5067300 h 5829300"/>
              <a:gd name="connsiteX2" fmla="*/ 8020050 w 12268200"/>
              <a:gd name="connsiteY2" fmla="*/ 5314950 h 5829300"/>
              <a:gd name="connsiteX3" fmla="*/ 12249150 w 12268200"/>
              <a:gd name="connsiteY3" fmla="*/ 5829300 h 5829300"/>
              <a:gd name="connsiteX4" fmla="*/ 12268200 w 12268200"/>
              <a:gd name="connsiteY4" fmla="*/ 4343400 h 5829300"/>
              <a:gd name="connsiteX5" fmla="*/ 11163300 w 12268200"/>
              <a:gd name="connsiteY5" fmla="*/ 4629150 h 5829300"/>
              <a:gd name="connsiteX6" fmla="*/ 704850 w 12268200"/>
              <a:gd name="connsiteY6" fmla="*/ 38100 h 5829300"/>
              <a:gd name="connsiteX7" fmla="*/ 15063 w 12268200"/>
              <a:gd name="connsiteY7" fmla="*/ 6202 h 5829300"/>
              <a:gd name="connsiteX0" fmla="*/ 0 w 12268200"/>
              <a:gd name="connsiteY0" fmla="*/ 0 h 5829300"/>
              <a:gd name="connsiteX1" fmla="*/ 9525000 w 12268200"/>
              <a:gd name="connsiteY1" fmla="*/ 5067300 h 5829300"/>
              <a:gd name="connsiteX2" fmla="*/ 8020050 w 12268200"/>
              <a:gd name="connsiteY2" fmla="*/ 5314950 h 5829300"/>
              <a:gd name="connsiteX3" fmla="*/ 12249150 w 12268200"/>
              <a:gd name="connsiteY3" fmla="*/ 5829300 h 5829300"/>
              <a:gd name="connsiteX4" fmla="*/ 12268200 w 12268200"/>
              <a:gd name="connsiteY4" fmla="*/ 4343400 h 5829300"/>
              <a:gd name="connsiteX5" fmla="*/ 11163300 w 12268200"/>
              <a:gd name="connsiteY5" fmla="*/ 4629150 h 5829300"/>
              <a:gd name="connsiteX6" fmla="*/ 619790 w 12268200"/>
              <a:gd name="connsiteY6" fmla="*/ 6202 h 5829300"/>
              <a:gd name="connsiteX7" fmla="*/ 15063 w 12268200"/>
              <a:gd name="connsiteY7" fmla="*/ 620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68200" h="5829300">
                <a:moveTo>
                  <a:pt x="0" y="0"/>
                </a:moveTo>
                <a:lnTo>
                  <a:pt x="9525000" y="5067300"/>
                </a:lnTo>
                <a:lnTo>
                  <a:pt x="8020050" y="5314950"/>
                </a:lnTo>
                <a:lnTo>
                  <a:pt x="12249150" y="5829300"/>
                </a:lnTo>
                <a:lnTo>
                  <a:pt x="12268200" y="4343400"/>
                </a:lnTo>
                <a:lnTo>
                  <a:pt x="11163300" y="4629150"/>
                </a:lnTo>
                <a:lnTo>
                  <a:pt x="619790" y="6202"/>
                </a:lnTo>
                <a:lnTo>
                  <a:pt x="15063" y="6202"/>
                </a:lnTo>
              </a:path>
            </a:pathLst>
          </a:custGeom>
          <a:gradFill flip="none" rotWithShape="1">
            <a:gsLst>
              <a:gs pos="8000">
                <a:srgbClr val="5E9EFF"/>
              </a:gs>
              <a:gs pos="33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8220" tIns="24110" rIns="48220" bIns="24110" numCol="1" rtlCol="0" anchor="t" anchorCtr="0" compatLnSpc="1">
            <a:prstTxWarp prst="textNoShape">
              <a:avLst/>
            </a:prstTxWarp>
          </a:bodyPr>
          <a:lstStyle/>
          <a:p>
            <a:pPr defTabSz="482163" fontAlgn="base">
              <a:spcBef>
                <a:spcPct val="0"/>
              </a:spcBef>
              <a:spcAft>
                <a:spcPct val="0"/>
              </a:spcAft>
            </a:pPr>
            <a:endParaRPr lang="en-GB" sz="2215" dirty="0">
              <a:solidFill>
                <a:srgbClr val="24549C"/>
              </a:solidFill>
              <a:latin typeface="Myriad Pro Semibold" charset="0"/>
              <a:ea typeface="ヒラギノ角ゴ ProN W6" charset="0"/>
              <a:cs typeface="ヒラギノ角ゴ ProN W6" charset="0"/>
              <a:sym typeface="Myriad Pro Semibold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951171">
            <a:off x="1700589" y="2925804"/>
            <a:ext cx="424895" cy="238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49" b="1" dirty="0"/>
              <a:t>2008</a:t>
            </a:r>
            <a:endParaRPr lang="en-GB" sz="949" b="1" dirty="0"/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1993417" y="2909848"/>
            <a:ext cx="545391" cy="33254"/>
          </a:xfrm>
          <a:prstGeom prst="line">
            <a:avLst/>
          </a:prstGeom>
          <a:solidFill>
            <a:srgbClr val="BBE0E3"/>
          </a:solidFill>
          <a:ln w="28575" cap="flat" cmpd="sng" algn="ctr">
            <a:solidFill>
              <a:srgbClr val="24549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 flipV="1">
            <a:off x="2422409" y="3148178"/>
            <a:ext cx="678970" cy="41400"/>
          </a:xfrm>
          <a:prstGeom prst="line">
            <a:avLst/>
          </a:prstGeom>
          <a:solidFill>
            <a:srgbClr val="BBE0E3"/>
          </a:solidFill>
          <a:ln w="28575" cap="flat" cmpd="sng" algn="ctr">
            <a:solidFill>
              <a:srgbClr val="24549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 flipV="1">
            <a:off x="2954495" y="3444704"/>
            <a:ext cx="842475" cy="51370"/>
          </a:xfrm>
          <a:prstGeom prst="line">
            <a:avLst/>
          </a:prstGeom>
          <a:solidFill>
            <a:srgbClr val="BBE0E3"/>
          </a:solidFill>
          <a:ln w="28575" cap="flat" cmpd="sng" algn="ctr">
            <a:solidFill>
              <a:srgbClr val="24549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flipV="1">
            <a:off x="3561406" y="3807743"/>
            <a:ext cx="1064178" cy="64888"/>
          </a:xfrm>
          <a:prstGeom prst="line">
            <a:avLst/>
          </a:prstGeom>
          <a:solidFill>
            <a:srgbClr val="BBE0E3"/>
          </a:solidFill>
          <a:ln w="28575" cap="flat" cmpd="sng" algn="ctr">
            <a:solidFill>
              <a:srgbClr val="24549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 flipV="1">
            <a:off x="4309652" y="4204037"/>
            <a:ext cx="1219369" cy="74351"/>
          </a:xfrm>
          <a:prstGeom prst="line">
            <a:avLst/>
          </a:prstGeom>
          <a:solidFill>
            <a:srgbClr val="BBE0E3"/>
          </a:solidFill>
          <a:ln w="28575" cap="flat" cmpd="sng" algn="ctr">
            <a:solidFill>
              <a:srgbClr val="24549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5207547" y="4708410"/>
            <a:ext cx="1449386" cy="88376"/>
          </a:xfrm>
          <a:prstGeom prst="line">
            <a:avLst/>
          </a:prstGeom>
          <a:solidFill>
            <a:srgbClr val="BBE0E3"/>
          </a:solidFill>
          <a:ln w="28575" cap="flat" cmpd="sng" algn="ctr">
            <a:solidFill>
              <a:srgbClr val="24549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 rot="1951171">
            <a:off x="2046116" y="3162578"/>
            <a:ext cx="542203" cy="254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5" b="1" dirty="0"/>
              <a:t>2009</a:t>
            </a:r>
            <a:endParaRPr lang="en-GB" sz="1055" b="1" dirty="0"/>
          </a:p>
        </p:txBody>
      </p:sp>
      <p:sp>
        <p:nvSpPr>
          <p:cNvPr id="48" name="TextBox 47"/>
          <p:cNvSpPr txBox="1"/>
          <p:nvPr/>
        </p:nvSpPr>
        <p:spPr>
          <a:xfrm rot="1951171">
            <a:off x="2551502" y="3471303"/>
            <a:ext cx="608334" cy="27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60" b="1" dirty="0"/>
              <a:t>2010</a:t>
            </a:r>
            <a:endParaRPr lang="en-GB" sz="1160" b="1" dirty="0"/>
          </a:p>
        </p:txBody>
      </p:sp>
      <p:sp>
        <p:nvSpPr>
          <p:cNvPr id="49" name="TextBox 48"/>
          <p:cNvSpPr txBox="1"/>
          <p:nvPr/>
        </p:nvSpPr>
        <p:spPr>
          <a:xfrm rot="1951171">
            <a:off x="3163956" y="3851138"/>
            <a:ext cx="608334" cy="2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66" b="1" dirty="0"/>
              <a:t>2011</a:t>
            </a:r>
            <a:endParaRPr lang="en-GB" sz="1266" b="1" dirty="0"/>
          </a:p>
        </p:txBody>
      </p:sp>
      <p:sp>
        <p:nvSpPr>
          <p:cNvPr id="50" name="TextBox 49"/>
          <p:cNvSpPr txBox="1"/>
          <p:nvPr/>
        </p:nvSpPr>
        <p:spPr>
          <a:xfrm rot="1951171">
            <a:off x="3901119" y="4255980"/>
            <a:ext cx="608334" cy="303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71" b="1" dirty="0"/>
              <a:t>2012</a:t>
            </a:r>
            <a:endParaRPr lang="en-GB" sz="1371" b="1" dirty="0"/>
          </a:p>
        </p:txBody>
      </p:sp>
      <p:sp>
        <p:nvSpPr>
          <p:cNvPr id="51" name="TextBox 50"/>
          <p:cNvSpPr txBox="1"/>
          <p:nvPr/>
        </p:nvSpPr>
        <p:spPr>
          <a:xfrm rot="1951171">
            <a:off x="4796245" y="4760589"/>
            <a:ext cx="608334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 dirty="0"/>
              <a:t>2013</a:t>
            </a:r>
            <a:endParaRPr lang="en-GB" sz="1476" b="1" dirty="0"/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20" y="1712658"/>
            <a:ext cx="1119127" cy="49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0238" y="1621200"/>
            <a:ext cx="672864" cy="44690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14761" y="1847396"/>
            <a:ext cx="1230017" cy="571932"/>
          </a:xfrm>
          <a:prstGeom prst="rect">
            <a:avLst/>
          </a:prstGeom>
          <a:noFill/>
          <a:ln w="317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60" name="Picture 2" descr="H:\DT_new_webpage\CORA_CO2_Reserch_Aparatus\CORA_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698" y="1662767"/>
            <a:ext cx="892230" cy="1338345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3" descr="H:\DT_new_webpage\MARCO_Mulitipurpose_Aparatus_for_CO2\MARCO_5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6300" y="1837360"/>
            <a:ext cx="1010796" cy="137594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Content Placeholder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30845" y="2154370"/>
            <a:ext cx="2230690" cy="1204425"/>
          </a:xfrm>
          <a:prstGeom prst="rect">
            <a:avLst/>
          </a:prstGeom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2270" y="2917277"/>
            <a:ext cx="3172503" cy="8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Image 7" descr="IMG_3196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261" y="3624838"/>
            <a:ext cx="3101989" cy="1186653"/>
          </a:xfrm>
          <a:prstGeom prst="rect">
            <a:avLst/>
          </a:prstGeom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70926" y="3659478"/>
            <a:ext cx="902770" cy="1203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2" descr="Fig. 5. TRACI prototypes for multipurpose CO&lt;sub&gt;2 &lt;/sub&gt;cooling under construction at CERN. &lt;br /&gt;Image credit: Kamil Cichy.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96312" y="4198492"/>
            <a:ext cx="1950086" cy="1326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7" t="455" r="7114" b="1642"/>
          <a:stretch/>
        </p:blipFill>
        <p:spPr bwMode="auto">
          <a:xfrm>
            <a:off x="2804846" y="4450590"/>
            <a:ext cx="1247077" cy="20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514441" y="1504808"/>
            <a:ext cx="1127232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5" b="1" dirty="0"/>
              <a:t>2PACL concept</a:t>
            </a:r>
            <a:endParaRPr lang="en-GB" sz="1055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1838197" y="1393956"/>
            <a:ext cx="609462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5" b="1" dirty="0"/>
              <a:t>AMS 2</a:t>
            </a:r>
            <a:endParaRPr lang="en-GB" sz="1055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2560322" y="1623972"/>
            <a:ext cx="886782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5" b="1" dirty="0" err="1"/>
              <a:t>LHCb</a:t>
            </a:r>
            <a:r>
              <a:rPr lang="en-US" sz="1055" b="1" dirty="0"/>
              <a:t> </a:t>
            </a:r>
            <a:r>
              <a:rPr lang="en-US" sz="1055" b="1" dirty="0" err="1"/>
              <a:t>Velo</a:t>
            </a:r>
            <a:endParaRPr lang="en-GB" sz="1055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3441802" y="1488178"/>
            <a:ext cx="3791102" cy="16235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055" b="1" dirty="0"/>
              <a:t>CORA/SR1 (+</a:t>
            </a:r>
            <a:r>
              <a:rPr lang="en-US" sz="1055" b="1" dirty="0" err="1"/>
              <a:t>Nikhef</a:t>
            </a:r>
            <a:r>
              <a:rPr lang="en-US" sz="1055" b="1" dirty="0"/>
              <a:t>, Lyon, Aachen, DESY…): ~2 kW @ -20 ˚C</a:t>
            </a:r>
            <a:endParaRPr lang="en-GB" sz="1055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4107229" y="1668314"/>
            <a:ext cx="1450718" cy="16235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055" b="1" dirty="0"/>
              <a:t>MARCO: 1 kW @ -40 ˚C</a:t>
            </a:r>
            <a:endParaRPr lang="en-GB" sz="1055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4822530" y="1981468"/>
            <a:ext cx="2654697" cy="16235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55" b="1" dirty="0"/>
              <a:t>CMS Pix-Ph1 “TIF proto”: 15 kW @ -25 ˚C</a:t>
            </a:r>
            <a:endParaRPr lang="en-GB" sz="1055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5351131" y="2768513"/>
            <a:ext cx="1830629" cy="16235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055" b="1" dirty="0"/>
              <a:t>ATLAS IBL: 2 x 3 kW @ -35 ˚C</a:t>
            </a:r>
            <a:endParaRPr lang="en-GB" sz="1055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844729" y="3466876"/>
            <a:ext cx="2316340" cy="275909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55" b="1" dirty="0"/>
              <a:t>CMS Pix-Ph1 “P5”: 2 x 15 kW @ -25 ˚C</a:t>
            </a:r>
          </a:p>
          <a:p>
            <a:pPr algn="ctr"/>
            <a:r>
              <a:rPr lang="en-US" sz="738" b="1" dirty="0"/>
              <a:t>(in construction)</a:t>
            </a:r>
            <a:endParaRPr lang="en-GB" sz="738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842520" y="3444704"/>
            <a:ext cx="1132041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5" b="1" dirty="0"/>
              <a:t>TRACI V1 (2/2)</a:t>
            </a:r>
            <a:endParaRPr lang="en-GB" sz="1055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1887294" y="3990648"/>
            <a:ext cx="1132041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5" b="1" dirty="0"/>
              <a:t>TRACI V2 (3/3)</a:t>
            </a:r>
            <a:endParaRPr lang="en-GB" sz="1055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1640907" y="5865543"/>
            <a:ext cx="1239442" cy="7089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5" b="1" dirty="0"/>
              <a:t>TRACI V3 (1/4)</a:t>
            </a:r>
          </a:p>
          <a:p>
            <a:r>
              <a:rPr lang="en-US" sz="738" b="1" dirty="0"/>
              <a:t>PLC-based logic</a:t>
            </a:r>
          </a:p>
          <a:p>
            <a:r>
              <a:rPr lang="en-US" sz="738" b="1" dirty="0"/>
              <a:t>Touch-screen</a:t>
            </a:r>
          </a:p>
          <a:p>
            <a:r>
              <a:rPr lang="en-US" sz="738" b="1" dirty="0"/>
              <a:t>New pump(s)</a:t>
            </a:r>
          </a:p>
          <a:p>
            <a:r>
              <a:rPr lang="en-US" sz="738" b="1" dirty="0"/>
              <a:t>Improved piping design</a:t>
            </a:r>
            <a:endParaRPr lang="en-GB" sz="738" b="1" dirty="0"/>
          </a:p>
        </p:txBody>
      </p:sp>
      <p:cxnSp>
        <p:nvCxnSpPr>
          <p:cNvPr id="69" name="Straight Arrow Connector 68"/>
          <p:cNvCxnSpPr/>
          <p:nvPr/>
        </p:nvCxnSpPr>
        <p:spPr bwMode="auto">
          <a:xfrm flipV="1">
            <a:off x="1640907" y="2078461"/>
            <a:ext cx="324240" cy="490517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3" name="Straight Arrow Connector 82"/>
          <p:cNvCxnSpPr/>
          <p:nvPr/>
        </p:nvCxnSpPr>
        <p:spPr bwMode="auto">
          <a:xfrm flipV="1">
            <a:off x="1862610" y="2302936"/>
            <a:ext cx="426777" cy="371351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1441372" y="2477527"/>
            <a:ext cx="5686671" cy="2710314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7" name="Straight Arrow Connector 86"/>
          <p:cNvCxnSpPr/>
          <p:nvPr/>
        </p:nvCxnSpPr>
        <p:spPr bwMode="auto">
          <a:xfrm flipV="1">
            <a:off x="3364645" y="3042868"/>
            <a:ext cx="296527" cy="327011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9" name="Straight Arrow Connector 88"/>
          <p:cNvCxnSpPr/>
          <p:nvPr/>
        </p:nvCxnSpPr>
        <p:spPr bwMode="auto">
          <a:xfrm flipH="1" flipV="1">
            <a:off x="4542440" y="3250714"/>
            <a:ext cx="116394" cy="767645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1" name="Straight Arrow Connector 90"/>
          <p:cNvCxnSpPr/>
          <p:nvPr/>
        </p:nvCxnSpPr>
        <p:spPr bwMode="auto">
          <a:xfrm flipH="1" flipV="1">
            <a:off x="5149351" y="3367108"/>
            <a:ext cx="490517" cy="1155625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5" name="Straight Arrow Connector 94"/>
          <p:cNvCxnSpPr/>
          <p:nvPr/>
        </p:nvCxnSpPr>
        <p:spPr bwMode="auto">
          <a:xfrm flipH="1" flipV="1">
            <a:off x="5584443" y="3749545"/>
            <a:ext cx="1152854" cy="1263707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9" name="Straight Arrow Connector 98"/>
          <p:cNvCxnSpPr/>
          <p:nvPr/>
        </p:nvCxnSpPr>
        <p:spPr bwMode="auto">
          <a:xfrm flipH="1" flipV="1">
            <a:off x="6911886" y="4822031"/>
            <a:ext cx="404609" cy="471119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1" name="Straight Arrow Connector 100"/>
          <p:cNvCxnSpPr/>
          <p:nvPr/>
        </p:nvCxnSpPr>
        <p:spPr bwMode="auto">
          <a:xfrm flipH="1">
            <a:off x="1882009" y="3807742"/>
            <a:ext cx="2366676" cy="108081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3" name="Straight Arrow Connector 102"/>
          <p:cNvCxnSpPr/>
          <p:nvPr/>
        </p:nvCxnSpPr>
        <p:spPr bwMode="auto">
          <a:xfrm flipH="1">
            <a:off x="3469954" y="4198492"/>
            <a:ext cx="1618430" cy="41570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5" name="Straight Arrow Connector 104"/>
          <p:cNvCxnSpPr/>
          <p:nvPr/>
        </p:nvCxnSpPr>
        <p:spPr bwMode="auto">
          <a:xfrm flipH="1" flipV="1">
            <a:off x="4093492" y="5088075"/>
            <a:ext cx="2981901" cy="91451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7" name="Straight Arrow Connector 106"/>
          <p:cNvCxnSpPr/>
          <p:nvPr/>
        </p:nvCxnSpPr>
        <p:spPr bwMode="auto">
          <a:xfrm flipV="1">
            <a:off x="3453326" y="3076900"/>
            <a:ext cx="315926" cy="348405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C00000"/>
            </a:solidFill>
            <a:prstDash val="solid"/>
            <a:round/>
            <a:headEnd type="oval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9" name="TextBox 108"/>
          <p:cNvSpPr txBox="1"/>
          <p:nvPr/>
        </p:nvSpPr>
        <p:spPr>
          <a:xfrm>
            <a:off x="4061591" y="6131554"/>
            <a:ext cx="1609415" cy="324704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055" b="1" dirty="0"/>
              <a:t>Portable laboratory units: </a:t>
            </a:r>
          </a:p>
          <a:p>
            <a:r>
              <a:rPr lang="en-US" sz="1055" b="1" dirty="0"/>
              <a:t>~100 W @ -30 ˚C</a:t>
            </a:r>
            <a:endParaRPr lang="en-GB" sz="1055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22278" y="5545775"/>
            <a:ext cx="2777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High power and low temperature systems for CMS and Atlas inner detector upgrades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42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4251" y="0"/>
            <a:ext cx="6350000" cy="851429"/>
          </a:xfrm>
        </p:spPr>
        <p:txBody>
          <a:bodyPr>
            <a:norm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cooling projects in LHC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29600" y="6172665"/>
            <a:ext cx="457200" cy="548810"/>
          </a:xfrm>
        </p:spPr>
        <p:txBody>
          <a:bodyPr/>
          <a:lstStyle/>
          <a:p>
            <a:pPr>
              <a:defRPr/>
            </a:pPr>
            <a:fld id="{0D3E0C1D-A4ED-4761-A22F-988E1DC8279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4" name="Group 12"/>
          <p:cNvGrpSpPr/>
          <p:nvPr/>
        </p:nvGrpSpPr>
        <p:grpSpPr>
          <a:xfrm>
            <a:off x="1576147" y="1883422"/>
            <a:ext cx="6621085" cy="4266526"/>
            <a:chOff x="1309110" y="1600200"/>
            <a:chExt cx="7418390" cy="4964827"/>
          </a:xfrm>
        </p:grpSpPr>
        <p:pic>
          <p:nvPicPr>
            <p:cNvPr id="5" name="Picture 7" descr="lhc-sketch"/>
            <p:cNvPicPr>
              <a:picLocks noChangeAspect="1" noChangeArrowheads="1"/>
            </p:cNvPicPr>
            <p:nvPr/>
          </p:nvPicPr>
          <p:blipFill>
            <a:blip r:embed="rId2" cstate="print"/>
            <a:srcRect t="9264"/>
            <a:stretch>
              <a:fillRect/>
            </a:stretch>
          </p:blipFill>
          <p:spPr bwMode="auto">
            <a:xfrm>
              <a:off x="1309110" y="1600200"/>
              <a:ext cx="7418390" cy="4964827"/>
            </a:xfrm>
            <a:prstGeom prst="rect">
              <a:avLst/>
            </a:prstGeom>
            <a:noFill/>
          </p:spPr>
        </p:pic>
        <p:sp>
          <p:nvSpPr>
            <p:cNvPr id="7" name="Arc 9"/>
            <p:cNvSpPr>
              <a:spLocks/>
            </p:cNvSpPr>
            <p:nvPr/>
          </p:nvSpPr>
          <p:spPr bwMode="auto">
            <a:xfrm flipV="1">
              <a:off x="2148782" y="4353129"/>
              <a:ext cx="5450167" cy="16316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819 w 43200"/>
                <a:gd name="T1" fmla="*/ 39704 h 39704"/>
                <a:gd name="T2" fmla="*/ 35234 w 43200"/>
                <a:gd name="T3" fmla="*/ 38353 h 39704"/>
                <a:gd name="T4" fmla="*/ 21600 w 43200"/>
                <a:gd name="T5" fmla="*/ 21600 h 39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704" fill="none" extrusionOk="0">
                  <a:moveTo>
                    <a:pt x="9818" y="39704"/>
                  </a:moveTo>
                  <a:cubicBezTo>
                    <a:pt x="3694" y="35718"/>
                    <a:pt x="0" y="28907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8098"/>
                    <a:pt x="40274" y="34251"/>
                    <a:pt x="35234" y="38353"/>
                  </a:cubicBezTo>
                </a:path>
                <a:path w="43200" h="39704" stroke="0" extrusionOk="0">
                  <a:moveTo>
                    <a:pt x="9818" y="39704"/>
                  </a:moveTo>
                  <a:cubicBezTo>
                    <a:pt x="3694" y="35718"/>
                    <a:pt x="0" y="28907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8098"/>
                    <a:pt x="40274" y="34251"/>
                    <a:pt x="35234" y="38353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3192290" y="5958645"/>
              <a:ext cx="763484" cy="32233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000000"/>
                  </a:solidFill>
                </a:rPr>
                <a:t>27 km </a:t>
              </a:r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7830052" y="3449380"/>
              <a:ext cx="0" cy="1543757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 rot="16200000">
              <a:off x="7798862" y="4046740"/>
              <a:ext cx="998344" cy="31035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000000"/>
                  </a:solidFill>
                </a:rPr>
                <a:t>Ca. 100m</a:t>
              </a:r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5743645" y="5905843"/>
              <a:ext cx="1968224" cy="461665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nl-NL" sz="2400" b="1" dirty="0">
                  <a:solidFill>
                    <a:srgbClr val="FFFF00"/>
                  </a:solidFill>
                </a:rPr>
                <a:t>LHC</a:t>
              </a: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678" y="1319001"/>
            <a:ext cx="2718926" cy="208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27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1584" y="866217"/>
            <a:ext cx="3294470" cy="182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275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9381" y="4902828"/>
            <a:ext cx="2817040" cy="17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61257" y="881744"/>
            <a:ext cx="255390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VELO detector:  1.5 kW@-30°C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 (Running successfully since 2007)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7507" y="3089187"/>
            <a:ext cx="977661" cy="66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944" y="4922954"/>
            <a:ext cx="529940" cy="52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2800" y="707571"/>
            <a:ext cx="668866" cy="859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085114" y="2547258"/>
            <a:ext cx="1957587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Atlas IBL:  </a:t>
            </a:r>
            <a:r>
              <a:rPr lang="en-US" sz="1200" dirty="0" smtClean="0">
                <a:solidFill>
                  <a:srgbClr val="000000"/>
                </a:solidFill>
              </a:rPr>
              <a:t>1.5 </a:t>
            </a:r>
            <a:r>
              <a:rPr lang="en-US" sz="1200" dirty="0">
                <a:solidFill>
                  <a:srgbClr val="000000"/>
                </a:solidFill>
              </a:rPr>
              <a:t>kW@-40°C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 (Operational 2013)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95599" y="6213976"/>
            <a:ext cx="1997663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CMS pixel:  </a:t>
            </a:r>
            <a:r>
              <a:rPr lang="en-US" sz="1200" dirty="0" smtClean="0">
                <a:solidFill>
                  <a:srgbClr val="000000"/>
                </a:solidFill>
              </a:rPr>
              <a:t>15 </a:t>
            </a:r>
            <a:r>
              <a:rPr lang="en-US" sz="1200" dirty="0">
                <a:solidFill>
                  <a:srgbClr val="000000"/>
                </a:solidFill>
              </a:rPr>
              <a:t>kW@-20°C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 (Operational 2014)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2955342" y="3072385"/>
            <a:ext cx="1236267" cy="11192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4776826" y="3416199"/>
            <a:ext cx="1697127" cy="877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2757830" y="5368138"/>
            <a:ext cx="1059486" cy="4511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810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52" y="237744"/>
            <a:ext cx="6350000" cy="453494"/>
          </a:xfrm>
        </p:spPr>
        <p:txBody>
          <a:bodyPr>
            <a:noAutofit/>
          </a:bodyPr>
          <a:lstStyle/>
          <a:p>
            <a:pPr algn="r"/>
            <a:r>
              <a:rPr lang="en-US" sz="2800" dirty="0" err="1" smtClean="0"/>
              <a:t>LHCb-Velo</a:t>
            </a:r>
            <a:r>
              <a:rPr lang="en-US" sz="2800" dirty="0" smtClean="0"/>
              <a:t> Thermal Control System (</a:t>
            </a:r>
            <a:r>
              <a:rPr lang="en-US" sz="2800" dirty="0" err="1" smtClean="0"/>
              <a:t>LHCb</a:t>
            </a:r>
            <a:r>
              <a:rPr lang="en-US" sz="2800" dirty="0" smtClean="0"/>
              <a:t>-VTCS)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3E0C1D-A4ED-4761-A22F-988E1DC8279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2000"/>
          </a:blip>
          <a:srcRect t="13859"/>
          <a:stretch>
            <a:fillRect/>
          </a:stretch>
        </p:blipFill>
        <p:spPr bwMode="auto">
          <a:xfrm>
            <a:off x="2761590" y="3830246"/>
            <a:ext cx="6090788" cy="2554651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>
          <a:xfrm rot="5400000">
            <a:off x="4402070" y="3317736"/>
            <a:ext cx="2540898" cy="33986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6776595" y="4501684"/>
            <a:ext cx="751510" cy="82938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075" r="16865"/>
          <a:stretch>
            <a:fillRect/>
          </a:stretch>
        </p:blipFill>
        <p:spPr bwMode="auto">
          <a:xfrm flipH="1">
            <a:off x="315589" y="4634342"/>
            <a:ext cx="3431022" cy="2563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 rot="463182">
            <a:off x="3856062" y="5873674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0000FF"/>
                </a:solidFill>
              </a:rPr>
              <a:t>LHCb</a:t>
            </a:r>
            <a:r>
              <a:rPr lang="en-US" dirty="0">
                <a:solidFill>
                  <a:srgbClr val="0000FF"/>
                </a:solidFill>
              </a:rPr>
              <a:t> experimental cavern</a:t>
            </a:r>
          </a:p>
        </p:txBody>
      </p:sp>
      <p:pic>
        <p:nvPicPr>
          <p:cNvPr id="17" name="Picture 24" descr="radi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93724" y="5166325"/>
            <a:ext cx="459888" cy="44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6" descr="radia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3592" y="5834942"/>
            <a:ext cx="436626" cy="41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27"/>
          <p:cNvSpPr>
            <a:spLocks noChangeShapeType="1"/>
          </p:cNvSpPr>
          <p:nvPr/>
        </p:nvSpPr>
        <p:spPr bwMode="auto">
          <a:xfrm>
            <a:off x="7013899" y="5760012"/>
            <a:ext cx="516013" cy="5619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Line 28"/>
          <p:cNvSpPr>
            <a:spLocks noChangeShapeType="1"/>
          </p:cNvSpPr>
          <p:nvPr/>
        </p:nvSpPr>
        <p:spPr bwMode="auto">
          <a:xfrm flipH="1">
            <a:off x="7013899" y="5760012"/>
            <a:ext cx="516013" cy="5619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21" name="Picture 38" descr="Under-construct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8901" y="4913905"/>
            <a:ext cx="793299" cy="107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2127170" y="1296990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C00000"/>
                </a:solidFill>
              </a:rPr>
              <a:t>Evaporator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</a:rPr>
              <a:t>Passive tubing only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415642" y="1527786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C00000"/>
                </a:solidFill>
              </a:rPr>
              <a:t>Cooling Plant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</a:rPr>
              <a:t>All active hardware</a:t>
            </a:r>
          </a:p>
        </p:txBody>
      </p:sp>
      <p:grpSp>
        <p:nvGrpSpPr>
          <p:cNvPr id="4" name="Group 29"/>
          <p:cNvGrpSpPr/>
          <p:nvPr/>
        </p:nvGrpSpPr>
        <p:grpSpPr>
          <a:xfrm>
            <a:off x="4830947" y="1211280"/>
            <a:ext cx="2290046" cy="1183962"/>
            <a:chOff x="3238971" y="814770"/>
            <a:chExt cx="3197748" cy="1638613"/>
          </a:xfrm>
        </p:grpSpPr>
        <p:sp>
          <p:nvSpPr>
            <p:cNvPr id="51" name="Freeform 50"/>
            <p:cNvSpPr/>
            <p:nvPr/>
          </p:nvSpPr>
          <p:spPr>
            <a:xfrm>
              <a:off x="5319423" y="1685677"/>
              <a:ext cx="508883" cy="95415"/>
            </a:xfrm>
            <a:custGeom>
              <a:avLst/>
              <a:gdLst>
                <a:gd name="connsiteX0" fmla="*/ 0 w 508883"/>
                <a:gd name="connsiteY0" fmla="*/ 47707 h 95415"/>
                <a:gd name="connsiteX1" fmla="*/ 214685 w 508883"/>
                <a:gd name="connsiteY1" fmla="*/ 7951 h 95415"/>
                <a:gd name="connsiteX2" fmla="*/ 508883 w 508883"/>
                <a:gd name="connsiteY2" fmla="*/ 95415 h 9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8883" h="95415">
                  <a:moveTo>
                    <a:pt x="0" y="47707"/>
                  </a:moveTo>
                  <a:cubicBezTo>
                    <a:pt x="64935" y="23853"/>
                    <a:pt x="129871" y="0"/>
                    <a:pt x="214685" y="7951"/>
                  </a:cubicBezTo>
                  <a:cubicBezTo>
                    <a:pt x="299499" y="15902"/>
                    <a:pt x="445273" y="49033"/>
                    <a:pt x="508883" y="95415"/>
                  </a:cubicBezTo>
                </a:path>
              </a:pathLst>
            </a:custGeom>
            <a:ln w="28575">
              <a:solidFill>
                <a:srgbClr val="FF6699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 rot="19398707">
              <a:off x="5159569" y="1004877"/>
              <a:ext cx="548640" cy="156376"/>
            </a:xfrm>
            <a:custGeom>
              <a:avLst/>
              <a:gdLst>
                <a:gd name="connsiteX0" fmla="*/ 0 w 548640"/>
                <a:gd name="connsiteY0" fmla="*/ 0 h 148424"/>
                <a:gd name="connsiteX1" fmla="*/ 190832 w 548640"/>
                <a:gd name="connsiteY1" fmla="*/ 143123 h 148424"/>
                <a:gd name="connsiteX2" fmla="*/ 548640 w 548640"/>
                <a:gd name="connsiteY2" fmla="*/ 31805 h 14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8640" h="148424">
                  <a:moveTo>
                    <a:pt x="0" y="0"/>
                  </a:moveTo>
                  <a:cubicBezTo>
                    <a:pt x="49696" y="68911"/>
                    <a:pt x="99392" y="137822"/>
                    <a:pt x="190832" y="143123"/>
                  </a:cubicBezTo>
                  <a:cubicBezTo>
                    <a:pt x="282272" y="148424"/>
                    <a:pt x="548640" y="31805"/>
                    <a:pt x="548640" y="31805"/>
                  </a:cubicBezTo>
                </a:path>
              </a:pathLst>
            </a:custGeom>
            <a:ln w="28575">
              <a:solidFill>
                <a:srgbClr val="FF66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pic>
          <p:nvPicPr>
            <p:cNvPr id="117768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189240">
              <a:off x="3699395" y="814770"/>
              <a:ext cx="2120441" cy="160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41" name="Straight Arrow Connector 40"/>
            <p:cNvCxnSpPr/>
            <p:nvPr/>
          </p:nvCxnSpPr>
          <p:spPr>
            <a:xfrm rot="11989240" flipV="1">
              <a:off x="3238971" y="1836468"/>
              <a:ext cx="405516" cy="326004"/>
            </a:xfrm>
            <a:prstGeom prst="straightConnector1">
              <a:avLst/>
            </a:prstGeom>
            <a:ln w="38100">
              <a:solidFill>
                <a:srgbClr val="FF66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 43"/>
            <p:cNvSpPr/>
            <p:nvPr/>
          </p:nvSpPr>
          <p:spPr>
            <a:xfrm rot="1189240">
              <a:off x="3512324" y="1456776"/>
              <a:ext cx="548640" cy="156376"/>
            </a:xfrm>
            <a:custGeom>
              <a:avLst/>
              <a:gdLst>
                <a:gd name="connsiteX0" fmla="*/ 0 w 548640"/>
                <a:gd name="connsiteY0" fmla="*/ 0 h 148424"/>
                <a:gd name="connsiteX1" fmla="*/ 190832 w 548640"/>
                <a:gd name="connsiteY1" fmla="*/ 143123 h 148424"/>
                <a:gd name="connsiteX2" fmla="*/ 548640 w 548640"/>
                <a:gd name="connsiteY2" fmla="*/ 31805 h 14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8640" h="148424">
                  <a:moveTo>
                    <a:pt x="0" y="0"/>
                  </a:moveTo>
                  <a:cubicBezTo>
                    <a:pt x="49696" y="68911"/>
                    <a:pt x="99392" y="137822"/>
                    <a:pt x="190832" y="143123"/>
                  </a:cubicBezTo>
                  <a:cubicBezTo>
                    <a:pt x="282272" y="148424"/>
                    <a:pt x="548640" y="31805"/>
                    <a:pt x="548640" y="31805"/>
                  </a:cubicBezTo>
                </a:path>
              </a:pathLst>
            </a:custGeom>
            <a:ln w="28575">
              <a:solidFill>
                <a:srgbClr val="FF66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8534669" flipV="1">
              <a:off x="3737989" y="2086960"/>
              <a:ext cx="548640" cy="184205"/>
            </a:xfrm>
            <a:custGeom>
              <a:avLst/>
              <a:gdLst>
                <a:gd name="connsiteX0" fmla="*/ 0 w 548640"/>
                <a:gd name="connsiteY0" fmla="*/ 0 h 148424"/>
                <a:gd name="connsiteX1" fmla="*/ 190832 w 548640"/>
                <a:gd name="connsiteY1" fmla="*/ 143123 h 148424"/>
                <a:gd name="connsiteX2" fmla="*/ 548640 w 548640"/>
                <a:gd name="connsiteY2" fmla="*/ 31805 h 14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8640" h="148424">
                  <a:moveTo>
                    <a:pt x="0" y="0"/>
                  </a:moveTo>
                  <a:cubicBezTo>
                    <a:pt x="49696" y="68911"/>
                    <a:pt x="99392" y="137822"/>
                    <a:pt x="190832" y="143123"/>
                  </a:cubicBezTo>
                  <a:cubicBezTo>
                    <a:pt x="282272" y="148424"/>
                    <a:pt x="548640" y="31805"/>
                    <a:pt x="548640" y="31805"/>
                  </a:cubicBezTo>
                </a:path>
              </a:pathLst>
            </a:custGeom>
            <a:ln w="28575">
              <a:solidFill>
                <a:srgbClr val="FF66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11989240" flipV="1">
              <a:off x="6031203" y="994956"/>
              <a:ext cx="405516" cy="326004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4339046" y="878351"/>
            <a:ext cx="1846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C00000"/>
                </a:solidFill>
              </a:rPr>
              <a:t>Transfer tube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</a:rPr>
              <a:t>Concentric assembly</a:t>
            </a:r>
          </a:p>
        </p:txBody>
      </p:sp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26576" y="833480"/>
            <a:ext cx="4093125" cy="313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33"/>
          <p:cNvGrpSpPr/>
          <p:nvPr/>
        </p:nvGrpSpPr>
        <p:grpSpPr>
          <a:xfrm>
            <a:off x="6071488" y="4824577"/>
            <a:ext cx="454003" cy="1033975"/>
            <a:chOff x="5987333" y="4818185"/>
            <a:chExt cx="605868" cy="1033975"/>
          </a:xfrm>
        </p:grpSpPr>
        <p:sp>
          <p:nvSpPr>
            <p:cNvPr id="33" name="Freeform 32"/>
            <p:cNvSpPr/>
            <p:nvPr/>
          </p:nvSpPr>
          <p:spPr bwMode="auto">
            <a:xfrm>
              <a:off x="6049108" y="4818185"/>
              <a:ext cx="527538" cy="959160"/>
            </a:xfrm>
            <a:custGeom>
              <a:avLst/>
              <a:gdLst>
                <a:gd name="connsiteX0" fmla="*/ 118296 w 527538"/>
                <a:gd name="connsiteY0" fmla="*/ 959160 h 959160"/>
                <a:gd name="connsiteX1" fmla="*/ 0 w 527538"/>
                <a:gd name="connsiteY1" fmla="*/ 927188 h 959160"/>
                <a:gd name="connsiteX2" fmla="*/ 0 w 527538"/>
                <a:gd name="connsiteY2" fmla="*/ 143874 h 959160"/>
                <a:gd name="connsiteX3" fmla="*/ 335706 w 527538"/>
                <a:gd name="connsiteY3" fmla="*/ 6394 h 959160"/>
                <a:gd name="connsiteX4" fmla="*/ 521144 w 527538"/>
                <a:gd name="connsiteY4" fmla="*/ 0 h 959160"/>
                <a:gd name="connsiteX5" fmla="*/ 527538 w 527538"/>
                <a:gd name="connsiteY5" fmla="*/ 783314 h 959160"/>
                <a:gd name="connsiteX6" fmla="*/ 118296 w 527538"/>
                <a:gd name="connsiteY6" fmla="*/ 959160 h 95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538" h="959160">
                  <a:moveTo>
                    <a:pt x="118296" y="959160"/>
                  </a:moveTo>
                  <a:lnTo>
                    <a:pt x="0" y="927188"/>
                  </a:lnTo>
                  <a:lnTo>
                    <a:pt x="0" y="143874"/>
                  </a:lnTo>
                  <a:lnTo>
                    <a:pt x="335706" y="6394"/>
                  </a:lnTo>
                  <a:lnTo>
                    <a:pt x="521144" y="0"/>
                  </a:lnTo>
                  <a:cubicBezTo>
                    <a:pt x="523275" y="261105"/>
                    <a:pt x="525407" y="522209"/>
                    <a:pt x="527538" y="783314"/>
                  </a:cubicBezTo>
                  <a:lnTo>
                    <a:pt x="118296" y="95916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>
                <a:buFontTx/>
                <a:buChar char="•"/>
              </a:pPr>
              <a:endParaRPr lang="en-US" sz="2800" ker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pic>
          <p:nvPicPr>
            <p:cNvPr id="117767" name="Picture 7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6493" t="17804" r="27157" b="18667"/>
            <a:stretch>
              <a:fillRect/>
            </a:stretch>
          </p:blipFill>
          <p:spPr bwMode="auto">
            <a:xfrm flipH="1">
              <a:off x="5987333" y="4819483"/>
              <a:ext cx="605868" cy="1032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4" name="Straight Connector 13"/>
          <p:cNvCxnSpPr>
            <a:stCxn id="60" idx="4"/>
            <a:endCxn id="64" idx="0"/>
          </p:cNvCxnSpPr>
          <p:nvPr/>
        </p:nvCxnSpPr>
        <p:spPr>
          <a:xfrm rot="16200000" flipH="1">
            <a:off x="3342010" y="3390562"/>
            <a:ext cx="1843636" cy="3547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64" idx="2"/>
          </p:cNvCxnSpPr>
          <p:nvPr/>
        </p:nvCxnSpPr>
        <p:spPr>
          <a:xfrm flipV="1">
            <a:off x="2427614" y="4789136"/>
            <a:ext cx="1714160" cy="25220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1731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0421" y="3285130"/>
            <a:ext cx="977661" cy="66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Oval 59"/>
          <p:cNvSpPr/>
          <p:nvPr/>
        </p:nvSpPr>
        <p:spPr bwMode="auto">
          <a:xfrm>
            <a:off x="3787073" y="2047285"/>
            <a:ext cx="598810" cy="59881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>
              <a:buFontTx/>
              <a:buChar char="•"/>
            </a:pPr>
            <a:endParaRPr lang="en-US" sz="2800" ker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4141774" y="4489731"/>
            <a:ext cx="598810" cy="59881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>
              <a:buFontTx/>
              <a:buChar char="•"/>
            </a:pPr>
            <a:endParaRPr lang="en-US" sz="2800" ker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7080531" y="4110754"/>
            <a:ext cx="582626" cy="1456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>
              <a:buFontTx/>
              <a:buChar char="•"/>
            </a:pPr>
            <a:endParaRPr lang="en-US" sz="2800" kern="0">
              <a:solidFill>
                <a:srgbClr val="000000"/>
              </a:solidFill>
              <a:ea typeface="宋体" pitchFamily="2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765"/>
          <a:stretch>
            <a:fillRect/>
          </a:stretch>
        </p:blipFill>
        <p:spPr bwMode="auto">
          <a:xfrm>
            <a:off x="6245926" y="2281098"/>
            <a:ext cx="2768601" cy="197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1600199" y="6385447"/>
            <a:ext cx="242245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Cooling capacity: 1.5 kW@-30°C</a:t>
            </a:r>
          </a:p>
        </p:txBody>
      </p:sp>
    </p:spTree>
    <p:extLst>
      <p:ext uri="{BB962C8B-B14F-4D97-AF65-F5344CB8AC3E}">
        <p14:creationId xmlns:p14="http://schemas.microsoft.com/office/powerpoint/2010/main" val="5264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0" y="274639"/>
            <a:ext cx="6350000" cy="639762"/>
          </a:xfrm>
        </p:spPr>
        <p:txBody>
          <a:bodyPr/>
          <a:lstStyle/>
          <a:p>
            <a:r>
              <a:rPr lang="en-US" dirty="0" smtClean="0"/>
              <a:t>VTCS Evaporator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3E0C1D-A4ED-4761-A22F-988E1DC8279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976" y="3855197"/>
            <a:ext cx="3505199" cy="262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8035" y="992437"/>
            <a:ext cx="3680530" cy="276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6027" y="3842371"/>
            <a:ext cx="2022537" cy="269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http://lhcb-vd.web.cern.ch/lhcb-vd/images/cooling%20photos/album/slides/P1010547.JPG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print"/>
          <a:srcRect b="4546"/>
          <a:stretch>
            <a:fillRect/>
          </a:stretch>
        </p:blipFill>
        <p:spPr bwMode="auto">
          <a:xfrm>
            <a:off x="3896938" y="3836893"/>
            <a:ext cx="2082883" cy="265355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9" name="Picture 2" descr="http://lhcb-vd.web.cern.ch/lhcb-vd/images/Asideprep15oct/slides/DSC_1367.jpg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259976" y="1023656"/>
            <a:ext cx="4105836" cy="272410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604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643607" y="0"/>
            <a:ext cx="6690166" cy="767084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The 1</a:t>
            </a:r>
            <a:r>
              <a:rPr lang="en-US" sz="2800" b="1" baseline="30000" dirty="0" smtClean="0"/>
              <a:t>st</a:t>
            </a:r>
            <a:r>
              <a:rPr lang="en-US" sz="2800" b="1" dirty="0" smtClean="0"/>
              <a:t> CO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 cooling system in Space!</a:t>
            </a:r>
            <a:endParaRPr lang="en-US" sz="2800" b="1" dirty="0"/>
          </a:p>
        </p:txBody>
      </p:sp>
      <p:pic>
        <p:nvPicPr>
          <p:cNvPr id="193540" name="Picture 4" descr="E:\bverlaat\BC-CurrentProjects\AMS-TTCS-new\Photos\iss027e032624shuttle.jpg"/>
          <p:cNvPicPr>
            <a:picLocks noChangeAspect="1" noChangeArrowheads="1"/>
          </p:cNvPicPr>
          <p:nvPr/>
        </p:nvPicPr>
        <p:blipFill>
          <a:blip r:embed="rId2" cstate="print"/>
          <a:srcRect l="36184" t="8505" r="30881" b="14406"/>
          <a:stretch>
            <a:fillRect/>
          </a:stretch>
        </p:blipFill>
        <p:spPr bwMode="auto">
          <a:xfrm rot="16200000">
            <a:off x="5584786" y="746573"/>
            <a:ext cx="2615879" cy="3877521"/>
          </a:xfrm>
          <a:prstGeom prst="rect">
            <a:avLst/>
          </a:prstGeom>
          <a:noFill/>
        </p:spPr>
      </p:pic>
      <p:pic>
        <p:nvPicPr>
          <p:cNvPr id="193541" name="Picture 5" descr="E:\bverlaat\BC-CurrentProjects\AMS-TTCS-new\Photos\ISSs134e010137.jpg"/>
          <p:cNvPicPr>
            <a:picLocks noChangeAspect="1" noChangeArrowheads="1"/>
          </p:cNvPicPr>
          <p:nvPr/>
        </p:nvPicPr>
        <p:blipFill>
          <a:blip r:embed="rId3" cstate="print"/>
          <a:srcRect t="5219" b="8168"/>
          <a:stretch>
            <a:fillRect/>
          </a:stretch>
        </p:blipFill>
        <p:spPr bwMode="auto">
          <a:xfrm>
            <a:off x="4457454" y="3993266"/>
            <a:ext cx="4374030" cy="2639028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AAA53-33E4-4136-A7F3-804EC546C16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93538" name="Picture 2" descr="E:\bverlaat\BC-CurrentProjects\AMS-TTCS-new\Photos\iss028e016137SpaceWalkSTS135.jpg"/>
          <p:cNvPicPr>
            <a:picLocks noChangeAspect="1" noChangeArrowheads="1"/>
          </p:cNvPicPr>
          <p:nvPr/>
        </p:nvPicPr>
        <p:blipFill>
          <a:blip r:embed="rId4" cstate="print"/>
          <a:srcRect l="18816" t="19432"/>
          <a:stretch>
            <a:fillRect/>
          </a:stretch>
        </p:blipFill>
        <p:spPr bwMode="auto">
          <a:xfrm>
            <a:off x="526029" y="1377388"/>
            <a:ext cx="4469928" cy="2719573"/>
          </a:xfrm>
          <a:prstGeom prst="rect">
            <a:avLst/>
          </a:prstGeom>
          <a:noFill/>
        </p:spPr>
      </p:pic>
      <p:pic>
        <p:nvPicPr>
          <p:cNvPr id="193539" name="Picture 3" descr="E:\bverlaat\BC-CurrentProjects\AMS-TTCS-new\Photos\s134e010657.jpg"/>
          <p:cNvPicPr>
            <a:picLocks noChangeAspect="1" noChangeArrowheads="1"/>
          </p:cNvPicPr>
          <p:nvPr/>
        </p:nvPicPr>
        <p:blipFill>
          <a:blip r:embed="rId5" cstate="print"/>
          <a:srcRect l="2059" t="44257" r="47244" b="9122"/>
          <a:stretch>
            <a:fillRect/>
          </a:stretch>
        </p:blipFill>
        <p:spPr bwMode="auto">
          <a:xfrm rot="10800000">
            <a:off x="520861" y="4074289"/>
            <a:ext cx="3993267" cy="255800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805651" y="609522"/>
            <a:ext cx="6539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FF"/>
                </a:solidFill>
              </a:rPr>
              <a:t>A CO</a:t>
            </a:r>
            <a:r>
              <a:rPr lang="en-US" baseline="-25000" dirty="0">
                <a:solidFill>
                  <a:srgbClr val="0000FF"/>
                </a:solidFill>
              </a:rPr>
              <a:t>2</a:t>
            </a:r>
            <a:r>
              <a:rPr lang="en-US" dirty="0">
                <a:solidFill>
                  <a:srgbClr val="0000FF"/>
                </a:solidFill>
              </a:rPr>
              <a:t> cooling system for Alpha Magnetic Spectrometer (AMS) Tracker Detector on the International Space station (ISS)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7129" y="1481560"/>
            <a:ext cx="1504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00"/>
                </a:solidFill>
              </a:rPr>
              <a:t>CO</a:t>
            </a:r>
            <a:r>
              <a:rPr lang="en-US" baseline="-25000" dirty="0">
                <a:solidFill>
                  <a:srgbClr val="FFFF00"/>
                </a:solidFill>
              </a:rPr>
              <a:t>2</a:t>
            </a:r>
            <a:r>
              <a:rPr lang="en-US" dirty="0">
                <a:solidFill>
                  <a:srgbClr val="FFFF00"/>
                </a:solidFill>
              </a:rPr>
              <a:t> cooling radiator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2268639" y="2060293"/>
            <a:ext cx="1296365" cy="93754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59300" y="4033346"/>
            <a:ext cx="194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00"/>
                </a:solidFill>
              </a:rPr>
              <a:t>AMS on the ISS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3233029" y="4337913"/>
            <a:ext cx="1492591" cy="71428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077713" y="4351324"/>
            <a:ext cx="1157020" cy="83515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96993" y="3337183"/>
            <a:ext cx="267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00"/>
                </a:solidFill>
              </a:rPr>
              <a:t>AMS in the Shuttle (</a:t>
            </a:r>
            <a:r>
              <a:rPr lang="en-US" dirty="0" smtClean="0">
                <a:solidFill>
                  <a:srgbClr val="FFFF00"/>
                </a:solidFill>
              </a:rPr>
              <a:t>STS-134, </a:t>
            </a:r>
            <a:r>
              <a:rPr lang="en-US" dirty="0">
                <a:solidFill>
                  <a:srgbClr val="FFFF00"/>
                </a:solidFill>
              </a:rPr>
              <a:t>May 2011)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510528" y="2713941"/>
            <a:ext cx="738835" cy="70957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06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6934" y="820949"/>
            <a:ext cx="6805102" cy="5460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 bwMode="auto">
          <a:xfrm>
            <a:off x="3029447" y="3204376"/>
            <a:ext cx="652007" cy="985961"/>
          </a:xfrm>
          <a:prstGeom prst="rect">
            <a:avLst/>
          </a:prstGeom>
          <a:solidFill>
            <a:schemeClr val="bg1"/>
          </a:solidFill>
          <a:ln w="317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>
              <a:buFontTx/>
              <a:buChar char="•"/>
            </a:pPr>
            <a:endParaRPr lang="en-US" sz="2800" kern="0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2" name="Group 32"/>
          <p:cNvGrpSpPr/>
          <p:nvPr/>
        </p:nvGrpSpPr>
        <p:grpSpPr>
          <a:xfrm>
            <a:off x="784927" y="3236814"/>
            <a:ext cx="2306230" cy="2880765"/>
            <a:chOff x="469338" y="3301550"/>
            <a:chExt cx="2672990" cy="3556450"/>
          </a:xfrm>
        </p:grpSpPr>
        <p:pic>
          <p:nvPicPr>
            <p:cNvPr id="3" name="Picture 90"/>
            <p:cNvPicPr>
              <a:picLocks noChangeAspect="1" noChangeArrowheads="1"/>
            </p:cNvPicPr>
            <p:nvPr/>
          </p:nvPicPr>
          <p:blipFill>
            <a:blip r:embed="rId4" cstate="print"/>
            <a:srcRect l="3494" r="4320"/>
            <a:stretch>
              <a:fillRect/>
            </a:stretch>
          </p:blipFill>
          <p:spPr bwMode="auto">
            <a:xfrm>
              <a:off x="469338" y="3396396"/>
              <a:ext cx="2672990" cy="3216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Freeform 92"/>
            <p:cNvSpPr>
              <a:spLocks/>
            </p:cNvSpPr>
            <p:nvPr/>
          </p:nvSpPr>
          <p:spPr bwMode="auto">
            <a:xfrm>
              <a:off x="1262359" y="3302674"/>
              <a:ext cx="382598" cy="3446084"/>
            </a:xfrm>
            <a:custGeom>
              <a:avLst/>
              <a:gdLst>
                <a:gd name="T0" fmla="*/ 2147483647 w 257"/>
                <a:gd name="T1" fmla="*/ 0 h 2087"/>
                <a:gd name="T2" fmla="*/ 2147483647 w 257"/>
                <a:gd name="T3" fmla="*/ 2147483647 h 2087"/>
                <a:gd name="T4" fmla="*/ 2147483647 w 257"/>
                <a:gd name="T5" fmla="*/ 2147483647 h 2087"/>
                <a:gd name="T6" fmla="*/ 0 w 257"/>
                <a:gd name="T7" fmla="*/ 2147483647 h 20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7"/>
                <a:gd name="T13" fmla="*/ 0 h 2087"/>
                <a:gd name="T14" fmla="*/ 257 w 257"/>
                <a:gd name="T15" fmla="*/ 2087 h 20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7" h="2087">
                  <a:moveTo>
                    <a:pt x="46" y="0"/>
                  </a:moveTo>
                  <a:cubicBezTo>
                    <a:pt x="99" y="238"/>
                    <a:pt x="152" y="477"/>
                    <a:pt x="182" y="681"/>
                  </a:cubicBezTo>
                  <a:cubicBezTo>
                    <a:pt x="212" y="885"/>
                    <a:pt x="257" y="991"/>
                    <a:pt x="227" y="1225"/>
                  </a:cubicBezTo>
                  <a:cubicBezTo>
                    <a:pt x="197" y="1459"/>
                    <a:pt x="98" y="1773"/>
                    <a:pt x="0" y="208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8" name="Freeform 93"/>
            <p:cNvSpPr>
              <a:spLocks/>
            </p:cNvSpPr>
            <p:nvPr/>
          </p:nvSpPr>
          <p:spPr bwMode="auto">
            <a:xfrm flipH="1">
              <a:off x="1661081" y="3301550"/>
              <a:ext cx="418571" cy="3556450"/>
            </a:xfrm>
            <a:custGeom>
              <a:avLst/>
              <a:gdLst>
                <a:gd name="T0" fmla="*/ 2147483647 w 257"/>
                <a:gd name="T1" fmla="*/ 0 h 2087"/>
                <a:gd name="T2" fmla="*/ 2147483647 w 257"/>
                <a:gd name="T3" fmla="*/ 2147483647 h 2087"/>
                <a:gd name="T4" fmla="*/ 2147483647 w 257"/>
                <a:gd name="T5" fmla="*/ 2147483647 h 2087"/>
                <a:gd name="T6" fmla="*/ 0 w 257"/>
                <a:gd name="T7" fmla="*/ 2147483647 h 20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7"/>
                <a:gd name="T13" fmla="*/ 0 h 2087"/>
                <a:gd name="T14" fmla="*/ 257 w 257"/>
                <a:gd name="T15" fmla="*/ 2087 h 20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7" h="2087">
                  <a:moveTo>
                    <a:pt x="46" y="0"/>
                  </a:moveTo>
                  <a:cubicBezTo>
                    <a:pt x="99" y="238"/>
                    <a:pt x="152" y="477"/>
                    <a:pt x="182" y="681"/>
                  </a:cubicBezTo>
                  <a:cubicBezTo>
                    <a:pt x="212" y="885"/>
                    <a:pt x="257" y="991"/>
                    <a:pt x="227" y="1225"/>
                  </a:cubicBezTo>
                  <a:cubicBezTo>
                    <a:pt x="197" y="1459"/>
                    <a:pt x="98" y="1773"/>
                    <a:pt x="0" y="208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21060000">
            <a:off x="5366400" y="1142241"/>
            <a:ext cx="263540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Wake radiator with condensers</a:t>
            </a:r>
          </a:p>
        </p:txBody>
      </p:sp>
      <p:sp>
        <p:nvSpPr>
          <p:cNvPr id="12" name="TextBox 11"/>
          <p:cNvSpPr txBox="1"/>
          <p:nvPr/>
        </p:nvSpPr>
        <p:spPr>
          <a:xfrm rot="21294709">
            <a:off x="1933728" y="765008"/>
            <a:ext cx="222208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</a:rPr>
              <a:t>Ram radiator with condensers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61606" y="5120115"/>
            <a:ext cx="2173132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Cooling system component boxes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(1 redundant)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94563" y="5482909"/>
            <a:ext cx="217313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150 Watt detector with evaporator rings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990641" y="2896951"/>
            <a:ext cx="1375646" cy="1367552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338598" y="5195087"/>
            <a:ext cx="2201034" cy="8092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1700510" y="153258"/>
            <a:ext cx="6477883" cy="851429"/>
          </a:xfrm>
        </p:spPr>
        <p:txBody>
          <a:bodyPr>
            <a:normAutofit fontScale="90000"/>
          </a:bodyPr>
          <a:lstStyle/>
          <a:p>
            <a:pPr algn="r"/>
            <a:r>
              <a:rPr lang="en-US" sz="3200" dirty="0" smtClean="0"/>
              <a:t>AMS-Tracker Thermal Control System (AMS-TTCS)</a:t>
            </a:r>
            <a:endParaRPr lang="en-US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7059168" y="3079700"/>
            <a:ext cx="2216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Primary cooling not needed in space as environment is cold. Direct radiation to space</a:t>
            </a:r>
          </a:p>
        </p:txBody>
      </p:sp>
      <p:sp>
        <p:nvSpPr>
          <p:cNvPr id="34" name="Slide Number Placeholder 1"/>
          <p:cNvSpPr txBox="1">
            <a:spLocks/>
          </p:cNvSpPr>
          <p:nvPr/>
        </p:nvSpPr>
        <p:spPr bwMode="auto">
          <a:xfrm>
            <a:off x="8441740" y="5681955"/>
            <a:ext cx="457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F5FF5759-8B25-4B18-9D04-FEFF8749C21C}" type="slidenum">
              <a:rPr lang="en-US" sz="140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35" name="Picture 38" descr="log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88739" y="6263375"/>
            <a:ext cx="7620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3939" y="6145900"/>
            <a:ext cx="469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40" descr="logounig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40939" y="6218925"/>
            <a:ext cx="12954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1" descr="INFN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93139" y="6204638"/>
            <a:ext cx="609600" cy="492125"/>
          </a:xfrm>
          <a:prstGeom prst="rect">
            <a:avLst/>
          </a:prstGeom>
          <a:noFill/>
        </p:spPr>
      </p:pic>
      <p:pic>
        <p:nvPicPr>
          <p:cNvPr id="39" name="Picture 4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83539" y="6184000"/>
            <a:ext cx="4873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3" descr="d031224-log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55539" y="6298300"/>
            <a:ext cx="609600" cy="304800"/>
          </a:xfrm>
          <a:prstGeom prst="rect">
            <a:avLst/>
          </a:prstGeom>
          <a:noFill/>
        </p:spPr>
      </p:pic>
      <p:graphicFrame>
        <p:nvGraphicFramePr>
          <p:cNvPr id="41" name="Object 44"/>
          <p:cNvGraphicFramePr>
            <a:graphicFrameLocks noChangeAspect="1"/>
          </p:cNvGraphicFramePr>
          <p:nvPr/>
        </p:nvGraphicFramePr>
        <p:xfrm>
          <a:off x="8351902" y="6270069"/>
          <a:ext cx="5334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Bitmap Image" r:id="rId11" imgW="714286" imgH="523810" progId="PBrush">
                  <p:embed/>
                </p:oleObj>
              </mc:Choice>
              <mc:Fallback>
                <p:oleObj name="Bitmap Image" r:id="rId11" imgW="714286" imgH="52381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1902" y="6270069"/>
                        <a:ext cx="533400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Picture 45" descr="logosmall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127" y="6145900"/>
            <a:ext cx="450850" cy="609600"/>
          </a:xfrm>
          <a:prstGeom prst="rect">
            <a:avLst/>
          </a:prstGeom>
          <a:noFill/>
        </p:spPr>
      </p:pic>
      <p:pic>
        <p:nvPicPr>
          <p:cNvPr id="43" name="Picture 46" descr="enaidclogo"/>
          <p:cNvPicPr>
            <a:picLocks noChangeAspect="1" noChangeArrowheads="1"/>
          </p:cNvPicPr>
          <p:nvPr/>
        </p:nvPicPr>
        <p:blipFill>
          <a:blip r:embed="rId14" cstate="print"/>
          <a:srcRect t="16759" r="84848"/>
          <a:stretch>
            <a:fillRect/>
          </a:stretch>
        </p:blipFill>
        <p:spPr bwMode="auto">
          <a:xfrm>
            <a:off x="6817539" y="6231625"/>
            <a:ext cx="455613" cy="523875"/>
          </a:xfrm>
          <a:prstGeom prst="rect">
            <a:avLst/>
          </a:prstGeom>
          <a:noFill/>
        </p:spPr>
      </p:pic>
      <p:pic>
        <p:nvPicPr>
          <p:cNvPr id="44" name="Picture 47" descr="logoCG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3339" y="6258613"/>
            <a:ext cx="685800" cy="430212"/>
          </a:xfrm>
          <a:prstGeom prst="rect">
            <a:avLst/>
          </a:prstGeom>
          <a:noFill/>
        </p:spPr>
      </p:pic>
      <p:pic>
        <p:nvPicPr>
          <p:cNvPr id="45" name="Picture 4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855139" y="6231625"/>
            <a:ext cx="4572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392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00325" y="0"/>
            <a:ext cx="5407143" cy="7593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ATLAS IBL: A new 1</a:t>
            </a:r>
            <a:r>
              <a:rPr lang="en-US" baseline="30000" dirty="0" smtClean="0"/>
              <a:t>st</a:t>
            </a:r>
            <a:r>
              <a:rPr lang="en-US" dirty="0" smtClean="0"/>
              <a:t> layer around a reduced beam pipe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030" name="Picture 6" descr="http://inspirehep.net/record/928247/files/iblstave.png"/>
          <p:cNvPicPr>
            <a:picLocks noChangeAspect="1" noChangeArrowheads="1"/>
          </p:cNvPicPr>
          <p:nvPr/>
        </p:nvPicPr>
        <p:blipFill rotWithShape="1">
          <a:blip r:embed="rId3" cstate="print"/>
          <a:srcRect t="37323" b="-1"/>
          <a:stretch/>
        </p:blipFill>
        <p:spPr bwMode="auto">
          <a:xfrm>
            <a:off x="4916812" y="5342988"/>
            <a:ext cx="2892414" cy="1123871"/>
          </a:xfrm>
          <a:prstGeom prst="rect">
            <a:avLst/>
          </a:prstGeom>
          <a:noFill/>
        </p:spPr>
      </p:pic>
      <p:pic>
        <p:nvPicPr>
          <p:cNvPr id="1036" name="Picture 12" descr="http://dpnc.unige.ch/atlas/upgrade/IBL/StaveLoading/Stave0B/Metrology/IMG_36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8581" y="1025647"/>
            <a:ext cx="3585212" cy="2686648"/>
          </a:xfrm>
          <a:prstGeom prst="rect">
            <a:avLst/>
          </a:prstGeom>
          <a:noFill/>
        </p:spPr>
      </p:pic>
      <p:pic>
        <p:nvPicPr>
          <p:cNvPr id="1040" name="Picture 16" descr="http://dpnc.unige.ch/atlas/upgrade/IBL/StaveLoading/Stave0B/Metrology/IMG_3672.JPG"/>
          <p:cNvPicPr>
            <a:picLocks noChangeAspect="1" noChangeArrowheads="1"/>
          </p:cNvPicPr>
          <p:nvPr/>
        </p:nvPicPr>
        <p:blipFill>
          <a:blip r:embed="rId5" cstate="print"/>
          <a:srcRect l="29322" t="41583" r="-362" b="42423"/>
          <a:stretch>
            <a:fillRect/>
          </a:stretch>
        </p:blipFill>
        <p:spPr bwMode="auto">
          <a:xfrm rot="5400000">
            <a:off x="5433603" y="2645956"/>
            <a:ext cx="6356351" cy="1064441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4502846" y="1757238"/>
            <a:ext cx="1140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IBL pixel sensors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31411" y="5059499"/>
            <a:ext cx="2977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IBL Carbon stave with cooling pipe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49799" y="6271697"/>
            <a:ext cx="955454" cy="30777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IBL Stave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5827" y="716397"/>
            <a:ext cx="1224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IBL an extra pixel layer</a:t>
            </a:r>
            <a:endParaRPr lang="en-US" sz="1400" dirty="0"/>
          </a:p>
        </p:txBody>
      </p:sp>
      <p:pic>
        <p:nvPicPr>
          <p:cNvPr id="28" name="Picture 2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4" y="4443886"/>
            <a:ext cx="4411388" cy="225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Table 28"/>
          <p:cNvGraphicFramePr>
            <a:graphicFrameLocks noGrp="1"/>
          </p:cNvGraphicFramePr>
          <p:nvPr>
            <p:extLst/>
          </p:nvPr>
        </p:nvGraphicFramePr>
        <p:xfrm>
          <a:off x="3907584" y="3799563"/>
          <a:ext cx="4099884" cy="1272540"/>
        </p:xfrm>
        <a:graphic>
          <a:graphicData uri="http://schemas.openxmlformats.org/drawingml/2006/table">
            <a:tbl>
              <a:tblPr firstRow="1" firstCol="1" bandRow="1"/>
              <a:tblGrid>
                <a:gridCol w="2228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3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77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 </a:t>
                      </a:r>
                      <a:endParaRPr lang="en-US" sz="1000" b="1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 per stave)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</a:t>
                      </a:r>
                      <a:endParaRPr lang="en-US" sz="1000" b="1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b="1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W/unit)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</a:t>
                      </a:r>
                      <a:endParaRPr lang="en-US" sz="1000" b="1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b="1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W/stave)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FEI4 chip 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35.84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Pixel sensor </a:t>
                      </a:r>
                      <a:r>
                        <a:rPr lang="en-US" sz="1000" baseline="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after irradiation) 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21.61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Stave flex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1 cables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5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per stave</a:t>
                      </a:r>
                      <a:endParaRPr lang="en-GB" sz="105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5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68.21</a:t>
                      </a:r>
                      <a:endParaRPr lang="en-GB" sz="105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5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for 14 staves</a:t>
                      </a:r>
                      <a:endParaRPr lang="en-GB" sz="105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05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954.94</a:t>
                      </a:r>
                      <a:endParaRPr lang="en-GB" sz="105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0" name="Picture 29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4" y="886054"/>
            <a:ext cx="3881240" cy="339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9478" y="6466859"/>
            <a:ext cx="4054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Cooling temperature required: &lt;-35°C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20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20140613_1528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948" y="4346400"/>
            <a:ext cx="3095522" cy="23216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13" t="4505" r="46827"/>
          <a:stretch/>
        </p:blipFill>
        <p:spPr>
          <a:xfrm>
            <a:off x="6172200" y="119705"/>
            <a:ext cx="2872740" cy="402193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b="31379"/>
          <a:stretch/>
        </p:blipFill>
        <p:spPr bwMode="auto">
          <a:xfrm>
            <a:off x="107380" y="865690"/>
            <a:ext cx="5926161" cy="31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65143" y="176863"/>
            <a:ext cx="4965461" cy="634012"/>
          </a:xfrm>
        </p:spPr>
        <p:txBody>
          <a:bodyPr/>
          <a:lstStyle/>
          <a:p>
            <a:r>
              <a:rPr lang="en-US" sz="2800" dirty="0" smtClean="0"/>
              <a:t>The IBL cooling loops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555720" y="6453420"/>
            <a:ext cx="1512210" cy="216030"/>
          </a:xfrm>
          <a:prstGeom prst="rect">
            <a:avLst/>
          </a:prstGeom>
          <a:ln w="12700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/>
          <a:srcRect t="2153"/>
          <a:stretch/>
        </p:blipFill>
        <p:spPr>
          <a:xfrm>
            <a:off x="392691" y="4346400"/>
            <a:ext cx="2375504" cy="2338430"/>
          </a:xfrm>
          <a:prstGeom prst="rect">
            <a:avLst/>
          </a:prstGeom>
        </p:spPr>
      </p:pic>
      <p:pic>
        <p:nvPicPr>
          <p:cNvPr id="16" name="Picture 17" descr="http://dpnc.unige.ch/atlas/upgrade/IBL/StaveLoading/IBL-NoseArea_4thJune/C-side_8.JPG"/>
          <p:cNvPicPr>
            <a:picLocks noChangeAspect="1" noChangeArrowheads="1"/>
          </p:cNvPicPr>
          <p:nvPr/>
        </p:nvPicPr>
        <p:blipFill rotWithShape="1">
          <a:blip r:embed="rId7" cstate="print"/>
          <a:srcRect l="60732" r="-1" b="47878"/>
          <a:stretch/>
        </p:blipFill>
        <p:spPr bwMode="auto">
          <a:xfrm>
            <a:off x="2927957" y="4346400"/>
            <a:ext cx="2335494" cy="23230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069566" y="6356350"/>
            <a:ext cx="1388634" cy="2616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Manifold box in S5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 rot="19068276">
            <a:off x="3510390" y="5176168"/>
            <a:ext cx="11982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Splitter box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180152" y="4187168"/>
            <a:ext cx="1198279" cy="2616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PP1 connectors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3751016" y="6356350"/>
            <a:ext cx="1477550" cy="2616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Splitter box in IDEP</a:t>
            </a:r>
            <a:endParaRPr lang="en-US" sz="1100" dirty="0"/>
          </a:p>
        </p:txBody>
      </p:sp>
      <p:sp>
        <p:nvSpPr>
          <p:cNvPr id="10" name="Rectangle 9"/>
          <p:cNvSpPr/>
          <p:nvPr/>
        </p:nvSpPr>
        <p:spPr>
          <a:xfrm>
            <a:off x="2257909" y="3976255"/>
            <a:ext cx="26757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1 round trip = 1 loop = </a:t>
            </a:r>
            <a:r>
              <a:rPr lang="en-GB" sz="1600" b="1" u="sng" dirty="0">
                <a:solidFill>
                  <a:srgbClr val="FF0000"/>
                </a:solidFill>
              </a:rPr>
              <a:t>31m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62232" y="171669"/>
            <a:ext cx="1816877" cy="2616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Flex line routing in IDEP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2497558" y="3760645"/>
            <a:ext cx="21964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00"/>
                </a:solidFill>
              </a:rPr>
              <a:t>Evaporator tubes in staves 1.5mm</a:t>
            </a:r>
            <a:endParaRPr lang="en-US" sz="1050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02017" y="1179318"/>
            <a:ext cx="2057400" cy="43088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7 miniature vacuum insulated flexible cooling lines (&lt;18mm)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2540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cooling needed in particle detectors?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85592"/>
            <a:ext cx="3624866" cy="445438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Electronics produce heat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hen the heat is not removed, the temperature will increase</a:t>
            </a:r>
          </a:p>
          <a:p>
            <a:pPr lvl="1"/>
            <a:r>
              <a:rPr lang="en-GB" dirty="0" smtClean="0"/>
              <a:t>Too </a:t>
            </a:r>
            <a:r>
              <a:rPr lang="en-GB" dirty="0" smtClean="0"/>
              <a:t>warm electronics will be damaged</a:t>
            </a:r>
          </a:p>
          <a:p>
            <a:pPr lvl="1"/>
            <a:r>
              <a:rPr lang="en-GB" dirty="0" smtClean="0"/>
              <a:t>A detector is full of electronics</a:t>
            </a:r>
          </a:p>
          <a:p>
            <a:pPr lvl="1"/>
            <a:r>
              <a:rPr lang="en-GB" dirty="0" smtClean="0"/>
              <a:t>Some of them need to be cold &lt;-10</a:t>
            </a:r>
            <a:r>
              <a:rPr lang="en-GB" dirty="0"/>
              <a:t>°C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Total heat load of CMS:</a:t>
            </a:r>
          </a:p>
          <a:p>
            <a:pPr lvl="1"/>
            <a:r>
              <a:rPr lang="en-GB" dirty="0" smtClean="0"/>
              <a:t>Inside the detector: </a:t>
            </a:r>
          </a:p>
          <a:p>
            <a:pPr lvl="2"/>
            <a:r>
              <a:rPr lang="en-GB" dirty="0" smtClean="0"/>
              <a:t>Warm (10</a:t>
            </a:r>
            <a:r>
              <a:rPr lang="en-GB" dirty="0"/>
              <a:t>°C</a:t>
            </a:r>
            <a:r>
              <a:rPr lang="en-GB" dirty="0" smtClean="0"/>
              <a:t>- 40°C): 700 kilowatt  (2000 game PC’s)</a:t>
            </a:r>
          </a:p>
          <a:p>
            <a:pPr lvl="2"/>
            <a:r>
              <a:rPr lang="en-GB" dirty="0" smtClean="0"/>
              <a:t>Cold: (&lt;- 10°C</a:t>
            </a:r>
            <a:r>
              <a:rPr lang="en-GB" dirty="0"/>
              <a:t>): </a:t>
            </a:r>
            <a:r>
              <a:rPr lang="en-GB" dirty="0" smtClean="0"/>
              <a:t>140 kilowatt  (400 </a:t>
            </a:r>
            <a:r>
              <a:rPr lang="en-GB" dirty="0"/>
              <a:t>game PC’s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smtClean="0"/>
              <a:t>Outside the detector:</a:t>
            </a:r>
          </a:p>
          <a:p>
            <a:pPr lvl="2"/>
            <a:r>
              <a:rPr lang="en-GB" dirty="0"/>
              <a:t>Warm (10°C- 40°C): </a:t>
            </a:r>
            <a:r>
              <a:rPr lang="en-GB" dirty="0" smtClean="0"/>
              <a:t>2.600 </a:t>
            </a:r>
            <a:r>
              <a:rPr lang="en-GB" dirty="0"/>
              <a:t>kilowatt </a:t>
            </a:r>
            <a:r>
              <a:rPr lang="en-GB" dirty="0" smtClean="0"/>
              <a:t>(7.600 game </a:t>
            </a:r>
            <a:r>
              <a:rPr lang="en-GB" dirty="0"/>
              <a:t>PC’s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Cooling systems need to cool and reject the heat of about </a:t>
            </a:r>
            <a:r>
              <a:rPr lang="en-GB" dirty="0" smtClean="0">
                <a:solidFill>
                  <a:srgbClr val="FF0000"/>
                </a:solidFill>
              </a:rPr>
              <a:t>10.000 game PC’s (325 Watt </a:t>
            </a:r>
            <a:r>
              <a:rPr lang="en-GB" dirty="0" smtClean="0">
                <a:solidFill>
                  <a:srgbClr val="FF0000"/>
                </a:solidFill>
              </a:rPr>
              <a:t>each)</a:t>
            </a:r>
            <a:endParaRPr lang="en-GB" dirty="0">
              <a:solidFill>
                <a:srgbClr val="FF0000"/>
              </a:solidFill>
            </a:endParaRPr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561500-C556-4E1E-97E2-07CDCC4E9FBA}" type="datetime1">
              <a:rPr lang="en-GB" smtClean="0"/>
              <a:t>05/02/2018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070443" y="2124848"/>
            <a:ext cx="4839077" cy="4001314"/>
            <a:chOff x="800666" y="759316"/>
            <a:chExt cx="7432105" cy="508890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33468" b="18559"/>
            <a:stretch/>
          </p:blipFill>
          <p:spPr>
            <a:xfrm>
              <a:off x="3431263" y="759316"/>
              <a:ext cx="4801508" cy="478140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800666" y="2770860"/>
              <a:ext cx="3771334" cy="3077361"/>
              <a:chOff x="1090376" y="1195057"/>
              <a:chExt cx="7003421" cy="5042829"/>
            </a:xfrm>
          </p:grpSpPr>
          <p:pic>
            <p:nvPicPr>
              <p:cNvPr id="17" name="Picture 2" descr="Image result for cms detector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0376" y="1195057"/>
                <a:ext cx="7003421" cy="50428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Freeform 17"/>
              <p:cNvSpPr/>
              <p:nvPr/>
            </p:nvSpPr>
            <p:spPr>
              <a:xfrm>
                <a:off x="3874883" y="3087232"/>
                <a:ext cx="1267485" cy="688063"/>
              </a:xfrm>
              <a:custGeom>
                <a:avLst/>
                <a:gdLst>
                  <a:gd name="connsiteX0" fmla="*/ 90535 w 1267485"/>
                  <a:gd name="connsiteY0" fmla="*/ 0 h 688063"/>
                  <a:gd name="connsiteX1" fmla="*/ 1258432 w 1267485"/>
                  <a:gd name="connsiteY1" fmla="*/ 153909 h 688063"/>
                  <a:gd name="connsiteX2" fmla="*/ 1267485 w 1267485"/>
                  <a:gd name="connsiteY2" fmla="*/ 425513 h 688063"/>
                  <a:gd name="connsiteX3" fmla="*/ 1176951 w 1267485"/>
                  <a:gd name="connsiteY3" fmla="*/ 688063 h 688063"/>
                  <a:gd name="connsiteX4" fmla="*/ 0 w 1267485"/>
                  <a:gd name="connsiteY4" fmla="*/ 525101 h 688063"/>
                  <a:gd name="connsiteX5" fmla="*/ 81481 w 1267485"/>
                  <a:gd name="connsiteY5" fmla="*/ 271604 h 688063"/>
                  <a:gd name="connsiteX6" fmla="*/ 90535 w 1267485"/>
                  <a:gd name="connsiteY6" fmla="*/ 0 h 6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7485" h="688063">
                    <a:moveTo>
                      <a:pt x="90535" y="0"/>
                    </a:moveTo>
                    <a:lnTo>
                      <a:pt x="1258432" y="153909"/>
                    </a:lnTo>
                    <a:lnTo>
                      <a:pt x="1267485" y="425513"/>
                    </a:lnTo>
                    <a:lnTo>
                      <a:pt x="1176951" y="688063"/>
                    </a:lnTo>
                    <a:lnTo>
                      <a:pt x="0" y="525101"/>
                    </a:lnTo>
                    <a:lnTo>
                      <a:pt x="81481" y="271604"/>
                    </a:lnTo>
                    <a:lnTo>
                      <a:pt x="90535" y="0"/>
                    </a:lnTo>
                    <a:close/>
                  </a:path>
                </a:pathLst>
              </a:custGeom>
              <a:solidFill>
                <a:srgbClr val="FF66CC">
                  <a:alpha val="74118"/>
                </a:srgbClr>
              </a:solidFill>
              <a:ln w="76200"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 rot="472713">
              <a:off x="2146630" y="3972694"/>
              <a:ext cx="1078838" cy="352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140 kW</a:t>
              </a:r>
              <a:endParaRPr lang="en-GB" sz="12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346735">
              <a:off x="2477338" y="3274219"/>
              <a:ext cx="1270312" cy="391433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700 kW</a:t>
              </a:r>
              <a:endParaRPr lang="en-GB" sz="1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10254" y="3011412"/>
              <a:ext cx="1460022" cy="391433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2600 kW</a:t>
              </a:r>
              <a:endParaRPr lang="en-GB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29856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plants in USA-15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D41473-FEBD-4F52-826C-16DFD4ACE53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430" y="1628750"/>
            <a:ext cx="8077200" cy="216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H:\DT_new_webpage\ATLAS_IBL\IBL_USA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429" y="3866803"/>
            <a:ext cx="8077200" cy="225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6588280" y="2204830"/>
            <a:ext cx="671670" cy="504070"/>
            <a:chOff x="3840" y="0"/>
            <a:chExt cx="1920" cy="1440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285" y="170"/>
              <a:ext cx="999" cy="862"/>
            </a:xfrm>
            <a:custGeom>
              <a:avLst/>
              <a:gdLst/>
              <a:ahLst/>
              <a:cxnLst>
                <a:cxn ang="0">
                  <a:pos x="878" y="1082"/>
                </a:cxn>
                <a:cxn ang="0">
                  <a:pos x="1192" y="877"/>
                </a:cxn>
                <a:cxn ang="0">
                  <a:pos x="1294" y="589"/>
                </a:cxn>
                <a:cxn ang="0">
                  <a:pos x="1205" y="321"/>
                </a:cxn>
                <a:cxn ang="0">
                  <a:pos x="1032" y="193"/>
                </a:cxn>
                <a:cxn ang="0">
                  <a:pos x="961" y="129"/>
                </a:cxn>
                <a:cxn ang="0">
                  <a:pos x="923" y="33"/>
                </a:cxn>
                <a:cxn ang="0">
                  <a:pos x="744" y="7"/>
                </a:cxn>
                <a:cxn ang="0">
                  <a:pos x="462" y="77"/>
                </a:cxn>
                <a:cxn ang="0">
                  <a:pos x="200" y="218"/>
                </a:cxn>
                <a:cxn ang="0">
                  <a:pos x="21" y="513"/>
                </a:cxn>
                <a:cxn ang="0">
                  <a:pos x="72" y="839"/>
                </a:cxn>
                <a:cxn ang="0">
                  <a:pos x="341" y="1076"/>
                </a:cxn>
                <a:cxn ang="0">
                  <a:pos x="878" y="1082"/>
                </a:cxn>
              </a:cxnLst>
              <a:rect l="0" t="0" r="r" b="b"/>
              <a:pathLst>
                <a:path w="1296" h="1119">
                  <a:moveTo>
                    <a:pt x="878" y="1082"/>
                  </a:moveTo>
                  <a:cubicBezTo>
                    <a:pt x="1020" y="1049"/>
                    <a:pt x="1123" y="959"/>
                    <a:pt x="1192" y="877"/>
                  </a:cubicBezTo>
                  <a:cubicBezTo>
                    <a:pt x="1261" y="795"/>
                    <a:pt x="1292" y="682"/>
                    <a:pt x="1294" y="589"/>
                  </a:cubicBezTo>
                  <a:cubicBezTo>
                    <a:pt x="1296" y="496"/>
                    <a:pt x="1249" y="387"/>
                    <a:pt x="1205" y="321"/>
                  </a:cubicBezTo>
                  <a:cubicBezTo>
                    <a:pt x="1161" y="255"/>
                    <a:pt x="1073" y="225"/>
                    <a:pt x="1032" y="193"/>
                  </a:cubicBezTo>
                  <a:cubicBezTo>
                    <a:pt x="991" y="161"/>
                    <a:pt x="979" y="156"/>
                    <a:pt x="961" y="129"/>
                  </a:cubicBezTo>
                  <a:cubicBezTo>
                    <a:pt x="943" y="102"/>
                    <a:pt x="959" y="53"/>
                    <a:pt x="923" y="33"/>
                  </a:cubicBezTo>
                  <a:cubicBezTo>
                    <a:pt x="887" y="13"/>
                    <a:pt x="821" y="0"/>
                    <a:pt x="744" y="7"/>
                  </a:cubicBezTo>
                  <a:cubicBezTo>
                    <a:pt x="667" y="14"/>
                    <a:pt x="553" y="42"/>
                    <a:pt x="462" y="77"/>
                  </a:cubicBezTo>
                  <a:cubicBezTo>
                    <a:pt x="371" y="112"/>
                    <a:pt x="273" y="145"/>
                    <a:pt x="200" y="218"/>
                  </a:cubicBezTo>
                  <a:cubicBezTo>
                    <a:pt x="127" y="291"/>
                    <a:pt x="42" y="410"/>
                    <a:pt x="21" y="513"/>
                  </a:cubicBezTo>
                  <a:cubicBezTo>
                    <a:pt x="0" y="616"/>
                    <a:pt x="19" y="745"/>
                    <a:pt x="72" y="839"/>
                  </a:cubicBezTo>
                  <a:cubicBezTo>
                    <a:pt x="125" y="933"/>
                    <a:pt x="201" y="1033"/>
                    <a:pt x="341" y="1076"/>
                  </a:cubicBezTo>
                  <a:cubicBezTo>
                    <a:pt x="481" y="1119"/>
                    <a:pt x="736" y="1115"/>
                    <a:pt x="878" y="108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10" name="Picture 10" descr="IntelInsid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BFCF4"/>
                </a:clrFrom>
                <a:clrTo>
                  <a:srgbClr val="FBFCF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40" y="0"/>
              <a:ext cx="1920" cy="1440"/>
            </a:xfrm>
            <a:prstGeom prst="rect">
              <a:avLst/>
            </a:prstGeom>
            <a:noFill/>
          </p:spPr>
        </p:pic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371" y="212"/>
              <a:ext cx="573" cy="571"/>
            </a:xfrm>
            <a:custGeom>
              <a:avLst/>
              <a:gdLst/>
              <a:ahLst/>
              <a:cxnLst>
                <a:cxn ang="0">
                  <a:pos x="114" y="701"/>
                </a:cxn>
                <a:cxn ang="0">
                  <a:pos x="300" y="579"/>
                </a:cxn>
                <a:cxn ang="0">
                  <a:pos x="473" y="566"/>
                </a:cxn>
                <a:cxn ang="0">
                  <a:pos x="703" y="393"/>
                </a:cxn>
                <a:cxn ang="0">
                  <a:pos x="710" y="54"/>
                </a:cxn>
                <a:cxn ang="0">
                  <a:pos x="498" y="67"/>
                </a:cxn>
                <a:cxn ang="0">
                  <a:pos x="274" y="150"/>
                </a:cxn>
                <a:cxn ang="0">
                  <a:pos x="31" y="336"/>
                </a:cxn>
                <a:cxn ang="0">
                  <a:pos x="114" y="701"/>
                </a:cxn>
              </a:cxnLst>
              <a:rect l="0" t="0" r="r" b="b"/>
              <a:pathLst>
                <a:path w="744" h="741">
                  <a:moveTo>
                    <a:pt x="114" y="701"/>
                  </a:moveTo>
                  <a:cubicBezTo>
                    <a:pt x="159" y="741"/>
                    <a:pt x="240" y="601"/>
                    <a:pt x="300" y="579"/>
                  </a:cubicBezTo>
                  <a:cubicBezTo>
                    <a:pt x="360" y="557"/>
                    <a:pt x="406" y="597"/>
                    <a:pt x="473" y="566"/>
                  </a:cubicBezTo>
                  <a:cubicBezTo>
                    <a:pt x="540" y="535"/>
                    <a:pt x="664" y="478"/>
                    <a:pt x="703" y="393"/>
                  </a:cubicBezTo>
                  <a:cubicBezTo>
                    <a:pt x="742" y="308"/>
                    <a:pt x="744" y="108"/>
                    <a:pt x="710" y="54"/>
                  </a:cubicBezTo>
                  <a:cubicBezTo>
                    <a:pt x="676" y="0"/>
                    <a:pt x="571" y="51"/>
                    <a:pt x="498" y="67"/>
                  </a:cubicBezTo>
                  <a:cubicBezTo>
                    <a:pt x="425" y="83"/>
                    <a:pt x="352" y="105"/>
                    <a:pt x="274" y="150"/>
                  </a:cubicBezTo>
                  <a:cubicBezTo>
                    <a:pt x="196" y="195"/>
                    <a:pt x="62" y="242"/>
                    <a:pt x="31" y="336"/>
                  </a:cubicBezTo>
                  <a:cubicBezTo>
                    <a:pt x="0" y="430"/>
                    <a:pt x="69" y="661"/>
                    <a:pt x="114" y="70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2"/>
            <p:cNvGrpSpPr>
              <a:grpSpLocks/>
            </p:cNvGrpSpPr>
            <p:nvPr/>
          </p:nvGrpSpPr>
          <p:grpSpPr bwMode="auto">
            <a:xfrm rot="-717399">
              <a:off x="4405" y="296"/>
              <a:ext cx="550" cy="369"/>
              <a:chOff x="6413" y="1076"/>
              <a:chExt cx="849" cy="593"/>
            </a:xfrm>
          </p:grpSpPr>
          <p:sp>
            <p:nvSpPr>
              <p:cNvPr id="13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1076"/>
                <a:ext cx="586" cy="593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32056"/>
                  </a:avLst>
                </a:prstTxWarp>
              </a:bodyPr>
              <a:lstStyle/>
              <a:p>
                <a:pPr algn="ctr"/>
                <a:r>
                  <a:rPr lang="en-US" sz="3600" b="1" kern="10">
                    <a:ln w="9525">
                      <a:noFill/>
                      <a:round/>
                      <a:headEnd/>
                      <a:tailEnd/>
                    </a:ln>
                    <a:solidFill>
                      <a:srgbClr val="0033CC">
                        <a:alpha val="96001"/>
                      </a:srgbClr>
                    </a:solidFill>
                    <a:effectLst>
                      <a:outerShdw dist="53882" dir="2700000" algn="ctr" rotWithShape="0">
                        <a:srgbClr val="9999FF">
                          <a:alpha val="80000"/>
                        </a:srgbClr>
                      </a:outerShdw>
                    </a:effectLst>
                    <a:latin typeface="Comic Sans MS"/>
                  </a:rPr>
                  <a:t>CO</a:t>
                </a:r>
              </a:p>
            </p:txBody>
          </p:sp>
          <p:sp>
            <p:nvSpPr>
              <p:cNvPr id="14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990" y="1200"/>
                <a:ext cx="272" cy="413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32056"/>
                  </a:avLst>
                </a:prstTxWarp>
              </a:bodyPr>
              <a:lstStyle/>
              <a:p>
                <a:pPr algn="ctr"/>
                <a:r>
                  <a:rPr lang="en-US" sz="3600" b="1" kern="10">
                    <a:ln w="9525">
                      <a:noFill/>
                      <a:round/>
                      <a:headEnd/>
                      <a:tailEnd/>
                    </a:ln>
                    <a:solidFill>
                      <a:srgbClr val="0033CC">
                        <a:alpha val="96001"/>
                      </a:srgbClr>
                    </a:solidFill>
                    <a:effectLst>
                      <a:outerShdw dist="53882" dir="2700000" algn="ctr" rotWithShape="0">
                        <a:srgbClr val="9999FF">
                          <a:alpha val="80000"/>
                        </a:srgbClr>
                      </a:outerShdw>
                    </a:effectLst>
                    <a:latin typeface="Comic Sans MS"/>
                  </a:rPr>
                  <a:t>2</a:t>
                </a:r>
              </a:p>
            </p:txBody>
          </p:sp>
        </p:grpSp>
      </p:grpSp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3131800" y="2204830"/>
            <a:ext cx="779023" cy="526245"/>
            <a:chOff x="1194" y="1467"/>
            <a:chExt cx="1920" cy="1440"/>
          </a:xfrm>
        </p:grpSpPr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639" y="1637"/>
              <a:ext cx="999" cy="862"/>
            </a:xfrm>
            <a:custGeom>
              <a:avLst/>
              <a:gdLst/>
              <a:ahLst/>
              <a:cxnLst>
                <a:cxn ang="0">
                  <a:pos x="878" y="1082"/>
                </a:cxn>
                <a:cxn ang="0">
                  <a:pos x="1192" y="877"/>
                </a:cxn>
                <a:cxn ang="0">
                  <a:pos x="1294" y="589"/>
                </a:cxn>
                <a:cxn ang="0">
                  <a:pos x="1205" y="321"/>
                </a:cxn>
                <a:cxn ang="0">
                  <a:pos x="1032" y="193"/>
                </a:cxn>
                <a:cxn ang="0">
                  <a:pos x="961" y="129"/>
                </a:cxn>
                <a:cxn ang="0">
                  <a:pos x="923" y="33"/>
                </a:cxn>
                <a:cxn ang="0">
                  <a:pos x="744" y="7"/>
                </a:cxn>
                <a:cxn ang="0">
                  <a:pos x="462" y="77"/>
                </a:cxn>
                <a:cxn ang="0">
                  <a:pos x="200" y="218"/>
                </a:cxn>
                <a:cxn ang="0">
                  <a:pos x="21" y="513"/>
                </a:cxn>
                <a:cxn ang="0">
                  <a:pos x="72" y="839"/>
                </a:cxn>
                <a:cxn ang="0">
                  <a:pos x="341" y="1076"/>
                </a:cxn>
                <a:cxn ang="0">
                  <a:pos x="878" y="1082"/>
                </a:cxn>
              </a:cxnLst>
              <a:rect l="0" t="0" r="r" b="b"/>
              <a:pathLst>
                <a:path w="1296" h="1119">
                  <a:moveTo>
                    <a:pt x="878" y="1082"/>
                  </a:moveTo>
                  <a:cubicBezTo>
                    <a:pt x="1020" y="1049"/>
                    <a:pt x="1123" y="959"/>
                    <a:pt x="1192" y="877"/>
                  </a:cubicBezTo>
                  <a:cubicBezTo>
                    <a:pt x="1261" y="795"/>
                    <a:pt x="1292" y="682"/>
                    <a:pt x="1294" y="589"/>
                  </a:cubicBezTo>
                  <a:cubicBezTo>
                    <a:pt x="1296" y="496"/>
                    <a:pt x="1249" y="387"/>
                    <a:pt x="1205" y="321"/>
                  </a:cubicBezTo>
                  <a:cubicBezTo>
                    <a:pt x="1161" y="255"/>
                    <a:pt x="1073" y="225"/>
                    <a:pt x="1032" y="193"/>
                  </a:cubicBezTo>
                  <a:cubicBezTo>
                    <a:pt x="991" y="161"/>
                    <a:pt x="979" y="156"/>
                    <a:pt x="961" y="129"/>
                  </a:cubicBezTo>
                  <a:cubicBezTo>
                    <a:pt x="943" y="102"/>
                    <a:pt x="959" y="53"/>
                    <a:pt x="923" y="33"/>
                  </a:cubicBezTo>
                  <a:cubicBezTo>
                    <a:pt x="887" y="13"/>
                    <a:pt x="821" y="0"/>
                    <a:pt x="744" y="7"/>
                  </a:cubicBezTo>
                  <a:cubicBezTo>
                    <a:pt x="667" y="14"/>
                    <a:pt x="553" y="42"/>
                    <a:pt x="462" y="77"/>
                  </a:cubicBezTo>
                  <a:cubicBezTo>
                    <a:pt x="371" y="112"/>
                    <a:pt x="273" y="145"/>
                    <a:pt x="200" y="218"/>
                  </a:cubicBezTo>
                  <a:cubicBezTo>
                    <a:pt x="127" y="291"/>
                    <a:pt x="42" y="410"/>
                    <a:pt x="21" y="513"/>
                  </a:cubicBezTo>
                  <a:cubicBezTo>
                    <a:pt x="0" y="616"/>
                    <a:pt x="19" y="745"/>
                    <a:pt x="72" y="839"/>
                  </a:cubicBezTo>
                  <a:cubicBezTo>
                    <a:pt x="125" y="933"/>
                    <a:pt x="201" y="1033"/>
                    <a:pt x="341" y="1076"/>
                  </a:cubicBezTo>
                  <a:cubicBezTo>
                    <a:pt x="481" y="1119"/>
                    <a:pt x="736" y="1115"/>
                    <a:pt x="878" y="108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17" name="Picture 19" descr="IntelInside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BFCF4"/>
                </a:clrFrom>
                <a:clrTo>
                  <a:srgbClr val="FBFCF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94" y="1467"/>
              <a:ext cx="1920" cy="1440"/>
            </a:xfrm>
            <a:prstGeom prst="rect">
              <a:avLst/>
            </a:prstGeom>
            <a:noFill/>
          </p:spPr>
        </p:pic>
        <p:grpSp>
          <p:nvGrpSpPr>
            <p:cNvPr id="18" name="Group 20"/>
            <p:cNvGrpSpPr>
              <a:grpSpLocks/>
            </p:cNvGrpSpPr>
            <p:nvPr/>
          </p:nvGrpSpPr>
          <p:grpSpPr bwMode="auto">
            <a:xfrm>
              <a:off x="1717" y="1670"/>
              <a:ext cx="573" cy="571"/>
              <a:chOff x="1232" y="1011"/>
              <a:chExt cx="573" cy="571"/>
            </a:xfrm>
          </p:grpSpPr>
          <p:sp>
            <p:nvSpPr>
              <p:cNvPr id="19" name="Freeform 21"/>
              <p:cNvSpPr>
                <a:spLocks/>
              </p:cNvSpPr>
              <p:nvPr/>
            </p:nvSpPr>
            <p:spPr bwMode="auto">
              <a:xfrm>
                <a:off x="1232" y="1011"/>
                <a:ext cx="573" cy="571"/>
              </a:xfrm>
              <a:custGeom>
                <a:avLst/>
                <a:gdLst/>
                <a:ahLst/>
                <a:cxnLst>
                  <a:cxn ang="0">
                    <a:pos x="114" y="701"/>
                  </a:cxn>
                  <a:cxn ang="0">
                    <a:pos x="300" y="579"/>
                  </a:cxn>
                  <a:cxn ang="0">
                    <a:pos x="473" y="566"/>
                  </a:cxn>
                  <a:cxn ang="0">
                    <a:pos x="703" y="393"/>
                  </a:cxn>
                  <a:cxn ang="0">
                    <a:pos x="710" y="54"/>
                  </a:cxn>
                  <a:cxn ang="0">
                    <a:pos x="498" y="67"/>
                  </a:cxn>
                  <a:cxn ang="0">
                    <a:pos x="274" y="150"/>
                  </a:cxn>
                  <a:cxn ang="0">
                    <a:pos x="31" y="336"/>
                  </a:cxn>
                  <a:cxn ang="0">
                    <a:pos x="114" y="701"/>
                  </a:cxn>
                </a:cxnLst>
                <a:rect l="0" t="0" r="r" b="b"/>
                <a:pathLst>
                  <a:path w="744" h="741">
                    <a:moveTo>
                      <a:pt x="114" y="701"/>
                    </a:moveTo>
                    <a:cubicBezTo>
                      <a:pt x="159" y="741"/>
                      <a:pt x="240" y="601"/>
                      <a:pt x="300" y="579"/>
                    </a:cubicBezTo>
                    <a:cubicBezTo>
                      <a:pt x="360" y="557"/>
                      <a:pt x="406" y="597"/>
                      <a:pt x="473" y="566"/>
                    </a:cubicBezTo>
                    <a:cubicBezTo>
                      <a:pt x="540" y="535"/>
                      <a:pt x="664" y="478"/>
                      <a:pt x="703" y="393"/>
                    </a:cubicBezTo>
                    <a:cubicBezTo>
                      <a:pt x="742" y="308"/>
                      <a:pt x="744" y="108"/>
                      <a:pt x="710" y="54"/>
                    </a:cubicBezTo>
                    <a:cubicBezTo>
                      <a:pt x="676" y="0"/>
                      <a:pt x="571" y="51"/>
                      <a:pt x="498" y="67"/>
                    </a:cubicBezTo>
                    <a:cubicBezTo>
                      <a:pt x="425" y="83"/>
                      <a:pt x="352" y="105"/>
                      <a:pt x="274" y="150"/>
                    </a:cubicBezTo>
                    <a:cubicBezTo>
                      <a:pt x="196" y="195"/>
                      <a:pt x="62" y="242"/>
                      <a:pt x="31" y="336"/>
                    </a:cubicBezTo>
                    <a:cubicBezTo>
                      <a:pt x="0" y="430"/>
                      <a:pt x="69" y="661"/>
                      <a:pt x="114" y="70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WordArt 22"/>
              <p:cNvSpPr>
                <a:spLocks noChangeArrowheads="1" noChangeShapeType="1" noTextEdit="1"/>
              </p:cNvSpPr>
              <p:nvPr/>
            </p:nvSpPr>
            <p:spPr bwMode="auto">
              <a:xfrm rot="-717399">
                <a:off x="1339" y="1085"/>
                <a:ext cx="380" cy="369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32056"/>
                  </a:avLst>
                </a:prstTxWarp>
              </a:bodyPr>
              <a:lstStyle/>
              <a:p>
                <a:pPr algn="ctr"/>
                <a:r>
                  <a:rPr lang="en-US" sz="3600" b="1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33CC">
                        <a:alpha val="96001"/>
                      </a:srgbClr>
                    </a:solidFill>
                    <a:effectLst>
                      <a:outerShdw dist="53882" dir="2700000" algn="ctr" rotWithShape="0">
                        <a:srgbClr val="9999FF">
                          <a:alpha val="80000"/>
                        </a:srgbClr>
                      </a:outerShdw>
                    </a:effectLst>
                    <a:latin typeface="Comic Sans MS"/>
                  </a:rPr>
                  <a:t>Freon</a:t>
                </a:r>
              </a:p>
            </p:txBody>
          </p:sp>
        </p:grpSp>
      </p:grpSp>
      <p:grpSp>
        <p:nvGrpSpPr>
          <p:cNvPr id="21" name="Group 8"/>
          <p:cNvGrpSpPr>
            <a:grpSpLocks/>
          </p:cNvGrpSpPr>
          <p:nvPr/>
        </p:nvGrpSpPr>
        <p:grpSpPr bwMode="auto">
          <a:xfrm>
            <a:off x="4283960" y="2276840"/>
            <a:ext cx="671670" cy="504070"/>
            <a:chOff x="3840" y="0"/>
            <a:chExt cx="1920" cy="1440"/>
          </a:xfrm>
        </p:grpSpPr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4285" y="170"/>
              <a:ext cx="999" cy="862"/>
            </a:xfrm>
            <a:custGeom>
              <a:avLst/>
              <a:gdLst/>
              <a:ahLst/>
              <a:cxnLst>
                <a:cxn ang="0">
                  <a:pos x="878" y="1082"/>
                </a:cxn>
                <a:cxn ang="0">
                  <a:pos x="1192" y="877"/>
                </a:cxn>
                <a:cxn ang="0">
                  <a:pos x="1294" y="589"/>
                </a:cxn>
                <a:cxn ang="0">
                  <a:pos x="1205" y="321"/>
                </a:cxn>
                <a:cxn ang="0">
                  <a:pos x="1032" y="193"/>
                </a:cxn>
                <a:cxn ang="0">
                  <a:pos x="961" y="129"/>
                </a:cxn>
                <a:cxn ang="0">
                  <a:pos x="923" y="33"/>
                </a:cxn>
                <a:cxn ang="0">
                  <a:pos x="744" y="7"/>
                </a:cxn>
                <a:cxn ang="0">
                  <a:pos x="462" y="77"/>
                </a:cxn>
                <a:cxn ang="0">
                  <a:pos x="200" y="218"/>
                </a:cxn>
                <a:cxn ang="0">
                  <a:pos x="21" y="513"/>
                </a:cxn>
                <a:cxn ang="0">
                  <a:pos x="72" y="839"/>
                </a:cxn>
                <a:cxn ang="0">
                  <a:pos x="341" y="1076"/>
                </a:cxn>
                <a:cxn ang="0">
                  <a:pos x="878" y="1082"/>
                </a:cxn>
              </a:cxnLst>
              <a:rect l="0" t="0" r="r" b="b"/>
              <a:pathLst>
                <a:path w="1296" h="1119">
                  <a:moveTo>
                    <a:pt x="878" y="1082"/>
                  </a:moveTo>
                  <a:cubicBezTo>
                    <a:pt x="1020" y="1049"/>
                    <a:pt x="1123" y="959"/>
                    <a:pt x="1192" y="877"/>
                  </a:cubicBezTo>
                  <a:cubicBezTo>
                    <a:pt x="1261" y="795"/>
                    <a:pt x="1292" y="682"/>
                    <a:pt x="1294" y="589"/>
                  </a:cubicBezTo>
                  <a:cubicBezTo>
                    <a:pt x="1296" y="496"/>
                    <a:pt x="1249" y="387"/>
                    <a:pt x="1205" y="321"/>
                  </a:cubicBezTo>
                  <a:cubicBezTo>
                    <a:pt x="1161" y="255"/>
                    <a:pt x="1073" y="225"/>
                    <a:pt x="1032" y="193"/>
                  </a:cubicBezTo>
                  <a:cubicBezTo>
                    <a:pt x="991" y="161"/>
                    <a:pt x="979" y="156"/>
                    <a:pt x="961" y="129"/>
                  </a:cubicBezTo>
                  <a:cubicBezTo>
                    <a:pt x="943" y="102"/>
                    <a:pt x="959" y="53"/>
                    <a:pt x="923" y="33"/>
                  </a:cubicBezTo>
                  <a:cubicBezTo>
                    <a:pt x="887" y="13"/>
                    <a:pt x="821" y="0"/>
                    <a:pt x="744" y="7"/>
                  </a:cubicBezTo>
                  <a:cubicBezTo>
                    <a:pt x="667" y="14"/>
                    <a:pt x="553" y="42"/>
                    <a:pt x="462" y="77"/>
                  </a:cubicBezTo>
                  <a:cubicBezTo>
                    <a:pt x="371" y="112"/>
                    <a:pt x="273" y="145"/>
                    <a:pt x="200" y="218"/>
                  </a:cubicBezTo>
                  <a:cubicBezTo>
                    <a:pt x="127" y="291"/>
                    <a:pt x="42" y="410"/>
                    <a:pt x="21" y="513"/>
                  </a:cubicBezTo>
                  <a:cubicBezTo>
                    <a:pt x="0" y="616"/>
                    <a:pt x="19" y="745"/>
                    <a:pt x="72" y="839"/>
                  </a:cubicBezTo>
                  <a:cubicBezTo>
                    <a:pt x="125" y="933"/>
                    <a:pt x="201" y="1033"/>
                    <a:pt x="341" y="1076"/>
                  </a:cubicBezTo>
                  <a:cubicBezTo>
                    <a:pt x="481" y="1119"/>
                    <a:pt x="736" y="1115"/>
                    <a:pt x="878" y="108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23" name="Picture 10" descr="IntelInsid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BFCF4"/>
                </a:clrFrom>
                <a:clrTo>
                  <a:srgbClr val="FBFCF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40" y="0"/>
              <a:ext cx="1920" cy="1440"/>
            </a:xfrm>
            <a:prstGeom prst="rect">
              <a:avLst/>
            </a:prstGeom>
            <a:noFill/>
          </p:spPr>
        </p:pic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4371" y="212"/>
              <a:ext cx="573" cy="571"/>
            </a:xfrm>
            <a:custGeom>
              <a:avLst/>
              <a:gdLst/>
              <a:ahLst/>
              <a:cxnLst>
                <a:cxn ang="0">
                  <a:pos x="114" y="701"/>
                </a:cxn>
                <a:cxn ang="0">
                  <a:pos x="300" y="579"/>
                </a:cxn>
                <a:cxn ang="0">
                  <a:pos x="473" y="566"/>
                </a:cxn>
                <a:cxn ang="0">
                  <a:pos x="703" y="393"/>
                </a:cxn>
                <a:cxn ang="0">
                  <a:pos x="710" y="54"/>
                </a:cxn>
                <a:cxn ang="0">
                  <a:pos x="498" y="67"/>
                </a:cxn>
                <a:cxn ang="0">
                  <a:pos x="274" y="150"/>
                </a:cxn>
                <a:cxn ang="0">
                  <a:pos x="31" y="336"/>
                </a:cxn>
                <a:cxn ang="0">
                  <a:pos x="114" y="701"/>
                </a:cxn>
              </a:cxnLst>
              <a:rect l="0" t="0" r="r" b="b"/>
              <a:pathLst>
                <a:path w="744" h="741">
                  <a:moveTo>
                    <a:pt x="114" y="701"/>
                  </a:moveTo>
                  <a:cubicBezTo>
                    <a:pt x="159" y="741"/>
                    <a:pt x="240" y="601"/>
                    <a:pt x="300" y="579"/>
                  </a:cubicBezTo>
                  <a:cubicBezTo>
                    <a:pt x="360" y="557"/>
                    <a:pt x="406" y="597"/>
                    <a:pt x="473" y="566"/>
                  </a:cubicBezTo>
                  <a:cubicBezTo>
                    <a:pt x="540" y="535"/>
                    <a:pt x="664" y="478"/>
                    <a:pt x="703" y="393"/>
                  </a:cubicBezTo>
                  <a:cubicBezTo>
                    <a:pt x="742" y="308"/>
                    <a:pt x="744" y="108"/>
                    <a:pt x="710" y="54"/>
                  </a:cubicBezTo>
                  <a:cubicBezTo>
                    <a:pt x="676" y="0"/>
                    <a:pt x="571" y="51"/>
                    <a:pt x="498" y="67"/>
                  </a:cubicBezTo>
                  <a:cubicBezTo>
                    <a:pt x="425" y="83"/>
                    <a:pt x="352" y="105"/>
                    <a:pt x="274" y="150"/>
                  </a:cubicBezTo>
                  <a:cubicBezTo>
                    <a:pt x="196" y="195"/>
                    <a:pt x="62" y="242"/>
                    <a:pt x="31" y="336"/>
                  </a:cubicBezTo>
                  <a:cubicBezTo>
                    <a:pt x="0" y="430"/>
                    <a:pt x="69" y="661"/>
                    <a:pt x="114" y="70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" name="Group 12"/>
            <p:cNvGrpSpPr>
              <a:grpSpLocks/>
            </p:cNvGrpSpPr>
            <p:nvPr/>
          </p:nvGrpSpPr>
          <p:grpSpPr bwMode="auto">
            <a:xfrm rot="-717399">
              <a:off x="4405" y="296"/>
              <a:ext cx="550" cy="369"/>
              <a:chOff x="6413" y="1076"/>
              <a:chExt cx="849" cy="593"/>
            </a:xfrm>
          </p:grpSpPr>
          <p:sp>
            <p:nvSpPr>
              <p:cNvPr id="26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1076"/>
                <a:ext cx="586" cy="593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32056"/>
                  </a:avLst>
                </a:prstTxWarp>
              </a:bodyPr>
              <a:lstStyle/>
              <a:p>
                <a:pPr algn="ctr"/>
                <a:r>
                  <a:rPr lang="en-US" sz="3600" b="1" kern="10">
                    <a:ln w="9525">
                      <a:noFill/>
                      <a:round/>
                      <a:headEnd/>
                      <a:tailEnd/>
                    </a:ln>
                    <a:solidFill>
                      <a:srgbClr val="0033CC">
                        <a:alpha val="96001"/>
                      </a:srgbClr>
                    </a:solidFill>
                    <a:effectLst>
                      <a:outerShdw dist="53882" dir="2700000" algn="ctr" rotWithShape="0">
                        <a:srgbClr val="9999FF">
                          <a:alpha val="80000"/>
                        </a:srgbClr>
                      </a:outerShdw>
                    </a:effectLst>
                    <a:latin typeface="Comic Sans MS"/>
                  </a:rPr>
                  <a:t>CO</a:t>
                </a:r>
              </a:p>
            </p:txBody>
          </p:sp>
          <p:sp>
            <p:nvSpPr>
              <p:cNvPr id="27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990" y="1200"/>
                <a:ext cx="272" cy="413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32056"/>
                  </a:avLst>
                </a:prstTxWarp>
              </a:bodyPr>
              <a:lstStyle/>
              <a:p>
                <a:pPr algn="ctr"/>
                <a:r>
                  <a:rPr lang="en-US" sz="3600" b="1" kern="10">
                    <a:ln w="9525">
                      <a:noFill/>
                      <a:round/>
                      <a:headEnd/>
                      <a:tailEnd/>
                    </a:ln>
                    <a:solidFill>
                      <a:srgbClr val="0033CC">
                        <a:alpha val="96001"/>
                      </a:srgbClr>
                    </a:solidFill>
                    <a:effectLst>
                      <a:outerShdw dist="53882" dir="2700000" algn="ctr" rotWithShape="0">
                        <a:srgbClr val="9999FF">
                          <a:alpha val="80000"/>
                        </a:srgbClr>
                      </a:outerShdw>
                    </a:effectLst>
                    <a:latin typeface="Comic Sans MS"/>
                  </a:rPr>
                  <a:t>2</a:t>
                </a:r>
              </a:p>
            </p:txBody>
          </p:sp>
        </p:grpSp>
      </p:grpSp>
      <p:grpSp>
        <p:nvGrpSpPr>
          <p:cNvPr id="35" name="Group 17"/>
          <p:cNvGrpSpPr>
            <a:grpSpLocks/>
          </p:cNvGrpSpPr>
          <p:nvPr/>
        </p:nvGrpSpPr>
        <p:grpSpPr bwMode="auto">
          <a:xfrm>
            <a:off x="5652150" y="2132820"/>
            <a:ext cx="779023" cy="526245"/>
            <a:chOff x="1194" y="1467"/>
            <a:chExt cx="1920" cy="1440"/>
          </a:xfrm>
        </p:grpSpPr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639" y="1637"/>
              <a:ext cx="999" cy="862"/>
            </a:xfrm>
            <a:custGeom>
              <a:avLst/>
              <a:gdLst/>
              <a:ahLst/>
              <a:cxnLst>
                <a:cxn ang="0">
                  <a:pos x="878" y="1082"/>
                </a:cxn>
                <a:cxn ang="0">
                  <a:pos x="1192" y="877"/>
                </a:cxn>
                <a:cxn ang="0">
                  <a:pos x="1294" y="589"/>
                </a:cxn>
                <a:cxn ang="0">
                  <a:pos x="1205" y="321"/>
                </a:cxn>
                <a:cxn ang="0">
                  <a:pos x="1032" y="193"/>
                </a:cxn>
                <a:cxn ang="0">
                  <a:pos x="961" y="129"/>
                </a:cxn>
                <a:cxn ang="0">
                  <a:pos x="923" y="33"/>
                </a:cxn>
                <a:cxn ang="0">
                  <a:pos x="744" y="7"/>
                </a:cxn>
                <a:cxn ang="0">
                  <a:pos x="462" y="77"/>
                </a:cxn>
                <a:cxn ang="0">
                  <a:pos x="200" y="218"/>
                </a:cxn>
                <a:cxn ang="0">
                  <a:pos x="21" y="513"/>
                </a:cxn>
                <a:cxn ang="0">
                  <a:pos x="72" y="839"/>
                </a:cxn>
                <a:cxn ang="0">
                  <a:pos x="341" y="1076"/>
                </a:cxn>
                <a:cxn ang="0">
                  <a:pos x="878" y="1082"/>
                </a:cxn>
              </a:cxnLst>
              <a:rect l="0" t="0" r="r" b="b"/>
              <a:pathLst>
                <a:path w="1296" h="1119">
                  <a:moveTo>
                    <a:pt x="878" y="1082"/>
                  </a:moveTo>
                  <a:cubicBezTo>
                    <a:pt x="1020" y="1049"/>
                    <a:pt x="1123" y="959"/>
                    <a:pt x="1192" y="877"/>
                  </a:cubicBezTo>
                  <a:cubicBezTo>
                    <a:pt x="1261" y="795"/>
                    <a:pt x="1292" y="682"/>
                    <a:pt x="1294" y="589"/>
                  </a:cubicBezTo>
                  <a:cubicBezTo>
                    <a:pt x="1296" y="496"/>
                    <a:pt x="1249" y="387"/>
                    <a:pt x="1205" y="321"/>
                  </a:cubicBezTo>
                  <a:cubicBezTo>
                    <a:pt x="1161" y="255"/>
                    <a:pt x="1073" y="225"/>
                    <a:pt x="1032" y="193"/>
                  </a:cubicBezTo>
                  <a:cubicBezTo>
                    <a:pt x="991" y="161"/>
                    <a:pt x="979" y="156"/>
                    <a:pt x="961" y="129"/>
                  </a:cubicBezTo>
                  <a:cubicBezTo>
                    <a:pt x="943" y="102"/>
                    <a:pt x="959" y="53"/>
                    <a:pt x="923" y="33"/>
                  </a:cubicBezTo>
                  <a:cubicBezTo>
                    <a:pt x="887" y="13"/>
                    <a:pt x="821" y="0"/>
                    <a:pt x="744" y="7"/>
                  </a:cubicBezTo>
                  <a:cubicBezTo>
                    <a:pt x="667" y="14"/>
                    <a:pt x="553" y="42"/>
                    <a:pt x="462" y="77"/>
                  </a:cubicBezTo>
                  <a:cubicBezTo>
                    <a:pt x="371" y="112"/>
                    <a:pt x="273" y="145"/>
                    <a:pt x="200" y="218"/>
                  </a:cubicBezTo>
                  <a:cubicBezTo>
                    <a:pt x="127" y="291"/>
                    <a:pt x="42" y="410"/>
                    <a:pt x="21" y="513"/>
                  </a:cubicBezTo>
                  <a:cubicBezTo>
                    <a:pt x="0" y="616"/>
                    <a:pt x="19" y="745"/>
                    <a:pt x="72" y="839"/>
                  </a:cubicBezTo>
                  <a:cubicBezTo>
                    <a:pt x="125" y="933"/>
                    <a:pt x="201" y="1033"/>
                    <a:pt x="341" y="1076"/>
                  </a:cubicBezTo>
                  <a:cubicBezTo>
                    <a:pt x="481" y="1119"/>
                    <a:pt x="736" y="1115"/>
                    <a:pt x="878" y="108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37" name="Picture 19" descr="IntelInside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BFCF4"/>
                </a:clrFrom>
                <a:clrTo>
                  <a:srgbClr val="FBFCF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94" y="1467"/>
              <a:ext cx="1920" cy="1440"/>
            </a:xfrm>
            <a:prstGeom prst="rect">
              <a:avLst/>
            </a:prstGeom>
            <a:noFill/>
          </p:spPr>
        </p:pic>
        <p:grpSp>
          <p:nvGrpSpPr>
            <p:cNvPr id="38" name="Group 20"/>
            <p:cNvGrpSpPr>
              <a:grpSpLocks/>
            </p:cNvGrpSpPr>
            <p:nvPr/>
          </p:nvGrpSpPr>
          <p:grpSpPr bwMode="auto">
            <a:xfrm>
              <a:off x="1717" y="1670"/>
              <a:ext cx="573" cy="571"/>
              <a:chOff x="1232" y="1011"/>
              <a:chExt cx="573" cy="571"/>
            </a:xfrm>
          </p:grpSpPr>
          <p:sp>
            <p:nvSpPr>
              <p:cNvPr id="39" name="Freeform 21"/>
              <p:cNvSpPr>
                <a:spLocks/>
              </p:cNvSpPr>
              <p:nvPr/>
            </p:nvSpPr>
            <p:spPr bwMode="auto">
              <a:xfrm>
                <a:off x="1232" y="1011"/>
                <a:ext cx="573" cy="571"/>
              </a:xfrm>
              <a:custGeom>
                <a:avLst/>
                <a:gdLst/>
                <a:ahLst/>
                <a:cxnLst>
                  <a:cxn ang="0">
                    <a:pos x="114" y="701"/>
                  </a:cxn>
                  <a:cxn ang="0">
                    <a:pos x="300" y="579"/>
                  </a:cxn>
                  <a:cxn ang="0">
                    <a:pos x="473" y="566"/>
                  </a:cxn>
                  <a:cxn ang="0">
                    <a:pos x="703" y="393"/>
                  </a:cxn>
                  <a:cxn ang="0">
                    <a:pos x="710" y="54"/>
                  </a:cxn>
                  <a:cxn ang="0">
                    <a:pos x="498" y="67"/>
                  </a:cxn>
                  <a:cxn ang="0">
                    <a:pos x="274" y="150"/>
                  </a:cxn>
                  <a:cxn ang="0">
                    <a:pos x="31" y="336"/>
                  </a:cxn>
                  <a:cxn ang="0">
                    <a:pos x="114" y="701"/>
                  </a:cxn>
                </a:cxnLst>
                <a:rect l="0" t="0" r="r" b="b"/>
                <a:pathLst>
                  <a:path w="744" h="741">
                    <a:moveTo>
                      <a:pt x="114" y="701"/>
                    </a:moveTo>
                    <a:cubicBezTo>
                      <a:pt x="159" y="741"/>
                      <a:pt x="240" y="601"/>
                      <a:pt x="300" y="579"/>
                    </a:cubicBezTo>
                    <a:cubicBezTo>
                      <a:pt x="360" y="557"/>
                      <a:pt x="406" y="597"/>
                      <a:pt x="473" y="566"/>
                    </a:cubicBezTo>
                    <a:cubicBezTo>
                      <a:pt x="540" y="535"/>
                      <a:pt x="664" y="478"/>
                      <a:pt x="703" y="393"/>
                    </a:cubicBezTo>
                    <a:cubicBezTo>
                      <a:pt x="742" y="308"/>
                      <a:pt x="744" y="108"/>
                      <a:pt x="710" y="54"/>
                    </a:cubicBezTo>
                    <a:cubicBezTo>
                      <a:pt x="676" y="0"/>
                      <a:pt x="571" y="51"/>
                      <a:pt x="498" y="67"/>
                    </a:cubicBezTo>
                    <a:cubicBezTo>
                      <a:pt x="425" y="83"/>
                      <a:pt x="352" y="105"/>
                      <a:pt x="274" y="150"/>
                    </a:cubicBezTo>
                    <a:cubicBezTo>
                      <a:pt x="196" y="195"/>
                      <a:pt x="62" y="242"/>
                      <a:pt x="31" y="336"/>
                    </a:cubicBezTo>
                    <a:cubicBezTo>
                      <a:pt x="0" y="430"/>
                      <a:pt x="69" y="661"/>
                      <a:pt x="114" y="70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WordArt 22"/>
              <p:cNvSpPr>
                <a:spLocks noChangeArrowheads="1" noChangeShapeType="1" noTextEdit="1"/>
              </p:cNvSpPr>
              <p:nvPr/>
            </p:nvSpPr>
            <p:spPr bwMode="auto">
              <a:xfrm rot="-717399">
                <a:off x="1339" y="1085"/>
                <a:ext cx="380" cy="369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32056"/>
                  </a:avLst>
                </a:prstTxWarp>
              </a:bodyPr>
              <a:lstStyle/>
              <a:p>
                <a:pPr algn="ctr"/>
                <a:r>
                  <a:rPr lang="en-US" sz="3600" b="1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33CC">
                        <a:alpha val="96001"/>
                      </a:srgbClr>
                    </a:solidFill>
                    <a:effectLst>
                      <a:outerShdw dist="53882" dir="2700000" algn="ctr" rotWithShape="0">
                        <a:srgbClr val="9999FF">
                          <a:alpha val="80000"/>
                        </a:srgbClr>
                      </a:outerShdw>
                    </a:effectLst>
                    <a:latin typeface="Comic Sans MS"/>
                  </a:rPr>
                  <a:t>Freon</a:t>
                </a:r>
              </a:p>
            </p:txBody>
          </p:sp>
        </p:grpSp>
      </p:grpSp>
      <p:grpSp>
        <p:nvGrpSpPr>
          <p:cNvPr id="41" name="Group 17"/>
          <p:cNvGrpSpPr>
            <a:grpSpLocks/>
          </p:cNvGrpSpPr>
          <p:nvPr/>
        </p:nvGrpSpPr>
        <p:grpSpPr bwMode="auto">
          <a:xfrm>
            <a:off x="2051650" y="2492870"/>
            <a:ext cx="779023" cy="526245"/>
            <a:chOff x="1194" y="1467"/>
            <a:chExt cx="1920" cy="1440"/>
          </a:xfrm>
        </p:grpSpPr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1639" y="1637"/>
              <a:ext cx="999" cy="862"/>
            </a:xfrm>
            <a:custGeom>
              <a:avLst/>
              <a:gdLst/>
              <a:ahLst/>
              <a:cxnLst>
                <a:cxn ang="0">
                  <a:pos x="878" y="1082"/>
                </a:cxn>
                <a:cxn ang="0">
                  <a:pos x="1192" y="877"/>
                </a:cxn>
                <a:cxn ang="0">
                  <a:pos x="1294" y="589"/>
                </a:cxn>
                <a:cxn ang="0">
                  <a:pos x="1205" y="321"/>
                </a:cxn>
                <a:cxn ang="0">
                  <a:pos x="1032" y="193"/>
                </a:cxn>
                <a:cxn ang="0">
                  <a:pos x="961" y="129"/>
                </a:cxn>
                <a:cxn ang="0">
                  <a:pos x="923" y="33"/>
                </a:cxn>
                <a:cxn ang="0">
                  <a:pos x="744" y="7"/>
                </a:cxn>
                <a:cxn ang="0">
                  <a:pos x="462" y="77"/>
                </a:cxn>
                <a:cxn ang="0">
                  <a:pos x="200" y="218"/>
                </a:cxn>
                <a:cxn ang="0">
                  <a:pos x="21" y="513"/>
                </a:cxn>
                <a:cxn ang="0">
                  <a:pos x="72" y="839"/>
                </a:cxn>
                <a:cxn ang="0">
                  <a:pos x="341" y="1076"/>
                </a:cxn>
                <a:cxn ang="0">
                  <a:pos x="878" y="1082"/>
                </a:cxn>
              </a:cxnLst>
              <a:rect l="0" t="0" r="r" b="b"/>
              <a:pathLst>
                <a:path w="1296" h="1119">
                  <a:moveTo>
                    <a:pt x="878" y="1082"/>
                  </a:moveTo>
                  <a:cubicBezTo>
                    <a:pt x="1020" y="1049"/>
                    <a:pt x="1123" y="959"/>
                    <a:pt x="1192" y="877"/>
                  </a:cubicBezTo>
                  <a:cubicBezTo>
                    <a:pt x="1261" y="795"/>
                    <a:pt x="1292" y="682"/>
                    <a:pt x="1294" y="589"/>
                  </a:cubicBezTo>
                  <a:cubicBezTo>
                    <a:pt x="1296" y="496"/>
                    <a:pt x="1249" y="387"/>
                    <a:pt x="1205" y="321"/>
                  </a:cubicBezTo>
                  <a:cubicBezTo>
                    <a:pt x="1161" y="255"/>
                    <a:pt x="1073" y="225"/>
                    <a:pt x="1032" y="193"/>
                  </a:cubicBezTo>
                  <a:cubicBezTo>
                    <a:pt x="991" y="161"/>
                    <a:pt x="979" y="156"/>
                    <a:pt x="961" y="129"/>
                  </a:cubicBezTo>
                  <a:cubicBezTo>
                    <a:pt x="943" y="102"/>
                    <a:pt x="959" y="53"/>
                    <a:pt x="923" y="33"/>
                  </a:cubicBezTo>
                  <a:cubicBezTo>
                    <a:pt x="887" y="13"/>
                    <a:pt x="821" y="0"/>
                    <a:pt x="744" y="7"/>
                  </a:cubicBezTo>
                  <a:cubicBezTo>
                    <a:pt x="667" y="14"/>
                    <a:pt x="553" y="42"/>
                    <a:pt x="462" y="77"/>
                  </a:cubicBezTo>
                  <a:cubicBezTo>
                    <a:pt x="371" y="112"/>
                    <a:pt x="273" y="145"/>
                    <a:pt x="200" y="218"/>
                  </a:cubicBezTo>
                  <a:cubicBezTo>
                    <a:pt x="127" y="291"/>
                    <a:pt x="42" y="410"/>
                    <a:pt x="21" y="513"/>
                  </a:cubicBezTo>
                  <a:cubicBezTo>
                    <a:pt x="0" y="616"/>
                    <a:pt x="19" y="745"/>
                    <a:pt x="72" y="839"/>
                  </a:cubicBezTo>
                  <a:cubicBezTo>
                    <a:pt x="125" y="933"/>
                    <a:pt x="201" y="1033"/>
                    <a:pt x="341" y="1076"/>
                  </a:cubicBezTo>
                  <a:cubicBezTo>
                    <a:pt x="481" y="1119"/>
                    <a:pt x="736" y="1115"/>
                    <a:pt x="878" y="108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43" name="Picture 19" descr="IntelInside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BFCF4"/>
                </a:clrFrom>
                <a:clrTo>
                  <a:srgbClr val="FBFCF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94" y="1467"/>
              <a:ext cx="1920" cy="1440"/>
            </a:xfrm>
            <a:prstGeom prst="rect">
              <a:avLst/>
            </a:prstGeom>
            <a:noFill/>
          </p:spPr>
        </p:pic>
        <p:grpSp>
          <p:nvGrpSpPr>
            <p:cNvPr id="44" name="Group 20"/>
            <p:cNvGrpSpPr>
              <a:grpSpLocks/>
            </p:cNvGrpSpPr>
            <p:nvPr/>
          </p:nvGrpSpPr>
          <p:grpSpPr bwMode="auto">
            <a:xfrm>
              <a:off x="1717" y="1670"/>
              <a:ext cx="573" cy="571"/>
              <a:chOff x="1232" y="1011"/>
              <a:chExt cx="573" cy="571"/>
            </a:xfrm>
          </p:grpSpPr>
          <p:sp>
            <p:nvSpPr>
              <p:cNvPr id="45" name="Freeform 21"/>
              <p:cNvSpPr>
                <a:spLocks/>
              </p:cNvSpPr>
              <p:nvPr/>
            </p:nvSpPr>
            <p:spPr bwMode="auto">
              <a:xfrm>
                <a:off x="1232" y="1011"/>
                <a:ext cx="573" cy="571"/>
              </a:xfrm>
              <a:custGeom>
                <a:avLst/>
                <a:gdLst/>
                <a:ahLst/>
                <a:cxnLst>
                  <a:cxn ang="0">
                    <a:pos x="114" y="701"/>
                  </a:cxn>
                  <a:cxn ang="0">
                    <a:pos x="300" y="579"/>
                  </a:cxn>
                  <a:cxn ang="0">
                    <a:pos x="473" y="566"/>
                  </a:cxn>
                  <a:cxn ang="0">
                    <a:pos x="703" y="393"/>
                  </a:cxn>
                  <a:cxn ang="0">
                    <a:pos x="710" y="54"/>
                  </a:cxn>
                  <a:cxn ang="0">
                    <a:pos x="498" y="67"/>
                  </a:cxn>
                  <a:cxn ang="0">
                    <a:pos x="274" y="150"/>
                  </a:cxn>
                  <a:cxn ang="0">
                    <a:pos x="31" y="336"/>
                  </a:cxn>
                  <a:cxn ang="0">
                    <a:pos x="114" y="701"/>
                  </a:cxn>
                </a:cxnLst>
                <a:rect l="0" t="0" r="r" b="b"/>
                <a:pathLst>
                  <a:path w="744" h="741">
                    <a:moveTo>
                      <a:pt x="114" y="701"/>
                    </a:moveTo>
                    <a:cubicBezTo>
                      <a:pt x="159" y="741"/>
                      <a:pt x="240" y="601"/>
                      <a:pt x="300" y="579"/>
                    </a:cubicBezTo>
                    <a:cubicBezTo>
                      <a:pt x="360" y="557"/>
                      <a:pt x="406" y="597"/>
                      <a:pt x="473" y="566"/>
                    </a:cubicBezTo>
                    <a:cubicBezTo>
                      <a:pt x="540" y="535"/>
                      <a:pt x="664" y="478"/>
                      <a:pt x="703" y="393"/>
                    </a:cubicBezTo>
                    <a:cubicBezTo>
                      <a:pt x="742" y="308"/>
                      <a:pt x="744" y="108"/>
                      <a:pt x="710" y="54"/>
                    </a:cubicBezTo>
                    <a:cubicBezTo>
                      <a:pt x="676" y="0"/>
                      <a:pt x="571" y="51"/>
                      <a:pt x="498" y="67"/>
                    </a:cubicBezTo>
                    <a:cubicBezTo>
                      <a:pt x="425" y="83"/>
                      <a:pt x="352" y="105"/>
                      <a:pt x="274" y="150"/>
                    </a:cubicBezTo>
                    <a:cubicBezTo>
                      <a:pt x="196" y="195"/>
                      <a:pt x="62" y="242"/>
                      <a:pt x="31" y="336"/>
                    </a:cubicBezTo>
                    <a:cubicBezTo>
                      <a:pt x="0" y="430"/>
                      <a:pt x="69" y="661"/>
                      <a:pt x="114" y="70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WordArt 22"/>
              <p:cNvSpPr>
                <a:spLocks noChangeArrowheads="1" noChangeShapeType="1" noTextEdit="1"/>
              </p:cNvSpPr>
              <p:nvPr/>
            </p:nvSpPr>
            <p:spPr bwMode="auto">
              <a:xfrm rot="-717399">
                <a:off x="1339" y="1085"/>
                <a:ext cx="380" cy="369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32056"/>
                  </a:avLst>
                </a:prstTxWarp>
              </a:bodyPr>
              <a:lstStyle/>
              <a:p>
                <a:pPr algn="ctr"/>
                <a:r>
                  <a:rPr 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33CC">
                        <a:alpha val="96001"/>
                      </a:srgbClr>
                    </a:solidFill>
                    <a:effectLst>
                      <a:outerShdw dist="53882" dir="2700000" algn="ctr" rotWithShape="0">
                        <a:srgbClr val="9999FF">
                          <a:alpha val="80000"/>
                        </a:srgbClr>
                      </a:outerShdw>
                    </a:effectLst>
                    <a:latin typeface="Comic Sans MS"/>
                  </a:rPr>
                  <a:t>Control</a:t>
                </a:r>
                <a:endParaRPr 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33CC">
                      <a:alpha val="96001"/>
                    </a:srgbClr>
                  </a:solidFill>
                  <a:effectLst>
                    <a:outerShdw dist="53882" dir="2700000" algn="ctr" rotWithShape="0">
                      <a:srgbClr val="9999FF">
                        <a:alpha val="80000"/>
                      </a:srgbClr>
                    </a:outerShdw>
                  </a:effectLst>
                  <a:latin typeface="Comic Sans MS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89750" y="895257"/>
            <a:ext cx="817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IBL has </a:t>
            </a:r>
            <a:r>
              <a:rPr lang="en-US" dirty="0" smtClean="0">
                <a:solidFill>
                  <a:srgbClr val="FF0000"/>
                </a:solidFill>
              </a:rPr>
              <a:t>2 redundant CO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systems</a:t>
            </a:r>
            <a:r>
              <a:rPr lang="en-US" dirty="0" smtClean="0"/>
              <a:t>, in case of failure it swaps transparent to the other system. </a:t>
            </a:r>
            <a:r>
              <a:rPr lang="en-US" dirty="0" smtClean="0">
                <a:solidFill>
                  <a:srgbClr val="FF0000"/>
                </a:solidFill>
              </a:rPr>
              <a:t>Detector is minimal affected </a:t>
            </a:r>
            <a:r>
              <a:rPr lang="en-US" dirty="0" smtClean="0"/>
              <a:t>(small temperature fluctuation)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33761" y="3457601"/>
            <a:ext cx="936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System A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96843" y="3353411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System B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29892" y="3274422"/>
            <a:ext cx="869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Controls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93166" y="1638127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Accumulator 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5164" y="3478169"/>
            <a:ext cx="1050288" cy="307777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Front view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25164" y="5777312"/>
            <a:ext cx="986167" cy="307777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Rear view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5400000">
            <a:off x="7827102" y="3096774"/>
            <a:ext cx="1225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Transfer line 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6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CMS upgrade pixel cooling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1456" y="1304764"/>
            <a:ext cx="4101024" cy="27289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Replacement and upgrade of current pixel detector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15kW @ -20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Very long serial lines with relative high heat flux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29600" y="6245225"/>
            <a:ext cx="4572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4AAAA53-33E4-4136-A7F3-804EC546C16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923" y="2894615"/>
            <a:ext cx="4308653" cy="343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847" y="989196"/>
            <a:ext cx="2994677" cy="18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410" y="1009322"/>
            <a:ext cx="563357" cy="561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6200000" flipH="1">
            <a:off x="1633729" y="2262835"/>
            <a:ext cx="1442313" cy="79125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004048" y="3969060"/>
            <a:ext cx="3528392" cy="2888940"/>
            <a:chOff x="5655449" y="1828800"/>
            <a:chExt cx="2189950" cy="1996289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3122" r="27704"/>
            <a:stretch>
              <a:fillRect/>
            </a:stretch>
          </p:blipFill>
          <p:spPr bwMode="auto">
            <a:xfrm>
              <a:off x="5655449" y="1828800"/>
              <a:ext cx="1552175" cy="1996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3FAF3"/>
                </a:clrFrom>
                <a:clrTo>
                  <a:srgbClr val="F3FAF3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56279" y="1905993"/>
              <a:ext cx="689120" cy="920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Box 11"/>
          <p:cNvSpPr txBox="1"/>
          <p:nvPr/>
        </p:nvSpPr>
        <p:spPr>
          <a:xfrm rot="19955354">
            <a:off x="5754153" y="5941625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B-PIX (Barrel)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24328" y="5373216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F-PIX </a:t>
            </a:r>
          </a:p>
          <a:p>
            <a:r>
              <a:rPr lang="en-US" dirty="0" smtClean="0"/>
              <a:t>(Forward)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310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 pixel plant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38D41B-5571-4CB7-B8ED-235C484725EC}" type="datetime1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11266" name="Picture 2" descr="Image result for cms pixel co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48" y="1288973"/>
            <a:ext cx="8262652" cy="413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979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8800" dirty="0" smtClean="0"/>
              <a:t>Practicum</a:t>
            </a:r>
            <a:endParaRPr lang="en-GB" sz="8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3139807"/>
            <a:ext cx="8229600" cy="2986356"/>
          </a:xfrm>
        </p:spPr>
        <p:txBody>
          <a:bodyPr>
            <a:normAutofit/>
          </a:bodyPr>
          <a:lstStyle/>
          <a:p>
            <a:r>
              <a:rPr lang="en-GB" sz="3600" dirty="0" smtClean="0"/>
              <a:t>Let’s build a CO2 cooling machine!!!</a:t>
            </a:r>
            <a:endParaRPr lang="en-GB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7C351F-9DE6-4F87-8B1A-F86C692328BE}" type="datetime1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665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 descr="Image result for sca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1" y="5678238"/>
            <a:ext cx="1881985" cy="1099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Blow system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sp>
        <p:nvSpPr>
          <p:cNvPr id="10" name="Freeform 9"/>
          <p:cNvSpPr/>
          <p:nvPr/>
        </p:nvSpPr>
        <p:spPr>
          <a:xfrm flipV="1">
            <a:off x="2549025" y="2535727"/>
            <a:ext cx="3780213" cy="438061"/>
          </a:xfrm>
          <a:custGeom>
            <a:avLst/>
            <a:gdLst>
              <a:gd name="connsiteX0" fmla="*/ 0 w 4731026"/>
              <a:gd name="connsiteY0" fmla="*/ 11786 h 727054"/>
              <a:gd name="connsiteX1" fmla="*/ 516835 w 4731026"/>
              <a:gd name="connsiteY1" fmla="*/ 457059 h 727054"/>
              <a:gd name="connsiteX2" fmla="*/ 1057524 w 4731026"/>
              <a:gd name="connsiteY2" fmla="*/ 258277 h 727054"/>
              <a:gd name="connsiteX3" fmla="*/ 1804946 w 4731026"/>
              <a:gd name="connsiteY3" fmla="*/ 274179 h 727054"/>
              <a:gd name="connsiteX4" fmla="*/ 1860605 w 4731026"/>
              <a:gd name="connsiteY4" fmla="*/ 647891 h 727054"/>
              <a:gd name="connsiteX5" fmla="*/ 2425148 w 4731026"/>
              <a:gd name="connsiteY5" fmla="*/ 679696 h 727054"/>
              <a:gd name="connsiteX6" fmla="*/ 2703444 w 4731026"/>
              <a:gd name="connsiteY6" fmla="*/ 107202 h 727054"/>
              <a:gd name="connsiteX7" fmla="*/ 3411110 w 4731026"/>
              <a:gd name="connsiteY7" fmla="*/ 27689 h 727054"/>
              <a:gd name="connsiteX8" fmla="*/ 3466769 w 4731026"/>
              <a:gd name="connsiteY8" fmla="*/ 433205 h 727054"/>
              <a:gd name="connsiteX9" fmla="*/ 3792772 w 4731026"/>
              <a:gd name="connsiteY9" fmla="*/ 568378 h 727054"/>
              <a:gd name="connsiteX10" fmla="*/ 4134678 w 4731026"/>
              <a:gd name="connsiteY10" fmla="*/ 178764 h 727054"/>
              <a:gd name="connsiteX11" fmla="*/ 4381169 w 4731026"/>
              <a:gd name="connsiteY11" fmla="*/ 19738 h 727054"/>
              <a:gd name="connsiteX12" fmla="*/ 4731026 w 4731026"/>
              <a:gd name="connsiteY12" fmla="*/ 305984 h 727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31026" h="727054">
                <a:moveTo>
                  <a:pt x="0" y="11786"/>
                </a:moveTo>
                <a:cubicBezTo>
                  <a:pt x="170290" y="213881"/>
                  <a:pt x="340581" y="415977"/>
                  <a:pt x="516835" y="457059"/>
                </a:cubicBezTo>
                <a:cubicBezTo>
                  <a:pt x="693089" y="498141"/>
                  <a:pt x="842839" y="288757"/>
                  <a:pt x="1057524" y="258277"/>
                </a:cubicBezTo>
                <a:cubicBezTo>
                  <a:pt x="1272209" y="227797"/>
                  <a:pt x="1671099" y="209243"/>
                  <a:pt x="1804946" y="274179"/>
                </a:cubicBezTo>
                <a:cubicBezTo>
                  <a:pt x="1938793" y="339115"/>
                  <a:pt x="1757238" y="580305"/>
                  <a:pt x="1860605" y="647891"/>
                </a:cubicBezTo>
                <a:cubicBezTo>
                  <a:pt x="1963972" y="715477"/>
                  <a:pt x="2284675" y="769811"/>
                  <a:pt x="2425148" y="679696"/>
                </a:cubicBezTo>
                <a:cubicBezTo>
                  <a:pt x="2565621" y="589581"/>
                  <a:pt x="2539117" y="215870"/>
                  <a:pt x="2703444" y="107202"/>
                </a:cubicBezTo>
                <a:cubicBezTo>
                  <a:pt x="2867771" y="-1466"/>
                  <a:pt x="3283889" y="-26645"/>
                  <a:pt x="3411110" y="27689"/>
                </a:cubicBezTo>
                <a:cubicBezTo>
                  <a:pt x="3538331" y="82023"/>
                  <a:pt x="3403159" y="343090"/>
                  <a:pt x="3466769" y="433205"/>
                </a:cubicBezTo>
                <a:cubicBezTo>
                  <a:pt x="3530379" y="523320"/>
                  <a:pt x="3681454" y="610785"/>
                  <a:pt x="3792772" y="568378"/>
                </a:cubicBezTo>
                <a:cubicBezTo>
                  <a:pt x="3904090" y="525971"/>
                  <a:pt x="4036612" y="270204"/>
                  <a:pt x="4134678" y="178764"/>
                </a:cubicBezTo>
                <a:cubicBezTo>
                  <a:pt x="4232744" y="87324"/>
                  <a:pt x="4281778" y="-1465"/>
                  <a:pt x="4381169" y="19738"/>
                </a:cubicBezTo>
                <a:cubicBezTo>
                  <a:pt x="4480560" y="40941"/>
                  <a:pt x="4672717" y="252975"/>
                  <a:pt x="4731026" y="30598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57873" y="3658461"/>
            <a:ext cx="577947" cy="79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Image result for ss-ss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1050392" y="2678932"/>
            <a:ext cx="2097889" cy="174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pressure dial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820" y="1906321"/>
            <a:ext cx="736941" cy="95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CO2 BOTTL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0554" y="3206072"/>
            <a:ext cx="2940286" cy="294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/>
          <p:cNvCxnSpPr>
            <a:endCxn id="4100" idx="2"/>
          </p:cNvCxnSpPr>
          <p:nvPr/>
        </p:nvCxnSpPr>
        <p:spPr>
          <a:xfrm flipV="1">
            <a:off x="1704290" y="2857213"/>
            <a:ext cx="1" cy="34885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704291" y="2973788"/>
            <a:ext cx="844734" cy="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173972" y="2682783"/>
            <a:ext cx="1" cy="34885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329238" y="2817948"/>
            <a:ext cx="844734" cy="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4" name="Picture 8" descr="Manual valve / male / stainless steel / integral 14DKM4 SWAGELOK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38012">
            <a:off x="6817240" y="2771931"/>
            <a:ext cx="1318426" cy="131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Image result for pressure dial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209" y="1803865"/>
            <a:ext cx="736941" cy="95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7090166" y="3880237"/>
            <a:ext cx="4294" cy="9303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6" name="Picture 10" descr="Image result for power suppl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209" y="4599187"/>
            <a:ext cx="2544330" cy="150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reeform 19"/>
          <p:cNvSpPr/>
          <p:nvPr/>
        </p:nvSpPr>
        <p:spPr>
          <a:xfrm>
            <a:off x="4460130" y="2846567"/>
            <a:ext cx="423165" cy="2878372"/>
          </a:xfrm>
          <a:custGeom>
            <a:avLst/>
            <a:gdLst>
              <a:gd name="connsiteX0" fmla="*/ 48260 w 423165"/>
              <a:gd name="connsiteY0" fmla="*/ 2878372 h 2878372"/>
              <a:gd name="connsiteX1" fmla="*/ 135724 w 423165"/>
              <a:gd name="connsiteY1" fmla="*/ 2472856 h 2878372"/>
              <a:gd name="connsiteX2" fmla="*/ 8503 w 423165"/>
              <a:gd name="connsiteY2" fmla="*/ 1510748 h 2878372"/>
              <a:gd name="connsiteX3" fmla="*/ 421971 w 423165"/>
              <a:gd name="connsiteY3" fmla="*/ 882595 h 2878372"/>
              <a:gd name="connsiteX4" fmla="*/ 135724 w 423165"/>
              <a:gd name="connsiteY4" fmla="*/ 166977 h 2878372"/>
              <a:gd name="connsiteX5" fmla="*/ 183432 w 423165"/>
              <a:gd name="connsiteY5" fmla="*/ 0 h 287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3165" h="2878372">
                <a:moveTo>
                  <a:pt x="48260" y="2878372"/>
                </a:moveTo>
                <a:cubicBezTo>
                  <a:pt x="95305" y="2789582"/>
                  <a:pt x="142350" y="2700793"/>
                  <a:pt x="135724" y="2472856"/>
                </a:cubicBezTo>
                <a:cubicBezTo>
                  <a:pt x="129098" y="2244919"/>
                  <a:pt x="-39205" y="1775791"/>
                  <a:pt x="8503" y="1510748"/>
                </a:cubicBezTo>
                <a:cubicBezTo>
                  <a:pt x="56211" y="1245705"/>
                  <a:pt x="400768" y="1106557"/>
                  <a:pt x="421971" y="882595"/>
                </a:cubicBezTo>
                <a:cubicBezTo>
                  <a:pt x="443174" y="658633"/>
                  <a:pt x="175480" y="314076"/>
                  <a:pt x="135724" y="166977"/>
                </a:cubicBezTo>
                <a:cubicBezTo>
                  <a:pt x="95968" y="19878"/>
                  <a:pt x="139700" y="9939"/>
                  <a:pt x="183432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2751151" y="2790908"/>
            <a:ext cx="1583539" cy="2949934"/>
          </a:xfrm>
          <a:custGeom>
            <a:avLst/>
            <a:gdLst>
              <a:gd name="connsiteX0" fmla="*/ 1550505 w 1583539"/>
              <a:gd name="connsiteY0" fmla="*/ 2949934 h 2949934"/>
              <a:gd name="connsiteX1" fmla="*/ 1574359 w 1583539"/>
              <a:gd name="connsiteY1" fmla="*/ 2456953 h 2949934"/>
              <a:gd name="connsiteX2" fmla="*/ 1415332 w 1583539"/>
              <a:gd name="connsiteY2" fmla="*/ 1971923 h 2949934"/>
              <a:gd name="connsiteX3" fmla="*/ 1335819 w 1583539"/>
              <a:gd name="connsiteY3" fmla="*/ 1439186 h 2949934"/>
              <a:gd name="connsiteX4" fmla="*/ 978011 w 1583539"/>
              <a:gd name="connsiteY4" fmla="*/ 1129085 h 2949934"/>
              <a:gd name="connsiteX5" fmla="*/ 333955 w 1583539"/>
              <a:gd name="connsiteY5" fmla="*/ 731520 h 2949934"/>
              <a:gd name="connsiteX6" fmla="*/ 254442 w 1583539"/>
              <a:gd name="connsiteY6" fmla="*/ 413468 h 2949934"/>
              <a:gd name="connsiteX7" fmla="*/ 0 w 1583539"/>
              <a:gd name="connsiteY7" fmla="*/ 0 h 294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83539" h="2949934">
                <a:moveTo>
                  <a:pt x="1550505" y="2949934"/>
                </a:moveTo>
                <a:cubicBezTo>
                  <a:pt x="1573696" y="2784944"/>
                  <a:pt x="1596888" y="2619955"/>
                  <a:pt x="1574359" y="2456953"/>
                </a:cubicBezTo>
                <a:cubicBezTo>
                  <a:pt x="1551830" y="2293951"/>
                  <a:pt x="1455089" y="2141551"/>
                  <a:pt x="1415332" y="1971923"/>
                </a:cubicBezTo>
                <a:cubicBezTo>
                  <a:pt x="1375575" y="1802295"/>
                  <a:pt x="1408706" y="1579659"/>
                  <a:pt x="1335819" y="1439186"/>
                </a:cubicBezTo>
                <a:cubicBezTo>
                  <a:pt x="1262932" y="1298713"/>
                  <a:pt x="1144988" y="1247029"/>
                  <a:pt x="978011" y="1129085"/>
                </a:cubicBezTo>
                <a:cubicBezTo>
                  <a:pt x="811034" y="1011141"/>
                  <a:pt x="454550" y="850789"/>
                  <a:pt x="333955" y="731520"/>
                </a:cubicBezTo>
                <a:cubicBezTo>
                  <a:pt x="213360" y="612251"/>
                  <a:pt x="310101" y="535388"/>
                  <a:pt x="254442" y="413468"/>
                </a:cubicBezTo>
                <a:cubicBezTo>
                  <a:pt x="198783" y="291548"/>
                  <a:pt x="99391" y="145774"/>
                  <a:pt x="0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4304059" y="2941983"/>
            <a:ext cx="1947582" cy="3138256"/>
          </a:xfrm>
          <a:custGeom>
            <a:avLst/>
            <a:gdLst>
              <a:gd name="connsiteX0" fmla="*/ 21451 w 1947582"/>
              <a:gd name="connsiteY0" fmla="*/ 2790907 h 3138256"/>
              <a:gd name="connsiteX1" fmla="*/ 53256 w 1947582"/>
              <a:gd name="connsiteY1" fmla="*/ 3053300 h 3138256"/>
              <a:gd name="connsiteX2" fmla="*/ 482626 w 1947582"/>
              <a:gd name="connsiteY2" fmla="*/ 3132814 h 3138256"/>
              <a:gd name="connsiteX3" fmla="*/ 609847 w 1947582"/>
              <a:gd name="connsiteY3" fmla="*/ 2926080 h 3138256"/>
              <a:gd name="connsiteX4" fmla="*/ 729117 w 1947582"/>
              <a:gd name="connsiteY4" fmla="*/ 2393342 h 3138256"/>
              <a:gd name="connsiteX5" fmla="*/ 888143 w 1947582"/>
              <a:gd name="connsiteY5" fmla="*/ 1248354 h 3138256"/>
              <a:gd name="connsiteX6" fmla="*/ 1412929 w 1947582"/>
              <a:gd name="connsiteY6" fmla="*/ 644055 h 3138256"/>
              <a:gd name="connsiteX7" fmla="*/ 1921812 w 1947582"/>
              <a:gd name="connsiteY7" fmla="*/ 365760 h 3138256"/>
              <a:gd name="connsiteX8" fmla="*/ 1826397 w 1947582"/>
              <a:gd name="connsiteY8" fmla="*/ 0 h 313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7582" h="3138256">
                <a:moveTo>
                  <a:pt x="21451" y="2790907"/>
                </a:moveTo>
                <a:cubicBezTo>
                  <a:pt x="-1078" y="2893611"/>
                  <a:pt x="-23606" y="2996316"/>
                  <a:pt x="53256" y="3053300"/>
                </a:cubicBezTo>
                <a:cubicBezTo>
                  <a:pt x="130118" y="3110284"/>
                  <a:pt x="389861" y="3154017"/>
                  <a:pt x="482626" y="3132814"/>
                </a:cubicBezTo>
                <a:cubicBezTo>
                  <a:pt x="575391" y="3111611"/>
                  <a:pt x="568765" y="3049325"/>
                  <a:pt x="609847" y="2926080"/>
                </a:cubicBezTo>
                <a:cubicBezTo>
                  <a:pt x="650929" y="2802835"/>
                  <a:pt x="682734" y="2672963"/>
                  <a:pt x="729117" y="2393342"/>
                </a:cubicBezTo>
                <a:cubicBezTo>
                  <a:pt x="775500" y="2113721"/>
                  <a:pt x="774174" y="1539902"/>
                  <a:pt x="888143" y="1248354"/>
                </a:cubicBezTo>
                <a:cubicBezTo>
                  <a:pt x="1002112" y="956806"/>
                  <a:pt x="1240651" y="791154"/>
                  <a:pt x="1412929" y="644055"/>
                </a:cubicBezTo>
                <a:cubicBezTo>
                  <a:pt x="1585207" y="496956"/>
                  <a:pt x="1852901" y="473102"/>
                  <a:pt x="1921812" y="365760"/>
                </a:cubicBezTo>
                <a:cubicBezTo>
                  <a:pt x="1990723" y="258417"/>
                  <a:pt x="1908560" y="129208"/>
                  <a:pt x="1826397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08" name="Picture 12" descr="Image result for fluke temperature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784" y="467025"/>
            <a:ext cx="2089144" cy="1566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Freeform 25"/>
          <p:cNvSpPr/>
          <p:nvPr/>
        </p:nvSpPr>
        <p:spPr>
          <a:xfrm>
            <a:off x="2558072" y="213425"/>
            <a:ext cx="1211889" cy="2675415"/>
          </a:xfrm>
          <a:custGeom>
            <a:avLst/>
            <a:gdLst>
              <a:gd name="connsiteX0" fmla="*/ 1179041 w 1211889"/>
              <a:gd name="connsiteY0" fmla="*/ 255702 h 2675415"/>
              <a:gd name="connsiteX1" fmla="*/ 1155187 w 1211889"/>
              <a:gd name="connsiteY1" fmla="*/ 25114 h 2675415"/>
              <a:gd name="connsiteX2" fmla="*/ 654255 w 1211889"/>
              <a:gd name="connsiteY2" fmla="*/ 144384 h 2675415"/>
              <a:gd name="connsiteX3" fmla="*/ 89712 w 1211889"/>
              <a:gd name="connsiteY3" fmla="*/ 1249615 h 2675415"/>
              <a:gd name="connsiteX4" fmla="*/ 2248 w 1211889"/>
              <a:gd name="connsiteY4" fmla="*/ 2450262 h 2675415"/>
              <a:gd name="connsiteX5" fmla="*/ 97664 w 1211889"/>
              <a:gd name="connsiteY5" fmla="*/ 2672898 h 267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1889" h="2675415">
                <a:moveTo>
                  <a:pt x="1179041" y="255702"/>
                </a:moveTo>
                <a:cubicBezTo>
                  <a:pt x="1210846" y="149684"/>
                  <a:pt x="1242651" y="43667"/>
                  <a:pt x="1155187" y="25114"/>
                </a:cubicBezTo>
                <a:cubicBezTo>
                  <a:pt x="1067723" y="6561"/>
                  <a:pt x="831834" y="-59699"/>
                  <a:pt x="654255" y="144384"/>
                </a:cubicBezTo>
                <a:cubicBezTo>
                  <a:pt x="476676" y="348467"/>
                  <a:pt x="198380" y="865302"/>
                  <a:pt x="89712" y="1249615"/>
                </a:cubicBezTo>
                <a:cubicBezTo>
                  <a:pt x="-18956" y="1633928"/>
                  <a:pt x="923" y="2213048"/>
                  <a:pt x="2248" y="2450262"/>
                </a:cubicBezTo>
                <a:cubicBezTo>
                  <a:pt x="3573" y="2687476"/>
                  <a:pt x="50618" y="2680187"/>
                  <a:pt x="97664" y="2672898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reeform 26"/>
          <p:cNvSpPr/>
          <p:nvPr/>
        </p:nvSpPr>
        <p:spPr>
          <a:xfrm>
            <a:off x="2881145" y="305552"/>
            <a:ext cx="776455" cy="2389940"/>
          </a:xfrm>
          <a:custGeom>
            <a:avLst/>
            <a:gdLst>
              <a:gd name="connsiteX0" fmla="*/ 776455 w 776455"/>
              <a:gd name="connsiteY0" fmla="*/ 171526 h 2389940"/>
              <a:gd name="connsiteX1" fmla="*/ 665137 w 776455"/>
              <a:gd name="connsiteY1" fmla="*/ 12500 h 2389940"/>
              <a:gd name="connsiteX2" fmla="*/ 227815 w 776455"/>
              <a:gd name="connsiteY2" fmla="*/ 465725 h 2389940"/>
              <a:gd name="connsiteX3" fmla="*/ 5178 w 776455"/>
              <a:gd name="connsiteY3" fmla="*/ 1745885 h 2389940"/>
              <a:gd name="connsiteX4" fmla="*/ 92643 w 776455"/>
              <a:gd name="connsiteY4" fmla="*/ 2389940 h 238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455" h="2389940">
                <a:moveTo>
                  <a:pt x="776455" y="171526"/>
                </a:moveTo>
                <a:cubicBezTo>
                  <a:pt x="766516" y="67496"/>
                  <a:pt x="756577" y="-36533"/>
                  <a:pt x="665137" y="12500"/>
                </a:cubicBezTo>
                <a:cubicBezTo>
                  <a:pt x="573697" y="61533"/>
                  <a:pt x="337808" y="176828"/>
                  <a:pt x="227815" y="465725"/>
                </a:cubicBezTo>
                <a:cubicBezTo>
                  <a:pt x="117822" y="754623"/>
                  <a:pt x="27707" y="1425182"/>
                  <a:pt x="5178" y="1745885"/>
                </a:cubicBezTo>
                <a:cubicBezTo>
                  <a:pt x="-17351" y="2066588"/>
                  <a:pt x="37646" y="2228264"/>
                  <a:pt x="92643" y="238994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4174435" y="363299"/>
            <a:ext cx="1749287" cy="2538927"/>
          </a:xfrm>
          <a:custGeom>
            <a:avLst/>
            <a:gdLst>
              <a:gd name="connsiteX0" fmla="*/ 0 w 1749287"/>
              <a:gd name="connsiteY0" fmla="*/ 137633 h 2538927"/>
              <a:gd name="connsiteX1" fmla="*/ 71562 w 1749287"/>
              <a:gd name="connsiteY1" fmla="*/ 2461 h 2538927"/>
              <a:gd name="connsiteX2" fmla="*/ 429370 w 1749287"/>
              <a:gd name="connsiteY2" fmla="*/ 241000 h 2538927"/>
              <a:gd name="connsiteX3" fmla="*/ 1407381 w 1749287"/>
              <a:gd name="connsiteY3" fmla="*/ 1568868 h 2538927"/>
              <a:gd name="connsiteX4" fmla="*/ 1749287 w 1749287"/>
              <a:gd name="connsiteY4" fmla="*/ 2538927 h 253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287" h="2538927">
                <a:moveTo>
                  <a:pt x="0" y="137633"/>
                </a:moveTo>
                <a:cubicBezTo>
                  <a:pt x="0" y="61433"/>
                  <a:pt x="0" y="-14767"/>
                  <a:pt x="71562" y="2461"/>
                </a:cubicBezTo>
                <a:cubicBezTo>
                  <a:pt x="143124" y="19689"/>
                  <a:pt x="206734" y="-20068"/>
                  <a:pt x="429370" y="241000"/>
                </a:cubicBezTo>
                <a:cubicBezTo>
                  <a:pt x="652006" y="502068"/>
                  <a:pt x="1187395" y="1185880"/>
                  <a:pt x="1407381" y="1568868"/>
                </a:cubicBezTo>
                <a:cubicBezTo>
                  <a:pt x="1627367" y="1951856"/>
                  <a:pt x="1688327" y="2245391"/>
                  <a:pt x="1749287" y="2538927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4036714" y="216817"/>
            <a:ext cx="2213011" cy="2613847"/>
          </a:xfrm>
          <a:custGeom>
            <a:avLst/>
            <a:gdLst>
              <a:gd name="connsiteX0" fmla="*/ 34354 w 2213011"/>
              <a:gd name="connsiteY0" fmla="*/ 268213 h 2613847"/>
              <a:gd name="connsiteX1" fmla="*/ 58208 w 2213011"/>
              <a:gd name="connsiteY1" fmla="*/ 29673 h 2613847"/>
              <a:gd name="connsiteX2" fmla="*/ 575043 w 2213011"/>
              <a:gd name="connsiteY2" fmla="*/ 101235 h 2613847"/>
              <a:gd name="connsiteX3" fmla="*/ 1322465 w 2213011"/>
              <a:gd name="connsiteY3" fmla="*/ 904317 h 2613847"/>
              <a:gd name="connsiteX4" fmla="*/ 2213011 w 2213011"/>
              <a:gd name="connsiteY4" fmla="*/ 2613847 h 2613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3011" h="2613847">
                <a:moveTo>
                  <a:pt x="34354" y="268213"/>
                </a:moveTo>
                <a:cubicBezTo>
                  <a:pt x="1223" y="162858"/>
                  <a:pt x="-31907" y="57503"/>
                  <a:pt x="58208" y="29673"/>
                </a:cubicBezTo>
                <a:cubicBezTo>
                  <a:pt x="148323" y="1843"/>
                  <a:pt x="364333" y="-44539"/>
                  <a:pt x="575043" y="101235"/>
                </a:cubicBezTo>
                <a:cubicBezTo>
                  <a:pt x="785753" y="247009"/>
                  <a:pt x="1049470" y="485548"/>
                  <a:pt x="1322465" y="904317"/>
                </a:cubicBezTo>
                <a:cubicBezTo>
                  <a:pt x="1595460" y="1323086"/>
                  <a:pt x="1904235" y="1968466"/>
                  <a:pt x="2213011" y="2613847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3879748" y="51112"/>
            <a:ext cx="4890324" cy="4943322"/>
          </a:xfrm>
          <a:custGeom>
            <a:avLst/>
            <a:gdLst>
              <a:gd name="connsiteX0" fmla="*/ 56148 w 4890324"/>
              <a:gd name="connsiteY0" fmla="*/ 418015 h 4943322"/>
              <a:gd name="connsiteX1" fmla="*/ 40245 w 4890324"/>
              <a:gd name="connsiteY1" fmla="*/ 139719 h 4943322"/>
              <a:gd name="connsiteX2" fmla="*/ 509372 w 4890324"/>
              <a:gd name="connsiteY2" fmla="*/ 20450 h 4943322"/>
              <a:gd name="connsiteX3" fmla="*/ 1813386 w 4890324"/>
              <a:gd name="connsiteY3" fmla="*/ 553187 h 4943322"/>
              <a:gd name="connsiteX4" fmla="*/ 3157156 w 4890324"/>
              <a:gd name="connsiteY4" fmla="*/ 1308561 h 4943322"/>
              <a:gd name="connsiteX5" fmla="*/ 4572489 w 4890324"/>
              <a:gd name="connsiteY5" fmla="*/ 1666370 h 4943322"/>
              <a:gd name="connsiteX6" fmla="*/ 4834882 w 4890324"/>
              <a:gd name="connsiteY6" fmla="*/ 4258495 h 4943322"/>
              <a:gd name="connsiteX7" fmla="*/ 3769407 w 4890324"/>
              <a:gd name="connsiteY7" fmla="*/ 4934356 h 4943322"/>
              <a:gd name="connsiteX8" fmla="*/ 3236669 w 4890324"/>
              <a:gd name="connsiteY8" fmla="*/ 4584498 h 4943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90324" h="4943322">
                <a:moveTo>
                  <a:pt x="56148" y="418015"/>
                </a:moveTo>
                <a:cubicBezTo>
                  <a:pt x="10428" y="311997"/>
                  <a:pt x="-35292" y="205980"/>
                  <a:pt x="40245" y="139719"/>
                </a:cubicBezTo>
                <a:cubicBezTo>
                  <a:pt x="115782" y="73458"/>
                  <a:pt x="213849" y="-48461"/>
                  <a:pt x="509372" y="20450"/>
                </a:cubicBezTo>
                <a:cubicBezTo>
                  <a:pt x="804895" y="89361"/>
                  <a:pt x="1372089" y="338502"/>
                  <a:pt x="1813386" y="553187"/>
                </a:cubicBezTo>
                <a:cubicBezTo>
                  <a:pt x="2254683" y="767872"/>
                  <a:pt x="2697306" y="1123031"/>
                  <a:pt x="3157156" y="1308561"/>
                </a:cubicBezTo>
                <a:cubicBezTo>
                  <a:pt x="3617006" y="1494091"/>
                  <a:pt x="4292868" y="1174714"/>
                  <a:pt x="4572489" y="1666370"/>
                </a:cubicBezTo>
                <a:cubicBezTo>
                  <a:pt x="4852110" y="2158026"/>
                  <a:pt x="4968729" y="3713831"/>
                  <a:pt x="4834882" y="4258495"/>
                </a:cubicBezTo>
                <a:cubicBezTo>
                  <a:pt x="4701035" y="4803159"/>
                  <a:pt x="4035776" y="4880022"/>
                  <a:pt x="3769407" y="4934356"/>
                </a:cubicBezTo>
                <a:cubicBezTo>
                  <a:pt x="3503038" y="4988690"/>
                  <a:pt x="3369853" y="4786594"/>
                  <a:pt x="3236669" y="4584498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239023" y="264939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+</a:t>
            </a:r>
            <a:endParaRPr lang="en-GB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864090" y="2672853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-</a:t>
            </a:r>
            <a:endParaRPr lang="en-GB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901193" y="2809449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-</a:t>
            </a:r>
            <a:endParaRPr lang="en-GB" sz="2400" b="1" dirty="0"/>
          </a:p>
        </p:txBody>
      </p:sp>
      <p:pic>
        <p:nvPicPr>
          <p:cNvPr id="4110" name="Picture 14" descr="Image result for spray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1" b="14109"/>
          <a:stretch/>
        </p:blipFill>
        <p:spPr bwMode="auto">
          <a:xfrm rot="15346769">
            <a:off x="5964265" y="5317490"/>
            <a:ext cx="2119773" cy="72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131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C55B37-429A-4E72-AE9B-22FD1FD533BA}" type="datetime1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8196" name="Picture 4" descr="Image result for co2 mollier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40" y="661864"/>
            <a:ext cx="8174438" cy="587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0316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B2393C2-9D27-4C13-ADB5-CA3C4E2DBCD0}" type="datetime1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364755"/>
              </p:ext>
            </p:extLst>
          </p:nvPr>
        </p:nvGraphicFramePr>
        <p:xfrm>
          <a:off x="0" y="-388"/>
          <a:ext cx="9143998" cy="68583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20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998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620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878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Temperature (C)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Pressure (bar)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Density (kg/m3)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Enthalpy liquid (J/g)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Enthalpy gas (J/g)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Latent heat (J/g)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Joule-Thomson (K/bar)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VQ from 20'C expansion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0.5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1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1.5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2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2.5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-53.115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86.796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431.65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344.854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2.5073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49.55%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86.99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173.98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260.97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347.96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434.95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-49.369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1152.2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94.191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432.87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338.679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2.3962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48.27%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87.6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175.2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262.8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350.4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-46.005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1139.6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100.87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433.86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332.99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2.3031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47.09%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88.095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176.19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264.285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352.38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440.475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-42.941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1127.9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106.99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434.65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327.66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2.2235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45.99%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88.49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176.98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265.47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353.96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442.45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-40.122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1116.9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112.66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435.3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322.64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2.1542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44.94%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88.815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177.63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266.445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355.26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444.075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-37.504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1106.5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117.95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435.81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317.86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2.0929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43.96%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178.14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267.21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356.28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445.35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-35.057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1096.7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122.93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436.22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313.29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2.0381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43.01%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89.275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178.55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267.825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357.1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446.375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-32.757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1087.2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127.65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436.54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308.89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1.9886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42.09%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89.435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178.87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268.305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357.74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447.175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-30.583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1078.2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132.13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436.77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304.64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1.9436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41.21%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179.1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268.65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358.2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447.75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-28.521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1069.5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136.41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436.93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300.52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1.9023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40.35%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89.63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179.26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268.89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358.52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448.15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-26.557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140.52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437.02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296.5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1.8642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39.51%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89.675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179.35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269.025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358.7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448.375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-24.682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1052.8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144.46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437.06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292.6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1.8288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38.69%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89.695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179.39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269.085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358.78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448.475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-22.886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1044.8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148.27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437.04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288.77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1.7957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37.88%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89.685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179.37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269.055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358.74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448.425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-21.162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1037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151.95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436.97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285.02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1.7646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37.09%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179.3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268.95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358.6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448.25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-19.503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1029.4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155.52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436.85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281.33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1.7353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36.31%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89.59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179.18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268.77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358.36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447.95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-17.903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1021.9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158.99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436.69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277.7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1.7075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35.53%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89.51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179.02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268.53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358.04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447.55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-16.359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1014.5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162.36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436.49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274.13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1.6811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34.77%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89.41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178.82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268.23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357.64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447.05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-14.864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1007.3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165.64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436.25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270.61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1.656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34.01%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178.58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267.87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357.16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446.45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-13.417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1000.2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168.85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435.97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267.12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1.6321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33.25%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178.3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267.45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356.6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445.75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-12.013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993.2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171.98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435.66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263.68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1.6091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32.50%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88.995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177.99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266.985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355.98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444.975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-10.65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986.27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175.05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435.32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260.27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1.5872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31.74%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88.825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177.65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266.475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355.3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444.125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-9.3243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979.42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178.06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434.94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256.88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1.5661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30.99%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88.635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177.27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265.905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354.54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443.175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-8.0342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972.64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181.01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434.53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253.52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1.5457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30.24%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88.43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176.86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265.29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353.72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442.15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-6.7775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965.92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183.9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434.08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250.18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1.5261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29.49%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88.205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176.41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264.615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352.82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441.025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-5.5521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959.25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186.75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433.61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246.86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1.5072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28.73%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87.97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175.94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263.91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351.88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439.85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-4.3564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952.63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189.56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433.11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243.55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1.4888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27.97%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87.72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175.44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263.16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350.88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438.6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-3.1886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946.05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192.32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432.57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240.25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1.471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27.20%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87.45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174.9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262.35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349.8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437.25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-2.0474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939.5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195.05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432.01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236.96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1.4537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26.43%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87.17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174.34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261.51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348.68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435.85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-0.93132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932.97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197.74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431.42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233.68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1.4368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25.65%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86.875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173.75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260.625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347.5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434.375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0.16082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926.47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200.39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430.8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230.41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1.4203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24.86%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86.565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173.13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259.695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346.26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432.825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1.2302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919.98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203.02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430.15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227.13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1.4041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24.06%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86.24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172.48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258.72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344.96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431.2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95954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2.2778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913.5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205.62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429.47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223.85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1.3883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23.25%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85.9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171.8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257.7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343.6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429.5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1192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B2393C2-9D27-4C13-ADB5-CA3C4E2DBCD0}" type="datetime1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292466"/>
              </p:ext>
            </p:extLst>
          </p:nvPr>
        </p:nvGraphicFramePr>
        <p:xfrm>
          <a:off x="-14465" y="0"/>
          <a:ext cx="9158460" cy="68579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3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017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6305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714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Temperature (C)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Pressure (bar)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Density (kg/m3)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Enthalpy liquid (J/g)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Enthalpy gas (J/g)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Latent heat (J/g)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Joule-Thomson (K/bar)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VQ from 20'C expansion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0.5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1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1.5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2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Max Heatload @ 2.5 g/s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3.3047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907.02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208.19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428.76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220.57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1.3727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22.43%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85.545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171.09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256.635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342.18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427.725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4.3117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900.54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210.74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428.02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217.28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1.3574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21.60%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85.175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170.35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255.525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340.7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425.875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5.2997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894.05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213.27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427.25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213.98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1.3423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20.75%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84.79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169.58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254.37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339.16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423.95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6.2695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887.54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215.78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426.44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210.66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1.3275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19.89%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84.385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168.77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253.155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337.54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421.925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7.2218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881.02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218.28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425.61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207.33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1.3127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19.00%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83.97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167.94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251.91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335.88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419.85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8.1574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874.47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220.75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424.74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203.99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1.2981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18.10%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83.535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167.07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250.605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334.14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417.675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9.0767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867.89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223.22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423.84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200.62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1.2836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17.17%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83.085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166.17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249.255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332.34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415.425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9.9804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861.27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225.68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422.9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197.22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1.2692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16.22%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82.615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165.23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247.845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330.46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413.075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10.869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854.6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228.12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421.93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193.81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1.2548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15.25%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82.13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164.26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246.39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328.52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410.65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11.743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847.88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230.56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420.92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190.36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1.2405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14.24%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81.625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163.25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244.875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326.5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408.125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12.604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841.1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419.88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186.88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1.2261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13.20%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81.105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162.21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243.315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324.42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405.525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13.45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834.25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235.43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418.79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183.36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1.2118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12.13%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80.56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161.12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241.68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322.24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402.8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14.284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827.32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237.87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417.66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179.79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1.1974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11.01%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79.995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159.99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239.985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319.98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399.975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15.105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820.3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240.3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416.48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176.18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1.1829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9.86%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79.405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158.81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238.215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317.62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397.025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15.913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813.18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242.74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415.26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172.52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1.1682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8.65%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78.795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157.59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236.385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315.18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393.975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16.71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805.96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245.19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413.99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168.8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1.1535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7.39%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78.16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156.32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234.48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312.64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390.8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17.495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798.61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247.65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412.66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165.01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1.1386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6.07%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77.495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154.99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232.485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309.98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387.475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18.269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791.13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250.13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411.28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161.15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1.1234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4.68%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76.805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153.61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230.415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307.22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384.025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19.031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783.49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252.62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409.83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157.21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1.108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3.21%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76.08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152.16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228.24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304.32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380.4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19.783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775.69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255.13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408.32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153.19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1.0923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1.66%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75.325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150.65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225.975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301.3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376.625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20.525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767.69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257.67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406.73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149.06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1.0762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0.00%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74.53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149.06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223.59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298.12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372.65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21.256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59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759.48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260.24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405.07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144.83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1.0598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21.978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751.03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262.85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403.32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140.47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1.0429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22.69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742.31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265.49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401.47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135.98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1.0254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23.392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733.26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268.19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399.52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131.33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1.0074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24.084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723.84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270.96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397.44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126.48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0.98865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24.768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713.99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273.79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395.22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121.43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0.9691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25.442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703.62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276.72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392.84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116.12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0.94861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26.108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692.62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279.76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390.27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110.51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0.92701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26.765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680.85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282.95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387.47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104.52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0.90405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27.413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668.1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286.32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384.37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98.05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0.87939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28.052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654.08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289.93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380.9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90.97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0.85253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28.683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70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638.31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293.88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376.91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83.03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0.82261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ctr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5559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Processor cooling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B30DD38-98B9-481D-B8EA-B4C6A98A19F5}" type="datetime1">
              <a:rPr lang="en-GB" smtClean="0"/>
              <a:t>05/02/2018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2050" name="Picture 2" descr="http://files.tested.com/photos/2013/04/05/56-47249-cooler-1365199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57" y="630756"/>
            <a:ext cx="200025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game pc cool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348" y="3530851"/>
            <a:ext cx="3755939" cy="290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game pc cool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13" y="3487033"/>
            <a:ext cx="2906436" cy="290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45273" y="948593"/>
            <a:ext cx="55415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limit of processor speed </a:t>
            </a:r>
            <a:r>
              <a:rPr lang="en-GB" dirty="0" smtClean="0"/>
              <a:t>is by the </a:t>
            </a:r>
            <a:r>
              <a:rPr lang="en-GB" dirty="0" smtClean="0">
                <a:solidFill>
                  <a:srgbClr val="FF0000"/>
                </a:solidFill>
              </a:rPr>
              <a:t>temperature,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faster</a:t>
            </a:r>
            <a:r>
              <a:rPr lang="en-GB" dirty="0" smtClean="0"/>
              <a:t> processors need </a:t>
            </a:r>
            <a:r>
              <a:rPr lang="en-GB" dirty="0" smtClean="0">
                <a:solidFill>
                  <a:srgbClr val="FF0000"/>
                </a:solidFill>
              </a:rPr>
              <a:t>better cooling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Same problem with detectors, but we don’t want the usual processor cooling in our detector.</a:t>
            </a:r>
          </a:p>
          <a:p>
            <a:endParaRPr lang="en-GB" dirty="0"/>
          </a:p>
          <a:p>
            <a:r>
              <a:rPr lang="en-GB" dirty="0" smtClean="0"/>
              <a:t>We need something </a:t>
            </a:r>
            <a:r>
              <a:rPr lang="en-GB" dirty="0" smtClean="0">
                <a:solidFill>
                  <a:srgbClr val="FF0000"/>
                </a:solidFill>
              </a:rPr>
              <a:t>much smaller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rgbClr val="FF0000"/>
                </a:solidFill>
              </a:rPr>
              <a:t>much lighter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2052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Silicon detector cooling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72E7FAF-6126-40BC-AA7D-BE5B91B863DA}" type="datetime1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4098" name="Picture 2" descr="Image result for cms  track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8" y="1131682"/>
            <a:ext cx="4602264" cy="321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2462543" y="1729212"/>
            <a:ext cx="2670773" cy="78765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23850" y="1259725"/>
            <a:ext cx="36004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silicon tracker need to be cold &lt;-10’C, otherwise the silicon will get damaged due to radiation.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038832" y="2705126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Silicon get damaged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7024057" y="3903430"/>
            <a:ext cx="282090" cy="3785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3365" y="4305108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Silicon produces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more heat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7015688" y="3057236"/>
            <a:ext cx="282090" cy="2704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3506" y="3284270"/>
            <a:ext cx="1666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Silicon is not cold enough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7015688" y="5009735"/>
            <a:ext cx="282090" cy="3785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84512" y="5388245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Silicon gets warmer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Curved Left Arrow 11"/>
          <p:cNvSpPr/>
          <p:nvPr/>
        </p:nvSpPr>
        <p:spPr>
          <a:xfrm rot="20902121" flipV="1">
            <a:off x="8094982" y="3490398"/>
            <a:ext cx="873557" cy="2058920"/>
          </a:xfrm>
          <a:prstGeom prst="curvedLeftArrow">
            <a:avLst>
              <a:gd name="adj1" fmla="val 10257"/>
              <a:gd name="adj2" fmla="val 28116"/>
              <a:gd name="adj3" fmla="val 208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rgbClr val="FF0000"/>
              </a:solidFill>
            </a:endParaRPr>
          </a:p>
        </p:txBody>
      </p:sp>
      <p:pic>
        <p:nvPicPr>
          <p:cNvPr id="4100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7351" y="4346075"/>
            <a:ext cx="3517002" cy="233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14781" y="4687874"/>
            <a:ext cx="153683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Silicon layers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7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Image result for cms  cer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4356083"/>
            <a:ext cx="2273300" cy="152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C0A5710E-CD9A-45D5-8F4B-497B822EBA8C}" type="datetime3">
              <a:rPr lang="en-US" altLang="en-US"/>
              <a:pPr/>
              <a:t>5 February 2018</a:t>
            </a:fld>
            <a:endParaRPr lang="en-US" alt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bverlaat@nikhef.nl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B4E80-986C-40E8-8AAD-B2097BA5D66A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 smtClean="0"/>
              <a:t>Detector </a:t>
            </a:r>
            <a:r>
              <a:rPr lang="en-US" altLang="en-US" sz="4000" dirty="0"/>
              <a:t>cooling</a:t>
            </a:r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94587" y="1138297"/>
            <a:ext cx="4181475" cy="452596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 dirty="0"/>
              <a:t>Detectors generate a substantial amount of waste heat, just putting it in a cold environment is not enough. </a:t>
            </a:r>
          </a:p>
          <a:p>
            <a:pPr>
              <a:lnSpc>
                <a:spcPct val="90000"/>
              </a:lnSpc>
            </a:pPr>
            <a:endParaRPr lang="en-US" altLang="en-US" sz="2000" dirty="0"/>
          </a:p>
          <a:p>
            <a:pPr>
              <a:lnSpc>
                <a:spcPct val="90000"/>
              </a:lnSpc>
            </a:pPr>
            <a:r>
              <a:rPr lang="en-US" altLang="en-US" sz="2000" dirty="0"/>
              <a:t>Heat must be removed at the heat source and transferred to the cooling machine</a:t>
            </a:r>
            <a:r>
              <a:rPr lang="en-US" altLang="en-US" sz="20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en-US" sz="1600" dirty="0" smtClean="0"/>
              <a:t>Like the advanced processor cooling systems</a:t>
            </a:r>
            <a:endParaRPr lang="en-US" altLang="en-US" sz="1600" dirty="0"/>
          </a:p>
          <a:p>
            <a:pPr>
              <a:lnSpc>
                <a:spcPct val="90000"/>
              </a:lnSpc>
            </a:pPr>
            <a:endParaRPr lang="en-US" altLang="en-US" sz="2000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Just like a processor, the heat must be cooled close to the silicon detector</a:t>
            </a:r>
            <a:endParaRPr lang="en-US" altLang="en-US" sz="2000" dirty="0"/>
          </a:p>
        </p:txBody>
      </p:sp>
      <p:pic>
        <p:nvPicPr>
          <p:cNvPr id="2068" name="Picture 20" descr="MV4-8UC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859" y="1506057"/>
            <a:ext cx="2588641" cy="242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Picture 29" descr="MV4-8UC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5" y="4262438"/>
            <a:ext cx="1974850" cy="184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1" name="AutoShape 33"/>
          <p:cNvSpPr>
            <a:spLocks noChangeArrowheads="1"/>
          </p:cNvSpPr>
          <p:nvPr/>
        </p:nvSpPr>
        <p:spPr bwMode="auto">
          <a:xfrm>
            <a:off x="5761038" y="4826000"/>
            <a:ext cx="1727200" cy="56991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5149E9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>
                <a:solidFill>
                  <a:srgbClr val="FFFF00"/>
                </a:solidFill>
              </a:rPr>
              <a:t>Heat</a:t>
            </a:r>
          </a:p>
        </p:txBody>
      </p:sp>
      <p:pic>
        <p:nvPicPr>
          <p:cNvPr id="5122" name="Picture 2" descr="Image result for cms  cer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825" y="1931490"/>
            <a:ext cx="1787413" cy="119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3" name="Freeform 25"/>
          <p:cNvSpPr>
            <a:spLocks/>
          </p:cNvSpPr>
          <p:nvPr/>
        </p:nvSpPr>
        <p:spPr bwMode="auto">
          <a:xfrm>
            <a:off x="5287963" y="1467293"/>
            <a:ext cx="2456884" cy="2120942"/>
          </a:xfrm>
          <a:custGeom>
            <a:avLst/>
            <a:gdLst>
              <a:gd name="T0" fmla="*/ 0 w 2219"/>
              <a:gd name="T1" fmla="*/ 2298 h 2298"/>
              <a:gd name="T2" fmla="*/ 1038 w 2219"/>
              <a:gd name="T3" fmla="*/ 1067 h 2298"/>
              <a:gd name="T4" fmla="*/ 2219 w 2219"/>
              <a:gd name="T5" fmla="*/ 0 h 2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19" h="2298">
                <a:moveTo>
                  <a:pt x="0" y="2298"/>
                </a:moveTo>
                <a:cubicBezTo>
                  <a:pt x="334" y="1874"/>
                  <a:pt x="668" y="1450"/>
                  <a:pt x="1038" y="1067"/>
                </a:cubicBezTo>
                <a:cubicBezTo>
                  <a:pt x="1408" y="684"/>
                  <a:pt x="2019" y="153"/>
                  <a:pt x="2219" y="0"/>
                </a:cubicBezTo>
              </a:path>
            </a:pathLst>
          </a:custGeom>
          <a:noFill/>
          <a:ln w="76200" cmpd="sng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4" name="Freeform 26"/>
          <p:cNvSpPr>
            <a:spLocks/>
          </p:cNvSpPr>
          <p:nvPr/>
        </p:nvSpPr>
        <p:spPr bwMode="auto">
          <a:xfrm>
            <a:off x="5547049" y="1441450"/>
            <a:ext cx="2178976" cy="2047106"/>
          </a:xfrm>
          <a:custGeom>
            <a:avLst/>
            <a:gdLst>
              <a:gd name="T0" fmla="*/ 0 w 1968"/>
              <a:gd name="T1" fmla="*/ 0 h 2218"/>
              <a:gd name="T2" fmla="*/ 650 w 1968"/>
              <a:gd name="T3" fmla="*/ 1254 h 2218"/>
              <a:gd name="T4" fmla="*/ 1968 w 1968"/>
              <a:gd name="T5" fmla="*/ 2218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68" h="2218">
                <a:moveTo>
                  <a:pt x="0" y="0"/>
                </a:moveTo>
                <a:cubicBezTo>
                  <a:pt x="161" y="442"/>
                  <a:pt x="322" y="884"/>
                  <a:pt x="650" y="1254"/>
                </a:cubicBezTo>
                <a:cubicBezTo>
                  <a:pt x="978" y="1624"/>
                  <a:pt x="1473" y="1921"/>
                  <a:pt x="1968" y="2218"/>
                </a:cubicBezTo>
              </a:path>
            </a:pathLst>
          </a:custGeom>
          <a:noFill/>
          <a:ln w="76200" cmpd="sng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11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Boiling water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333B13-59EC-4D43-9581-6CFFD1BEB8C1}" type="datetime1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1026" name="Picture 2" descr="Image result for aardappels ko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47" y="1047271"/>
            <a:ext cx="3192422" cy="213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ardappels aanbrande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7" t="8382" r="8552" b="23962"/>
          <a:stretch/>
        </p:blipFill>
        <p:spPr bwMode="auto">
          <a:xfrm>
            <a:off x="3843433" y="1016963"/>
            <a:ext cx="2418030" cy="218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koken in de berg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09" y="3679543"/>
            <a:ext cx="3812491" cy="285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boiling temperature as function of heigh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444" y="3834431"/>
            <a:ext cx="4458356" cy="297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lated 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046" y="768185"/>
            <a:ext cx="1969754" cy="238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8821" y="1260760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Boiling at 100’C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789597" y="109363"/>
            <a:ext cx="2055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Dry-out, potatoes are burning at high temperature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854510" y="3205358"/>
            <a:ext cx="2145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Fast boiling (115’C) under pressure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5303520" y="4484914"/>
            <a:ext cx="61741" cy="87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279360" y="4211537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6200949" y="5103905"/>
            <a:ext cx="61741" cy="87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176789" y="4830528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4515839" y="3764603"/>
            <a:ext cx="61741" cy="87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491679" y="349122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541966" y="3825562"/>
            <a:ext cx="697753" cy="659352"/>
          </a:xfrm>
          <a:prstGeom prst="line">
            <a:avLst/>
          </a:prstGeom>
          <a:ln w="19050">
            <a:solidFill>
              <a:srgbClr val="FF66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15448" y="3675892"/>
            <a:ext cx="1910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Slow cooking (90’C) in the mountains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206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Liquid and evaporative cooling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6CADF74-53B3-4DB4-9635-79A0692A4BAE}" type="datetime1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 rot="10800000">
            <a:off x="508083" y="5108670"/>
            <a:ext cx="1203352" cy="473063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rgbClr val="FF0000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696487" y="5108670"/>
            <a:ext cx="3206439" cy="473063"/>
          </a:xfrm>
          <a:prstGeom prst="rect">
            <a:avLst/>
          </a:prstGeom>
          <a:gradFill flip="none" rotWithShape="1">
            <a:gsLst>
              <a:gs pos="0">
                <a:srgbClr val="B35D74"/>
              </a:gs>
              <a:gs pos="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rgbClr val="FF0000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00612" y="2136854"/>
            <a:ext cx="4387367" cy="105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 rot="10800000">
            <a:off x="500611" y="2242648"/>
            <a:ext cx="4387367" cy="473063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rgbClr val="FF0000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00612" y="2715711"/>
            <a:ext cx="4387367" cy="105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0" name="Picture 2" descr="Image result for fire white backgroun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60" y="2498631"/>
            <a:ext cx="1620530" cy="65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 result for fire white backgroun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029" y="2498631"/>
            <a:ext cx="1620530" cy="65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fire white backgroun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449" y="2498631"/>
            <a:ext cx="1620530" cy="65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63052" y="2291269"/>
            <a:ext cx="1204035" cy="3222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Flow</a:t>
            </a:r>
            <a:endParaRPr lang="en-GB" dirty="0"/>
          </a:p>
        </p:txBody>
      </p:sp>
      <p:sp>
        <p:nvSpPr>
          <p:cNvPr id="21" name="Right Arrow 20"/>
          <p:cNvSpPr/>
          <p:nvPr/>
        </p:nvSpPr>
        <p:spPr>
          <a:xfrm>
            <a:off x="85898" y="5198405"/>
            <a:ext cx="1204035" cy="3222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Flow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00612" y="1370821"/>
            <a:ext cx="4387367" cy="5707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00612" y="1370822"/>
            <a:ext cx="0" cy="6683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-55649" y="1568783"/>
            <a:ext cx="896541" cy="215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Temperature</a:t>
            </a:r>
            <a:endParaRPr lang="en-GB" sz="1100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515559" y="4311603"/>
            <a:ext cx="1140288" cy="5035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515559" y="4244453"/>
            <a:ext cx="0" cy="6683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200000">
            <a:off x="-120825" y="4470653"/>
            <a:ext cx="896541" cy="215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Temperature</a:t>
            </a:r>
            <a:endParaRPr lang="en-GB" sz="11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661867" y="4307405"/>
            <a:ext cx="2677006" cy="16683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1653673" y="5503818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1729888" y="5478490"/>
            <a:ext cx="78898" cy="95359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1824893" y="5492241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1891503" y="5470561"/>
            <a:ext cx="78898" cy="95359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1988050" y="5462716"/>
            <a:ext cx="84002" cy="97532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233113" y="5194924"/>
            <a:ext cx="119226" cy="128272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2206992" y="5451711"/>
            <a:ext cx="118125" cy="113096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320641" y="5304984"/>
            <a:ext cx="167657" cy="148742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2" descr="Image result for fire white backgroun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380" y="5400322"/>
            <a:ext cx="1620530" cy="65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Oval 52"/>
          <p:cNvSpPr/>
          <p:nvPr/>
        </p:nvSpPr>
        <p:spPr>
          <a:xfrm>
            <a:off x="2149414" y="5487741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2077210" y="5487741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2107413" y="5367147"/>
            <a:ext cx="84002" cy="97532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2205003" y="5331372"/>
            <a:ext cx="84002" cy="97532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1971597" y="5310599"/>
            <a:ext cx="118125" cy="113096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2666183" y="5496665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2431871" y="5488670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2333523" y="5467203"/>
            <a:ext cx="84002" cy="97532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2502273" y="5142287"/>
            <a:ext cx="484455" cy="284838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2488477" y="5408796"/>
            <a:ext cx="167657" cy="148742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2737927" y="5457599"/>
            <a:ext cx="118125" cy="113096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2693138" y="5425497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2877246" y="5457599"/>
            <a:ext cx="84002" cy="97532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3105577" y="5479542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979864" y="5484699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3047210" y="5484520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3167969" y="5470561"/>
            <a:ext cx="68634" cy="83623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3028342" y="5133814"/>
            <a:ext cx="752346" cy="351453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2947787" y="5362256"/>
            <a:ext cx="118125" cy="113096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3273489" y="5501412"/>
            <a:ext cx="68126" cy="52733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3354027" y="5507515"/>
            <a:ext cx="68126" cy="52733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3501790" y="5492228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3439200" y="5490764"/>
            <a:ext cx="55589" cy="72507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3578812" y="5473405"/>
            <a:ext cx="68634" cy="83623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3675458" y="5504158"/>
            <a:ext cx="68126" cy="52733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3751105" y="5503729"/>
            <a:ext cx="68126" cy="52733"/>
          </a:xfrm>
          <a:prstGeom prst="ellips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71" name="Freeform 7170"/>
          <p:cNvSpPr/>
          <p:nvPr/>
        </p:nvSpPr>
        <p:spPr>
          <a:xfrm>
            <a:off x="3845432" y="5083196"/>
            <a:ext cx="1054249" cy="487588"/>
          </a:xfrm>
          <a:custGeom>
            <a:avLst/>
            <a:gdLst>
              <a:gd name="connsiteX0" fmla="*/ 1277004 w 1277004"/>
              <a:gd name="connsiteY0" fmla="*/ 537528 h 542435"/>
              <a:gd name="connsiteX1" fmla="*/ 909058 w 1277004"/>
              <a:gd name="connsiteY1" fmla="*/ 537528 h 542435"/>
              <a:gd name="connsiteX2" fmla="*/ 450037 w 1277004"/>
              <a:gd name="connsiteY2" fmla="*/ 486525 h 542435"/>
              <a:gd name="connsiteX3" fmla="*/ 93020 w 1277004"/>
              <a:gd name="connsiteY3" fmla="*/ 428237 h 542435"/>
              <a:gd name="connsiteX4" fmla="*/ 1945 w 1277004"/>
              <a:gd name="connsiteY4" fmla="*/ 206012 h 542435"/>
              <a:gd name="connsiteX5" fmla="*/ 151309 w 1277004"/>
              <a:gd name="connsiteY5" fmla="*/ 111293 h 542435"/>
              <a:gd name="connsiteX6" fmla="*/ 395392 w 1277004"/>
              <a:gd name="connsiteY6" fmla="*/ 53005 h 542435"/>
              <a:gd name="connsiteX7" fmla="*/ 1273361 w 1277004"/>
              <a:gd name="connsiteY7" fmla="*/ 23861 h 54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77004" h="542435">
                <a:moveTo>
                  <a:pt x="1277004" y="537528"/>
                </a:moveTo>
                <a:cubicBezTo>
                  <a:pt x="1161945" y="541778"/>
                  <a:pt x="1046886" y="546029"/>
                  <a:pt x="909058" y="537528"/>
                </a:cubicBezTo>
                <a:cubicBezTo>
                  <a:pt x="771230" y="529027"/>
                  <a:pt x="586043" y="504740"/>
                  <a:pt x="450037" y="486525"/>
                </a:cubicBezTo>
                <a:cubicBezTo>
                  <a:pt x="314031" y="468310"/>
                  <a:pt x="167702" y="474989"/>
                  <a:pt x="93020" y="428237"/>
                </a:cubicBezTo>
                <a:cubicBezTo>
                  <a:pt x="18338" y="381485"/>
                  <a:pt x="-7770" y="258836"/>
                  <a:pt x="1945" y="206012"/>
                </a:cubicBezTo>
                <a:cubicBezTo>
                  <a:pt x="11660" y="153188"/>
                  <a:pt x="85734" y="136794"/>
                  <a:pt x="151309" y="111293"/>
                </a:cubicBezTo>
                <a:cubicBezTo>
                  <a:pt x="216883" y="85792"/>
                  <a:pt x="208383" y="67577"/>
                  <a:pt x="395392" y="53005"/>
                </a:cubicBezTo>
                <a:cubicBezTo>
                  <a:pt x="582401" y="38433"/>
                  <a:pt x="1141605" y="-38071"/>
                  <a:pt x="1273361" y="23861"/>
                </a:cubicBezTo>
              </a:path>
            </a:pathLst>
          </a:cu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08085" y="5002876"/>
            <a:ext cx="4387367" cy="105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08085" y="5581733"/>
            <a:ext cx="4387367" cy="105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2" descr="Image result for fire white backgroun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42" y="5392243"/>
            <a:ext cx="1620530" cy="65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Image result for fire white backgroun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922" y="5364653"/>
            <a:ext cx="1620530" cy="65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9" name="Straight Connector 78"/>
          <p:cNvCxnSpPr/>
          <p:nvPr/>
        </p:nvCxnSpPr>
        <p:spPr>
          <a:xfrm flipV="1">
            <a:off x="4303731" y="4148070"/>
            <a:ext cx="481695" cy="3368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7" idx="2"/>
          </p:cNvCxnSpPr>
          <p:nvPr/>
        </p:nvCxnSpPr>
        <p:spPr>
          <a:xfrm flipV="1">
            <a:off x="500609" y="1058112"/>
            <a:ext cx="4387369" cy="6186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21222254">
            <a:off x="3586244" y="1497602"/>
            <a:ext cx="601080" cy="331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Fluid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 rot="21222254">
            <a:off x="1789226" y="1133959"/>
            <a:ext cx="975492" cy="331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Tube wall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 flipV="1">
            <a:off x="527247" y="4048928"/>
            <a:ext cx="1126426" cy="4409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9" name="Freeform 7168"/>
          <p:cNvSpPr/>
          <p:nvPr/>
        </p:nvSpPr>
        <p:spPr>
          <a:xfrm rot="21325544">
            <a:off x="1682086" y="3932637"/>
            <a:ext cx="3077101" cy="493166"/>
          </a:xfrm>
          <a:custGeom>
            <a:avLst/>
            <a:gdLst>
              <a:gd name="connsiteX0" fmla="*/ 0 w 3727269"/>
              <a:gd name="connsiteY0" fmla="*/ 0 h 548640"/>
              <a:gd name="connsiteX1" fmla="*/ 0 w 3727269"/>
              <a:gd name="connsiteY1" fmla="*/ 0 h 548640"/>
              <a:gd name="connsiteX2" fmla="*/ 0 w 3727269"/>
              <a:gd name="connsiteY2" fmla="*/ 252548 h 548640"/>
              <a:gd name="connsiteX3" fmla="*/ 2360023 w 3727269"/>
              <a:gd name="connsiteY3" fmla="*/ 548640 h 548640"/>
              <a:gd name="connsiteX4" fmla="*/ 3248297 w 3727269"/>
              <a:gd name="connsiteY4" fmla="*/ 461554 h 548640"/>
              <a:gd name="connsiteX5" fmla="*/ 3727269 w 3727269"/>
              <a:gd name="connsiteY5" fmla="*/ 69668 h 548640"/>
              <a:gd name="connsiteX0" fmla="*/ 0 w 3727269"/>
              <a:gd name="connsiteY0" fmla="*/ 0 h 548640"/>
              <a:gd name="connsiteX1" fmla="*/ 0 w 3727269"/>
              <a:gd name="connsiteY1" fmla="*/ 0 h 548640"/>
              <a:gd name="connsiteX2" fmla="*/ 0 w 3727269"/>
              <a:gd name="connsiteY2" fmla="*/ 252548 h 548640"/>
              <a:gd name="connsiteX3" fmla="*/ 2360023 w 3727269"/>
              <a:gd name="connsiteY3" fmla="*/ 548640 h 548640"/>
              <a:gd name="connsiteX4" fmla="*/ 3239589 w 3727269"/>
              <a:gd name="connsiteY4" fmla="*/ 418011 h 548640"/>
              <a:gd name="connsiteX5" fmla="*/ 3727269 w 3727269"/>
              <a:gd name="connsiteY5" fmla="*/ 69668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27269" h="548640">
                <a:moveTo>
                  <a:pt x="0" y="0"/>
                </a:moveTo>
                <a:lnTo>
                  <a:pt x="0" y="0"/>
                </a:lnTo>
                <a:lnTo>
                  <a:pt x="0" y="252548"/>
                </a:lnTo>
                <a:lnTo>
                  <a:pt x="2360023" y="548640"/>
                </a:lnTo>
                <a:lnTo>
                  <a:pt x="3239589" y="418011"/>
                </a:lnTo>
                <a:lnTo>
                  <a:pt x="3727269" y="69668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 rot="309972">
            <a:off x="3568111" y="4437475"/>
            <a:ext cx="601080" cy="331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Fluid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 rot="229935">
            <a:off x="2272233" y="4008665"/>
            <a:ext cx="975492" cy="331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Tube wall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172" name="TextBox 7171"/>
          <p:cNvSpPr txBox="1"/>
          <p:nvPr/>
        </p:nvSpPr>
        <p:spPr>
          <a:xfrm>
            <a:off x="4068836" y="5171558"/>
            <a:ext cx="823409" cy="331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Bubbles</a:t>
            </a:r>
            <a:endParaRPr lang="en-GB" dirty="0"/>
          </a:p>
        </p:txBody>
      </p:sp>
      <p:sp>
        <p:nvSpPr>
          <p:cNvPr id="7173" name="Left Brace 7172"/>
          <p:cNvSpPr/>
          <p:nvPr/>
        </p:nvSpPr>
        <p:spPr>
          <a:xfrm rot="5611677">
            <a:off x="2471198" y="3045141"/>
            <a:ext cx="520165" cy="1943263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74" name="TextBox 7173"/>
          <p:cNvSpPr txBox="1"/>
          <p:nvPr/>
        </p:nvSpPr>
        <p:spPr>
          <a:xfrm>
            <a:off x="2055963" y="3502895"/>
            <a:ext cx="1626701" cy="331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Best performance</a:t>
            </a:r>
            <a:endParaRPr lang="en-GB" dirty="0"/>
          </a:p>
        </p:txBody>
      </p:sp>
      <p:sp>
        <p:nvSpPr>
          <p:cNvPr id="85" name="Rectangle 84"/>
          <p:cNvSpPr/>
          <p:nvPr/>
        </p:nvSpPr>
        <p:spPr>
          <a:xfrm>
            <a:off x="2155495" y="2660747"/>
            <a:ext cx="2693133" cy="1453173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Text Box 9"/>
          <p:cNvSpPr txBox="1">
            <a:spLocks noChangeArrowheads="1"/>
          </p:cNvSpPr>
          <p:nvPr/>
        </p:nvSpPr>
        <p:spPr bwMode="auto">
          <a:xfrm>
            <a:off x="5496456" y="1931109"/>
            <a:ext cx="3488224" cy="231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 </a:t>
            </a:r>
            <a:r>
              <a:rPr lang="ru-RU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section of </a:t>
            </a:r>
            <a:r>
              <a:rPr lang="en-GB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ATLAS stave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7" name="Picture 8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83" y="2427466"/>
            <a:ext cx="4491171" cy="1919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2791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 the boiling temperature depends on the pressure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F487997-CDA7-41E3-B692-0AA3FD660D57}" type="datetime1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B. Verlaat</a:t>
            </a:r>
            <a:endParaRPr lang="en-GB" dirty="0"/>
          </a:p>
        </p:txBody>
      </p:sp>
      <p:pic>
        <p:nvPicPr>
          <p:cNvPr id="2050" name="Picture 2" descr="Image result for kooktemperatuur vs hoog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7" y="1320437"/>
            <a:ext cx="40005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115902" y="2943498"/>
            <a:ext cx="1924594" cy="87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40496" y="2943498"/>
            <a:ext cx="0" cy="12540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64395" y="2943498"/>
            <a:ext cx="0" cy="363294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559559" y="3335047"/>
            <a:ext cx="124724" cy="178280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6633" y="4626053"/>
            <a:ext cx="3947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can make 20’C water boil and freeze, just by lowering the pressure</a:t>
            </a:r>
            <a:endParaRPr lang="en-GB" dirty="0"/>
          </a:p>
        </p:txBody>
      </p:sp>
      <p:pic>
        <p:nvPicPr>
          <p:cNvPr id="2052" name="Picture 4" descr="Image result for co2 phase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990" y="1320437"/>
            <a:ext cx="4296336" cy="356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830038" y="944351"/>
            <a:ext cx="1492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Water (H2O)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56127" y="5588837"/>
            <a:ext cx="7001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But we cannot go lower than 0’C, we need another fluid which can do this =&gt; </a:t>
            </a:r>
            <a:r>
              <a:rPr lang="en-GB" dirty="0" err="1" smtClean="0"/>
              <a:t>Carbondioxide</a:t>
            </a:r>
            <a:r>
              <a:rPr lang="en-GB" dirty="0" smtClean="0"/>
              <a:t> (CO2)</a:t>
            </a:r>
            <a:endParaRPr lang="en-GB" dirty="0"/>
          </a:p>
        </p:txBody>
      </p:sp>
      <p:sp>
        <p:nvSpPr>
          <p:cNvPr id="20" name="Freeform 19"/>
          <p:cNvSpPr/>
          <p:nvPr/>
        </p:nvSpPr>
        <p:spPr>
          <a:xfrm>
            <a:off x="6422065" y="2200940"/>
            <a:ext cx="2009554" cy="1913860"/>
          </a:xfrm>
          <a:custGeom>
            <a:avLst/>
            <a:gdLst>
              <a:gd name="connsiteX0" fmla="*/ 0 w 2009554"/>
              <a:gd name="connsiteY0" fmla="*/ 1913860 h 1913860"/>
              <a:gd name="connsiteX1" fmla="*/ 744279 w 2009554"/>
              <a:gd name="connsiteY1" fmla="*/ 1573618 h 1913860"/>
              <a:gd name="connsiteX2" fmla="*/ 1435395 w 2009554"/>
              <a:gd name="connsiteY2" fmla="*/ 882502 h 1913860"/>
              <a:gd name="connsiteX3" fmla="*/ 2009554 w 2009554"/>
              <a:gd name="connsiteY3" fmla="*/ 0 h 1913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554" h="1913860">
                <a:moveTo>
                  <a:pt x="0" y="1913860"/>
                </a:moveTo>
                <a:cubicBezTo>
                  <a:pt x="252523" y="1829685"/>
                  <a:pt x="505047" y="1745511"/>
                  <a:pt x="744279" y="1573618"/>
                </a:cubicBezTo>
                <a:cubicBezTo>
                  <a:pt x="983511" y="1401725"/>
                  <a:pt x="1224516" y="1144772"/>
                  <a:pt x="1435395" y="882502"/>
                </a:cubicBezTo>
                <a:cubicBezTo>
                  <a:pt x="1646274" y="620232"/>
                  <a:pt x="1827914" y="310116"/>
                  <a:pt x="2009554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6422065" y="4114800"/>
            <a:ext cx="0" cy="112705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31619" y="2200940"/>
            <a:ext cx="0" cy="314456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422065" y="5160315"/>
            <a:ext cx="20095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41972" y="4890926"/>
            <a:ext cx="1989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Detector cooling range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311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Pressure-Enthalpy diagram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-5684" y="908235"/>
            <a:ext cx="8447935" cy="5711466"/>
            <a:chOff x="-5684" y="908235"/>
            <a:chExt cx="9117312" cy="5711466"/>
          </a:xfrm>
        </p:grpSpPr>
        <p:pic>
          <p:nvPicPr>
            <p:cNvPr id="3074" name="Picture 2" descr="Image result for co2 pressure enthalpy diagram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1" r="14332" b="10258"/>
            <a:stretch/>
          </p:blipFill>
          <p:spPr bwMode="auto">
            <a:xfrm>
              <a:off x="606057" y="908235"/>
              <a:ext cx="6858000" cy="4929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50041" y="2420300"/>
              <a:ext cx="659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100</a:t>
              </a:r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9177" y="591265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0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43988" y="5949836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100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38748" y="5912654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200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38934" y="5912654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300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99152" y="5907791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400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93912" y="5912654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500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210556" y="5907791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600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5021" y="3981811"/>
              <a:ext cx="659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10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5021" y="4474135"/>
              <a:ext cx="659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5.2</a:t>
              </a:r>
              <a:endParaRPr lang="en-GB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3188114" y="1010093"/>
              <a:ext cx="288733" cy="1988288"/>
            </a:xfrm>
            <a:custGeom>
              <a:avLst/>
              <a:gdLst>
                <a:gd name="connsiteX0" fmla="*/ 214305 w 288733"/>
                <a:gd name="connsiteY0" fmla="*/ 0 h 1988288"/>
                <a:gd name="connsiteX1" fmla="*/ 33551 w 288733"/>
                <a:gd name="connsiteY1" fmla="*/ 393405 h 1988288"/>
                <a:gd name="connsiteX2" fmla="*/ 12286 w 288733"/>
                <a:gd name="connsiteY2" fmla="*/ 946298 h 1988288"/>
                <a:gd name="connsiteX3" fmla="*/ 171774 w 288733"/>
                <a:gd name="connsiteY3" fmla="*/ 1658679 h 1988288"/>
                <a:gd name="connsiteX4" fmla="*/ 288733 w 288733"/>
                <a:gd name="connsiteY4" fmla="*/ 1988288 h 198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733" h="1988288">
                  <a:moveTo>
                    <a:pt x="214305" y="0"/>
                  </a:moveTo>
                  <a:cubicBezTo>
                    <a:pt x="140763" y="117844"/>
                    <a:pt x="67221" y="235689"/>
                    <a:pt x="33551" y="393405"/>
                  </a:cubicBezTo>
                  <a:cubicBezTo>
                    <a:pt x="-119" y="551121"/>
                    <a:pt x="-10751" y="735419"/>
                    <a:pt x="12286" y="946298"/>
                  </a:cubicBezTo>
                  <a:cubicBezTo>
                    <a:pt x="35323" y="1157177"/>
                    <a:pt x="125699" y="1485014"/>
                    <a:pt x="171774" y="1658679"/>
                  </a:cubicBezTo>
                  <a:cubicBezTo>
                    <a:pt x="217849" y="1832344"/>
                    <a:pt x="253291" y="1910316"/>
                    <a:pt x="288733" y="19882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/>
            <p:cNvCxnSpPr>
              <a:stCxn id="9" idx="4"/>
            </p:cNvCxnSpPr>
            <p:nvPr/>
          </p:nvCxnSpPr>
          <p:spPr>
            <a:xfrm>
              <a:off x="3476847" y="2998381"/>
              <a:ext cx="171184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reeform 21"/>
            <p:cNvSpPr/>
            <p:nvPr/>
          </p:nvSpPr>
          <p:spPr>
            <a:xfrm>
              <a:off x="5209954" y="2998381"/>
              <a:ext cx="1052624" cy="2796364"/>
            </a:xfrm>
            <a:custGeom>
              <a:avLst/>
              <a:gdLst>
                <a:gd name="connsiteX0" fmla="*/ 0 w 999461"/>
                <a:gd name="connsiteY0" fmla="*/ 0 h 1669312"/>
                <a:gd name="connsiteX1" fmla="*/ 287080 w 999461"/>
                <a:gd name="connsiteY1" fmla="*/ 116959 h 1669312"/>
                <a:gd name="connsiteX2" fmla="*/ 659219 w 999461"/>
                <a:gd name="connsiteY2" fmla="*/ 404038 h 1669312"/>
                <a:gd name="connsiteX3" fmla="*/ 871870 w 999461"/>
                <a:gd name="connsiteY3" fmla="*/ 935666 h 1669312"/>
                <a:gd name="connsiteX4" fmla="*/ 999461 w 999461"/>
                <a:gd name="connsiteY4" fmla="*/ 1669312 h 1669312"/>
                <a:gd name="connsiteX0" fmla="*/ 0 w 1052624"/>
                <a:gd name="connsiteY0" fmla="*/ 0 h 2732568"/>
                <a:gd name="connsiteX1" fmla="*/ 287080 w 1052624"/>
                <a:gd name="connsiteY1" fmla="*/ 116959 h 2732568"/>
                <a:gd name="connsiteX2" fmla="*/ 659219 w 1052624"/>
                <a:gd name="connsiteY2" fmla="*/ 404038 h 2732568"/>
                <a:gd name="connsiteX3" fmla="*/ 871870 w 1052624"/>
                <a:gd name="connsiteY3" fmla="*/ 935666 h 2732568"/>
                <a:gd name="connsiteX4" fmla="*/ 1052624 w 1052624"/>
                <a:gd name="connsiteY4" fmla="*/ 2732568 h 2732568"/>
                <a:gd name="connsiteX0" fmla="*/ 0 w 1052624"/>
                <a:gd name="connsiteY0" fmla="*/ 0 h 2732568"/>
                <a:gd name="connsiteX1" fmla="*/ 287080 w 1052624"/>
                <a:gd name="connsiteY1" fmla="*/ 116959 h 2732568"/>
                <a:gd name="connsiteX2" fmla="*/ 659219 w 1052624"/>
                <a:gd name="connsiteY2" fmla="*/ 404038 h 2732568"/>
                <a:gd name="connsiteX3" fmla="*/ 871870 w 1052624"/>
                <a:gd name="connsiteY3" fmla="*/ 935666 h 2732568"/>
                <a:gd name="connsiteX4" fmla="*/ 1052624 w 1052624"/>
                <a:gd name="connsiteY4" fmla="*/ 2732568 h 2732568"/>
                <a:gd name="connsiteX0" fmla="*/ 0 w 1052624"/>
                <a:gd name="connsiteY0" fmla="*/ 0 h 2796364"/>
                <a:gd name="connsiteX1" fmla="*/ 287080 w 1052624"/>
                <a:gd name="connsiteY1" fmla="*/ 116959 h 2796364"/>
                <a:gd name="connsiteX2" fmla="*/ 659219 w 1052624"/>
                <a:gd name="connsiteY2" fmla="*/ 404038 h 2796364"/>
                <a:gd name="connsiteX3" fmla="*/ 871870 w 1052624"/>
                <a:gd name="connsiteY3" fmla="*/ 935666 h 2796364"/>
                <a:gd name="connsiteX4" fmla="*/ 1052624 w 1052624"/>
                <a:gd name="connsiteY4" fmla="*/ 2796364 h 2796364"/>
                <a:gd name="connsiteX0" fmla="*/ 0 w 1052624"/>
                <a:gd name="connsiteY0" fmla="*/ 0 h 2796364"/>
                <a:gd name="connsiteX1" fmla="*/ 287080 w 1052624"/>
                <a:gd name="connsiteY1" fmla="*/ 116959 h 2796364"/>
                <a:gd name="connsiteX2" fmla="*/ 659219 w 1052624"/>
                <a:gd name="connsiteY2" fmla="*/ 404038 h 2796364"/>
                <a:gd name="connsiteX3" fmla="*/ 956931 w 1052624"/>
                <a:gd name="connsiteY3" fmla="*/ 1531089 h 2796364"/>
                <a:gd name="connsiteX4" fmla="*/ 1052624 w 1052624"/>
                <a:gd name="connsiteY4" fmla="*/ 2796364 h 2796364"/>
                <a:gd name="connsiteX0" fmla="*/ 0 w 1052624"/>
                <a:gd name="connsiteY0" fmla="*/ 0 h 2796364"/>
                <a:gd name="connsiteX1" fmla="*/ 287080 w 1052624"/>
                <a:gd name="connsiteY1" fmla="*/ 116959 h 2796364"/>
                <a:gd name="connsiteX2" fmla="*/ 754912 w 1052624"/>
                <a:gd name="connsiteY2" fmla="*/ 606057 h 2796364"/>
                <a:gd name="connsiteX3" fmla="*/ 956931 w 1052624"/>
                <a:gd name="connsiteY3" fmla="*/ 1531089 h 2796364"/>
                <a:gd name="connsiteX4" fmla="*/ 1052624 w 1052624"/>
                <a:gd name="connsiteY4" fmla="*/ 2796364 h 279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2624" h="2796364">
                  <a:moveTo>
                    <a:pt x="0" y="0"/>
                  </a:moveTo>
                  <a:cubicBezTo>
                    <a:pt x="88605" y="24809"/>
                    <a:pt x="161261" y="15950"/>
                    <a:pt x="287080" y="116959"/>
                  </a:cubicBezTo>
                  <a:cubicBezTo>
                    <a:pt x="412899" y="217968"/>
                    <a:pt x="643270" y="370369"/>
                    <a:pt x="754912" y="606057"/>
                  </a:cubicBezTo>
                  <a:cubicBezTo>
                    <a:pt x="866554" y="841745"/>
                    <a:pt x="907312" y="1166038"/>
                    <a:pt x="956931" y="1531089"/>
                  </a:cubicBezTo>
                  <a:cubicBezTo>
                    <a:pt x="1006550" y="1896140"/>
                    <a:pt x="1017182" y="2109678"/>
                    <a:pt x="1052624" y="279636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9041" y="5596292"/>
              <a:ext cx="659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1853610" y="1201479"/>
              <a:ext cx="304799" cy="3009014"/>
            </a:xfrm>
            <a:custGeom>
              <a:avLst/>
              <a:gdLst>
                <a:gd name="connsiteX0" fmla="*/ 304799 w 304799"/>
                <a:gd name="connsiteY0" fmla="*/ 0 h 3009014"/>
                <a:gd name="connsiteX1" fmla="*/ 102781 w 304799"/>
                <a:gd name="connsiteY1" fmla="*/ 606056 h 3009014"/>
                <a:gd name="connsiteX2" fmla="*/ 7088 w 304799"/>
                <a:gd name="connsiteY2" fmla="*/ 1658679 h 3009014"/>
                <a:gd name="connsiteX3" fmla="*/ 7088 w 304799"/>
                <a:gd name="connsiteY3" fmla="*/ 2626242 h 3009014"/>
                <a:gd name="connsiteX4" fmla="*/ 7088 w 304799"/>
                <a:gd name="connsiteY4" fmla="*/ 3009014 h 3009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799" h="3009014">
                  <a:moveTo>
                    <a:pt x="304799" y="0"/>
                  </a:moveTo>
                  <a:cubicBezTo>
                    <a:pt x="228599" y="164805"/>
                    <a:pt x="152399" y="329610"/>
                    <a:pt x="102781" y="606056"/>
                  </a:cubicBezTo>
                  <a:cubicBezTo>
                    <a:pt x="53163" y="882502"/>
                    <a:pt x="23037" y="1321981"/>
                    <a:pt x="7088" y="1658679"/>
                  </a:cubicBezTo>
                  <a:cubicBezTo>
                    <a:pt x="-8861" y="1995377"/>
                    <a:pt x="7088" y="2626242"/>
                    <a:pt x="7088" y="2626242"/>
                  </a:cubicBezTo>
                  <a:lnTo>
                    <a:pt x="7088" y="3009014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/>
            <p:cNvCxnSpPr>
              <a:stCxn id="23" idx="4"/>
            </p:cNvCxnSpPr>
            <p:nvPr/>
          </p:nvCxnSpPr>
          <p:spPr>
            <a:xfrm>
              <a:off x="1860698" y="4210493"/>
              <a:ext cx="361672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 26"/>
            <p:cNvSpPr/>
            <p:nvPr/>
          </p:nvSpPr>
          <p:spPr>
            <a:xfrm>
              <a:off x="5486400" y="4199860"/>
              <a:ext cx="233916" cy="1584251"/>
            </a:xfrm>
            <a:custGeom>
              <a:avLst/>
              <a:gdLst>
                <a:gd name="connsiteX0" fmla="*/ 0 w 116958"/>
                <a:gd name="connsiteY0" fmla="*/ 0 h 435935"/>
                <a:gd name="connsiteX1" fmla="*/ 95693 w 116958"/>
                <a:gd name="connsiteY1" fmla="*/ 255182 h 435935"/>
                <a:gd name="connsiteX2" fmla="*/ 116958 w 116958"/>
                <a:gd name="connsiteY2" fmla="*/ 435935 h 435935"/>
                <a:gd name="connsiteX0" fmla="*/ 0 w 233916"/>
                <a:gd name="connsiteY0" fmla="*/ 0 h 1584251"/>
                <a:gd name="connsiteX1" fmla="*/ 95693 w 233916"/>
                <a:gd name="connsiteY1" fmla="*/ 255182 h 1584251"/>
                <a:gd name="connsiteX2" fmla="*/ 233916 w 233916"/>
                <a:gd name="connsiteY2" fmla="*/ 1584251 h 1584251"/>
                <a:gd name="connsiteX0" fmla="*/ 0 w 233916"/>
                <a:gd name="connsiteY0" fmla="*/ 0 h 1584251"/>
                <a:gd name="connsiteX1" fmla="*/ 116958 w 233916"/>
                <a:gd name="connsiteY1" fmla="*/ 287080 h 1584251"/>
                <a:gd name="connsiteX2" fmla="*/ 233916 w 233916"/>
                <a:gd name="connsiteY2" fmla="*/ 1584251 h 158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916" h="1584251">
                  <a:moveTo>
                    <a:pt x="0" y="0"/>
                  </a:moveTo>
                  <a:cubicBezTo>
                    <a:pt x="38100" y="91263"/>
                    <a:pt x="77972" y="23038"/>
                    <a:pt x="116958" y="287080"/>
                  </a:cubicBezTo>
                  <a:cubicBezTo>
                    <a:pt x="155944" y="551122"/>
                    <a:pt x="233030" y="1530202"/>
                    <a:pt x="233916" y="158425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169663" y="1667632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20’C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60698" y="2399047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-40’C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04072" y="6250369"/>
              <a:ext cx="2813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Enthalpy (Energy) (kJ/kg)</a:t>
              </a:r>
              <a:endParaRPr lang="en-GB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-632298" y="3447217"/>
              <a:ext cx="16225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Pressure (Bar)</a:t>
              </a:r>
              <a:endParaRPr lang="en-GB" dirty="0"/>
            </a:p>
          </p:txBody>
        </p:sp>
        <p:sp>
          <p:nvSpPr>
            <p:cNvPr id="33" name="TextBox 32"/>
            <p:cNvSpPr txBox="1"/>
            <p:nvPr/>
          </p:nvSpPr>
          <p:spPr>
            <a:xfrm rot="20844269">
              <a:off x="7516937" y="1128454"/>
              <a:ext cx="1594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Density line</a:t>
              </a:r>
              <a:endParaRPr lang="en-GB" dirty="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1562986" y="1616147"/>
              <a:ext cx="6432697" cy="3019647"/>
            </a:xfrm>
            <a:custGeom>
              <a:avLst/>
              <a:gdLst>
                <a:gd name="connsiteX0" fmla="*/ 5869172 w 5869172"/>
                <a:gd name="connsiteY0" fmla="*/ 0 h 2902688"/>
                <a:gd name="connsiteX1" fmla="*/ 4901609 w 5869172"/>
                <a:gd name="connsiteY1" fmla="*/ 233916 h 2902688"/>
                <a:gd name="connsiteX2" fmla="*/ 3785191 w 5869172"/>
                <a:gd name="connsiteY2" fmla="*/ 606056 h 2902688"/>
                <a:gd name="connsiteX3" fmla="*/ 2955851 w 5869172"/>
                <a:gd name="connsiteY3" fmla="*/ 1095153 h 2902688"/>
                <a:gd name="connsiteX4" fmla="*/ 2626242 w 5869172"/>
                <a:gd name="connsiteY4" fmla="*/ 1190846 h 2902688"/>
                <a:gd name="connsiteX5" fmla="*/ 2009554 w 5869172"/>
                <a:gd name="connsiteY5" fmla="*/ 1477926 h 2902688"/>
                <a:gd name="connsiteX6" fmla="*/ 999461 w 5869172"/>
                <a:gd name="connsiteY6" fmla="*/ 2094614 h 2902688"/>
                <a:gd name="connsiteX7" fmla="*/ 0 w 5869172"/>
                <a:gd name="connsiteY7" fmla="*/ 2902688 h 2902688"/>
                <a:gd name="connsiteX0" fmla="*/ 5869172 w 5869172"/>
                <a:gd name="connsiteY0" fmla="*/ 0 h 2902688"/>
                <a:gd name="connsiteX1" fmla="*/ 4901609 w 5869172"/>
                <a:gd name="connsiteY1" fmla="*/ 233916 h 2902688"/>
                <a:gd name="connsiteX2" fmla="*/ 3785191 w 5869172"/>
                <a:gd name="connsiteY2" fmla="*/ 606056 h 2902688"/>
                <a:gd name="connsiteX3" fmla="*/ 2955851 w 5869172"/>
                <a:gd name="connsiteY3" fmla="*/ 1095153 h 2902688"/>
                <a:gd name="connsiteX4" fmla="*/ 2626242 w 5869172"/>
                <a:gd name="connsiteY4" fmla="*/ 1190846 h 2902688"/>
                <a:gd name="connsiteX5" fmla="*/ 2009554 w 5869172"/>
                <a:gd name="connsiteY5" fmla="*/ 1477926 h 2902688"/>
                <a:gd name="connsiteX6" fmla="*/ 999461 w 5869172"/>
                <a:gd name="connsiteY6" fmla="*/ 2094614 h 2902688"/>
                <a:gd name="connsiteX7" fmla="*/ 0 w 5869172"/>
                <a:gd name="connsiteY7" fmla="*/ 2902688 h 2902688"/>
                <a:gd name="connsiteX0" fmla="*/ 6432697 w 6432697"/>
                <a:gd name="connsiteY0" fmla="*/ 0 h 3019647"/>
                <a:gd name="connsiteX1" fmla="*/ 4901609 w 6432697"/>
                <a:gd name="connsiteY1" fmla="*/ 350875 h 3019647"/>
                <a:gd name="connsiteX2" fmla="*/ 3785191 w 6432697"/>
                <a:gd name="connsiteY2" fmla="*/ 723015 h 3019647"/>
                <a:gd name="connsiteX3" fmla="*/ 2955851 w 6432697"/>
                <a:gd name="connsiteY3" fmla="*/ 1212112 h 3019647"/>
                <a:gd name="connsiteX4" fmla="*/ 2626242 w 6432697"/>
                <a:gd name="connsiteY4" fmla="*/ 1307805 h 3019647"/>
                <a:gd name="connsiteX5" fmla="*/ 2009554 w 6432697"/>
                <a:gd name="connsiteY5" fmla="*/ 1594885 h 3019647"/>
                <a:gd name="connsiteX6" fmla="*/ 999461 w 6432697"/>
                <a:gd name="connsiteY6" fmla="*/ 2211573 h 3019647"/>
                <a:gd name="connsiteX7" fmla="*/ 0 w 6432697"/>
                <a:gd name="connsiteY7" fmla="*/ 3019647 h 301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32697" h="3019647">
                  <a:moveTo>
                    <a:pt x="6432697" y="0"/>
                  </a:moveTo>
                  <a:cubicBezTo>
                    <a:pt x="6122580" y="66453"/>
                    <a:pt x="5342860" y="230373"/>
                    <a:pt x="4901609" y="350875"/>
                  </a:cubicBezTo>
                  <a:cubicBezTo>
                    <a:pt x="4460358" y="471377"/>
                    <a:pt x="4109484" y="579476"/>
                    <a:pt x="3785191" y="723015"/>
                  </a:cubicBezTo>
                  <a:cubicBezTo>
                    <a:pt x="3460898" y="866554"/>
                    <a:pt x="3149009" y="1114647"/>
                    <a:pt x="2955851" y="1212112"/>
                  </a:cubicBezTo>
                  <a:cubicBezTo>
                    <a:pt x="2762693" y="1309577"/>
                    <a:pt x="2783958" y="1244010"/>
                    <a:pt x="2626242" y="1307805"/>
                  </a:cubicBezTo>
                  <a:cubicBezTo>
                    <a:pt x="2468526" y="1371600"/>
                    <a:pt x="2280684" y="1444257"/>
                    <a:pt x="2009554" y="1594885"/>
                  </a:cubicBezTo>
                  <a:cubicBezTo>
                    <a:pt x="1738424" y="1745513"/>
                    <a:pt x="1334387" y="1974113"/>
                    <a:pt x="999461" y="2211573"/>
                  </a:cubicBezTo>
                  <a:cubicBezTo>
                    <a:pt x="664535" y="2449033"/>
                    <a:pt x="332267" y="2734340"/>
                    <a:pt x="0" y="3019647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 rot="20828076">
              <a:off x="7584645" y="1572350"/>
              <a:ext cx="10919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400 (g/l)</a:t>
              </a:r>
              <a:endParaRPr lang="en-GB" dirty="0"/>
            </a:p>
            <a:p>
              <a:endParaRPr lang="en-GB" dirty="0"/>
            </a:p>
          </p:txBody>
        </p:sp>
      </p:grpSp>
      <p:pic>
        <p:nvPicPr>
          <p:cNvPr id="3076" name="Picture 4" descr="Image result for co2 bottle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77" t="7443"/>
          <a:stretch/>
        </p:blipFill>
        <p:spPr bwMode="auto">
          <a:xfrm rot="171413">
            <a:off x="7210718" y="1952654"/>
            <a:ext cx="2667636" cy="347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ounded Rectangle 40"/>
          <p:cNvSpPr/>
          <p:nvPr/>
        </p:nvSpPr>
        <p:spPr>
          <a:xfrm>
            <a:off x="7525980" y="2957635"/>
            <a:ext cx="470155" cy="2113069"/>
          </a:xfrm>
          <a:prstGeom prst="roundRect">
            <a:avLst>
              <a:gd name="adj" fmla="val 3249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ounded Rectangle 43"/>
          <p:cNvSpPr/>
          <p:nvPr/>
        </p:nvSpPr>
        <p:spPr>
          <a:xfrm>
            <a:off x="7525980" y="4110207"/>
            <a:ext cx="483569" cy="960498"/>
          </a:xfrm>
          <a:prstGeom prst="roundRect">
            <a:avLst>
              <a:gd name="adj" fmla="val 324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>
            <a:off x="7774472" y="2717343"/>
            <a:ext cx="0" cy="2190307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277970" y="5218904"/>
            <a:ext cx="1827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10 </a:t>
            </a:r>
            <a:r>
              <a:rPr lang="en-GB" dirty="0" err="1" smtClean="0"/>
              <a:t>liter</a:t>
            </a:r>
            <a:r>
              <a:rPr lang="en-GB" dirty="0" smtClean="0"/>
              <a:t> bottle with 4kg CO2 </a:t>
            </a:r>
            <a:endParaRPr lang="en-GB" dirty="0"/>
          </a:p>
        </p:txBody>
      </p:sp>
      <p:sp>
        <p:nvSpPr>
          <p:cNvPr id="45" name="Freeform 44"/>
          <p:cNvSpPr/>
          <p:nvPr/>
        </p:nvSpPr>
        <p:spPr>
          <a:xfrm>
            <a:off x="2371060" y="3242930"/>
            <a:ext cx="4667693" cy="1403498"/>
          </a:xfrm>
          <a:custGeom>
            <a:avLst/>
            <a:gdLst>
              <a:gd name="connsiteX0" fmla="*/ 4667693 w 4667693"/>
              <a:gd name="connsiteY0" fmla="*/ 0 h 1403498"/>
              <a:gd name="connsiteX1" fmla="*/ 3700131 w 4667693"/>
              <a:gd name="connsiteY1" fmla="*/ 223284 h 1403498"/>
              <a:gd name="connsiteX2" fmla="*/ 2870791 w 4667693"/>
              <a:gd name="connsiteY2" fmla="*/ 467833 h 1403498"/>
              <a:gd name="connsiteX3" fmla="*/ 2721935 w 4667693"/>
              <a:gd name="connsiteY3" fmla="*/ 531628 h 1403498"/>
              <a:gd name="connsiteX4" fmla="*/ 1711842 w 4667693"/>
              <a:gd name="connsiteY4" fmla="*/ 776177 h 1403498"/>
              <a:gd name="connsiteX5" fmla="*/ 754912 w 4667693"/>
              <a:gd name="connsiteY5" fmla="*/ 1095154 h 1403498"/>
              <a:gd name="connsiteX6" fmla="*/ 0 w 4667693"/>
              <a:gd name="connsiteY6" fmla="*/ 1403498 h 1403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7693" h="1403498">
                <a:moveTo>
                  <a:pt x="4667693" y="0"/>
                </a:moveTo>
                <a:cubicBezTo>
                  <a:pt x="4333654" y="72656"/>
                  <a:pt x="3999615" y="145312"/>
                  <a:pt x="3700131" y="223284"/>
                </a:cubicBezTo>
                <a:cubicBezTo>
                  <a:pt x="3400647" y="301256"/>
                  <a:pt x="3033824" y="416442"/>
                  <a:pt x="2870791" y="467833"/>
                </a:cubicBezTo>
                <a:cubicBezTo>
                  <a:pt x="2707758" y="519224"/>
                  <a:pt x="2915093" y="480237"/>
                  <a:pt x="2721935" y="531628"/>
                </a:cubicBezTo>
                <a:cubicBezTo>
                  <a:pt x="2528777" y="583019"/>
                  <a:pt x="2039679" y="682256"/>
                  <a:pt x="1711842" y="776177"/>
                </a:cubicBezTo>
                <a:cubicBezTo>
                  <a:pt x="1384005" y="870098"/>
                  <a:pt x="1040219" y="990601"/>
                  <a:pt x="754912" y="1095154"/>
                </a:cubicBezTo>
                <a:cubicBezTo>
                  <a:pt x="469605" y="1199707"/>
                  <a:pt x="234802" y="1301602"/>
                  <a:pt x="0" y="1403498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610402" y="5780958"/>
            <a:ext cx="4267272" cy="31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955150" y="545045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-78’C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889958" y="2717343"/>
            <a:ext cx="0" cy="429894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3164038" y="2925736"/>
            <a:ext cx="102847" cy="10769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4783728" y="2950540"/>
            <a:ext cx="102847" cy="10769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654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sic_blu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77876</TotalTime>
  <Words>2161</Words>
  <Application>Microsoft Office PowerPoint</Application>
  <PresentationFormat>On-screen Show (4:3)</PresentationFormat>
  <Paragraphs>1184</Paragraphs>
  <Slides>27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9" baseType="lpstr">
      <vt:lpstr>宋体</vt:lpstr>
      <vt:lpstr>Arial</vt:lpstr>
      <vt:lpstr>Calibri</vt:lpstr>
      <vt:lpstr>Comic Sans MS</vt:lpstr>
      <vt:lpstr>Courier New</vt:lpstr>
      <vt:lpstr>Myriad Pro Semibold</vt:lpstr>
      <vt:lpstr>Palatino Linotype</vt:lpstr>
      <vt:lpstr>Times New Roman</vt:lpstr>
      <vt:lpstr>Verdana</vt:lpstr>
      <vt:lpstr>ヒラギノ角ゴ ProN W6</vt:lpstr>
      <vt:lpstr>Basic_blue</vt:lpstr>
      <vt:lpstr>Bitmap Image</vt:lpstr>
      <vt:lpstr>Cooling of particle detectors</vt:lpstr>
      <vt:lpstr>Why is cooling needed in particle detectors? </vt:lpstr>
      <vt:lpstr>Processor cooling</vt:lpstr>
      <vt:lpstr>Silicon detector cooling</vt:lpstr>
      <vt:lpstr>Detector cooling</vt:lpstr>
      <vt:lpstr>Boiling water</vt:lpstr>
      <vt:lpstr>Liquid and evaporative cooling</vt:lpstr>
      <vt:lpstr>So the boiling temperature depends on the pressure</vt:lpstr>
      <vt:lpstr>The Pressure-Enthalpy diagram</vt:lpstr>
      <vt:lpstr>How does a CO2 fire extinguisher works?</vt:lpstr>
      <vt:lpstr>How to cool a detector with CO2?</vt:lpstr>
      <vt:lpstr>CO2 cooling systems for HEP detectors</vt:lpstr>
      <vt:lpstr>CO2 cooling projects in LHC</vt:lpstr>
      <vt:lpstr>LHCb-Velo Thermal Control System (LHCb-VTCS)</vt:lpstr>
      <vt:lpstr>VTCS Evaporator</vt:lpstr>
      <vt:lpstr>The 1st CO2 cooling system in Space!</vt:lpstr>
      <vt:lpstr>AMS-Tracker Thermal Control System (AMS-TTCS)</vt:lpstr>
      <vt:lpstr>ATLAS IBL: A new 1st layer around a reduced beam pipe</vt:lpstr>
      <vt:lpstr>The IBL cooling loops</vt:lpstr>
      <vt:lpstr>Cooling plants in USA-15</vt:lpstr>
      <vt:lpstr>CMS upgrade pixel cooling system</vt:lpstr>
      <vt:lpstr>CMS pixel plant</vt:lpstr>
      <vt:lpstr>Practicum</vt:lpstr>
      <vt:lpstr>Blow system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Paola Tropea</dc:creator>
  <cp:lastModifiedBy>Bart Verlaat</cp:lastModifiedBy>
  <cp:revision>713</cp:revision>
  <cp:lastPrinted>2015-10-22T14:38:43Z</cp:lastPrinted>
  <dcterms:created xsi:type="dcterms:W3CDTF">2013-04-12T12:46:49Z</dcterms:created>
  <dcterms:modified xsi:type="dcterms:W3CDTF">2018-02-05T20:06:14Z</dcterms:modified>
</cp:coreProperties>
</file>