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04" r:id="rId2"/>
    <p:sldId id="352" r:id="rId3"/>
    <p:sldId id="380" r:id="rId4"/>
    <p:sldId id="353" r:id="rId5"/>
    <p:sldId id="365" r:id="rId6"/>
    <p:sldId id="393" r:id="rId7"/>
    <p:sldId id="362" r:id="rId8"/>
    <p:sldId id="354" r:id="rId9"/>
    <p:sldId id="355" r:id="rId10"/>
    <p:sldId id="391" r:id="rId11"/>
    <p:sldId id="356" r:id="rId12"/>
    <p:sldId id="357" r:id="rId13"/>
    <p:sldId id="348" r:id="rId14"/>
    <p:sldId id="349" r:id="rId15"/>
    <p:sldId id="323" r:id="rId16"/>
    <p:sldId id="388" r:id="rId17"/>
    <p:sldId id="389" r:id="rId18"/>
    <p:sldId id="394" r:id="rId19"/>
    <p:sldId id="257" r:id="rId20"/>
    <p:sldId id="373" r:id="rId21"/>
    <p:sldId id="376" r:id="rId22"/>
    <p:sldId id="374" r:id="rId23"/>
    <p:sldId id="377" r:id="rId24"/>
    <p:sldId id="368" r:id="rId25"/>
    <p:sldId id="369" r:id="rId26"/>
    <p:sldId id="382" r:id="rId27"/>
    <p:sldId id="386" r:id="rId28"/>
    <p:sldId id="387" r:id="rId29"/>
    <p:sldId id="351" r:id="rId30"/>
    <p:sldId id="392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0"/>
    <p:restoredTop sz="91431"/>
  </p:normalViewPr>
  <p:slideViewPr>
    <p:cSldViewPr snapToGrid="0" snapToObjects="1">
      <p:cViewPr varScale="1">
        <p:scale>
          <a:sx n="88" d="100"/>
          <a:sy n="88" d="100"/>
        </p:scale>
        <p:origin x="15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C0E6F-7663-E545-8DBF-E6211CF32372}" type="datetimeFigureOut">
              <a:rPr lang="en-US" smtClean="0"/>
              <a:t>8/26/19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AA917-F5E2-3E48-B878-B1E33D8C2C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58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C047B-6FD2-A74B-AA96-4055A18F6967}" type="datetimeFigureOut">
              <a:rPr lang="en-US" smtClean="0"/>
              <a:t>8/26/19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5FBBB-C263-614C-8131-FAAE25CD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3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69BC-73E9-3F48-AA48-7625C85E4900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8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E9BC-473E-3048-9448-2C981711FED3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85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ED6C-0EC7-6C40-8E57-02B557FE0DD0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0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13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BF38-3B6B-2142-8C71-065CB2F753F7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95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3EB3-3CD5-2743-B4C1-48F75A4DE9DA}" type="datetime1">
              <a:rPr lang="fr-FR" smtClean="0"/>
              <a:t>26/08/2019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4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4B68-6469-7D40-9A28-5B1E69DA5AC9}" type="datetime1">
              <a:rPr lang="fr-FR" smtClean="0"/>
              <a:t>26/08/2019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56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F563-1DE5-5F4B-9669-04399C5A9290}" type="datetime1">
              <a:rPr lang="fr-FR" smtClean="0"/>
              <a:t>26/08/2019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6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ED-D10D-A543-8AD9-3F188EACD44D}" type="datetime1">
              <a:rPr lang="fr-FR" smtClean="0"/>
              <a:t>26/08/2019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4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31EF5-CB9C-3445-B6A7-6B5F77FAD6B0}" type="datetime1">
              <a:rPr lang="fr-FR" smtClean="0"/>
              <a:t>26/08/2019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7CBF-B437-D84E-A433-9A8507FBDF67}" type="datetime1">
              <a:rPr lang="fr-FR" smtClean="0"/>
              <a:t>26/08/2019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66CA3-E566-1346-A8DE-E71431F88ED7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7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emf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0793" y="80721"/>
            <a:ext cx="69424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Recent CMS+TOTEM Results on Exclusive Production,</a:t>
            </a:r>
          </a:p>
          <a:p>
            <a:pPr algn="ctr"/>
            <a:r>
              <a:rPr lang="en-US" sz="2400" b="1" dirty="0">
                <a:solidFill>
                  <a:srgbClr val="0000FF"/>
                </a:solidFill>
              </a:rPr>
              <a:t>Diffraction and Light-by-Light Scattering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16781" y="1169716"/>
            <a:ext cx="36205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Michael Albrow, Fermilab</a:t>
            </a:r>
          </a:p>
          <a:p>
            <a:r>
              <a:rPr lang="en-US" sz="2400" dirty="0"/>
              <a:t>On behalf of CMS &amp; TOTEM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8D036-C34B-D147-A4CA-CD79219BEDF1}" type="datetime1">
              <a:rPr lang="fr-FR" smtClean="0"/>
              <a:t>26/08/2019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AC9656-9988-6249-A9E2-B4D7BA19F0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880" b="15959"/>
          <a:stretch/>
        </p:blipFill>
        <p:spPr>
          <a:xfrm>
            <a:off x="799527" y="3322233"/>
            <a:ext cx="7544946" cy="2930835"/>
          </a:xfrm>
          <a:prstGeom prst="rect">
            <a:avLst/>
          </a:prstGeom>
          <a:ln w="57150">
            <a:solidFill>
              <a:srgbClr val="0432FF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EFEC3E-541D-7F44-A4B9-0DE706D185F3}"/>
              </a:ext>
            </a:extLst>
          </p:cNvPr>
          <p:cNvSpPr txBox="1"/>
          <p:nvPr/>
        </p:nvSpPr>
        <p:spPr>
          <a:xfrm flipH="1">
            <a:off x="4046409" y="2695436"/>
            <a:ext cx="325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6475A0-A8E4-B340-B835-56FC55D3DA97}"/>
              </a:ext>
            </a:extLst>
          </p:cNvPr>
          <p:cNvSpPr txBox="1"/>
          <p:nvPr/>
        </p:nvSpPr>
        <p:spPr>
          <a:xfrm flipH="1">
            <a:off x="6390548" y="2695431"/>
            <a:ext cx="325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5342A8-1721-7D48-8151-A5AC3CCD5679}"/>
              </a:ext>
            </a:extLst>
          </p:cNvPr>
          <p:cNvSpPr txBox="1"/>
          <p:nvPr/>
        </p:nvSpPr>
        <p:spPr>
          <a:xfrm flipH="1">
            <a:off x="5285205" y="2738462"/>
            <a:ext cx="325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X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3CD87C-5D51-3449-95E8-5305CB4AAC82}"/>
              </a:ext>
            </a:extLst>
          </p:cNvPr>
          <p:cNvCxnSpPr>
            <a:cxnSpLocks/>
          </p:cNvCxnSpPr>
          <p:nvPr/>
        </p:nvCxnSpPr>
        <p:spPr>
          <a:xfrm>
            <a:off x="6715851" y="3000072"/>
            <a:ext cx="6743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9425FA-F6B4-C041-8AAB-C8F55F462338}"/>
              </a:ext>
            </a:extLst>
          </p:cNvPr>
          <p:cNvCxnSpPr>
            <a:cxnSpLocks/>
          </p:cNvCxnSpPr>
          <p:nvPr/>
        </p:nvCxnSpPr>
        <p:spPr>
          <a:xfrm flipH="1">
            <a:off x="3358847" y="3026632"/>
            <a:ext cx="67033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F3234F2-0559-4A42-B1C5-CEF780987494}"/>
              </a:ext>
            </a:extLst>
          </p:cNvPr>
          <p:cNvSpPr txBox="1"/>
          <p:nvPr/>
        </p:nvSpPr>
        <p:spPr>
          <a:xfrm>
            <a:off x="799796" y="2772380"/>
            <a:ext cx="1827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&amp; </a:t>
            </a:r>
            <a:r>
              <a:rPr lang="fr-FR" dirty="0" err="1">
                <a:solidFill>
                  <a:srgbClr val="0432FF"/>
                </a:solidFill>
              </a:rPr>
              <a:t>other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reactions</a:t>
            </a:r>
            <a:endParaRPr lang="fr-FR" dirty="0">
              <a:solidFill>
                <a:srgbClr val="0432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FF2471-9EFB-594E-827A-A8124B8DC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670" y="0"/>
            <a:ext cx="946330" cy="9534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EB25F7-C956-A740-8F39-2AAEA57FA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607"/>
            <a:ext cx="921062" cy="133796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31A47C-9665-2349-84BF-0BD8BE8DE864}"/>
              </a:ext>
            </a:extLst>
          </p:cNvPr>
          <p:cNvSpPr txBox="1"/>
          <p:nvPr/>
        </p:nvSpPr>
        <p:spPr>
          <a:xfrm>
            <a:off x="3055606" y="2023384"/>
            <a:ext cx="3061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 err="1">
                <a:solidFill>
                  <a:srgbClr val="0432FF"/>
                </a:solidFill>
              </a:rPr>
              <a:t>Low</a:t>
            </a:r>
            <a:r>
              <a:rPr lang="fr-FR" sz="2000" i="1" dirty="0">
                <a:solidFill>
                  <a:srgbClr val="0432FF"/>
                </a:solidFill>
              </a:rPr>
              <a:t>-x 2019, </a:t>
            </a:r>
            <a:r>
              <a:rPr lang="fr-FR" sz="2000" i="1" dirty="0" err="1">
                <a:solidFill>
                  <a:srgbClr val="0432FF"/>
                </a:solidFill>
              </a:rPr>
              <a:t>Nicosia</a:t>
            </a:r>
            <a:r>
              <a:rPr lang="fr-FR" sz="2000" i="1" dirty="0">
                <a:solidFill>
                  <a:srgbClr val="0432FF"/>
                </a:solidFill>
              </a:rPr>
              <a:t>, </a:t>
            </a:r>
            <a:r>
              <a:rPr lang="fr-FR" sz="2000" i="1" dirty="0" err="1">
                <a:solidFill>
                  <a:srgbClr val="0432FF"/>
                </a:solidFill>
              </a:rPr>
              <a:t>Cyprus</a:t>
            </a:r>
            <a:endParaRPr lang="fr-FR" sz="2000" i="1" dirty="0">
              <a:solidFill>
                <a:srgbClr val="0432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BE6D95-BAE5-8844-B96D-86E0349413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6210" y="1169716"/>
            <a:ext cx="536989" cy="5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2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8BFF1-ACD9-C14C-80A3-54FEAD267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FC195-97B5-734A-BA61-0EDFE6AEE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D7466-2AD7-5E42-BBA5-583F038BC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DD1154-46F6-0E40-AEA8-EC32CC4EC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18" y="493252"/>
            <a:ext cx="8404164" cy="41817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B27F8E6-560B-104A-B237-16313AF6FC7B}"/>
              </a:ext>
            </a:extLst>
          </p:cNvPr>
          <p:cNvSpPr txBox="1"/>
          <p:nvPr/>
        </p:nvSpPr>
        <p:spPr>
          <a:xfrm>
            <a:off x="331115" y="4782792"/>
            <a:ext cx="83556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Differential</a:t>
            </a:r>
            <a:r>
              <a:rPr lang="fr-FR" b="1" dirty="0">
                <a:solidFill>
                  <a:srgbClr val="FF0000"/>
                </a:solidFill>
              </a:rPr>
              <a:t> cross sections  as </a:t>
            </a:r>
            <a:r>
              <a:rPr lang="fr-FR" b="1" dirty="0" err="1">
                <a:solidFill>
                  <a:srgbClr val="FF0000"/>
                </a:solidFill>
              </a:rPr>
              <a:t>functions</a:t>
            </a:r>
            <a:r>
              <a:rPr lang="fr-FR" b="1" dirty="0">
                <a:solidFill>
                  <a:srgbClr val="FF0000"/>
                </a:solidFill>
              </a:rPr>
              <a:t> of M(π+π-)  </a:t>
            </a:r>
            <a:r>
              <a:rPr lang="fr-FR" dirty="0"/>
              <a:t>[</a:t>
            </a:r>
            <a:r>
              <a:rPr lang="fr-FR" dirty="0" err="1"/>
              <a:t>include</a:t>
            </a:r>
            <a:r>
              <a:rPr lang="fr-FR" dirty="0"/>
              <a:t> ~10% non-ππ] </a:t>
            </a:r>
          </a:p>
          <a:p>
            <a:r>
              <a:rPr lang="fr-FR" dirty="0" err="1"/>
              <a:t>Integral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b="1" dirty="0">
                <a:solidFill>
                  <a:srgbClr val="0432FF"/>
                </a:solidFill>
              </a:rPr>
              <a:t>26.5 ± 0.3(stat) ± 5.0(</a:t>
            </a:r>
            <a:r>
              <a:rPr lang="fr-FR" b="1" dirty="0" err="1">
                <a:solidFill>
                  <a:srgbClr val="0432FF"/>
                </a:solidFill>
              </a:rPr>
              <a:t>syst</a:t>
            </a:r>
            <a:r>
              <a:rPr lang="fr-FR" b="1" dirty="0">
                <a:solidFill>
                  <a:srgbClr val="0432FF"/>
                </a:solidFill>
              </a:rPr>
              <a:t>) ± 1.1 (</a:t>
            </a:r>
            <a:r>
              <a:rPr lang="fr-FR" b="1" dirty="0" err="1">
                <a:solidFill>
                  <a:srgbClr val="0432FF"/>
                </a:solidFill>
              </a:rPr>
              <a:t>lumi</a:t>
            </a:r>
            <a:r>
              <a:rPr lang="fr-FR" b="1" dirty="0">
                <a:solidFill>
                  <a:srgbClr val="0432FF"/>
                </a:solidFill>
              </a:rPr>
              <a:t>) </a:t>
            </a:r>
            <a:r>
              <a:rPr lang="fr-FR" b="1" dirty="0" err="1">
                <a:solidFill>
                  <a:srgbClr val="0432FF"/>
                </a:solidFill>
              </a:rPr>
              <a:t>μb</a:t>
            </a:r>
            <a:r>
              <a:rPr lang="fr-FR" b="1" dirty="0">
                <a:solidFill>
                  <a:srgbClr val="0432FF"/>
                </a:solidFill>
              </a:rPr>
              <a:t>.    </a:t>
            </a:r>
            <a:r>
              <a:rPr lang="fr-FR" dirty="0"/>
              <a:t>~ 50% </a:t>
            </a:r>
            <a:r>
              <a:rPr lang="fr-FR" dirty="0" err="1"/>
              <a:t>larger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models</a:t>
            </a:r>
            <a:r>
              <a:rPr lang="fr-FR" dirty="0"/>
              <a:t> w/o p*</a:t>
            </a:r>
          </a:p>
          <a:p>
            <a:endParaRPr lang="fr-FR" dirty="0"/>
          </a:p>
          <a:p>
            <a:r>
              <a:rPr lang="fr-FR" dirty="0"/>
              <a:t>Compatible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𝜌(770), drop at 1 </a:t>
            </a:r>
            <a:r>
              <a:rPr lang="fr-FR" dirty="0" err="1"/>
              <a:t>GeV</a:t>
            </a:r>
            <a:r>
              <a:rPr lang="fr-FR" dirty="0"/>
              <a:t> - f</a:t>
            </a:r>
            <a:r>
              <a:rPr lang="fr-FR" baseline="-25000" dirty="0"/>
              <a:t>0</a:t>
            </a:r>
            <a:r>
              <a:rPr lang="fr-FR" dirty="0"/>
              <a:t>(980) </a:t>
            </a:r>
            <a:r>
              <a:rPr lang="fr-FR" dirty="0" err="1"/>
              <a:t>region</a:t>
            </a:r>
            <a:r>
              <a:rPr lang="fr-FR" dirty="0"/>
              <a:t> &amp; KK </a:t>
            </a:r>
            <a:r>
              <a:rPr lang="fr-FR" dirty="0" err="1"/>
              <a:t>threshold</a:t>
            </a:r>
            <a:r>
              <a:rPr lang="fr-FR" dirty="0"/>
              <a:t>), f</a:t>
            </a:r>
            <a:r>
              <a:rPr lang="fr-FR" baseline="-25000" dirty="0"/>
              <a:t>2</a:t>
            </a:r>
            <a:r>
              <a:rPr lang="fr-FR" dirty="0"/>
              <a:t>(1270)</a:t>
            </a:r>
          </a:p>
          <a:p>
            <a:r>
              <a:rPr lang="fr-FR" dirty="0"/>
              <a:t>Small ‘</a:t>
            </a:r>
            <a:r>
              <a:rPr lang="fr-FR" dirty="0" err="1"/>
              <a:t>blip</a:t>
            </a:r>
            <a:r>
              <a:rPr lang="fr-FR" dirty="0"/>
              <a:t>’ at 350 MeV </a:t>
            </a:r>
            <a:r>
              <a:rPr lang="fr-FR" dirty="0" err="1"/>
              <a:t>is</a:t>
            </a:r>
            <a:r>
              <a:rPr lang="fr-FR" dirty="0"/>
              <a:t> compatible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φ</a:t>
            </a:r>
            <a:r>
              <a:rPr lang="fr-FR" dirty="0"/>
              <a:t> -&gt; K</a:t>
            </a:r>
            <a:r>
              <a:rPr lang="fr-FR" baseline="30000" dirty="0"/>
              <a:t>+</a:t>
            </a:r>
            <a:r>
              <a:rPr lang="fr-FR" dirty="0"/>
              <a:t>K</a:t>
            </a:r>
            <a:r>
              <a:rPr lang="fr-FR" baseline="30000" dirty="0"/>
              <a:t>-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K </a:t>
            </a:r>
            <a:r>
              <a:rPr lang="fr-FR" dirty="0" err="1"/>
              <a:t>given</a:t>
            </a:r>
            <a:r>
              <a:rPr lang="fr-FR" dirty="0"/>
              <a:t> m(π)</a:t>
            </a:r>
          </a:p>
        </p:txBody>
      </p:sp>
    </p:spTree>
    <p:extLst>
      <p:ext uri="{BB962C8B-B14F-4D97-AF65-F5344CB8AC3E}">
        <p14:creationId xmlns:p14="http://schemas.microsoft.com/office/powerpoint/2010/main" val="521358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11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7EEBF2-94F3-D646-863F-4B67C121D2DF}"/>
              </a:ext>
            </a:extLst>
          </p:cNvPr>
          <p:cNvSpPr txBox="1"/>
          <p:nvPr/>
        </p:nvSpPr>
        <p:spPr>
          <a:xfrm>
            <a:off x="1295145" y="136525"/>
            <a:ext cx="7186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>
                <a:solidFill>
                  <a:srgbClr val="0432FF"/>
                </a:solidFill>
              </a:rPr>
              <a:t>Repeat</a:t>
            </a:r>
            <a:r>
              <a:rPr lang="fr-FR" sz="2400" b="1" dirty="0">
                <a:solidFill>
                  <a:srgbClr val="0432FF"/>
                </a:solidFill>
              </a:rPr>
              <a:t> GAP - π</a:t>
            </a:r>
            <a:r>
              <a:rPr lang="fr-FR" sz="2400" b="1" baseline="30000" dirty="0">
                <a:solidFill>
                  <a:srgbClr val="0432FF"/>
                </a:solidFill>
              </a:rPr>
              <a:t>+</a:t>
            </a:r>
            <a:r>
              <a:rPr lang="fr-FR" sz="2400" b="1" dirty="0">
                <a:solidFill>
                  <a:srgbClr val="0432FF"/>
                </a:solidFill>
              </a:rPr>
              <a:t> π</a:t>
            </a:r>
            <a:r>
              <a:rPr lang="fr-FR" sz="2400" b="1" baseline="30000" dirty="0">
                <a:solidFill>
                  <a:srgbClr val="0432FF"/>
                </a:solidFill>
              </a:rPr>
              <a:t>-</a:t>
            </a:r>
            <a:r>
              <a:rPr lang="fr-FR" sz="2400" b="1" dirty="0">
                <a:solidFill>
                  <a:srgbClr val="0432FF"/>
                </a:solidFill>
              </a:rPr>
              <a:t> - GAP </a:t>
            </a:r>
            <a:r>
              <a:rPr lang="fr-FR" sz="2400" b="1" dirty="0" err="1">
                <a:solidFill>
                  <a:srgbClr val="0432FF"/>
                </a:solidFill>
              </a:rPr>
              <a:t>study</a:t>
            </a:r>
            <a:r>
              <a:rPr lang="fr-FR" sz="2400" b="1" dirty="0">
                <a:solidFill>
                  <a:srgbClr val="0432FF"/>
                </a:solidFill>
              </a:rPr>
              <a:t> at √s = 5.02 and 13  </a:t>
            </a:r>
            <a:r>
              <a:rPr lang="fr-FR" sz="2400" b="1" dirty="0" err="1">
                <a:solidFill>
                  <a:srgbClr val="0432FF"/>
                </a:solidFill>
              </a:rPr>
              <a:t>TeV</a:t>
            </a:r>
            <a:r>
              <a:rPr lang="fr-FR" sz="2400" b="1" dirty="0">
                <a:solidFill>
                  <a:srgbClr val="0432FF"/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BF8C7E-E7E2-0A46-8287-8048BABA333F}"/>
              </a:ext>
            </a:extLst>
          </p:cNvPr>
          <p:cNvSpPr txBox="1"/>
          <p:nvPr/>
        </p:nvSpPr>
        <p:spPr>
          <a:xfrm>
            <a:off x="78658" y="781465"/>
            <a:ext cx="84028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As for 7 </a:t>
            </a:r>
            <a:r>
              <a:rPr lang="fr-FR" dirty="0" err="1"/>
              <a:t>TeV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:</a:t>
            </a:r>
          </a:p>
          <a:p>
            <a:r>
              <a:rPr lang="fr-FR" dirty="0"/>
              <a:t>Exclusive final state: </a:t>
            </a:r>
            <a:r>
              <a:rPr lang="fr-FR" dirty="0">
                <a:solidFill>
                  <a:srgbClr val="0432FF"/>
                </a:solidFill>
              </a:rPr>
              <a:t>p + π</a:t>
            </a:r>
            <a:r>
              <a:rPr lang="fr-FR" baseline="30000" dirty="0">
                <a:solidFill>
                  <a:srgbClr val="0432FF"/>
                </a:solidFill>
              </a:rPr>
              <a:t>+</a:t>
            </a:r>
            <a:r>
              <a:rPr lang="fr-FR" dirty="0">
                <a:solidFill>
                  <a:srgbClr val="0432FF"/>
                </a:solidFill>
              </a:rPr>
              <a:t> π</a:t>
            </a:r>
            <a:r>
              <a:rPr lang="fr-FR" baseline="30000" dirty="0">
                <a:solidFill>
                  <a:srgbClr val="0432FF"/>
                </a:solidFill>
              </a:rPr>
              <a:t>-</a:t>
            </a:r>
            <a:r>
              <a:rPr lang="fr-FR" dirty="0">
                <a:solidFill>
                  <a:srgbClr val="0432FF"/>
                </a:solidFill>
              </a:rPr>
              <a:t> +p.     Semi-exclusive </a:t>
            </a:r>
            <a:r>
              <a:rPr lang="fr-FR" dirty="0" err="1">
                <a:solidFill>
                  <a:srgbClr val="0432FF"/>
                </a:solidFill>
              </a:rPr>
              <a:t>allows</a:t>
            </a:r>
            <a:r>
              <a:rPr lang="fr-FR" dirty="0">
                <a:solidFill>
                  <a:srgbClr val="0432FF"/>
                </a:solidFill>
              </a:rPr>
              <a:t> dissociation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dirty="0">
                <a:solidFill>
                  <a:srgbClr val="0432FF"/>
                </a:solidFill>
              </a:rPr>
              <a:t>p* </a:t>
            </a:r>
            <a:r>
              <a:rPr lang="fr-FR" dirty="0" err="1">
                <a:solidFill>
                  <a:srgbClr val="0432FF"/>
                </a:solidFill>
              </a:rPr>
              <a:t>e.g</a:t>
            </a:r>
            <a:r>
              <a:rPr lang="fr-FR" dirty="0">
                <a:solidFill>
                  <a:srgbClr val="0432FF"/>
                </a:solidFill>
              </a:rPr>
              <a:t>. p </a:t>
            </a:r>
            <a:r>
              <a:rPr lang="fr-FR" dirty="0">
                <a:solidFill>
                  <a:srgbClr val="0432FF"/>
                </a:solidFill>
                <a:sym typeface="Wingdings" pitchFamily="2" charset="2"/>
              </a:rPr>
              <a:t> p</a:t>
            </a:r>
            <a:r>
              <a:rPr lang="fr-FR" dirty="0">
                <a:solidFill>
                  <a:srgbClr val="0432FF"/>
                </a:solidFill>
              </a:rPr>
              <a:t> π</a:t>
            </a:r>
            <a:r>
              <a:rPr lang="fr-FR" baseline="30000" dirty="0">
                <a:solidFill>
                  <a:srgbClr val="0432FF"/>
                </a:solidFill>
              </a:rPr>
              <a:t>+</a:t>
            </a:r>
            <a:r>
              <a:rPr lang="fr-FR" dirty="0">
                <a:solidFill>
                  <a:srgbClr val="0432FF"/>
                </a:solidFill>
              </a:rPr>
              <a:t> π</a:t>
            </a:r>
            <a:r>
              <a:rPr lang="fr-FR" baseline="30000" dirty="0">
                <a:solidFill>
                  <a:srgbClr val="0432FF"/>
                </a:solidFill>
              </a:rPr>
              <a:t>-</a:t>
            </a:r>
          </a:p>
          <a:p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do not </a:t>
            </a:r>
            <a:r>
              <a:rPr lang="fr-FR" dirty="0" err="1"/>
              <a:t>detect</a:t>
            </a:r>
            <a:r>
              <a:rPr lang="fr-FR" dirty="0"/>
              <a:t> protons, </a:t>
            </a:r>
            <a:r>
              <a:rPr lang="fr-FR" dirty="0" err="1"/>
              <a:t>so</a:t>
            </a:r>
            <a:r>
              <a:rPr lang="fr-FR" dirty="0"/>
              <a:t> dissociation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included</a:t>
            </a:r>
            <a:r>
              <a:rPr lang="fr-FR" dirty="0"/>
              <a:t>, and all |</a:t>
            </a:r>
            <a:r>
              <a:rPr lang="fr-FR" dirty="0" err="1"/>
              <a:t>t</a:t>
            </a:r>
            <a:r>
              <a:rPr lang="fr-FR" dirty="0"/>
              <a:t>| of protons</a:t>
            </a:r>
          </a:p>
          <a:p>
            <a:r>
              <a:rPr lang="fr-FR" dirty="0" err="1"/>
              <a:t>Expect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little</a:t>
            </a:r>
            <a:r>
              <a:rPr lang="fr-FR" dirty="0"/>
              <a:t> √s  - </a:t>
            </a:r>
            <a:r>
              <a:rPr lang="fr-FR" dirty="0" err="1"/>
              <a:t>dependence</a:t>
            </a:r>
            <a:endParaRPr lang="fr-FR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7FD5F6-EAD6-A341-8F0F-21DA07C28F93}"/>
              </a:ext>
            </a:extLst>
          </p:cNvPr>
          <p:cNvSpPr txBox="1"/>
          <p:nvPr/>
        </p:nvSpPr>
        <p:spPr>
          <a:xfrm>
            <a:off x="78658" y="2194004"/>
            <a:ext cx="57140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√s = 5.02 </a:t>
            </a:r>
            <a:r>
              <a:rPr lang="fr-FR" dirty="0" err="1"/>
              <a:t>TeV</a:t>
            </a:r>
            <a:r>
              <a:rPr lang="fr-FR" dirty="0"/>
              <a:t> </a:t>
            </a:r>
            <a:r>
              <a:rPr lang="fr-FR" dirty="0" err="1"/>
              <a:t>run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made for </a:t>
            </a:r>
            <a:r>
              <a:rPr lang="fr-FR" dirty="0" err="1"/>
              <a:t>comparison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Pb-Pb </a:t>
            </a:r>
            <a:r>
              <a:rPr lang="fr-FR" dirty="0" err="1"/>
              <a:t>run</a:t>
            </a:r>
            <a:endParaRPr lang="fr-FR" dirty="0"/>
          </a:p>
          <a:p>
            <a:endParaRPr lang="fr-FR" dirty="0"/>
          </a:p>
          <a:p>
            <a:r>
              <a:rPr lang="fr-FR" dirty="0"/>
              <a:t>Conditions and </a:t>
            </a:r>
            <a:r>
              <a:rPr lang="fr-FR" dirty="0" err="1"/>
              <a:t>selections</a:t>
            </a:r>
            <a:r>
              <a:rPr lang="fr-FR" dirty="0"/>
              <a:t> </a:t>
            </a:r>
            <a:r>
              <a:rPr lang="fr-FR" dirty="0" err="1"/>
              <a:t>similar</a:t>
            </a:r>
            <a:r>
              <a:rPr lang="fr-FR" dirty="0"/>
              <a:t> but not </a:t>
            </a:r>
            <a:r>
              <a:rPr lang="fr-FR" dirty="0" err="1"/>
              <a:t>identical</a:t>
            </a:r>
            <a:r>
              <a:rPr lang="fr-FR" dirty="0"/>
              <a:t>.</a:t>
            </a:r>
          </a:p>
          <a:p>
            <a:r>
              <a:rPr lang="fr-FR" dirty="0" err="1"/>
              <a:t>Calorimeter</a:t>
            </a:r>
            <a:r>
              <a:rPr lang="fr-FR" dirty="0"/>
              <a:t> </a:t>
            </a:r>
            <a:r>
              <a:rPr lang="fr-FR" dirty="0" err="1"/>
              <a:t>thresholds</a:t>
            </a:r>
            <a:r>
              <a:rPr lang="fr-FR" dirty="0"/>
              <a:t> </a:t>
            </a:r>
            <a:r>
              <a:rPr lang="fr-FR" dirty="0" err="1"/>
              <a:t>changed</a:t>
            </a:r>
            <a:endParaRPr lang="fr-FR" dirty="0"/>
          </a:p>
          <a:p>
            <a:r>
              <a:rPr lang="fr-FR" dirty="0"/>
              <a:t>|</a:t>
            </a:r>
            <a:r>
              <a:rPr lang="fr-FR" dirty="0" err="1"/>
              <a:t>η</a:t>
            </a:r>
            <a:r>
              <a:rPr lang="fr-FR" dirty="0"/>
              <a:t>(π)| </a:t>
            </a:r>
            <a:r>
              <a:rPr lang="fr-FR" dirty="0" err="1"/>
              <a:t>extended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2.0 to 2.4 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70E96C-4992-DE40-8A97-70BAAE00BB4A}"/>
              </a:ext>
            </a:extLst>
          </p:cNvPr>
          <p:cNvSpPr txBox="1"/>
          <p:nvPr/>
        </p:nvSpPr>
        <p:spPr>
          <a:xfrm>
            <a:off x="3395831" y="3215929"/>
            <a:ext cx="1965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Opposite </a:t>
            </a:r>
            <a:r>
              <a:rPr lang="fr-FR" dirty="0" err="1"/>
              <a:t>sign</a:t>
            </a:r>
            <a:r>
              <a:rPr lang="fr-FR" dirty="0"/>
              <a:t> pairs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60FFF3-B0E8-4A42-95FA-4931E9C60D2B}"/>
              </a:ext>
            </a:extLst>
          </p:cNvPr>
          <p:cNvSpPr txBox="1"/>
          <p:nvPr/>
        </p:nvSpPr>
        <p:spPr>
          <a:xfrm>
            <a:off x="6553200" y="3244334"/>
            <a:ext cx="163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sign</a:t>
            </a:r>
            <a:r>
              <a:rPr lang="fr-FR" dirty="0"/>
              <a:t> pairs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64718D-E0D5-BF49-91EE-DCB5F39D167D}"/>
              </a:ext>
            </a:extLst>
          </p:cNvPr>
          <p:cNvSpPr txBox="1"/>
          <p:nvPr/>
        </p:nvSpPr>
        <p:spPr>
          <a:xfrm>
            <a:off x="1503796" y="5272491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Signal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ACB3E5-2535-8946-BF2E-75A5C361D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799" y="3598789"/>
            <a:ext cx="6096001" cy="2901109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507144E-ED8F-6246-B932-37ED6789775F}"/>
              </a:ext>
            </a:extLst>
          </p:cNvPr>
          <p:cNvCxnSpPr>
            <a:cxnSpLocks/>
          </p:cNvCxnSpPr>
          <p:nvPr/>
        </p:nvCxnSpPr>
        <p:spPr>
          <a:xfrm flipV="1">
            <a:off x="2241498" y="5209524"/>
            <a:ext cx="993058" cy="13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210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CB8A10-9BAF-AE41-AD17-22ABADAD46FD}"/>
              </a:ext>
            </a:extLst>
          </p:cNvPr>
          <p:cNvSpPr txBox="1"/>
          <p:nvPr/>
        </p:nvSpPr>
        <p:spPr>
          <a:xfrm>
            <a:off x="457200" y="1297792"/>
            <a:ext cx="82593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Spectra</a:t>
            </a:r>
            <a:r>
              <a:rPr lang="fr-FR" dirty="0"/>
              <a:t> all show: </a:t>
            </a:r>
            <a:r>
              <a:rPr lang="fr-FR" dirty="0" err="1"/>
              <a:t>Low</a:t>
            </a:r>
            <a:r>
              <a:rPr lang="fr-FR" dirty="0"/>
              <a:t> mass </a:t>
            </a:r>
            <a:r>
              <a:rPr lang="fr-FR" dirty="0" err="1"/>
              <a:t>bump</a:t>
            </a:r>
            <a:r>
              <a:rPr lang="fr-FR" dirty="0"/>
              <a:t>*, </a:t>
            </a:r>
            <a:r>
              <a:rPr lang="fr-FR" dirty="0" err="1"/>
              <a:t>including</a:t>
            </a:r>
            <a:r>
              <a:rPr lang="fr-FR" dirty="0"/>
              <a:t> possible </a:t>
            </a:r>
            <a:r>
              <a:rPr lang="fr-FR" dirty="0" err="1"/>
              <a:t>small</a:t>
            </a:r>
            <a:r>
              <a:rPr lang="fr-FR" dirty="0"/>
              <a:t> 𝜌 </a:t>
            </a:r>
            <a:r>
              <a:rPr lang="fr-FR" dirty="0" err="1"/>
              <a:t>photoproduction</a:t>
            </a:r>
            <a:r>
              <a:rPr lang="fr-FR" dirty="0"/>
              <a:t> signal,</a:t>
            </a:r>
          </a:p>
          <a:p>
            <a:r>
              <a:rPr lang="fr-FR" dirty="0"/>
              <a:t>drop at 1 </a:t>
            </a:r>
            <a:r>
              <a:rPr lang="fr-FR" dirty="0" err="1"/>
              <a:t>GeV</a:t>
            </a:r>
            <a:r>
              <a:rPr lang="fr-FR" dirty="0"/>
              <a:t>/c</a:t>
            </a:r>
            <a:r>
              <a:rPr lang="fr-FR" baseline="30000" dirty="0"/>
              <a:t>2</a:t>
            </a:r>
            <a:r>
              <a:rPr lang="fr-FR" dirty="0"/>
              <a:t> </a:t>
            </a:r>
            <a:r>
              <a:rPr lang="fr-FR" dirty="0" err="1"/>
              <a:t>associated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b="1" dirty="0">
                <a:solidFill>
                  <a:srgbClr val="0432FF"/>
                </a:solidFill>
              </a:rPr>
              <a:t>f</a:t>
            </a:r>
            <a:r>
              <a:rPr lang="fr-FR" b="1" baseline="-25000" dirty="0">
                <a:solidFill>
                  <a:srgbClr val="0432FF"/>
                </a:solidFill>
              </a:rPr>
              <a:t>0</a:t>
            </a:r>
            <a:r>
              <a:rPr lang="fr-FR" b="1" dirty="0">
                <a:solidFill>
                  <a:srgbClr val="0432FF"/>
                </a:solidFill>
              </a:rPr>
              <a:t>(980)</a:t>
            </a:r>
            <a:r>
              <a:rPr lang="fr-FR" dirty="0"/>
              <a:t>, </a:t>
            </a:r>
            <a:r>
              <a:rPr lang="fr-FR" dirty="0" err="1"/>
              <a:t>clear</a:t>
            </a:r>
            <a:r>
              <a:rPr lang="fr-FR" dirty="0"/>
              <a:t> </a:t>
            </a:r>
            <a:r>
              <a:rPr lang="fr-FR" b="1" dirty="0">
                <a:solidFill>
                  <a:srgbClr val="0432FF"/>
                </a:solidFill>
              </a:rPr>
              <a:t>f</a:t>
            </a:r>
            <a:r>
              <a:rPr lang="fr-FR" b="1" baseline="-25000" dirty="0">
                <a:solidFill>
                  <a:srgbClr val="0432FF"/>
                </a:solidFill>
              </a:rPr>
              <a:t>2</a:t>
            </a:r>
            <a:r>
              <a:rPr lang="fr-FR" b="1" dirty="0">
                <a:solidFill>
                  <a:srgbClr val="0432FF"/>
                </a:solidFill>
              </a:rPr>
              <a:t>(1270)</a:t>
            </a:r>
            <a:r>
              <a:rPr lang="fr-FR" dirty="0"/>
              <a:t> and </a:t>
            </a:r>
            <a:r>
              <a:rPr lang="fr-FR" dirty="0" err="1"/>
              <a:t>tail</a:t>
            </a:r>
            <a:r>
              <a:rPr lang="fr-FR" dirty="0"/>
              <a:t> to ~ 3 </a:t>
            </a:r>
            <a:r>
              <a:rPr lang="fr-FR" dirty="0" err="1"/>
              <a:t>GeV</a:t>
            </a:r>
            <a:r>
              <a:rPr lang="fr-FR" dirty="0"/>
              <a:t>/c</a:t>
            </a:r>
            <a:r>
              <a:rPr lang="fr-FR" baseline="30000" dirty="0"/>
              <a:t>2</a:t>
            </a:r>
          </a:p>
          <a:p>
            <a:r>
              <a:rPr lang="fr-FR" dirty="0"/>
              <a:t>* Broad </a:t>
            </a:r>
            <a:r>
              <a:rPr lang="fr-FR" b="1" dirty="0">
                <a:solidFill>
                  <a:srgbClr val="0432FF"/>
                </a:solidFill>
              </a:rPr>
              <a:t>f</a:t>
            </a:r>
            <a:r>
              <a:rPr lang="fr-FR" b="1" baseline="-25000" dirty="0">
                <a:solidFill>
                  <a:srgbClr val="0432FF"/>
                </a:solidFill>
              </a:rPr>
              <a:t>0</a:t>
            </a:r>
            <a:r>
              <a:rPr lang="fr-FR" b="1" dirty="0">
                <a:solidFill>
                  <a:srgbClr val="0432FF"/>
                </a:solidFill>
              </a:rPr>
              <a:t>(500) = 𝜎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contribute</a:t>
            </a:r>
            <a:endParaRPr lang="fr-FR" dirty="0"/>
          </a:p>
          <a:p>
            <a:r>
              <a:rPr lang="fr-FR" dirty="0" err="1"/>
              <a:t>Need</a:t>
            </a:r>
            <a:r>
              <a:rPr lang="fr-FR" dirty="0"/>
              <a:t>: </a:t>
            </a:r>
            <a:r>
              <a:rPr lang="fr-FR" b="1" dirty="0" err="1">
                <a:solidFill>
                  <a:srgbClr val="FF0000"/>
                </a:solidFill>
              </a:rPr>
              <a:t>much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higher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statistics</a:t>
            </a:r>
            <a:r>
              <a:rPr lang="fr-FR" b="1" dirty="0">
                <a:solidFill>
                  <a:srgbClr val="FF0000"/>
                </a:solidFill>
              </a:rPr>
              <a:t>, and protons </a:t>
            </a:r>
            <a:r>
              <a:rPr lang="fr-FR" b="1" dirty="0" err="1">
                <a:solidFill>
                  <a:srgbClr val="FF0000"/>
                </a:solidFill>
              </a:rPr>
              <a:t>detected</a:t>
            </a:r>
            <a:r>
              <a:rPr lang="fr-FR" b="1" dirty="0">
                <a:solidFill>
                  <a:srgbClr val="FF0000"/>
                </a:solidFill>
              </a:rPr>
              <a:t> to select exclusive and t</a:t>
            </a:r>
            <a:r>
              <a:rPr lang="fr-FR" b="1" baseline="-25000" dirty="0">
                <a:solidFill>
                  <a:srgbClr val="FF0000"/>
                </a:solidFill>
              </a:rPr>
              <a:t>1</a:t>
            </a:r>
            <a:r>
              <a:rPr lang="fr-FR" b="1" dirty="0">
                <a:solidFill>
                  <a:srgbClr val="FF0000"/>
                </a:solidFill>
              </a:rPr>
              <a:t>, t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, </a:t>
            </a:r>
            <a:r>
              <a:rPr lang="fr-FR" b="1" dirty="0" err="1">
                <a:solidFill>
                  <a:srgbClr val="FF0000"/>
                </a:solidFill>
              </a:rPr>
              <a:t>Δφ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10D252-3C3A-154D-B3C5-E8C515C1C10A}"/>
              </a:ext>
            </a:extLst>
          </p:cNvPr>
          <p:cNvSpPr txBox="1"/>
          <p:nvPr/>
        </p:nvSpPr>
        <p:spPr>
          <a:xfrm>
            <a:off x="3483848" y="64795"/>
            <a:ext cx="2206015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dirty="0"/>
              <a:t>CMS PRELIMINARY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2FB574-FAF9-2A45-8B04-B6FCDB5BB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146" y="2613674"/>
            <a:ext cx="7795420" cy="37886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70A1ED-7F9E-094A-96EF-EE5A41063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06" y="446892"/>
            <a:ext cx="75819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40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006B0-9941-F445-A824-BA421B6E63B0}" type="datetime1">
              <a:rPr lang="en-US" smtClean="0"/>
              <a:t>8/26/19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C22C-4428-5A45-B161-BADFF36505BE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Screenshot 2014-09-04 08.44.1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55"/>
          <a:stretch/>
        </p:blipFill>
        <p:spPr>
          <a:xfrm>
            <a:off x="137594" y="265065"/>
            <a:ext cx="2992827" cy="3356609"/>
          </a:xfrm>
          <a:prstGeom prst="rect">
            <a:avLst/>
          </a:prstGeom>
        </p:spPr>
      </p:pic>
      <p:pic>
        <p:nvPicPr>
          <p:cNvPr id="11" name="Picture 10" descr="Screenshot 2014-09-10 10.44.0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/>
          <a:stretch/>
        </p:blipFill>
        <p:spPr>
          <a:xfrm>
            <a:off x="-1" y="3748471"/>
            <a:ext cx="3324355" cy="29730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53628" y="1241776"/>
            <a:ext cx="2813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432FF"/>
                </a:solidFill>
              </a:rPr>
              <a:t>Axial Field Spectrometer </a:t>
            </a:r>
            <a:r>
              <a:rPr lang="en-US" sz="1600" dirty="0"/>
              <a:t>(R807)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73893" y="4156197"/>
            <a:ext cx="41249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432FF"/>
                </a:solidFill>
              </a:rPr>
              <a:t>Split Field Magnet </a:t>
            </a:r>
            <a:r>
              <a:rPr lang="en-US" sz="1600" dirty="0"/>
              <a:t>: Breakstone et al.</a:t>
            </a:r>
          </a:p>
          <a:p>
            <a:r>
              <a:rPr lang="en-US" sz="1600" dirty="0" err="1"/>
              <a:t>Z.Phys.C</a:t>
            </a:r>
            <a:r>
              <a:rPr lang="en-US" sz="1600" dirty="0"/>
              <a:t> </a:t>
            </a:r>
            <a:r>
              <a:rPr lang="en-US" sz="1600" b="1" dirty="0"/>
              <a:t>31</a:t>
            </a:r>
            <a:r>
              <a:rPr lang="en-US" sz="1600" dirty="0"/>
              <a:t> (1986) p.185  &amp; ibid. </a:t>
            </a:r>
            <a:r>
              <a:rPr lang="en-US" sz="1600" b="1" dirty="0"/>
              <a:t>40</a:t>
            </a:r>
            <a:r>
              <a:rPr lang="en-US" sz="1600" dirty="0"/>
              <a:t> (1988) p.41</a:t>
            </a:r>
          </a:p>
          <a:p>
            <a:r>
              <a:rPr lang="en-US" sz="1600" dirty="0">
                <a:solidFill>
                  <a:srgbClr val="FF0000"/>
                </a:solidFill>
              </a:rPr>
              <a:t>-t &gt; 0.1 GeV</a:t>
            </a:r>
            <a:r>
              <a:rPr lang="en-US" sz="1600" baseline="30000" dirty="0">
                <a:solidFill>
                  <a:srgbClr val="FF0000"/>
                </a:solidFill>
              </a:rPr>
              <a:t>2</a:t>
            </a:r>
            <a:r>
              <a:rPr lang="en-US" sz="1600" dirty="0">
                <a:solidFill>
                  <a:srgbClr val="FF0000"/>
                </a:solidFill>
              </a:rPr>
              <a:t> with e</a:t>
            </a:r>
            <a:r>
              <a:rPr lang="en-US" sz="1600" baseline="30000" dirty="0">
                <a:solidFill>
                  <a:srgbClr val="FF0000"/>
                </a:solidFill>
              </a:rPr>
              <a:t>6t</a:t>
            </a:r>
            <a:r>
              <a:rPr lang="en-US" sz="1600" dirty="0">
                <a:solidFill>
                  <a:srgbClr val="FF0000"/>
                </a:solidFill>
              </a:rPr>
              <a:t> distribution</a:t>
            </a:r>
          </a:p>
          <a:p>
            <a:r>
              <a:rPr lang="en-US" sz="1600" dirty="0">
                <a:solidFill>
                  <a:srgbClr val="0432FF"/>
                </a:solidFill>
              </a:rPr>
              <a:t>Also sharp f</a:t>
            </a:r>
            <a:r>
              <a:rPr lang="en-US" sz="1600" baseline="-25000" dirty="0">
                <a:solidFill>
                  <a:srgbClr val="0432FF"/>
                </a:solidFill>
              </a:rPr>
              <a:t>0</a:t>
            </a:r>
            <a:r>
              <a:rPr lang="en-US" sz="1600" dirty="0">
                <a:solidFill>
                  <a:srgbClr val="0432FF"/>
                </a:solidFill>
              </a:rPr>
              <a:t>(980) then f</a:t>
            </a:r>
            <a:r>
              <a:rPr lang="en-US" sz="1600" baseline="-25000" dirty="0">
                <a:solidFill>
                  <a:srgbClr val="0432FF"/>
                </a:solidFill>
              </a:rPr>
              <a:t>2</a:t>
            </a:r>
            <a:r>
              <a:rPr lang="en-US" sz="1600" dirty="0">
                <a:solidFill>
                  <a:srgbClr val="0432FF"/>
                </a:solidFill>
              </a:rPr>
              <a:t>(1270) dominant.</a:t>
            </a:r>
          </a:p>
          <a:p>
            <a:r>
              <a:rPr lang="en-US" sz="1600" dirty="0"/>
              <a:t>Similar to GAP - (π+ π-) – GAP data (all |t|)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38423" y="98171"/>
            <a:ext cx="221708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Other Experiments</a:t>
            </a:r>
          </a:p>
          <a:p>
            <a:r>
              <a:rPr lang="en-US" dirty="0">
                <a:solidFill>
                  <a:srgbClr val="FF0000"/>
                </a:solidFill>
              </a:rPr>
              <a:t>DPE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 π+π-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E9408E-4AC1-9D4F-8408-A97A482D90FD}"/>
              </a:ext>
            </a:extLst>
          </p:cNvPr>
          <p:cNvSpPr txBox="1"/>
          <p:nvPr/>
        </p:nvSpPr>
        <p:spPr>
          <a:xfrm>
            <a:off x="3124200" y="1565216"/>
            <a:ext cx="3775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PL 133 B (1983) 268 &amp; NP B 264 (1986) 154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052ECC-E1AF-8048-B144-9F4DCCBE113D}"/>
              </a:ext>
            </a:extLst>
          </p:cNvPr>
          <p:cNvSpPr txBox="1"/>
          <p:nvPr/>
        </p:nvSpPr>
        <p:spPr>
          <a:xfrm>
            <a:off x="3324355" y="2021452"/>
            <a:ext cx="56172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Exactly two central π+ π-</a:t>
            </a:r>
          </a:p>
          <a:p>
            <a:r>
              <a:rPr lang="en-US" dirty="0"/>
              <a:t>2C constraint with 2 forward p’s </a:t>
            </a:r>
            <a:r>
              <a:rPr lang="en-US" dirty="0" err="1"/>
              <a:t>x</a:t>
            </a:r>
            <a:r>
              <a:rPr lang="en-US" baseline="-25000" dirty="0" err="1"/>
              <a:t>F</a:t>
            </a:r>
            <a:r>
              <a:rPr lang="en-US" dirty="0"/>
              <a:t> &gt; 0.95</a:t>
            </a:r>
          </a:p>
          <a:p>
            <a:r>
              <a:rPr lang="en-US" dirty="0"/>
              <a:t>p’s non-colinear </a:t>
            </a:r>
            <a:r>
              <a:rPr lang="en-US" dirty="0">
                <a:solidFill>
                  <a:srgbClr val="FF0000"/>
                </a:solidFill>
              </a:rPr>
              <a:t>(UP*UP or DN*DN </a:t>
            </a:r>
            <a:r>
              <a:rPr lang="en-US" sz="1600" dirty="0">
                <a:solidFill>
                  <a:srgbClr val="0432FF"/>
                </a:solidFill>
              </a:rPr>
              <a:t>= = TT or BB for TOTEM</a:t>
            </a:r>
            <a:r>
              <a:rPr lang="en-US" dirty="0">
                <a:solidFill>
                  <a:srgbClr val="FF0000"/>
                </a:solidFill>
              </a:rPr>
              <a:t>)  </a:t>
            </a:r>
          </a:p>
          <a:p>
            <a:r>
              <a:rPr lang="en-US" dirty="0">
                <a:solidFill>
                  <a:srgbClr val="FF0000"/>
                </a:solidFill>
              </a:rPr>
              <a:t>  -t = 0.01 – 0.06 GeV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  </a:t>
            </a:r>
            <a:r>
              <a:rPr lang="en-US" dirty="0">
                <a:solidFill>
                  <a:srgbClr val="0432FF"/>
                </a:solidFill>
              </a:rPr>
              <a:t>|y(ππ)| &lt;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D5C712-61D1-F540-83C8-8E7E86073D70}"/>
              </a:ext>
            </a:extLst>
          </p:cNvPr>
          <p:cNvSpPr txBox="1"/>
          <p:nvPr/>
        </p:nvSpPr>
        <p:spPr>
          <a:xfrm>
            <a:off x="5818712" y="136525"/>
            <a:ext cx="26485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Several</a:t>
            </a:r>
            <a:r>
              <a:rPr lang="fr-FR" dirty="0"/>
              <a:t> </a:t>
            </a:r>
            <a:r>
              <a:rPr lang="fr-FR" dirty="0" err="1"/>
              <a:t>expts</a:t>
            </a:r>
            <a:r>
              <a:rPr lang="fr-FR" dirty="0"/>
              <a:t>. at </a:t>
            </a:r>
            <a:r>
              <a:rPr lang="fr-FR" dirty="0" err="1"/>
              <a:t>lower</a:t>
            </a:r>
            <a:r>
              <a:rPr lang="fr-FR" dirty="0"/>
              <a:t> √s</a:t>
            </a:r>
          </a:p>
          <a:p>
            <a:r>
              <a:rPr lang="en-US" dirty="0"/>
              <a:t>E.g. two for comparison</a:t>
            </a:r>
            <a:endParaRPr lang="fr-FR" dirty="0"/>
          </a:p>
          <a:p>
            <a:r>
              <a:rPr lang="fr-FR" b="1" dirty="0" err="1">
                <a:solidFill>
                  <a:srgbClr val="0432FF"/>
                </a:solidFill>
              </a:rPr>
              <a:t>Intersecting</a:t>
            </a:r>
            <a:r>
              <a:rPr lang="fr-FR" b="1" dirty="0">
                <a:solidFill>
                  <a:srgbClr val="0432FF"/>
                </a:solidFill>
              </a:rPr>
              <a:t> Storage Rings</a:t>
            </a:r>
          </a:p>
          <a:p>
            <a:r>
              <a:rPr lang="en-US" b="1" dirty="0">
                <a:solidFill>
                  <a:srgbClr val="0432FF"/>
                </a:solidFill>
              </a:rPr>
              <a:t>(ISR) √s = 63 GeV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7E1A46-2D9D-AB49-A4F7-D3A372957147}"/>
              </a:ext>
            </a:extLst>
          </p:cNvPr>
          <p:cNvSpPr txBox="1"/>
          <p:nvPr/>
        </p:nvSpPr>
        <p:spPr>
          <a:xfrm>
            <a:off x="3436267" y="3327670"/>
            <a:ext cx="516102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432FF"/>
                </a:solidFill>
              </a:rPr>
              <a:t>Shown</a:t>
            </a:r>
            <a:r>
              <a:rPr lang="fr-FR" dirty="0">
                <a:solidFill>
                  <a:srgbClr val="0432FF"/>
                </a:solidFill>
              </a:rPr>
              <a:t> to </a:t>
            </a:r>
            <a:r>
              <a:rPr lang="fr-FR" dirty="0" err="1">
                <a:solidFill>
                  <a:srgbClr val="0432FF"/>
                </a:solidFill>
              </a:rPr>
              <a:t>be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dominated</a:t>
            </a:r>
            <a:r>
              <a:rPr lang="fr-FR" dirty="0">
                <a:solidFill>
                  <a:srgbClr val="0432FF"/>
                </a:solidFill>
              </a:rPr>
              <a:t> by S-</a:t>
            </a:r>
            <a:r>
              <a:rPr lang="fr-FR" dirty="0" err="1">
                <a:solidFill>
                  <a:srgbClr val="0432FF"/>
                </a:solidFill>
              </a:rPr>
              <a:t>wave</a:t>
            </a:r>
            <a:r>
              <a:rPr lang="fr-FR" dirty="0">
                <a:solidFill>
                  <a:srgbClr val="0432FF"/>
                </a:solidFill>
              </a:rPr>
              <a:t> (J=0) - f</a:t>
            </a:r>
            <a:r>
              <a:rPr lang="fr-FR" baseline="-25000" dirty="0">
                <a:solidFill>
                  <a:srgbClr val="0432FF"/>
                </a:solidFill>
              </a:rPr>
              <a:t>0</a:t>
            </a:r>
            <a:r>
              <a:rPr lang="fr-FR" dirty="0">
                <a:solidFill>
                  <a:srgbClr val="0432FF"/>
                </a:solidFill>
              </a:rPr>
              <a:t>(500) = 𝜎 </a:t>
            </a:r>
          </a:p>
          <a:p>
            <a:r>
              <a:rPr lang="fr-FR" dirty="0">
                <a:solidFill>
                  <a:srgbClr val="0432FF"/>
                </a:solidFill>
              </a:rPr>
              <a:t>f</a:t>
            </a:r>
            <a:r>
              <a:rPr lang="fr-FR" baseline="-25000" dirty="0">
                <a:solidFill>
                  <a:srgbClr val="0432FF"/>
                </a:solidFill>
              </a:rPr>
              <a:t>0</a:t>
            </a:r>
            <a:r>
              <a:rPr lang="fr-FR" dirty="0">
                <a:solidFill>
                  <a:srgbClr val="0432FF"/>
                </a:solidFill>
              </a:rPr>
              <a:t>(980) as « </a:t>
            </a:r>
            <a:r>
              <a:rPr lang="fr-FR" dirty="0" err="1">
                <a:solidFill>
                  <a:srgbClr val="0432FF"/>
                </a:solidFill>
              </a:rPr>
              <a:t>cliff</a:t>
            </a:r>
            <a:r>
              <a:rPr lang="fr-FR" dirty="0">
                <a:solidFill>
                  <a:srgbClr val="0432FF"/>
                </a:solidFill>
              </a:rPr>
              <a:t> » and </a:t>
            </a:r>
            <a:r>
              <a:rPr lang="fr-FR" dirty="0" err="1">
                <a:solidFill>
                  <a:srgbClr val="0432FF"/>
                </a:solidFill>
              </a:rPr>
              <a:t>broad</a:t>
            </a:r>
            <a:r>
              <a:rPr lang="fr-FR" dirty="0">
                <a:solidFill>
                  <a:srgbClr val="0432FF"/>
                </a:solidFill>
              </a:rPr>
              <a:t> state ~ 1300 MeV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3BE6A5-87E4-924D-BEBF-998B5E997829}"/>
              </a:ext>
            </a:extLst>
          </p:cNvPr>
          <p:cNvSpPr txBox="1"/>
          <p:nvPr/>
        </p:nvSpPr>
        <p:spPr>
          <a:xfrm>
            <a:off x="4065392" y="5661832"/>
            <a:ext cx="42157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Why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different</a:t>
            </a:r>
            <a:r>
              <a:rPr lang="fr-FR" b="1" dirty="0">
                <a:solidFill>
                  <a:srgbClr val="FF0000"/>
                </a:solidFill>
              </a:rPr>
              <a:t>?  </a:t>
            </a:r>
            <a:r>
              <a:rPr lang="fr-FR" dirty="0" err="1">
                <a:solidFill>
                  <a:srgbClr val="0432FF"/>
                </a:solidFill>
              </a:rPr>
              <a:t>Low</a:t>
            </a:r>
            <a:r>
              <a:rPr lang="fr-FR" dirty="0">
                <a:solidFill>
                  <a:srgbClr val="0432FF"/>
                </a:solidFill>
              </a:rPr>
              <a:t> mass </a:t>
            </a:r>
            <a:r>
              <a:rPr lang="fr-FR" dirty="0" err="1">
                <a:solidFill>
                  <a:srgbClr val="0432FF"/>
                </a:solidFill>
              </a:rPr>
              <a:t>acceptance</a:t>
            </a:r>
            <a:r>
              <a:rPr lang="fr-FR" dirty="0">
                <a:solidFill>
                  <a:srgbClr val="0432FF"/>
                </a:solidFill>
              </a:rPr>
              <a:t>, but</a:t>
            </a:r>
          </a:p>
          <a:p>
            <a:r>
              <a:rPr lang="fr-FR" b="1" dirty="0">
                <a:solidFill>
                  <a:srgbClr val="FF0000"/>
                </a:solidFill>
              </a:rPr>
              <a:t>Small |</a:t>
            </a:r>
            <a:r>
              <a:rPr lang="fr-FR" b="1" dirty="0" err="1">
                <a:solidFill>
                  <a:srgbClr val="FF0000"/>
                </a:solidFill>
              </a:rPr>
              <a:t>t</a:t>
            </a:r>
            <a:r>
              <a:rPr lang="fr-FR" b="1" dirty="0">
                <a:solidFill>
                  <a:srgbClr val="FF0000"/>
                </a:solidFill>
              </a:rPr>
              <a:t>| and </a:t>
            </a:r>
            <a:r>
              <a:rPr lang="fr-FR" b="1" dirty="0" err="1">
                <a:solidFill>
                  <a:srgbClr val="FF0000"/>
                </a:solidFill>
              </a:rPr>
              <a:t>larger</a:t>
            </a:r>
            <a:r>
              <a:rPr lang="fr-FR" b="1" dirty="0">
                <a:solidFill>
                  <a:srgbClr val="FF0000"/>
                </a:solidFill>
              </a:rPr>
              <a:t> |</a:t>
            </a:r>
            <a:r>
              <a:rPr lang="fr-FR" b="1" dirty="0" err="1">
                <a:solidFill>
                  <a:srgbClr val="FF0000"/>
                </a:solidFill>
              </a:rPr>
              <a:t>t</a:t>
            </a:r>
            <a:r>
              <a:rPr lang="fr-FR" b="1" dirty="0">
                <a:solidFill>
                  <a:srgbClr val="FF0000"/>
                </a:solidFill>
              </a:rPr>
              <a:t>| ?</a:t>
            </a:r>
          </a:p>
          <a:p>
            <a:r>
              <a:rPr lang="fr-FR" b="1" dirty="0" err="1">
                <a:solidFill>
                  <a:srgbClr val="FF0000"/>
                </a:solidFill>
              </a:rPr>
              <a:t>J</a:t>
            </a:r>
            <a:r>
              <a:rPr lang="fr-FR" b="1" baseline="-25000" dirty="0" err="1">
                <a:solidFill>
                  <a:srgbClr val="FF0000"/>
                </a:solidFill>
              </a:rPr>
              <a:t>z</a:t>
            </a:r>
            <a:r>
              <a:rPr lang="fr-FR" b="1" baseline="-25000" dirty="0">
                <a:solidFill>
                  <a:srgbClr val="FF0000"/>
                </a:solidFill>
              </a:rPr>
              <a:t> </a:t>
            </a:r>
            <a:r>
              <a:rPr lang="fr-FR" b="1" dirty="0">
                <a:solidFill>
                  <a:srgbClr val="FF0000"/>
                </a:solidFill>
              </a:rPr>
              <a:t>= 0 </a:t>
            </a:r>
            <a:r>
              <a:rPr lang="fr-FR" b="1" dirty="0" err="1">
                <a:solidFill>
                  <a:srgbClr val="FF0000"/>
                </a:solidFill>
              </a:rPr>
              <a:t>rule</a:t>
            </a:r>
            <a:r>
              <a:rPr lang="fr-FR" b="1" dirty="0">
                <a:solidFill>
                  <a:srgbClr val="FF0000"/>
                </a:solidFill>
              </a:rPr>
              <a:t> at </a:t>
            </a:r>
            <a:r>
              <a:rPr lang="fr-FR" b="1" dirty="0" err="1">
                <a:solidFill>
                  <a:srgbClr val="FF0000"/>
                </a:solidFill>
              </a:rPr>
              <a:t>t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>
                <a:solidFill>
                  <a:srgbClr val="FF0000"/>
                </a:solidFill>
                <a:sym typeface="Wingdings" pitchFamily="2" charset="2"/>
              </a:rPr>
              <a:t> 0 </a:t>
            </a:r>
            <a:r>
              <a:rPr lang="fr-FR" b="1" dirty="0" err="1">
                <a:solidFill>
                  <a:srgbClr val="FF0000"/>
                </a:solidFill>
                <a:sym typeface="Wingdings" pitchFamily="2" charset="2"/>
              </a:rPr>
              <a:t>suppresses</a:t>
            </a:r>
            <a:r>
              <a:rPr lang="fr-FR" b="1" dirty="0">
                <a:solidFill>
                  <a:srgbClr val="FF0000"/>
                </a:solidFill>
                <a:sym typeface="Wingdings" pitchFamily="2" charset="2"/>
              </a:rPr>
              <a:t> J = 2 states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87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006B0-9941-F445-A824-BA421B6E63B0}" type="datetime1">
              <a:rPr lang="en-US" smtClean="0"/>
              <a:t>8/26/19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C22C-4428-5A45-B161-BADFF36505BE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 descr="Screenshot 2014-09-11 19.09.1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21"/>
          <a:stretch/>
        </p:blipFill>
        <p:spPr>
          <a:xfrm>
            <a:off x="4292739" y="1549122"/>
            <a:ext cx="3675208" cy="3043938"/>
          </a:xfrm>
          <a:prstGeom prst="rect">
            <a:avLst/>
          </a:prstGeom>
        </p:spPr>
      </p:pic>
      <p:pic>
        <p:nvPicPr>
          <p:cNvPr id="9" name="Picture 8" descr="Screenshot 2014-09-06 14.39.4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" r="65593"/>
          <a:stretch/>
        </p:blipFill>
        <p:spPr>
          <a:xfrm>
            <a:off x="639748" y="1549122"/>
            <a:ext cx="2741457" cy="3230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94793" y="1216814"/>
            <a:ext cx="267964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WA102 (SPS FT 450 GeV/c)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43660" y="1128132"/>
            <a:ext cx="193484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E710 (Fermilab FT)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68160" y="302226"/>
            <a:ext cx="195438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Other Experiments</a:t>
            </a:r>
          </a:p>
          <a:p>
            <a:r>
              <a:rPr lang="en-US" dirty="0">
                <a:solidFill>
                  <a:srgbClr val="FF0000"/>
                </a:solidFill>
              </a:rPr>
              <a:t>DPE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 π+π-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7361" y="1733788"/>
            <a:ext cx="8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S-wave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75164-3AD9-A443-9DEB-4D37F6218FEB}"/>
              </a:ext>
            </a:extLst>
          </p:cNvPr>
          <p:cNvSpPr txBox="1"/>
          <p:nvPr/>
        </p:nvSpPr>
        <p:spPr>
          <a:xfrm>
            <a:off x="773723" y="5008098"/>
            <a:ext cx="66506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were</a:t>
            </a:r>
            <a:r>
              <a:rPr lang="fr-FR" dirty="0"/>
              <a:t> at </a:t>
            </a:r>
            <a:r>
              <a:rPr lang="fr-FR" dirty="0" err="1"/>
              <a:t>lower</a:t>
            </a:r>
            <a:r>
              <a:rPr lang="fr-FR" dirty="0"/>
              <a:t> (</a:t>
            </a:r>
            <a:r>
              <a:rPr lang="fr-FR" dirty="0" err="1"/>
              <a:t>fixed</a:t>
            </a:r>
            <a:r>
              <a:rPr lang="fr-FR" dirty="0"/>
              <a:t> </a:t>
            </a:r>
            <a:r>
              <a:rPr lang="fr-FR" dirty="0" err="1"/>
              <a:t>target</a:t>
            </a:r>
            <a:r>
              <a:rPr lang="fr-FR" dirty="0"/>
              <a:t>) </a:t>
            </a:r>
            <a:r>
              <a:rPr lang="fr-FR" dirty="0" err="1"/>
              <a:t>energies</a:t>
            </a:r>
            <a:r>
              <a:rPr lang="fr-FR" dirty="0"/>
              <a:t> √s, </a:t>
            </a:r>
            <a:r>
              <a:rPr lang="fr-FR" dirty="0" err="1"/>
              <a:t>measured</a:t>
            </a:r>
            <a:r>
              <a:rPr lang="fr-FR" dirty="0"/>
              <a:t> the protons</a:t>
            </a:r>
          </a:p>
          <a:p>
            <a:r>
              <a:rPr lang="fr-FR" dirty="0"/>
              <a:t>and </a:t>
            </a:r>
            <a:r>
              <a:rPr lang="fr-FR" dirty="0" err="1"/>
              <a:t>selected</a:t>
            </a:r>
            <a:r>
              <a:rPr lang="fr-FR" dirty="0"/>
              <a:t> S-</a:t>
            </a:r>
            <a:r>
              <a:rPr lang="fr-FR" dirty="0" err="1"/>
              <a:t>wave</a:t>
            </a:r>
            <a:r>
              <a:rPr lang="fr-FR" dirty="0"/>
              <a:t> (J = 0) </a:t>
            </a:r>
            <a:r>
              <a:rPr lang="fr-FR" dirty="0" err="1"/>
              <a:t>with</a:t>
            </a:r>
            <a:r>
              <a:rPr lang="fr-FR" dirty="0"/>
              <a:t> phase-shift </a:t>
            </a:r>
            <a:r>
              <a:rPr lang="fr-FR" dirty="0" err="1"/>
              <a:t>analysis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f</a:t>
            </a:r>
            <a:r>
              <a:rPr lang="fr-FR" baseline="-25000" dirty="0"/>
              <a:t>2</a:t>
            </a:r>
            <a:r>
              <a:rPr lang="fr-FR" dirty="0"/>
              <a:t>(1270) </a:t>
            </a:r>
            <a:r>
              <a:rPr lang="fr-FR" dirty="0" err="1"/>
              <a:t>dominates</a:t>
            </a:r>
            <a:r>
              <a:rPr lang="fr-FR" dirty="0"/>
              <a:t> in GAP-ππ-GAP data (all |</a:t>
            </a:r>
            <a:r>
              <a:rPr lang="fr-FR" dirty="0" err="1"/>
              <a:t>t</a:t>
            </a:r>
            <a:r>
              <a:rPr lang="fr-FR" dirty="0"/>
              <a:t>| - </a:t>
            </a:r>
            <a:r>
              <a:rPr lang="fr-FR" dirty="0" err="1"/>
              <a:t>mostly</a:t>
            </a:r>
            <a:r>
              <a:rPr lang="fr-FR" dirty="0"/>
              <a:t> |</a:t>
            </a:r>
            <a:r>
              <a:rPr lang="fr-FR" dirty="0" err="1"/>
              <a:t>t</a:t>
            </a:r>
            <a:r>
              <a:rPr lang="fr-FR" dirty="0"/>
              <a:t>| &gt; 0.1</a:t>
            </a:r>
          </a:p>
        </p:txBody>
      </p:sp>
    </p:spTree>
    <p:extLst>
      <p:ext uri="{BB962C8B-B14F-4D97-AF65-F5344CB8AC3E}">
        <p14:creationId xmlns:p14="http://schemas.microsoft.com/office/powerpoint/2010/main" val="2928838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0F3FA-41B6-814F-A792-3B9581EE0F82}" type="datetime1">
              <a:rPr lang="en-US" smtClean="0"/>
              <a:t>8/26/19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C22C-4428-5A45-B161-BADFF36505BE}" type="slidenum">
              <a:rPr lang="en-US" smtClean="0"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217250"/>
            <a:ext cx="6674799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Where are the </a:t>
            </a:r>
            <a:r>
              <a:rPr lang="en-US" sz="2000" b="1" dirty="0" err="1">
                <a:solidFill>
                  <a:srgbClr val="FF0000"/>
                </a:solidFill>
              </a:rPr>
              <a:t>glueballs</a:t>
            </a:r>
            <a:r>
              <a:rPr lang="en-US" sz="2000" b="1" dirty="0">
                <a:solidFill>
                  <a:srgbClr val="FF0000"/>
                </a:solidFill>
              </a:rPr>
              <a:t>?</a:t>
            </a:r>
          </a:p>
          <a:p>
            <a:r>
              <a:rPr lang="en-US" dirty="0"/>
              <a:t>Especially : </a:t>
            </a:r>
            <a:r>
              <a:rPr lang="en-US" dirty="0">
                <a:solidFill>
                  <a:srgbClr val="0000FF"/>
                </a:solidFill>
              </a:rPr>
              <a:t>Where is the lightest scalar </a:t>
            </a:r>
            <a:r>
              <a:rPr lang="en-US" dirty="0" err="1">
                <a:solidFill>
                  <a:srgbClr val="0000FF"/>
                </a:solidFill>
              </a:rPr>
              <a:t>glueball</a:t>
            </a:r>
            <a:r>
              <a:rPr lang="en-US" dirty="0">
                <a:solidFill>
                  <a:srgbClr val="0000FF"/>
                </a:solidFill>
              </a:rPr>
              <a:t> (vacuum-like)?</a:t>
            </a:r>
          </a:p>
          <a:p>
            <a:r>
              <a:rPr lang="en-US" dirty="0"/>
              <a:t>f</a:t>
            </a:r>
            <a:r>
              <a:rPr lang="en-US" baseline="-25000" dirty="0"/>
              <a:t>0</a:t>
            </a:r>
            <a:r>
              <a:rPr lang="en-US" dirty="0"/>
              <a:t>(600)? Very broad ππ resonance.</a:t>
            </a:r>
          </a:p>
          <a:p>
            <a:r>
              <a:rPr lang="en-US" dirty="0"/>
              <a:t>Not on </a:t>
            </a:r>
            <a:r>
              <a:rPr lang="en-US" dirty="0" err="1"/>
              <a:t>pomeron</a:t>
            </a:r>
            <a:r>
              <a:rPr lang="en-US" dirty="0"/>
              <a:t> trajectory (only J &gt; 1)  </a:t>
            </a:r>
            <a:r>
              <a:rPr lang="is-IS" dirty="0"/>
              <a:t>… on a “daughter trajectory”?</a:t>
            </a:r>
          </a:p>
          <a:p>
            <a:r>
              <a:rPr lang="is-IS" dirty="0"/>
              <a:t>Lattice QCD : around 1650 MeV +/- about 100 MeV</a:t>
            </a:r>
          </a:p>
          <a:p>
            <a:r>
              <a:rPr lang="is-IS" dirty="0"/>
              <a:t>One widely studied scenario:</a:t>
            </a:r>
          </a:p>
          <a:p>
            <a:r>
              <a:rPr lang="is-IS" dirty="0"/>
              <a:t>Two scalar-isoscalar quarkonia : nn == (uu + dd)/√2  and ss</a:t>
            </a:r>
          </a:p>
          <a:p>
            <a:r>
              <a:rPr lang="en-US" dirty="0"/>
              <a:t>               A</a:t>
            </a:r>
            <a:r>
              <a:rPr lang="is-IS" dirty="0"/>
              <a:t>nd one bare glueball  :   gg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5988262" y="1826293"/>
            <a:ext cx="177359" cy="65624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03599" y="1833843"/>
            <a:ext cx="2826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Mix &amp; give 3 states:</a:t>
            </a:r>
          </a:p>
          <a:p>
            <a:r>
              <a:rPr lang="en-US" dirty="0"/>
              <a:t>f0(1370), f0(1500), f0(1710)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3107509"/>
            <a:ext cx="3163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T.Gutsche</a:t>
            </a:r>
            <a:r>
              <a:rPr lang="en-US" dirty="0"/>
              <a:t> (PPNP 67 (2012) 380: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35958" y="3760097"/>
            <a:ext cx="3300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370"/>
            </a:pPr>
            <a:r>
              <a:rPr lang="en-US" dirty="0"/>
              <a:t>           0.75   0.60   0.26      </a:t>
            </a:r>
            <a:r>
              <a:rPr lang="en-US" dirty="0" err="1"/>
              <a:t>nn</a:t>
            </a:r>
            <a:endParaRPr lang="en-US" dirty="0"/>
          </a:p>
          <a:p>
            <a:pPr marL="342900" indent="-342900">
              <a:buAutoNum type="arabicPlain" startAt="1500"/>
            </a:pPr>
            <a:r>
              <a:rPr lang="en-US" dirty="0"/>
              <a:t>    =   -0.59   0.80   -0.14     G</a:t>
            </a:r>
          </a:p>
          <a:p>
            <a:r>
              <a:rPr lang="en-US" dirty="0"/>
              <a:t>1710          -0.29   -0.15   0.95    </a:t>
            </a:r>
            <a:r>
              <a:rPr lang="en-US" dirty="0" err="1"/>
              <a:t>ss</a:t>
            </a:r>
            <a:r>
              <a:rPr lang="en-US" dirty="0"/>
              <a:t> </a:t>
            </a:r>
          </a:p>
        </p:txBody>
      </p:sp>
      <p:sp>
        <p:nvSpPr>
          <p:cNvPr id="12" name="Double Bracket 11"/>
          <p:cNvSpPr/>
          <p:nvPr/>
        </p:nvSpPr>
        <p:spPr>
          <a:xfrm>
            <a:off x="1988371" y="3769027"/>
            <a:ext cx="1837990" cy="914400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uble Bracket 12"/>
          <p:cNvSpPr/>
          <p:nvPr/>
        </p:nvSpPr>
        <p:spPr>
          <a:xfrm>
            <a:off x="1035958" y="3823356"/>
            <a:ext cx="668360" cy="914400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uble Bracket 13"/>
          <p:cNvSpPr/>
          <p:nvPr/>
        </p:nvSpPr>
        <p:spPr>
          <a:xfrm>
            <a:off x="3899322" y="3815033"/>
            <a:ext cx="386244" cy="914400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29663" y="4027482"/>
            <a:ext cx="3377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370"/>
            </a:pPr>
            <a:r>
              <a:rPr lang="en-US" dirty="0"/>
              <a:t>           0.86   0.13    -0.50     </a:t>
            </a:r>
            <a:r>
              <a:rPr lang="en-US" dirty="0" err="1"/>
              <a:t>nn</a:t>
            </a:r>
            <a:endParaRPr lang="en-US" dirty="0"/>
          </a:p>
          <a:p>
            <a:pPr marL="342900" indent="-342900">
              <a:buAutoNum type="arabicPlain" startAt="1500"/>
            </a:pPr>
            <a:r>
              <a:rPr lang="en-US" dirty="0"/>
              <a:t>    =      0.43  -0.61   0.61       </a:t>
            </a:r>
            <a:r>
              <a:rPr lang="en-US" dirty="0" err="1"/>
              <a:t>ss</a:t>
            </a:r>
            <a:endParaRPr lang="en-US" dirty="0"/>
          </a:p>
          <a:p>
            <a:r>
              <a:rPr lang="en-US" dirty="0"/>
              <a:t>1710            0.22    0.76    0.60      G</a:t>
            </a:r>
          </a:p>
        </p:txBody>
      </p:sp>
      <p:sp>
        <p:nvSpPr>
          <p:cNvPr id="16" name="Double Bracket 15"/>
          <p:cNvSpPr/>
          <p:nvPr/>
        </p:nvSpPr>
        <p:spPr>
          <a:xfrm>
            <a:off x="5098264" y="4081811"/>
            <a:ext cx="668360" cy="914400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uble Bracket 16"/>
          <p:cNvSpPr/>
          <p:nvPr/>
        </p:nvSpPr>
        <p:spPr>
          <a:xfrm>
            <a:off x="6179586" y="4088002"/>
            <a:ext cx="1837990" cy="914400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uble Bracket 17"/>
          <p:cNvSpPr/>
          <p:nvPr/>
        </p:nvSpPr>
        <p:spPr>
          <a:xfrm>
            <a:off x="8121267" y="4081811"/>
            <a:ext cx="386244" cy="914400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620664" y="3275463"/>
            <a:ext cx="1980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 the other hand:</a:t>
            </a:r>
            <a:br>
              <a:rPr lang="en-US" dirty="0"/>
            </a:br>
            <a:r>
              <a:rPr lang="en-US" dirty="0" err="1"/>
              <a:t>W.Ochs</a:t>
            </a:r>
            <a:r>
              <a:rPr lang="en-US" dirty="0"/>
              <a:t> (2015)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2035" y="5232199"/>
            <a:ext cx="87484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The situation is confusing! f</a:t>
            </a:r>
            <a:r>
              <a:rPr lang="en-US" baseline="-25000" dirty="0">
                <a:solidFill>
                  <a:srgbClr val="0000FF"/>
                </a:solidFill>
              </a:rPr>
              <a:t>0</a:t>
            </a:r>
            <a:r>
              <a:rPr lang="en-US" dirty="0">
                <a:solidFill>
                  <a:srgbClr val="0000FF"/>
                </a:solidFill>
              </a:rPr>
              <a:t>(1710) -&gt; K+K- &gt;&gt; π+ π-  unlike glueball domination.</a:t>
            </a:r>
          </a:p>
          <a:p>
            <a:r>
              <a:rPr lang="en-US" dirty="0"/>
              <a:t>And at least one of these states may be an excited q- q</a:t>
            </a:r>
          </a:p>
          <a:p>
            <a:r>
              <a:rPr lang="en-US" dirty="0"/>
              <a:t>Good high statistics DPE data with PWA (p’s detected)  &amp; different channels should resolve.</a:t>
            </a:r>
          </a:p>
          <a:p>
            <a:r>
              <a:rPr lang="en-US" dirty="0"/>
              <a:t>Other (non-)production mechanisms e.g. </a:t>
            </a:r>
            <a:r>
              <a:rPr lang="en-US" dirty="0" err="1"/>
              <a:t>γ</a:t>
            </a:r>
            <a:r>
              <a:rPr lang="en-US" dirty="0"/>
              <a:t> + </a:t>
            </a:r>
            <a:r>
              <a:rPr lang="en-US" dirty="0" err="1"/>
              <a:t>γ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X </a:t>
            </a:r>
            <a:r>
              <a:rPr lang="en-US" sz="1600" dirty="0">
                <a:sym typeface="Wingdings"/>
              </a:rPr>
              <a:t>and </a:t>
            </a:r>
            <a:r>
              <a:rPr lang="en-US" sz="1600" dirty="0" err="1">
                <a:sym typeface="Wingdings"/>
              </a:rPr>
              <a:t>γ</a:t>
            </a:r>
            <a:r>
              <a:rPr lang="en-US" sz="1600" dirty="0">
                <a:sym typeface="Wingdings"/>
              </a:rPr>
              <a:t> + IP  Y should help, Radiative Y decay</a:t>
            </a:r>
            <a:endParaRPr lang="en-US" sz="16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C39909-5355-1044-B589-2F7EBA9DEF69}"/>
              </a:ext>
            </a:extLst>
          </p:cNvPr>
          <p:cNvCxnSpPr>
            <a:cxnSpLocks/>
          </p:cNvCxnSpPr>
          <p:nvPr/>
        </p:nvCxnSpPr>
        <p:spPr>
          <a:xfrm>
            <a:off x="5235677" y="5593163"/>
            <a:ext cx="1636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983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F25DE-E106-C346-BF64-09D2113C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1ED0D-5280-2244-8B29-6DE80C38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5324F-A3FE-3340-B872-ED60E29C8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BDAC0B-49BE-A148-8F01-9DC8BD9C7FEA}"/>
              </a:ext>
            </a:extLst>
          </p:cNvPr>
          <p:cNvSpPr txBox="1"/>
          <p:nvPr/>
        </p:nvSpPr>
        <p:spPr>
          <a:xfrm>
            <a:off x="1141830" y="136525"/>
            <a:ext cx="6860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u="sng" dirty="0" err="1">
                <a:solidFill>
                  <a:srgbClr val="0432FF"/>
                </a:solidFill>
              </a:rPr>
              <a:t>Looking</a:t>
            </a:r>
            <a:r>
              <a:rPr lang="fr-FR" sz="2400" u="sng" dirty="0">
                <a:solidFill>
                  <a:srgbClr val="0432FF"/>
                </a:solidFill>
              </a:rPr>
              <a:t> </a:t>
            </a:r>
            <a:r>
              <a:rPr lang="fr-FR" sz="2400" u="sng" dirty="0" err="1">
                <a:solidFill>
                  <a:srgbClr val="0432FF"/>
                </a:solidFill>
              </a:rPr>
              <a:t>Forward</a:t>
            </a:r>
            <a:r>
              <a:rPr lang="fr-FR" sz="2400" u="sng" dirty="0">
                <a:solidFill>
                  <a:srgbClr val="0432FF"/>
                </a:solidFill>
              </a:rPr>
              <a:t>: TOTEM + CMS Common Data </a:t>
            </a:r>
            <a:r>
              <a:rPr lang="fr-FR" sz="2400" u="sng" dirty="0" err="1">
                <a:solidFill>
                  <a:srgbClr val="0432FF"/>
                </a:solidFill>
              </a:rPr>
              <a:t>taking</a:t>
            </a:r>
            <a:endParaRPr lang="fr-FR" sz="2400" u="sng" dirty="0">
              <a:solidFill>
                <a:srgbClr val="0432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F6D5C3-D0FF-7E42-B79E-62E0A0EAFA8C}"/>
              </a:ext>
            </a:extLst>
          </p:cNvPr>
          <p:cNvSpPr txBox="1"/>
          <p:nvPr/>
        </p:nvSpPr>
        <p:spPr>
          <a:xfrm>
            <a:off x="226020" y="736568"/>
            <a:ext cx="767319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Special</a:t>
            </a:r>
            <a:r>
              <a:rPr lang="fr-FR" dirty="0"/>
              <a:t> High-β* (90m) </a:t>
            </a:r>
            <a:r>
              <a:rPr lang="fr-FR" dirty="0" err="1"/>
              <a:t>runs</a:t>
            </a:r>
            <a:r>
              <a:rPr lang="fr-FR" dirty="0"/>
              <a:t> for TOTEM at √s = 13 </a:t>
            </a:r>
            <a:r>
              <a:rPr lang="fr-FR" dirty="0" err="1"/>
              <a:t>TeV</a:t>
            </a:r>
            <a:r>
              <a:rPr lang="fr-FR" dirty="0"/>
              <a:t> </a:t>
            </a:r>
          </a:p>
          <a:p>
            <a:r>
              <a:rPr lang="fr-FR" dirty="0"/>
              <a:t>TOTEM: </a:t>
            </a:r>
            <a:r>
              <a:rPr lang="fr-FR" dirty="0" err="1"/>
              <a:t>Elastic</a:t>
            </a:r>
            <a:r>
              <a:rPr lang="fr-FR" dirty="0"/>
              <a:t> </a:t>
            </a:r>
            <a:r>
              <a:rPr lang="fr-FR" dirty="0" err="1"/>
              <a:t>scattering</a:t>
            </a:r>
            <a:r>
              <a:rPr lang="fr-FR" dirty="0"/>
              <a:t> d𝜎/</a:t>
            </a:r>
            <a:r>
              <a:rPr lang="fr-FR" dirty="0" err="1"/>
              <a:t>dt</a:t>
            </a:r>
            <a:r>
              <a:rPr lang="fr-FR" dirty="0"/>
              <a:t> and total cross section 𝜎</a:t>
            </a:r>
            <a:r>
              <a:rPr lang="fr-FR" baseline="-25000" dirty="0" err="1"/>
              <a:t>T</a:t>
            </a:r>
            <a:endParaRPr lang="fr-FR" baseline="-25000" dirty="0"/>
          </a:p>
          <a:p>
            <a:r>
              <a:rPr lang="fr-FR" dirty="0" err="1"/>
              <a:t>Low</a:t>
            </a:r>
            <a:r>
              <a:rPr lang="fr-FR" dirty="0"/>
              <a:t> pile-up: </a:t>
            </a:r>
            <a:r>
              <a:rPr lang="fr-FR" dirty="0" err="1"/>
              <a:t>μ</a:t>
            </a:r>
            <a:r>
              <a:rPr lang="fr-FR" dirty="0"/>
              <a:t> ~ 0.2 collisions per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crossing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 err="1"/>
              <a:t>Latest</a:t>
            </a:r>
            <a:r>
              <a:rPr lang="fr-FR" dirty="0"/>
              <a:t> and best set in July 2018, 4 </a:t>
            </a:r>
            <a:r>
              <a:rPr lang="fr-FR" dirty="0" err="1"/>
              <a:t>days</a:t>
            </a:r>
            <a:r>
              <a:rPr lang="fr-FR" dirty="0"/>
              <a:t>, total </a:t>
            </a:r>
            <a:r>
              <a:rPr lang="fr-FR" dirty="0" err="1"/>
              <a:t>integrated</a:t>
            </a:r>
            <a:r>
              <a:rPr lang="fr-FR" dirty="0"/>
              <a:t> </a:t>
            </a:r>
            <a:r>
              <a:rPr lang="fr-FR" dirty="0" err="1"/>
              <a:t>luminosity</a:t>
            </a:r>
            <a:r>
              <a:rPr lang="fr-FR" dirty="0"/>
              <a:t> ~ 6 pb</a:t>
            </a:r>
            <a:r>
              <a:rPr lang="fr-FR" baseline="30000" dirty="0"/>
              <a:t>-1</a:t>
            </a:r>
          </a:p>
          <a:p>
            <a:r>
              <a:rPr lang="fr-FR" dirty="0"/>
              <a:t>CMS detectors </a:t>
            </a:r>
            <a:r>
              <a:rPr lang="fr-FR" dirty="0" err="1"/>
              <a:t>operated</a:t>
            </a:r>
            <a:r>
              <a:rPr lang="fr-FR" dirty="0"/>
              <a:t>, </a:t>
            </a:r>
            <a:r>
              <a:rPr lang="fr-FR" dirty="0" err="1"/>
              <a:t>selecting</a:t>
            </a:r>
            <a:r>
              <a:rPr lang="fr-FR" dirty="0"/>
              <a:t> </a:t>
            </a:r>
            <a:r>
              <a:rPr lang="fr-FR" dirty="0" err="1"/>
              <a:t>coincident</a:t>
            </a:r>
            <a:r>
              <a:rPr lang="fr-FR" dirty="0"/>
              <a:t> </a:t>
            </a:r>
            <a:r>
              <a:rPr lang="fr-FR" dirty="0" err="1"/>
              <a:t>events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minimal </a:t>
            </a:r>
            <a:r>
              <a:rPr lang="fr-FR" dirty="0" err="1"/>
              <a:t>track</a:t>
            </a:r>
            <a:r>
              <a:rPr lang="fr-FR" dirty="0"/>
              <a:t> </a:t>
            </a:r>
            <a:r>
              <a:rPr lang="fr-FR" dirty="0" err="1"/>
              <a:t>activity</a:t>
            </a:r>
            <a:r>
              <a:rPr lang="fr-FR" dirty="0"/>
              <a:t>.</a:t>
            </a:r>
          </a:p>
          <a:p>
            <a:r>
              <a:rPr lang="fr-FR" dirty="0" err="1"/>
              <a:t>Analysis</a:t>
            </a:r>
            <a:r>
              <a:rPr lang="fr-FR" dirty="0"/>
              <a:t> on-</a:t>
            </a:r>
            <a:r>
              <a:rPr lang="fr-FR" dirty="0" err="1"/>
              <a:t>going</a:t>
            </a:r>
            <a:r>
              <a:rPr lang="fr-FR" dirty="0"/>
              <a:t> of exclusive p + p </a:t>
            </a:r>
            <a:r>
              <a:rPr lang="fr-FR" dirty="0">
                <a:sym typeface="Wingdings" pitchFamily="2" charset="2"/>
              </a:rPr>
              <a:t> p + X + p </a:t>
            </a:r>
            <a:r>
              <a:rPr lang="fr-FR" dirty="0" err="1">
                <a:sym typeface="Wingdings" pitchFamily="2" charset="2"/>
              </a:rPr>
              <a:t>events</a:t>
            </a:r>
            <a:r>
              <a:rPr lang="fr-FR" dirty="0">
                <a:sym typeface="Wingdings" pitchFamily="2" charset="2"/>
              </a:rPr>
              <a:t>, X = 2 or 4 </a:t>
            </a:r>
            <a:r>
              <a:rPr lang="fr-FR" dirty="0" err="1">
                <a:sym typeface="Wingdings" pitchFamily="2" charset="2"/>
              </a:rPr>
              <a:t>charged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tracks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EEEBBF-A7A4-AF45-B1B4-8DEABC149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882" y="2918946"/>
            <a:ext cx="5589638" cy="23423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CF3360-3DD5-934D-B3DD-13C230C37C70}"/>
              </a:ext>
            </a:extLst>
          </p:cNvPr>
          <p:cNvSpPr txBox="1"/>
          <p:nvPr/>
        </p:nvSpPr>
        <p:spPr>
          <a:xfrm>
            <a:off x="226020" y="5433020"/>
            <a:ext cx="69477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Data </a:t>
            </a:r>
            <a:r>
              <a:rPr lang="fr-FR" dirty="0" err="1"/>
              <a:t>dominated</a:t>
            </a:r>
            <a:r>
              <a:rPr lang="fr-FR" dirty="0"/>
              <a:t> by double </a:t>
            </a:r>
            <a:r>
              <a:rPr lang="fr-FR" dirty="0" err="1"/>
              <a:t>pomeron</a:t>
            </a:r>
            <a:r>
              <a:rPr lang="fr-FR" dirty="0"/>
              <a:t> exchange: continuum + </a:t>
            </a:r>
            <a:r>
              <a:rPr lang="fr-FR" dirty="0" err="1"/>
              <a:t>resonances</a:t>
            </a:r>
            <a:r>
              <a:rPr lang="fr-FR" dirty="0"/>
              <a:t> </a:t>
            </a:r>
          </a:p>
          <a:p>
            <a:r>
              <a:rPr lang="fr-FR" dirty="0"/>
              <a:t>Quantum </a:t>
            </a:r>
            <a:r>
              <a:rPr lang="fr-FR" dirty="0" err="1"/>
              <a:t>number</a:t>
            </a:r>
            <a:r>
              <a:rPr lang="fr-FR" dirty="0"/>
              <a:t> </a:t>
            </a:r>
            <a:r>
              <a:rPr lang="fr-FR" dirty="0" err="1"/>
              <a:t>filter</a:t>
            </a:r>
            <a:r>
              <a:rPr lang="fr-FR" dirty="0"/>
              <a:t>: I</a:t>
            </a:r>
            <a:r>
              <a:rPr lang="fr-FR" baseline="30000" dirty="0"/>
              <a:t>G</a:t>
            </a:r>
            <a:r>
              <a:rPr lang="fr-FR" dirty="0"/>
              <a:t> J</a:t>
            </a:r>
            <a:r>
              <a:rPr lang="fr-FR" baseline="30000" dirty="0"/>
              <a:t>PC</a:t>
            </a:r>
            <a:r>
              <a:rPr lang="fr-FR" dirty="0"/>
              <a:t> = 0</a:t>
            </a:r>
            <a:r>
              <a:rPr lang="fr-FR" baseline="30000" dirty="0"/>
              <a:t>+</a:t>
            </a:r>
            <a:r>
              <a:rPr lang="fr-FR" dirty="0"/>
              <a:t> 0</a:t>
            </a:r>
            <a:r>
              <a:rPr lang="fr-FR" baseline="30000" dirty="0"/>
              <a:t>++</a:t>
            </a:r>
            <a:r>
              <a:rPr lang="fr-FR" dirty="0"/>
              <a:t> and 0</a:t>
            </a:r>
            <a:r>
              <a:rPr lang="fr-FR" baseline="30000" dirty="0"/>
              <a:t>+</a:t>
            </a:r>
            <a:r>
              <a:rPr lang="fr-FR" dirty="0"/>
              <a:t> 2</a:t>
            </a:r>
            <a:r>
              <a:rPr lang="fr-FR" baseline="30000" dirty="0"/>
              <a:t>++</a:t>
            </a:r>
            <a:r>
              <a:rPr lang="fr-FR" dirty="0"/>
              <a:t> (Isospin = 0, J </a:t>
            </a:r>
            <a:r>
              <a:rPr lang="fr-FR" dirty="0" err="1"/>
              <a:t>even</a:t>
            </a:r>
            <a:r>
              <a:rPr lang="fr-FR" dirty="0"/>
              <a:t>)</a:t>
            </a:r>
          </a:p>
          <a:p>
            <a:r>
              <a:rPr lang="fr-FR" dirty="0"/>
              <a:t>Long-standing puzzles in </a:t>
            </a:r>
            <a:r>
              <a:rPr lang="fr-FR" dirty="0" err="1"/>
              <a:t>scalar</a:t>
            </a:r>
            <a:r>
              <a:rPr lang="fr-FR" dirty="0"/>
              <a:t> </a:t>
            </a:r>
            <a:r>
              <a:rPr lang="fr-FR" dirty="0" err="1"/>
              <a:t>mesons</a:t>
            </a:r>
            <a:r>
              <a:rPr lang="fr-FR" dirty="0"/>
              <a:t> and </a:t>
            </a:r>
            <a:r>
              <a:rPr lang="fr-FR" dirty="0" err="1"/>
              <a:t>glueball</a:t>
            </a:r>
            <a:r>
              <a:rPr lang="fr-FR" dirty="0"/>
              <a:t> </a:t>
            </a:r>
            <a:r>
              <a:rPr lang="fr-FR" dirty="0" err="1"/>
              <a:t>spectrum</a:t>
            </a:r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993E2C-63A0-C94D-AE8A-155BBAD1A114}"/>
              </a:ext>
            </a:extLst>
          </p:cNvPr>
          <p:cNvSpPr txBox="1"/>
          <p:nvPr/>
        </p:nvSpPr>
        <p:spPr>
          <a:xfrm>
            <a:off x="6553200" y="4050668"/>
            <a:ext cx="2447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|</a:t>
            </a:r>
            <a:r>
              <a:rPr lang="fr-FR" dirty="0" err="1"/>
              <a:t>t|</a:t>
            </a:r>
            <a:r>
              <a:rPr lang="fr-FR" baseline="-25000" dirty="0" err="1"/>
              <a:t>min</a:t>
            </a:r>
            <a:r>
              <a:rPr lang="fr-FR" dirty="0"/>
              <a:t> ~ 0.05 GeV</a:t>
            </a:r>
            <a:r>
              <a:rPr lang="fr-FR" baseline="30000" dirty="0"/>
              <a:t>2</a:t>
            </a:r>
          </a:p>
          <a:p>
            <a:r>
              <a:rPr lang="fr-FR" dirty="0" err="1"/>
              <a:t>Suppresses</a:t>
            </a:r>
            <a:r>
              <a:rPr lang="fr-FR" dirty="0"/>
              <a:t>  𝛾 exchange </a:t>
            </a:r>
          </a:p>
        </p:txBody>
      </p:sp>
    </p:spTree>
    <p:extLst>
      <p:ext uri="{BB962C8B-B14F-4D97-AF65-F5344CB8AC3E}">
        <p14:creationId xmlns:p14="http://schemas.microsoft.com/office/powerpoint/2010/main" val="1535713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C303C-CB39-9E44-B99F-BBC43E1A7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D3C42-64F3-D34D-AD7C-D3EB17E81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4C9CC-8ED4-3846-9EDD-CBDA5494B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17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8AEB60-BD4F-714B-846C-069520822309}"/>
              </a:ext>
            </a:extLst>
          </p:cNvPr>
          <p:cNvSpPr txBox="1"/>
          <p:nvPr/>
        </p:nvSpPr>
        <p:spPr>
          <a:xfrm>
            <a:off x="1235413" y="173802"/>
            <a:ext cx="66731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Selection</a:t>
            </a:r>
            <a:r>
              <a:rPr lang="fr-FR" dirty="0"/>
              <a:t> of exclusive 2-track </a:t>
            </a:r>
            <a:r>
              <a:rPr lang="fr-FR" dirty="0" err="1"/>
              <a:t>h</a:t>
            </a:r>
            <a:r>
              <a:rPr lang="fr-FR" baseline="30000" dirty="0" err="1"/>
              <a:t>+</a:t>
            </a:r>
            <a:r>
              <a:rPr lang="fr-FR" dirty="0" err="1"/>
              <a:t>h</a:t>
            </a:r>
            <a:r>
              <a:rPr lang="fr-FR" baseline="30000" dirty="0"/>
              <a:t>-</a:t>
            </a:r>
            <a:r>
              <a:rPr lang="fr-FR" dirty="0"/>
              <a:t> </a:t>
            </a:r>
            <a:r>
              <a:rPr lang="fr-FR" dirty="0" err="1"/>
              <a:t>events</a:t>
            </a:r>
            <a:r>
              <a:rPr lang="fr-FR" dirty="0"/>
              <a:t> by p</a:t>
            </a:r>
            <a:r>
              <a:rPr lang="fr-FR" baseline="-25000" dirty="0"/>
              <a:t>x</a:t>
            </a:r>
            <a:r>
              <a:rPr lang="fr-FR" dirty="0"/>
              <a:t>, </a:t>
            </a:r>
            <a:r>
              <a:rPr lang="fr-FR" dirty="0" err="1"/>
              <a:t>p</a:t>
            </a:r>
            <a:r>
              <a:rPr lang="fr-FR" baseline="-25000" dirty="0" err="1"/>
              <a:t>y</a:t>
            </a:r>
            <a:r>
              <a:rPr lang="fr-FR" dirty="0"/>
              <a:t> balance </a:t>
            </a:r>
          </a:p>
          <a:p>
            <a:r>
              <a:rPr lang="fr-FR" dirty="0"/>
              <a:t>Total transverse </a:t>
            </a:r>
            <a:r>
              <a:rPr lang="fr-FR" dirty="0" err="1"/>
              <a:t>momentum</a:t>
            </a:r>
            <a:r>
              <a:rPr lang="fr-FR" dirty="0"/>
              <a:t> of 4 </a:t>
            </a:r>
            <a:r>
              <a:rPr lang="fr-FR" dirty="0" err="1"/>
              <a:t>tracks</a:t>
            </a:r>
            <a:r>
              <a:rPr lang="fr-FR" dirty="0"/>
              <a:t> </a:t>
            </a:r>
            <a:r>
              <a:rPr lang="fr-FR" dirty="0" err="1"/>
              <a:t>Σp</a:t>
            </a:r>
            <a:r>
              <a:rPr lang="fr-FR" baseline="-25000" dirty="0" err="1"/>
              <a:t>T</a:t>
            </a:r>
            <a:r>
              <a:rPr lang="fr-FR" dirty="0"/>
              <a:t> &lt; ~ 100 MeV/c</a:t>
            </a:r>
          </a:p>
          <a:p>
            <a:r>
              <a:rPr lang="fr-FR" dirty="0" err="1"/>
              <a:t>Unlike</a:t>
            </a:r>
            <a:r>
              <a:rPr lang="fr-FR" dirty="0"/>
              <a:t> Gap-X-Gap </a:t>
            </a:r>
            <a:r>
              <a:rPr lang="fr-FR" dirty="0" err="1"/>
              <a:t>events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study</a:t>
            </a:r>
            <a:r>
              <a:rPr lang="fr-FR" dirty="0"/>
              <a:t> </a:t>
            </a:r>
            <a:r>
              <a:rPr lang="fr-FR" dirty="0" err="1"/>
              <a:t>dependence</a:t>
            </a:r>
            <a:r>
              <a:rPr lang="fr-FR" dirty="0"/>
              <a:t> on protons’ t</a:t>
            </a:r>
            <a:r>
              <a:rPr lang="fr-FR" baseline="-25000" dirty="0"/>
              <a:t>1</a:t>
            </a:r>
            <a:r>
              <a:rPr lang="fr-FR" dirty="0"/>
              <a:t>, t</a:t>
            </a:r>
            <a:r>
              <a:rPr lang="fr-FR" baseline="-25000" dirty="0"/>
              <a:t>2</a:t>
            </a:r>
            <a:r>
              <a:rPr lang="fr-FR" dirty="0"/>
              <a:t>, </a:t>
            </a:r>
            <a:r>
              <a:rPr lang="fr-FR" dirty="0" err="1"/>
              <a:t>Δφ</a:t>
            </a:r>
            <a:endParaRPr lang="fr-FR" dirty="0"/>
          </a:p>
          <a:p>
            <a:r>
              <a:rPr lang="fr-FR" dirty="0"/>
              <a:t>-&gt; Phase shift </a:t>
            </a:r>
            <a:r>
              <a:rPr lang="fr-FR" dirty="0" err="1"/>
              <a:t>analysis</a:t>
            </a:r>
            <a:r>
              <a:rPr lang="fr-FR" dirty="0"/>
              <a:t> to </a:t>
            </a:r>
            <a:r>
              <a:rPr lang="fr-FR" dirty="0" err="1"/>
              <a:t>separate</a:t>
            </a:r>
            <a:r>
              <a:rPr lang="fr-FR" dirty="0"/>
              <a:t> </a:t>
            </a:r>
            <a:r>
              <a:rPr lang="fr-FR" dirty="0" err="1"/>
              <a:t>spectra</a:t>
            </a:r>
            <a:r>
              <a:rPr lang="fr-FR" dirty="0"/>
              <a:t> of J = 0, 2, … states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E6DFA2-2EA1-154B-8D56-9E4BD1828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29" y="1374131"/>
            <a:ext cx="8171543" cy="484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067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C303C-CB39-9E44-B99F-BBC43E1A7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D3C42-64F3-D34D-AD7C-D3EB17E81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4C9CC-8ED4-3846-9EDD-CBDA5494B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CC5C88-E928-7A42-8B4B-05532785D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4" y="782856"/>
            <a:ext cx="6553199" cy="30052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A65745-BA9B-E641-847C-9ED6B80C5869}"/>
              </a:ext>
            </a:extLst>
          </p:cNvPr>
          <p:cNvSpPr txBox="1"/>
          <p:nvPr/>
        </p:nvSpPr>
        <p:spPr>
          <a:xfrm>
            <a:off x="457200" y="136525"/>
            <a:ext cx="7494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432FF"/>
                </a:solidFill>
              </a:rPr>
              <a:t>Good balance in px and </a:t>
            </a:r>
            <a:r>
              <a:rPr lang="fr-FR" b="1" dirty="0" err="1">
                <a:solidFill>
                  <a:srgbClr val="0432FF"/>
                </a:solidFill>
              </a:rPr>
              <a:t>py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required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between</a:t>
            </a:r>
            <a:r>
              <a:rPr lang="fr-FR" b="1" dirty="0">
                <a:solidFill>
                  <a:srgbClr val="0432FF"/>
                </a:solidFill>
              </a:rPr>
              <a:t> protons and CMS central </a:t>
            </a:r>
            <a:r>
              <a:rPr lang="fr-FR" b="1" dirty="0" err="1">
                <a:solidFill>
                  <a:srgbClr val="0432FF"/>
                </a:solidFill>
              </a:rPr>
              <a:t>tracks</a:t>
            </a:r>
            <a:endParaRPr lang="fr-FR" b="1" dirty="0">
              <a:solidFill>
                <a:srgbClr val="0432FF"/>
              </a:solidFill>
            </a:endParaRPr>
          </a:p>
          <a:p>
            <a:r>
              <a:rPr lang="fr-FR" b="1" dirty="0" err="1">
                <a:solidFill>
                  <a:srgbClr val="0432FF"/>
                </a:solidFill>
              </a:rPr>
              <a:t>Ensures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exclusivity</a:t>
            </a:r>
            <a:endParaRPr lang="fr-FR" b="1" dirty="0">
              <a:solidFill>
                <a:srgbClr val="0432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A16B12-9E59-6843-A00F-A9AC3124E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560" y="3788145"/>
            <a:ext cx="3299279" cy="27901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DA69A1-6C32-3149-9749-6F783BE83F79}"/>
              </a:ext>
            </a:extLst>
          </p:cNvPr>
          <p:cNvSpPr txBox="1"/>
          <p:nvPr/>
        </p:nvSpPr>
        <p:spPr>
          <a:xfrm>
            <a:off x="0" y="4434476"/>
            <a:ext cx="48404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The </a:t>
            </a:r>
            <a:r>
              <a:rPr lang="fr-FR" b="1" dirty="0">
                <a:solidFill>
                  <a:srgbClr val="0432FF"/>
                </a:solidFill>
              </a:rPr>
              <a:t>x-position of the vertex </a:t>
            </a:r>
            <a:r>
              <a:rPr lang="fr-FR" dirty="0"/>
              <a:t>(interaction point)</a:t>
            </a:r>
          </a:p>
          <a:p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reconstructed</a:t>
            </a:r>
            <a:r>
              <a:rPr lang="fr-FR" dirty="0"/>
              <a:t> </a:t>
            </a:r>
            <a:r>
              <a:rPr lang="fr-FR" dirty="0" err="1"/>
              <a:t>independently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</a:t>
            </a:r>
          </a:p>
          <a:p>
            <a:r>
              <a:rPr lang="fr-FR" dirty="0" err="1"/>
              <a:t>two</a:t>
            </a:r>
            <a:r>
              <a:rPr lang="fr-FR" dirty="0"/>
              <a:t> protons in TOTEM and the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tracks</a:t>
            </a:r>
            <a:r>
              <a:rPr lang="fr-FR" dirty="0"/>
              <a:t> in CMS.</a:t>
            </a:r>
          </a:p>
          <a:p>
            <a:endParaRPr lang="fr-FR" dirty="0"/>
          </a:p>
          <a:p>
            <a:r>
              <a:rPr lang="fr-FR" dirty="0"/>
              <a:t>(Opposite </a:t>
            </a:r>
            <a:r>
              <a:rPr lang="fr-FR" dirty="0" err="1"/>
              <a:t>sign</a:t>
            </a:r>
            <a:r>
              <a:rPr lang="fr-FR" dirty="0"/>
              <a:t> convention – tilt)</a:t>
            </a:r>
          </a:p>
        </p:txBody>
      </p:sp>
    </p:spTree>
    <p:extLst>
      <p:ext uri="{BB962C8B-B14F-4D97-AF65-F5344CB8AC3E}">
        <p14:creationId xmlns:p14="http://schemas.microsoft.com/office/powerpoint/2010/main" val="2193384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C1E3B5E-91EA-1549-A2EB-3AADD389A517}"/>
              </a:ext>
            </a:extLst>
          </p:cNvPr>
          <p:cNvSpPr txBox="1"/>
          <p:nvPr/>
        </p:nvSpPr>
        <p:spPr>
          <a:xfrm>
            <a:off x="1010727" y="4741371"/>
            <a:ext cx="4968540" cy="175432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Ω</a:t>
            </a:r>
            <a:r>
              <a:rPr lang="en-US" baseline="30000" dirty="0"/>
              <a:t>- </a:t>
            </a:r>
            <a:r>
              <a:rPr lang="en-US" dirty="0"/>
              <a:t>:</a:t>
            </a:r>
            <a:r>
              <a:rPr lang="en-US" baseline="30000" dirty="0"/>
              <a:t> </a:t>
            </a:r>
            <a:r>
              <a:rPr lang="en-US" dirty="0"/>
              <a:t>M = 1672.45 MeV, c𝜏 = 2.46 cm,  68% BR - &gt; </a:t>
            </a:r>
            <a:r>
              <a:rPr lang="en-US" dirty="0" err="1"/>
              <a:t>Λ</a:t>
            </a:r>
            <a:r>
              <a:rPr lang="en-US" dirty="0"/>
              <a:t> K</a:t>
            </a:r>
          </a:p>
          <a:p>
            <a:r>
              <a:rPr lang="en-US" dirty="0"/>
              <a:t>Λ</a:t>
            </a:r>
            <a:r>
              <a:rPr lang="en-US" baseline="30000" dirty="0"/>
              <a:t>0</a:t>
            </a:r>
            <a:r>
              <a:rPr lang="en-US" dirty="0"/>
              <a:t> :</a:t>
            </a:r>
            <a:r>
              <a:rPr lang="en-US" baseline="30000" dirty="0"/>
              <a:t> </a:t>
            </a:r>
            <a:r>
              <a:rPr lang="en-US" dirty="0"/>
              <a:t>M = 1115.68 MeV, c𝜏 = 7.89 cm, 64% BR - &gt; p π</a:t>
            </a:r>
          </a:p>
          <a:p>
            <a:endParaRPr lang="en-US" dirty="0"/>
          </a:p>
          <a:p>
            <a:r>
              <a:rPr lang="en-US" dirty="0"/>
              <a:t>For</a:t>
            </a:r>
          </a:p>
          <a:p>
            <a:r>
              <a:rPr lang="en-US" dirty="0" err="1"/>
              <a:t>Ξ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/>
              <a:t>Λ</a:t>
            </a:r>
            <a:r>
              <a:rPr lang="en-US" dirty="0"/>
              <a:t> π - same topology, replace K with π</a:t>
            </a:r>
          </a:p>
          <a:p>
            <a:r>
              <a:rPr lang="en-US" dirty="0"/>
              <a:t>M = 1321.71 MeV, c𝜏 = 4.91 cm,  99.9% BR - &gt; </a:t>
            </a:r>
            <a:r>
              <a:rPr lang="en-US" dirty="0" err="1"/>
              <a:t>Λ</a:t>
            </a:r>
            <a:r>
              <a:rPr lang="en-US" dirty="0"/>
              <a:t> π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79E2F9-5779-024E-BFB6-4259E85DD76A}"/>
              </a:ext>
            </a:extLst>
          </p:cNvPr>
          <p:cNvSpPr txBox="1"/>
          <p:nvPr/>
        </p:nvSpPr>
        <p:spPr>
          <a:xfrm>
            <a:off x="619433" y="679158"/>
            <a:ext cx="70234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Exclusive central production of baryon pairs with 0, 1, 2, 3 strange quarks</a:t>
            </a:r>
          </a:p>
          <a:p>
            <a:r>
              <a:rPr lang="en-US" sz="2400" dirty="0">
                <a:solidFill>
                  <a:srgbClr val="0432FF"/>
                </a:solidFill>
              </a:rPr>
              <a:t>pp ,   Λ</a:t>
            </a:r>
            <a:r>
              <a:rPr lang="en-US" sz="2400" baseline="30000" dirty="0">
                <a:solidFill>
                  <a:srgbClr val="0432FF"/>
                </a:solidFill>
              </a:rPr>
              <a:t>0</a:t>
            </a:r>
            <a:r>
              <a:rPr lang="en-US" sz="2400" dirty="0">
                <a:solidFill>
                  <a:srgbClr val="0432FF"/>
                </a:solidFill>
              </a:rPr>
              <a:t> Λ</a:t>
            </a:r>
            <a:r>
              <a:rPr lang="en-US" sz="2400" baseline="30000" dirty="0">
                <a:solidFill>
                  <a:srgbClr val="0432FF"/>
                </a:solidFill>
              </a:rPr>
              <a:t>0  </a:t>
            </a:r>
            <a:r>
              <a:rPr lang="en-US" sz="2400" dirty="0">
                <a:solidFill>
                  <a:srgbClr val="0432FF"/>
                </a:solidFill>
              </a:rPr>
              <a:t>, </a:t>
            </a:r>
            <a:r>
              <a:rPr lang="en-US" sz="2400" dirty="0" err="1">
                <a:solidFill>
                  <a:srgbClr val="0432FF"/>
                </a:solidFill>
              </a:rPr>
              <a:t>Ξ</a:t>
            </a:r>
            <a:r>
              <a:rPr lang="en-US" sz="2400" baseline="30000" dirty="0">
                <a:solidFill>
                  <a:srgbClr val="0432FF"/>
                </a:solidFill>
              </a:rPr>
              <a:t>-</a:t>
            </a:r>
            <a:r>
              <a:rPr lang="en-US" sz="2400" dirty="0">
                <a:solidFill>
                  <a:srgbClr val="0432FF"/>
                </a:solidFill>
              </a:rPr>
              <a:t> </a:t>
            </a:r>
            <a:r>
              <a:rPr lang="en-US" sz="2400" dirty="0" err="1">
                <a:solidFill>
                  <a:srgbClr val="0432FF"/>
                </a:solidFill>
              </a:rPr>
              <a:t>Ξ</a:t>
            </a:r>
            <a:r>
              <a:rPr lang="en-US" sz="2400" baseline="30000" dirty="0">
                <a:solidFill>
                  <a:srgbClr val="0432FF"/>
                </a:solidFill>
              </a:rPr>
              <a:t>- </a:t>
            </a:r>
            <a:r>
              <a:rPr lang="en-US" sz="2400" dirty="0">
                <a:solidFill>
                  <a:srgbClr val="0432FF"/>
                </a:solidFill>
              </a:rPr>
              <a:t>, </a:t>
            </a:r>
            <a:r>
              <a:rPr lang="en-US" sz="2400" dirty="0" err="1">
                <a:solidFill>
                  <a:srgbClr val="0432FF"/>
                </a:solidFill>
              </a:rPr>
              <a:t>Ω</a:t>
            </a:r>
            <a:r>
              <a:rPr lang="en-US" sz="2400" baseline="30000" dirty="0">
                <a:solidFill>
                  <a:srgbClr val="0432FF"/>
                </a:solidFill>
              </a:rPr>
              <a:t>-</a:t>
            </a:r>
            <a:r>
              <a:rPr lang="en-US" sz="2400" dirty="0">
                <a:solidFill>
                  <a:srgbClr val="0432FF"/>
                </a:solidFill>
              </a:rPr>
              <a:t> </a:t>
            </a:r>
            <a:r>
              <a:rPr lang="en-US" sz="2400" dirty="0" err="1">
                <a:solidFill>
                  <a:srgbClr val="0432FF"/>
                </a:solidFill>
              </a:rPr>
              <a:t>Ω</a:t>
            </a:r>
            <a:r>
              <a:rPr lang="en-US" sz="2400" baseline="30000" dirty="0">
                <a:solidFill>
                  <a:srgbClr val="0432FF"/>
                </a:solidFill>
              </a:rPr>
              <a:t>-  </a:t>
            </a:r>
            <a:r>
              <a:rPr lang="en-US" sz="2000" dirty="0"/>
              <a:t>are accessible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8D57E5-9DAA-7743-A290-71FD63DEB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977" y="1417822"/>
            <a:ext cx="4616040" cy="33235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2BC976-1711-7D4F-9953-342A07717970}"/>
              </a:ext>
            </a:extLst>
          </p:cNvPr>
          <p:cNvSpPr txBox="1"/>
          <p:nvPr/>
        </p:nvSpPr>
        <p:spPr>
          <a:xfrm>
            <a:off x="221226" y="206477"/>
            <a:ext cx="8350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Future: DPE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‘</a:t>
            </a:r>
            <a:r>
              <a:rPr lang="fr-FR" dirty="0" err="1"/>
              <a:t>flavor-blind</a:t>
            </a:r>
            <a:r>
              <a:rPr lang="fr-FR" dirty="0"/>
              <a:t>’ for </a:t>
            </a:r>
            <a:r>
              <a:rPr lang="fr-FR" dirty="0" err="1"/>
              <a:t>same</a:t>
            </a:r>
            <a:r>
              <a:rPr lang="fr-FR" dirty="0"/>
              <a:t> mass baryons. </a:t>
            </a:r>
            <a:r>
              <a:rPr lang="fr-FR" dirty="0" err="1"/>
              <a:t>Interesting</a:t>
            </a:r>
            <a:r>
              <a:rPr lang="fr-FR" dirty="0"/>
              <a:t> </a:t>
            </a:r>
            <a:r>
              <a:rPr lang="fr-FR" dirty="0" err="1"/>
              <a:t>potential</a:t>
            </a:r>
            <a:r>
              <a:rPr lang="fr-FR" dirty="0"/>
              <a:t> </a:t>
            </a:r>
            <a:r>
              <a:rPr lang="fr-FR" dirty="0" err="1"/>
              <a:t>study</a:t>
            </a:r>
            <a:r>
              <a:rPr lang="fr-FR" dirty="0"/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57362F-B875-0045-89A2-FA5BB7EF4B83}"/>
              </a:ext>
            </a:extLst>
          </p:cNvPr>
          <p:cNvSpPr txBox="1"/>
          <p:nvPr/>
        </p:nvSpPr>
        <p:spPr>
          <a:xfrm>
            <a:off x="5979267" y="2241754"/>
            <a:ext cx="3110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Charmed</a:t>
            </a:r>
            <a:r>
              <a:rPr lang="fr-FR" dirty="0"/>
              <a:t> </a:t>
            </a:r>
            <a:r>
              <a:rPr lang="fr-FR" dirty="0" err="1"/>
              <a:t>meson</a:t>
            </a:r>
            <a:r>
              <a:rPr lang="fr-FR" dirty="0"/>
              <a:t> pairs D</a:t>
            </a:r>
            <a:r>
              <a:rPr lang="fr-FR" baseline="30000" dirty="0"/>
              <a:t>0</a:t>
            </a:r>
            <a:r>
              <a:rPr lang="fr-FR" dirty="0"/>
              <a:t>-D</a:t>
            </a:r>
            <a:r>
              <a:rPr lang="fr-FR" baseline="30000" dirty="0"/>
              <a:t>0</a:t>
            </a:r>
            <a:r>
              <a:rPr lang="fr-FR" dirty="0"/>
              <a:t>bar</a:t>
            </a:r>
          </a:p>
          <a:p>
            <a:r>
              <a:rPr lang="fr-FR" dirty="0">
                <a:sym typeface="Wingdings" pitchFamily="2" charset="2"/>
              </a:rPr>
              <a:t> </a:t>
            </a:r>
            <a:r>
              <a:rPr lang="fr-FR" dirty="0"/>
              <a:t>D</a:t>
            </a:r>
            <a:r>
              <a:rPr lang="fr-FR" baseline="30000" dirty="0"/>
              <a:t>0</a:t>
            </a:r>
            <a:r>
              <a:rPr lang="fr-FR" baseline="-25000" dirty="0"/>
              <a:t>s</a:t>
            </a:r>
            <a:r>
              <a:rPr lang="fr-FR" dirty="0"/>
              <a:t> + D</a:t>
            </a:r>
            <a:r>
              <a:rPr lang="fr-FR" baseline="30000" dirty="0"/>
              <a:t>0</a:t>
            </a:r>
            <a:r>
              <a:rPr lang="fr-FR" baseline="-25000" dirty="0"/>
              <a:t>s  </a:t>
            </a:r>
            <a:r>
              <a:rPr lang="fr-FR" dirty="0" err="1"/>
              <a:t>even</a:t>
            </a:r>
            <a:r>
              <a:rPr lang="fr-FR" dirty="0"/>
              <a:t> more </a:t>
            </a:r>
            <a:r>
              <a:rPr lang="fr-FR" dirty="0" err="1"/>
              <a:t>so</a:t>
            </a:r>
            <a:r>
              <a:rPr lang="fr-FR" dirty="0"/>
              <a:t>!</a:t>
            </a:r>
            <a:endParaRPr lang="fr-FR" baseline="-25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683881-E7B5-094B-A620-2D9B0EA971A5}"/>
              </a:ext>
            </a:extLst>
          </p:cNvPr>
          <p:cNvSpPr txBox="1"/>
          <p:nvPr/>
        </p:nvSpPr>
        <p:spPr>
          <a:xfrm>
            <a:off x="6062495" y="3214563"/>
            <a:ext cx="2784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432FF"/>
                </a:solidFill>
              </a:rPr>
              <a:t>Imagine the value: </a:t>
            </a:r>
          </a:p>
          <a:p>
            <a:r>
              <a:rPr lang="fr-FR" dirty="0" err="1"/>
              <a:t>Dedicated</a:t>
            </a:r>
            <a:r>
              <a:rPr lang="fr-FR" dirty="0"/>
              <a:t> 2-day </a:t>
            </a:r>
            <a:r>
              <a:rPr lang="fr-FR" dirty="0" err="1"/>
              <a:t>run</a:t>
            </a:r>
            <a:endParaRPr lang="fr-FR" dirty="0"/>
          </a:p>
          <a:p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give</a:t>
            </a:r>
            <a:r>
              <a:rPr lang="fr-FR" dirty="0"/>
              <a:t> ~ 100 million </a:t>
            </a:r>
          </a:p>
          <a:p>
            <a:r>
              <a:rPr lang="fr-FR" dirty="0" err="1"/>
              <a:t>fully</a:t>
            </a:r>
            <a:r>
              <a:rPr lang="fr-FR" dirty="0"/>
              <a:t> </a:t>
            </a:r>
            <a:r>
              <a:rPr lang="fr-FR" dirty="0" err="1"/>
              <a:t>measured</a:t>
            </a:r>
            <a:r>
              <a:rPr lang="fr-FR" dirty="0"/>
              <a:t> DPE </a:t>
            </a:r>
            <a:r>
              <a:rPr lang="fr-FR" dirty="0" err="1"/>
              <a:t>events</a:t>
            </a:r>
            <a:r>
              <a:rPr lang="fr-FR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45865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B8AEEC-CB3B-4343-BC90-79A576F84C8C}"/>
              </a:ext>
            </a:extLst>
          </p:cNvPr>
          <p:cNvSpPr txBox="1"/>
          <p:nvPr/>
        </p:nvSpPr>
        <p:spPr>
          <a:xfrm>
            <a:off x="3124200" y="136525"/>
            <a:ext cx="1515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0432FF"/>
                </a:solidFill>
              </a:rPr>
              <a:t>Contents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402BEE-3B45-9744-AEBE-A0C8C3FEE03E}"/>
              </a:ext>
            </a:extLst>
          </p:cNvPr>
          <p:cNvSpPr txBox="1"/>
          <p:nvPr/>
        </p:nvSpPr>
        <p:spPr>
          <a:xfrm>
            <a:off x="100936" y="1131543"/>
            <a:ext cx="9077229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Introduction</a:t>
            </a:r>
          </a:p>
          <a:p>
            <a:endParaRPr lang="fr-FR" sz="2000" dirty="0"/>
          </a:p>
          <a:p>
            <a:r>
              <a:rPr lang="fr-FR" sz="2000" dirty="0">
                <a:solidFill>
                  <a:srgbClr val="0432FF"/>
                </a:solidFill>
              </a:rPr>
              <a:t>Central (semi-)exclusive </a:t>
            </a:r>
            <a:r>
              <a:rPr lang="fr-FR" sz="2000" dirty="0">
                <a:solidFill>
                  <a:srgbClr val="0432FF"/>
                </a:solidFill>
                <a:sym typeface="Wingdings" pitchFamily="2" charset="2"/>
              </a:rPr>
              <a:t>π</a:t>
            </a:r>
            <a:r>
              <a:rPr lang="fr-FR" sz="2000" baseline="30000" dirty="0">
                <a:solidFill>
                  <a:srgbClr val="0432FF"/>
                </a:solidFill>
                <a:sym typeface="Wingdings" pitchFamily="2" charset="2"/>
              </a:rPr>
              <a:t>+</a:t>
            </a:r>
            <a:r>
              <a:rPr lang="fr-FR" sz="2000" dirty="0">
                <a:solidFill>
                  <a:srgbClr val="0432FF"/>
                </a:solidFill>
                <a:sym typeface="Wingdings" pitchFamily="2" charset="2"/>
              </a:rPr>
              <a:t> π</a:t>
            </a:r>
            <a:r>
              <a:rPr lang="fr-FR" sz="2000" baseline="30000" dirty="0">
                <a:solidFill>
                  <a:srgbClr val="0432FF"/>
                </a:solidFill>
                <a:sym typeface="Wingdings" pitchFamily="2" charset="2"/>
              </a:rPr>
              <a:t>- </a:t>
            </a:r>
            <a:r>
              <a:rPr lang="fr-FR" sz="2000" dirty="0">
                <a:sym typeface="Wingdings" pitchFamily="2" charset="2"/>
              </a:rPr>
              <a:t>production at √s = 5, 7, &amp; 13 </a:t>
            </a:r>
            <a:r>
              <a:rPr lang="fr-FR" sz="2000" dirty="0" err="1">
                <a:sym typeface="Wingdings" pitchFamily="2" charset="2"/>
              </a:rPr>
              <a:t>TeV</a:t>
            </a:r>
            <a:r>
              <a:rPr lang="fr-FR" sz="2000" dirty="0">
                <a:sym typeface="Wingdings" pitchFamily="2" charset="2"/>
              </a:rPr>
              <a:t>  </a:t>
            </a:r>
          </a:p>
          <a:p>
            <a:r>
              <a:rPr lang="fr-FR" sz="2000" dirty="0">
                <a:sym typeface="Wingdings" pitchFamily="2" charset="2"/>
              </a:rPr>
              <a:t>- protons not </a:t>
            </a:r>
            <a:r>
              <a:rPr lang="fr-FR" sz="2000" dirty="0" err="1">
                <a:sym typeface="Wingdings" pitchFamily="2" charset="2"/>
              </a:rPr>
              <a:t>detected</a:t>
            </a:r>
            <a:r>
              <a:rPr lang="fr-FR" sz="2000" dirty="0">
                <a:sym typeface="Wingdings" pitchFamily="2" charset="2"/>
              </a:rPr>
              <a:t>, </a:t>
            </a:r>
            <a:r>
              <a:rPr lang="fr-FR" sz="2000" dirty="0" err="1">
                <a:sym typeface="Wingdings" pitchFamily="2" charset="2"/>
              </a:rPr>
              <a:t>forward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rapidity</a:t>
            </a:r>
            <a:r>
              <a:rPr lang="fr-FR" sz="2000" dirty="0">
                <a:sym typeface="Wingdings" pitchFamily="2" charset="2"/>
              </a:rPr>
              <a:t> gaps</a:t>
            </a:r>
          </a:p>
          <a:p>
            <a:r>
              <a:rPr lang="fr-FR" sz="2000" dirty="0">
                <a:sym typeface="Wingdings" pitchFamily="2" charset="2"/>
              </a:rPr>
              <a:t>(Double </a:t>
            </a:r>
            <a:r>
              <a:rPr lang="fr-FR" sz="2000" dirty="0" err="1">
                <a:sym typeface="Wingdings" pitchFamily="2" charset="2"/>
              </a:rPr>
              <a:t>Pomeron</a:t>
            </a:r>
            <a:r>
              <a:rPr lang="fr-FR" sz="2000" dirty="0">
                <a:sym typeface="Wingdings" pitchFamily="2" charset="2"/>
              </a:rPr>
              <a:t> Exchange – hadron </a:t>
            </a:r>
            <a:r>
              <a:rPr lang="fr-FR" sz="2000" dirty="0" err="1">
                <a:sym typeface="Wingdings" pitchFamily="2" charset="2"/>
              </a:rPr>
              <a:t>spectroscopy</a:t>
            </a:r>
            <a:r>
              <a:rPr lang="fr-FR" sz="2000" dirty="0">
                <a:sym typeface="Wingdings" pitchFamily="2" charset="2"/>
              </a:rPr>
              <a:t>, </a:t>
            </a:r>
            <a:r>
              <a:rPr lang="fr-FR" sz="2000" dirty="0" err="1">
                <a:sym typeface="Wingdings" pitchFamily="2" charset="2"/>
              </a:rPr>
              <a:t>including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elusive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glueballs</a:t>
            </a:r>
            <a:r>
              <a:rPr lang="fr-FR" sz="2000" dirty="0">
                <a:sym typeface="Wingdings" pitchFamily="2" charset="2"/>
              </a:rPr>
              <a:t>)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dirty="0">
                <a:sym typeface="Wingdings" pitchFamily="2" charset="2"/>
              </a:rPr>
              <a:t>To come</a:t>
            </a:r>
            <a:r>
              <a:rPr lang="fr-FR" sz="2000" dirty="0">
                <a:solidFill>
                  <a:srgbClr val="0432FF"/>
                </a:solidFill>
                <a:sym typeface="Wingdings" pitchFamily="2" charset="2"/>
              </a:rPr>
              <a:t>: p + p  p + X + p </a:t>
            </a:r>
            <a:r>
              <a:rPr lang="fr-FR" sz="2000" dirty="0" err="1">
                <a:sym typeface="Wingdings" pitchFamily="2" charset="2"/>
              </a:rPr>
              <a:t>where</a:t>
            </a:r>
            <a:r>
              <a:rPr lang="fr-FR" sz="2000" dirty="0">
                <a:sym typeface="Wingdings" pitchFamily="2" charset="2"/>
              </a:rPr>
              <a:t> X = </a:t>
            </a:r>
            <a:r>
              <a:rPr lang="fr-FR" sz="2000" dirty="0" err="1">
                <a:sym typeface="Wingdings" pitchFamily="2" charset="2"/>
              </a:rPr>
              <a:t>exactly</a:t>
            </a:r>
            <a:r>
              <a:rPr lang="fr-FR" sz="2000" dirty="0">
                <a:sym typeface="Wingdings" pitchFamily="2" charset="2"/>
              </a:rPr>
              <a:t> 2 or 4 hadrons 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dirty="0">
                <a:sym typeface="Wingdings" pitchFamily="2" charset="2"/>
              </a:rPr>
              <a:t>Diffractive </a:t>
            </a:r>
            <a:r>
              <a:rPr lang="fr-FR" sz="2000" dirty="0" err="1">
                <a:sym typeface="Wingdings" pitchFamily="2" charset="2"/>
              </a:rPr>
              <a:t>dijets</a:t>
            </a:r>
            <a:r>
              <a:rPr lang="fr-FR" sz="2000" dirty="0">
                <a:sym typeface="Wingdings" pitchFamily="2" charset="2"/>
              </a:rPr>
              <a:t>: </a:t>
            </a:r>
            <a:r>
              <a:rPr lang="fr-FR" sz="2000" dirty="0">
                <a:solidFill>
                  <a:srgbClr val="0432FF"/>
                </a:solidFill>
                <a:sym typeface="Wingdings" pitchFamily="2" charset="2"/>
              </a:rPr>
              <a:t>p + p  p + JJ + </a:t>
            </a:r>
            <a:r>
              <a:rPr lang="fr-FR" sz="2000" dirty="0" err="1">
                <a:solidFill>
                  <a:srgbClr val="0432FF"/>
                </a:solidFill>
                <a:sym typeface="Wingdings" pitchFamily="2" charset="2"/>
              </a:rPr>
              <a:t>anything</a:t>
            </a:r>
            <a:r>
              <a:rPr lang="fr-FR" sz="2000" dirty="0">
                <a:sym typeface="Wingdings" pitchFamily="2" charset="2"/>
              </a:rPr>
              <a:t>.   Proton in Totem Roman pots, jets in CMS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dirty="0">
                <a:sym typeface="Wingdings" pitchFamily="2" charset="2"/>
              </a:rPr>
              <a:t>Light-by-light </a:t>
            </a:r>
            <a:r>
              <a:rPr lang="fr-FR" sz="2000" dirty="0" err="1">
                <a:sym typeface="Wingdings" pitchFamily="2" charset="2"/>
              </a:rPr>
              <a:t>scattering</a:t>
            </a:r>
            <a:r>
              <a:rPr lang="fr-FR" sz="2000" dirty="0">
                <a:sym typeface="Wingdings" pitchFamily="2" charset="2"/>
              </a:rPr>
              <a:t> in </a:t>
            </a:r>
            <a:r>
              <a:rPr lang="fr-FR" sz="2000" dirty="0" err="1">
                <a:sym typeface="Wingdings" pitchFamily="2" charset="2"/>
              </a:rPr>
              <a:t>heavy</a:t>
            </a:r>
            <a:r>
              <a:rPr lang="fr-FR" sz="2000" dirty="0">
                <a:sym typeface="Wingdings" pitchFamily="2" charset="2"/>
              </a:rPr>
              <a:t>-ion collisions </a:t>
            </a:r>
            <a:r>
              <a:rPr lang="fr-FR" sz="2000" dirty="0">
                <a:solidFill>
                  <a:srgbClr val="0432FF"/>
                </a:solidFill>
                <a:sym typeface="Wingdings" pitchFamily="2" charset="2"/>
              </a:rPr>
              <a:t>𝛾 + 𝛾            𝛾 + 𝛾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dirty="0" err="1">
                <a:sym typeface="Wingdings" pitchFamily="2" charset="2"/>
              </a:rPr>
              <a:t>Summary</a:t>
            </a:r>
            <a:endParaRPr lang="fr-FR" sz="2000" dirty="0">
              <a:sym typeface="Wingdings" pitchFamily="2" charset="2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33F914F-6D0D-5C41-9845-185A2D3BB3B9}"/>
              </a:ext>
            </a:extLst>
          </p:cNvPr>
          <p:cNvCxnSpPr/>
          <p:nvPr/>
        </p:nvCxnSpPr>
        <p:spPr>
          <a:xfrm>
            <a:off x="5607570" y="4411702"/>
            <a:ext cx="412230" cy="0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A7B1B4D-4488-A94D-91CB-2B644F658192}"/>
              </a:ext>
            </a:extLst>
          </p:cNvPr>
          <p:cNvSpPr txBox="1"/>
          <p:nvPr/>
        </p:nvSpPr>
        <p:spPr>
          <a:xfrm>
            <a:off x="934195" y="5467495"/>
            <a:ext cx="675422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Note: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b="1" dirty="0" err="1">
                <a:solidFill>
                  <a:srgbClr val="FF0000"/>
                </a:solidFill>
              </a:rPr>
              <a:t>Precision</a:t>
            </a:r>
            <a:r>
              <a:rPr lang="fr-FR" b="1" dirty="0">
                <a:solidFill>
                  <a:srgbClr val="FF0000"/>
                </a:solidFill>
              </a:rPr>
              <a:t> Proton </a:t>
            </a:r>
            <a:r>
              <a:rPr lang="fr-FR" b="1" dirty="0" err="1">
                <a:solidFill>
                  <a:srgbClr val="FF0000"/>
                </a:solidFill>
              </a:rPr>
              <a:t>Spectrometers</a:t>
            </a:r>
            <a:r>
              <a:rPr lang="fr-FR" b="1" dirty="0">
                <a:solidFill>
                  <a:srgbClr val="FF0000"/>
                </a:solidFill>
              </a:rPr>
              <a:t> (PPS)</a:t>
            </a:r>
            <a:r>
              <a:rPr lang="fr-FR" dirty="0"/>
              <a:t> not </a:t>
            </a:r>
            <a:r>
              <a:rPr lang="fr-FR" dirty="0" err="1"/>
              <a:t>covered</a:t>
            </a:r>
            <a:r>
              <a:rPr lang="fr-FR" dirty="0"/>
              <a:t>:</a:t>
            </a:r>
          </a:p>
          <a:p>
            <a:r>
              <a:rPr lang="fr-FR" dirty="0" err="1"/>
              <a:t>See</a:t>
            </a:r>
            <a:r>
              <a:rPr lang="fr-FR" dirty="0"/>
              <a:t> Andrea </a:t>
            </a:r>
            <a:r>
              <a:rPr lang="fr-FR" dirty="0" err="1"/>
              <a:t>Bellora’s</a:t>
            </a:r>
            <a:r>
              <a:rPr lang="fr-FR" dirty="0"/>
              <a:t> talk</a:t>
            </a:r>
          </a:p>
        </p:txBody>
      </p:sp>
    </p:spTree>
    <p:extLst>
      <p:ext uri="{BB962C8B-B14F-4D97-AF65-F5344CB8AC3E}">
        <p14:creationId xmlns:p14="http://schemas.microsoft.com/office/powerpoint/2010/main" val="1123954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1A31E4-1C6C-A24D-ACA3-B8ECDF290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93147"/>
            <a:ext cx="2810856" cy="248244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A146B08-4414-DE43-88F2-D23D0B3E7D3C}"/>
              </a:ext>
            </a:extLst>
          </p:cNvPr>
          <p:cNvCxnSpPr/>
          <p:nvPr/>
        </p:nvCxnSpPr>
        <p:spPr>
          <a:xfrm>
            <a:off x="5161935" y="2890684"/>
            <a:ext cx="3141407" cy="0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A208D42-8CDE-8842-BE66-31234917C843}"/>
              </a:ext>
            </a:extLst>
          </p:cNvPr>
          <p:cNvSpPr txBox="1"/>
          <p:nvPr/>
        </p:nvSpPr>
        <p:spPr>
          <a:xfrm>
            <a:off x="5309419" y="2905433"/>
            <a:ext cx="326275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Leading</a:t>
            </a:r>
            <a:r>
              <a:rPr lang="fr-FR" dirty="0"/>
              <a:t> proton </a:t>
            </a:r>
            <a:r>
              <a:rPr lang="fr-FR" dirty="0" err="1"/>
              <a:t>x</a:t>
            </a:r>
            <a:r>
              <a:rPr lang="fr-FR" baseline="-25000" dirty="0" err="1"/>
              <a:t>F</a:t>
            </a:r>
            <a:r>
              <a:rPr lang="fr-FR" dirty="0"/>
              <a:t> = 0.90 – 0.97</a:t>
            </a:r>
          </a:p>
          <a:p>
            <a:r>
              <a:rPr lang="fr-FR" dirty="0"/>
              <a:t>i.e. </a:t>
            </a:r>
            <a:r>
              <a:rPr lang="fr-FR" dirty="0" err="1"/>
              <a:t>ξ</a:t>
            </a:r>
            <a:r>
              <a:rPr lang="fr-FR" dirty="0"/>
              <a:t>  = 0.03 – 0.1</a:t>
            </a:r>
          </a:p>
          <a:p>
            <a:r>
              <a:rPr lang="fr-FR" dirty="0"/>
              <a:t>0.03 &lt; |</a:t>
            </a:r>
            <a:r>
              <a:rPr lang="fr-FR" dirty="0" err="1"/>
              <a:t>t</a:t>
            </a:r>
            <a:r>
              <a:rPr lang="fr-FR" dirty="0"/>
              <a:t>| &lt; 1 GeV</a:t>
            </a:r>
            <a:r>
              <a:rPr lang="fr-FR" baseline="30000" dirty="0"/>
              <a:t>2</a:t>
            </a:r>
          </a:p>
          <a:p>
            <a:r>
              <a:rPr lang="fr-FR" dirty="0" err="1"/>
              <a:t>Measured</a:t>
            </a:r>
            <a:r>
              <a:rPr lang="fr-FR" dirty="0"/>
              <a:t> in </a:t>
            </a:r>
            <a:r>
              <a:rPr lang="fr-FR" dirty="0">
                <a:solidFill>
                  <a:srgbClr val="0432FF"/>
                </a:solidFill>
              </a:rPr>
              <a:t>TOTEM Roman pots</a:t>
            </a:r>
          </a:p>
          <a:p>
            <a:endParaRPr lang="fr-FR" dirty="0"/>
          </a:p>
          <a:p>
            <a:r>
              <a:rPr lang="fr-FR" dirty="0" err="1"/>
              <a:t>Including</a:t>
            </a:r>
            <a:r>
              <a:rPr lang="fr-FR" dirty="0"/>
              <a:t> L        R</a:t>
            </a: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6D1ABE03-1D34-1149-86E9-1A1E8A6E4A6B}"/>
              </a:ext>
            </a:extLst>
          </p:cNvPr>
          <p:cNvSpPr/>
          <p:nvPr/>
        </p:nvSpPr>
        <p:spPr>
          <a:xfrm rot="19528797">
            <a:off x="5012930" y="2288988"/>
            <a:ext cx="186813" cy="66367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Up Arrow 10">
            <a:extLst>
              <a:ext uri="{FF2B5EF4-FFF2-40B4-BE49-F238E27FC236}">
                <a16:creationId xmlns:a16="http://schemas.microsoft.com/office/drawing/2014/main" id="{E5FF79BD-7B9D-3F4B-90CA-DDB79427828D}"/>
              </a:ext>
            </a:extLst>
          </p:cNvPr>
          <p:cNvSpPr/>
          <p:nvPr/>
        </p:nvSpPr>
        <p:spPr>
          <a:xfrm rot="14358840">
            <a:off x="4882971" y="2735826"/>
            <a:ext cx="186813" cy="66367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0EE7E1-E9C2-F44F-811F-6CF5E6974B9A}"/>
              </a:ext>
            </a:extLst>
          </p:cNvPr>
          <p:cNvSpPr txBox="1"/>
          <p:nvPr/>
        </p:nvSpPr>
        <p:spPr>
          <a:xfrm>
            <a:off x="3850216" y="1627049"/>
            <a:ext cx="2702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Two</a:t>
            </a:r>
            <a:r>
              <a:rPr lang="fr-FR" dirty="0">
                <a:solidFill>
                  <a:srgbClr val="FF0000"/>
                </a:solidFill>
              </a:rPr>
              <a:t> jets </a:t>
            </a:r>
            <a:r>
              <a:rPr lang="fr-FR" dirty="0" err="1">
                <a:solidFill>
                  <a:srgbClr val="FF0000"/>
                </a:solidFill>
              </a:rPr>
              <a:t>measured</a:t>
            </a:r>
            <a:r>
              <a:rPr lang="fr-FR" dirty="0">
                <a:solidFill>
                  <a:srgbClr val="FF0000"/>
                </a:solidFill>
              </a:rPr>
              <a:t> in CMS</a:t>
            </a:r>
          </a:p>
          <a:p>
            <a:r>
              <a:rPr lang="fr-FR" dirty="0">
                <a:solidFill>
                  <a:srgbClr val="FF0000"/>
                </a:solidFill>
              </a:rPr>
              <a:t>E</a:t>
            </a:r>
            <a:r>
              <a:rPr lang="fr-FR" baseline="-25000" dirty="0">
                <a:solidFill>
                  <a:srgbClr val="FF0000"/>
                </a:solidFill>
              </a:rPr>
              <a:t>T </a:t>
            </a:r>
            <a:r>
              <a:rPr lang="fr-FR" dirty="0">
                <a:solidFill>
                  <a:srgbClr val="FF0000"/>
                </a:solidFill>
              </a:rPr>
              <a:t>&gt; 40 </a:t>
            </a:r>
            <a:r>
              <a:rPr lang="fr-FR" dirty="0" err="1">
                <a:solidFill>
                  <a:srgbClr val="FF0000"/>
                </a:solidFill>
              </a:rPr>
              <a:t>GeV</a:t>
            </a:r>
            <a:r>
              <a:rPr lang="fr-FR" dirty="0">
                <a:solidFill>
                  <a:srgbClr val="FF0000"/>
                </a:solidFill>
              </a:rPr>
              <a:t> |</a:t>
            </a:r>
            <a:r>
              <a:rPr lang="fr-FR" dirty="0" err="1">
                <a:solidFill>
                  <a:srgbClr val="FF0000"/>
                </a:solidFill>
              </a:rPr>
              <a:t>η</a:t>
            </a:r>
            <a:r>
              <a:rPr lang="fr-FR" dirty="0">
                <a:solidFill>
                  <a:srgbClr val="FF0000"/>
                </a:solidFill>
              </a:rPr>
              <a:t>| &lt; 4.4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5C4F175-9F7A-1445-8539-079B1126CC66}"/>
              </a:ext>
            </a:extLst>
          </p:cNvPr>
          <p:cNvCxnSpPr/>
          <p:nvPr/>
        </p:nvCxnSpPr>
        <p:spPr>
          <a:xfrm>
            <a:off x="6426635" y="4441189"/>
            <a:ext cx="33304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24ECF0-EB39-784B-8B51-2809CEB81471}"/>
              </a:ext>
            </a:extLst>
          </p:cNvPr>
          <p:cNvSpPr txBox="1"/>
          <p:nvPr/>
        </p:nvSpPr>
        <p:spPr>
          <a:xfrm>
            <a:off x="354890" y="4785851"/>
            <a:ext cx="72960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Observed</a:t>
            </a:r>
            <a:r>
              <a:rPr lang="fr-FR" dirty="0"/>
              <a:t> first at CERN p-</a:t>
            </a:r>
            <a:r>
              <a:rPr lang="fr-FR" dirty="0" err="1"/>
              <a:t>pbar</a:t>
            </a:r>
            <a:r>
              <a:rPr lang="fr-FR" dirty="0"/>
              <a:t> </a:t>
            </a:r>
            <a:r>
              <a:rPr lang="fr-FR" dirty="0" err="1"/>
              <a:t>collider</a:t>
            </a:r>
            <a:r>
              <a:rPr lang="fr-FR" dirty="0"/>
              <a:t> (UA8), √s = 630 </a:t>
            </a:r>
            <a:r>
              <a:rPr lang="fr-FR" dirty="0" err="1"/>
              <a:t>GeV</a:t>
            </a:r>
            <a:r>
              <a:rPr lang="fr-FR" dirty="0"/>
              <a:t>, jets E</a:t>
            </a:r>
            <a:r>
              <a:rPr lang="fr-FR" baseline="-25000" dirty="0"/>
              <a:t>T</a:t>
            </a:r>
            <a:r>
              <a:rPr lang="fr-FR" dirty="0"/>
              <a:t> &gt; 5GeV</a:t>
            </a:r>
          </a:p>
          <a:p>
            <a:r>
              <a:rPr lang="fr-FR" dirty="0" err="1"/>
              <a:t>Measured</a:t>
            </a:r>
            <a:r>
              <a:rPr lang="fr-FR" dirty="0"/>
              <a:t> at </a:t>
            </a:r>
            <a:r>
              <a:rPr lang="fr-FR" dirty="0" err="1"/>
              <a:t>Tevatron</a:t>
            </a:r>
            <a:r>
              <a:rPr lang="fr-FR" dirty="0"/>
              <a:t> p-</a:t>
            </a:r>
            <a:r>
              <a:rPr lang="fr-FR" dirty="0" err="1"/>
              <a:t>pbar</a:t>
            </a:r>
            <a:r>
              <a:rPr lang="fr-FR" dirty="0"/>
              <a:t> </a:t>
            </a:r>
            <a:r>
              <a:rPr lang="fr-FR" dirty="0" err="1"/>
              <a:t>collider</a:t>
            </a:r>
            <a:r>
              <a:rPr lang="fr-FR" dirty="0"/>
              <a:t> by CDF and D0 at √s = 1800, 1960 </a:t>
            </a:r>
            <a:r>
              <a:rPr lang="fr-FR" dirty="0" err="1"/>
              <a:t>GeV</a:t>
            </a:r>
            <a:endParaRPr lang="fr-FR" dirty="0"/>
          </a:p>
          <a:p>
            <a:r>
              <a:rPr lang="fr-FR" dirty="0"/>
              <a:t>Structure probe of </a:t>
            </a:r>
            <a:r>
              <a:rPr lang="fr-FR" dirty="0" err="1"/>
              <a:t>pomeron</a:t>
            </a:r>
            <a:r>
              <a:rPr lang="fr-FR" dirty="0"/>
              <a:t>, </a:t>
            </a:r>
            <a:r>
              <a:rPr lang="fr-FR" dirty="0" err="1"/>
              <a:t>understanding</a:t>
            </a:r>
            <a:r>
              <a:rPr lang="fr-FR" dirty="0"/>
              <a:t> ‘</a:t>
            </a:r>
            <a:r>
              <a:rPr lang="fr-FR" dirty="0" err="1"/>
              <a:t>survival</a:t>
            </a:r>
            <a:r>
              <a:rPr lang="fr-FR" dirty="0"/>
              <a:t> </a:t>
            </a:r>
            <a:r>
              <a:rPr lang="fr-FR" dirty="0" err="1"/>
              <a:t>probabilities</a:t>
            </a:r>
            <a:r>
              <a:rPr lang="fr-FR" dirty="0"/>
              <a:t>’ </a:t>
            </a:r>
          </a:p>
          <a:p>
            <a:r>
              <a:rPr lang="fr-FR" dirty="0"/>
              <a:t>and factorisation </a:t>
            </a:r>
            <a:r>
              <a:rPr lang="fr-FR" dirty="0" err="1"/>
              <a:t>breaking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e-p</a:t>
            </a:r>
            <a:r>
              <a:rPr lang="fr-FR" dirty="0"/>
              <a:t> (HERA) and hadron-hadron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3ED2F7-313A-CF45-978D-D6BA6024F654}"/>
              </a:ext>
            </a:extLst>
          </p:cNvPr>
          <p:cNvSpPr txBox="1"/>
          <p:nvPr/>
        </p:nvSpPr>
        <p:spPr>
          <a:xfrm>
            <a:off x="6730505" y="963702"/>
            <a:ext cx="2162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432FF"/>
                </a:solidFill>
              </a:rPr>
              <a:t>CMS-PAS-FSQ-12-033</a:t>
            </a:r>
          </a:p>
          <a:p>
            <a:r>
              <a:rPr lang="fr-FR" sz="1600" dirty="0">
                <a:solidFill>
                  <a:srgbClr val="0432FF"/>
                </a:solidFill>
              </a:rPr>
              <a:t>TOTEM-NOTE-2018-001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62D4EE-4480-5C4A-A087-59B39A895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56" y="97671"/>
            <a:ext cx="8135286" cy="793398"/>
          </a:xfrm>
          <a:prstGeom prst="rect">
            <a:avLst/>
          </a:prstGeom>
        </p:spPr>
      </p:pic>
      <p:sp>
        <p:nvSpPr>
          <p:cNvPr id="17" name="Sun 16">
            <a:extLst>
              <a:ext uri="{FF2B5EF4-FFF2-40B4-BE49-F238E27FC236}">
                <a16:creationId xmlns:a16="http://schemas.microsoft.com/office/drawing/2014/main" id="{DAC84063-2345-EB4F-9499-EE0593D3F3FA}"/>
              </a:ext>
            </a:extLst>
          </p:cNvPr>
          <p:cNvSpPr/>
          <p:nvPr/>
        </p:nvSpPr>
        <p:spPr>
          <a:xfrm>
            <a:off x="4977387" y="2687288"/>
            <a:ext cx="530023" cy="434387"/>
          </a:xfrm>
          <a:prstGeom prst="su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329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21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E7D249-D08F-794C-BA68-FDF8BEDD2854}"/>
              </a:ext>
            </a:extLst>
          </p:cNvPr>
          <p:cNvSpPr txBox="1"/>
          <p:nvPr/>
        </p:nvSpPr>
        <p:spPr>
          <a:xfrm>
            <a:off x="56535" y="136525"/>
            <a:ext cx="9109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Background </a:t>
            </a:r>
            <a:r>
              <a:rPr lang="fr-FR" dirty="0" err="1">
                <a:solidFill>
                  <a:srgbClr val="0432FF"/>
                </a:solidFill>
              </a:rPr>
              <a:t>from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random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coincidence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/>
              <a:t>between</a:t>
            </a:r>
            <a:r>
              <a:rPr lang="fr-FR" dirty="0"/>
              <a:t> proton and jets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 collisions</a:t>
            </a:r>
          </a:p>
          <a:p>
            <a:r>
              <a:rPr lang="fr-FR" dirty="0" err="1"/>
              <a:t>Fractional</a:t>
            </a:r>
            <a:r>
              <a:rPr lang="fr-FR" dirty="0"/>
              <a:t> </a:t>
            </a:r>
            <a:r>
              <a:rPr lang="fr-FR" dirty="0" err="1"/>
              <a:t>momentum</a:t>
            </a:r>
            <a:r>
              <a:rPr lang="fr-FR" dirty="0"/>
              <a:t> </a:t>
            </a:r>
            <a:r>
              <a:rPr lang="fr-FR" dirty="0" err="1"/>
              <a:t>loss</a:t>
            </a:r>
            <a:r>
              <a:rPr lang="fr-FR" dirty="0"/>
              <a:t> </a:t>
            </a:r>
            <a:r>
              <a:rPr lang="fr-FR" b="1" dirty="0" err="1">
                <a:solidFill>
                  <a:srgbClr val="FF0000"/>
                </a:solidFill>
              </a:rPr>
              <a:t>ξ</a:t>
            </a:r>
            <a:r>
              <a:rPr lang="fr-FR" b="1" baseline="-25000" dirty="0" err="1">
                <a:solidFill>
                  <a:srgbClr val="FF0000"/>
                </a:solidFill>
              </a:rPr>
              <a:t>TOTEM</a:t>
            </a:r>
            <a:r>
              <a:rPr lang="fr-FR" dirty="0"/>
              <a:t> of proton </a:t>
            </a:r>
            <a:r>
              <a:rPr lang="fr-FR" dirty="0" err="1"/>
              <a:t>measured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machine </a:t>
            </a:r>
            <a:r>
              <a:rPr lang="fr-FR" dirty="0" err="1"/>
              <a:t>lattice</a:t>
            </a:r>
            <a:r>
              <a:rPr lang="fr-FR" dirty="0"/>
              <a:t> -&gt; 215 – 220m</a:t>
            </a:r>
          </a:p>
          <a:p>
            <a:r>
              <a:rPr lang="fr-FR" dirty="0"/>
              <a:t>It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estimated</a:t>
            </a:r>
            <a:r>
              <a:rPr lang="fr-FR" dirty="0"/>
              <a:t>, </a:t>
            </a:r>
            <a:r>
              <a:rPr lang="fr-FR" b="1" dirty="0" err="1">
                <a:solidFill>
                  <a:srgbClr val="FF0000"/>
                </a:solidFill>
              </a:rPr>
              <a:t>ξ</a:t>
            </a:r>
            <a:r>
              <a:rPr lang="fr-FR" b="1" baseline="-25000" dirty="0" err="1">
                <a:solidFill>
                  <a:srgbClr val="FF0000"/>
                </a:solidFill>
              </a:rPr>
              <a:t>CMS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dirty="0" err="1"/>
              <a:t>from</a:t>
            </a:r>
            <a:r>
              <a:rPr lang="fr-FR" dirty="0"/>
              <a:t> all </a:t>
            </a:r>
            <a:r>
              <a:rPr lang="fr-FR" dirty="0" err="1"/>
              <a:t>particles</a:t>
            </a:r>
            <a:r>
              <a:rPr lang="fr-FR" dirty="0"/>
              <a:t> in CMS detector |</a:t>
            </a:r>
            <a:r>
              <a:rPr lang="fr-FR" dirty="0" err="1"/>
              <a:t>η</a:t>
            </a:r>
            <a:r>
              <a:rPr lang="fr-FR" dirty="0"/>
              <a:t>| &lt; 4.9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ACDCBD-D85B-D541-9766-0596C9AFE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71" y="1211937"/>
            <a:ext cx="2593258" cy="9665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D88B83B-1C45-3D4D-9BE7-ED63DB2AD323}"/>
              </a:ext>
            </a:extLst>
          </p:cNvPr>
          <p:cNvSpPr txBox="1"/>
          <p:nvPr/>
        </p:nvSpPr>
        <p:spPr>
          <a:xfrm>
            <a:off x="2949678" y="1285060"/>
            <a:ext cx="58505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/>
              <a:t>Missed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 (</a:t>
            </a:r>
            <a:r>
              <a:rPr lang="fr-FR" dirty="0" err="1"/>
              <a:t>especially</a:t>
            </a:r>
            <a:r>
              <a:rPr lang="fr-FR" dirty="0"/>
              <a:t> </a:t>
            </a:r>
            <a:r>
              <a:rPr lang="fr-FR" dirty="0" err="1"/>
              <a:t>forward</a:t>
            </a:r>
            <a:r>
              <a:rPr lang="fr-FR" dirty="0"/>
              <a:t>) </a:t>
            </a:r>
            <a:r>
              <a:rPr lang="fr-FR" dirty="0" err="1"/>
              <a:t>make</a:t>
            </a:r>
            <a:r>
              <a:rPr lang="fr-FR" dirty="0"/>
              <a:t> </a:t>
            </a:r>
            <a:r>
              <a:rPr lang="fr-FR" dirty="0" err="1"/>
              <a:t>ξ</a:t>
            </a:r>
            <a:r>
              <a:rPr lang="fr-FR" baseline="-25000" dirty="0" err="1"/>
              <a:t>CMS</a:t>
            </a:r>
            <a:r>
              <a:rPr lang="fr-FR" baseline="-25000" dirty="0"/>
              <a:t> </a:t>
            </a:r>
            <a:r>
              <a:rPr lang="fr-FR" dirty="0"/>
              <a:t>&lt; </a:t>
            </a:r>
            <a:r>
              <a:rPr lang="fr-FR" dirty="0" err="1"/>
              <a:t>ξ</a:t>
            </a:r>
            <a:r>
              <a:rPr lang="fr-FR" baseline="-25000" dirty="0" err="1"/>
              <a:t>TOTEM</a:t>
            </a:r>
            <a:endParaRPr lang="fr-FR" baseline="-25000" dirty="0"/>
          </a:p>
          <a:p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another</a:t>
            </a:r>
            <a:r>
              <a:rPr lang="fr-FR" dirty="0"/>
              <a:t> collision </a:t>
            </a:r>
            <a:r>
              <a:rPr lang="fr-FR" dirty="0" err="1"/>
              <a:t>make</a:t>
            </a:r>
            <a:r>
              <a:rPr lang="fr-FR" dirty="0"/>
              <a:t> </a:t>
            </a:r>
            <a:r>
              <a:rPr lang="fr-FR" dirty="0" err="1"/>
              <a:t>ξ</a:t>
            </a:r>
            <a:r>
              <a:rPr lang="fr-FR" baseline="-25000" dirty="0" err="1"/>
              <a:t>CMS</a:t>
            </a:r>
            <a:r>
              <a:rPr lang="fr-FR" baseline="-25000" dirty="0"/>
              <a:t> </a:t>
            </a:r>
            <a:r>
              <a:rPr lang="fr-FR" dirty="0"/>
              <a:t>&gt; </a:t>
            </a:r>
            <a:r>
              <a:rPr lang="fr-FR" dirty="0" err="1"/>
              <a:t>ξ</a:t>
            </a:r>
            <a:r>
              <a:rPr lang="fr-FR" baseline="-25000" dirty="0" err="1"/>
              <a:t>TOTEM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B403D8-4844-AA4E-9147-1A0A1A4527B7}"/>
              </a:ext>
            </a:extLst>
          </p:cNvPr>
          <p:cNvSpPr txBox="1"/>
          <p:nvPr/>
        </p:nvSpPr>
        <p:spPr>
          <a:xfrm>
            <a:off x="457201" y="5812852"/>
            <a:ext cx="2133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Good single </a:t>
            </a:r>
            <a:r>
              <a:rPr lang="fr-FR" dirty="0" err="1"/>
              <a:t>events</a:t>
            </a:r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BE1E00-388C-4243-994F-99D8471A1725}"/>
              </a:ext>
            </a:extLst>
          </p:cNvPr>
          <p:cNvSpPr txBox="1"/>
          <p:nvPr/>
        </p:nvSpPr>
        <p:spPr>
          <a:xfrm>
            <a:off x="2698955" y="5710019"/>
            <a:ext cx="35513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Pile-up background</a:t>
            </a:r>
          </a:p>
          <a:p>
            <a:r>
              <a:rPr lang="fr-FR" dirty="0"/>
              <a:t>(</a:t>
            </a:r>
            <a:r>
              <a:rPr lang="fr-FR" dirty="0" err="1"/>
              <a:t>Decreases</a:t>
            </a:r>
            <a:r>
              <a:rPr lang="fr-FR" dirty="0"/>
              <a:t> as </a:t>
            </a:r>
            <a:r>
              <a:rPr lang="fr-FR" dirty="0" err="1"/>
              <a:t>luminosity</a:t>
            </a:r>
            <a:r>
              <a:rPr lang="fr-FR" dirty="0"/>
              <a:t> </a:t>
            </a:r>
            <a:r>
              <a:rPr lang="fr-FR" dirty="0" err="1"/>
              <a:t>decreases</a:t>
            </a:r>
            <a:r>
              <a:rPr lang="fr-FR" dirty="0"/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44CE80-8A2E-3B4C-8CEC-141A82727E11}"/>
              </a:ext>
            </a:extLst>
          </p:cNvPr>
          <p:cNvSpPr txBox="1"/>
          <p:nvPr/>
        </p:nvSpPr>
        <p:spPr>
          <a:xfrm>
            <a:off x="7075291" y="875189"/>
            <a:ext cx="18413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TWO DIRECTIONS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7EA3C6-364A-8245-9B78-71E565DFC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378" y="2171374"/>
            <a:ext cx="7211582" cy="350737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4DBD384-300D-874E-BCFA-2BCB8E79D464}"/>
              </a:ext>
            </a:extLst>
          </p:cNvPr>
          <p:cNvCxnSpPr/>
          <p:nvPr/>
        </p:nvCxnSpPr>
        <p:spPr>
          <a:xfrm flipV="1">
            <a:off x="1750018" y="4837471"/>
            <a:ext cx="820994" cy="9753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1404A81-0F29-624D-9EC3-2826869408FB}"/>
              </a:ext>
            </a:extLst>
          </p:cNvPr>
          <p:cNvCxnSpPr>
            <a:cxnSpLocks/>
          </p:cNvCxnSpPr>
          <p:nvPr/>
        </p:nvCxnSpPr>
        <p:spPr>
          <a:xfrm flipV="1">
            <a:off x="2989391" y="4837471"/>
            <a:ext cx="0" cy="8725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52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9FA43E-D459-C342-A8C1-339A9D4DF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104" y="5553245"/>
            <a:ext cx="5105400" cy="685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6AAFF0-42C3-E542-8F90-25329A09D49E}"/>
              </a:ext>
            </a:extLst>
          </p:cNvPr>
          <p:cNvSpPr txBox="1"/>
          <p:nvPr/>
        </p:nvSpPr>
        <p:spPr>
          <a:xfrm>
            <a:off x="983188" y="253632"/>
            <a:ext cx="3055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Distribution in </a:t>
            </a:r>
            <a:r>
              <a:rPr lang="fr-FR" sz="2400" dirty="0" err="1">
                <a:solidFill>
                  <a:srgbClr val="FF0000"/>
                </a:solidFill>
              </a:rPr>
              <a:t>ξ</a:t>
            </a:r>
            <a:r>
              <a:rPr lang="fr-FR" sz="2400" dirty="0">
                <a:solidFill>
                  <a:srgbClr val="FF0000"/>
                </a:solidFill>
              </a:rPr>
              <a:t> = 1 - </a:t>
            </a:r>
            <a:r>
              <a:rPr lang="fr-FR" sz="2400" dirty="0" err="1">
                <a:solidFill>
                  <a:srgbClr val="FF0000"/>
                </a:solidFill>
              </a:rPr>
              <a:t>x</a:t>
            </a:r>
            <a:r>
              <a:rPr lang="fr-FR" sz="2400" baseline="-25000" dirty="0" err="1">
                <a:solidFill>
                  <a:srgbClr val="FF0000"/>
                </a:solidFill>
              </a:rPr>
              <a:t>F</a:t>
            </a:r>
            <a:endParaRPr lang="fr-FR" sz="2400" baseline="-250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62A0B8-B556-0346-8218-526A024FADC1}"/>
              </a:ext>
            </a:extLst>
          </p:cNvPr>
          <p:cNvSpPr txBox="1"/>
          <p:nvPr/>
        </p:nvSpPr>
        <p:spPr>
          <a:xfrm>
            <a:off x="265471" y="1061884"/>
            <a:ext cx="40253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432FF"/>
                </a:solidFill>
              </a:rPr>
              <a:t>d𝜎/</a:t>
            </a:r>
            <a:r>
              <a:rPr lang="fr-FR" b="1" dirty="0" err="1">
                <a:solidFill>
                  <a:srgbClr val="0432FF"/>
                </a:solidFill>
              </a:rPr>
              <a:t>dξ</a:t>
            </a:r>
            <a:r>
              <a:rPr lang="fr-FR" b="1" dirty="0">
                <a:solidFill>
                  <a:srgbClr val="0432FF"/>
                </a:solidFill>
              </a:rPr>
              <a:t> ~ flat in agreement </a:t>
            </a:r>
            <a:r>
              <a:rPr lang="fr-FR" b="1" dirty="0" err="1">
                <a:solidFill>
                  <a:srgbClr val="0432FF"/>
                </a:solidFill>
              </a:rPr>
              <a:t>with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MC’s</a:t>
            </a:r>
            <a:r>
              <a:rPr lang="fr-FR" b="1" dirty="0">
                <a:solidFill>
                  <a:srgbClr val="0432FF"/>
                </a:solidFill>
              </a:rPr>
              <a:t>.</a:t>
            </a:r>
          </a:p>
          <a:p>
            <a:endParaRPr lang="fr-FR" dirty="0"/>
          </a:p>
          <a:p>
            <a:r>
              <a:rPr lang="fr-FR" dirty="0"/>
              <a:t>&gt; </a:t>
            </a:r>
            <a:r>
              <a:rPr lang="fr-FR" dirty="0" err="1"/>
              <a:t>Low</a:t>
            </a:r>
            <a:r>
              <a:rPr lang="fr-FR" dirty="0"/>
              <a:t> mass diffraction </a:t>
            </a:r>
            <a:r>
              <a:rPr lang="fr-FR" dirty="0" err="1"/>
              <a:t>peaks</a:t>
            </a:r>
            <a:r>
              <a:rPr lang="fr-FR" dirty="0"/>
              <a:t> at </a:t>
            </a:r>
            <a:r>
              <a:rPr lang="fr-FR" dirty="0" err="1"/>
              <a:t>low-ξ</a:t>
            </a:r>
            <a:endParaRPr lang="fr-FR" dirty="0"/>
          </a:p>
          <a:p>
            <a:r>
              <a:rPr lang="fr-FR" dirty="0"/>
              <a:t>and by </a:t>
            </a:r>
            <a:r>
              <a:rPr lang="fr-FR" dirty="0" err="1"/>
              <a:t>ξ</a:t>
            </a:r>
            <a:r>
              <a:rPr lang="fr-FR" dirty="0"/>
              <a:t> ~ 0.05 </a:t>
            </a:r>
            <a:r>
              <a:rPr lang="fr-FR" dirty="0" err="1"/>
              <a:t>Regge</a:t>
            </a:r>
            <a:r>
              <a:rPr lang="fr-FR" dirty="0"/>
              <a:t> (non-IP) exchange</a:t>
            </a:r>
          </a:p>
          <a:p>
            <a:r>
              <a:rPr lang="fr-FR" dirty="0" err="1"/>
              <a:t>becomes</a:t>
            </a:r>
            <a:r>
              <a:rPr lang="fr-FR" dirty="0"/>
              <a:t> more important.</a:t>
            </a:r>
          </a:p>
          <a:p>
            <a:endParaRPr lang="fr-FR" dirty="0"/>
          </a:p>
          <a:p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b="1" dirty="0" err="1">
                <a:solidFill>
                  <a:srgbClr val="FF0000"/>
                </a:solidFill>
              </a:rPr>
              <a:t>two</a:t>
            </a:r>
            <a:r>
              <a:rPr lang="fr-FR" b="1" dirty="0">
                <a:solidFill>
                  <a:srgbClr val="FF0000"/>
                </a:solidFill>
              </a:rPr>
              <a:t> high-E</a:t>
            </a:r>
            <a:r>
              <a:rPr lang="fr-FR" b="1" baseline="-25000" dirty="0">
                <a:solidFill>
                  <a:srgbClr val="FF0000"/>
                </a:solidFill>
              </a:rPr>
              <a:t>T</a:t>
            </a:r>
            <a:r>
              <a:rPr lang="fr-FR" b="1" dirty="0">
                <a:solidFill>
                  <a:srgbClr val="FF0000"/>
                </a:solidFill>
              </a:rPr>
              <a:t> jets </a:t>
            </a:r>
            <a:r>
              <a:rPr lang="fr-FR" b="1" dirty="0" err="1">
                <a:solidFill>
                  <a:srgbClr val="FF0000"/>
                </a:solidFill>
              </a:rPr>
              <a:t>enhance</a:t>
            </a:r>
            <a:r>
              <a:rPr lang="fr-FR" b="1" dirty="0">
                <a:solidFill>
                  <a:srgbClr val="FF0000"/>
                </a:solidFill>
              </a:rPr>
              <a:t> high-</a:t>
            </a:r>
            <a:r>
              <a:rPr lang="fr-FR" b="1" dirty="0" err="1">
                <a:solidFill>
                  <a:srgbClr val="FF0000"/>
                </a:solidFill>
              </a:rPr>
              <a:t>ξ</a:t>
            </a:r>
            <a:endParaRPr lang="fr-FR" b="1" dirty="0">
              <a:solidFill>
                <a:srgbClr val="FF0000"/>
              </a:solidFill>
            </a:endParaRPr>
          </a:p>
          <a:p>
            <a:r>
              <a:rPr lang="fr-FR" dirty="0"/>
              <a:t>Q: Is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still</a:t>
            </a:r>
            <a:r>
              <a:rPr lang="fr-FR" dirty="0"/>
              <a:t> </a:t>
            </a:r>
            <a:r>
              <a:rPr lang="fr-FR" dirty="0" err="1"/>
              <a:t>pomeron</a:t>
            </a:r>
            <a:r>
              <a:rPr lang="fr-FR" dirty="0"/>
              <a:t> exchange?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901B7E-642E-994B-9831-50020BEA74CD}"/>
              </a:ext>
            </a:extLst>
          </p:cNvPr>
          <p:cNvSpPr txBox="1"/>
          <p:nvPr/>
        </p:nvSpPr>
        <p:spPr>
          <a:xfrm>
            <a:off x="265471" y="4309352"/>
            <a:ext cx="51711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Measured</a:t>
            </a:r>
            <a:r>
              <a:rPr lang="fr-FR" dirty="0"/>
              <a:t> </a:t>
            </a:r>
            <a:r>
              <a:rPr lang="fr-FR" b="1" dirty="0" err="1">
                <a:solidFill>
                  <a:srgbClr val="FF0000"/>
                </a:solidFill>
              </a:rPr>
              <a:t>integrated</a:t>
            </a:r>
            <a:r>
              <a:rPr lang="fr-FR" b="1" dirty="0">
                <a:solidFill>
                  <a:srgbClr val="FF0000"/>
                </a:solidFill>
              </a:rPr>
              <a:t> cross-section </a:t>
            </a:r>
            <a:r>
              <a:rPr lang="fr-FR" dirty="0"/>
              <a:t>for:</a:t>
            </a:r>
          </a:p>
          <a:p>
            <a:r>
              <a:rPr lang="fr-FR" dirty="0" err="1"/>
              <a:t>ξ</a:t>
            </a:r>
            <a:r>
              <a:rPr lang="fr-FR" dirty="0"/>
              <a:t> &lt; 0.1, 0.03 &lt; |</a:t>
            </a:r>
            <a:r>
              <a:rPr lang="fr-FR" dirty="0" err="1"/>
              <a:t>t</a:t>
            </a:r>
            <a:r>
              <a:rPr lang="fr-FR" dirty="0"/>
              <a:t>| &lt; 1.0 GeV</a:t>
            </a:r>
            <a:r>
              <a:rPr lang="fr-FR" baseline="30000" dirty="0"/>
              <a:t>2</a:t>
            </a:r>
          </a:p>
          <a:p>
            <a:r>
              <a:rPr lang="fr-FR" dirty="0"/>
              <a:t>&gt;= 2 jets 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dirty="0"/>
              <a:t> &gt; 40 </a:t>
            </a:r>
            <a:r>
              <a:rPr lang="fr-FR" dirty="0" err="1"/>
              <a:t>GeV</a:t>
            </a:r>
            <a:r>
              <a:rPr lang="fr-FR" dirty="0"/>
              <a:t>, |</a:t>
            </a:r>
            <a:r>
              <a:rPr lang="fr-FR" dirty="0" err="1"/>
              <a:t>η</a:t>
            </a:r>
            <a:r>
              <a:rPr lang="fr-FR" dirty="0"/>
              <a:t>| &lt; 4.4</a:t>
            </a:r>
          </a:p>
          <a:p>
            <a:r>
              <a:rPr lang="fr-FR" dirty="0" err="1"/>
              <a:t>Average</a:t>
            </a:r>
            <a:r>
              <a:rPr lang="fr-FR" dirty="0"/>
              <a:t> of L-</a:t>
            </a:r>
            <a:r>
              <a:rPr lang="fr-FR" dirty="0" err="1"/>
              <a:t>going</a:t>
            </a:r>
            <a:r>
              <a:rPr lang="fr-FR" dirty="0"/>
              <a:t> and R-</a:t>
            </a:r>
            <a:r>
              <a:rPr lang="fr-FR" dirty="0" err="1"/>
              <a:t>going</a:t>
            </a:r>
            <a:r>
              <a:rPr lang="fr-FR" dirty="0"/>
              <a:t> proton configurations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3EB2DB-5B9E-564A-B4E9-09C203345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136525"/>
            <a:ext cx="4431480" cy="457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00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6EB964-EE2C-574B-A2E7-3074DC1F6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35" y="187359"/>
            <a:ext cx="4361707" cy="18474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72444A-282B-B84C-AD27-FCE597B0A9B6}"/>
              </a:ext>
            </a:extLst>
          </p:cNvPr>
          <p:cNvSpPr txBox="1"/>
          <p:nvPr/>
        </p:nvSpPr>
        <p:spPr>
          <a:xfrm>
            <a:off x="108154" y="2326561"/>
            <a:ext cx="470705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Top line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no gap </a:t>
            </a:r>
            <a:r>
              <a:rPr lang="fr-FR" dirty="0" err="1"/>
              <a:t>survival</a:t>
            </a:r>
            <a:r>
              <a:rPr lang="fr-FR" dirty="0"/>
              <a:t> </a:t>
            </a:r>
            <a:r>
              <a:rPr lang="fr-FR" dirty="0" err="1"/>
              <a:t>probability</a:t>
            </a:r>
            <a:r>
              <a:rPr lang="fr-FR" dirty="0"/>
              <a:t> factor</a:t>
            </a:r>
          </a:p>
          <a:p>
            <a:r>
              <a:rPr lang="fr-FR" dirty="0"/>
              <a:t>for illustration </a:t>
            </a:r>
            <a:r>
              <a:rPr lang="fr-FR" dirty="0" err="1"/>
              <a:t>only</a:t>
            </a:r>
            <a:r>
              <a:rPr lang="fr-FR" dirty="0"/>
              <a:t>. &lt;S</a:t>
            </a:r>
            <a:r>
              <a:rPr lang="fr-FR" baseline="30000" dirty="0"/>
              <a:t>2</a:t>
            </a:r>
            <a:r>
              <a:rPr lang="fr-FR" dirty="0"/>
              <a:t>&gt; = 1</a:t>
            </a:r>
          </a:p>
          <a:p>
            <a:r>
              <a:rPr lang="fr-FR" b="1" dirty="0">
                <a:solidFill>
                  <a:srgbClr val="0432FF"/>
                </a:solidFill>
              </a:rPr>
              <a:t>Good fit has &lt;S</a:t>
            </a:r>
            <a:r>
              <a:rPr lang="fr-FR" b="1" baseline="30000" dirty="0">
                <a:solidFill>
                  <a:srgbClr val="0432FF"/>
                </a:solidFill>
              </a:rPr>
              <a:t>2</a:t>
            </a:r>
            <a:r>
              <a:rPr lang="fr-FR" b="1" dirty="0">
                <a:solidFill>
                  <a:srgbClr val="0432FF"/>
                </a:solidFill>
              </a:rPr>
              <a:t>&gt; = 0.074</a:t>
            </a:r>
          </a:p>
          <a:p>
            <a:r>
              <a:rPr lang="fr-FR" sz="1600" b="1" dirty="0" err="1">
                <a:solidFill>
                  <a:srgbClr val="0432FF"/>
                </a:solidFill>
              </a:rPr>
              <a:t>Other</a:t>
            </a:r>
            <a:r>
              <a:rPr lang="fr-FR" sz="1600" b="1" dirty="0">
                <a:solidFill>
                  <a:srgbClr val="0432FF"/>
                </a:solidFill>
              </a:rPr>
              <a:t> quark and gluon interactions destroy the gap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17AE73-FC56-8843-9411-FAE684A2288B}"/>
              </a:ext>
            </a:extLst>
          </p:cNvPr>
          <p:cNvSpPr txBox="1"/>
          <p:nvPr/>
        </p:nvSpPr>
        <p:spPr>
          <a:xfrm>
            <a:off x="4649560" y="119315"/>
            <a:ext cx="4340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t-distribution</a:t>
            </a:r>
            <a:r>
              <a:rPr lang="fr-FR" dirty="0"/>
              <a:t>, </a:t>
            </a:r>
            <a:r>
              <a:rPr lang="fr-FR" dirty="0" err="1"/>
              <a:t>slope</a:t>
            </a:r>
            <a:r>
              <a:rPr lang="fr-FR" dirty="0"/>
              <a:t> as in soft </a:t>
            </a:r>
            <a:r>
              <a:rPr lang="fr-FR" dirty="0" err="1"/>
              <a:t>diffaction</a:t>
            </a:r>
            <a:endParaRPr lang="fr-FR" dirty="0"/>
          </a:p>
          <a:p>
            <a:r>
              <a:rPr lang="fr-FR" dirty="0"/>
              <a:t>~ ½ </a:t>
            </a:r>
            <a:r>
              <a:rPr lang="fr-FR" dirty="0" err="1"/>
              <a:t>that</a:t>
            </a:r>
            <a:r>
              <a:rPr lang="fr-FR" dirty="0"/>
              <a:t> of </a:t>
            </a:r>
            <a:r>
              <a:rPr lang="fr-FR" dirty="0" err="1"/>
              <a:t>elastic</a:t>
            </a:r>
            <a:r>
              <a:rPr lang="fr-FR" dirty="0"/>
              <a:t> </a:t>
            </a:r>
            <a:r>
              <a:rPr lang="fr-FR" dirty="0" err="1"/>
              <a:t>scattering</a:t>
            </a:r>
            <a:r>
              <a:rPr lang="fr-FR" dirty="0"/>
              <a:t>.</a:t>
            </a:r>
          </a:p>
          <a:p>
            <a:r>
              <a:rPr lang="fr-FR" dirty="0"/>
              <a:t>But </a:t>
            </a:r>
            <a:r>
              <a:rPr lang="fr-FR" dirty="0" err="1"/>
              <a:t>flattens</a:t>
            </a:r>
            <a:r>
              <a:rPr lang="fr-FR" dirty="0"/>
              <a:t> </a:t>
            </a:r>
            <a:r>
              <a:rPr lang="fr-FR" dirty="0" err="1"/>
              <a:t>above</a:t>
            </a:r>
            <a:r>
              <a:rPr lang="fr-FR" dirty="0"/>
              <a:t> |</a:t>
            </a:r>
            <a:r>
              <a:rPr lang="fr-FR" dirty="0" err="1"/>
              <a:t>t</a:t>
            </a:r>
            <a:r>
              <a:rPr lang="fr-FR" dirty="0"/>
              <a:t>| &gt; ~ 0.5 GeV</a:t>
            </a:r>
            <a:r>
              <a:rPr lang="fr-FR" baseline="30000" dirty="0"/>
              <a:t>-2</a:t>
            </a:r>
          </a:p>
          <a:p>
            <a:r>
              <a:rPr lang="fr-FR" dirty="0"/>
              <a:t>Event </a:t>
            </a:r>
            <a:r>
              <a:rPr lang="fr-FR" dirty="0" err="1"/>
              <a:t>generators</a:t>
            </a:r>
            <a:r>
              <a:rPr lang="fr-FR" dirty="0"/>
              <a:t> in </a:t>
            </a:r>
            <a:r>
              <a:rPr lang="fr-FR" dirty="0" err="1"/>
              <a:t>fair</a:t>
            </a:r>
            <a:r>
              <a:rPr lang="fr-FR" dirty="0"/>
              <a:t> agreement on </a:t>
            </a:r>
            <a:r>
              <a:rPr lang="fr-FR" dirty="0" err="1"/>
              <a:t>shape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31E5FD-6D73-E243-BE23-0541D4F90F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228" y="1858297"/>
            <a:ext cx="4364848" cy="458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3688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E52FB0-F1E4-C24D-A15C-CC9C48DE2304}"/>
              </a:ext>
            </a:extLst>
          </p:cNvPr>
          <p:cNvSpPr txBox="1"/>
          <p:nvPr/>
        </p:nvSpPr>
        <p:spPr>
          <a:xfrm>
            <a:off x="220279" y="1571120"/>
            <a:ext cx="38558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Ratio of diffractive </a:t>
            </a:r>
            <a:r>
              <a:rPr lang="fr-FR" dirty="0" err="1"/>
              <a:t>dijets</a:t>
            </a:r>
            <a:r>
              <a:rPr lang="fr-FR" dirty="0"/>
              <a:t> to all </a:t>
            </a:r>
            <a:r>
              <a:rPr lang="fr-FR" dirty="0" err="1"/>
              <a:t>dijets</a:t>
            </a:r>
            <a:endParaRPr lang="fr-FR" dirty="0"/>
          </a:p>
          <a:p>
            <a:r>
              <a:rPr lang="fr-FR" dirty="0"/>
              <a:t>vs x = </a:t>
            </a:r>
            <a:r>
              <a:rPr lang="fr-FR" dirty="0" err="1"/>
              <a:t>momentum</a:t>
            </a:r>
            <a:r>
              <a:rPr lang="fr-FR" dirty="0"/>
              <a:t> fraction in proton</a:t>
            </a:r>
          </a:p>
          <a:p>
            <a:r>
              <a:rPr lang="fr-FR" dirty="0"/>
              <a:t>of partons </a:t>
            </a:r>
            <a:r>
              <a:rPr lang="fr-FR" dirty="0" err="1"/>
              <a:t>initiating</a:t>
            </a:r>
            <a:r>
              <a:rPr lang="fr-FR" dirty="0"/>
              <a:t> the hard </a:t>
            </a:r>
            <a:r>
              <a:rPr lang="fr-FR" dirty="0" err="1"/>
              <a:t>scattering</a:t>
            </a:r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CC5E73-B5E5-C147-975D-115BF119F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09" y="2748617"/>
            <a:ext cx="3530600" cy="2590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6F0021-CEBE-DC4B-A0A4-898883EA4218}"/>
              </a:ext>
            </a:extLst>
          </p:cNvPr>
          <p:cNvSpPr txBox="1"/>
          <p:nvPr/>
        </p:nvSpPr>
        <p:spPr>
          <a:xfrm>
            <a:off x="7390068" y="5507782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X = 0.01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53C87D-3F87-184A-BDD5-A103086A3439}"/>
              </a:ext>
            </a:extLst>
          </p:cNvPr>
          <p:cNvSpPr txBox="1"/>
          <p:nvPr/>
        </p:nvSpPr>
        <p:spPr>
          <a:xfrm>
            <a:off x="4923146" y="5484918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X = 0.0016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F1A7123-7507-E34E-BAC6-03C791F0EEAE}"/>
              </a:ext>
            </a:extLst>
          </p:cNvPr>
          <p:cNvCxnSpPr/>
          <p:nvPr/>
        </p:nvCxnSpPr>
        <p:spPr>
          <a:xfrm flipV="1">
            <a:off x="5397796" y="5117304"/>
            <a:ext cx="0" cy="3258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C0FFD6-F034-C44B-A0BB-72F14F8C771A}"/>
              </a:ext>
            </a:extLst>
          </p:cNvPr>
          <p:cNvCxnSpPr/>
          <p:nvPr/>
        </p:nvCxnSpPr>
        <p:spPr>
          <a:xfrm flipV="1">
            <a:off x="7773347" y="5145412"/>
            <a:ext cx="0" cy="3258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BC8C8A6-B068-9948-801A-C0D166F54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793" y="-1"/>
            <a:ext cx="4816629" cy="518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7360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FDFDCB-27EB-2A42-A6EC-A12530D72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03" y="5064510"/>
            <a:ext cx="8377084" cy="12918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AF5578-F22C-BB4C-9530-34142AB11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039" y="936785"/>
            <a:ext cx="2616200" cy="914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5B9CAA-390A-154C-B3D1-34DCC66FE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770" y="4108212"/>
            <a:ext cx="1765300" cy="381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A1815C8-00EF-8449-8E60-A8AD5D548C3B}"/>
              </a:ext>
            </a:extLst>
          </p:cNvPr>
          <p:cNvSpPr txBox="1"/>
          <p:nvPr/>
        </p:nvSpPr>
        <p:spPr>
          <a:xfrm>
            <a:off x="339213" y="3086829"/>
            <a:ext cx="32465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If </a:t>
            </a:r>
            <a:r>
              <a:rPr lang="fr-FR" dirty="0" err="1"/>
              <a:t>pomeron</a:t>
            </a:r>
            <a:r>
              <a:rPr lang="fr-FR" dirty="0"/>
              <a:t> exchange, fraction of</a:t>
            </a:r>
          </a:p>
          <a:p>
            <a:r>
              <a:rPr lang="fr-FR" dirty="0" err="1"/>
              <a:t>pomeron</a:t>
            </a:r>
            <a:r>
              <a:rPr lang="fr-FR" dirty="0"/>
              <a:t> </a:t>
            </a:r>
            <a:r>
              <a:rPr lang="fr-FR" dirty="0" err="1"/>
              <a:t>momentum</a:t>
            </a:r>
            <a:r>
              <a:rPr lang="fr-FR" dirty="0"/>
              <a:t> </a:t>
            </a:r>
            <a:r>
              <a:rPr lang="fr-FR" dirty="0" err="1"/>
              <a:t>carried</a:t>
            </a:r>
            <a:r>
              <a:rPr lang="fr-FR" dirty="0"/>
              <a:t> by</a:t>
            </a:r>
          </a:p>
          <a:p>
            <a:r>
              <a:rPr lang="fr-FR" dirty="0" err="1"/>
              <a:t>scattering</a:t>
            </a:r>
            <a:r>
              <a:rPr lang="fr-FR" dirty="0"/>
              <a:t> parton = β, </a:t>
            </a:r>
            <a:r>
              <a:rPr lang="fr-FR" dirty="0" err="1"/>
              <a:t>with</a:t>
            </a:r>
            <a:r>
              <a:rPr lang="fr-FR" dirty="0"/>
              <a:t>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6FA67-648F-134D-9DE9-C3D80D612FE8}"/>
              </a:ext>
            </a:extLst>
          </p:cNvPr>
          <p:cNvSpPr txBox="1"/>
          <p:nvPr/>
        </p:nvSpPr>
        <p:spPr>
          <a:xfrm>
            <a:off x="4112450" y="290454"/>
            <a:ext cx="3893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‘Diffractive </a:t>
            </a:r>
            <a:r>
              <a:rPr lang="fr-FR" dirty="0" err="1"/>
              <a:t>dijet</a:t>
            </a:r>
            <a:r>
              <a:rPr lang="fr-FR" dirty="0"/>
              <a:t> fraction of all </a:t>
            </a:r>
            <a:r>
              <a:rPr lang="fr-FR" dirty="0" err="1"/>
              <a:t>dijets</a:t>
            </a:r>
            <a:r>
              <a:rPr lang="fr-FR" dirty="0"/>
              <a:t> ’</a:t>
            </a:r>
          </a:p>
          <a:p>
            <a:r>
              <a:rPr lang="fr-FR" dirty="0"/>
              <a:t>&gt; </a:t>
            </a:r>
            <a:r>
              <a:rPr lang="fr-FR" dirty="0" err="1"/>
              <a:t>decrease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Tevatron</a:t>
            </a:r>
            <a:r>
              <a:rPr lang="fr-FR" dirty="0"/>
              <a:t>, but </a:t>
            </a:r>
            <a:r>
              <a:rPr lang="fr-FR" dirty="0" err="1"/>
              <a:t>higher</a:t>
            </a:r>
            <a:r>
              <a:rPr lang="fr-FR" dirty="0"/>
              <a:t> E</a:t>
            </a:r>
            <a:r>
              <a:rPr lang="fr-FR" baseline="-25000" dirty="0"/>
              <a:t>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9E5591-E35C-904F-9AE8-1B17E953F426}"/>
              </a:ext>
            </a:extLst>
          </p:cNvPr>
          <p:cNvSpPr/>
          <p:nvPr/>
        </p:nvSpPr>
        <p:spPr>
          <a:xfrm>
            <a:off x="179003" y="3013837"/>
            <a:ext cx="3522842" cy="1573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B1F0B7-EDB5-9344-B114-C75F82CD37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719"/>
          <a:stretch/>
        </p:blipFill>
        <p:spPr>
          <a:xfrm>
            <a:off x="4578137" y="1054351"/>
            <a:ext cx="3950126" cy="390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517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160916-9C88-034C-AB64-B3EC4D9E9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82"/>
            <a:ext cx="6740013" cy="11672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6ED6AA-DD5E-334C-AA0A-DB25F7362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987" y="1329405"/>
            <a:ext cx="7098889" cy="19250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BA3526-FBCF-3942-98D3-04BB40ABA26B}"/>
              </a:ext>
            </a:extLst>
          </p:cNvPr>
          <p:cNvSpPr txBox="1"/>
          <p:nvPr/>
        </p:nvSpPr>
        <p:spPr>
          <a:xfrm>
            <a:off x="69615" y="3438677"/>
            <a:ext cx="2995307" cy="1569660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/>
              <a:t>Process</a:t>
            </a:r>
            <a:r>
              <a:rPr lang="fr-FR" sz="1600" dirty="0"/>
              <a:t> of </a:t>
            </a:r>
            <a:r>
              <a:rPr lang="fr-FR" sz="1600" dirty="0" err="1"/>
              <a:t>interest</a:t>
            </a:r>
            <a:endParaRPr lang="fr-FR" sz="1600" dirty="0"/>
          </a:p>
          <a:p>
            <a:r>
              <a:rPr lang="fr-FR" sz="1600" dirty="0"/>
              <a:t>Cross section </a:t>
            </a:r>
            <a:r>
              <a:rPr lang="fr-FR" sz="1600" dirty="0" err="1"/>
              <a:t>small</a:t>
            </a:r>
            <a:r>
              <a:rPr lang="fr-FR" sz="1600" dirty="0"/>
              <a:t> - 𝛼</a:t>
            </a:r>
            <a:r>
              <a:rPr lang="fr-FR" sz="1600" baseline="30000" dirty="0"/>
              <a:t>4</a:t>
            </a:r>
            <a:r>
              <a:rPr lang="fr-FR" sz="1600" dirty="0"/>
              <a:t> ~ 3 x 10</a:t>
            </a:r>
            <a:r>
              <a:rPr lang="fr-FR" sz="1600" baseline="30000" dirty="0"/>
              <a:t>-9</a:t>
            </a:r>
          </a:p>
          <a:p>
            <a:r>
              <a:rPr lang="fr-FR" sz="1600" dirty="0"/>
              <a:t>But </a:t>
            </a:r>
            <a:r>
              <a:rPr lang="fr-FR" sz="1600" dirty="0" err="1"/>
              <a:t>enhanced</a:t>
            </a:r>
            <a:r>
              <a:rPr lang="fr-FR" sz="1600" dirty="0"/>
              <a:t> by Z</a:t>
            </a:r>
            <a:r>
              <a:rPr lang="fr-FR" sz="1600" baseline="30000" dirty="0"/>
              <a:t>4 </a:t>
            </a:r>
            <a:r>
              <a:rPr lang="fr-FR" sz="1600" dirty="0"/>
              <a:t>= 5 x 10</a:t>
            </a:r>
            <a:r>
              <a:rPr lang="fr-FR" sz="1600" baseline="30000" dirty="0"/>
              <a:t>7</a:t>
            </a:r>
            <a:r>
              <a:rPr lang="fr-FR" sz="1600" dirty="0"/>
              <a:t> </a:t>
            </a:r>
            <a:r>
              <a:rPr lang="fr-FR" sz="1600" dirty="0" err="1"/>
              <a:t>cf</a:t>
            </a:r>
            <a:r>
              <a:rPr lang="fr-FR" sz="1600" dirty="0"/>
              <a:t> pp</a:t>
            </a:r>
          </a:p>
          <a:p>
            <a:endParaRPr lang="fr-FR" sz="1600" dirty="0"/>
          </a:p>
          <a:p>
            <a:r>
              <a:rPr lang="fr-FR" sz="1600" dirty="0"/>
              <a:t>Quasi-real 𝛾 have Q</a:t>
            </a:r>
            <a:r>
              <a:rPr lang="fr-FR" sz="1600" baseline="30000" dirty="0"/>
              <a:t>2</a:t>
            </a:r>
            <a:r>
              <a:rPr lang="fr-FR" sz="1600" dirty="0"/>
              <a:t> &lt; 10</a:t>
            </a:r>
            <a:r>
              <a:rPr lang="fr-FR" sz="1600" baseline="30000" dirty="0"/>
              <a:t>-3</a:t>
            </a:r>
            <a:r>
              <a:rPr lang="fr-FR" sz="1600" dirty="0"/>
              <a:t> GeV</a:t>
            </a:r>
            <a:r>
              <a:rPr lang="fr-FR" sz="1600" baseline="30000" dirty="0"/>
              <a:t>2</a:t>
            </a:r>
          </a:p>
          <a:p>
            <a:r>
              <a:rPr lang="fr-FR" sz="1600" dirty="0"/>
              <a:t>and E </a:t>
            </a:r>
            <a:r>
              <a:rPr lang="fr-FR" sz="1600" baseline="-25000" dirty="0"/>
              <a:t>𝛾</a:t>
            </a:r>
            <a:r>
              <a:rPr lang="fr-FR" sz="1600" dirty="0"/>
              <a:t> up to ~ 80 </a:t>
            </a:r>
            <a:r>
              <a:rPr lang="fr-FR" sz="1600" dirty="0" err="1"/>
              <a:t>GeV</a:t>
            </a:r>
            <a:r>
              <a:rPr lang="fr-FR" sz="16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B73C2-3FB9-C94A-953D-5F733E333FE1}"/>
              </a:ext>
            </a:extLst>
          </p:cNvPr>
          <p:cNvSpPr txBox="1"/>
          <p:nvPr/>
        </p:nvSpPr>
        <p:spPr>
          <a:xfrm>
            <a:off x="3142150" y="3433949"/>
            <a:ext cx="2753831" cy="1077218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/>
              <a:t>Control </a:t>
            </a:r>
            <a:r>
              <a:rPr lang="fr-FR" sz="1600" dirty="0" err="1"/>
              <a:t>sample</a:t>
            </a:r>
            <a:r>
              <a:rPr lang="fr-FR" sz="1600" dirty="0"/>
              <a:t>, 𝜎 </a:t>
            </a:r>
            <a:r>
              <a:rPr lang="fr-FR" sz="1600" dirty="0" err="1"/>
              <a:t>much</a:t>
            </a:r>
            <a:r>
              <a:rPr lang="fr-FR" sz="1600" dirty="0"/>
              <a:t> </a:t>
            </a:r>
            <a:r>
              <a:rPr lang="fr-FR" sz="1600" dirty="0" err="1"/>
              <a:t>higher</a:t>
            </a:r>
            <a:endParaRPr lang="fr-FR" sz="1600" dirty="0"/>
          </a:p>
          <a:p>
            <a:r>
              <a:rPr lang="fr-FR" sz="1600" dirty="0" err="1"/>
              <a:t>Same</a:t>
            </a:r>
            <a:r>
              <a:rPr lang="fr-FR" sz="1600" dirty="0"/>
              <a:t> trigger and </a:t>
            </a:r>
            <a:r>
              <a:rPr lang="fr-FR" sz="1600" dirty="0" err="1"/>
              <a:t>selections</a:t>
            </a:r>
            <a:endParaRPr lang="fr-FR" sz="1600" dirty="0"/>
          </a:p>
          <a:p>
            <a:r>
              <a:rPr lang="fr-FR" sz="1600" dirty="0"/>
              <a:t>but </a:t>
            </a:r>
            <a:r>
              <a:rPr lang="fr-FR" sz="1600" dirty="0" err="1"/>
              <a:t>two</a:t>
            </a:r>
            <a:r>
              <a:rPr lang="fr-FR" sz="1600" dirty="0"/>
              <a:t> </a:t>
            </a:r>
            <a:r>
              <a:rPr lang="fr-FR" sz="1600" dirty="0" err="1"/>
              <a:t>tracks</a:t>
            </a:r>
            <a:r>
              <a:rPr lang="fr-FR" sz="1600" dirty="0"/>
              <a:t>, e+ e-</a:t>
            </a:r>
          </a:p>
          <a:p>
            <a:r>
              <a:rPr lang="fr-FR" sz="1600" dirty="0"/>
              <a:t>Background if </a:t>
            </a:r>
            <a:r>
              <a:rPr lang="fr-FR" sz="1600" dirty="0" err="1"/>
              <a:t>tracks</a:t>
            </a:r>
            <a:r>
              <a:rPr lang="fr-FR" sz="1600" dirty="0"/>
              <a:t> </a:t>
            </a:r>
            <a:r>
              <a:rPr lang="fr-FR" sz="1600" dirty="0" err="1"/>
              <a:t>missed</a:t>
            </a:r>
            <a:endParaRPr lang="fr-FR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10D262-ADB8-EC4A-9EF7-AE3C9A708701}"/>
              </a:ext>
            </a:extLst>
          </p:cNvPr>
          <p:cNvSpPr txBox="1"/>
          <p:nvPr/>
        </p:nvSpPr>
        <p:spPr>
          <a:xfrm>
            <a:off x="6108290" y="3254446"/>
            <a:ext cx="22069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IP + IP </a:t>
            </a:r>
            <a:r>
              <a:rPr lang="fr-FR" sz="1600" dirty="0">
                <a:sym typeface="Wingdings" pitchFamily="2" charset="2"/>
              </a:rPr>
              <a:t> </a:t>
            </a:r>
            <a:r>
              <a:rPr lang="fr-FR" sz="1600" dirty="0"/>
              <a:t>𝛾 + 𝛾</a:t>
            </a:r>
          </a:p>
          <a:p>
            <a:r>
              <a:rPr lang="fr-FR" sz="1600" dirty="0" err="1"/>
              <a:t>Observed</a:t>
            </a:r>
            <a:r>
              <a:rPr lang="fr-FR" sz="1600" dirty="0"/>
              <a:t> in pp in CDF</a:t>
            </a:r>
          </a:p>
          <a:p>
            <a:r>
              <a:rPr lang="fr-FR" sz="1600" dirty="0"/>
              <a:t>(Not </a:t>
            </a:r>
            <a:r>
              <a:rPr lang="fr-FR" sz="1600" dirty="0" err="1"/>
              <a:t>yet</a:t>
            </a:r>
            <a:r>
              <a:rPr lang="fr-FR" sz="1600" dirty="0"/>
              <a:t> </a:t>
            </a:r>
            <a:r>
              <a:rPr lang="fr-FR" sz="1600" dirty="0" err="1"/>
              <a:t>claimed</a:t>
            </a:r>
            <a:r>
              <a:rPr lang="fr-FR" sz="1600" dirty="0"/>
              <a:t> at LHC)</a:t>
            </a:r>
          </a:p>
          <a:p>
            <a:r>
              <a:rPr lang="fr-FR" sz="1600" dirty="0" err="1"/>
              <a:t>Acoplanarity</a:t>
            </a:r>
            <a:r>
              <a:rPr lang="fr-FR" sz="1600" dirty="0"/>
              <a:t> </a:t>
            </a:r>
            <a:r>
              <a:rPr lang="fr-FR" sz="1600" dirty="0" err="1"/>
              <a:t>A</a:t>
            </a:r>
            <a:r>
              <a:rPr lang="fr-FR" sz="1600" baseline="-25000" dirty="0" err="1"/>
              <a:t>φ</a:t>
            </a:r>
            <a:r>
              <a:rPr lang="fr-FR" sz="1600" dirty="0"/>
              <a:t> </a:t>
            </a:r>
            <a:r>
              <a:rPr lang="fr-FR" sz="1600" dirty="0" err="1"/>
              <a:t>larger</a:t>
            </a:r>
            <a:endParaRPr lang="fr-FR" sz="1600" dirty="0"/>
          </a:p>
          <a:p>
            <a:r>
              <a:rPr lang="fr-FR" sz="1600" dirty="0" err="1"/>
              <a:t>because</a:t>
            </a:r>
            <a:r>
              <a:rPr lang="fr-FR" sz="1600" dirty="0"/>
              <a:t> </a:t>
            </a:r>
            <a:r>
              <a:rPr lang="fr-FR" sz="1600" dirty="0" err="1"/>
              <a:t>p</a:t>
            </a:r>
            <a:r>
              <a:rPr lang="fr-FR" sz="1600" baseline="-25000" dirty="0" err="1"/>
              <a:t>T</a:t>
            </a:r>
            <a:r>
              <a:rPr lang="fr-FR" sz="1600" dirty="0"/>
              <a:t>(IP) &gt; </a:t>
            </a:r>
            <a:r>
              <a:rPr lang="fr-FR" sz="1600" dirty="0" err="1"/>
              <a:t>p</a:t>
            </a:r>
            <a:r>
              <a:rPr lang="fr-FR" sz="1600" baseline="-25000" dirty="0" err="1"/>
              <a:t>T</a:t>
            </a:r>
            <a:r>
              <a:rPr lang="fr-FR" sz="1600" dirty="0"/>
              <a:t>(𝛾)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9D5AA8-7AD8-7E4B-AB44-70EF125AB0E7}"/>
              </a:ext>
            </a:extLst>
          </p:cNvPr>
          <p:cNvSpPr txBox="1"/>
          <p:nvPr/>
        </p:nvSpPr>
        <p:spPr>
          <a:xfrm>
            <a:off x="5406651" y="871624"/>
            <a:ext cx="356155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Photons </a:t>
            </a:r>
            <a:r>
              <a:rPr lang="fr-FR" dirty="0" err="1">
                <a:solidFill>
                  <a:srgbClr val="FF0000"/>
                </a:solidFill>
              </a:rPr>
              <a:t>with</a:t>
            </a:r>
            <a:r>
              <a:rPr lang="fr-FR" dirty="0">
                <a:solidFill>
                  <a:srgbClr val="FF0000"/>
                </a:solidFill>
              </a:rPr>
              <a:t> E</a:t>
            </a:r>
            <a:r>
              <a:rPr lang="fr-FR" baseline="-25000" dirty="0">
                <a:solidFill>
                  <a:srgbClr val="FF0000"/>
                </a:solidFill>
              </a:rPr>
              <a:t>T</a:t>
            </a:r>
            <a:r>
              <a:rPr lang="fr-FR" dirty="0">
                <a:solidFill>
                  <a:srgbClr val="FF0000"/>
                </a:solidFill>
              </a:rPr>
              <a:t> &gt; 2 </a:t>
            </a:r>
            <a:r>
              <a:rPr lang="fr-FR" dirty="0" err="1">
                <a:solidFill>
                  <a:srgbClr val="FF0000"/>
                </a:solidFill>
              </a:rPr>
              <a:t>GeV</a:t>
            </a:r>
            <a:r>
              <a:rPr lang="fr-FR" dirty="0">
                <a:solidFill>
                  <a:srgbClr val="FF0000"/>
                </a:solidFill>
              </a:rPr>
              <a:t> |</a:t>
            </a:r>
            <a:r>
              <a:rPr lang="fr-FR" dirty="0" err="1">
                <a:solidFill>
                  <a:srgbClr val="FF0000"/>
                </a:solidFill>
              </a:rPr>
              <a:t>η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baseline="-25000" dirty="0">
                <a:solidFill>
                  <a:srgbClr val="FF0000"/>
                </a:solidFill>
              </a:rPr>
              <a:t>𝛾</a:t>
            </a:r>
            <a:r>
              <a:rPr lang="fr-FR" dirty="0">
                <a:solidFill>
                  <a:srgbClr val="FF0000"/>
                </a:solidFill>
              </a:rPr>
              <a:t>| &lt; 2.4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AD4205-C01C-F044-804C-B2243E644F0B}"/>
              </a:ext>
            </a:extLst>
          </p:cNvPr>
          <p:cNvSpPr txBox="1"/>
          <p:nvPr/>
        </p:nvSpPr>
        <p:spPr>
          <a:xfrm>
            <a:off x="6740013" y="235974"/>
            <a:ext cx="2382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arXiv:1810.04602 [hep-ex]</a:t>
            </a:r>
          </a:p>
          <a:p>
            <a:r>
              <a:rPr lang="fr-FR" sz="1600" dirty="0"/>
              <a:t>Phys. </a:t>
            </a:r>
            <a:r>
              <a:rPr lang="fr-FR" sz="1600" dirty="0" err="1"/>
              <a:t>Lett</a:t>
            </a:r>
            <a:r>
              <a:rPr lang="fr-FR" sz="1600" dirty="0"/>
              <a:t>. B (</a:t>
            </a:r>
            <a:r>
              <a:rPr lang="fr-FR" sz="1600" dirty="0" err="1"/>
              <a:t>subm</a:t>
            </a:r>
            <a:r>
              <a:rPr lang="fr-FR" sz="1600" dirty="0"/>
              <a:t>.)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8E9EB9B-C95D-9741-BBAB-84D35E6700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0996" y="4623674"/>
            <a:ext cx="2398411" cy="192504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93875BA-096A-7E44-A34E-71ADA24E6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7628" y="4577885"/>
            <a:ext cx="2470661" cy="197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2935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B37C6-8545-3C4C-8B2A-E46983931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74848-47D4-744D-A9C8-854D09C98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AD318-EF09-6F49-A0D0-7C2F941B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27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FEC165-9655-FA4B-A7D6-3BA182F52A00}"/>
              </a:ext>
            </a:extLst>
          </p:cNvPr>
          <p:cNvSpPr txBox="1"/>
          <p:nvPr/>
        </p:nvSpPr>
        <p:spPr>
          <a:xfrm>
            <a:off x="105087" y="1404335"/>
            <a:ext cx="2871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Distributions </a:t>
            </a:r>
            <a:r>
              <a:rPr lang="fr-FR" dirty="0" err="1"/>
              <a:t>agree</a:t>
            </a:r>
            <a:r>
              <a:rPr lang="fr-FR" dirty="0"/>
              <a:t>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/>
              <a:t>with</a:t>
            </a:r>
            <a:endParaRPr lang="fr-FR" dirty="0"/>
          </a:p>
          <a:p>
            <a:r>
              <a:rPr lang="fr-FR" dirty="0" err="1"/>
              <a:t>LbL</a:t>
            </a:r>
            <a:r>
              <a:rPr lang="fr-FR" dirty="0"/>
              <a:t> </a:t>
            </a:r>
            <a:r>
              <a:rPr lang="fr-FR" dirty="0" err="1"/>
              <a:t>scattering</a:t>
            </a:r>
            <a:r>
              <a:rPr lang="fr-FR" dirty="0"/>
              <a:t> Monte Carlo: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95869F-0BB3-2042-B616-C73B486FF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43" y="2793425"/>
            <a:ext cx="3302000" cy="406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4C8E18-0A66-934E-8672-C4BF60300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941" y="5770511"/>
            <a:ext cx="6146800" cy="4826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2059DD-2796-F745-B136-355D7AA059C7}"/>
              </a:ext>
            </a:extLst>
          </p:cNvPr>
          <p:cNvSpPr txBox="1"/>
          <p:nvPr/>
        </p:nvSpPr>
        <p:spPr>
          <a:xfrm>
            <a:off x="491058" y="3895338"/>
            <a:ext cx="20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Ratio 𝛾  + 𝛾 : e</a:t>
            </a:r>
            <a:r>
              <a:rPr lang="fr-FR" baseline="30000" dirty="0"/>
              <a:t>+</a:t>
            </a:r>
            <a:r>
              <a:rPr lang="fr-FR" dirty="0"/>
              <a:t> + e</a:t>
            </a:r>
            <a:r>
              <a:rPr lang="fr-FR" baseline="30000" dirty="0"/>
              <a:t>-</a:t>
            </a:r>
            <a:r>
              <a:rPr lang="fr-FR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02B380-2FC0-6F45-9DD0-8B28A937BA93}"/>
              </a:ext>
            </a:extLst>
          </p:cNvPr>
          <p:cNvSpPr txBox="1"/>
          <p:nvPr/>
        </p:nvSpPr>
        <p:spPr>
          <a:xfrm>
            <a:off x="11389" y="2026108"/>
            <a:ext cx="4713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Theoretical</a:t>
            </a:r>
            <a:r>
              <a:rPr lang="fr-FR" sz="1600" dirty="0"/>
              <a:t> </a:t>
            </a:r>
            <a:r>
              <a:rPr lang="fr-FR" sz="1600" dirty="0" err="1"/>
              <a:t>predictions</a:t>
            </a:r>
            <a:r>
              <a:rPr lang="fr-FR" sz="1600" dirty="0"/>
              <a:t>:  D’</a:t>
            </a:r>
            <a:r>
              <a:rPr lang="fr-FR" sz="1600" dirty="0" err="1"/>
              <a:t>Enterria</a:t>
            </a:r>
            <a:r>
              <a:rPr lang="fr-FR" sz="1600" dirty="0"/>
              <a:t> and da Silveira </a:t>
            </a:r>
          </a:p>
          <a:p>
            <a:r>
              <a:rPr lang="fr-FR" sz="1600" dirty="0" err="1"/>
              <a:t>Phys</a:t>
            </a:r>
            <a:r>
              <a:rPr lang="fr-FR" sz="1600" dirty="0"/>
              <a:t> </a:t>
            </a:r>
            <a:r>
              <a:rPr lang="fr-FR" sz="1600" dirty="0" err="1"/>
              <a:t>Rev</a:t>
            </a:r>
            <a:r>
              <a:rPr lang="fr-FR" sz="1600" dirty="0"/>
              <a:t> </a:t>
            </a:r>
            <a:r>
              <a:rPr lang="fr-FR" sz="1600" dirty="0" err="1"/>
              <a:t>Lett</a:t>
            </a:r>
            <a:r>
              <a:rPr lang="fr-FR" sz="1600" dirty="0"/>
              <a:t> 111(2013) 080405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3379654-C02D-AF49-BEEE-34166FEBE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112" y="179857"/>
            <a:ext cx="4082820" cy="93321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2612A5-E1D8-4C42-930F-0390A8F964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6609" y="106388"/>
            <a:ext cx="4922473" cy="54537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438A95-3514-714D-84F0-FCAB5B4441E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871" t="62029" r="30484" b="5624"/>
          <a:stretch/>
        </p:blipFill>
        <p:spPr>
          <a:xfrm>
            <a:off x="105087" y="4259653"/>
            <a:ext cx="4173794" cy="33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06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B37C6-8545-3C4C-8B2A-E46983931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74848-47D4-744D-A9C8-854D09C98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AD318-EF09-6F49-A0D0-7C2F941B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A3F10-3761-7B4F-9003-82255818D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32330"/>
            <a:ext cx="4179939" cy="31888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9C63AE-BAF3-734D-8183-2A321D9BF5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290"/>
          <a:stretch/>
        </p:blipFill>
        <p:spPr>
          <a:xfrm>
            <a:off x="4485457" y="3026739"/>
            <a:ext cx="4454013" cy="3238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4C328B-6133-4544-888C-080283245B65}"/>
              </a:ext>
            </a:extLst>
          </p:cNvPr>
          <p:cNvSpPr txBox="1"/>
          <p:nvPr/>
        </p:nvSpPr>
        <p:spPr>
          <a:xfrm>
            <a:off x="203287" y="432308"/>
            <a:ext cx="46278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Observed</a:t>
            </a:r>
            <a:r>
              <a:rPr lang="fr-FR" dirty="0"/>
              <a:t> M(𝛾𝛾 ) </a:t>
            </a:r>
            <a:r>
              <a:rPr lang="fr-FR" dirty="0" err="1"/>
              <a:t>limits</a:t>
            </a:r>
            <a:r>
              <a:rPr lang="fr-FR" dirty="0"/>
              <a:t> </a:t>
            </a:r>
            <a:r>
              <a:rPr lang="fr-FR" dirty="0" err="1"/>
              <a:t>PseudoScalar</a:t>
            </a:r>
            <a:r>
              <a:rPr lang="fr-FR" dirty="0"/>
              <a:t> </a:t>
            </a:r>
            <a:r>
              <a:rPr lang="fr-FR" dirty="0" err="1"/>
              <a:t>axion-like</a:t>
            </a:r>
            <a:r>
              <a:rPr lang="fr-FR" dirty="0"/>
              <a:t> </a:t>
            </a:r>
          </a:p>
          <a:p>
            <a:r>
              <a:rPr lang="fr-FR" dirty="0" err="1"/>
              <a:t>particles</a:t>
            </a:r>
            <a:r>
              <a:rPr lang="fr-FR" dirty="0"/>
              <a:t> (a) </a:t>
            </a:r>
            <a:r>
              <a:rPr lang="fr-FR" dirty="0" err="1"/>
              <a:t>through</a:t>
            </a:r>
            <a:r>
              <a:rPr lang="fr-FR" dirty="0"/>
              <a:t> 𝛾𝛾 </a:t>
            </a:r>
            <a:r>
              <a:rPr lang="fr-FR" dirty="0">
                <a:sym typeface="Wingdings" pitchFamily="2" charset="2"/>
              </a:rPr>
              <a:t> a  </a:t>
            </a:r>
            <a:r>
              <a:rPr lang="fr-FR" dirty="0"/>
              <a:t>𝛾𝛾 </a:t>
            </a:r>
          </a:p>
          <a:p>
            <a:r>
              <a:rPr lang="fr-FR" dirty="0"/>
              <a:t>Sensitive to </a:t>
            </a:r>
            <a:r>
              <a:rPr lang="fr-FR" dirty="0" err="1"/>
              <a:t>higher</a:t>
            </a:r>
            <a:r>
              <a:rPr lang="fr-FR" dirty="0"/>
              <a:t> masses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D2AD0E-D8D8-884F-A099-7526A699DD2A}"/>
              </a:ext>
            </a:extLst>
          </p:cNvPr>
          <p:cNvSpPr txBox="1"/>
          <p:nvPr/>
        </p:nvSpPr>
        <p:spPr>
          <a:xfrm>
            <a:off x="457200" y="5027084"/>
            <a:ext cx="35783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New </a:t>
            </a:r>
            <a:r>
              <a:rPr lang="fr-FR" dirty="0" err="1"/>
              <a:t>limits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competitive</a:t>
            </a:r>
            <a:r>
              <a:rPr lang="fr-FR" dirty="0"/>
              <a:t> for</a:t>
            </a:r>
          </a:p>
          <a:p>
            <a:r>
              <a:rPr lang="fr-FR" dirty="0"/>
              <a:t>M(a)  = 5 – 50 </a:t>
            </a:r>
            <a:r>
              <a:rPr lang="fr-FR" dirty="0" err="1"/>
              <a:t>GeV</a:t>
            </a:r>
            <a:endParaRPr lang="fr-FR" dirty="0"/>
          </a:p>
          <a:p>
            <a:r>
              <a:rPr lang="fr-FR" dirty="0"/>
              <a:t>~ ATLAS,  and </a:t>
            </a:r>
            <a:r>
              <a:rPr lang="fr-FR" dirty="0" err="1"/>
              <a:t>better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e</a:t>
            </a:r>
            <a:r>
              <a:rPr lang="fr-FR" baseline="30000" dirty="0" err="1"/>
              <a:t>+</a:t>
            </a:r>
            <a:r>
              <a:rPr lang="fr-FR" dirty="0" err="1"/>
              <a:t>e</a:t>
            </a:r>
            <a:r>
              <a:rPr lang="fr-FR" baseline="30000" dirty="0"/>
              <a:t>-</a:t>
            </a:r>
            <a:r>
              <a:rPr lang="fr-FR" dirty="0"/>
              <a:t> at LEP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BCE640-3589-FD46-A405-532638F85A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4064" y="136525"/>
            <a:ext cx="3693563" cy="292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17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0AB3-C46C-3341-9C15-C736A334D5DD}" type="datetime1">
              <a:rPr lang="fr-FR" smtClean="0"/>
              <a:t>26/08/2019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3F35C6-1D1A-544C-83B7-6500E74CC762}"/>
              </a:ext>
            </a:extLst>
          </p:cNvPr>
          <p:cNvSpPr txBox="1"/>
          <p:nvPr/>
        </p:nvSpPr>
        <p:spPr>
          <a:xfrm>
            <a:off x="3358078" y="383457"/>
            <a:ext cx="1816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u="sng" dirty="0">
                <a:solidFill>
                  <a:srgbClr val="0432FF"/>
                </a:solidFill>
              </a:rPr>
              <a:t>SUMMARY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95F115-EEC2-0148-92BB-083B7B2118EB}"/>
              </a:ext>
            </a:extLst>
          </p:cNvPr>
          <p:cNvSpPr txBox="1"/>
          <p:nvPr/>
        </p:nvSpPr>
        <p:spPr>
          <a:xfrm>
            <a:off x="167749" y="1342104"/>
            <a:ext cx="8808502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Small </a:t>
            </a:r>
            <a:r>
              <a:rPr lang="fr-FR" sz="2000" dirty="0" err="1"/>
              <a:t>selection</a:t>
            </a:r>
            <a:r>
              <a:rPr lang="fr-FR" sz="2000" dirty="0"/>
              <a:t> of </a:t>
            </a:r>
            <a:r>
              <a:rPr lang="fr-FR" sz="2000" dirty="0" err="1"/>
              <a:t>some</a:t>
            </a:r>
            <a:r>
              <a:rPr lang="fr-FR" sz="2000" dirty="0"/>
              <a:t> </a:t>
            </a:r>
            <a:r>
              <a:rPr lang="fr-FR" sz="2000" dirty="0" err="1"/>
              <a:t>recent</a:t>
            </a:r>
            <a:r>
              <a:rPr lang="fr-FR" sz="2000" dirty="0"/>
              <a:t> </a:t>
            </a:r>
            <a:r>
              <a:rPr lang="fr-FR" sz="2000" dirty="0">
                <a:solidFill>
                  <a:srgbClr val="0432FF"/>
                </a:solidFill>
              </a:rPr>
              <a:t>CMS &amp; [TOTEM + CMS] </a:t>
            </a:r>
            <a:r>
              <a:rPr lang="fr-FR" sz="2000" dirty="0" err="1"/>
              <a:t>results</a:t>
            </a:r>
            <a:r>
              <a:rPr lang="fr-FR" sz="2000" dirty="0"/>
              <a:t> –  all </a:t>
            </a:r>
            <a:r>
              <a:rPr lang="fr-FR" sz="2000" dirty="0" err="1"/>
              <a:t>low</a:t>
            </a:r>
            <a:r>
              <a:rPr lang="fr-FR" sz="2000" dirty="0"/>
              <a:t> pile-up</a:t>
            </a:r>
          </a:p>
          <a:p>
            <a:endParaRPr lang="fr-FR" sz="2000" dirty="0"/>
          </a:p>
          <a:p>
            <a:r>
              <a:rPr lang="fr-FR" sz="2000" dirty="0" err="1"/>
              <a:t>Color</a:t>
            </a:r>
            <a:r>
              <a:rPr lang="fr-FR" sz="2000" dirty="0"/>
              <a:t> singlet exchanges : </a:t>
            </a:r>
            <a:r>
              <a:rPr lang="fr-FR" sz="2000" b="1" dirty="0" err="1">
                <a:solidFill>
                  <a:srgbClr val="0432FF"/>
                </a:solidFill>
              </a:rPr>
              <a:t>pomeron</a:t>
            </a:r>
            <a:r>
              <a:rPr lang="fr-FR" sz="2000" b="1" dirty="0">
                <a:solidFill>
                  <a:srgbClr val="0432FF"/>
                </a:solidFill>
              </a:rPr>
              <a:t> and/or photon interactions</a:t>
            </a:r>
          </a:p>
          <a:p>
            <a:endParaRPr lang="fr-FR" sz="2000" dirty="0"/>
          </a:p>
          <a:p>
            <a:r>
              <a:rPr lang="fr-FR" sz="2000" dirty="0"/>
              <a:t>Central exclusive production of </a:t>
            </a:r>
            <a:r>
              <a:rPr lang="fr-FR" sz="2000" dirty="0" err="1"/>
              <a:t>low</a:t>
            </a:r>
            <a:r>
              <a:rPr lang="fr-FR" sz="2000" dirty="0"/>
              <a:t> mass hadron </a:t>
            </a:r>
            <a:r>
              <a:rPr lang="fr-FR" sz="2000" dirty="0" err="1"/>
              <a:t>systems</a:t>
            </a:r>
            <a:r>
              <a:rPr lang="fr-FR" sz="2000" dirty="0"/>
              <a:t> (</a:t>
            </a:r>
            <a:r>
              <a:rPr lang="fr-FR" sz="2000" dirty="0" err="1"/>
              <a:t>resonances</a:t>
            </a:r>
            <a:r>
              <a:rPr lang="fr-FR" sz="2000" dirty="0"/>
              <a:t>, </a:t>
            </a:r>
            <a:r>
              <a:rPr lang="fr-FR" sz="2000" dirty="0" err="1"/>
              <a:t>glueballls</a:t>
            </a:r>
            <a:r>
              <a:rPr lang="fr-FR" sz="2000" dirty="0"/>
              <a:t>?)</a:t>
            </a:r>
          </a:p>
          <a:p>
            <a:r>
              <a:rPr lang="fr-FR" sz="2000" dirty="0"/>
              <a:t>DPE: </a:t>
            </a:r>
            <a:r>
              <a:rPr lang="fr-FR" sz="2000" dirty="0" err="1"/>
              <a:t>Potentially</a:t>
            </a:r>
            <a:r>
              <a:rPr lang="fr-FR" sz="2000" dirty="0"/>
              <a:t> a large </a:t>
            </a:r>
            <a:r>
              <a:rPr lang="fr-FR" sz="2000" dirty="0" err="1"/>
              <a:t>field</a:t>
            </a:r>
            <a:r>
              <a:rPr lang="fr-FR" sz="2000" dirty="0"/>
              <a:t> of </a:t>
            </a:r>
            <a:r>
              <a:rPr lang="fr-FR" sz="2000" dirty="0" err="1"/>
              <a:t>study</a:t>
            </a:r>
            <a:r>
              <a:rPr lang="fr-FR" sz="2000" dirty="0"/>
              <a:t> (</a:t>
            </a:r>
            <a:r>
              <a:rPr lang="fr-FR" sz="2000" dirty="0" err="1"/>
              <a:t>tagged</a:t>
            </a:r>
            <a:r>
              <a:rPr lang="fr-FR" sz="2000" dirty="0"/>
              <a:t> IP + IP collisions, jets …)</a:t>
            </a:r>
          </a:p>
          <a:p>
            <a:endParaRPr lang="fr-FR" sz="2000" dirty="0"/>
          </a:p>
          <a:p>
            <a:r>
              <a:rPr lang="fr-FR" sz="2000" b="1" dirty="0">
                <a:solidFill>
                  <a:srgbClr val="0432FF"/>
                </a:solidFill>
              </a:rPr>
              <a:t>High-E</a:t>
            </a:r>
            <a:r>
              <a:rPr lang="fr-FR" sz="2000" b="1" baseline="-25000" dirty="0">
                <a:solidFill>
                  <a:srgbClr val="0432FF"/>
                </a:solidFill>
              </a:rPr>
              <a:t>T</a:t>
            </a:r>
            <a:r>
              <a:rPr lang="fr-FR" sz="2000" b="1" dirty="0">
                <a:solidFill>
                  <a:srgbClr val="0432FF"/>
                </a:solidFill>
              </a:rPr>
              <a:t> jet </a:t>
            </a:r>
            <a:r>
              <a:rPr lang="fr-FR" sz="2000" dirty="0"/>
              <a:t>production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/>
              <a:t>pomeron</a:t>
            </a:r>
            <a:r>
              <a:rPr lang="fr-FR" sz="2000" dirty="0"/>
              <a:t> interactions - high mass diffraction.</a:t>
            </a:r>
          </a:p>
          <a:p>
            <a:endParaRPr lang="fr-FR" sz="2000" dirty="0"/>
          </a:p>
          <a:p>
            <a:r>
              <a:rPr lang="fr-FR" sz="2000" dirty="0"/>
              <a:t>Pb + Pb collisions as 𝛾𝛾  </a:t>
            </a:r>
            <a:r>
              <a:rPr lang="fr-FR" sz="2000" dirty="0" err="1"/>
              <a:t>collider</a:t>
            </a:r>
            <a:r>
              <a:rPr lang="fr-FR" sz="2000" dirty="0"/>
              <a:t> and </a:t>
            </a:r>
            <a:r>
              <a:rPr lang="fr-FR" sz="2000" b="1" dirty="0">
                <a:solidFill>
                  <a:srgbClr val="FF0000"/>
                </a:solidFill>
              </a:rPr>
              <a:t>𝛾𝛾  </a:t>
            </a:r>
            <a:r>
              <a:rPr lang="fr-FR" sz="2000" b="1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fr-FR" sz="2000" b="1" dirty="0">
                <a:solidFill>
                  <a:srgbClr val="FF0000"/>
                </a:solidFill>
              </a:rPr>
              <a:t>𝛾𝛾  </a:t>
            </a:r>
            <a:r>
              <a:rPr lang="fr-FR" sz="2000" dirty="0"/>
              <a:t>as probe of new </a:t>
            </a:r>
            <a:r>
              <a:rPr lang="fr-FR" sz="2000" dirty="0" err="1"/>
              <a:t>physics</a:t>
            </a:r>
            <a:r>
              <a:rPr lang="fr-FR" sz="2000" dirty="0"/>
              <a:t> </a:t>
            </a:r>
            <a:r>
              <a:rPr lang="fr-FR" sz="2000" dirty="0" err="1"/>
              <a:t>e.g</a:t>
            </a:r>
            <a:r>
              <a:rPr lang="fr-FR" sz="2000" dirty="0"/>
              <a:t>. axions?</a:t>
            </a:r>
          </a:p>
          <a:p>
            <a:endParaRPr lang="fr-FR" sz="2000" dirty="0"/>
          </a:p>
          <a:p>
            <a:pPr algn="ctr"/>
            <a:r>
              <a:rPr lang="fr-FR" sz="2800" dirty="0" err="1">
                <a:solidFill>
                  <a:srgbClr val="0432FF"/>
                </a:solidFill>
              </a:rPr>
              <a:t>Stay</a:t>
            </a:r>
            <a:r>
              <a:rPr lang="fr-FR" sz="2800" dirty="0">
                <a:solidFill>
                  <a:srgbClr val="0432FF"/>
                </a:solidFill>
              </a:rPr>
              <a:t> </a:t>
            </a:r>
            <a:r>
              <a:rPr lang="fr-FR" sz="2800" dirty="0" err="1">
                <a:solidFill>
                  <a:srgbClr val="0432FF"/>
                </a:solidFill>
              </a:rPr>
              <a:t>tuned</a:t>
            </a:r>
            <a:r>
              <a:rPr lang="fr-FR" sz="2800" dirty="0">
                <a:solidFill>
                  <a:srgbClr val="0432FF"/>
                </a:solidFill>
              </a:rPr>
              <a:t>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2902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73FA8-D39F-8447-9D41-464ABF6C6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AEC85-5ABB-B649-8409-80757E1A8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94D48-2BB2-8744-A765-A8FEBA2D0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05A198-3223-4B48-A93C-6C3BB5E75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9517"/>
            <a:ext cx="9144000" cy="63589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4133CBE-30C3-6745-B9C5-B9D82689BB71}"/>
              </a:ext>
            </a:extLst>
          </p:cNvPr>
          <p:cNvSpPr txBox="1"/>
          <p:nvPr/>
        </p:nvSpPr>
        <p:spPr>
          <a:xfrm>
            <a:off x="1710813" y="5471652"/>
            <a:ext cx="7192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0432FF"/>
                </a:solidFill>
              </a:rPr>
              <a:t>TOTEM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784C63-FD65-7D45-AE36-0A12DCDCDA38}"/>
              </a:ext>
            </a:extLst>
          </p:cNvPr>
          <p:cNvSpPr txBox="1"/>
          <p:nvPr/>
        </p:nvSpPr>
        <p:spPr>
          <a:xfrm>
            <a:off x="7433187" y="5471651"/>
            <a:ext cx="7192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0432FF"/>
                </a:solidFill>
              </a:rPr>
              <a:t>TOTEM</a:t>
            </a:r>
          </a:p>
        </p:txBody>
      </p:sp>
    </p:spTree>
    <p:extLst>
      <p:ext uri="{BB962C8B-B14F-4D97-AF65-F5344CB8AC3E}">
        <p14:creationId xmlns:p14="http://schemas.microsoft.com/office/powerpoint/2010/main" val="3946708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0481" y="2751701"/>
            <a:ext cx="330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0000FF"/>
                </a:solidFill>
                <a:latin typeface="Apple Chancery"/>
                <a:cs typeface="Apple Chancery"/>
              </a:rPr>
              <a:t>Thank You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0AB3-C46C-3341-9C15-C736A334D5DD}" type="datetime1">
              <a:rPr lang="fr-FR" smtClean="0"/>
              <a:t>26/08/2019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74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13B4E7-6798-884E-86CD-28021880B9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748"/>
          <a:stretch/>
        </p:blipFill>
        <p:spPr>
          <a:xfrm>
            <a:off x="457199" y="2291584"/>
            <a:ext cx="4521201" cy="19117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C23C62-06A9-DE40-8E53-A160ACFA98D8}"/>
              </a:ext>
            </a:extLst>
          </p:cNvPr>
          <p:cNvSpPr txBox="1"/>
          <p:nvPr/>
        </p:nvSpPr>
        <p:spPr>
          <a:xfrm>
            <a:off x="0" y="194979"/>
            <a:ext cx="79217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0432FF"/>
                </a:solidFill>
              </a:rPr>
              <a:t>Exclusive and semi-exclusive π+ π- production in pp collisions</a:t>
            </a:r>
          </a:p>
          <a:p>
            <a:r>
              <a:rPr lang="fr-FR" sz="2400" b="1" dirty="0">
                <a:solidFill>
                  <a:srgbClr val="0432FF"/>
                </a:solidFill>
              </a:rPr>
              <a:t>at √s = 7 </a:t>
            </a:r>
            <a:r>
              <a:rPr lang="fr-FR" sz="2400" b="1" dirty="0" err="1">
                <a:solidFill>
                  <a:srgbClr val="0432FF"/>
                </a:solidFill>
              </a:rPr>
              <a:t>TeV</a:t>
            </a:r>
            <a:r>
              <a:rPr lang="fr-FR" sz="2400" b="1" dirty="0">
                <a:solidFill>
                  <a:srgbClr val="0432FF"/>
                </a:solidFill>
              </a:rPr>
              <a:t> (</a:t>
            </a:r>
            <a:r>
              <a:rPr lang="fr-FR" sz="2400" b="1" dirty="0" err="1">
                <a:solidFill>
                  <a:srgbClr val="0432FF"/>
                </a:solidFill>
              </a:rPr>
              <a:t>paper</a:t>
            </a:r>
            <a:r>
              <a:rPr lang="fr-FR" sz="2400" b="1" dirty="0">
                <a:solidFill>
                  <a:srgbClr val="0432FF"/>
                </a:solidFill>
              </a:rPr>
              <a:t> </a:t>
            </a:r>
            <a:r>
              <a:rPr lang="fr-FR" sz="2400" b="1" dirty="0" err="1">
                <a:solidFill>
                  <a:srgbClr val="0432FF"/>
                </a:solidFill>
              </a:rPr>
              <a:t>submitted</a:t>
            </a:r>
            <a:r>
              <a:rPr lang="fr-FR" sz="2400" b="1" dirty="0">
                <a:solidFill>
                  <a:srgbClr val="0432FF"/>
                </a:solidFill>
              </a:rPr>
              <a:t>) </a:t>
            </a:r>
          </a:p>
          <a:p>
            <a:r>
              <a:rPr lang="fr-FR" sz="2400" b="1" dirty="0">
                <a:solidFill>
                  <a:srgbClr val="0432FF"/>
                </a:solidFill>
              </a:rPr>
              <a:t>and at √s = 5.02 and 13  </a:t>
            </a:r>
            <a:r>
              <a:rPr lang="fr-FR" sz="2400" b="1" dirty="0" err="1">
                <a:solidFill>
                  <a:srgbClr val="0432FF"/>
                </a:solidFill>
              </a:rPr>
              <a:t>TeV</a:t>
            </a:r>
            <a:r>
              <a:rPr lang="fr-FR" sz="2400" b="1" dirty="0">
                <a:solidFill>
                  <a:srgbClr val="0432FF"/>
                </a:solidFill>
              </a:rPr>
              <a:t>  (in </a:t>
            </a:r>
            <a:r>
              <a:rPr lang="fr-FR" sz="2400" b="1" dirty="0" err="1">
                <a:solidFill>
                  <a:srgbClr val="0432FF"/>
                </a:solidFill>
              </a:rPr>
              <a:t>preparation</a:t>
            </a:r>
            <a:r>
              <a:rPr lang="fr-FR" b="1" dirty="0">
                <a:solidFill>
                  <a:srgbClr val="0432FF"/>
                </a:solidFill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4EBA6C-8A13-9E45-A8AC-3E2FDBA7D85C}"/>
              </a:ext>
            </a:extLst>
          </p:cNvPr>
          <p:cNvSpPr txBox="1"/>
          <p:nvPr/>
        </p:nvSpPr>
        <p:spPr>
          <a:xfrm>
            <a:off x="78658" y="1504136"/>
            <a:ext cx="8594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Exclusive final state: </a:t>
            </a:r>
            <a:r>
              <a:rPr lang="fr-FR" b="1" dirty="0">
                <a:solidFill>
                  <a:srgbClr val="0432FF"/>
                </a:solidFill>
              </a:rPr>
              <a:t>p + π</a:t>
            </a:r>
            <a:r>
              <a:rPr lang="fr-FR" b="1" baseline="30000" dirty="0">
                <a:solidFill>
                  <a:srgbClr val="0432FF"/>
                </a:solidFill>
              </a:rPr>
              <a:t>+</a:t>
            </a:r>
            <a:r>
              <a:rPr lang="fr-FR" b="1" dirty="0">
                <a:solidFill>
                  <a:srgbClr val="0432FF"/>
                </a:solidFill>
              </a:rPr>
              <a:t> π</a:t>
            </a:r>
            <a:r>
              <a:rPr lang="fr-FR" b="1" baseline="30000" dirty="0">
                <a:solidFill>
                  <a:srgbClr val="0432FF"/>
                </a:solidFill>
              </a:rPr>
              <a:t>-</a:t>
            </a:r>
            <a:r>
              <a:rPr lang="fr-FR" b="1" dirty="0">
                <a:solidFill>
                  <a:srgbClr val="0432FF"/>
                </a:solidFill>
              </a:rPr>
              <a:t> +p</a:t>
            </a:r>
            <a:r>
              <a:rPr lang="fr-FR" dirty="0">
                <a:solidFill>
                  <a:srgbClr val="0432FF"/>
                </a:solidFill>
              </a:rPr>
              <a:t>.     Semi-exclusive </a:t>
            </a:r>
            <a:r>
              <a:rPr lang="fr-FR" dirty="0" err="1">
                <a:solidFill>
                  <a:srgbClr val="0432FF"/>
                </a:solidFill>
              </a:rPr>
              <a:t>allows</a:t>
            </a:r>
            <a:r>
              <a:rPr lang="fr-FR" dirty="0">
                <a:solidFill>
                  <a:srgbClr val="0432FF"/>
                </a:solidFill>
              </a:rPr>
              <a:t> dissociation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dirty="0">
                <a:solidFill>
                  <a:srgbClr val="0432FF"/>
                </a:solidFill>
              </a:rPr>
              <a:t>p* </a:t>
            </a:r>
            <a:r>
              <a:rPr lang="fr-FR" dirty="0" err="1">
                <a:solidFill>
                  <a:srgbClr val="0432FF"/>
                </a:solidFill>
              </a:rPr>
              <a:t>e.g</a:t>
            </a:r>
            <a:r>
              <a:rPr lang="fr-FR" dirty="0">
                <a:solidFill>
                  <a:srgbClr val="0432FF"/>
                </a:solidFill>
              </a:rPr>
              <a:t>. p </a:t>
            </a:r>
            <a:r>
              <a:rPr lang="fr-FR" dirty="0">
                <a:solidFill>
                  <a:srgbClr val="0432FF"/>
                </a:solidFill>
                <a:sym typeface="Wingdings" pitchFamily="2" charset="2"/>
              </a:rPr>
              <a:t> p</a:t>
            </a:r>
            <a:r>
              <a:rPr lang="fr-FR" dirty="0">
                <a:solidFill>
                  <a:srgbClr val="0432FF"/>
                </a:solidFill>
              </a:rPr>
              <a:t> π</a:t>
            </a:r>
            <a:r>
              <a:rPr lang="fr-FR" baseline="30000" dirty="0">
                <a:solidFill>
                  <a:srgbClr val="0432FF"/>
                </a:solidFill>
              </a:rPr>
              <a:t>+</a:t>
            </a:r>
            <a:r>
              <a:rPr lang="fr-FR" dirty="0">
                <a:solidFill>
                  <a:srgbClr val="0432FF"/>
                </a:solidFill>
              </a:rPr>
              <a:t> π</a:t>
            </a:r>
            <a:r>
              <a:rPr lang="fr-FR" baseline="30000" dirty="0">
                <a:solidFill>
                  <a:srgbClr val="0432FF"/>
                </a:solidFill>
              </a:rPr>
              <a:t>-</a:t>
            </a:r>
          </a:p>
          <a:p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do not </a:t>
            </a:r>
            <a:r>
              <a:rPr lang="fr-FR" dirty="0" err="1"/>
              <a:t>detect</a:t>
            </a:r>
            <a:r>
              <a:rPr lang="fr-FR" dirty="0"/>
              <a:t> protons, </a:t>
            </a:r>
            <a:r>
              <a:rPr lang="fr-FR" dirty="0" err="1"/>
              <a:t>so</a:t>
            </a:r>
            <a:r>
              <a:rPr lang="fr-FR" dirty="0"/>
              <a:t> dissociation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included</a:t>
            </a:r>
            <a:r>
              <a:rPr lang="fr-FR" dirty="0"/>
              <a:t>, and all |</a:t>
            </a:r>
            <a:r>
              <a:rPr lang="fr-FR" dirty="0" err="1"/>
              <a:t>t</a:t>
            </a:r>
            <a:r>
              <a:rPr lang="fr-FR" dirty="0"/>
              <a:t>|, </a:t>
            </a:r>
            <a:r>
              <a:rPr lang="fr-FR" dirty="0" err="1"/>
              <a:t>Δφ</a:t>
            </a:r>
            <a:r>
              <a:rPr lang="fr-FR" dirty="0"/>
              <a:t> of protons</a:t>
            </a:r>
            <a:endParaRPr lang="fr-FR" b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F1F472B-A4AB-3641-9806-723D2C482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626" y="2854709"/>
            <a:ext cx="1557594" cy="902265"/>
          </a:xfrm>
          <a:prstGeom prst="rect">
            <a:avLst/>
          </a:prstGeom>
          <a:ln>
            <a:solidFill>
              <a:srgbClr val="0432FF"/>
            </a:solidFill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F16FFEE-D713-AB46-B9B3-8E9D8FD84512}"/>
              </a:ext>
            </a:extLst>
          </p:cNvPr>
          <p:cNvSpPr txBox="1"/>
          <p:nvPr/>
        </p:nvSpPr>
        <p:spPr>
          <a:xfrm>
            <a:off x="1235236" y="4241782"/>
            <a:ext cx="271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Double </a:t>
            </a:r>
            <a:r>
              <a:rPr lang="fr-FR" dirty="0" err="1"/>
              <a:t>pomeron</a:t>
            </a:r>
            <a:r>
              <a:rPr lang="fr-FR" dirty="0"/>
              <a:t> exchange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EC64BE-A645-F547-AA69-4887D8FE028C}"/>
              </a:ext>
            </a:extLst>
          </p:cNvPr>
          <p:cNvSpPr txBox="1"/>
          <p:nvPr/>
        </p:nvSpPr>
        <p:spPr>
          <a:xfrm>
            <a:off x="5197639" y="4197537"/>
            <a:ext cx="30769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Photoproduction</a:t>
            </a:r>
            <a:endParaRPr lang="fr-FR" dirty="0"/>
          </a:p>
          <a:p>
            <a:r>
              <a:rPr lang="fr-FR" dirty="0" err="1"/>
              <a:t>Smaller</a:t>
            </a:r>
            <a:r>
              <a:rPr lang="fr-FR" dirty="0"/>
              <a:t> cross section (EM)</a:t>
            </a:r>
          </a:p>
          <a:p>
            <a:r>
              <a:rPr lang="fr-FR" dirty="0"/>
              <a:t>One proton p’ at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small</a:t>
            </a:r>
            <a:r>
              <a:rPr lang="fr-FR" dirty="0"/>
              <a:t> |</a:t>
            </a:r>
            <a:r>
              <a:rPr lang="fr-FR" dirty="0" err="1"/>
              <a:t>t</a:t>
            </a:r>
            <a:r>
              <a:rPr lang="fr-FR" dirty="0"/>
              <a:t>|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38A5F-B1A1-3D4E-BEAC-34656E0F9CA5}"/>
              </a:ext>
            </a:extLst>
          </p:cNvPr>
          <p:cNvSpPr txBox="1"/>
          <p:nvPr/>
        </p:nvSpPr>
        <p:spPr>
          <a:xfrm>
            <a:off x="134023" y="5120867"/>
            <a:ext cx="89607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432FF"/>
                </a:solidFill>
              </a:rPr>
              <a:t>Why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interesting</a:t>
            </a:r>
            <a:r>
              <a:rPr lang="fr-FR" dirty="0">
                <a:solidFill>
                  <a:srgbClr val="0432FF"/>
                </a:solidFill>
              </a:rPr>
              <a:t>?</a:t>
            </a:r>
          </a:p>
          <a:p>
            <a:r>
              <a:rPr lang="fr-FR" dirty="0"/>
              <a:t>4-momentum </a:t>
            </a:r>
            <a:r>
              <a:rPr lang="fr-FR" dirty="0" err="1"/>
              <a:t>transfer</a:t>
            </a:r>
            <a:r>
              <a:rPr lang="fr-FR" dirty="0"/>
              <a:t> in </a:t>
            </a:r>
            <a:r>
              <a:rPr lang="fr-FR" b="1" dirty="0" err="1"/>
              <a:t>elastic</a:t>
            </a:r>
            <a:r>
              <a:rPr lang="fr-FR" b="1" dirty="0"/>
              <a:t> </a:t>
            </a:r>
            <a:r>
              <a:rPr lang="fr-FR" b="1" dirty="0" err="1"/>
              <a:t>scattering</a:t>
            </a:r>
            <a:r>
              <a:rPr lang="fr-FR" b="1" dirty="0"/>
              <a:t> </a:t>
            </a:r>
            <a:r>
              <a:rPr lang="fr-FR" dirty="0" err="1"/>
              <a:t>carried</a:t>
            </a:r>
            <a:r>
              <a:rPr lang="fr-FR" dirty="0"/>
              <a:t> by </a:t>
            </a:r>
            <a:r>
              <a:rPr lang="fr-FR" dirty="0" err="1"/>
              <a:t>pomeron</a:t>
            </a:r>
            <a:r>
              <a:rPr lang="fr-FR" dirty="0"/>
              <a:t> – </a:t>
            </a:r>
          </a:p>
          <a:p>
            <a:r>
              <a:rPr lang="fr-FR" b="1" dirty="0" err="1">
                <a:solidFill>
                  <a:srgbClr val="0432FF"/>
                </a:solidFill>
              </a:rPr>
              <a:t>Strongly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interacting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color</a:t>
            </a:r>
            <a:r>
              <a:rPr lang="fr-FR" b="1" dirty="0">
                <a:solidFill>
                  <a:srgbClr val="0432FF"/>
                </a:solidFill>
              </a:rPr>
              <a:t> singlet – challenge to QCD as </a:t>
            </a:r>
            <a:r>
              <a:rPr lang="fr-FR" b="1" dirty="0" err="1">
                <a:solidFill>
                  <a:srgbClr val="0432FF"/>
                </a:solidFill>
              </a:rPr>
              <a:t>low</a:t>
            </a:r>
            <a:r>
              <a:rPr lang="fr-FR" b="1" dirty="0">
                <a:solidFill>
                  <a:srgbClr val="0432FF"/>
                </a:solidFill>
              </a:rPr>
              <a:t> Q</a:t>
            </a:r>
            <a:r>
              <a:rPr lang="fr-FR" b="1" baseline="30000" dirty="0">
                <a:solidFill>
                  <a:srgbClr val="0432FF"/>
                </a:solidFill>
              </a:rPr>
              <a:t>2 </a:t>
            </a:r>
            <a:r>
              <a:rPr lang="fr-FR" dirty="0"/>
              <a:t>= </a:t>
            </a:r>
            <a:r>
              <a:rPr lang="fr-FR" sz="1600" dirty="0"/>
              <a:t>large distance, non-</a:t>
            </a:r>
            <a:r>
              <a:rPr lang="fr-FR" sz="1600" dirty="0" err="1"/>
              <a:t>perturbative</a:t>
            </a:r>
            <a:endParaRPr lang="fr-FR" sz="1600" dirty="0"/>
          </a:p>
          <a:p>
            <a:r>
              <a:rPr lang="fr-FR" sz="1600" dirty="0" err="1"/>
              <a:t>Meson</a:t>
            </a:r>
            <a:r>
              <a:rPr lang="fr-FR" sz="1600" dirty="0"/>
              <a:t> </a:t>
            </a:r>
            <a:r>
              <a:rPr lang="fr-FR" sz="1600" dirty="0" err="1"/>
              <a:t>spectroscopy</a:t>
            </a:r>
            <a:r>
              <a:rPr lang="fr-FR" sz="1600" dirty="0"/>
              <a:t> not </a:t>
            </a:r>
            <a:r>
              <a:rPr lang="fr-FR" sz="1600" dirty="0" err="1"/>
              <a:t>well</a:t>
            </a:r>
            <a:r>
              <a:rPr lang="fr-FR" sz="1600" dirty="0"/>
              <a:t> </a:t>
            </a:r>
            <a:r>
              <a:rPr lang="fr-FR" sz="1600" dirty="0" err="1"/>
              <a:t>understood</a:t>
            </a:r>
            <a:r>
              <a:rPr lang="fr-FR" sz="1600" dirty="0"/>
              <a:t>, </a:t>
            </a:r>
            <a:r>
              <a:rPr lang="fr-FR" sz="1600" dirty="0" err="1"/>
              <a:t>especially</a:t>
            </a:r>
            <a:r>
              <a:rPr lang="fr-FR" sz="1600" dirty="0"/>
              <a:t> </a:t>
            </a:r>
            <a:r>
              <a:rPr lang="fr-FR" b="1" dirty="0">
                <a:solidFill>
                  <a:srgbClr val="FF0000"/>
                </a:solidFill>
              </a:rPr>
              <a:t>non-{q-</a:t>
            </a:r>
            <a:r>
              <a:rPr lang="fr-FR" b="1" dirty="0" err="1">
                <a:solidFill>
                  <a:srgbClr val="FF0000"/>
                </a:solidFill>
              </a:rPr>
              <a:t>qbar</a:t>
            </a:r>
            <a:r>
              <a:rPr lang="fr-FR" b="1" dirty="0">
                <a:solidFill>
                  <a:srgbClr val="FF0000"/>
                </a:solidFill>
              </a:rPr>
              <a:t>} states </a:t>
            </a:r>
            <a:r>
              <a:rPr lang="fr-FR" b="1" dirty="0" err="1">
                <a:solidFill>
                  <a:srgbClr val="FF0000"/>
                </a:solidFill>
              </a:rPr>
              <a:t>like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glueballs</a:t>
            </a:r>
            <a:r>
              <a:rPr lang="fr-FR" b="1" dirty="0">
                <a:solidFill>
                  <a:srgbClr val="FF0000"/>
                </a:solidFill>
              </a:rPr>
              <a:t> {</a:t>
            </a:r>
            <a:r>
              <a:rPr lang="fr-FR" b="1" dirty="0" err="1">
                <a:solidFill>
                  <a:srgbClr val="FF0000"/>
                </a:solidFill>
              </a:rPr>
              <a:t>gg</a:t>
            </a:r>
            <a:r>
              <a:rPr lang="fr-FR" b="1" dirty="0">
                <a:solidFill>
                  <a:srgbClr val="FF0000"/>
                </a:solidFill>
              </a:rPr>
              <a:t>}, {</a:t>
            </a:r>
            <a:r>
              <a:rPr lang="fr-FR" b="1" dirty="0" err="1">
                <a:solidFill>
                  <a:srgbClr val="FF0000"/>
                </a:solidFill>
              </a:rPr>
              <a:t>ggg</a:t>
            </a:r>
            <a:r>
              <a:rPr lang="fr-FR" b="1" dirty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BF0D50-7143-C64E-9582-3EF149E6C6B3}"/>
              </a:ext>
            </a:extLst>
          </p:cNvPr>
          <p:cNvSpPr txBox="1"/>
          <p:nvPr/>
        </p:nvSpPr>
        <p:spPr>
          <a:xfrm>
            <a:off x="457199" y="4538544"/>
            <a:ext cx="365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Alsp</a:t>
            </a:r>
            <a:r>
              <a:rPr lang="fr-FR" dirty="0"/>
              <a:t> K</a:t>
            </a:r>
            <a:r>
              <a:rPr lang="fr-FR" baseline="30000" dirty="0"/>
              <a:t>+</a:t>
            </a:r>
            <a:r>
              <a:rPr lang="fr-FR" dirty="0"/>
              <a:t>K</a:t>
            </a:r>
            <a:r>
              <a:rPr lang="fr-FR" baseline="30000" dirty="0"/>
              <a:t>-</a:t>
            </a:r>
            <a:r>
              <a:rPr lang="fr-FR" dirty="0"/>
              <a:t>, K</a:t>
            </a:r>
            <a:r>
              <a:rPr lang="fr-FR" baseline="30000" dirty="0"/>
              <a:t>0</a:t>
            </a:r>
            <a:r>
              <a:rPr lang="fr-FR" baseline="-25000" dirty="0"/>
              <a:t>s </a:t>
            </a:r>
            <a:r>
              <a:rPr lang="fr-FR" dirty="0"/>
              <a:t>K</a:t>
            </a:r>
            <a:r>
              <a:rPr lang="fr-FR" baseline="30000" dirty="0"/>
              <a:t>0</a:t>
            </a:r>
            <a:r>
              <a:rPr lang="fr-FR" baseline="-25000" dirty="0"/>
              <a:t>s</a:t>
            </a:r>
            <a:r>
              <a:rPr lang="fr-FR" dirty="0"/>
              <a:t>, K*K*, </a:t>
            </a:r>
            <a:r>
              <a:rPr lang="fr-FR" dirty="0" err="1"/>
              <a:t>φφ</a:t>
            </a:r>
            <a:r>
              <a:rPr lang="fr-FR" dirty="0"/>
              <a:t>, </a:t>
            </a:r>
            <a:r>
              <a:rPr lang="fr-FR" dirty="0" err="1"/>
              <a:t>p-p</a:t>
            </a:r>
            <a:r>
              <a:rPr lang="fr-FR" dirty="0"/>
              <a:t>, etc.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D67EC4-BA03-DD40-90C9-8E3F6E6BF9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7670" y="0"/>
            <a:ext cx="946330" cy="953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9D2419-3D02-944F-92F7-A2EFB7170E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1745" y="2397095"/>
            <a:ext cx="1837341" cy="176528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D716099-D898-3F42-A85F-B8FEBF3D3E96}"/>
              </a:ext>
            </a:extLst>
          </p:cNvPr>
          <p:cNvCxnSpPr>
            <a:cxnSpLocks/>
          </p:cNvCxnSpPr>
          <p:nvPr/>
        </p:nvCxnSpPr>
        <p:spPr>
          <a:xfrm>
            <a:off x="3294626" y="4611114"/>
            <a:ext cx="1742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526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7F57F-1B69-9740-AAD7-1A06A17C4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27AAF-CA5C-7F44-B804-740858211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984D1-2B81-7A4F-9BF4-A63B71A5B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530D41-69A9-0942-99EA-AEA196C4F52B}"/>
              </a:ext>
            </a:extLst>
          </p:cNvPr>
          <p:cNvSpPr txBox="1"/>
          <p:nvPr/>
        </p:nvSpPr>
        <p:spPr>
          <a:xfrm>
            <a:off x="845575" y="532978"/>
            <a:ext cx="71109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432FF"/>
                </a:solidFill>
              </a:rPr>
              <a:t>pp Collisions at √s = 7 </a:t>
            </a:r>
            <a:r>
              <a:rPr lang="fr-FR" sz="2000" b="1" dirty="0" err="1">
                <a:solidFill>
                  <a:srgbClr val="0432FF"/>
                </a:solidFill>
              </a:rPr>
              <a:t>TeV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taken</a:t>
            </a:r>
            <a:r>
              <a:rPr lang="fr-FR" sz="2000" b="1" dirty="0">
                <a:solidFill>
                  <a:srgbClr val="0432FF"/>
                </a:solidFill>
              </a:rPr>
              <a:t> in 2010 at </a:t>
            </a:r>
            <a:r>
              <a:rPr lang="fr-FR" sz="2000" b="1" dirty="0" err="1">
                <a:solidFill>
                  <a:srgbClr val="0432FF"/>
                </a:solidFill>
              </a:rPr>
              <a:t>low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luminosity</a:t>
            </a:r>
            <a:endParaRPr lang="fr-FR" sz="2000" b="1" dirty="0">
              <a:solidFill>
                <a:srgbClr val="0432FF"/>
              </a:solidFill>
            </a:endParaRPr>
          </a:p>
          <a:p>
            <a:r>
              <a:rPr lang="fr-FR" dirty="0" err="1"/>
              <a:t>Mean</a:t>
            </a:r>
            <a:r>
              <a:rPr lang="fr-FR" dirty="0"/>
              <a:t> </a:t>
            </a:r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dirty="0" err="1"/>
              <a:t>inelastic</a:t>
            </a:r>
            <a:r>
              <a:rPr lang="fr-FR" dirty="0"/>
              <a:t> collisions/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crossing</a:t>
            </a:r>
            <a:r>
              <a:rPr lang="fr-FR" dirty="0"/>
              <a:t> </a:t>
            </a:r>
            <a:r>
              <a:rPr lang="fr-FR" dirty="0" err="1"/>
              <a:t>μ</a:t>
            </a:r>
            <a:r>
              <a:rPr lang="fr-FR" dirty="0"/>
              <a:t> ~ 1</a:t>
            </a:r>
          </a:p>
          <a:p>
            <a:endParaRPr lang="fr-FR" dirty="0"/>
          </a:p>
          <a:p>
            <a:r>
              <a:rPr lang="fr-FR" b="1" dirty="0">
                <a:solidFill>
                  <a:srgbClr val="0432FF"/>
                </a:solidFill>
              </a:rPr>
              <a:t>Trigger: </a:t>
            </a:r>
            <a:r>
              <a:rPr lang="fr-FR" b="1" dirty="0" err="1">
                <a:solidFill>
                  <a:srgbClr val="0432FF"/>
                </a:solidFill>
              </a:rPr>
              <a:t>only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bunch-crossing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dirty="0" err="1"/>
              <a:t>from</a:t>
            </a:r>
            <a:r>
              <a:rPr lang="fr-FR" dirty="0"/>
              <a:t> BPTX =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pick-ups</a:t>
            </a:r>
            <a:r>
              <a:rPr lang="fr-FR" dirty="0"/>
              <a:t> : </a:t>
            </a:r>
            <a:r>
              <a:rPr lang="fr-FR" b="1" dirty="0" err="1">
                <a:solidFill>
                  <a:srgbClr val="FF0000"/>
                </a:solidFill>
              </a:rPr>
              <a:t>zero-bias</a:t>
            </a:r>
            <a:endParaRPr lang="fr-FR" b="1" dirty="0">
              <a:solidFill>
                <a:srgbClr val="FF0000"/>
              </a:solidFill>
            </a:endParaRPr>
          </a:p>
          <a:p>
            <a:r>
              <a:rPr lang="fr-FR" dirty="0"/>
              <a:t>(</a:t>
            </a:r>
            <a:r>
              <a:rPr lang="fr-FR" dirty="0" err="1"/>
              <a:t>Highly</a:t>
            </a:r>
            <a:r>
              <a:rPr lang="fr-FR" dirty="0"/>
              <a:t> </a:t>
            </a:r>
            <a:r>
              <a:rPr lang="fr-FR" dirty="0" err="1"/>
              <a:t>prescaled</a:t>
            </a:r>
            <a:r>
              <a:rPr lang="fr-FR" dirty="0"/>
              <a:t> - 33.2 million triggers) Integrated </a:t>
            </a:r>
            <a:r>
              <a:rPr lang="fr-FR" dirty="0" err="1"/>
              <a:t>luminosity</a:t>
            </a:r>
            <a:r>
              <a:rPr lang="fr-FR" dirty="0"/>
              <a:t> L = 450 μb</a:t>
            </a:r>
            <a:r>
              <a:rPr lang="fr-FR" baseline="30000" dirty="0"/>
              <a:t>-1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291122-D128-024D-B734-164783D269C6}"/>
              </a:ext>
            </a:extLst>
          </p:cNvPr>
          <p:cNvSpPr txBox="1"/>
          <p:nvPr/>
        </p:nvSpPr>
        <p:spPr>
          <a:xfrm>
            <a:off x="845575" y="2271252"/>
            <a:ext cx="7156190" cy="387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>
                <a:solidFill>
                  <a:srgbClr val="0432FF"/>
                </a:solidFill>
              </a:rPr>
              <a:t>Off-line</a:t>
            </a:r>
            <a:r>
              <a:rPr lang="fr-FR" sz="2400" dirty="0">
                <a:solidFill>
                  <a:srgbClr val="0432FF"/>
                </a:solidFill>
              </a:rPr>
              <a:t> </a:t>
            </a:r>
            <a:r>
              <a:rPr lang="fr-FR" sz="2400" dirty="0" err="1">
                <a:solidFill>
                  <a:srgbClr val="0432FF"/>
                </a:solidFill>
              </a:rPr>
              <a:t>selection</a:t>
            </a:r>
            <a:r>
              <a:rPr lang="fr-FR" sz="2400" dirty="0">
                <a:solidFill>
                  <a:srgbClr val="0432FF"/>
                </a:solidFill>
              </a:rPr>
              <a:t>:</a:t>
            </a:r>
          </a:p>
          <a:p>
            <a:endParaRPr lang="fr-FR" sz="2400" dirty="0">
              <a:solidFill>
                <a:srgbClr val="0432FF"/>
              </a:solidFill>
            </a:endParaRPr>
          </a:p>
          <a:p>
            <a:r>
              <a:rPr lang="fr-FR" b="1" dirty="0" err="1">
                <a:solidFill>
                  <a:srgbClr val="0432FF"/>
                </a:solidFill>
              </a:rPr>
              <a:t>Exactly</a:t>
            </a:r>
            <a:r>
              <a:rPr lang="fr-FR" b="1" dirty="0">
                <a:solidFill>
                  <a:srgbClr val="0432FF"/>
                </a:solidFill>
              </a:rPr>
              <a:t> 2 </a:t>
            </a:r>
            <a:r>
              <a:rPr lang="fr-FR" b="1" dirty="0" err="1">
                <a:solidFill>
                  <a:srgbClr val="0432FF"/>
                </a:solidFill>
              </a:rPr>
              <a:t>charged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tracks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common</a:t>
            </a:r>
            <a:r>
              <a:rPr lang="fr-FR" dirty="0"/>
              <a:t> vertex on </a:t>
            </a:r>
            <a:r>
              <a:rPr lang="fr-FR" dirty="0" err="1"/>
              <a:t>beam</a:t>
            </a:r>
            <a:r>
              <a:rPr lang="fr-FR" dirty="0"/>
              <a:t>-line</a:t>
            </a:r>
          </a:p>
          <a:p>
            <a:r>
              <a:rPr lang="fr-FR" b="1" dirty="0">
                <a:solidFill>
                  <a:srgbClr val="0432FF"/>
                </a:solidFill>
              </a:rPr>
              <a:t>Impact </a:t>
            </a:r>
            <a:r>
              <a:rPr lang="fr-FR" b="1" dirty="0" err="1">
                <a:solidFill>
                  <a:srgbClr val="0432FF"/>
                </a:solidFill>
              </a:rPr>
              <a:t>parameter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dirty="0" err="1"/>
              <a:t>track</a:t>
            </a:r>
            <a:r>
              <a:rPr lang="fr-FR" dirty="0"/>
              <a:t> – </a:t>
            </a:r>
            <a:r>
              <a:rPr lang="fr-FR" dirty="0" err="1"/>
              <a:t>beam</a:t>
            </a:r>
            <a:r>
              <a:rPr lang="fr-FR" dirty="0"/>
              <a:t> line </a:t>
            </a:r>
            <a:r>
              <a:rPr lang="fr-FR" b="1" dirty="0">
                <a:solidFill>
                  <a:srgbClr val="FF0000"/>
                </a:solidFill>
              </a:rPr>
              <a:t>&lt; 3.2 mm, |</a:t>
            </a:r>
            <a:r>
              <a:rPr lang="fr-FR" b="1" dirty="0" err="1">
                <a:solidFill>
                  <a:srgbClr val="FF0000"/>
                </a:solidFill>
              </a:rPr>
              <a:t>z</a:t>
            </a:r>
            <a:r>
              <a:rPr lang="fr-FR" b="1" baseline="-25000" dirty="0" err="1">
                <a:solidFill>
                  <a:srgbClr val="FF0000"/>
                </a:solidFill>
              </a:rPr>
              <a:t>vtx</a:t>
            </a:r>
            <a:r>
              <a:rPr lang="fr-FR" b="1" dirty="0">
                <a:solidFill>
                  <a:srgbClr val="FF0000"/>
                </a:solidFill>
              </a:rPr>
              <a:t>| &lt; 15 cm</a:t>
            </a:r>
          </a:p>
          <a:p>
            <a:endParaRPr lang="fr-FR" dirty="0"/>
          </a:p>
          <a:p>
            <a:r>
              <a:rPr lang="fr-FR" dirty="0" err="1"/>
              <a:t>Only</a:t>
            </a:r>
            <a:r>
              <a:rPr lang="fr-FR" dirty="0"/>
              <a:t> one vertex</a:t>
            </a:r>
          </a:p>
          <a:p>
            <a:endParaRPr lang="fr-FR" b="1" dirty="0">
              <a:solidFill>
                <a:srgbClr val="0432FF"/>
              </a:solidFill>
            </a:endParaRPr>
          </a:p>
          <a:p>
            <a:r>
              <a:rPr lang="fr-FR" b="1" dirty="0" err="1">
                <a:solidFill>
                  <a:srgbClr val="0432FF"/>
                </a:solidFill>
              </a:rPr>
              <a:t>Fiducial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cut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dirty="0"/>
              <a:t>on </a:t>
            </a:r>
            <a:r>
              <a:rPr lang="fr-FR" dirty="0" err="1"/>
              <a:t>tracks</a:t>
            </a:r>
            <a:r>
              <a:rPr lang="fr-FR" dirty="0"/>
              <a:t>: </a:t>
            </a:r>
            <a:r>
              <a:rPr lang="fr-FR" b="1" dirty="0" err="1">
                <a:solidFill>
                  <a:srgbClr val="FF0000"/>
                </a:solidFill>
              </a:rPr>
              <a:t>p</a:t>
            </a:r>
            <a:r>
              <a:rPr lang="fr-FR" b="1" baseline="-25000" dirty="0" err="1">
                <a:solidFill>
                  <a:srgbClr val="FF0000"/>
                </a:solidFill>
              </a:rPr>
              <a:t>T</a:t>
            </a:r>
            <a:r>
              <a:rPr lang="fr-FR" b="1" dirty="0">
                <a:solidFill>
                  <a:srgbClr val="FF0000"/>
                </a:solidFill>
              </a:rPr>
              <a:t> &gt; 0.2 </a:t>
            </a:r>
            <a:r>
              <a:rPr lang="fr-FR" b="1" dirty="0" err="1">
                <a:solidFill>
                  <a:srgbClr val="FF0000"/>
                </a:solidFill>
              </a:rPr>
              <a:t>GeV</a:t>
            </a:r>
            <a:r>
              <a:rPr lang="fr-FR" b="1" dirty="0">
                <a:solidFill>
                  <a:srgbClr val="FF0000"/>
                </a:solidFill>
              </a:rPr>
              <a:t>/c and |</a:t>
            </a:r>
            <a:r>
              <a:rPr lang="fr-FR" b="1" dirty="0" err="1">
                <a:solidFill>
                  <a:srgbClr val="FF0000"/>
                </a:solidFill>
              </a:rPr>
              <a:t>η</a:t>
            </a:r>
            <a:r>
              <a:rPr lang="fr-FR" b="1" dirty="0">
                <a:solidFill>
                  <a:srgbClr val="FF0000"/>
                </a:solidFill>
              </a:rPr>
              <a:t>| &lt; 2.</a:t>
            </a:r>
          </a:p>
          <a:p>
            <a:endParaRPr lang="fr-FR" dirty="0"/>
          </a:p>
          <a:p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dirty="0" err="1"/>
              <a:t>events</a:t>
            </a:r>
            <a:r>
              <a:rPr lang="fr-FR" dirty="0"/>
              <a:t> </a:t>
            </a:r>
            <a:r>
              <a:rPr lang="fr-FR" dirty="0" err="1"/>
              <a:t>selected</a:t>
            </a:r>
            <a:r>
              <a:rPr lang="fr-FR" dirty="0"/>
              <a:t> = 57.6 K </a:t>
            </a:r>
          </a:p>
          <a:p>
            <a:endParaRPr lang="fr-FR" dirty="0"/>
          </a:p>
          <a:p>
            <a:r>
              <a:rPr lang="fr-FR" dirty="0"/>
              <a:t>But </a:t>
            </a:r>
            <a:r>
              <a:rPr lang="fr-FR" dirty="0" err="1"/>
              <a:t>most</a:t>
            </a:r>
            <a:r>
              <a:rPr lang="fr-FR" dirty="0"/>
              <a:t> of </a:t>
            </a:r>
            <a:r>
              <a:rPr lang="fr-FR" dirty="0" err="1"/>
              <a:t>these</a:t>
            </a:r>
            <a:r>
              <a:rPr lang="fr-FR" dirty="0"/>
              <a:t> have </a:t>
            </a:r>
            <a:r>
              <a:rPr lang="fr-FR" b="1" dirty="0" err="1">
                <a:solidFill>
                  <a:srgbClr val="0432FF"/>
                </a:solidFill>
              </a:rPr>
              <a:t>activity</a:t>
            </a:r>
            <a:r>
              <a:rPr lang="fr-FR" b="1" dirty="0">
                <a:solidFill>
                  <a:srgbClr val="0432FF"/>
                </a:solidFill>
              </a:rPr>
              <a:t> in </a:t>
            </a:r>
            <a:r>
              <a:rPr lang="fr-FR" b="1" dirty="0" err="1">
                <a:solidFill>
                  <a:srgbClr val="0432FF"/>
                </a:solidFill>
              </a:rPr>
              <a:t>calorimeters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extend</a:t>
            </a:r>
            <a:r>
              <a:rPr lang="fr-FR" dirty="0"/>
              <a:t> to |</a:t>
            </a:r>
            <a:r>
              <a:rPr lang="fr-FR" dirty="0" err="1"/>
              <a:t>η</a:t>
            </a:r>
            <a:r>
              <a:rPr lang="fr-FR" dirty="0"/>
              <a:t>| = 4.9</a:t>
            </a:r>
          </a:p>
          <a:p>
            <a:r>
              <a:rPr lang="fr-FR" dirty="0"/>
              <a:t>Due to </a:t>
            </a:r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neutral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 and </a:t>
            </a:r>
            <a:r>
              <a:rPr lang="fr-FR" dirty="0" err="1"/>
              <a:t>forward</a:t>
            </a:r>
            <a:r>
              <a:rPr lang="fr-FR" dirty="0"/>
              <a:t> or </a:t>
            </a:r>
            <a:r>
              <a:rPr lang="fr-FR" dirty="0" err="1"/>
              <a:t>low-p</a:t>
            </a:r>
            <a:r>
              <a:rPr lang="fr-FR" baseline="-25000" dirty="0" err="1"/>
              <a:t>T</a:t>
            </a:r>
            <a:r>
              <a:rPr lang="fr-FR" dirty="0"/>
              <a:t> </a:t>
            </a:r>
            <a:r>
              <a:rPr lang="fr-FR" dirty="0" err="1"/>
              <a:t>charged</a:t>
            </a:r>
            <a:r>
              <a:rPr lang="fr-FR" dirty="0"/>
              <a:t> </a:t>
            </a:r>
            <a:r>
              <a:rPr lang="fr-FR" dirty="0" err="1"/>
              <a:t>particles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0422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7F57F-1B69-9740-AAD7-1A06A17C4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27AAF-CA5C-7F44-B804-740858211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984D1-2B81-7A4F-9BF4-A63B71A5B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65BB65-1A30-6E45-905D-DDC3D72CAB5A}"/>
              </a:ext>
            </a:extLst>
          </p:cNvPr>
          <p:cNvSpPr txBox="1"/>
          <p:nvPr/>
        </p:nvSpPr>
        <p:spPr>
          <a:xfrm>
            <a:off x="1123203" y="136525"/>
            <a:ext cx="6897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Then</a:t>
            </a:r>
            <a:r>
              <a:rPr lang="fr-FR" dirty="0"/>
              <a:t> </a:t>
            </a:r>
            <a:r>
              <a:rPr lang="fr-FR" dirty="0" err="1"/>
              <a:t>require</a:t>
            </a:r>
            <a:r>
              <a:rPr lang="fr-FR" dirty="0"/>
              <a:t>: </a:t>
            </a:r>
            <a:r>
              <a:rPr lang="fr-FR" b="1" dirty="0">
                <a:solidFill>
                  <a:srgbClr val="0432FF"/>
                </a:solidFill>
              </a:rPr>
              <a:t>No </a:t>
            </a:r>
            <a:r>
              <a:rPr lang="fr-FR" b="1" dirty="0" err="1">
                <a:solidFill>
                  <a:srgbClr val="0432FF"/>
                </a:solidFill>
              </a:rPr>
              <a:t>activity</a:t>
            </a:r>
            <a:r>
              <a:rPr lang="fr-FR" b="1" dirty="0">
                <a:solidFill>
                  <a:srgbClr val="0432FF"/>
                </a:solidFill>
              </a:rPr>
              <a:t> in </a:t>
            </a:r>
            <a:r>
              <a:rPr lang="fr-FR" b="1" dirty="0" err="1">
                <a:solidFill>
                  <a:srgbClr val="0432FF"/>
                </a:solidFill>
              </a:rPr>
              <a:t>calorimeters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dirty="0" err="1"/>
              <a:t>above</a:t>
            </a:r>
            <a:r>
              <a:rPr lang="fr-FR" dirty="0"/>
              <a:t> noise </a:t>
            </a:r>
            <a:r>
              <a:rPr lang="fr-FR" dirty="0" err="1"/>
              <a:t>levels</a:t>
            </a:r>
            <a:r>
              <a:rPr lang="fr-FR" dirty="0"/>
              <a:t> in |</a:t>
            </a:r>
            <a:r>
              <a:rPr lang="fr-FR" dirty="0" err="1"/>
              <a:t>η</a:t>
            </a:r>
            <a:r>
              <a:rPr lang="fr-FR" dirty="0"/>
              <a:t>| &lt; 4.9</a:t>
            </a:r>
          </a:p>
          <a:p>
            <a:r>
              <a:rPr lang="fr-FR" dirty="0"/>
              <a:t>Levels </a:t>
            </a:r>
            <a:r>
              <a:rPr lang="fr-FR" dirty="0" err="1"/>
              <a:t>vary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0.52 </a:t>
            </a:r>
            <a:r>
              <a:rPr lang="fr-FR" dirty="0" err="1"/>
              <a:t>GeV</a:t>
            </a:r>
            <a:r>
              <a:rPr lang="fr-FR" dirty="0"/>
              <a:t> (EM Barrel) to 4 </a:t>
            </a:r>
            <a:r>
              <a:rPr lang="fr-FR" dirty="0" err="1"/>
              <a:t>GeV</a:t>
            </a:r>
            <a:r>
              <a:rPr lang="fr-FR" dirty="0"/>
              <a:t> (HF = Hadron </a:t>
            </a:r>
            <a:r>
              <a:rPr lang="fr-FR" dirty="0" err="1"/>
              <a:t>Forward</a:t>
            </a:r>
            <a:r>
              <a:rPr lang="fr-FR" dirty="0"/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077444-9146-954D-930D-F58AD03B33C1}"/>
              </a:ext>
            </a:extLst>
          </p:cNvPr>
          <p:cNvSpPr txBox="1"/>
          <p:nvPr/>
        </p:nvSpPr>
        <p:spPr>
          <a:xfrm>
            <a:off x="162474" y="1297402"/>
            <a:ext cx="4856651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Excluding</a:t>
            </a:r>
            <a:r>
              <a:rPr lang="fr-FR" dirty="0"/>
              <a:t> </a:t>
            </a:r>
            <a:r>
              <a:rPr lang="fr-FR" dirty="0" err="1"/>
              <a:t>calorimeter</a:t>
            </a:r>
            <a:r>
              <a:rPr lang="fr-FR" dirty="0"/>
              <a:t> </a:t>
            </a:r>
            <a:r>
              <a:rPr lang="fr-FR" dirty="0" err="1"/>
              <a:t>towers</a:t>
            </a:r>
            <a:endParaRPr lang="fr-FR" dirty="0"/>
          </a:p>
          <a:p>
            <a:r>
              <a:rPr lang="fr-FR" dirty="0"/>
              <a:t>hit by </a:t>
            </a:r>
            <a:r>
              <a:rPr lang="fr-FR" dirty="0" err="1"/>
              <a:t>tracks</a:t>
            </a:r>
            <a:r>
              <a:rPr lang="fr-FR" dirty="0"/>
              <a:t>, plot shows distribution</a:t>
            </a:r>
          </a:p>
          <a:p>
            <a:r>
              <a:rPr lang="fr-FR" dirty="0"/>
              <a:t>of </a:t>
            </a:r>
            <a:r>
              <a:rPr lang="fr-FR" b="1" dirty="0" err="1">
                <a:solidFill>
                  <a:srgbClr val="0432FF"/>
                </a:solidFill>
              </a:rPr>
              <a:t>number</a:t>
            </a:r>
            <a:r>
              <a:rPr lang="fr-FR" b="1" dirty="0">
                <a:solidFill>
                  <a:srgbClr val="0432FF"/>
                </a:solidFill>
              </a:rPr>
              <a:t> of extra </a:t>
            </a:r>
            <a:r>
              <a:rPr lang="fr-FR" b="1" dirty="0" err="1">
                <a:solidFill>
                  <a:srgbClr val="0432FF"/>
                </a:solidFill>
              </a:rPr>
              <a:t>towers</a:t>
            </a:r>
            <a:r>
              <a:rPr lang="fr-FR" b="1" dirty="0">
                <a:solidFill>
                  <a:srgbClr val="0432FF"/>
                </a:solidFill>
              </a:rPr>
              <a:t> in </a:t>
            </a:r>
            <a:r>
              <a:rPr lang="fr-FR" b="1" dirty="0" err="1">
                <a:solidFill>
                  <a:srgbClr val="0432FF"/>
                </a:solidFill>
              </a:rPr>
              <a:t>calorimeters</a:t>
            </a:r>
            <a:r>
              <a:rPr lang="fr-FR" b="1" dirty="0">
                <a:solidFill>
                  <a:srgbClr val="0432FF"/>
                </a:solidFill>
              </a:rPr>
              <a:t>.</a:t>
            </a:r>
          </a:p>
          <a:p>
            <a:endParaRPr lang="fr-FR" dirty="0"/>
          </a:p>
          <a:p>
            <a:r>
              <a:rPr lang="fr-FR" dirty="0" err="1"/>
              <a:t>Clear</a:t>
            </a:r>
            <a:r>
              <a:rPr lang="fr-FR" dirty="0"/>
              <a:t> </a:t>
            </a:r>
            <a:r>
              <a:rPr lang="fr-FR" b="1" dirty="0" err="1">
                <a:solidFill>
                  <a:srgbClr val="FF0000"/>
                </a:solidFill>
              </a:rPr>
              <a:t>excess</a:t>
            </a:r>
            <a:r>
              <a:rPr lang="fr-FR" b="1" dirty="0">
                <a:solidFill>
                  <a:srgbClr val="FF0000"/>
                </a:solidFill>
              </a:rPr>
              <a:t> in Q = 0 </a:t>
            </a:r>
            <a:r>
              <a:rPr lang="fr-FR" dirty="0"/>
              <a:t>(+-) (OS) pairs at </a:t>
            </a:r>
            <a:r>
              <a:rPr lang="fr-FR" dirty="0" err="1"/>
              <a:t>N</a:t>
            </a:r>
            <a:r>
              <a:rPr lang="fr-FR" baseline="-25000" dirty="0" err="1"/>
              <a:t>extra</a:t>
            </a:r>
            <a:r>
              <a:rPr lang="fr-FR" dirty="0"/>
              <a:t> = 0</a:t>
            </a:r>
          </a:p>
          <a:p>
            <a:r>
              <a:rPr lang="fr-FR" dirty="0"/>
              <a:t>5,402 </a:t>
            </a:r>
            <a:r>
              <a:rPr lang="fr-FR" dirty="0" err="1"/>
              <a:t>events</a:t>
            </a:r>
            <a:r>
              <a:rPr lang="fr-FR" dirty="0"/>
              <a:t> </a:t>
            </a:r>
          </a:p>
          <a:p>
            <a:r>
              <a:rPr lang="fr-FR" b="1" dirty="0">
                <a:solidFill>
                  <a:srgbClr val="FF0000"/>
                </a:solidFill>
              </a:rPr>
              <a:t>Not in Q = 2 </a:t>
            </a:r>
            <a:r>
              <a:rPr lang="fr-FR" dirty="0"/>
              <a:t>(++, - -) (SS) pairs, 700 </a:t>
            </a:r>
            <a:r>
              <a:rPr lang="fr-FR" dirty="0" err="1"/>
              <a:t>events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N</a:t>
            </a:r>
            <a:r>
              <a:rPr lang="fr-FR" baseline="-25000" dirty="0" err="1"/>
              <a:t>extra</a:t>
            </a:r>
            <a:r>
              <a:rPr lang="fr-FR" dirty="0"/>
              <a:t> &gt; 2 distributions fit </a:t>
            </a:r>
            <a:r>
              <a:rPr lang="fr-FR" dirty="0" err="1"/>
              <a:t>Negative</a:t>
            </a:r>
            <a:r>
              <a:rPr lang="fr-FR" dirty="0"/>
              <a:t> Binomial</a:t>
            </a:r>
          </a:p>
          <a:p>
            <a:r>
              <a:rPr lang="fr-FR" dirty="0"/>
              <a:t>Distribution (NBD) – </a:t>
            </a:r>
            <a:r>
              <a:rPr lang="fr-FR" dirty="0" err="1"/>
              <a:t>extrapolate</a:t>
            </a:r>
            <a:r>
              <a:rPr lang="fr-FR" dirty="0"/>
              <a:t> to </a:t>
            </a:r>
            <a:r>
              <a:rPr lang="fr-FR" dirty="0" err="1"/>
              <a:t>estimate</a:t>
            </a:r>
            <a:endParaRPr lang="fr-FR" dirty="0"/>
          </a:p>
          <a:p>
            <a:r>
              <a:rPr lang="fr-FR" dirty="0"/>
              <a:t>background </a:t>
            </a:r>
            <a:r>
              <a:rPr lang="fr-FR" dirty="0" err="1"/>
              <a:t>under</a:t>
            </a:r>
            <a:r>
              <a:rPr lang="fr-FR" dirty="0"/>
              <a:t> ‘signal’.</a:t>
            </a:r>
          </a:p>
          <a:p>
            <a:endParaRPr lang="fr-FR" dirty="0"/>
          </a:p>
          <a:p>
            <a:r>
              <a:rPr lang="fr-FR" b="1" dirty="0">
                <a:solidFill>
                  <a:srgbClr val="FF0000"/>
                </a:solidFill>
              </a:rPr>
              <a:t>‘Signal’ </a:t>
            </a:r>
            <a:r>
              <a:rPr lang="fr-FR" b="1" dirty="0" err="1">
                <a:solidFill>
                  <a:srgbClr val="FF0000"/>
                </a:solidFill>
              </a:rPr>
              <a:t>defined</a:t>
            </a:r>
            <a:r>
              <a:rPr lang="fr-FR" b="1" dirty="0">
                <a:solidFill>
                  <a:srgbClr val="FF0000"/>
                </a:solidFill>
              </a:rPr>
              <a:t> as [p or p*] + [π</a:t>
            </a:r>
            <a:r>
              <a:rPr lang="fr-FR" b="1" baseline="30000" dirty="0">
                <a:solidFill>
                  <a:srgbClr val="FF0000"/>
                </a:solidFill>
              </a:rPr>
              <a:t>+</a:t>
            </a:r>
            <a:r>
              <a:rPr lang="fr-FR" b="1" dirty="0">
                <a:solidFill>
                  <a:srgbClr val="FF0000"/>
                </a:solidFill>
              </a:rPr>
              <a:t> π</a:t>
            </a:r>
            <a:r>
              <a:rPr lang="fr-FR" b="1" baseline="30000" dirty="0">
                <a:solidFill>
                  <a:srgbClr val="FF0000"/>
                </a:solidFill>
              </a:rPr>
              <a:t>-</a:t>
            </a:r>
            <a:r>
              <a:rPr lang="fr-FR" b="1" dirty="0">
                <a:solidFill>
                  <a:srgbClr val="FF0000"/>
                </a:solidFill>
              </a:rPr>
              <a:t>] + [p or p*]</a:t>
            </a:r>
          </a:p>
          <a:p>
            <a:r>
              <a:rPr lang="fr-FR" dirty="0" err="1"/>
              <a:t>where</a:t>
            </a:r>
            <a:r>
              <a:rPr lang="fr-FR" dirty="0"/>
              <a:t> p* = all hadrons in </a:t>
            </a:r>
            <a:r>
              <a:rPr lang="fr-FR" dirty="0" err="1"/>
              <a:t>blind</a:t>
            </a:r>
            <a:r>
              <a:rPr lang="fr-FR" dirty="0"/>
              <a:t> </a:t>
            </a:r>
            <a:r>
              <a:rPr lang="fr-FR" dirty="0" err="1"/>
              <a:t>region</a:t>
            </a:r>
            <a:r>
              <a:rPr lang="fr-FR" dirty="0"/>
              <a:t> |</a:t>
            </a:r>
            <a:r>
              <a:rPr lang="fr-FR" dirty="0" err="1"/>
              <a:t>η</a:t>
            </a:r>
            <a:r>
              <a:rPr lang="fr-FR" dirty="0"/>
              <a:t>| &gt; 4.9</a:t>
            </a:r>
          </a:p>
          <a:p>
            <a:r>
              <a:rPr lang="fr-FR" dirty="0">
                <a:sym typeface="Wingdings" pitchFamily="2" charset="2"/>
              </a:rPr>
              <a:t></a:t>
            </a:r>
            <a:endParaRPr lang="fr-FR" dirty="0"/>
          </a:p>
          <a:p>
            <a:r>
              <a:rPr lang="fr-FR" dirty="0"/>
              <a:t>Diffractive dissociation </a:t>
            </a:r>
            <a:r>
              <a:rPr lang="fr-FR" dirty="0" err="1"/>
              <a:t>with</a:t>
            </a:r>
            <a:r>
              <a:rPr lang="fr-FR" dirty="0"/>
              <a:t> M(p*) up to ~ 27 </a:t>
            </a:r>
            <a:r>
              <a:rPr lang="fr-FR" dirty="0" err="1"/>
              <a:t>GeV</a:t>
            </a:r>
            <a:endParaRPr lang="fr-FR" dirty="0"/>
          </a:p>
          <a:p>
            <a:r>
              <a:rPr lang="fr-FR" dirty="0" err="1"/>
              <a:t>included</a:t>
            </a:r>
            <a:r>
              <a:rPr lang="fr-FR" dirty="0"/>
              <a:t> as not </a:t>
            </a:r>
            <a:r>
              <a:rPr lang="fr-FR" dirty="0" err="1"/>
              <a:t>detected</a:t>
            </a:r>
            <a:r>
              <a:rPr lang="fr-FR" dirty="0"/>
              <a:t> (‘semi-exclusive’)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A28876-64B4-8F4F-AEC1-FF36E3C3F80E}"/>
              </a:ext>
            </a:extLst>
          </p:cNvPr>
          <p:cNvSpPr txBox="1"/>
          <p:nvPr/>
        </p:nvSpPr>
        <p:spPr>
          <a:xfrm>
            <a:off x="5574890" y="5796929"/>
            <a:ext cx="218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Q: Are </a:t>
            </a:r>
            <a:r>
              <a:rPr lang="fr-FR" dirty="0" err="1"/>
              <a:t>they</a:t>
            </a:r>
            <a:r>
              <a:rPr lang="fr-FR" dirty="0"/>
              <a:t> all pions?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47DD11-9677-914D-BEE9-57871433C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9535" y="1481988"/>
            <a:ext cx="3981991" cy="389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6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D2575F-421E-2D4B-AD7A-ED251A100DD5}"/>
              </a:ext>
            </a:extLst>
          </p:cNvPr>
          <p:cNvSpPr txBox="1"/>
          <p:nvPr/>
        </p:nvSpPr>
        <p:spPr>
          <a:xfrm>
            <a:off x="162232" y="132317"/>
            <a:ext cx="8383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Q: Are </a:t>
            </a:r>
            <a:r>
              <a:rPr lang="fr-FR" dirty="0" err="1">
                <a:solidFill>
                  <a:srgbClr val="0432FF"/>
                </a:solidFill>
              </a:rPr>
              <a:t>they</a:t>
            </a:r>
            <a:r>
              <a:rPr lang="fr-FR" dirty="0">
                <a:solidFill>
                  <a:srgbClr val="0432FF"/>
                </a:solidFill>
              </a:rPr>
              <a:t> all pions?</a:t>
            </a:r>
          </a:p>
          <a:p>
            <a:endParaRPr lang="fr-FR" dirty="0"/>
          </a:p>
          <a:p>
            <a:r>
              <a:rPr lang="fr-FR" b="1" dirty="0">
                <a:solidFill>
                  <a:srgbClr val="FF0000"/>
                </a:solidFill>
              </a:rPr>
              <a:t>Hadron identification </a:t>
            </a:r>
            <a:r>
              <a:rPr lang="fr-FR" b="1" dirty="0" err="1">
                <a:solidFill>
                  <a:srgbClr val="FF0000"/>
                </a:solidFill>
              </a:rPr>
              <a:t>only</a:t>
            </a:r>
            <a:r>
              <a:rPr lang="fr-FR" b="1" dirty="0">
                <a:solidFill>
                  <a:srgbClr val="FF0000"/>
                </a:solidFill>
              </a:rPr>
              <a:t> by </a:t>
            </a:r>
            <a:r>
              <a:rPr lang="fr-FR" b="1" dirty="0" err="1">
                <a:solidFill>
                  <a:srgbClr val="FF0000"/>
                </a:solidFill>
              </a:rPr>
              <a:t>ionization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loss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dE</a:t>
            </a:r>
            <a:r>
              <a:rPr lang="fr-FR" b="1" dirty="0">
                <a:solidFill>
                  <a:srgbClr val="FF0000"/>
                </a:solidFill>
              </a:rPr>
              <a:t>/dx </a:t>
            </a:r>
            <a:r>
              <a:rPr lang="fr-FR" dirty="0"/>
              <a:t>in </a:t>
            </a:r>
            <a:r>
              <a:rPr lang="fr-FR" dirty="0" err="1"/>
              <a:t>silicon</a:t>
            </a:r>
            <a:r>
              <a:rPr lang="fr-FR" dirty="0"/>
              <a:t> </a:t>
            </a:r>
            <a:r>
              <a:rPr lang="fr-FR" dirty="0" err="1"/>
              <a:t>strip</a:t>
            </a:r>
            <a:r>
              <a:rPr lang="fr-FR" dirty="0"/>
              <a:t> </a:t>
            </a:r>
            <a:r>
              <a:rPr lang="fr-FR" dirty="0" err="1"/>
              <a:t>trackers</a:t>
            </a:r>
            <a:endParaRPr lang="fr-FR" dirty="0"/>
          </a:p>
          <a:p>
            <a:r>
              <a:rPr lang="fr-FR" dirty="0" err="1"/>
              <a:t>Example</a:t>
            </a:r>
            <a:r>
              <a:rPr lang="fr-FR" dirty="0"/>
              <a:t> </a:t>
            </a:r>
            <a:r>
              <a:rPr lang="fr-FR" i="1" dirty="0"/>
              <a:t>for illustration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higher</a:t>
            </a:r>
            <a:r>
              <a:rPr lang="fr-FR" dirty="0"/>
              <a:t> </a:t>
            </a:r>
            <a:r>
              <a:rPr lang="fr-FR" dirty="0" err="1"/>
              <a:t>statistics</a:t>
            </a:r>
            <a:r>
              <a:rPr lang="fr-FR" dirty="0"/>
              <a:t> 13 </a:t>
            </a:r>
            <a:r>
              <a:rPr lang="fr-FR" dirty="0" err="1"/>
              <a:t>TeV</a:t>
            </a:r>
            <a:r>
              <a:rPr lang="fr-FR" dirty="0"/>
              <a:t> data, </a:t>
            </a:r>
            <a:r>
              <a:rPr lang="fr-FR" dirty="0" err="1"/>
              <a:t>N</a:t>
            </a:r>
            <a:r>
              <a:rPr lang="fr-FR" baseline="-25000" dirty="0" err="1"/>
              <a:t>track</a:t>
            </a:r>
            <a:r>
              <a:rPr lang="fr-FR" dirty="0"/>
              <a:t> &lt;= 4  - not </a:t>
            </a:r>
            <a:r>
              <a:rPr lang="fr-FR" dirty="0" err="1"/>
              <a:t>fully</a:t>
            </a:r>
            <a:r>
              <a:rPr lang="fr-FR" dirty="0"/>
              <a:t> exclusive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3FDFA2-71F9-8F43-8D26-8B8DD185FC4C}"/>
              </a:ext>
            </a:extLst>
          </p:cNvPr>
          <p:cNvSpPr txBox="1"/>
          <p:nvPr/>
        </p:nvSpPr>
        <p:spPr>
          <a:xfrm>
            <a:off x="162232" y="4879611"/>
            <a:ext cx="90381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At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momenta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separation</a:t>
            </a:r>
            <a:r>
              <a:rPr lang="fr-FR" dirty="0"/>
              <a:t>, but </a:t>
            </a:r>
            <a:r>
              <a:rPr lang="fr-FR" dirty="0" err="1"/>
              <a:t>even</a:t>
            </a:r>
            <a:r>
              <a:rPr lang="fr-FR" dirty="0"/>
              <a:t> at p = 0.6 </a:t>
            </a:r>
            <a:r>
              <a:rPr lang="fr-FR" dirty="0" err="1"/>
              <a:t>GeV</a:t>
            </a:r>
            <a:r>
              <a:rPr lang="fr-FR" dirty="0"/>
              <a:t>/c  π &amp; K </a:t>
            </a:r>
            <a:r>
              <a:rPr lang="fr-FR" dirty="0" err="1"/>
              <a:t>merge</a:t>
            </a:r>
            <a:r>
              <a:rPr lang="fr-FR" dirty="0"/>
              <a:t>.</a:t>
            </a:r>
          </a:p>
          <a:p>
            <a:r>
              <a:rPr lang="fr-FR" dirty="0"/>
              <a:t>Note </a:t>
            </a:r>
            <a:r>
              <a:rPr lang="fr-FR" dirty="0" err="1"/>
              <a:t>that</a:t>
            </a:r>
            <a:r>
              <a:rPr lang="fr-FR" dirty="0"/>
              <a:t> K/π ratio ~ 10%. </a:t>
            </a:r>
          </a:p>
          <a:p>
            <a:r>
              <a:rPr lang="fr-FR" dirty="0"/>
              <a:t>In 7 </a:t>
            </a:r>
            <a:r>
              <a:rPr lang="fr-FR" dirty="0" err="1"/>
              <a:t>TeV</a:t>
            </a:r>
            <a:r>
              <a:rPr lang="fr-FR" dirty="0"/>
              <a:t> 2-track </a:t>
            </a:r>
            <a:r>
              <a:rPr lang="fr-FR" dirty="0" err="1"/>
              <a:t>sample</a:t>
            </a:r>
            <a:r>
              <a:rPr lang="fr-FR" dirty="0"/>
              <a:t> for 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baseline="-25000" dirty="0"/>
              <a:t> </a:t>
            </a:r>
            <a:r>
              <a:rPr lang="fr-FR" dirty="0"/>
              <a:t>&lt; 0.7 </a:t>
            </a:r>
            <a:r>
              <a:rPr lang="fr-FR" dirty="0" err="1"/>
              <a:t>GeV</a:t>
            </a:r>
            <a:r>
              <a:rPr lang="fr-FR" dirty="0"/>
              <a:t> </a:t>
            </a:r>
            <a:r>
              <a:rPr lang="fr-FR" b="1" dirty="0">
                <a:solidFill>
                  <a:srgbClr val="0432FF"/>
                </a:solidFill>
              </a:rPr>
              <a:t>89.4% π+π-</a:t>
            </a:r>
            <a:r>
              <a:rPr lang="fr-FR" dirty="0"/>
              <a:t>, 2.5% K+K-, 0.1% pp, 8% </a:t>
            </a:r>
            <a:r>
              <a:rPr lang="fr-FR" dirty="0" err="1"/>
              <a:t>other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Since</a:t>
            </a:r>
            <a:r>
              <a:rPr lang="fr-FR" dirty="0"/>
              <a:t> π </a:t>
            </a:r>
            <a:r>
              <a:rPr lang="fr-FR" dirty="0" err="1"/>
              <a:t>efficiency</a:t>
            </a:r>
            <a:r>
              <a:rPr lang="fr-FR" dirty="0"/>
              <a:t>/background </a:t>
            </a:r>
            <a:r>
              <a:rPr lang="fr-FR" dirty="0" err="1"/>
              <a:t>changing</a:t>
            </a:r>
            <a:r>
              <a:rPr lang="fr-FR" dirty="0"/>
              <a:t>, all </a:t>
            </a:r>
            <a:r>
              <a:rPr lang="fr-FR" dirty="0" err="1"/>
              <a:t>tracks</a:t>
            </a:r>
            <a:r>
              <a:rPr lang="fr-FR" dirty="0"/>
              <a:t> are </a:t>
            </a:r>
            <a:r>
              <a:rPr lang="fr-FR" dirty="0" err="1"/>
              <a:t>given</a:t>
            </a:r>
            <a:r>
              <a:rPr lang="fr-FR" dirty="0"/>
              <a:t> pion mass, plots </a:t>
            </a:r>
            <a:r>
              <a:rPr lang="fr-FR" dirty="0" err="1"/>
              <a:t>include</a:t>
            </a:r>
            <a:r>
              <a:rPr lang="fr-FR" dirty="0"/>
              <a:t> ~ 10% B/G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C09953E-AD97-C546-8592-9C8B862C3F3E}"/>
              </a:ext>
            </a:extLst>
          </p:cNvPr>
          <p:cNvCxnSpPr>
            <a:cxnSpLocks/>
          </p:cNvCxnSpPr>
          <p:nvPr/>
        </p:nvCxnSpPr>
        <p:spPr>
          <a:xfrm flipH="1">
            <a:off x="1855838" y="4614139"/>
            <a:ext cx="2871020" cy="0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8921D0-9C0C-114A-BF7F-533F361BB5C1}"/>
              </a:ext>
            </a:extLst>
          </p:cNvPr>
          <p:cNvCxnSpPr/>
          <p:nvPr/>
        </p:nvCxnSpPr>
        <p:spPr>
          <a:xfrm>
            <a:off x="6754761" y="5530646"/>
            <a:ext cx="1917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6D669F7A-A4D9-3448-88C9-A37765CB6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990" y="1426199"/>
            <a:ext cx="6799002" cy="345735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3525CF8-F085-7548-A746-5FF9A749E922}"/>
              </a:ext>
            </a:extLst>
          </p:cNvPr>
          <p:cNvCxnSpPr>
            <a:cxnSpLocks/>
          </p:cNvCxnSpPr>
          <p:nvPr/>
        </p:nvCxnSpPr>
        <p:spPr>
          <a:xfrm>
            <a:off x="1902541" y="1625599"/>
            <a:ext cx="0" cy="3062280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D42D8C-CD5E-5048-9B99-0DB3A682FE01}"/>
              </a:ext>
            </a:extLst>
          </p:cNvPr>
          <p:cNvCxnSpPr>
            <a:cxnSpLocks/>
          </p:cNvCxnSpPr>
          <p:nvPr/>
        </p:nvCxnSpPr>
        <p:spPr>
          <a:xfrm flipH="1">
            <a:off x="1902541" y="4720184"/>
            <a:ext cx="2900517" cy="0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356FE63-1603-774A-8CF0-7777FE2C97EB}"/>
              </a:ext>
            </a:extLst>
          </p:cNvPr>
          <p:cNvCxnSpPr/>
          <p:nvPr/>
        </p:nvCxnSpPr>
        <p:spPr>
          <a:xfrm flipV="1">
            <a:off x="4803058" y="4407662"/>
            <a:ext cx="191729" cy="3392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271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8C852F-99AB-D24B-BC0E-842AFF2F3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2460" y="3272219"/>
            <a:ext cx="5781631" cy="28813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7945F6-9182-B649-830E-3D567BEB8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374" y="251142"/>
            <a:ext cx="5471652" cy="27046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DD56A1-0E44-8E40-8CBE-51264D116A34}"/>
              </a:ext>
            </a:extLst>
          </p:cNvPr>
          <p:cNvSpPr txBox="1"/>
          <p:nvPr/>
        </p:nvSpPr>
        <p:spPr>
          <a:xfrm>
            <a:off x="119660" y="177402"/>
            <a:ext cx="300454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7 </a:t>
            </a:r>
            <a:r>
              <a:rPr lang="fr-FR" b="1" dirty="0" err="1">
                <a:solidFill>
                  <a:srgbClr val="FF0000"/>
                </a:solidFill>
              </a:rPr>
              <a:t>TeV</a:t>
            </a:r>
            <a:r>
              <a:rPr lang="fr-FR" b="1" dirty="0">
                <a:solidFill>
                  <a:srgbClr val="FF0000"/>
                </a:solidFill>
              </a:rPr>
              <a:t> final 2-track </a:t>
            </a:r>
            <a:r>
              <a:rPr lang="fr-FR" b="1" dirty="0" err="1">
                <a:solidFill>
                  <a:srgbClr val="FF0000"/>
                </a:solidFill>
              </a:rPr>
              <a:t>sample</a:t>
            </a:r>
            <a:endParaRPr lang="fr-FR" b="1" dirty="0">
              <a:solidFill>
                <a:srgbClr val="FF0000"/>
              </a:solidFill>
            </a:endParaRPr>
          </a:p>
          <a:p>
            <a:r>
              <a:rPr lang="fr-FR" dirty="0" err="1"/>
              <a:t>Left</a:t>
            </a:r>
            <a:r>
              <a:rPr lang="fr-FR" dirty="0"/>
              <a:t> plots: </a:t>
            </a:r>
            <a:r>
              <a:rPr lang="fr-FR" dirty="0" err="1"/>
              <a:t>linear</a:t>
            </a:r>
            <a:r>
              <a:rPr lang="fr-FR" dirty="0"/>
              <a:t>, Right :log</a:t>
            </a:r>
          </a:p>
          <a:p>
            <a:endParaRPr lang="fr-FR" dirty="0"/>
          </a:p>
          <a:p>
            <a:r>
              <a:rPr lang="fr-FR" sz="1600" dirty="0" err="1">
                <a:solidFill>
                  <a:srgbClr val="0432FF"/>
                </a:solidFill>
              </a:rPr>
              <a:t>Comparison</a:t>
            </a:r>
            <a:r>
              <a:rPr lang="fr-FR" sz="1600" dirty="0">
                <a:solidFill>
                  <a:srgbClr val="0432FF"/>
                </a:solidFill>
              </a:rPr>
              <a:t> to </a:t>
            </a:r>
            <a:r>
              <a:rPr lang="fr-FR" sz="1600" dirty="0" err="1">
                <a:solidFill>
                  <a:srgbClr val="0432FF"/>
                </a:solidFill>
              </a:rPr>
              <a:t>event</a:t>
            </a:r>
            <a:r>
              <a:rPr lang="fr-FR" sz="1600" dirty="0">
                <a:solidFill>
                  <a:srgbClr val="0432FF"/>
                </a:solidFill>
              </a:rPr>
              <a:t> </a:t>
            </a:r>
            <a:r>
              <a:rPr lang="fr-FR" sz="1600" dirty="0" err="1">
                <a:solidFill>
                  <a:srgbClr val="0432FF"/>
                </a:solidFill>
              </a:rPr>
              <a:t>generators</a:t>
            </a:r>
            <a:endParaRPr lang="fr-FR" sz="1600" dirty="0">
              <a:solidFill>
                <a:srgbClr val="0432FF"/>
              </a:solidFill>
            </a:endParaRPr>
          </a:p>
          <a:p>
            <a:r>
              <a:rPr lang="fr-FR" sz="1600" dirty="0"/>
              <a:t>+ GEANT4 detector simulation</a:t>
            </a:r>
          </a:p>
          <a:p>
            <a:r>
              <a:rPr lang="fr-FR" sz="1600" dirty="0">
                <a:solidFill>
                  <a:srgbClr val="0432FF"/>
                </a:solidFill>
              </a:rPr>
              <a:t>PYTHIA 8 MBR DPE</a:t>
            </a:r>
          </a:p>
          <a:p>
            <a:r>
              <a:rPr lang="fr-FR" sz="1600" dirty="0">
                <a:solidFill>
                  <a:srgbClr val="0432FF"/>
                </a:solidFill>
              </a:rPr>
              <a:t>STARLIGHT (𝜌 – </a:t>
            </a:r>
            <a:r>
              <a:rPr lang="fr-FR" sz="1600" dirty="0" err="1">
                <a:solidFill>
                  <a:srgbClr val="0432FF"/>
                </a:solidFill>
              </a:rPr>
              <a:t>photoproduction</a:t>
            </a:r>
            <a:r>
              <a:rPr lang="fr-FR" sz="1600" dirty="0">
                <a:solidFill>
                  <a:srgbClr val="0432FF"/>
                </a:solidFill>
              </a:rPr>
              <a:t>)</a:t>
            </a:r>
          </a:p>
          <a:p>
            <a:r>
              <a:rPr lang="fr-FR" sz="1600" dirty="0"/>
              <a:t>- Minor contribution</a:t>
            </a:r>
          </a:p>
          <a:p>
            <a:r>
              <a:rPr lang="fr-FR" sz="1600" dirty="0">
                <a:solidFill>
                  <a:srgbClr val="0432FF"/>
                </a:solidFill>
              </a:rPr>
              <a:t>DIME + STARLIGHT (2 F.F.)</a:t>
            </a:r>
          </a:p>
          <a:p>
            <a:endParaRPr lang="fr-FR" dirty="0"/>
          </a:p>
          <a:p>
            <a:r>
              <a:rPr lang="fr-FR" dirty="0" err="1"/>
              <a:t>True</a:t>
            </a:r>
            <a:r>
              <a:rPr lang="fr-FR" dirty="0"/>
              <a:t> </a:t>
            </a:r>
            <a:r>
              <a:rPr lang="fr-FR" dirty="0" err="1"/>
              <a:t>rapidity</a:t>
            </a:r>
            <a:r>
              <a:rPr lang="fr-FR" dirty="0"/>
              <a:t> (</a:t>
            </a:r>
            <a:r>
              <a:rPr lang="fr-FR" dirty="0" err="1"/>
              <a:t>assuming</a:t>
            </a:r>
            <a:r>
              <a:rPr lang="fr-FR" dirty="0"/>
              <a:t> pions)</a:t>
            </a:r>
          </a:p>
          <a:p>
            <a:r>
              <a:rPr lang="fr-FR" dirty="0"/>
              <a:t>of pair.</a:t>
            </a:r>
          </a:p>
          <a:p>
            <a:r>
              <a:rPr lang="fr-FR" dirty="0"/>
              <a:t>Drop at |y| = 2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acceptance</a:t>
            </a:r>
            <a:endParaRPr lang="fr-FR" dirty="0"/>
          </a:p>
          <a:p>
            <a:r>
              <a:rPr lang="fr-FR" dirty="0"/>
              <a:t>(</a:t>
            </a:r>
            <a:r>
              <a:rPr lang="fr-FR" dirty="0" err="1"/>
              <a:t>tracks</a:t>
            </a:r>
            <a:r>
              <a:rPr lang="fr-FR" dirty="0"/>
              <a:t> have |y| &lt; 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856ACC-D00E-B843-AF24-5026AA485661}"/>
              </a:ext>
            </a:extLst>
          </p:cNvPr>
          <p:cNvSpPr txBox="1"/>
          <p:nvPr/>
        </p:nvSpPr>
        <p:spPr>
          <a:xfrm>
            <a:off x="457200" y="4267149"/>
            <a:ext cx="2624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Transverse </a:t>
            </a:r>
            <a:r>
              <a:rPr lang="fr-FR" dirty="0" err="1"/>
              <a:t>momentum</a:t>
            </a:r>
            <a:r>
              <a:rPr lang="fr-FR" dirty="0"/>
              <a:t> 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endParaRPr lang="fr-FR" baseline="-25000" dirty="0"/>
          </a:p>
          <a:p>
            <a:r>
              <a:rPr lang="fr-FR" dirty="0"/>
              <a:t>of single pions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E69E9D-C1FC-2E45-BA90-1ED690DADF7C}"/>
              </a:ext>
            </a:extLst>
          </p:cNvPr>
          <p:cNvSpPr txBox="1"/>
          <p:nvPr/>
        </p:nvSpPr>
        <p:spPr>
          <a:xfrm>
            <a:off x="218570" y="5151847"/>
            <a:ext cx="321780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Data are </a:t>
            </a:r>
            <a:r>
              <a:rPr lang="fr-FR" dirty="0" err="1">
                <a:solidFill>
                  <a:srgbClr val="FF0000"/>
                </a:solidFill>
              </a:rPr>
              <a:t>higher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predictions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>
                <a:solidFill>
                  <a:srgbClr val="FF0000"/>
                </a:solidFill>
              </a:rPr>
              <a:t>but </a:t>
            </a:r>
            <a:r>
              <a:rPr lang="fr-FR" dirty="0" err="1">
                <a:solidFill>
                  <a:srgbClr val="FF0000"/>
                </a:solidFill>
              </a:rPr>
              <a:t>include</a:t>
            </a:r>
            <a:r>
              <a:rPr lang="fr-FR" dirty="0">
                <a:solidFill>
                  <a:srgbClr val="FF0000"/>
                </a:solidFill>
              </a:rPr>
              <a:t> p* dissociation,</a:t>
            </a:r>
          </a:p>
          <a:p>
            <a:r>
              <a:rPr lang="fr-FR" dirty="0" err="1">
                <a:solidFill>
                  <a:srgbClr val="FF0000"/>
                </a:solidFill>
              </a:rPr>
              <a:t>generators</a:t>
            </a:r>
            <a:r>
              <a:rPr lang="fr-FR" dirty="0">
                <a:solidFill>
                  <a:srgbClr val="FF0000"/>
                </a:solidFill>
              </a:rPr>
              <a:t> do not.</a:t>
            </a:r>
          </a:p>
        </p:txBody>
      </p:sp>
    </p:spTree>
    <p:extLst>
      <p:ext uri="{BB962C8B-B14F-4D97-AF65-F5344CB8AC3E}">
        <p14:creationId xmlns:p14="http://schemas.microsoft.com/office/powerpoint/2010/main" val="3872181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A262-EDE2-7743-BB26-78C9573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3A8-762B-B749-80EE-D87C7C6481B1}" type="datetime1">
              <a:rPr lang="fr-FR" smtClean="0"/>
              <a:t>26/08/2019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1ACE-CCAC-0344-B076-B868699C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CMS+TOTEM Diffraction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51695-05B0-394C-AFB6-533F6D4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EB818E-B8EE-0F45-8F02-BC6729CE0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79" y="1063778"/>
            <a:ext cx="8390521" cy="40815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4B30A9-FC32-4947-BBDD-4E226C346587}"/>
              </a:ext>
            </a:extLst>
          </p:cNvPr>
          <p:cNvSpPr txBox="1"/>
          <p:nvPr/>
        </p:nvSpPr>
        <p:spPr>
          <a:xfrm>
            <a:off x="634181" y="486697"/>
            <a:ext cx="661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baseline="-25000" dirty="0"/>
              <a:t> </a:t>
            </a:r>
            <a:r>
              <a:rPr lang="fr-FR" dirty="0"/>
              <a:t>distribution of central π+ π- pair : </a:t>
            </a:r>
            <a:r>
              <a:rPr lang="fr-FR" dirty="0" err="1"/>
              <a:t>linear</a:t>
            </a:r>
            <a:r>
              <a:rPr lang="fr-FR" dirty="0"/>
              <a:t> </a:t>
            </a:r>
            <a:r>
              <a:rPr lang="fr-FR" dirty="0" err="1"/>
              <a:t>scale</a:t>
            </a:r>
            <a:r>
              <a:rPr lang="fr-FR" dirty="0"/>
              <a:t> (</a:t>
            </a:r>
            <a:r>
              <a:rPr lang="fr-FR" dirty="0" err="1"/>
              <a:t>Left</a:t>
            </a:r>
            <a:r>
              <a:rPr lang="fr-FR" dirty="0"/>
              <a:t>) and log (Right)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BEB5DF-D7C4-9E4E-94C0-CBCEC39F8D4B}"/>
              </a:ext>
            </a:extLst>
          </p:cNvPr>
          <p:cNvSpPr txBox="1"/>
          <p:nvPr/>
        </p:nvSpPr>
        <p:spPr>
          <a:xfrm>
            <a:off x="1012329" y="5351146"/>
            <a:ext cx="58569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Phase-</a:t>
            </a:r>
            <a:r>
              <a:rPr lang="fr-FR" dirty="0" err="1"/>
              <a:t>space</a:t>
            </a:r>
            <a:r>
              <a:rPr lang="fr-FR" dirty="0"/>
              <a:t> </a:t>
            </a:r>
            <a:r>
              <a:rPr lang="fr-FR" dirty="0" err="1"/>
              <a:t>rise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dirty="0"/>
              <a:t> = 0 (</a:t>
            </a:r>
            <a:r>
              <a:rPr lang="fr-FR" dirty="0" err="1"/>
              <a:t>including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of </a:t>
            </a:r>
            <a:r>
              <a:rPr lang="fr-FR" dirty="0" err="1"/>
              <a:t>forward</a:t>
            </a:r>
            <a:r>
              <a:rPr lang="fr-FR" dirty="0"/>
              <a:t> p/p*)</a:t>
            </a:r>
          </a:p>
          <a:p>
            <a:r>
              <a:rPr lang="fr-FR" dirty="0" err="1"/>
              <a:t>Shapes</a:t>
            </a:r>
            <a:r>
              <a:rPr lang="fr-FR" dirty="0"/>
              <a:t> in </a:t>
            </a:r>
            <a:r>
              <a:rPr lang="fr-FR" dirty="0" err="1"/>
              <a:t>reasonable</a:t>
            </a:r>
            <a:r>
              <a:rPr lang="fr-FR" dirty="0"/>
              <a:t> agreement </a:t>
            </a:r>
            <a:r>
              <a:rPr lang="fr-FR" dirty="0" err="1"/>
              <a:t>with</a:t>
            </a:r>
            <a:r>
              <a:rPr lang="fr-FR" dirty="0"/>
              <a:t> expectation.</a:t>
            </a:r>
          </a:p>
          <a:p>
            <a:r>
              <a:rPr lang="fr-FR" dirty="0" err="1"/>
              <a:t>Photoproduction</a:t>
            </a:r>
            <a:r>
              <a:rPr lang="fr-FR" dirty="0"/>
              <a:t> (STARLIGHT) </a:t>
            </a:r>
            <a:r>
              <a:rPr lang="fr-FR" dirty="0" err="1"/>
              <a:t>only</a:t>
            </a:r>
            <a:r>
              <a:rPr lang="fr-FR" dirty="0"/>
              <a:t> at </a:t>
            </a:r>
            <a:r>
              <a:rPr lang="fr-FR" dirty="0" err="1"/>
              <a:t>small</a:t>
            </a:r>
            <a:r>
              <a:rPr lang="fr-FR" dirty="0"/>
              <a:t> 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baseline="-25000" dirty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9453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4455</TotalTime>
  <Words>2883</Words>
  <Application>Microsoft Macintosh PowerPoint</Application>
  <PresentationFormat>On-screen Show (4:3)</PresentationFormat>
  <Paragraphs>407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Apple Chancery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Albrow</dc:creator>
  <cp:lastModifiedBy>Michael Albrow</cp:lastModifiedBy>
  <cp:revision>258</cp:revision>
  <cp:lastPrinted>2015-10-12T15:15:34Z</cp:lastPrinted>
  <dcterms:created xsi:type="dcterms:W3CDTF">2015-09-22T12:50:48Z</dcterms:created>
  <dcterms:modified xsi:type="dcterms:W3CDTF">2019-08-26T11:13:10Z</dcterms:modified>
</cp:coreProperties>
</file>