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3" r:id="rId3"/>
    <p:sldId id="455" r:id="rId4"/>
    <p:sldId id="445" r:id="rId5"/>
    <p:sldId id="444" r:id="rId6"/>
    <p:sldId id="465" r:id="rId7"/>
    <p:sldId id="466" r:id="rId8"/>
    <p:sldId id="467" r:id="rId9"/>
    <p:sldId id="468" r:id="rId10"/>
    <p:sldId id="469" r:id="rId11"/>
    <p:sldId id="470" r:id="rId12"/>
  </p:sldIdLst>
  <p:sldSz cx="9144000" cy="6858000" type="screen4x3"/>
  <p:notesSz cx="7099300" cy="10234613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itle" id="{47311C8B-C804-4165-9EAF-97246E933A87}">
          <p14:sldIdLst>
            <p14:sldId id="256"/>
            <p14:sldId id="413"/>
            <p14:sldId id="455"/>
          </p14:sldIdLst>
        </p14:section>
        <p14:section name="Introduction" id="{D5EF1C05-D483-447E-AC55-64FD5FB710E9}">
          <p14:sldIdLst>
            <p14:sldId id="445"/>
            <p14:sldId id="444"/>
            <p14:sldId id="465"/>
            <p14:sldId id="466"/>
            <p14:sldId id="467"/>
            <p14:sldId id="468"/>
            <p14:sldId id="469"/>
          </p14:sldIdLst>
        </p14:section>
        <p14:section name="Results" id="{C915E2E3-A2D4-4959-827D-60BF4B5B694C}">
          <p14:sldIdLst>
            <p14:sldId id="470"/>
          </p14:sldIdLst>
        </p14:section>
        <p14:section name="Thank you!" id="{AAAE01C4-8065-4475-8A2E-5E00175A47BA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0000"/>
    <a:srgbClr val="000000"/>
    <a:srgbClr val="385D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Közepesen sötét stílus 2 – 5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798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293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080520" cy="51120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compatLnSpc="1"/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/>
            </a:pPr>
            <a:endParaRPr lang="hu-HU" sz="1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3" name="Dátum helye 2"/>
          <p:cNvSpPr txBox="1">
            <a:spLocks noGrp="1"/>
          </p:cNvSpPr>
          <p:nvPr>
            <p:ph type="dt" sz="quarter" idx="1"/>
          </p:nvPr>
        </p:nvSpPr>
        <p:spPr>
          <a:xfrm>
            <a:off x="4018320" y="0"/>
            <a:ext cx="3080520" cy="51120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compatLnSpc="1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/>
            </a:pPr>
            <a:fld id="{389DC73A-65FC-4DC7-9880-A0BCA7F38A36}" type="datetimeFigureOut">
              <a:t>2019. 08. 30.</a:t>
            </a:fld>
            <a:endParaRPr lang="hu-HU" sz="1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4" name="Élőláb helye 3"/>
          <p:cNvSpPr txBox="1">
            <a:spLocks noGrp="1"/>
          </p:cNvSpPr>
          <p:nvPr>
            <p:ph type="ftr" sz="quarter" idx="2"/>
          </p:nvPr>
        </p:nvSpPr>
        <p:spPr>
          <a:xfrm>
            <a:off x="0" y="9723240"/>
            <a:ext cx="3080520" cy="51120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="b" compatLnSpc="1"/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/>
            </a:pPr>
            <a:endParaRPr lang="hu-HU" sz="1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5" name="Dia számának helye 4"/>
          <p:cNvSpPr txBox="1">
            <a:spLocks noGrp="1"/>
          </p:cNvSpPr>
          <p:nvPr>
            <p:ph type="sldNum" sz="quarter" idx="3"/>
          </p:nvPr>
        </p:nvSpPr>
        <p:spPr>
          <a:xfrm>
            <a:off x="4018320" y="9723240"/>
            <a:ext cx="3080520" cy="51120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="b" compatLnSpc="1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/>
            </a:pPr>
            <a:fld id="{7066AFAC-24ED-4B1A-B4CB-B719CDDB8C6E}" type="slidenum">
              <a:t>‹#›</a:t>
            </a:fld>
            <a:endParaRPr lang="hu-HU" sz="1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4529861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>
            <a:spLocks noMove="1" noResize="1"/>
          </p:cNvSpPr>
          <p:nvPr/>
        </p:nvSpPr>
        <p:spPr>
          <a:xfrm>
            <a:off x="0" y="0"/>
            <a:ext cx="7099200" cy="10234800"/>
          </a:xfrm>
          <a:prstGeom prst="rect">
            <a:avLst/>
          </a:prstGeom>
          <a:solidFill>
            <a:srgbClr val="FFFFFF"/>
          </a:solidFill>
          <a:ln>
            <a:noFill/>
            <a:prstDash val="solid"/>
          </a:ln>
        </p:spPr>
        <p:txBody>
          <a:bodyPr vert="horz" lIns="0" tIns="0" rIns="0" bIns="0" anchor="ctr" anchorCtr="1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Szabadkézi sokszög 2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Szabadkézi sokszög 3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zabadkézi sokszög 4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6" name="Szabadkézi sokszög 5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7" name="Szabadkézi sokszög 6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8" name="Szabadkézi sokszög 7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9" name="Szabadkézi sokszög 8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0" name="Szabadkézi sokszög 9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1" name="Szabadkézi sokszög 10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2" name="Szabadkézi sokszög 11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3" name="Szabadkézi sokszög 12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4" name="Szabadkézi sokszög 13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5" name="Szabadkézi sokszög 14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6" name="Szabadkézi sokszög 15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7" name="Szabadkézi sokszög 16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8" name="Szabadkézi sokszög 17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9" name="Szabadkézi sokszög 18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>
              <a:alpha val="30000"/>
            </a:srgbClr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20" name="Szabadkézi sokszög 19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>
              <a:alpha val="30000"/>
            </a:srgbClr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21" name="Szabadkézi sokszög 20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>
              <a:alpha val="30000"/>
            </a:srgbClr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22" name="Szabadkézi sokszög 21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>
              <a:alpha val="30000"/>
            </a:srgbClr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23" name="Szabadkézi sokszög 22"/>
          <p:cNvSpPr/>
          <p:nvPr/>
        </p:nvSpPr>
        <p:spPr>
          <a:xfrm>
            <a:off x="0" y="339840"/>
            <a:ext cx="33288120" cy="249663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24" name="Jegyzetek helye 23"/>
          <p:cNvSpPr txBox="1">
            <a:spLocks noGrp="1"/>
          </p:cNvSpPr>
          <p:nvPr>
            <p:ph type="body" sz="quarter" idx="3"/>
          </p:nvPr>
        </p:nvSpPr>
        <p:spPr>
          <a:xfrm>
            <a:off x="522000" y="4830480"/>
            <a:ext cx="6041879" cy="452304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compatLnSpc="1"/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  <p:sp>
        <p:nvSpPr>
          <p:cNvPr id="25" name="Diakép helye 24"/>
          <p:cNvSpPr>
            <a:spLocks noGrp="1" noRot="1" noChangeAspect="1"/>
          </p:cNvSpPr>
          <p:nvPr>
            <p:ph type="sldImg" idx="2"/>
          </p:nvPr>
        </p:nvSpPr>
        <p:spPr>
          <a:xfrm>
            <a:off x="990360" y="777600"/>
            <a:ext cx="5095800" cy="3816720"/>
          </a:xfrm>
          <a:prstGeom prst="rect">
            <a:avLst/>
          </a:prstGeom>
          <a:noFill/>
          <a:ln>
            <a:noFill/>
            <a:prstDash val="solid"/>
          </a:ln>
        </p:spPr>
      </p:sp>
    </p:spTree>
    <p:extLst>
      <p:ext uri="{BB962C8B-B14F-4D97-AF65-F5344CB8AC3E}">
        <p14:creationId xmlns:p14="http://schemas.microsoft.com/office/powerpoint/2010/main" val="33053818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indent="0" algn="l" rtl="0" hangingPunct="0">
      <a:lnSpc>
        <a:spcPct val="100000"/>
      </a:lnSpc>
      <a:spcBef>
        <a:spcPts val="448"/>
      </a:spcBef>
      <a:spcAft>
        <a:spcPts val="0"/>
      </a:spcAft>
      <a:tabLst>
        <a:tab pos="0" algn="l"/>
        <a:tab pos="457200" algn="l"/>
        <a:tab pos="914400" algn="l"/>
        <a:tab pos="1371599" algn="l"/>
        <a:tab pos="1828800" algn="l"/>
        <a:tab pos="2286000" algn="l"/>
        <a:tab pos="2743199" algn="l"/>
        <a:tab pos="3200400" algn="l"/>
        <a:tab pos="3657600" algn="l"/>
        <a:tab pos="4114800" algn="l"/>
        <a:tab pos="4572000" algn="l"/>
        <a:tab pos="5029200" algn="l"/>
        <a:tab pos="5486399" algn="l"/>
        <a:tab pos="5943600" algn="l"/>
        <a:tab pos="6400799" algn="l"/>
        <a:tab pos="6858000" algn="l"/>
        <a:tab pos="7315200" algn="l"/>
        <a:tab pos="7772400" algn="l"/>
        <a:tab pos="8229600" algn="l"/>
        <a:tab pos="8686800" algn="l"/>
        <a:tab pos="9144000" algn="l"/>
      </a:tabLst>
      <a:defRPr lang="hu-HU" sz="1200" b="0" i="0" u="none" strike="noStrike" baseline="0">
        <a:ln>
          <a:noFill/>
        </a:ln>
        <a:solidFill>
          <a:srgbClr val="000000"/>
        </a:solidFill>
        <a:latin typeface="Times New Roman" pitchFamily="18"/>
        <a:ea typeface="MS Gothic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990719" y="768240"/>
            <a:ext cx="5116320" cy="38372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709560" y="4862160"/>
            <a:ext cx="5680079" cy="271401"/>
          </a:xfrm>
        </p:spPr>
        <p:txBody>
          <a:bodyPr wrap="square" lIns="95040" tIns="47520" rIns="95040" bIns="47520" anchor="t" anchorCtr="0"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lvl="0" hangingPunct="1">
              <a:lnSpc>
                <a:spcPct val="95000"/>
              </a:lnSpc>
              <a:buNone/>
            </a:pPr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9937825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710661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iakép helye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4588" y="695325"/>
            <a:ext cx="4548187" cy="3409950"/>
          </a:xfrm>
          <a:ln/>
        </p:spPr>
      </p:sp>
      <p:sp>
        <p:nvSpPr>
          <p:cNvPr id="16387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 smtClean="0"/>
          </a:p>
        </p:txBody>
      </p:sp>
      <p:sp>
        <p:nvSpPr>
          <p:cNvPr id="16388" name="Dia számának helye 3"/>
          <p:cNvSpPr>
            <a:spLocks noGrp="1"/>
          </p:cNvSpPr>
          <p:nvPr>
            <p:ph type="sldNum" sz="quarter" idx="5"/>
          </p:nvPr>
        </p:nvSpPr>
        <p:spPr>
          <a:xfrm>
            <a:off x="3884464" y="8685382"/>
            <a:ext cx="2972004" cy="457200"/>
          </a:xfrm>
          <a:prstGeom prst="rect">
            <a:avLst/>
          </a:prstGeom>
          <a:noFill/>
        </p:spPr>
        <p:txBody>
          <a:bodyPr/>
          <a:lstStyle/>
          <a:p>
            <a:fld id="{36A61896-73AD-4BF3-9D1B-350C8ECBA130}" type="slidenum">
              <a:rPr lang="en-US" smtClean="0"/>
              <a:pPr/>
              <a:t>2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1647099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iakép helye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4588" y="695325"/>
            <a:ext cx="4548187" cy="3409950"/>
          </a:xfrm>
          <a:ln/>
        </p:spPr>
      </p:sp>
      <p:sp>
        <p:nvSpPr>
          <p:cNvPr id="16387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 smtClean="0"/>
          </a:p>
        </p:txBody>
      </p:sp>
      <p:sp>
        <p:nvSpPr>
          <p:cNvPr id="16388" name="Dia számának helye 3"/>
          <p:cNvSpPr>
            <a:spLocks noGrp="1"/>
          </p:cNvSpPr>
          <p:nvPr>
            <p:ph type="sldNum" sz="quarter" idx="5"/>
          </p:nvPr>
        </p:nvSpPr>
        <p:spPr>
          <a:xfrm>
            <a:off x="3884464" y="8685382"/>
            <a:ext cx="2972004" cy="457200"/>
          </a:xfrm>
          <a:prstGeom prst="rect">
            <a:avLst/>
          </a:prstGeom>
          <a:noFill/>
        </p:spPr>
        <p:txBody>
          <a:bodyPr/>
          <a:lstStyle/>
          <a:p>
            <a:fld id="{36A61896-73AD-4BF3-9D1B-350C8ECBA130}" type="slidenum">
              <a:rPr lang="en-US" smtClean="0"/>
              <a:pPr/>
              <a:t>3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8131826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539775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776183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73052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6416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113518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213463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buFontTx/>
              <a:buNone/>
              <a:defRPr/>
            </a:lvl1pPr>
          </a:lstStyle>
          <a:p>
            <a:r>
              <a:rPr lang="hu-HU" dirty="0" smtClean="0"/>
              <a:t>Mintacím szerkesztése</a:t>
            </a:r>
            <a:endParaRPr lang="hu-HU" dirty="0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49090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70540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865938" y="-25400"/>
            <a:ext cx="2287587" cy="5459413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0" y="-25400"/>
            <a:ext cx="6713538" cy="5459413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77360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84971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</p:spTree>
    <p:extLst>
      <p:ext uri="{BB962C8B-B14F-4D97-AF65-F5344CB8AC3E}">
        <p14:creationId xmlns:p14="http://schemas.microsoft.com/office/powerpoint/2010/main" val="3872270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539750" y="908050"/>
            <a:ext cx="36798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371975" y="908050"/>
            <a:ext cx="36798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39553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28052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buFontTx/>
              <a:buNone/>
              <a:defRPr/>
            </a:lvl1pPr>
          </a:lstStyle>
          <a:p>
            <a:r>
              <a:rPr lang="hu-HU" dirty="0" smtClean="0"/>
              <a:t>Mintacím szerkesztése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093337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5221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</p:spTree>
    <p:extLst>
      <p:ext uri="{BB962C8B-B14F-4D97-AF65-F5344CB8AC3E}">
        <p14:creationId xmlns:p14="http://schemas.microsoft.com/office/powerpoint/2010/main" val="1414642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</p:spTree>
    <p:extLst>
      <p:ext uri="{BB962C8B-B14F-4D97-AF65-F5344CB8AC3E}">
        <p14:creationId xmlns:p14="http://schemas.microsoft.com/office/powerpoint/2010/main" val="850814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50000">
              <a:srgbClr val="0000CC"/>
            </a:gs>
            <a:gs pos="100000">
              <a:srgbClr val="000000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gyenes összekötő 1"/>
          <p:cNvSpPr/>
          <p:nvPr/>
        </p:nvSpPr>
        <p:spPr>
          <a:xfrm>
            <a:off x="0" y="685799"/>
            <a:ext cx="9144000" cy="1440"/>
          </a:xfrm>
          <a:prstGeom prst="line">
            <a:avLst/>
          </a:prstGeom>
          <a:noFill/>
          <a:ln w="18360">
            <a:solidFill>
              <a:srgbClr val="FFFFFF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Szabadkézi sokszög 2"/>
          <p:cNvSpPr/>
          <p:nvPr/>
        </p:nvSpPr>
        <p:spPr>
          <a:xfrm>
            <a:off x="31680" y="3046320"/>
            <a:ext cx="9144000" cy="1800"/>
          </a:xfrm>
          <a:custGeom>
            <a:avLst>
              <a:gd name="f0" fmla="val 108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Szabadkézi sokszög 3"/>
          <p:cNvSpPr/>
          <p:nvPr/>
        </p:nvSpPr>
        <p:spPr>
          <a:xfrm>
            <a:off x="0" y="3200400"/>
            <a:ext cx="9144000" cy="1440"/>
          </a:xfrm>
          <a:custGeom>
            <a:avLst>
              <a:gd name="f0" fmla="val 108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grpSp>
        <p:nvGrpSpPr>
          <p:cNvPr id="5" name="Csoportba foglalás 4"/>
          <p:cNvGrpSpPr/>
          <p:nvPr/>
        </p:nvGrpSpPr>
        <p:grpSpPr>
          <a:xfrm>
            <a:off x="2139840" y="2987640"/>
            <a:ext cx="4854600" cy="885960"/>
            <a:chOff x="2139840" y="2987640"/>
            <a:chExt cx="4854600" cy="885960"/>
          </a:xfrm>
        </p:grpSpPr>
        <p:sp>
          <p:nvSpPr>
            <p:cNvPr id="6" name="Szabadkézi sokszög 5"/>
            <p:cNvSpPr/>
            <p:nvPr/>
          </p:nvSpPr>
          <p:spPr>
            <a:xfrm>
              <a:off x="2139840" y="2987640"/>
              <a:ext cx="3125880" cy="1800"/>
            </a:xfrm>
            <a:custGeom>
              <a:avLst>
                <a:gd name="f0" fmla="val 10800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grpSp>
          <p:nvGrpSpPr>
            <p:cNvPr id="7" name="Csoportba foglalás 6"/>
            <p:cNvGrpSpPr/>
            <p:nvPr/>
          </p:nvGrpSpPr>
          <p:grpSpPr>
            <a:xfrm>
              <a:off x="2139840" y="2987640"/>
              <a:ext cx="4854600" cy="885960"/>
              <a:chOff x="2139840" y="2987640"/>
              <a:chExt cx="4854600" cy="885960"/>
            </a:xfrm>
          </p:grpSpPr>
          <p:sp>
            <p:nvSpPr>
              <p:cNvPr id="8" name="Szabadkézi sokszög 7"/>
              <p:cNvSpPr/>
              <p:nvPr/>
            </p:nvSpPr>
            <p:spPr>
              <a:xfrm>
                <a:off x="2139840" y="2987640"/>
                <a:ext cx="4854600" cy="857159"/>
              </a:xfrm>
              <a:custGeom>
                <a:avLst>
                  <a:gd name="f0" fmla="val 40"/>
                </a:avLst>
                <a:gdLst>
                  <a:gd name="f1" fmla="val 10800000"/>
                  <a:gd name="f2" fmla="val 5400000"/>
                  <a:gd name="f3" fmla="val 16200000"/>
                  <a:gd name="f4" fmla="val w"/>
                  <a:gd name="f5" fmla="val h"/>
                  <a:gd name="f6" fmla="val ss"/>
                  <a:gd name="f7" fmla="val 0"/>
                  <a:gd name="f8" fmla="*/ 5419351 1 1725033"/>
                  <a:gd name="f9" fmla="val 45"/>
                  <a:gd name="f10" fmla="val 10800"/>
                  <a:gd name="f11" fmla="val -2147483647"/>
                  <a:gd name="f12" fmla="val 2147483647"/>
                  <a:gd name="f13" fmla="abs f4"/>
                  <a:gd name="f14" fmla="abs f5"/>
                  <a:gd name="f15" fmla="abs f6"/>
                  <a:gd name="f16" fmla="*/ f8 1 180"/>
                  <a:gd name="f17" fmla="pin 0 f0 10800"/>
                  <a:gd name="f18" fmla="+- 0 0 f2"/>
                  <a:gd name="f19" fmla="?: f13 f4 1"/>
                  <a:gd name="f20" fmla="?: f14 f5 1"/>
                  <a:gd name="f21" fmla="?: f15 f6 1"/>
                  <a:gd name="f22" fmla="*/ f9 f16 1"/>
                  <a:gd name="f23" fmla="+- f7 f17 0"/>
                  <a:gd name="f24" fmla="*/ f19 1 21600"/>
                  <a:gd name="f25" fmla="*/ f20 1 21600"/>
                  <a:gd name="f26" fmla="*/ 21600 f19 1"/>
                  <a:gd name="f27" fmla="*/ 21600 f20 1"/>
                  <a:gd name="f28" fmla="+- 0 0 f22"/>
                  <a:gd name="f29" fmla="min f25 f24"/>
                  <a:gd name="f30" fmla="*/ f26 1 f21"/>
                  <a:gd name="f31" fmla="*/ f27 1 f21"/>
                  <a:gd name="f32" fmla="*/ f28 f1 1"/>
                  <a:gd name="f33" fmla="*/ f32 1 f8"/>
                  <a:gd name="f34" fmla="+- f31 0 f17"/>
                  <a:gd name="f35" fmla="+- f30 0 f17"/>
                  <a:gd name="f36" fmla="*/ f17 f29 1"/>
                  <a:gd name="f37" fmla="*/ f7 f29 1"/>
                  <a:gd name="f38" fmla="*/ f23 f29 1"/>
                  <a:gd name="f39" fmla="*/ f31 f29 1"/>
                  <a:gd name="f40" fmla="*/ f30 f29 1"/>
                  <a:gd name="f41" fmla="+- f33 0 f2"/>
                  <a:gd name="f42" fmla="+- f37 0 f38"/>
                  <a:gd name="f43" fmla="+- f38 0 f37"/>
                  <a:gd name="f44" fmla="*/ f34 f29 1"/>
                  <a:gd name="f45" fmla="*/ f35 f29 1"/>
                  <a:gd name="f46" fmla="cos 1 f41"/>
                  <a:gd name="f47" fmla="abs f42"/>
                  <a:gd name="f48" fmla="abs f43"/>
                  <a:gd name="f49" fmla="?: f42 f18 f2"/>
                  <a:gd name="f50" fmla="?: f42 f2 f18"/>
                  <a:gd name="f51" fmla="?: f42 f3 f2"/>
                  <a:gd name="f52" fmla="?: f42 f2 f3"/>
                  <a:gd name="f53" fmla="+- f39 0 f44"/>
                  <a:gd name="f54" fmla="?: f43 f18 f2"/>
                  <a:gd name="f55" fmla="?: f43 f2 f18"/>
                  <a:gd name="f56" fmla="+- f40 0 f45"/>
                  <a:gd name="f57" fmla="+- f44 0 f39"/>
                  <a:gd name="f58" fmla="+- f45 0 f40"/>
                  <a:gd name="f59" fmla="?: f42 0 f1"/>
                  <a:gd name="f60" fmla="?: f42 f1 0"/>
                  <a:gd name="f61" fmla="+- 0 0 f46"/>
                  <a:gd name="f62" fmla="?: f42 f52 f51"/>
                  <a:gd name="f63" fmla="?: f42 f51 f52"/>
                  <a:gd name="f64" fmla="?: f43 f50 f49"/>
                  <a:gd name="f65" fmla="abs f53"/>
                  <a:gd name="f66" fmla="?: f53 0 f1"/>
                  <a:gd name="f67" fmla="?: f53 f1 0"/>
                  <a:gd name="f68" fmla="?: f53 f54 f55"/>
                  <a:gd name="f69" fmla="abs f56"/>
                  <a:gd name="f70" fmla="abs f57"/>
                  <a:gd name="f71" fmla="?: f56 f18 f2"/>
                  <a:gd name="f72" fmla="?: f56 f2 f18"/>
                  <a:gd name="f73" fmla="?: f56 f3 f2"/>
                  <a:gd name="f74" fmla="?: f56 f2 f3"/>
                  <a:gd name="f75" fmla="abs f58"/>
                  <a:gd name="f76" fmla="?: f58 f18 f2"/>
                  <a:gd name="f77" fmla="?: f58 f2 f18"/>
                  <a:gd name="f78" fmla="?: f58 f60 f59"/>
                  <a:gd name="f79" fmla="?: f58 f59 f60"/>
                  <a:gd name="f80" fmla="*/ f17 f61 1"/>
                  <a:gd name="f81" fmla="?: f43 f63 f62"/>
                  <a:gd name="f82" fmla="?: f43 f67 f66"/>
                  <a:gd name="f83" fmla="?: f43 f66 f67"/>
                  <a:gd name="f84" fmla="?: f56 f74 f73"/>
                  <a:gd name="f85" fmla="?: f56 f73 f74"/>
                  <a:gd name="f86" fmla="?: f57 f72 f71"/>
                  <a:gd name="f87" fmla="?: f42 f78 f79"/>
                  <a:gd name="f88" fmla="?: f42 f76 f77"/>
                  <a:gd name="f89" fmla="*/ f80 3163 1"/>
                  <a:gd name="f90" fmla="?: f53 f82 f83"/>
                  <a:gd name="f91" fmla="?: f57 f85 f84"/>
                  <a:gd name="f92" fmla="*/ f89 1 7636"/>
                  <a:gd name="f93" fmla="+- f7 f92 0"/>
                  <a:gd name="f94" fmla="+- f30 0 f92"/>
                  <a:gd name="f95" fmla="+- f31 0 f92"/>
                  <a:gd name="f96" fmla="*/ f93 f29 1"/>
                  <a:gd name="f97" fmla="*/ f94 f29 1"/>
                  <a:gd name="f98" fmla="*/ f95 f29 1"/>
                </a:gdLst>
                <a:ahLst>
                  <a:ahXY gdRefX="f0" minX="f7" maxX="f10">
                    <a:pos x="f36" y="f37"/>
                  </a:ahXY>
                </a:ahLst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96" t="f96" r="f97" b="f98"/>
                <a:pathLst>
                  <a:path>
                    <a:moveTo>
                      <a:pt x="f38" y="f37"/>
                    </a:moveTo>
                    <a:arcTo wR="f47" hR="f48" stAng="f81" swAng="f64"/>
                    <a:lnTo>
                      <a:pt x="f37" y="f44"/>
                    </a:lnTo>
                    <a:arcTo wR="f48" hR="f65" stAng="f90" swAng="f68"/>
                    <a:lnTo>
                      <a:pt x="f45" y="f39"/>
                    </a:lnTo>
                    <a:arcTo wR="f69" hR="f70" stAng="f91" swAng="f86"/>
                    <a:lnTo>
                      <a:pt x="f40" y="f38"/>
                    </a:lnTo>
                    <a:arcTo wR="f75" hR="f47" stAng="f87" swAng="f88"/>
                    <a:close/>
                  </a:path>
                </a:pathLst>
              </a:custGeom>
              <a:noFill/>
              <a:ln>
                <a:noFill/>
                <a:prstDash val="solid"/>
              </a:ln>
            </p:spPr>
            <p:txBody>
              <a:bodyPr vert="horz" wrap="none" lIns="90000" tIns="46800" rIns="90000" bIns="46800" anchor="ctr" anchorCtr="0" compatLnSpc="0"/>
              <a:lstStyle/>
              <a:p>
                <a:pPr lvl="0" rtl="0" hangingPunct="0">
                  <a:buNone/>
                  <a:tabLst/>
                </a:pPr>
                <a:endParaRPr lang="hu-HU" sz="2400">
                  <a:latin typeface="Times New Roman" pitchFamily="18"/>
                  <a:ea typeface="Arial Unicode MS" pitchFamily="2"/>
                  <a:cs typeface="Tahoma" pitchFamily="2"/>
                </a:endParaRPr>
              </a:p>
            </p:txBody>
          </p:sp>
          <p:sp>
            <p:nvSpPr>
              <p:cNvPr id="9" name="Szabadkézi sokszög 8"/>
              <p:cNvSpPr/>
              <p:nvPr/>
            </p:nvSpPr>
            <p:spPr>
              <a:xfrm>
                <a:off x="2139840" y="2987640"/>
                <a:ext cx="4854600" cy="885960"/>
              </a:xfrm>
              <a:custGeom>
                <a:avLst/>
                <a:gdLst>
                  <a:gd name="f0" fmla="val 0"/>
                  <a:gd name="f1" fmla="val 21600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l" t="t" r="r" b="b"/>
                <a:pathLst>
                  <a:path w="21600" h="21600">
                    <a:moveTo>
                      <a:pt x="f0" y="f0"/>
                    </a:moveTo>
                    <a:lnTo>
                      <a:pt x="f1" y="f0"/>
                    </a:lnTo>
                    <a:lnTo>
                      <a:pt x="f1" y="f1"/>
                    </a:lnTo>
                    <a:lnTo>
                      <a:pt x="f0" y="f1"/>
                    </a:lnTo>
                    <a:lnTo>
                      <a:pt x="f0" y="f0"/>
                    </a:lnTo>
                    <a:close/>
                  </a:path>
                </a:pathLst>
              </a:custGeom>
              <a:noFill/>
              <a:ln>
                <a:noFill/>
                <a:prstDash val="solid"/>
              </a:ln>
            </p:spPr>
            <p:txBody>
              <a:bodyPr vert="horz" wrap="square" lIns="90000" tIns="46800" rIns="90000" bIns="46800" anchor="t" anchorCtr="0" compatLnSpc="0">
                <a:spAutoFit/>
              </a:bodyPr>
              <a:lstStyle/>
              <a:p>
                <a:pPr marL="0" marR="0" lvl="0" indent="0" rtl="0" hangingPunct="1">
                  <a:buNone/>
                  <a:tabLst/>
                </a:pPr>
                <a:r>
                  <a:rPr lang="en-GB" sz="2400">
                    <a:latin typeface="Times New Roman" pitchFamily="18"/>
                    <a:ea typeface="Arial Unicode MS" pitchFamily="2"/>
                    <a:cs typeface="Tahoma" pitchFamily="2"/>
                  </a:rPr>
                  <a:t>  </a:t>
                </a:r>
                <a:r>
                  <a:rPr lang="en-GB" sz="5200">
                    <a:latin typeface="Times New Roman" pitchFamily="18"/>
                    <a:ea typeface="Arial Unicode MS" pitchFamily="2"/>
                    <a:cs typeface="Tahoma" pitchFamily="2"/>
                  </a:rPr>
                  <a:t> </a:t>
                </a:r>
                <a:r>
                  <a:rPr lang="en-GB" sz="2400">
                    <a:latin typeface="Times New Roman" pitchFamily="18"/>
                    <a:ea typeface="Arial Unicode MS" pitchFamily="2"/>
                    <a:cs typeface="Tahoma" pitchFamily="2"/>
                  </a:rPr>
                  <a:t>                      </a:t>
                </a:r>
              </a:p>
            </p:txBody>
          </p:sp>
        </p:grpSp>
      </p:grpSp>
      <p:sp>
        <p:nvSpPr>
          <p:cNvPr id="11" name="Szabadkézi sokszög 10"/>
          <p:cNvSpPr/>
          <p:nvPr/>
        </p:nvSpPr>
        <p:spPr>
          <a:xfrm>
            <a:off x="0" y="6580440"/>
            <a:ext cx="3702780" cy="277560"/>
          </a:xfrm>
          <a:custGeom>
            <a:avLst>
              <a:gd name="f0" fmla="val 12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4" name="Szabadkézi sokszög 13"/>
          <p:cNvSpPr/>
          <p:nvPr/>
        </p:nvSpPr>
        <p:spPr>
          <a:xfrm>
            <a:off x="8018999" y="6624719"/>
            <a:ext cx="1148760" cy="277560"/>
          </a:xfrm>
          <a:custGeom>
            <a:avLst>
              <a:gd name="f0" fmla="val 12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6" name="Cím helye 15"/>
          <p:cNvSpPr txBox="1">
            <a:spLocks noGrp="1"/>
          </p:cNvSpPr>
          <p:nvPr>
            <p:ph type="title"/>
          </p:nvPr>
        </p:nvSpPr>
        <p:spPr>
          <a:xfrm>
            <a:off x="0" y="-25560"/>
            <a:ext cx="9153360" cy="6354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0" compatLnSpc="1"/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</a:defPPr>
            <a:lvl1pPr lvl="0">
              <a:buClr>
                <a:srgbClr val="FF9900"/>
              </a:buClr>
              <a:buSzPct val="100000"/>
              <a:buFont typeface="Arial Rounded MT Bold" pitchFamily="34"/>
              <a:buChar char="•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/>
            <a:r>
              <a:rPr lang="hu-HU" dirty="0" smtClean="0"/>
              <a:t> Címszöveg </a:t>
            </a:r>
            <a:r>
              <a:rPr lang="hu-HU" dirty="0"/>
              <a:t>formátumának szerkesztése</a:t>
            </a:r>
          </a:p>
        </p:txBody>
      </p:sp>
      <p:sp>
        <p:nvSpPr>
          <p:cNvPr id="17" name="Szöveg helye 16"/>
          <p:cNvSpPr txBox="1">
            <a:spLocks noGrp="1"/>
          </p:cNvSpPr>
          <p:nvPr>
            <p:ph type="body" idx="1"/>
          </p:nvPr>
        </p:nvSpPr>
        <p:spPr>
          <a:xfrm>
            <a:off x="539280" y="907919"/>
            <a:ext cx="7512120" cy="452628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compatLnSpc="1"/>
          <a:lstStyle>
            <a:defPPr marL="311040" marR="0" lvl="0" indent="-311040" algn="l" rtl="0" hangingPunct="1">
              <a:lnSpc>
                <a:spcPct val="97000"/>
              </a:lnSpc>
              <a:spcBef>
                <a:spcPts val="598"/>
              </a:spcBef>
              <a:spcAft>
                <a:spcPts val="0"/>
              </a:spcAft>
              <a:buClr>
                <a:srgbClr val="FFFFFF"/>
              </a:buClr>
              <a:buSzPct val="45000"/>
              <a:buFont typeface="Wingdings" pitchFamily="2"/>
              <a:buNone/>
              <a:tabLst>
                <a:tab pos="311040" algn="l"/>
                <a:tab pos="456840" algn="l"/>
                <a:tab pos="914040" algn="l"/>
                <a:tab pos="1371240" algn="l"/>
                <a:tab pos="1828440" algn="l"/>
                <a:tab pos="2285640" algn="l"/>
                <a:tab pos="2742840" algn="l"/>
                <a:tab pos="3200040" algn="l"/>
                <a:tab pos="3657240" algn="l"/>
                <a:tab pos="4114440" algn="l"/>
                <a:tab pos="4571640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39" algn="l"/>
                <a:tab pos="7772039" algn="l"/>
                <a:tab pos="8229239" algn="l"/>
                <a:tab pos="8686439" algn="l"/>
                <a:tab pos="9143640" algn="l"/>
              </a:tabLst>
              <a:defRPr lang="hu-HU" sz="2400" b="1" i="0" u="none" strike="noStrike" baseline="0">
                <a:ln>
                  <a:noFill/>
                </a:ln>
                <a:solidFill>
                  <a:srgbClr val="FFFFFF"/>
                </a:solidFill>
                <a:latin typeface="Verdana" pitchFamily="34"/>
                <a:ea typeface="Arial" pitchFamily="34"/>
                <a:cs typeface="Arial" pitchFamily="34"/>
              </a:defRPr>
            </a:defPPr>
            <a:lvl1pPr marL="311040" marR="0" lvl="0" indent="-311040" algn="l" rtl="0" hangingPunct="1">
              <a:lnSpc>
                <a:spcPct val="97000"/>
              </a:lnSpc>
              <a:spcBef>
                <a:spcPts val="598"/>
              </a:spcBef>
              <a:spcAft>
                <a:spcPts val="0"/>
              </a:spcAft>
              <a:buClr>
                <a:srgbClr val="FFFFFF"/>
              </a:buClr>
              <a:buSzPct val="45000"/>
              <a:buFont typeface="Wingdings" pitchFamily="2"/>
              <a:buChar char=""/>
              <a:tabLst>
                <a:tab pos="311040" algn="l"/>
                <a:tab pos="456840" algn="l"/>
                <a:tab pos="914040" algn="l"/>
                <a:tab pos="1371240" algn="l"/>
                <a:tab pos="1828440" algn="l"/>
                <a:tab pos="2285640" algn="l"/>
                <a:tab pos="2742840" algn="l"/>
                <a:tab pos="3200040" algn="l"/>
                <a:tab pos="3657240" algn="l"/>
                <a:tab pos="4114440" algn="l"/>
                <a:tab pos="4571640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39" algn="l"/>
                <a:tab pos="7772039" algn="l"/>
                <a:tab pos="8229239" algn="l"/>
                <a:tab pos="8686439" algn="l"/>
                <a:tab pos="9143640" algn="l"/>
              </a:tabLst>
              <a:defRPr lang="hu-HU" sz="2400" b="1" i="0" u="none" strike="noStrike" baseline="0">
                <a:ln>
                  <a:noFill/>
                </a:ln>
                <a:solidFill>
                  <a:srgbClr val="FFFFFF"/>
                </a:solidFill>
                <a:latin typeface="Verdana" pitchFamily="34"/>
                <a:ea typeface="Arial" pitchFamily="34"/>
                <a:cs typeface="Arial" pitchFamily="34"/>
              </a:defRPr>
            </a:lvl1pPr>
            <a:lvl2pPr marL="711000" marR="0" lvl="1" indent="-253800" algn="l" rtl="0" hangingPunct="1">
              <a:lnSpc>
                <a:spcPct val="97000"/>
              </a:lnSpc>
              <a:spcBef>
                <a:spcPts val="499"/>
              </a:spcBef>
              <a:spcAft>
                <a:spcPts val="0"/>
              </a:spcAft>
              <a:buClr>
                <a:srgbClr val="FFFF0D"/>
              </a:buClr>
              <a:buSzPct val="45000"/>
              <a:buFont typeface="Wingdings" pitchFamily="2"/>
              <a:buChar char=""/>
              <a:tabLst>
                <a:tab pos="711000" algn="l"/>
                <a:tab pos="914040" algn="l"/>
                <a:tab pos="1371240" algn="l"/>
                <a:tab pos="1828440" algn="l"/>
                <a:tab pos="2285639" algn="l"/>
                <a:tab pos="2742839" algn="l"/>
                <a:tab pos="3200040" algn="l"/>
                <a:tab pos="3657239" algn="l"/>
                <a:tab pos="4114440" algn="l"/>
                <a:tab pos="4571639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40" algn="l"/>
                <a:tab pos="7772040" algn="l"/>
                <a:tab pos="8229240" algn="l"/>
                <a:tab pos="8686440" algn="l"/>
                <a:tab pos="9143640" algn="l"/>
                <a:tab pos="9600840" algn="l"/>
              </a:tabLst>
              <a:defRPr lang="hu-HU" sz="2000" b="1" i="0" u="none" strike="noStrike" baseline="0">
                <a:ln>
                  <a:noFill/>
                </a:ln>
                <a:solidFill>
                  <a:srgbClr val="FFFF0D"/>
                </a:solidFill>
                <a:latin typeface="Verdana" pitchFamily="34"/>
                <a:ea typeface="Arial" pitchFamily="34"/>
                <a:cs typeface="Arial" pitchFamily="34"/>
              </a:defRPr>
            </a:lvl2pPr>
            <a:lvl3pPr marL="1143000" marR="0" lvl="2" indent="-228600" algn="l" rtl="0" hangingPunct="1">
              <a:lnSpc>
                <a:spcPct val="97000"/>
              </a:lnSpc>
              <a:spcBef>
                <a:spcPts val="448"/>
              </a:spcBef>
              <a:spcAft>
                <a:spcPts val="0"/>
              </a:spcAft>
              <a:buClr>
                <a:srgbClr val="FFCC66"/>
              </a:buClr>
              <a:buSzPct val="45000"/>
              <a:buFont typeface="Wingdings" pitchFamily="2"/>
              <a:buChar char=""/>
              <a:tabLst>
                <a:tab pos="1143000" algn="l"/>
                <a:tab pos="1371600" algn="l"/>
                <a:tab pos="1828799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799" algn="l"/>
                <a:tab pos="9143999" algn="l"/>
                <a:tab pos="9601200" algn="l"/>
                <a:tab pos="10058399" algn="l"/>
              </a:tabLst>
              <a:defRPr lang="hu-HU" sz="1800" b="1" i="0" u="none" strike="noStrike" baseline="0">
                <a:ln>
                  <a:noFill/>
                </a:ln>
                <a:solidFill>
                  <a:srgbClr val="FFCC66"/>
                </a:solidFill>
                <a:latin typeface="Verdana" pitchFamily="34"/>
                <a:ea typeface="Arial" pitchFamily="34"/>
                <a:cs typeface="Arial" pitchFamily="34"/>
              </a:defRPr>
            </a:lvl3pPr>
            <a:lvl4pPr marL="1600199" marR="0" lvl="3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1600200" algn="l"/>
                <a:tab pos="1828800" algn="l"/>
                <a:tab pos="2285999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3999" algn="l"/>
                <a:tab pos="9601199" algn="l"/>
                <a:tab pos="10058400" algn="l"/>
                <a:tab pos="10515599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00"/>
                </a:solidFill>
                <a:latin typeface="Verdana" pitchFamily="34"/>
                <a:ea typeface="Arial" pitchFamily="34"/>
                <a:cs typeface="Arial" pitchFamily="34"/>
              </a:defRPr>
            </a:lvl4pPr>
            <a:lvl5pPr marL="2057400" marR="0" lvl="4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5pPr>
            <a:lvl6pPr marL="2057400" marR="0" lvl="5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6pPr>
            <a:lvl7pPr marL="2057400" marR="0" lvl="6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7pPr>
            <a:lvl8pPr marL="2057400" marR="0" lvl="7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8pPr>
            <a:lvl9pPr marL="2057400" marR="0" lvl="8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9pPr>
          </a:lstStyle>
          <a:p>
            <a:pPr lvl="0"/>
            <a:r>
              <a:rPr lang="hu-HU" dirty="0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hu-HU" dirty="0"/>
          </a:p>
        </p:txBody>
      </p:sp>
      <p:sp>
        <p:nvSpPr>
          <p:cNvPr id="18" name="Szabadkézi sokszög 17"/>
          <p:cNvSpPr/>
          <p:nvPr/>
        </p:nvSpPr>
        <p:spPr>
          <a:xfrm>
            <a:off x="4071960" y="6309320"/>
            <a:ext cx="979560" cy="433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5000" rIns="90000" bIns="45000" anchor="t" anchorCtr="0" compatLnSpc="0"/>
          <a:lstStyle/>
          <a:p>
            <a:pPr marL="0" marR="0" lvl="0" indent="0" algn="ctr" rtl="0" hangingPunct="0">
              <a:lnSpc>
                <a:spcPct val="100000"/>
              </a:lnSpc>
              <a:buNone/>
              <a:tabLst/>
            </a:pPr>
            <a:endParaRPr lang="hu-HU" sz="1200">
              <a:solidFill>
                <a:srgbClr val="FFFFFF"/>
              </a:solidFill>
              <a:latin typeface="Verdana" pitchFamily="34"/>
              <a:ea typeface="Arial Unicode MS" pitchFamily="2"/>
              <a:cs typeface="Tahoma" pitchFamily="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hdr="0" ftr="0" dt="0"/>
  <p:txStyles>
    <p:titleStyle>
      <a:lvl1pPr marL="0" marR="0" lvl="0" indent="0" algn="ctr" rtl="0" hangingPunct="1">
        <a:lnSpc>
          <a:spcPct val="97000"/>
        </a:lnSpc>
        <a:spcBef>
          <a:spcPts val="0"/>
        </a:spcBef>
        <a:spcAft>
          <a:spcPts val="0"/>
        </a:spcAft>
        <a:buFontTx/>
        <a:buNone/>
        <a:tabLst>
          <a:tab pos="0" algn="l"/>
          <a:tab pos="457200" algn="l"/>
          <a:tab pos="914400" algn="l"/>
          <a:tab pos="1371599" algn="l"/>
          <a:tab pos="1828800" algn="l"/>
          <a:tab pos="2286000" algn="l"/>
          <a:tab pos="2743199" algn="l"/>
          <a:tab pos="3200400" algn="l"/>
          <a:tab pos="3657600" algn="l"/>
          <a:tab pos="4114800" algn="l"/>
          <a:tab pos="4572000" algn="l"/>
          <a:tab pos="5029200" algn="l"/>
          <a:tab pos="5486399" algn="l"/>
          <a:tab pos="5943600" algn="l"/>
          <a:tab pos="6400799" algn="l"/>
          <a:tab pos="6858000" algn="l"/>
          <a:tab pos="7315200" algn="l"/>
          <a:tab pos="7772400" algn="l"/>
          <a:tab pos="8229600" algn="l"/>
          <a:tab pos="8686800" algn="l"/>
          <a:tab pos="9144000" algn="l"/>
        </a:tabLst>
        <a:defRPr lang="hu-HU" sz="3200" b="1" i="0" u="none" strike="noStrike" baseline="0">
          <a:ln>
            <a:noFill/>
          </a:ln>
          <a:solidFill>
            <a:srgbClr val="FFFF00"/>
          </a:solidFill>
          <a:latin typeface="Verdana" pitchFamily="34"/>
          <a:ea typeface="Arial" pitchFamily="34"/>
          <a:cs typeface="Arial" pitchFamily="34"/>
        </a:defRPr>
      </a:lvl1pPr>
    </p:titleStyle>
    <p:bodyStyle>
      <a:lvl1pPr marL="0" marR="0" indent="0" algn="l" rtl="0" hangingPunct="1">
        <a:lnSpc>
          <a:spcPct val="97000"/>
        </a:lnSpc>
        <a:spcBef>
          <a:spcPts val="598"/>
        </a:spcBef>
        <a:spcAft>
          <a:spcPts val="0"/>
        </a:spcAft>
        <a:buFontTx/>
        <a:buNone/>
        <a:tabLst>
          <a:tab pos="311040" algn="l"/>
          <a:tab pos="456840" algn="l"/>
          <a:tab pos="914040" algn="l"/>
          <a:tab pos="1371240" algn="l"/>
          <a:tab pos="1828440" algn="l"/>
          <a:tab pos="2285640" algn="l"/>
          <a:tab pos="2742840" algn="l"/>
          <a:tab pos="3200040" algn="l"/>
          <a:tab pos="3657240" algn="l"/>
          <a:tab pos="4114440" algn="l"/>
          <a:tab pos="4571640" algn="l"/>
          <a:tab pos="5028840" algn="l"/>
          <a:tab pos="5486040" algn="l"/>
          <a:tab pos="5943240" algn="l"/>
          <a:tab pos="6400440" algn="l"/>
          <a:tab pos="6857640" algn="l"/>
          <a:tab pos="7314839" algn="l"/>
          <a:tab pos="7772039" algn="l"/>
          <a:tab pos="8229239" algn="l"/>
          <a:tab pos="8686439" algn="l"/>
          <a:tab pos="9143640" algn="l"/>
        </a:tabLst>
        <a:defRPr lang="hu-HU" sz="2400" b="1" i="0" u="none" strike="noStrike" baseline="0">
          <a:ln>
            <a:noFill/>
          </a:ln>
          <a:solidFill>
            <a:srgbClr val="FFFFFF"/>
          </a:solidFill>
          <a:latin typeface="Verdana" pitchFamily="34"/>
          <a:cs typeface="Arial" pitchFamily="34"/>
        </a:defRPr>
      </a:lvl1pPr>
      <a:lvl2pPr marL="457200" indent="0">
        <a:buFontTx/>
        <a:buNone/>
        <a:defRPr/>
      </a:lvl2pPr>
      <a:lvl3pPr marL="914400" indent="0">
        <a:buFontTx/>
        <a:buNone/>
        <a:defRPr/>
      </a:lvl3pPr>
      <a:lvl4pPr marL="1371599" indent="0">
        <a:buFontTx/>
        <a:buNone/>
        <a:defRPr/>
      </a:lvl4pPr>
      <a:lvl5pPr marL="1828800" indent="0">
        <a:buFontTx/>
        <a:buNone/>
        <a:defRPr/>
      </a:lvl5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3" Type="http://schemas.openxmlformats.org/officeDocument/2006/relationships/image" Target="../media/image5.emf"/><Relationship Id="rId7" Type="http://schemas.openxmlformats.org/officeDocument/2006/relationships/image" Target="../media/image9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emf"/><Relationship Id="rId5" Type="http://schemas.openxmlformats.org/officeDocument/2006/relationships/image" Target="../media/image7.emf"/><Relationship Id="rId4" Type="http://schemas.openxmlformats.org/officeDocument/2006/relationships/image" Target="../media/image6.emf"/><Relationship Id="rId9" Type="http://schemas.openxmlformats.org/officeDocument/2006/relationships/image" Target="../media/image11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7" Type="http://schemas.openxmlformats.org/officeDocument/2006/relationships/image" Target="../media/image16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emf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7" Type="http://schemas.openxmlformats.org/officeDocument/2006/relationships/image" Target="../media/image22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emf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7" Type="http://schemas.openxmlformats.org/officeDocument/2006/relationships/image" Target="../media/image28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emf"/><Relationship Id="rId5" Type="http://schemas.openxmlformats.org/officeDocument/2006/relationships/image" Target="../media/image26.emf"/><Relationship Id="rId4" Type="http://schemas.openxmlformats.org/officeDocument/2006/relationships/image" Target="../media/image25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 txBox="1">
            <a:spLocks noGrp="1"/>
          </p:cNvSpPr>
          <p:nvPr>
            <p:ph type="title" idx="4294967295"/>
          </p:nvPr>
        </p:nvSpPr>
        <p:spPr>
          <a:xfrm>
            <a:off x="0" y="205639"/>
            <a:ext cx="9144000" cy="369332"/>
          </a:xfrm>
        </p:spPr>
        <p:txBody>
          <a:bodyPr>
            <a:spAutoFit/>
          </a:bodyPr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</a:defPPr>
            <a:lvl1pPr lvl="0">
              <a:buClr>
                <a:srgbClr val="FF9900"/>
              </a:buClr>
              <a:buSzPct val="100000"/>
              <a:buFont typeface="Arial Rounded MT Bold" pitchFamily="34"/>
              <a:buChar char="•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lnSpc>
                <a:spcPct val="100000"/>
              </a:lnSpc>
              <a:buNone/>
            </a:pPr>
            <a:r>
              <a:rPr lang="hu-HU" sz="2400" dirty="0" smtClean="0"/>
              <a:t>SCALING PROPERTIES OF ELASTIC PP AND PBARP</a:t>
            </a:r>
            <a:endParaRPr lang="hu-HU" sz="2400" dirty="0">
              <a:effectLst>
                <a:outerShdw dist="17961" dir="2700000">
                  <a:scrgbClr r="0" g="0" b="0"/>
                </a:outerShdw>
              </a:effectLst>
            </a:endParaRPr>
          </a:p>
        </p:txBody>
      </p:sp>
      <p:sp>
        <p:nvSpPr>
          <p:cNvPr id="3" name="Szöveg helye 2"/>
          <p:cNvSpPr txBox="1">
            <a:spLocks noGrp="1"/>
          </p:cNvSpPr>
          <p:nvPr>
            <p:ph type="body" idx="4294967295"/>
          </p:nvPr>
        </p:nvSpPr>
        <p:spPr>
          <a:xfrm>
            <a:off x="2677" y="1340768"/>
            <a:ext cx="9144000" cy="5027400"/>
          </a:xfrm>
        </p:spPr>
        <p:txBody>
          <a:bodyPr wrap="square" lIns="92160" tIns="46080" rIns="92160" bIns="46080" anchor="t" anchorCtr="0"/>
          <a:lstStyle>
            <a:defPPr marL="311040" marR="0" lvl="0" indent="-311040" algn="l" rtl="0" hangingPunct="1">
              <a:lnSpc>
                <a:spcPct val="97000"/>
              </a:lnSpc>
              <a:spcBef>
                <a:spcPts val="598"/>
              </a:spcBef>
              <a:spcAft>
                <a:spcPts val="0"/>
              </a:spcAft>
              <a:buClr>
                <a:srgbClr val="FFFFFF"/>
              </a:buClr>
              <a:buSzPct val="45000"/>
              <a:buFont typeface="Wingdings" pitchFamily="2"/>
              <a:buNone/>
              <a:tabLst>
                <a:tab pos="311040" algn="l"/>
                <a:tab pos="456840" algn="l"/>
                <a:tab pos="914040" algn="l"/>
                <a:tab pos="1371240" algn="l"/>
                <a:tab pos="1828440" algn="l"/>
                <a:tab pos="2285640" algn="l"/>
                <a:tab pos="2742840" algn="l"/>
                <a:tab pos="3200040" algn="l"/>
                <a:tab pos="3657240" algn="l"/>
                <a:tab pos="4114440" algn="l"/>
                <a:tab pos="4571640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39" algn="l"/>
                <a:tab pos="7772039" algn="l"/>
                <a:tab pos="8229239" algn="l"/>
                <a:tab pos="8686439" algn="l"/>
                <a:tab pos="9143640" algn="l"/>
              </a:tabLst>
              <a:defRPr lang="hu-HU" sz="2400" b="1" i="0" u="none" strike="noStrike" baseline="0">
                <a:ln>
                  <a:noFill/>
                </a:ln>
                <a:solidFill>
                  <a:srgbClr val="FFFFFF"/>
                </a:solidFill>
                <a:latin typeface="Verdana" pitchFamily="34"/>
                <a:ea typeface="Arial" pitchFamily="34"/>
                <a:cs typeface="Arial" pitchFamily="34"/>
              </a:defRPr>
            </a:defPPr>
            <a:lvl1pPr marL="311040" marR="0" lvl="0" indent="-311040" algn="l" rtl="0" hangingPunct="1">
              <a:lnSpc>
                <a:spcPct val="97000"/>
              </a:lnSpc>
              <a:spcBef>
                <a:spcPts val="598"/>
              </a:spcBef>
              <a:spcAft>
                <a:spcPts val="0"/>
              </a:spcAft>
              <a:buClr>
                <a:srgbClr val="FFFFFF"/>
              </a:buClr>
              <a:buSzPct val="45000"/>
              <a:buFont typeface="Wingdings" pitchFamily="2"/>
              <a:buChar char=""/>
              <a:tabLst>
                <a:tab pos="311040" algn="l"/>
                <a:tab pos="456840" algn="l"/>
                <a:tab pos="914040" algn="l"/>
                <a:tab pos="1371240" algn="l"/>
                <a:tab pos="1828440" algn="l"/>
                <a:tab pos="2285640" algn="l"/>
                <a:tab pos="2742840" algn="l"/>
                <a:tab pos="3200040" algn="l"/>
                <a:tab pos="3657240" algn="l"/>
                <a:tab pos="4114440" algn="l"/>
                <a:tab pos="4571640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39" algn="l"/>
                <a:tab pos="7772039" algn="l"/>
                <a:tab pos="8229239" algn="l"/>
                <a:tab pos="8686439" algn="l"/>
                <a:tab pos="9143640" algn="l"/>
              </a:tabLst>
              <a:defRPr lang="hu-HU" sz="2400" b="1" i="0" u="none" strike="noStrike" baseline="0">
                <a:ln>
                  <a:noFill/>
                </a:ln>
                <a:solidFill>
                  <a:srgbClr val="FFFFFF"/>
                </a:solidFill>
                <a:latin typeface="Verdana" pitchFamily="34"/>
                <a:ea typeface="Arial" pitchFamily="34"/>
                <a:cs typeface="Arial" pitchFamily="34"/>
              </a:defRPr>
            </a:lvl1pPr>
            <a:lvl2pPr marL="711000" marR="0" lvl="1" indent="-253800" algn="l" rtl="0" hangingPunct="1">
              <a:lnSpc>
                <a:spcPct val="97000"/>
              </a:lnSpc>
              <a:spcBef>
                <a:spcPts val="499"/>
              </a:spcBef>
              <a:spcAft>
                <a:spcPts val="0"/>
              </a:spcAft>
              <a:buClr>
                <a:srgbClr val="FFFF0D"/>
              </a:buClr>
              <a:buSzPct val="45000"/>
              <a:buFont typeface="Wingdings" pitchFamily="2"/>
              <a:buChar char=""/>
              <a:tabLst>
                <a:tab pos="711000" algn="l"/>
                <a:tab pos="914040" algn="l"/>
                <a:tab pos="1371240" algn="l"/>
                <a:tab pos="1828440" algn="l"/>
                <a:tab pos="2285639" algn="l"/>
                <a:tab pos="2742839" algn="l"/>
                <a:tab pos="3200040" algn="l"/>
                <a:tab pos="3657239" algn="l"/>
                <a:tab pos="4114440" algn="l"/>
                <a:tab pos="4571639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40" algn="l"/>
                <a:tab pos="7772040" algn="l"/>
                <a:tab pos="8229240" algn="l"/>
                <a:tab pos="8686440" algn="l"/>
                <a:tab pos="9143640" algn="l"/>
                <a:tab pos="9600840" algn="l"/>
              </a:tabLst>
              <a:defRPr lang="hu-HU" sz="2000" b="1" i="0" u="none" strike="noStrike" baseline="0">
                <a:ln>
                  <a:noFill/>
                </a:ln>
                <a:solidFill>
                  <a:srgbClr val="FFFF0D"/>
                </a:solidFill>
                <a:latin typeface="Verdana" pitchFamily="34"/>
                <a:ea typeface="Arial" pitchFamily="34"/>
                <a:cs typeface="Arial" pitchFamily="34"/>
              </a:defRPr>
            </a:lvl2pPr>
            <a:lvl3pPr marL="1143000" marR="0" lvl="2" indent="-228600" algn="l" rtl="0" hangingPunct="1">
              <a:lnSpc>
                <a:spcPct val="97000"/>
              </a:lnSpc>
              <a:spcBef>
                <a:spcPts val="448"/>
              </a:spcBef>
              <a:spcAft>
                <a:spcPts val="0"/>
              </a:spcAft>
              <a:buClr>
                <a:srgbClr val="FFCC66"/>
              </a:buClr>
              <a:buSzPct val="45000"/>
              <a:buFont typeface="Wingdings" pitchFamily="2"/>
              <a:buChar char=""/>
              <a:tabLst>
                <a:tab pos="1143000" algn="l"/>
                <a:tab pos="1371600" algn="l"/>
                <a:tab pos="1828799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799" algn="l"/>
                <a:tab pos="9143999" algn="l"/>
                <a:tab pos="9601200" algn="l"/>
                <a:tab pos="10058399" algn="l"/>
              </a:tabLst>
              <a:defRPr lang="hu-HU" sz="1800" b="1" i="0" u="none" strike="noStrike" baseline="0">
                <a:ln>
                  <a:noFill/>
                </a:ln>
                <a:solidFill>
                  <a:srgbClr val="FFCC66"/>
                </a:solidFill>
                <a:latin typeface="Verdana" pitchFamily="34"/>
                <a:ea typeface="Arial" pitchFamily="34"/>
                <a:cs typeface="Arial" pitchFamily="34"/>
              </a:defRPr>
            </a:lvl3pPr>
            <a:lvl4pPr marL="1600199" marR="0" lvl="3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1600200" algn="l"/>
                <a:tab pos="1828800" algn="l"/>
                <a:tab pos="2285999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3999" algn="l"/>
                <a:tab pos="9601199" algn="l"/>
                <a:tab pos="10058400" algn="l"/>
                <a:tab pos="10515599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00"/>
                </a:solidFill>
                <a:latin typeface="Verdana" pitchFamily="34"/>
                <a:ea typeface="Arial" pitchFamily="34"/>
                <a:cs typeface="Arial" pitchFamily="34"/>
              </a:defRPr>
            </a:lvl4pPr>
            <a:lvl5pPr marL="2057400" marR="0" lvl="4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5pPr>
            <a:lvl6pPr marL="2057400" marR="0" lvl="5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6pPr>
            <a:lvl7pPr marL="2057400" marR="0" lvl="6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7pPr>
            <a:lvl8pPr marL="2057400" marR="0" lvl="7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8pPr>
            <a:lvl9pPr marL="2057400" marR="0" lvl="8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9pPr>
          </a:lstStyle>
          <a:p>
            <a:pPr lvl="0" algn="ctr">
              <a:lnSpc>
                <a:spcPct val="87000"/>
              </a:lnSpc>
              <a:spcBef>
                <a:spcPts val="799"/>
              </a:spcBef>
              <a:buNone/>
            </a:pPr>
            <a:r>
              <a:rPr lang="hu-HU" sz="2000" dirty="0" smtClean="0">
                <a:effectLst>
                  <a:outerShdw dist="17961" dir="2700000">
                    <a:scrgbClr r="0" g="0" b="0"/>
                  </a:outerShdw>
                </a:effectLst>
              </a:rPr>
              <a:t>T. </a:t>
            </a:r>
            <a:r>
              <a:rPr lang="en-GB" sz="20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Csörgő</a:t>
            </a:r>
            <a:r>
              <a:rPr lang="hu-HU" sz="2000" baseline="30000" dirty="0" smtClean="0">
                <a:effectLst>
                  <a:outerShdw dist="17961" dir="2700000">
                    <a:scrgbClr r="0" g="0" b="0"/>
                  </a:outerShdw>
                </a:effectLst>
              </a:rPr>
              <a:t>1,2 </a:t>
            </a:r>
            <a:r>
              <a:rPr lang="hu-HU" sz="2000" dirty="0" smtClean="0">
                <a:effectLst>
                  <a:outerShdw dist="17961" dir="2700000">
                    <a:scrgbClr r="0" g="0" b="0"/>
                  </a:outerShdw>
                </a:effectLst>
              </a:rPr>
              <a:t>, R. </a:t>
            </a:r>
            <a:r>
              <a:rPr lang="hu-HU" sz="20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Pasechnik</a:t>
            </a:r>
            <a:r>
              <a:rPr lang="hu-HU" sz="2000" baseline="30000" dirty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2000" baseline="30000" dirty="0" smtClean="0">
                <a:effectLst>
                  <a:outerShdw dist="17961" dir="2700000">
                    <a:scrgbClr r="0" g="0" b="0"/>
                  </a:outerShdw>
                </a:effectLst>
              </a:rPr>
              <a:t>3</a:t>
            </a:r>
            <a:r>
              <a:rPr lang="hu-HU" sz="2000" dirty="0" smtClean="0">
                <a:effectLst>
                  <a:outerShdw dist="17961" dir="2700000">
                    <a:scrgbClr r="0" g="0" b="0"/>
                  </a:outerShdw>
                </a:effectLst>
              </a:rPr>
              <a:t>, A. </a:t>
            </a:r>
            <a:r>
              <a:rPr lang="hu-HU" sz="20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Ster</a:t>
            </a:r>
            <a:r>
              <a:rPr lang="hu-HU" sz="2000" baseline="30000" dirty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2000" baseline="30000" dirty="0" smtClean="0">
                <a:effectLst>
                  <a:outerShdw dist="17961" dir="2700000">
                    <a:scrgbClr r="0" g="0" b="0"/>
                  </a:outerShdw>
                </a:effectLst>
              </a:rPr>
              <a:t>1</a:t>
            </a:r>
            <a:r>
              <a:rPr lang="hu-HU" sz="2000" dirty="0" smtClean="0">
                <a:effectLst>
                  <a:outerShdw dist="17961" dir="2700000">
                    <a:scrgbClr r="0" g="0" b="0"/>
                  </a:outerShdw>
                </a:effectLst>
              </a:rPr>
              <a:t> and I. Szanyi</a:t>
            </a:r>
            <a:r>
              <a:rPr lang="hu-HU" sz="2000" baseline="30000" dirty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2000" baseline="30000" dirty="0" smtClean="0">
                <a:effectLst>
                  <a:outerShdw dist="17961" dir="2700000">
                    <a:scrgbClr r="0" g="0" b="0"/>
                  </a:outerShdw>
                </a:effectLst>
              </a:rPr>
              <a:t>1,4</a:t>
            </a:r>
            <a:endParaRPr lang="en-GB" sz="2000" dirty="0"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endParaRPr lang="en-GB" sz="1100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en-GB" sz="20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1800" baseline="30000" dirty="0" smtClean="0">
                <a:effectLst>
                  <a:outerShdw dist="17961" dir="2700000">
                    <a:scrgbClr r="0" g="0" b="0"/>
                  </a:outerShdw>
                </a:effectLst>
              </a:rPr>
              <a:t>1 </a:t>
            </a:r>
            <a:r>
              <a:rPr lang="hu-HU" sz="18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(MTA)</a:t>
            </a:r>
            <a:r>
              <a:rPr lang="en-GB" sz="1800" baseline="300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en-GB" sz="18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Wigner</a:t>
            </a:r>
            <a:r>
              <a:rPr lang="hu-HU" sz="18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FK</a:t>
            </a:r>
            <a:r>
              <a:rPr lang="en-GB" sz="18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, </a:t>
            </a:r>
            <a:r>
              <a:rPr lang="hu-HU" sz="18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Budapest, Hungary</a:t>
            </a: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1800" baseline="30000" dirty="0" smtClean="0">
                <a:effectLst>
                  <a:outerShdw dist="17961" dir="2700000">
                    <a:scrgbClr r="0" g="0" b="0"/>
                  </a:outerShdw>
                </a:effectLst>
              </a:rPr>
              <a:t>2 </a:t>
            </a:r>
            <a:r>
              <a:rPr lang="hu-HU" sz="18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EKE KRC, Gyöngyös, Hungary</a:t>
            </a:r>
          </a:p>
          <a:p>
            <a:pPr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1800" baseline="30000" dirty="0" smtClean="0">
                <a:effectLst>
                  <a:outerShdw dist="17961" dir="2700000">
                    <a:scrgbClr r="0" g="0" b="0"/>
                  </a:outerShdw>
                </a:effectLst>
              </a:rPr>
              <a:t>3 </a:t>
            </a:r>
            <a:r>
              <a:rPr lang="hu-HU" sz="18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University of </a:t>
            </a:r>
            <a:r>
              <a:rPr lang="hu-HU" sz="1800" dirty="0" err="1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Lund</a:t>
            </a:r>
            <a:r>
              <a:rPr lang="hu-HU" sz="18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, </a:t>
            </a:r>
            <a:r>
              <a:rPr lang="hu-HU" sz="1800" dirty="0" err="1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Lund</a:t>
            </a:r>
            <a:r>
              <a:rPr lang="hu-HU" sz="18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, </a:t>
            </a:r>
            <a:r>
              <a:rPr lang="hu-HU" sz="1800" dirty="0" err="1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Sweden</a:t>
            </a:r>
            <a:endParaRPr lang="hu-HU" sz="1800" dirty="0" smtClean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</a:endParaRPr>
          </a:p>
          <a:p>
            <a:pPr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1800" baseline="30000" dirty="0">
                <a:effectLst>
                  <a:outerShdw dist="17961" dir="2700000">
                    <a:scrgbClr r="0" g="0" b="0"/>
                  </a:outerShdw>
                </a:effectLst>
              </a:rPr>
              <a:t>2 </a:t>
            </a:r>
            <a:r>
              <a:rPr lang="hu-HU" sz="18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Eötvös University, Budapest, Hungary</a:t>
            </a:r>
            <a:endParaRPr lang="hu-HU" sz="1800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1400" dirty="0" smtClean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endParaRPr lang="hu-HU" sz="1800" b="0" dirty="0" smtClean="0"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endParaRPr lang="hu-HU" sz="2000" dirty="0" smtClean="0"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endParaRPr lang="hu-HU" sz="2000" dirty="0" smtClean="0"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20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Searching</a:t>
            </a:r>
            <a:r>
              <a:rPr lang="hu-HU" sz="2000" dirty="0" smtClean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20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for</a:t>
            </a:r>
            <a:r>
              <a:rPr lang="hu-HU" sz="2000" dirty="0" smtClean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20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Odderon</a:t>
            </a:r>
            <a:endParaRPr lang="hu-HU" sz="2000" dirty="0" smtClean="0"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20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Formalism</a:t>
            </a:r>
            <a:endParaRPr lang="hu-HU" sz="2000" baseline="-25000" dirty="0"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2000" dirty="0" smtClean="0">
                <a:effectLst>
                  <a:outerShdw dist="17961" dir="2700000">
                    <a:scrgbClr r="0" g="0" b="0"/>
                  </a:outerShdw>
                </a:effectLst>
              </a:rPr>
              <a:t>F(y), G(z), H(x)</a:t>
            </a: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20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Scaling</a:t>
            </a:r>
            <a:r>
              <a:rPr lang="hu-HU" sz="2000" dirty="0" smtClean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20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at</a:t>
            </a:r>
            <a:r>
              <a:rPr lang="hu-HU" sz="2000" dirty="0" smtClean="0">
                <a:effectLst>
                  <a:outerShdw dist="17961" dir="2700000">
                    <a:scrgbClr r="0" g="0" b="0"/>
                  </a:outerShdw>
                </a:effectLst>
              </a:rPr>
              <a:t> ISR</a:t>
            </a: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20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Scaling</a:t>
            </a:r>
            <a:r>
              <a:rPr lang="hu-HU" sz="2000" dirty="0" smtClean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20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at</a:t>
            </a:r>
            <a:r>
              <a:rPr lang="hu-HU" sz="2000" dirty="0" smtClean="0">
                <a:effectLst>
                  <a:outerShdw dist="17961" dir="2700000">
                    <a:scrgbClr r="0" g="0" b="0"/>
                  </a:outerShdw>
                </a:effectLst>
              </a:rPr>
              <a:t> LHC</a:t>
            </a: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20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Conclusion</a:t>
            </a:r>
            <a:endParaRPr lang="hu-HU" sz="2000" dirty="0">
              <a:effectLst>
                <a:outerShdw dist="17961" dir="2700000">
                  <a:scrgbClr r="0" g="0" b="0"/>
                </a:outerShdw>
              </a:effectLst>
            </a:endParaRPr>
          </a:p>
        </p:txBody>
      </p:sp>
      <p:sp>
        <p:nvSpPr>
          <p:cNvPr id="4" name="Szövegdoboz 3"/>
          <p:cNvSpPr txBox="1"/>
          <p:nvPr/>
        </p:nvSpPr>
        <p:spPr>
          <a:xfrm>
            <a:off x="7607860" y="2540833"/>
            <a:ext cx="180720" cy="456119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Ctr="0" compatLnSpc="1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hu-HU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017" b="16666"/>
          <a:stretch/>
        </p:blipFill>
        <p:spPr bwMode="auto">
          <a:xfrm>
            <a:off x="6672430" y="5085184"/>
            <a:ext cx="2391749" cy="927498"/>
          </a:xfrm>
          <a:prstGeom prst="rect">
            <a:avLst/>
          </a:prstGeom>
          <a:noFill/>
          <a:ln w="28575">
            <a:solidFill>
              <a:srgbClr val="FFFF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" name="Kép 5"/>
          <p:cNvPicPr>
            <a:picLocks noChangeAspect="1"/>
          </p:cNvPicPr>
          <p:nvPr/>
        </p:nvPicPr>
        <p:blipFill rotWithShape="1">
          <a:blip r:embed="rId4"/>
          <a:srcRect t="5216" b="39048"/>
          <a:stretch/>
        </p:blipFill>
        <p:spPr>
          <a:xfrm>
            <a:off x="6672431" y="4005064"/>
            <a:ext cx="2390958" cy="1006720"/>
          </a:xfrm>
          <a:prstGeom prst="rect">
            <a:avLst/>
          </a:prstGeom>
          <a:ln w="28575">
            <a:solidFill>
              <a:srgbClr val="FFFF00"/>
            </a:solidFill>
          </a:ln>
        </p:spPr>
      </p:pic>
      <p:sp>
        <p:nvSpPr>
          <p:cNvPr id="8" name="Cím 1"/>
          <p:cNvSpPr txBox="1">
            <a:spLocks/>
          </p:cNvSpPr>
          <p:nvPr/>
        </p:nvSpPr>
        <p:spPr>
          <a:xfrm>
            <a:off x="10386" y="749599"/>
            <a:ext cx="9144000" cy="36933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0" compatLnSpc="1">
            <a:spAutoFit/>
          </a:bodyPr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  <a:defRPr/>
            </a:defPPr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Pct val="100000"/>
              <a:buFont typeface="Arial Rounded MT Bold" pitchFamily="34"/>
              <a:buChar char="•"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pPr>
              <a:lnSpc>
                <a:spcPct val="100000"/>
              </a:lnSpc>
              <a:buFont typeface="Arial Rounded MT Bold" pitchFamily="34"/>
              <a:buNone/>
            </a:pPr>
            <a:r>
              <a:rPr lang="hu-HU" sz="2400" kern="0" dirty="0" smtClean="0"/>
              <a:t>AT LHC ENERGIES</a:t>
            </a:r>
            <a:endParaRPr lang="en-GB" sz="2400" kern="0" dirty="0">
              <a:effectLst>
                <a:outerShdw dist="17961" dir="2700000">
                  <a:scrgbClr r="0" g="0" b="0"/>
                </a:outerShdw>
              </a:effectLst>
            </a:endParaRPr>
          </a:p>
        </p:txBody>
      </p:sp>
      <p:pic>
        <p:nvPicPr>
          <p:cNvPr id="5" name="Picture 2" descr="KapcsolÃ³dÃ³ kÃ©p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192" y="5013176"/>
            <a:ext cx="1656184" cy="1656184"/>
          </a:xfrm>
          <a:prstGeom prst="ellipse">
            <a:avLst/>
          </a:prstGeom>
          <a:solidFill>
            <a:schemeClr val="bg1"/>
          </a:solidFill>
          <a:ln w="28575" cap="rnd">
            <a:solidFill>
              <a:srgbClr val="FFFF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9" name="Kép 8"/>
          <p:cNvPicPr>
            <a:picLocks noChangeAspect="1"/>
          </p:cNvPicPr>
          <p:nvPr/>
        </p:nvPicPr>
        <p:blipFill rotWithShape="1">
          <a:blip r:embed="rId6"/>
          <a:srcRect t="3402" r="3402"/>
          <a:stretch/>
        </p:blipFill>
        <p:spPr>
          <a:xfrm>
            <a:off x="467544" y="3284984"/>
            <a:ext cx="1656184" cy="1656184"/>
          </a:xfrm>
          <a:prstGeom prst="ellipse">
            <a:avLst/>
          </a:prstGeom>
          <a:ln w="28575" cap="rnd">
            <a:solidFill>
              <a:srgbClr val="FFFF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</p:spPr>
      </p:pic>
    </p:spTree>
  </p:cSld>
  <p:clrMapOvr>
    <a:masterClrMapping/>
  </p:clrMapOvr>
  <p:transition spd="med" advTm="21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zövegdoboz 8"/>
          <p:cNvSpPr txBox="1"/>
          <p:nvPr/>
        </p:nvSpPr>
        <p:spPr>
          <a:xfrm>
            <a:off x="4425710" y="6400800"/>
            <a:ext cx="2925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400" b="1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10</a:t>
            </a:fld>
            <a:endParaRPr lang="en-US" sz="1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7" name="Szabadkézi sokszög 16"/>
          <p:cNvSpPr/>
          <p:nvPr/>
        </p:nvSpPr>
        <p:spPr>
          <a:xfrm>
            <a:off x="251520" y="6031301"/>
            <a:ext cx="8640960" cy="71006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Energy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range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1.96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– 2.76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(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factor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of 1.5)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scaling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violating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terms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are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large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indicates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Odderon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effect</a:t>
            </a: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sp>
        <p:nvSpPr>
          <p:cNvPr id="10" name="Cím 1"/>
          <p:cNvSpPr txBox="1">
            <a:spLocks/>
          </p:cNvSpPr>
          <p:nvPr/>
        </p:nvSpPr>
        <p:spPr>
          <a:xfrm>
            <a:off x="0" y="42863"/>
            <a:ext cx="9144000" cy="71913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</a:lstStyle>
          <a:p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H(x) </a:t>
            </a:r>
            <a:r>
              <a:rPr lang="hu-H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scaling</a:t>
            </a:r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for</a:t>
            </a:r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TOTEM + D0 </a:t>
            </a:r>
            <a:r>
              <a:rPr lang="hu-H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data</a:t>
            </a:r>
            <a:endParaRPr lang="hu-HU" kern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6" name="Kép 5"/>
          <p:cNvPicPr>
            <a:picLocks noChangeAspect="1"/>
          </p:cNvPicPr>
          <p:nvPr/>
        </p:nvPicPr>
        <p:blipFill rotWithShape="1">
          <a:blip r:embed="rId3"/>
          <a:srcRect t="1562"/>
          <a:stretch/>
        </p:blipFill>
        <p:spPr>
          <a:xfrm>
            <a:off x="1350008" y="836712"/>
            <a:ext cx="6443984" cy="504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6306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zabadkézi sokszög 16"/>
          <p:cNvSpPr/>
          <p:nvPr/>
        </p:nvSpPr>
        <p:spPr>
          <a:xfrm>
            <a:off x="251520" y="6195061"/>
            <a:ext cx="8640960" cy="40229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Strong and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model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independent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indication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of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Odderon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effect</a:t>
            </a: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sp>
        <p:nvSpPr>
          <p:cNvPr id="10" name="Cím 1"/>
          <p:cNvSpPr txBox="1">
            <a:spLocks/>
          </p:cNvSpPr>
          <p:nvPr/>
        </p:nvSpPr>
        <p:spPr>
          <a:xfrm>
            <a:off x="0" y="42863"/>
            <a:ext cx="9144000" cy="71913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</a:lstStyle>
          <a:p>
            <a:r>
              <a:rPr lang="hu-H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Summary</a:t>
            </a:r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and </a:t>
            </a:r>
            <a:r>
              <a:rPr lang="hu-H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conclusion</a:t>
            </a:r>
            <a:endParaRPr lang="hu-HU" kern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" name="Kép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4758" y="836712"/>
            <a:ext cx="7077642" cy="5230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0779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Cím 1"/>
          <p:cNvSpPr>
            <a:spLocks noGrp="1"/>
          </p:cNvSpPr>
          <p:nvPr>
            <p:ph type="title"/>
          </p:nvPr>
        </p:nvSpPr>
        <p:spPr>
          <a:xfrm>
            <a:off x="0" y="-88"/>
            <a:ext cx="9144000" cy="719137"/>
          </a:xfrm>
        </p:spPr>
        <p:txBody>
          <a:bodyPr>
            <a:noAutofit/>
          </a:bodyPr>
          <a:lstStyle/>
          <a:p>
            <a:pPr algn="ctr" eaLnBrk="1" hangingPunct="1">
              <a:buNone/>
            </a:pPr>
            <a:r>
              <a:rPr lang="hu-H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Formalism</a:t>
            </a:r>
            <a:r>
              <a:rPr lang="hu-H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: </a:t>
            </a:r>
            <a:r>
              <a:rPr lang="hu-H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elastic</a:t>
            </a:r>
            <a:r>
              <a:rPr lang="hu-H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scattering</a:t>
            </a:r>
            <a:endParaRPr lang="hu-HU" sz="28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3" name="Kép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02776" y="836712"/>
            <a:ext cx="2538448" cy="836625"/>
          </a:xfrm>
          <a:prstGeom prst="rect">
            <a:avLst/>
          </a:prstGeom>
        </p:spPr>
      </p:pic>
      <p:pic>
        <p:nvPicPr>
          <p:cNvPr id="4" name="Kép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23109" y="1792677"/>
            <a:ext cx="4097781" cy="700219"/>
          </a:xfrm>
          <a:prstGeom prst="rect">
            <a:avLst/>
          </a:prstGeom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03326" y="2604437"/>
            <a:ext cx="2937347" cy="536531"/>
          </a:xfrm>
          <a:prstGeom prst="rect">
            <a:avLst/>
          </a:prstGeom>
        </p:spPr>
      </p:pic>
      <p:pic>
        <p:nvPicPr>
          <p:cNvPr id="7" name="Kép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93434" y="3817995"/>
            <a:ext cx="2357131" cy="691125"/>
          </a:xfrm>
          <a:prstGeom prst="rect">
            <a:avLst/>
          </a:prstGeom>
        </p:spPr>
      </p:pic>
      <p:pic>
        <p:nvPicPr>
          <p:cNvPr id="8" name="Kép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57721" y="3253251"/>
            <a:ext cx="2828557" cy="463781"/>
          </a:xfrm>
          <a:prstGeom prst="rect">
            <a:avLst/>
          </a:prstGeom>
        </p:spPr>
      </p:pic>
      <p:pic>
        <p:nvPicPr>
          <p:cNvPr id="9" name="Kép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248380" y="4630496"/>
            <a:ext cx="2647239" cy="454688"/>
          </a:xfrm>
          <a:prstGeom prst="rect">
            <a:avLst/>
          </a:prstGeom>
        </p:spPr>
      </p:pic>
      <p:pic>
        <p:nvPicPr>
          <p:cNvPr id="10" name="Kép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940140" y="5229200"/>
            <a:ext cx="3263719" cy="709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2031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Cím 1"/>
          <p:cNvSpPr>
            <a:spLocks noGrp="1"/>
          </p:cNvSpPr>
          <p:nvPr>
            <p:ph type="title"/>
          </p:nvPr>
        </p:nvSpPr>
        <p:spPr>
          <a:xfrm>
            <a:off x="0" y="42863"/>
            <a:ext cx="9144000" cy="719137"/>
          </a:xfrm>
        </p:spPr>
        <p:txBody>
          <a:bodyPr>
            <a:normAutofit/>
          </a:bodyPr>
          <a:lstStyle/>
          <a:p>
            <a:pPr algn="ctr" eaLnBrk="1" hangingPunct="1">
              <a:buNone/>
            </a:pPr>
            <a:r>
              <a:rPr lang="hu-H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Looking</a:t>
            </a:r>
            <a:r>
              <a:rPr lang="hu-H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for</a:t>
            </a:r>
            <a:r>
              <a:rPr lang="hu-H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Odderon</a:t>
            </a:r>
            <a:r>
              <a:rPr lang="hu-H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effects</a:t>
            </a:r>
            <a:endParaRPr lang="hu-HU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" name="Kép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9481" y="784013"/>
            <a:ext cx="3445037" cy="1636875"/>
          </a:xfrm>
          <a:prstGeom prst="rect">
            <a:avLst/>
          </a:prstGeom>
        </p:spPr>
      </p:pic>
      <p:pic>
        <p:nvPicPr>
          <p:cNvPr id="3" name="Kép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43994" y="2492896"/>
            <a:ext cx="6056012" cy="1200375"/>
          </a:xfrm>
          <a:prstGeom prst="rect">
            <a:avLst/>
          </a:prstGeom>
        </p:spPr>
      </p:pic>
      <p:sp>
        <p:nvSpPr>
          <p:cNvPr id="7" name="Cím 1"/>
          <p:cNvSpPr txBox="1">
            <a:spLocks/>
          </p:cNvSpPr>
          <p:nvPr/>
        </p:nvSpPr>
        <p:spPr>
          <a:xfrm>
            <a:off x="9216" y="3717032"/>
            <a:ext cx="9144000" cy="57606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0" compatLnSpc="1">
            <a:normAutofit/>
          </a:bodyPr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  <a:defRPr/>
            </a:defPPr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Pct val="100000"/>
              <a:buFont typeface="Arial Rounded MT Bold" pitchFamily="34"/>
              <a:buChar char="•"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pPr>
              <a:buFont typeface="Arial Rounded MT Bold" pitchFamily="34"/>
              <a:buNone/>
            </a:pPr>
            <a:r>
              <a:rPr lang="hu-HU" sz="2400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Three</a:t>
            </a:r>
            <a:r>
              <a:rPr lang="hu-HU" sz="24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400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simple</a:t>
            </a:r>
            <a:r>
              <a:rPr lang="hu-HU" sz="24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400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consequences</a:t>
            </a:r>
            <a:r>
              <a:rPr lang="hu-HU" sz="24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:</a:t>
            </a:r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88497" y="4276582"/>
            <a:ext cx="5367005" cy="736594"/>
          </a:xfrm>
          <a:prstGeom prst="rect">
            <a:avLst/>
          </a:prstGeom>
        </p:spPr>
      </p:pic>
      <p:pic>
        <p:nvPicPr>
          <p:cNvPr id="5" name="Kép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70366" y="5131584"/>
            <a:ext cx="5403268" cy="745688"/>
          </a:xfrm>
          <a:prstGeom prst="rect">
            <a:avLst/>
          </a:prstGeom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35696" y="6021288"/>
            <a:ext cx="5420802" cy="698304"/>
          </a:xfrm>
          <a:prstGeom prst="rect">
            <a:avLst/>
          </a:prstGeom>
          <a:ln w="28575">
            <a:solidFill>
              <a:srgbClr val="FFFF00"/>
            </a:solidFill>
          </a:ln>
        </p:spPr>
      </p:pic>
    </p:spTree>
    <p:extLst>
      <p:ext uri="{BB962C8B-B14F-4D97-AF65-F5344CB8AC3E}">
        <p14:creationId xmlns:p14="http://schemas.microsoft.com/office/powerpoint/2010/main" val="2943440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116632"/>
            <a:ext cx="9144000" cy="813988"/>
            <a:chOff x="0" y="-128189"/>
            <a:chExt cx="9144000" cy="813988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-128189"/>
              <a:ext cx="9144000" cy="43640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2800" b="1" cap="all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</a:t>
              </a:r>
            </a:p>
          </p:txBody>
        </p:sp>
      </p:grpSp>
      <p:sp>
        <p:nvSpPr>
          <p:cNvPr id="9" name="Szövegdoboz 8"/>
          <p:cNvSpPr txBox="1"/>
          <p:nvPr/>
        </p:nvSpPr>
        <p:spPr>
          <a:xfrm>
            <a:off x="4425710" y="6400800"/>
            <a:ext cx="2925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400" b="1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4</a:t>
            </a:fld>
            <a:endParaRPr lang="en-US" sz="1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7" name="Szabadkézi sokszög 16"/>
          <p:cNvSpPr/>
          <p:nvPr/>
        </p:nvSpPr>
        <p:spPr>
          <a:xfrm>
            <a:off x="323528" y="3789040"/>
            <a:ext cx="8495459" cy="2864503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hu-HU" sz="2000" dirty="0" smtClean="0"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latin typeface="Verdana" pitchFamily="34"/>
                <a:ea typeface="Lucida Sans Unicode" pitchFamily="2"/>
                <a:cs typeface="Lucida Sans Unicode" pitchFamily="2"/>
              </a:rPr>
              <a:t>Known</a:t>
            </a:r>
            <a:r>
              <a:rPr lang="hu-HU" sz="2000" dirty="0" smtClean="0"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latin typeface="Verdana" pitchFamily="34"/>
                <a:ea typeface="Lucida Sans Unicode" pitchFamily="2"/>
                <a:cs typeface="Lucida Sans Unicode" pitchFamily="2"/>
              </a:rPr>
              <a:t>trivial</a:t>
            </a:r>
            <a:r>
              <a:rPr lang="hu-HU" sz="2000" dirty="0" smtClean="0">
                <a:latin typeface="Verdana" pitchFamily="34"/>
                <a:ea typeface="Lucida Sans Unicode" pitchFamily="2"/>
                <a:cs typeface="Lucida Sans Unicode" pitchFamily="2"/>
              </a:rPr>
              <a:t> s-</a:t>
            </a:r>
            <a:r>
              <a:rPr lang="hu-HU" sz="2000" dirty="0" err="1" smtClean="0">
                <a:latin typeface="Verdana" pitchFamily="34"/>
                <a:ea typeface="Lucida Sans Unicode" pitchFamily="2"/>
                <a:cs typeface="Lucida Sans Unicode" pitchFamily="2"/>
              </a:rPr>
              <a:t>dependences</a:t>
            </a:r>
            <a:r>
              <a:rPr lang="hu-HU" sz="2000" dirty="0"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smtClean="0">
                <a:latin typeface="Verdana" pitchFamily="34"/>
                <a:ea typeface="Lucida Sans Unicode" pitchFamily="2"/>
                <a:cs typeface="Lucida Sans Unicode" pitchFamily="2"/>
              </a:rPr>
              <a:t>in</a:t>
            </a: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s</a:t>
            </a:r>
            <a:r>
              <a:rPr lang="hu-HU" sz="2000" b="0" i="0" u="none" strike="noStrike" baseline="-25000" dirty="0" err="1" smtClean="0">
                <a:ln>
                  <a:noFill/>
                </a:ln>
                <a:latin typeface="Verdana" pitchFamily="34"/>
                <a:ea typeface="Lucida Sans Unicode" pitchFamily="2"/>
                <a:cs typeface="Lucida Sans Unicode" pitchFamily="2"/>
              </a:rPr>
              <a:t>tot</a:t>
            </a:r>
            <a:r>
              <a:rPr lang="hu-HU" sz="2000" b="0" i="0" u="none" strike="noStrike" baseline="0" dirty="0" smtClean="0">
                <a:ln>
                  <a:noFill/>
                </a:ln>
                <a:latin typeface="Verdana" pitchFamily="34"/>
                <a:ea typeface="Lucida Sans Unicode" pitchFamily="2"/>
                <a:cs typeface="Lucida Sans Unicode" pitchFamily="2"/>
              </a:rPr>
              <a:t>(s), </a:t>
            </a:r>
            <a:r>
              <a:rPr lang="hu-HU" sz="2000" dirty="0" err="1" smtClean="0"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s</a:t>
            </a:r>
            <a:r>
              <a:rPr lang="hu-HU" sz="2000" b="0" i="0" u="none" strike="noStrike" baseline="-25000" dirty="0" err="1" smtClean="0">
                <a:ln>
                  <a:noFill/>
                </a:ln>
                <a:latin typeface="Verdana" pitchFamily="34"/>
                <a:ea typeface="Lucida Sans Unicode" pitchFamily="2"/>
                <a:cs typeface="Lucida Sans Unicode" pitchFamily="2"/>
              </a:rPr>
              <a:t>el</a:t>
            </a:r>
            <a:r>
              <a:rPr lang="hu-HU" sz="2000" b="0" i="0" u="none" strike="noStrike" baseline="0" dirty="0" smtClean="0">
                <a:ln>
                  <a:noFill/>
                </a:ln>
                <a:latin typeface="Verdana" pitchFamily="34"/>
                <a:ea typeface="Lucida Sans Unicode" pitchFamily="2"/>
                <a:cs typeface="Lucida Sans Unicode" pitchFamily="2"/>
              </a:rPr>
              <a:t>(s), B(s), </a:t>
            </a:r>
            <a:r>
              <a:rPr lang="hu-HU" sz="2000" dirty="0" smtClean="0"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r</a:t>
            </a:r>
            <a:r>
              <a:rPr lang="hu-HU" sz="2000" b="0" i="0" u="none" strike="noStrike" baseline="0" dirty="0" smtClean="0">
                <a:ln>
                  <a:noFill/>
                </a:ln>
                <a:latin typeface="Verdana" pitchFamily="34"/>
                <a:ea typeface="Lucida Sans Unicode" pitchFamily="2"/>
                <a:cs typeface="Lucida Sans Unicode" pitchFamily="2"/>
              </a:rPr>
              <a:t>(s)</a:t>
            </a: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hu-HU" sz="2000" dirty="0"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0" i="0" u="none" strike="noStrike" baseline="0" dirty="0" err="1" smtClean="0">
                <a:ln>
                  <a:noFill/>
                </a:ln>
                <a:latin typeface="Verdana" pitchFamily="34"/>
                <a:ea typeface="Lucida Sans Unicode" pitchFamily="2"/>
                <a:cs typeface="Lucida Sans Unicode" pitchFamily="2"/>
              </a:rPr>
              <a:t>Try</a:t>
            </a:r>
            <a:r>
              <a:rPr lang="hu-HU" sz="2000" b="0" i="0" u="none" strike="noStrike" baseline="0" dirty="0" smtClean="0">
                <a:ln>
                  <a:noFill/>
                </a:ln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0" i="0" u="none" strike="noStrike" baseline="0" dirty="0" err="1" smtClean="0">
                <a:ln>
                  <a:noFill/>
                </a:ln>
                <a:latin typeface="Verdana" pitchFamily="34"/>
                <a:ea typeface="Lucida Sans Unicode" pitchFamily="2"/>
                <a:cs typeface="Lucida Sans Unicode" pitchFamily="2"/>
              </a:rPr>
              <a:t>to</a:t>
            </a:r>
            <a:r>
              <a:rPr lang="hu-HU" sz="2000" b="0" i="0" u="none" strike="noStrike" baseline="0" dirty="0" smtClean="0">
                <a:ln>
                  <a:noFill/>
                </a:ln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0" i="0" u="none" strike="noStrike" baseline="0" dirty="0" err="1" smtClean="0">
                <a:ln>
                  <a:noFill/>
                </a:ln>
                <a:latin typeface="Verdana" pitchFamily="34"/>
                <a:ea typeface="Lucida Sans Unicode" pitchFamily="2"/>
                <a:cs typeface="Lucida Sans Unicode" pitchFamily="2"/>
              </a:rPr>
              <a:t>scale</a:t>
            </a:r>
            <a:r>
              <a:rPr lang="hu-HU" sz="2000" b="0" i="0" u="none" strike="noStrike" baseline="0" dirty="0" smtClean="0">
                <a:ln>
                  <a:noFill/>
                </a:ln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0" i="0" u="none" strike="noStrike" baseline="0" dirty="0" err="1" smtClean="0">
                <a:ln>
                  <a:noFill/>
                </a:ln>
                <a:latin typeface="Verdana" pitchFamily="34"/>
                <a:ea typeface="Lucida Sans Unicode" pitchFamily="2"/>
                <a:cs typeface="Lucida Sans Unicode" pitchFamily="2"/>
              </a:rPr>
              <a:t>this</a:t>
            </a:r>
            <a:r>
              <a:rPr lang="hu-HU" sz="2000" b="0" i="0" u="none" strike="noStrike" baseline="0" dirty="0" smtClean="0">
                <a:ln>
                  <a:noFill/>
                </a:ln>
                <a:latin typeface="Verdana" pitchFamily="34"/>
                <a:ea typeface="Lucida Sans Unicode" pitchFamily="2"/>
                <a:cs typeface="Lucida Sans Unicode" pitchFamily="2"/>
              </a:rPr>
              <a:t> out</a:t>
            </a:r>
            <a:endParaRPr lang="hu-HU" sz="2000" dirty="0"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0" i="0" u="none" strike="noStrike" baseline="0" dirty="0" smtClean="0">
                <a:ln>
                  <a:noFill/>
                </a:ln>
                <a:latin typeface="Verdana" pitchFamily="34"/>
                <a:ea typeface="Lucida Sans Unicode" pitchFamily="2"/>
                <a:cs typeface="Lucida Sans Unicode" pitchFamily="2"/>
              </a:rPr>
              <a:t>Data collapsing (</a:t>
            </a:r>
            <a:r>
              <a:rPr lang="hu-HU" sz="2000" b="0" i="0" u="none" strike="noStrike" baseline="0" dirty="0" err="1" smtClean="0">
                <a:ln>
                  <a:noFill/>
                </a:ln>
                <a:latin typeface="Verdana" pitchFamily="34"/>
                <a:ea typeface="Lucida Sans Unicode" pitchFamily="2"/>
                <a:cs typeface="Lucida Sans Unicode" pitchFamily="2"/>
              </a:rPr>
              <a:t>scaling</a:t>
            </a:r>
            <a:r>
              <a:rPr lang="hu-HU" sz="2000" dirty="0" smtClean="0">
                <a:latin typeface="Verdana" pitchFamily="34"/>
                <a:ea typeface="Lucida Sans Unicode" pitchFamily="2"/>
                <a:cs typeface="Lucida Sans Unicode" pitchFamily="2"/>
              </a:rPr>
              <a:t>)</a:t>
            </a: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hu-HU" sz="2000" dirty="0" smtClean="0"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latin typeface="Verdana" pitchFamily="34"/>
                <a:ea typeface="Lucida Sans Unicode" pitchFamily="2"/>
                <a:cs typeface="Lucida Sans Unicode" pitchFamily="2"/>
              </a:rPr>
              <a:t>Look</a:t>
            </a:r>
            <a:r>
              <a:rPr lang="hu-HU" sz="2000" dirty="0" smtClean="0"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latin typeface="Verdana" pitchFamily="34"/>
                <a:ea typeface="Lucida Sans Unicode" pitchFamily="2"/>
                <a:cs typeface="Lucida Sans Unicode" pitchFamily="2"/>
              </a:rPr>
              <a:t>for</a:t>
            </a:r>
            <a:r>
              <a:rPr lang="hu-HU" sz="2000" dirty="0" smtClean="0"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latin typeface="Verdana" pitchFamily="34"/>
                <a:ea typeface="Lucida Sans Unicode" pitchFamily="2"/>
                <a:cs typeface="Lucida Sans Unicode" pitchFamily="2"/>
              </a:rPr>
              <a:t>s</a:t>
            </a:r>
            <a:r>
              <a:rPr lang="hu-HU" sz="2000" b="0" i="0" u="none" strike="noStrike" baseline="0" dirty="0" err="1" smtClean="0">
                <a:ln>
                  <a:noFill/>
                </a:ln>
                <a:latin typeface="Verdana" pitchFamily="34"/>
                <a:ea typeface="Lucida Sans Unicode" pitchFamily="2"/>
                <a:cs typeface="Lucida Sans Unicode" pitchFamily="2"/>
              </a:rPr>
              <a:t>caling</a:t>
            </a:r>
            <a:r>
              <a:rPr lang="hu-HU" sz="2000" b="0" i="0" u="none" strike="noStrike" dirty="0" smtClean="0">
                <a:ln>
                  <a:noFill/>
                </a:ln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0" i="0" u="none" strike="noStrike" dirty="0" err="1" smtClean="0">
                <a:ln>
                  <a:noFill/>
                </a:ln>
                <a:latin typeface="Verdana" pitchFamily="34"/>
                <a:ea typeface="Lucida Sans Unicode" pitchFamily="2"/>
                <a:cs typeface="Lucida Sans Unicode" pitchFamily="2"/>
              </a:rPr>
              <a:t>violations</a:t>
            </a:r>
            <a:endParaRPr lang="hu-HU" sz="2000" b="0" i="0" u="none" strike="noStrike" dirty="0" smtClean="0">
              <a:ln>
                <a:noFill/>
              </a:ln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en-US" sz="2000" b="0" i="0" u="none" strike="noStrike" baseline="0" dirty="0">
              <a:ln>
                <a:noFill/>
              </a:ln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sp>
        <p:nvSpPr>
          <p:cNvPr id="19" name="Cím 1"/>
          <p:cNvSpPr txBox="1">
            <a:spLocks/>
          </p:cNvSpPr>
          <p:nvPr/>
        </p:nvSpPr>
        <p:spPr>
          <a:xfrm>
            <a:off x="0" y="42863"/>
            <a:ext cx="9144000" cy="71913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</a:lstStyle>
          <a:p>
            <a:r>
              <a:rPr lang="hu-H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Odderon</a:t>
            </a:r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search</a:t>
            </a:r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: a </a:t>
            </a:r>
            <a:r>
              <a:rPr lang="hu-H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possible</a:t>
            </a:r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strategy</a:t>
            </a:r>
            <a:endParaRPr lang="hu-HU" kern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764704"/>
            <a:ext cx="8495459" cy="2835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3575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116632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83481"/>
              <a:ext cx="9144000" cy="43640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endParaRPr lang="hu-HU" sz="2800" b="1" cap="all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9" name="Szövegdoboz 8"/>
          <p:cNvSpPr txBox="1"/>
          <p:nvPr/>
        </p:nvSpPr>
        <p:spPr>
          <a:xfrm>
            <a:off x="4425710" y="6400800"/>
            <a:ext cx="2925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400" b="1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5</a:t>
            </a:fld>
            <a:endParaRPr lang="en-US" sz="1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7" name="Szabadkézi sokszög 16"/>
          <p:cNvSpPr/>
          <p:nvPr/>
        </p:nvSpPr>
        <p:spPr>
          <a:xfrm>
            <a:off x="467544" y="5301208"/>
            <a:ext cx="8208912" cy="101784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Advantages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H(x) =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exp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(-x) in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cone</a:t>
            </a: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Measurable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both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for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pp and p-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antip</a:t>
            </a: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pic>
        <p:nvPicPr>
          <p:cNvPr id="7" name="Kép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4644" y="836712"/>
            <a:ext cx="2574712" cy="709313"/>
          </a:xfrm>
          <a:prstGeom prst="rect">
            <a:avLst/>
          </a:prstGeom>
        </p:spPr>
      </p:pic>
      <p:sp>
        <p:nvSpPr>
          <p:cNvPr id="10" name="Cím 1"/>
          <p:cNvSpPr txBox="1">
            <a:spLocks/>
          </p:cNvSpPr>
          <p:nvPr/>
        </p:nvSpPr>
        <p:spPr>
          <a:xfrm>
            <a:off x="0" y="42863"/>
            <a:ext cx="9144000" cy="71913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</a:lstStyle>
          <a:p>
            <a:r>
              <a:rPr lang="hu-H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Scaling</a:t>
            </a:r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in </a:t>
            </a:r>
            <a:r>
              <a:rPr lang="hu-H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the</a:t>
            </a:r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diffractive</a:t>
            </a:r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cone</a:t>
            </a:r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region</a:t>
            </a:r>
            <a:endParaRPr lang="hu-HU" kern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8" name="Kép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50582" y="1628800"/>
            <a:ext cx="4242835" cy="672938"/>
          </a:xfrm>
          <a:prstGeom prst="rect">
            <a:avLst/>
          </a:prstGeom>
        </p:spPr>
      </p:pic>
      <p:pic>
        <p:nvPicPr>
          <p:cNvPr id="11" name="Kép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39590" y="2368741"/>
            <a:ext cx="2864820" cy="700219"/>
          </a:xfrm>
          <a:prstGeom prst="rect">
            <a:avLst/>
          </a:prstGeom>
        </p:spPr>
      </p:pic>
      <p:pic>
        <p:nvPicPr>
          <p:cNvPr id="12" name="Kép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52784" y="3169181"/>
            <a:ext cx="5838431" cy="763875"/>
          </a:xfrm>
          <a:prstGeom prst="rect">
            <a:avLst/>
          </a:prstGeom>
        </p:spPr>
      </p:pic>
      <p:pic>
        <p:nvPicPr>
          <p:cNvPr id="13" name="Kép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02776" y="4075036"/>
            <a:ext cx="2538448" cy="1082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1976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116632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83481"/>
              <a:ext cx="9144000" cy="43640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endParaRPr lang="hu-HU" sz="2800" b="1" cap="all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9" name="Szövegdoboz 8"/>
          <p:cNvSpPr txBox="1"/>
          <p:nvPr/>
        </p:nvSpPr>
        <p:spPr>
          <a:xfrm>
            <a:off x="4425710" y="6400800"/>
            <a:ext cx="2925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400" b="1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6</a:t>
            </a:fld>
            <a:endParaRPr lang="en-US" sz="1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7" name="Szabadkézi sokszög 16"/>
          <p:cNvSpPr/>
          <p:nvPr/>
        </p:nvSpPr>
        <p:spPr>
          <a:xfrm>
            <a:off x="467544" y="5651516"/>
            <a:ext cx="8208912" cy="101784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Energy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range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23.5 – 62.5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GeV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(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nearly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factor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of 3)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H(x)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works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in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cone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shape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~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exp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(-x)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H(x)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scaling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works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also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in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dip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and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bump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region</a:t>
            </a: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sp>
        <p:nvSpPr>
          <p:cNvPr id="10" name="Cím 1"/>
          <p:cNvSpPr txBox="1">
            <a:spLocks/>
          </p:cNvSpPr>
          <p:nvPr/>
        </p:nvSpPr>
        <p:spPr>
          <a:xfrm>
            <a:off x="0" y="42863"/>
            <a:ext cx="9144000" cy="71913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</a:lstStyle>
          <a:p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Test of </a:t>
            </a:r>
            <a:r>
              <a:rPr lang="hu-H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the</a:t>
            </a:r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H(x) </a:t>
            </a:r>
            <a:r>
              <a:rPr lang="hu-H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scaling</a:t>
            </a:r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on</a:t>
            </a:r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ISR </a:t>
            </a:r>
            <a:r>
              <a:rPr lang="hu-H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data</a:t>
            </a:r>
            <a:endParaRPr lang="hu-HU" kern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3994" y="824857"/>
            <a:ext cx="6056012" cy="4692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4811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116632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83481"/>
              <a:ext cx="9144000" cy="43640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endParaRPr lang="hu-HU" sz="2800" b="1" cap="all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9" name="Szövegdoboz 8"/>
          <p:cNvSpPr txBox="1"/>
          <p:nvPr/>
        </p:nvSpPr>
        <p:spPr>
          <a:xfrm>
            <a:off x="4425710" y="6400800"/>
            <a:ext cx="2925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400" b="1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7</a:t>
            </a:fld>
            <a:endParaRPr lang="en-US" sz="1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7" name="Szabadkézi sokszög 16"/>
          <p:cNvSpPr/>
          <p:nvPr/>
        </p:nvSpPr>
        <p:spPr>
          <a:xfrm>
            <a:off x="467544" y="5661248"/>
            <a:ext cx="8208912" cy="101784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Advantages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H(x) ≠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exp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(-x)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arbitrary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positive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def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 in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dip-bump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region</a:t>
            </a: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Measurable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both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for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pp and p-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antip</a:t>
            </a: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sp>
        <p:nvSpPr>
          <p:cNvPr id="10" name="Cím 1"/>
          <p:cNvSpPr txBox="1">
            <a:spLocks/>
          </p:cNvSpPr>
          <p:nvPr/>
        </p:nvSpPr>
        <p:spPr>
          <a:xfrm>
            <a:off x="0" y="42863"/>
            <a:ext cx="9144000" cy="71913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</a:lstStyle>
          <a:p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H(x) </a:t>
            </a:r>
            <a:r>
              <a:rPr lang="hu-H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scaling</a:t>
            </a:r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in </a:t>
            </a:r>
            <a:r>
              <a:rPr lang="hu-H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greater</a:t>
            </a:r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x </a:t>
            </a:r>
            <a:r>
              <a:rPr lang="hu-H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region</a:t>
            </a:r>
            <a:endParaRPr lang="hu-HU" kern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6" name="Kép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30799" y="836712"/>
            <a:ext cx="3082401" cy="591094"/>
          </a:xfrm>
          <a:prstGeom prst="rect">
            <a:avLst/>
          </a:prstGeom>
        </p:spPr>
      </p:pic>
      <p:pic>
        <p:nvPicPr>
          <p:cNvPr id="14" name="Kép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68164" y="1484784"/>
            <a:ext cx="3807672" cy="1518656"/>
          </a:xfrm>
          <a:prstGeom prst="rect">
            <a:avLst/>
          </a:prstGeom>
        </p:spPr>
      </p:pic>
      <p:pic>
        <p:nvPicPr>
          <p:cNvPr id="15" name="Kép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34102" y="3047062"/>
            <a:ext cx="5475796" cy="763875"/>
          </a:xfrm>
          <a:prstGeom prst="rect">
            <a:avLst/>
          </a:prstGeom>
        </p:spPr>
      </p:pic>
      <p:pic>
        <p:nvPicPr>
          <p:cNvPr id="16" name="Kép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96187" y="3861980"/>
            <a:ext cx="4351626" cy="791156"/>
          </a:xfrm>
          <a:prstGeom prst="rect">
            <a:avLst/>
          </a:prstGeom>
        </p:spPr>
      </p:pic>
      <p:pic>
        <p:nvPicPr>
          <p:cNvPr id="18" name="Kép 1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03877" y="4725144"/>
            <a:ext cx="3336246" cy="836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5261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116632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83481"/>
              <a:ext cx="9144000" cy="43640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endParaRPr lang="hu-HU" sz="2800" b="1" cap="all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9" name="Szövegdoboz 8"/>
          <p:cNvSpPr txBox="1"/>
          <p:nvPr/>
        </p:nvSpPr>
        <p:spPr>
          <a:xfrm>
            <a:off x="4425710" y="6400800"/>
            <a:ext cx="2925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400" b="1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8</a:t>
            </a:fld>
            <a:endParaRPr lang="en-US" sz="1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7" name="Szabadkézi sokszög 16"/>
          <p:cNvSpPr/>
          <p:nvPr/>
        </p:nvSpPr>
        <p:spPr>
          <a:xfrm>
            <a:off x="251520" y="6031301"/>
            <a:ext cx="8640960" cy="71006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Energy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range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2.76 – 13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(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nearly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factor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of 4)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H(x)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nearly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works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with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~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small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scaling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violating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terms</a:t>
            </a: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sp>
        <p:nvSpPr>
          <p:cNvPr id="10" name="Cím 1"/>
          <p:cNvSpPr txBox="1">
            <a:spLocks/>
          </p:cNvSpPr>
          <p:nvPr/>
        </p:nvSpPr>
        <p:spPr>
          <a:xfrm>
            <a:off x="0" y="42863"/>
            <a:ext cx="9144000" cy="71913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</a:lstStyle>
          <a:p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Test of  H(x) </a:t>
            </a:r>
            <a:r>
              <a:rPr lang="hu-H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scaling</a:t>
            </a:r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on</a:t>
            </a:r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LHC pp </a:t>
            </a:r>
            <a:r>
              <a:rPr lang="hu-H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data</a:t>
            </a:r>
            <a:endParaRPr lang="hu-HU" kern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6" name="Kép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2020" y="876199"/>
            <a:ext cx="6388629" cy="5114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7152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116632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83481"/>
              <a:ext cx="9144000" cy="43640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endParaRPr lang="hu-HU" sz="2800" b="1" cap="all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9" name="Szövegdoboz 8"/>
          <p:cNvSpPr txBox="1"/>
          <p:nvPr/>
        </p:nvSpPr>
        <p:spPr>
          <a:xfrm>
            <a:off x="4425710" y="6400800"/>
            <a:ext cx="2925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400" b="1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9</a:t>
            </a:fld>
            <a:endParaRPr lang="en-US" sz="1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7" name="Szabadkézi sokszög 16"/>
          <p:cNvSpPr/>
          <p:nvPr/>
        </p:nvSpPr>
        <p:spPr>
          <a:xfrm>
            <a:off x="251520" y="6031301"/>
            <a:ext cx="8640960" cy="71006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Energy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range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23.5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GeV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– 13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(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nearly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factor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of 100)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scaling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violating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terms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are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large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Levy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fits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guide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eye</a:t>
            </a: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sp>
        <p:nvSpPr>
          <p:cNvPr id="10" name="Cím 1"/>
          <p:cNvSpPr txBox="1">
            <a:spLocks/>
          </p:cNvSpPr>
          <p:nvPr/>
        </p:nvSpPr>
        <p:spPr>
          <a:xfrm>
            <a:off x="0" y="42863"/>
            <a:ext cx="9144000" cy="71913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</a:lstStyle>
          <a:p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H(x) </a:t>
            </a:r>
            <a:r>
              <a:rPr lang="hu-H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scaling</a:t>
            </a:r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vs</a:t>
            </a:r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LHC + ISR pp </a:t>
            </a:r>
            <a:r>
              <a:rPr lang="hu-H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data</a:t>
            </a:r>
            <a:endParaRPr lang="hu-HU" kern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2597" y="762000"/>
            <a:ext cx="6638806" cy="5187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6616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theme/theme1.xml><?xml version="1.0" encoding="utf-8"?>
<a:theme xmlns:a="http://schemas.openxmlformats.org/drawingml/2006/main" name="Alapértelmezet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7606</TotalTime>
  <Words>341</Words>
  <Application>Microsoft Office PowerPoint</Application>
  <PresentationFormat>Diavetítés a képernyőre (4:3 oldalarány)</PresentationFormat>
  <Paragraphs>62</Paragraphs>
  <Slides>11</Slides>
  <Notes>11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12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11</vt:i4>
      </vt:variant>
    </vt:vector>
  </HeadingPairs>
  <TitlesOfParts>
    <vt:vector size="24" baseType="lpstr">
      <vt:lpstr>MS Gothic</vt:lpstr>
      <vt:lpstr>Arial</vt:lpstr>
      <vt:lpstr>Arial Rounded MT Bold</vt:lpstr>
      <vt:lpstr>Arial Unicode MS</vt:lpstr>
      <vt:lpstr>Calibri</vt:lpstr>
      <vt:lpstr>Lucida Sans Unicode</vt:lpstr>
      <vt:lpstr>StarSymbol</vt:lpstr>
      <vt:lpstr>Symbol</vt:lpstr>
      <vt:lpstr>Tahoma</vt:lpstr>
      <vt:lpstr>Times New Roman</vt:lpstr>
      <vt:lpstr>Verdana</vt:lpstr>
      <vt:lpstr>Wingdings</vt:lpstr>
      <vt:lpstr>Alapértelmezett</vt:lpstr>
      <vt:lpstr>SCALING PROPERTIES OF ELASTIC PP AND PBARP</vt:lpstr>
      <vt:lpstr>Formalism: elastic scattering</vt:lpstr>
      <vt:lpstr>Looking for Odderon effects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Creation of quark–gluon plasma droplets with three distinct geometries</dc:title>
  <dc:subject>STAR Regional Meeting, Warsaw, November 5, 2012</dc:subject>
  <dc:creator>Csörgő.Tamás</dc:creator>
  <cp:lastModifiedBy>tcsorgo</cp:lastModifiedBy>
  <cp:revision>391</cp:revision>
  <dcterms:modified xsi:type="dcterms:W3CDTF">2019-08-30T12:40:13Z</dcterms:modified>
</cp:coreProperties>
</file>