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304" r:id="rId2"/>
    <p:sldId id="279" r:id="rId3"/>
    <p:sldId id="311" r:id="rId4"/>
    <p:sldId id="293" r:id="rId5"/>
    <p:sldId id="274" r:id="rId6"/>
    <p:sldId id="361" r:id="rId7"/>
    <p:sldId id="352" r:id="rId8"/>
    <p:sldId id="359" r:id="rId9"/>
    <p:sldId id="369" r:id="rId10"/>
    <p:sldId id="372" r:id="rId11"/>
    <p:sldId id="375" r:id="rId12"/>
    <p:sldId id="281" r:id="rId13"/>
    <p:sldId id="368" r:id="rId14"/>
    <p:sldId id="371" r:id="rId15"/>
    <p:sldId id="309" r:id="rId16"/>
    <p:sldId id="374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0863"/>
    <p:restoredTop sz="91431"/>
  </p:normalViewPr>
  <p:slideViewPr>
    <p:cSldViewPr snapToGrid="0" snapToObjects="1">
      <p:cViewPr varScale="1">
        <p:scale>
          <a:sx n="88" d="100"/>
          <a:sy n="88" d="100"/>
        </p:scale>
        <p:origin x="1512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444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6C0E6F-7663-E545-8DBF-E6211CF32372}" type="datetimeFigureOut">
              <a:rPr lang="en-US" smtClean="0"/>
              <a:t>8/30/19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8AA917-F5E2-3E48-B878-B1E33D8C2C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358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3C047B-6FD2-A74B-AA96-4055A18F6967}" type="datetimeFigureOut">
              <a:rPr lang="en-US" smtClean="0"/>
              <a:t>8/30/19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55FBBB-C263-614C-8131-FAAE25CD00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936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55FBBB-C263-614C-8131-FAAE25CD009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7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F7BB7-3E40-C440-B136-3E1A42FF0107}" type="datetime1">
              <a:rPr lang="en-US" smtClean="0"/>
              <a:t>8/30/19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Small Angle Spectrometer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385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4117E-7131-944E-9FAD-84D72A0D70D6}" type="datetime1">
              <a:rPr lang="en-US" smtClean="0"/>
              <a:t>8/30/19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Small Angle Spectrometer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185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84AAE-0714-6D4B-9C9D-AF80095CEEBE}" type="datetime1">
              <a:rPr lang="en-US" smtClean="0"/>
              <a:t>8/30/19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Small Angle Spectrometer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208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03A4D-537C-D741-8624-AAFC4AA9DA90}" type="datetime1">
              <a:rPr lang="en-US" smtClean="0"/>
              <a:t>8/30/19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Small Angle Spectrometer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313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7780A-2047-A348-8457-A35DDBAA8FF1}" type="datetime1">
              <a:rPr lang="en-US" smtClean="0"/>
              <a:t>8/30/19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Small Angle Spectrometer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295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1E45C-376A-0D41-BE2F-EB6545258B97}" type="datetime1">
              <a:rPr lang="en-US" smtClean="0"/>
              <a:t>8/30/19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Small Angle Spectrometer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241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C86A-44A3-5F42-90B3-15CDFBBDE272}" type="datetime1">
              <a:rPr lang="en-US" smtClean="0"/>
              <a:t>8/30/19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Small Angle Spectrometer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5568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72CEA-6F39-1C45-97CD-8629616C3579}" type="datetime1">
              <a:rPr lang="en-US" smtClean="0"/>
              <a:t>8/30/19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Small Angle Spectrometer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365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E9ABC-4900-7145-B376-6E5631F3E926}" type="datetime1">
              <a:rPr lang="en-US" smtClean="0"/>
              <a:t>8/30/19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Small Angle Spectrometer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348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5EB5D-F687-D949-AF0F-30A8A8DD1CA9}" type="datetime1">
              <a:rPr lang="en-US" smtClean="0"/>
              <a:t>8/30/19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Small Angle Spectrometer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048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A120A-3068-4F4D-B537-7B190A53020C}" type="datetime1">
              <a:rPr lang="en-US" smtClean="0"/>
              <a:t>8/30/19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Small Angle Spectrometer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66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F9CFA3-DA0A-6742-A817-F801BDC577A8}" type="datetime1">
              <a:rPr lang="en-US" smtClean="0"/>
              <a:t>8/30/19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Mike Albrow       Small Angle Spectrometer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D28CA-AB00-074F-B7EB-9B0005E7E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777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74314" y="136525"/>
            <a:ext cx="68408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0000FF"/>
                </a:solidFill>
              </a:rPr>
              <a:t>SAS@LHC / VFHS</a:t>
            </a:r>
          </a:p>
          <a:p>
            <a:pPr algn="ctr"/>
            <a:r>
              <a:rPr lang="en-US" sz="2800" dirty="0">
                <a:solidFill>
                  <a:srgbClr val="0000FF"/>
                </a:solidFill>
              </a:rPr>
              <a:t>A Very Forward Hadron Spectrometer </a:t>
            </a:r>
          </a:p>
          <a:p>
            <a:pPr algn="ctr"/>
            <a:r>
              <a:rPr lang="en-US" sz="2800" dirty="0">
                <a:solidFill>
                  <a:srgbClr val="0000FF"/>
                </a:solidFill>
              </a:rPr>
              <a:t>for Multi-</a:t>
            </a:r>
            <a:r>
              <a:rPr lang="en-US" sz="2800" dirty="0" err="1">
                <a:solidFill>
                  <a:srgbClr val="0000FF"/>
                </a:solidFill>
              </a:rPr>
              <a:t>TeV</a:t>
            </a:r>
            <a:r>
              <a:rPr lang="en-US" sz="2800" dirty="0">
                <a:solidFill>
                  <a:srgbClr val="0000FF"/>
                </a:solidFill>
              </a:rPr>
              <a:t> Forward Particles at the LHC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615941" y="1542176"/>
            <a:ext cx="33575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Michael Albrow, Fermilab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90800" y="3005277"/>
            <a:ext cx="35780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432FF"/>
                </a:solidFill>
              </a:rPr>
              <a:t>Low-x Nicosia, August 2019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33FC2-F027-824E-8617-9B8C8D630A2A}" type="datetime1">
              <a:rPr lang="en-US" smtClean="0"/>
              <a:t>8/30/19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Small Angle Spectrometer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1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A63DF40-73C9-9B4E-882A-1BF28C82CAEC}"/>
              </a:ext>
            </a:extLst>
          </p:cNvPr>
          <p:cNvSpPr txBox="1"/>
          <p:nvPr/>
        </p:nvSpPr>
        <p:spPr>
          <a:xfrm>
            <a:off x="2796181" y="2520973"/>
            <a:ext cx="2997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A few </a:t>
            </a:r>
            <a:r>
              <a:rPr lang="fr-FR" dirty="0" err="1"/>
              <a:t>introductory</a:t>
            </a:r>
            <a:r>
              <a:rPr lang="fr-FR" dirty="0"/>
              <a:t> slides </a:t>
            </a:r>
            <a:r>
              <a:rPr lang="fr-FR" dirty="0" err="1"/>
              <a:t>here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67275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10270" y="28783"/>
            <a:ext cx="78810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/>
              <a:t>Beam pipe design for small angle spectrometer (schematic)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8662" y="567605"/>
            <a:ext cx="75789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20 cm - 50 cm diameter conical pipe from 85m to 130m (from collision</a:t>
            </a:r>
            <a:r>
              <a:rPr lang="en-US" dirty="0"/>
              <a:t>)</a:t>
            </a:r>
          </a:p>
        </p:txBody>
      </p:sp>
      <p:cxnSp>
        <p:nvCxnSpPr>
          <p:cNvPr id="12" name="Straight Connector 11"/>
          <p:cNvCxnSpPr>
            <a:cxnSpLocks/>
          </p:cNvCxnSpPr>
          <p:nvPr/>
        </p:nvCxnSpPr>
        <p:spPr>
          <a:xfrm flipV="1">
            <a:off x="594524" y="2673055"/>
            <a:ext cx="7165922" cy="302278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cxnSpLocks/>
          </p:cNvCxnSpPr>
          <p:nvPr/>
        </p:nvCxnSpPr>
        <p:spPr>
          <a:xfrm>
            <a:off x="594524" y="3213355"/>
            <a:ext cx="7165922" cy="21875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736496" y="2901405"/>
            <a:ext cx="1133969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7760446" y="2673055"/>
            <a:ext cx="0" cy="22835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994332" y="3432107"/>
            <a:ext cx="0" cy="360199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325138" y="4521792"/>
            <a:ext cx="1804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 40 m large pipe </a:t>
            </a:r>
          </a:p>
        </p:txBody>
      </p:sp>
      <p:cxnSp>
        <p:nvCxnSpPr>
          <p:cNvPr id="43" name="Straight Arrow Connector 42"/>
          <p:cNvCxnSpPr/>
          <p:nvPr/>
        </p:nvCxnSpPr>
        <p:spPr>
          <a:xfrm flipV="1">
            <a:off x="5178906" y="4701546"/>
            <a:ext cx="2557590" cy="37916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6858255" y="3287739"/>
            <a:ext cx="498983" cy="530876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558860" y="1065134"/>
            <a:ext cx="3456652" cy="646331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Window (Be? Al?) Safe while</a:t>
            </a:r>
          </a:p>
          <a:p>
            <a:r>
              <a:rPr lang="en-US" dirty="0"/>
              <a:t>Minimizing scattering/interactions </a:t>
            </a:r>
          </a:p>
        </p:txBody>
      </p:sp>
      <p:cxnSp>
        <p:nvCxnSpPr>
          <p:cNvPr id="49" name="Straight Arrow Connector 48"/>
          <p:cNvCxnSpPr/>
          <p:nvPr/>
        </p:nvCxnSpPr>
        <p:spPr>
          <a:xfrm flipH="1">
            <a:off x="8256726" y="2997171"/>
            <a:ext cx="603038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H="1">
            <a:off x="1050453" y="4702283"/>
            <a:ext cx="2071821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8897116" y="2654098"/>
            <a:ext cx="0" cy="1098818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1031494" y="3634489"/>
            <a:ext cx="0" cy="1098818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4881784" y="3818615"/>
            <a:ext cx="2502801" cy="646331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Inner wire grid if needed</a:t>
            </a:r>
          </a:p>
          <a:p>
            <a:r>
              <a:rPr lang="en-US" dirty="0"/>
              <a:t>for impedance reasons</a:t>
            </a:r>
          </a:p>
        </p:txBody>
      </p:sp>
      <p:cxnSp>
        <p:nvCxnSpPr>
          <p:cNvPr id="67" name="Straight Arrow Connector 66"/>
          <p:cNvCxnSpPr/>
          <p:nvPr/>
        </p:nvCxnSpPr>
        <p:spPr>
          <a:xfrm>
            <a:off x="5973636" y="1764833"/>
            <a:ext cx="1762860" cy="107919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0" name="Oval 69"/>
          <p:cNvSpPr/>
          <p:nvPr/>
        </p:nvSpPr>
        <p:spPr>
          <a:xfrm>
            <a:off x="7302996" y="5113347"/>
            <a:ext cx="1383804" cy="1310303"/>
          </a:xfrm>
          <a:prstGeom prst="ellipse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8597433" y="5553075"/>
            <a:ext cx="262331" cy="360199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/>
          <p:cNvSpPr/>
          <p:nvPr/>
        </p:nvSpPr>
        <p:spPr>
          <a:xfrm>
            <a:off x="7157554" y="5593292"/>
            <a:ext cx="262331" cy="360199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/>
        </p:nvSpPr>
        <p:spPr>
          <a:xfrm>
            <a:off x="8534977" y="5268524"/>
            <a:ext cx="573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  <a:r>
              <a:rPr lang="en-US" sz="1600" dirty="0" err="1"/>
              <a:t>ves</a:t>
            </a:r>
            <a:endParaRPr lang="en-US" sz="1600" dirty="0"/>
          </a:p>
        </p:txBody>
      </p:sp>
      <p:sp>
        <p:nvSpPr>
          <p:cNvPr id="74" name="TextBox 73"/>
          <p:cNvSpPr txBox="1"/>
          <p:nvPr/>
        </p:nvSpPr>
        <p:spPr>
          <a:xfrm>
            <a:off x="6869108" y="5279887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</a:t>
            </a:r>
            <a:r>
              <a:rPr lang="en-US" dirty="0" err="1"/>
              <a:t>ves</a:t>
            </a:r>
            <a:endParaRPr lang="en-US" dirty="0"/>
          </a:p>
        </p:txBody>
      </p:sp>
      <p:sp>
        <p:nvSpPr>
          <p:cNvPr id="77" name="Oval 76"/>
          <p:cNvSpPr/>
          <p:nvPr/>
        </p:nvSpPr>
        <p:spPr>
          <a:xfrm>
            <a:off x="8303480" y="5685689"/>
            <a:ext cx="229964" cy="8280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>
            <a:off x="7533847" y="5721074"/>
            <a:ext cx="229964" cy="8280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/>
          <p:cNvSpPr txBox="1"/>
          <p:nvPr/>
        </p:nvSpPr>
        <p:spPr>
          <a:xfrm>
            <a:off x="8031700" y="6206160"/>
            <a:ext cx="894446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OUTGOING</a:t>
            </a:r>
            <a:br>
              <a:rPr lang="en-US" sz="1200" dirty="0"/>
            </a:br>
            <a:r>
              <a:rPr lang="en-US" sz="1200" dirty="0"/>
              <a:t>BEAM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6514829" y="6100751"/>
            <a:ext cx="870025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200" dirty="0" err="1"/>
              <a:t>iNCOMING</a:t>
            </a:r>
            <a:br>
              <a:rPr lang="en-US" sz="1200" dirty="0"/>
            </a:br>
            <a:r>
              <a:rPr lang="en-US" sz="1200" dirty="0"/>
              <a:t>BEAM</a:t>
            </a:r>
          </a:p>
        </p:txBody>
      </p:sp>
      <p:cxnSp>
        <p:nvCxnSpPr>
          <p:cNvPr id="83" name="Straight Arrow Connector 82"/>
          <p:cNvCxnSpPr/>
          <p:nvPr/>
        </p:nvCxnSpPr>
        <p:spPr>
          <a:xfrm flipV="1">
            <a:off x="7351160" y="5911099"/>
            <a:ext cx="266006" cy="291536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>
            <a:cxnSpLocks/>
          </p:cNvCxnSpPr>
          <p:nvPr/>
        </p:nvCxnSpPr>
        <p:spPr>
          <a:xfrm flipH="1" flipV="1">
            <a:off x="8425976" y="5843173"/>
            <a:ext cx="132269" cy="429563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7784694" y="3425862"/>
            <a:ext cx="5661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 cm</a:t>
            </a:r>
          </a:p>
        </p:txBody>
      </p:sp>
      <p:cxnSp>
        <p:nvCxnSpPr>
          <p:cNvPr id="102" name="Straight Arrow Connector 101"/>
          <p:cNvCxnSpPr>
            <a:cxnSpLocks/>
          </p:cNvCxnSpPr>
          <p:nvPr/>
        </p:nvCxnSpPr>
        <p:spPr>
          <a:xfrm>
            <a:off x="7826259" y="2651077"/>
            <a:ext cx="0" cy="88183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5792413" y="2901405"/>
            <a:ext cx="1065842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VACUUM</a:t>
            </a:r>
          </a:p>
        </p:txBody>
      </p:sp>
      <p:cxnSp>
        <p:nvCxnSpPr>
          <p:cNvPr id="51" name="Straight Connector 50"/>
          <p:cNvCxnSpPr/>
          <p:nvPr/>
        </p:nvCxnSpPr>
        <p:spPr>
          <a:xfrm flipH="1">
            <a:off x="167618" y="2975333"/>
            <a:ext cx="426906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>
            <a:off x="168662" y="3213355"/>
            <a:ext cx="426906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7760446" y="3203757"/>
            <a:ext cx="0" cy="22835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7760446" y="3240938"/>
            <a:ext cx="1133969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469215" y="2147419"/>
            <a:ext cx="12362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TOP VIEW</a:t>
            </a:r>
          </a:p>
        </p:txBody>
      </p:sp>
      <p:cxnSp>
        <p:nvCxnSpPr>
          <p:cNvPr id="76" name="Straight Connector 75"/>
          <p:cNvCxnSpPr>
            <a:cxnSpLocks/>
          </p:cNvCxnSpPr>
          <p:nvPr/>
        </p:nvCxnSpPr>
        <p:spPr>
          <a:xfrm flipV="1">
            <a:off x="6547159" y="3213356"/>
            <a:ext cx="1213287" cy="215644"/>
          </a:xfrm>
          <a:prstGeom prst="line">
            <a:avLst/>
          </a:prstGeom>
          <a:ln>
            <a:solidFill>
              <a:srgbClr val="0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>
            <a:off x="8309176" y="3149571"/>
            <a:ext cx="648680" cy="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6949842" y="2065117"/>
            <a:ext cx="218521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10-15m for detectors</a:t>
            </a:r>
          </a:p>
        </p:txBody>
      </p:sp>
      <p:cxnSp>
        <p:nvCxnSpPr>
          <p:cNvPr id="47" name="Straight Arrow Connector 46"/>
          <p:cNvCxnSpPr/>
          <p:nvPr/>
        </p:nvCxnSpPr>
        <p:spPr>
          <a:xfrm flipH="1">
            <a:off x="8042449" y="2434449"/>
            <a:ext cx="266727" cy="40957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H="1">
            <a:off x="8042449" y="2434449"/>
            <a:ext cx="419128" cy="99765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7743986" y="3707098"/>
            <a:ext cx="0" cy="1098818"/>
          </a:xfrm>
          <a:prstGeom prst="line">
            <a:avLst/>
          </a:prstGeom>
          <a:ln>
            <a:solidFill>
              <a:srgbClr val="00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16E65-3D8D-7248-BA41-F9EA081A084E}" type="datetime1">
              <a:rPr lang="en-US" smtClean="0"/>
              <a:t>8/30/19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Mike </a:t>
            </a:r>
            <a:r>
              <a:rPr lang="en-US" dirty="0" err="1"/>
              <a:t>Albrow</a:t>
            </a:r>
            <a:r>
              <a:rPr lang="en-US" dirty="0"/>
              <a:t>       Small Angle Spectrometer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10</a:t>
            </a:fld>
            <a:endParaRPr lang="en-US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97E7B0E0-41A3-CB4D-A3A6-BC7998350BEE}"/>
              </a:ext>
            </a:extLst>
          </p:cNvPr>
          <p:cNvCxnSpPr>
            <a:cxnSpLocks/>
          </p:cNvCxnSpPr>
          <p:nvPr/>
        </p:nvCxnSpPr>
        <p:spPr>
          <a:xfrm>
            <a:off x="6590337" y="2740035"/>
            <a:ext cx="1225618" cy="168955"/>
          </a:xfrm>
          <a:prstGeom prst="line">
            <a:avLst/>
          </a:prstGeom>
          <a:ln>
            <a:solidFill>
              <a:srgbClr val="00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7A025F30-C2F5-F847-B304-F0EF2F543D7A}"/>
              </a:ext>
            </a:extLst>
          </p:cNvPr>
          <p:cNvSpPr txBox="1"/>
          <p:nvPr/>
        </p:nvSpPr>
        <p:spPr>
          <a:xfrm>
            <a:off x="761864" y="2662744"/>
            <a:ext cx="5661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 cm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6F06AD4-F18E-8C45-84B5-255C5B96A85F}"/>
              </a:ext>
            </a:extLst>
          </p:cNvPr>
          <p:cNvSpPr txBox="1"/>
          <p:nvPr/>
        </p:nvSpPr>
        <p:spPr>
          <a:xfrm>
            <a:off x="345009" y="2120462"/>
            <a:ext cx="1703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z ~ 80 m </a:t>
            </a:r>
            <a:r>
              <a:rPr lang="fr-FR" dirty="0" err="1"/>
              <a:t>from</a:t>
            </a:r>
            <a:r>
              <a:rPr lang="fr-FR" dirty="0"/>
              <a:t> IP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EB28C88-CBF1-CA49-BED6-1B2E981FD07E}"/>
              </a:ext>
            </a:extLst>
          </p:cNvPr>
          <p:cNvSpPr txBox="1"/>
          <p:nvPr/>
        </p:nvSpPr>
        <p:spPr>
          <a:xfrm>
            <a:off x="5324256" y="5503728"/>
            <a:ext cx="838691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/>
              <a:t>Muons</a:t>
            </a:r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60B0FFF-69AC-634B-9ADD-A000C308D4C4}"/>
              </a:ext>
            </a:extLst>
          </p:cNvPr>
          <p:cNvSpPr txBox="1"/>
          <p:nvPr/>
        </p:nvSpPr>
        <p:spPr>
          <a:xfrm>
            <a:off x="3951179" y="5503728"/>
            <a:ext cx="1300356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Calorimeter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4DA8A935-69EC-4141-A13E-3ED57FDCDEBD}"/>
              </a:ext>
            </a:extLst>
          </p:cNvPr>
          <p:cNvSpPr txBox="1"/>
          <p:nvPr/>
        </p:nvSpPr>
        <p:spPr>
          <a:xfrm>
            <a:off x="1704047" y="5532231"/>
            <a:ext cx="2191742" cy="307777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         TRACKING + TRDs</a:t>
            </a:r>
            <a:endParaRPr lang="en-US" dirty="0"/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7BEF4D31-6C95-C344-9040-5712B9882ABE}"/>
              </a:ext>
            </a:extLst>
          </p:cNvPr>
          <p:cNvCxnSpPr>
            <a:cxnSpLocks/>
          </p:cNvCxnSpPr>
          <p:nvPr/>
        </p:nvCxnSpPr>
        <p:spPr>
          <a:xfrm flipV="1">
            <a:off x="761864" y="5685689"/>
            <a:ext cx="883794" cy="91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2EFF21A7-8C21-0248-9104-394898E0E4B4}"/>
              </a:ext>
            </a:extLst>
          </p:cNvPr>
          <p:cNvSpPr txBox="1"/>
          <p:nvPr/>
        </p:nvSpPr>
        <p:spPr>
          <a:xfrm>
            <a:off x="604531" y="5332102"/>
            <a:ext cx="981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particles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76A4455-DCFC-5448-B600-141B6EB90154}"/>
              </a:ext>
            </a:extLst>
          </p:cNvPr>
          <p:cNvSpPr txBox="1"/>
          <p:nvPr/>
        </p:nvSpPr>
        <p:spPr>
          <a:xfrm>
            <a:off x="3134866" y="5099615"/>
            <a:ext cx="218521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10-15m for detectors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F505B6FC-E9D2-A943-AE0E-7A56F8C890B9}"/>
              </a:ext>
            </a:extLst>
          </p:cNvPr>
          <p:cNvSpPr/>
          <p:nvPr/>
        </p:nvSpPr>
        <p:spPr>
          <a:xfrm>
            <a:off x="7880709" y="5478589"/>
            <a:ext cx="246558" cy="61445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F4224BA7-6394-C240-8541-312552026EB4}"/>
              </a:ext>
            </a:extLst>
          </p:cNvPr>
          <p:cNvSpPr txBox="1"/>
          <p:nvPr/>
        </p:nvSpPr>
        <p:spPr>
          <a:xfrm>
            <a:off x="7587872" y="5176388"/>
            <a:ext cx="841897" cy="276999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NEUTRALS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6DB8B05-1C21-D648-B36F-42AB60906146}"/>
              </a:ext>
            </a:extLst>
          </p:cNvPr>
          <p:cNvSpPr txBox="1"/>
          <p:nvPr/>
        </p:nvSpPr>
        <p:spPr>
          <a:xfrm>
            <a:off x="2333378" y="5889345"/>
            <a:ext cx="779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6 -8 m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67525AFD-6B45-B84E-9627-919252EC80B9}"/>
              </a:ext>
            </a:extLst>
          </p:cNvPr>
          <p:cNvSpPr txBox="1"/>
          <p:nvPr/>
        </p:nvSpPr>
        <p:spPr>
          <a:xfrm>
            <a:off x="4306377" y="5859998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~3 m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492EB95F-B02D-C34B-A1A5-70298867306D}"/>
              </a:ext>
            </a:extLst>
          </p:cNvPr>
          <p:cNvSpPr txBox="1"/>
          <p:nvPr/>
        </p:nvSpPr>
        <p:spPr>
          <a:xfrm>
            <a:off x="5390813" y="5885373"/>
            <a:ext cx="65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~1 m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86F85D9-CB80-0C4D-91B0-D7CE5EB7F899}"/>
              </a:ext>
            </a:extLst>
          </p:cNvPr>
          <p:cNvSpPr txBox="1"/>
          <p:nvPr/>
        </p:nvSpPr>
        <p:spPr>
          <a:xfrm rot="5400000">
            <a:off x="8755633" y="3010845"/>
            <a:ext cx="6038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TAN</a:t>
            </a:r>
          </a:p>
        </p:txBody>
      </p:sp>
    </p:spTree>
    <p:extLst>
      <p:ext uri="{BB962C8B-B14F-4D97-AF65-F5344CB8AC3E}">
        <p14:creationId xmlns:p14="http://schemas.microsoft.com/office/powerpoint/2010/main" val="9973718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50119B-7A71-FA40-9037-7E8AC5E6D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03A4D-537C-D741-8624-AAFC4AA9DA90}" type="datetime1">
              <a:rPr lang="en-US" smtClean="0"/>
              <a:t>8/30/19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463D51-4C41-9C49-9D09-BB630D9DF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Small Angle Spectrometer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2E064E-6ED9-E141-A003-F8D1CAC55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11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F6EFBBD-209A-5646-A0FC-AC406B0C97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1097" y="136525"/>
            <a:ext cx="6019800" cy="137002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CCA2EC6-0C53-814A-8034-4E34B5BC030C}"/>
              </a:ext>
            </a:extLst>
          </p:cNvPr>
          <p:cNvSpPr txBox="1"/>
          <p:nvPr/>
        </p:nvSpPr>
        <p:spPr>
          <a:xfrm>
            <a:off x="763235" y="718300"/>
            <a:ext cx="7295523" cy="369332"/>
          </a:xfrm>
          <a:prstGeom prst="rect">
            <a:avLst/>
          </a:prstGeom>
          <a:noFill/>
          <a:ln>
            <a:solidFill>
              <a:srgbClr val="0432FF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/>
              <a:t>Transition Radiation Detectors : </a:t>
            </a:r>
            <a:r>
              <a:rPr lang="fr-FR" dirty="0" err="1"/>
              <a:t>Only</a:t>
            </a:r>
            <a:r>
              <a:rPr lang="fr-FR" dirty="0"/>
              <a:t> </a:t>
            </a:r>
            <a:r>
              <a:rPr lang="fr-FR" dirty="0" err="1"/>
              <a:t>known</a:t>
            </a:r>
            <a:r>
              <a:rPr lang="fr-FR" dirty="0"/>
              <a:t> </a:t>
            </a:r>
            <a:r>
              <a:rPr lang="fr-FR" dirty="0" err="1"/>
              <a:t>way</a:t>
            </a:r>
            <a:r>
              <a:rPr lang="fr-FR" dirty="0"/>
              <a:t> to </a:t>
            </a:r>
            <a:r>
              <a:rPr lang="fr-FR" dirty="0" err="1"/>
              <a:t>identify</a:t>
            </a:r>
            <a:r>
              <a:rPr lang="fr-FR" dirty="0"/>
              <a:t> multi-</a:t>
            </a:r>
            <a:r>
              <a:rPr lang="fr-FR" dirty="0" err="1"/>
              <a:t>TeV</a:t>
            </a:r>
            <a:r>
              <a:rPr lang="fr-FR" dirty="0"/>
              <a:t> π/K/p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74EE3CC-1853-0F49-BFD6-D74E9E48AB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736" y="1900781"/>
            <a:ext cx="8554065" cy="153370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18F4749-291C-AF41-8EDE-43A04A672498}"/>
              </a:ext>
            </a:extLst>
          </p:cNvPr>
          <p:cNvSpPr txBox="1"/>
          <p:nvPr/>
        </p:nvSpPr>
        <p:spPr>
          <a:xfrm>
            <a:off x="1246081" y="1500671"/>
            <a:ext cx="63273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solidFill>
                  <a:srgbClr val="0432FF"/>
                </a:solidFill>
              </a:rPr>
              <a:t>Anatoli </a:t>
            </a:r>
            <a:r>
              <a:rPr lang="fr-FR" sz="2000" b="1" dirty="0" err="1">
                <a:solidFill>
                  <a:srgbClr val="0432FF"/>
                </a:solidFill>
              </a:rPr>
              <a:t>Romaniouk’s</a:t>
            </a:r>
            <a:r>
              <a:rPr lang="fr-FR" sz="2000" b="1" dirty="0">
                <a:solidFill>
                  <a:srgbClr val="0432FF"/>
                </a:solidFill>
              </a:rPr>
              <a:t> talk </a:t>
            </a:r>
            <a:r>
              <a:rPr lang="fr-FR" sz="2000" b="1" dirty="0" err="1">
                <a:solidFill>
                  <a:srgbClr val="0432FF"/>
                </a:solidFill>
              </a:rPr>
              <a:t>this</a:t>
            </a:r>
            <a:r>
              <a:rPr lang="fr-FR" sz="2000" b="1" dirty="0">
                <a:solidFill>
                  <a:srgbClr val="0432FF"/>
                </a:solidFill>
              </a:rPr>
              <a:t> </a:t>
            </a:r>
            <a:r>
              <a:rPr lang="fr-FR" sz="2000" b="1" dirty="0" err="1">
                <a:solidFill>
                  <a:srgbClr val="0432FF"/>
                </a:solidFill>
              </a:rPr>
              <a:t>morning</a:t>
            </a:r>
            <a:r>
              <a:rPr lang="fr-FR" sz="2000" b="1" dirty="0">
                <a:solidFill>
                  <a:srgbClr val="0432FF"/>
                </a:solidFill>
              </a:rPr>
              <a:t>, on </a:t>
            </a:r>
            <a:r>
              <a:rPr lang="fr-FR" sz="2000" b="1" dirty="0" err="1">
                <a:solidFill>
                  <a:srgbClr val="0432FF"/>
                </a:solidFill>
              </a:rPr>
              <a:t>behalf</a:t>
            </a:r>
            <a:r>
              <a:rPr lang="fr-FR" sz="2000" b="1" dirty="0">
                <a:solidFill>
                  <a:srgbClr val="0432FF"/>
                </a:solidFill>
              </a:rPr>
              <a:t> of team: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841D0E7-CDFB-8448-BA57-700FB8EB504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343"/>
          <a:stretch/>
        </p:blipFill>
        <p:spPr>
          <a:xfrm>
            <a:off x="265471" y="3337403"/>
            <a:ext cx="8421329" cy="232949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3A5CC7F-90BA-A443-BD73-F9AEABE281A0}"/>
              </a:ext>
            </a:extLst>
          </p:cNvPr>
          <p:cNvSpPr txBox="1"/>
          <p:nvPr/>
        </p:nvSpPr>
        <p:spPr>
          <a:xfrm>
            <a:off x="828787" y="5826958"/>
            <a:ext cx="71667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Note : </a:t>
            </a:r>
            <a:r>
              <a:rPr lang="fr-FR" dirty="0" err="1"/>
              <a:t>Measurement</a:t>
            </a:r>
            <a:r>
              <a:rPr lang="fr-FR" dirty="0"/>
              <a:t> of π/K/p </a:t>
            </a:r>
            <a:r>
              <a:rPr lang="fr-FR" u="sng" dirty="0" err="1"/>
              <a:t>spectra</a:t>
            </a:r>
            <a:r>
              <a:rPr lang="fr-FR" dirty="0"/>
              <a:t> </a:t>
            </a:r>
            <a:r>
              <a:rPr lang="fr-FR" dirty="0" err="1"/>
              <a:t>does</a:t>
            </a:r>
            <a:r>
              <a:rPr lang="fr-FR" dirty="0"/>
              <a:t> not </a:t>
            </a:r>
            <a:r>
              <a:rPr lang="fr-FR" dirty="0" err="1"/>
              <a:t>require</a:t>
            </a:r>
            <a:r>
              <a:rPr lang="fr-FR" dirty="0"/>
              <a:t> </a:t>
            </a:r>
            <a:r>
              <a:rPr lang="fr-FR" dirty="0" err="1"/>
              <a:t>perfect</a:t>
            </a:r>
            <a:r>
              <a:rPr lang="fr-FR" dirty="0"/>
              <a:t> </a:t>
            </a:r>
            <a:r>
              <a:rPr lang="fr-FR" dirty="0" err="1"/>
              <a:t>separation</a:t>
            </a:r>
            <a:r>
              <a:rPr lang="fr-FR" dirty="0"/>
              <a:t>.</a:t>
            </a:r>
          </a:p>
          <a:p>
            <a:r>
              <a:rPr lang="fr-FR" dirty="0"/>
              <a:t>But </a:t>
            </a:r>
            <a:r>
              <a:rPr lang="fr-FR" dirty="0">
                <a:solidFill>
                  <a:srgbClr val="0432FF"/>
                </a:solidFill>
              </a:rPr>
              <a:t>« </a:t>
            </a:r>
            <a:r>
              <a:rPr lang="fr-FR" dirty="0" err="1">
                <a:solidFill>
                  <a:srgbClr val="0432FF"/>
                </a:solidFill>
              </a:rPr>
              <a:t>better</a:t>
            </a:r>
            <a:r>
              <a:rPr lang="fr-FR" dirty="0">
                <a:solidFill>
                  <a:srgbClr val="0432FF"/>
                </a:solidFill>
              </a:rPr>
              <a:t> </a:t>
            </a:r>
            <a:r>
              <a:rPr lang="fr-FR" dirty="0" err="1">
                <a:solidFill>
                  <a:srgbClr val="0432FF"/>
                </a:solidFill>
              </a:rPr>
              <a:t>is</a:t>
            </a:r>
            <a:r>
              <a:rPr lang="fr-FR" dirty="0">
                <a:solidFill>
                  <a:srgbClr val="0432FF"/>
                </a:solidFill>
              </a:rPr>
              <a:t> </a:t>
            </a:r>
            <a:r>
              <a:rPr lang="fr-FR" dirty="0" err="1">
                <a:solidFill>
                  <a:srgbClr val="0432FF"/>
                </a:solidFill>
              </a:rPr>
              <a:t>better</a:t>
            </a:r>
            <a:r>
              <a:rPr lang="fr-FR" dirty="0">
                <a:solidFill>
                  <a:srgbClr val="0432FF"/>
                </a:solidFill>
              </a:rPr>
              <a:t> » </a:t>
            </a:r>
            <a:r>
              <a:rPr lang="fr-FR" dirty="0" err="1"/>
              <a:t>especialy</a:t>
            </a:r>
            <a:r>
              <a:rPr lang="fr-FR" dirty="0"/>
              <a:t> for  S:B in </a:t>
            </a:r>
            <a:r>
              <a:rPr lang="fr-FR" dirty="0" err="1"/>
              <a:t>e.g</a:t>
            </a:r>
            <a:r>
              <a:rPr lang="fr-FR" dirty="0"/>
              <a:t>. D</a:t>
            </a:r>
            <a:r>
              <a:rPr lang="fr-FR" baseline="30000" dirty="0"/>
              <a:t>0</a:t>
            </a:r>
            <a:r>
              <a:rPr lang="fr-FR" dirty="0"/>
              <a:t> - &gt; π+K-</a:t>
            </a:r>
          </a:p>
        </p:txBody>
      </p:sp>
    </p:spTree>
    <p:extLst>
      <p:ext uri="{BB962C8B-B14F-4D97-AF65-F5344CB8AC3E}">
        <p14:creationId xmlns:p14="http://schemas.microsoft.com/office/powerpoint/2010/main" val="3674632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61038" y="607758"/>
            <a:ext cx="7588168" cy="3077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Acceptance for 2 or more particles from same event.</a:t>
            </a:r>
          </a:p>
          <a:p>
            <a:r>
              <a:rPr lang="en-US" dirty="0"/>
              <a:t>Positive and negative particles on opposite sides of pipe, near horizontal plane.</a:t>
            </a:r>
          </a:p>
          <a:p>
            <a:r>
              <a:rPr lang="en-US" dirty="0"/>
              <a:t>Neutrals at 0</a:t>
            </a:r>
            <a:r>
              <a:rPr lang="en-US" baseline="30000" dirty="0"/>
              <a:t>o</a:t>
            </a:r>
            <a:r>
              <a:rPr lang="en-US" dirty="0"/>
              <a:t> between pipes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Acceptances need to be calculated for realistic design.</a:t>
            </a:r>
          </a:p>
          <a:p>
            <a:endParaRPr lang="en-US" dirty="0"/>
          </a:p>
          <a:p>
            <a:r>
              <a:rPr lang="en-US" dirty="0"/>
              <a:t>Potentially:</a:t>
            </a:r>
          </a:p>
          <a:p>
            <a:r>
              <a:rPr lang="en-US" sz="2000" dirty="0">
                <a:solidFill>
                  <a:srgbClr val="0000FF"/>
                </a:solidFill>
              </a:rPr>
              <a:t>J/</a:t>
            </a:r>
            <a:r>
              <a:rPr lang="en-US" sz="2000" dirty="0" err="1">
                <a:solidFill>
                  <a:srgbClr val="0000FF"/>
                </a:solidFill>
              </a:rPr>
              <a:t>ψ</a:t>
            </a:r>
            <a:r>
              <a:rPr lang="en-US" sz="2000" dirty="0">
                <a:solidFill>
                  <a:srgbClr val="0000FF"/>
                </a:solidFill>
              </a:rPr>
              <a:t>, </a:t>
            </a:r>
            <a:r>
              <a:rPr lang="en-US" sz="2000" dirty="0" err="1">
                <a:solidFill>
                  <a:srgbClr val="0000FF"/>
                </a:solidFill>
              </a:rPr>
              <a:t>ψ</a:t>
            </a:r>
            <a:r>
              <a:rPr lang="en-US" sz="2000" dirty="0">
                <a:solidFill>
                  <a:srgbClr val="0000FF"/>
                </a:solidFill>
              </a:rPr>
              <a:t>(2S) </a:t>
            </a:r>
            <a:r>
              <a:rPr lang="en-US" sz="2000" dirty="0">
                <a:solidFill>
                  <a:srgbClr val="0000FF"/>
                </a:solidFill>
                <a:sym typeface="Wingdings"/>
              </a:rPr>
              <a:t> </a:t>
            </a:r>
            <a:r>
              <a:rPr lang="en-US" sz="2000" dirty="0" err="1">
                <a:solidFill>
                  <a:srgbClr val="0000FF"/>
                </a:solidFill>
              </a:rPr>
              <a:t>μ+μ</a:t>
            </a:r>
            <a:r>
              <a:rPr lang="en-US" sz="2000" dirty="0">
                <a:solidFill>
                  <a:srgbClr val="0000FF"/>
                </a:solidFill>
              </a:rPr>
              <a:t>-,  </a:t>
            </a:r>
            <a:r>
              <a:rPr lang="en-US" sz="2400" dirty="0" err="1">
                <a:solidFill>
                  <a:srgbClr val="0000FF"/>
                </a:solidFill>
              </a:rPr>
              <a:t>χ</a:t>
            </a:r>
            <a:r>
              <a:rPr lang="en-US" sz="2000" baseline="-25000" dirty="0" err="1">
                <a:solidFill>
                  <a:srgbClr val="0000FF"/>
                </a:solidFill>
              </a:rPr>
              <a:t>c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>
                <a:solidFill>
                  <a:srgbClr val="0000FF"/>
                </a:solidFill>
                <a:sym typeface="Wingdings"/>
              </a:rPr>
              <a:t> </a:t>
            </a:r>
            <a:r>
              <a:rPr lang="en-US" sz="2000" dirty="0">
                <a:solidFill>
                  <a:srgbClr val="0000FF"/>
                </a:solidFill>
              </a:rPr>
              <a:t>J/</a:t>
            </a:r>
            <a:r>
              <a:rPr lang="en-US" sz="2000" dirty="0" err="1">
                <a:solidFill>
                  <a:srgbClr val="0000FF"/>
                </a:solidFill>
              </a:rPr>
              <a:t>ψ</a:t>
            </a:r>
            <a:r>
              <a:rPr lang="en-US" sz="2000" dirty="0">
                <a:solidFill>
                  <a:srgbClr val="0000FF"/>
                </a:solidFill>
              </a:rPr>
              <a:t> + </a:t>
            </a:r>
            <a:r>
              <a:rPr lang="en-US" sz="2000" dirty="0" err="1">
                <a:solidFill>
                  <a:srgbClr val="0000FF"/>
                </a:solidFill>
              </a:rPr>
              <a:t>γ</a:t>
            </a:r>
            <a:r>
              <a:rPr lang="en-US" sz="2000" dirty="0">
                <a:solidFill>
                  <a:srgbClr val="0000FF"/>
                </a:solidFill>
              </a:rPr>
              <a:t>, </a:t>
            </a:r>
            <a:r>
              <a:rPr lang="en-US" sz="2000" dirty="0" err="1">
                <a:solidFill>
                  <a:srgbClr val="0000FF"/>
                </a:solidFill>
              </a:rPr>
              <a:t>Drell</a:t>
            </a:r>
            <a:r>
              <a:rPr lang="en-US" sz="2000" dirty="0">
                <a:solidFill>
                  <a:srgbClr val="0000FF"/>
                </a:solidFill>
              </a:rPr>
              <a:t>-Yan</a:t>
            </a:r>
            <a:r>
              <a:rPr lang="en-US" sz="2000" dirty="0">
                <a:solidFill>
                  <a:srgbClr val="0000FF"/>
                </a:solidFill>
                <a:sym typeface="Wingdings"/>
              </a:rPr>
              <a:t> </a:t>
            </a:r>
            <a:r>
              <a:rPr lang="en-US" sz="2000" dirty="0" err="1">
                <a:solidFill>
                  <a:srgbClr val="0000FF"/>
                </a:solidFill>
              </a:rPr>
              <a:t>μ+μ</a:t>
            </a:r>
            <a:r>
              <a:rPr lang="en-US" sz="2000" dirty="0">
                <a:solidFill>
                  <a:srgbClr val="0000FF"/>
                </a:solidFill>
              </a:rPr>
              <a:t>-</a:t>
            </a:r>
            <a:r>
              <a:rPr lang="en-US" sz="2000" dirty="0">
                <a:solidFill>
                  <a:srgbClr val="0000FF"/>
                </a:solidFill>
                <a:sym typeface="Wingdings"/>
              </a:rPr>
              <a:t> , </a:t>
            </a:r>
            <a:r>
              <a:rPr lang="en-US" sz="2000" dirty="0" err="1">
                <a:solidFill>
                  <a:srgbClr val="0000FF"/>
                </a:solidFill>
              </a:rPr>
              <a:t>γγ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>
                <a:solidFill>
                  <a:srgbClr val="0000FF"/>
                </a:solidFill>
                <a:sym typeface="Wingdings"/>
              </a:rPr>
              <a:t> </a:t>
            </a:r>
            <a:r>
              <a:rPr lang="en-US" sz="2000" dirty="0" err="1">
                <a:solidFill>
                  <a:srgbClr val="0000FF"/>
                </a:solidFill>
              </a:rPr>
              <a:t>μ+μ</a:t>
            </a:r>
            <a:r>
              <a:rPr lang="en-US" sz="2000" dirty="0">
                <a:solidFill>
                  <a:srgbClr val="0000FF"/>
                </a:solidFill>
              </a:rPr>
              <a:t>-</a:t>
            </a:r>
          </a:p>
          <a:p>
            <a:r>
              <a:rPr lang="en-US" sz="2000" dirty="0">
                <a:solidFill>
                  <a:srgbClr val="0000FF"/>
                </a:solidFill>
              </a:rPr>
              <a:t>K</a:t>
            </a:r>
            <a:r>
              <a:rPr lang="en-US" sz="2000" baseline="30000" dirty="0">
                <a:solidFill>
                  <a:srgbClr val="0000FF"/>
                </a:solidFill>
              </a:rPr>
              <a:t>0</a:t>
            </a:r>
            <a:r>
              <a:rPr lang="en-US" sz="2000" baseline="-25000" dirty="0">
                <a:solidFill>
                  <a:srgbClr val="0000FF"/>
                </a:solidFill>
              </a:rPr>
              <a:t>s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>
                <a:solidFill>
                  <a:srgbClr val="0000FF"/>
                </a:solidFill>
                <a:sym typeface="Wingdings"/>
              </a:rPr>
              <a:t> π</a:t>
            </a:r>
            <a:r>
              <a:rPr lang="en-US" sz="2000" baseline="30000" dirty="0">
                <a:solidFill>
                  <a:srgbClr val="0000FF"/>
                </a:solidFill>
                <a:sym typeface="Wingdings"/>
              </a:rPr>
              <a:t>+</a:t>
            </a:r>
            <a:r>
              <a:rPr lang="en-US" sz="2000" dirty="0">
                <a:solidFill>
                  <a:srgbClr val="0000FF"/>
                </a:solidFill>
                <a:sym typeface="Wingdings"/>
              </a:rPr>
              <a:t>π</a:t>
            </a:r>
            <a:r>
              <a:rPr lang="en-US" sz="2000" baseline="30000" dirty="0">
                <a:solidFill>
                  <a:srgbClr val="0000FF"/>
                </a:solidFill>
                <a:sym typeface="Wingdings"/>
              </a:rPr>
              <a:t>-</a:t>
            </a:r>
            <a:r>
              <a:rPr lang="en-US" sz="2000" dirty="0">
                <a:solidFill>
                  <a:srgbClr val="0000FF"/>
                </a:solidFill>
                <a:sym typeface="Wingdings"/>
              </a:rPr>
              <a:t>,   </a:t>
            </a:r>
            <a:r>
              <a:rPr lang="en-US" sz="2000" dirty="0" err="1">
                <a:solidFill>
                  <a:srgbClr val="0000FF"/>
                </a:solidFill>
                <a:sym typeface="Wingdings"/>
              </a:rPr>
              <a:t>Λ</a:t>
            </a:r>
            <a:r>
              <a:rPr lang="en-US" sz="2000" dirty="0">
                <a:solidFill>
                  <a:srgbClr val="0000FF"/>
                </a:solidFill>
                <a:sym typeface="Wingdings"/>
              </a:rPr>
              <a:t>  p π.      P* </a:t>
            </a:r>
            <a:r>
              <a:rPr lang="en-US" sz="2000" dirty="0">
                <a:solidFill>
                  <a:srgbClr val="0000FF"/>
                </a:solidFill>
                <a:sym typeface="Wingdings" pitchFamily="2" charset="2"/>
              </a:rPr>
              <a:t> n</a:t>
            </a:r>
            <a:r>
              <a:rPr lang="en-US" sz="2000" dirty="0">
                <a:solidFill>
                  <a:srgbClr val="0000FF"/>
                </a:solidFill>
                <a:sym typeface="Wingdings"/>
              </a:rPr>
              <a:t> π+ ?</a:t>
            </a:r>
            <a:r>
              <a:rPr lang="en-US" sz="2000" dirty="0">
                <a:solidFill>
                  <a:srgbClr val="0000FF"/>
                </a:solidFill>
                <a:sym typeface="Wingdings" pitchFamily="2" charset="2"/>
              </a:rPr>
              <a:t> </a:t>
            </a:r>
            <a:endParaRPr lang="en-US" sz="2000" dirty="0">
              <a:solidFill>
                <a:srgbClr val="0000FF"/>
              </a:solidFill>
              <a:sym typeface="Wingdings"/>
            </a:endParaRPr>
          </a:p>
          <a:p>
            <a:r>
              <a:rPr lang="en-US" sz="2000" dirty="0">
                <a:solidFill>
                  <a:srgbClr val="0000FF"/>
                </a:solidFill>
                <a:sym typeface="Wingdings"/>
              </a:rPr>
              <a:t>D</a:t>
            </a:r>
            <a:r>
              <a:rPr lang="en-US" sz="2000" baseline="30000" dirty="0">
                <a:solidFill>
                  <a:srgbClr val="0000FF"/>
                </a:solidFill>
                <a:sym typeface="Wingdings"/>
              </a:rPr>
              <a:t>0</a:t>
            </a:r>
            <a:r>
              <a:rPr lang="en-US" sz="2000" dirty="0">
                <a:solidFill>
                  <a:srgbClr val="0000FF"/>
                </a:solidFill>
                <a:sym typeface="Wingdings"/>
              </a:rPr>
              <a:t>  K</a:t>
            </a:r>
            <a:r>
              <a:rPr lang="en-US" sz="2000" baseline="30000" dirty="0">
                <a:solidFill>
                  <a:srgbClr val="0000FF"/>
                </a:solidFill>
                <a:sym typeface="Wingdings"/>
              </a:rPr>
              <a:t>+</a:t>
            </a:r>
            <a:r>
              <a:rPr lang="en-US" sz="2000" dirty="0">
                <a:solidFill>
                  <a:srgbClr val="0000FF"/>
                </a:solidFill>
                <a:sym typeface="Wingdings"/>
              </a:rPr>
              <a:t>π</a:t>
            </a:r>
            <a:r>
              <a:rPr lang="en-US" sz="2000" baseline="30000" dirty="0">
                <a:solidFill>
                  <a:srgbClr val="0000FF"/>
                </a:solidFill>
                <a:sym typeface="Wingdings"/>
              </a:rPr>
              <a:t>-  </a:t>
            </a:r>
            <a:r>
              <a:rPr lang="en-US" sz="2000" dirty="0">
                <a:solidFill>
                  <a:srgbClr val="0000FF"/>
                </a:solidFill>
                <a:sym typeface="Wingdings"/>
              </a:rPr>
              <a:t>… </a:t>
            </a:r>
            <a:r>
              <a:rPr lang="en-US" sz="2400" dirty="0" err="1">
                <a:solidFill>
                  <a:srgbClr val="0000FF"/>
                </a:solidFill>
              </a:rPr>
              <a:t>χ</a:t>
            </a:r>
            <a:r>
              <a:rPr lang="en-US" sz="2000" baseline="-25000" dirty="0" err="1">
                <a:solidFill>
                  <a:srgbClr val="0000FF"/>
                </a:solidFill>
              </a:rPr>
              <a:t>c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>
                <a:solidFill>
                  <a:srgbClr val="0000FF"/>
                </a:solidFill>
                <a:sym typeface="Wingdings"/>
              </a:rPr>
              <a:t> π</a:t>
            </a:r>
            <a:r>
              <a:rPr lang="en-US" sz="2000" baseline="30000" dirty="0">
                <a:solidFill>
                  <a:srgbClr val="0000FF"/>
                </a:solidFill>
                <a:sym typeface="Wingdings"/>
              </a:rPr>
              <a:t>+</a:t>
            </a:r>
            <a:r>
              <a:rPr lang="en-US" sz="2000" dirty="0">
                <a:solidFill>
                  <a:srgbClr val="0000FF"/>
                </a:solidFill>
                <a:sym typeface="Wingdings"/>
              </a:rPr>
              <a:t>π, K</a:t>
            </a:r>
            <a:r>
              <a:rPr lang="en-US" sz="2000" baseline="30000" dirty="0">
                <a:solidFill>
                  <a:srgbClr val="0000FF"/>
                </a:solidFill>
                <a:sym typeface="Wingdings"/>
              </a:rPr>
              <a:t>+</a:t>
            </a:r>
            <a:r>
              <a:rPr lang="en-US" sz="2000" dirty="0">
                <a:solidFill>
                  <a:srgbClr val="0000FF"/>
                </a:solidFill>
                <a:sym typeface="Wingdings"/>
              </a:rPr>
              <a:t>K</a:t>
            </a:r>
            <a:r>
              <a:rPr lang="en-US" sz="2000" baseline="30000" dirty="0">
                <a:solidFill>
                  <a:srgbClr val="0000FF"/>
                </a:solidFill>
                <a:sym typeface="Wingdings"/>
              </a:rPr>
              <a:t>-</a:t>
            </a:r>
            <a:r>
              <a:rPr lang="en-US" sz="2000" dirty="0">
                <a:solidFill>
                  <a:srgbClr val="0000FF"/>
                </a:solidFill>
                <a:sym typeface="Wingdings"/>
              </a:rPr>
              <a:t>, etc.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85074" y="0"/>
            <a:ext cx="5005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>
                <a:solidFill>
                  <a:srgbClr val="0000FF"/>
                </a:solidFill>
              </a:rPr>
              <a:t>SAS as a Multi-particle Spectrometer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35314" y="3686489"/>
            <a:ext cx="845577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Very forward charm and beauty also measured with single leading e and μ</a:t>
            </a:r>
          </a:p>
          <a:p>
            <a:r>
              <a:rPr lang="en-US" dirty="0"/>
              <a:t>Leptons can be identified (how well? Background from fakes?)</a:t>
            </a:r>
          </a:p>
          <a:p>
            <a:endParaRPr lang="en-US" dirty="0"/>
          </a:p>
          <a:p>
            <a:r>
              <a:rPr lang="en-US" dirty="0"/>
              <a:t>Muons from π, K decay will be known, and their decay lengths are very long!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</a:p>
          <a:p>
            <a:r>
              <a:rPr lang="en-US" dirty="0" err="1">
                <a:solidFill>
                  <a:srgbClr val="0000FF"/>
                </a:solidFill>
              </a:rPr>
              <a:t>γcτ</a:t>
            </a:r>
            <a:r>
              <a:rPr lang="en-US" dirty="0">
                <a:solidFill>
                  <a:srgbClr val="0000FF"/>
                </a:solidFill>
              </a:rPr>
              <a:t> (π) = 139 km at 2.5 </a:t>
            </a:r>
            <a:r>
              <a:rPr lang="en-US" dirty="0" err="1">
                <a:solidFill>
                  <a:srgbClr val="0000FF"/>
                </a:solidFill>
              </a:rPr>
              <a:t>TeV</a:t>
            </a:r>
            <a:r>
              <a:rPr lang="en-US" dirty="0">
                <a:solidFill>
                  <a:srgbClr val="0000FF"/>
                </a:solidFill>
              </a:rPr>
              <a:t> !         </a:t>
            </a:r>
            <a:r>
              <a:rPr lang="en-US" b="1" dirty="0">
                <a:solidFill>
                  <a:srgbClr val="FF0000"/>
                </a:solidFill>
              </a:rPr>
              <a:t>But abundant and - &gt; forward HE </a:t>
            </a:r>
            <a:r>
              <a:rPr lang="en-US" b="1" dirty="0" err="1">
                <a:solidFill>
                  <a:srgbClr val="FF0000"/>
                </a:solidFill>
              </a:rPr>
              <a:t>μ</a:t>
            </a:r>
            <a:r>
              <a:rPr lang="en-US" b="1" dirty="0">
                <a:solidFill>
                  <a:srgbClr val="FF0000"/>
                </a:solidFill>
              </a:rPr>
              <a:t>-neutrinos! (FASER</a:t>
            </a:r>
            <a:r>
              <a:rPr lang="en-US" dirty="0">
                <a:solidFill>
                  <a:srgbClr val="0000FF"/>
                </a:solidFill>
              </a:rPr>
              <a:t>)</a:t>
            </a:r>
          </a:p>
          <a:p>
            <a:r>
              <a:rPr lang="en-US" dirty="0" err="1">
                <a:solidFill>
                  <a:srgbClr val="0000FF"/>
                </a:solidFill>
              </a:rPr>
              <a:t>γcτ</a:t>
            </a:r>
            <a:r>
              <a:rPr lang="en-US" dirty="0">
                <a:solidFill>
                  <a:srgbClr val="0000FF"/>
                </a:solidFill>
              </a:rPr>
              <a:t> (K+) = 18.5 km at 2.5 </a:t>
            </a:r>
            <a:r>
              <a:rPr lang="en-US" dirty="0" err="1">
                <a:solidFill>
                  <a:srgbClr val="0000FF"/>
                </a:solidFill>
              </a:rPr>
              <a:t>TeV</a:t>
            </a:r>
            <a:r>
              <a:rPr lang="en-US" dirty="0">
                <a:solidFill>
                  <a:srgbClr val="0000FF"/>
                </a:solidFill>
              </a:rPr>
              <a:t> !</a:t>
            </a:r>
            <a:endParaRPr lang="en-US" dirty="0"/>
          </a:p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FA3206-4909-7D4C-905C-72BD61C34987}" type="datetime1">
              <a:rPr lang="en-US" smtClean="0"/>
              <a:t>8/30/19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Small Angle Spectrometer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4084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ECD0A-B692-3649-88E4-795C55FAB507}" type="datetime1">
              <a:rPr lang="en-US" smtClean="0"/>
              <a:t>8/30/19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Small Angle Spectrometer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13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407B781-75E4-BE46-97A2-6850789A73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8539" y="343280"/>
            <a:ext cx="6375306" cy="388250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58070FD-74F3-FC42-97E6-03BB58FDC0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950505" y="4321726"/>
            <a:ext cx="734096" cy="289560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E89F021-B5FF-7A41-9C07-42EDE42CEC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7302" y="4415235"/>
            <a:ext cx="6149395" cy="120971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7BC4DB4-91E0-DB4B-BCBE-52A12ECFAD8F}"/>
              </a:ext>
            </a:extLst>
          </p:cNvPr>
          <p:cNvSpPr txBox="1"/>
          <p:nvPr/>
        </p:nvSpPr>
        <p:spPr>
          <a:xfrm>
            <a:off x="7147642" y="811162"/>
            <a:ext cx="16983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>
                <a:solidFill>
                  <a:srgbClr val="0432FF"/>
                </a:solidFill>
              </a:rPr>
              <a:t>Short </a:t>
            </a:r>
            <a:r>
              <a:rPr lang="fr-FR" sz="2000" dirty="0" err="1">
                <a:solidFill>
                  <a:srgbClr val="0432FF"/>
                </a:solidFill>
              </a:rPr>
              <a:t>write</a:t>
            </a:r>
            <a:r>
              <a:rPr lang="fr-FR" sz="2000" dirty="0">
                <a:solidFill>
                  <a:srgbClr val="0432FF"/>
                </a:solidFill>
              </a:rPr>
              <a:t>-up</a:t>
            </a:r>
          </a:p>
        </p:txBody>
      </p:sp>
    </p:spTree>
    <p:extLst>
      <p:ext uri="{BB962C8B-B14F-4D97-AF65-F5344CB8AC3E}">
        <p14:creationId xmlns:p14="http://schemas.microsoft.com/office/powerpoint/2010/main" val="31069963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ECD0A-B692-3649-88E4-795C55FAB507}" type="datetime1">
              <a:rPr lang="en-US" smtClean="0"/>
              <a:t>8/30/19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Small Angle Spectrometer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14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086F0FA-E7CA-9948-B7DF-C14CB0A4D8D0}"/>
              </a:ext>
            </a:extLst>
          </p:cNvPr>
          <p:cNvSpPr txBox="1"/>
          <p:nvPr/>
        </p:nvSpPr>
        <p:spPr>
          <a:xfrm>
            <a:off x="2045827" y="58623"/>
            <a:ext cx="50523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u="sng" dirty="0">
                <a:solidFill>
                  <a:srgbClr val="0432FF"/>
                </a:solidFill>
              </a:rPr>
              <a:t>Job List – How </a:t>
            </a:r>
            <a:r>
              <a:rPr lang="fr-FR" sz="2400" u="sng" dirty="0" err="1">
                <a:solidFill>
                  <a:srgbClr val="0432FF"/>
                </a:solidFill>
              </a:rPr>
              <a:t>can</a:t>
            </a:r>
            <a:r>
              <a:rPr lang="fr-FR" sz="2400" u="sng" dirty="0">
                <a:solidFill>
                  <a:srgbClr val="0432FF"/>
                </a:solidFill>
              </a:rPr>
              <a:t> </a:t>
            </a:r>
            <a:r>
              <a:rPr lang="fr-FR" sz="2400" u="sng" dirty="0" err="1">
                <a:solidFill>
                  <a:srgbClr val="0432FF"/>
                </a:solidFill>
              </a:rPr>
              <a:t>we</a:t>
            </a:r>
            <a:r>
              <a:rPr lang="fr-FR" sz="2400" u="sng" dirty="0">
                <a:solidFill>
                  <a:srgbClr val="0432FF"/>
                </a:solidFill>
              </a:rPr>
              <a:t> </a:t>
            </a:r>
            <a:r>
              <a:rPr lang="fr-FR" sz="2400" u="sng" dirty="0" err="1">
                <a:solidFill>
                  <a:srgbClr val="0432FF"/>
                </a:solidFill>
              </a:rPr>
              <a:t>make</a:t>
            </a:r>
            <a:r>
              <a:rPr lang="fr-FR" sz="2400" u="sng" dirty="0">
                <a:solidFill>
                  <a:srgbClr val="0432FF"/>
                </a:solidFill>
              </a:rPr>
              <a:t> </a:t>
            </a:r>
            <a:r>
              <a:rPr lang="fr-FR" sz="2400" u="sng" dirty="0" err="1">
                <a:solidFill>
                  <a:srgbClr val="0432FF"/>
                </a:solidFill>
              </a:rPr>
              <a:t>it</a:t>
            </a:r>
            <a:r>
              <a:rPr lang="fr-FR" sz="2400" u="sng" dirty="0">
                <a:solidFill>
                  <a:srgbClr val="0432FF"/>
                </a:solidFill>
              </a:rPr>
              <a:t> </a:t>
            </a:r>
            <a:r>
              <a:rPr lang="fr-FR" sz="2400" u="sng" dirty="0" err="1">
                <a:solidFill>
                  <a:srgbClr val="0432FF"/>
                </a:solidFill>
              </a:rPr>
              <a:t>happen</a:t>
            </a:r>
            <a:r>
              <a:rPr lang="fr-FR" sz="2400" u="sng" dirty="0">
                <a:solidFill>
                  <a:srgbClr val="0432FF"/>
                </a:solidFill>
              </a:rPr>
              <a:t>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96FB6A9-9282-AE45-B4D2-D0DC3F7C8D7F}"/>
              </a:ext>
            </a:extLst>
          </p:cNvPr>
          <p:cNvSpPr txBox="1"/>
          <p:nvPr/>
        </p:nvSpPr>
        <p:spPr>
          <a:xfrm>
            <a:off x="457200" y="2000054"/>
            <a:ext cx="8709436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>
                <a:solidFill>
                  <a:srgbClr val="0432FF"/>
                </a:solidFill>
              </a:rPr>
              <a:t>GOAL for discussion:</a:t>
            </a:r>
            <a:r>
              <a:rPr lang="fr-FR" sz="2000" dirty="0"/>
              <a:t> </a:t>
            </a:r>
          </a:p>
          <a:p>
            <a:r>
              <a:rPr lang="fr-FR" sz="2000" dirty="0" err="1"/>
              <a:t>Studies</a:t>
            </a:r>
            <a:r>
              <a:rPr lang="fr-FR" sz="2000" dirty="0"/>
              <a:t> </a:t>
            </a:r>
            <a:r>
              <a:rPr lang="fr-FR" sz="2000" dirty="0" err="1"/>
              <a:t>towards</a:t>
            </a:r>
            <a:r>
              <a:rPr lang="fr-FR" sz="2000" dirty="0"/>
              <a:t> a </a:t>
            </a:r>
            <a:r>
              <a:rPr lang="fr-FR" sz="2000" dirty="0" err="1">
                <a:solidFill>
                  <a:srgbClr val="0432FF"/>
                </a:solidFill>
              </a:rPr>
              <a:t>Letter</a:t>
            </a:r>
            <a:r>
              <a:rPr lang="fr-FR" sz="2000" dirty="0">
                <a:solidFill>
                  <a:srgbClr val="0432FF"/>
                </a:solidFill>
              </a:rPr>
              <a:t> of </a:t>
            </a:r>
            <a:r>
              <a:rPr lang="fr-FR" sz="2000" dirty="0" err="1">
                <a:solidFill>
                  <a:srgbClr val="0432FF"/>
                </a:solidFill>
              </a:rPr>
              <a:t>Intent</a:t>
            </a:r>
            <a:r>
              <a:rPr lang="fr-FR" sz="2000" dirty="0">
                <a:solidFill>
                  <a:srgbClr val="0432FF"/>
                </a:solidFill>
              </a:rPr>
              <a:t> </a:t>
            </a:r>
            <a:r>
              <a:rPr lang="fr-FR" sz="2000" dirty="0">
                <a:solidFill>
                  <a:srgbClr val="0432FF"/>
                </a:solidFill>
                <a:sym typeface="Wingdings" pitchFamily="2" charset="2"/>
              </a:rPr>
              <a:t> </a:t>
            </a:r>
            <a:r>
              <a:rPr lang="fr-FR" sz="2000" dirty="0" err="1">
                <a:solidFill>
                  <a:srgbClr val="0432FF"/>
                </a:solidFill>
                <a:sym typeface="Wingdings" pitchFamily="2" charset="2"/>
              </a:rPr>
              <a:t>Proposal</a:t>
            </a:r>
            <a:r>
              <a:rPr lang="fr-FR" sz="2000" dirty="0">
                <a:solidFill>
                  <a:srgbClr val="0432FF"/>
                </a:solidFill>
                <a:sym typeface="Wingdings" pitchFamily="2" charset="2"/>
              </a:rPr>
              <a:t> </a:t>
            </a:r>
            <a:r>
              <a:rPr lang="fr-FR" sz="2000" dirty="0">
                <a:sym typeface="Wingdings" pitchFamily="2" charset="2"/>
              </a:rPr>
              <a:t>to LHCC:</a:t>
            </a:r>
          </a:p>
          <a:p>
            <a:r>
              <a:rPr lang="fr-FR" sz="2000" dirty="0" err="1">
                <a:sym typeface="Wingdings" pitchFamily="2" charset="2"/>
              </a:rPr>
              <a:t>Need</a:t>
            </a:r>
            <a:r>
              <a:rPr lang="fr-FR" sz="2000" dirty="0">
                <a:sym typeface="Wingdings" pitchFamily="2" charset="2"/>
              </a:rPr>
              <a:t> </a:t>
            </a:r>
            <a:r>
              <a:rPr lang="fr-FR" sz="2000" dirty="0" err="1">
                <a:sym typeface="Wingdings" pitchFamily="2" charset="2"/>
              </a:rPr>
              <a:t>collaborators</a:t>
            </a:r>
            <a:r>
              <a:rPr lang="fr-FR" sz="2000" dirty="0">
                <a:sym typeface="Wingdings" pitchFamily="2" charset="2"/>
              </a:rPr>
              <a:t> to </a:t>
            </a:r>
            <a:r>
              <a:rPr lang="fr-FR" sz="2000" dirty="0" err="1">
                <a:sym typeface="Wingdings" pitchFamily="2" charset="2"/>
              </a:rPr>
              <a:t>develop</a:t>
            </a:r>
            <a:r>
              <a:rPr lang="fr-FR" sz="2000" dirty="0">
                <a:sym typeface="Wingdings" pitchFamily="2" charset="2"/>
              </a:rPr>
              <a:t> </a:t>
            </a:r>
            <a:r>
              <a:rPr lang="fr-FR" sz="2000" dirty="0" err="1">
                <a:sym typeface="Wingdings" pitchFamily="2" charset="2"/>
              </a:rPr>
              <a:t>project</a:t>
            </a:r>
            <a:r>
              <a:rPr lang="fr-FR" sz="2000" dirty="0">
                <a:sym typeface="Wingdings" pitchFamily="2" charset="2"/>
              </a:rPr>
              <a:t> – areas of </a:t>
            </a:r>
            <a:r>
              <a:rPr lang="fr-FR" sz="2000" dirty="0" err="1">
                <a:sym typeface="Wingdings" pitchFamily="2" charset="2"/>
              </a:rPr>
              <a:t>interest</a:t>
            </a:r>
            <a:r>
              <a:rPr lang="fr-FR" sz="2000" dirty="0">
                <a:sym typeface="Wingdings" pitchFamily="2" charset="2"/>
              </a:rPr>
              <a:t>?</a:t>
            </a:r>
          </a:p>
          <a:p>
            <a:r>
              <a:rPr lang="fr-FR" sz="2000" dirty="0" err="1">
                <a:sym typeface="Wingdings" pitchFamily="2" charset="2"/>
              </a:rPr>
              <a:t>Need</a:t>
            </a:r>
            <a:r>
              <a:rPr lang="fr-FR" sz="2000" dirty="0">
                <a:sym typeface="Wingdings" pitchFamily="2" charset="2"/>
              </a:rPr>
              <a:t> </a:t>
            </a:r>
            <a:r>
              <a:rPr lang="fr-FR" sz="2000" b="1" dirty="0">
                <a:solidFill>
                  <a:srgbClr val="0432FF"/>
                </a:solidFill>
                <a:sym typeface="Wingdings" pitchFamily="2" charset="2"/>
              </a:rPr>
              <a:t>CERN contributions </a:t>
            </a:r>
            <a:r>
              <a:rPr lang="fr-FR" sz="2000" dirty="0">
                <a:sym typeface="Wingdings" pitchFamily="2" charset="2"/>
              </a:rPr>
              <a:t>– Vacuum pipe, infrastructure, </a:t>
            </a:r>
            <a:r>
              <a:rPr lang="fr-FR" sz="2000" dirty="0" err="1">
                <a:sym typeface="Wingdings" pitchFamily="2" charset="2"/>
              </a:rPr>
              <a:t>beam</a:t>
            </a:r>
            <a:r>
              <a:rPr lang="fr-FR" sz="2000" dirty="0">
                <a:sym typeface="Wingdings" pitchFamily="2" charset="2"/>
              </a:rPr>
              <a:t> conditions etc.</a:t>
            </a:r>
          </a:p>
          <a:p>
            <a:r>
              <a:rPr lang="fr-FR" sz="2000" dirty="0" err="1">
                <a:sym typeface="Wingdings" pitchFamily="2" charset="2"/>
              </a:rPr>
              <a:t>Physics</a:t>
            </a:r>
            <a:r>
              <a:rPr lang="fr-FR" sz="2000" dirty="0">
                <a:sym typeface="Wingdings" pitchFamily="2" charset="2"/>
              </a:rPr>
              <a:t>, hardware, </a:t>
            </a:r>
            <a:r>
              <a:rPr lang="fr-FR" sz="2000" dirty="0" err="1">
                <a:sym typeface="Wingdings" pitchFamily="2" charset="2"/>
              </a:rPr>
              <a:t>computing</a:t>
            </a:r>
            <a:r>
              <a:rPr lang="fr-FR" sz="2000" dirty="0">
                <a:sym typeface="Wingdings" pitchFamily="2" charset="2"/>
              </a:rPr>
              <a:t> - </a:t>
            </a:r>
            <a:r>
              <a:rPr lang="fr-FR" sz="2000" dirty="0" err="1">
                <a:sym typeface="Wingdings" pitchFamily="2" charset="2"/>
              </a:rPr>
              <a:t>including</a:t>
            </a:r>
            <a:r>
              <a:rPr lang="fr-FR" sz="2000" dirty="0">
                <a:sym typeface="Wingdings" pitchFamily="2" charset="2"/>
              </a:rPr>
              <a:t> Monte Carlo simulations, </a:t>
            </a:r>
            <a:r>
              <a:rPr lang="fr-FR" sz="2000" dirty="0" err="1">
                <a:sym typeface="Wingdings" pitchFamily="2" charset="2"/>
              </a:rPr>
              <a:t>theory</a:t>
            </a:r>
            <a:r>
              <a:rPr lang="fr-FR" sz="2000" dirty="0">
                <a:sym typeface="Wingdings" pitchFamily="2" charset="2"/>
              </a:rPr>
              <a:t>, …</a:t>
            </a:r>
          </a:p>
          <a:p>
            <a:r>
              <a:rPr lang="fr-FR" sz="2000" dirty="0" err="1">
                <a:sym typeface="Wingdings" pitchFamily="2" charset="2"/>
              </a:rPr>
              <a:t>Develop</a:t>
            </a:r>
            <a:r>
              <a:rPr lang="fr-FR" sz="2000" dirty="0">
                <a:sym typeface="Wingdings" pitchFamily="2" charset="2"/>
              </a:rPr>
              <a:t> </a:t>
            </a:r>
            <a:r>
              <a:rPr lang="fr-FR" sz="2000" dirty="0" err="1">
                <a:sym typeface="Wingdings" pitchFamily="2" charset="2"/>
              </a:rPr>
              <a:t>physics</a:t>
            </a:r>
            <a:r>
              <a:rPr lang="fr-FR" sz="2000" dirty="0">
                <a:sym typeface="Wingdings" pitchFamily="2" charset="2"/>
              </a:rPr>
              <a:t> case (SM, Beyond SM </a:t>
            </a:r>
            <a:r>
              <a:rPr lang="fr-FR" sz="2000" dirty="0" err="1">
                <a:sym typeface="Wingdings" pitchFamily="2" charset="2"/>
              </a:rPr>
              <a:t>including</a:t>
            </a:r>
            <a:r>
              <a:rPr lang="fr-FR" sz="2000" dirty="0">
                <a:sym typeface="Wingdings" pitchFamily="2" charset="2"/>
              </a:rPr>
              <a:t> DM, </a:t>
            </a:r>
            <a:r>
              <a:rPr lang="fr-FR" sz="2000" dirty="0" err="1">
                <a:sym typeface="Wingdings" pitchFamily="2" charset="2"/>
              </a:rPr>
              <a:t>Cosmic</a:t>
            </a:r>
            <a:r>
              <a:rPr lang="fr-FR" sz="2000" dirty="0">
                <a:sym typeface="Wingdings" pitchFamily="2" charset="2"/>
              </a:rPr>
              <a:t> rays, </a:t>
            </a:r>
            <a:r>
              <a:rPr lang="fr-FR" sz="2000" dirty="0" err="1">
                <a:sym typeface="Wingdings" pitchFamily="2" charset="2"/>
              </a:rPr>
              <a:t>astrophysics</a:t>
            </a:r>
            <a:r>
              <a:rPr lang="fr-FR" sz="2000" dirty="0">
                <a:sym typeface="Wingdings" pitchFamily="2" charset="2"/>
              </a:rPr>
              <a:t>,…</a:t>
            </a:r>
          </a:p>
          <a:p>
            <a:endParaRPr lang="fr-FR" sz="2000" dirty="0">
              <a:sym typeface="Wingdings" pitchFamily="2" charset="2"/>
            </a:endParaRPr>
          </a:p>
          <a:p>
            <a:r>
              <a:rPr lang="fr-FR" sz="2000" dirty="0">
                <a:sym typeface="Wingdings" pitchFamily="2" charset="2"/>
              </a:rPr>
              <a:t> </a:t>
            </a:r>
            <a:r>
              <a:rPr lang="fr-FR" sz="2000" b="1" dirty="0" err="1">
                <a:solidFill>
                  <a:srgbClr val="0432FF"/>
                </a:solidFill>
                <a:sym typeface="Wingdings" pitchFamily="2" charset="2"/>
              </a:rPr>
              <a:t>Housekeeping</a:t>
            </a:r>
            <a:r>
              <a:rPr lang="fr-FR" sz="2000" b="1" dirty="0">
                <a:solidFill>
                  <a:srgbClr val="0432FF"/>
                </a:solidFill>
                <a:sym typeface="Wingdings" pitchFamily="2" charset="2"/>
              </a:rPr>
              <a:t>:</a:t>
            </a:r>
          </a:p>
          <a:p>
            <a:r>
              <a:rPr lang="fr-FR" sz="2000" dirty="0">
                <a:sym typeface="Wingdings" pitchFamily="2" charset="2"/>
              </a:rPr>
              <a:t>Set up Web site, </a:t>
            </a:r>
            <a:r>
              <a:rPr lang="fr-FR" sz="2000" dirty="0" err="1">
                <a:sym typeface="Wingdings" pitchFamily="2" charset="2"/>
              </a:rPr>
              <a:t>Twiki</a:t>
            </a:r>
            <a:r>
              <a:rPr lang="fr-FR" sz="2000" dirty="0">
                <a:sym typeface="Wingdings" pitchFamily="2" charset="2"/>
              </a:rPr>
              <a:t> page/</a:t>
            </a:r>
            <a:r>
              <a:rPr lang="fr-FR" sz="2000" dirty="0" err="1">
                <a:sym typeface="Wingdings" pitchFamily="2" charset="2"/>
              </a:rPr>
              <a:t>repository</a:t>
            </a:r>
            <a:r>
              <a:rPr lang="fr-FR" sz="2000" dirty="0">
                <a:sym typeface="Wingdings" pitchFamily="2" charset="2"/>
              </a:rPr>
              <a:t> of </a:t>
            </a:r>
            <a:r>
              <a:rPr lang="fr-FR" sz="2000" dirty="0" err="1">
                <a:sym typeface="Wingdings" pitchFamily="2" charset="2"/>
              </a:rPr>
              <a:t>papers</a:t>
            </a:r>
            <a:r>
              <a:rPr lang="fr-FR" sz="2000" dirty="0">
                <a:sym typeface="Wingdings" pitchFamily="2" charset="2"/>
              </a:rPr>
              <a:t> </a:t>
            </a:r>
            <a:r>
              <a:rPr lang="fr-FR" sz="2000" dirty="0" err="1">
                <a:sym typeface="Wingdings" pitchFamily="2" charset="2"/>
              </a:rPr>
              <a:t>etc</a:t>
            </a:r>
            <a:r>
              <a:rPr lang="fr-FR" sz="2000" dirty="0">
                <a:sym typeface="Wingdings" pitchFamily="2" charset="2"/>
              </a:rPr>
              <a:t>, </a:t>
            </a:r>
            <a:r>
              <a:rPr lang="fr-FR" sz="2000" dirty="0" err="1">
                <a:sym typeface="Wingdings" pitchFamily="2" charset="2"/>
              </a:rPr>
              <a:t>Indico</a:t>
            </a:r>
            <a:r>
              <a:rPr lang="fr-FR" sz="2000" dirty="0">
                <a:sym typeface="Wingdings" pitchFamily="2" charset="2"/>
              </a:rPr>
              <a:t> for meetings, etc.</a:t>
            </a:r>
          </a:p>
          <a:p>
            <a:endParaRPr lang="fr-FR" sz="2000" dirty="0">
              <a:sym typeface="Wingdings" pitchFamily="2" charset="2"/>
            </a:endParaRPr>
          </a:p>
          <a:p>
            <a:r>
              <a:rPr lang="fr-FR" sz="2000" dirty="0">
                <a:sym typeface="Wingdings" pitchFamily="2" charset="2"/>
              </a:rPr>
              <a:t>Initial designs: </a:t>
            </a:r>
            <a:r>
              <a:rPr lang="fr-FR" sz="2000" dirty="0" err="1">
                <a:sym typeface="Wingdings" pitchFamily="2" charset="2"/>
              </a:rPr>
              <a:t>TRDs</a:t>
            </a:r>
            <a:r>
              <a:rPr lang="fr-FR" sz="2000" dirty="0">
                <a:sym typeface="Wingdings" pitchFamily="2" charset="2"/>
              </a:rPr>
              <a:t> (</a:t>
            </a:r>
            <a:r>
              <a:rPr lang="fr-FR" sz="2000" dirty="0" err="1">
                <a:sym typeface="Wingdings" pitchFamily="2" charset="2"/>
              </a:rPr>
              <a:t>include</a:t>
            </a:r>
            <a:r>
              <a:rPr lang="fr-FR" sz="2000" dirty="0">
                <a:sym typeface="Wingdings" pitchFamily="2" charset="2"/>
              </a:rPr>
              <a:t> </a:t>
            </a:r>
            <a:r>
              <a:rPr lang="fr-FR" sz="2000" dirty="0" err="1">
                <a:sym typeface="Wingdings" pitchFamily="2" charset="2"/>
              </a:rPr>
              <a:t>tracking</a:t>
            </a:r>
            <a:r>
              <a:rPr lang="fr-FR" sz="2000" dirty="0">
                <a:sym typeface="Wingdings" pitchFamily="2" charset="2"/>
              </a:rPr>
              <a:t>), </a:t>
            </a:r>
            <a:r>
              <a:rPr lang="fr-FR" sz="2000" dirty="0" err="1">
                <a:sym typeface="Wingdings" pitchFamily="2" charset="2"/>
              </a:rPr>
              <a:t>calorimetry</a:t>
            </a:r>
            <a:r>
              <a:rPr lang="fr-FR" sz="2000" dirty="0">
                <a:sym typeface="Wingdings" pitchFamily="2" charset="2"/>
              </a:rPr>
              <a:t>, muon </a:t>
            </a:r>
            <a:r>
              <a:rPr lang="fr-FR" sz="2000" dirty="0" err="1">
                <a:sym typeface="Wingdings" pitchFamily="2" charset="2"/>
              </a:rPr>
              <a:t>chambers</a:t>
            </a:r>
            <a:r>
              <a:rPr lang="fr-FR" sz="2000" dirty="0">
                <a:sym typeface="Wingdings" pitchFamily="2" charset="2"/>
              </a:rPr>
              <a:t>, trigger, DAQ</a:t>
            </a:r>
          </a:p>
          <a:p>
            <a:endParaRPr lang="fr-FR" sz="2000" dirty="0">
              <a:sym typeface="Wingdings" pitchFamily="2" charset="2"/>
            </a:endParaRPr>
          </a:p>
          <a:p>
            <a:r>
              <a:rPr lang="fr-FR" sz="2000" dirty="0">
                <a:sym typeface="Wingdings" pitchFamily="2" charset="2"/>
              </a:rPr>
              <a:t>Initial </a:t>
            </a:r>
            <a:r>
              <a:rPr lang="fr-FR" sz="2000" dirty="0" err="1">
                <a:sym typeface="Wingdings" pitchFamily="2" charset="2"/>
              </a:rPr>
              <a:t>estimates</a:t>
            </a:r>
            <a:r>
              <a:rPr lang="fr-FR" sz="2000" dirty="0">
                <a:sym typeface="Wingdings" pitchFamily="2" charset="2"/>
              </a:rPr>
              <a:t> of « </a:t>
            </a:r>
            <a:r>
              <a:rPr lang="fr-FR" sz="2000" dirty="0" err="1">
                <a:sym typeface="Wingdings" pitchFamily="2" charset="2"/>
              </a:rPr>
              <a:t>who</a:t>
            </a:r>
            <a:r>
              <a:rPr lang="fr-FR" sz="2000" dirty="0">
                <a:sym typeface="Wingdings" pitchFamily="2" charset="2"/>
              </a:rPr>
              <a:t> </a:t>
            </a:r>
            <a:r>
              <a:rPr lang="fr-FR" sz="2000" dirty="0" err="1">
                <a:sym typeface="Wingdings" pitchFamily="2" charset="2"/>
              </a:rPr>
              <a:t>does</a:t>
            </a:r>
            <a:r>
              <a:rPr lang="fr-FR" sz="2000" dirty="0">
                <a:sym typeface="Wingdings" pitchFamily="2" charset="2"/>
              </a:rPr>
              <a:t> </a:t>
            </a:r>
            <a:r>
              <a:rPr lang="fr-FR" sz="2000" dirty="0" err="1">
                <a:sym typeface="Wingdings" pitchFamily="2" charset="2"/>
              </a:rPr>
              <a:t>what</a:t>
            </a:r>
            <a:r>
              <a:rPr lang="fr-FR" sz="2000" dirty="0">
                <a:sym typeface="Wingdings" pitchFamily="2" charset="2"/>
              </a:rPr>
              <a:t> », </a:t>
            </a:r>
            <a:r>
              <a:rPr lang="fr-FR" sz="2000" dirty="0" err="1">
                <a:sym typeface="Wingdings" pitchFamily="2" charset="2"/>
              </a:rPr>
              <a:t>costs</a:t>
            </a:r>
            <a:r>
              <a:rPr lang="fr-FR" sz="2000" dirty="0">
                <a:sym typeface="Wingdings" pitchFamily="2" charset="2"/>
              </a:rPr>
              <a:t> and </a:t>
            </a:r>
            <a:r>
              <a:rPr lang="fr-FR" sz="2000" dirty="0" err="1">
                <a:sym typeface="Wingdings" pitchFamily="2" charset="2"/>
              </a:rPr>
              <a:t>timescale</a:t>
            </a:r>
            <a:r>
              <a:rPr lang="fr-FR" sz="2000" dirty="0">
                <a:sym typeface="Wingdings" pitchFamily="2" charset="2"/>
              </a:rPr>
              <a:t> </a:t>
            </a:r>
            <a:endParaRPr lang="fr-FR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E788986-28C7-AA47-80D7-C839B2B07228}"/>
              </a:ext>
            </a:extLst>
          </p:cNvPr>
          <p:cNvSpPr txBox="1"/>
          <p:nvPr/>
        </p:nvSpPr>
        <p:spPr>
          <a:xfrm>
            <a:off x="791849" y="719162"/>
            <a:ext cx="70605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New collaboration : Independent </a:t>
            </a:r>
            <a:r>
              <a:rPr lang="fr-FR" dirty="0" err="1"/>
              <a:t>experiment</a:t>
            </a:r>
            <a:r>
              <a:rPr lang="fr-FR" dirty="0"/>
              <a:t> at an </a:t>
            </a:r>
            <a:r>
              <a:rPr lang="fr-FR" dirty="0" err="1"/>
              <a:t>existing</a:t>
            </a:r>
            <a:r>
              <a:rPr lang="fr-FR" dirty="0"/>
              <a:t> collision point 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fr-FR" dirty="0">
                <a:sym typeface="Wingdings" pitchFamily="2" charset="2"/>
              </a:rPr>
              <a:t>More </a:t>
            </a:r>
            <a:r>
              <a:rPr lang="fr-FR" dirty="0" err="1">
                <a:sym typeface="Wingdings" pitchFamily="2" charset="2"/>
              </a:rPr>
              <a:t>likely</a:t>
            </a:r>
            <a:r>
              <a:rPr lang="fr-FR" dirty="0">
                <a:sym typeface="Wingdings" pitchFamily="2" charset="2"/>
              </a:rPr>
              <a:t> h</a:t>
            </a:r>
            <a:r>
              <a:rPr lang="fr-FR" dirty="0"/>
              <a:t>omes of </a:t>
            </a:r>
            <a:r>
              <a:rPr lang="fr-FR" b="1" dirty="0" err="1">
                <a:solidFill>
                  <a:srgbClr val="0432FF"/>
                </a:solidFill>
              </a:rPr>
              <a:t>LHCb</a:t>
            </a:r>
            <a:r>
              <a:rPr lang="fr-FR" dirty="0"/>
              <a:t> and/or </a:t>
            </a:r>
            <a:r>
              <a:rPr lang="fr-FR" b="1" dirty="0">
                <a:solidFill>
                  <a:srgbClr val="0432FF"/>
                </a:solidFill>
              </a:rPr>
              <a:t>ALICE</a:t>
            </a:r>
            <a:r>
              <a:rPr lang="fr-FR" dirty="0"/>
              <a:t> : </a:t>
            </a:r>
          </a:p>
          <a:p>
            <a:r>
              <a:rPr lang="fr-FR" dirty="0"/>
              <a:t>            </a:t>
            </a:r>
            <a:r>
              <a:rPr lang="fr-FR" b="1" dirty="0" err="1">
                <a:solidFill>
                  <a:srgbClr val="FF0000"/>
                </a:solidFill>
              </a:rPr>
              <a:t>Physics</a:t>
            </a:r>
            <a:r>
              <a:rPr lang="fr-FR" b="1" dirty="0">
                <a:solidFill>
                  <a:srgbClr val="FF0000"/>
                </a:solidFill>
              </a:rPr>
              <a:t> </a:t>
            </a:r>
            <a:r>
              <a:rPr lang="fr-FR" b="1" dirty="0" err="1">
                <a:solidFill>
                  <a:srgbClr val="FF0000"/>
                </a:solidFill>
              </a:rPr>
              <a:t>synergy</a:t>
            </a:r>
            <a:r>
              <a:rPr lang="fr-FR" b="1" dirty="0">
                <a:solidFill>
                  <a:srgbClr val="FF0000"/>
                </a:solidFill>
              </a:rPr>
              <a:t> and </a:t>
            </a:r>
            <a:r>
              <a:rPr lang="fr-FR" b="1" dirty="0" err="1">
                <a:solidFill>
                  <a:srgbClr val="FF0000"/>
                </a:solidFill>
              </a:rPr>
              <a:t>eventual</a:t>
            </a:r>
            <a:r>
              <a:rPr lang="fr-FR" b="1" dirty="0">
                <a:solidFill>
                  <a:srgbClr val="FF0000"/>
                </a:solidFill>
              </a:rPr>
              <a:t> collaboration possible.</a:t>
            </a:r>
          </a:p>
        </p:txBody>
      </p:sp>
    </p:spTree>
    <p:extLst>
      <p:ext uri="{BB962C8B-B14F-4D97-AF65-F5344CB8AC3E}">
        <p14:creationId xmlns:p14="http://schemas.microsoft.com/office/powerpoint/2010/main" val="22090069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30196" y="15489"/>
            <a:ext cx="13773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>
                <a:solidFill>
                  <a:srgbClr val="0000FF"/>
                </a:solidFill>
              </a:rPr>
              <a:t>Summary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9230" y="577946"/>
            <a:ext cx="9055171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Terra Incognita </a:t>
            </a:r>
            <a:r>
              <a:rPr lang="en-US" dirty="0"/>
              <a:t>: large phase space (in </a:t>
            </a:r>
            <a:r>
              <a:rPr lang="en-US" dirty="0" err="1"/>
              <a:t>x</a:t>
            </a:r>
            <a:r>
              <a:rPr lang="en-US" baseline="-25000" dirty="0" err="1"/>
              <a:t>F</a:t>
            </a:r>
            <a:r>
              <a:rPr lang="en-US" dirty="0"/>
              <a:t>,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) unexplored from √s = 63 – 14,000 GeV !</a:t>
            </a:r>
          </a:p>
          <a:p>
            <a:r>
              <a:rPr lang="en-US" b="1" dirty="0">
                <a:solidFill>
                  <a:srgbClr val="FF0000"/>
                </a:solidFill>
              </a:rPr>
              <a:t>Justification in itself</a:t>
            </a:r>
            <a:r>
              <a:rPr lang="en-US" dirty="0"/>
              <a:t>, but … </a:t>
            </a:r>
          </a:p>
          <a:p>
            <a:r>
              <a:rPr lang="en-US" dirty="0"/>
              <a:t>Need to understand </a:t>
            </a:r>
            <a:r>
              <a:rPr lang="en-US" b="1" dirty="0">
                <a:solidFill>
                  <a:srgbClr val="FF0000"/>
                </a:solidFill>
              </a:rPr>
              <a:t>Strong Interaction </a:t>
            </a:r>
            <a:r>
              <a:rPr lang="en-US" dirty="0"/>
              <a:t>in non-</a:t>
            </a:r>
            <a:r>
              <a:rPr lang="en-US" dirty="0" err="1"/>
              <a:t>perturbative</a:t>
            </a:r>
            <a:r>
              <a:rPr lang="en-US" dirty="0"/>
              <a:t> sector </a:t>
            </a:r>
          </a:p>
          <a:p>
            <a:r>
              <a:rPr lang="en-US" dirty="0"/>
              <a:t>Important to understand </a:t>
            </a:r>
            <a:r>
              <a:rPr lang="en-US" b="1" dirty="0">
                <a:solidFill>
                  <a:srgbClr val="FF0000"/>
                </a:solidFill>
              </a:rPr>
              <a:t>UHE cosmic rays </a:t>
            </a:r>
            <a:r>
              <a:rPr lang="en-US" dirty="0"/>
              <a:t>: Sampled shower </a:t>
            </a:r>
            <a:r>
              <a:rPr lang="en-US" dirty="0">
                <a:sym typeface="Wingdings"/>
              </a:rPr>
              <a:t> primary, UHE collisions, </a:t>
            </a:r>
            <a:r>
              <a:rPr lang="en-US" dirty="0" err="1">
                <a:sym typeface="Wingdings"/>
              </a:rPr>
              <a:t>muons</a:t>
            </a:r>
            <a:endParaRPr lang="en-US" dirty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r>
              <a:rPr lang="en-US" b="1" dirty="0">
                <a:solidFill>
                  <a:srgbClr val="0000FF"/>
                </a:solidFill>
                <a:sym typeface="Wingdings"/>
              </a:rPr>
              <a:t>Exist: Spectrometer magnets and 85m vacuum chamber + 50m straight section</a:t>
            </a:r>
          </a:p>
          <a:p>
            <a:r>
              <a:rPr lang="en-US" dirty="0">
                <a:sym typeface="Wingdings"/>
              </a:rPr>
              <a:t>Need </a:t>
            </a:r>
            <a:r>
              <a:rPr lang="en-US" b="1" dirty="0">
                <a:solidFill>
                  <a:srgbClr val="0000FF"/>
                </a:solidFill>
                <a:sym typeface="Wingdings"/>
              </a:rPr>
              <a:t>special vacuum chamber </a:t>
            </a:r>
            <a:r>
              <a:rPr lang="en-US" dirty="0">
                <a:sym typeface="Wingdings"/>
              </a:rPr>
              <a:t>with “thin” exit windows.  Feasible.</a:t>
            </a:r>
          </a:p>
          <a:p>
            <a:r>
              <a:rPr lang="en-US" dirty="0">
                <a:sym typeface="Wingdings"/>
              </a:rPr>
              <a:t>Technology for </a:t>
            </a:r>
            <a:r>
              <a:rPr lang="en-US" b="1" dirty="0">
                <a:solidFill>
                  <a:srgbClr val="0000FF"/>
                </a:solidFill>
                <a:sym typeface="Wingdings"/>
              </a:rPr>
              <a:t>tracking, calorimeter, muon </a:t>
            </a:r>
            <a:r>
              <a:rPr lang="en-US" dirty="0">
                <a:sym typeface="Wingdings"/>
              </a:rPr>
              <a:t>tracking exist</a:t>
            </a:r>
          </a:p>
          <a:p>
            <a:r>
              <a:rPr lang="en-US" dirty="0">
                <a:sym typeface="Wingdings"/>
              </a:rPr>
              <a:t>Particle ID with </a:t>
            </a:r>
            <a:r>
              <a:rPr lang="en-US" b="1" dirty="0">
                <a:solidFill>
                  <a:srgbClr val="0000FF"/>
                </a:solidFill>
                <a:sym typeface="Wingdings"/>
              </a:rPr>
              <a:t>transition radiation </a:t>
            </a:r>
            <a:r>
              <a:rPr lang="en-US" dirty="0">
                <a:sym typeface="Wingdings"/>
              </a:rPr>
              <a:t>possible (π,</a:t>
            </a:r>
            <a:r>
              <a:rPr lang="en-US" dirty="0" err="1">
                <a:sym typeface="Wingdings"/>
              </a:rPr>
              <a:t>K,p</a:t>
            </a:r>
            <a:r>
              <a:rPr lang="en-US" dirty="0">
                <a:sym typeface="Wingdings"/>
              </a:rPr>
              <a:t>) … interesting challenge being developed</a:t>
            </a:r>
          </a:p>
          <a:p>
            <a:r>
              <a:rPr lang="en-US" dirty="0"/>
              <a:t>Open &amp; accessible &amp; small so evolution of techniques natural.</a:t>
            </a:r>
          </a:p>
          <a:p>
            <a:endParaRPr lang="en-US" dirty="0"/>
          </a:p>
          <a:p>
            <a:r>
              <a:rPr lang="en-US" b="1" dirty="0">
                <a:solidFill>
                  <a:srgbClr val="0000FF"/>
                </a:solidFill>
              </a:rPr>
              <a:t>How and where?</a:t>
            </a:r>
          </a:p>
          <a:p>
            <a:r>
              <a:rPr lang="en-US" dirty="0"/>
              <a:t>Downstream of  (</a:t>
            </a:r>
            <a:r>
              <a:rPr lang="en-US" b="1" dirty="0">
                <a:solidFill>
                  <a:srgbClr val="FF0000"/>
                </a:solidFill>
              </a:rPr>
              <a:t>ALICE</a:t>
            </a:r>
            <a:r>
              <a:rPr lang="en-US" dirty="0"/>
              <a:t>) has good conditions and alignment with physics (pp + </a:t>
            </a:r>
            <a:r>
              <a:rPr lang="en-US" dirty="0" err="1"/>
              <a:t>pO</a:t>
            </a:r>
            <a:r>
              <a:rPr lang="en-US" dirty="0"/>
              <a:t> + OO). </a:t>
            </a:r>
          </a:p>
          <a:p>
            <a:r>
              <a:rPr lang="en-US" dirty="0"/>
              <a:t>Downstream of </a:t>
            </a:r>
            <a:r>
              <a:rPr lang="mr-IN" dirty="0"/>
              <a:t>–</a:t>
            </a:r>
            <a:r>
              <a:rPr lang="en-US" dirty="0"/>
              <a:t> </a:t>
            </a:r>
            <a:r>
              <a:rPr lang="en-US" b="1" dirty="0" err="1">
                <a:solidFill>
                  <a:srgbClr val="FF0000"/>
                </a:solidFill>
              </a:rPr>
              <a:t>LHCb</a:t>
            </a:r>
            <a:r>
              <a:rPr lang="en-US" dirty="0"/>
              <a:t> – forward but not </a:t>
            </a:r>
            <a:r>
              <a:rPr lang="en-US" i="1" u="sng" dirty="0"/>
              <a:t>this</a:t>
            </a:r>
            <a:r>
              <a:rPr lang="en-US" dirty="0"/>
              <a:t> forward.</a:t>
            </a:r>
          </a:p>
          <a:p>
            <a:r>
              <a:rPr lang="en-US" dirty="0"/>
              <a:t>Both should find addition of VFHS enhances their physics program, both pp and nuclei</a:t>
            </a:r>
          </a:p>
          <a:p>
            <a:r>
              <a:rPr lang="en-US" dirty="0"/>
              <a:t>Strategically:  </a:t>
            </a:r>
            <a:r>
              <a:rPr lang="en-US" b="1" dirty="0">
                <a:solidFill>
                  <a:srgbClr val="FF0000"/>
                </a:solidFill>
              </a:rPr>
              <a:t>Independent new </a:t>
            </a:r>
            <a:r>
              <a:rPr lang="en-US" dirty="0"/>
              <a:t>experiment (allowing for  later merger)</a:t>
            </a:r>
          </a:p>
          <a:p>
            <a:r>
              <a:rPr lang="en-US" dirty="0"/>
              <a:t>TRD experts are developing suitable TR detectors</a:t>
            </a:r>
          </a:p>
          <a:p>
            <a:r>
              <a:rPr lang="en-US" dirty="0"/>
              <a:t>                   [ Crystal channeling experts are developing </a:t>
            </a:r>
            <a:r>
              <a:rPr lang="en-US" dirty="0" err="1"/>
              <a:t>Xtals</a:t>
            </a:r>
            <a:r>
              <a:rPr lang="en-US" dirty="0"/>
              <a:t> – could extend </a:t>
            </a:r>
            <a:r>
              <a:rPr lang="en-US" dirty="0" err="1"/>
              <a:t>x</a:t>
            </a:r>
            <a:r>
              <a:rPr lang="en-US" baseline="-25000" dirty="0" err="1"/>
              <a:t>F</a:t>
            </a:r>
            <a:r>
              <a:rPr lang="en-US" dirty="0"/>
              <a:t> range]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53513" y="5742023"/>
            <a:ext cx="4937634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It can be done and it should be done!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49D026-49D7-9E4B-A492-806427F6D55A}" type="datetime1">
              <a:rPr lang="en-US" smtClean="0"/>
              <a:t>8/30/19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Small Angle Spectrometer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8049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06781" y="3007059"/>
            <a:ext cx="45304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rgbClr val="0000FF"/>
                </a:solidFill>
                <a:latin typeface="Apple Chancery"/>
                <a:cs typeface="Apple Chancery"/>
              </a:rPr>
              <a:t>Thank You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443199" y="5697135"/>
            <a:ext cx="16897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Back Ups </a:t>
            </a:r>
            <a:r>
              <a:rPr lang="en-US" sz="2400" dirty="0">
                <a:sym typeface="Wingdings"/>
              </a:rPr>
              <a:t></a:t>
            </a:r>
            <a:endParaRPr lang="en-US" sz="2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9ECD0A-B692-3649-88E4-795C55FAB507}" type="datetime1">
              <a:rPr lang="en-US" smtClean="0"/>
              <a:t>8/30/19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Small Angle Spectrometer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16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2547FB-1116-D048-A75C-976769BE2846}"/>
              </a:ext>
            </a:extLst>
          </p:cNvPr>
          <p:cNvSpPr txBox="1"/>
          <p:nvPr/>
        </p:nvSpPr>
        <p:spPr>
          <a:xfrm>
            <a:off x="926642" y="501650"/>
            <a:ext cx="72907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dirty="0">
                <a:solidFill>
                  <a:srgbClr val="0432FF"/>
                </a:solidFill>
                <a:latin typeface="Arial Rounded MT Bold" panose="020F0704030504030204" pitchFamily="34" charset="77"/>
              </a:rPr>
              <a:t>Can </a:t>
            </a:r>
            <a:r>
              <a:rPr lang="fr-FR" sz="2400" dirty="0" err="1">
                <a:solidFill>
                  <a:srgbClr val="0432FF"/>
                </a:solidFill>
                <a:latin typeface="Arial Rounded MT Bold" panose="020F0704030504030204" pitchFamily="34" charset="77"/>
              </a:rPr>
              <a:t>you</a:t>
            </a:r>
            <a:r>
              <a:rPr lang="fr-FR" sz="2400" dirty="0">
                <a:solidFill>
                  <a:srgbClr val="0432FF"/>
                </a:solidFill>
                <a:latin typeface="Arial Rounded MT Bold" panose="020F0704030504030204" pitchFamily="34" charset="77"/>
              </a:rPr>
              <a:t> </a:t>
            </a:r>
            <a:r>
              <a:rPr lang="fr-FR" sz="2400" dirty="0" err="1">
                <a:solidFill>
                  <a:srgbClr val="0432FF"/>
                </a:solidFill>
                <a:latin typeface="Arial Rounded MT Bold" panose="020F0704030504030204" pitchFamily="34" charset="77"/>
              </a:rPr>
              <a:t>join</a:t>
            </a:r>
            <a:r>
              <a:rPr lang="fr-FR" sz="2400" dirty="0">
                <a:solidFill>
                  <a:srgbClr val="0432FF"/>
                </a:solidFill>
                <a:latin typeface="Arial Rounded MT Bold" panose="020F0704030504030204" pitchFamily="34" charset="77"/>
              </a:rPr>
              <a:t> or do </a:t>
            </a:r>
            <a:r>
              <a:rPr lang="fr-FR" sz="2400" dirty="0" err="1">
                <a:solidFill>
                  <a:srgbClr val="0432FF"/>
                </a:solidFill>
                <a:latin typeface="Arial Rounded MT Bold" panose="020F0704030504030204" pitchFamily="34" charset="77"/>
              </a:rPr>
              <a:t>you</a:t>
            </a:r>
            <a:r>
              <a:rPr lang="fr-FR" sz="2400" dirty="0">
                <a:solidFill>
                  <a:srgbClr val="0432FF"/>
                </a:solidFill>
                <a:latin typeface="Arial Rounded MT Bold" panose="020F0704030504030204" pitchFamily="34" charset="77"/>
              </a:rPr>
              <a:t> know </a:t>
            </a:r>
            <a:r>
              <a:rPr lang="fr-FR" sz="2400" dirty="0" err="1">
                <a:solidFill>
                  <a:srgbClr val="0432FF"/>
                </a:solidFill>
                <a:latin typeface="Arial Rounded MT Bold" panose="020F0704030504030204" pitchFamily="34" charset="77"/>
              </a:rPr>
              <a:t>someone</a:t>
            </a:r>
            <a:r>
              <a:rPr lang="fr-FR" sz="2400" dirty="0">
                <a:solidFill>
                  <a:srgbClr val="0432FF"/>
                </a:solidFill>
                <a:latin typeface="Arial Rounded MT Bold" panose="020F0704030504030204" pitchFamily="34" charset="77"/>
              </a:rPr>
              <a:t> </a:t>
            </a:r>
            <a:r>
              <a:rPr lang="fr-FR" sz="2400" dirty="0" err="1">
                <a:solidFill>
                  <a:srgbClr val="0432FF"/>
                </a:solidFill>
                <a:latin typeface="Arial Rounded MT Bold" panose="020F0704030504030204" pitchFamily="34" charset="77"/>
              </a:rPr>
              <a:t>who</a:t>
            </a:r>
            <a:r>
              <a:rPr lang="fr-FR" sz="2400" dirty="0">
                <a:solidFill>
                  <a:srgbClr val="0432FF"/>
                </a:solidFill>
                <a:latin typeface="Arial Rounded MT Bold" panose="020F0704030504030204" pitchFamily="34" charset="77"/>
              </a:rPr>
              <a:t> </a:t>
            </a:r>
            <a:r>
              <a:rPr lang="fr-FR" sz="2400" dirty="0" err="1">
                <a:solidFill>
                  <a:srgbClr val="0432FF"/>
                </a:solidFill>
                <a:latin typeface="Arial Rounded MT Bold" panose="020F0704030504030204" pitchFamily="34" charset="77"/>
              </a:rPr>
              <a:t>can</a:t>
            </a:r>
            <a:r>
              <a:rPr lang="fr-FR" sz="2400" dirty="0">
                <a:solidFill>
                  <a:srgbClr val="0432FF"/>
                </a:solidFill>
                <a:latin typeface="Arial Rounded MT Bold" panose="020F0704030504030204" pitchFamily="34" charset="77"/>
              </a:rPr>
              <a:t>?</a:t>
            </a:r>
          </a:p>
          <a:p>
            <a:pPr algn="ctr"/>
            <a:r>
              <a:rPr lang="fr-FR" sz="2400" dirty="0">
                <a:solidFill>
                  <a:srgbClr val="0432FF"/>
                </a:solidFill>
                <a:latin typeface="Arial Rounded MT Bold" panose="020F0704030504030204" pitchFamily="34" charset="77"/>
              </a:rPr>
              <a:t>Leadership </a:t>
            </a:r>
            <a:r>
              <a:rPr lang="fr-FR" sz="2400" dirty="0" err="1">
                <a:solidFill>
                  <a:srgbClr val="0432FF"/>
                </a:solidFill>
                <a:latin typeface="Arial Rounded MT Bold" panose="020F0704030504030204" pitchFamily="34" charset="77"/>
              </a:rPr>
              <a:t>especially</a:t>
            </a:r>
            <a:r>
              <a:rPr lang="fr-FR" sz="2400" dirty="0">
                <a:solidFill>
                  <a:srgbClr val="0432FF"/>
                </a:solidFill>
                <a:latin typeface="Arial Rounded MT Bold" panose="020F0704030504030204" pitchFamily="34" charset="77"/>
              </a:rPr>
              <a:t> </a:t>
            </a:r>
            <a:r>
              <a:rPr lang="fr-FR" sz="2400" dirty="0" err="1">
                <a:solidFill>
                  <a:srgbClr val="0432FF"/>
                </a:solidFill>
                <a:latin typeface="Arial Rounded MT Bold" panose="020F0704030504030204" pitchFamily="34" charset="77"/>
              </a:rPr>
              <a:t>needed</a:t>
            </a:r>
            <a:r>
              <a:rPr lang="fr-FR" sz="2400" dirty="0">
                <a:solidFill>
                  <a:srgbClr val="0432FF"/>
                </a:solidFill>
                <a:latin typeface="Arial Rounded MT Bold" panose="020F0704030504030204" pitchFamily="34" charset="77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3210557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shot 2015-09-24 09.15.0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06"/>
          <a:stretch/>
        </p:blipFill>
        <p:spPr>
          <a:xfrm>
            <a:off x="339629" y="64319"/>
            <a:ext cx="8580474" cy="5231627"/>
          </a:xfrm>
          <a:prstGeom prst="rect">
            <a:avLst/>
          </a:prstGeom>
          <a:ln>
            <a:noFill/>
            <a:prstDash val="dash"/>
          </a:ln>
        </p:spPr>
      </p:pic>
      <p:sp>
        <p:nvSpPr>
          <p:cNvPr id="5" name="TextBox 4"/>
          <p:cNvSpPr txBox="1"/>
          <p:nvPr/>
        </p:nvSpPr>
        <p:spPr>
          <a:xfrm rot="16200000">
            <a:off x="715328" y="2754530"/>
            <a:ext cx="1703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ATLAS, CMS, </a:t>
            </a:r>
            <a:r>
              <a:rPr lang="en-US" dirty="0" err="1">
                <a:solidFill>
                  <a:srgbClr val="FF0000"/>
                </a:solidFill>
              </a:rPr>
              <a:t>etc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59649" y="1980633"/>
            <a:ext cx="44693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solidFill>
                  <a:srgbClr val="FF0000"/>
                </a:solidFill>
                <a:latin typeface="Apple Chancery"/>
                <a:cs typeface="Apple Chancery"/>
              </a:rPr>
              <a:t>Terra Incognita</a:t>
            </a:r>
          </a:p>
        </p:txBody>
      </p:sp>
      <p:sp>
        <p:nvSpPr>
          <p:cNvPr id="7" name="TextBox 6"/>
          <p:cNvSpPr txBox="1"/>
          <p:nvPr/>
        </p:nvSpPr>
        <p:spPr>
          <a:xfrm rot="16200000">
            <a:off x="7188827" y="3233887"/>
            <a:ext cx="1469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ROMAN POTs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37796" y="2800448"/>
            <a:ext cx="4315404" cy="584776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Last explored at ISR at √s = 63 </a:t>
            </a:r>
            <a:r>
              <a:rPr lang="en-US" sz="1600" dirty="0" err="1">
                <a:solidFill>
                  <a:srgbClr val="FF0000"/>
                </a:solidFill>
              </a:rPr>
              <a:t>GeV</a:t>
            </a:r>
            <a:r>
              <a:rPr lang="en-US" sz="1600" dirty="0">
                <a:solidFill>
                  <a:srgbClr val="FF0000"/>
                </a:solidFill>
              </a:rPr>
              <a:t>, 200 x lower </a:t>
            </a:r>
          </a:p>
          <a:p>
            <a:r>
              <a:rPr lang="en-US" sz="1600" i="1" u="sng" dirty="0">
                <a:solidFill>
                  <a:srgbClr val="FF0000"/>
                </a:solidFill>
              </a:rPr>
              <a:t>All </a:t>
            </a:r>
            <a:r>
              <a:rPr lang="en-US" sz="1600" dirty="0">
                <a:solidFill>
                  <a:srgbClr val="FF0000"/>
                </a:solidFill>
              </a:rPr>
              <a:t>fixed target experiments &lt; ISR (</a:t>
            </a:r>
            <a:r>
              <a:rPr lang="en-US" sz="1600" dirty="0">
                <a:solidFill>
                  <a:srgbClr val="FF0000"/>
                </a:solidFill>
                <a:latin typeface="ＭＳ ゴシック"/>
                <a:ea typeface="ＭＳ ゴシック"/>
                <a:cs typeface="ＭＳ ゴシック"/>
              </a:rPr>
              <a:t>≅</a:t>
            </a:r>
            <a:r>
              <a:rPr lang="en-US" sz="1600" dirty="0">
                <a:solidFill>
                  <a:srgbClr val="FF0000"/>
                </a:solidFill>
              </a:rPr>
              <a:t> 2000 </a:t>
            </a:r>
            <a:r>
              <a:rPr lang="en-US" sz="1600" dirty="0" err="1">
                <a:solidFill>
                  <a:srgbClr val="FF0000"/>
                </a:solidFill>
              </a:rPr>
              <a:t>GeV</a:t>
            </a:r>
            <a:r>
              <a:rPr lang="en-US" sz="1600" dirty="0">
                <a:solidFill>
                  <a:srgbClr val="FF0000"/>
                </a:solidFill>
              </a:rPr>
              <a:t> FT)</a:t>
            </a:r>
          </a:p>
        </p:txBody>
      </p:sp>
      <p:sp>
        <p:nvSpPr>
          <p:cNvPr id="2" name="Left Bracket 1"/>
          <p:cNvSpPr/>
          <p:nvPr/>
        </p:nvSpPr>
        <p:spPr>
          <a:xfrm>
            <a:off x="7504748" y="1563936"/>
            <a:ext cx="651253" cy="2686220"/>
          </a:xfrm>
          <a:prstGeom prst="leftBracket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845701" y="4869546"/>
            <a:ext cx="918340" cy="338554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y(π) = 10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598172" y="4293155"/>
            <a:ext cx="0" cy="5847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457371" y="4294981"/>
            <a:ext cx="8430" cy="90940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115974" y="5146253"/>
            <a:ext cx="918340" cy="338554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y(π) = 11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41107" y="5856665"/>
            <a:ext cx="67099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ZDC &amp; </a:t>
            </a:r>
            <a:r>
              <a:rPr lang="en-US" dirty="0" err="1"/>
              <a:t>LHCf</a:t>
            </a:r>
            <a:r>
              <a:rPr lang="en-US" dirty="0"/>
              <a:t> measure neutrals (n + K</a:t>
            </a:r>
            <a:r>
              <a:rPr lang="en-US" baseline="30000" dirty="0"/>
              <a:t>0</a:t>
            </a:r>
            <a:r>
              <a:rPr lang="en-US" baseline="-25000" dirty="0"/>
              <a:t>L</a:t>
            </a:r>
            <a:r>
              <a:rPr lang="en-US" dirty="0"/>
              <a:t>  , π</a:t>
            </a:r>
            <a:r>
              <a:rPr lang="en-US" baseline="30000" dirty="0"/>
              <a:t>0</a:t>
            </a:r>
            <a:r>
              <a:rPr lang="en-US" dirty="0"/>
              <a:t> </a:t>
            </a:r>
            <a:r>
              <a:rPr lang="en-US" dirty="0">
                <a:sym typeface="Wingdings"/>
              </a:rPr>
              <a:t></a:t>
            </a:r>
            <a:r>
              <a:rPr lang="en-US" dirty="0" err="1">
                <a:sym typeface="Wingdings"/>
              </a:rPr>
              <a:t>γγ</a:t>
            </a:r>
            <a:r>
              <a:rPr lang="en-US" dirty="0">
                <a:sym typeface="Wingdings"/>
              </a:rPr>
              <a:t>) at </a:t>
            </a:r>
            <a:r>
              <a:rPr lang="en-US" dirty="0" err="1">
                <a:sym typeface="Wingdings"/>
              </a:rPr>
              <a:t>θ</a:t>
            </a:r>
            <a:r>
              <a:rPr lang="en-US" dirty="0">
                <a:sym typeface="Wingdings"/>
              </a:rPr>
              <a:t> ~ 0</a:t>
            </a:r>
            <a:r>
              <a:rPr lang="en-US" baseline="30000" dirty="0">
                <a:sym typeface="Wingdings"/>
              </a:rPr>
              <a:t>o</a:t>
            </a:r>
            <a:r>
              <a:rPr lang="en-US" dirty="0">
                <a:sym typeface="Wingdings"/>
              </a:rPr>
              <a:t>. 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42523-D9CF-9448-AD5B-8176F4321526}" type="datetime1">
              <a:rPr lang="en-US" smtClean="0"/>
              <a:t>8/30/19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Small Angle Spectrometer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2</a:t>
            </a:fld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335102" y="701544"/>
            <a:ext cx="1638141" cy="400110"/>
          </a:xfrm>
          <a:prstGeom prst="rect">
            <a:avLst/>
          </a:prstGeom>
          <a:noFill/>
          <a:ln>
            <a:solidFill>
              <a:srgbClr val="0432FF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/>
              <a:t>At √s = 13 </a:t>
            </a:r>
            <a:r>
              <a:rPr lang="en-US" sz="2000" dirty="0" err="1"/>
              <a:t>TeV</a:t>
            </a:r>
            <a:endParaRPr lang="en-US" sz="2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C609CDC-7897-9C42-957A-73412BA27372}"/>
              </a:ext>
            </a:extLst>
          </p:cNvPr>
          <p:cNvSpPr txBox="1"/>
          <p:nvPr/>
        </p:nvSpPr>
        <p:spPr>
          <a:xfrm>
            <a:off x="6441986" y="5398077"/>
            <a:ext cx="2446439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err="1"/>
              <a:t>y</a:t>
            </a:r>
            <a:r>
              <a:rPr lang="fr-FR" baseline="-25000" dirty="0" err="1"/>
              <a:t>BEAM</a:t>
            </a:r>
            <a:r>
              <a:rPr lang="fr-FR" dirty="0"/>
              <a:t> = ln (√s/</a:t>
            </a:r>
            <a:r>
              <a:rPr lang="fr-FR" dirty="0" err="1"/>
              <a:t>m</a:t>
            </a:r>
            <a:r>
              <a:rPr lang="fr-FR" baseline="-25000" dirty="0" err="1"/>
              <a:t>p</a:t>
            </a:r>
            <a:r>
              <a:rPr lang="fr-FR" dirty="0"/>
              <a:t>) = 9.54</a:t>
            </a:r>
            <a:endParaRPr lang="fr-FR" baseline="-25000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99FFD30-9F95-3B4B-BE10-8CFAE0D64245}"/>
              </a:ext>
            </a:extLst>
          </p:cNvPr>
          <p:cNvCxnSpPr>
            <a:cxnSpLocks/>
          </p:cNvCxnSpPr>
          <p:nvPr/>
        </p:nvCxnSpPr>
        <p:spPr>
          <a:xfrm flipV="1">
            <a:off x="8156001" y="4713971"/>
            <a:ext cx="0" cy="71232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1460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shot 2015-10-08 15.41.3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548" y="652519"/>
            <a:ext cx="8226142" cy="6187992"/>
          </a:xfrm>
          <a:prstGeom prst="rect">
            <a:avLst/>
          </a:prstGeom>
        </p:spPr>
      </p:pic>
      <p:sp>
        <p:nvSpPr>
          <p:cNvPr id="5" name="Up Arrow 4"/>
          <p:cNvSpPr/>
          <p:nvPr/>
        </p:nvSpPr>
        <p:spPr>
          <a:xfrm>
            <a:off x="4832815" y="5080610"/>
            <a:ext cx="329885" cy="626829"/>
          </a:xfrm>
          <a:prstGeom prst="up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Up Arrow 5"/>
          <p:cNvSpPr/>
          <p:nvPr/>
        </p:nvSpPr>
        <p:spPr>
          <a:xfrm>
            <a:off x="214425" y="2239269"/>
            <a:ext cx="329885" cy="626829"/>
          </a:xfrm>
          <a:prstGeom prst="up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374928" y="5740430"/>
            <a:ext cx="1263762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LHC-13 </a:t>
            </a:r>
            <a:r>
              <a:rPr lang="en-US" b="1" dirty="0" err="1">
                <a:solidFill>
                  <a:srgbClr val="FF0000"/>
                </a:solidFill>
              </a:rPr>
              <a:t>TeV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379368" y="6109762"/>
            <a:ext cx="161643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0" y="2929866"/>
            <a:ext cx="1249060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ISR-63 </a:t>
            </a:r>
            <a:r>
              <a:rPr lang="en-US" b="1" dirty="0" err="1">
                <a:solidFill>
                  <a:srgbClr val="FF0000"/>
                </a:solidFill>
              </a:rPr>
              <a:t>GeV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49060" y="6410314"/>
            <a:ext cx="2795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x 200 in √s = x 40,000 in FTE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79368" y="6459799"/>
            <a:ext cx="4634884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385627" y="1647088"/>
            <a:ext cx="707896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Knee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542568" y="3191698"/>
            <a:ext cx="770889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Ankle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11639" y="1616937"/>
            <a:ext cx="2274080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Intermediate region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586256" y="3408033"/>
            <a:ext cx="1378653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GZK Cut-off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29574" y="17489"/>
            <a:ext cx="80185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rgbClr val="0000FF"/>
                </a:solidFill>
              </a:rPr>
              <a:t>COSMIC RAY SHOWERS: ASTROPHYSICS CONNECTION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568671" y="5756925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AUGER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368958" y="3299199"/>
            <a:ext cx="32988" cy="3111115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97F1B-1E29-9844-80C4-364E035A3897}" type="datetime1">
              <a:rPr lang="en-US" smtClean="0"/>
              <a:t>8/30/19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Small Angle Spectrometer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3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1211E80-0683-4C40-BDC1-A2064B53C0FD}"/>
              </a:ext>
            </a:extLst>
          </p:cNvPr>
          <p:cNvSpPr txBox="1"/>
          <p:nvPr/>
        </p:nvSpPr>
        <p:spPr>
          <a:xfrm>
            <a:off x="4356578" y="6522741"/>
            <a:ext cx="1411284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100,000 </a:t>
            </a:r>
            <a:r>
              <a:rPr lang="fr-FR" dirty="0" err="1">
                <a:solidFill>
                  <a:srgbClr val="FF0000"/>
                </a:solidFill>
              </a:rPr>
              <a:t>TeV</a:t>
            </a:r>
            <a:r>
              <a:rPr lang="fr-FR" dirty="0">
                <a:solidFill>
                  <a:srgbClr val="FF0000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499031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shot 2015-09-28 12.00.5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410" y="14514"/>
            <a:ext cx="8228933" cy="639498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2875" y="158750"/>
            <a:ext cx="32912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√s = 45 </a:t>
            </a:r>
            <a:r>
              <a:rPr lang="en-US" dirty="0" err="1"/>
              <a:t>GeV</a:t>
            </a:r>
            <a:r>
              <a:rPr lang="en-US" dirty="0"/>
              <a:t>, </a:t>
            </a:r>
          </a:p>
          <a:p>
            <a:r>
              <a:rPr lang="en-US" dirty="0"/>
              <a:t>CHLM (MGA inter alia) SAS @ ISR</a:t>
            </a:r>
          </a:p>
          <a:p>
            <a:r>
              <a:rPr lang="en-US" dirty="0" err="1"/>
              <a:t>Nucl</a:t>
            </a:r>
            <a:r>
              <a:rPr lang="en-US" dirty="0"/>
              <a:t> </a:t>
            </a:r>
            <a:r>
              <a:rPr lang="en-US" dirty="0" err="1"/>
              <a:t>Phys</a:t>
            </a:r>
            <a:r>
              <a:rPr lang="en-US" dirty="0"/>
              <a:t> B 140 (1978) 189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5750" y="1726168"/>
            <a:ext cx="148592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41 years ago !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1206500" y="1082080"/>
            <a:ext cx="730250" cy="6440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6360A-629B-B84C-9408-1DD60A3B963E}" type="datetime1">
              <a:rPr lang="en-US" smtClean="0"/>
              <a:t>8/30/19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Small Angle Spectrometer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4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5361E12-A8F9-C145-8C42-95F8E615AB4E}"/>
              </a:ext>
            </a:extLst>
          </p:cNvPr>
          <p:cNvSpPr txBox="1"/>
          <p:nvPr/>
        </p:nvSpPr>
        <p:spPr>
          <a:xfrm>
            <a:off x="600526" y="4095854"/>
            <a:ext cx="237590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Feynman </a:t>
            </a:r>
            <a:r>
              <a:rPr lang="fr-FR" dirty="0" err="1"/>
              <a:t>x</a:t>
            </a:r>
            <a:r>
              <a:rPr lang="fr-FR" baseline="-25000" dirty="0" err="1"/>
              <a:t>F</a:t>
            </a:r>
            <a:r>
              <a:rPr lang="fr-FR" baseline="-25000" dirty="0"/>
              <a:t> </a:t>
            </a:r>
            <a:r>
              <a:rPr lang="fr-FR" dirty="0"/>
              <a:t>= p</a:t>
            </a:r>
            <a:r>
              <a:rPr lang="fr-FR" baseline="-25000" dirty="0"/>
              <a:t>z</a:t>
            </a:r>
            <a:r>
              <a:rPr lang="fr-FR" dirty="0"/>
              <a:t>/</a:t>
            </a:r>
            <a:r>
              <a:rPr lang="fr-FR" dirty="0" err="1"/>
              <a:t>p</a:t>
            </a:r>
            <a:r>
              <a:rPr lang="fr-FR" baseline="-25000" dirty="0" err="1"/>
              <a:t>BEAM</a:t>
            </a:r>
            <a:r>
              <a:rPr lang="fr-FR" dirty="0"/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9FB52A8-26BB-C744-A0D4-3020A5E6FB8D}"/>
              </a:ext>
            </a:extLst>
          </p:cNvPr>
          <p:cNvSpPr txBox="1"/>
          <p:nvPr/>
        </p:nvSpPr>
        <p:spPr>
          <a:xfrm>
            <a:off x="6303355" y="838996"/>
            <a:ext cx="28755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Small transverse </a:t>
            </a:r>
            <a:r>
              <a:rPr lang="fr-FR" dirty="0" err="1"/>
              <a:t>momentum</a:t>
            </a:r>
            <a:endParaRPr lang="fr-FR" dirty="0"/>
          </a:p>
          <a:p>
            <a:r>
              <a:rPr lang="fr-FR" dirty="0" err="1"/>
              <a:t>p</a:t>
            </a:r>
            <a:r>
              <a:rPr lang="fr-FR" baseline="-25000" dirty="0" err="1"/>
              <a:t>T</a:t>
            </a:r>
            <a:r>
              <a:rPr lang="fr-FR" dirty="0"/>
              <a:t> (</a:t>
            </a:r>
            <a:r>
              <a:rPr lang="fr-FR" dirty="0" err="1"/>
              <a:t>Mean</a:t>
            </a:r>
            <a:r>
              <a:rPr lang="fr-FR" dirty="0"/>
              <a:t> </a:t>
            </a:r>
            <a:r>
              <a:rPr lang="fr-FR" dirty="0" err="1"/>
              <a:t>p</a:t>
            </a:r>
            <a:r>
              <a:rPr lang="fr-FR" baseline="-25000" dirty="0" err="1"/>
              <a:t>T</a:t>
            </a:r>
            <a:r>
              <a:rPr lang="fr-FR" dirty="0"/>
              <a:t> ~ 350 MeV/c)</a:t>
            </a:r>
          </a:p>
        </p:txBody>
      </p:sp>
      <p:sp>
        <p:nvSpPr>
          <p:cNvPr id="11" name="Left Arrow 10">
            <a:extLst>
              <a:ext uri="{FF2B5EF4-FFF2-40B4-BE49-F238E27FC236}">
                <a16:creationId xmlns:a16="http://schemas.microsoft.com/office/drawing/2014/main" id="{DA3F8D18-1C7A-314C-9F84-FE2C49371750}"/>
              </a:ext>
            </a:extLst>
          </p:cNvPr>
          <p:cNvSpPr/>
          <p:nvPr/>
        </p:nvSpPr>
        <p:spPr>
          <a:xfrm>
            <a:off x="6303355" y="504793"/>
            <a:ext cx="711808" cy="252445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0160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omentum_at_IP(positives)-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980" y="112636"/>
            <a:ext cx="3939326" cy="2892864"/>
          </a:xfrm>
          <a:prstGeom prst="rect">
            <a:avLst/>
          </a:prstGeom>
        </p:spPr>
      </p:pic>
      <p:pic>
        <p:nvPicPr>
          <p:cNvPr id="3" name="Picture 2" descr="Momentum_at_IP(negatives)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9898" y="3139160"/>
            <a:ext cx="3939326" cy="288414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814684"/>
            <a:ext cx="4202945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Spectra generated by /DPMJET-MARS</a:t>
            </a:r>
          </a:p>
          <a:p>
            <a:r>
              <a:rPr lang="en-US" dirty="0">
                <a:solidFill>
                  <a:srgbClr val="0000FF"/>
                </a:solidFill>
              </a:rPr>
              <a:t>With 10</a:t>
            </a:r>
            <a:r>
              <a:rPr lang="en-US" baseline="30000" dirty="0">
                <a:solidFill>
                  <a:srgbClr val="0000FF"/>
                </a:solidFill>
              </a:rPr>
              <a:t>6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pp</a:t>
            </a:r>
            <a:r>
              <a:rPr lang="en-US" dirty="0">
                <a:solidFill>
                  <a:srgbClr val="0000FF"/>
                </a:solidFill>
              </a:rPr>
              <a:t> events, √s = 13 </a:t>
            </a:r>
            <a:r>
              <a:rPr lang="en-US" dirty="0" err="1">
                <a:solidFill>
                  <a:srgbClr val="0000FF"/>
                </a:solidFill>
              </a:rPr>
              <a:t>TeV</a:t>
            </a:r>
            <a:endParaRPr lang="en-US" dirty="0">
              <a:solidFill>
                <a:srgbClr val="0000FF"/>
              </a:solidFill>
            </a:endParaRPr>
          </a:p>
          <a:p>
            <a:r>
              <a:rPr lang="en-US" dirty="0"/>
              <a:t>(</a:t>
            </a:r>
            <a:r>
              <a:rPr lang="en-US" dirty="0" err="1"/>
              <a:t>N.Mokhov</a:t>
            </a:r>
            <a:r>
              <a:rPr lang="en-US" dirty="0"/>
              <a:t> and </a:t>
            </a:r>
            <a:r>
              <a:rPr lang="en-US" dirty="0" err="1"/>
              <a:t>O.Fornieri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/>
              <a:t>In 1 second, with 2808 bunches,</a:t>
            </a:r>
          </a:p>
          <a:p>
            <a:r>
              <a:rPr lang="en-US" dirty="0"/>
              <a:t>Have 30 x 10</a:t>
            </a:r>
            <a:r>
              <a:rPr lang="en-US" baseline="30000" dirty="0"/>
              <a:t>6</a:t>
            </a:r>
            <a:r>
              <a:rPr lang="en-US" dirty="0"/>
              <a:t> bunch crossings and</a:t>
            </a:r>
          </a:p>
          <a:p>
            <a:r>
              <a:rPr lang="en-US" dirty="0"/>
              <a:t>30 x 10</a:t>
            </a:r>
            <a:r>
              <a:rPr lang="en-US" baseline="30000" dirty="0"/>
              <a:t>6</a:t>
            </a:r>
            <a:r>
              <a:rPr lang="en-US" dirty="0"/>
              <a:t> x μ(= interactions/X) events. </a:t>
            </a:r>
          </a:p>
          <a:p>
            <a:endParaRPr lang="en-US" dirty="0"/>
          </a:p>
          <a:p>
            <a:r>
              <a:rPr lang="en-US" dirty="0"/>
              <a:t>Notes:</a:t>
            </a:r>
          </a:p>
          <a:p>
            <a:r>
              <a:rPr lang="en-US" dirty="0"/>
              <a:t>At 0.5 </a:t>
            </a:r>
            <a:r>
              <a:rPr lang="en-US" dirty="0" err="1"/>
              <a:t>TeV</a:t>
            </a:r>
            <a:r>
              <a:rPr lang="en-US" dirty="0"/>
              <a:t> (~ central) </a:t>
            </a:r>
          </a:p>
          <a:p>
            <a:r>
              <a:rPr lang="en-US" dirty="0"/>
              <a:t>π</a:t>
            </a:r>
            <a:r>
              <a:rPr lang="en-US" baseline="30000" dirty="0"/>
              <a:t>+</a:t>
            </a:r>
            <a:r>
              <a:rPr lang="en-US" dirty="0"/>
              <a:t> = π</a:t>
            </a:r>
            <a:r>
              <a:rPr lang="en-US" baseline="30000" dirty="0"/>
              <a:t>-</a:t>
            </a:r>
            <a:r>
              <a:rPr lang="en-US" dirty="0"/>
              <a:t> &amp; K</a:t>
            </a:r>
            <a:r>
              <a:rPr lang="en-US" baseline="30000" dirty="0"/>
              <a:t>+</a:t>
            </a:r>
            <a:r>
              <a:rPr lang="en-US" dirty="0"/>
              <a:t> </a:t>
            </a:r>
            <a:r>
              <a:rPr lang="en-US" dirty="0">
                <a:latin typeface="ＭＳ ゴシック"/>
                <a:ea typeface="ＭＳ ゴシック"/>
                <a:cs typeface="ＭＳ ゴシック"/>
              </a:rPr>
              <a:t>≅</a:t>
            </a:r>
            <a:r>
              <a:rPr lang="en-US" dirty="0"/>
              <a:t> K</a:t>
            </a:r>
            <a:r>
              <a:rPr lang="en-US" baseline="30000" dirty="0"/>
              <a:t>- </a:t>
            </a:r>
            <a:r>
              <a:rPr lang="en-US" dirty="0"/>
              <a:t> &amp; K/π ~ 10%</a:t>
            </a:r>
          </a:p>
          <a:p>
            <a:endParaRPr lang="en-US" dirty="0"/>
          </a:p>
          <a:p>
            <a:r>
              <a:rPr lang="en-US" dirty="0"/>
              <a:t>p’s &gt; π</a:t>
            </a:r>
            <a:r>
              <a:rPr lang="en-US" baseline="30000" dirty="0"/>
              <a:t>+</a:t>
            </a:r>
            <a:r>
              <a:rPr lang="en-US" dirty="0"/>
              <a:t>  above 1.5 </a:t>
            </a:r>
            <a:r>
              <a:rPr lang="en-US" dirty="0" err="1"/>
              <a:t>TeV</a:t>
            </a:r>
            <a:r>
              <a:rPr lang="en-US" dirty="0"/>
              <a:t> and flattish;</a:t>
            </a:r>
          </a:p>
          <a:p>
            <a:r>
              <a:rPr lang="en-US" dirty="0"/>
              <a:t>High </a:t>
            </a:r>
            <a:r>
              <a:rPr lang="en-US" dirty="0" err="1"/>
              <a:t>x</a:t>
            </a:r>
            <a:r>
              <a:rPr lang="en-US" baseline="-25000" dirty="0" err="1"/>
              <a:t>F</a:t>
            </a:r>
            <a:r>
              <a:rPr lang="en-US" dirty="0"/>
              <a:t> peak from diffraction</a:t>
            </a:r>
          </a:p>
          <a:p>
            <a:endParaRPr lang="en-US" dirty="0"/>
          </a:p>
          <a:p>
            <a:r>
              <a:rPr lang="en-US" dirty="0"/>
              <a:t>K</a:t>
            </a:r>
            <a:r>
              <a:rPr lang="en-US" baseline="30000" dirty="0"/>
              <a:t>-</a:t>
            </a:r>
            <a:r>
              <a:rPr lang="en-US" dirty="0"/>
              <a:t>(s-</a:t>
            </a:r>
            <a:r>
              <a:rPr lang="en-US" dirty="0" err="1"/>
              <a:t>ubar</a:t>
            </a:r>
            <a:r>
              <a:rPr lang="en-US" dirty="0"/>
              <a:t>) steeper than K</a:t>
            </a:r>
            <a:r>
              <a:rPr lang="en-US" baseline="30000" dirty="0"/>
              <a:t>+</a:t>
            </a:r>
            <a:r>
              <a:rPr lang="en-US" dirty="0"/>
              <a:t> (u-</a:t>
            </a:r>
            <a:r>
              <a:rPr lang="en-US" dirty="0" err="1"/>
              <a:t>sbar</a:t>
            </a:r>
            <a:r>
              <a:rPr lang="en-US" dirty="0"/>
              <a:t>)</a:t>
            </a:r>
          </a:p>
          <a:p>
            <a:r>
              <a:rPr lang="en-US" dirty="0"/>
              <a:t>π</a:t>
            </a:r>
            <a:r>
              <a:rPr lang="en-US" baseline="30000" dirty="0"/>
              <a:t>-</a:t>
            </a:r>
            <a:r>
              <a:rPr lang="en-US" dirty="0"/>
              <a:t> (d-</a:t>
            </a:r>
            <a:r>
              <a:rPr lang="en-US" dirty="0" err="1"/>
              <a:t>ubar</a:t>
            </a:r>
            <a:r>
              <a:rPr lang="en-US" dirty="0"/>
              <a:t>) steeper than π</a:t>
            </a:r>
            <a:r>
              <a:rPr lang="en-US" baseline="30000" dirty="0"/>
              <a:t>+</a:t>
            </a:r>
            <a:r>
              <a:rPr lang="en-US" dirty="0"/>
              <a:t> (u-</a:t>
            </a:r>
            <a:r>
              <a:rPr lang="en-US" dirty="0" err="1"/>
              <a:t>dbar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/>
              <a:t>Antiprotons &lt; K</a:t>
            </a:r>
            <a:r>
              <a:rPr lang="en-US" baseline="30000" dirty="0"/>
              <a:t>-</a:t>
            </a:r>
            <a:r>
              <a:rPr lang="en-US" dirty="0"/>
              <a:t> but only by a factor ~ 0.5</a:t>
            </a:r>
          </a:p>
          <a:p>
            <a:r>
              <a:rPr lang="en-US" dirty="0"/>
              <a:t>Anti-deuterons/tritons/He</a:t>
            </a:r>
            <a:r>
              <a:rPr lang="en-US" baseline="30000" dirty="0"/>
              <a:t>3 </a:t>
            </a:r>
            <a:r>
              <a:rPr lang="en-US" dirty="0"/>
              <a:t>to measure too</a:t>
            </a:r>
          </a:p>
        </p:txBody>
      </p:sp>
      <p:sp>
        <p:nvSpPr>
          <p:cNvPr id="5" name="TextBox 4"/>
          <p:cNvSpPr txBox="1"/>
          <p:nvPr/>
        </p:nvSpPr>
        <p:spPr>
          <a:xfrm rot="16200000">
            <a:off x="2930847" y="1418010"/>
            <a:ext cx="242586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Number per 125 </a:t>
            </a:r>
            <a:r>
              <a:rPr lang="en-US" sz="1600" dirty="0" err="1"/>
              <a:t>GeV</a:t>
            </a:r>
            <a:r>
              <a:rPr lang="en-US" sz="1600" dirty="0"/>
              <a:t>/c bin</a:t>
            </a:r>
          </a:p>
        </p:txBody>
      </p:sp>
      <p:sp>
        <p:nvSpPr>
          <p:cNvPr id="6" name="TextBox 5"/>
          <p:cNvSpPr txBox="1"/>
          <p:nvPr/>
        </p:nvSpPr>
        <p:spPr>
          <a:xfrm rot="16200000">
            <a:off x="2920751" y="4440669"/>
            <a:ext cx="242586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Number per 125 </a:t>
            </a:r>
            <a:r>
              <a:rPr lang="en-US" sz="1600" dirty="0" err="1"/>
              <a:t>GeV</a:t>
            </a:r>
            <a:r>
              <a:rPr lang="en-US" sz="1600" dirty="0"/>
              <a:t>/c bin</a:t>
            </a:r>
          </a:p>
        </p:txBody>
      </p:sp>
      <p:sp>
        <p:nvSpPr>
          <p:cNvPr id="7" name="TextBox 6"/>
          <p:cNvSpPr txBox="1"/>
          <p:nvPr/>
        </p:nvSpPr>
        <p:spPr>
          <a:xfrm rot="5400000">
            <a:off x="7237107" y="2523721"/>
            <a:ext cx="24236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~ 100 x </a:t>
            </a:r>
            <a:r>
              <a:rPr lang="en-US" sz="1600" dirty="0" err="1"/>
              <a:t>Acc</a:t>
            </a:r>
            <a:r>
              <a:rPr lang="en-US" sz="1600" dirty="0"/>
              <a:t>/bin/sec if μ ~ 3 </a:t>
            </a:r>
          </a:p>
        </p:txBody>
      </p:sp>
      <p:sp>
        <p:nvSpPr>
          <p:cNvPr id="8" name="Left Arrow 7"/>
          <p:cNvSpPr/>
          <p:nvPr/>
        </p:nvSpPr>
        <p:spPr>
          <a:xfrm>
            <a:off x="7921339" y="2585778"/>
            <a:ext cx="289311" cy="214441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0" y="30253"/>
            <a:ext cx="2541850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>
                <a:solidFill>
                  <a:srgbClr val="0000FF"/>
                </a:solidFill>
              </a:rPr>
              <a:t>DPMJET prediction</a:t>
            </a:r>
          </a:p>
          <a:p>
            <a:r>
              <a:rPr lang="en-US" sz="1400" dirty="0"/>
              <a:t>Very uncertain! Illustration only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4E5BB-C528-C845-BCB0-F252CFCAAEF5}" type="datetime1">
              <a:rPr lang="en-US" smtClean="0"/>
              <a:t>8/30/19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Small Angle Spectrometer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5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632862" y="5987018"/>
            <a:ext cx="3650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Neutrons not = protons, K</a:t>
            </a:r>
            <a:r>
              <a:rPr lang="en-US" b="1" baseline="30000" dirty="0">
                <a:solidFill>
                  <a:srgbClr val="FF0000"/>
                </a:solidFill>
              </a:rPr>
              <a:t>0</a:t>
            </a:r>
            <a:r>
              <a:rPr lang="en-US" b="1" dirty="0">
                <a:solidFill>
                  <a:srgbClr val="FF0000"/>
                </a:solidFill>
              </a:rPr>
              <a:t> not = K</a:t>
            </a:r>
            <a:r>
              <a:rPr lang="en-US" b="1" baseline="30000" dirty="0">
                <a:solidFill>
                  <a:srgbClr val="FF0000"/>
                </a:solidFill>
              </a:rPr>
              <a:t>+/-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63700A-9C1F-1F48-91D6-CD6FBB4EF873}"/>
              </a:ext>
            </a:extLst>
          </p:cNvPr>
          <p:cNvSpPr txBox="1"/>
          <p:nvPr/>
        </p:nvSpPr>
        <p:spPr>
          <a:xfrm flipH="1">
            <a:off x="6458266" y="840336"/>
            <a:ext cx="338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CF1EF67-526A-874B-86CF-43853CBB75E0}"/>
              </a:ext>
            </a:extLst>
          </p:cNvPr>
          <p:cNvSpPr txBox="1"/>
          <p:nvPr/>
        </p:nvSpPr>
        <p:spPr>
          <a:xfrm flipH="1">
            <a:off x="6796820" y="1481168"/>
            <a:ext cx="592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</a:rPr>
              <a:t>π+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3E5F6CA-20AB-5246-AEF6-05F615B88E90}"/>
              </a:ext>
            </a:extLst>
          </p:cNvPr>
          <p:cNvSpPr txBox="1"/>
          <p:nvPr/>
        </p:nvSpPr>
        <p:spPr>
          <a:xfrm flipH="1">
            <a:off x="5684561" y="1850500"/>
            <a:ext cx="592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B050"/>
                </a:solidFill>
              </a:rPr>
              <a:t>K+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5B44C28-3E2D-B944-83EB-C42D88A28203}"/>
              </a:ext>
            </a:extLst>
          </p:cNvPr>
          <p:cNvSpPr txBox="1"/>
          <p:nvPr/>
        </p:nvSpPr>
        <p:spPr>
          <a:xfrm flipH="1">
            <a:off x="6465382" y="4513692"/>
            <a:ext cx="592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432FF"/>
                </a:solidFill>
              </a:rPr>
              <a:t>π-</a:t>
            </a:r>
            <a:endParaRPr lang="fr-FR" dirty="0">
              <a:solidFill>
                <a:srgbClr val="0432FF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DB50B3B-2C05-2F43-9210-88BB0E46C4E8}"/>
              </a:ext>
            </a:extLst>
          </p:cNvPr>
          <p:cNvSpPr txBox="1"/>
          <p:nvPr/>
        </p:nvSpPr>
        <p:spPr>
          <a:xfrm flipH="1">
            <a:off x="6761443" y="5087690"/>
            <a:ext cx="5921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0B050"/>
                </a:solidFill>
              </a:rPr>
              <a:t>K-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CFF1605-80F1-8945-B243-C0353D0BACFF}"/>
              </a:ext>
            </a:extLst>
          </p:cNvPr>
          <p:cNvSpPr txBox="1"/>
          <p:nvPr/>
        </p:nvSpPr>
        <p:spPr>
          <a:xfrm flipH="1">
            <a:off x="5146951" y="4912961"/>
            <a:ext cx="770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p-bar</a:t>
            </a:r>
          </a:p>
        </p:txBody>
      </p:sp>
    </p:spTree>
    <p:extLst>
      <p:ext uri="{BB962C8B-B14F-4D97-AF65-F5344CB8AC3E}">
        <p14:creationId xmlns:p14="http://schemas.microsoft.com/office/powerpoint/2010/main" val="1583467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3090" y="84872"/>
            <a:ext cx="454669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>
                <a:solidFill>
                  <a:srgbClr val="0000FF"/>
                </a:solidFill>
              </a:rPr>
              <a:t>A Spectrometer for Multi-</a:t>
            </a:r>
            <a:r>
              <a:rPr lang="en-US" sz="2800" dirty="0" err="1">
                <a:solidFill>
                  <a:srgbClr val="0000FF"/>
                </a:solidFill>
              </a:rPr>
              <a:t>TeV</a:t>
            </a:r>
            <a:r>
              <a:rPr lang="en-US" sz="2800" dirty="0">
                <a:solidFill>
                  <a:srgbClr val="0000FF"/>
                </a:solidFill>
              </a:rPr>
              <a:t> </a:t>
            </a:r>
          </a:p>
          <a:p>
            <a:pPr algn="ctr"/>
            <a:r>
              <a:rPr lang="en-US" sz="2800" dirty="0">
                <a:solidFill>
                  <a:srgbClr val="0000FF"/>
                </a:solidFill>
              </a:rPr>
              <a:t>Forward Particles at the LHC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9358" y="1958727"/>
            <a:ext cx="9669635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Introduction: </a:t>
            </a:r>
            <a:r>
              <a:rPr lang="en-US" sz="2000" b="1" dirty="0">
                <a:solidFill>
                  <a:srgbClr val="FF0000"/>
                </a:solidFill>
                <a:latin typeface="Apple Chancery"/>
                <a:cs typeface="Apple Chancery"/>
              </a:rPr>
              <a:t>Terra Incognita! </a:t>
            </a:r>
            <a:r>
              <a:rPr lang="en-US" sz="2000" dirty="0"/>
              <a:t>Strong interactions and cosmic ray showers</a:t>
            </a:r>
          </a:p>
          <a:p>
            <a:endParaRPr lang="en-US" sz="2000" dirty="0"/>
          </a:p>
          <a:p>
            <a:r>
              <a:rPr lang="en-US" sz="2000" dirty="0"/>
              <a:t>Some physics topics: single- and two- particle inclusive production (&amp; anti-nuclei)</a:t>
            </a:r>
          </a:p>
          <a:p>
            <a:r>
              <a:rPr lang="en-US" sz="1600" dirty="0">
                <a:solidFill>
                  <a:srgbClr val="0432FF"/>
                </a:solidFill>
              </a:rPr>
              <a:t>                                                            Q &amp; H ?                   Stan Brodsky’s talk                              </a:t>
            </a:r>
            <a:r>
              <a:rPr lang="en-US" sz="1600" dirty="0" err="1">
                <a:solidFill>
                  <a:srgbClr val="0432FF"/>
                </a:solidFill>
              </a:rPr>
              <a:t>Ilias</a:t>
            </a:r>
            <a:r>
              <a:rPr lang="en-US" sz="1600" dirty="0">
                <a:solidFill>
                  <a:srgbClr val="0432FF"/>
                </a:solidFill>
              </a:rPr>
              <a:t> Cholis talk</a:t>
            </a:r>
          </a:p>
          <a:p>
            <a:endParaRPr lang="en-US" sz="2000" dirty="0"/>
          </a:p>
          <a:p>
            <a:r>
              <a:rPr lang="en-US" sz="2000" dirty="0" err="1"/>
              <a:t>TeV</a:t>
            </a:r>
            <a:r>
              <a:rPr lang="en-US" sz="2000" dirty="0"/>
              <a:t> particles through 30 Tm spectrometer magnets, special vacuum chamber</a:t>
            </a:r>
          </a:p>
          <a:p>
            <a:endParaRPr lang="en-US" sz="2000" dirty="0"/>
          </a:p>
          <a:p>
            <a:r>
              <a:rPr lang="en-US" sz="2000" dirty="0"/>
              <a:t>Tracking, Calorimetry and Muon detectors</a:t>
            </a:r>
          </a:p>
          <a:p>
            <a:endParaRPr lang="en-US" sz="2000" dirty="0"/>
          </a:p>
          <a:p>
            <a:r>
              <a:rPr lang="en-US" sz="2000" dirty="0"/>
              <a:t>Charged hadron identification : π, K, p with </a:t>
            </a:r>
            <a:r>
              <a:rPr lang="en-US" sz="2000" dirty="0">
                <a:solidFill>
                  <a:srgbClr val="FF0000"/>
                </a:solidFill>
              </a:rPr>
              <a:t>transition radiation detectors</a:t>
            </a:r>
          </a:p>
          <a:p>
            <a:r>
              <a:rPr lang="en-US" sz="1600" dirty="0">
                <a:solidFill>
                  <a:srgbClr val="0432FF"/>
                </a:solidFill>
              </a:rPr>
              <a:t>                                                                                                       Anatoli </a:t>
            </a:r>
            <a:r>
              <a:rPr lang="en-US" sz="1600" dirty="0" err="1">
                <a:solidFill>
                  <a:srgbClr val="0432FF"/>
                </a:solidFill>
              </a:rPr>
              <a:t>Romaniouk’s</a:t>
            </a:r>
            <a:r>
              <a:rPr lang="en-US" sz="1600" dirty="0">
                <a:solidFill>
                  <a:srgbClr val="0432FF"/>
                </a:solidFill>
              </a:rPr>
              <a:t> talk</a:t>
            </a:r>
          </a:p>
          <a:p>
            <a:endParaRPr lang="en-US" sz="2000" dirty="0"/>
          </a:p>
          <a:p>
            <a:r>
              <a:rPr lang="en-US" sz="2000" dirty="0"/>
              <a:t>What’s next? A new collaboration – experiment co-existing with ALICE or </a:t>
            </a:r>
            <a:r>
              <a:rPr lang="en-US" sz="2000" dirty="0" err="1"/>
              <a:t>LHCb</a:t>
            </a:r>
            <a:r>
              <a:rPr lang="en-US" sz="2000" dirty="0"/>
              <a:t>?</a:t>
            </a:r>
            <a:r>
              <a:rPr lang="en-US" sz="2000" dirty="0">
                <a:sym typeface="Wingdings"/>
              </a:rPr>
              <a:t>                     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D937-9E53-0E49-A6BC-01BD8D59A41A}" type="datetime1">
              <a:rPr lang="en-US" smtClean="0"/>
              <a:t>8/30/19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Small Angle Spectrometer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6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191812" y="1021288"/>
            <a:ext cx="63770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An idea for a new LHC experiment - collaboration needed!</a:t>
            </a:r>
          </a:p>
        </p:txBody>
      </p:sp>
    </p:spTree>
    <p:extLst>
      <p:ext uri="{BB962C8B-B14F-4D97-AF65-F5344CB8AC3E}">
        <p14:creationId xmlns:p14="http://schemas.microsoft.com/office/powerpoint/2010/main" val="21048570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05170" y="513333"/>
            <a:ext cx="8838830" cy="541686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Idea, using 10 – 15 m of space in front of TAN: </a:t>
            </a:r>
          </a:p>
          <a:p>
            <a:endParaRPr lang="en-US" sz="2000" b="1" dirty="0">
              <a:solidFill>
                <a:srgbClr val="FF0000"/>
              </a:solidFill>
            </a:endParaRPr>
          </a:p>
          <a:p>
            <a:endParaRPr lang="en-US" sz="2000" b="1" dirty="0">
              <a:solidFill>
                <a:srgbClr val="FF0000"/>
              </a:solidFill>
            </a:endParaRPr>
          </a:p>
          <a:p>
            <a:r>
              <a:rPr lang="en-US" dirty="0"/>
              <a:t>Use </a:t>
            </a:r>
            <a:r>
              <a:rPr lang="en-US" b="1" dirty="0">
                <a:solidFill>
                  <a:srgbClr val="0000FF"/>
                </a:solidFill>
              </a:rPr>
              <a:t>MBX dipoles </a:t>
            </a:r>
            <a:r>
              <a:rPr lang="en-US" dirty="0"/>
              <a:t>(Integral </a:t>
            </a:r>
            <a:r>
              <a:rPr lang="en-US" dirty="0" err="1"/>
              <a:t>B.dL</a:t>
            </a:r>
            <a:r>
              <a:rPr lang="en-US" dirty="0"/>
              <a:t> ~ 30 Tm) as </a:t>
            </a:r>
            <a:r>
              <a:rPr lang="en-US" b="1" dirty="0">
                <a:solidFill>
                  <a:srgbClr val="0000FF"/>
                </a:solidFill>
              </a:rPr>
              <a:t>spectrometer magnets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Use straight section from ~ </a:t>
            </a:r>
            <a:r>
              <a:rPr lang="en-US" b="1" dirty="0">
                <a:solidFill>
                  <a:srgbClr val="0000FF"/>
                </a:solidFill>
              </a:rPr>
              <a:t>85m to 140m </a:t>
            </a:r>
            <a:r>
              <a:rPr lang="en-US" dirty="0"/>
              <a:t>(TAN absorber) space.</a:t>
            </a:r>
          </a:p>
          <a:p>
            <a:endParaRPr lang="en-US" dirty="0"/>
          </a:p>
          <a:p>
            <a:r>
              <a:rPr lang="en-US" b="1" dirty="0">
                <a:solidFill>
                  <a:srgbClr val="0000FF"/>
                </a:solidFill>
              </a:rPr>
              <a:t>Special vacuum chamber </a:t>
            </a:r>
            <a:r>
              <a:rPr lang="en-US" dirty="0"/>
              <a:t>design for particles to emerge through minimal material</a:t>
            </a:r>
          </a:p>
          <a:p>
            <a:endParaRPr lang="en-US" dirty="0"/>
          </a:p>
          <a:p>
            <a:r>
              <a:rPr lang="en-US" b="1" dirty="0">
                <a:solidFill>
                  <a:srgbClr val="0000FF"/>
                </a:solidFill>
              </a:rPr>
              <a:t>Precision tracking </a:t>
            </a:r>
            <a:r>
              <a:rPr lang="en-US" dirty="0"/>
              <a:t>(silicon strips or pixels) over ~ 2 m (</a:t>
            </a:r>
            <a:r>
              <a:rPr lang="en-US" dirty="0" err="1"/>
              <a:t>θx</a:t>
            </a:r>
            <a:r>
              <a:rPr lang="en-US" dirty="0"/>
              <a:t>, </a:t>
            </a:r>
            <a:r>
              <a:rPr lang="en-US" dirty="0" err="1"/>
              <a:t>θy</a:t>
            </a:r>
            <a:r>
              <a:rPr lang="en-US" dirty="0"/>
              <a:t> to a few </a:t>
            </a:r>
            <a:r>
              <a:rPr lang="en-US" dirty="0" err="1"/>
              <a:t>μrad</a:t>
            </a:r>
            <a:r>
              <a:rPr lang="en-US" dirty="0"/>
              <a:t>) – </a:t>
            </a:r>
            <a:r>
              <a:rPr lang="en-US" dirty="0">
                <a:solidFill>
                  <a:srgbClr val="0432FF"/>
                </a:solidFill>
              </a:rPr>
              <a:t>or included in</a:t>
            </a:r>
          </a:p>
          <a:p>
            <a:endParaRPr lang="en-US" dirty="0"/>
          </a:p>
          <a:p>
            <a:r>
              <a:rPr lang="en-US" b="1" dirty="0">
                <a:solidFill>
                  <a:srgbClr val="0000FF"/>
                </a:solidFill>
              </a:rPr>
              <a:t>Transition Radiation Detectors </a:t>
            </a:r>
            <a:r>
              <a:rPr lang="en-US" dirty="0"/>
              <a:t>for </a:t>
            </a:r>
            <a:r>
              <a:rPr lang="en-US" dirty="0" err="1"/>
              <a:t>γ</a:t>
            </a:r>
            <a:r>
              <a:rPr lang="en-US" dirty="0"/>
              <a:t> = E/m in 10</a:t>
            </a:r>
            <a:r>
              <a:rPr lang="en-US" baseline="30000" dirty="0"/>
              <a:t>3</a:t>
            </a:r>
            <a:r>
              <a:rPr lang="en-US" dirty="0"/>
              <a:t> – 3. 10</a:t>
            </a:r>
            <a:r>
              <a:rPr lang="en-US" baseline="30000" dirty="0"/>
              <a:t>4</a:t>
            </a:r>
            <a:r>
              <a:rPr lang="en-US" dirty="0"/>
              <a:t> region    (novel – </a:t>
            </a:r>
            <a:r>
              <a:rPr lang="en-US" dirty="0" err="1"/>
              <a:t>Romaniouk’s</a:t>
            </a:r>
            <a:r>
              <a:rPr lang="en-US" dirty="0"/>
              <a:t> talk)</a:t>
            </a:r>
          </a:p>
          <a:p>
            <a:endParaRPr lang="en-US" dirty="0"/>
          </a:p>
          <a:p>
            <a:r>
              <a:rPr lang="en-US" b="1" dirty="0">
                <a:solidFill>
                  <a:srgbClr val="0000FF"/>
                </a:solidFill>
              </a:rPr>
              <a:t>Hadron Calorimeter</a:t>
            </a:r>
            <a:r>
              <a:rPr lang="en-US" dirty="0"/>
              <a:t> for energy measurement and muon filter</a:t>
            </a:r>
          </a:p>
          <a:p>
            <a:endParaRPr lang="en-US" b="1" dirty="0">
              <a:solidFill>
                <a:srgbClr val="0000FF"/>
              </a:solidFill>
            </a:endParaRPr>
          </a:p>
          <a:p>
            <a:r>
              <a:rPr lang="en-US" b="1" dirty="0" err="1">
                <a:solidFill>
                  <a:srgbClr val="0000FF"/>
                </a:solidFill>
              </a:rPr>
              <a:t>Muon</a:t>
            </a:r>
            <a:r>
              <a:rPr lang="en-US" b="1" dirty="0">
                <a:solidFill>
                  <a:srgbClr val="0000FF"/>
                </a:solidFill>
              </a:rPr>
              <a:t> tracking </a:t>
            </a:r>
            <a:r>
              <a:rPr lang="en-US" dirty="0"/>
              <a:t>behind calorimeter</a:t>
            </a:r>
          </a:p>
          <a:p>
            <a:endParaRPr lang="en-US" dirty="0"/>
          </a:p>
          <a:p>
            <a:r>
              <a:rPr lang="en-US" dirty="0"/>
              <a:t>Possible later extension (not discussed here):</a:t>
            </a:r>
          </a:p>
          <a:p>
            <a:r>
              <a:rPr lang="en-US" sz="1600" b="1" dirty="0">
                <a:solidFill>
                  <a:srgbClr val="0000FF"/>
                </a:solidFill>
              </a:rPr>
              <a:t>Bent crystal to channel </a:t>
            </a:r>
            <a:r>
              <a:rPr lang="en-US" sz="1600" dirty="0"/>
              <a:t>and so accept highest momenta (&gt;~ 4.5 </a:t>
            </a:r>
            <a:r>
              <a:rPr lang="en-US" sz="1600" dirty="0" err="1"/>
              <a:t>TeV</a:t>
            </a:r>
            <a:r>
              <a:rPr lang="en-US" sz="1600" dirty="0"/>
              <a:t>, ~4 </a:t>
            </a:r>
            <a:r>
              <a:rPr lang="en-US" sz="1600" dirty="0" err="1"/>
              <a:t>mrad</a:t>
            </a:r>
            <a:r>
              <a:rPr lang="en-US" sz="1600" dirty="0"/>
              <a:t> bend)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70205"/>
            <a:ext cx="2133600" cy="365125"/>
          </a:xfrm>
        </p:spPr>
        <p:txBody>
          <a:bodyPr/>
          <a:lstStyle/>
          <a:p>
            <a:fld id="{F70CF599-171E-7344-BA46-3699D7C14672}" type="datetime1">
              <a:rPr lang="en-US" smtClean="0"/>
              <a:t>8/30/19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Small Angle Spectrometer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8921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1153" y="190473"/>
            <a:ext cx="68747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LHCf</a:t>
            </a:r>
            <a:r>
              <a:rPr lang="en-US" dirty="0"/>
              <a:t> is a small 0</a:t>
            </a:r>
            <a:r>
              <a:rPr lang="en-US" baseline="30000" dirty="0"/>
              <a:t>o</a:t>
            </a:r>
            <a:r>
              <a:rPr lang="en-US" dirty="0"/>
              <a:t> calorimeter measuring photon-like and n-like showers</a:t>
            </a:r>
          </a:p>
          <a:p>
            <a:r>
              <a:rPr lang="en-US" dirty="0"/>
              <a:t>Only 1.6 </a:t>
            </a:r>
            <a:r>
              <a:rPr lang="en-US" dirty="0" err="1"/>
              <a:t>λ</a:t>
            </a:r>
            <a:r>
              <a:rPr lang="en-US" baseline="-25000" dirty="0" err="1"/>
              <a:t>I</a:t>
            </a:r>
            <a:r>
              <a:rPr lang="en-US" dirty="0"/>
              <a:t> and 4 cm in size, </a:t>
            </a:r>
            <a:r>
              <a:rPr lang="en-US" dirty="0" err="1"/>
              <a:t>σ</a:t>
            </a:r>
            <a:r>
              <a:rPr lang="en-US" dirty="0"/>
              <a:t>(E)/E ~ 40% for neutrons.</a:t>
            </a:r>
          </a:p>
          <a:p>
            <a:r>
              <a:rPr lang="en-US" dirty="0"/>
              <a:t>Low-PU, High β* runs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53700" y="769781"/>
            <a:ext cx="21990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Large spread in predictions: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1153" y="5453192"/>
            <a:ext cx="2561022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/>
              <a:t>ZDC in CMS</a:t>
            </a:r>
          </a:p>
          <a:p>
            <a:r>
              <a:rPr lang="en-US" sz="1600" dirty="0"/>
              <a:t>7 </a:t>
            </a:r>
            <a:r>
              <a:rPr lang="en-US" sz="1600" dirty="0" err="1"/>
              <a:t>λ</a:t>
            </a:r>
            <a:r>
              <a:rPr lang="en-US" sz="1600" baseline="-25000" dirty="0" err="1"/>
              <a:t>I</a:t>
            </a:r>
            <a:r>
              <a:rPr lang="en-US" sz="1600" dirty="0"/>
              <a:t> and 8cm x 10 cm</a:t>
            </a:r>
          </a:p>
          <a:p>
            <a:r>
              <a:rPr lang="en-US" sz="1600" dirty="0"/>
              <a:t>Expect </a:t>
            </a:r>
            <a:r>
              <a:rPr lang="en-US" sz="1600" dirty="0" err="1"/>
              <a:t>σ</a:t>
            </a:r>
            <a:r>
              <a:rPr lang="en-US" sz="1600" dirty="0"/>
              <a:t>(E)/E ~ 15% at 3 </a:t>
            </a:r>
            <a:r>
              <a:rPr lang="en-US" sz="1600" dirty="0" err="1"/>
              <a:t>TeV</a:t>
            </a:r>
            <a:endParaRPr lang="en-US" sz="1600" dirty="0"/>
          </a:p>
        </p:txBody>
      </p:sp>
      <p:sp>
        <p:nvSpPr>
          <p:cNvPr id="2" name="TextBox 1"/>
          <p:cNvSpPr txBox="1"/>
          <p:nvPr/>
        </p:nvSpPr>
        <p:spPr>
          <a:xfrm>
            <a:off x="3399461" y="5561332"/>
            <a:ext cx="3430121" cy="70788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</a:rPr>
              <a:t>A good 3D-imaging calorimeter</a:t>
            </a:r>
          </a:p>
          <a:p>
            <a:r>
              <a:rPr lang="en-US" sz="2000" dirty="0">
                <a:solidFill>
                  <a:srgbClr val="0000FF"/>
                </a:solidFill>
              </a:rPr>
              <a:t>for SAS : </a:t>
            </a:r>
            <a:r>
              <a:rPr lang="en-US" sz="2000" dirty="0" err="1">
                <a:solidFill>
                  <a:srgbClr val="0000FF"/>
                </a:solidFill>
              </a:rPr>
              <a:t>σ</a:t>
            </a:r>
            <a:r>
              <a:rPr lang="en-US" sz="2000" dirty="0">
                <a:solidFill>
                  <a:srgbClr val="0000FF"/>
                </a:solidFill>
              </a:rPr>
              <a:t>(E)/E ~ 5%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77DDB-835E-964A-B065-2E377C8DA7D5}" type="datetime1">
              <a:rPr lang="en-US" smtClean="0"/>
              <a:t>8/30/19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Small Angle Spectrometer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8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89B6C25-C7EF-ED43-B58E-35D76F16C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0934" y="1030114"/>
            <a:ext cx="4321786" cy="442307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D2967F3-C886-CF48-925A-39E09A5655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162645"/>
            <a:ext cx="2837088" cy="235359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097923D-5DED-1D48-B53F-8265A8CE7844}"/>
              </a:ext>
            </a:extLst>
          </p:cNvPr>
          <p:cNvSpPr txBox="1"/>
          <p:nvPr/>
        </p:nvSpPr>
        <p:spPr>
          <a:xfrm>
            <a:off x="457200" y="3402554"/>
            <a:ext cx="24705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Arm 1: 2cm x 2cm &amp; 4cm x 4cm</a:t>
            </a:r>
          </a:p>
          <a:p>
            <a:r>
              <a:rPr lang="fr-FR" sz="1400" dirty="0"/>
              <a:t>Arm 2:  2.5 x 2.5 &amp; 3.2 x 3.2 cm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F54C8CB-ABA5-C94F-9643-93D5033807AB}"/>
              </a:ext>
            </a:extLst>
          </p:cNvPr>
          <p:cNvSpPr txBox="1"/>
          <p:nvPr/>
        </p:nvSpPr>
        <p:spPr>
          <a:xfrm>
            <a:off x="351153" y="4439265"/>
            <a:ext cx="34814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Common data </a:t>
            </a:r>
            <a:r>
              <a:rPr lang="fr-FR" dirty="0" err="1"/>
              <a:t>with</a:t>
            </a:r>
            <a:r>
              <a:rPr lang="fr-FR" dirty="0"/>
              <a:t> ATLAS for </a:t>
            </a:r>
            <a:r>
              <a:rPr lang="fr-FR" dirty="0" err="1"/>
              <a:t>some</a:t>
            </a:r>
            <a:endParaRPr lang="fr-FR" dirty="0"/>
          </a:p>
          <a:p>
            <a:r>
              <a:rPr lang="fr-FR" dirty="0" err="1"/>
              <a:t>Low</a:t>
            </a:r>
            <a:r>
              <a:rPr lang="fr-FR" dirty="0"/>
              <a:t>-PU </a:t>
            </a:r>
            <a:r>
              <a:rPr lang="fr-FR" dirty="0" err="1"/>
              <a:t>runs</a:t>
            </a:r>
            <a:r>
              <a:rPr lang="fr-FR" dirty="0"/>
              <a:t>: diffractive </a:t>
            </a:r>
            <a:r>
              <a:rPr lang="fr-FR" dirty="0" err="1"/>
              <a:t>events</a:t>
            </a:r>
            <a:endParaRPr lang="fr-FR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8B72C74-FB30-EF4E-939B-E61E3082BF38}"/>
              </a:ext>
            </a:extLst>
          </p:cNvPr>
          <p:cNvCxnSpPr/>
          <p:nvPr/>
        </p:nvCxnSpPr>
        <p:spPr>
          <a:xfrm flipH="1">
            <a:off x="8068660" y="2823147"/>
            <a:ext cx="294080" cy="0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0BE2798-786C-8F4B-8BE9-6F04AF37A851}"/>
              </a:ext>
            </a:extLst>
          </p:cNvPr>
          <p:cNvCxnSpPr/>
          <p:nvPr/>
        </p:nvCxnSpPr>
        <p:spPr>
          <a:xfrm flipH="1">
            <a:off x="8068660" y="3285343"/>
            <a:ext cx="294080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E4D99DF-E4D0-9649-8DBE-D4107F68B035}"/>
              </a:ext>
            </a:extLst>
          </p:cNvPr>
          <p:cNvCxnSpPr/>
          <p:nvPr/>
        </p:nvCxnSpPr>
        <p:spPr>
          <a:xfrm flipH="1">
            <a:off x="8068660" y="3536229"/>
            <a:ext cx="294080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EA84444-FFE7-954B-BF74-13EC33969ED3}"/>
              </a:ext>
            </a:extLst>
          </p:cNvPr>
          <p:cNvCxnSpPr/>
          <p:nvPr/>
        </p:nvCxnSpPr>
        <p:spPr>
          <a:xfrm flipH="1">
            <a:off x="8068660" y="3785017"/>
            <a:ext cx="294080" cy="0"/>
          </a:xfrm>
          <a:prstGeom prst="straightConnector1">
            <a:avLst/>
          </a:prstGeom>
          <a:ln>
            <a:solidFill>
              <a:srgbClr val="0432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ight Brace 12">
            <a:extLst>
              <a:ext uri="{FF2B5EF4-FFF2-40B4-BE49-F238E27FC236}">
                <a16:creationId xmlns:a16="http://schemas.microsoft.com/office/drawing/2014/main" id="{740CF590-06A2-0D4D-8133-1CD899E945D3}"/>
              </a:ext>
            </a:extLst>
          </p:cNvPr>
          <p:cNvSpPr/>
          <p:nvPr/>
        </p:nvSpPr>
        <p:spPr>
          <a:xfrm>
            <a:off x="8479362" y="2823147"/>
            <a:ext cx="166664" cy="96187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FC022E-6C0E-B544-BB9A-6ECDE6FFE973}"/>
              </a:ext>
            </a:extLst>
          </p:cNvPr>
          <p:cNvSpPr txBox="1"/>
          <p:nvPr/>
        </p:nvSpPr>
        <p:spPr>
          <a:xfrm>
            <a:off x="8602145" y="3119416"/>
            <a:ext cx="56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/>
              <a:t>X</a:t>
            </a:r>
            <a:r>
              <a:rPr lang="fr-FR" dirty="0"/>
              <a:t> 40</a:t>
            </a:r>
          </a:p>
        </p:txBody>
      </p:sp>
    </p:spTree>
    <p:extLst>
      <p:ext uri="{BB962C8B-B14F-4D97-AF65-F5344CB8AC3E}">
        <p14:creationId xmlns:p14="http://schemas.microsoft.com/office/powerpoint/2010/main" val="32055231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62ACFD-98F2-EA4B-83AA-A117FD034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03A4D-537C-D741-8624-AAFC4AA9DA90}" type="datetime1">
              <a:rPr lang="en-US" smtClean="0"/>
              <a:t>8/30/19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793E99-BF37-C74E-B090-47E648FDE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Mike Albrow       Small Angle Spectrometer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D96D8B-09FD-5149-80E7-E975AEECD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D28CA-AB00-074F-B7EB-9B0005E7E498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6" descr="200_events.png">
            <a:extLst>
              <a:ext uri="{FF2B5EF4-FFF2-40B4-BE49-F238E27FC236}">
                <a16:creationId xmlns:a16="http://schemas.microsoft.com/office/drawing/2014/main" id="{0D330873-2233-F94E-AB8E-0BF7F200A6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4914" y="835494"/>
            <a:ext cx="5841198" cy="4816064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88DFA0F-66C0-B54D-97C8-4BCF5E444166}"/>
              </a:ext>
            </a:extLst>
          </p:cNvPr>
          <p:cNvCxnSpPr>
            <a:cxnSpLocks/>
          </p:cNvCxnSpPr>
          <p:nvPr/>
        </p:nvCxnSpPr>
        <p:spPr>
          <a:xfrm>
            <a:off x="2946801" y="3777276"/>
            <a:ext cx="1155712" cy="184400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F9F4905-CC7C-2846-9967-986790D0A822}"/>
              </a:ext>
            </a:extLst>
          </p:cNvPr>
          <p:cNvCxnSpPr>
            <a:cxnSpLocks/>
          </p:cNvCxnSpPr>
          <p:nvPr/>
        </p:nvCxnSpPr>
        <p:spPr>
          <a:xfrm flipV="1">
            <a:off x="2902555" y="550071"/>
            <a:ext cx="1199958" cy="163652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FE96A96-990A-0448-9016-F95D901087F5}"/>
              </a:ext>
            </a:extLst>
          </p:cNvPr>
          <p:cNvCxnSpPr>
            <a:cxnSpLocks/>
          </p:cNvCxnSpPr>
          <p:nvPr/>
        </p:nvCxnSpPr>
        <p:spPr>
          <a:xfrm flipV="1">
            <a:off x="4102513" y="537220"/>
            <a:ext cx="0" cy="51143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653CCDE-D19C-8245-BDC2-ED3E0BF4C842}"/>
              </a:ext>
            </a:extLst>
          </p:cNvPr>
          <p:cNvCxnSpPr>
            <a:cxnSpLocks/>
            <a:endCxn id="31" idx="0"/>
          </p:cNvCxnSpPr>
          <p:nvPr/>
        </p:nvCxnSpPr>
        <p:spPr>
          <a:xfrm flipH="1">
            <a:off x="6465464" y="1856534"/>
            <a:ext cx="136308" cy="330063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65DB3F28-38FA-5247-B8F4-A86F35CBD624}"/>
              </a:ext>
            </a:extLst>
          </p:cNvPr>
          <p:cNvSpPr/>
          <p:nvPr/>
        </p:nvSpPr>
        <p:spPr>
          <a:xfrm>
            <a:off x="6178241" y="2186597"/>
            <a:ext cx="574446" cy="32162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251CE934-8FB3-3F47-BDA4-95FADA24F3A6}"/>
              </a:ext>
            </a:extLst>
          </p:cNvPr>
          <p:cNvSpPr/>
          <p:nvPr/>
        </p:nvSpPr>
        <p:spPr>
          <a:xfrm>
            <a:off x="5752002" y="1195436"/>
            <a:ext cx="2380187" cy="2278025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D0044F52-6FA0-964B-85C4-3EE0AF229E82}"/>
              </a:ext>
            </a:extLst>
          </p:cNvPr>
          <p:cNvCxnSpPr>
            <a:cxnSpLocks/>
          </p:cNvCxnSpPr>
          <p:nvPr/>
        </p:nvCxnSpPr>
        <p:spPr>
          <a:xfrm>
            <a:off x="5752002" y="914977"/>
            <a:ext cx="238018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0FB7B8C5-7AB3-1344-B800-95B1E4218754}"/>
              </a:ext>
            </a:extLst>
          </p:cNvPr>
          <p:cNvSpPr txBox="1"/>
          <p:nvPr/>
        </p:nvSpPr>
        <p:spPr>
          <a:xfrm>
            <a:off x="6502466" y="598453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50 cm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C1DF682-CEB1-274C-8CF3-51A565879C95}"/>
              </a:ext>
            </a:extLst>
          </p:cNvPr>
          <p:cNvSpPr txBox="1"/>
          <p:nvPr/>
        </p:nvSpPr>
        <p:spPr>
          <a:xfrm>
            <a:off x="5769963" y="180739"/>
            <a:ext cx="2182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>
                <a:solidFill>
                  <a:srgbClr val="0432FF"/>
                </a:solidFill>
              </a:rPr>
              <a:t>Back plate </a:t>
            </a:r>
            <a:r>
              <a:rPr lang="fr-FR" b="1" dirty="0" err="1">
                <a:solidFill>
                  <a:srgbClr val="0432FF"/>
                </a:solidFill>
              </a:rPr>
              <a:t>schematic</a:t>
            </a:r>
            <a:endParaRPr lang="fr-FR" b="1" dirty="0">
              <a:solidFill>
                <a:srgbClr val="0432FF"/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F2396753-3E73-8B4C-B301-60539036B47E}"/>
              </a:ext>
            </a:extLst>
          </p:cNvPr>
          <p:cNvSpPr txBox="1"/>
          <p:nvPr/>
        </p:nvSpPr>
        <p:spPr>
          <a:xfrm>
            <a:off x="5582685" y="1622910"/>
            <a:ext cx="1457771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200" dirty="0" err="1"/>
              <a:t>Incoming</a:t>
            </a:r>
            <a:r>
              <a:rPr lang="fr-FR" sz="1200" dirty="0"/>
              <a:t> </a:t>
            </a:r>
            <a:r>
              <a:rPr lang="fr-FR" sz="1200" dirty="0" err="1"/>
              <a:t>beam</a:t>
            </a:r>
            <a:r>
              <a:rPr lang="fr-FR" sz="1200" dirty="0"/>
              <a:t> pipe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73B75F3-AA32-0642-9D67-EC785EAD0486}"/>
              </a:ext>
            </a:extLst>
          </p:cNvPr>
          <p:cNvSpPr txBox="1"/>
          <p:nvPr/>
        </p:nvSpPr>
        <p:spPr>
          <a:xfrm>
            <a:off x="6931080" y="3230533"/>
            <a:ext cx="150849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fr-FR" sz="1200" dirty="0" err="1"/>
              <a:t>Outgoing</a:t>
            </a:r>
            <a:r>
              <a:rPr lang="fr-FR" sz="1200" dirty="0"/>
              <a:t> </a:t>
            </a:r>
            <a:r>
              <a:rPr lang="fr-FR" sz="1200" dirty="0" err="1"/>
              <a:t>beam</a:t>
            </a:r>
            <a:r>
              <a:rPr lang="fr-FR" sz="1200" dirty="0"/>
              <a:t> pipe</a:t>
            </a:r>
          </a:p>
          <a:p>
            <a:r>
              <a:rPr lang="fr-FR" sz="1200" dirty="0"/>
              <a:t>(</a:t>
            </a:r>
            <a:r>
              <a:rPr lang="fr-FR" sz="1200" dirty="0" err="1"/>
              <a:t>minimize</a:t>
            </a:r>
            <a:r>
              <a:rPr lang="fr-FR" sz="1200" dirty="0"/>
              <a:t> if possible)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7430A690-1384-6245-9241-77B01723DA54}"/>
              </a:ext>
            </a:extLst>
          </p:cNvPr>
          <p:cNvCxnSpPr>
            <a:cxnSpLocks/>
          </p:cNvCxnSpPr>
          <p:nvPr/>
        </p:nvCxnSpPr>
        <p:spPr>
          <a:xfrm flipH="1" flipV="1">
            <a:off x="7445931" y="2495259"/>
            <a:ext cx="30376" cy="718964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Oval 49">
            <a:extLst>
              <a:ext uri="{FF2B5EF4-FFF2-40B4-BE49-F238E27FC236}">
                <a16:creationId xmlns:a16="http://schemas.microsoft.com/office/drawing/2014/main" id="{1C3DE223-EDE3-8340-9428-691BB71AE085}"/>
              </a:ext>
            </a:extLst>
          </p:cNvPr>
          <p:cNvSpPr/>
          <p:nvPr/>
        </p:nvSpPr>
        <p:spPr>
          <a:xfrm>
            <a:off x="7153863" y="2173637"/>
            <a:ext cx="394190" cy="32162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Trapezoid 55">
            <a:extLst>
              <a:ext uri="{FF2B5EF4-FFF2-40B4-BE49-F238E27FC236}">
                <a16:creationId xmlns:a16="http://schemas.microsoft.com/office/drawing/2014/main" id="{03868B05-A311-3F45-84B6-071093E07FD2}"/>
              </a:ext>
            </a:extLst>
          </p:cNvPr>
          <p:cNvSpPr/>
          <p:nvPr/>
        </p:nvSpPr>
        <p:spPr>
          <a:xfrm rot="16200000">
            <a:off x="7488702" y="2063433"/>
            <a:ext cx="669741" cy="556481"/>
          </a:xfrm>
          <a:prstGeom prst="trapezoid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Trapezoid 56">
            <a:extLst>
              <a:ext uri="{FF2B5EF4-FFF2-40B4-BE49-F238E27FC236}">
                <a16:creationId xmlns:a16="http://schemas.microsoft.com/office/drawing/2014/main" id="{2761D4E2-C9E2-0D46-A940-05F192882B8F}"/>
              </a:ext>
            </a:extLst>
          </p:cNvPr>
          <p:cNvSpPr/>
          <p:nvPr/>
        </p:nvSpPr>
        <p:spPr>
          <a:xfrm rot="5400000">
            <a:off x="5642767" y="2147493"/>
            <a:ext cx="669741" cy="401206"/>
          </a:xfrm>
          <a:prstGeom prst="trapezoid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6E682F5-012E-2948-BEE1-B02005390D78}"/>
              </a:ext>
            </a:extLst>
          </p:cNvPr>
          <p:cNvSpPr txBox="1"/>
          <p:nvPr/>
        </p:nvSpPr>
        <p:spPr>
          <a:xfrm>
            <a:off x="1372934" y="154552"/>
            <a:ext cx="26914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>
                <a:solidFill>
                  <a:srgbClr val="FF0000"/>
                </a:solidFill>
              </a:rPr>
              <a:t>Conical</a:t>
            </a:r>
            <a:r>
              <a:rPr lang="fr-FR" b="1" dirty="0">
                <a:solidFill>
                  <a:srgbClr val="FF0000"/>
                </a:solidFill>
              </a:rPr>
              <a:t> pipe 80 – 130 m</a:t>
            </a:r>
          </a:p>
          <a:p>
            <a:r>
              <a:rPr lang="fr-FR" dirty="0" err="1">
                <a:solidFill>
                  <a:srgbClr val="FF0000"/>
                </a:solidFill>
              </a:rPr>
              <a:t>Circular</a:t>
            </a:r>
            <a:r>
              <a:rPr lang="fr-FR" dirty="0">
                <a:solidFill>
                  <a:srgbClr val="FF0000"/>
                </a:solidFill>
              </a:rPr>
              <a:t> or </a:t>
            </a:r>
            <a:r>
              <a:rPr lang="fr-FR" dirty="0" err="1">
                <a:solidFill>
                  <a:srgbClr val="FF0000"/>
                </a:solidFill>
              </a:rPr>
              <a:t>elliptical</a:t>
            </a:r>
            <a:endParaRPr lang="fr-FR" dirty="0">
              <a:solidFill>
                <a:srgbClr val="FF0000"/>
              </a:solidFill>
            </a:endParaRPr>
          </a:p>
          <a:p>
            <a:r>
              <a:rPr lang="fr-FR" dirty="0">
                <a:solidFill>
                  <a:srgbClr val="FF0000"/>
                </a:solidFill>
              </a:rPr>
              <a:t>~ 25</a:t>
            </a:r>
            <a:r>
              <a:rPr lang="fr-FR" baseline="30000" dirty="0">
                <a:solidFill>
                  <a:srgbClr val="FF0000"/>
                </a:solidFill>
              </a:rPr>
              <a:t>o</a:t>
            </a:r>
            <a:r>
              <a:rPr lang="fr-FR" dirty="0">
                <a:solidFill>
                  <a:srgbClr val="FF0000"/>
                </a:solidFill>
              </a:rPr>
              <a:t> inclination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0AD1A683-6BE6-544A-91F6-FC287E295F75}"/>
              </a:ext>
            </a:extLst>
          </p:cNvPr>
          <p:cNvCxnSpPr/>
          <p:nvPr/>
        </p:nvCxnSpPr>
        <p:spPr>
          <a:xfrm>
            <a:off x="2984459" y="783119"/>
            <a:ext cx="714922" cy="29351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FA8D7523-EA0A-C54B-89E8-9938F20DE43F}"/>
              </a:ext>
            </a:extLst>
          </p:cNvPr>
          <p:cNvSpPr/>
          <p:nvPr/>
        </p:nvSpPr>
        <p:spPr>
          <a:xfrm>
            <a:off x="6768912" y="2049242"/>
            <a:ext cx="353969" cy="61984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6E682D87-CA70-E24A-8536-405853D5C60B}"/>
              </a:ext>
            </a:extLst>
          </p:cNvPr>
          <p:cNvCxnSpPr>
            <a:cxnSpLocks/>
          </p:cNvCxnSpPr>
          <p:nvPr/>
        </p:nvCxnSpPr>
        <p:spPr>
          <a:xfrm flipV="1">
            <a:off x="6330026" y="2669086"/>
            <a:ext cx="459424" cy="1181589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420CCA94-B0C1-C448-8099-DDA88EEE9193}"/>
              </a:ext>
            </a:extLst>
          </p:cNvPr>
          <p:cNvSpPr txBox="1"/>
          <p:nvPr/>
        </p:nvSpPr>
        <p:spPr>
          <a:xfrm>
            <a:off x="5867987" y="3886889"/>
            <a:ext cx="3109377" cy="147732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err="1"/>
              <a:t>Only</a:t>
            </a:r>
            <a:r>
              <a:rPr lang="fr-FR" dirty="0"/>
              <a:t> </a:t>
            </a:r>
            <a:r>
              <a:rPr lang="fr-FR" dirty="0" err="1"/>
              <a:t>neutrals</a:t>
            </a:r>
            <a:r>
              <a:rPr lang="fr-FR" dirty="0"/>
              <a:t> </a:t>
            </a:r>
            <a:r>
              <a:rPr lang="fr-FR" dirty="0" err="1"/>
              <a:t>here</a:t>
            </a:r>
            <a:r>
              <a:rPr lang="fr-FR" dirty="0"/>
              <a:t> (+B/G)</a:t>
            </a:r>
          </a:p>
          <a:p>
            <a:r>
              <a:rPr lang="fr-FR" dirty="0"/>
              <a:t>(0</a:t>
            </a:r>
            <a:r>
              <a:rPr lang="fr-FR" baseline="30000" dirty="0"/>
              <a:t>o</a:t>
            </a:r>
            <a:r>
              <a:rPr lang="fr-FR" dirty="0"/>
              <a:t> </a:t>
            </a:r>
            <a:r>
              <a:rPr lang="fr-FR" dirty="0" err="1"/>
              <a:t>calorimeter</a:t>
            </a:r>
            <a:r>
              <a:rPr lang="fr-FR" dirty="0"/>
              <a:t>- </a:t>
            </a:r>
            <a:r>
              <a:rPr lang="fr-FR" dirty="0" err="1"/>
              <a:t>LHCf</a:t>
            </a:r>
            <a:r>
              <a:rPr lang="fr-FR" dirty="0"/>
              <a:t>’/ZDC’)</a:t>
            </a:r>
          </a:p>
          <a:p>
            <a:endParaRPr lang="fr-FR" dirty="0"/>
          </a:p>
          <a:p>
            <a:r>
              <a:rPr lang="fr-FR" dirty="0" err="1"/>
              <a:t>Extends</a:t>
            </a:r>
            <a:r>
              <a:rPr lang="fr-FR" dirty="0"/>
              <a:t> </a:t>
            </a:r>
            <a:r>
              <a:rPr lang="fr-FR" dirty="0" err="1"/>
              <a:t>their</a:t>
            </a:r>
            <a:r>
              <a:rPr lang="fr-FR" dirty="0"/>
              <a:t> </a:t>
            </a:r>
            <a:r>
              <a:rPr lang="fr-FR" dirty="0" err="1"/>
              <a:t>physics</a:t>
            </a:r>
            <a:r>
              <a:rPr lang="fr-FR" dirty="0"/>
              <a:t> program</a:t>
            </a:r>
          </a:p>
          <a:p>
            <a:r>
              <a:rPr lang="fr-FR" dirty="0"/>
              <a:t>to </a:t>
            </a:r>
            <a:r>
              <a:rPr lang="fr-FR" dirty="0" err="1"/>
              <a:t>correlations</a:t>
            </a:r>
            <a:r>
              <a:rPr lang="fr-FR" dirty="0"/>
              <a:t>, </a:t>
            </a:r>
            <a:r>
              <a:rPr lang="fr-FR" dirty="0" err="1"/>
              <a:t>e.g</a:t>
            </a:r>
            <a:r>
              <a:rPr lang="fr-FR" dirty="0"/>
              <a:t>. h</a:t>
            </a:r>
            <a:r>
              <a:rPr lang="fr-FR" baseline="30000" dirty="0"/>
              <a:t>0</a:t>
            </a:r>
            <a:r>
              <a:rPr lang="fr-FR" dirty="0"/>
              <a:t> h</a:t>
            </a:r>
            <a:r>
              <a:rPr lang="fr-FR" baseline="30000" dirty="0"/>
              <a:t>+</a:t>
            </a:r>
            <a:r>
              <a:rPr lang="fr-FR" dirty="0"/>
              <a:t> states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77720F0-7B32-4545-8AAF-D1A9C55DDF57}"/>
              </a:ext>
            </a:extLst>
          </p:cNvPr>
          <p:cNvSpPr txBox="1"/>
          <p:nvPr/>
        </p:nvSpPr>
        <p:spPr>
          <a:xfrm>
            <a:off x="7224954" y="2150540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x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CE2FB84-08EF-5B4B-B3EC-24C289B926D1}"/>
              </a:ext>
            </a:extLst>
          </p:cNvPr>
          <p:cNvSpPr txBox="1"/>
          <p:nvPr/>
        </p:nvSpPr>
        <p:spPr>
          <a:xfrm>
            <a:off x="6298242" y="2107676"/>
            <a:ext cx="3465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/>
              <a:t>o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FEC040CE-DC8C-9D4C-B01C-0ED66EB486F0}"/>
              </a:ext>
            </a:extLst>
          </p:cNvPr>
          <p:cNvSpPr txBox="1"/>
          <p:nvPr/>
        </p:nvSpPr>
        <p:spPr>
          <a:xfrm>
            <a:off x="6340722" y="2050035"/>
            <a:ext cx="2616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/>
              <a:t>.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5F2F5C1-BCD1-5F4F-BFE1-9EC9487AE383}"/>
              </a:ext>
            </a:extLst>
          </p:cNvPr>
          <p:cNvSpPr txBox="1"/>
          <p:nvPr/>
        </p:nvSpPr>
        <p:spPr>
          <a:xfrm>
            <a:off x="7610016" y="2182688"/>
            <a:ext cx="92672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FF0000"/>
                </a:solidFill>
              </a:rPr>
              <a:t>POSITIVES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F59A433E-EE11-B74B-ABA7-424F056EC30A}"/>
              </a:ext>
            </a:extLst>
          </p:cNvPr>
          <p:cNvSpPr txBox="1"/>
          <p:nvPr/>
        </p:nvSpPr>
        <p:spPr>
          <a:xfrm>
            <a:off x="5223831" y="2200442"/>
            <a:ext cx="99392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0432FF"/>
                </a:solidFill>
              </a:rPr>
              <a:t>NEGATIVES</a:t>
            </a: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020664FE-A556-A846-BED8-9963676FA096}"/>
              </a:ext>
            </a:extLst>
          </p:cNvPr>
          <p:cNvSpPr/>
          <p:nvPr/>
        </p:nvSpPr>
        <p:spPr>
          <a:xfrm>
            <a:off x="5752771" y="1640347"/>
            <a:ext cx="2380187" cy="1334051"/>
          </a:xfrm>
          <a:prstGeom prst="ellipse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A7D2583-2AD8-4C49-A787-7E277ACCE1F0}"/>
              </a:ext>
            </a:extLst>
          </p:cNvPr>
          <p:cNvSpPr txBox="1"/>
          <p:nvPr/>
        </p:nvSpPr>
        <p:spPr>
          <a:xfrm>
            <a:off x="3774144" y="190546"/>
            <a:ext cx="1821717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sz="1200" dirty="0"/>
              <a:t>10-12m for </a:t>
            </a:r>
            <a:r>
              <a:rPr lang="fr-FR" sz="1200" dirty="0" err="1"/>
              <a:t>spectrometers</a:t>
            </a:r>
            <a:endParaRPr lang="fr-FR" sz="1200" dirty="0"/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8D1E4694-FA18-434E-AFD3-0AA80FB0FC66}"/>
              </a:ext>
            </a:extLst>
          </p:cNvPr>
          <p:cNvCxnSpPr/>
          <p:nvPr/>
        </p:nvCxnSpPr>
        <p:spPr>
          <a:xfrm flipH="1">
            <a:off x="4204432" y="475969"/>
            <a:ext cx="620160" cy="7284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59A35203-DD80-0140-8941-4CB7F7C4709D}"/>
              </a:ext>
            </a:extLst>
          </p:cNvPr>
          <p:cNvSpPr txBox="1"/>
          <p:nvPr/>
        </p:nvSpPr>
        <p:spPr>
          <a:xfrm>
            <a:off x="6789450" y="1076526"/>
            <a:ext cx="143103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400" dirty="0"/>
              <a:t>CIRCULAR option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213361A-1540-FB4A-B2A2-0BBDAD9042A5}"/>
              </a:ext>
            </a:extLst>
          </p:cNvPr>
          <p:cNvSpPr txBox="1"/>
          <p:nvPr/>
        </p:nvSpPr>
        <p:spPr>
          <a:xfrm>
            <a:off x="5170390" y="1053737"/>
            <a:ext cx="131657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FR" sz="1400" dirty="0" err="1"/>
              <a:t>Elliptical</a:t>
            </a:r>
            <a:r>
              <a:rPr lang="fr-FR" sz="1400" dirty="0"/>
              <a:t> option</a:t>
            </a:r>
          </a:p>
        </p:txBody>
      </p:sp>
      <p:cxnSp>
        <p:nvCxnSpPr>
          <p:cNvPr id="80" name="Straight Arrow Connector 79">
            <a:extLst>
              <a:ext uri="{FF2B5EF4-FFF2-40B4-BE49-F238E27FC236}">
                <a16:creationId xmlns:a16="http://schemas.microsoft.com/office/drawing/2014/main" id="{AA636CD3-A395-2E4C-B937-5F7AB374985E}"/>
              </a:ext>
            </a:extLst>
          </p:cNvPr>
          <p:cNvCxnSpPr>
            <a:cxnSpLocks/>
          </p:cNvCxnSpPr>
          <p:nvPr/>
        </p:nvCxnSpPr>
        <p:spPr>
          <a:xfrm>
            <a:off x="6367896" y="1290139"/>
            <a:ext cx="760428" cy="374622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Trapezoid 84">
            <a:extLst>
              <a:ext uri="{FF2B5EF4-FFF2-40B4-BE49-F238E27FC236}">
                <a16:creationId xmlns:a16="http://schemas.microsoft.com/office/drawing/2014/main" id="{5BC3799B-B7C8-FF42-97AA-2F97ADDC34CF}"/>
              </a:ext>
            </a:extLst>
          </p:cNvPr>
          <p:cNvSpPr/>
          <p:nvPr/>
        </p:nvSpPr>
        <p:spPr>
          <a:xfrm rot="16200000">
            <a:off x="7589917" y="1876429"/>
            <a:ext cx="838611" cy="885571"/>
          </a:xfrm>
          <a:prstGeom prst="trapezoid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6" name="Trapezoid 85">
            <a:extLst>
              <a:ext uri="{FF2B5EF4-FFF2-40B4-BE49-F238E27FC236}">
                <a16:creationId xmlns:a16="http://schemas.microsoft.com/office/drawing/2014/main" id="{81EAF933-7D9B-D046-8B14-89BD16BF1B65}"/>
              </a:ext>
            </a:extLst>
          </p:cNvPr>
          <p:cNvSpPr/>
          <p:nvPr/>
        </p:nvSpPr>
        <p:spPr>
          <a:xfrm rot="5400000">
            <a:off x="5291759" y="1929889"/>
            <a:ext cx="916558" cy="832911"/>
          </a:xfrm>
          <a:prstGeom prst="trapezoid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30DDB7C-C2D6-8644-8AA5-9D6035F4A58B}"/>
              </a:ext>
            </a:extLst>
          </p:cNvPr>
          <p:cNvSpPr txBox="1"/>
          <p:nvPr/>
        </p:nvSpPr>
        <p:spPr>
          <a:xfrm>
            <a:off x="91094" y="5675618"/>
            <a:ext cx="3250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chemeClr val="accent2"/>
                </a:solidFill>
              </a:rPr>
              <a:t>Shielding</a:t>
            </a:r>
            <a:r>
              <a:rPr lang="fr-FR" dirty="0">
                <a:solidFill>
                  <a:schemeClr val="accent2"/>
                </a:solidFill>
              </a:rPr>
              <a:t> – </a:t>
            </a:r>
            <a:r>
              <a:rPr lang="fr-FR" dirty="0" err="1">
                <a:solidFill>
                  <a:schemeClr val="accent2"/>
                </a:solidFill>
              </a:rPr>
              <a:t>can</a:t>
            </a:r>
            <a:r>
              <a:rPr lang="fr-FR" dirty="0">
                <a:solidFill>
                  <a:schemeClr val="accent2"/>
                </a:solidFill>
              </a:rPr>
              <a:t> </a:t>
            </a:r>
            <a:r>
              <a:rPr lang="fr-FR" dirty="0" err="1">
                <a:solidFill>
                  <a:schemeClr val="accent2"/>
                </a:solidFill>
              </a:rPr>
              <a:t>be</a:t>
            </a:r>
            <a:r>
              <a:rPr lang="fr-FR" dirty="0">
                <a:solidFill>
                  <a:schemeClr val="accent2"/>
                </a:solidFill>
              </a:rPr>
              <a:t> </a:t>
            </a:r>
            <a:r>
              <a:rPr lang="fr-FR" dirty="0" err="1">
                <a:solidFill>
                  <a:schemeClr val="accent2"/>
                </a:solidFill>
              </a:rPr>
              <a:t>moved</a:t>
            </a:r>
            <a:r>
              <a:rPr lang="fr-FR" dirty="0">
                <a:solidFill>
                  <a:schemeClr val="accent2"/>
                </a:solidFill>
              </a:rPr>
              <a:t> out (?)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8665771E-09FA-924A-80AA-F18E17535C36}"/>
              </a:ext>
            </a:extLst>
          </p:cNvPr>
          <p:cNvCxnSpPr>
            <a:cxnSpLocks/>
          </p:cNvCxnSpPr>
          <p:nvPr/>
        </p:nvCxnSpPr>
        <p:spPr>
          <a:xfrm flipV="1">
            <a:off x="2900306" y="4768149"/>
            <a:ext cx="555734" cy="935784"/>
          </a:xfrm>
          <a:prstGeom prst="straightConnector1">
            <a:avLst/>
          </a:prstGeom>
          <a:ln w="19050"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237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3815</TotalTime>
  <Words>1564</Words>
  <Application>Microsoft Macintosh PowerPoint</Application>
  <PresentationFormat>On-screen Show (4:3)</PresentationFormat>
  <Paragraphs>276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ＭＳ ゴシック</vt:lpstr>
      <vt:lpstr>Apple Chancery</vt:lpstr>
      <vt:lpstr>Arial</vt:lpstr>
      <vt:lpstr>Arial Rounded MT Bold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Fermilab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 Albrow</dc:creator>
  <cp:lastModifiedBy>Michael Albrow</cp:lastModifiedBy>
  <cp:revision>226</cp:revision>
  <cp:lastPrinted>2015-10-12T15:15:34Z</cp:lastPrinted>
  <dcterms:created xsi:type="dcterms:W3CDTF">2015-09-22T12:50:48Z</dcterms:created>
  <dcterms:modified xsi:type="dcterms:W3CDTF">2019-08-30T16:10:27Z</dcterms:modified>
</cp:coreProperties>
</file>