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2"/>
  </p:notesMasterIdLst>
  <p:handoutMasterIdLst>
    <p:handoutMasterId r:id="rId43"/>
  </p:handoutMasterIdLst>
  <p:sldIdLst>
    <p:sldId id="256" r:id="rId2"/>
    <p:sldId id="263" r:id="rId3"/>
    <p:sldId id="264" r:id="rId4"/>
    <p:sldId id="294" r:id="rId5"/>
    <p:sldId id="262" r:id="rId6"/>
    <p:sldId id="305" r:id="rId7"/>
    <p:sldId id="258" r:id="rId8"/>
    <p:sldId id="307" r:id="rId9"/>
    <p:sldId id="295" r:id="rId10"/>
    <p:sldId id="293" r:id="rId11"/>
    <p:sldId id="277" r:id="rId12"/>
    <p:sldId id="265" r:id="rId13"/>
    <p:sldId id="278" r:id="rId14"/>
    <p:sldId id="259" r:id="rId15"/>
    <p:sldId id="296" r:id="rId16"/>
    <p:sldId id="260" r:id="rId17"/>
    <p:sldId id="280" r:id="rId18"/>
    <p:sldId id="266" r:id="rId19"/>
    <p:sldId id="268" r:id="rId20"/>
    <p:sldId id="272" r:id="rId21"/>
    <p:sldId id="274" r:id="rId22"/>
    <p:sldId id="267" r:id="rId23"/>
    <p:sldId id="281" r:id="rId24"/>
    <p:sldId id="288" r:id="rId25"/>
    <p:sldId id="298" r:id="rId26"/>
    <p:sldId id="292" r:id="rId27"/>
    <p:sldId id="283" r:id="rId28"/>
    <p:sldId id="299" r:id="rId29"/>
    <p:sldId id="300" r:id="rId30"/>
    <p:sldId id="301" r:id="rId31"/>
    <p:sldId id="302" r:id="rId32"/>
    <p:sldId id="303" r:id="rId33"/>
    <p:sldId id="304" r:id="rId34"/>
    <p:sldId id="306" r:id="rId35"/>
    <p:sldId id="286" r:id="rId36"/>
    <p:sldId id="285" r:id="rId37"/>
    <p:sldId id="273" r:id="rId38"/>
    <p:sldId id="284" r:id="rId39"/>
    <p:sldId id="271" r:id="rId40"/>
    <p:sldId id="28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820" autoAdjust="0"/>
    <p:restoredTop sz="93947" autoAdjust="0"/>
  </p:normalViewPr>
  <p:slideViewPr>
    <p:cSldViewPr>
      <p:cViewPr>
        <p:scale>
          <a:sx n="70" d="100"/>
          <a:sy n="70" d="100"/>
        </p:scale>
        <p:origin x="-1589" y="-2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912"/>
    </p:cViewPr>
  </p:sorterViewPr>
  <p:notesViewPr>
    <p:cSldViewPr>
      <p:cViewPr varScale="1">
        <p:scale>
          <a:sx n="34" d="100"/>
          <a:sy n="34" d="100"/>
        </p:scale>
        <p:origin x="-2148" y="-51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F747E-D6F1-4DE7-9D55-FBE51F93BA59}" type="datetimeFigureOut">
              <a:rPr lang="en-US" smtClean="0"/>
              <a:pPr/>
              <a:t>2/3/2019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I. Betsou, "ROOT7 Fit Panel", ROOT user's workshop 2018</a:t>
            </a:r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C2DF2-2D0F-40C9-8C4B-43D8BAF85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C87E9-6008-4B2B-80F7-71C399BC9B74}" type="datetimeFigureOut">
              <a:rPr lang="en-US" smtClean="0"/>
              <a:pPr/>
              <a:t>2/3/2019</a:t>
            </a:fld>
            <a:endParaRPr lang="en-US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n-US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I. Betsou, "ROOT7 Fit Panel", ROOT user's workshop 2018</a:t>
            </a: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91602-306B-4A67-8D6A-E8A02B59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I. Betsou, "ROOT7 Fit Panel", ROOT user's workshop 2018</a:t>
            </a:r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691602-306B-4A67-8D6A-E8A02B5952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91602-306B-4A67-8D6A-E8A02B5952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"ROOT7 Fit Panel", ROOT user's workshop 2018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I. Betsou, "ROOT7 Fit Panel", ROOT user's workshop 2018</a:t>
            </a:r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691602-306B-4A67-8D6A-E8A02B5952F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4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0E6DAAC-2A37-45B9-AF0D-8621267AE4AC}" type="datetime1">
              <a:rPr lang="en-US" smtClean="0"/>
              <a:pPr/>
              <a:t>2/3/2019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I. Betsou, "ROOT7 Fit Panel", ROOT user's workshop 2018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D215B-2714-4308-BB97-0C76B457CA8C}" type="datetime1">
              <a:rPr lang="en-US" smtClean="0"/>
              <a:pPr/>
              <a:t>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"ROOT7 Fit Panel", ROOT user's workshop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4" y="274644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859D0-5B9A-43D9-84A0-1979CB4BC1A3}" type="datetime1">
              <a:rPr lang="en-US" smtClean="0"/>
              <a:pPr/>
              <a:t>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"ROOT7 Fit Panel", ROOT user's workshop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492240"/>
            <a:ext cx="1920240" cy="365760"/>
          </a:xfrm>
        </p:spPr>
        <p:txBody>
          <a:bodyPr/>
          <a:lstStyle>
            <a:extLst/>
          </a:lstStyle>
          <a:p>
            <a:fld id="{F4FF402B-4F77-4785-A2DD-B1ED04392F7F}" type="datetime1">
              <a:rPr lang="en-US" smtClean="0"/>
              <a:pPr/>
              <a:t>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43400" y="6477001"/>
            <a:ext cx="4114800" cy="381000"/>
          </a:xfrm>
        </p:spPr>
        <p:txBody>
          <a:bodyPr/>
          <a:lstStyle>
            <a:lvl1pPr>
              <a:defRPr sz="1100" i="1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I. Betsou, "ROOT7 Fit Panel", ROOT user's workshop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92879"/>
            <a:ext cx="457200" cy="365125"/>
          </a:xfrm>
        </p:spPr>
        <p:txBody>
          <a:bodyPr/>
          <a:lstStyle>
            <a:lvl1pPr>
              <a:defRPr sz="1200"/>
            </a:lvl1pPr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492240"/>
            <a:ext cx="1920240" cy="365760"/>
          </a:xfrm>
        </p:spPr>
        <p:txBody>
          <a:bodyPr/>
          <a:lstStyle>
            <a:extLst/>
          </a:lstStyle>
          <a:p>
            <a:fld id="{C50EC7AB-90B5-4D58-B3DC-D66BBAF86A7C}" type="datetime1">
              <a:rPr lang="en-US" smtClean="0"/>
              <a:pPr/>
              <a:t>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91000" y="6477001"/>
            <a:ext cx="4267200" cy="381000"/>
          </a:xfrm>
        </p:spPr>
        <p:txBody>
          <a:bodyPr/>
          <a:lstStyle>
            <a:lvl1pPr>
              <a:defRPr sz="1100" i="1"/>
            </a:lvl1pPr>
            <a:extLst/>
          </a:lstStyle>
          <a:p>
            <a:r>
              <a:rPr lang="en-US" smtClean="0"/>
              <a:t>I. Betsou, "ROOT7 Fit Panel", ROOT user's workshop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92879"/>
            <a:ext cx="457200" cy="365125"/>
          </a:xfrm>
        </p:spPr>
        <p:txBody>
          <a:bodyPr/>
          <a:lstStyle>
            <a:lvl1pPr>
              <a:defRPr sz="1200"/>
            </a:lvl1pPr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905000" y="6492240"/>
            <a:ext cx="1920240" cy="365760"/>
          </a:xfrm>
        </p:spPr>
        <p:txBody>
          <a:bodyPr/>
          <a:lstStyle>
            <a:extLst/>
          </a:lstStyle>
          <a:p>
            <a:fld id="{9B8B9B15-8FCC-4603-9CEA-08E371C5E95D}" type="datetime1">
              <a:rPr lang="en-US" smtClean="0"/>
              <a:pPr/>
              <a:t>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67200" y="6477001"/>
            <a:ext cx="4191000" cy="381000"/>
          </a:xfrm>
        </p:spPr>
        <p:txBody>
          <a:bodyPr/>
          <a:lstStyle>
            <a:lvl1pPr>
              <a:defRPr sz="1100" i="1"/>
            </a:lvl1pPr>
            <a:extLst/>
          </a:lstStyle>
          <a:p>
            <a:r>
              <a:rPr lang="en-US" smtClean="0"/>
              <a:t>I. Betsou, "ROOT7 Fit Panel", ROOT user's workshop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92879"/>
            <a:ext cx="457200" cy="365125"/>
          </a:xfrm>
        </p:spPr>
        <p:txBody>
          <a:bodyPr/>
          <a:lstStyle>
            <a:lvl1pPr>
              <a:defRPr sz="1200"/>
            </a:lvl1pPr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905000" y="6492240"/>
            <a:ext cx="1920240" cy="365760"/>
          </a:xfrm>
        </p:spPr>
        <p:txBody>
          <a:bodyPr/>
          <a:lstStyle>
            <a:extLst/>
          </a:lstStyle>
          <a:p>
            <a:fld id="{9B634956-6C5E-4EF6-B6DF-B5B40C7FBCAC}" type="datetime1">
              <a:rPr lang="en-US" smtClean="0"/>
              <a:pPr/>
              <a:t>2/3/2019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14800" y="6492879"/>
            <a:ext cx="4343400" cy="365125"/>
          </a:xfrm>
        </p:spPr>
        <p:txBody>
          <a:bodyPr/>
          <a:lstStyle>
            <a:lvl1pPr>
              <a:defRPr sz="1100" i="1"/>
            </a:lvl1pPr>
            <a:extLst/>
          </a:lstStyle>
          <a:p>
            <a:r>
              <a:rPr lang="en-US" smtClean="0"/>
              <a:t>I. Betsou, "ROOT7 Fit Panel", ROOT user's workshop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0" y="6492879"/>
            <a:ext cx="457200" cy="365125"/>
          </a:xfrm>
        </p:spPr>
        <p:txBody>
          <a:bodyPr/>
          <a:lstStyle>
            <a:lvl1pPr>
              <a:defRPr sz="1200"/>
            </a:lvl1pPr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981200" y="6492240"/>
            <a:ext cx="1920240" cy="365760"/>
          </a:xfrm>
        </p:spPr>
        <p:txBody>
          <a:bodyPr/>
          <a:lstStyle>
            <a:extLst/>
          </a:lstStyle>
          <a:p>
            <a:fld id="{97FEF4BA-FAD7-414E-A97B-C034F79302A7}" type="datetime1">
              <a:rPr lang="en-US" smtClean="0"/>
              <a:pPr/>
              <a:t>2/3/2019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43400" y="6492879"/>
            <a:ext cx="4114800" cy="365125"/>
          </a:xfrm>
        </p:spPr>
        <p:txBody>
          <a:bodyPr/>
          <a:lstStyle>
            <a:lvl1pPr>
              <a:defRPr sz="1100" i="1"/>
            </a:lvl1pPr>
            <a:extLst/>
          </a:lstStyle>
          <a:p>
            <a:r>
              <a:rPr lang="en-US" smtClean="0"/>
              <a:t>I. Betsou, "ROOT7 Fit Panel", ROOT user's workshop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492879"/>
            <a:ext cx="457200" cy="365125"/>
          </a:xfrm>
        </p:spPr>
        <p:txBody>
          <a:bodyPr/>
          <a:lstStyle>
            <a:lvl1pPr>
              <a:defRPr sz="1200"/>
            </a:lvl1pPr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7FFEAD-B914-4B3D-9947-9CD52CFD92EF}" type="datetime1">
              <a:rPr lang="en-US" smtClean="0"/>
              <a:pPr/>
              <a:t>2/3/2019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"ROOT7 Fit Panel", ROOT user's workshop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1E0BF5F-A2D4-438D-9060-7E003B86F0C9}" type="datetime1">
              <a:rPr lang="en-US" smtClean="0"/>
              <a:pPr/>
              <a:t>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"ROOT7 Fit Panel", ROOT user's workshop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BFDD50-B925-4B06-8E40-4A309578362B}" type="datetime1">
              <a:rPr lang="en-US" smtClean="0"/>
              <a:pPr/>
              <a:t>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3" y="6407948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I. Betsou, "ROOT7 Fit Panel", ROOT user's workshop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9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1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9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1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32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981200" y="6492240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17DD03A-6B87-4AE4-8351-1B383B066293}" type="datetime1">
              <a:rPr lang="en-US" smtClean="0"/>
              <a:pPr/>
              <a:t>2/3/2019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267200" y="6492879"/>
            <a:ext cx="4191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 i="1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I. Betsou, "ROOT7 Fit Panel", ROOT user's workshop 2018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0" y="6492879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200" b="0">
                <a:solidFill>
                  <a:schemeClr val="tx1"/>
                </a:solidFill>
              </a:defRPr>
            </a:lvl1pPr>
            <a:extLst/>
          </a:lstStyle>
          <a:p>
            <a:fld id="{A6B14148-8370-4A14-8EF5-1516CD5C8E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ROOT7 </a:t>
            </a:r>
            <a:br>
              <a:rPr lang="en-US" dirty="0" smtClean="0"/>
            </a:br>
            <a:r>
              <a:rPr lang="en-US" dirty="0" smtClean="0"/>
              <a:t>Fit Panel - Browser</a:t>
            </a:r>
            <a:endParaRPr lang="en-US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Iliana</a:t>
            </a:r>
            <a:r>
              <a:rPr lang="en-US" dirty="0" smtClean="0"/>
              <a:t> </a:t>
            </a:r>
            <a:r>
              <a:rPr lang="en-US" dirty="0" err="1" smtClean="0"/>
              <a:t>Betsou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National Technical University of Athens</a:t>
            </a:r>
            <a:endParaRPr lang="en-US" dirty="0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0" y="6492879"/>
            <a:ext cx="365760" cy="365125"/>
          </a:xfrm>
        </p:spPr>
        <p:txBody>
          <a:bodyPr/>
          <a:lstStyle/>
          <a:p>
            <a:fld id="{A6B14148-8370-4A14-8EF5-1516CD5C8E7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ransition advTm="1373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it’s working</a:t>
            </a:r>
            <a:endParaRPr lang="en-US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Model Component – XML</a:t>
            </a:r>
            <a:br>
              <a:rPr lang="en-US" sz="2000" dirty="0" smtClean="0"/>
            </a:br>
            <a:r>
              <a:rPr lang="en-US" sz="2000" dirty="0" smtClean="0"/>
              <a:t>with the static values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Server side – C++</a:t>
            </a:r>
            <a:br>
              <a:rPr lang="en-US" sz="2000" dirty="0" smtClean="0"/>
            </a:br>
            <a:r>
              <a:rPr lang="en-US" sz="2000" dirty="0" smtClean="0"/>
              <a:t>the non-static values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Client side - JavaScript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View Component</a:t>
            </a:r>
            <a:br>
              <a:rPr lang="en-US" sz="2000" dirty="0" smtClean="0"/>
            </a:br>
            <a:r>
              <a:rPr lang="en-US" sz="2000" dirty="0" smtClean="0"/>
              <a:t>	HTML file</a:t>
            </a:r>
            <a:endParaRPr lang="en-US" sz="2000" dirty="0"/>
          </a:p>
        </p:txBody>
      </p:sp>
      <p:cxnSp>
        <p:nvCxnSpPr>
          <p:cNvPr id="9" name="8 - Ευθύγραμμο βέλος σύνδεσης"/>
          <p:cNvCxnSpPr/>
          <p:nvPr/>
        </p:nvCxnSpPr>
        <p:spPr>
          <a:xfrm rot="5400000">
            <a:off x="1789906" y="37719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0" name="9 - Εικόνα" descr="Untitled Diagram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1857364"/>
            <a:ext cx="5286412" cy="40509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1012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495800" cy="4667272"/>
          </a:xfrm>
        </p:spPr>
        <p:txBody>
          <a:bodyPr>
            <a:normAutofit/>
          </a:bodyPr>
          <a:lstStyle/>
          <a:p>
            <a:pPr marL="457200" indent="-228600"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/>
              <a:t>Vbox</a:t>
            </a:r>
            <a:endParaRPr lang="en-US" sz="2000" dirty="0" smtClean="0"/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800" dirty="0" err="1" smtClean="0">
                <a:solidFill>
                  <a:srgbClr val="0000FF"/>
                </a:solidFill>
                <a:latin typeface="Courier New"/>
              </a:rPr>
              <a:t>VBox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Courier New"/>
              </a:rPr>
              <a:t>class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800" b="1" dirty="0" smtClean="0">
                <a:solidFill>
                  <a:srgbClr val="8000FF"/>
                </a:solidFill>
                <a:latin typeface="Courier New"/>
              </a:rPr>
              <a:t>"</a:t>
            </a:r>
            <a:r>
              <a:rPr lang="en-US" sz="1800" b="1" dirty="0" err="1" smtClean="0">
                <a:solidFill>
                  <a:srgbClr val="8000FF"/>
                </a:solidFill>
                <a:latin typeface="Courier New"/>
              </a:rPr>
              <a:t>sapUiSizeCompact</a:t>
            </a:r>
            <a:r>
              <a:rPr lang="en-US" sz="1800" b="1" dirty="0" smtClean="0">
                <a:solidFill>
                  <a:srgbClr val="8000FF"/>
                </a:solidFill>
                <a:latin typeface="Courier New"/>
              </a:rPr>
              <a:t>"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&gt;</a:t>
            </a:r>
          </a:p>
          <a:p>
            <a:pPr>
              <a:buNone/>
            </a:pPr>
            <a:endParaRPr lang="en-US" sz="17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endParaRPr lang="en-US" sz="17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endParaRPr lang="en-US" sz="1700" dirty="0" smtClean="0">
              <a:solidFill>
                <a:srgbClr val="0000FF"/>
              </a:solidFill>
              <a:latin typeface="Courier New"/>
            </a:endParaRPr>
          </a:p>
          <a:p>
            <a:pPr marL="460375" indent="-231775">
              <a:buClr>
                <a:schemeClr val="accent1">
                  <a:lumMod val="75000"/>
                </a:schemeClr>
              </a:buClr>
            </a:pPr>
            <a:r>
              <a:rPr lang="en-US" sz="2000" dirty="0" smtClean="0"/>
              <a:t>Toolbar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0000FF"/>
                </a:solidFill>
                <a:latin typeface="Courier New"/>
              </a:rPr>
              <a:t>&lt;Toolbar</a:t>
            </a:r>
            <a:r>
              <a:rPr lang="en-US" sz="2000" dirty="0" smtClean="0">
                <a:solidFill>
                  <a:srgbClr val="0000FF"/>
                </a:solidFill>
                <a:latin typeface="Courier New"/>
              </a:rPr>
              <a:t>&gt;</a:t>
            </a: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endParaRPr lang="en-US" sz="2000" dirty="0" smtClean="0"/>
          </a:p>
          <a:p>
            <a:pPr marL="457200" indent="-228600">
              <a:buClr>
                <a:schemeClr val="accent1">
                  <a:lumMod val="75000"/>
                </a:schemeClr>
              </a:buClr>
            </a:pPr>
            <a:r>
              <a:rPr lang="en-US" sz="2000" dirty="0" smtClean="0"/>
              <a:t>Form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800" dirty="0" err="1" smtClean="0">
                <a:solidFill>
                  <a:srgbClr val="0000FF"/>
                </a:solidFill>
                <a:latin typeface="Courier New"/>
              </a:rPr>
              <a:t>form:layout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&gt;</a:t>
            </a:r>
            <a:r>
              <a:rPr lang="en-US" sz="18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800" dirty="0" err="1" smtClean="0">
                <a:solidFill>
                  <a:srgbClr val="0000FF"/>
                </a:solidFill>
                <a:latin typeface="Courier New"/>
              </a:rPr>
              <a:t>form:ResponsiveGridLayout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/&gt;</a:t>
            </a:r>
            <a:endParaRPr lang="en-US" sz="18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&lt;/</a:t>
            </a:r>
            <a:r>
              <a:rPr lang="en-US" sz="1800" dirty="0" err="1" smtClean="0">
                <a:solidFill>
                  <a:srgbClr val="0000FF"/>
                </a:solidFill>
                <a:latin typeface="Courier New"/>
              </a:rPr>
              <a:t>form:layout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&gt;</a:t>
            </a:r>
          </a:p>
          <a:p>
            <a:pPr marL="457200" indent="-228600">
              <a:buClr>
                <a:schemeClr val="accent1">
                  <a:lumMod val="75000"/>
                </a:schemeClr>
              </a:buClr>
              <a:buNone/>
            </a:pPr>
            <a:endParaRPr lang="en-US" sz="2000" dirty="0" smtClean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86248" y="1905000"/>
            <a:ext cx="4643470" cy="4738710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/>
              <a:t>GridData</a:t>
            </a:r>
            <a:endParaRPr lang="en-US" sz="2000" dirty="0" smtClean="0"/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l:Grid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	class="</a:t>
            </a:r>
            <a:r>
              <a:rPr lang="en-US" sz="1800" dirty="0" err="1" smtClean="0">
                <a:solidFill>
                  <a:srgbClr val="0000FF"/>
                </a:solidFill>
                <a:latin typeface="Courier New"/>
              </a:rPr>
              <a:t>sapUiSizeCompact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"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	</a:t>
            </a:r>
            <a:r>
              <a:rPr lang="en-US" sz="1800" dirty="0" err="1" smtClean="0">
                <a:solidFill>
                  <a:srgbClr val="0000FF"/>
                </a:solidFill>
                <a:latin typeface="Courier New"/>
              </a:rPr>
              <a:t>vSpacing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="0"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	</a:t>
            </a:r>
            <a:r>
              <a:rPr lang="en-US" sz="1800" dirty="0" err="1" smtClean="0">
                <a:solidFill>
                  <a:srgbClr val="0000FF"/>
                </a:solidFill>
                <a:latin typeface="Courier New"/>
              </a:rPr>
              <a:t>defaultSpan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="L4 M6 S10"&gt;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		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l:content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&gt;</a:t>
            </a:r>
          </a:p>
          <a:p>
            <a:pPr>
              <a:buNone/>
            </a:pP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/>
              <a:t>LayoutData</a:t>
            </a:r>
            <a:endParaRPr lang="en-US" sz="2000" dirty="0" smtClean="0"/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800" dirty="0" err="1" smtClean="0">
                <a:solidFill>
                  <a:srgbClr val="0000FF"/>
                </a:solidFill>
                <a:latin typeface="Courier New"/>
              </a:rPr>
              <a:t>layoutData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	&lt;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l:GridData span="L4 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M6 S3"/&gt;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&lt;/</a:t>
            </a:r>
            <a:r>
              <a:rPr lang="en-US" sz="1800" dirty="0" err="1" smtClean="0">
                <a:solidFill>
                  <a:srgbClr val="0000FF"/>
                </a:solidFill>
                <a:latin typeface="Courier New"/>
              </a:rPr>
              <a:t>layoutData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&gt;</a:t>
            </a:r>
            <a:endParaRPr lang="en-US" sz="18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endParaRPr lang="en-US" sz="18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endParaRPr lang="en-US" sz="18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	</a:t>
            </a:r>
            <a:endParaRPr lang="en-US" sz="2000" dirty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Fit Panel Layout (1/4)</a:t>
            </a:r>
            <a:endParaRPr lang="en-US" dirty="0"/>
          </a:p>
        </p:txBody>
      </p:sp>
      <p:sp>
        <p:nvSpPr>
          <p:cNvPr id="5" name="4 - Ορθογώνιο"/>
          <p:cNvSpPr/>
          <p:nvPr/>
        </p:nvSpPr>
        <p:spPr>
          <a:xfrm>
            <a:off x="457200" y="1295400"/>
            <a:ext cx="21066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 smtClean="0"/>
              <a:t>The containers:</a:t>
            </a:r>
          </a:p>
        </p:txBody>
      </p:sp>
      <p:sp>
        <p:nvSpPr>
          <p:cNvPr id="12" name="1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 advTm="8185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81000" y="1371600"/>
            <a:ext cx="8171688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We need more compact design:</a:t>
            </a:r>
          </a:p>
          <a:p>
            <a:pPr>
              <a:buNone/>
            </a:pPr>
            <a:endParaRPr lang="en-US" sz="2000" dirty="0" smtClean="0"/>
          </a:p>
          <a:p>
            <a:pPr marL="285750" indent="-57150">
              <a:buNone/>
            </a:pPr>
            <a:r>
              <a:rPr lang="en-US" sz="2400" b="1" dirty="0" smtClean="0"/>
              <a:t>Compact Layout: </a:t>
            </a:r>
            <a:r>
              <a:rPr lang="en-US" sz="2400" dirty="0" smtClean="0"/>
              <a:t>for achieving a compact layout we are using:</a:t>
            </a:r>
          </a:p>
          <a:p>
            <a:pPr marL="742950" indent="0">
              <a:buClr>
                <a:schemeClr val="accent1">
                  <a:lumMod val="75000"/>
                </a:schemeClr>
              </a:buClr>
            </a:pPr>
            <a:r>
              <a:rPr lang="en-US" sz="2400" dirty="0" smtClean="0"/>
              <a:t> Forms</a:t>
            </a:r>
          </a:p>
          <a:p>
            <a:pPr marL="742950" indent="0">
              <a:buClr>
                <a:schemeClr val="accent1">
                  <a:lumMod val="75000"/>
                </a:schemeClr>
              </a:buClr>
            </a:pPr>
            <a:r>
              <a:rPr lang="en-US" sz="2400" dirty="0" smtClean="0"/>
              <a:t> </a:t>
            </a:r>
            <a:r>
              <a:rPr lang="en-US" sz="2400" dirty="0" err="1" smtClean="0"/>
              <a:t>GridData</a:t>
            </a:r>
            <a:endParaRPr lang="en-US" sz="2400" dirty="0" smtClean="0"/>
          </a:p>
          <a:p>
            <a:pPr marL="742950" indent="228600">
              <a:buClr>
                <a:schemeClr val="accent1">
                  <a:lumMod val="75000"/>
                </a:schemeClr>
              </a:buClr>
              <a:tabLst>
                <a:tab pos="742950" algn="l"/>
              </a:tabLst>
            </a:pPr>
            <a:r>
              <a:rPr lang="en-US" sz="2400" dirty="0" smtClean="0"/>
              <a:t>Compact Class</a:t>
            </a:r>
            <a:br>
              <a:rPr lang="en-US" sz="2400" dirty="0" smtClean="0"/>
            </a:br>
            <a:r>
              <a:rPr lang="en-US" sz="2400" dirty="0" smtClean="0"/>
              <a:t>  </a:t>
            </a:r>
            <a:r>
              <a:rPr lang="en-US" sz="20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2000" dirty="0" err="1" smtClean="0">
                <a:solidFill>
                  <a:srgbClr val="0000FF"/>
                </a:solidFill>
                <a:latin typeface="Courier New"/>
              </a:rPr>
              <a:t>VBox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ourier New"/>
              </a:rPr>
              <a:t>class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2000" b="1" dirty="0" smtClean="0">
                <a:solidFill>
                  <a:srgbClr val="8000FF"/>
                </a:solidFill>
                <a:latin typeface="Courier New"/>
              </a:rPr>
              <a:t>"</a:t>
            </a:r>
            <a:r>
              <a:rPr lang="en-US" sz="2000" b="1" dirty="0" err="1" smtClean="0">
                <a:solidFill>
                  <a:srgbClr val="8000FF"/>
                </a:solidFill>
                <a:latin typeface="Courier New"/>
              </a:rPr>
              <a:t>sapUiSizeCompact</a:t>
            </a:r>
            <a:r>
              <a:rPr lang="en-US" sz="2000" b="1" dirty="0" smtClean="0">
                <a:solidFill>
                  <a:srgbClr val="8000FF"/>
                </a:solidFill>
                <a:latin typeface="Courier New"/>
              </a:rPr>
              <a:t>"</a:t>
            </a:r>
            <a:r>
              <a:rPr lang="en-US" sz="2000" dirty="0" smtClean="0">
                <a:solidFill>
                  <a:srgbClr val="0000FF"/>
                </a:solidFill>
                <a:latin typeface="Courier New"/>
              </a:rPr>
              <a:t>&gt;</a:t>
            </a:r>
            <a:endParaRPr lang="en-US" sz="2000" dirty="0" smtClean="0"/>
          </a:p>
          <a:p>
            <a:pPr marL="400050" indent="0">
              <a:buClr>
                <a:schemeClr val="accent1">
                  <a:lumMod val="75000"/>
                </a:schemeClr>
              </a:buClr>
              <a:buNone/>
            </a:pPr>
            <a:endParaRPr lang="en-US" sz="2400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Fit Panel Layout (2/4)</a:t>
            </a:r>
            <a:endParaRPr lang="en-US" dirty="0"/>
          </a:p>
        </p:txBody>
      </p:sp>
      <p:sp>
        <p:nvSpPr>
          <p:cNvPr id="4" name="3 - Ορθογώνιο"/>
          <p:cNvSpPr/>
          <p:nvPr/>
        </p:nvSpPr>
        <p:spPr>
          <a:xfrm>
            <a:off x="3810000" y="3810000"/>
            <a:ext cx="42406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</p:txBody>
      </p:sp>
      <p:sp>
        <p:nvSpPr>
          <p:cNvPr id="19" name="1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 advTm="5178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5376668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/>
              <a:t>ComboBox</a:t>
            </a:r>
            <a:endParaRPr lang="en-US" sz="2000" dirty="0" smtClean="0"/>
          </a:p>
          <a:p>
            <a:pPr marL="114300" indent="-4763">
              <a:buNone/>
            </a:pPr>
            <a:endParaRPr lang="el-GR" sz="2000" dirty="0" smtClean="0"/>
          </a:p>
          <a:p>
            <a:pPr marL="114300" indent="-4763">
              <a:buNone/>
            </a:pPr>
            <a:endParaRPr lang="el-GR" sz="2000" dirty="0" smtClean="0"/>
          </a:p>
          <a:p>
            <a:pPr marL="114300" indent="-4763">
              <a:buNone/>
            </a:pP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endParaRPr lang="el-GR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/>
              <a:t>RadioButton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r>
              <a:rPr lang="en-US" sz="1900" dirty="0" smtClean="0"/>
              <a:t/>
            </a:r>
            <a:br>
              <a:rPr lang="en-US" sz="1900" dirty="0" smtClean="0"/>
            </a:br>
            <a:endParaRPr lang="en-US" sz="19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smtClean="0"/>
              <a:t>Step Inputs</a:t>
            </a: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endParaRPr lang="en-US" sz="2000" dirty="0"/>
          </a:p>
        </p:txBody>
      </p:sp>
      <p:sp>
        <p:nvSpPr>
          <p:cNvPr id="9" name="8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524004"/>
            <a:ext cx="4038600" cy="5191144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/>
              <a:t>RangeSlider</a:t>
            </a: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endParaRPr lang="el-GR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endParaRPr lang="el-GR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endParaRPr lang="el-GR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endParaRPr lang="el-GR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/>
              <a:t>CheckBox</a:t>
            </a: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endParaRPr lang="el-GR" sz="18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endParaRPr lang="el-GR" sz="18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endParaRPr lang="el-GR" sz="18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1800" dirty="0" smtClean="0"/>
              <a:t>Text Inputs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1800" dirty="0" smtClean="0"/>
              <a:t>Buttons</a:t>
            </a:r>
            <a:endParaRPr lang="en-US" sz="1800" dirty="0"/>
          </a:p>
        </p:txBody>
      </p:sp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Fit Panel Layout (3/4)</a:t>
            </a:r>
            <a:endParaRPr lang="en-US" dirty="0"/>
          </a:p>
        </p:txBody>
      </p:sp>
      <p:sp>
        <p:nvSpPr>
          <p:cNvPr id="5" name="4 - Ορθογώνιο"/>
          <p:cNvSpPr/>
          <p:nvPr/>
        </p:nvSpPr>
        <p:spPr>
          <a:xfrm>
            <a:off x="457200" y="1143000"/>
            <a:ext cx="335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 smtClean="0"/>
              <a:t>The controls:</a:t>
            </a:r>
          </a:p>
        </p:txBody>
      </p:sp>
      <p:pic>
        <p:nvPicPr>
          <p:cNvPr id="7" name="6 - Εικόνα" descr="Combobo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81200"/>
            <a:ext cx="2667000" cy="933450"/>
          </a:xfrm>
          <a:prstGeom prst="rect">
            <a:avLst/>
          </a:prstGeom>
        </p:spPr>
      </p:pic>
      <p:pic>
        <p:nvPicPr>
          <p:cNvPr id="8" name="7 - Εικόνα" descr="RadioButt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886200"/>
            <a:ext cx="2875158" cy="1295400"/>
          </a:xfrm>
          <a:prstGeom prst="rect">
            <a:avLst/>
          </a:prstGeom>
        </p:spPr>
      </p:pic>
      <p:pic>
        <p:nvPicPr>
          <p:cNvPr id="11" name="10 - Εικόνα" descr="cmODEL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1" y="2209800"/>
            <a:ext cx="3093396" cy="457200"/>
          </a:xfrm>
          <a:prstGeom prst="rect">
            <a:avLst/>
          </a:prstGeom>
        </p:spPr>
      </p:pic>
      <p:pic>
        <p:nvPicPr>
          <p:cNvPr id="12" name="11 - Εικόνα" descr="CheckBox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3962400"/>
            <a:ext cx="2386608" cy="1447800"/>
          </a:xfrm>
          <a:prstGeom prst="rect">
            <a:avLst/>
          </a:prstGeom>
        </p:spPr>
      </p:pic>
      <p:sp>
        <p:nvSpPr>
          <p:cNvPr id="19" name="1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3" name="12 - Εικόνα" descr="stepInpu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9" y="5861344"/>
            <a:ext cx="3286148" cy="853803"/>
          </a:xfrm>
          <a:prstGeom prst="rect">
            <a:avLst/>
          </a:prstGeom>
        </p:spPr>
      </p:pic>
    </p:spTree>
  </p:cSld>
  <p:clrMapOvr>
    <a:masterClrMapping/>
  </p:clrMapOvr>
  <p:transition advTm="6143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81000" y="1371600"/>
            <a:ext cx="8077200" cy="31242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n-US" sz="2000" b="1" dirty="0" smtClean="0"/>
          </a:p>
          <a:p>
            <a:pPr marL="114300" indent="0">
              <a:buNone/>
            </a:pPr>
            <a:r>
              <a:rPr lang="en-US" sz="2000" b="1" dirty="0" smtClean="0"/>
              <a:t>Binding: </a:t>
            </a:r>
            <a:r>
              <a:rPr lang="en-US" sz="2000" dirty="0" smtClean="0"/>
              <a:t> We are using data binding to communicate with the client.</a:t>
            </a:r>
          </a:p>
          <a:p>
            <a:pPr>
              <a:buNone/>
            </a:pPr>
            <a:endParaRPr lang="en-US" sz="18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US" sz="1700" dirty="0" smtClean="0">
                <a:latin typeface="Courier New"/>
              </a:rPr>
              <a:t>&lt;</a:t>
            </a:r>
            <a:r>
              <a:rPr lang="en-US" sz="1700" dirty="0" err="1" smtClean="0">
                <a:latin typeface="Courier New"/>
              </a:rPr>
              <a:t>RadioButtonGroup</a:t>
            </a:r>
            <a:r>
              <a:rPr lang="en-US" sz="1700" dirty="0" smtClean="0">
                <a:latin typeface="Courier New"/>
              </a:rPr>
              <a:t> </a:t>
            </a:r>
            <a:r>
              <a:rPr lang="en-US" sz="1700" dirty="0" err="1" smtClean="0">
                <a:solidFill>
                  <a:srgbClr val="FF0000"/>
                </a:solidFill>
                <a:latin typeface="Courier New"/>
              </a:rPr>
              <a:t>selectedIndex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700" b="1" dirty="0" smtClean="0">
                <a:solidFill>
                  <a:srgbClr val="8000FF"/>
                </a:solidFill>
                <a:latin typeface="Courier New"/>
              </a:rPr>
              <a:t>"{/</a:t>
            </a:r>
            <a:r>
              <a:rPr lang="en-US" sz="1700" b="1" dirty="0" err="1" smtClean="0">
                <a:solidFill>
                  <a:srgbClr val="8000FF"/>
                </a:solidFill>
                <a:latin typeface="Courier New"/>
              </a:rPr>
              <a:t>fOperation</a:t>
            </a:r>
            <a:r>
              <a:rPr lang="en-US" sz="1700" b="1" dirty="0" smtClean="0">
                <a:solidFill>
                  <a:srgbClr val="8000FF"/>
                </a:solidFill>
                <a:latin typeface="Courier New"/>
              </a:rPr>
              <a:t>}"</a:t>
            </a:r>
            <a:r>
              <a:rPr lang="en-US" sz="1700" dirty="0" smtClean="0">
                <a:solidFill>
                  <a:srgbClr val="0000FF"/>
                </a:solidFill>
                <a:latin typeface="Courier New"/>
              </a:rPr>
              <a:t>&gt;</a:t>
            </a:r>
          </a:p>
          <a:p>
            <a:pPr marL="688975" indent="-288925">
              <a:buNone/>
            </a:pPr>
            <a:r>
              <a:rPr lang="en-US" sz="1700" dirty="0" smtClean="0">
                <a:latin typeface="Courier New"/>
              </a:rPr>
              <a:t>//the selected value from the </a:t>
            </a:r>
            <a:r>
              <a:rPr lang="en-US" sz="1700" dirty="0" err="1" smtClean="0">
                <a:latin typeface="Courier New"/>
              </a:rPr>
              <a:t>RadioButtonGroup</a:t>
            </a:r>
            <a:r>
              <a:rPr lang="en-US" sz="1700" dirty="0" smtClean="0">
                <a:latin typeface="Courier New"/>
              </a:rPr>
              <a:t> is stored in </a:t>
            </a:r>
            <a:r>
              <a:rPr lang="en-US" sz="1700" dirty="0" err="1" smtClean="0">
                <a:latin typeface="Courier New"/>
              </a:rPr>
              <a:t>fOperation</a:t>
            </a:r>
            <a:endParaRPr lang="en-US" sz="1700" dirty="0" smtClean="0">
              <a:latin typeface="Courier New"/>
            </a:endParaRPr>
          </a:p>
          <a:p>
            <a:pPr marL="688975" indent="-288925">
              <a:buNone/>
            </a:pPr>
            <a:endParaRPr lang="en-US" sz="1700" dirty="0" smtClean="0"/>
          </a:p>
          <a:p>
            <a:pPr marL="114300" indent="0">
              <a:buNone/>
            </a:pPr>
            <a:endParaRPr lang="en-US" sz="2000" dirty="0" smtClean="0"/>
          </a:p>
          <a:p>
            <a:pPr marL="114300" indent="0">
              <a:buNone/>
            </a:pPr>
            <a:endParaRPr lang="en-US" sz="1600" dirty="0" smtClean="0"/>
          </a:p>
          <a:p>
            <a:pPr marL="1085850" indent="-1003300">
              <a:buNone/>
            </a:pPr>
            <a:endParaRPr lang="en-US" sz="2000" b="1" dirty="0" smtClean="0"/>
          </a:p>
          <a:p>
            <a:pPr marL="1085850" indent="-1003300">
              <a:buNone/>
            </a:pPr>
            <a:endParaRPr lang="en-US" sz="2000" b="1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Fit Panel Layout (4/4)</a:t>
            </a:r>
            <a:endParaRPr lang="en-US" dirty="0"/>
          </a:p>
        </p:txBody>
      </p:sp>
      <p:sp>
        <p:nvSpPr>
          <p:cNvPr id="5" name="4 - Ορθογώνιο"/>
          <p:cNvSpPr/>
          <p:nvPr/>
        </p:nvSpPr>
        <p:spPr>
          <a:xfrm>
            <a:off x="357158" y="4114804"/>
            <a:ext cx="857256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700" dirty="0" err="1" smtClean="0">
                <a:solidFill>
                  <a:srgbClr val="0000FF"/>
                </a:solidFill>
                <a:latin typeface="Courier New"/>
              </a:rPr>
              <a:t>CheckBox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dirty="0" smtClean="0">
                <a:solidFill>
                  <a:srgbClr val="FF0000"/>
                </a:solidFill>
                <a:latin typeface="Courier New"/>
              </a:rPr>
              <a:t>text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700" b="1" dirty="0" smtClean="0">
                <a:solidFill>
                  <a:srgbClr val="8000FF"/>
                </a:solidFill>
                <a:latin typeface="Courier New"/>
              </a:rPr>
              <a:t>“Empty bins, weights=1"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dirty="0" smtClean="0">
                <a:solidFill>
                  <a:srgbClr val="FF0000"/>
                </a:solidFill>
                <a:latin typeface="Courier New"/>
              </a:rPr>
              <a:t>selected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700" b="1" dirty="0" smtClean="0">
                <a:solidFill>
                  <a:srgbClr val="8000FF"/>
                </a:solidFill>
                <a:latin typeface="Courier New"/>
              </a:rPr>
              <a:t>"{/</a:t>
            </a:r>
            <a:r>
              <a:rPr lang="en-US" sz="1700" b="1" dirty="0" err="1" smtClean="0">
                <a:solidFill>
                  <a:srgbClr val="8000FF"/>
                </a:solidFill>
                <a:latin typeface="Courier New"/>
              </a:rPr>
              <a:t>fBins</a:t>
            </a:r>
            <a:r>
              <a:rPr lang="en-US" sz="1700" b="1" dirty="0" smtClean="0">
                <a:solidFill>
                  <a:srgbClr val="8000FF"/>
                </a:solidFill>
                <a:latin typeface="Courier New"/>
              </a:rPr>
              <a:t>}"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/>
            </a:r>
            <a:br>
              <a:rPr lang="en-US" sz="17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700" dirty="0" smtClean="0">
                <a:solidFill>
                  <a:srgbClr val="FF0000"/>
                </a:solidFill>
                <a:latin typeface="Courier New"/>
              </a:rPr>
              <a:t>enabled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700" b="1" dirty="0" smtClean="0">
                <a:solidFill>
                  <a:srgbClr val="8000FF"/>
                </a:solidFill>
                <a:latin typeface="Courier New"/>
              </a:rPr>
              <a:t>"{= ${/</a:t>
            </a:r>
            <a:r>
              <a:rPr lang="en-US" sz="1700" b="1" dirty="0" err="1" smtClean="0">
                <a:solidFill>
                  <a:srgbClr val="8000FF"/>
                </a:solidFill>
                <a:latin typeface="Courier New"/>
              </a:rPr>
              <a:t>fWeights</a:t>
            </a:r>
            <a:r>
              <a:rPr lang="en-US" sz="1700" b="1" dirty="0" smtClean="0">
                <a:solidFill>
                  <a:srgbClr val="8000FF"/>
                </a:solidFill>
                <a:latin typeface="Courier New"/>
              </a:rPr>
              <a:t>} !== true}"</a:t>
            </a:r>
            <a:r>
              <a:rPr lang="en-US" sz="1700" dirty="0" smtClean="0">
                <a:solidFill>
                  <a:srgbClr val="0000FF"/>
                </a:solidFill>
                <a:latin typeface="Courier New"/>
              </a:rPr>
              <a:t>/&gt;</a:t>
            </a:r>
          </a:p>
          <a:p>
            <a:pPr marL="514350" indent="-228600"/>
            <a:r>
              <a:rPr lang="en-US" sz="1700" dirty="0" smtClean="0">
                <a:latin typeface="Courier New"/>
              </a:rPr>
              <a:t>// the checkbox is enabled only if All Weights=1 option is not selected(false)</a:t>
            </a:r>
            <a:endParaRPr lang="en-US" sz="1700" dirty="0"/>
          </a:p>
        </p:txBody>
      </p:sp>
      <p:sp>
        <p:nvSpPr>
          <p:cNvPr id="13" name="1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6 - Εικόνα" descr="binding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5214950"/>
            <a:ext cx="4635136" cy="1214446"/>
          </a:xfrm>
          <a:prstGeom prst="rect">
            <a:avLst/>
          </a:prstGeom>
        </p:spPr>
      </p:pic>
    </p:spTree>
  </p:cSld>
  <p:clrMapOvr>
    <a:masterClrMapping/>
  </p:clrMapOvr>
  <p:transition advTm="6346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1481332"/>
            <a:ext cx="8472518" cy="4525963"/>
          </a:xfrm>
        </p:spPr>
        <p:txBody>
          <a:bodyPr/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dirty="0" smtClean="0"/>
              <a:t>We can copy the initial state of the </a:t>
            </a:r>
            <a:r>
              <a:rPr lang="en-US" dirty="0" err="1" smtClean="0"/>
              <a:t>FitPanel</a:t>
            </a:r>
            <a:r>
              <a:rPr lang="en-US" dirty="0" smtClean="0"/>
              <a:t>,</a:t>
            </a:r>
            <a:r>
              <a:rPr lang="en-US" dirty="0" smtClean="0"/>
              <a:t> store it in a new model, apply it on our main model and update the </a:t>
            </a:r>
            <a:r>
              <a:rPr lang="en-US" dirty="0" err="1" smtClean="0"/>
              <a:t>FitPanel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None/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resetPanel</a:t>
            </a:r>
            <a:r>
              <a:rPr lang="en-US" sz="2000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oEvent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){ 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!</a:t>
            </a:r>
            <a:r>
              <a:rPr lang="en-US" sz="2000" b="1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.copyModel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JSROOT.extend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._data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.copyModel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2000" b="1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.getView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().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getModel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().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updateBindings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(); 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 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}, 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binding</a:t>
            </a:r>
            <a:endParaRPr lang="el-GR" dirty="0"/>
          </a:p>
        </p:txBody>
      </p:sp>
    </p:spTree>
  </p:cSld>
  <p:clrMapOvr>
    <a:masterClrMapping/>
  </p:clrMapOvr>
  <p:transition advTm="6157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85800" y="1447800"/>
            <a:ext cx="7498080" cy="4419600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400" dirty="0" smtClean="0"/>
              <a:t>Structures for most complicated controls </a:t>
            </a:r>
            <a:r>
              <a:rPr lang="el-GR" sz="2400" dirty="0" smtClean="0"/>
              <a:t>(</a:t>
            </a:r>
            <a:r>
              <a:rPr lang="en-US" sz="2400" dirty="0" err="1" smtClean="0"/>
              <a:t>ComboBox</a:t>
            </a:r>
            <a:r>
              <a:rPr lang="en-US" sz="2400" dirty="0" smtClean="0"/>
              <a:t>) for implement the controls to ROOT</a:t>
            </a:r>
          </a:p>
          <a:p>
            <a:pPr>
              <a:buNone/>
            </a:pPr>
            <a:endParaRPr lang="en-US" sz="2000" dirty="0" smtClean="0">
              <a:solidFill>
                <a:srgbClr val="8000FF"/>
              </a:solidFill>
              <a:latin typeface="Courier New"/>
            </a:endParaRPr>
          </a:p>
          <a:p>
            <a:pPr>
              <a:buNone/>
            </a:pPr>
            <a:endParaRPr lang="en-US" sz="2000" dirty="0" smtClean="0">
              <a:solidFill>
                <a:srgbClr val="8000FF"/>
              </a:solidFill>
              <a:latin typeface="Courier New"/>
            </a:endParaRPr>
          </a:p>
          <a:p>
            <a:pPr>
              <a:buNone/>
            </a:pPr>
            <a:r>
              <a:rPr lang="en-US" sz="2000" dirty="0" err="1" smtClean="0">
                <a:solidFill>
                  <a:srgbClr val="8000FF"/>
                </a:solidFill>
                <a:latin typeface="Courier New"/>
              </a:rPr>
              <a:t>struct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	std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string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fId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	std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string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fSet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()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urier New"/>
              </a:rPr>
              <a:t>default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;</a:t>
            </a:r>
            <a:endParaRPr lang="en-US" sz="2000" b="1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2000" dirty="0" smtClean="0">
                <a:solidFill>
                  <a:srgbClr val="8000FF"/>
                </a:solidFill>
                <a:latin typeface="Courier New"/>
              </a:rPr>
              <a:t>const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std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string 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&amp;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id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smtClean="0">
                <a:solidFill>
                  <a:srgbClr val="8000FF"/>
                </a:solidFill>
                <a:latin typeface="Courier New"/>
              </a:rPr>
              <a:t>const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	std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string 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&amp;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set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)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: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fId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id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),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fSet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set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)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{}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0080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en-US" sz="18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Side in C++ (1/3)</a:t>
            </a:r>
            <a:endParaRPr lang="en-US" dirty="0"/>
          </a:p>
        </p:txBody>
      </p:sp>
      <p:sp>
        <p:nvSpPr>
          <p:cNvPr id="13" name="1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 advTm="4161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85800" y="1371600"/>
            <a:ext cx="7467600" cy="4876800"/>
          </a:xfrm>
        </p:spPr>
        <p:txBody>
          <a:bodyPr>
            <a:normAutofit fontScale="55000" lnSpcReduction="20000"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4400" dirty="0" err="1" smtClean="0"/>
              <a:t>FitPanelModel</a:t>
            </a:r>
            <a:r>
              <a:rPr lang="en-US" sz="4400" dirty="0" smtClean="0"/>
              <a:t> Structure with the definition of all types</a:t>
            </a:r>
          </a:p>
          <a:p>
            <a:pPr>
              <a:buNone/>
            </a:pPr>
            <a:endParaRPr lang="en-US" sz="2000" dirty="0" smtClean="0">
              <a:solidFill>
                <a:srgbClr val="8000FF"/>
              </a:solidFill>
              <a:latin typeface="Courier New"/>
            </a:endParaRPr>
          </a:p>
          <a:p>
            <a:pPr>
              <a:buNone/>
            </a:pPr>
            <a:endParaRPr lang="en-US" sz="1800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endParaRPr lang="en-US" sz="3800" dirty="0" smtClean="0">
              <a:solidFill>
                <a:srgbClr val="8000FF"/>
              </a:solidFill>
              <a:latin typeface="Courier New"/>
            </a:endParaRPr>
          </a:p>
          <a:p>
            <a:pPr>
              <a:buNone/>
            </a:pPr>
            <a:r>
              <a:rPr lang="en-US" sz="3800" dirty="0" err="1" smtClean="0">
                <a:solidFill>
                  <a:srgbClr val="8000FF"/>
                </a:solidFill>
                <a:latin typeface="Courier New"/>
              </a:rPr>
              <a:t>struct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3800" dirty="0" err="1" smtClean="0">
                <a:solidFill>
                  <a:srgbClr val="000000"/>
                </a:solidFill>
                <a:latin typeface="Courier New"/>
              </a:rPr>
              <a:t>FitPanelModel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	std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vector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&lt;</a:t>
            </a:r>
            <a:r>
              <a:rPr lang="en-US" sz="38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&gt;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3800" dirty="0" err="1" smtClean="0">
                <a:solidFill>
                  <a:srgbClr val="000000"/>
                </a:solidFill>
                <a:latin typeface="Courier New"/>
              </a:rPr>
              <a:t>fDataSet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	std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string </a:t>
            </a:r>
            <a:r>
              <a:rPr lang="en-US" sz="3800" dirty="0" err="1" smtClean="0">
                <a:solidFill>
                  <a:srgbClr val="000000"/>
                </a:solidFill>
                <a:latin typeface="Courier New"/>
              </a:rPr>
              <a:t>fSelectDataId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3800" dirty="0" smtClean="0">
                <a:solidFill>
                  <a:srgbClr val="8000FF"/>
                </a:solidFill>
                <a:latin typeface="Courier New"/>
              </a:rPr>
              <a:t>	float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3800" dirty="0" err="1" smtClean="0">
                <a:solidFill>
                  <a:srgbClr val="000000"/>
                </a:solidFill>
                <a:latin typeface="Courier New"/>
              </a:rPr>
              <a:t>fMinRange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3800" dirty="0" smtClean="0">
                <a:solidFill>
                  <a:srgbClr val="FF8000"/>
                </a:solidFill>
                <a:latin typeface="Courier New"/>
              </a:rPr>
              <a:t>0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};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3800" dirty="0" smtClean="0">
                <a:solidFill>
                  <a:srgbClr val="8000FF"/>
                </a:solidFill>
                <a:latin typeface="Courier New"/>
              </a:rPr>
              <a:t>	</a:t>
            </a:r>
            <a:r>
              <a:rPr lang="en-US" sz="3800" dirty="0" err="1" smtClean="0">
                <a:solidFill>
                  <a:srgbClr val="8000FF"/>
                </a:solidFill>
                <a:latin typeface="Courier New"/>
              </a:rPr>
              <a:t>bool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3800" dirty="0" err="1" smtClean="0">
                <a:solidFill>
                  <a:srgbClr val="000000"/>
                </a:solidFill>
                <a:latin typeface="Courier New"/>
              </a:rPr>
              <a:t>fLinear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3800" b="1" dirty="0" smtClean="0">
                <a:solidFill>
                  <a:srgbClr val="0000FF"/>
                </a:solidFill>
                <a:latin typeface="Courier New"/>
              </a:rPr>
              <a:t>false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};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3800" dirty="0" smtClean="0">
                <a:solidFill>
                  <a:srgbClr val="8000FF"/>
                </a:solidFill>
                <a:latin typeface="Courier New"/>
              </a:rPr>
              <a:t>	</a:t>
            </a:r>
            <a:r>
              <a:rPr lang="en-US" sz="3800" dirty="0" err="1" smtClean="0">
                <a:solidFill>
                  <a:srgbClr val="8000FF"/>
                </a:solidFill>
                <a:latin typeface="Courier New"/>
              </a:rPr>
              <a:t>int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3800" dirty="0" err="1" smtClean="0">
                <a:solidFill>
                  <a:srgbClr val="000000"/>
                </a:solidFill>
                <a:latin typeface="Courier New"/>
              </a:rPr>
              <a:t>fLibrary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3800" dirty="0" smtClean="0">
                <a:solidFill>
                  <a:srgbClr val="FF8000"/>
                </a:solidFill>
                <a:latin typeface="Courier New"/>
              </a:rPr>
              <a:t>0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};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3800" dirty="0" smtClean="0">
                <a:solidFill>
                  <a:srgbClr val="8000FF"/>
                </a:solidFill>
                <a:latin typeface="Courier New"/>
              </a:rPr>
              <a:t>	</a:t>
            </a:r>
            <a:r>
              <a:rPr lang="en-US" sz="3800" dirty="0" err="1" smtClean="0">
                <a:solidFill>
                  <a:srgbClr val="8000FF"/>
                </a:solidFill>
                <a:latin typeface="Courier New"/>
              </a:rPr>
              <a:t>bool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3800" dirty="0" err="1" smtClean="0">
                <a:solidFill>
                  <a:srgbClr val="000000"/>
                </a:solidFill>
                <a:latin typeface="Courier New"/>
              </a:rPr>
              <a:t>fBestErrors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3800" b="1" dirty="0" smtClean="0">
                <a:solidFill>
                  <a:srgbClr val="0000FF"/>
                </a:solidFill>
                <a:latin typeface="Courier New"/>
              </a:rPr>
              <a:t>false</a:t>
            </a: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};</a:t>
            </a:r>
            <a:r>
              <a:rPr lang="en-US" sz="3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3800" b="1" dirty="0" smtClean="0">
                <a:solidFill>
                  <a:srgbClr val="000080"/>
                </a:solidFill>
                <a:latin typeface="Courier New"/>
              </a:rPr>
              <a:t>};</a:t>
            </a:r>
            <a:endParaRPr lang="en-US" sz="3800" dirty="0" smtClean="0"/>
          </a:p>
          <a:p>
            <a:pPr>
              <a:buNone/>
            </a:pPr>
            <a:endParaRPr lang="en-US" sz="38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Side in C++ (2/3)</a:t>
            </a:r>
            <a:endParaRPr lang="en-US" dirty="0"/>
          </a:p>
        </p:txBody>
      </p:sp>
      <p:sp>
        <p:nvSpPr>
          <p:cNvPr id="10" name="9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 advTm="1953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Θέση περιεχομένου"/>
          <p:cNvSpPr>
            <a:spLocks noGrp="1"/>
          </p:cNvSpPr>
          <p:nvPr>
            <p:ph idx="1"/>
          </p:nvPr>
        </p:nvSpPr>
        <p:spPr>
          <a:xfrm>
            <a:off x="762000" y="1447800"/>
            <a:ext cx="8171688" cy="4495800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l-GR" sz="2000" dirty="0" smtClean="0"/>
              <a:t> </a:t>
            </a:r>
            <a:r>
              <a:rPr lang="en-US" sz="2000" dirty="0" smtClean="0"/>
              <a:t>We give values to the parameters in our model follow the structure we have defined before.</a:t>
            </a:r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FitPanelModel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model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;</a:t>
            </a:r>
            <a:br>
              <a:rPr lang="en-US" sz="1700" b="1" dirty="0" smtClean="0">
                <a:solidFill>
                  <a:srgbClr val="000080"/>
                </a:solidFill>
                <a:latin typeface="Courier New"/>
              </a:rPr>
            </a:b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marL="114300" indent="-28575">
              <a:buNone/>
            </a:pPr>
            <a:r>
              <a:rPr lang="en-US" sz="1700" dirty="0" smtClean="0">
                <a:solidFill>
                  <a:srgbClr val="008000"/>
                </a:solidFill>
                <a:latin typeface="Courier New"/>
              </a:rPr>
              <a:t>//</a:t>
            </a:r>
            <a:r>
              <a:rPr lang="en-US" sz="1700" dirty="0" err="1" smtClean="0">
                <a:solidFill>
                  <a:srgbClr val="008000"/>
                </a:solidFill>
                <a:latin typeface="Courier New"/>
              </a:rPr>
              <a:t>ComboBox</a:t>
            </a:r>
            <a:r>
              <a:rPr lang="en-US" sz="1700" dirty="0" smtClean="0">
                <a:solidFill>
                  <a:srgbClr val="008000"/>
                </a:solidFill>
                <a:latin typeface="Courier New"/>
              </a:rPr>
              <a:t> for Data Set 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fDataSet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push_back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700" dirty="0" smtClean="0">
                <a:solidFill>
                  <a:srgbClr val="808080"/>
                </a:solidFill>
                <a:latin typeface="Courier New"/>
              </a:rPr>
              <a:t>"1"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dirty="0" smtClean="0">
                <a:solidFill>
                  <a:srgbClr val="808080"/>
                </a:solidFill>
                <a:latin typeface="Courier New"/>
              </a:rPr>
              <a:t>"No Selection"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));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fDataSet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push_back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700" dirty="0" smtClean="0">
                <a:solidFill>
                  <a:srgbClr val="808080"/>
                </a:solidFill>
                <a:latin typeface="Courier New"/>
              </a:rPr>
              <a:t>"2"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dirty="0" smtClean="0">
                <a:solidFill>
                  <a:srgbClr val="808080"/>
                </a:solidFill>
                <a:latin typeface="Courier New"/>
              </a:rPr>
              <a:t>"TH1F::</a:t>
            </a:r>
            <a:r>
              <a:rPr lang="en-US" sz="1700" dirty="0" err="1" smtClean="0">
                <a:solidFill>
                  <a:srgbClr val="808080"/>
                </a:solidFill>
                <a:latin typeface="Courier New"/>
              </a:rPr>
              <a:t>hpx</a:t>
            </a:r>
            <a:r>
              <a:rPr lang="en-US" sz="17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));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fDataSet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push_back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700" dirty="0" smtClean="0">
                <a:solidFill>
                  <a:srgbClr val="808080"/>
                </a:solidFill>
                <a:latin typeface="Courier New"/>
              </a:rPr>
              <a:t>"3"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dirty="0" smtClean="0">
                <a:solidFill>
                  <a:srgbClr val="808080"/>
                </a:solidFill>
                <a:latin typeface="Courier New"/>
              </a:rPr>
              <a:t>"TH2F::</a:t>
            </a:r>
            <a:r>
              <a:rPr lang="en-US" sz="1700" dirty="0" err="1" smtClean="0">
                <a:solidFill>
                  <a:srgbClr val="808080"/>
                </a:solidFill>
                <a:latin typeface="Courier New"/>
              </a:rPr>
              <a:t>hpxhpy</a:t>
            </a:r>
            <a:r>
              <a:rPr lang="en-US" sz="17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));</a:t>
            </a:r>
            <a:br>
              <a:rPr lang="en-US" sz="1700" b="1" dirty="0" smtClean="0">
                <a:solidFill>
                  <a:srgbClr val="000080"/>
                </a:solidFill>
                <a:latin typeface="Courier New"/>
              </a:rPr>
            </a:br>
            <a:endParaRPr lang="en-US" sz="1700" b="1" dirty="0" smtClean="0">
              <a:solidFill>
                <a:srgbClr val="000080"/>
              </a:solidFill>
              <a:latin typeface="Courier New"/>
            </a:endParaRPr>
          </a:p>
          <a:p>
            <a:pPr marL="114300" indent="-28575">
              <a:buNone/>
            </a:pP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fSelectDataId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dirty="0" smtClean="0">
                <a:solidFill>
                  <a:srgbClr val="808080"/>
                </a:solidFill>
                <a:latin typeface="Courier New"/>
              </a:rPr>
              <a:t>"2"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7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fMinRange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-</a:t>
            </a:r>
            <a:r>
              <a:rPr lang="en-US" sz="1700" dirty="0" smtClean="0">
                <a:solidFill>
                  <a:srgbClr val="FF8000"/>
                </a:solidFill>
                <a:latin typeface="Courier New"/>
              </a:rPr>
              <a:t>4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7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fLinear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b="1" dirty="0" smtClean="0">
                <a:solidFill>
                  <a:srgbClr val="0000FF"/>
                </a:solidFill>
                <a:latin typeface="Courier New"/>
              </a:rPr>
              <a:t>true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7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fLibrary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dirty="0" smtClean="0">
                <a:solidFill>
                  <a:srgbClr val="FF8000"/>
                </a:solidFill>
                <a:latin typeface="Courier New"/>
              </a:rPr>
              <a:t>0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7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fBestErrors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b="1" dirty="0" smtClean="0">
                <a:solidFill>
                  <a:srgbClr val="0000FF"/>
                </a:solidFill>
                <a:latin typeface="Courier New"/>
              </a:rPr>
              <a:t>false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;</a:t>
            </a:r>
            <a:endParaRPr lang="en-US" sz="17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/>
          </a:p>
        </p:txBody>
      </p:sp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Side in C++ (3/3)</a:t>
            </a:r>
            <a:endParaRPr lang="en-US" dirty="0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 advTm="38563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85720" y="1676400"/>
            <a:ext cx="8715436" cy="3895740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 smtClean="0"/>
              <a:t>The communication between the server side and the client side 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000" dirty="0" smtClean="0"/>
          </a:p>
          <a:p>
            <a:pPr>
              <a:buNone/>
            </a:pP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TString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json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TBufferJSON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ConvertToJSON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(&amp;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endParaRPr lang="el-GR" sz="1900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l-GR" sz="19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gROOT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GetClass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9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900" dirty="0" err="1" smtClean="0">
                <a:solidFill>
                  <a:srgbClr val="808080"/>
                </a:solidFill>
                <a:latin typeface="Courier New"/>
              </a:rPr>
              <a:t>FitPanelModel</a:t>
            </a:r>
            <a:r>
              <a:rPr lang="en-US" sz="19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));</a:t>
            </a:r>
            <a:endParaRPr lang="el-GR" sz="1900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fWindow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Send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fConnId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std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string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900" dirty="0" smtClean="0">
                <a:solidFill>
                  <a:srgbClr val="808080"/>
                </a:solidFill>
                <a:latin typeface="Courier New"/>
              </a:rPr>
              <a:t>"MODEL:"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)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+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json</a:t>
            </a:r>
            <a:r>
              <a:rPr lang="en-US" sz="19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Data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());</a:t>
            </a:r>
            <a:endParaRPr lang="en-US" sz="19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TBufferJSON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ConvertsToJSON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→</a:t>
            </a:r>
            <a:r>
              <a:rPr lang="en-US" sz="1900" dirty="0" smtClean="0"/>
              <a:t> </a:t>
            </a:r>
            <a:r>
              <a:rPr lang="en-US" sz="1800" dirty="0" smtClean="0"/>
              <a:t>converts an object to JSON </a:t>
            </a:r>
            <a:r>
              <a:rPr lang="en-US" sz="1800" dirty="0" smtClean="0"/>
              <a:t>string</a:t>
            </a:r>
            <a:endParaRPr lang="en-US" sz="18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Communication between C++ and JavaScript</a:t>
            </a:r>
            <a:endParaRPr lang="en-US" dirty="0"/>
          </a:p>
        </p:txBody>
      </p:sp>
      <p:sp>
        <p:nvSpPr>
          <p:cNvPr id="11" name="1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19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36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785786" y="1524000"/>
            <a:ext cx="7824814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900" dirty="0" smtClean="0"/>
          </a:p>
          <a:p>
            <a:pPr marL="0" indent="0">
              <a:buNone/>
            </a:pPr>
            <a:r>
              <a:rPr lang="en-US" sz="2800" dirty="0" smtClean="0"/>
              <a:t>What we want from the new version to be:</a:t>
            </a:r>
          </a:p>
          <a:p>
            <a:pPr marL="0" indent="0">
              <a:buNone/>
            </a:pPr>
            <a:endParaRPr lang="en-US" sz="1900" dirty="0" smtClean="0"/>
          </a:p>
          <a:p>
            <a:pPr marL="0" indent="0">
              <a:buClr>
                <a:schemeClr val="accent1">
                  <a:lumMod val="50000"/>
                </a:schemeClr>
              </a:buClr>
            </a:pPr>
            <a:r>
              <a:rPr lang="en-US" sz="2400" dirty="0" smtClean="0"/>
              <a:t> </a:t>
            </a:r>
            <a:r>
              <a:rPr lang="en-US" sz="2800" dirty="0" smtClean="0"/>
              <a:t>Client/Server program</a:t>
            </a:r>
          </a:p>
          <a:p>
            <a:pPr marL="256032" lvl="1" indent="0">
              <a:buClr>
                <a:schemeClr val="accent1">
                  <a:lumMod val="50000"/>
                </a:schemeClr>
              </a:buClr>
            </a:pPr>
            <a:r>
              <a:rPr lang="en-US" sz="2400" dirty="0" smtClean="0"/>
              <a:t>Web based application</a:t>
            </a:r>
          </a:p>
          <a:p>
            <a:pPr marL="256032" lvl="1" indent="0">
              <a:buClr>
                <a:schemeClr val="accent1">
                  <a:lumMod val="50000"/>
                </a:schemeClr>
              </a:buClr>
            </a:pPr>
            <a:r>
              <a:rPr lang="en-US" sz="2400" dirty="0" smtClean="0"/>
              <a:t>Run directly in a browser</a:t>
            </a:r>
          </a:p>
          <a:p>
            <a:pPr marL="256032" lvl="1" indent="0">
              <a:buClr>
                <a:schemeClr val="accent1">
                  <a:lumMod val="50000"/>
                </a:schemeClr>
              </a:buClr>
              <a:buNone/>
            </a:pPr>
            <a:endParaRPr lang="en-US" sz="2400" dirty="0" smtClean="0"/>
          </a:p>
          <a:p>
            <a:pPr marL="0" indent="0">
              <a:buClr>
                <a:schemeClr val="accent1">
                  <a:lumMod val="50000"/>
                </a:schemeClr>
              </a:buClr>
            </a:pPr>
            <a:r>
              <a:rPr lang="en-US" sz="2800" dirty="0" smtClean="0"/>
              <a:t> Modern and user friendly </a:t>
            </a:r>
          </a:p>
          <a:p>
            <a:pPr marL="0" indent="0">
              <a:buClr>
                <a:schemeClr val="accent1">
                  <a:lumMod val="50000"/>
                </a:schemeClr>
              </a:buClr>
            </a:pPr>
            <a:endParaRPr lang="en-US" sz="2800" dirty="0" smtClean="0"/>
          </a:p>
          <a:p>
            <a:pPr marL="0" indent="0">
              <a:buClr>
                <a:schemeClr val="accent1">
                  <a:lumMod val="50000"/>
                </a:schemeClr>
              </a:buClr>
            </a:pPr>
            <a:r>
              <a:rPr lang="en-US" sz="2800" dirty="0" smtClean="0"/>
              <a:t>Responsive layout</a:t>
            </a:r>
          </a:p>
          <a:p>
            <a:pPr marL="0" indent="0" algn="ctr">
              <a:buClr>
                <a:schemeClr val="accent1">
                  <a:lumMod val="50000"/>
                </a:schemeClr>
              </a:buClr>
              <a:buNone/>
            </a:pPr>
            <a:endParaRPr lang="en-US" sz="1900" dirty="0" smtClean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Objectives of the new version</a:t>
            </a:r>
            <a:endParaRPr lang="en-US" dirty="0"/>
          </a:p>
        </p:txBody>
      </p:sp>
      <p:sp>
        <p:nvSpPr>
          <p:cNvPr id="11" name="1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 advTm="35484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Function for the communication with the server, </a:t>
            </a:r>
            <a:r>
              <a:rPr lang="en-US" sz="2000" dirty="0" err="1" smtClean="0"/>
              <a:t>OnWebSocketMessage</a:t>
            </a: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Side on JavaScript </a:t>
            </a:r>
            <a:endParaRPr lang="en-US" dirty="0"/>
          </a:p>
        </p:txBody>
      </p:sp>
      <p:sp>
        <p:nvSpPr>
          <p:cNvPr id="5" name="4 - Ορθογώνιο"/>
          <p:cNvSpPr/>
          <p:nvPr/>
        </p:nvSpPr>
        <p:spPr>
          <a:xfrm>
            <a:off x="914400" y="2514602"/>
            <a:ext cx="7620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342900"/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OnWebsocketMsg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: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Courier New"/>
              </a:rPr>
              <a:t>function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handle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msg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){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Courier New"/>
              </a:rPr>
              <a:t>if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msg</a:t>
            </a:r>
            <a:r>
              <a:rPr lang="en-US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startsWith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dirty="0" smtClean="0">
                <a:solidFill>
                  <a:srgbClr val="808080"/>
                </a:solidFill>
                <a:latin typeface="Courier New"/>
              </a:rPr>
              <a:t>"MODEL:"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)){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latin typeface="Courier New"/>
              </a:rPr>
              <a:t>	</a:t>
            </a:r>
            <a:r>
              <a:rPr lang="en-US" b="1" dirty="0" err="1" smtClean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json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msg</a:t>
            </a:r>
            <a:r>
              <a:rPr lang="en-US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substr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dirty="0" smtClean="0">
                <a:solidFill>
                  <a:srgbClr val="FF8000"/>
                </a:solidFill>
                <a:latin typeface="Courier New"/>
              </a:rPr>
              <a:t>6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);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latin typeface="Courier New"/>
              </a:rPr>
              <a:t>	</a:t>
            </a:r>
            <a:r>
              <a:rPr lang="en-US" b="1" dirty="0" err="1" smtClean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data 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JSROOT</a:t>
            </a:r>
            <a:r>
              <a:rPr lang="en-US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parse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json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);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Courier New"/>
            </a:endParaRPr>
          </a:p>
          <a:p>
            <a:pPr lvl="1"/>
            <a:r>
              <a:rPr lang="en-US" b="1" dirty="0" smtClean="0">
                <a:solidFill>
                  <a:srgbClr val="0000FF"/>
                </a:solidFill>
                <a:latin typeface="Courier New"/>
              </a:rPr>
              <a:t>if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data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)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latin typeface="Courier New"/>
              </a:rPr>
              <a:t>	</a:t>
            </a:r>
            <a:r>
              <a:rPr lang="en-US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getView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setModel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b="1" dirty="0" smtClean="0">
                <a:solidFill>
                  <a:srgbClr val="0000FF"/>
                </a:solidFill>
                <a:latin typeface="Courier New"/>
              </a:rPr>
              <a:t>new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JSONModel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data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));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	</a:t>
            </a:r>
            <a:r>
              <a:rPr lang="en-US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_data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data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}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/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}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latin typeface="Courier New"/>
              </a:rPr>
              <a:t>else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}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 indent="-342900"/>
            <a:r>
              <a:rPr lang="en-US" b="1" dirty="0" smtClean="0">
                <a:solidFill>
                  <a:srgbClr val="000080"/>
                </a:solidFill>
                <a:latin typeface="Courier New"/>
              </a:rPr>
              <a:t>},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endParaRPr lang="en-US" dirty="0"/>
          </a:p>
        </p:txBody>
      </p:sp>
      <p:sp>
        <p:nvSpPr>
          <p:cNvPr id="12" name="1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ransition advTm="51843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334000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400" dirty="0" smtClean="0"/>
              <a:t>Button on the layout</a:t>
            </a:r>
          </a:p>
          <a:p>
            <a:pPr>
              <a:buNone/>
            </a:pP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doFit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: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b="1" dirty="0" smtClean="0">
                <a:solidFill>
                  <a:srgbClr val="0000FF"/>
                </a:solidFill>
                <a:latin typeface="Courier New"/>
              </a:rPr>
              <a:t>function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{</a:t>
            </a:r>
          </a:p>
          <a:p>
            <a:pPr>
              <a:buNone/>
            </a:pP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500" b="1" dirty="0" err="1" smtClean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data 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getView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getModel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getData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();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500" dirty="0" smtClean="0">
                <a:solidFill>
                  <a:srgbClr val="008000"/>
                </a:solidFill>
                <a:latin typeface="Courier New"/>
              </a:rPr>
              <a:t>//We get the value from the </a:t>
            </a:r>
            <a:r>
              <a:rPr lang="en-US" sz="1500" dirty="0" err="1" smtClean="0">
                <a:solidFill>
                  <a:srgbClr val="008000"/>
                </a:solidFill>
                <a:latin typeface="Courier New"/>
              </a:rPr>
              <a:t>ComboBox</a:t>
            </a:r>
            <a:r>
              <a:rPr lang="en-US" sz="1500" dirty="0" smtClean="0">
                <a:solidFill>
                  <a:srgbClr val="008000"/>
                </a:solidFill>
                <a:latin typeface="Courier New"/>
              </a:rPr>
              <a:t> for the function and store it </a:t>
            </a:r>
            <a:r>
              <a:rPr lang="en-US" sz="1500" dirty="0" err="1" smtClean="0">
                <a:solidFill>
                  <a:srgbClr val="008000"/>
                </a:solidFill>
                <a:latin typeface="Courier New"/>
              </a:rPr>
              <a:t>func</a:t>
            </a:r>
            <a:r>
              <a:rPr lang="en-US" sz="1500" dirty="0" smtClean="0">
                <a:solidFill>
                  <a:srgbClr val="008000"/>
                </a:solidFill>
                <a:latin typeface="Courier New"/>
              </a:rPr>
              <a:t>. </a:t>
            </a:r>
          </a:p>
          <a:p>
            <a:pPr lvl="1">
              <a:buNone/>
            </a:pPr>
            <a:r>
              <a:rPr lang="en-US" sz="1500" b="1" dirty="0" err="1" smtClean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func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getView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byId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5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500" dirty="0" err="1" smtClean="0">
                <a:solidFill>
                  <a:srgbClr val="808080"/>
                </a:solidFill>
                <a:latin typeface="Courier New"/>
              </a:rPr>
              <a:t>TypeXY</a:t>
            </a:r>
            <a:r>
              <a:rPr lang="en-US" sz="15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).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getValue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();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500" dirty="0" smtClean="0">
                <a:solidFill>
                  <a:srgbClr val="008000"/>
                </a:solidFill>
                <a:latin typeface="Courier New"/>
              </a:rPr>
              <a:t>//We pass the value from </a:t>
            </a:r>
            <a:r>
              <a:rPr lang="en-US" sz="1500" dirty="0" err="1" smtClean="0">
                <a:solidFill>
                  <a:srgbClr val="008000"/>
                </a:solidFill>
                <a:latin typeface="Courier New"/>
              </a:rPr>
              <a:t>func</a:t>
            </a:r>
            <a:r>
              <a:rPr lang="en-US" sz="1500" dirty="0" smtClean="0">
                <a:solidFill>
                  <a:srgbClr val="008000"/>
                </a:solidFill>
                <a:latin typeface="Courier New"/>
              </a:rPr>
              <a:t> (JavaScript Side) to </a:t>
            </a:r>
            <a:r>
              <a:rPr lang="en-US" sz="1500" dirty="0" err="1" smtClean="0">
                <a:solidFill>
                  <a:srgbClr val="008000"/>
                </a:solidFill>
                <a:latin typeface="Courier New"/>
              </a:rPr>
              <a:t>fRealFunc</a:t>
            </a:r>
            <a:r>
              <a:rPr lang="en-US" sz="1500" dirty="0" smtClean="0">
                <a:solidFill>
                  <a:srgbClr val="008000"/>
                </a:solidFill>
                <a:latin typeface="Courier New"/>
              </a:rPr>
              <a:t>(C++ Side). </a:t>
            </a:r>
          </a:p>
          <a:p>
            <a:pPr lvl="1">
              <a:buNone/>
            </a:pP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data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fRealFunc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func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;</a:t>
            </a:r>
          </a:p>
          <a:p>
            <a:pPr lvl="1">
              <a:buNone/>
            </a:pP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500" b="1" dirty="0" err="1" smtClean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range 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getView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byId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500" dirty="0" smtClean="0">
                <a:solidFill>
                  <a:srgbClr val="808080"/>
                </a:solidFill>
                <a:latin typeface="Courier New"/>
              </a:rPr>
              <a:t>"Slider"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).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getRange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();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data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fRange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[</a:t>
            </a:r>
            <a:r>
              <a:rPr lang="en-US" sz="1500" dirty="0" smtClean="0">
                <a:solidFill>
                  <a:srgbClr val="FF8000"/>
                </a:solidFill>
                <a:latin typeface="Courier New"/>
              </a:rPr>
              <a:t>0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]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range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[</a:t>
            </a:r>
            <a:r>
              <a:rPr lang="en-US" sz="1500" dirty="0" smtClean="0">
                <a:solidFill>
                  <a:srgbClr val="FF8000"/>
                </a:solidFill>
                <a:latin typeface="Courier New"/>
              </a:rPr>
              <a:t>0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];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data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fRange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[</a:t>
            </a:r>
            <a:r>
              <a:rPr lang="en-US" sz="1500" dirty="0" smtClean="0">
                <a:solidFill>
                  <a:srgbClr val="FF8000"/>
                </a:solidFill>
                <a:latin typeface="Courier New"/>
              </a:rPr>
              <a:t>1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]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range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[</a:t>
            </a:r>
            <a:r>
              <a:rPr lang="en-US" sz="1500" dirty="0" smtClean="0">
                <a:solidFill>
                  <a:srgbClr val="FF8000"/>
                </a:solidFill>
                <a:latin typeface="Courier New"/>
              </a:rPr>
              <a:t>1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];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endParaRPr lang="en-US" sz="1500" dirty="0" smtClean="0">
              <a:solidFill>
                <a:srgbClr val="000000"/>
              </a:solidFill>
              <a:latin typeface="Courier New"/>
            </a:endParaRPr>
          </a:p>
          <a:p>
            <a:pPr lvl="1">
              <a:buNone/>
            </a:pPr>
            <a:r>
              <a:rPr lang="en-US" sz="1500" dirty="0" smtClean="0">
                <a:solidFill>
                  <a:srgbClr val="008000"/>
                </a:solidFill>
                <a:latin typeface="Courier New"/>
              </a:rPr>
              <a:t>//Refresh the model </a:t>
            </a:r>
          </a:p>
          <a:p>
            <a:pPr lvl="1">
              <a:buNone/>
            </a:pPr>
            <a:r>
              <a:rPr lang="en-US" sz="15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getView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getModel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refresh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();</a:t>
            </a:r>
          </a:p>
          <a:p>
            <a:pPr lvl="1">
              <a:buNone/>
            </a:pP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500" b="1" dirty="0" smtClean="0">
                <a:solidFill>
                  <a:srgbClr val="0000FF"/>
                </a:solidFill>
                <a:latin typeface="Courier New"/>
              </a:rPr>
              <a:t>if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5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websocket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)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5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websocket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Send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500" dirty="0" smtClean="0">
                <a:solidFill>
                  <a:srgbClr val="808080"/>
                </a:solidFill>
                <a:latin typeface="Courier New"/>
              </a:rPr>
              <a:t>'</a:t>
            </a:r>
            <a:r>
              <a:rPr lang="en-US" sz="1500" dirty="0" err="1" smtClean="0">
                <a:solidFill>
                  <a:srgbClr val="808080"/>
                </a:solidFill>
                <a:latin typeface="Courier New"/>
              </a:rPr>
              <a:t>DOFIT:'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+</a:t>
            </a:r>
            <a:r>
              <a:rPr lang="en-US" sz="15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5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getView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getModel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</a:rPr>
              <a:t>getJSON</a:t>
            </a: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());</a:t>
            </a:r>
          </a:p>
          <a:p>
            <a:pPr>
              <a:buNone/>
            </a:pPr>
            <a:r>
              <a:rPr lang="en-US" sz="1500" b="1" dirty="0" smtClean="0">
                <a:solidFill>
                  <a:srgbClr val="000080"/>
                </a:solidFill>
                <a:latin typeface="Courier New"/>
              </a:rPr>
              <a:t>},</a:t>
            </a:r>
            <a:endParaRPr lang="en-US" sz="1500" dirty="0" smtClean="0"/>
          </a:p>
          <a:p>
            <a:pPr>
              <a:buNone/>
            </a:pPr>
            <a:endParaRPr lang="en-US" sz="1700" dirty="0" smtClean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 Function on Client Side</a:t>
            </a:r>
            <a:endParaRPr lang="en-US" dirty="0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ransition advTm="34844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We transform the selected values on the right form: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400" dirty="0" smtClean="0"/>
          </a:p>
          <a:p>
            <a:pPr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)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(!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fRealFunc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empty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())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printf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"GOT </a:t>
            </a:r>
            <a:r>
              <a:rPr lang="en-US" sz="1600" dirty="0" err="1" smtClean="0">
                <a:solidFill>
                  <a:srgbClr val="808080"/>
                </a:solidFill>
                <a:latin typeface="Courier New"/>
              </a:rPr>
              <a:t>fRealFunc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: %s\n"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fRealFunc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c_str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());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}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/>
              </a:rPr>
              <a:t>else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fRealFunc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600" dirty="0" err="1" smtClean="0">
                <a:solidFill>
                  <a:srgbClr val="808080"/>
                </a:solidFill>
                <a:latin typeface="Courier New"/>
              </a:rPr>
              <a:t>gaus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printf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"%s\n"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fRealFunc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c_str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());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}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/>
              </a:rPr>
              <a:t>if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fIntegral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){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fOption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"I"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}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/>
              </a:rPr>
              <a:t>else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urier New"/>
              </a:rPr>
              <a:t>if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fBestErrors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){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fOption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"E"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}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/>
              </a:rPr>
              <a:t>else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fOption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""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}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}</a:t>
            </a:r>
          </a:p>
          <a:p>
            <a:pPr lvl="1">
              <a:buNone/>
            </a:pP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}</a:t>
            </a:r>
            <a:endParaRPr lang="en-US" sz="16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 smtClean="0"/>
          </a:p>
        </p:txBody>
      </p:sp>
      <p:sp>
        <p:nvSpPr>
          <p:cNvPr id="12" name="1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Function on C++ (1/2)</a:t>
            </a:r>
            <a:endParaRPr lang="en-US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43272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We assign the edited values to fit function and update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400" dirty="0" smtClean="0"/>
          </a:p>
          <a:p>
            <a:pPr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urier New"/>
              </a:rPr>
              <a:t>if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fHist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)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fHist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Fit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fRealFunc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c_str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(),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fOption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c_str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(),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"*"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fRange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[</a:t>
            </a:r>
            <a:r>
              <a:rPr lang="en-US" sz="1600" dirty="0" smtClean="0">
                <a:solidFill>
                  <a:srgbClr val="FF8000"/>
                </a:solidFill>
                <a:latin typeface="Courier New"/>
              </a:rPr>
              <a:t>0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],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obj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fRange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[</a:t>
            </a:r>
            <a:r>
              <a:rPr lang="en-US" sz="1600" dirty="0" smtClean="0">
                <a:solidFill>
                  <a:srgbClr val="FF8000"/>
                </a:solidFill>
                <a:latin typeface="Courier New"/>
              </a:rPr>
              <a:t>1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]);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lvl="1">
              <a:buNone/>
            </a:pP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gPad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Update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}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}</a:t>
            </a:r>
            <a:endParaRPr lang="en-US" sz="18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 smtClean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Function on C++ (2/2)</a:t>
            </a:r>
            <a:endParaRPr lang="en-US" dirty="0"/>
          </a:p>
        </p:txBody>
      </p:sp>
      <p:sp>
        <p:nvSpPr>
          <p:cNvPr id="11" name="1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3" name="12 - Εικόνα" descr="demo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86200"/>
            <a:ext cx="3429000" cy="2629062"/>
          </a:xfrm>
          <a:prstGeom prst="rect">
            <a:avLst/>
          </a:prstGeom>
        </p:spPr>
      </p:pic>
      <p:pic>
        <p:nvPicPr>
          <p:cNvPr id="14" name="13 - Εικόνα" descr="demo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886200"/>
            <a:ext cx="3429000" cy="262678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86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8000FF"/>
                </a:solidFill>
                <a:latin typeface="Courier New"/>
              </a:rPr>
              <a:t>void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Show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2800" dirty="0" smtClean="0">
                <a:solidFill>
                  <a:srgbClr val="8000FF"/>
                </a:solidFill>
                <a:latin typeface="Courier New"/>
              </a:rPr>
              <a:t>const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std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string 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&amp;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where 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smtClean="0">
                <a:solidFill>
                  <a:srgbClr val="808080"/>
                </a:solidFill>
                <a:latin typeface="Courier New"/>
              </a:rPr>
              <a:t>""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)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fWindow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ROOT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Experimental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TWebWindowsManager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Instance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() -&gt;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CreateWindow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2800" b="1" dirty="0" smtClean="0">
                <a:solidFill>
                  <a:srgbClr val="0000FF"/>
                </a:solidFill>
                <a:latin typeface="Courier New"/>
              </a:rPr>
              <a:t>false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);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endParaRPr lang="en-US" sz="2800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008000"/>
                </a:solidFill>
                <a:latin typeface="Courier New"/>
              </a:rPr>
              <a:t>//defines the OpenUi5 element which will run on client-side</a:t>
            </a:r>
          </a:p>
          <a:p>
            <a:pPr>
              <a:buNone/>
            </a:pP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fWindow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SetPanelName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28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2800" dirty="0" err="1" smtClean="0">
                <a:solidFill>
                  <a:srgbClr val="808080"/>
                </a:solidFill>
                <a:latin typeface="Courier New"/>
              </a:rPr>
              <a:t>localapp.view.SimpleFitPanel</a:t>
            </a:r>
            <a:r>
              <a:rPr lang="en-US" sz="28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);</a:t>
            </a:r>
          </a:p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endParaRPr lang="en-US" sz="2800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008000"/>
                </a:solidFill>
                <a:latin typeface="Courier New"/>
              </a:rPr>
              <a:t>//receive the model via </a:t>
            </a:r>
            <a:r>
              <a:rPr lang="en-US" sz="2600" dirty="0" err="1" smtClean="0">
                <a:solidFill>
                  <a:srgbClr val="008000"/>
                </a:solidFill>
                <a:latin typeface="Courier New"/>
              </a:rPr>
              <a:t>WebSocket</a:t>
            </a:r>
            <a:r>
              <a:rPr lang="en-US" sz="2600" dirty="0" smtClean="0">
                <a:solidFill>
                  <a:srgbClr val="008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fWindow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SetDataCallBack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([</a:t>
            </a:r>
            <a:r>
              <a:rPr lang="en-US" sz="2800" b="1" dirty="0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](</a:t>
            </a:r>
            <a:r>
              <a:rPr lang="en-US" sz="2800" dirty="0" smtClean="0">
                <a:solidFill>
                  <a:srgbClr val="8000FF"/>
                </a:solidFill>
                <a:latin typeface="Courier New"/>
              </a:rPr>
              <a:t>unsigned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connid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smtClean="0">
                <a:solidFill>
                  <a:srgbClr val="8000FF"/>
                </a:solidFill>
                <a:latin typeface="Courier New"/>
              </a:rPr>
              <a:t>const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std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string 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&amp;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arg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)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ProcessData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connid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arg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);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});</a:t>
            </a:r>
          </a:p>
          <a:p>
            <a:pPr>
              <a:buNone/>
            </a:pPr>
            <a:endParaRPr lang="en-US" sz="2800" b="1" dirty="0" smtClean="0">
              <a:solidFill>
                <a:srgbClr val="000080"/>
              </a:solidFill>
              <a:latin typeface="Courier New"/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008000"/>
                </a:solidFill>
                <a:latin typeface="Courier New"/>
              </a:rPr>
              <a:t>//configure predefined geometry</a:t>
            </a:r>
            <a:endParaRPr lang="en-US" sz="2600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fWindow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SetGeometry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2800" dirty="0" smtClean="0">
                <a:solidFill>
                  <a:srgbClr val="FF8000"/>
                </a:solidFill>
                <a:latin typeface="Courier New"/>
              </a:rPr>
              <a:t>450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smtClean="0">
                <a:solidFill>
                  <a:srgbClr val="FF8000"/>
                </a:solidFill>
                <a:latin typeface="Courier New"/>
              </a:rPr>
              <a:t>550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);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smtClean="0">
                <a:solidFill>
                  <a:srgbClr val="008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fWindow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Show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where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);</a:t>
            </a:r>
          </a:p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2600" dirty="0" smtClean="0">
                <a:solidFill>
                  <a:srgbClr val="008000"/>
                </a:solidFill>
                <a:latin typeface="Courier New"/>
              </a:rPr>
              <a:t>//instead showing of window just generate URL, which can be copied into the browser </a:t>
            </a:r>
          </a:p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std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string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url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fWindow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GetUrl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2800" b="1" dirty="0" smtClean="0">
                <a:solidFill>
                  <a:srgbClr val="0000FF"/>
                </a:solidFill>
                <a:latin typeface="Courier New"/>
              </a:rPr>
              <a:t>true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);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printf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2800" dirty="0" smtClean="0">
                <a:solidFill>
                  <a:srgbClr val="808080"/>
                </a:solidFill>
                <a:latin typeface="Courier New"/>
              </a:rPr>
              <a:t>"Example: %s\n"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url</a:t>
            </a:r>
            <a:r>
              <a:rPr lang="en-US" sz="28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c_str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());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b="1" dirty="0" smtClean="0">
                <a:solidFill>
                  <a:srgbClr val="000080"/>
                </a:solidFill>
                <a:latin typeface="Courier New"/>
              </a:rPr>
              <a:t>}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ctr"/>
            <a:r>
              <a:rPr lang="en-US" dirty="0" smtClean="0"/>
              <a:t>Create Window in C++</a:t>
            </a:r>
            <a:endParaRPr lang="en-US" dirty="0"/>
          </a:p>
        </p:txBody>
      </p:sp>
      <p:sp>
        <p:nvSpPr>
          <p:cNvPr id="10" name="9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ransition advTm="296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on the </a:t>
            </a:r>
            <a:r>
              <a:rPr lang="en-US" dirty="0" err="1" smtClean="0"/>
              <a:t>FitPanel</a:t>
            </a:r>
            <a:endParaRPr lang="el-GR" dirty="0"/>
          </a:p>
        </p:txBody>
      </p:sp>
      <p:pic>
        <p:nvPicPr>
          <p:cNvPr id="7" name="6 - Εικόνα" descr="setparameters chan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214422"/>
            <a:ext cx="3474720" cy="1699260"/>
          </a:xfrm>
          <a:prstGeom prst="rect">
            <a:avLst/>
          </a:prstGeom>
        </p:spPr>
      </p:pic>
      <p:pic>
        <p:nvPicPr>
          <p:cNvPr id="6" name="5 - Θέση περιεχομένου" descr="linear fit change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43174" y="2071678"/>
            <a:ext cx="3000396" cy="2694369"/>
          </a:xfrm>
        </p:spPr>
      </p:pic>
      <p:pic>
        <p:nvPicPr>
          <p:cNvPr id="8" name="7 - Εικόνα" descr="advancedoptionschanges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3714752"/>
            <a:ext cx="2918460" cy="2682240"/>
          </a:xfrm>
          <a:prstGeom prst="rect">
            <a:avLst/>
          </a:prstGeom>
        </p:spPr>
      </p:pic>
      <p:pic>
        <p:nvPicPr>
          <p:cNvPr id="9" name="8 - Εικόνα" descr="draw options chang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1500174"/>
            <a:ext cx="2791577" cy="1000132"/>
          </a:xfrm>
          <a:prstGeom prst="rect">
            <a:avLst/>
          </a:prstGeom>
        </p:spPr>
      </p:pic>
      <p:pic>
        <p:nvPicPr>
          <p:cNvPr id="10" name="9 - Εικόνα" descr="fit options chazng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34" y="5000636"/>
            <a:ext cx="3589760" cy="1071570"/>
          </a:xfrm>
          <a:prstGeom prst="rect">
            <a:avLst/>
          </a:prstGeom>
        </p:spPr>
      </p:pic>
    </p:spTree>
  </p:cSld>
  <p:clrMapOvr>
    <a:masterClrMapping/>
  </p:clrMapOvr>
  <p:transition advTm="95953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3763963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dirty="0" smtClean="0"/>
              <a:t>Model Component Creation – XML (static values)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dirty="0" smtClean="0"/>
              <a:t>Server side in C++ (non static values)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dirty="0" smtClean="0"/>
              <a:t>Client side in JS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dirty="0" smtClean="0"/>
              <a:t>View Component</a:t>
            </a:r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dirty="0" smtClean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5 - Βέλος προς τα κάτω"/>
          <p:cNvSpPr/>
          <p:nvPr/>
        </p:nvSpPr>
        <p:spPr>
          <a:xfrm>
            <a:off x="5943600" y="4114800"/>
            <a:ext cx="6858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1 - Θέση περιεχομένου"/>
          <p:cNvSpPr txBox="1">
            <a:spLocks/>
          </p:cNvSpPr>
          <p:nvPr/>
        </p:nvSpPr>
        <p:spPr>
          <a:xfrm>
            <a:off x="4419600" y="5638800"/>
            <a:ext cx="4267200" cy="838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68000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 Based Fit Panel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560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 smtClean="0"/>
              <a:t>There are a few things that still missing from the new version of Fit Panel and will be completed in the next months.</a:t>
            </a:r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  <a:p>
            <a:pPr marL="1143000" lvl="1" indent="-342900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1800" dirty="0" smtClean="0"/>
              <a:t>Picking on </a:t>
            </a:r>
            <a:r>
              <a:rPr lang="en-US" sz="1800" dirty="0" err="1" smtClean="0"/>
              <a:t>Rpad</a:t>
            </a:r>
            <a:endParaRPr lang="en-US" sz="1800" dirty="0" smtClean="0"/>
          </a:p>
          <a:p>
            <a:pPr marL="1143000" lvl="1" indent="-342900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1800" dirty="0" smtClean="0"/>
              <a:t>Provide </a:t>
            </a:r>
            <a:r>
              <a:rPr lang="en-US" sz="1800" dirty="0" smtClean="0"/>
              <a:t>list of primitives on </a:t>
            </a:r>
            <a:r>
              <a:rPr lang="en-US" sz="1800" dirty="0" err="1" smtClean="0"/>
              <a:t>RPad</a:t>
            </a:r>
            <a:r>
              <a:rPr lang="en-US" sz="1800" dirty="0" smtClean="0"/>
              <a:t> to fit panel on C++ </a:t>
            </a:r>
            <a:r>
              <a:rPr lang="en-US" sz="1800" dirty="0" smtClean="0"/>
              <a:t>side</a:t>
            </a:r>
          </a:p>
          <a:p>
            <a:pPr marL="1143000" lvl="1" indent="-342900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1800" dirty="0" smtClean="0"/>
              <a:t>Add functionality to Update Range Button</a:t>
            </a:r>
          </a:p>
          <a:p>
            <a:pPr marL="1143000" lvl="1" indent="-342900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1800" dirty="0" smtClean="0"/>
              <a:t>Create a Back function</a:t>
            </a:r>
            <a:endParaRPr lang="en-US" sz="1800" dirty="0" smtClean="0"/>
          </a:p>
          <a:p>
            <a:pPr marL="1143000" lvl="1" indent="-342900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endParaRPr lang="en-US" sz="1800" dirty="0" smtClean="0"/>
          </a:p>
          <a:p>
            <a:pPr marL="1143000" lvl="1" indent="-342900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endParaRPr lang="en-US" sz="1800" dirty="0" smtClean="0"/>
          </a:p>
          <a:p>
            <a:pPr marL="1143000" lvl="1" indent="-342900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endParaRPr lang="en-US" sz="2200" dirty="0" smtClean="0"/>
          </a:p>
          <a:p>
            <a:pPr lvl="1">
              <a:buClr>
                <a:schemeClr val="accent1">
                  <a:lumMod val="50000"/>
                </a:schemeClr>
              </a:buClr>
            </a:pPr>
            <a:endParaRPr lang="en-US" sz="1800" dirty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10" name="9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ransition advTm="35266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Browser Layout</a:t>
            </a:r>
            <a:br>
              <a:rPr lang="en-US" dirty="0" smtClean="0"/>
            </a:br>
            <a:endParaRPr lang="el-GR" dirty="0"/>
          </a:p>
        </p:txBody>
      </p:sp>
      <p:pic>
        <p:nvPicPr>
          <p:cNvPr id="8" name="7 - Θέση περιεχομένου" descr="oldbrowse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071546"/>
            <a:ext cx="4500594" cy="3033858"/>
          </a:xfrm>
        </p:spPr>
      </p:pic>
      <p:pic>
        <p:nvPicPr>
          <p:cNvPr id="9" name="8 - Εικόνα" descr="breadcrumb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3143248"/>
            <a:ext cx="4714908" cy="3211664"/>
          </a:xfrm>
          <a:prstGeom prst="rect">
            <a:avLst/>
          </a:prstGeom>
        </p:spPr>
      </p:pic>
    </p:spTree>
  </p:cSld>
  <p:clrMapOvr>
    <a:masterClrMapping/>
  </p:clrMapOvr>
  <p:transition advTm="15234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3143272"/>
          </a:xfrm>
        </p:spPr>
        <p:txBody>
          <a:bodyPr>
            <a:normAutofit/>
          </a:bodyPr>
          <a:lstStyle/>
          <a:p>
            <a:r>
              <a:rPr lang="en-US" dirty="0" smtClean="0"/>
              <a:t>Huge amount of </a:t>
            </a:r>
            <a:r>
              <a:rPr lang="en-US" dirty="0" smtClean="0"/>
              <a:t>data</a:t>
            </a:r>
          </a:p>
          <a:p>
            <a:endParaRPr lang="en-US" dirty="0" smtClean="0"/>
          </a:p>
          <a:p>
            <a:r>
              <a:rPr lang="en-US" dirty="0" smtClean="0"/>
              <a:t>Easy to </a:t>
            </a:r>
            <a:r>
              <a:rPr lang="en-US" dirty="0" smtClean="0"/>
              <a:t>use</a:t>
            </a:r>
          </a:p>
          <a:p>
            <a:endParaRPr lang="en-US" dirty="0" smtClean="0"/>
          </a:p>
          <a:p>
            <a:r>
              <a:rPr lang="en-US" dirty="0" smtClean="0"/>
              <a:t>Responsive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perfect control</a:t>
            </a:r>
            <a:endParaRPr lang="el-GR" dirty="0"/>
          </a:p>
        </p:txBody>
      </p:sp>
      <p:pic>
        <p:nvPicPr>
          <p:cNvPr id="6" name="5 - Εικόνα" descr="Tree Openui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1142984"/>
            <a:ext cx="2633613" cy="3249433"/>
          </a:xfrm>
          <a:prstGeom prst="rect">
            <a:avLst/>
          </a:prstGeom>
        </p:spPr>
      </p:pic>
      <p:pic>
        <p:nvPicPr>
          <p:cNvPr id="7" name="6 - Εικόνα" descr="amount of dat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714619"/>
            <a:ext cx="2143140" cy="3622927"/>
          </a:xfrm>
          <a:prstGeom prst="rect">
            <a:avLst/>
          </a:prstGeom>
        </p:spPr>
      </p:pic>
    </p:spTree>
  </p:cSld>
  <p:clrMapOvr>
    <a:masterClrMapping/>
  </p:clrMapOvr>
  <p:transition advTm="3068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1219200" y="1066804"/>
            <a:ext cx="3276600" cy="494049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2"/>
          </p:nvPr>
        </p:nvSpPr>
        <p:spPr>
          <a:xfrm>
            <a:off x="5105400" y="1066804"/>
            <a:ext cx="3581400" cy="494049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ROOT7 </a:t>
            </a:r>
            <a:r>
              <a:rPr lang="en-US" dirty="0" smtClean="0"/>
              <a:t>version – Fit Panel</a:t>
            </a:r>
            <a:endParaRPr lang="en-US" dirty="0"/>
          </a:p>
        </p:txBody>
      </p:sp>
      <p:pic>
        <p:nvPicPr>
          <p:cNvPr id="6" name="5 - Εικόνα" descr="old fit pan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00199"/>
            <a:ext cx="2971800" cy="4830135"/>
          </a:xfrm>
          <a:prstGeom prst="rect">
            <a:avLst/>
          </a:prstGeom>
        </p:spPr>
      </p:pic>
      <p:sp>
        <p:nvSpPr>
          <p:cNvPr id="15" name="1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7 - Εικόνα" descr="new fit pane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43050"/>
            <a:ext cx="2860860" cy="4823832"/>
          </a:xfrm>
          <a:prstGeom prst="rect">
            <a:avLst/>
          </a:prstGeom>
        </p:spPr>
      </p:pic>
    </p:spTree>
  </p:cSld>
  <p:clrMapOvr>
    <a:masterClrMapping/>
  </p:clrMapOvr>
  <p:transition advTm="7141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Tree is responsive but it is able to handle a limited amount of data</a:t>
            </a:r>
          </a:p>
          <a:p>
            <a:r>
              <a:rPr lang="en-US" dirty="0" err="1" smtClean="0"/>
              <a:t>TreeTable</a:t>
            </a:r>
            <a:r>
              <a:rPr lang="en-US" dirty="0" smtClean="0"/>
              <a:t> can handle any amount of data using </a:t>
            </a:r>
            <a:r>
              <a:rPr lang="en-US" dirty="0" err="1" smtClean="0"/>
              <a:t>OData</a:t>
            </a:r>
            <a:r>
              <a:rPr lang="en-US" dirty="0" smtClean="0"/>
              <a:t> protocol, but it is not responsive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Tree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TreeTab</a:t>
            </a:r>
            <a:r>
              <a:rPr lang="en-US" dirty="0" err="1" smtClean="0"/>
              <a:t>le</a:t>
            </a:r>
            <a:endParaRPr lang="el-GR" dirty="0"/>
          </a:p>
        </p:txBody>
      </p:sp>
      <p:pic>
        <p:nvPicPr>
          <p:cNvPr id="6" name="5 - Εικόνα" descr="Tree Openui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214686"/>
            <a:ext cx="2726079" cy="3363520"/>
          </a:xfrm>
          <a:prstGeom prst="rect">
            <a:avLst/>
          </a:prstGeom>
        </p:spPr>
      </p:pic>
      <p:pic>
        <p:nvPicPr>
          <p:cNvPr id="7" name="6 - Εικόνα" descr="TreeTable Openui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214686"/>
            <a:ext cx="1869219" cy="3216063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Easier way to navigate through </a:t>
            </a:r>
            <a:r>
              <a:rPr lang="en-US" dirty="0" err="1" smtClean="0"/>
              <a:t>TreeTable</a:t>
            </a:r>
            <a:endParaRPr lang="en-US" dirty="0" smtClean="0"/>
          </a:p>
          <a:p>
            <a:endParaRPr lang="en-US" b="1" dirty="0" smtClean="0"/>
          </a:p>
          <a:p>
            <a:pPr>
              <a:buNone/>
            </a:pP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onToggle</a:t>
            </a:r>
            <a:r>
              <a:rPr lang="en-US" sz="1400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oEvent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 { </a:t>
            </a:r>
          </a:p>
          <a:p>
            <a:pPr>
              <a:buNone/>
            </a:pP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sz="1400" b="1" dirty="0" smtClean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!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paths.includes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lItem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))){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arr.push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sNode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rows.push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sNode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rowIndex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);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 </a:t>
            </a:r>
          </a:p>
          <a:p>
            <a:pPr>
              <a:buNone/>
            </a:pP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index </a:t>
            </a:r>
            <a:r>
              <a:rPr lang="en-US" sz="1400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arr.indexOf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sNode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);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paths.length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index</a:t>
            </a:r>
            <a:r>
              <a:rPr lang="en-US" sz="1400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+1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arr.length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index</a:t>
            </a:r>
            <a:r>
              <a:rPr lang="en-US" sz="1400" dirty="0" smtClean="0">
                <a:solidFill>
                  <a:srgbClr val="666666"/>
                </a:solidFill>
                <a:latin typeface="Courier New" pitchFamily="49" charset="0"/>
                <a:cs typeface="Courier New" pitchFamily="49" charset="0"/>
              </a:rPr>
              <a:t>+1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 </a:t>
            </a:r>
          </a:p>
          <a:p>
            <a:pPr>
              <a:buNone/>
            </a:pP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paths.push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lItem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en-US" sz="1400" i="1" dirty="0" smtClean="0">
              <a:solidFill>
                <a:srgbClr val="40808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.getView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().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getModel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dirty="0" err="1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aModel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).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setData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},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Breadcrumbs </a:t>
            </a:r>
            <a:r>
              <a:rPr lang="en-US" dirty="0" smtClean="0"/>
              <a:t>Navigation</a:t>
            </a:r>
            <a:endParaRPr lang="el-GR" dirty="0"/>
          </a:p>
        </p:txBody>
      </p:sp>
      <p:pic>
        <p:nvPicPr>
          <p:cNvPr id="8" name="7 - Εικόνα" descr="breadcrumbs nav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2000240"/>
            <a:ext cx="3010320" cy="4229691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SplitApp</a:t>
            </a:r>
            <a:r>
              <a:rPr lang="en-US" dirty="0" smtClean="0"/>
              <a:t> – Responsive layout</a:t>
            </a:r>
            <a:br>
              <a:rPr lang="en-US" dirty="0" smtClean="0"/>
            </a:br>
            <a:endParaRPr lang="el-GR" dirty="0"/>
          </a:p>
        </p:txBody>
      </p:sp>
      <p:sp>
        <p:nvSpPr>
          <p:cNvPr id="7" name="6 - Θέση περιεχομένου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078625"/>
          </a:xfrm>
        </p:spPr>
        <p:txBody>
          <a:bodyPr/>
          <a:lstStyle/>
          <a:p>
            <a:pPr>
              <a:buNone/>
            </a:pP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m:SplitApp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7D9029"/>
                </a:solidFill>
                <a:latin typeface="Courier New" pitchFamily="49" charset="0"/>
                <a:cs typeface="Courier New" pitchFamily="49" charset="0"/>
              </a:rPr>
              <a:t>id=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dirty="0" err="1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SplitAppDemo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rgbClr val="7D9029"/>
                </a:solidFill>
                <a:latin typeface="Courier New" pitchFamily="49" charset="0"/>
                <a:cs typeface="Courier New" pitchFamily="49" charset="0"/>
              </a:rPr>
              <a:t>initialDetail</a:t>
            </a:r>
            <a:r>
              <a:rPr lang="en-US" sz="1400" dirty="0" smtClean="0">
                <a:solidFill>
                  <a:srgbClr val="7D9029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"detail"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rgbClr val="7D9029"/>
                </a:solidFill>
                <a:latin typeface="Courier New" pitchFamily="49" charset="0"/>
                <a:cs typeface="Courier New" pitchFamily="49" charset="0"/>
              </a:rPr>
              <a:t>initialMaster</a:t>
            </a:r>
            <a:r>
              <a:rPr lang="en-US" sz="1400" dirty="0" smtClean="0">
                <a:solidFill>
                  <a:srgbClr val="7D9029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"master"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rgbClr val="7D9029"/>
                </a:solidFill>
                <a:latin typeface="Courier New" pitchFamily="49" charset="0"/>
                <a:cs typeface="Courier New" pitchFamily="49" charset="0"/>
              </a:rPr>
              <a:t>orientationChange</a:t>
            </a:r>
            <a:r>
              <a:rPr lang="en-US" sz="1400" dirty="0" smtClean="0">
                <a:solidFill>
                  <a:srgbClr val="7D9029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dirty="0" err="1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onOrientationChange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&lt;m:detailPages&gt;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&lt;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m:Page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7D9029"/>
                </a:solidFill>
                <a:latin typeface="Courier New" pitchFamily="49" charset="0"/>
                <a:cs typeface="Courier New" pitchFamily="49" charset="0"/>
              </a:rPr>
              <a:t>id=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"detail"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7D9029"/>
                </a:solidFill>
                <a:latin typeface="Courier New" pitchFamily="49" charset="0"/>
                <a:cs typeface="Courier New" pitchFamily="49" charset="0"/>
              </a:rPr>
              <a:t>title=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"Detail 1"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7D9029"/>
                </a:solidFill>
                <a:latin typeface="Courier New" pitchFamily="49" charset="0"/>
                <a:cs typeface="Courier New" pitchFamily="49" charset="0"/>
              </a:rPr>
              <a:t>class=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dirty="0" err="1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sapUiStdPage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m:content&gt;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		&lt;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m:Label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7D9029"/>
                </a:solidFill>
                <a:latin typeface="Courier New" pitchFamily="49" charset="0"/>
                <a:cs typeface="Courier New" pitchFamily="49" charset="0"/>
              </a:rPr>
              <a:t>text=</a:t>
            </a:r>
            <a:r>
              <a:rPr lang="en-US" sz="1400" dirty="0" smtClean="0">
                <a:solidFill>
                  <a:srgbClr val="BA2121"/>
                </a:solidFill>
                <a:latin typeface="Courier New" pitchFamily="49" charset="0"/>
                <a:cs typeface="Courier New" pitchFamily="49" charset="0"/>
              </a:rPr>
              <a:t>"Detail page 1"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/&gt;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	&lt;/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m:content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&lt;/</a:t>
            </a:r>
            <a:r>
              <a:rPr lang="en-US" sz="14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m:Page&gt;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endParaRPr lang="en-US" dirty="0"/>
          </a:p>
        </p:txBody>
      </p:sp>
      <p:pic>
        <p:nvPicPr>
          <p:cNvPr id="8" name="7 - Εικόνα" descr="breadcrumbs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714620"/>
            <a:ext cx="5429256" cy="3716024"/>
          </a:xfrm>
          <a:prstGeom prst="rect">
            <a:avLst/>
          </a:prstGeom>
        </p:spPr>
      </p:pic>
    </p:spTree>
  </p:cSld>
  <p:clrMapOvr>
    <a:masterClrMapping/>
  </p:clrMapOvr>
  <p:transition advTm="40235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- Θέση περιεχομένου" descr="respnsiv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0496" y="3143248"/>
            <a:ext cx="4071966" cy="3121324"/>
          </a:xfrm>
        </p:spPr>
      </p:pic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Browser in </a:t>
            </a:r>
            <a:r>
              <a:rPr lang="en-US" dirty="0" err="1" smtClean="0"/>
              <a:t>smartphones</a:t>
            </a:r>
            <a:endParaRPr lang="el-GR" dirty="0"/>
          </a:p>
        </p:txBody>
      </p:sp>
      <p:pic>
        <p:nvPicPr>
          <p:cNvPr id="7" name="6 - Εικόνα" descr="responsive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1428736"/>
            <a:ext cx="3867481" cy="2964579"/>
          </a:xfrm>
          <a:prstGeom prst="rect">
            <a:avLst/>
          </a:prstGeom>
        </p:spPr>
      </p:pic>
    </p:spTree>
  </p:cSld>
  <p:clrMapOvr>
    <a:masterClrMapping/>
  </p:clrMapOvr>
  <p:transition advTm="22078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Fully implemented Fit Panel with all the functionalities in ROOT</a:t>
            </a:r>
          </a:p>
          <a:p>
            <a:endParaRPr lang="en-US" sz="2800" dirty="0" smtClean="0"/>
          </a:p>
          <a:p>
            <a:r>
              <a:rPr lang="en-US" sz="2800" dirty="0" smtClean="0"/>
              <a:t>Implement </a:t>
            </a:r>
            <a:r>
              <a:rPr lang="en-US" sz="2800" dirty="0" err="1" smtClean="0"/>
              <a:t>TreeTable</a:t>
            </a:r>
            <a:r>
              <a:rPr lang="en-US" sz="2800" dirty="0" smtClean="0"/>
              <a:t> in ROOT</a:t>
            </a:r>
          </a:p>
          <a:p>
            <a:endParaRPr lang="en-US" sz="2800" dirty="0" smtClean="0"/>
          </a:p>
          <a:p>
            <a:r>
              <a:rPr lang="en-US" sz="2800" dirty="0" smtClean="0"/>
              <a:t>Create and test a Prototype of </a:t>
            </a:r>
            <a:r>
              <a:rPr lang="en-US" sz="2800" smtClean="0"/>
              <a:t>the Browser in ROOT </a:t>
            </a:r>
            <a:endParaRPr lang="el-GR" sz="2800" dirty="0"/>
          </a:p>
        </p:txBody>
      </p:sp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l-GR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Stuff!</a:t>
            </a:r>
            <a:endParaRPr lang="en-US" dirty="0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Dependant Combo Boxes, Layout with code, </a:t>
            </a:r>
          </a:p>
          <a:p>
            <a:r>
              <a:rPr lang="en-US" dirty="0" smtClean="0"/>
              <a:t>Controls with </a:t>
            </a:r>
            <a:r>
              <a:rPr lang="en-US" dirty="0" smtClean="0"/>
              <a:t>code,</a:t>
            </a:r>
          </a:p>
          <a:p>
            <a:r>
              <a:rPr lang="en-US" dirty="0" smtClean="0"/>
              <a:t>MVC architecture (SAP)</a:t>
            </a:r>
            <a:endParaRPr lang="en-US" dirty="0" smtClean="0"/>
          </a:p>
        </p:txBody>
      </p:sp>
      <p:sp>
        <p:nvSpPr>
          <p:cNvPr id="12" name="1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ransition advTm="7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/>
              <a:t>ComboBox</a:t>
            </a:r>
            <a:endParaRPr lang="en-US" sz="2000" dirty="0" smtClean="0"/>
          </a:p>
          <a:p>
            <a:pPr marL="114300" indent="-4763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ComboBox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Courier New"/>
              </a:rPr>
              <a:t>id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600" b="1" dirty="0" smtClean="0">
                <a:solidFill>
                  <a:srgbClr val="8000FF"/>
                </a:solidFill>
                <a:latin typeface="Courier New"/>
              </a:rPr>
              <a:t>"</a:t>
            </a:r>
            <a:r>
              <a:rPr lang="en-US" sz="1600" b="1" dirty="0" err="1" smtClean="0">
                <a:solidFill>
                  <a:srgbClr val="8000FF"/>
                </a:solidFill>
                <a:latin typeface="Courier New"/>
              </a:rPr>
              <a:t>DataSet</a:t>
            </a:r>
            <a:r>
              <a:rPr lang="en-US" sz="1600" b="1" dirty="0" smtClean="0">
                <a:solidFill>
                  <a:srgbClr val="8000FF"/>
                </a:solidFill>
                <a:latin typeface="Courier New"/>
              </a:rPr>
              <a:t>"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Courier New"/>
              </a:rPr>
              <a:t>selectedKey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600" b="1" dirty="0" smtClean="0">
                <a:solidFill>
                  <a:srgbClr val="8000FF"/>
                </a:solidFill>
                <a:latin typeface="Courier New"/>
              </a:rPr>
              <a:t>"{/</a:t>
            </a:r>
            <a:r>
              <a:rPr lang="en-US" sz="1600" b="1" dirty="0" err="1" smtClean="0">
                <a:solidFill>
                  <a:srgbClr val="8000FF"/>
                </a:solidFill>
                <a:latin typeface="Courier New"/>
              </a:rPr>
              <a:t>fSelectDataId</a:t>
            </a:r>
            <a:r>
              <a:rPr lang="en-US" sz="1600" b="1" dirty="0" smtClean="0">
                <a:solidFill>
                  <a:srgbClr val="8000FF"/>
                </a:solidFill>
                <a:latin typeface="Courier New"/>
              </a:rPr>
              <a:t>}"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6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600" dirty="0" smtClean="0">
                <a:solidFill>
                  <a:srgbClr val="FF0000"/>
                </a:solidFill>
                <a:latin typeface="Courier New"/>
              </a:rPr>
              <a:t>items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600" b="1" dirty="0" smtClean="0">
                <a:solidFill>
                  <a:srgbClr val="8000FF"/>
                </a:solidFill>
                <a:latin typeface="Courier New"/>
              </a:rPr>
              <a:t>"{ path: '/</a:t>
            </a:r>
            <a:r>
              <a:rPr lang="en-US" sz="1600" b="1" dirty="0" err="1" smtClean="0">
                <a:solidFill>
                  <a:srgbClr val="8000FF"/>
                </a:solidFill>
                <a:latin typeface="Courier New"/>
              </a:rPr>
              <a:t>fDataSet</a:t>
            </a:r>
            <a:r>
              <a:rPr lang="en-US" sz="1600" b="1" dirty="0" smtClean="0">
                <a:solidFill>
                  <a:srgbClr val="8000FF"/>
                </a:solidFill>
                <a:latin typeface="Courier New"/>
              </a:rPr>
              <a:t>', sorter: { path: '</a:t>
            </a:r>
            <a:r>
              <a:rPr lang="en-US" sz="1600" b="1" dirty="0" err="1" smtClean="0">
                <a:solidFill>
                  <a:srgbClr val="8000FF"/>
                </a:solidFill>
                <a:latin typeface="Courier New"/>
              </a:rPr>
              <a:t>fSet</a:t>
            </a:r>
            <a:r>
              <a:rPr lang="en-US" sz="1600" b="1" dirty="0" smtClean="0">
                <a:solidFill>
                  <a:srgbClr val="8000FF"/>
                </a:solidFill>
                <a:latin typeface="Courier New"/>
              </a:rPr>
              <a:t>' } }"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&gt;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	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core:Item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Courier New"/>
              </a:rPr>
              <a:t>key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600" b="1" dirty="0" smtClean="0">
                <a:solidFill>
                  <a:srgbClr val="8000FF"/>
                </a:solidFill>
                <a:latin typeface="Courier New"/>
              </a:rPr>
              <a:t>"{</a:t>
            </a:r>
            <a:r>
              <a:rPr lang="en-US" sz="1600" b="1" dirty="0" err="1" smtClean="0">
                <a:solidFill>
                  <a:srgbClr val="8000FF"/>
                </a:solidFill>
                <a:latin typeface="Courier New"/>
              </a:rPr>
              <a:t>fId</a:t>
            </a:r>
            <a:r>
              <a:rPr lang="en-US" sz="1600" b="1" dirty="0" smtClean="0">
                <a:solidFill>
                  <a:srgbClr val="8000FF"/>
                </a:solidFill>
                <a:latin typeface="Courier New"/>
              </a:rPr>
              <a:t>}"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Courier New"/>
              </a:rPr>
              <a:t>text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600" b="1" dirty="0" smtClean="0">
                <a:solidFill>
                  <a:srgbClr val="8000FF"/>
                </a:solidFill>
                <a:latin typeface="Courier New"/>
              </a:rPr>
              <a:t>"{</a:t>
            </a:r>
            <a:r>
              <a:rPr lang="en-US" sz="1600" b="1" dirty="0" err="1" smtClean="0">
                <a:solidFill>
                  <a:srgbClr val="8000FF"/>
                </a:solidFill>
                <a:latin typeface="Courier New"/>
              </a:rPr>
              <a:t>fSet</a:t>
            </a:r>
            <a:r>
              <a:rPr lang="en-US" sz="1600" b="1" dirty="0" smtClean="0">
                <a:solidFill>
                  <a:srgbClr val="8000FF"/>
                </a:solidFill>
                <a:latin typeface="Courier New"/>
              </a:rPr>
              <a:t>}"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/&gt;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600" b="1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&lt;/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ComboBox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&gt;</a:t>
            </a:r>
          </a:p>
          <a:p>
            <a:pPr marL="114300" indent="-4763">
              <a:buNone/>
            </a:pP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/>
              <a:t>RadioButton</a:t>
            </a:r>
            <a:endParaRPr lang="en-US" sz="2000" dirty="0" smtClean="0"/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800" dirty="0" err="1" smtClean="0">
                <a:solidFill>
                  <a:srgbClr val="0000FF"/>
                </a:solidFill>
                <a:latin typeface="Courier New"/>
              </a:rPr>
              <a:t>RadioButton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Courier New"/>
              </a:rPr>
              <a:t>id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800" b="1" dirty="0" smtClean="0">
                <a:solidFill>
                  <a:srgbClr val="8000FF"/>
                </a:solidFill>
                <a:latin typeface="Courier New"/>
              </a:rPr>
              <a:t>"RB1-1"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Courier New"/>
              </a:rPr>
              <a:t>text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800" b="1" dirty="0" smtClean="0">
                <a:solidFill>
                  <a:srgbClr val="8000FF"/>
                </a:solidFill>
                <a:latin typeface="Courier New"/>
              </a:rPr>
              <a:t>"</a:t>
            </a:r>
            <a:r>
              <a:rPr lang="en-US" sz="1800" b="1" dirty="0" err="1" smtClean="0">
                <a:solidFill>
                  <a:srgbClr val="8000FF"/>
                </a:solidFill>
                <a:latin typeface="Courier New"/>
              </a:rPr>
              <a:t>Nop</a:t>
            </a:r>
            <a:r>
              <a:rPr lang="en-US" sz="1800" b="1" dirty="0" smtClean="0">
                <a:solidFill>
                  <a:srgbClr val="8000FF"/>
                </a:solidFill>
                <a:latin typeface="Courier New"/>
              </a:rPr>
              <a:t>"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/&gt;</a:t>
            </a:r>
          </a:p>
          <a:p>
            <a:pPr>
              <a:buNone/>
            </a:pP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/>
              <a:t>CheckBox</a:t>
            </a:r>
            <a:endParaRPr lang="en-US" sz="2000" dirty="0" smtClean="0"/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800" dirty="0" err="1" smtClean="0">
                <a:solidFill>
                  <a:srgbClr val="0000FF"/>
                </a:solidFill>
                <a:latin typeface="Courier New"/>
              </a:rPr>
              <a:t>CheckBox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Courier New"/>
              </a:rPr>
              <a:t>id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800" b="1" dirty="0" smtClean="0">
                <a:solidFill>
                  <a:srgbClr val="8000FF"/>
                </a:solidFill>
                <a:latin typeface="Courier New"/>
              </a:rPr>
              <a:t>"Integral"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Courier New"/>
              </a:rPr>
              <a:t>text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800" b="1" dirty="0" smtClean="0">
                <a:solidFill>
                  <a:srgbClr val="8000FF"/>
                </a:solidFill>
                <a:latin typeface="Courier New"/>
              </a:rPr>
              <a:t>"Integral"</a:t>
            </a:r>
            <a:r>
              <a:rPr lang="en-US" sz="1800" dirty="0" smtClean="0">
                <a:solidFill>
                  <a:srgbClr val="0000FF"/>
                </a:solidFill>
                <a:latin typeface="Courier New"/>
              </a:rPr>
              <a:t>/&gt;</a:t>
            </a: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/>
              <a:t>RangeSlider</a:t>
            </a:r>
            <a:endParaRPr lang="en-US" sz="2000" dirty="0" smtClean="0"/>
          </a:p>
          <a:p>
            <a:pPr>
              <a:buNone/>
            </a:pPr>
            <a:r>
              <a:rPr lang="en-US" sz="1900" dirty="0" smtClean="0">
                <a:solidFill>
                  <a:srgbClr val="0000FF"/>
                </a:solidFill>
                <a:latin typeface="Courier New"/>
              </a:rPr>
              <a:t>&lt;</a:t>
            </a:r>
            <a:r>
              <a:rPr lang="en-US" sz="1900" dirty="0" err="1" smtClean="0">
                <a:solidFill>
                  <a:srgbClr val="0000FF"/>
                </a:solidFill>
                <a:latin typeface="Courier New"/>
              </a:rPr>
              <a:t>RangeSlider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900" dirty="0" smtClean="0">
                <a:solidFill>
                  <a:srgbClr val="FF0000"/>
                </a:solidFill>
                <a:latin typeface="Courier New"/>
              </a:rPr>
              <a:t>id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900" b="1" dirty="0" smtClean="0">
                <a:solidFill>
                  <a:srgbClr val="8000FF"/>
                </a:solidFill>
                <a:latin typeface="Courier New"/>
              </a:rPr>
              <a:t>"Slider"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900" dirty="0" smtClean="0">
                <a:solidFill>
                  <a:srgbClr val="FF0000"/>
                </a:solidFill>
                <a:latin typeface="Courier New"/>
              </a:rPr>
              <a:t>range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900" b="1" dirty="0" smtClean="0">
                <a:solidFill>
                  <a:srgbClr val="8000FF"/>
                </a:solidFill>
                <a:latin typeface="Courier New"/>
              </a:rPr>
              <a:t>"{/</a:t>
            </a:r>
            <a:r>
              <a:rPr lang="en-US" sz="1900" b="1" dirty="0" err="1" smtClean="0">
                <a:solidFill>
                  <a:srgbClr val="8000FF"/>
                </a:solidFill>
                <a:latin typeface="Courier New"/>
              </a:rPr>
              <a:t>fRange</a:t>
            </a:r>
            <a:r>
              <a:rPr lang="en-US" sz="1900" b="1" dirty="0" smtClean="0">
                <a:solidFill>
                  <a:srgbClr val="8000FF"/>
                </a:solidFill>
                <a:latin typeface="Courier New"/>
              </a:rPr>
              <a:t>}"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900" dirty="0" smtClean="0">
                <a:solidFill>
                  <a:srgbClr val="FF0000"/>
                </a:solidFill>
                <a:latin typeface="Courier New"/>
              </a:rPr>
              <a:t>min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900" b="1" dirty="0" smtClean="0">
                <a:solidFill>
                  <a:srgbClr val="8000FF"/>
                </a:solidFill>
                <a:latin typeface="Courier New"/>
              </a:rPr>
              <a:t>"{/</a:t>
            </a:r>
            <a:r>
              <a:rPr lang="en-US" sz="1900" b="1" dirty="0" err="1" smtClean="0">
                <a:solidFill>
                  <a:srgbClr val="8000FF"/>
                </a:solidFill>
                <a:latin typeface="Courier New"/>
              </a:rPr>
              <a:t>fMinRange</a:t>
            </a:r>
            <a:r>
              <a:rPr lang="en-US" sz="1900" b="1" dirty="0" smtClean="0">
                <a:solidFill>
                  <a:srgbClr val="8000FF"/>
                </a:solidFill>
                <a:latin typeface="Courier New"/>
              </a:rPr>
              <a:t>}"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900" dirty="0" smtClean="0">
                <a:solidFill>
                  <a:srgbClr val="FF0000"/>
                </a:solidFill>
                <a:latin typeface="Courier New"/>
              </a:rPr>
              <a:t>max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900" b="1" dirty="0" smtClean="0">
                <a:solidFill>
                  <a:srgbClr val="8000FF"/>
                </a:solidFill>
                <a:latin typeface="Courier New"/>
              </a:rPr>
              <a:t>"{/</a:t>
            </a:r>
            <a:r>
              <a:rPr lang="en-US" sz="1900" b="1" dirty="0" err="1" smtClean="0">
                <a:solidFill>
                  <a:srgbClr val="8000FF"/>
                </a:solidFill>
                <a:latin typeface="Courier New"/>
              </a:rPr>
              <a:t>fMaxRange</a:t>
            </a:r>
            <a:r>
              <a:rPr lang="en-US" sz="1900" b="1" dirty="0" smtClean="0">
                <a:solidFill>
                  <a:srgbClr val="8000FF"/>
                </a:solidFill>
                <a:latin typeface="Courier New"/>
              </a:rPr>
              <a:t>}"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900" dirty="0" smtClean="0">
                <a:solidFill>
                  <a:srgbClr val="FF0000"/>
                </a:solidFill>
                <a:latin typeface="Courier New"/>
              </a:rPr>
              <a:t>step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900" b="1" dirty="0" smtClean="0">
                <a:solidFill>
                  <a:srgbClr val="8000FF"/>
                </a:solidFill>
                <a:latin typeface="Courier New"/>
              </a:rPr>
              <a:t>"{/</a:t>
            </a:r>
            <a:r>
              <a:rPr lang="en-US" sz="1900" b="1" dirty="0" err="1" smtClean="0">
                <a:solidFill>
                  <a:srgbClr val="8000FF"/>
                </a:solidFill>
                <a:latin typeface="Courier New"/>
              </a:rPr>
              <a:t>fStep</a:t>
            </a:r>
            <a:r>
              <a:rPr lang="en-US" sz="1900" b="1" dirty="0" smtClean="0">
                <a:solidFill>
                  <a:srgbClr val="8000FF"/>
                </a:solidFill>
                <a:latin typeface="Courier New"/>
              </a:rPr>
              <a:t>}"</a:t>
            </a:r>
            <a:r>
              <a:rPr lang="en-US" sz="1900" dirty="0" smtClean="0">
                <a:solidFill>
                  <a:srgbClr val="0000FF"/>
                </a:solidFill>
                <a:latin typeface="Courier New"/>
              </a:rPr>
              <a:t>/&gt;</a:t>
            </a:r>
            <a:endParaRPr lang="en-US" sz="1900" dirty="0" smtClean="0"/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r>
              <a:rPr lang="en-US" sz="1900" dirty="0" smtClean="0"/>
              <a:t/>
            </a:r>
            <a:br>
              <a:rPr lang="en-US" sz="1900" dirty="0" smtClean="0"/>
            </a:br>
            <a:endParaRPr lang="en-US" sz="19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000" dirty="0"/>
          </a:p>
        </p:txBody>
      </p:sp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Fit Panel Layout (2/4)</a:t>
            </a:r>
            <a:endParaRPr lang="en-US" dirty="0"/>
          </a:p>
        </p:txBody>
      </p:sp>
      <p:sp>
        <p:nvSpPr>
          <p:cNvPr id="5" name="4 - Ορθογώνιο"/>
          <p:cNvSpPr/>
          <p:nvPr/>
        </p:nvSpPr>
        <p:spPr>
          <a:xfrm>
            <a:off x="457200" y="1143000"/>
            <a:ext cx="335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 smtClean="0"/>
              <a:t>The controls:</a:t>
            </a:r>
          </a:p>
        </p:txBody>
      </p:sp>
      <p:sp>
        <p:nvSpPr>
          <p:cNvPr id="13" name="1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219204"/>
            <a:ext cx="8229600" cy="5105399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The selected function from the </a:t>
            </a:r>
            <a:r>
              <a:rPr lang="en-US" sz="2000" dirty="0" err="1" smtClean="0"/>
              <a:t>ComboBox</a:t>
            </a:r>
            <a:r>
              <a:rPr lang="en-US" sz="2000" dirty="0" smtClean="0"/>
              <a:t> appears directly on the </a:t>
            </a:r>
            <a:r>
              <a:rPr lang="en-US" sz="2000" dirty="0" err="1" smtClean="0"/>
              <a:t>TextArea</a:t>
            </a:r>
            <a:r>
              <a:rPr lang="en-US" sz="2000" dirty="0" smtClean="0"/>
              <a:t>.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400" dirty="0" smtClean="0"/>
          </a:p>
          <a:p>
            <a:pPr>
              <a:buNone/>
            </a:pP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onTypeXYChange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: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urier New"/>
              </a:rPr>
              <a:t>function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(){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/>
              </a:rPr>
              <a:t>	</a:t>
            </a:r>
            <a:r>
              <a:rPr lang="en-US" sz="1600" b="1" dirty="0" err="1" smtClean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data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getView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getModel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getData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/>
              </a:rPr>
              <a:t>	</a:t>
            </a:r>
            <a:r>
              <a:rPr lang="en-US" sz="1600" b="1" dirty="0" err="1" smtClean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linear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getView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getModel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getData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fSelectXYId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data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fFuncChange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linear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getView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getModel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refresh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	//updates the text area and text in selected tab, depending on the choice in </a:t>
            </a:r>
            <a:r>
              <a:rPr lang="en-US" sz="1600" dirty="0" err="1" smtClean="0">
                <a:solidFill>
                  <a:srgbClr val="008000"/>
                </a:solidFill>
                <a:latin typeface="Courier New"/>
              </a:rPr>
              <a:t>TypeXY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sz="1600" dirty="0" err="1" smtClean="0">
                <a:solidFill>
                  <a:srgbClr val="008000"/>
                </a:solidFill>
                <a:latin typeface="Courier New"/>
              </a:rPr>
              <a:t>ComboBox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8000"/>
                </a:solidFill>
                <a:latin typeface="Courier New"/>
              </a:rPr>
              <a:t>	</a:t>
            </a:r>
            <a:r>
              <a:rPr lang="en-US" sz="1600" b="1" dirty="0" err="1" smtClean="0">
                <a:solidFill>
                  <a:srgbClr val="0000FF"/>
                </a:solidFill>
                <a:latin typeface="Courier New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function 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getView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byId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600" dirty="0" err="1" smtClean="0">
                <a:solidFill>
                  <a:srgbClr val="808080"/>
                </a:solidFill>
                <a:latin typeface="Courier New"/>
              </a:rPr>
              <a:t>TypeXY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).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getValue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byId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600" dirty="0" err="1" smtClean="0">
                <a:solidFill>
                  <a:srgbClr val="808080"/>
                </a:solidFill>
                <a:latin typeface="Courier New"/>
              </a:rPr>
              <a:t>OperationText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).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setValueLiveUpdate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();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byId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600" dirty="0" err="1" smtClean="0">
                <a:solidFill>
                  <a:srgbClr val="808080"/>
                </a:solidFill>
                <a:latin typeface="Courier New"/>
              </a:rPr>
              <a:t>OperationText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).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setValue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function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);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Courier New"/>
              </a:rPr>
              <a:t>this</a:t>
            </a:r>
            <a:r>
              <a:rPr lang="en-US" sz="16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byId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600" dirty="0" err="1" smtClean="0">
                <a:solidFill>
                  <a:srgbClr val="808080"/>
                </a:solidFill>
                <a:latin typeface="Courier New"/>
              </a:rPr>
              <a:t>selectedOpText</a:t>
            </a:r>
            <a:r>
              <a:rPr lang="en-US" sz="1600" dirty="0" smtClean="0">
                <a:solidFill>
                  <a:srgbClr val="808080"/>
                </a:solidFill>
                <a:latin typeface="Courier New"/>
              </a:rPr>
              <a:t>"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).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setText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function</a:t>
            </a: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);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0080"/>
                </a:solidFill>
                <a:latin typeface="Courier New"/>
              </a:rPr>
              <a:t>},</a:t>
            </a:r>
            <a:endParaRPr lang="en-US" sz="16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400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Functions for handling the values</a:t>
            </a:r>
            <a:endParaRPr lang="en-US" dirty="0"/>
          </a:p>
        </p:txBody>
      </p:sp>
      <p:sp>
        <p:nvSpPr>
          <p:cNvPr id="11" name="1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MVC Architecture</a:t>
            </a:r>
            <a:endParaRPr lang="en-US" dirty="0"/>
          </a:p>
        </p:txBody>
      </p:sp>
      <p:pic>
        <p:nvPicPr>
          <p:cNvPr id="11" name="10 - Θέση περιεχομένου" descr="15360469465166467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524003"/>
            <a:ext cx="6629400" cy="4148397"/>
          </a:xfrm>
        </p:spPr>
      </p:pic>
      <p:sp>
        <p:nvSpPr>
          <p:cNvPr id="18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ransition advTm="78906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  <a:buNone/>
            </a:pPr>
            <a:r>
              <a:rPr lang="en-US" sz="2200" dirty="0" smtClean="0"/>
              <a:t>There are some </a:t>
            </a:r>
            <a:r>
              <a:rPr lang="en-US" sz="2200" dirty="0" err="1" smtClean="0"/>
              <a:t>ComboBoxes</a:t>
            </a:r>
            <a:r>
              <a:rPr lang="en-US" sz="2200" dirty="0" smtClean="0"/>
              <a:t> which values are</a:t>
            </a:r>
            <a:r>
              <a:rPr lang="el-GR" sz="2200" dirty="0" smtClean="0"/>
              <a:t> </a:t>
            </a:r>
            <a:r>
              <a:rPr lang="en-US" sz="2200" dirty="0" smtClean="0"/>
              <a:t>dependant </a:t>
            </a:r>
          </a:p>
          <a:p>
            <a:pPr>
              <a:buClr>
                <a:schemeClr val="accent1">
                  <a:lumMod val="75000"/>
                </a:schemeClr>
              </a:buClr>
              <a:buNone/>
            </a:pPr>
            <a:r>
              <a:rPr lang="en-US" sz="2200" dirty="0" smtClean="0"/>
              <a:t>from the selection of a previous control</a:t>
            </a:r>
            <a:r>
              <a:rPr lang="el-GR" sz="2200" dirty="0" smtClean="0"/>
              <a:t>.</a:t>
            </a:r>
            <a:endParaRPr lang="en-US" sz="22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200" dirty="0" smtClean="0"/>
              <a:t>Definition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std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vector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&lt;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std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vector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&lt;</a:t>
            </a: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&gt;&gt;</a:t>
            </a:r>
            <a:r>
              <a:rPr lang="en-US" sz="19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900" dirty="0" err="1" smtClean="0">
                <a:solidFill>
                  <a:srgbClr val="000000"/>
                </a:solidFill>
                <a:latin typeface="Courier New"/>
              </a:rPr>
              <a:t>fMethodMinAll</a:t>
            </a:r>
            <a:r>
              <a:rPr lang="en-US" sz="1900" b="1" dirty="0" smtClean="0">
                <a:solidFill>
                  <a:srgbClr val="000080"/>
                </a:solidFill>
                <a:latin typeface="Courier New"/>
              </a:rPr>
              <a:t>;</a:t>
            </a:r>
            <a:endParaRPr lang="en-US" sz="19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</a:t>
            </a:r>
            <a:r>
              <a:rPr lang="en-US" dirty="0" err="1" smtClean="0"/>
              <a:t>ComboBox</a:t>
            </a:r>
            <a:r>
              <a:rPr lang="en-US" dirty="0" smtClean="0"/>
              <a:t> (1/2)</a:t>
            </a:r>
            <a:endParaRPr lang="en-US" dirty="0"/>
          </a:p>
        </p:txBody>
      </p:sp>
      <p:pic>
        <p:nvPicPr>
          <p:cNvPr id="4" name="3 - Εικόνα" descr="dependa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2" y="2286000"/>
            <a:ext cx="3106178" cy="2438400"/>
          </a:xfrm>
          <a:prstGeom prst="rect">
            <a:avLst/>
          </a:prstGeom>
        </p:spPr>
      </p:pic>
      <p:pic>
        <p:nvPicPr>
          <p:cNvPr id="5" name="4 - Εικόνα" descr="dependant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1" y="2362200"/>
            <a:ext cx="2993251" cy="2335718"/>
          </a:xfrm>
          <a:prstGeom prst="rect">
            <a:avLst/>
          </a:prstGeom>
        </p:spPr>
      </p:pic>
      <p:sp>
        <p:nvSpPr>
          <p:cNvPr id="12" name="1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ROOT7 </a:t>
            </a:r>
            <a:r>
              <a:rPr lang="en-US" dirty="0" smtClean="0"/>
              <a:t>version - Browser</a:t>
            </a:r>
            <a:endParaRPr lang="el-GR" dirty="0"/>
          </a:p>
        </p:txBody>
      </p:sp>
      <p:pic>
        <p:nvPicPr>
          <p:cNvPr id="9" name="8 - Εικόνα" descr="oldbrows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214422"/>
            <a:ext cx="4876247" cy="3287086"/>
          </a:xfrm>
          <a:prstGeom prst="rect">
            <a:avLst/>
          </a:prstGeom>
        </p:spPr>
      </p:pic>
      <p:pic>
        <p:nvPicPr>
          <p:cNvPr id="10" name="9 - Εικόνα" descr="breadcrumb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3071810"/>
            <a:ext cx="4714876" cy="3211643"/>
          </a:xfrm>
          <a:prstGeom prst="rect">
            <a:avLst/>
          </a:prstGeom>
        </p:spPr>
      </p:pic>
    </p:spTree>
  </p:cSld>
  <p:clrMapOvr>
    <a:masterClrMapping/>
  </p:clrMapOvr>
  <p:transition advTm="9391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04800" y="1481328"/>
            <a:ext cx="8610600" cy="4919472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200" dirty="0" smtClean="0"/>
              <a:t>We give the values:</a:t>
            </a:r>
          </a:p>
          <a:p>
            <a:pPr marL="114300" indent="-114300">
              <a:buNone/>
            </a:pPr>
            <a:r>
              <a:rPr lang="el-GR" sz="2400" dirty="0" smtClean="0">
                <a:solidFill>
                  <a:srgbClr val="008000"/>
                </a:solidFill>
                <a:latin typeface="Courier New"/>
              </a:rPr>
              <a:t>	</a:t>
            </a:r>
            <a:r>
              <a:rPr lang="en-US" sz="1800" dirty="0" smtClean="0">
                <a:solidFill>
                  <a:srgbClr val="008000"/>
                </a:solidFill>
                <a:latin typeface="Courier New"/>
              </a:rPr>
              <a:t>// corresponds to library == 0 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8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fMethodMinAll</a:t>
            </a:r>
            <a:r>
              <a:rPr lang="en-US" sz="18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emplace_back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();</a:t>
            </a:r>
            <a:endParaRPr lang="en-US" sz="1800" b="1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std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vector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&lt;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&gt;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&amp;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vect0 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= 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fMethodMinAll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back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();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endParaRPr lang="en-US" sz="1800" dirty="0" smtClean="0">
              <a:solidFill>
                <a:srgbClr val="000000"/>
              </a:solidFill>
              <a:latin typeface="Courier New"/>
            </a:endParaRPr>
          </a:p>
          <a:p>
            <a:pPr marL="114300" indent="-4763">
              <a:buNone/>
            </a:pP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	vect0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push_back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800" dirty="0" smtClean="0">
                <a:solidFill>
                  <a:srgbClr val="808080"/>
                </a:solidFill>
                <a:latin typeface="Courier New"/>
              </a:rPr>
              <a:t>"1"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dirty="0" smtClean="0">
                <a:solidFill>
                  <a:srgbClr val="808080"/>
                </a:solidFill>
                <a:latin typeface="Courier New"/>
              </a:rPr>
              <a:t>"MIGRAD"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));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vect0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push_back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800" dirty="0" smtClean="0">
                <a:solidFill>
                  <a:srgbClr val="808080"/>
                </a:solidFill>
                <a:latin typeface="Courier New"/>
              </a:rPr>
              <a:t>"2"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dirty="0" smtClean="0">
                <a:solidFill>
                  <a:srgbClr val="808080"/>
                </a:solidFill>
                <a:latin typeface="Courier New"/>
              </a:rPr>
              <a:t>"SIMPLEX"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));</a:t>
            </a:r>
          </a:p>
          <a:p>
            <a:pPr marL="114300" indent="-4763">
              <a:buNone/>
            </a:pPr>
            <a:endParaRPr lang="en-US" sz="1800" dirty="0" smtClean="0"/>
          </a:p>
          <a:p>
            <a:pPr marL="114300" indent="-4763">
              <a:buNone/>
            </a:pPr>
            <a:r>
              <a:rPr lang="en-US" sz="1800" dirty="0" smtClean="0">
                <a:solidFill>
                  <a:srgbClr val="008000"/>
                </a:solidFill>
                <a:latin typeface="Courier New"/>
              </a:rPr>
              <a:t>// corresponds to library == 2 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8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fMethodMinAll</a:t>
            </a:r>
            <a:r>
              <a:rPr lang="en-US" sz="18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emplace_back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();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8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std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vector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&lt;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&gt;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&amp;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vect2 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model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fMethodMinAll</a:t>
            </a:r>
            <a:r>
              <a:rPr lang="en-US" sz="17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700" dirty="0" err="1" smtClean="0">
                <a:solidFill>
                  <a:srgbClr val="000000"/>
                </a:solidFill>
                <a:latin typeface="Courier New"/>
              </a:rPr>
              <a:t>back</a:t>
            </a:r>
            <a:r>
              <a:rPr lang="en-US" sz="1700" b="1" dirty="0" smtClean="0">
                <a:solidFill>
                  <a:srgbClr val="000080"/>
                </a:solidFill>
                <a:latin typeface="Courier New"/>
              </a:rPr>
              <a:t>();</a:t>
            </a:r>
            <a:r>
              <a:rPr lang="en-US" sz="17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marL="114300" indent="-4763">
              <a:buNone/>
            </a:pP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	vect2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push_back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ComboBoxItem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800" dirty="0" smtClean="0">
                <a:solidFill>
                  <a:srgbClr val="808080"/>
                </a:solidFill>
                <a:latin typeface="Courier New"/>
              </a:rPr>
              <a:t>"1"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dirty="0" smtClean="0">
                <a:solidFill>
                  <a:srgbClr val="808080"/>
                </a:solidFill>
                <a:latin typeface="Courier New"/>
              </a:rPr>
              <a:t>"FUMILI"</a:t>
            </a:r>
            <a:r>
              <a:rPr lang="en-US" sz="1800" b="1" dirty="0" smtClean="0">
                <a:solidFill>
                  <a:srgbClr val="000080"/>
                </a:solidFill>
                <a:latin typeface="Courier New"/>
              </a:rPr>
              <a:t>));</a:t>
            </a:r>
            <a:endParaRPr lang="en-US" sz="18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</a:t>
            </a:r>
            <a:r>
              <a:rPr lang="en-US" dirty="0" err="1" smtClean="0"/>
              <a:t>ComboBox</a:t>
            </a:r>
            <a:r>
              <a:rPr lang="en-US" dirty="0" smtClean="0"/>
              <a:t> (2/2)</a:t>
            </a:r>
            <a:endParaRPr lang="en-US" dirty="0"/>
          </a:p>
        </p:txBody>
      </p:sp>
      <p:sp>
        <p:nvSpPr>
          <p:cNvPr id="10" name="9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838200" y="2133600"/>
            <a:ext cx="3657600" cy="1295400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Predefined or User Function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Draw Options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Libraries</a:t>
            </a:r>
            <a:endParaRPr lang="en-US" sz="2000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800600" y="2133600"/>
            <a:ext cx="3657600" cy="2362200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Different Minimization Methods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Range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Print Options</a:t>
            </a:r>
            <a:endParaRPr lang="en-US" sz="2000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 Panel…</a:t>
            </a:r>
            <a:endParaRPr lang="en-US" dirty="0"/>
          </a:p>
        </p:txBody>
      </p:sp>
      <p:sp>
        <p:nvSpPr>
          <p:cNvPr id="5" name="1 - Τίτλος"/>
          <p:cNvSpPr txBox="1">
            <a:spLocks/>
          </p:cNvSpPr>
          <p:nvPr/>
        </p:nvSpPr>
        <p:spPr>
          <a:xfrm>
            <a:off x="1447800" y="1143000"/>
            <a:ext cx="7193280" cy="914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5 - Ορθογώνιο"/>
          <p:cNvSpPr/>
          <p:nvPr/>
        </p:nvSpPr>
        <p:spPr>
          <a:xfrm>
            <a:off x="762000" y="1371602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…is a GUI, which can use all the power of ROOT Fitting tools and interactively fit histograms.</a:t>
            </a:r>
            <a:endParaRPr lang="en-US" dirty="0"/>
          </a:p>
        </p:txBody>
      </p:sp>
      <p:pic>
        <p:nvPicPr>
          <p:cNvPr id="8" name="7 - Εικόνα" descr="using ran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505200"/>
            <a:ext cx="4099560" cy="2849880"/>
          </a:xfrm>
          <a:prstGeom prst="rect">
            <a:avLst/>
          </a:prstGeom>
        </p:spPr>
      </p:pic>
      <p:sp>
        <p:nvSpPr>
          <p:cNvPr id="15" name="1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Organizes network traffic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Client sends requests to server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Server responds by returning results</a:t>
            </a:r>
            <a:endParaRPr lang="en-US" sz="20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</a:t>
            </a:r>
            <a:r>
              <a:rPr lang="en-US" dirty="0" smtClean="0"/>
              <a:t>Server Model</a:t>
            </a:r>
            <a:endParaRPr lang="el-GR" dirty="0"/>
          </a:p>
        </p:txBody>
      </p:sp>
      <p:pic>
        <p:nvPicPr>
          <p:cNvPr id="12" name="11 - Εικόνα" descr="Cliens-Server-Diagr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714620"/>
            <a:ext cx="7500990" cy="3565176"/>
          </a:xfrm>
          <a:prstGeom prst="rect">
            <a:avLst/>
          </a:prstGeom>
        </p:spPr>
      </p:pic>
    </p:spTree>
  </p:cSld>
  <p:clrMapOvr>
    <a:masterClrMapping/>
  </p:clrMapOvr>
  <p:transition advTm="4209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-31750">
              <a:buNone/>
            </a:pPr>
            <a:r>
              <a:rPr lang="en-US" sz="2000" dirty="0" smtClean="0"/>
              <a:t>OpenUI5 is the new technology we have used to design the new version of the Fit Panel. It is a JavaScript UI library consisting of a really large number of UI controls.</a:t>
            </a:r>
          </a:p>
          <a:p>
            <a:pPr marL="114300" indent="-31750">
              <a:buNone/>
            </a:pPr>
            <a:endParaRPr lang="en-US" sz="2000" dirty="0" smtClean="0"/>
          </a:p>
          <a:p>
            <a:pPr marL="114300" indent="-31750">
              <a:buNone/>
            </a:pPr>
            <a:endParaRPr lang="en-US" sz="2000" dirty="0" smtClean="0"/>
          </a:p>
          <a:p>
            <a:pPr marL="114300" indent="-31750">
              <a:buNone/>
            </a:pPr>
            <a:endParaRPr lang="en-US" sz="2000" dirty="0" smtClean="0"/>
          </a:p>
          <a:p>
            <a:pPr marL="114300" indent="-31750">
              <a:buNone/>
            </a:pPr>
            <a:endParaRPr lang="en-US" sz="2000" dirty="0" smtClean="0"/>
          </a:p>
          <a:p>
            <a:pPr marL="114300" indent="-31750">
              <a:buNone/>
            </a:pPr>
            <a:endParaRPr lang="en-US" sz="2000" dirty="0" smtClean="0"/>
          </a:p>
          <a:p>
            <a:pPr marL="114300" indent="-31750">
              <a:buNone/>
            </a:pPr>
            <a:endParaRPr lang="en-US" sz="2000" dirty="0" smtClean="0"/>
          </a:p>
          <a:p>
            <a:pPr marL="114300" indent="-31750">
              <a:buNone/>
            </a:pPr>
            <a:r>
              <a:rPr lang="en-US" sz="1800" dirty="0" smtClean="0"/>
              <a:t>Combo Boxes</a:t>
            </a:r>
            <a:br>
              <a:rPr lang="en-US" sz="1800" dirty="0" smtClean="0"/>
            </a:br>
            <a:r>
              <a:rPr lang="en-US" sz="1800" dirty="0" smtClean="0"/>
              <a:t>Radio Buttons</a:t>
            </a:r>
            <a:br>
              <a:rPr lang="en-US" sz="1800" dirty="0" smtClean="0"/>
            </a:br>
            <a:r>
              <a:rPr lang="en-US" sz="1800" dirty="0" smtClean="0"/>
              <a:t>Check Boxes</a:t>
            </a:r>
            <a:endParaRPr lang="en-US" sz="1800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OpenUI5</a:t>
            </a:r>
            <a:endParaRPr lang="en-US" dirty="0"/>
          </a:p>
        </p:txBody>
      </p:sp>
      <p:pic>
        <p:nvPicPr>
          <p:cNvPr id="4" name="3 - Εικόνα" descr="checkbo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1" y="4495800"/>
            <a:ext cx="2833370" cy="1752600"/>
          </a:xfrm>
          <a:prstGeom prst="rect">
            <a:avLst/>
          </a:prstGeom>
        </p:spPr>
      </p:pic>
      <p:pic>
        <p:nvPicPr>
          <p:cNvPr id="5" name="4 - Εικόνα" descr="combobo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895601"/>
            <a:ext cx="4191000" cy="1209555"/>
          </a:xfrm>
          <a:prstGeom prst="rect">
            <a:avLst/>
          </a:prstGeom>
        </p:spPr>
      </p:pic>
      <p:pic>
        <p:nvPicPr>
          <p:cNvPr id="6" name="5 - Εικόνα" descr="radiobutton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2667000"/>
            <a:ext cx="3362632" cy="1447800"/>
          </a:xfrm>
          <a:prstGeom prst="rect">
            <a:avLst/>
          </a:prstGeom>
        </p:spPr>
      </p:pic>
      <p:cxnSp>
        <p:nvCxnSpPr>
          <p:cNvPr id="8" name="7 - Ευθύγραμμο βέλος σύνδεσης"/>
          <p:cNvCxnSpPr/>
          <p:nvPr/>
        </p:nvCxnSpPr>
        <p:spPr>
          <a:xfrm flipV="1">
            <a:off x="2209800" y="3962400"/>
            <a:ext cx="11430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12 - Ευθύγραμμο βέλος σύνδεσης"/>
          <p:cNvCxnSpPr/>
          <p:nvPr/>
        </p:nvCxnSpPr>
        <p:spPr>
          <a:xfrm flipV="1">
            <a:off x="2209800" y="4038600"/>
            <a:ext cx="34290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14 - Ευθύγραμμο βέλος σύνδεσης"/>
          <p:cNvCxnSpPr/>
          <p:nvPr/>
        </p:nvCxnSpPr>
        <p:spPr>
          <a:xfrm>
            <a:off x="2057400" y="5257800"/>
            <a:ext cx="3505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2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 advTm="2868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- Θέση περιεχομένου" descr="MVC architecture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74420" y="1481138"/>
            <a:ext cx="6995109" cy="3090862"/>
          </a:xfrm>
        </p:spPr>
      </p:pic>
      <p:sp>
        <p:nvSpPr>
          <p:cNvPr id="10" name="9 - Θέση περιεχομένου"/>
          <p:cNvSpPr>
            <a:spLocks noGrp="1"/>
          </p:cNvSpPr>
          <p:nvPr>
            <p:ph sz="half" idx="2"/>
          </p:nvPr>
        </p:nvSpPr>
        <p:spPr>
          <a:xfrm>
            <a:off x="714348" y="4857760"/>
            <a:ext cx="7643866" cy="1571636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 smtClean="0"/>
              <a:t>Model Component → Dynamic data structure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 smtClean="0"/>
              <a:t>View Component → Display of the data (UI)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 smtClean="0"/>
              <a:t>Controller → Contains control logic</a:t>
            </a:r>
            <a:endParaRPr lang="en-US" sz="2400" dirty="0"/>
          </a:p>
        </p:txBody>
      </p:sp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MVC Architecture</a:t>
            </a:r>
            <a:endParaRPr lang="en-US" dirty="0"/>
          </a:p>
        </p:txBody>
      </p:sp>
    </p:spTree>
  </p:cSld>
  <p:clrMapOvr>
    <a:masterClrMapping/>
  </p:clrMapOvr>
  <p:transition advTm="727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Θέση περιεχομένου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Communication Protocol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Duplex communication channels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0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000" dirty="0" smtClean="0"/>
              <a:t>Compatible with HTTP and almost all browsers</a:t>
            </a:r>
            <a:endParaRPr lang="en-US" sz="2000" dirty="0"/>
          </a:p>
        </p:txBody>
      </p:sp>
      <p:pic>
        <p:nvPicPr>
          <p:cNvPr id="10" name="9 - Θέση περιεχομένου" descr="websocket protocol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6248" y="1643050"/>
            <a:ext cx="4658864" cy="4214842"/>
          </a:xfrm>
        </p:spPr>
      </p:pic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4148-8370-4A14-8EF5-1516CD5C8E7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WebSocket</a:t>
            </a:r>
            <a:r>
              <a:rPr lang="en-US" dirty="0" smtClean="0"/>
              <a:t> </a:t>
            </a:r>
            <a:r>
              <a:rPr lang="en-US" dirty="0" smtClean="0"/>
              <a:t>Protocol</a:t>
            </a:r>
            <a:endParaRPr lang="el-GR" dirty="0"/>
          </a:p>
        </p:txBody>
      </p:sp>
    </p:spTree>
  </p:cSld>
  <p:clrMapOvr>
    <a:masterClrMapping/>
  </p:clrMapOvr>
  <p:transition advTm="43718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|28.4|39.4|8.4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itPanel">
  <a:themeElements>
    <a:clrScheme name="Προσαρμοσμένος 6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21798F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Συγκέντρωση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FitPanel</Template>
  <TotalTime>2354</TotalTime>
  <Words>1191</Words>
  <Application>Microsoft Office PowerPoint</Application>
  <PresentationFormat>Προβολή στην οθόνη (4:3)</PresentationFormat>
  <Paragraphs>410</Paragraphs>
  <Slides>40</Slides>
  <Notes>3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40</vt:i4>
      </vt:variant>
    </vt:vector>
  </HeadingPairs>
  <TitlesOfParts>
    <vt:vector size="41" baseType="lpstr">
      <vt:lpstr>FitPanel</vt:lpstr>
      <vt:lpstr>ROOT7  Fit Panel - Browser</vt:lpstr>
      <vt:lpstr>Objectives of the new version</vt:lpstr>
      <vt:lpstr>ROOT7 version – Fit Panel</vt:lpstr>
      <vt:lpstr>ROOT7 version - Browser</vt:lpstr>
      <vt:lpstr>Fit Panel…</vt:lpstr>
      <vt:lpstr>Client Server Model</vt:lpstr>
      <vt:lpstr>OpenUI5</vt:lpstr>
      <vt:lpstr>MVC Architecture</vt:lpstr>
      <vt:lpstr>WebSocket Protocol</vt:lpstr>
      <vt:lpstr>How it’s working</vt:lpstr>
      <vt:lpstr>The Fit Panel Layout (1/4)</vt:lpstr>
      <vt:lpstr>The Fit Panel Layout (2/4)</vt:lpstr>
      <vt:lpstr>The Fit Panel Layout (3/4)</vt:lpstr>
      <vt:lpstr>The Fit Panel Layout (4/4)</vt:lpstr>
      <vt:lpstr>More binding</vt:lpstr>
      <vt:lpstr>Server Side in C++ (1/3)</vt:lpstr>
      <vt:lpstr>Server Side in C++ (2/3)</vt:lpstr>
      <vt:lpstr>Server Side in C++ (3/3)</vt:lpstr>
      <vt:lpstr>Communication between C++ and JavaScript</vt:lpstr>
      <vt:lpstr>Client Side on JavaScript </vt:lpstr>
      <vt:lpstr>Fit Function on Client Side</vt:lpstr>
      <vt:lpstr>Fitting Function on C++ (1/2)</vt:lpstr>
      <vt:lpstr>Fitting Function on C++ (2/2)</vt:lpstr>
      <vt:lpstr>Create Window in C++</vt:lpstr>
      <vt:lpstr>Changes on the FitPanel</vt:lpstr>
      <vt:lpstr>Summary</vt:lpstr>
      <vt:lpstr>Future Work</vt:lpstr>
      <vt:lpstr>Browser Layout </vt:lpstr>
      <vt:lpstr>The perfect control</vt:lpstr>
      <vt:lpstr>Tree vs TreeTable</vt:lpstr>
      <vt:lpstr>Breadcrumbs Navigation</vt:lpstr>
      <vt:lpstr>SplitApp – Responsive layout </vt:lpstr>
      <vt:lpstr>Browser in smartphones</vt:lpstr>
      <vt:lpstr>Next steps</vt:lpstr>
      <vt:lpstr>More Stuff!</vt:lpstr>
      <vt:lpstr>The Fit Panel Layout (2/4)</vt:lpstr>
      <vt:lpstr>Functions for handling the values</vt:lpstr>
      <vt:lpstr>MVC Architecture</vt:lpstr>
      <vt:lpstr>Dependent ComboBox (1/2)</vt:lpstr>
      <vt:lpstr>Dependent ComboBox (2/2)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ROOT7 Fit Panel</dc:title>
  <dc:creator>Palai The Blob</dc:creator>
  <cp:lastModifiedBy>Windows User</cp:lastModifiedBy>
  <cp:revision>41</cp:revision>
  <dcterms:created xsi:type="dcterms:W3CDTF">2019-02-02T19:32:37Z</dcterms:created>
  <dcterms:modified xsi:type="dcterms:W3CDTF">2019-02-04T14:25:18Z</dcterms:modified>
</cp:coreProperties>
</file>