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7"/>
  </p:notesMasterIdLst>
  <p:handoutMasterIdLst>
    <p:handoutMasterId r:id="rId48"/>
  </p:handoutMasterIdLst>
  <p:sldIdLst>
    <p:sldId id="271" r:id="rId3"/>
    <p:sldId id="285" r:id="rId4"/>
    <p:sldId id="284" r:id="rId5"/>
    <p:sldId id="256" r:id="rId6"/>
    <p:sldId id="272" r:id="rId7"/>
    <p:sldId id="277" r:id="rId8"/>
    <p:sldId id="261" r:id="rId9"/>
    <p:sldId id="267" r:id="rId10"/>
    <p:sldId id="280" r:id="rId11"/>
    <p:sldId id="262" r:id="rId12"/>
    <p:sldId id="281" r:id="rId13"/>
    <p:sldId id="282" r:id="rId14"/>
    <p:sldId id="263" r:id="rId15"/>
    <p:sldId id="278" r:id="rId16"/>
    <p:sldId id="291" r:id="rId17"/>
    <p:sldId id="292" r:id="rId18"/>
    <p:sldId id="313" r:id="rId19"/>
    <p:sldId id="287" r:id="rId20"/>
    <p:sldId id="260" r:id="rId21"/>
    <p:sldId id="286" r:id="rId22"/>
    <p:sldId id="266" r:id="rId23"/>
    <p:sldId id="290" r:id="rId24"/>
    <p:sldId id="293" r:id="rId25"/>
    <p:sldId id="296" r:id="rId26"/>
    <p:sldId id="307" r:id="rId27"/>
    <p:sldId id="308" r:id="rId28"/>
    <p:sldId id="309" r:id="rId29"/>
    <p:sldId id="259" r:id="rId30"/>
    <p:sldId id="270" r:id="rId31"/>
    <p:sldId id="258" r:id="rId32"/>
    <p:sldId id="265" r:id="rId33"/>
    <p:sldId id="311" r:id="rId34"/>
    <p:sldId id="302" r:id="rId35"/>
    <p:sldId id="279" r:id="rId36"/>
    <p:sldId id="297" r:id="rId37"/>
    <p:sldId id="298" r:id="rId38"/>
    <p:sldId id="299" r:id="rId39"/>
    <p:sldId id="300" r:id="rId40"/>
    <p:sldId id="301" r:id="rId41"/>
    <p:sldId id="303" r:id="rId42"/>
    <p:sldId id="304" r:id="rId43"/>
    <p:sldId id="305" r:id="rId44"/>
    <p:sldId id="306" r:id="rId45"/>
    <p:sldId id="310" r:id="rId46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il Zampetakis" initials="MZ" lastIdx="4" clrIdx="0">
    <p:extLst>
      <p:ext uri="{19B8F6BF-5375-455C-9EA6-DF929625EA0E}">
        <p15:presenceInfo xmlns:p15="http://schemas.microsoft.com/office/powerpoint/2012/main" userId="Michail Zampetaki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F231A0F8-BCFC-4D95-903C-7BF4D6FA4A7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CF9FBCC5-ABB0-4FD8-9035-C870A4CE17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77840-E78A-4173-97A0-1B99D1A0BFD5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BD0A8E40-C172-4403-9E18-61C67FE43F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56B4049B-E7EA-4339-8767-61D92ED5331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A25E8-796F-4B02-81E7-E50CC127A69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57715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D0584-D505-45F4-A4CF-FB36484298A0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404A9-9F91-4435-BAEF-C14CEB64EA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707484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2ACB3AC-FC0B-433F-B8CC-21B3640BCB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3F352F70-B3B9-4865-9945-0818EBB4CB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5D3E14F-E39C-48DD-B5E7-3EF9364B0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CF02-1B6C-4D71-83B4-C0BEA33838EF}" type="datetime1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7F8D5B21-78B7-4BDE-B10F-9ABD60FA0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2271C71-2D2A-4646-A8C0-D0F0FE7A8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00367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2E7EEC4-FFED-4571-89F9-1513E9723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D32910AB-DDFA-4A42-92E6-1387D15B5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2D1B9A5-3D91-4C04-A018-FA5130560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3A523-9BCB-43DC-990A-E2B62F605E3A}" type="datetime1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868744A9-AA1B-49A4-97CA-110B32C8F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6201D8F-E127-4A48-8330-BF8785FC6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226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ED72F59C-9807-4D41-BC55-629A95E0D5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68FF0A68-627F-4628-8C06-8979E44D46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10EC4BF4-AAAD-4F86-9516-3C656D2EB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E188-F18D-4B97-8041-F3E4A717E1F2}" type="datetime1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05753A3-70AE-4EAA-9608-37867BE9D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9365E66-D6A4-419D-AEC7-2914E072B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451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43E9A4C-D6C8-43C7-B9A5-92E16224D5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C54C62A3-E628-40CF-A57B-FD504F135B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4AD0EF0-AD3A-40CE-A8FB-4F394414B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6CD70ED-98AC-4CC9-9028-309CB4A19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81ADB123-8CAF-459D-8DB4-099DF14CF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59112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253FBB6-3E71-4A4C-AF0B-19A806015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67B54FB-98CF-4AF4-AB46-B0DE64832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D95BF3F-BA4B-40E3-ADC3-FDD10DE3C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828DBE31-E3DD-48B3-8314-3D14F5B43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5B0ED83-0D78-480F-99E2-D1352B44E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3314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311A832-5028-4F5D-9381-A47E53C6A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2C78507-B6B9-4199-A074-48BD4C307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9ACA104-35DE-4D3C-8C2E-F352F4A7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EC2EEDDF-05E0-48A3-8C64-6241F28B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F3B11A0-0CC3-4413-9216-18578BCC3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959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F33B19D-BF96-4A70-BE5C-905E3849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AB76078-C627-4B66-8830-5FE259D8F9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28926F7D-D4C8-4C44-9ACF-81CA36569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3DB89882-8C1D-426F-8D6E-B6278F45F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7A34EC73-28B3-46CA-9C40-97B572AD2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3AA02F33-61C4-438F-8A85-ECF1FC764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3248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66E1556-0E87-4783-A405-96A00D6E9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75F1A7F-6DF0-49D7-933C-B1590275ED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F60CA8EB-3F60-493B-8A5E-573C26FF2C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3BE8F353-A64C-4507-896A-676978EE68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1C5EC167-0B8B-45EE-90CB-96A25FC135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9D57D228-57E6-4925-92CF-815887B56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27F2B1D6-1A17-4E09-AD9C-C77220D4F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B21C58EE-0C46-4AA0-8BDD-C0ADC3810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2168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0A4AC7F-42BD-44F4-8B52-63E69944E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69D11396-CDB4-4029-B9AF-9201127C7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CE2C9F8E-33FA-4EE4-B52D-40D77F475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55BCB162-5BB2-40C7-B647-AAAF9A6F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19431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DB224C0B-13FC-4ACB-BEA0-F93BB60C2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0C6F574C-157D-405B-A7FA-2BFFAB72C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2847A60-4D20-484B-B7DA-85A017719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2519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9850CB-2370-4546-8926-D62F327E0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141AD13-8C32-4052-B560-014967EE6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E4627E29-D88D-4066-A9F0-E20BCF8BE1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55FB64A9-DC5E-4EC6-9E88-B525BA1A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61A3676E-90BE-4B63-AF49-54F6E7480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BAE2EDF0-8977-4A3B-8C03-72A60E265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375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0186911-9DCB-4CCF-95C3-E1BFD2035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E09A4BB-7915-43CC-9BCC-B16928A08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4284137-DE30-4A69-8EB7-611A4896F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D74E-63F9-46AC-950A-BA126748EC01}" type="datetime1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C2D900F-8CF7-4790-A780-221C229EA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E896320-448A-4EC5-8781-45AB9BE74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82316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A5319F5-9ACE-4677-BDBC-58B5A22E0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15B8168D-B018-4E8A-AC80-006ECBC481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3261CF62-BB74-480C-9B4A-56C2088759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F69B10E4-401C-4562-9C7F-B43A12C73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CD3907C0-A606-400E-9CDE-0DFFED822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99EBD998-DAF9-48E3-A3AD-5D7404295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20538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DEEC9B4-972C-4D04-AB61-77CB8B03F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F7932287-D173-42AB-A98C-2C384CE5EF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BFC4C66-C2D8-4F6D-8FF1-2429B8E01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89860B8-AB76-4D97-A98E-24746946B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E6E2394-7832-410E-8783-B604D8D1B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39445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8311F89D-821A-4B8B-967E-74753B285D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E13874B1-8CFC-4592-B315-7274B3483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E412EEA-A43B-41B4-9DE0-A25F1681B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81FE513-BF6B-411E-9375-B98395449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DAD3044-8121-44EE-B3CC-372E7BB4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214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A9F7DBA-0A3E-429E-942C-CB7DEE874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0F502368-50CB-429C-A7BC-8B8B19F92D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5EB64793-C266-4F70-B862-3F2ACB8A2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EED3-D468-4255-9AB0-0BFA88C536BB}" type="datetime1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ED8D29A2-0C18-436A-8C85-9FFD94B98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0F7248D-0516-4B70-8343-E79A4BF28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11870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3F16F71-D7DF-43EC-B9E5-D4C68492A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3214E7B-9C41-4B3F-81A6-E75611A854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273D18EC-B190-4C28-BE51-47D857257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B1EB7C67-32D3-4230-8565-222657644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3BC8C-64FD-4CFB-A584-A22A90AAEE8C}" type="datetime1">
              <a:rPr lang="el-GR" smtClean="0"/>
              <a:t>11/2/2019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6EC97CC6-BBB0-47A6-9F6D-D54C30320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C9837AE2-BA15-4F37-B8EF-3D787741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09398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7AF3047-A5E1-4974-9EC0-2FA1AA999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F2A520E8-F391-4DB9-B4DB-0BA890FAE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A672D8-001B-47FE-9543-F242E10E2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19166174-565F-4414-B98E-DFCFE5EB0E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848206A9-26EF-43A3-83D5-9217D053AC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D37D754D-A734-4CD2-86B2-E1468FC5D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4A8A-265E-4890-8AEC-136818D3F37A}" type="datetime1">
              <a:rPr lang="el-GR" smtClean="0"/>
              <a:t>11/2/2019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FC088093-F76D-4C94-9155-CEAAC450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93F70160-5086-4B14-82DC-9D9913DFA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86411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D8DA0FD-D4FA-4F67-A982-AA2F40C72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BF35583-90A0-4D3E-A12A-25DD67E1A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4B07-297D-4193-8EE3-0DF4843BCD8B}" type="datetime1">
              <a:rPr lang="el-GR" smtClean="0"/>
              <a:t>11/2/2019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2DD13D42-C687-4061-9275-BE7D3F815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7BF69505-3FA2-4CEB-B261-FC3116932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5143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0A6F9EB7-6ED6-4CEE-96C4-5C0B77D4F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ABB3-3927-4925-A77F-1D3195AB22D9}" type="datetime1">
              <a:rPr lang="el-GR" smtClean="0"/>
              <a:t>11/2/2019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289CB4E1-DD72-44CC-92AD-C014D79C6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41941322-9FCE-4826-AD43-51974F0ED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6366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CF00CED-04D4-4CCE-9ECF-BC0836B7B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D98CAB4-8C09-4651-B010-931BE391F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488C0D08-AAD8-416F-B321-D358C513E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0B26DCA7-324C-4F8B-93BD-E77AD2A38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6389-5989-4ACC-BB84-AEEC592A4747}" type="datetime1">
              <a:rPr lang="el-GR" smtClean="0"/>
              <a:t>11/2/2019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0F2FCF63-81DC-44E3-99A9-E13C2DA25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A67D74F8-E224-4F48-B45E-1F02CECD2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4261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A64DC09-55F7-4395-9494-A8BF0E39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9AD90B34-4585-4198-9702-54ACBC09E2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A0B4DF48-9F39-4BF4-9807-6DF64FE4E7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63B5DC35-F281-4379-8A5E-578473C49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4A76-69F6-403B-BD26-EF4075F25478}" type="datetime1">
              <a:rPr lang="el-GR" smtClean="0"/>
              <a:t>11/2/2019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51EEDAE4-DDFD-4E56-97DA-AF9FB7C0F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2548E7EB-FBB3-4795-B1B7-7118C7BC0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7677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82FA720C-44B7-4484-A2DD-C782CADBA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0BCCDE2E-66C8-4720-848F-E9DCB200C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C9D2AA2-53CE-41F5-BBFD-30099F4B6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FC056-5A59-492E-974A-35C58364B019}" type="datetime1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3232239-6B3E-44CF-8BE8-1B254A14EE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F43ADE5F-D22A-480B-9592-9296A3BD6D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39D62-BB44-4B8E-8BA8-F960BB2323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26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537B7BD9-71FA-4739-BD16-BD7CCE42A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B1F228EA-3103-45F9-90FB-8CCD567B3A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851AC20D-0601-4349-A235-8E6365827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BD594-8096-4512-8E6A-A3556BF58C8F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A0977FAA-5492-4584-B003-6E6A792915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56F02E0-89E1-4600-AB82-287DE80C3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43AF9-FD85-4A04-A15D-10425F021E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2603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19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7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1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6CE909F-677F-4785-A6F2-A8076E5727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6924" y="2378392"/>
            <a:ext cx="9598152" cy="1050608"/>
          </a:xfrm>
        </p:spPr>
        <p:txBody>
          <a:bodyPr>
            <a:normAutofit/>
          </a:bodyPr>
          <a:lstStyle/>
          <a:p>
            <a:r>
              <a:rPr lang="en-US" sz="66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Cooling of Bunched Beams</a:t>
            </a:r>
            <a:endParaRPr lang="el-GR" sz="66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28AA653F-B4C3-4E79-A35A-AD027E41F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4967" y="4133025"/>
            <a:ext cx="9502066" cy="759650"/>
          </a:xfrm>
        </p:spPr>
        <p:txBody>
          <a:bodyPr/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S. Albright, H.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Bartosik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, N.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Biancacci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, A.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Saa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Hernandez, </a:t>
            </a:r>
            <a:r>
              <a:rPr lang="en-US" u="sng" dirty="0">
                <a:latin typeface="Cambria" panose="02040503050406030204" pitchFamily="18" charset="0"/>
                <a:ea typeface="Cambria" panose="02040503050406030204" pitchFamily="18" charset="0"/>
              </a:rPr>
              <a:t>M. Zampetakis</a:t>
            </a:r>
            <a:endParaRPr lang="el-GR" u="sng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A8111B7-B5C4-49CE-800E-F06843837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l-GR" sz="14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/0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l-GR" sz="14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/201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9</a:t>
            </a:r>
            <a:endParaRPr lang="el-GR" sz="1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0BB0DF4-544B-4305-9875-A4A3A0991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Electron Cooling Meeting</a:t>
            </a:r>
            <a:endParaRPr lang="el-GR" sz="1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713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Θέση αριθμού διαφάνειας 1">
            <a:extLst>
              <a:ext uri="{FF2B5EF4-FFF2-40B4-BE49-F238E27FC236}">
                <a16:creationId xmlns:a16="http://schemas.microsoft.com/office/drawing/2014/main" id="{79957FF6-DAF3-4D4F-8FA1-CCE12280F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fld id="{6AF39D62-BB44-4B8E-8BA8-F960BB232390}" type="slidenum">
              <a:rPr lang="el-GR" sz="140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</a:t>
            </a:fld>
            <a:endParaRPr lang="el-GR" sz="1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Τίτλος 1">
            <a:extLst>
              <a:ext uri="{FF2B5EF4-FFF2-40B4-BE49-F238E27FC236}">
                <a16:creationId xmlns:a16="http://schemas.microsoft.com/office/drawing/2014/main" id="{AEB3C822-5125-4694-A23C-07D71B340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729404" cy="993799"/>
          </a:xfrm>
        </p:spPr>
        <p:txBody>
          <a:bodyPr>
            <a:normAutofit/>
          </a:bodyPr>
          <a:lstStyle/>
          <a:p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Longitudinal Profiles – Single Harmonic</a:t>
            </a:r>
            <a:r>
              <a:rPr lang="en-US" dirty="0"/>
              <a:t> </a:t>
            </a:r>
            <a:endParaRPr lang="el-GR" dirty="0"/>
          </a:p>
        </p:txBody>
      </p:sp>
      <p:pic>
        <p:nvPicPr>
          <p:cNvPr id="3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129E25FC-D868-4CA3-8556-2839BCAF97A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997" y="1997475"/>
            <a:ext cx="12043865" cy="34090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189A32-0BC5-4096-BE4A-0B3227394D01}"/>
              </a:ext>
            </a:extLst>
          </p:cNvPr>
          <p:cNvSpPr txBox="1"/>
          <p:nvPr/>
        </p:nvSpPr>
        <p:spPr>
          <a:xfrm flipH="1">
            <a:off x="9547424" y="5554475"/>
            <a:ext cx="2555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*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Colorbar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not calibrated.</a:t>
            </a:r>
            <a:endParaRPr lang="el-GR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73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Θέση αριθμού διαφάνειας 1">
            <a:extLst>
              <a:ext uri="{FF2B5EF4-FFF2-40B4-BE49-F238E27FC236}">
                <a16:creationId xmlns:a16="http://schemas.microsoft.com/office/drawing/2014/main" id="{F4CFB407-596D-4E79-8192-A3B80DABA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9" name="Τίτλος 1">
            <a:extLst>
              <a:ext uri="{FF2B5EF4-FFF2-40B4-BE49-F238E27FC236}">
                <a16:creationId xmlns:a16="http://schemas.microsoft.com/office/drawing/2014/main" id="{8687C87D-7365-4136-9F18-B1FF0F32C0AC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Double Harmonic 1/2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14CEA96-CC21-4919-AE37-634537D40799}"/>
                  </a:ext>
                </a:extLst>
              </p:cNvPr>
              <p:cNvSpPr txBox="1"/>
              <p:nvPr/>
            </p:nvSpPr>
            <p:spPr>
              <a:xfrm>
                <a:off x="125998" y="1120323"/>
                <a:ext cx="2814364" cy="182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Losses between the start of RF and the start of ramping, as a function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𝑒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 gun voltage.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14CEA96-CC21-4919-AE37-634537D40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98" y="1120323"/>
                <a:ext cx="2814364" cy="1821140"/>
              </a:xfrm>
              <a:prstGeom prst="rect">
                <a:avLst/>
              </a:prstGeom>
              <a:blipFill>
                <a:blip r:embed="rId2"/>
                <a:stretch>
                  <a:fillRect l="-1952" t="-2341" r="-195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Εικόνα 26" descr="Εικόνα που περιέχει κείμενο&#10;&#10;Η περιγραφή δημιουργήθηκε αυτόματα">
            <a:extLst>
              <a:ext uri="{FF2B5EF4-FFF2-40B4-BE49-F238E27FC236}">
                <a16:creationId xmlns:a16="http://schemas.microsoft.com/office/drawing/2014/main" id="{92462BB1-C4CB-4D4C-BCF7-8847AA4CD7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31" y="907116"/>
            <a:ext cx="6756338" cy="4680000"/>
          </a:xfrm>
          <a:prstGeom prst="rect">
            <a:avLst/>
          </a:prstGeom>
        </p:spPr>
      </p:pic>
      <p:pic>
        <p:nvPicPr>
          <p:cNvPr id="31" name="Εικόνα 30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0D4E0E14-767C-45AB-8241-81BF85BD24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5133"/>
            <a:ext cx="3798306" cy="1911097"/>
          </a:xfrm>
          <a:prstGeom prst="rect">
            <a:avLst/>
          </a:prstGeom>
        </p:spPr>
      </p:pic>
      <p:cxnSp>
        <p:nvCxnSpPr>
          <p:cNvPr id="17" name="Ευθύγραμμο βέλος σύνδεσης 16">
            <a:extLst>
              <a:ext uri="{FF2B5EF4-FFF2-40B4-BE49-F238E27FC236}">
                <a16:creationId xmlns:a16="http://schemas.microsoft.com/office/drawing/2014/main" id="{9AA973CF-0C54-4D06-A259-82C421C75D88}"/>
              </a:ext>
            </a:extLst>
          </p:cNvPr>
          <p:cNvCxnSpPr>
            <a:cxnSpLocks/>
          </p:cNvCxnSpPr>
          <p:nvPr/>
        </p:nvCxnSpPr>
        <p:spPr>
          <a:xfrm>
            <a:off x="1797400" y="5236607"/>
            <a:ext cx="2645" cy="132575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Ευθεία γραμμή σύνδεσης 17">
            <a:extLst>
              <a:ext uri="{FF2B5EF4-FFF2-40B4-BE49-F238E27FC236}">
                <a16:creationId xmlns:a16="http://schemas.microsoft.com/office/drawing/2014/main" id="{5AF556F7-7BC6-423B-B70F-F9F55AF2EFBD}"/>
              </a:ext>
            </a:extLst>
          </p:cNvPr>
          <p:cNvCxnSpPr>
            <a:cxnSpLocks/>
          </p:cNvCxnSpPr>
          <p:nvPr/>
        </p:nvCxnSpPr>
        <p:spPr>
          <a:xfrm>
            <a:off x="1746504" y="5223488"/>
            <a:ext cx="1070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Ευθεία γραμμή σύνδεσης 18">
            <a:extLst>
              <a:ext uri="{FF2B5EF4-FFF2-40B4-BE49-F238E27FC236}">
                <a16:creationId xmlns:a16="http://schemas.microsoft.com/office/drawing/2014/main" id="{FC022CC3-507A-4511-BB4A-00544FBCA3B1}"/>
              </a:ext>
            </a:extLst>
          </p:cNvPr>
          <p:cNvCxnSpPr>
            <a:cxnSpLocks/>
          </p:cNvCxnSpPr>
          <p:nvPr/>
        </p:nvCxnSpPr>
        <p:spPr>
          <a:xfrm>
            <a:off x="1179324" y="6571507"/>
            <a:ext cx="1883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D1046FC-A6E5-4C70-9BD5-CAB8124F73E8}"/>
              </a:ext>
            </a:extLst>
          </p:cNvPr>
          <p:cNvSpPr txBox="1"/>
          <p:nvPr/>
        </p:nvSpPr>
        <p:spPr>
          <a:xfrm>
            <a:off x="714356" y="5616451"/>
            <a:ext cx="929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Peak Line</a:t>
            </a:r>
          </a:p>
          <a:p>
            <a:r>
              <a:rPr lang="en-US" sz="14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Density</a:t>
            </a:r>
            <a:endParaRPr lang="el-GR" sz="14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30FC95-CF1A-4F2C-A32D-6995888F0AA0}"/>
              </a:ext>
            </a:extLst>
          </p:cNvPr>
          <p:cNvSpPr txBox="1"/>
          <p:nvPr/>
        </p:nvSpPr>
        <p:spPr>
          <a:xfrm>
            <a:off x="8913006" y="5742292"/>
            <a:ext cx="2247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*Best case losses ~4%</a:t>
            </a:r>
            <a:endParaRPr lang="el-GR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394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Θέση αριθμού διαφάνειας 1">
            <a:extLst>
              <a:ext uri="{FF2B5EF4-FFF2-40B4-BE49-F238E27FC236}">
                <a16:creationId xmlns:a16="http://schemas.microsoft.com/office/drawing/2014/main" id="{F4CFB407-596D-4E79-8192-A3B80DABA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9" name="Τίτλος 1">
            <a:extLst>
              <a:ext uri="{FF2B5EF4-FFF2-40B4-BE49-F238E27FC236}">
                <a16:creationId xmlns:a16="http://schemas.microsoft.com/office/drawing/2014/main" id="{8687C87D-7365-4136-9F18-B1FF0F32C0AC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Double Harmonic 2/2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pic>
        <p:nvPicPr>
          <p:cNvPr id="27" name="Εικόνα 26" descr="Εικόνα που περιέχει κείμενο&#10;&#10;Η περιγραφή δημιουργήθηκε αυτόματα">
            <a:extLst>
              <a:ext uri="{FF2B5EF4-FFF2-40B4-BE49-F238E27FC236}">
                <a16:creationId xmlns:a16="http://schemas.microsoft.com/office/drawing/2014/main" id="{92462BB1-C4CB-4D4C-BCF7-8847AA4CD7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31" y="907116"/>
            <a:ext cx="6756338" cy="4680000"/>
          </a:xfrm>
          <a:prstGeom prst="rect">
            <a:avLst/>
          </a:prstGeom>
        </p:spPr>
      </p:pic>
      <p:pic>
        <p:nvPicPr>
          <p:cNvPr id="31" name="Εικόνα 30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0D4E0E14-767C-45AB-8241-81BF85BD24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8000"/>
            <a:ext cx="4471876" cy="2250000"/>
          </a:xfrm>
          <a:prstGeom prst="rect">
            <a:avLst/>
          </a:prstGeom>
        </p:spPr>
      </p:pic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67A666DF-2F1C-4929-9084-75511280C6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63" y="2537136"/>
            <a:ext cx="2543468" cy="2016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FDF281B-29C9-43EB-A10E-11E12054E13B}"/>
              </a:ext>
            </a:extLst>
          </p:cNvPr>
          <p:cNvSpPr txBox="1"/>
          <p:nvPr/>
        </p:nvSpPr>
        <p:spPr>
          <a:xfrm>
            <a:off x="118890" y="2112940"/>
            <a:ext cx="2480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Profiles for central case</a:t>
            </a:r>
            <a:endParaRPr lang="el-GR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6352210E-795A-4A28-BF2D-D3B5E0BC3A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800" y="1846800"/>
            <a:ext cx="4478906" cy="2250000"/>
          </a:xfrm>
          <a:prstGeom prst="rect">
            <a:avLst/>
          </a:prstGeom>
          <a:solidFill>
            <a:schemeClr val="bg2">
              <a:alpha val="90000"/>
            </a:schemeClr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7625FBD-2933-4899-B253-7BB60C52559E}"/>
              </a:ext>
            </a:extLst>
          </p:cNvPr>
          <p:cNvSpPr txBox="1"/>
          <p:nvPr/>
        </p:nvSpPr>
        <p:spPr>
          <a:xfrm>
            <a:off x="9204094" y="1477468"/>
            <a:ext cx="2935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Profiles for minimum losses</a:t>
            </a:r>
            <a:endParaRPr lang="el-GR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6" name="Εικόνα 15">
            <a:extLst>
              <a:ext uri="{FF2B5EF4-FFF2-40B4-BE49-F238E27FC236}">
                <a16:creationId xmlns:a16="http://schemas.microsoft.com/office/drawing/2014/main" id="{1B218920-2DED-444E-9CE9-C49727F2E9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059" y="4191114"/>
            <a:ext cx="2550308" cy="2016000"/>
          </a:xfrm>
          <a:prstGeom prst="rect">
            <a:avLst/>
          </a:prstGeom>
        </p:spPr>
      </p:pic>
      <p:sp>
        <p:nvSpPr>
          <p:cNvPr id="21" name="Βέλος: Κάτω 20">
            <a:extLst>
              <a:ext uri="{FF2B5EF4-FFF2-40B4-BE49-F238E27FC236}">
                <a16:creationId xmlns:a16="http://schemas.microsoft.com/office/drawing/2014/main" id="{73909BEF-0449-40E7-9D25-5C779121C816}"/>
              </a:ext>
            </a:extLst>
          </p:cNvPr>
          <p:cNvSpPr/>
          <p:nvPr/>
        </p:nvSpPr>
        <p:spPr>
          <a:xfrm rot="12847661">
            <a:off x="4584653" y="3670851"/>
            <a:ext cx="241712" cy="1142367"/>
          </a:xfrm>
          <a:prstGeom prst="downArrow">
            <a:avLst>
              <a:gd name="adj1" fmla="val 50000"/>
              <a:gd name="adj2" fmla="val 85459"/>
            </a:avLst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Βέλος: Κάτω 21">
            <a:extLst>
              <a:ext uri="{FF2B5EF4-FFF2-40B4-BE49-F238E27FC236}">
                <a16:creationId xmlns:a16="http://schemas.microsoft.com/office/drawing/2014/main" id="{97061303-5E8E-4EB6-B524-D61196460EA3}"/>
              </a:ext>
            </a:extLst>
          </p:cNvPr>
          <p:cNvSpPr/>
          <p:nvPr/>
        </p:nvSpPr>
        <p:spPr>
          <a:xfrm rot="2698775">
            <a:off x="7118400" y="3620674"/>
            <a:ext cx="237832" cy="1126234"/>
          </a:xfrm>
          <a:prstGeom prst="downArrow">
            <a:avLst>
              <a:gd name="adj1" fmla="val 50000"/>
              <a:gd name="adj2" fmla="val 111980"/>
            </a:avLst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35268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Θέση αριθμού διαφάνειας 1">
            <a:extLst>
              <a:ext uri="{FF2B5EF4-FFF2-40B4-BE49-F238E27FC236}">
                <a16:creationId xmlns:a16="http://schemas.microsoft.com/office/drawing/2014/main" id="{94854B26-AF3C-471B-A596-ABFCF28FC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fld id="{6AF39D62-BB44-4B8E-8BA8-F960BB232390}" type="slidenum">
              <a:rPr lang="el-GR" sz="140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13</a:t>
            </a:fld>
            <a:endParaRPr lang="el-GR" sz="1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Τίτλος 1">
            <a:extLst>
              <a:ext uri="{FF2B5EF4-FFF2-40B4-BE49-F238E27FC236}">
                <a16:creationId xmlns:a16="http://schemas.microsoft.com/office/drawing/2014/main" id="{2013794D-47AE-4061-BF4F-D109F56FC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844814" cy="993799"/>
          </a:xfrm>
        </p:spPr>
        <p:txBody>
          <a:bodyPr>
            <a:normAutofit/>
          </a:bodyPr>
          <a:lstStyle/>
          <a:p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Longitudinal Profiles – Double Harmonic</a:t>
            </a:r>
            <a:r>
              <a:rPr lang="en-US" dirty="0"/>
              <a:t> </a:t>
            </a:r>
            <a:endParaRPr lang="el-GR" dirty="0"/>
          </a:p>
        </p:txBody>
      </p:sp>
      <p:pic>
        <p:nvPicPr>
          <p:cNvPr id="3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3DB5198E-9BE6-4413-93AB-283D59AAEA0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600" y="2015756"/>
            <a:ext cx="12044479" cy="3409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43B916-A5C6-4B42-9F12-54E83D3A936F}"/>
              </a:ext>
            </a:extLst>
          </p:cNvPr>
          <p:cNvSpPr txBox="1"/>
          <p:nvPr/>
        </p:nvSpPr>
        <p:spPr>
          <a:xfrm flipH="1">
            <a:off x="9547424" y="5554475"/>
            <a:ext cx="2555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*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Colorbar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not calibrated.</a:t>
            </a:r>
            <a:endParaRPr lang="el-GR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14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Εικόνα 11" descr="Εικόνα που περιέχει κείμενο, χάρτης&#10;&#10;Η περιγραφή δημιουργήθηκε με πολύ υψηλή αξιοπιστία">
            <a:extLst>
              <a:ext uri="{FF2B5EF4-FFF2-40B4-BE49-F238E27FC236}">
                <a16:creationId xmlns:a16="http://schemas.microsoft.com/office/drawing/2014/main" id="{A4CFEFAA-A095-4F92-A558-615DB813B3C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" y="1363608"/>
            <a:ext cx="6318504" cy="34595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6C1F14-EFDD-4480-9E30-2BD3F64BF650}"/>
              </a:ext>
            </a:extLst>
          </p:cNvPr>
          <p:cNvSpPr txBox="1"/>
          <p:nvPr/>
        </p:nvSpPr>
        <p:spPr>
          <a:xfrm>
            <a:off x="2895600" y="5329758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Can we get the same for high Intensities?</a:t>
            </a:r>
            <a:endParaRPr lang="el-GR" sz="28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Τίτλος 1">
            <a:extLst>
              <a:ext uri="{FF2B5EF4-FFF2-40B4-BE49-F238E27FC236}">
                <a16:creationId xmlns:a16="http://schemas.microsoft.com/office/drawing/2014/main" id="{4FC03E18-CE42-41EA-AA1E-F811863FE19D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Some Conclusions</a:t>
            </a:r>
            <a:endParaRPr lang="el-GR" sz="54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7D7238D-7D4C-4C29-804A-79D936D80F07}"/>
                  </a:ext>
                </a:extLst>
              </p:cNvPr>
              <p:cNvSpPr txBox="1"/>
              <p:nvPr/>
            </p:nvSpPr>
            <p:spPr>
              <a:xfrm>
                <a:off x="6414633" y="1848240"/>
                <a:ext cx="5713035" cy="2154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Optimum settings for minimum Intensity losses.</a:t>
                </a:r>
              </a:p>
              <a:p>
                <a:pPr marL="285750" marR="0" lvl="0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 typeface="Wingdings" panose="05000000000000000000" pitchFamily="2" charset="2"/>
                  <a:buChar char="Ø"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  <a:p>
                <a:pPr marL="285750" lvl="0" indent="-285750" algn="just">
                  <a:buClr>
                    <a:srgbClr val="4472C4">
                      <a:lumMod val="75000"/>
                    </a:srgbClr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</a:rPr>
                  <a:t>Double Harmonic.</a:t>
                </a:r>
              </a:p>
              <a:p>
                <a:pPr lvl="0" algn="just">
                  <a:buClr>
                    <a:srgbClr val="4472C4">
                      <a:lumMod val="75000"/>
                    </a:srgbClr>
                  </a:buClr>
                  <a:buSzPct val="80000"/>
                </a:pPr>
                <a:endParaRPr lang="en-US" sz="1200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lvl="0" indent="-285750" algn="just">
                  <a:buClr>
                    <a:srgbClr val="4472C4">
                      <a:lumMod val="75000"/>
                    </a:srgbClr>
                  </a:buClr>
                  <a:buSzPct val="80000"/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200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2200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kumimoji="0" lang="en-US" sz="2200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sz="22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</a:rPr>
                  <a:t> cooler is set to lead to flattest longitudinal profile.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7D7238D-7D4C-4C29-804A-79D936D80F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633" y="1848240"/>
                <a:ext cx="5713035" cy="2154436"/>
              </a:xfrm>
              <a:prstGeom prst="rect">
                <a:avLst/>
              </a:prstGeom>
              <a:blipFill>
                <a:blip r:embed="rId3"/>
                <a:stretch>
                  <a:fillRect l="-640" t="-1977" r="-1387" b="-480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Θέση αριθμού διαφάνειας 1">
            <a:extLst>
              <a:ext uri="{FF2B5EF4-FFF2-40B4-BE49-F238E27FC236}">
                <a16:creationId xmlns:a16="http://schemas.microsoft.com/office/drawing/2014/main" id="{4DE81FE2-1164-4126-9180-6B9418B0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fld id="{6AF39D62-BB44-4B8E-8BA8-F960BB232390}" type="slidenum">
              <a:rPr lang="el-GR" sz="140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14</a:t>
            </a:fld>
            <a:endParaRPr lang="el-GR" sz="1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208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Εικόνα 11" descr="Εικόνα που περιέχει κείμενο, χάρτης&#10;&#10;Η περιγραφή δημιουργήθηκε με πολύ υψηλή αξιοπιστία">
            <a:extLst>
              <a:ext uri="{FF2B5EF4-FFF2-40B4-BE49-F238E27FC236}">
                <a16:creationId xmlns:a16="http://schemas.microsoft.com/office/drawing/2014/main" id="{A4CFEFAA-A095-4F92-A558-615DB813B3C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855" y="1298492"/>
            <a:ext cx="3368534" cy="1992008"/>
          </a:xfrm>
          <a:prstGeom prst="rect">
            <a:avLst/>
          </a:prstGeom>
        </p:spPr>
      </p:pic>
      <p:sp>
        <p:nvSpPr>
          <p:cNvPr id="8" name="Θέση αριθμού διαφάνειας 1">
            <a:extLst>
              <a:ext uri="{FF2B5EF4-FFF2-40B4-BE49-F238E27FC236}">
                <a16:creationId xmlns:a16="http://schemas.microsoft.com/office/drawing/2014/main" id="{D88B57B9-A7F6-4368-87A1-9E95B5AE8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F08806F-54D3-4960-AD8F-55F4F24E798C}"/>
                  </a:ext>
                </a:extLst>
              </p:cNvPr>
              <p:cNvSpPr txBox="1"/>
              <p:nvPr/>
            </p:nvSpPr>
            <p:spPr>
              <a:xfrm>
                <a:off x="8677655" y="3324347"/>
                <a:ext cx="35369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Low Intensity - AMDOPTIC Cycle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Accumulated  </a:t>
                </a:r>
                <a14:m>
                  <m:oMath xmlns:m="http://schemas.openxmlformats.org/officeDocument/2006/math">
                    <m: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cs typeface="+mn-cs"/>
                      </a:rPr>
                      <m:t>~3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10</m:t>
                        </m:r>
                      </m:sup>
                    </m:sSup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charges </a:t>
                </a:r>
                <a:endPara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F08806F-54D3-4960-AD8F-55F4F24E79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655" y="3324347"/>
                <a:ext cx="3536933" cy="646331"/>
              </a:xfrm>
              <a:prstGeom prst="rect">
                <a:avLst/>
              </a:prstGeom>
              <a:blipFill>
                <a:blip r:embed="rId3"/>
                <a:stretch>
                  <a:fillRect t="-5660" b="-1320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2733247-2CBE-44A2-87A4-B75C3BF1338F}"/>
                  </a:ext>
                </a:extLst>
              </p:cNvPr>
              <p:cNvSpPr txBox="1"/>
              <p:nvPr/>
            </p:nvSpPr>
            <p:spPr>
              <a:xfrm>
                <a:off x="6452975" y="176649"/>
                <a:ext cx="346259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AMDNOM Cycle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Accumulated  </a:t>
                </a:r>
                <a14:m>
                  <m:oMath xmlns:m="http://schemas.openxmlformats.org/officeDocument/2006/math">
                    <m: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" panose="02040503050406030204" pitchFamily="18" charset="0"/>
                        <a:cs typeface="+mn-cs"/>
                      </a:rPr>
                      <m:t>~6.5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10</m:t>
                        </m:r>
                      </m:sup>
                    </m:sSup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charges </a:t>
                </a:r>
                <a:endPara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2733247-2CBE-44A2-87A4-B75C3BF133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2975" y="176649"/>
                <a:ext cx="3462597" cy="646331"/>
              </a:xfrm>
              <a:prstGeom prst="rect">
                <a:avLst/>
              </a:prstGeom>
              <a:blipFill>
                <a:blip r:embed="rId4"/>
                <a:stretch>
                  <a:fillRect l="-880" t="-6604" r="-1585" b="-1320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Τίτλος 1">
            <a:extLst>
              <a:ext uri="{FF2B5EF4-FFF2-40B4-BE49-F238E27FC236}">
                <a16:creationId xmlns:a16="http://schemas.microsoft.com/office/drawing/2014/main" id="{23185D7C-EA8B-4DE3-B2CF-5BDCD13EBA85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And for High Intensity…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(1/3) </a:t>
            </a:r>
            <a:endParaRPr lang="el-GR" sz="5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15178EF-7029-4394-9857-269B66F3798A}"/>
                  </a:ext>
                </a:extLst>
              </p:cNvPr>
              <p:cNvSpPr txBox="1"/>
              <p:nvPr/>
            </p:nvSpPr>
            <p:spPr>
              <a:xfrm>
                <a:off x="5454451" y="1611149"/>
                <a:ext cx="30326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70000"/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Best case!</a:t>
                </a:r>
              </a:p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70000"/>
                  <a:buFont typeface="Wingdings" panose="05000000000000000000" pitchFamily="2" charset="2"/>
                  <a:buChar char="Ø"/>
                </a:pPr>
                <a:endParaRPr lang="en-US" sz="1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70000"/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Beam not well-captured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losses during capture.</a:t>
                </a:r>
                <a:endParaRPr lang="el-GR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15178EF-7029-4394-9857-269B66F37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451" y="1611149"/>
                <a:ext cx="3032601" cy="1200329"/>
              </a:xfrm>
              <a:prstGeom prst="rect">
                <a:avLst/>
              </a:prstGeom>
              <a:blipFill>
                <a:blip r:embed="rId5"/>
                <a:stretch>
                  <a:fillRect l="-402" t="-2538" r="-1408" b="-558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4A8708A-06C4-471A-B83D-25BA8CC6CDD0}"/>
                  </a:ext>
                </a:extLst>
              </p:cNvPr>
              <p:cNvSpPr txBox="1"/>
              <p:nvPr/>
            </p:nvSpPr>
            <p:spPr>
              <a:xfrm>
                <a:off x="5454450" y="4126451"/>
                <a:ext cx="296717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70000"/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Well-centered beam during capture.</a:t>
                </a:r>
              </a:p>
              <a:p>
                <a:pPr marL="180000" indent="-285750">
                  <a:buClr>
                    <a:schemeClr val="accent1">
                      <a:lumMod val="75000"/>
                    </a:schemeClr>
                  </a:buClr>
                  <a:buSzPct val="70000"/>
                  <a:buFont typeface="Wingdings" panose="05000000000000000000" pitchFamily="2" charset="2"/>
                  <a:buChar char="Ø"/>
                </a:pPr>
                <a:endParaRPr lang="en-US" sz="1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70000"/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Much more compressed beam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more losses!</a:t>
                </a:r>
                <a:endParaRPr lang="el-GR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4A8708A-06C4-471A-B83D-25BA8CC6CD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450" y="4126451"/>
                <a:ext cx="2967174" cy="1477328"/>
              </a:xfrm>
              <a:prstGeom prst="rect">
                <a:avLst/>
              </a:prstGeom>
              <a:blipFill>
                <a:blip r:embed="rId6"/>
                <a:stretch>
                  <a:fillRect l="-411" t="-2479" r="-3285" b="-661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Ομάδα 9">
            <a:extLst>
              <a:ext uri="{FF2B5EF4-FFF2-40B4-BE49-F238E27FC236}">
                <a16:creationId xmlns:a16="http://schemas.microsoft.com/office/drawing/2014/main" id="{AE0F81FB-B919-4838-82F1-45E8C2F6E98F}"/>
              </a:ext>
            </a:extLst>
          </p:cNvPr>
          <p:cNvGrpSpPr/>
          <p:nvPr/>
        </p:nvGrpSpPr>
        <p:grpSpPr>
          <a:xfrm>
            <a:off x="143950" y="1269000"/>
            <a:ext cx="5447119" cy="2298499"/>
            <a:chOff x="143950" y="1269000"/>
            <a:chExt cx="5447119" cy="2298499"/>
          </a:xfrm>
        </p:grpSpPr>
        <p:pic>
          <p:nvPicPr>
            <p:cNvPr id="3" name="Εικόνα 2" descr="Εικόνα που περιέχει κείμενο, εσωτερικό, χάρτης&#10;&#10;Η περιγραφή δημιουργήθηκε αυτόματα">
              <a:extLst>
                <a:ext uri="{FF2B5EF4-FFF2-40B4-BE49-F238E27FC236}">
                  <a16:creationId xmlns:a16="http://schemas.microsoft.com/office/drawing/2014/main" id="{9A91027C-4A76-4299-A99C-32249FC0C9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949" y="1269000"/>
              <a:ext cx="5170120" cy="2160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6E207BD-E247-41AA-8486-4A9A0053F317}"/>
                </a:ext>
              </a:extLst>
            </p:cNvPr>
            <p:cNvSpPr txBox="1"/>
            <p:nvPr/>
          </p:nvSpPr>
          <p:spPr>
            <a:xfrm rot="16200000">
              <a:off x="-614206" y="2210500"/>
              <a:ext cx="17933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Intensity (1e10 charges)</a:t>
              </a:r>
              <a:endParaRPr lang="el-GR" sz="12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4626D7B-2C7D-40A6-B480-F74462A48C8A}"/>
                </a:ext>
              </a:extLst>
            </p:cNvPr>
            <p:cNvSpPr txBox="1"/>
            <p:nvPr/>
          </p:nvSpPr>
          <p:spPr>
            <a:xfrm>
              <a:off x="2571434" y="3290500"/>
              <a:ext cx="8691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Time (</a:t>
              </a:r>
              <a:r>
                <a:rPr lang="en-US" sz="1200" dirty="0" err="1">
                  <a:latin typeface="Cambria" panose="02040503050406030204" pitchFamily="18" charset="0"/>
                  <a:ea typeface="Cambria" panose="02040503050406030204" pitchFamily="18" charset="0"/>
                </a:rPr>
                <a:t>ms</a:t>
              </a:r>
              <a:r>
                <a:rPr lang="en-US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)</a:t>
              </a:r>
              <a:endParaRPr lang="el-GR" sz="12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4C9CAC9C-CC2F-4A6F-B437-9CE983C6E21C}"/>
              </a:ext>
            </a:extLst>
          </p:cNvPr>
          <p:cNvGrpSpPr/>
          <p:nvPr/>
        </p:nvGrpSpPr>
        <p:grpSpPr>
          <a:xfrm>
            <a:off x="143950" y="3940641"/>
            <a:ext cx="5447119" cy="2298499"/>
            <a:chOff x="143950" y="3940641"/>
            <a:chExt cx="5447119" cy="2298499"/>
          </a:xfrm>
        </p:grpSpPr>
        <p:pic>
          <p:nvPicPr>
            <p:cNvPr id="5" name="Εικόνα 4" descr="Εικόνα που περιέχει κείμενο, χάρτης&#10;&#10;Η περιγραφή δημιουργήθηκε αυτόματα">
              <a:extLst>
                <a:ext uri="{FF2B5EF4-FFF2-40B4-BE49-F238E27FC236}">
                  <a16:creationId xmlns:a16="http://schemas.microsoft.com/office/drawing/2014/main" id="{142C65A8-1B66-4692-8038-1C0D5B421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949" y="3940641"/>
              <a:ext cx="5170120" cy="2160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2FE06BF-A3FB-4610-A144-A5D8D2CBFB9C}"/>
                </a:ext>
              </a:extLst>
            </p:cNvPr>
            <p:cNvSpPr txBox="1"/>
            <p:nvPr/>
          </p:nvSpPr>
          <p:spPr>
            <a:xfrm rot="16200000">
              <a:off x="-614206" y="4884607"/>
              <a:ext cx="17933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Intensity (1e10 charges)</a:t>
              </a:r>
              <a:endParaRPr lang="el-GR" sz="12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EDE6ADE-1676-40D0-9BE3-792016995017}"/>
                </a:ext>
              </a:extLst>
            </p:cNvPr>
            <p:cNvSpPr txBox="1"/>
            <p:nvPr/>
          </p:nvSpPr>
          <p:spPr>
            <a:xfrm>
              <a:off x="2571433" y="5962141"/>
              <a:ext cx="8691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Time (</a:t>
              </a:r>
              <a:r>
                <a:rPr lang="en-US" sz="1200" dirty="0" err="1">
                  <a:latin typeface="Cambria" panose="02040503050406030204" pitchFamily="18" charset="0"/>
                  <a:ea typeface="Cambria" panose="02040503050406030204" pitchFamily="18" charset="0"/>
                </a:rPr>
                <a:t>ms</a:t>
              </a:r>
              <a:r>
                <a:rPr lang="en-US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)</a:t>
              </a:r>
              <a:endParaRPr lang="el-GR" sz="12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7820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Θέση αριθμού διαφάνειας 1">
            <a:extLst>
              <a:ext uri="{FF2B5EF4-FFF2-40B4-BE49-F238E27FC236}">
                <a16:creationId xmlns:a16="http://schemas.microsoft.com/office/drawing/2014/main" id="{D88B57B9-A7F6-4368-87A1-9E95B5AE8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pic>
        <p:nvPicPr>
          <p:cNvPr id="6" name="Εικόνα 5" descr="Εικόνα που περιέχει κείμενο, χάρτης&#10;&#10;Η περιγραφή δημιουργήθηκε αυτόματα">
            <a:extLst>
              <a:ext uri="{FF2B5EF4-FFF2-40B4-BE49-F238E27FC236}">
                <a16:creationId xmlns:a16="http://schemas.microsoft.com/office/drawing/2014/main" id="{958C0AE5-3FAA-4863-A0F8-8F8ABF8AF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49" y="1269000"/>
            <a:ext cx="6493585" cy="432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F16C713-69A4-4F7C-A192-2E6E78E01B4D}"/>
              </a:ext>
            </a:extLst>
          </p:cNvPr>
          <p:cNvSpPr txBox="1"/>
          <p:nvPr/>
        </p:nvSpPr>
        <p:spPr>
          <a:xfrm>
            <a:off x="6981498" y="1269000"/>
            <a:ext cx="50532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Losses evaluation between the (usual) times, 1440ms and 1800ms</a:t>
            </a:r>
          </a:p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Much more losses (~25%) due to the higher Intensity.</a:t>
            </a:r>
          </a:p>
        </p:txBody>
      </p:sp>
      <p:sp>
        <p:nvSpPr>
          <p:cNvPr id="7" name="Τίτλος 1">
            <a:extLst>
              <a:ext uri="{FF2B5EF4-FFF2-40B4-BE49-F238E27FC236}">
                <a16:creationId xmlns:a16="http://schemas.microsoft.com/office/drawing/2014/main" id="{590CB089-85D0-427B-958C-3FCC0B849623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And for High Intensity…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(2/3)</a:t>
            </a: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l-GR" sz="54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803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Θέση αριθμού διαφάνειας 1">
            <a:extLst>
              <a:ext uri="{FF2B5EF4-FFF2-40B4-BE49-F238E27FC236}">
                <a16:creationId xmlns:a16="http://schemas.microsoft.com/office/drawing/2014/main" id="{D88B57B9-A7F6-4368-87A1-9E95B5AE8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pic>
        <p:nvPicPr>
          <p:cNvPr id="4" name="Εικόνα 3" descr="Εικόνα που περιέχει κείμενο, χάρτης&#10;&#10;Η περιγραφή δημιουργήθηκε αυτόματα">
            <a:extLst>
              <a:ext uri="{FF2B5EF4-FFF2-40B4-BE49-F238E27FC236}">
                <a16:creationId xmlns:a16="http://schemas.microsoft.com/office/drawing/2014/main" id="{AD4AA232-011E-48EA-805A-FB520FB98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00" y="1270800"/>
            <a:ext cx="6493586" cy="432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E1D0DA0-1C49-461D-B0C7-4A5525D7CB69}"/>
              </a:ext>
            </a:extLst>
          </p:cNvPr>
          <p:cNvSpPr txBox="1"/>
          <p:nvPr/>
        </p:nvSpPr>
        <p:spPr>
          <a:xfrm>
            <a:off x="6981498" y="1269000"/>
            <a:ext cx="50532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Less losses (~6%) if evaluated for shorter time.</a:t>
            </a:r>
          </a:p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Well-centered beams suffer from less losses during capture but are affected more by </a:t>
            </a:r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SC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and </a:t>
            </a:r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IBS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Off-centered/flat beams suffer from less losses, long-term. 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6A316C8A-767A-4C39-9E42-C2E29903DA3D}"/>
              </a:ext>
            </a:extLst>
          </p:cNvPr>
          <p:cNvGrpSpPr/>
          <p:nvPr/>
        </p:nvGrpSpPr>
        <p:grpSpPr>
          <a:xfrm>
            <a:off x="7334182" y="4614494"/>
            <a:ext cx="4857818" cy="1949011"/>
            <a:chOff x="116518" y="3820176"/>
            <a:chExt cx="5447119" cy="2298499"/>
          </a:xfrm>
        </p:grpSpPr>
        <p:grpSp>
          <p:nvGrpSpPr>
            <p:cNvPr id="13" name="Ομάδα 12">
              <a:extLst>
                <a:ext uri="{FF2B5EF4-FFF2-40B4-BE49-F238E27FC236}">
                  <a16:creationId xmlns:a16="http://schemas.microsoft.com/office/drawing/2014/main" id="{C2AAE82E-139A-4F66-A6EA-9EC7A706ACD8}"/>
                </a:ext>
              </a:extLst>
            </p:cNvPr>
            <p:cNvGrpSpPr/>
            <p:nvPr/>
          </p:nvGrpSpPr>
          <p:grpSpPr>
            <a:xfrm>
              <a:off x="116518" y="3820176"/>
              <a:ext cx="5447119" cy="2298499"/>
              <a:chOff x="143950" y="1269000"/>
              <a:chExt cx="5447119" cy="2298499"/>
            </a:xfrm>
          </p:grpSpPr>
          <p:pic>
            <p:nvPicPr>
              <p:cNvPr id="19" name="Εικόνα 18" descr="Εικόνα που περιέχει κείμενο, εσωτερικό, χάρτης&#10;&#10;Η περιγραφή δημιουργήθηκε αυτόματα">
                <a:extLst>
                  <a:ext uri="{FF2B5EF4-FFF2-40B4-BE49-F238E27FC236}">
                    <a16:creationId xmlns:a16="http://schemas.microsoft.com/office/drawing/2014/main" id="{FE38241B-63BB-4064-8F39-E6A8D72AAC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0949" y="1269000"/>
                <a:ext cx="5170120" cy="2160000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BC87F8D-56AD-4C65-95B0-B9033983A11C}"/>
                  </a:ext>
                </a:extLst>
              </p:cNvPr>
              <p:cNvSpPr txBox="1"/>
              <p:nvPr/>
            </p:nvSpPr>
            <p:spPr>
              <a:xfrm rot="16200000">
                <a:off x="-614206" y="2289806"/>
                <a:ext cx="179331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Intensity (1e10 charges)</a:t>
                </a:r>
                <a:endParaRPr lang="el-GR" sz="12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A9626B8-F2D6-462C-9484-77A33D745395}"/>
                  </a:ext>
                </a:extLst>
              </p:cNvPr>
              <p:cNvSpPr txBox="1"/>
              <p:nvPr/>
            </p:nvSpPr>
            <p:spPr>
              <a:xfrm>
                <a:off x="2571434" y="3290500"/>
                <a:ext cx="8691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Time (</a:t>
                </a:r>
                <a:r>
                  <a:rPr lang="en-US" sz="12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ms</a:t>
                </a:r>
                <a:r>
                  <a:rPr lang="en-US" sz="1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)</a:t>
                </a:r>
                <a:endParaRPr lang="el-GR" sz="12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14" name="Ορθογώνιο 13">
              <a:extLst>
                <a:ext uri="{FF2B5EF4-FFF2-40B4-BE49-F238E27FC236}">
                  <a16:creationId xmlns:a16="http://schemas.microsoft.com/office/drawing/2014/main" id="{B318DB0E-4CF8-4CF8-AA5B-CF7AFE4256F3}"/>
                </a:ext>
              </a:extLst>
            </p:cNvPr>
            <p:cNvSpPr/>
            <p:nvPr/>
          </p:nvSpPr>
          <p:spPr>
            <a:xfrm>
              <a:off x="2916936" y="3877056"/>
              <a:ext cx="612648" cy="1874520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5" name="Ορθογώνιο 14">
              <a:extLst>
                <a:ext uri="{FF2B5EF4-FFF2-40B4-BE49-F238E27FC236}">
                  <a16:creationId xmlns:a16="http://schemas.microsoft.com/office/drawing/2014/main" id="{88305D45-441C-45F8-A93A-39CDD2D7D2E6}"/>
                </a:ext>
              </a:extLst>
            </p:cNvPr>
            <p:cNvSpPr/>
            <p:nvPr/>
          </p:nvSpPr>
          <p:spPr>
            <a:xfrm>
              <a:off x="2924576" y="3877056"/>
              <a:ext cx="129519" cy="1568750"/>
            </a:xfrm>
            <a:prstGeom prst="rect">
              <a:avLst/>
            </a:prstGeom>
            <a:solidFill>
              <a:schemeClr val="accent2">
                <a:alpha val="38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6" name="Οβάλ 15">
              <a:extLst>
                <a:ext uri="{FF2B5EF4-FFF2-40B4-BE49-F238E27FC236}">
                  <a16:creationId xmlns:a16="http://schemas.microsoft.com/office/drawing/2014/main" id="{F2C88652-3108-4D2B-A817-7416CF808E48}"/>
                </a:ext>
              </a:extLst>
            </p:cNvPr>
            <p:cNvSpPr/>
            <p:nvPr/>
          </p:nvSpPr>
          <p:spPr>
            <a:xfrm>
              <a:off x="3182111" y="5305367"/>
              <a:ext cx="100584" cy="1097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7" name="Ισοσκελές τρίγωνο 16">
              <a:extLst>
                <a:ext uri="{FF2B5EF4-FFF2-40B4-BE49-F238E27FC236}">
                  <a16:creationId xmlns:a16="http://schemas.microsoft.com/office/drawing/2014/main" id="{59632F15-BA1E-4292-A907-E1AAFFE35085}"/>
                </a:ext>
              </a:extLst>
            </p:cNvPr>
            <p:cNvSpPr/>
            <p:nvPr/>
          </p:nvSpPr>
          <p:spPr>
            <a:xfrm>
              <a:off x="2935335" y="5299483"/>
              <a:ext cx="108000" cy="108001"/>
            </a:xfrm>
            <a:prstGeom prst="triangl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22" name="Τίτλος 1">
            <a:extLst>
              <a:ext uri="{FF2B5EF4-FFF2-40B4-BE49-F238E27FC236}">
                <a16:creationId xmlns:a16="http://schemas.microsoft.com/office/drawing/2014/main" id="{E3ED447A-F103-4BBA-9E59-1694CF630B39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And for High Intensity…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(3/3)</a:t>
            </a: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l-GR" sz="54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091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1">
            <a:extLst>
              <a:ext uri="{FF2B5EF4-FFF2-40B4-BE49-F238E27FC236}">
                <a16:creationId xmlns:a16="http://schemas.microsoft.com/office/drawing/2014/main" id="{4FC03E18-CE42-41EA-AA1E-F811863FE19D}"/>
              </a:ext>
            </a:extLst>
          </p:cNvPr>
          <p:cNvSpPr txBox="1">
            <a:spLocks/>
          </p:cNvSpPr>
          <p:nvPr/>
        </p:nvSpPr>
        <p:spPr>
          <a:xfrm>
            <a:off x="4212130" y="2932100"/>
            <a:ext cx="376774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Tune Scans</a:t>
            </a:r>
            <a:endParaRPr kumimoji="0" lang="el-GR" sz="80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sp>
        <p:nvSpPr>
          <p:cNvPr id="7" name="Θέση αριθμού διαφάνειας 1">
            <a:extLst>
              <a:ext uri="{FF2B5EF4-FFF2-40B4-BE49-F238E27FC236}">
                <a16:creationId xmlns:a16="http://schemas.microsoft.com/office/drawing/2014/main" id="{4DE81FE2-1164-4126-9180-6B9418B0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CB2EA11-F9EE-44A5-B8F4-1107DD0971D2}"/>
                  </a:ext>
                </a:extLst>
              </p:cNvPr>
              <p:cNvSpPr txBox="1"/>
              <p:nvPr/>
            </p:nvSpPr>
            <p:spPr>
              <a:xfrm>
                <a:off x="3939713" y="3925899"/>
                <a:ext cx="431257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100000"/>
                  <a:buFont typeface="Cambria" panose="02040503050406030204" pitchFamily="18" charset="0"/>
                  <a:buChar char="∗"/>
                </a:pPr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With skew </a:t>
                </a:r>
                <a:r>
                  <a:rPr lang="en-US" i="1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sextupoles</a:t>
                </a:r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100000"/>
                  <a:buFont typeface="Cambria" panose="02040503050406030204" pitchFamily="18" charset="0"/>
                  <a:buChar char="∗"/>
                </a:pPr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Well-centered beam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Maximum cooling.</a:t>
                </a:r>
                <a:endParaRPr lang="el-GR" i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CB2EA11-F9EE-44A5-B8F4-1107DD0971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713" y="3925899"/>
                <a:ext cx="4312574" cy="646331"/>
              </a:xfrm>
              <a:prstGeom prst="rect">
                <a:avLst/>
              </a:prstGeom>
              <a:blipFill>
                <a:blip r:embed="rId2"/>
                <a:stretch>
                  <a:fillRect l="-989" t="-5660" r="-847" b="-1320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15109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Ομάδα 5">
            <a:extLst>
              <a:ext uri="{FF2B5EF4-FFF2-40B4-BE49-F238E27FC236}">
                <a16:creationId xmlns:a16="http://schemas.microsoft.com/office/drawing/2014/main" id="{4D2057A7-7E05-4C69-9D9E-E9D4B033F031}"/>
              </a:ext>
            </a:extLst>
          </p:cNvPr>
          <p:cNvGrpSpPr/>
          <p:nvPr/>
        </p:nvGrpSpPr>
        <p:grpSpPr>
          <a:xfrm>
            <a:off x="437340" y="1343818"/>
            <a:ext cx="6809798" cy="5073271"/>
            <a:chOff x="256827" y="615561"/>
            <a:chExt cx="8066080" cy="6071518"/>
          </a:xfrm>
        </p:grpSpPr>
        <p:pic>
          <p:nvPicPr>
            <p:cNvPr id="7" name="Εικόνα 6" descr="Εικόνα που περιέχει κείμενο, χάρτης&#10;&#10;Η περιγραφή δημιουργήθηκε με πολύ υψηλή αξιοπιστία">
              <a:extLst>
                <a:ext uri="{FF2B5EF4-FFF2-40B4-BE49-F238E27FC236}">
                  <a16:creationId xmlns:a16="http://schemas.microsoft.com/office/drawing/2014/main" id="{3E0D2BAD-094F-4EDF-9E31-97B2DECFC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827" y="615561"/>
              <a:ext cx="8066080" cy="562687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676884F-C719-4A1C-81FD-A719F24EBCAF}"/>
                </a:ext>
              </a:extLst>
            </p:cNvPr>
            <p:cNvSpPr txBox="1"/>
            <p:nvPr/>
          </p:nvSpPr>
          <p:spPr>
            <a:xfrm rot="16200000">
              <a:off x="2817160" y="2910981"/>
              <a:ext cx="16038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rPr>
                <a:t>Blow-up…</a:t>
              </a:r>
              <a:endPara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endParaRPr>
            </a:p>
          </p:txBody>
        </p:sp>
        <p:cxnSp>
          <p:nvCxnSpPr>
            <p:cNvPr id="10" name="Ευθύγραμμο βέλος σύνδεσης 9">
              <a:extLst>
                <a:ext uri="{FF2B5EF4-FFF2-40B4-BE49-F238E27FC236}">
                  <a16:creationId xmlns:a16="http://schemas.microsoft.com/office/drawing/2014/main" id="{2BBD0648-A8F6-49FE-A1FB-5D99534733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69672" y="5976000"/>
              <a:ext cx="0" cy="4320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D61225C-3465-494A-8815-0B9DB7E626EF}"/>
                </a:ext>
              </a:extLst>
            </p:cNvPr>
            <p:cNvSpPr txBox="1"/>
            <p:nvPr/>
          </p:nvSpPr>
          <p:spPr>
            <a:xfrm>
              <a:off x="2931279" y="6383201"/>
              <a:ext cx="776959" cy="303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rPr>
                <a:t>1380ms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132C4E-C0FD-492D-B6FA-216CA402E344}"/>
                </a:ext>
              </a:extLst>
            </p:cNvPr>
            <p:cNvSpPr txBox="1"/>
            <p:nvPr/>
          </p:nvSpPr>
          <p:spPr>
            <a:xfrm>
              <a:off x="3819164" y="6378388"/>
              <a:ext cx="776959" cy="303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rPr>
                <a:t>1800ms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3" name="Ευθεία γραμμή σύνδεσης 12">
              <a:extLst>
                <a:ext uri="{FF2B5EF4-FFF2-40B4-BE49-F238E27FC236}">
                  <a16:creationId xmlns:a16="http://schemas.microsoft.com/office/drawing/2014/main" id="{35612A20-C146-4A61-8393-1898547D279E}"/>
                </a:ext>
              </a:extLst>
            </p:cNvPr>
            <p:cNvCxnSpPr/>
            <p:nvPr/>
          </p:nvCxnSpPr>
          <p:spPr>
            <a:xfrm flipV="1">
              <a:off x="4128655" y="905164"/>
              <a:ext cx="0" cy="5007721"/>
            </a:xfrm>
            <a:prstGeom prst="line">
              <a:avLst/>
            </a:prstGeom>
            <a:ln w="50800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4" name="Ευθύγραμμο βέλος σύνδεσης 13">
              <a:extLst>
                <a:ext uri="{FF2B5EF4-FFF2-40B4-BE49-F238E27FC236}">
                  <a16:creationId xmlns:a16="http://schemas.microsoft.com/office/drawing/2014/main" id="{5333E367-E912-44A3-837F-F0648A7DA1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57558" y="5976000"/>
              <a:ext cx="4617" cy="43200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DD57AF9-C4C7-439F-9742-578B9C76A56F}"/>
                    </a:ext>
                  </a:extLst>
                </p:cNvPr>
                <p:cNvSpPr txBox="1"/>
                <p:nvPr/>
              </p:nvSpPr>
              <p:spPr>
                <a:xfrm rot="16200000">
                  <a:off x="3202119" y="2946985"/>
                  <a:ext cx="2095407" cy="328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kumimoji="0" lang="el-GR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𝑒</m:t>
                          </m:r>
                        </m:e>
                        <m:sup>
                          <m:r>
                            <a:rPr kumimoji="0" lang="en-U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F0"/>
                      </a:solidFill>
                      <a:effectLst/>
                      <a:uLnTx/>
                      <a:uFillTx/>
                      <a:latin typeface="Cambria" panose="02040503050406030204" pitchFamily="18" charset="0"/>
                      <a:ea typeface="Cambria" panose="02040503050406030204" pitchFamily="18" charset="0"/>
                      <a:cs typeface="+mn-cs"/>
                    </a:rPr>
                    <a:t>Cooler is turned off…</a:t>
                  </a:r>
                  <a:endPara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DD57AF9-C4C7-439F-9742-578B9C76A5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202119" y="2946985"/>
                  <a:ext cx="2095407" cy="328100"/>
                </a:xfrm>
                <a:prstGeom prst="rect">
                  <a:avLst/>
                </a:prstGeom>
                <a:blipFill>
                  <a:blip r:embed="rId3"/>
                  <a:stretch>
                    <a:fillRect r="-17778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Ορθογώνιο 7">
              <a:extLst>
                <a:ext uri="{FF2B5EF4-FFF2-40B4-BE49-F238E27FC236}">
                  <a16:creationId xmlns:a16="http://schemas.microsoft.com/office/drawing/2014/main" id="{2FB2C6EE-2028-443D-AAE8-B1C2B05BBBA7}"/>
                </a:ext>
              </a:extLst>
            </p:cNvPr>
            <p:cNvSpPr/>
            <p:nvPr/>
          </p:nvSpPr>
          <p:spPr>
            <a:xfrm>
              <a:off x="3258692" y="908949"/>
              <a:ext cx="840691" cy="5007722"/>
            </a:xfrm>
            <a:prstGeom prst="rect">
              <a:avLst/>
            </a:prstGeom>
            <a:solidFill>
              <a:schemeClr val="accent2">
                <a:lumMod val="75000"/>
                <a:alpha val="45000"/>
              </a:schemeClr>
            </a:solidFill>
            <a:ln>
              <a:solidFill>
                <a:schemeClr val="accent2">
                  <a:lumMod val="7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l-G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FBB7302D-0710-497E-BE2D-B343666EBF3C}"/>
              </a:ext>
            </a:extLst>
          </p:cNvPr>
          <p:cNvSpPr/>
          <p:nvPr/>
        </p:nvSpPr>
        <p:spPr>
          <a:xfrm>
            <a:off x="683582" y="1585806"/>
            <a:ext cx="2997840" cy="4184378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solidFill>
              <a:srgbClr val="00B0F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89267FB2-1DFA-4CE0-BD94-BE4E4118F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Vertical Tune Scan</a:t>
            </a:r>
            <a:endParaRPr lang="el-GR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Εικόνα 4" descr="Εικόνα που περιέχει κείμενο, χάρτης&#10;&#10;Η περιγραφή δημιουργήθηκε με πολύ υψηλή αξιοπιστία">
            <a:extLst>
              <a:ext uri="{FF2B5EF4-FFF2-40B4-BE49-F238E27FC236}">
                <a16:creationId xmlns:a16="http://schemas.microsoft.com/office/drawing/2014/main" id="{91127313-0B2F-46D3-A660-F2D3AEB97B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138" y="1475579"/>
            <a:ext cx="4872221" cy="45699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ABEE725-45E6-4D74-8CCC-929E28BB52A1}"/>
              </a:ext>
            </a:extLst>
          </p:cNvPr>
          <p:cNvSpPr txBox="1"/>
          <p:nvPr/>
        </p:nvSpPr>
        <p:spPr>
          <a:xfrm>
            <a:off x="8753080" y="275250"/>
            <a:ext cx="2232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Excited Resonance!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Sextupoles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at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XSK41 = -1.5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XSK42 =  1.5</a:t>
            </a: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17" name="Ορθογώνιο 16">
            <a:extLst>
              <a:ext uri="{FF2B5EF4-FFF2-40B4-BE49-F238E27FC236}">
                <a16:creationId xmlns:a16="http://schemas.microsoft.com/office/drawing/2014/main" id="{03E4B620-72C4-4201-B845-19FAAB677D72}"/>
              </a:ext>
            </a:extLst>
          </p:cNvPr>
          <p:cNvSpPr/>
          <p:nvPr/>
        </p:nvSpPr>
        <p:spPr>
          <a:xfrm>
            <a:off x="2954924" y="1588971"/>
            <a:ext cx="45719" cy="418437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276A40-F531-4434-8B75-5B4F3CBEB813}"/>
              </a:ext>
            </a:extLst>
          </p:cNvPr>
          <p:cNvSpPr txBox="1"/>
          <p:nvPr/>
        </p:nvSpPr>
        <p:spPr>
          <a:xfrm rot="16200000">
            <a:off x="2377967" y="3275111"/>
            <a:ext cx="942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Capture…</a:t>
            </a:r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3A1BB3-9105-42EC-8722-192CD15F8334}"/>
              </a:ext>
            </a:extLst>
          </p:cNvPr>
          <p:cNvSpPr txBox="1"/>
          <p:nvPr/>
        </p:nvSpPr>
        <p:spPr>
          <a:xfrm rot="19856883">
            <a:off x="1453304" y="2574236"/>
            <a:ext cx="114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Cooling</a:t>
            </a: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4" name="Αστέρι: 5 ακτίνες 3">
            <a:extLst>
              <a:ext uri="{FF2B5EF4-FFF2-40B4-BE49-F238E27FC236}">
                <a16:creationId xmlns:a16="http://schemas.microsoft.com/office/drawing/2014/main" id="{CFB3FEFE-A026-42D4-8462-3659E2AD4280}"/>
              </a:ext>
            </a:extLst>
          </p:cNvPr>
          <p:cNvSpPr/>
          <p:nvPr/>
        </p:nvSpPr>
        <p:spPr>
          <a:xfrm>
            <a:off x="10390223" y="3760566"/>
            <a:ext cx="144000" cy="144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9311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Θέση αριθμού διαφάνειας 1">
            <a:extLst>
              <a:ext uri="{FF2B5EF4-FFF2-40B4-BE49-F238E27FC236}">
                <a16:creationId xmlns:a16="http://schemas.microsoft.com/office/drawing/2014/main" id="{74B60A52-F684-4364-919D-A4D291AFA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6B65D4C-16E5-4723-9936-1C9FA069E3D9}"/>
              </a:ext>
            </a:extLst>
          </p:cNvPr>
          <p:cNvSpPr txBox="1"/>
          <p:nvPr/>
        </p:nvSpPr>
        <p:spPr>
          <a:xfrm>
            <a:off x="935854" y="1345490"/>
            <a:ext cx="1025628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Motivation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80000"/>
              <a:tabLst/>
              <a:defRPr/>
            </a:pPr>
            <a:endParaRPr lang="en-US" sz="1400" i="1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Cooling of a Coasted Beam vs. Bunched Beam</a:t>
            </a:r>
          </a:p>
          <a:p>
            <a:pPr marL="468000" lvl="1" indent="-180000" algn="just">
              <a:buClr>
                <a:srgbClr val="4472C4">
                  <a:lumMod val="75000"/>
                </a:srgbClr>
              </a:buClr>
              <a:buSzPct val="80000"/>
              <a:buFont typeface="Cambria" panose="02040503050406030204" pitchFamily="18" charset="0"/>
              <a:buChar char="•"/>
              <a:defRPr/>
            </a:pPr>
            <a:r>
              <a:rPr lang="en-US" sz="20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Single Harmonic</a:t>
            </a:r>
          </a:p>
          <a:p>
            <a:pPr marL="468000" lvl="1" indent="-180000" algn="just">
              <a:buClr>
                <a:srgbClr val="4472C4">
                  <a:lumMod val="75000"/>
                </a:srgbClr>
              </a:buClr>
              <a:buSzPct val="80000"/>
              <a:buFont typeface="Cambria" panose="02040503050406030204" pitchFamily="18" charset="0"/>
              <a:buChar char="•"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Double Harmonic</a:t>
            </a:r>
          </a:p>
          <a:p>
            <a:pPr marL="288000" lvl="1" algn="just">
              <a:buClr>
                <a:srgbClr val="4472C4">
                  <a:lumMod val="75000"/>
                </a:srgbClr>
              </a:buClr>
              <a:buSzPct val="80000"/>
              <a:defRPr/>
            </a:pPr>
            <a:endParaRPr lang="en-US" sz="1400" i="1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0" indent="-285750" algn="just">
              <a:buClr>
                <a:srgbClr val="4472C4">
                  <a:lumMod val="75000"/>
                </a:srgbClr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sz="24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Exploring Parameter Space</a:t>
            </a:r>
          </a:p>
          <a:p>
            <a:pPr marL="468000" lvl="1" indent="-180000" algn="just">
              <a:buClr>
                <a:srgbClr val="4472C4">
                  <a:lumMod val="75000"/>
                </a:srgb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20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Tune Scan</a:t>
            </a:r>
          </a:p>
          <a:p>
            <a:pPr marL="468000" lvl="1" indent="-180000" algn="just">
              <a:buClr>
                <a:srgbClr val="4472C4">
                  <a:lumMod val="75000"/>
                </a:srgbClr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20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Intensity Scan</a:t>
            </a:r>
          </a:p>
          <a:p>
            <a:pPr marL="468000" lvl="1" indent="-180000" algn="just">
              <a:buClr>
                <a:srgbClr val="4472C4">
                  <a:lumMod val="75000"/>
                </a:srgbClr>
              </a:buClr>
              <a:buSzPct val="80000"/>
              <a:buFont typeface="Arial" panose="020B0604020202020204" pitchFamily="34" charset="0"/>
              <a:buChar char="•"/>
              <a:defRPr/>
            </a:pPr>
            <a:endParaRPr lang="en-US" sz="1400" i="1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0" indent="-285750" algn="just">
              <a:buClr>
                <a:srgbClr val="4472C4">
                  <a:lumMod val="75000"/>
                </a:srgbClr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sz="24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Future Work</a:t>
            </a:r>
          </a:p>
          <a:p>
            <a:pPr marL="288000" lvl="1" algn="just">
              <a:buClr>
                <a:srgbClr val="4472C4">
                  <a:lumMod val="75000"/>
                </a:srgbClr>
              </a:buClr>
              <a:buSzPct val="80000"/>
              <a:defRPr/>
            </a:pPr>
            <a:endParaRPr lang="en-US" sz="2000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68000" lvl="1" indent="-180000" algn="just">
              <a:buClr>
                <a:srgbClr val="4472C4">
                  <a:lumMod val="75000"/>
                </a:srgbClr>
              </a:buClr>
              <a:buSzPct val="80000"/>
              <a:buFont typeface="Cambria" panose="02040503050406030204" pitchFamily="18" charset="0"/>
              <a:buChar char="•"/>
              <a:defRPr/>
            </a:pPr>
            <a:endParaRPr lang="en-US" sz="2200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Τίτλος 1">
            <a:extLst>
              <a:ext uri="{FF2B5EF4-FFF2-40B4-BE49-F238E27FC236}">
                <a16:creationId xmlns:a16="http://schemas.microsoft.com/office/drawing/2014/main" id="{B13E26B5-3E7F-4C77-9A25-52695B6427DB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11289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i="1" dirty="0">
                <a:solidFill>
                  <a:srgbClr val="4472C4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Layout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547506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1">
            <a:extLst>
              <a:ext uri="{FF2B5EF4-FFF2-40B4-BE49-F238E27FC236}">
                <a16:creationId xmlns:a16="http://schemas.microsoft.com/office/drawing/2014/main" id="{4FC03E18-CE42-41EA-AA1E-F811863FE19D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Single Harmonic – Excited </a:t>
            </a:r>
            <a:r>
              <a:rPr kumimoji="0" lang="en-US" sz="4000" b="0" i="1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Sextupoles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sp>
        <p:nvSpPr>
          <p:cNvPr id="7" name="Θέση αριθμού διαφάνειας 1">
            <a:extLst>
              <a:ext uri="{FF2B5EF4-FFF2-40B4-BE49-F238E27FC236}">
                <a16:creationId xmlns:a16="http://schemas.microsoft.com/office/drawing/2014/main" id="{4DE81FE2-1164-4126-9180-6B9418B0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pic>
        <p:nvPicPr>
          <p:cNvPr id="3" name="Εικόνα 2" descr="Εικόνα που περιέχει οθόνη, τοίχος, εσωτερικό, υπολογιστής&#10;&#10;Η περιγραφή δημιουργήθηκε αυτόματα">
            <a:extLst>
              <a:ext uri="{FF2B5EF4-FFF2-40B4-BE49-F238E27FC236}">
                <a16:creationId xmlns:a16="http://schemas.microsoft.com/office/drawing/2014/main" id="{6A77B049-E6DF-4621-8017-61D3AA77F9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955"/>
            <a:ext cx="12192000" cy="48400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45EFAA-9730-4ED7-8524-48B40810888C}"/>
              </a:ext>
            </a:extLst>
          </p:cNvPr>
          <p:cNvSpPr txBox="1"/>
          <p:nvPr/>
        </p:nvSpPr>
        <p:spPr>
          <a:xfrm>
            <a:off x="420949" y="5864200"/>
            <a:ext cx="7284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Almost no intensity close the 2.66 resonance.</a:t>
            </a:r>
          </a:p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Not sure about the emittance blow-ups due to the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“noisy”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areas.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062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9527FCEA-6143-4C5E-8C45-8AC9237AD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A9F23AD-7A55-49F3-A3EC-743F47F36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7090"/>
            <a:ext cx="6741849" cy="589788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D9F91F-72C9-4DB9-ABD0-A8180D8262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480060"/>
            <a:ext cx="4180332" cy="278807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E016956-CE9F-4946-8834-A8BC3529D0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603670"/>
            <a:ext cx="4180332" cy="278807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35E431D0-9C40-441B-8978-566532546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873" y="895905"/>
            <a:ext cx="3854945" cy="1956384"/>
          </a:xfrm>
          <a:prstGeom prst="rect">
            <a:avLst/>
          </a:prstGeom>
        </p:spPr>
      </p:pic>
      <p:pic>
        <p:nvPicPr>
          <p:cNvPr id="11" name="Εικόνα 10" descr="Εικόνα που περιέχει στιγμιότυπο οθόνης&#10;&#10;Η περιγραφή δημιουργήθηκε με υψηλή αξιοπιστία">
            <a:extLst>
              <a:ext uri="{FF2B5EF4-FFF2-40B4-BE49-F238E27FC236}">
                <a16:creationId xmlns:a16="http://schemas.microsoft.com/office/drawing/2014/main" id="{D1213E62-2F72-4581-AE63-82B186E2C3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873" y="3971328"/>
            <a:ext cx="3854945" cy="2052757"/>
          </a:xfrm>
          <a:prstGeom prst="rect">
            <a:avLst/>
          </a:prstGeom>
        </p:spPr>
      </p:pic>
      <p:pic>
        <p:nvPicPr>
          <p:cNvPr id="4" name="Εικόνα 3" descr="Εικόνα που περιέχει οθόνη, ηλεκτρονικές συσκευές&#10;&#10;Η περιγραφή δημιουργήθηκε αυτόματα">
            <a:extLst>
              <a:ext uri="{FF2B5EF4-FFF2-40B4-BE49-F238E27FC236}">
                <a16:creationId xmlns:a16="http://schemas.microsoft.com/office/drawing/2014/main" id="{3042E74B-4546-48BE-833C-11E7DCF649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12" y="1294231"/>
            <a:ext cx="6690744" cy="426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7759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1">
            <a:extLst>
              <a:ext uri="{FF2B5EF4-FFF2-40B4-BE49-F238E27FC236}">
                <a16:creationId xmlns:a16="http://schemas.microsoft.com/office/drawing/2014/main" id="{4FC03E18-CE42-41EA-AA1E-F811863FE19D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Single Harmonic – Excited </a:t>
            </a:r>
            <a:r>
              <a:rPr kumimoji="0" lang="en-US" sz="4000" b="0" i="1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Sextupoles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sp>
        <p:nvSpPr>
          <p:cNvPr id="7" name="Θέση αριθμού διαφάνειας 1">
            <a:extLst>
              <a:ext uri="{FF2B5EF4-FFF2-40B4-BE49-F238E27FC236}">
                <a16:creationId xmlns:a16="http://schemas.microsoft.com/office/drawing/2014/main" id="{4DE81FE2-1164-4126-9180-6B9418B0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68D433FC-C8A6-4E6E-848E-7A1F0A223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5" y="926530"/>
            <a:ext cx="9781228" cy="50049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D2DCB-1838-45DA-A7A8-8A4BAE2CC66D}"/>
                  </a:ext>
                </a:extLst>
              </p:cNvPr>
              <p:cNvSpPr txBox="1"/>
              <p:nvPr/>
            </p:nvSpPr>
            <p:spPr>
              <a:xfrm>
                <a:off x="420948" y="5864200"/>
                <a:ext cx="101484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70000"/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Bunch length follows the intensity behavior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 No evidence that </a:t>
                </a:r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IBS</a:t>
                </a:r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 affects the beam longitudinally. 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D2DCB-1838-45DA-A7A8-8A4BAE2CC6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948" y="5864200"/>
                <a:ext cx="10148415" cy="369332"/>
              </a:xfrm>
              <a:prstGeom prst="rect">
                <a:avLst/>
              </a:prstGeom>
              <a:blipFill>
                <a:blip r:embed="rId3"/>
                <a:stretch>
                  <a:fillRect t="-11475" b="-229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2028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1">
            <a:extLst>
              <a:ext uri="{FF2B5EF4-FFF2-40B4-BE49-F238E27FC236}">
                <a16:creationId xmlns:a16="http://schemas.microsoft.com/office/drawing/2014/main" id="{4FC03E18-CE42-41EA-AA1E-F811863FE19D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Double Harmonic – Excited </a:t>
            </a:r>
            <a:r>
              <a:rPr kumimoji="0" lang="en-US" sz="4000" b="0" i="1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Sextupoles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sp>
        <p:nvSpPr>
          <p:cNvPr id="7" name="Θέση αριθμού διαφάνειας 1">
            <a:extLst>
              <a:ext uri="{FF2B5EF4-FFF2-40B4-BE49-F238E27FC236}">
                <a16:creationId xmlns:a16="http://schemas.microsoft.com/office/drawing/2014/main" id="{4DE81FE2-1164-4126-9180-6B9418B0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pic>
        <p:nvPicPr>
          <p:cNvPr id="4" name="Εικόνα 3" descr="Εικόνα που περιέχει οθόνη, τοίχος, εσωτερικό, υπολογιστής&#10;&#10;Η περιγραφή δημιουργήθηκε αυτόματα">
            <a:extLst>
              <a:ext uri="{FF2B5EF4-FFF2-40B4-BE49-F238E27FC236}">
                <a16:creationId xmlns:a16="http://schemas.microsoft.com/office/drawing/2014/main" id="{8558B5AF-D82D-4BAB-A12B-C08A963F6A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955"/>
            <a:ext cx="12192000" cy="48400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BA9265-DC93-4AB1-AFBC-22A8B21FB212}"/>
              </a:ext>
            </a:extLst>
          </p:cNvPr>
          <p:cNvSpPr txBox="1"/>
          <p:nvPr/>
        </p:nvSpPr>
        <p:spPr>
          <a:xfrm>
            <a:off x="420949" y="5864200"/>
            <a:ext cx="7284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Almost no intensity close the 2.66 resonance.</a:t>
            </a:r>
          </a:p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Much smaller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“noisy”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areas.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02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1">
            <a:extLst>
              <a:ext uri="{FF2B5EF4-FFF2-40B4-BE49-F238E27FC236}">
                <a16:creationId xmlns:a16="http://schemas.microsoft.com/office/drawing/2014/main" id="{4FC03E18-CE42-41EA-AA1E-F811863FE19D}"/>
              </a:ext>
            </a:extLst>
          </p:cNvPr>
          <p:cNvSpPr txBox="1">
            <a:spLocks/>
          </p:cNvSpPr>
          <p:nvPr/>
        </p:nvSpPr>
        <p:spPr>
          <a:xfrm>
            <a:off x="3719585" y="2932100"/>
            <a:ext cx="4752829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Intensity Scan</a:t>
            </a:r>
            <a:endParaRPr kumimoji="0" lang="el-GR" sz="80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sp>
        <p:nvSpPr>
          <p:cNvPr id="7" name="Θέση αριθμού διαφάνειας 1">
            <a:extLst>
              <a:ext uri="{FF2B5EF4-FFF2-40B4-BE49-F238E27FC236}">
                <a16:creationId xmlns:a16="http://schemas.microsoft.com/office/drawing/2014/main" id="{4DE81FE2-1164-4126-9180-6B9418B0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663AFB9-4EA5-4B70-8D64-25EE8111F0EF}"/>
                  </a:ext>
                </a:extLst>
              </p:cNvPr>
              <p:cNvSpPr txBox="1"/>
              <p:nvPr/>
            </p:nvSpPr>
            <p:spPr>
              <a:xfrm>
                <a:off x="3939712" y="3925899"/>
                <a:ext cx="431257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100000"/>
                  <a:buFont typeface="Cambria" panose="02040503050406030204" pitchFamily="18" charset="0"/>
                  <a:buChar char="∗"/>
                </a:pPr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Single Harmonic.</a:t>
                </a:r>
              </a:p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100000"/>
                  <a:buFont typeface="Cambria" panose="02040503050406030204" pitchFamily="18" charset="0"/>
                  <a:buChar char="∗"/>
                </a:pPr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No skew </a:t>
                </a:r>
                <a:r>
                  <a:rPr lang="en-US" i="1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sextupoles</a:t>
                </a:r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100000"/>
                  <a:buFont typeface="Cambria" panose="02040503050406030204" pitchFamily="18" charset="0"/>
                  <a:buChar char="∗"/>
                </a:pPr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Bare working point.</a:t>
                </a:r>
              </a:p>
              <a:p>
                <a:pPr marL="180000" indent="-180000">
                  <a:buClr>
                    <a:schemeClr val="accent1">
                      <a:lumMod val="75000"/>
                    </a:schemeClr>
                  </a:buClr>
                  <a:buSzPct val="100000"/>
                  <a:buFont typeface="Cambria" panose="02040503050406030204" pitchFamily="18" charset="0"/>
                  <a:buChar char="∗"/>
                </a:pPr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Well-centered beam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Maximum cooling.</a:t>
                </a:r>
                <a:endParaRPr lang="el-GR" i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663AFB9-4EA5-4B70-8D64-25EE8111F0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712" y="3925899"/>
                <a:ext cx="4312574" cy="1200329"/>
              </a:xfrm>
              <a:prstGeom prst="rect">
                <a:avLst/>
              </a:prstGeom>
              <a:blipFill>
                <a:blip r:embed="rId2"/>
                <a:stretch>
                  <a:fillRect l="-989" t="-3046" r="-847" b="-659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78775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1">
            <a:extLst>
              <a:ext uri="{FF2B5EF4-FFF2-40B4-BE49-F238E27FC236}">
                <a16:creationId xmlns:a16="http://schemas.microsoft.com/office/drawing/2014/main" id="{4FC03E18-CE42-41EA-AA1E-F811863FE19D}"/>
              </a:ext>
            </a:extLst>
          </p:cNvPr>
          <p:cNvSpPr txBox="1">
            <a:spLocks/>
          </p:cNvSpPr>
          <p:nvPr/>
        </p:nvSpPr>
        <p:spPr>
          <a:xfrm>
            <a:off x="420949" y="-35511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Intensity Scan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sp>
        <p:nvSpPr>
          <p:cNvPr id="7" name="Θέση αριθμού διαφάνειας 1">
            <a:extLst>
              <a:ext uri="{FF2B5EF4-FFF2-40B4-BE49-F238E27FC236}">
                <a16:creationId xmlns:a16="http://schemas.microsoft.com/office/drawing/2014/main" id="{4DE81FE2-1164-4126-9180-6B9418B0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pic>
        <p:nvPicPr>
          <p:cNvPr id="5" name="Εικόνα 4" descr="Εικόνα που περιέχει οθόνη, καθιστός, υπολογιστής, εσωτερικό&#10;&#10;Η περιγραφή δημιουργήθηκε αυτόματα">
            <a:extLst>
              <a:ext uri="{FF2B5EF4-FFF2-40B4-BE49-F238E27FC236}">
                <a16:creationId xmlns:a16="http://schemas.microsoft.com/office/drawing/2014/main" id="{731DB94C-9505-4D19-9DA3-422BB4028B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6091"/>
            <a:ext cx="12192000" cy="4970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7F4E8A1-72F9-4207-BDA7-9DAED4E78EEB}"/>
              </a:ext>
            </a:extLst>
          </p:cNvPr>
          <p:cNvSpPr txBox="1"/>
          <p:nvPr/>
        </p:nvSpPr>
        <p:spPr>
          <a:xfrm flipH="1">
            <a:off x="420949" y="6041004"/>
            <a:ext cx="1022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Done by changing the position of a corrector magnet </a:t>
            </a:r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(“BHN10”)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in the transfer line.</a:t>
            </a:r>
            <a:endParaRPr lang="el-GR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1943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1">
            <a:extLst>
              <a:ext uri="{FF2B5EF4-FFF2-40B4-BE49-F238E27FC236}">
                <a16:creationId xmlns:a16="http://schemas.microsoft.com/office/drawing/2014/main" id="{4FC03E18-CE42-41EA-AA1E-F811863FE19D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Intensity Scan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sp>
        <p:nvSpPr>
          <p:cNvPr id="7" name="Θέση αριθμού διαφάνειας 1">
            <a:extLst>
              <a:ext uri="{FF2B5EF4-FFF2-40B4-BE49-F238E27FC236}">
                <a16:creationId xmlns:a16="http://schemas.microsoft.com/office/drawing/2014/main" id="{4DE81FE2-1164-4126-9180-6B9418B0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pic>
        <p:nvPicPr>
          <p:cNvPr id="6" name="Θέση περιεχομένου 4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A8F1B289-B0B6-44CA-8793-32764A7749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93799"/>
            <a:ext cx="10515600" cy="4208415"/>
          </a:xfrm>
        </p:spPr>
      </p:pic>
    </p:spTree>
    <p:extLst>
      <p:ext uri="{BB962C8B-B14F-4D97-AF65-F5344CB8AC3E}">
        <p14:creationId xmlns:p14="http://schemas.microsoft.com/office/powerpoint/2010/main" val="8453927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Τίτλος 1">
            <a:extLst>
              <a:ext uri="{FF2B5EF4-FFF2-40B4-BE49-F238E27FC236}">
                <a16:creationId xmlns:a16="http://schemas.microsoft.com/office/drawing/2014/main" id="{4FC03E18-CE42-41EA-AA1E-F811863FE19D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i="1" dirty="0">
                <a:solidFill>
                  <a:srgbClr val="4472C4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Next Steps…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sp>
        <p:nvSpPr>
          <p:cNvPr id="7" name="Θέση αριθμού διαφάνειας 1">
            <a:extLst>
              <a:ext uri="{FF2B5EF4-FFF2-40B4-BE49-F238E27FC236}">
                <a16:creationId xmlns:a16="http://schemas.microsoft.com/office/drawing/2014/main" id="{4DE81FE2-1164-4126-9180-6B9418B0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1B0110F-4E09-4D26-B52A-19CE69734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0528"/>
            <a:ext cx="10515600" cy="4836435"/>
          </a:xfrm>
        </p:spPr>
        <p:txBody>
          <a:bodyPr/>
          <a:lstStyle/>
          <a:p>
            <a:pPr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Further investigation of the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“noisy”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areas.</a:t>
            </a:r>
          </a:p>
          <a:p>
            <a:pPr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Study in more detail the bunch length and the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SC Tune Spreads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Start implementing a tracking code with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IBS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and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SC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to see if similar results will be produced.</a:t>
            </a:r>
          </a:p>
          <a:p>
            <a:pPr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Maybe there will be a distinction between the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IBS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or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SC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dominance in our cases.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4765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Ομάδα 3">
            <a:extLst>
              <a:ext uri="{FF2B5EF4-FFF2-40B4-BE49-F238E27FC236}">
                <a16:creationId xmlns:a16="http://schemas.microsoft.com/office/drawing/2014/main" id="{B489964D-50DF-4AF4-BF6E-C00B59F48A22}"/>
              </a:ext>
            </a:extLst>
          </p:cNvPr>
          <p:cNvGrpSpPr/>
          <p:nvPr/>
        </p:nvGrpSpPr>
        <p:grpSpPr>
          <a:xfrm>
            <a:off x="0" y="1011091"/>
            <a:ext cx="4939714" cy="4068000"/>
            <a:chOff x="518400" y="1242000"/>
            <a:chExt cx="4939714" cy="4068000"/>
          </a:xfrm>
        </p:grpSpPr>
        <p:pic>
          <p:nvPicPr>
            <p:cNvPr id="3" name="Εικόνα 2" descr="Εικόνα που περιέχει ουρανός, εσωτερικό&#10;&#10;Η περιγραφή δημιουργήθηκε με πολύ υψηλή αξιοπιστία">
              <a:extLst>
                <a:ext uri="{FF2B5EF4-FFF2-40B4-BE49-F238E27FC236}">
                  <a16:creationId xmlns:a16="http://schemas.microsoft.com/office/drawing/2014/main" id="{5A1A3472-155C-40FB-8211-C170FCF9A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400" y="1242000"/>
              <a:ext cx="4939714" cy="4068000"/>
            </a:xfrm>
            <a:prstGeom prst="rect">
              <a:avLst/>
            </a:prstGeom>
          </p:spPr>
        </p:pic>
        <p:pic>
          <p:nvPicPr>
            <p:cNvPr id="9" name="Εικόνα 8" descr="Εικόνα που περιέχει χούλα χουπ, φωτογραφία&#10;&#10;Η περιγραφή δημιουργήθηκε με πολύ υψηλή αξιοπιστία">
              <a:extLst>
                <a:ext uri="{FF2B5EF4-FFF2-40B4-BE49-F238E27FC236}">
                  <a16:creationId xmlns:a16="http://schemas.microsoft.com/office/drawing/2014/main" id="{CACF6FCE-F24A-4EAC-A487-196296A22A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5327" y="3735868"/>
              <a:ext cx="2897361" cy="831722"/>
            </a:xfrm>
            <a:prstGeom prst="rect">
              <a:avLst/>
            </a:prstGeom>
          </p:spPr>
        </p:pic>
        <p:pic>
          <p:nvPicPr>
            <p:cNvPr id="11" name="Εικόνα 10">
              <a:extLst>
                <a:ext uri="{FF2B5EF4-FFF2-40B4-BE49-F238E27FC236}">
                  <a16:creationId xmlns:a16="http://schemas.microsoft.com/office/drawing/2014/main" id="{34C2AB5E-7D73-40CE-8BF7-C1C9DC179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1832" y="2876435"/>
              <a:ext cx="2418527" cy="80013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7B8E040-B946-4FE1-BE6A-E40BF1F993C5}"/>
              </a:ext>
            </a:extLst>
          </p:cNvPr>
          <p:cNvSpPr txBox="1"/>
          <p:nvPr/>
        </p:nvSpPr>
        <p:spPr>
          <a:xfrm flipH="1">
            <a:off x="5372960" y="3920820"/>
            <a:ext cx="6680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Thanks for your attention…</a:t>
            </a:r>
            <a:endParaRPr lang="el-GR" sz="44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Θέση αριθμού διαφάνειας 1">
            <a:extLst>
              <a:ext uri="{FF2B5EF4-FFF2-40B4-BE49-F238E27FC236}">
                <a16:creationId xmlns:a16="http://schemas.microsoft.com/office/drawing/2014/main" id="{6C9AAD41-788A-476B-8CE7-9D1209364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fld id="{6AF39D62-BB44-4B8E-8BA8-F960BB232390}" type="slidenum">
              <a:rPr lang="el-GR" sz="140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28</a:t>
            </a:fld>
            <a:endParaRPr lang="el-GR" sz="1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7785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Θέση αριθμού διαφάνειας 1">
            <a:extLst>
              <a:ext uri="{FF2B5EF4-FFF2-40B4-BE49-F238E27FC236}">
                <a16:creationId xmlns:a16="http://schemas.microsoft.com/office/drawing/2014/main" id="{F4CFB407-596D-4E79-8192-A3B80DABA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24" name="Τίτλος 1">
            <a:extLst>
              <a:ext uri="{FF2B5EF4-FFF2-40B4-BE49-F238E27FC236}">
                <a16:creationId xmlns:a16="http://schemas.microsoft.com/office/drawing/2014/main" id="{22457D6D-B4BB-4783-BB8D-896CE401C2D1}"/>
              </a:ext>
            </a:extLst>
          </p:cNvPr>
          <p:cNvSpPr txBox="1">
            <a:spLocks/>
          </p:cNvSpPr>
          <p:nvPr/>
        </p:nvSpPr>
        <p:spPr>
          <a:xfrm>
            <a:off x="4807879" y="2932100"/>
            <a:ext cx="2576242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Reserve…</a:t>
            </a:r>
            <a:endParaRPr lang="el-GR" sz="66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079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Θέση αριθμού διαφάνειας 1">
            <a:extLst>
              <a:ext uri="{FF2B5EF4-FFF2-40B4-BE49-F238E27FC236}">
                <a16:creationId xmlns:a16="http://schemas.microsoft.com/office/drawing/2014/main" id="{74B60A52-F684-4364-919D-A4D291AFA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24" name="Τίτλος 1">
            <a:extLst>
              <a:ext uri="{FF2B5EF4-FFF2-40B4-BE49-F238E27FC236}">
                <a16:creationId xmlns:a16="http://schemas.microsoft.com/office/drawing/2014/main" id="{44B6511F-55E8-4995-B041-9029D2B78746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11289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Motivation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E3DE58-41ED-4E6E-9DB7-88B30C19968F}"/>
              </a:ext>
            </a:extLst>
          </p:cNvPr>
          <p:cNvSpPr txBox="1"/>
          <p:nvPr/>
        </p:nvSpPr>
        <p:spPr>
          <a:xfrm>
            <a:off x="420949" y="1307782"/>
            <a:ext cx="102562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80000"/>
              <a:tabLst/>
              <a:defRPr/>
            </a:pPr>
            <a:r>
              <a:rPr kumimoji="0" lang="en-US" sz="2200" b="0" i="0" u="none" strike="noStrike" kern="1200" cap="none" spc="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PhD Thesis Title: </a:t>
            </a:r>
            <a:r>
              <a:rPr kumimoji="0" lang="en-US" sz="2200" b="0" i="1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Studies of non-linear and incoherent effects and their mitigation in low emittance rings.</a:t>
            </a:r>
          </a:p>
        </p:txBody>
      </p:sp>
      <p:grpSp>
        <p:nvGrpSpPr>
          <p:cNvPr id="34" name="Ομάδα 33">
            <a:extLst>
              <a:ext uri="{FF2B5EF4-FFF2-40B4-BE49-F238E27FC236}">
                <a16:creationId xmlns:a16="http://schemas.microsoft.com/office/drawing/2014/main" id="{50BAB1C9-DDDE-491E-81FD-2A490B943C66}"/>
              </a:ext>
            </a:extLst>
          </p:cNvPr>
          <p:cNvGrpSpPr/>
          <p:nvPr/>
        </p:nvGrpSpPr>
        <p:grpSpPr>
          <a:xfrm>
            <a:off x="1028807" y="2423699"/>
            <a:ext cx="9484139" cy="2341294"/>
            <a:chOff x="807022" y="2836121"/>
            <a:chExt cx="9484139" cy="2341294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AAD5D97-1A1E-4656-98BD-DA892004ED46}"/>
                </a:ext>
              </a:extLst>
            </p:cNvPr>
            <p:cNvSpPr txBox="1"/>
            <p:nvPr/>
          </p:nvSpPr>
          <p:spPr>
            <a:xfrm>
              <a:off x="807022" y="3372718"/>
              <a:ext cx="31269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CLIC</a:t>
              </a:r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’s Damping Rings:</a:t>
              </a:r>
              <a:endParaRPr lang="el-GR" sz="24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550AEAF-D331-426D-9CCA-11639E34B7E3}"/>
                </a:ext>
              </a:extLst>
            </p:cNvPr>
            <p:cNvSpPr txBox="1"/>
            <p:nvPr/>
          </p:nvSpPr>
          <p:spPr>
            <a:xfrm>
              <a:off x="1922589" y="4715750"/>
              <a:ext cx="8957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LEIR:</a:t>
              </a:r>
              <a:endParaRPr lang="el-GR" sz="24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5D34AFE-46DD-4C35-BA04-5FB9913DFA64}"/>
                </a:ext>
              </a:extLst>
            </p:cNvPr>
            <p:cNvSpPr txBox="1"/>
            <p:nvPr/>
          </p:nvSpPr>
          <p:spPr>
            <a:xfrm>
              <a:off x="4968793" y="2859715"/>
              <a:ext cx="21269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u="sng" dirty="0">
                  <a:latin typeface="Cambria" panose="02040503050406030204" pitchFamily="18" charset="0"/>
                  <a:ea typeface="Cambria" panose="02040503050406030204" pitchFamily="18" charset="0"/>
                </a:rPr>
                <a:t>Cooling Effects</a:t>
              </a:r>
              <a:endParaRPr lang="el-GR" sz="2400" u="sng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2532B06-8C3E-4A37-AF8F-43A057F7A550}"/>
                </a:ext>
              </a:extLst>
            </p:cNvPr>
            <p:cNvSpPr txBox="1"/>
            <p:nvPr/>
          </p:nvSpPr>
          <p:spPr>
            <a:xfrm>
              <a:off x="8130570" y="2850456"/>
              <a:ext cx="21605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u="sng" dirty="0">
                  <a:latin typeface="Cambria" panose="02040503050406030204" pitchFamily="18" charset="0"/>
                  <a:ea typeface="Cambria" panose="02040503050406030204" pitchFamily="18" charset="0"/>
                </a:rPr>
                <a:t>Heating Effects</a:t>
              </a:r>
              <a:endParaRPr lang="el-GR" sz="2400" u="sng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pic>
          <p:nvPicPr>
            <p:cNvPr id="12" name="Γραφικό 11" descr="Νιφάδα χιονιού">
              <a:extLst>
                <a:ext uri="{FF2B5EF4-FFF2-40B4-BE49-F238E27FC236}">
                  <a16:creationId xmlns:a16="http://schemas.microsoft.com/office/drawing/2014/main" id="{4CD29905-558A-44E6-A1C4-62A193671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81512" y="2837491"/>
              <a:ext cx="504000" cy="504000"/>
            </a:xfrm>
            <a:prstGeom prst="rect">
              <a:avLst/>
            </a:prstGeom>
          </p:spPr>
        </p:pic>
        <p:pic>
          <p:nvPicPr>
            <p:cNvPr id="22" name="Γραφικό 21" descr="Φωτιά">
              <a:extLst>
                <a:ext uri="{FF2B5EF4-FFF2-40B4-BE49-F238E27FC236}">
                  <a16:creationId xmlns:a16="http://schemas.microsoft.com/office/drawing/2014/main" id="{3BED4A1A-D5DC-480B-B055-5C321EFE4F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726683" y="2836121"/>
              <a:ext cx="504000" cy="5040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4607C9C-8726-44BE-B923-817F58573C41}"/>
                </a:ext>
              </a:extLst>
            </p:cNvPr>
            <p:cNvSpPr txBox="1"/>
            <p:nvPr/>
          </p:nvSpPr>
          <p:spPr>
            <a:xfrm>
              <a:off x="4544448" y="3434273"/>
              <a:ext cx="2781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000" indent="-180000">
                <a:buClr>
                  <a:schemeClr val="accent1">
                    <a:lumMod val="75000"/>
                  </a:schemeClr>
                </a:buClr>
                <a:buSzPct val="70000"/>
                <a:buFont typeface="Wingdings" panose="05000000000000000000" pitchFamily="2" charset="2"/>
                <a:buChar char="Ø"/>
              </a:pPr>
              <a:r>
                <a:rPr lang="en-US" sz="2000" i="1" dirty="0">
                  <a:latin typeface="Cambria" panose="02040503050406030204" pitchFamily="18" charset="0"/>
                  <a:ea typeface="Cambria" panose="02040503050406030204" pitchFamily="18" charset="0"/>
                </a:rPr>
                <a:t>Synchrotron Radiation</a:t>
              </a:r>
              <a:endParaRPr lang="el-GR" sz="20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0564E89-C929-46BA-8E72-1A9744AAFDA1}"/>
                </a:ext>
              </a:extLst>
            </p:cNvPr>
            <p:cNvSpPr txBox="1"/>
            <p:nvPr/>
          </p:nvSpPr>
          <p:spPr>
            <a:xfrm>
              <a:off x="8230683" y="3405578"/>
              <a:ext cx="178307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000" indent="-180000">
                <a:buClr>
                  <a:schemeClr val="accent1">
                    <a:lumMod val="75000"/>
                  </a:schemeClr>
                </a:buClr>
                <a:buSzPct val="70000"/>
                <a:buFont typeface="Wingdings" panose="05000000000000000000" pitchFamily="2" charset="2"/>
                <a:buChar char="Ø"/>
              </a:pPr>
              <a:r>
                <a:rPr lang="en-US" sz="2000" i="1" dirty="0">
                  <a:latin typeface="Cambria" panose="02040503050406030204" pitchFamily="18" charset="0"/>
                  <a:ea typeface="Cambria" panose="02040503050406030204" pitchFamily="18" charset="0"/>
                </a:rPr>
                <a:t>Space Charge</a:t>
              </a:r>
            </a:p>
            <a:p>
              <a:pPr marL="180000" indent="-180000">
                <a:buClr>
                  <a:schemeClr val="accent1">
                    <a:lumMod val="75000"/>
                  </a:schemeClr>
                </a:buClr>
                <a:buSzPct val="70000"/>
                <a:buFont typeface="Wingdings" panose="05000000000000000000" pitchFamily="2" charset="2"/>
                <a:buChar char="Ø"/>
              </a:pPr>
              <a:r>
                <a:rPr lang="en-US" sz="2000" i="1" dirty="0">
                  <a:latin typeface="Cambria" panose="02040503050406030204" pitchFamily="18" charset="0"/>
                  <a:ea typeface="Cambria" panose="02040503050406030204" pitchFamily="18" charset="0"/>
                </a:rPr>
                <a:t>IBS</a:t>
              </a:r>
              <a:endParaRPr lang="el-GR" sz="20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BE2B22E-3BFC-434E-B6CC-200A616E6D01}"/>
                    </a:ext>
                  </a:extLst>
                </p:cNvPr>
                <p:cNvSpPr txBox="1"/>
                <p:nvPr/>
              </p:nvSpPr>
              <p:spPr>
                <a:xfrm>
                  <a:off x="4544448" y="4777305"/>
                  <a:ext cx="278143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80000" indent="-180000">
                    <a:buClr>
                      <a:schemeClr val="accent1">
                        <a:lumMod val="75000"/>
                      </a:schemeClr>
                    </a:buClr>
                    <a:buSzPct val="70000"/>
                    <a:buFont typeface="Wingdings" panose="05000000000000000000" pitchFamily="2" charset="2"/>
                    <a:buChar char="Ø"/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lang="el-GR" sz="200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en-US" sz="2000" i="1" dirty="0">
                      <a:latin typeface="Cambria" panose="02040503050406030204" pitchFamily="18" charset="0"/>
                      <a:ea typeface="Cambria" panose="02040503050406030204" pitchFamily="18" charset="0"/>
                    </a:rPr>
                    <a:t> Cooler</a:t>
                  </a:r>
                  <a:endParaRPr lang="el-GR" sz="2000" i="1" dirty="0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BE2B22E-3BFC-434E-B6CC-200A616E6D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4448" y="4777305"/>
                  <a:ext cx="2781433" cy="400110"/>
                </a:xfrm>
                <a:prstGeom prst="rect">
                  <a:avLst/>
                </a:prstGeom>
                <a:blipFill>
                  <a:blip r:embed="rId6"/>
                  <a:stretch>
                    <a:fillRect l="-439" t="-7576" b="-25758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Ευθεία γραμμή σύνδεσης 31">
              <a:extLst>
                <a:ext uri="{FF2B5EF4-FFF2-40B4-BE49-F238E27FC236}">
                  <a16:creationId xmlns:a16="http://schemas.microsoft.com/office/drawing/2014/main" id="{3C940805-5755-4DAB-B2D4-2B7720BE5537}"/>
                </a:ext>
              </a:extLst>
            </p:cNvPr>
            <p:cNvCxnSpPr/>
            <p:nvPr/>
          </p:nvCxnSpPr>
          <p:spPr>
            <a:xfrm>
              <a:off x="4440949" y="4416552"/>
              <a:ext cx="57698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Βέλος: Ραβδωτό δεξιό 32">
              <a:extLst>
                <a:ext uri="{FF2B5EF4-FFF2-40B4-BE49-F238E27FC236}">
                  <a16:creationId xmlns:a16="http://schemas.microsoft.com/office/drawing/2014/main" id="{3ECAEDED-0EBB-4B02-BBBD-09EE27870524}"/>
                </a:ext>
              </a:extLst>
            </p:cNvPr>
            <p:cNvSpPr/>
            <p:nvPr/>
          </p:nvSpPr>
          <p:spPr>
            <a:xfrm rot="5400000">
              <a:off x="5136944" y="4106096"/>
              <a:ext cx="824295" cy="338868"/>
            </a:xfrm>
            <a:prstGeom prst="stripedRightArrow">
              <a:avLst>
                <a:gd name="adj1" fmla="val 48141"/>
                <a:gd name="adj2" fmla="val 95357"/>
              </a:avLst>
            </a:prstGeom>
            <a:solidFill>
              <a:schemeClr val="accent1">
                <a:lumMod val="75000"/>
                <a:alpha val="74000"/>
              </a:schemeClr>
            </a:solidFill>
            <a:ln w="9525">
              <a:solidFill>
                <a:schemeClr val="accent1">
                  <a:lumMod val="75000"/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52E9EA1-ABB6-4DB5-93E4-25E7DFBEB888}"/>
              </a:ext>
            </a:extLst>
          </p:cNvPr>
          <p:cNvSpPr txBox="1"/>
          <p:nvPr/>
        </p:nvSpPr>
        <p:spPr>
          <a:xfrm>
            <a:off x="420949" y="5800015"/>
            <a:ext cx="102562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80000"/>
              <a:tabLst/>
              <a:defRPr/>
            </a:pPr>
            <a:r>
              <a:rPr kumimoji="0" lang="en-US" sz="2200" b="0" i="0" u="none" strike="noStrike" kern="1200" cap="none" spc="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Goal: </a:t>
            </a:r>
            <a:r>
              <a:rPr kumimoji="0" lang="en-US" sz="22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Develop a framework in order to study the interplay of all three effects and compare it to some measurements.</a:t>
            </a:r>
            <a:endParaRPr kumimoji="0" lang="en-US" sz="2200" b="0" i="1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12A487-CA91-4114-8C0C-3846409AA09C}"/>
              </a:ext>
            </a:extLst>
          </p:cNvPr>
          <p:cNvSpPr txBox="1"/>
          <p:nvPr/>
        </p:nvSpPr>
        <p:spPr>
          <a:xfrm>
            <a:off x="8452468" y="4180217"/>
            <a:ext cx="1783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Space Charge</a:t>
            </a:r>
          </a:p>
          <a:p>
            <a:pPr marL="180000" indent="-180000">
              <a:buClr>
                <a:schemeClr val="accent1">
                  <a:lumMod val="75000"/>
                </a:schemeClr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IBS</a:t>
            </a:r>
            <a:endParaRPr lang="el-GR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79BF6C-3FCC-409A-A7FB-4F531E2FE835}"/>
              </a:ext>
            </a:extLst>
          </p:cNvPr>
          <p:cNvSpPr txBox="1"/>
          <p:nvPr/>
        </p:nvSpPr>
        <p:spPr>
          <a:xfrm>
            <a:off x="3475300" y="5125745"/>
            <a:ext cx="524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Equilibrium emittances reached in both cases.</a:t>
            </a:r>
            <a:endParaRPr lang="el-GR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5774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 descr="Εικόνα που περιέχει κείμενο&#10;&#10;Η περιγραφή δημιουργήθηκε με υψηλή αξιοπιστία">
            <a:extLst>
              <a:ext uri="{FF2B5EF4-FFF2-40B4-BE49-F238E27FC236}">
                <a16:creationId xmlns:a16="http://schemas.microsoft.com/office/drawing/2014/main" id="{1E8848B4-D4F9-4B03-85A4-9BF5C64E0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6" y="1396537"/>
            <a:ext cx="6059280" cy="4064926"/>
          </a:xfrm>
          <a:prstGeom prst="rect">
            <a:avLst/>
          </a:prstGeom>
        </p:spPr>
      </p:pic>
      <p:pic>
        <p:nvPicPr>
          <p:cNvPr id="5" name="Εικόνα 4" descr="Εικόνα που περιέχει κείμενο, χάρτης&#10;&#10;Η περιγραφή δημιουργήθηκε με υψηλή αξιοπιστία">
            <a:extLst>
              <a:ext uri="{FF2B5EF4-FFF2-40B4-BE49-F238E27FC236}">
                <a16:creationId xmlns:a16="http://schemas.microsoft.com/office/drawing/2014/main" id="{BF13D9D7-5436-4AB7-8A7D-70A59B97E0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744" y="1396537"/>
            <a:ext cx="6059280" cy="4064926"/>
          </a:xfrm>
          <a:prstGeom prst="rect">
            <a:avLst/>
          </a:prstGeom>
        </p:spPr>
      </p:pic>
      <p:sp>
        <p:nvSpPr>
          <p:cNvPr id="6" name="Θέση αριθμού διαφάνειας 1">
            <a:extLst>
              <a:ext uri="{FF2B5EF4-FFF2-40B4-BE49-F238E27FC236}">
                <a16:creationId xmlns:a16="http://schemas.microsoft.com/office/drawing/2014/main" id="{F4CFB407-596D-4E79-8192-A3B80DABA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fld id="{6AF39D62-BB44-4B8E-8BA8-F960BB232390}" type="slidenum">
              <a:rPr lang="el-GR" sz="140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30</a:t>
            </a:fld>
            <a:endParaRPr lang="el-GR" sz="1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Τίτλος 1">
            <a:extLst>
              <a:ext uri="{FF2B5EF4-FFF2-40B4-BE49-F238E27FC236}">
                <a16:creationId xmlns:a16="http://schemas.microsoft.com/office/drawing/2014/main" id="{95F26E70-8EBB-45F0-A760-93D77860E649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Comparison</a:t>
            </a:r>
            <a:endParaRPr lang="el-GR" sz="54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9019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1">
            <a:extLst>
              <a:ext uri="{FF2B5EF4-FFF2-40B4-BE49-F238E27FC236}">
                <a16:creationId xmlns:a16="http://schemas.microsoft.com/office/drawing/2014/main" id="{993C27A1-4C35-424E-A978-BA41812AFEC8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11967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Single Harmonic– </a:t>
            </a: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Excited Resonance</a:t>
            </a:r>
            <a:endParaRPr kumimoji="0" lang="el-GR" sz="4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Εικόνα 3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E96B8A96-B140-421B-8B89-4D481A2EE4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10" y="1343818"/>
            <a:ext cx="10441779" cy="497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9637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 descr="Εικόνα που περιέχει στιγμιότυπο οθόνης&#10;&#10;Η περιγραφή δημιουργήθηκε με πολύ υψηλή αξιοπιστία">
            <a:extLst>
              <a:ext uri="{FF2B5EF4-FFF2-40B4-BE49-F238E27FC236}">
                <a16:creationId xmlns:a16="http://schemas.microsoft.com/office/drawing/2014/main" id="{A30EDAAA-C77A-46E1-9F2E-514046E59F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1332000"/>
            <a:ext cx="10417593" cy="4968000"/>
          </a:xfrm>
          <a:prstGeom prst="rect">
            <a:avLst/>
          </a:prstGeom>
        </p:spPr>
      </p:pic>
      <p:sp>
        <p:nvSpPr>
          <p:cNvPr id="5" name="Τίτλος 1">
            <a:extLst>
              <a:ext uri="{FF2B5EF4-FFF2-40B4-BE49-F238E27FC236}">
                <a16:creationId xmlns:a16="http://schemas.microsoft.com/office/drawing/2014/main" id="{461514DE-5DD4-4A5C-B59D-BC747D9E6F82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Double Harmonic – Excited Resonance</a:t>
            </a:r>
          </a:p>
        </p:txBody>
      </p:sp>
    </p:spTree>
    <p:extLst>
      <p:ext uri="{BB962C8B-B14F-4D97-AF65-F5344CB8AC3E}">
        <p14:creationId xmlns:p14="http://schemas.microsoft.com/office/powerpoint/2010/main" val="36020217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D720457-D504-4DC8-BC33-2981ACCA2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977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Single Harmonic - No </a:t>
            </a:r>
            <a:r>
              <a:rPr lang="en-US" sz="5400" i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Sextupoles</a:t>
            </a:r>
            <a:endParaRPr lang="el-GR" sz="54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6724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Τίτλος 1">
            <a:extLst>
              <a:ext uri="{FF2B5EF4-FFF2-40B4-BE49-F238E27FC236}">
                <a16:creationId xmlns:a16="http://schemas.microsoft.com/office/drawing/2014/main" id="{3681B992-ED09-48EE-B3F5-9463717B88AA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11967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Tune Scan – Bunched beam – </a:t>
            </a: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Single Harmonic</a:t>
            </a:r>
            <a:endParaRPr kumimoji="0" lang="el-GR" sz="4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pic>
        <p:nvPicPr>
          <p:cNvPr id="5" name="Εικόνα 4" descr="Εικόνα που περιέχει οθόνη, τοίχος, εσωτερικό, τηλεόραση&#10;&#10;Η περιγραφή δημιουργήθηκε αυτόματα">
            <a:extLst>
              <a:ext uri="{FF2B5EF4-FFF2-40B4-BE49-F238E27FC236}">
                <a16:creationId xmlns:a16="http://schemas.microsoft.com/office/drawing/2014/main" id="{7D7A1E88-1751-44A5-8FA6-2371DEB8F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3818"/>
            <a:ext cx="12192000" cy="491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5278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EC48B76A-74BF-44E2-82FA-D06034EE9BBA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11967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Initial VS Final Emittance</a:t>
            </a:r>
            <a:endParaRPr kumimoji="0" lang="el-GR" sz="4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pic>
        <p:nvPicPr>
          <p:cNvPr id="7" name="Εικόνα 6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827E737C-17F1-4AF6-8F4A-4084A7C31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8" y="1343818"/>
            <a:ext cx="12131264" cy="497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9151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1">
            <a:extLst>
              <a:ext uri="{FF2B5EF4-FFF2-40B4-BE49-F238E27FC236}">
                <a16:creationId xmlns:a16="http://schemas.microsoft.com/office/drawing/2014/main" id="{993C27A1-4C35-424E-A978-BA41812AFEC8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11967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Tune Scan – Bunched beam</a:t>
            </a:r>
            <a:endParaRPr kumimoji="0" lang="el-GR" sz="4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pic>
        <p:nvPicPr>
          <p:cNvPr id="3" name="Εικόνα 2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99BD3D97-6004-44B7-8E9F-B104A694A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10" y="1343818"/>
            <a:ext cx="10441779" cy="497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6867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9527FCEA-6143-4C5E-8C45-8AC9237AD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A9F23AD-7A55-49F3-A3EC-743F47F36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7090"/>
            <a:ext cx="6741849" cy="589788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D9F91F-72C9-4DB9-ABD0-A8180D8262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480060"/>
            <a:ext cx="4180332" cy="278807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E016956-CE9F-4946-8834-A8BC3529D0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603670"/>
            <a:ext cx="4180332" cy="278807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35E431D0-9C40-441B-8978-566532546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873" y="895905"/>
            <a:ext cx="3854945" cy="1956384"/>
          </a:xfrm>
          <a:prstGeom prst="rect">
            <a:avLst/>
          </a:prstGeom>
        </p:spPr>
      </p:pic>
      <p:pic>
        <p:nvPicPr>
          <p:cNvPr id="11" name="Εικόνα 10" descr="Εικόνα που περιέχει στιγμιότυπο οθόνης&#10;&#10;Η περιγραφή δημιουργήθηκε με υψηλή αξιοπιστία">
            <a:extLst>
              <a:ext uri="{FF2B5EF4-FFF2-40B4-BE49-F238E27FC236}">
                <a16:creationId xmlns:a16="http://schemas.microsoft.com/office/drawing/2014/main" id="{D1213E62-2F72-4581-AE63-82B186E2C3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873" y="3971328"/>
            <a:ext cx="3854945" cy="2052757"/>
          </a:xfrm>
          <a:prstGeom prst="rect">
            <a:avLst/>
          </a:prstGeom>
        </p:spPr>
      </p:pic>
      <p:pic>
        <p:nvPicPr>
          <p:cNvPr id="6" name="Εικόνα 5" descr="Εικόνα που περιέχει οθόνη, ηλεκτρονικές συσκευές,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B7CD4A6C-416F-4E65-8C59-127C0D3121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06" y="1326430"/>
            <a:ext cx="6611860" cy="4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6471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A8C8EE94-4E26-4216-A257-2E41EEF887C6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11967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Tune Scan – Bunched beam</a:t>
            </a:r>
            <a:endParaRPr kumimoji="0" lang="el-GR" sz="4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pic>
        <p:nvPicPr>
          <p:cNvPr id="5" name="Εικόνα 4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9F7EE99A-B18A-402A-812A-1B2ED6465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386" y="1343818"/>
            <a:ext cx="9781228" cy="50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5327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B09E0E6A-67C7-4CBC-BB0B-F1ED33219479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11967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Tune Shift Evolution</a:t>
            </a:r>
            <a:endParaRPr kumimoji="0" lang="el-GR" sz="4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D98910B-D748-438C-B34D-0C2C0CB9CF8A}"/>
                  </a:ext>
                </a:extLst>
              </p:cNvPr>
              <p:cNvSpPr txBox="1"/>
              <p:nvPr/>
            </p:nvSpPr>
            <p:spPr>
              <a:xfrm>
                <a:off x="2997164" y="5406182"/>
                <a:ext cx="6878853" cy="752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l-G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l-GR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Δ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𝑄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</m:sub>
                      </m:sSub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𝑁</m:t>
                          </m:r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𝑟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𝑖𝑜𝑛𝑠</m:t>
                              </m:r>
                            </m:sub>
                          </m:sSub>
                        </m:num>
                        <m:den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𝜋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𝜀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𝑥</m:t>
                              </m:r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,</m:t>
                              </m:r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𝑦</m:t>
                              </m:r>
                            </m:sub>
                          </m:sSub>
                          <m:sSup>
                            <m:s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 </m:t>
                              </m:r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𝛽</m:t>
                              </m:r>
                            </m:e>
                            <m:sup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 </m:t>
                              </m:r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𝛾</m:t>
                              </m:r>
                            </m:e>
                            <m:sup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kumimoji="0" lang="el-G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l-G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𝑟𝑖𝑛𝑔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𝑏𝑢𝑛𝑐h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𝜌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𝑟𝑖𝑛𝑔</m:t>
                              </m:r>
                            </m:sub>
                            <m:sup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𝑁</m:t>
                          </m:r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𝑟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𝑖𝑜𝑛𝑠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𝛼</m:t>
                              </m:r>
                            </m:e>
                            <m:sup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𝛽</m:t>
                              </m:r>
                            </m:e>
                            <m:sup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𝛾</m:t>
                              </m:r>
                            </m:e>
                            <m:sup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𝑄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0,</m:t>
                              </m:r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𝑙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𝑏𝑢𝑛𝑐h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D98910B-D748-438C-B34D-0C2C0CB9CF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7164" y="5406182"/>
                <a:ext cx="6878853" cy="75257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Εικόνα 2" descr="Εικόνα που περιέχει οθόνη, τηλεόραση, ηλεκτρονικές συσκευές, εσωτερικό&#10;&#10;Η περιγραφή δημιουργήθηκε αυτόματα">
            <a:extLst>
              <a:ext uri="{FF2B5EF4-FFF2-40B4-BE49-F238E27FC236}">
                <a16:creationId xmlns:a16="http://schemas.microsoft.com/office/drawing/2014/main" id="{CBAFF699-DACD-4FC0-9A0A-90674487CE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0800"/>
            <a:ext cx="6014550" cy="3708000"/>
          </a:xfrm>
          <a:prstGeom prst="rect">
            <a:avLst/>
          </a:prstGeom>
        </p:spPr>
      </p:pic>
      <p:pic>
        <p:nvPicPr>
          <p:cNvPr id="7" name="Εικόνα 6" descr="Εικόνα που περιέχει οθόνη, τηλεόραση, ηλεκτρονικές συσκευές&#10;&#10;Η περιγραφή δημιουργήθηκε αυτόματα">
            <a:extLst>
              <a:ext uri="{FF2B5EF4-FFF2-40B4-BE49-F238E27FC236}">
                <a16:creationId xmlns:a16="http://schemas.microsoft.com/office/drawing/2014/main" id="{B8F5A987-4BD1-4371-9AA1-E54F29E87F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000" y="1450800"/>
            <a:ext cx="6114256" cy="37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978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Ομάδα 15">
            <a:extLst>
              <a:ext uri="{FF2B5EF4-FFF2-40B4-BE49-F238E27FC236}">
                <a16:creationId xmlns:a16="http://schemas.microsoft.com/office/drawing/2014/main" id="{2305EDC5-D41B-4682-B722-838DAA9A0067}"/>
              </a:ext>
            </a:extLst>
          </p:cNvPr>
          <p:cNvGrpSpPr/>
          <p:nvPr/>
        </p:nvGrpSpPr>
        <p:grpSpPr>
          <a:xfrm>
            <a:off x="59919" y="857811"/>
            <a:ext cx="5971429" cy="4652141"/>
            <a:chOff x="124571" y="857811"/>
            <a:chExt cx="5971429" cy="4652141"/>
          </a:xfrm>
        </p:grpSpPr>
        <p:pic>
          <p:nvPicPr>
            <p:cNvPr id="7" name="Εικόνα 6" descr="Εικόνα που περιέχει κείμενο, χάρτης&#10;&#10;Η περιγραφή δημιουργήθηκε με πολύ υψηλή αξιοπιστία">
              <a:extLst>
                <a:ext uri="{FF2B5EF4-FFF2-40B4-BE49-F238E27FC236}">
                  <a16:creationId xmlns:a16="http://schemas.microsoft.com/office/drawing/2014/main" id="{3C78B74F-AF0F-4928-9510-1130419E3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571" y="1329000"/>
              <a:ext cx="5971429" cy="418095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D6CE1DC-0A9A-4D9C-8B11-7119E3F150D9}"/>
                </a:ext>
              </a:extLst>
            </p:cNvPr>
            <p:cNvSpPr txBox="1"/>
            <p:nvPr/>
          </p:nvSpPr>
          <p:spPr>
            <a:xfrm>
              <a:off x="2220201" y="857811"/>
              <a:ext cx="18170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Typical Case</a:t>
              </a:r>
              <a:endParaRPr lang="el-GR" sz="24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0" name="Ορθογώνιο 9">
              <a:extLst>
                <a:ext uri="{FF2B5EF4-FFF2-40B4-BE49-F238E27FC236}">
                  <a16:creationId xmlns:a16="http://schemas.microsoft.com/office/drawing/2014/main" id="{F4655E17-B744-425E-99E1-021A8811B56D}"/>
                </a:ext>
              </a:extLst>
            </p:cNvPr>
            <p:cNvSpPr/>
            <p:nvPr/>
          </p:nvSpPr>
          <p:spPr>
            <a:xfrm>
              <a:off x="387927" y="1413164"/>
              <a:ext cx="2401456" cy="3768436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2C6130D-2E38-4388-8AFD-5F07667239A1}"/>
              </a:ext>
            </a:extLst>
          </p:cNvPr>
          <p:cNvSpPr txBox="1"/>
          <p:nvPr/>
        </p:nvSpPr>
        <p:spPr>
          <a:xfrm rot="18550064">
            <a:off x="630703" y="2444940"/>
            <a:ext cx="1029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Cooling</a:t>
            </a:r>
            <a:endParaRPr lang="el-GR" sz="2000" dirty="0">
              <a:solidFill>
                <a:srgbClr val="00B0F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17" name="Ομάδα 16">
            <a:extLst>
              <a:ext uri="{FF2B5EF4-FFF2-40B4-BE49-F238E27FC236}">
                <a16:creationId xmlns:a16="http://schemas.microsoft.com/office/drawing/2014/main" id="{3834B418-C00E-4BDE-807E-794B4FDA5B4B}"/>
              </a:ext>
            </a:extLst>
          </p:cNvPr>
          <p:cNvGrpSpPr/>
          <p:nvPr/>
        </p:nvGrpSpPr>
        <p:grpSpPr>
          <a:xfrm>
            <a:off x="6146108" y="867335"/>
            <a:ext cx="5990476" cy="4652141"/>
            <a:chOff x="6201524" y="867335"/>
            <a:chExt cx="5990476" cy="4652141"/>
          </a:xfrm>
        </p:grpSpPr>
        <p:pic>
          <p:nvPicPr>
            <p:cNvPr id="5" name="Εικόνα 4" descr="Εικόνα που περιέχει κείμενο, χάρτης&#10;&#10;Η περιγραφή δημιουργήθηκε με πολύ υψηλή αξιοπιστία">
              <a:extLst>
                <a:ext uri="{FF2B5EF4-FFF2-40B4-BE49-F238E27FC236}">
                  <a16:creationId xmlns:a16="http://schemas.microsoft.com/office/drawing/2014/main" id="{C49331B5-2F4B-4A71-BC9C-1DAD2B80B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4" y="1319476"/>
              <a:ext cx="5990476" cy="4200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2045515-C401-46EC-AE7F-216980AC919E}"/>
                </a:ext>
              </a:extLst>
            </p:cNvPr>
            <p:cNvSpPr txBox="1"/>
            <p:nvPr/>
          </p:nvSpPr>
          <p:spPr>
            <a:xfrm>
              <a:off x="8536966" y="867335"/>
              <a:ext cx="13564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Our Case</a:t>
              </a:r>
              <a:endParaRPr lang="el-GR" sz="24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1" name="Ορθογώνιο 10">
              <a:extLst>
                <a:ext uri="{FF2B5EF4-FFF2-40B4-BE49-F238E27FC236}">
                  <a16:creationId xmlns:a16="http://schemas.microsoft.com/office/drawing/2014/main" id="{C11DA7B2-C989-4744-921F-B1D3CAA14D31}"/>
                </a:ext>
              </a:extLst>
            </p:cNvPr>
            <p:cNvSpPr/>
            <p:nvPr/>
          </p:nvSpPr>
          <p:spPr>
            <a:xfrm>
              <a:off x="6483927" y="1413164"/>
              <a:ext cx="3319200" cy="3772800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5FFA467-44E8-4A82-96A4-3AB1EAC90CF4}"/>
                </a:ext>
              </a:extLst>
            </p:cNvPr>
            <p:cNvSpPr txBox="1"/>
            <p:nvPr/>
          </p:nvSpPr>
          <p:spPr>
            <a:xfrm rot="18550064">
              <a:off x="6784947" y="2454176"/>
              <a:ext cx="10293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B0F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Cooling</a:t>
              </a:r>
              <a:endParaRPr lang="el-GR" sz="2000" dirty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19" name="Θέση αριθμού διαφάνειας 1">
            <a:extLst>
              <a:ext uri="{FF2B5EF4-FFF2-40B4-BE49-F238E27FC236}">
                <a16:creationId xmlns:a16="http://schemas.microsoft.com/office/drawing/2014/main" id="{74B60A52-F684-4364-919D-A4D291AFA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fld id="{6AF39D62-BB44-4B8E-8BA8-F960BB232390}" type="slidenum">
              <a:rPr lang="el-GR" sz="140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fld>
            <a:endParaRPr lang="el-GR" sz="1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Τίτλος 1">
            <a:extLst>
              <a:ext uri="{FF2B5EF4-FFF2-40B4-BE49-F238E27FC236}">
                <a16:creationId xmlns:a16="http://schemas.microsoft.com/office/drawing/2014/main" id="{44B6511F-55E8-4995-B041-9029D2B78746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11289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Cooling of a Coasted Beam VS Bunched Beam 1/3</a:t>
            </a:r>
            <a:endParaRPr lang="el-GR" sz="54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B65D4C-16E5-4723-9936-1C9FA069E3D9}"/>
                  </a:ext>
                </a:extLst>
              </p:cNvPr>
              <p:cNvSpPr txBox="1"/>
              <p:nvPr/>
            </p:nvSpPr>
            <p:spPr>
              <a:xfrm>
                <a:off x="166197" y="5511318"/>
                <a:ext cx="575886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Clr>
                    <a:schemeClr val="accent1">
                      <a:lumMod val="75000"/>
                    </a:schemeClr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Cooling of a coasted beam.</a:t>
                </a:r>
              </a:p>
              <a:p>
                <a:pPr marL="742950" lvl="1" indent="-285750" algn="just">
                  <a:buClr>
                    <a:schemeClr val="accent1">
                      <a:lumMod val="75000"/>
                    </a:schemeClr>
                  </a:buClr>
                  <a:buSzPct val="80000"/>
                  <a:buFont typeface="Symbol" panose="05050102010706020507" pitchFamily="18" charset="2"/>
                  <a:buChar char="Þ"/>
                </a:pPr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Damp the transverse emittances and momentum spread.</a:t>
                </a:r>
              </a:p>
              <a:p>
                <a:pPr marL="285750" indent="-285750">
                  <a:buClr>
                    <a:schemeClr val="accent1">
                      <a:lumMod val="75000"/>
                    </a:schemeClr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Switch off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 cooler and do the RF-capture.</a:t>
                </a:r>
                <a:endParaRPr lang="el-GR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B65D4C-16E5-4723-9936-1C9FA069E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97" y="5511318"/>
                <a:ext cx="5758869" cy="1200329"/>
              </a:xfrm>
              <a:prstGeom prst="rect">
                <a:avLst/>
              </a:prstGeom>
              <a:blipFill>
                <a:blip r:embed="rId4"/>
                <a:stretch>
                  <a:fillRect l="-212" t="-3046" r="-952" b="-659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ACCD1AA6-9E3D-4A5D-A37A-F65BF47B403A}"/>
              </a:ext>
            </a:extLst>
          </p:cNvPr>
          <p:cNvSpPr txBox="1"/>
          <p:nvPr/>
        </p:nvSpPr>
        <p:spPr>
          <a:xfrm>
            <a:off x="6146108" y="5519476"/>
            <a:ext cx="5758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1">
                  <a:lumMod val="75000"/>
                </a:schemeClr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Cooling time is extended.</a:t>
            </a:r>
          </a:p>
          <a:p>
            <a:pPr marL="742950" lvl="1" indent="-285750" algn="just">
              <a:buClr>
                <a:schemeClr val="accent1">
                  <a:lumMod val="75000"/>
                </a:schemeClr>
              </a:buClr>
              <a:buSzPct val="80000"/>
              <a:buFont typeface="Symbol" panose="05050102010706020507" pitchFamily="18" charset="2"/>
              <a:buChar char="Þ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Cooling of a bunched beam.</a:t>
            </a:r>
          </a:p>
          <a:p>
            <a:pPr marL="742950" lvl="1" indent="-285750" algn="just">
              <a:buClr>
                <a:schemeClr val="accent1">
                  <a:lumMod val="75000"/>
                </a:schemeClr>
              </a:buClr>
              <a:buSzPct val="80000"/>
              <a:buFont typeface="Symbol" panose="05050102010706020507" pitchFamily="18" charset="2"/>
              <a:buChar char="Þ"/>
            </a:pP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Beam is damped in all 3 planes leading to complicated dynamics.</a:t>
            </a:r>
          </a:p>
        </p:txBody>
      </p:sp>
    </p:spTree>
    <p:extLst>
      <p:ext uri="{BB962C8B-B14F-4D97-AF65-F5344CB8AC3E}">
        <p14:creationId xmlns:p14="http://schemas.microsoft.com/office/powerpoint/2010/main" val="18199665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D720457-D504-4DC8-BC33-2981ACCA2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977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Double Harmonic – No </a:t>
            </a:r>
            <a:r>
              <a:rPr lang="en-US" sz="5400" i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Sextupoles</a:t>
            </a:r>
            <a:endParaRPr lang="el-GR" sz="54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6325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Τίτλος 1">
            <a:extLst>
              <a:ext uri="{FF2B5EF4-FFF2-40B4-BE49-F238E27FC236}">
                <a16:creationId xmlns:a16="http://schemas.microsoft.com/office/drawing/2014/main" id="{3681B992-ED09-48EE-B3F5-9463717B88AA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Tune Scan – Bunched beam – </a:t>
            </a: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Double Harmonic</a:t>
            </a:r>
            <a:endParaRPr kumimoji="0" lang="el-GR" sz="4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pic>
        <p:nvPicPr>
          <p:cNvPr id="4" name="Εικόνα 3" descr="Εικόνα που περιέχει οθόνη, τοίχος, εσωτερικό, υπολογιστής&#10;&#10;Η περιγραφή δημιουργήθηκε αυτόματα">
            <a:extLst>
              <a:ext uri="{FF2B5EF4-FFF2-40B4-BE49-F238E27FC236}">
                <a16:creationId xmlns:a16="http://schemas.microsoft.com/office/drawing/2014/main" id="{0CAB1B86-6DA3-45D2-A7F0-3805F29B3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3818"/>
            <a:ext cx="12192000" cy="487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94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3F6E68CC-A1C2-499B-AF0D-A4F42DAFEC10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Initial vs Final Emittance</a:t>
            </a:r>
            <a:endParaRPr kumimoji="0" lang="el-GR" sz="4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pic>
        <p:nvPicPr>
          <p:cNvPr id="6" name="Εικόνα 5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96FD9BA2-75A9-4160-907E-3BE354455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3818"/>
            <a:ext cx="12192000" cy="47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080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1">
            <a:extLst>
              <a:ext uri="{FF2B5EF4-FFF2-40B4-BE49-F238E27FC236}">
                <a16:creationId xmlns:a16="http://schemas.microsoft.com/office/drawing/2014/main" id="{461514DE-5DD4-4A5C-B59D-BC747D9E6F82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Emittance Blow-up </a:t>
            </a:r>
            <a:endParaRPr kumimoji="0" lang="el-GR" sz="4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pic>
        <p:nvPicPr>
          <p:cNvPr id="3" name="Εικόνα 2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E3D125C2-E516-47B3-B50B-F66A7A7EDE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10" y="1343818"/>
            <a:ext cx="10441779" cy="497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8497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 descr="Εικόνα που περιέχει χάρτης,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A7BCF2C9-4B08-4387-BF2C-ACE80126CB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43818"/>
            <a:ext cx="10441779" cy="4916020"/>
          </a:xfrm>
          <a:prstGeom prst="rect">
            <a:avLst/>
          </a:prstGeom>
        </p:spPr>
      </p:pic>
      <p:sp>
        <p:nvSpPr>
          <p:cNvPr id="3" name="Τίτλος 1">
            <a:extLst>
              <a:ext uri="{FF2B5EF4-FFF2-40B4-BE49-F238E27FC236}">
                <a16:creationId xmlns:a16="http://schemas.microsoft.com/office/drawing/2014/main" id="{946981DD-9CA1-42BB-9399-F7BC00C475CA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Emittance Blow-up – Intensity Scan </a:t>
            </a:r>
            <a:endParaRPr kumimoji="0" lang="el-GR" sz="4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94736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Θέση αριθμού διαφάνειας 1">
            <a:extLst>
              <a:ext uri="{FF2B5EF4-FFF2-40B4-BE49-F238E27FC236}">
                <a16:creationId xmlns:a16="http://schemas.microsoft.com/office/drawing/2014/main" id="{74B60A52-F684-4364-919D-A4D291AFA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B65D4C-16E5-4723-9936-1C9FA069E3D9}"/>
                  </a:ext>
                </a:extLst>
              </p:cNvPr>
              <p:cNvSpPr txBox="1"/>
              <p:nvPr/>
            </p:nvSpPr>
            <p:spPr>
              <a:xfrm>
                <a:off x="420949" y="1222939"/>
                <a:ext cx="10256287" cy="2092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When the beam is captured, beam losses and a transverse emittance blow-up associated to </a:t>
                </a:r>
                <a:r>
                  <a:rPr kumimoji="0" lang="en-US" sz="2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SC</a:t>
                </a: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 and </a:t>
                </a:r>
                <a:r>
                  <a:rPr kumimoji="0" lang="en-US" sz="2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IBS</a:t>
                </a: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 are always </a:t>
                </a:r>
                <a:r>
                  <a:rPr lang="en-US" sz="2200" dirty="0">
                    <a:solidFill>
                      <a:prstClr val="black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observed</a:t>
                </a: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.</a:t>
                </a:r>
              </a:p>
              <a:p>
                <a:pPr marL="285750" marR="0" lvl="0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 typeface="Wingdings" panose="05000000000000000000" pitchFamily="2" charset="2"/>
                  <a:buChar char="Ø"/>
                  <a:tabLst/>
                  <a:defRPr/>
                </a:pPr>
                <a:endParaRPr kumimoji="0" 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  <a:p>
                <a:pPr marL="742950" marR="0" lvl="1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 typeface="Symbol" panose="05050102010706020507" pitchFamily="18" charset="2"/>
                  <a:buChar char="Þ"/>
                  <a:tabLst/>
                  <a:defRPr/>
                </a:pPr>
                <a:r>
                  <a:rPr lang="en-US" sz="2000" dirty="0">
                    <a:solidFill>
                      <a:prstClr val="black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 bunched beam, being more compressed, suffers from more losses.</a:t>
                </a:r>
              </a:p>
              <a:p>
                <a:pPr marR="0" lvl="1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  <a:p>
                <a:pPr marL="285750" lvl="0" indent="-285750" algn="just">
                  <a:buClr>
                    <a:srgbClr val="4472C4">
                      <a:lumMod val="75000"/>
                    </a:srgbClr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</a:rPr>
                  <a:t>By changing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</a:rPr>
                  <a:t> gun voltage of</a:t>
                </a:r>
                <a:r>
                  <a:rPr kumimoji="0" lang="en-US" sz="22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</a:rPr>
                  <a:t> the electron cooler, we can drag the ion beam to a frequency which has an offset with the RF frequency.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B65D4C-16E5-4723-9936-1C9FA069E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949" y="1222939"/>
                <a:ext cx="10256287" cy="2092881"/>
              </a:xfrm>
              <a:prstGeom prst="rect">
                <a:avLst/>
              </a:prstGeom>
              <a:blipFill>
                <a:blip r:embed="rId2"/>
                <a:stretch>
                  <a:fillRect l="-357" t="-2041" r="-713" b="-116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Τίτλος 1">
            <a:extLst>
              <a:ext uri="{FF2B5EF4-FFF2-40B4-BE49-F238E27FC236}">
                <a16:creationId xmlns:a16="http://schemas.microsoft.com/office/drawing/2014/main" id="{B13E26B5-3E7F-4C77-9A25-52695B6427DB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11289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Cooling of a Coasted Beam VS Bunched Beam 2/3</a:t>
            </a:r>
            <a:endParaRPr lang="el-GR" sz="54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F590E2-3FC3-4C3A-AC82-CCCE7050160E}"/>
              </a:ext>
            </a:extLst>
          </p:cNvPr>
          <p:cNvSpPr txBox="1"/>
          <p:nvPr/>
        </p:nvSpPr>
        <p:spPr>
          <a:xfrm>
            <a:off x="81142" y="3411111"/>
            <a:ext cx="4051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Longitudinal dynamics due to RF cavity</a:t>
            </a:r>
            <a:endParaRPr lang="el-GR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13" name="Ομάδα 12">
            <a:extLst>
              <a:ext uri="{FF2B5EF4-FFF2-40B4-BE49-F238E27FC236}">
                <a16:creationId xmlns:a16="http://schemas.microsoft.com/office/drawing/2014/main" id="{C4DDE751-FF3F-4222-A472-88B531FE79A8}"/>
              </a:ext>
            </a:extLst>
          </p:cNvPr>
          <p:cNvGrpSpPr/>
          <p:nvPr/>
        </p:nvGrpSpPr>
        <p:grpSpPr>
          <a:xfrm>
            <a:off x="4280582" y="3804485"/>
            <a:ext cx="7699470" cy="2632315"/>
            <a:chOff x="4280582" y="3804485"/>
            <a:chExt cx="7699470" cy="2632315"/>
          </a:xfrm>
        </p:grpSpPr>
        <p:pic>
          <p:nvPicPr>
            <p:cNvPr id="9" name="Εικόνα 8">
              <a:extLst>
                <a:ext uri="{FF2B5EF4-FFF2-40B4-BE49-F238E27FC236}">
                  <a16:creationId xmlns:a16="http://schemas.microsoft.com/office/drawing/2014/main" id="{E583CE42-8968-41EE-8D72-B6A3B509A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0582" y="3808799"/>
              <a:ext cx="7699470" cy="2628001"/>
            </a:xfrm>
            <a:prstGeom prst="rect">
              <a:avLst/>
            </a:prstGeom>
          </p:spPr>
        </p:pic>
        <p:sp>
          <p:nvSpPr>
            <p:cNvPr id="10" name="Βέλος: Κάτω 9">
              <a:extLst>
                <a:ext uri="{FF2B5EF4-FFF2-40B4-BE49-F238E27FC236}">
                  <a16:creationId xmlns:a16="http://schemas.microsoft.com/office/drawing/2014/main" id="{23148D90-AD0B-414E-8F1A-2FF7C8D26646}"/>
                </a:ext>
              </a:extLst>
            </p:cNvPr>
            <p:cNvSpPr/>
            <p:nvPr/>
          </p:nvSpPr>
          <p:spPr>
            <a:xfrm rot="16200000">
              <a:off x="8147223" y="2486453"/>
              <a:ext cx="115586" cy="7359064"/>
            </a:xfrm>
            <a:prstGeom prst="downArrow">
              <a:avLst>
                <a:gd name="adj1" fmla="val 50000"/>
                <a:gd name="adj2" fmla="val 2737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6" name="Βέλος: Κάτω 15">
              <a:extLst>
                <a:ext uri="{FF2B5EF4-FFF2-40B4-BE49-F238E27FC236}">
                  <a16:creationId xmlns:a16="http://schemas.microsoft.com/office/drawing/2014/main" id="{63AEA65B-D6EF-4F56-B6CB-35C4CB7FE8D6}"/>
                </a:ext>
              </a:extLst>
            </p:cNvPr>
            <p:cNvSpPr/>
            <p:nvPr/>
          </p:nvSpPr>
          <p:spPr>
            <a:xfrm>
              <a:off x="4525484" y="3852736"/>
              <a:ext cx="156244" cy="2208504"/>
            </a:xfrm>
            <a:prstGeom prst="downArrow">
              <a:avLst>
                <a:gd name="adj1" fmla="val 50000"/>
                <a:gd name="adj2" fmla="val 2737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694A313-1294-444E-8FB8-17F503E5489C}"/>
                </a:ext>
              </a:extLst>
            </p:cNvPr>
            <p:cNvSpPr txBox="1"/>
            <p:nvPr/>
          </p:nvSpPr>
          <p:spPr>
            <a:xfrm>
              <a:off x="4638257" y="3804485"/>
              <a:ext cx="5749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Time</a:t>
              </a:r>
              <a:endParaRPr lang="el-GR" sz="11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FC318ED-CCE3-4C1F-9D3A-048445399BC1}"/>
                </a:ext>
              </a:extLst>
            </p:cNvPr>
            <p:cNvSpPr txBox="1"/>
            <p:nvPr/>
          </p:nvSpPr>
          <p:spPr>
            <a:xfrm>
              <a:off x="11121968" y="5884785"/>
              <a:ext cx="85576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Frequency</a:t>
              </a:r>
              <a:endParaRPr lang="el-GR" sz="11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0CDB348-0847-4C0D-8080-4CD3967177B1}"/>
                  </a:ext>
                </a:extLst>
              </p:cNvPr>
              <p:cNvSpPr txBox="1"/>
              <p:nvPr/>
            </p:nvSpPr>
            <p:spPr>
              <a:xfrm>
                <a:off x="6154198" y="3411111"/>
                <a:ext cx="41016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Longitudinal dynamics due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Cooler</a:t>
                </a:r>
                <a:endParaRPr lang="el-GR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0CDB348-0847-4C0D-8080-4CD396717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4198" y="3411111"/>
                <a:ext cx="4101636" cy="369332"/>
              </a:xfrm>
              <a:prstGeom prst="rect">
                <a:avLst/>
              </a:prstGeom>
              <a:blipFill>
                <a:blip r:embed="rId5"/>
                <a:stretch>
                  <a:fillRect l="-1339" t="-11667" r="-446" b="-250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Εικόνα 2" descr="Εικόνα που περιέχει κείμενο, χάρτης&#10;&#10;Η περιγραφή δημιουργήθηκε με πολύ υψηλή αξιοπιστία">
            <a:extLst>
              <a:ext uri="{FF2B5EF4-FFF2-40B4-BE49-F238E27FC236}">
                <a16:creationId xmlns:a16="http://schemas.microsoft.com/office/drawing/2014/main" id="{A8A87B78-B188-4DF7-AB95-598A4C4C99ED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0" y="3808800"/>
            <a:ext cx="3596400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451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Εικόνα 22" descr="Εικόνα που περιέχει κείμενο, χάρτης&#10;&#10;Η περιγραφή δημιουργήθηκε με πολύ υψηλή αξιοπιστία">
            <a:extLst>
              <a:ext uri="{FF2B5EF4-FFF2-40B4-BE49-F238E27FC236}">
                <a16:creationId xmlns:a16="http://schemas.microsoft.com/office/drawing/2014/main" id="{94818DA1-FB31-4F86-A286-90F8AD639A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0" y="3808800"/>
            <a:ext cx="3596400" cy="2628000"/>
          </a:xfrm>
          <a:prstGeom prst="rect">
            <a:avLst/>
          </a:prstGeom>
        </p:spPr>
      </p:pic>
      <p:sp>
        <p:nvSpPr>
          <p:cNvPr id="19" name="Θέση αριθμού διαφάνειας 1">
            <a:extLst>
              <a:ext uri="{FF2B5EF4-FFF2-40B4-BE49-F238E27FC236}">
                <a16:creationId xmlns:a16="http://schemas.microsoft.com/office/drawing/2014/main" id="{74B60A52-F684-4364-919D-A4D291AFA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B65D4C-16E5-4723-9936-1C9FA069E3D9}"/>
                  </a:ext>
                </a:extLst>
              </p:cNvPr>
              <p:cNvSpPr txBox="1"/>
              <p:nvPr/>
            </p:nvSpPr>
            <p:spPr>
              <a:xfrm>
                <a:off x="420949" y="1222939"/>
                <a:ext cx="10256287" cy="240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When the beam is captured, beam losses and a transverse emittance blow-up associated to </a:t>
                </a:r>
                <a:r>
                  <a:rPr kumimoji="0" lang="en-US" sz="2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SC</a:t>
                </a: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 and </a:t>
                </a:r>
                <a:r>
                  <a:rPr kumimoji="0" lang="en-US" sz="2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IBS</a:t>
                </a: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 are always observed.</a:t>
                </a:r>
              </a:p>
              <a:p>
                <a:pPr marL="285750" marR="0" lvl="0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 typeface="Wingdings" panose="05000000000000000000" pitchFamily="2" charset="2"/>
                  <a:buChar char="Ø"/>
                  <a:tabLst/>
                  <a:defRPr/>
                </a:pPr>
                <a:endParaRPr kumimoji="0" 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  <a:p>
                <a:pPr marL="742950" marR="0" lvl="1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 typeface="Symbol" panose="05050102010706020507" pitchFamily="18" charset="2"/>
                  <a:buChar char="Þ"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A bunched beam, being more compressed, suffers from more losses.</a:t>
                </a:r>
              </a:p>
              <a:p>
                <a:pPr marL="457200" marR="0" lvl="1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  <a:p>
                <a:pPr marL="285750" marR="0" lvl="0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By changing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𝑒</m:t>
                        </m:r>
                      </m:e>
                      <m:sup>
                        <m:r>
                          <a:rPr kumimoji="0" lang="en-US" sz="2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+mn-cs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 gun voltage of the electron cooler, we can drag the ion beam to a frequency which has an offset with the RF frequency.</a:t>
                </a:r>
              </a:p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Tx/>
                  <a:buNone/>
                  <a:tabLst/>
                  <a:defRPr/>
                </a:pPr>
                <a:endParaRPr kumimoji="0" 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+mn-cs"/>
                </a:endParaRPr>
              </a:p>
              <a:p>
                <a:pPr marL="742950" marR="0" lvl="1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>
                      <a:lumMod val="75000"/>
                    </a:srgbClr>
                  </a:buClr>
                  <a:buSzPct val="80000"/>
                  <a:buFont typeface="Symbol" panose="05050102010706020507" pitchFamily="18" charset="2"/>
                  <a:buChar char="Þ"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rPr>
                  <a:t>Hollow distributions are created leading to less losses.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B65D4C-16E5-4723-9936-1C9FA069E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949" y="1222939"/>
                <a:ext cx="10256287" cy="2400657"/>
              </a:xfrm>
              <a:prstGeom prst="rect">
                <a:avLst/>
              </a:prstGeom>
              <a:blipFill>
                <a:blip r:embed="rId3"/>
                <a:stretch>
                  <a:fillRect l="-357" t="-1781" r="-713" b="-381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Εικόνα 2">
            <a:extLst>
              <a:ext uri="{FF2B5EF4-FFF2-40B4-BE49-F238E27FC236}">
                <a16:creationId xmlns:a16="http://schemas.microsoft.com/office/drawing/2014/main" id="{2F40FE61-198F-491A-B9C4-5E18006FE7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986" y="3808800"/>
            <a:ext cx="3148195" cy="2628000"/>
          </a:xfrm>
          <a:prstGeom prst="rect">
            <a:avLst/>
          </a:prstGeom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6849AD55-4D30-4F47-A060-4D185540FD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487" y="3809375"/>
            <a:ext cx="3135990" cy="2628000"/>
          </a:xfrm>
          <a:prstGeom prst="rect">
            <a:avLst/>
          </a:prstGeom>
        </p:spPr>
      </p:pic>
      <p:sp>
        <p:nvSpPr>
          <p:cNvPr id="18" name="Βέλος: Ραβδωτό δεξιό 17">
            <a:extLst>
              <a:ext uri="{FF2B5EF4-FFF2-40B4-BE49-F238E27FC236}">
                <a16:creationId xmlns:a16="http://schemas.microsoft.com/office/drawing/2014/main" id="{A36EAC8A-06B5-4E95-BCBD-B0FE937283EA}"/>
              </a:ext>
            </a:extLst>
          </p:cNvPr>
          <p:cNvSpPr/>
          <p:nvPr/>
        </p:nvSpPr>
        <p:spPr>
          <a:xfrm>
            <a:off x="7729349" y="4832792"/>
            <a:ext cx="1031765" cy="674255"/>
          </a:xfrm>
          <a:prstGeom prst="stripedRightArrow">
            <a:avLst>
              <a:gd name="adj1" fmla="val 44521"/>
              <a:gd name="adj2" fmla="val 50000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Τίτλος 1">
            <a:extLst>
              <a:ext uri="{FF2B5EF4-FFF2-40B4-BE49-F238E27FC236}">
                <a16:creationId xmlns:a16="http://schemas.microsoft.com/office/drawing/2014/main" id="{B13E26B5-3E7F-4C77-9A25-52695B6427DB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11289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Cooling of a Coasted Beam VS Bunched Beam </a:t>
            </a:r>
            <a:r>
              <a:rPr lang="en-US" sz="4000" i="1" dirty="0">
                <a:solidFill>
                  <a:srgbClr val="4472C4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/3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A9CD43-83E2-4FC0-A322-DF383958AB5A}"/>
              </a:ext>
            </a:extLst>
          </p:cNvPr>
          <p:cNvSpPr txBox="1"/>
          <p:nvPr/>
        </p:nvSpPr>
        <p:spPr>
          <a:xfrm>
            <a:off x="3871876" y="4233672"/>
            <a:ext cx="539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endParaRPr kumimoji="0" lang="el-GR" sz="9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Διάγραμμα ροής: Διεργασία 9">
            <a:extLst>
              <a:ext uri="{FF2B5EF4-FFF2-40B4-BE49-F238E27FC236}">
                <a16:creationId xmlns:a16="http://schemas.microsoft.com/office/drawing/2014/main" id="{30F28623-EC4D-484C-837D-78533194A6EE}"/>
              </a:ext>
            </a:extLst>
          </p:cNvPr>
          <p:cNvSpPr/>
          <p:nvPr/>
        </p:nvSpPr>
        <p:spPr>
          <a:xfrm>
            <a:off x="521208" y="4270247"/>
            <a:ext cx="3235231" cy="54000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Διάγραμμα ροής: Διεργασία 15">
            <a:extLst>
              <a:ext uri="{FF2B5EF4-FFF2-40B4-BE49-F238E27FC236}">
                <a16:creationId xmlns:a16="http://schemas.microsoft.com/office/drawing/2014/main" id="{6621E351-2C56-4992-8069-418176E1B0D6}"/>
              </a:ext>
            </a:extLst>
          </p:cNvPr>
          <p:cNvSpPr/>
          <p:nvPr/>
        </p:nvSpPr>
        <p:spPr>
          <a:xfrm>
            <a:off x="521208" y="4989575"/>
            <a:ext cx="3241327" cy="54000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Ορθογώνιο 12">
                <a:extLst>
                  <a:ext uri="{FF2B5EF4-FFF2-40B4-BE49-F238E27FC236}">
                    <a16:creationId xmlns:a16="http://schemas.microsoft.com/office/drawing/2014/main" id="{2F7BF943-A3B8-4815-9485-9FBA7D8234C1}"/>
                  </a:ext>
                </a:extLst>
              </p:cNvPr>
              <p:cNvSpPr/>
              <p:nvPr/>
            </p:nvSpPr>
            <p:spPr>
              <a:xfrm>
                <a:off x="798969" y="4781965"/>
                <a:ext cx="267970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𝐼𝑜𝑛</m:t>
                      </m:r>
                      <m:r>
                        <a:rPr lang="en-US" sz="11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𝑒𝑞𝑢𝑖𝑣𝑎𝑙𝑒𝑛𝑡</m:t>
                      </m:r>
                      <m:r>
                        <a:rPr lang="en-US" sz="11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𝑒𝑛𝑒𝑟𝑔𝑦</m:t>
                      </m:r>
                      <m:r>
                        <a:rPr lang="en-US" sz="11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𝑜𝑓</m:t>
                      </m:r>
                      <m:r>
                        <a:rPr lang="en-US" sz="11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𝑡h𝑒</m:t>
                      </m:r>
                      <m:r>
                        <a:rPr lang="en-US" sz="11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𝑒𝑙𝑒𝑐𝑡𝑟𝑜𝑛𝑠</m:t>
                      </m:r>
                    </m:oMath>
                  </m:oMathPara>
                </a14:m>
                <a:endParaRPr lang="el-GR" sz="11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Ορθογώνιο 12">
                <a:extLst>
                  <a:ext uri="{FF2B5EF4-FFF2-40B4-BE49-F238E27FC236}">
                    <a16:creationId xmlns:a16="http://schemas.microsoft.com/office/drawing/2014/main" id="{2F7BF943-A3B8-4815-9485-9FBA7D8234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969" y="4781965"/>
                <a:ext cx="2679708" cy="261610"/>
              </a:xfrm>
              <a:prstGeom prst="rect">
                <a:avLst/>
              </a:prstGeom>
              <a:blipFill>
                <a:blip r:embed="rId6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Ορθογώνιο 16">
                <a:extLst>
                  <a:ext uri="{FF2B5EF4-FFF2-40B4-BE49-F238E27FC236}">
                    <a16:creationId xmlns:a16="http://schemas.microsoft.com/office/drawing/2014/main" id="{C6D14159-F3D7-4D1D-87D9-839291E43BFF}"/>
                  </a:ext>
                </a:extLst>
              </p:cNvPr>
              <p:cNvSpPr/>
              <p:nvPr/>
            </p:nvSpPr>
            <p:spPr>
              <a:xfrm>
                <a:off x="5217571" y="3805523"/>
                <a:ext cx="246484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𝐼𝑜𝑛</m:t>
                      </m:r>
                      <m:r>
                        <a:rPr lang="en-US" sz="1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1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𝑒𝑞𝑢𝑖𝑣𝑎𝑙𝑒𝑛𝑡</m:t>
                      </m:r>
                      <m:r>
                        <a:rPr lang="en-US" sz="1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1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𝑒𝑛𝑒𝑟𝑔𝑦</m:t>
                      </m:r>
                      <m:r>
                        <a:rPr lang="en-US" sz="1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1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𝑜𝑓</m:t>
                      </m:r>
                      <m:r>
                        <a:rPr lang="en-US" sz="1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1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𝑡h𝑒</m:t>
                      </m:r>
                      <m:r>
                        <a:rPr lang="en-US" sz="1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10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𝑒𝑙𝑒𝑐𝑡𝑟𝑜𝑛𝑠</m:t>
                      </m:r>
                    </m:oMath>
                  </m:oMathPara>
                </a14:m>
                <a:endParaRPr lang="el-GR" sz="10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Ορθογώνιο 16">
                <a:extLst>
                  <a:ext uri="{FF2B5EF4-FFF2-40B4-BE49-F238E27FC236}">
                    <a16:creationId xmlns:a16="http://schemas.microsoft.com/office/drawing/2014/main" id="{C6D14159-F3D7-4D1D-87D9-839291E43B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7571" y="3805523"/>
                <a:ext cx="2464842" cy="246221"/>
              </a:xfrm>
              <a:prstGeom prst="rect">
                <a:avLst/>
              </a:prstGeom>
              <a:blipFill>
                <a:blip r:embed="rId7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5138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 descr="Εικόνα που περιέχει χάρτης&#10;&#10;Η περιγραφή δημιουργήθηκε με υψηλή αξιοπιστία">
            <a:extLst>
              <a:ext uri="{FF2B5EF4-FFF2-40B4-BE49-F238E27FC236}">
                <a16:creationId xmlns:a16="http://schemas.microsoft.com/office/drawing/2014/main" id="{25EF115D-EB95-47CE-B954-DE621BA8D9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82" y="1396537"/>
            <a:ext cx="6389556" cy="40649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F4F2A63-790B-4AEC-B701-6BB7BF0458EB}"/>
                  </a:ext>
                </a:extLst>
              </p:cNvPr>
              <p:cNvSpPr txBox="1"/>
              <p:nvPr/>
            </p:nvSpPr>
            <p:spPr>
              <a:xfrm>
                <a:off x="6656765" y="2105561"/>
                <a:ext cx="5336967" cy="2616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Clr>
                    <a:schemeClr val="accent1">
                      <a:lumMod val="75000"/>
                    </a:schemeClr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Turned off the RF-cavity.</a:t>
                </a:r>
              </a:p>
              <a:p>
                <a:pPr marL="285750" indent="-285750" algn="just">
                  <a:buClr>
                    <a:schemeClr val="accent1">
                      <a:lumMod val="75000"/>
                    </a:schemeClr>
                  </a:buClr>
                  <a:buSzPct val="80000"/>
                  <a:buFont typeface="Wingdings" panose="05000000000000000000" pitchFamily="2" charset="2"/>
                  <a:buChar char="Ø"/>
                </a:pPr>
                <a:endParaRPr lang="en-US" sz="12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 algn="just">
                  <a:buClr>
                    <a:schemeClr val="accent1">
                      <a:lumMod val="75000"/>
                    </a:schemeClr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Using the Schottky tool, we measured the revolution frequency of the ions for every value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gun voltage.</a:t>
                </a:r>
              </a:p>
              <a:p>
                <a:pPr marL="285750" indent="-285750" algn="just">
                  <a:buClr>
                    <a:schemeClr val="accent1">
                      <a:lumMod val="75000"/>
                    </a:schemeClr>
                  </a:buClr>
                  <a:buSzPct val="80000"/>
                  <a:buFont typeface="Wingdings" panose="05000000000000000000" pitchFamily="2" charset="2"/>
                  <a:buChar char="Ø"/>
                </a:pPr>
                <a:endParaRPr lang="en-US" sz="12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 algn="just">
                  <a:buClr>
                    <a:schemeClr val="accent1">
                      <a:lumMod val="75000"/>
                    </a:schemeClr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That way we can create a calibration curve of  voltage with frequency.</a:t>
                </a:r>
              </a:p>
              <a:p>
                <a:pPr marL="285750" indent="-285750">
                  <a:buClr>
                    <a:schemeClr val="accent1">
                      <a:lumMod val="75000"/>
                    </a:schemeClr>
                  </a:buClr>
                  <a:buSzPct val="80000"/>
                  <a:buFont typeface="Wingdings" panose="05000000000000000000" pitchFamily="2" charset="2"/>
                  <a:buChar char="Ø"/>
                </a:pPr>
                <a:endParaRPr lang="el-GR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F4F2A63-790B-4AEC-B701-6BB7BF045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765" y="2105561"/>
                <a:ext cx="5336967" cy="2616101"/>
              </a:xfrm>
              <a:prstGeom prst="rect">
                <a:avLst/>
              </a:prstGeom>
              <a:blipFill>
                <a:blip r:embed="rId3"/>
                <a:stretch>
                  <a:fillRect l="-457" t="-1163" r="-114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Θέση αριθμού διαφάνειας 1">
            <a:extLst>
              <a:ext uri="{FF2B5EF4-FFF2-40B4-BE49-F238E27FC236}">
                <a16:creationId xmlns:a16="http://schemas.microsoft.com/office/drawing/2014/main" id="{A388908E-03E2-4FE8-BFA3-C1F03CAAB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fld id="{6AF39D62-BB44-4B8E-8BA8-F960BB232390}" type="slidenum">
              <a:rPr lang="el-GR" sz="140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</a:t>
            </a:fld>
            <a:endParaRPr lang="el-GR" sz="1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Τίτλος 1">
                <a:extLst>
                  <a:ext uri="{FF2B5EF4-FFF2-40B4-BE49-F238E27FC236}">
                    <a16:creationId xmlns:a16="http://schemas.microsoft.com/office/drawing/2014/main" id="{D7E667FA-E62C-4111-9727-755AB7450DF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0949" y="0"/>
                <a:ext cx="10515600" cy="99379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4000" i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Calibration of Frequency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4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4000" i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gun voltage </a:t>
                </a:r>
                <a:endParaRPr lang="el-GR" sz="5400" i="1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Τίτλος 1">
                <a:extLst>
                  <a:ext uri="{FF2B5EF4-FFF2-40B4-BE49-F238E27FC236}">
                    <a16:creationId xmlns:a16="http://schemas.microsoft.com/office/drawing/2014/main" id="{D7E667FA-E62C-4111-9727-755AB7450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949" y="0"/>
                <a:ext cx="10515600" cy="993799"/>
              </a:xfrm>
              <a:prstGeom prst="rect">
                <a:avLst/>
              </a:prstGeom>
              <a:blipFill>
                <a:blip r:embed="rId4"/>
                <a:stretch>
                  <a:fillRect l="-2029" b="-85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6434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Θέση αριθμού διαφάνειας 1">
            <a:extLst>
              <a:ext uri="{FF2B5EF4-FFF2-40B4-BE49-F238E27FC236}">
                <a16:creationId xmlns:a16="http://schemas.microsoft.com/office/drawing/2014/main" id="{F4CFB407-596D-4E79-8192-A3B80DABA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9" name="Τίτλος 1">
            <a:extLst>
              <a:ext uri="{FF2B5EF4-FFF2-40B4-BE49-F238E27FC236}">
                <a16:creationId xmlns:a16="http://schemas.microsoft.com/office/drawing/2014/main" id="{8687C87D-7365-4136-9F18-B1FF0F32C0AC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Single Harmonic 1/2</a:t>
            </a:r>
            <a:endParaRPr lang="el-GR" sz="540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14CEA96-CC21-4919-AE37-634537D40799}"/>
                  </a:ext>
                </a:extLst>
              </p:cNvPr>
              <p:cNvSpPr txBox="1"/>
              <p:nvPr/>
            </p:nvSpPr>
            <p:spPr>
              <a:xfrm>
                <a:off x="125998" y="1120323"/>
                <a:ext cx="2814364" cy="182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Losses between the start of RF and the start of ramping, as a function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latin typeface="Cambria" panose="02040503050406030204" pitchFamily="18" charset="0"/>
                    <a:ea typeface="Cambria" panose="02040503050406030204" pitchFamily="18" charset="0"/>
                  </a:rPr>
                  <a:t> gun voltage.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14CEA96-CC21-4919-AE37-634537D40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98" y="1120323"/>
                <a:ext cx="2814364" cy="1821140"/>
              </a:xfrm>
              <a:prstGeom prst="rect">
                <a:avLst/>
              </a:prstGeom>
              <a:blipFill>
                <a:blip r:embed="rId2"/>
                <a:stretch>
                  <a:fillRect l="-1952" t="-2341" r="-195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Εικόνα 4" descr="Εικόνα που περιέχει κείμενο&#10;&#10;Η περιγραφή δημιουργήθηκε αυτόματα">
            <a:extLst>
              <a:ext uri="{FF2B5EF4-FFF2-40B4-BE49-F238E27FC236}">
                <a16:creationId xmlns:a16="http://schemas.microsoft.com/office/drawing/2014/main" id="{D4E3E2EE-DCDD-4A98-993C-6F51CE093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31" y="907116"/>
            <a:ext cx="6756338" cy="4680000"/>
          </a:xfrm>
          <a:prstGeom prst="rect">
            <a:avLst/>
          </a:prstGeom>
        </p:spPr>
      </p:pic>
      <p:pic>
        <p:nvPicPr>
          <p:cNvPr id="14" name="Εικόνα 13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343FAB97-FB68-4EF8-ACD1-C05633C43C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93" y="4946904"/>
            <a:ext cx="3798304" cy="1911096"/>
          </a:xfrm>
          <a:prstGeom prst="rect">
            <a:avLst/>
          </a:prstGeom>
        </p:spPr>
      </p:pic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92DD3214-9228-45C2-975E-803241082756}"/>
              </a:ext>
            </a:extLst>
          </p:cNvPr>
          <p:cNvGrpSpPr/>
          <p:nvPr/>
        </p:nvGrpSpPr>
        <p:grpSpPr>
          <a:xfrm>
            <a:off x="1468940" y="5241817"/>
            <a:ext cx="1795205" cy="1348019"/>
            <a:chOff x="1468940" y="5241817"/>
            <a:chExt cx="1795205" cy="1348019"/>
          </a:xfrm>
        </p:grpSpPr>
        <p:cxnSp>
          <p:nvCxnSpPr>
            <p:cNvPr id="17" name="Ευθύγραμμο βέλος σύνδεσης 16">
              <a:extLst>
                <a:ext uri="{FF2B5EF4-FFF2-40B4-BE49-F238E27FC236}">
                  <a16:creationId xmlns:a16="http://schemas.microsoft.com/office/drawing/2014/main" id="{9AA973CF-0C54-4D06-A259-82C421C75D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34059" y="5264080"/>
              <a:ext cx="9144" cy="1325756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Ευθεία γραμμή σύνδεσης 17">
              <a:extLst>
                <a:ext uri="{FF2B5EF4-FFF2-40B4-BE49-F238E27FC236}">
                  <a16:creationId xmlns:a16="http://schemas.microsoft.com/office/drawing/2014/main" id="{5AF556F7-7BC6-423B-B70F-F9F55AF2EFBD}"/>
                </a:ext>
              </a:extLst>
            </p:cNvPr>
            <p:cNvCxnSpPr>
              <a:cxnSpLocks/>
            </p:cNvCxnSpPr>
            <p:nvPr/>
          </p:nvCxnSpPr>
          <p:spPr>
            <a:xfrm>
              <a:off x="2087349" y="5241817"/>
              <a:ext cx="12264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Ευθεία γραμμή σύνδεσης 18">
              <a:extLst>
                <a:ext uri="{FF2B5EF4-FFF2-40B4-BE49-F238E27FC236}">
                  <a16:creationId xmlns:a16="http://schemas.microsoft.com/office/drawing/2014/main" id="{FC022CC3-507A-4511-BB4A-00544FBCA3B1}"/>
                </a:ext>
              </a:extLst>
            </p:cNvPr>
            <p:cNvCxnSpPr>
              <a:cxnSpLocks/>
            </p:cNvCxnSpPr>
            <p:nvPr/>
          </p:nvCxnSpPr>
          <p:spPr>
            <a:xfrm>
              <a:off x="1468940" y="6589836"/>
              <a:ext cx="133023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4571FC9-5536-4DBF-9225-210090E96C04}"/>
                </a:ext>
              </a:extLst>
            </p:cNvPr>
            <p:cNvSpPr txBox="1"/>
            <p:nvPr/>
          </p:nvSpPr>
          <p:spPr>
            <a:xfrm>
              <a:off x="2334210" y="5721659"/>
              <a:ext cx="9299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Peak Line</a:t>
              </a:r>
            </a:p>
            <a:p>
              <a:r>
                <a:rPr lang="en-US" sz="1400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Density</a:t>
              </a:r>
              <a:endParaRPr lang="el-GR" sz="14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784FD31-7DC8-427F-9FEA-8F2AAF4EB520}"/>
              </a:ext>
            </a:extLst>
          </p:cNvPr>
          <p:cNvSpPr txBox="1"/>
          <p:nvPr/>
        </p:nvSpPr>
        <p:spPr>
          <a:xfrm>
            <a:off x="8913006" y="5742292"/>
            <a:ext cx="2368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*Best case losses ~18%</a:t>
            </a:r>
            <a:endParaRPr lang="el-GR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4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Θέση αριθμού διαφάνειας 1">
            <a:extLst>
              <a:ext uri="{FF2B5EF4-FFF2-40B4-BE49-F238E27FC236}">
                <a16:creationId xmlns:a16="http://schemas.microsoft.com/office/drawing/2014/main" id="{F4CFB407-596D-4E79-8192-A3B80DABA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346" y="64411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39D62-BB44-4B8E-8BA8-F960BB232390}" type="slidenum">
              <a:rPr kumimoji="0" lang="el-GR" sz="1400" b="0" i="0" u="none" strike="noStrike" kern="1200" cap="none" spc="0" normalizeH="0" baseline="0" noProof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9" name="Τίτλος 1">
            <a:extLst>
              <a:ext uri="{FF2B5EF4-FFF2-40B4-BE49-F238E27FC236}">
                <a16:creationId xmlns:a16="http://schemas.microsoft.com/office/drawing/2014/main" id="{8687C87D-7365-4136-9F18-B1FF0F32C0AC}"/>
              </a:ext>
            </a:extLst>
          </p:cNvPr>
          <p:cNvSpPr txBox="1">
            <a:spLocks/>
          </p:cNvSpPr>
          <p:nvPr/>
        </p:nvSpPr>
        <p:spPr>
          <a:xfrm>
            <a:off x="420949" y="0"/>
            <a:ext cx="10515600" cy="99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Single Harmonic 2/2</a:t>
            </a:r>
            <a:endParaRPr kumimoji="0" lang="el-GR" sz="54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pic>
        <p:nvPicPr>
          <p:cNvPr id="5" name="Εικόνα 4" descr="Εικόνα που περιέχει κείμενο&#10;&#10;Η περιγραφή δημιουργήθηκε αυτόματα">
            <a:extLst>
              <a:ext uri="{FF2B5EF4-FFF2-40B4-BE49-F238E27FC236}">
                <a16:creationId xmlns:a16="http://schemas.microsoft.com/office/drawing/2014/main" id="{D4E3E2EE-DCDD-4A98-993C-6F51CE093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31" y="907116"/>
            <a:ext cx="6756338" cy="4680000"/>
          </a:xfrm>
          <a:prstGeom prst="rect">
            <a:avLst/>
          </a:prstGeom>
        </p:spPr>
      </p:pic>
      <p:pic>
        <p:nvPicPr>
          <p:cNvPr id="14" name="Εικόνα 13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343FAB97-FB68-4EF8-ACD1-C05633C43C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8576"/>
            <a:ext cx="4470731" cy="2249424"/>
          </a:xfrm>
          <a:prstGeom prst="rect">
            <a:avLst/>
          </a:prstGeom>
        </p:spPr>
      </p:pic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90CE7A43-98A8-4FF2-AAEE-223B69ACF8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83" y="2532060"/>
            <a:ext cx="2052588" cy="2016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DB04FB-322C-44F1-A168-78C569E29B20}"/>
              </a:ext>
            </a:extLst>
          </p:cNvPr>
          <p:cNvSpPr txBox="1"/>
          <p:nvPr/>
        </p:nvSpPr>
        <p:spPr>
          <a:xfrm>
            <a:off x="97721" y="2162728"/>
            <a:ext cx="2480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Profiles for central case</a:t>
            </a:r>
            <a:endParaRPr lang="el-GR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Βέλος: Κάτω 14">
            <a:extLst>
              <a:ext uri="{FF2B5EF4-FFF2-40B4-BE49-F238E27FC236}">
                <a16:creationId xmlns:a16="http://schemas.microsoft.com/office/drawing/2014/main" id="{AB51A5DA-4661-4C46-ADFA-FA0EFFFEABAD}"/>
              </a:ext>
            </a:extLst>
          </p:cNvPr>
          <p:cNvSpPr/>
          <p:nvPr/>
        </p:nvSpPr>
        <p:spPr>
          <a:xfrm rot="12056617">
            <a:off x="4598478" y="3131910"/>
            <a:ext cx="222203" cy="1541423"/>
          </a:xfrm>
          <a:prstGeom prst="downArrow">
            <a:avLst>
              <a:gd name="adj1" fmla="val 50000"/>
              <a:gd name="adj2" fmla="val 106233"/>
            </a:avLst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6" name="Εικόνα 15">
            <a:extLst>
              <a:ext uri="{FF2B5EF4-FFF2-40B4-BE49-F238E27FC236}">
                <a16:creationId xmlns:a16="http://schemas.microsoft.com/office/drawing/2014/main" id="{981F4197-8619-4C0C-885D-00C6E242A4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730" y="4182665"/>
            <a:ext cx="2192584" cy="2016000"/>
          </a:xfrm>
          <a:prstGeom prst="rect">
            <a:avLst/>
          </a:prstGeom>
        </p:spPr>
      </p:pic>
      <p:pic>
        <p:nvPicPr>
          <p:cNvPr id="4" name="Εικόνα 3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:a16="http://schemas.microsoft.com/office/drawing/2014/main" id="{CCDD8637-0BC6-4A4F-AC9D-903CE220F1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277" y="1847797"/>
            <a:ext cx="4478907" cy="2250000"/>
          </a:xfrm>
          <a:prstGeom prst="rect">
            <a:avLst/>
          </a:prstGeom>
          <a:solidFill>
            <a:schemeClr val="bg2">
              <a:alpha val="90000"/>
            </a:schemeClr>
          </a:solidFill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F363BFC-20BE-49CD-84DF-C164BF17EE69}"/>
              </a:ext>
            </a:extLst>
          </p:cNvPr>
          <p:cNvSpPr txBox="1"/>
          <p:nvPr/>
        </p:nvSpPr>
        <p:spPr>
          <a:xfrm>
            <a:off x="9202572" y="1393597"/>
            <a:ext cx="2935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Profiles for minimum losses</a:t>
            </a:r>
            <a:endParaRPr lang="el-GR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Βέλος: Κάτω 22">
            <a:extLst>
              <a:ext uri="{FF2B5EF4-FFF2-40B4-BE49-F238E27FC236}">
                <a16:creationId xmlns:a16="http://schemas.microsoft.com/office/drawing/2014/main" id="{405A5D7A-2864-4013-A3BF-97C126DCE887}"/>
              </a:ext>
            </a:extLst>
          </p:cNvPr>
          <p:cNvSpPr/>
          <p:nvPr/>
        </p:nvSpPr>
        <p:spPr>
          <a:xfrm rot="3041416">
            <a:off x="6949796" y="2973719"/>
            <a:ext cx="260471" cy="1447086"/>
          </a:xfrm>
          <a:prstGeom prst="downArrow">
            <a:avLst>
              <a:gd name="adj1" fmla="val 50000"/>
              <a:gd name="adj2" fmla="val 81447"/>
            </a:avLst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5401412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3320</TotalTime>
  <Words>1030</Words>
  <Application>Microsoft Office PowerPoint</Application>
  <PresentationFormat>Ευρεία οθόνη</PresentationFormat>
  <Paragraphs>204</Paragraphs>
  <Slides>44</Slides>
  <Notes>0</Notes>
  <HiddenSlides>0</HiddenSlides>
  <MMClips>2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44</vt:i4>
      </vt:variant>
    </vt:vector>
  </HeadingPairs>
  <TitlesOfParts>
    <vt:vector size="53" baseType="lpstr">
      <vt:lpstr>Arial</vt:lpstr>
      <vt:lpstr>Calibri</vt:lpstr>
      <vt:lpstr>Calibri Light</vt:lpstr>
      <vt:lpstr>Cambria</vt:lpstr>
      <vt:lpstr>Cambria Math</vt:lpstr>
      <vt:lpstr>Symbol</vt:lpstr>
      <vt:lpstr>Wingdings</vt:lpstr>
      <vt:lpstr>Θέμα του Office</vt:lpstr>
      <vt:lpstr>1_Θέμα του Office</vt:lpstr>
      <vt:lpstr>Cooling of Bunched Beams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Longitudinal Profiles – Single Harmonic </vt:lpstr>
      <vt:lpstr>Παρουσίαση του PowerPoint</vt:lpstr>
      <vt:lpstr>Παρουσίαση του PowerPoint</vt:lpstr>
      <vt:lpstr>Longitudinal Profiles – Double Harmonic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Vertical Tune Scan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Single Harmonic - No Sextupoles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Double Harmonic – No Sextupoles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Michail Zampetakis</dc:creator>
  <cp:lastModifiedBy>Michail Zampetakis</cp:lastModifiedBy>
  <cp:revision>149</cp:revision>
  <dcterms:created xsi:type="dcterms:W3CDTF">2018-10-10T08:49:21Z</dcterms:created>
  <dcterms:modified xsi:type="dcterms:W3CDTF">2019-02-11T13:00:33Z</dcterms:modified>
</cp:coreProperties>
</file>