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0" r:id="rId3"/>
    <p:sldId id="285" r:id="rId4"/>
    <p:sldId id="281" r:id="rId5"/>
    <p:sldId id="283" r:id="rId6"/>
    <p:sldId id="284" r:id="rId7"/>
    <p:sldId id="286" r:id="rId8"/>
    <p:sldId id="287" r:id="rId9"/>
    <p:sldId id="259" r:id="rId10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1710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22E9B945-D9FE-4698-8039-11253D797F87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D543643-E89C-4DA1-8F23-58CB80F69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95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DCFC9B15-BAA8-49FC-B5F9-1A42077297B8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82132D87-0944-4F56-A526-9CD242A266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734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32D87-0944-4F56-A526-9CD242A266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877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E256-1D87-45A2-B325-583FCFCDCD20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Girod EN-EA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297-72EF-4AB5-A6F8-453F08427FA3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Girod EN-EA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BD78-7C50-4C6F-90EA-4B3E77B25C54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Girod EN-EA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6F4E-2B00-4344-A8D9-560BDDA2C8C5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Girod EN-EA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fld id="{23A3C06A-EE58-40AA-83EE-3F616F270267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S. Girod EN-EA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XCET Threshol</a:t>
            </a:r>
            <a:r>
              <a:rPr lang="en-US" dirty="0" smtClean="0"/>
              <a:t>d Cerenkov counter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EABI – WG meeting</a:t>
            </a:r>
          </a:p>
          <a:p>
            <a:r>
              <a:rPr lang="en-US" sz="1600" i="1" dirty="0" smtClean="0"/>
              <a:t>Michael Lazzaroni EN-EA-DC, 15-02-2019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XCET - General </a:t>
            </a:r>
            <a:r>
              <a:rPr lang="fr-FR" dirty="0" smtClean="0"/>
              <a:t>description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/>
              <a:t>A </a:t>
            </a:r>
            <a:r>
              <a:rPr lang="en-GB" sz="1600" dirty="0"/>
              <a:t>Cerenkov Counter is a gas filled detector where particles above at certain speed can be detected. For a given beam energy, light particles will have a higher velocity. Relativistic particles, that is particles with a velocity above the speed of light in the surrounding gas, will emit Cerenkov light that can be detected by a photomultiplier. The gas pressure of the Cerenkov Counter sets the threshold of the maximum particle mass to be </a:t>
            </a:r>
            <a:r>
              <a:rPr lang="en-GB" sz="1600" dirty="0" smtClean="0"/>
              <a:t>detected</a:t>
            </a:r>
            <a:r>
              <a:rPr lang="en-GB" sz="1600" dirty="0"/>
              <a:t>.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25167" y="6376446"/>
            <a:ext cx="4290489" cy="365125"/>
          </a:xfrm>
        </p:spPr>
        <p:txBody>
          <a:bodyPr/>
          <a:lstStyle/>
          <a:p>
            <a:r>
              <a:rPr lang="en-US" dirty="0" smtClean="0"/>
              <a:t>Courtesy S</a:t>
            </a:r>
            <a:r>
              <a:rPr lang="en-US" dirty="0" smtClean="0"/>
              <a:t>. Girod EN-EA</a:t>
            </a:r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7738" y="3164598"/>
            <a:ext cx="4085144" cy="29057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56" y="3164598"/>
            <a:ext cx="4649867" cy="29057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265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Priorities/ Objectives in LS2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297-72EF-4AB5-A6F8-453F08427FA3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Lazzaroni EN-EA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Consolidation of a new gas system:</a:t>
            </a:r>
          </a:p>
          <a:p>
            <a:pPr lvl="1"/>
            <a:r>
              <a:rPr lang="en-GB" dirty="0" smtClean="0"/>
              <a:t>Remote control;</a:t>
            </a:r>
          </a:p>
          <a:p>
            <a:pPr lvl="1"/>
            <a:r>
              <a:rPr lang="en-GB" dirty="0" smtClean="0"/>
              <a:t>Integration of new components (pressure increased);</a:t>
            </a:r>
          </a:p>
          <a:p>
            <a:pPr lvl="1"/>
            <a:r>
              <a:rPr lang="en-GB" dirty="0" smtClean="0"/>
              <a:t>Standardization.</a:t>
            </a:r>
          </a:p>
          <a:p>
            <a:pPr marL="231775" lvl="1" indent="0">
              <a:buNone/>
            </a:pPr>
            <a:endParaRPr lang="en-GB" dirty="0" smtClean="0"/>
          </a:p>
          <a:p>
            <a:r>
              <a:rPr lang="en-GB" dirty="0" smtClean="0"/>
              <a:t>Construction of:</a:t>
            </a:r>
          </a:p>
          <a:p>
            <a:pPr lvl="1"/>
            <a:r>
              <a:rPr lang="en-GB" dirty="0"/>
              <a:t>4 XCET’s for East </a:t>
            </a:r>
            <a:r>
              <a:rPr lang="en-GB" dirty="0" smtClean="0"/>
              <a:t>Area; </a:t>
            </a:r>
          </a:p>
          <a:p>
            <a:pPr lvl="1"/>
            <a:r>
              <a:rPr lang="en-GB" dirty="0" smtClean="0"/>
              <a:t>4 XCET’s for EHN1 extension.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0355" y="3505200"/>
            <a:ext cx="3026446" cy="22163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444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the Study (done in 2017/2018)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E256-1D87-45A2-B325-583FCFCDCD20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Girod EN-EA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 rot="5400000">
            <a:off x="4757941" y="198228"/>
            <a:ext cx="3587348" cy="50149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36" y="3628292"/>
            <a:ext cx="1448473" cy="2601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263" y="3352799"/>
            <a:ext cx="2488066" cy="32355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367" y="2095381"/>
            <a:ext cx="4399917" cy="32542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99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Organization for the XCET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Within EN-EA:</a:t>
            </a:r>
          </a:p>
          <a:p>
            <a:pPr lvl="1"/>
            <a:r>
              <a:rPr lang="en-US" sz="1400" b="1" dirty="0" smtClean="0"/>
              <a:t>EN-EA </a:t>
            </a:r>
            <a:r>
              <a:rPr lang="en-US" sz="1400" b="1" dirty="0" smtClean="0"/>
              <a:t>equipment </a:t>
            </a:r>
            <a:r>
              <a:rPr lang="en-US" sz="1400" b="1" dirty="0" smtClean="0"/>
              <a:t>responsible: </a:t>
            </a:r>
            <a:r>
              <a:rPr lang="en-US" sz="1400" i="1" dirty="0" smtClean="0"/>
              <a:t>Michael Lazzaroni;</a:t>
            </a:r>
          </a:p>
          <a:p>
            <a:pPr lvl="1"/>
            <a:r>
              <a:rPr lang="en-US" sz="1400" b="1" dirty="0"/>
              <a:t>Coordinator for the LS2 XCET </a:t>
            </a:r>
            <a:r>
              <a:rPr lang="en-US" sz="1400" b="1" dirty="0" smtClean="0"/>
              <a:t>consolidation: </a:t>
            </a:r>
            <a:r>
              <a:rPr lang="en-US" sz="1400" i="1" dirty="0"/>
              <a:t>Serge Mathot;</a:t>
            </a:r>
          </a:p>
          <a:p>
            <a:pPr lvl="1"/>
            <a:r>
              <a:rPr lang="en-US" sz="1400" b="1" dirty="0" smtClean="0"/>
              <a:t>Responsible of the XCET equipment :</a:t>
            </a:r>
            <a:r>
              <a:rPr lang="en-US" sz="1400" dirty="0" smtClean="0"/>
              <a:t> </a:t>
            </a:r>
            <a:r>
              <a:rPr lang="en-US" sz="1400" i="1" dirty="0" smtClean="0"/>
              <a:t>Aymeric Bouvard;</a:t>
            </a:r>
          </a:p>
          <a:p>
            <a:pPr lvl="1"/>
            <a:r>
              <a:rPr lang="en-US" sz="1400" b="1" dirty="0" smtClean="0"/>
              <a:t>Physicist in charge of the XCET : </a:t>
            </a:r>
            <a:r>
              <a:rPr lang="en-US" sz="1400" i="1" dirty="0" smtClean="0"/>
              <a:t>Nikos Charitonidis;</a:t>
            </a:r>
          </a:p>
          <a:p>
            <a:pPr lvl="1"/>
            <a:r>
              <a:rPr lang="en-US" sz="1400" b="1" dirty="0" smtClean="0"/>
              <a:t>Responsible of the maintenance and logistic of EN-EA equipment : </a:t>
            </a:r>
            <a:r>
              <a:rPr lang="en-US" sz="1400" i="1" dirty="0" smtClean="0"/>
              <a:t>Nicolas Perez;</a:t>
            </a:r>
          </a:p>
          <a:p>
            <a:pPr lvl="1"/>
            <a:r>
              <a:rPr lang="en-US" sz="1400" b="1" dirty="0"/>
              <a:t>Responsible of the gas system: </a:t>
            </a:r>
            <a:r>
              <a:rPr lang="en-US" sz="1400" i="1" dirty="0"/>
              <a:t>David Jaillet;</a:t>
            </a:r>
          </a:p>
          <a:p>
            <a:pPr lvl="1"/>
            <a:r>
              <a:rPr lang="en-US" sz="1400" b="1" dirty="0" smtClean="0"/>
              <a:t>Engineer in charge of the XCET: </a:t>
            </a:r>
            <a:r>
              <a:rPr lang="en-US" sz="1400" i="1" dirty="0" smtClean="0"/>
              <a:t>Sebastien Evrard/Giulia Romagnoli;</a:t>
            </a:r>
          </a:p>
          <a:p>
            <a:pPr lvl="1"/>
            <a:r>
              <a:rPr lang="en-US" sz="1400" b="1" dirty="0" smtClean="0"/>
              <a:t>Planning officer: </a:t>
            </a:r>
            <a:r>
              <a:rPr lang="en-US" sz="1400" i="1" dirty="0" smtClean="0"/>
              <a:t>Bastien Rae</a:t>
            </a:r>
            <a:r>
              <a:rPr lang="en-US" sz="1400" i="1" dirty="0" smtClean="0"/>
              <a:t>.</a:t>
            </a:r>
          </a:p>
          <a:p>
            <a:r>
              <a:rPr lang="en-US" sz="2000" b="1" dirty="0" smtClean="0"/>
              <a:t>Within BE-BI:</a:t>
            </a:r>
            <a:endParaRPr lang="en-US" sz="2000" b="1" dirty="0" smtClean="0"/>
          </a:p>
          <a:p>
            <a:pPr lvl="1"/>
            <a:r>
              <a:rPr lang="en-US" sz="1400" b="1" dirty="0" smtClean="0"/>
              <a:t>Responsible: …</a:t>
            </a:r>
            <a:endParaRPr lang="en-US" sz="1400" i="1" dirty="0" smtClean="0"/>
          </a:p>
          <a:p>
            <a:pPr lvl="1"/>
            <a:r>
              <a:rPr lang="en-US" sz="1400" b="1" dirty="0" smtClean="0"/>
              <a:t>Technical Responsible: …</a:t>
            </a:r>
          </a:p>
          <a:p>
            <a:pPr lvl="1"/>
            <a:r>
              <a:rPr lang="en-US" sz="1400" b="1" i="1" dirty="0" smtClean="0"/>
              <a:t>…</a:t>
            </a:r>
            <a:endParaRPr lang="en-US" sz="2000" i="1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08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2019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297-72EF-4AB5-A6F8-453F08427FA3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182827"/>
            <a:ext cx="8118231" cy="4985293"/>
          </a:xfrm>
        </p:spPr>
        <p:txBody>
          <a:bodyPr>
            <a:normAutofit fontScale="77500" lnSpcReduction="20000"/>
          </a:bodyPr>
          <a:lstStyle/>
          <a:p>
            <a:r>
              <a:rPr lang="en-GB" sz="2000" b="1" i="1" dirty="0" smtClean="0"/>
              <a:t>Phase 1:  Jan.-</a:t>
            </a:r>
            <a:r>
              <a:rPr lang="en-GB" sz="2000" b="1" i="1" dirty="0" err="1" smtClean="0"/>
              <a:t>Febr</a:t>
            </a:r>
            <a:r>
              <a:rPr lang="en-GB" sz="2000" b="1" i="1" dirty="0" smtClean="0"/>
              <a:t>. 2019</a:t>
            </a:r>
          </a:p>
          <a:p>
            <a:pPr lvl="1"/>
            <a:r>
              <a:rPr lang="en-GB" sz="1600" dirty="0" smtClean="0"/>
              <a:t>User Requirements: Serge Mathot.</a:t>
            </a:r>
          </a:p>
          <a:p>
            <a:r>
              <a:rPr lang="en-GB" sz="2000" b="1" i="1" dirty="0" smtClean="0"/>
              <a:t>Phase </a:t>
            </a:r>
            <a:r>
              <a:rPr lang="en-GB" sz="2000" b="1" i="1" dirty="0"/>
              <a:t>2</a:t>
            </a:r>
            <a:r>
              <a:rPr lang="en-GB" sz="2000" b="1" i="1" dirty="0" smtClean="0"/>
              <a:t>: March</a:t>
            </a:r>
            <a:endParaRPr lang="en-GB" sz="2000" b="1" dirty="0"/>
          </a:p>
          <a:p>
            <a:pPr lvl="1"/>
            <a:r>
              <a:rPr lang="fr-CH" sz="1600" dirty="0"/>
              <a:t>Spécification de la partie électronique: Jocelyn Tan;</a:t>
            </a:r>
            <a:endParaRPr lang="en-GB" sz="1600" dirty="0"/>
          </a:p>
          <a:p>
            <a:pPr lvl="1"/>
            <a:r>
              <a:rPr lang="fr-CH" sz="1600" dirty="0"/>
              <a:t>Choix des composants (sondes, électrovannes, manomètres) : Jocelyn </a:t>
            </a:r>
            <a:r>
              <a:rPr lang="fr-CH" sz="1600" dirty="0" smtClean="0"/>
              <a:t>Tan.</a:t>
            </a:r>
            <a:endParaRPr lang="en-GB" sz="1600" dirty="0"/>
          </a:p>
          <a:p>
            <a:r>
              <a:rPr lang="fr-CH" sz="2000" b="1" i="1" dirty="0"/>
              <a:t>Phase </a:t>
            </a:r>
            <a:r>
              <a:rPr lang="fr-CH" sz="2000" b="1" i="1" dirty="0" smtClean="0"/>
              <a:t>3</a:t>
            </a:r>
            <a:r>
              <a:rPr lang="fr-CH" sz="2000" b="1" i="1" dirty="0"/>
              <a:t> </a:t>
            </a:r>
            <a:r>
              <a:rPr lang="fr-CH" sz="2000" b="1" i="1" dirty="0" smtClean="0"/>
              <a:t>: April</a:t>
            </a:r>
            <a:endParaRPr lang="en-GB" sz="2000" b="1" dirty="0"/>
          </a:p>
          <a:p>
            <a:pPr lvl="1"/>
            <a:r>
              <a:rPr lang="fr-CH" sz="1600" dirty="0"/>
              <a:t>Spécification de la partie gaz : David Jaillet ;</a:t>
            </a:r>
            <a:endParaRPr lang="en-GB" sz="1600" dirty="0"/>
          </a:p>
          <a:p>
            <a:pPr lvl="1"/>
            <a:r>
              <a:rPr lang="fr-CH" sz="1600" dirty="0"/>
              <a:t>Design du PID gaz : David Jaillet + Design Office </a:t>
            </a:r>
            <a:r>
              <a:rPr lang="fr-CH" sz="1600" dirty="0" smtClean="0"/>
              <a:t>EN-EA</a:t>
            </a:r>
            <a:r>
              <a:rPr lang="fr-CH" sz="1600" dirty="0"/>
              <a:t>.</a:t>
            </a:r>
            <a:endParaRPr lang="en-GB" sz="1600" dirty="0"/>
          </a:p>
          <a:p>
            <a:r>
              <a:rPr lang="fr-CH" sz="2000" b="1" i="1" dirty="0"/>
              <a:t>Phase </a:t>
            </a:r>
            <a:r>
              <a:rPr lang="fr-CH" sz="2000" b="1" i="1" dirty="0" smtClean="0"/>
              <a:t>4</a:t>
            </a:r>
            <a:r>
              <a:rPr lang="fr-CH" sz="2000" b="1" i="1" dirty="0"/>
              <a:t> </a:t>
            </a:r>
            <a:r>
              <a:rPr lang="fr-CH" sz="2000" b="1" i="1" dirty="0" smtClean="0"/>
              <a:t>: May-</a:t>
            </a:r>
            <a:r>
              <a:rPr lang="fr-CH" sz="2000" b="1" i="1" dirty="0" err="1" smtClean="0"/>
              <a:t>June</a:t>
            </a:r>
            <a:endParaRPr lang="en-GB" sz="2000" b="1" dirty="0"/>
          </a:p>
          <a:p>
            <a:pPr lvl="1"/>
            <a:r>
              <a:rPr lang="fr-CH" sz="1600" dirty="0"/>
              <a:t>Commandes composants : Aymeric Bouvard ;</a:t>
            </a:r>
            <a:endParaRPr lang="en-GB" sz="1600" dirty="0"/>
          </a:p>
          <a:p>
            <a:pPr lvl="1"/>
            <a:r>
              <a:rPr lang="fr-CH" sz="1600" dirty="0"/>
              <a:t>Stockage des composants : Nicolas Perez</a:t>
            </a:r>
            <a:r>
              <a:rPr lang="fr-CH" sz="1600" dirty="0" smtClean="0"/>
              <a:t>.</a:t>
            </a:r>
          </a:p>
          <a:p>
            <a:r>
              <a:rPr lang="fr-CH" sz="2100" b="1" i="1" dirty="0"/>
              <a:t>Phase </a:t>
            </a:r>
            <a:r>
              <a:rPr lang="fr-CH" sz="2100" b="1" i="1" dirty="0" smtClean="0"/>
              <a:t>5: </a:t>
            </a:r>
            <a:r>
              <a:rPr lang="fr-CH" sz="2100" b="1" i="1" dirty="0" err="1"/>
              <a:t>summer</a:t>
            </a:r>
            <a:endParaRPr lang="fr-CH" sz="2100" b="1" i="1" dirty="0"/>
          </a:p>
          <a:p>
            <a:pPr lvl="1"/>
            <a:r>
              <a:rPr lang="fr-CH" sz="1600" dirty="0" err="1" smtClean="0"/>
              <a:t>Assembling</a:t>
            </a:r>
            <a:r>
              <a:rPr lang="fr-CH" sz="1600" dirty="0" smtClean="0"/>
              <a:t> of the proto;</a:t>
            </a:r>
          </a:p>
          <a:p>
            <a:pPr lvl="1"/>
            <a:r>
              <a:rPr lang="fr-CH" sz="1600" dirty="0" err="1" smtClean="0"/>
              <a:t>Testing</a:t>
            </a:r>
            <a:r>
              <a:rPr lang="fr-CH" sz="1600" dirty="0" smtClean="0"/>
              <a:t>.</a:t>
            </a:r>
          </a:p>
          <a:p>
            <a:r>
              <a:rPr lang="fr-CH" sz="2100" b="1" i="1" dirty="0"/>
              <a:t>Phase </a:t>
            </a:r>
            <a:r>
              <a:rPr lang="fr-CH" sz="2100" b="1" i="1" dirty="0" smtClean="0"/>
              <a:t>6: </a:t>
            </a:r>
            <a:r>
              <a:rPr lang="fr-CH" sz="2100" b="1" i="1" dirty="0" err="1"/>
              <a:t>September</a:t>
            </a:r>
            <a:r>
              <a:rPr lang="fr-CH" sz="2100" b="1" i="1" dirty="0"/>
              <a:t> – </a:t>
            </a:r>
            <a:r>
              <a:rPr lang="fr-CH" sz="2100" b="1" i="1" dirty="0" err="1"/>
              <a:t>December</a:t>
            </a:r>
            <a:r>
              <a:rPr lang="fr-CH" sz="2100" b="1" i="1" dirty="0"/>
              <a:t> 2019</a:t>
            </a:r>
          </a:p>
          <a:p>
            <a:pPr lvl="1"/>
            <a:r>
              <a:rPr lang="fr-CH" sz="1600" dirty="0" err="1" smtClean="0"/>
              <a:t>Purchase</a:t>
            </a:r>
            <a:r>
              <a:rPr lang="fr-CH" sz="1600" dirty="0" smtClean="0"/>
              <a:t> for the </a:t>
            </a:r>
            <a:r>
              <a:rPr lang="fr-CH" sz="1600" dirty="0" err="1" smtClean="0"/>
              <a:t>series</a:t>
            </a:r>
            <a:r>
              <a:rPr lang="fr-CH" sz="1600" dirty="0" smtClean="0"/>
              <a:t>;</a:t>
            </a:r>
          </a:p>
          <a:p>
            <a:pPr lvl="1"/>
            <a:r>
              <a:rPr lang="fr-CH" sz="1600" dirty="0" smtClean="0"/>
              <a:t>Reception of the parts, </a:t>
            </a:r>
            <a:r>
              <a:rPr lang="fr-CH" sz="1600" dirty="0" err="1" smtClean="0"/>
              <a:t>materials</a:t>
            </a:r>
            <a:r>
              <a:rPr lang="fr-CH" sz="1600" dirty="0" smtClean="0"/>
              <a:t>;</a:t>
            </a:r>
          </a:p>
          <a:p>
            <a:pPr lvl="1"/>
            <a:r>
              <a:rPr lang="fr-CH" sz="1600" dirty="0" err="1" smtClean="0"/>
              <a:t>Assembling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26742">
            <a:off x="6227725" y="59870"/>
            <a:ext cx="2533963" cy="37447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932" y="2748051"/>
            <a:ext cx="2777548" cy="41926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559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Global situation (</a:t>
            </a:r>
            <a:r>
              <a:rPr lang="en-GB" dirty="0" err="1" smtClean="0"/>
              <a:t>qty</a:t>
            </a:r>
            <a:r>
              <a:rPr lang="en-GB" dirty="0" smtClean="0"/>
              <a:t>) of XCET (1/2)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297-72EF-4AB5-A6F8-453F08427FA3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Spares: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752" y="848595"/>
            <a:ext cx="5870966" cy="23387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48" y="3698605"/>
            <a:ext cx="1754922" cy="15101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719" y="3698605"/>
            <a:ext cx="1735803" cy="12422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21588"/>
          <a:stretch/>
        </p:blipFill>
        <p:spPr>
          <a:xfrm>
            <a:off x="3868615" y="3194104"/>
            <a:ext cx="1783696" cy="19154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0586" y="3197336"/>
            <a:ext cx="1692407" cy="19182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6510" y="5197915"/>
            <a:ext cx="3008901" cy="15529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0978" y="5197915"/>
            <a:ext cx="1987681" cy="13682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30656" y="5197915"/>
            <a:ext cx="1923070" cy="125240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8984" y="5302842"/>
            <a:ext cx="1775529" cy="144805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4348" y="2033822"/>
            <a:ext cx="1101802" cy="157073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9404" y="3187337"/>
            <a:ext cx="1614089" cy="19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66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-71307"/>
            <a:ext cx="8226854" cy="715840"/>
          </a:xfrm>
        </p:spPr>
        <p:txBody>
          <a:bodyPr/>
          <a:lstStyle/>
          <a:p>
            <a:r>
              <a:rPr lang="en-GB" dirty="0"/>
              <a:t>Global situation (</a:t>
            </a:r>
            <a:r>
              <a:rPr lang="en-GB" dirty="0" err="1"/>
              <a:t>qty</a:t>
            </a:r>
            <a:r>
              <a:rPr lang="en-GB" dirty="0"/>
              <a:t>) of XCET </a:t>
            </a:r>
            <a:r>
              <a:rPr lang="en-GB" dirty="0" smtClean="0"/>
              <a:t>(2/2</a:t>
            </a:r>
            <a:r>
              <a:rPr lang="en-GB" dirty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297-72EF-4AB5-A6F8-453F08427FA3}" type="datetime1">
              <a:rPr lang="fr-FR" smtClean="0"/>
              <a:t>14/02/2019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6771" y="651288"/>
            <a:ext cx="8226425" cy="5028279"/>
          </a:xfrm>
        </p:spPr>
        <p:txBody>
          <a:bodyPr/>
          <a:lstStyle/>
          <a:p>
            <a:r>
              <a:rPr lang="en-GB" dirty="0" smtClean="0"/>
              <a:t>In operation: </a:t>
            </a:r>
            <a:r>
              <a:rPr lang="en-GB" sz="2000" dirty="0" smtClean="0"/>
              <a:t>in total 11 XCETs and 15 XCETs after LS2.</a:t>
            </a:r>
          </a:p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280014"/>
              </p:ext>
            </p:extLst>
          </p:nvPr>
        </p:nvGraphicFramePr>
        <p:xfrm>
          <a:off x="747387" y="1119553"/>
          <a:ext cx="7540827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733">
                  <a:extLst>
                    <a:ext uri="{9D8B030D-6E8A-4147-A177-3AD203B41FA5}">
                      <a16:colId xmlns:a16="http://schemas.microsoft.com/office/drawing/2014/main" val="1088714184"/>
                    </a:ext>
                  </a:extLst>
                </a:gridCol>
                <a:gridCol w="1015111">
                  <a:extLst>
                    <a:ext uri="{9D8B030D-6E8A-4147-A177-3AD203B41FA5}">
                      <a16:colId xmlns:a16="http://schemas.microsoft.com/office/drawing/2014/main" val="856185322"/>
                    </a:ext>
                  </a:extLst>
                </a:gridCol>
                <a:gridCol w="2479923">
                  <a:extLst>
                    <a:ext uri="{9D8B030D-6E8A-4147-A177-3AD203B41FA5}">
                      <a16:colId xmlns:a16="http://schemas.microsoft.com/office/drawing/2014/main" val="4231494842"/>
                    </a:ext>
                  </a:extLst>
                </a:gridCol>
                <a:gridCol w="2592060">
                  <a:extLst>
                    <a:ext uri="{9D8B030D-6E8A-4147-A177-3AD203B41FA5}">
                      <a16:colId xmlns:a16="http://schemas.microsoft.com/office/drawing/2014/main" val="3255359903"/>
                    </a:ext>
                  </a:extLst>
                </a:gridCol>
              </a:tblGrid>
              <a:tr h="234910"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Zone 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Location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Status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comments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272332"/>
                  </a:ext>
                </a:extLst>
              </a:tr>
              <a:tr h="375644"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North</a:t>
                      </a:r>
                      <a:r>
                        <a:rPr lang="en-GB" sz="1050" baseline="0" dirty="0" smtClean="0"/>
                        <a:t> Area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H2_0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Missing</a:t>
                      </a:r>
                      <a:r>
                        <a:rPr lang="en-GB" sz="1050" baseline="0" dirty="0" smtClean="0"/>
                        <a:t> - needed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From time to time the XCET from H8</a:t>
                      </a:r>
                      <a:r>
                        <a:rPr lang="en-GB" sz="1050" baseline="0" dirty="0" smtClean="0"/>
                        <a:t> comes here. Build a new one?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823133"/>
                  </a:ext>
                </a:extLst>
              </a:tr>
              <a:tr h="229560"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H2_1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Installed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302893"/>
                  </a:ext>
                </a:extLst>
              </a:tr>
              <a:tr h="375644"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H2_2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To</a:t>
                      </a:r>
                      <a:r>
                        <a:rPr lang="en-GB" sz="1050" baseline="0" dirty="0" smtClean="0"/>
                        <a:t> be completed in LS2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New vacuum chambers, windows + consolidation gas system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915257"/>
                  </a:ext>
                </a:extLst>
              </a:tr>
              <a:tr h="375644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H2_3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To</a:t>
                      </a:r>
                      <a:r>
                        <a:rPr lang="en-GB" sz="1050" baseline="0" dirty="0" smtClean="0"/>
                        <a:t> be completed in LS2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New vacuum chambers, windows + consolidation gas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244187"/>
                  </a:ext>
                </a:extLst>
              </a:tr>
              <a:tr h="229560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H4_1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Installed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347460"/>
                  </a:ext>
                </a:extLst>
              </a:tr>
              <a:tr h="229560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H4_2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Installed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840177"/>
                  </a:ext>
                </a:extLst>
              </a:tr>
              <a:tr h="375644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H4_3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To</a:t>
                      </a:r>
                      <a:r>
                        <a:rPr lang="en-GB" sz="1050" baseline="0" dirty="0" smtClean="0"/>
                        <a:t> be completed in LS2</a:t>
                      </a:r>
                      <a:endParaRPr lang="en-GB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New vacuum chambers, windows + consolidation gas system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480737"/>
                  </a:ext>
                </a:extLst>
              </a:tr>
              <a:tr h="375644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H4_4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To</a:t>
                      </a:r>
                      <a:r>
                        <a:rPr lang="en-GB" sz="1050" baseline="0" dirty="0" smtClean="0"/>
                        <a:t> be completed in LS2</a:t>
                      </a:r>
                      <a:endParaRPr lang="en-GB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New vacuum chambers, windows + consolidation gas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354"/>
                  </a:ext>
                </a:extLst>
              </a:tr>
              <a:tr h="229560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H6_1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Installed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128598"/>
                  </a:ext>
                </a:extLst>
              </a:tr>
              <a:tr h="229560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H8_1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Installed</a:t>
                      </a:r>
                      <a:endParaRPr kumimoji="0" lang="en-GB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6423942"/>
                  </a:ext>
                </a:extLst>
              </a:tr>
              <a:tr h="229560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H8_2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Installed</a:t>
                      </a:r>
                      <a:endParaRPr kumimoji="0" lang="en-GB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25349"/>
                  </a:ext>
                </a:extLst>
              </a:tr>
              <a:tr h="229560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H8_3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Installed</a:t>
                      </a:r>
                      <a:endParaRPr kumimoji="0" lang="en-GB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716137"/>
                  </a:ext>
                </a:extLst>
              </a:tr>
              <a:tr h="375644">
                <a:tc>
                  <a:txBody>
                    <a:bodyPr/>
                    <a:lstStyle/>
                    <a:p>
                      <a:r>
                        <a:rPr lang="en-GB" sz="105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East</a:t>
                      </a:r>
                      <a:r>
                        <a:rPr lang="en-GB" sz="1050" baseline="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 Area</a:t>
                      </a:r>
                      <a:endParaRPr lang="en-GB" sz="105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T9_1</a:t>
                      </a:r>
                      <a:endParaRPr lang="en-GB" sz="105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To</a:t>
                      </a:r>
                      <a:r>
                        <a:rPr lang="en-GB" sz="1050" baseline="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 be construct in LS2</a:t>
                      </a:r>
                      <a:endParaRPr lang="en-GB" sz="1050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New vacuum chambers, windows + consolidation gas system</a:t>
                      </a:r>
                      <a:endParaRPr lang="en-GB" sz="105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7556307"/>
                  </a:ext>
                </a:extLst>
              </a:tr>
              <a:tr h="375644"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T9_2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To</a:t>
                      </a:r>
                      <a:r>
                        <a:rPr lang="en-GB" sz="1050" baseline="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 be construct  in LS2</a:t>
                      </a:r>
                      <a:endParaRPr lang="en-GB" sz="1050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New vacuum chambers, windows + consolidation gas system</a:t>
                      </a:r>
                      <a:endParaRPr lang="en-GB" sz="105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593809"/>
                  </a:ext>
                </a:extLst>
              </a:tr>
              <a:tr h="375644"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T10_1</a:t>
                      </a:r>
                      <a:endParaRPr lang="en-GB" sz="105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To</a:t>
                      </a:r>
                      <a:r>
                        <a:rPr lang="en-GB" sz="1050" baseline="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 be construct  in LS2</a:t>
                      </a:r>
                      <a:endParaRPr lang="en-GB" sz="1050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New vacuum chambers, windows + consolidation gas system</a:t>
                      </a:r>
                      <a:endParaRPr lang="en-GB" sz="105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084490"/>
                  </a:ext>
                </a:extLst>
              </a:tr>
              <a:tr h="375644"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T11_2</a:t>
                      </a:r>
                      <a:endParaRPr lang="en-GB" sz="105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To</a:t>
                      </a:r>
                      <a:r>
                        <a:rPr lang="en-GB" sz="1050" baseline="0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 be construct  in LS2</a:t>
                      </a:r>
                      <a:endParaRPr lang="en-GB" sz="1050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/>
                        <a:t>New vacuum chambers, windows + consolidation gas system</a:t>
                      </a:r>
                      <a:endParaRPr lang="en-GB" sz="105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819806"/>
                  </a:ext>
                </a:extLst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 flipV="1">
            <a:off x="2066726" y="2845710"/>
            <a:ext cx="6297690" cy="11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066726" y="4128833"/>
            <a:ext cx="6297690" cy="11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066726" y="4425198"/>
            <a:ext cx="6297690" cy="11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066726" y="5169876"/>
            <a:ext cx="6297690" cy="11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066726" y="6000374"/>
            <a:ext cx="6297690" cy="11723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70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0385" y="1395046"/>
            <a:ext cx="328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Questions?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ast_Area_COnsolidation_EN-EA" id="{FF4C07BD-F800-440B-97C4-5333B455D249}" vid="{9653F89D-2316-493B-A11B-5A98627E3D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East_Area_Renovation_EN-EA</Template>
  <TotalTime>4818</TotalTime>
  <Words>505</Words>
  <Application>Microsoft Office PowerPoint</Application>
  <PresentationFormat>On-screen Show (4:3)</PresentationFormat>
  <Paragraphs>115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Ubuntu</vt:lpstr>
      <vt:lpstr>Ubuntu Light</vt:lpstr>
      <vt:lpstr>Ubuntu Medium</vt:lpstr>
      <vt:lpstr>CERN_ENdept_Presentation_ArialFont copy</vt:lpstr>
      <vt:lpstr>XCET Threshold Cerenkov counter</vt:lpstr>
      <vt:lpstr>XCET - General description</vt:lpstr>
      <vt:lpstr>Priorities/ Objectives in LS2</vt:lpstr>
      <vt:lpstr>Status of the Study (done in 2017/2018)</vt:lpstr>
      <vt:lpstr>Organization for the XCET</vt:lpstr>
      <vt:lpstr>Planning 2019 </vt:lpstr>
      <vt:lpstr>Global situation (qty) of XCET (1/2)</vt:lpstr>
      <vt:lpstr>Global situation (qty) of XCET (2/2)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lines activities EN-EA</dc:title>
  <dc:creator>Xavier Palle</dc:creator>
  <cp:lastModifiedBy>Michael Lazzaroni</cp:lastModifiedBy>
  <cp:revision>110</cp:revision>
  <cp:lastPrinted>2018-07-17T15:18:57Z</cp:lastPrinted>
  <dcterms:created xsi:type="dcterms:W3CDTF">2016-07-19T09:41:39Z</dcterms:created>
  <dcterms:modified xsi:type="dcterms:W3CDTF">2019-02-15T08:23:17Z</dcterms:modified>
</cp:coreProperties>
</file>